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77" r:id="rId2"/>
    <p:sldId id="280" r:id="rId3"/>
    <p:sldId id="281" r:id="rId4"/>
    <p:sldId id="282" r:id="rId5"/>
    <p:sldId id="268" r:id="rId6"/>
    <p:sldId id="278" r:id="rId7"/>
    <p:sldId id="279" r:id="rId8"/>
    <p:sldId id="283" r:id="rId9"/>
    <p:sldId id="288" r:id="rId10"/>
    <p:sldId id="284" r:id="rId11"/>
    <p:sldId id="291" r:id="rId12"/>
    <p:sldId id="290" r:id="rId13"/>
    <p:sldId id="285" r:id="rId14"/>
    <p:sldId id="292" r:id="rId15"/>
    <p:sldId id="286" r:id="rId16"/>
    <p:sldId id="293" r:id="rId17"/>
    <p:sldId id="294" r:id="rId18"/>
    <p:sldId id="287" r:id="rId19"/>
  </p:sldIdLst>
  <p:sldSz cx="9144000" cy="6858000" type="letter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4668" autoAdjust="0"/>
  </p:normalViewPr>
  <p:slideViewPr>
    <p:cSldViewPr snapToGrid="0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12636-ED33-45CB-89E8-1C62B41F20E5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13252-12EA-4A16-B3B1-5CCD11393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3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13252-12EA-4A16-B3B1-5CCD113937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7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7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379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8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11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2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324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15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83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TextBox 11"/>
          <p:cNvSpPr txBox="1"/>
          <p:nvPr/>
        </p:nvSpPr>
        <p:spPr>
          <a:xfrm>
            <a:off x="673903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6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6518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7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3909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7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92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7314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2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6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2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8" y="4827215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7" y="2209802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30" y="4827213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0101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5947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8" y="430220"/>
            <a:ext cx="1314793" cy="5826125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02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103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8" y="2861736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839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6" y="2060579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81" y="2056095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155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1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82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82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927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898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976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1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403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7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6903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23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060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7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93" y="1828773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21. 1. 2022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9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7" y="295742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0785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75565" y="2041331"/>
            <a:ext cx="4460743" cy="1250896"/>
          </a:xfrm>
        </p:spPr>
        <p:txBody>
          <a:bodyPr/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>
                <a:solidFill>
                  <a:schemeClr val="bg1"/>
                </a:solidFill>
              </a:rPr>
              <a:t>oranžové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601489" y="3465983"/>
            <a:ext cx="42017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7200" dirty="0" smtClean="0">
                <a:solidFill>
                  <a:schemeClr val="bg1"/>
                </a:solidFill>
              </a:rPr>
              <a:t>priesvitky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4247987" y="724066"/>
            <a:ext cx="715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err="1" smtClean="0">
                <a:solidFill>
                  <a:schemeClr val="bg1"/>
                </a:solidFill>
              </a:rPr>
              <a:t>šft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8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271556" y="664421"/>
            <a:ext cx="4284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2373152" y="538794"/>
            <a:ext cx="42843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bg1"/>
                </a:solidFill>
              </a:rPr>
              <a:t>III. ŠTATISTICKÁ MECHANIKA: </a:t>
            </a:r>
          </a:p>
          <a:p>
            <a:r>
              <a:rPr lang="sk-SK" sz="2400" dirty="0" smtClean="0">
                <a:solidFill>
                  <a:schemeClr val="bg1"/>
                </a:solidFill>
              </a:rPr>
              <a:t> MIKROKÁNONICKÝ SÚBOR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763846" y="1576335"/>
            <a:ext cx="750297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  </a:t>
            </a:r>
            <a:r>
              <a:rPr lang="sk-SK" i="1" dirty="0" smtClean="0">
                <a:solidFill>
                  <a:schemeClr val="bg1"/>
                </a:solidFill>
              </a:rPr>
              <a:t>1</a:t>
            </a:r>
            <a:r>
              <a:rPr lang="sk-SK" i="1" dirty="0">
                <a:solidFill>
                  <a:schemeClr val="bg1"/>
                </a:solidFill>
              </a:rPr>
              <a:t>.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Zavedenie </a:t>
            </a:r>
            <a:r>
              <a:rPr lang="en-US" i="1" dirty="0" err="1" smtClean="0">
                <a:solidFill>
                  <a:schemeClr val="bg1"/>
                </a:solidFill>
              </a:rPr>
              <a:t>mikrok</a:t>
            </a:r>
            <a:r>
              <a:rPr lang="sk-SK" i="1" dirty="0" smtClean="0">
                <a:solidFill>
                  <a:schemeClr val="bg1"/>
                </a:solidFill>
              </a:rPr>
              <a:t>á</a:t>
            </a:r>
            <a:r>
              <a:rPr lang="en-US" i="1" dirty="0" err="1" smtClean="0">
                <a:solidFill>
                  <a:schemeClr val="bg1"/>
                </a:solidFill>
              </a:rPr>
              <a:t>nonick</a:t>
            </a:r>
            <a:r>
              <a:rPr lang="sk-SK" i="1" dirty="0" err="1" smtClean="0">
                <a:solidFill>
                  <a:schemeClr val="bg1"/>
                </a:solidFill>
              </a:rPr>
              <a:t>ého</a:t>
            </a:r>
            <a:r>
              <a:rPr lang="en-US" i="1" dirty="0" smtClean="0">
                <a:solidFill>
                  <a:schemeClr val="bg1"/>
                </a:solidFill>
              </a:rPr>
              <a:t> s</a:t>
            </a:r>
            <a:r>
              <a:rPr lang="sk-SK" i="1" dirty="0" smtClean="0">
                <a:solidFill>
                  <a:schemeClr val="bg1"/>
                </a:solidFill>
              </a:rPr>
              <a:t>ú</a:t>
            </a:r>
            <a:r>
              <a:rPr lang="en-US" i="1" dirty="0" err="1" smtClean="0">
                <a:solidFill>
                  <a:schemeClr val="bg1"/>
                </a:solidFill>
              </a:rPr>
              <a:t>bor</a:t>
            </a:r>
            <a:r>
              <a:rPr lang="sk-SK" i="1" dirty="0" smtClean="0">
                <a:solidFill>
                  <a:schemeClr val="bg1"/>
                </a:solidFill>
              </a:rPr>
              <a:t>u: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rovnomerné rozdelenie pravdepodobnosti pre uzavreté systémy – ako vyzerá pri energii </a:t>
            </a:r>
            <a:r>
              <a:rPr lang="sk-SK" i="1" dirty="0" smtClean="0">
                <a:solidFill>
                  <a:schemeClr val="bg1"/>
                </a:solidFill>
              </a:rPr>
              <a:t>E</a:t>
            </a:r>
            <a:r>
              <a:rPr lang="sk-SK" dirty="0" smtClean="0">
                <a:solidFill>
                  <a:schemeClr val="bg1"/>
                </a:solidFill>
              </a:rPr>
              <a:t> zadanej presne a zadanej s istým rozptylom ∆</a:t>
            </a:r>
            <a:r>
              <a:rPr lang="sk-SK" i="1" dirty="0" smtClean="0">
                <a:solidFill>
                  <a:schemeClr val="bg1"/>
                </a:solidFill>
              </a:rPr>
              <a:t>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(zapísať </a:t>
            </a:r>
            <a:r>
              <a:rPr lang="en-US" dirty="0" err="1" smtClean="0">
                <a:solidFill>
                  <a:schemeClr val="bg1"/>
                </a:solidFill>
              </a:rPr>
              <a:t>rozde</a:t>
            </a:r>
            <a:r>
              <a:rPr lang="sk-SK" dirty="0" smtClean="0">
                <a:solidFill>
                  <a:schemeClr val="bg1"/>
                </a:solidFill>
              </a:rPr>
              <a:t>ľ</a:t>
            </a:r>
            <a:r>
              <a:rPr lang="en-US" dirty="0" err="1" smtClean="0">
                <a:solidFill>
                  <a:schemeClr val="bg1"/>
                </a:solidFill>
              </a:rPr>
              <a:t>ovaciu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funkciu</a:t>
            </a:r>
            <a:r>
              <a:rPr lang="sk-SK" dirty="0" smtClean="0">
                <a:solidFill>
                  <a:schemeClr val="bg1"/>
                </a:solidFill>
              </a:rPr>
              <a:t> cez hustotu stavov), </a:t>
            </a:r>
            <a:r>
              <a:rPr lang="en-US" dirty="0" smtClean="0">
                <a:solidFill>
                  <a:schemeClr val="bg1"/>
                </a:solidFill>
              </a:rPr>
              <a:t>(b) </a:t>
            </a:r>
            <a:r>
              <a:rPr lang="sk-SK" dirty="0" smtClean="0">
                <a:solidFill>
                  <a:schemeClr val="bg1"/>
                </a:solidFill>
              </a:rPr>
              <a:t>úloha </a:t>
            </a:r>
            <a:r>
              <a:rPr lang="en-US" dirty="0" err="1" smtClean="0">
                <a:solidFill>
                  <a:schemeClr val="bg1"/>
                </a:solidFill>
              </a:rPr>
              <a:t>Liouvillov</a:t>
            </a:r>
            <a:r>
              <a:rPr lang="sk-SK" dirty="0" smtClean="0">
                <a:solidFill>
                  <a:schemeClr val="bg1"/>
                </a:solidFill>
              </a:rPr>
              <a:t>ej</a:t>
            </a:r>
            <a:r>
              <a:rPr lang="en-US" dirty="0" smtClean="0">
                <a:solidFill>
                  <a:schemeClr val="bg1"/>
                </a:solidFill>
              </a:rPr>
              <a:t> vet</a:t>
            </a:r>
            <a:r>
              <a:rPr lang="sk-SK" dirty="0" smtClean="0">
                <a:solidFill>
                  <a:schemeClr val="bg1"/>
                </a:solidFill>
              </a:rPr>
              <a:t>y v štatistickej mechanike – čo hovorí L. veta, ako sa dokazuje (stačí idea) a prečo sa dá použiť ako argument pre správnosť </a:t>
            </a:r>
            <a:r>
              <a:rPr lang="sk-SK" dirty="0">
                <a:solidFill>
                  <a:schemeClr val="bg1"/>
                </a:solidFill>
              </a:rPr>
              <a:t>rovnomerného </a:t>
            </a:r>
            <a:r>
              <a:rPr lang="sk-SK" dirty="0" smtClean="0">
                <a:solidFill>
                  <a:schemeClr val="bg1"/>
                </a:solidFill>
              </a:rPr>
              <a:t>rozdelenia v </a:t>
            </a:r>
            <a:r>
              <a:rPr lang="sk-SK" dirty="0" err="1" smtClean="0">
                <a:solidFill>
                  <a:schemeClr val="bg1"/>
                </a:solidFill>
              </a:rPr>
              <a:t>mikrokánonickom</a:t>
            </a:r>
            <a:r>
              <a:rPr lang="sk-SK" dirty="0" smtClean="0">
                <a:solidFill>
                  <a:schemeClr val="bg1"/>
                </a:solidFill>
              </a:rPr>
              <a:t> súbore</a:t>
            </a:r>
            <a:endParaRPr lang="en-US" dirty="0"/>
          </a:p>
        </p:txBody>
      </p:sp>
      <p:sp>
        <p:nvSpPr>
          <p:cNvPr id="7" name="Obdĺžnik 6"/>
          <p:cNvSpPr/>
          <p:nvPr/>
        </p:nvSpPr>
        <p:spPr>
          <a:xfrm>
            <a:off x="763846" y="3878261"/>
            <a:ext cx="75029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2.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err="1" smtClean="0">
                <a:solidFill>
                  <a:schemeClr val="bg1"/>
                </a:solidFill>
              </a:rPr>
              <a:t>Boltzmannova</a:t>
            </a:r>
            <a:r>
              <a:rPr lang="sk-SK" i="1" dirty="0" smtClean="0">
                <a:solidFill>
                  <a:schemeClr val="bg1"/>
                </a:solidFill>
              </a:rPr>
              <a:t> definícia entropie: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význam </a:t>
            </a:r>
            <a:r>
              <a:rPr lang="sk-SK" dirty="0" err="1" smtClean="0">
                <a:solidFill>
                  <a:schemeClr val="bg1"/>
                </a:solidFill>
              </a:rPr>
              <a:t>Boltzmannovej</a:t>
            </a:r>
            <a:r>
              <a:rPr lang="sk-SK" dirty="0" smtClean="0">
                <a:solidFill>
                  <a:schemeClr val="bg1"/>
                </a:solidFill>
              </a:rPr>
              <a:t> definície – prečo je entropia daná počtom stavov a prečo v nej vystupuje logaritmus, (b) bunky vo fázovom priestore (1- a </a:t>
            </a:r>
            <a:r>
              <a:rPr lang="sk-SK" i="1" dirty="0" smtClean="0">
                <a:solidFill>
                  <a:schemeClr val="bg1"/>
                </a:solidFill>
              </a:rPr>
              <a:t>N</a:t>
            </a:r>
            <a:r>
              <a:rPr lang="sk-SK" dirty="0" smtClean="0">
                <a:solidFill>
                  <a:schemeClr val="bg1"/>
                </a:solidFill>
              </a:rPr>
              <a:t>-časticovom) – odkiaľ sa berú, aké sú veľké a akú úlohu hrajú v definícii entropie, (c) zákon rastu entropie ako dôsledok </a:t>
            </a:r>
            <a:r>
              <a:rPr lang="sk-SK" dirty="0" err="1">
                <a:solidFill>
                  <a:schemeClr val="bg1"/>
                </a:solidFill>
              </a:rPr>
              <a:t>Boltzmannovej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definície – prečo môžeme nerovnovážny systém rozdeliť na rovnovážne podsystémy a ako vyzerá rozdelenie pravdepodobnosti v energiách podsystémov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39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271556" y="664421"/>
            <a:ext cx="4284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808262" y="3112087"/>
            <a:ext cx="75029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  </a:t>
            </a:r>
            <a:r>
              <a:rPr lang="sk-SK" i="1" dirty="0">
                <a:solidFill>
                  <a:schemeClr val="bg1"/>
                </a:solidFill>
              </a:rPr>
              <a:t>4</a:t>
            </a:r>
            <a:r>
              <a:rPr lang="sk-SK" i="1" dirty="0" smtClean="0">
                <a:solidFill>
                  <a:schemeClr val="bg1"/>
                </a:solidFill>
              </a:rPr>
              <a:t>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Teplota a tlak v mikroskopickej teórii: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definícia teploty cez entropiu – zdôvodnenie cez podmienku maxima entropie pre dvojicu systémov v tepelnom kontakte a overenie pre ideálny plyn, (b) adiabatický dej z pohľadu štatistickej mechaniky – ako sa mení energia</a:t>
            </a:r>
            <a:r>
              <a:rPr lang="sk-SK" dirty="0">
                <a:solidFill>
                  <a:schemeClr val="bg1"/>
                </a:solidFill>
              </a:rPr>
              <a:t>, ak meníme vonkajšie parametre pri </a:t>
            </a:r>
            <a:r>
              <a:rPr lang="sk-SK" dirty="0" smtClean="0">
                <a:solidFill>
                  <a:schemeClr val="bg1"/>
                </a:solidFill>
              </a:rPr>
              <a:t>konštantnej entropii, ako vyzerá vzorec pre tlak, ktorý odtiaľ dostaneme, a ako sa dajú skombinovať vzorce pre teplotu a tlak, získané </a:t>
            </a:r>
            <a:r>
              <a:rPr lang="sk-SK" dirty="0">
                <a:solidFill>
                  <a:schemeClr val="bg1"/>
                </a:solidFill>
              </a:rPr>
              <a:t>v </a:t>
            </a:r>
            <a:r>
              <a:rPr lang="sk-SK" dirty="0" smtClean="0">
                <a:solidFill>
                  <a:schemeClr val="bg1"/>
                </a:solidFill>
              </a:rPr>
              <a:t>štatistickej mechanike, do prvej vety termodynamickej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ĺžnik 3"/>
              <p:cNvSpPr/>
              <p:nvPr/>
            </p:nvSpPr>
            <p:spPr>
              <a:xfrm>
                <a:off x="808263" y="959157"/>
                <a:ext cx="7502979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i="1" dirty="0" smtClean="0">
                    <a:solidFill>
                      <a:schemeClr val="bg1"/>
                    </a:solidFill>
                  </a:rPr>
                  <a:t>  3.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 err="1" smtClean="0">
                    <a:solidFill>
                      <a:schemeClr val="bg1"/>
                    </a:solidFill>
                  </a:rPr>
                  <a:t>Sackurov-Tetrodeho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 vzorec: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(a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) odvodenie približného vzorca pre entropiu ideálneho plynu – odhadnúť celkový počet stavov plynu </a:t>
                </a:r>
                <a:r>
                  <a:rPr lang="az-Cyrl-AZ" dirty="0" smtClean="0">
                    <a:solidFill>
                      <a:schemeClr val="bg1"/>
                    </a:solidFill>
                  </a:rPr>
                  <a:t>Г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cez typický počet 1-časticových stavov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,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v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ktor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ý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ch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sa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môže nachádzať molekula plynu pri danej teplote, a dosadiť ho do </a:t>
                </a:r>
                <a:r>
                  <a:rPr lang="sk-SK" dirty="0" err="1">
                    <a:solidFill>
                      <a:schemeClr val="bg1"/>
                    </a:solidFill>
                  </a:rPr>
                  <a:t>Boltzmannovej</a:t>
                </a:r>
                <a:r>
                  <a:rPr lang="sk-SK" dirty="0">
                    <a:solidFill>
                      <a:schemeClr val="bg1"/>
                    </a:solidFill>
                  </a:rPr>
                  <a:t> definície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entropie, (b) čo je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Gibbsov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paradox a ako sa rieši modifikáciou vzorca pre </a:t>
                </a:r>
                <a:r>
                  <a:rPr lang="az-Cyrl-AZ" dirty="0">
                    <a:solidFill>
                      <a:schemeClr val="bg1"/>
                    </a:solidFill>
                  </a:rPr>
                  <a:t>Г</a:t>
                </a:r>
                <a:endParaRPr lang="en-US" dirty="0"/>
              </a:p>
            </p:txBody>
          </p:sp>
        </mc:Choice>
        <mc:Fallback xmlns="">
          <p:sp>
            <p:nvSpPr>
              <p:cNvPr id="4" name="Obdĺž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263" y="959157"/>
                <a:ext cx="7502979" cy="1754326"/>
              </a:xfrm>
              <a:prstGeom prst="rect">
                <a:avLst/>
              </a:prstGeom>
              <a:blipFill>
                <a:blip r:embed="rId2"/>
                <a:stretch>
                  <a:fillRect l="-732" t="-1736" r="-1220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37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909862" y="904475"/>
            <a:ext cx="75029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5.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Chemický potenciál: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definícia chemického potenciálu cez entropiu </a:t>
            </a:r>
            <a:r>
              <a:rPr lang="sk-SK" dirty="0">
                <a:solidFill>
                  <a:schemeClr val="bg1"/>
                </a:solidFill>
              </a:rPr>
              <a:t>– zdôvodnenie cez podmienku maxima entropie pre </a:t>
            </a:r>
            <a:r>
              <a:rPr lang="sk-SK" dirty="0" smtClean="0">
                <a:solidFill>
                  <a:schemeClr val="bg1"/>
                </a:solidFill>
              </a:rPr>
              <a:t>zložky systému </a:t>
            </a:r>
            <a:r>
              <a:rPr lang="sk-SK" dirty="0">
                <a:solidFill>
                  <a:schemeClr val="bg1"/>
                </a:solidFill>
              </a:rPr>
              <a:t>v </a:t>
            </a:r>
            <a:r>
              <a:rPr lang="sk-SK" dirty="0" smtClean="0">
                <a:solidFill>
                  <a:schemeClr val="bg1"/>
                </a:solidFill>
              </a:rPr>
              <a:t>chemickej rovnováhe a výpočet pre klasický ideálny plyn, (b) chemický potenciál Fermiho plynu pri teplotách blízkych k absolútnej nule a plynu </a:t>
            </a:r>
            <a:r>
              <a:rPr lang="sk-SK" dirty="0" err="1" smtClean="0">
                <a:solidFill>
                  <a:schemeClr val="bg1"/>
                </a:solidFill>
              </a:rPr>
              <a:t>bozónov</a:t>
            </a:r>
            <a:r>
              <a:rPr lang="sk-SK" dirty="0" smtClean="0">
                <a:solidFill>
                  <a:schemeClr val="bg1"/>
                </a:solidFill>
              </a:rPr>
              <a:t> medzi kritickou teplotou a teplotou absolútnej nuly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ĺžnik 4"/>
              <p:cNvSpPr/>
              <p:nvPr/>
            </p:nvSpPr>
            <p:spPr>
              <a:xfrm>
                <a:off x="909861" y="3065722"/>
                <a:ext cx="7502979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i="1" dirty="0" smtClean="0">
                    <a:solidFill>
                      <a:schemeClr val="bg1"/>
                    </a:solidFill>
                  </a:rPr>
                  <a:t> 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6.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Variačný princíp pre entropiu: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(a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) entropia ideálneho plynu podľa </a:t>
                </a:r>
                <a:r>
                  <a:rPr lang="sk-SK" dirty="0" err="1">
                    <a:solidFill>
                      <a:schemeClr val="bg1"/>
                    </a:solidFill>
                  </a:rPr>
                  <a:t>B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oltzmannovej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definície – rozdelenie 1-časticového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p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-priestoru do energetických vrstiev</a:t>
                </a:r>
                <a:r>
                  <a:rPr lang="sk-SK" dirty="0">
                    <a:solidFill>
                      <a:schemeClr val="bg1"/>
                    </a:solidFill>
                  </a:rPr>
                  <a:t>, vyjadrenie entropie cez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počty stavov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</m:e>
                      <m:sub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sk-SK" dirty="0" smtClean="0"/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v jednotlivých vrstvách a zápis</a:t>
                </a:r>
                <a:r>
                  <a:rPr lang="sk-SK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</m:e>
                      <m:sub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 cez </a:t>
                </a:r>
                <a:r>
                  <a:rPr lang="sk-SK" dirty="0">
                    <a:solidFill>
                      <a:schemeClr val="bg1"/>
                    </a:solidFill>
                  </a:rPr>
                  <a:t>počet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stavov („priečinkov“)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 a počet častíc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k-SK" dirty="0">
                        <a:solidFill>
                          <a:schemeClr val="bg1"/>
                        </a:solidFill>
                      </a:rPr>
                      <m:t>(„</m:t>
                    </m:r>
                    <m:r>
                      <m:rPr>
                        <m:nor/>
                      </m:rPr>
                      <a:rPr lang="sk-SK" dirty="0">
                        <a:solidFill>
                          <a:schemeClr val="bg1"/>
                        </a:solidFill>
                      </a:rPr>
                      <m:t>gu</m:t>
                    </m:r>
                    <m:r>
                      <m:rPr>
                        <m:nor/>
                      </m:rPr>
                      <a:rPr lang="sk-SK" dirty="0">
                        <a:solidFill>
                          <a:schemeClr val="bg1"/>
                        </a:solidFill>
                      </a:rPr>
                      <m:t>ľôč</m:t>
                    </m:r>
                    <m:r>
                      <m:rPr>
                        <m:nor/>
                      </m:rPr>
                      <a:rPr lang="sk-SK" dirty="0">
                        <a:solidFill>
                          <a:schemeClr val="bg1"/>
                        </a:solidFill>
                      </a:rPr>
                      <m:t>ok</m:t>
                    </m:r>
                    <m:r>
                      <m:rPr>
                        <m:nor/>
                      </m:rPr>
                      <a:rPr lang="sk-SK" dirty="0">
                        <a:solidFill>
                          <a:schemeClr val="bg1"/>
                        </a:solidFill>
                      </a:rPr>
                      <m:t>“)</m:t>
                    </m:r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sk-SK" dirty="0">
                    <a:solidFill>
                      <a:schemeClr val="bg1"/>
                    </a:solidFill>
                  </a:rPr>
                  <a:t> v </a:t>
                </a:r>
                <a:r>
                  <a:rPr lang="sk-SK" i="1" dirty="0">
                    <a:solidFill>
                      <a:schemeClr val="bg1"/>
                    </a:solidFill>
                  </a:rPr>
                  <a:t>I</a:t>
                </a:r>
                <a:r>
                  <a:rPr lang="sk-SK" dirty="0">
                    <a:solidFill>
                      <a:schemeClr val="bg1"/>
                    </a:solidFill>
                  </a:rPr>
                  <a:t>-tej vrstve, (b)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princíp maxima entropie – zápis cez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Lagrangeove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multiplikátory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a ako z neho </a:t>
                </a:r>
                <a:r>
                  <a:rPr lang="sk-SK" dirty="0">
                    <a:solidFill>
                      <a:schemeClr val="bg1"/>
                    </a:solidFill>
                  </a:rPr>
                  <a:t>získame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rozdelenia pre klasický plyn a kvantové plyny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fermiónov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a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bozónov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(stačí idea)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Obdĺž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861" y="3065722"/>
                <a:ext cx="7502979" cy="2308324"/>
              </a:xfrm>
              <a:prstGeom prst="rect">
                <a:avLst/>
              </a:prstGeom>
              <a:blipFill>
                <a:blip r:embed="rId2"/>
                <a:stretch>
                  <a:fillRect l="-650" t="-1583" r="-894" b="-31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265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334984" y="664714"/>
            <a:ext cx="43515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 smtClean="0">
                <a:solidFill>
                  <a:schemeClr val="bg1"/>
                </a:solidFill>
              </a:rPr>
              <a:t>IV. </a:t>
            </a:r>
            <a:r>
              <a:rPr lang="sk-SK" sz="2400" dirty="0">
                <a:solidFill>
                  <a:schemeClr val="bg1"/>
                </a:solidFill>
              </a:rPr>
              <a:t>ŠTATISTICKÁ MECHANIKA: </a:t>
            </a:r>
            <a:endParaRPr lang="sk-SK" sz="2400" dirty="0" smtClean="0">
              <a:solidFill>
                <a:schemeClr val="bg1"/>
              </a:solidFill>
            </a:endParaRPr>
          </a:p>
          <a:p>
            <a:r>
              <a:rPr lang="sk-SK" sz="2400" dirty="0" smtClean="0">
                <a:solidFill>
                  <a:schemeClr val="bg1"/>
                </a:solidFill>
              </a:rPr>
              <a:t>            ĎALŠIE SÚBORY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730482" y="3740037"/>
            <a:ext cx="7560568" cy="1760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2.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Termodynamické potenciály: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(a) </a:t>
            </a:r>
            <a:r>
              <a:rPr lang="sk-SK" dirty="0" err="1" smtClean="0">
                <a:solidFill>
                  <a:schemeClr val="bg1"/>
                </a:solidFill>
              </a:rPr>
              <a:t>Helmoltzova</a:t>
            </a:r>
            <a:r>
              <a:rPr lang="sk-SK" dirty="0" smtClean="0">
                <a:solidFill>
                  <a:schemeClr val="bg1"/>
                </a:solidFill>
              </a:rPr>
              <a:t> voľná energia </a:t>
            </a:r>
            <a:r>
              <a:rPr lang="sk-SK" i="1" dirty="0" smtClean="0">
                <a:solidFill>
                  <a:schemeClr val="bg1"/>
                </a:solidFill>
              </a:rPr>
              <a:t>F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a </a:t>
            </a:r>
            <a:r>
              <a:rPr lang="sk-SK" dirty="0" err="1" smtClean="0">
                <a:solidFill>
                  <a:schemeClr val="bg1"/>
                </a:solidFill>
              </a:rPr>
              <a:t>Gibbsova</a:t>
            </a:r>
            <a:r>
              <a:rPr lang="sk-SK" dirty="0" smtClean="0">
                <a:solidFill>
                  <a:schemeClr val="bg1"/>
                </a:solidFill>
              </a:rPr>
              <a:t> voľná energia </a:t>
            </a:r>
            <a:r>
              <a:rPr lang="sk-SK" i="1" dirty="0" smtClean="0">
                <a:solidFill>
                  <a:schemeClr val="bg1"/>
                </a:solidFill>
              </a:rPr>
              <a:t>G </a:t>
            </a:r>
            <a:r>
              <a:rPr lang="sk-SK" dirty="0" smtClean="0">
                <a:solidFill>
                  <a:schemeClr val="bg1"/>
                </a:solidFill>
              </a:rPr>
              <a:t>– ako k nim dospejeme </a:t>
            </a:r>
            <a:r>
              <a:rPr lang="sk-SK" dirty="0">
                <a:solidFill>
                  <a:schemeClr val="bg1"/>
                </a:solidFill>
              </a:rPr>
              <a:t>cez </a:t>
            </a:r>
            <a:r>
              <a:rPr lang="sk-SK" dirty="0" err="1">
                <a:solidFill>
                  <a:schemeClr val="bg1"/>
                </a:solidFill>
              </a:rPr>
              <a:t>Legendrovu</a:t>
            </a:r>
            <a:r>
              <a:rPr lang="sk-SK" dirty="0">
                <a:solidFill>
                  <a:schemeClr val="bg1"/>
                </a:solidFill>
              </a:rPr>
              <a:t> transformáciu, ak vieme, </a:t>
            </a:r>
            <a:r>
              <a:rPr lang="sk-SK" dirty="0" smtClean="0">
                <a:solidFill>
                  <a:schemeClr val="bg1"/>
                </a:solidFill>
              </a:rPr>
              <a:t>aké majú  prirodzené parametre, (b) prečo </a:t>
            </a:r>
            <a:r>
              <a:rPr lang="sk-SK" dirty="0">
                <a:solidFill>
                  <a:schemeClr val="bg1"/>
                </a:solidFill>
              </a:rPr>
              <a:t>je </a:t>
            </a:r>
            <a:r>
              <a:rPr lang="en-US" dirty="0" err="1" smtClean="0">
                <a:solidFill>
                  <a:schemeClr val="bg1"/>
                </a:solidFill>
              </a:rPr>
              <a:t>vo</a:t>
            </a:r>
            <a:r>
              <a:rPr lang="sk-SK" dirty="0" err="1" smtClean="0">
                <a:solidFill>
                  <a:schemeClr val="bg1"/>
                </a:solidFill>
              </a:rPr>
              <a:t>ľná</a:t>
            </a:r>
            <a:r>
              <a:rPr lang="sk-SK" dirty="0" smtClean="0">
                <a:solidFill>
                  <a:schemeClr val="bg1"/>
                </a:solidFill>
              </a:rPr>
              <a:t> energia </a:t>
            </a:r>
            <a:r>
              <a:rPr lang="sk-SK" i="1" dirty="0" smtClean="0">
                <a:solidFill>
                  <a:schemeClr val="bg1"/>
                </a:solidFill>
              </a:rPr>
              <a:t>G</a:t>
            </a:r>
            <a:r>
              <a:rPr lang="sk-SK" dirty="0" smtClean="0">
                <a:solidFill>
                  <a:schemeClr val="bg1"/>
                </a:solidFill>
              </a:rPr>
              <a:t> úmerná chemickému </a:t>
            </a:r>
            <a:r>
              <a:rPr lang="sk-SK" dirty="0">
                <a:solidFill>
                  <a:schemeClr val="bg1"/>
                </a:solidFill>
              </a:rPr>
              <a:t>potenciálu </a:t>
            </a:r>
            <a:r>
              <a:rPr lang="sk-SK" dirty="0" smtClean="0">
                <a:solidFill>
                  <a:schemeClr val="bg1"/>
                </a:solidFill>
              </a:rPr>
              <a:t>a </a:t>
            </a:r>
            <a:r>
              <a:rPr lang="sk-SK" dirty="0">
                <a:solidFill>
                  <a:schemeClr val="bg1"/>
                </a:solidFill>
              </a:rPr>
              <a:t>ako sa to využije pri </a:t>
            </a:r>
            <a:r>
              <a:rPr lang="sk-SK" dirty="0" smtClean="0">
                <a:solidFill>
                  <a:schemeClr val="bg1"/>
                </a:solidFill>
              </a:rPr>
              <a:t>zostavovaní </a:t>
            </a:r>
            <a:r>
              <a:rPr lang="sk-SK" dirty="0" err="1" smtClean="0">
                <a:solidFill>
                  <a:schemeClr val="bg1"/>
                </a:solidFill>
              </a:rPr>
              <a:t>Clausiovej-Clapeyronovej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rovnice (</a:t>
            </a:r>
            <a:r>
              <a:rPr lang="sk-SK" dirty="0" smtClean="0">
                <a:solidFill>
                  <a:schemeClr val="bg1"/>
                </a:solidFill>
              </a:rPr>
              <a:t>stačí idea) </a:t>
            </a:r>
            <a:endParaRPr lang="en-US" dirty="0"/>
          </a:p>
        </p:txBody>
      </p:sp>
      <p:sp>
        <p:nvSpPr>
          <p:cNvPr id="4" name="Obdĺžnik 3"/>
          <p:cNvSpPr/>
          <p:nvPr/>
        </p:nvSpPr>
        <p:spPr>
          <a:xfrm>
            <a:off x="730483" y="1740711"/>
            <a:ext cx="75605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1.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Kánonický súbor: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rozdeľovacia funkcia pre kánonický súbor – zostrojiť </a:t>
            </a:r>
            <a:r>
              <a:rPr lang="sk-SK" dirty="0">
                <a:solidFill>
                  <a:schemeClr val="bg1"/>
                </a:solidFill>
              </a:rPr>
              <a:t>prepisom </a:t>
            </a:r>
            <a:r>
              <a:rPr lang="sk-SK" dirty="0" smtClean="0">
                <a:solidFill>
                  <a:schemeClr val="bg1"/>
                </a:solidFill>
              </a:rPr>
              <a:t>rozdeľovacej funkcie </a:t>
            </a:r>
            <a:r>
              <a:rPr lang="sk-SK" dirty="0">
                <a:solidFill>
                  <a:schemeClr val="bg1"/>
                </a:solidFill>
              </a:rPr>
              <a:t>pre </a:t>
            </a:r>
            <a:r>
              <a:rPr lang="sk-SK" dirty="0" err="1" smtClean="0">
                <a:solidFill>
                  <a:schemeClr val="bg1"/>
                </a:solidFill>
              </a:rPr>
              <a:t>mikrokánonický</a:t>
            </a:r>
            <a:r>
              <a:rPr lang="sk-SK" dirty="0" smtClean="0">
                <a:solidFill>
                  <a:schemeClr val="bg1"/>
                </a:solidFill>
              </a:rPr>
              <a:t> súbor s využitím rozvoja entropie rezervoára s argumentom posunutým o </a:t>
            </a:r>
            <a:r>
              <a:rPr lang="sk-SK" i="1" dirty="0" smtClean="0">
                <a:solidFill>
                  <a:schemeClr val="bg1"/>
                </a:solidFill>
              </a:rPr>
              <a:t>–E</a:t>
            </a:r>
            <a:r>
              <a:rPr lang="sk-SK" dirty="0" smtClean="0">
                <a:solidFill>
                  <a:schemeClr val="bg1"/>
                </a:solidFill>
              </a:rPr>
              <a:t> do prvého rádu v </a:t>
            </a:r>
            <a:r>
              <a:rPr lang="sk-SK" i="1" dirty="0" smtClean="0">
                <a:solidFill>
                  <a:schemeClr val="bg1"/>
                </a:solidFill>
              </a:rPr>
              <a:t>E</a:t>
            </a:r>
            <a:r>
              <a:rPr lang="sk-SK" dirty="0" smtClean="0">
                <a:solidFill>
                  <a:schemeClr val="bg1"/>
                </a:solidFill>
              </a:rPr>
              <a:t>, (</a:t>
            </a:r>
            <a:r>
              <a:rPr lang="sk-SK" dirty="0">
                <a:solidFill>
                  <a:schemeClr val="bg1"/>
                </a:solidFill>
              </a:rPr>
              <a:t>b) rovnováha ako kompromis medzi snahou </a:t>
            </a:r>
            <a:r>
              <a:rPr lang="sk-SK" dirty="0" smtClean="0">
                <a:solidFill>
                  <a:schemeClr val="bg1"/>
                </a:solidFill>
              </a:rPr>
              <a:t>systému znížiť svoju energiu </a:t>
            </a:r>
            <a:r>
              <a:rPr lang="sk-SK" dirty="0">
                <a:solidFill>
                  <a:schemeClr val="bg1"/>
                </a:solidFill>
              </a:rPr>
              <a:t>a zvýšiť </a:t>
            </a:r>
            <a:r>
              <a:rPr lang="sk-SK" dirty="0" smtClean="0">
                <a:solidFill>
                  <a:schemeClr val="bg1"/>
                </a:solidFill>
              </a:rPr>
              <a:t>svoju entropiu – zdôvodnenie </a:t>
            </a:r>
            <a:r>
              <a:rPr lang="sk-SK" dirty="0">
                <a:solidFill>
                  <a:schemeClr val="bg1"/>
                </a:solidFill>
              </a:rPr>
              <a:t>a overenie pre </a:t>
            </a:r>
            <a:r>
              <a:rPr lang="sk-SK" dirty="0" smtClean="0">
                <a:solidFill>
                  <a:schemeClr val="bg1"/>
                </a:solidFill>
              </a:rPr>
              <a:t>ideálny plyn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3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799660" y="1047400"/>
            <a:ext cx="75605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3.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Štatistická suma: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zavedenie štatistickej sumy – ako súvisí s </a:t>
            </a:r>
            <a:r>
              <a:rPr lang="sk-SK" dirty="0" err="1" smtClean="0">
                <a:solidFill>
                  <a:schemeClr val="bg1"/>
                </a:solidFill>
              </a:rPr>
              <a:t>normovacou</a:t>
            </a:r>
            <a:r>
              <a:rPr lang="sk-SK" dirty="0" smtClean="0">
                <a:solidFill>
                  <a:schemeClr val="bg1"/>
                </a:solidFill>
              </a:rPr>
              <a:t> konštantou v kánonickom rozdelení a ako vyzerá pre klasický ideálny plyn (stačí vyjadrenie cez 1-časticovú štatistickú sumu), (b) zápis voľnej energie cez štatistickú sumu – odvodiť kombináciou vyjadrenia entropie cez rozdeľovaciu funkciu a termodynamickej definície voľnej energie</a:t>
            </a:r>
            <a:endParaRPr lang="en-US" dirty="0"/>
          </a:p>
        </p:txBody>
      </p:sp>
      <p:sp>
        <p:nvSpPr>
          <p:cNvPr id="6" name="Obdĺžnik 5"/>
          <p:cNvSpPr/>
          <p:nvPr/>
        </p:nvSpPr>
        <p:spPr>
          <a:xfrm>
            <a:off x="799660" y="3144639"/>
            <a:ext cx="75605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</a:t>
            </a:r>
            <a:r>
              <a:rPr lang="sk-SK" i="1" dirty="0">
                <a:solidFill>
                  <a:schemeClr val="bg1"/>
                </a:solidFill>
              </a:rPr>
              <a:t>4</a:t>
            </a:r>
            <a:r>
              <a:rPr lang="sk-SK" i="1" dirty="0" smtClean="0">
                <a:solidFill>
                  <a:schemeClr val="bg1"/>
                </a:solidFill>
              </a:rPr>
              <a:t>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err="1" smtClean="0">
                <a:solidFill>
                  <a:schemeClr val="bg1"/>
                </a:solidFill>
              </a:rPr>
              <a:t>Grandkánonický</a:t>
            </a:r>
            <a:r>
              <a:rPr lang="sk-SK" i="1" dirty="0" smtClean="0">
                <a:solidFill>
                  <a:schemeClr val="bg1"/>
                </a:solidFill>
              </a:rPr>
              <a:t> súbor: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rozdeľovacia funkcia pre grand- kánonický súbor – zostrojiť </a:t>
            </a:r>
            <a:r>
              <a:rPr lang="sk-SK" dirty="0">
                <a:solidFill>
                  <a:schemeClr val="bg1"/>
                </a:solidFill>
              </a:rPr>
              <a:t>prepisom </a:t>
            </a:r>
            <a:r>
              <a:rPr lang="sk-SK" dirty="0" smtClean="0">
                <a:solidFill>
                  <a:schemeClr val="bg1"/>
                </a:solidFill>
              </a:rPr>
              <a:t>rozdeľovacej funkcie </a:t>
            </a:r>
            <a:r>
              <a:rPr lang="sk-SK" dirty="0">
                <a:solidFill>
                  <a:schemeClr val="bg1"/>
                </a:solidFill>
              </a:rPr>
              <a:t>pre </a:t>
            </a:r>
            <a:r>
              <a:rPr lang="sk-SK" dirty="0" err="1" smtClean="0">
                <a:solidFill>
                  <a:schemeClr val="bg1"/>
                </a:solidFill>
              </a:rPr>
              <a:t>mikrokánonický</a:t>
            </a:r>
            <a:r>
              <a:rPr lang="sk-SK" dirty="0" smtClean="0">
                <a:solidFill>
                  <a:schemeClr val="bg1"/>
                </a:solidFill>
              </a:rPr>
              <a:t> súbor podobným postupom ako pri kánonickom súbore, s entropiou rezervoára závisiacou okrem energie aj od počtu častíc, (b) veľká štatistická suma – ako sa definuje a ako z nej získame rozdelenia </a:t>
            </a:r>
            <a:r>
              <a:rPr lang="sk-SK" dirty="0">
                <a:solidFill>
                  <a:schemeClr val="bg1"/>
                </a:solidFill>
              </a:rPr>
              <a:t>pre klasický plyn a </a:t>
            </a:r>
            <a:r>
              <a:rPr lang="sk-SK" dirty="0" smtClean="0">
                <a:solidFill>
                  <a:schemeClr val="bg1"/>
                </a:solidFill>
              </a:rPr>
              <a:t>kvantové plyny </a:t>
            </a:r>
            <a:r>
              <a:rPr lang="sk-SK" dirty="0" err="1">
                <a:solidFill>
                  <a:schemeClr val="bg1"/>
                </a:solidFill>
              </a:rPr>
              <a:t>fermiónov</a:t>
            </a:r>
            <a:r>
              <a:rPr lang="sk-SK" dirty="0">
                <a:solidFill>
                  <a:schemeClr val="bg1"/>
                </a:solidFill>
              </a:rPr>
              <a:t> a </a:t>
            </a:r>
            <a:r>
              <a:rPr lang="sk-SK" dirty="0" err="1" smtClean="0">
                <a:solidFill>
                  <a:schemeClr val="bg1"/>
                </a:solidFill>
              </a:rPr>
              <a:t>bozónov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738992" y="738192"/>
            <a:ext cx="58619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>
                <a:solidFill>
                  <a:schemeClr val="bg1"/>
                </a:solidFill>
              </a:rPr>
              <a:t>V</a:t>
            </a:r>
            <a:r>
              <a:rPr lang="sk-SK" sz="2400" dirty="0" smtClean="0">
                <a:solidFill>
                  <a:schemeClr val="bg1"/>
                </a:solidFill>
              </a:rPr>
              <a:t>. APLIKÁCIE ŠTATISTICKEJ MECHANIKY</a:t>
            </a:r>
            <a:endParaRPr 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ĺžnik 2"/>
              <p:cNvSpPr/>
              <p:nvPr/>
            </p:nvSpPr>
            <p:spPr>
              <a:xfrm>
                <a:off x="709204" y="3741037"/>
                <a:ext cx="7921531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i="1" dirty="0" smtClean="0">
                    <a:solidFill>
                      <a:schemeClr val="bg1"/>
                    </a:solidFill>
                  </a:rPr>
                  <a:t>  2.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>
                    <a:solidFill>
                      <a:schemeClr val="bg1"/>
                    </a:solidFill>
                  </a:rPr>
                  <a:t>Fermiho plyn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(relativistický</a:t>
                </a:r>
                <a:r>
                  <a:rPr lang="sk-SK" i="1" dirty="0">
                    <a:solidFill>
                      <a:schemeClr val="bg1"/>
                    </a:solidFill>
                  </a:rPr>
                  <a:t>):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(a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)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energia </a:t>
                </a:r>
                <a:r>
                  <a:rPr lang="sk-SK" dirty="0">
                    <a:solidFill>
                      <a:schemeClr val="bg1"/>
                    </a:solidFill>
                  </a:rPr>
                  <a:t>a tlak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relativistického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Fermi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h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o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plynu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– súvis medzi energiou a hybnosťou častice pri </a:t>
                </a:r>
                <a:r>
                  <a:rPr lang="en-US" i="1" dirty="0" smtClean="0">
                    <a:solidFill>
                      <a:schemeClr val="bg1"/>
                    </a:solidFill>
                  </a:rPr>
                  <a:t>v → c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a ako sa z neho zráta energia a tlak Fermiho plynu ako funkcia hustoty počtu častíc </a:t>
                </a:r>
                <a:r>
                  <a:rPr lang="en-US" dirty="0">
                    <a:solidFill>
                      <a:schemeClr val="bg1"/>
                    </a:solidFill>
                  </a:rPr>
                  <a:t>v </a:t>
                </a:r>
                <a:r>
                  <a:rPr lang="sk-SK" dirty="0" err="1">
                    <a:solidFill>
                      <a:schemeClr val="bg1"/>
                    </a:solidFill>
                  </a:rPr>
                  <a:t>ultrarelativistickej</a:t>
                </a:r>
                <a:r>
                  <a:rPr lang="sk-SK" dirty="0">
                    <a:solidFill>
                      <a:schemeClr val="bg1"/>
                    </a:solidFill>
                  </a:rPr>
                  <a:t> </a:t>
                </a:r>
                <a:r>
                  <a:rPr lang="en-US" dirty="0">
                    <a:solidFill>
                      <a:schemeClr val="bg1"/>
                    </a:solidFill>
                  </a:rPr>
                  <a:t>l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imite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, (b) kompaktné hviezdy – odhad polomeru bielych trpaslíkov a neutrónových hviezd z porovnania vzorca pre tlak v centre, ktorý vyplýva z podmienky mechanickej rovnováhy, a približného vyjadrenia tlaku Fermiho plynu pri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sk-SK" dirty="0"/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~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i="1" dirty="0">
                    <a:solidFill>
                      <a:schemeClr val="bg1"/>
                    </a:solidFill>
                  </a:rPr>
                  <a:t>c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(keď plyn prechádza do relativistického režimu)</a:t>
                </a:r>
                <a:endParaRPr lang="en-US" dirty="0"/>
              </a:p>
            </p:txBody>
          </p:sp>
        </mc:Choice>
        <mc:Fallback xmlns="">
          <p:sp>
            <p:nvSpPr>
              <p:cNvPr id="3" name="Obdĺžni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4" y="3741037"/>
                <a:ext cx="7921531" cy="2308324"/>
              </a:xfrm>
              <a:prstGeom prst="rect">
                <a:avLst/>
              </a:prstGeom>
              <a:blipFill>
                <a:blip r:embed="rId2"/>
                <a:stretch>
                  <a:fillRect l="-615" t="-1587" r="-538" b="-3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ĺžnik 3"/>
              <p:cNvSpPr/>
              <p:nvPr/>
            </p:nvSpPr>
            <p:spPr>
              <a:xfrm>
                <a:off x="709204" y="1378876"/>
                <a:ext cx="7691846" cy="2053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i="1" dirty="0" smtClean="0">
                    <a:solidFill>
                      <a:schemeClr val="bg1"/>
                    </a:solidFill>
                  </a:rPr>
                  <a:t>  1.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Fermiho plyn (nerelativistický):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(a) Fermiho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hybnos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ť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a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Fermiho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energia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– aké je rozdelenie častíc v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p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-priestore pri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T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= 0 a ako sa odtiaľ zistí maximálna hybnosť a energia častíc, celková energia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plynu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a tlak, (b) tepelná kapacita Fermiho plynu – aké je </a:t>
                </a:r>
                <a:r>
                  <a:rPr lang="sk-SK" dirty="0">
                    <a:solidFill>
                      <a:schemeClr val="bg1"/>
                    </a:solidFill>
                  </a:rPr>
                  <a:t>rozdelenie častíc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v </a:t>
                </a:r>
                <a:r>
                  <a:rPr lang="sk-SK" i="1" dirty="0">
                    <a:solidFill>
                      <a:schemeClr val="bg1"/>
                    </a:solidFill>
                  </a:rPr>
                  <a:t>p</a:t>
                </a:r>
                <a:r>
                  <a:rPr lang="sk-SK" dirty="0">
                    <a:solidFill>
                      <a:schemeClr val="bg1"/>
                    </a:solidFill>
                  </a:rPr>
                  <a:t>-priestore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pri </a:t>
                </a:r>
                <a:r>
                  <a:rPr lang="sk-SK" i="1" dirty="0">
                    <a:solidFill>
                      <a:schemeClr val="bg1"/>
                    </a:solidFill>
                  </a:rPr>
                  <a:t>T</a:t>
                </a:r>
                <a:r>
                  <a:rPr lang="sk-SK" dirty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~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0,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ako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sa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vypo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číta energia plynu </a:t>
                </a:r>
                <a:r>
                  <a:rPr lang="sk-SK" dirty="0">
                    <a:solidFill>
                      <a:schemeClr val="bg1"/>
                    </a:solidFill>
                  </a:rPr>
                  <a:t>pri </a:t>
                </a:r>
                <a:r>
                  <a:rPr lang="sk-SK" i="1" dirty="0">
                    <a:solidFill>
                      <a:schemeClr val="bg1"/>
                    </a:solidFill>
                  </a:rPr>
                  <a:t>T</a:t>
                </a:r>
                <a:r>
                  <a:rPr lang="sk-SK" dirty="0">
                    <a:solidFill>
                      <a:schemeClr val="bg1"/>
                    </a:solidFill>
                  </a:rPr>
                  <a:t> ~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0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v dvoch krokoch (najprv vzhľadom na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k-SK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µ</m:t>
                        </m:r>
                      </m:sub>
                    </m:sSub>
                  </m:oMath>
                </a14:m>
                <a:r>
                  <a:rPr lang="sk-SK" dirty="0" smtClean="0"/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a potom vzhľadom na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– stačí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idea) a akú tepelnú kapacitu z nej dostaneme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Obdĺžni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04" y="1378876"/>
                <a:ext cx="7691846" cy="2053832"/>
              </a:xfrm>
              <a:prstGeom prst="rect">
                <a:avLst/>
              </a:prstGeom>
              <a:blipFill>
                <a:blip r:embed="rId3"/>
                <a:stretch>
                  <a:fillRect l="-634" t="-1484" r="-1189" b="-3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300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ĺžnik 2"/>
              <p:cNvSpPr/>
              <p:nvPr/>
            </p:nvSpPr>
            <p:spPr>
              <a:xfrm>
                <a:off x="718440" y="933182"/>
                <a:ext cx="7921531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i="1" dirty="0" smtClean="0">
                    <a:solidFill>
                      <a:schemeClr val="bg1"/>
                    </a:solidFill>
                  </a:rPr>
                  <a:t>  3.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 err="1">
                    <a:solidFill>
                      <a:schemeClr val="bg1"/>
                    </a:solidFill>
                  </a:rPr>
                  <a:t>Boseho</a:t>
                </a:r>
                <a:r>
                  <a:rPr lang="sk-SK" i="1" dirty="0">
                    <a:solidFill>
                      <a:schemeClr val="bg1"/>
                    </a:solidFill>
                  </a:rPr>
                  <a:t>-Einsteinova kondenzácia: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(a)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princíp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Boseho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-Einsteinovej kondenzácie – prečo </a:t>
                </a:r>
                <a:r>
                  <a:rPr lang="sk-SK" dirty="0">
                    <a:solidFill>
                      <a:schemeClr val="bg1"/>
                    </a:solidFill>
                  </a:rPr>
                  <a:t>požadujeme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, aby </a:t>
                </a:r>
                <a:r>
                  <a:rPr lang="sk-SK" dirty="0">
                    <a:solidFill>
                      <a:schemeClr val="bg1"/>
                    </a:solidFill>
                  </a:rPr>
                  <a:t>od istej kritickej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teploty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, </a:t>
                </a:r>
                <a:r>
                  <a:rPr lang="sk-SK" dirty="0">
                    <a:solidFill>
                      <a:schemeClr val="bg1"/>
                    </a:solidFill>
                  </a:rPr>
                  <a:t>pri ktorej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chemický potenciál dosiahne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hodnotu </a:t>
                </a:r>
                <a:r>
                  <a:rPr lang="sk-SK" dirty="0">
                    <a:solidFill>
                      <a:schemeClr val="bg1"/>
                    </a:solidFill>
                  </a:rPr>
                  <a:t>0, si už túto hodnotu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ponechal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,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a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ako </a:t>
                </a:r>
                <a:r>
                  <a:rPr lang="sk-SK" dirty="0">
                    <a:solidFill>
                      <a:schemeClr val="bg1"/>
                    </a:solidFill>
                  </a:rPr>
                  <a:t>toto správanie sa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chemick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é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ho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potenci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álu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vedie </a:t>
                </a:r>
                <a:r>
                  <a:rPr lang="sk-SK" dirty="0">
                    <a:solidFill>
                      <a:schemeClr val="bg1"/>
                    </a:solidFill>
                  </a:rPr>
                  <a:t>k hromadeniu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častíc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plynu </a:t>
                </a:r>
                <a:r>
                  <a:rPr lang="sk-SK" dirty="0">
                    <a:solidFill>
                      <a:schemeClr val="bg1"/>
                    </a:solidFill>
                  </a:rPr>
                  <a:t>v stave s nulovou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energiou, (b) vlastnosti plynu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bozónov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pri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T 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&lt;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sk-SK" dirty="0">
                    <a:solidFill>
                      <a:schemeClr val="bg1"/>
                    </a:solidFill>
                  </a:rPr>
                  <a:t> –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ako závisí počet neskondenzovaných častíc,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energ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ia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a merné teplo </a:t>
                </a:r>
                <a:r>
                  <a:rPr lang="sk-SK" dirty="0">
                    <a:solidFill>
                      <a:schemeClr val="bg1"/>
                    </a:solidFill>
                  </a:rPr>
                  <a:t>p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lynu</a:t>
                </a:r>
                <a:r>
                  <a:rPr lang="en-US" dirty="0" smtClean="0">
                    <a:solidFill>
                      <a:schemeClr val="bg1"/>
                    </a:solidFill>
                  </a:rPr>
                  <a:t> od </a:t>
                </a:r>
                <a:r>
                  <a:rPr lang="en-US" dirty="0" err="1" smtClean="0">
                    <a:solidFill>
                      <a:schemeClr val="bg1"/>
                    </a:solidFill>
                  </a:rPr>
                  <a:t>teploty</a:t>
                </a:r>
                <a:endParaRPr lang="en-US" dirty="0"/>
              </a:p>
            </p:txBody>
          </p:sp>
        </mc:Choice>
        <mc:Fallback xmlns="">
          <p:sp>
            <p:nvSpPr>
              <p:cNvPr id="3" name="Obdĺžni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440" y="933182"/>
                <a:ext cx="7921531" cy="2031325"/>
              </a:xfrm>
              <a:prstGeom prst="rect">
                <a:avLst/>
              </a:prstGeom>
              <a:blipFill>
                <a:blip r:embed="rId2"/>
                <a:stretch>
                  <a:fillRect l="-693" t="-1502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ĺžnik 3"/>
          <p:cNvSpPr/>
          <p:nvPr/>
        </p:nvSpPr>
        <p:spPr>
          <a:xfrm>
            <a:off x="718440" y="3327749"/>
            <a:ext cx="76918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4.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Prenosové javy: </a:t>
            </a:r>
            <a:r>
              <a:rPr lang="sk-SK" dirty="0" smtClean="0">
                <a:solidFill>
                  <a:schemeClr val="bg1"/>
                </a:solidFill>
              </a:rPr>
              <a:t>(a) vedenie tepla – odhadnúť tepelnú vodivosť z </a:t>
            </a:r>
            <a:r>
              <a:rPr lang="sk-SK" dirty="0" err="1" smtClean="0">
                <a:solidFill>
                  <a:schemeClr val="bg1"/>
                </a:solidFill>
              </a:rPr>
              <a:t>z</a:t>
            </a:r>
            <a:r>
              <a:rPr lang="sk-SK" dirty="0" smtClean="0">
                <a:solidFill>
                  <a:schemeClr val="bg1"/>
                </a:solidFill>
              </a:rPr>
              <a:t> vyjadrenia </a:t>
            </a:r>
            <a:r>
              <a:rPr lang="sk-SK" dirty="0" smtClean="0">
                <a:solidFill>
                  <a:schemeClr val="bg1"/>
                </a:solidFill>
              </a:rPr>
              <a:t>prúdu energie cez hustotu počtu častíc a pokles energie častíc na úseku s dĺžkou rovnou strednej voľnej dráhe, </a:t>
            </a:r>
            <a:r>
              <a:rPr lang="sk-SK" dirty="0" smtClean="0">
                <a:solidFill>
                  <a:schemeClr val="bg1"/>
                </a:solidFill>
              </a:rPr>
              <a:t>zostaviť rovnicu vedenia tepla a </a:t>
            </a:r>
            <a:r>
              <a:rPr lang="sk-SK" dirty="0" smtClean="0">
                <a:solidFill>
                  <a:schemeClr val="bg1"/>
                </a:solidFill>
              </a:rPr>
              <a:t>vyjadriť strednú voľnú dráhu cez účinný prierez, (b) viskozita – odhadnúť ju z vyjadrenia šmykového napätia pri vzájomnom pohybe vrstiev plynu </a:t>
            </a:r>
            <a:r>
              <a:rPr lang="sk-SK" dirty="0">
                <a:solidFill>
                  <a:schemeClr val="bg1"/>
                </a:solidFill>
              </a:rPr>
              <a:t>cez hustotu počtu častíc a </a:t>
            </a:r>
            <a:r>
              <a:rPr lang="sk-SK" dirty="0" smtClean="0">
                <a:solidFill>
                  <a:schemeClr val="bg1"/>
                </a:solidFill>
              </a:rPr>
              <a:t>nárast hybnosti </a:t>
            </a:r>
            <a:r>
              <a:rPr lang="sk-SK" dirty="0">
                <a:solidFill>
                  <a:schemeClr val="bg1"/>
                </a:solidFill>
              </a:rPr>
              <a:t>častíc na úseku s dĺžkou rovnou strednej voľnej dráhe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73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709204" y="951655"/>
            <a:ext cx="79215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</a:t>
            </a:r>
            <a:r>
              <a:rPr lang="sk-SK" i="1" dirty="0">
                <a:solidFill>
                  <a:schemeClr val="bg1"/>
                </a:solidFill>
              </a:rPr>
              <a:t>5</a:t>
            </a:r>
            <a:r>
              <a:rPr lang="sk-SK" i="1" dirty="0" smtClean="0">
                <a:solidFill>
                  <a:schemeClr val="bg1"/>
                </a:solidFill>
              </a:rPr>
              <a:t>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Van der </a:t>
            </a:r>
            <a:r>
              <a:rPr lang="sk-SK" i="1" dirty="0" err="1" smtClean="0">
                <a:solidFill>
                  <a:schemeClr val="bg1"/>
                </a:solidFill>
              </a:rPr>
              <a:t>Waalsova</a:t>
            </a:r>
            <a:r>
              <a:rPr lang="sk-SK" i="1" dirty="0" smtClean="0">
                <a:solidFill>
                  <a:schemeClr val="bg1"/>
                </a:solidFill>
              </a:rPr>
              <a:t> rovnica: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pôvod opravných členov vo van der </a:t>
            </a:r>
            <a:r>
              <a:rPr lang="sk-SK" dirty="0" err="1" smtClean="0">
                <a:solidFill>
                  <a:schemeClr val="bg1"/>
                </a:solidFill>
              </a:rPr>
              <a:t>Waalsovej</a:t>
            </a:r>
            <a:r>
              <a:rPr lang="sk-SK" dirty="0" smtClean="0">
                <a:solidFill>
                  <a:schemeClr val="bg1"/>
                </a:solidFill>
              </a:rPr>
              <a:t> rovnici – </a:t>
            </a:r>
            <a:r>
              <a:rPr lang="sk-SK" i="1" dirty="0" smtClean="0">
                <a:solidFill>
                  <a:schemeClr val="bg1"/>
                </a:solidFill>
              </a:rPr>
              <a:t>b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r>
              <a:rPr lang="sk-SK" dirty="0" smtClean="0">
                <a:solidFill>
                  <a:schemeClr val="bg1"/>
                </a:solidFill>
              </a:rPr>
              <a:t>člen ako objem molekúl a </a:t>
            </a:r>
            <a:r>
              <a:rPr lang="en-US" i="1" dirty="0">
                <a:solidFill>
                  <a:schemeClr val="bg1"/>
                </a:solidFill>
              </a:rPr>
              <a:t>a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sk-SK" dirty="0">
                <a:solidFill>
                  <a:schemeClr val="bg1"/>
                </a:solidFill>
              </a:rPr>
              <a:t>člen ako </a:t>
            </a:r>
            <a:r>
              <a:rPr lang="sk-SK" dirty="0" smtClean="0">
                <a:solidFill>
                  <a:schemeClr val="bg1"/>
                </a:solidFill>
              </a:rPr>
              <a:t>oprava k tlaku od príťažlivého pôsobenia molekúl, (b) výpočet </a:t>
            </a:r>
            <a:r>
              <a:rPr lang="sk-SK" i="1" dirty="0" smtClean="0">
                <a:solidFill>
                  <a:schemeClr val="bg1"/>
                </a:solidFill>
              </a:rPr>
              <a:t>a</a:t>
            </a:r>
            <a:r>
              <a:rPr lang="sk-SK" dirty="0" smtClean="0">
                <a:solidFill>
                  <a:schemeClr val="bg1"/>
                </a:solidFill>
              </a:rPr>
              <a:t>-člena prepisom </a:t>
            </a:r>
            <a:r>
              <a:rPr lang="sk-SK" dirty="0">
                <a:solidFill>
                  <a:schemeClr val="bg1"/>
                </a:solidFill>
              </a:rPr>
              <a:t>štatistickej sumy </a:t>
            </a:r>
            <a:r>
              <a:rPr lang="sk-SK" dirty="0" smtClean="0">
                <a:solidFill>
                  <a:schemeClr val="bg1"/>
                </a:solidFill>
              </a:rPr>
              <a:t>– príspevok k štatistickej sume od integrálu cez súradnice molekúl a výpočet opravy k tlaku derivovaním príslušného člena vo voľnej energii podľa objemu</a:t>
            </a:r>
            <a:endParaRPr lang="en-US" dirty="0"/>
          </a:p>
        </p:txBody>
      </p:sp>
      <p:sp>
        <p:nvSpPr>
          <p:cNvPr id="4" name="Obdĺžnik 3"/>
          <p:cNvSpPr/>
          <p:nvPr/>
        </p:nvSpPr>
        <p:spPr>
          <a:xfrm>
            <a:off x="709204" y="3096841"/>
            <a:ext cx="76918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</a:t>
            </a:r>
            <a:r>
              <a:rPr lang="sk-SK" i="1" dirty="0">
                <a:solidFill>
                  <a:schemeClr val="bg1"/>
                </a:solidFill>
              </a:rPr>
              <a:t>6</a:t>
            </a:r>
            <a:r>
              <a:rPr lang="sk-SK" i="1" dirty="0" smtClean="0">
                <a:solidFill>
                  <a:schemeClr val="bg1"/>
                </a:solidFill>
              </a:rPr>
              <a:t>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Fázové prechody: </a:t>
            </a:r>
            <a:r>
              <a:rPr lang="sk-SK" dirty="0" smtClean="0">
                <a:solidFill>
                  <a:schemeClr val="bg1"/>
                </a:solidFill>
              </a:rPr>
              <a:t>(a) prechod plyn-kvapalina, ako </a:t>
            </a:r>
            <a:r>
              <a:rPr lang="sk-SK" dirty="0">
                <a:solidFill>
                  <a:schemeClr val="bg1"/>
                </a:solidFill>
              </a:rPr>
              <a:t>ho opisuje van der </a:t>
            </a:r>
            <a:r>
              <a:rPr lang="sk-SK" dirty="0" err="1" smtClean="0">
                <a:solidFill>
                  <a:schemeClr val="bg1"/>
                </a:solidFill>
              </a:rPr>
              <a:t>Waalsova</a:t>
            </a:r>
            <a:r>
              <a:rPr lang="sk-SK" dirty="0" smtClean="0">
                <a:solidFill>
                  <a:schemeClr val="bg1"/>
                </a:solidFill>
              </a:rPr>
              <a:t> rovnica – prepis van </a:t>
            </a:r>
            <a:r>
              <a:rPr lang="sk-SK" dirty="0">
                <a:solidFill>
                  <a:schemeClr val="bg1"/>
                </a:solidFill>
              </a:rPr>
              <a:t>der </a:t>
            </a:r>
            <a:r>
              <a:rPr lang="sk-SK" dirty="0" err="1">
                <a:solidFill>
                  <a:schemeClr val="bg1"/>
                </a:solidFill>
              </a:rPr>
              <a:t>Waalsovej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rovnice do bezrozmerných premenných, kritický bod a </a:t>
            </a:r>
            <a:r>
              <a:rPr lang="sk-SK" dirty="0" err="1" smtClean="0">
                <a:solidFill>
                  <a:schemeClr val="bg1"/>
                </a:solidFill>
              </a:rPr>
              <a:t>vypriamenie</a:t>
            </a:r>
            <a:r>
              <a:rPr lang="sk-SK" dirty="0" smtClean="0">
                <a:solidFill>
                  <a:schemeClr val="bg1"/>
                </a:solidFill>
              </a:rPr>
              <a:t> zvlnenej časti </a:t>
            </a:r>
            <a:r>
              <a:rPr lang="sk-SK" dirty="0" err="1" smtClean="0">
                <a:solidFill>
                  <a:schemeClr val="bg1"/>
                </a:solidFill>
              </a:rPr>
              <a:t>izoterm</a:t>
            </a:r>
            <a:r>
              <a:rPr lang="sk-SK" dirty="0" smtClean="0">
                <a:solidFill>
                  <a:schemeClr val="bg1"/>
                </a:solidFill>
              </a:rPr>
              <a:t> pod ním (</a:t>
            </a:r>
            <a:r>
              <a:rPr lang="sk-SK" dirty="0" err="1" smtClean="0">
                <a:solidFill>
                  <a:schemeClr val="bg1"/>
                </a:solidFill>
              </a:rPr>
              <a:t>Maxwellovo</a:t>
            </a:r>
            <a:r>
              <a:rPr lang="sk-SK" dirty="0" smtClean="0">
                <a:solidFill>
                  <a:schemeClr val="bg1"/>
                </a:solidFill>
              </a:rPr>
              <a:t> pravidlo rovnakých plôch – ako znie a prečo platí), (b) krivka rovnováhy fáz – odvodenie </a:t>
            </a:r>
            <a:r>
              <a:rPr lang="sk-SK" dirty="0" err="1" smtClean="0">
                <a:solidFill>
                  <a:schemeClr val="bg1"/>
                </a:solidFill>
              </a:rPr>
              <a:t>Clausiovej-Capeyronovej</a:t>
            </a:r>
            <a:r>
              <a:rPr lang="sk-SK" dirty="0" smtClean="0">
                <a:solidFill>
                  <a:schemeClr val="bg1"/>
                </a:solidFill>
              </a:rPr>
              <a:t> rovnice z podmienky chemickej rovnováhy, jej riešenie ďaleko od kritického bodu, </a:t>
            </a:r>
            <a:r>
              <a:rPr lang="sk-SK" dirty="0" err="1" smtClean="0">
                <a:solidFill>
                  <a:schemeClr val="bg1"/>
                </a:solidFill>
              </a:rPr>
              <a:t>trojný</a:t>
            </a:r>
            <a:r>
              <a:rPr lang="sk-SK" dirty="0" smtClean="0">
                <a:solidFill>
                  <a:schemeClr val="bg1"/>
                </a:solidFill>
              </a:rPr>
              <a:t> bod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9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792113" y="1072633"/>
            <a:ext cx="77792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7.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Žiarenie čierneho telesa: </a:t>
            </a:r>
            <a:r>
              <a:rPr lang="sk-SK" dirty="0" smtClean="0">
                <a:solidFill>
                  <a:schemeClr val="bg1"/>
                </a:solidFill>
              </a:rPr>
              <a:t>(a</a:t>
            </a:r>
            <a:r>
              <a:rPr lang="sk-SK" dirty="0">
                <a:solidFill>
                  <a:schemeClr val="bg1"/>
                </a:solidFill>
              </a:rPr>
              <a:t>) </a:t>
            </a:r>
            <a:r>
              <a:rPr lang="sk-SK" dirty="0" err="1">
                <a:solidFill>
                  <a:schemeClr val="bg1"/>
                </a:solidFill>
              </a:rPr>
              <a:t>Rayleighov-Jeansov</a:t>
            </a:r>
            <a:r>
              <a:rPr lang="sk-SK" dirty="0">
                <a:solidFill>
                  <a:schemeClr val="bg1"/>
                </a:solidFill>
              </a:rPr>
              <a:t> zákon </a:t>
            </a:r>
            <a:r>
              <a:rPr lang="sk-SK" dirty="0" smtClean="0">
                <a:solidFill>
                  <a:schemeClr val="bg1"/>
                </a:solidFill>
              </a:rPr>
              <a:t>– ako sa získa z vyjadrenia energie, ktorá pripadá na jeden mód elektro- magnetického poľa podľa </a:t>
            </a:r>
            <a:r>
              <a:rPr lang="sk-SK" dirty="0" err="1" smtClean="0">
                <a:solidFill>
                  <a:schemeClr val="bg1"/>
                </a:solidFill>
              </a:rPr>
              <a:t>ekvipartičnej</a:t>
            </a:r>
            <a:r>
              <a:rPr lang="sk-SK" dirty="0" smtClean="0">
                <a:solidFill>
                  <a:schemeClr val="bg1"/>
                </a:solidFill>
              </a:rPr>
              <a:t> teorémy a v čom spočíva jeho zlyhanie pri krátkych vlnových dĺžkach (ultrafialová katastrofa), (</a:t>
            </a:r>
            <a:r>
              <a:rPr lang="sk-SK" dirty="0">
                <a:solidFill>
                  <a:schemeClr val="bg1"/>
                </a:solidFill>
              </a:rPr>
              <a:t>b) </a:t>
            </a:r>
            <a:r>
              <a:rPr lang="sk-SK" dirty="0" err="1" smtClean="0">
                <a:solidFill>
                  <a:schemeClr val="bg1"/>
                </a:solidFill>
              </a:rPr>
              <a:t>Planckov</a:t>
            </a:r>
            <a:r>
              <a:rPr lang="sk-SK" dirty="0" smtClean="0">
                <a:solidFill>
                  <a:schemeClr val="bg1"/>
                </a:solidFill>
              </a:rPr>
              <a:t> zákon – pojem fotónov, prečo je ich chemický potenciál nulový a k akej spektrálnej hustote energie to vedie (napísať, čomu sa rovná, a nájsť jej </a:t>
            </a:r>
            <a:r>
              <a:rPr lang="sk-SK" dirty="0" err="1" smtClean="0">
                <a:solidFill>
                  <a:schemeClr val="bg1"/>
                </a:solidFill>
              </a:rPr>
              <a:t>asymptotiky</a:t>
            </a:r>
            <a:r>
              <a:rPr lang="sk-SK" dirty="0" smtClean="0">
                <a:solidFill>
                  <a:schemeClr val="bg1"/>
                </a:solidFill>
              </a:rPr>
              <a:t>)</a:t>
            </a:r>
            <a:endParaRPr lang="en-US" dirty="0"/>
          </a:p>
        </p:txBody>
      </p:sp>
      <p:sp>
        <p:nvSpPr>
          <p:cNvPr id="3" name="Obdĺžnik 2"/>
          <p:cNvSpPr/>
          <p:nvPr/>
        </p:nvSpPr>
        <p:spPr>
          <a:xfrm>
            <a:off x="792113" y="3475531"/>
            <a:ext cx="76918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8.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err="1" smtClean="0">
                <a:solidFill>
                  <a:schemeClr val="bg1"/>
                </a:solidFill>
              </a:rPr>
              <a:t>Debyeova</a:t>
            </a:r>
            <a:r>
              <a:rPr lang="sk-SK" i="1" dirty="0" smtClean="0">
                <a:solidFill>
                  <a:schemeClr val="bg1"/>
                </a:solidFill>
              </a:rPr>
              <a:t> teória merných tepiel: </a:t>
            </a:r>
            <a:r>
              <a:rPr lang="sk-SK" dirty="0" smtClean="0">
                <a:solidFill>
                  <a:schemeClr val="bg1"/>
                </a:solidFill>
              </a:rPr>
              <a:t>(a) </a:t>
            </a:r>
            <a:r>
              <a:rPr lang="sk-SK" dirty="0" err="1" smtClean="0">
                <a:solidFill>
                  <a:schemeClr val="bg1"/>
                </a:solidFill>
              </a:rPr>
              <a:t>Dulongov</a:t>
            </a:r>
            <a:r>
              <a:rPr lang="sk-SK" dirty="0" smtClean="0">
                <a:solidFill>
                  <a:schemeClr val="bg1"/>
                </a:solidFill>
              </a:rPr>
              <a:t>-Petitov </a:t>
            </a:r>
            <a:r>
              <a:rPr lang="sk-SK" dirty="0">
                <a:solidFill>
                  <a:schemeClr val="bg1"/>
                </a:solidFill>
              </a:rPr>
              <a:t>zákon – ako sa získa z vyjadrenia </a:t>
            </a:r>
            <a:r>
              <a:rPr lang="sk-SK" dirty="0" smtClean="0">
                <a:solidFill>
                  <a:schemeClr val="bg1"/>
                </a:solidFill>
              </a:rPr>
              <a:t>energie, ktorá pripadá </a:t>
            </a:r>
            <a:r>
              <a:rPr lang="sk-SK" dirty="0">
                <a:solidFill>
                  <a:schemeClr val="bg1"/>
                </a:solidFill>
              </a:rPr>
              <a:t>na jeden mód </a:t>
            </a:r>
            <a:r>
              <a:rPr lang="sk-SK" dirty="0" smtClean="0">
                <a:solidFill>
                  <a:schemeClr val="bg1"/>
                </a:solidFill>
              </a:rPr>
              <a:t>kmitov mriežky </a:t>
            </a:r>
            <a:r>
              <a:rPr lang="sk-SK" dirty="0">
                <a:solidFill>
                  <a:schemeClr val="bg1"/>
                </a:solidFill>
              </a:rPr>
              <a:t>podľa </a:t>
            </a:r>
            <a:r>
              <a:rPr lang="sk-SK" dirty="0" err="1">
                <a:solidFill>
                  <a:schemeClr val="bg1"/>
                </a:solidFill>
              </a:rPr>
              <a:t>ekvipartičnej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teorémy, (b) </a:t>
            </a:r>
            <a:r>
              <a:rPr lang="sk-SK" dirty="0" err="1" smtClean="0">
                <a:solidFill>
                  <a:schemeClr val="bg1"/>
                </a:solidFill>
              </a:rPr>
              <a:t>Debyeova</a:t>
            </a:r>
            <a:r>
              <a:rPr lang="sk-SK" dirty="0" smtClean="0">
                <a:solidFill>
                  <a:schemeClr val="bg1"/>
                </a:solidFill>
              </a:rPr>
              <a:t> teória – pojem </a:t>
            </a:r>
            <a:r>
              <a:rPr lang="sk-SK" dirty="0" err="1" smtClean="0">
                <a:solidFill>
                  <a:schemeClr val="bg1"/>
                </a:solidFill>
              </a:rPr>
              <a:t>fonónov</a:t>
            </a:r>
            <a:r>
              <a:rPr lang="sk-SK" dirty="0" smtClean="0">
                <a:solidFill>
                  <a:schemeClr val="bg1"/>
                </a:solidFill>
              </a:rPr>
              <a:t>, ako sa opisuje plyn </a:t>
            </a:r>
            <a:r>
              <a:rPr lang="sk-SK" dirty="0" err="1" smtClean="0">
                <a:solidFill>
                  <a:schemeClr val="bg1"/>
                </a:solidFill>
              </a:rPr>
              <a:t>fonónov</a:t>
            </a:r>
            <a:r>
              <a:rPr lang="sk-SK" dirty="0" smtClean="0">
                <a:solidFill>
                  <a:schemeClr val="bg1"/>
                </a:solidFill>
              </a:rPr>
              <a:t> pomocou obrezania povolených módov pri </a:t>
            </a:r>
            <a:r>
              <a:rPr lang="sk-SK" dirty="0" err="1" smtClean="0">
                <a:solidFill>
                  <a:schemeClr val="bg1"/>
                </a:solidFill>
              </a:rPr>
              <a:t>Debyeovej</a:t>
            </a:r>
            <a:r>
              <a:rPr lang="sk-SK" dirty="0" smtClean="0">
                <a:solidFill>
                  <a:schemeClr val="bg1"/>
                </a:solidFill>
              </a:rPr>
              <a:t> frekvencie a k akej závislosti merného tepla mriežky od teploty to vedie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47006" y="1665513"/>
            <a:ext cx="80826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Z </a:t>
            </a:r>
            <a:r>
              <a:rPr lang="en-US" sz="2400" dirty="0" err="1">
                <a:solidFill>
                  <a:schemeClr val="bg1"/>
                </a:solidFill>
              </a:rPr>
              <a:t>oranžových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priesvitiek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budú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otázky</a:t>
            </a:r>
            <a:r>
              <a:rPr lang="en-US" sz="2400" dirty="0">
                <a:solidFill>
                  <a:schemeClr val="bg1"/>
                </a:solidFill>
              </a:rPr>
              <a:t> č. 4 a 5 </a:t>
            </a:r>
            <a:r>
              <a:rPr lang="en-US" sz="2400" dirty="0" err="1">
                <a:solidFill>
                  <a:schemeClr val="bg1"/>
                </a:solidFill>
              </a:rPr>
              <a:t>na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skúške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</a:rPr>
              <a:t>Písomná</a:t>
            </a:r>
            <a:r>
              <a:rPr lang="sk-SK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príprava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by mala </a:t>
            </a:r>
            <a:r>
              <a:rPr lang="en-US" sz="2400" dirty="0" err="1">
                <a:solidFill>
                  <a:schemeClr val="bg1"/>
                </a:solidFill>
              </a:rPr>
              <a:t>obsahovať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všetko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podstatné</a:t>
            </a:r>
            <a:r>
              <a:rPr lang="en-US" sz="2400" dirty="0">
                <a:solidFill>
                  <a:schemeClr val="bg1"/>
                </a:solidFill>
              </a:rPr>
              <a:t> k </a:t>
            </a:r>
            <a:r>
              <a:rPr lang="en-US" sz="2400" dirty="0" err="1">
                <a:solidFill>
                  <a:schemeClr val="bg1"/>
                </a:solidFill>
              </a:rPr>
              <a:t>téme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tak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ako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sa</a:t>
            </a:r>
            <a:r>
              <a:rPr lang="sk-SK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charakterizuje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v </a:t>
            </a:r>
            <a:r>
              <a:rPr lang="en-US" sz="2400" dirty="0" err="1">
                <a:solidFill>
                  <a:schemeClr val="bg1"/>
                </a:solidFill>
              </a:rPr>
              <a:t>otázke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Skúšajúci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môže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klásť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doplňujúce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otázky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a</a:t>
            </a:r>
            <a:r>
              <a:rPr lang="sk-SK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ak</a:t>
            </a:r>
            <a:r>
              <a:rPr lang="en-US" sz="2400" dirty="0" smtClean="0">
                <a:solidFill>
                  <a:schemeClr val="bg1"/>
                </a:solidFill>
              </a:rPr>
              <a:t> od</a:t>
            </a:r>
            <a:r>
              <a:rPr lang="sk-SK" sz="2400" dirty="0" smtClean="0">
                <a:solidFill>
                  <a:schemeClr val="bg1"/>
                </a:solidFill>
              </a:rPr>
              <a:t>-</a:t>
            </a:r>
            <a:r>
              <a:rPr lang="en-US" sz="2400" dirty="0" err="1" smtClean="0">
                <a:solidFill>
                  <a:schemeClr val="bg1"/>
                </a:solidFill>
              </a:rPr>
              <a:t>poveď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prebieha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hladko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môže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ju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ukončiť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skôr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ako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študent</a:t>
            </a:r>
            <a:r>
              <a:rPr lang="sk-SK" sz="2400" dirty="0" smtClean="0">
                <a:solidFill>
                  <a:schemeClr val="bg1"/>
                </a:solidFill>
              </a:rPr>
              <a:t> povie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všetko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čo</a:t>
            </a:r>
            <a:r>
              <a:rPr lang="en-US" sz="2400" dirty="0">
                <a:solidFill>
                  <a:schemeClr val="bg1"/>
                </a:solidFill>
              </a:rPr>
              <a:t> mal v </a:t>
            </a:r>
            <a:r>
              <a:rPr lang="en-US" sz="2400" dirty="0" err="1">
                <a:solidFill>
                  <a:schemeClr val="bg1"/>
                </a:solidFill>
              </a:rPr>
              <a:t>príprave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18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930978" y="620486"/>
            <a:ext cx="3084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>
                <a:solidFill>
                  <a:schemeClr val="bg1"/>
                </a:solidFill>
              </a:rPr>
              <a:t>I. TERMODYNAMIKA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799295" y="1436917"/>
            <a:ext cx="73976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1. Ideálny plyn:</a:t>
            </a:r>
            <a:r>
              <a:rPr lang="sk-SK" dirty="0" smtClean="0">
                <a:solidFill>
                  <a:schemeClr val="bg1"/>
                </a:solidFill>
              </a:rPr>
              <a:t> (a) definícia ideálneho plynu a prečo sa k nemu reálne plyny blížia pri nízkej hustote -- zdôvodniť cez van der </a:t>
            </a:r>
            <a:r>
              <a:rPr lang="sk-SK" dirty="0" err="1" smtClean="0">
                <a:solidFill>
                  <a:schemeClr val="bg1"/>
                </a:solidFill>
              </a:rPr>
              <a:t>Waalsovu</a:t>
            </a:r>
            <a:r>
              <a:rPr lang="sk-SK" dirty="0" smtClean="0">
                <a:solidFill>
                  <a:schemeClr val="bg1"/>
                </a:solidFill>
              </a:rPr>
              <a:t> silu, </a:t>
            </a:r>
            <a:r>
              <a:rPr lang="sk-SK" dirty="0">
                <a:solidFill>
                  <a:schemeClr val="bg1"/>
                </a:solidFill>
              </a:rPr>
              <a:t>(</a:t>
            </a:r>
            <a:r>
              <a:rPr lang="sk-SK" dirty="0" smtClean="0">
                <a:solidFill>
                  <a:schemeClr val="bg1"/>
                </a:solidFill>
              </a:rPr>
              <a:t>b) stavová rovnica – odvodiť zo zákonov pre izotermický a izobarický dej (opísať aj pokusy, ktoré k nim viedli) a  zapísať konštantu, ktorá v nej vystupuje, cez univerzálnu plynovú konštantu a cez </a:t>
            </a:r>
            <a:r>
              <a:rPr lang="sk-SK" dirty="0" err="1" smtClean="0">
                <a:solidFill>
                  <a:schemeClr val="bg1"/>
                </a:solidFill>
              </a:rPr>
              <a:t>Boltzmannovu</a:t>
            </a:r>
            <a:r>
              <a:rPr lang="sk-SK" dirty="0" smtClean="0">
                <a:solidFill>
                  <a:schemeClr val="bg1"/>
                </a:solidFill>
              </a:rPr>
              <a:t> konštantu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99295" y="3649435"/>
            <a:ext cx="75037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2. Práca a teplo: </a:t>
            </a:r>
            <a:r>
              <a:rPr lang="sk-SK" dirty="0" smtClean="0">
                <a:solidFill>
                  <a:schemeClr val="bg1"/>
                </a:solidFill>
              </a:rPr>
              <a:t>(a) definícia práce a ako sa z nej získa vzorec pre prácu plynu (vo valcovej nádobe a v nádobe ľubovoľného tvaru), (b) vzťah medzi teplom a prírastkom teploty (</a:t>
            </a:r>
            <a:r>
              <a:rPr lang="sk-SK" dirty="0">
                <a:solidFill>
                  <a:schemeClr val="bg1"/>
                </a:solidFill>
              </a:rPr>
              <a:t>kalorimetrický vzorec</a:t>
            </a:r>
            <a:r>
              <a:rPr lang="sk-SK" dirty="0" smtClean="0">
                <a:solidFill>
                  <a:schemeClr val="bg1"/>
                </a:solidFill>
              </a:rPr>
              <a:t>), ako sa určuje merné teplo pomocou kalorimetra a čomu sa rovná merné teplo plynu pri stálom objeme, (c) mechanický ekvivalent tepla – ako sa meral a akú má hodnotu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019592" y="964187"/>
            <a:ext cx="71786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3. Prvá veta termodynamická: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formulácia prvej vety a ako k nej prídeme z poznatku, že súčet teplo + práca nezávisí od cesty, (b) zápis prvej vety v diferenciálnom tvare, (c) </a:t>
            </a:r>
            <a:r>
              <a:rPr lang="sk-SK" dirty="0">
                <a:solidFill>
                  <a:schemeClr val="bg1"/>
                </a:solidFill>
              </a:rPr>
              <a:t>využitie </a:t>
            </a:r>
            <a:r>
              <a:rPr lang="sk-SK" dirty="0" smtClean="0">
                <a:solidFill>
                  <a:schemeClr val="bg1"/>
                </a:solidFill>
              </a:rPr>
              <a:t>prvej </a:t>
            </a:r>
            <a:r>
              <a:rPr lang="sk-SK" dirty="0">
                <a:solidFill>
                  <a:schemeClr val="bg1"/>
                </a:solidFill>
              </a:rPr>
              <a:t>vety pri dôkaze vety o účinnosti tepelných strojov – že vedie k </a:t>
            </a:r>
            <a:r>
              <a:rPr lang="sk-SK" dirty="0" smtClean="0">
                <a:solidFill>
                  <a:schemeClr val="bg1"/>
                </a:solidFill>
              </a:rPr>
              <a:t>rovnosti celkových tepiel, ktoré prenesie sústava </a:t>
            </a:r>
            <a:r>
              <a:rPr lang="sk-SK" dirty="0">
                <a:solidFill>
                  <a:schemeClr val="bg1"/>
                </a:solidFill>
              </a:rPr>
              <a:t>tepelný stroj–</a:t>
            </a:r>
            <a:r>
              <a:rPr lang="sk-SK" dirty="0" err="1">
                <a:solidFill>
                  <a:schemeClr val="bg1"/>
                </a:solidFill>
              </a:rPr>
              <a:t>Carnotova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chladnička od </a:t>
            </a:r>
            <a:r>
              <a:rPr lang="sk-SK" i="1" dirty="0">
                <a:solidFill>
                  <a:schemeClr val="bg1"/>
                </a:solidFill>
              </a:rPr>
              <a:t>T</a:t>
            </a:r>
            <a:r>
              <a:rPr lang="sk-SK" sz="1600" i="1" baseline="-25000" dirty="0">
                <a:solidFill>
                  <a:schemeClr val="bg1"/>
                </a:solidFill>
              </a:rPr>
              <a:t>1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k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sz="1600" i="1" baseline="-25000" dirty="0" smtClean="0">
                <a:solidFill>
                  <a:schemeClr val="bg1"/>
                </a:solidFill>
              </a:rPr>
              <a:t>2</a:t>
            </a:r>
            <a:r>
              <a:rPr lang="sk-SK" sz="1600" i="1" dirty="0" smtClean="0">
                <a:solidFill>
                  <a:schemeClr val="bg1"/>
                </a:solidFill>
              </a:rPr>
              <a:t> a od T</a:t>
            </a:r>
            <a:r>
              <a:rPr lang="sk-SK" sz="1400" i="1" baseline="-25000" dirty="0" smtClean="0">
                <a:solidFill>
                  <a:schemeClr val="bg1"/>
                </a:solidFill>
              </a:rPr>
              <a:t>2</a:t>
            </a:r>
            <a:r>
              <a:rPr lang="sk-SK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k</a:t>
            </a:r>
            <a:r>
              <a:rPr lang="sk-SK" sz="1600" dirty="0" smtClean="0">
                <a:solidFill>
                  <a:schemeClr val="bg1"/>
                </a:solidFill>
              </a:rPr>
              <a:t> </a:t>
            </a:r>
            <a:r>
              <a:rPr lang="sk-SK" sz="1600" i="1" dirty="0" smtClean="0">
                <a:solidFill>
                  <a:schemeClr val="bg1"/>
                </a:solidFill>
              </a:rPr>
              <a:t>T</a:t>
            </a:r>
            <a:r>
              <a:rPr lang="sk-SK" sz="1400" i="1" baseline="-25000" dirty="0" smtClean="0">
                <a:solidFill>
                  <a:schemeClr val="bg1"/>
                </a:solidFill>
              </a:rPr>
              <a:t>1</a:t>
            </a:r>
            <a:r>
              <a:rPr lang="sk-SK" sz="1600" i="1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sp>
        <p:nvSpPr>
          <p:cNvPr id="4" name="Obdĺžnik 3"/>
          <p:cNvSpPr/>
          <p:nvPr/>
        </p:nvSpPr>
        <p:spPr>
          <a:xfrm>
            <a:off x="1019592" y="3249776"/>
            <a:ext cx="70995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>
                <a:solidFill>
                  <a:schemeClr val="bg1"/>
                </a:solidFill>
              </a:rPr>
              <a:t> </a:t>
            </a:r>
            <a:r>
              <a:rPr lang="sk-SK" i="1" dirty="0" smtClean="0">
                <a:solidFill>
                  <a:schemeClr val="bg1"/>
                </a:solidFill>
              </a:rPr>
              <a:t> 4</a:t>
            </a:r>
            <a:r>
              <a:rPr lang="sk-SK" dirty="0" smtClean="0">
                <a:solidFill>
                  <a:schemeClr val="bg1"/>
                </a:solidFill>
              </a:rPr>
              <a:t>. </a:t>
            </a:r>
            <a:r>
              <a:rPr lang="sk-SK" i="1" dirty="0" smtClean="0">
                <a:solidFill>
                  <a:schemeClr val="bg1"/>
                </a:solidFill>
              </a:rPr>
              <a:t>Adiabatický dej</a:t>
            </a:r>
            <a:r>
              <a:rPr lang="sk-SK" dirty="0" smtClean="0">
                <a:solidFill>
                  <a:schemeClr val="bg1"/>
                </a:solidFill>
              </a:rPr>
              <a:t>: </a:t>
            </a:r>
            <a:r>
              <a:rPr lang="sk-SK" dirty="0">
                <a:solidFill>
                  <a:schemeClr val="bg1"/>
                </a:solidFill>
              </a:rPr>
              <a:t>(a) súvis medzi merným teplom ideálneho </a:t>
            </a:r>
            <a:r>
              <a:rPr lang="sk-SK" dirty="0" smtClean="0">
                <a:solidFill>
                  <a:schemeClr val="bg1"/>
                </a:solidFill>
              </a:rPr>
              <a:t>plynu pri </a:t>
            </a:r>
            <a:r>
              <a:rPr lang="sk-SK" dirty="0">
                <a:solidFill>
                  <a:schemeClr val="bg1"/>
                </a:solidFill>
              </a:rPr>
              <a:t>stálom objeme a stálom tlaku (Mayerov vzťah</a:t>
            </a:r>
            <a:r>
              <a:rPr lang="sk-SK" dirty="0" smtClean="0">
                <a:solidFill>
                  <a:schemeClr val="bg1"/>
                </a:solidFill>
              </a:rPr>
              <a:t>) – odvodiť z prvej vety termodynamickej, (b) rovnica </a:t>
            </a:r>
            <a:r>
              <a:rPr lang="sk-SK" dirty="0" err="1" smtClean="0">
                <a:solidFill>
                  <a:schemeClr val="bg1"/>
                </a:solidFill>
              </a:rPr>
              <a:t>adiabaty</a:t>
            </a:r>
            <a:r>
              <a:rPr lang="sk-SK" dirty="0" smtClean="0">
                <a:solidFill>
                  <a:schemeClr val="bg1"/>
                </a:solidFill>
              </a:rPr>
              <a:t> –odvodiť </a:t>
            </a:r>
            <a:r>
              <a:rPr lang="sk-SK" dirty="0">
                <a:solidFill>
                  <a:schemeClr val="bg1"/>
                </a:solidFill>
              </a:rPr>
              <a:t>aj </a:t>
            </a:r>
            <a:r>
              <a:rPr lang="sk-SK" dirty="0" smtClean="0">
                <a:solidFill>
                  <a:schemeClr val="bg1"/>
                </a:solidFill>
              </a:rPr>
              <a:t>ju z </a:t>
            </a:r>
            <a:r>
              <a:rPr lang="sk-SK" dirty="0">
                <a:solidFill>
                  <a:schemeClr val="bg1"/>
                </a:solidFill>
              </a:rPr>
              <a:t>prvej vety </a:t>
            </a:r>
            <a:r>
              <a:rPr lang="sk-SK" dirty="0" smtClean="0">
                <a:solidFill>
                  <a:schemeClr val="bg1"/>
                </a:solidFill>
              </a:rPr>
              <a:t>termodynamickej (zostrojiť </a:t>
            </a:r>
            <a:r>
              <a:rPr lang="sk-SK" dirty="0" err="1" smtClean="0">
                <a:solidFill>
                  <a:schemeClr val="bg1"/>
                </a:solidFill>
              </a:rPr>
              <a:t>diferen-ciálnu</a:t>
            </a:r>
            <a:r>
              <a:rPr lang="sk-SK" dirty="0" smtClean="0">
                <a:solidFill>
                  <a:schemeClr val="bg1"/>
                </a:solidFill>
              </a:rPr>
              <a:t> rovnicu a vyriešiť ju separáciou premenných), (c) po-rovnať </a:t>
            </a:r>
            <a:r>
              <a:rPr lang="sk-SK" dirty="0" err="1" smtClean="0">
                <a:solidFill>
                  <a:schemeClr val="bg1"/>
                </a:solidFill>
              </a:rPr>
              <a:t>adiabaty</a:t>
            </a:r>
            <a:r>
              <a:rPr lang="sk-SK" dirty="0" smtClean="0">
                <a:solidFill>
                  <a:schemeClr val="bg1"/>
                </a:solidFill>
              </a:rPr>
              <a:t> s izotermami – ktoré klesajú prudšie a prečo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69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972885" y="933841"/>
            <a:ext cx="71097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5. Druhá veta termodynamická: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</a:t>
            </a:r>
            <a:r>
              <a:rPr lang="sk-SK" dirty="0" err="1" smtClean="0">
                <a:solidFill>
                  <a:schemeClr val="bg1"/>
                </a:solidFill>
              </a:rPr>
              <a:t>Kelvinova</a:t>
            </a:r>
            <a:r>
              <a:rPr lang="sk-SK" dirty="0" smtClean="0">
                <a:solidFill>
                  <a:schemeClr val="bg1"/>
                </a:solidFill>
              </a:rPr>
              <a:t> a </a:t>
            </a:r>
            <a:r>
              <a:rPr lang="sk-SK" dirty="0" err="1" smtClean="0">
                <a:solidFill>
                  <a:schemeClr val="bg1"/>
                </a:solidFill>
              </a:rPr>
              <a:t>Clausiova</a:t>
            </a:r>
            <a:r>
              <a:rPr lang="sk-SK" dirty="0" smtClean="0">
                <a:solidFill>
                  <a:schemeClr val="bg1"/>
                </a:solidFill>
              </a:rPr>
              <a:t> formulácia druhej vety a dôkaz, že z </a:t>
            </a:r>
            <a:r>
              <a:rPr lang="sk-SK" dirty="0" smtClean="0">
                <a:solidFill>
                  <a:schemeClr val="bg1"/>
                </a:solidFill>
              </a:rPr>
              <a:t>C. </a:t>
            </a:r>
            <a:r>
              <a:rPr lang="sk-SK" dirty="0" smtClean="0">
                <a:solidFill>
                  <a:schemeClr val="bg1"/>
                </a:solidFill>
              </a:rPr>
              <a:t>formulácie plynie </a:t>
            </a:r>
            <a:r>
              <a:rPr lang="sk-SK" dirty="0" smtClean="0">
                <a:solidFill>
                  <a:schemeClr val="bg1"/>
                </a:solidFill>
              </a:rPr>
              <a:t>K. </a:t>
            </a:r>
            <a:r>
              <a:rPr lang="sk-SK" dirty="0" smtClean="0">
                <a:solidFill>
                  <a:schemeClr val="bg1"/>
                </a:solidFill>
              </a:rPr>
              <a:t>(pomocou stroja, ktorý mení celé teplo na prácu), aj že </a:t>
            </a:r>
            <a:r>
              <a:rPr lang="sk-SK" dirty="0">
                <a:solidFill>
                  <a:schemeClr val="bg1"/>
                </a:solidFill>
              </a:rPr>
              <a:t>z </a:t>
            </a:r>
            <a:r>
              <a:rPr lang="sk-SK" dirty="0">
                <a:solidFill>
                  <a:schemeClr val="bg1"/>
                </a:solidFill>
              </a:rPr>
              <a:t>K</a:t>
            </a:r>
            <a:r>
              <a:rPr lang="sk-SK" dirty="0" smtClean="0">
                <a:solidFill>
                  <a:schemeClr val="bg1"/>
                </a:solidFill>
              </a:rPr>
              <a:t>. </a:t>
            </a:r>
            <a:r>
              <a:rPr lang="sk-SK" dirty="0">
                <a:solidFill>
                  <a:schemeClr val="bg1"/>
                </a:solidFill>
              </a:rPr>
              <a:t>formulácie </a:t>
            </a:r>
            <a:r>
              <a:rPr lang="sk-SK">
                <a:solidFill>
                  <a:schemeClr val="bg1"/>
                </a:solidFill>
              </a:rPr>
              <a:t>plynie </a:t>
            </a:r>
            <a:r>
              <a:rPr lang="sk-SK" dirty="0">
                <a:solidFill>
                  <a:schemeClr val="bg1"/>
                </a:solidFill>
              </a:rPr>
              <a:t>C</a:t>
            </a:r>
            <a:r>
              <a:rPr lang="sk-SK" smtClean="0">
                <a:solidFill>
                  <a:schemeClr val="bg1"/>
                </a:solidFill>
              </a:rPr>
              <a:t>. </a:t>
            </a:r>
            <a:r>
              <a:rPr lang="sk-SK" dirty="0" smtClean="0">
                <a:solidFill>
                  <a:schemeClr val="bg1"/>
                </a:solidFill>
              </a:rPr>
              <a:t>(pomocou dodatočného prenosu tepla pri </a:t>
            </a:r>
            <a:r>
              <a:rPr lang="sk-SK" dirty="0" err="1" smtClean="0">
                <a:solidFill>
                  <a:schemeClr val="bg1"/>
                </a:solidFill>
              </a:rPr>
              <a:t>Carnotovom</a:t>
            </a:r>
            <a:r>
              <a:rPr lang="sk-SK" dirty="0" smtClean="0">
                <a:solidFill>
                  <a:schemeClr val="bg1"/>
                </a:solidFill>
              </a:rPr>
              <a:t> cykle), (b) využitie druhej vety pri dôkaze vety o účinnosti tepelných strojov – že vedie k obmedzeniu na celkové teplo, ktoré prenesie sústava tepelný stroj–</a:t>
            </a:r>
            <a:r>
              <a:rPr lang="sk-SK" dirty="0" err="1" smtClean="0">
                <a:solidFill>
                  <a:schemeClr val="bg1"/>
                </a:solidFill>
              </a:rPr>
              <a:t>Carnotova</a:t>
            </a:r>
            <a:r>
              <a:rPr lang="sk-SK" dirty="0" smtClean="0">
                <a:solidFill>
                  <a:schemeClr val="bg1"/>
                </a:solidFill>
              </a:rPr>
              <a:t> chladnička </a:t>
            </a:r>
            <a:r>
              <a:rPr lang="sk-SK" dirty="0">
                <a:solidFill>
                  <a:schemeClr val="bg1"/>
                </a:solidFill>
              </a:rPr>
              <a:t>od </a:t>
            </a:r>
            <a:r>
              <a:rPr lang="sk-SK" i="1" dirty="0">
                <a:solidFill>
                  <a:schemeClr val="bg1"/>
                </a:solidFill>
              </a:rPr>
              <a:t>T</a:t>
            </a:r>
            <a:r>
              <a:rPr lang="sk-SK" i="1" baseline="-25000" dirty="0">
                <a:solidFill>
                  <a:schemeClr val="bg1"/>
                </a:solidFill>
              </a:rPr>
              <a:t>1</a:t>
            </a:r>
            <a:r>
              <a:rPr lang="sk-SK" dirty="0">
                <a:solidFill>
                  <a:schemeClr val="bg1"/>
                </a:solidFill>
              </a:rPr>
              <a:t> k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i="1" baseline="-25000" dirty="0" smtClean="0">
                <a:solidFill>
                  <a:schemeClr val="bg1"/>
                </a:solidFill>
              </a:rPr>
              <a:t>2</a:t>
            </a:r>
            <a:r>
              <a:rPr lang="sk-SK" i="1" dirty="0" smtClean="0">
                <a:solidFill>
                  <a:schemeClr val="bg1"/>
                </a:solidFill>
              </a:rPr>
              <a:t>, resp. </a:t>
            </a:r>
            <a:r>
              <a:rPr lang="sk-SK" i="1" dirty="0">
                <a:solidFill>
                  <a:schemeClr val="bg1"/>
                </a:solidFill>
              </a:rPr>
              <a:t>od T</a:t>
            </a:r>
            <a:r>
              <a:rPr lang="sk-SK" sz="1600" i="1" baseline="-25000" dirty="0">
                <a:solidFill>
                  <a:schemeClr val="bg1"/>
                </a:solidFill>
              </a:rPr>
              <a:t>2</a:t>
            </a:r>
            <a:r>
              <a:rPr lang="sk-SK" dirty="0">
                <a:solidFill>
                  <a:schemeClr val="bg1"/>
                </a:solidFill>
              </a:rPr>
              <a:t> a </a:t>
            </a:r>
            <a:r>
              <a:rPr lang="sk-SK" i="1" dirty="0">
                <a:solidFill>
                  <a:schemeClr val="bg1"/>
                </a:solidFill>
              </a:rPr>
              <a:t>T</a:t>
            </a:r>
            <a:r>
              <a:rPr lang="sk-SK" sz="1600" i="1" baseline="-25000" dirty="0">
                <a:solidFill>
                  <a:schemeClr val="bg1"/>
                </a:solidFill>
              </a:rPr>
              <a:t>1</a:t>
            </a:r>
            <a:endParaRPr lang="en-US" dirty="0"/>
          </a:p>
        </p:txBody>
      </p:sp>
      <p:sp>
        <p:nvSpPr>
          <p:cNvPr id="5" name="Obdĺžnik 4"/>
          <p:cNvSpPr/>
          <p:nvPr/>
        </p:nvSpPr>
        <p:spPr>
          <a:xfrm>
            <a:off x="972885" y="3628056"/>
            <a:ext cx="69383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6</a:t>
            </a:r>
            <a:r>
              <a:rPr lang="sk-SK" dirty="0" smtClean="0">
                <a:solidFill>
                  <a:schemeClr val="bg1"/>
                </a:solidFill>
              </a:rPr>
              <a:t>. </a:t>
            </a:r>
            <a:r>
              <a:rPr lang="sk-SK" i="1" dirty="0" err="1" smtClean="0">
                <a:solidFill>
                  <a:schemeClr val="bg1"/>
                </a:solidFill>
              </a:rPr>
              <a:t>Carnotov</a:t>
            </a:r>
            <a:r>
              <a:rPr lang="sk-SK" i="1" dirty="0" smtClean="0">
                <a:solidFill>
                  <a:schemeClr val="bg1"/>
                </a:solidFill>
              </a:rPr>
              <a:t> cyklus</a:t>
            </a:r>
            <a:r>
              <a:rPr lang="sk-SK" dirty="0" smtClean="0">
                <a:solidFill>
                  <a:schemeClr val="bg1"/>
                </a:solidFill>
              </a:rPr>
              <a:t>: (a) ako pracuje </a:t>
            </a:r>
            <a:r>
              <a:rPr lang="sk-SK" dirty="0" err="1" smtClean="0">
                <a:solidFill>
                  <a:schemeClr val="bg1"/>
                </a:solidFill>
              </a:rPr>
              <a:t>Carnotov</a:t>
            </a:r>
            <a:r>
              <a:rPr lang="sk-SK" dirty="0" smtClean="0">
                <a:solidFill>
                  <a:schemeClr val="bg1"/>
                </a:solidFill>
              </a:rPr>
              <a:t> stroj (znázorniť na (</a:t>
            </a:r>
            <a:r>
              <a:rPr lang="sk-SK" i="1" dirty="0" smtClean="0">
                <a:solidFill>
                  <a:schemeClr val="bg1"/>
                </a:solidFill>
              </a:rPr>
              <a:t>p</a:t>
            </a:r>
            <a:r>
              <a:rPr lang="sk-SK" dirty="0" smtClean="0">
                <a:solidFill>
                  <a:schemeClr val="bg1"/>
                </a:solidFill>
              </a:rPr>
              <a:t>,</a:t>
            </a:r>
            <a:r>
              <a:rPr lang="sk-SK" i="1" dirty="0" smtClean="0">
                <a:solidFill>
                  <a:schemeClr val="bg1"/>
                </a:solidFill>
              </a:rPr>
              <a:t> V</a:t>
            </a:r>
            <a:r>
              <a:rPr lang="sk-SK" dirty="0" smtClean="0">
                <a:solidFill>
                  <a:schemeClr val="bg1"/>
                </a:solidFill>
              </a:rPr>
              <a:t>)-diagrame), (b) vyjadrenie účinnosti C. stroja, ktorý má ako pracovnú látku ideálny plyn, cez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sz="1600" i="1" baseline="-25000" dirty="0" smtClean="0">
                <a:solidFill>
                  <a:schemeClr val="bg1"/>
                </a:solidFill>
              </a:rPr>
              <a:t>1</a:t>
            </a:r>
            <a:r>
              <a:rPr lang="sk-SK" dirty="0" smtClean="0">
                <a:solidFill>
                  <a:schemeClr val="bg1"/>
                </a:solidFill>
              </a:rPr>
              <a:t>,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sz="1600" i="1" baseline="-25000" dirty="0" smtClean="0">
                <a:solidFill>
                  <a:schemeClr val="bg1"/>
                </a:solidFill>
              </a:rPr>
              <a:t>2</a:t>
            </a:r>
            <a:r>
              <a:rPr lang="sk-SK" sz="1600" i="1" dirty="0" smtClean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– odvodiť kombináciou vzorcov pre prácu pri izotermickom deji a pre teplotu ako funkciu objemu pri adiabatickom deji, (c) za-vedenie termodynamickej teploty – prečo platí vyjadrenie účinnosti C. stroja cez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sz="1600" i="1" baseline="-25000" dirty="0" smtClean="0">
                <a:solidFill>
                  <a:schemeClr val="bg1"/>
                </a:solidFill>
              </a:rPr>
              <a:t>1</a:t>
            </a:r>
            <a:r>
              <a:rPr lang="sk-SK" dirty="0" smtClean="0">
                <a:solidFill>
                  <a:schemeClr val="bg1"/>
                </a:solidFill>
              </a:rPr>
              <a:t>, </a:t>
            </a:r>
            <a:r>
              <a:rPr lang="sk-SK" i="1" dirty="0">
                <a:solidFill>
                  <a:schemeClr val="bg1"/>
                </a:solidFill>
              </a:rPr>
              <a:t>T</a:t>
            </a:r>
            <a:r>
              <a:rPr lang="sk-SK" sz="1600" i="1" baseline="-25000" dirty="0">
                <a:solidFill>
                  <a:schemeClr val="bg1"/>
                </a:solidFill>
              </a:rPr>
              <a:t>2</a:t>
            </a:r>
            <a:r>
              <a:rPr lang="sk-SK" sz="1600" i="1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pre </a:t>
            </a:r>
            <a:r>
              <a:rPr lang="sk-SK" i="1" dirty="0" smtClean="0">
                <a:solidFill>
                  <a:schemeClr val="bg1"/>
                </a:solidFill>
              </a:rPr>
              <a:t>ľubovoľnú</a:t>
            </a:r>
            <a:r>
              <a:rPr lang="sk-SK" dirty="0" smtClean="0">
                <a:solidFill>
                  <a:schemeClr val="bg1"/>
                </a:solidFill>
              </a:rPr>
              <a:t> pracovnú látku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3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909062" y="893019"/>
            <a:ext cx="73287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7.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Zavedenie</a:t>
            </a:r>
            <a:r>
              <a:rPr lang="en-US" i="1" dirty="0" smtClean="0">
                <a:solidFill>
                  <a:schemeClr val="bg1"/>
                </a:solidFill>
              </a:rPr>
              <a:t> e</a:t>
            </a:r>
            <a:r>
              <a:rPr lang="sk-SK" i="1" dirty="0" err="1" smtClean="0">
                <a:solidFill>
                  <a:schemeClr val="bg1"/>
                </a:solidFill>
              </a:rPr>
              <a:t>ntropi</a:t>
            </a:r>
            <a:r>
              <a:rPr lang="en-US" i="1" dirty="0" smtClean="0">
                <a:solidFill>
                  <a:schemeClr val="bg1"/>
                </a:solidFill>
              </a:rPr>
              <a:t>e</a:t>
            </a:r>
            <a:r>
              <a:rPr lang="sk-SK" i="1" dirty="0" smtClean="0">
                <a:solidFill>
                  <a:schemeClr val="bg1"/>
                </a:solidFill>
              </a:rPr>
              <a:t>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definícia prírastku entropie pri vratných dejoch – ako k nej</a:t>
            </a:r>
            <a:r>
              <a:rPr lang="sk-SK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prídeme </a:t>
            </a:r>
            <a:r>
              <a:rPr lang="sk-SK" dirty="0">
                <a:solidFill>
                  <a:schemeClr val="bg1"/>
                </a:solidFill>
              </a:rPr>
              <a:t>z poznatku, že </a:t>
            </a:r>
            <a:r>
              <a:rPr lang="sk-SK" dirty="0" smtClean="0">
                <a:solidFill>
                  <a:schemeClr val="bg1"/>
                </a:solidFill>
              </a:rPr>
              <a:t>integrál tepla deleného teplotou </a:t>
            </a:r>
            <a:r>
              <a:rPr lang="sk-SK" dirty="0">
                <a:solidFill>
                  <a:schemeClr val="bg1"/>
                </a:solidFill>
              </a:rPr>
              <a:t>nezávisí od cesty, </a:t>
            </a:r>
            <a:r>
              <a:rPr lang="sk-SK" dirty="0" smtClean="0">
                <a:solidFill>
                  <a:schemeClr val="bg1"/>
                </a:solidFill>
              </a:rPr>
              <a:t>a ako sa dopracujeme k tomuto poznatku pomocou mriežky z </a:t>
            </a:r>
            <a:r>
              <a:rPr lang="sk-SK" dirty="0" err="1" smtClean="0">
                <a:solidFill>
                  <a:schemeClr val="bg1"/>
                </a:solidFill>
              </a:rPr>
              <a:t>adiabát</a:t>
            </a:r>
            <a:r>
              <a:rPr lang="sk-SK" dirty="0" smtClean="0">
                <a:solidFill>
                  <a:schemeClr val="bg1"/>
                </a:solidFill>
              </a:rPr>
              <a:t> a </a:t>
            </a:r>
            <a:r>
              <a:rPr lang="sk-SK" dirty="0" err="1" smtClean="0">
                <a:solidFill>
                  <a:schemeClr val="bg1"/>
                </a:solidFill>
              </a:rPr>
              <a:t>izoterm</a:t>
            </a:r>
            <a:r>
              <a:rPr lang="sk-SK" dirty="0" smtClean="0">
                <a:solidFill>
                  <a:schemeClr val="bg1"/>
                </a:solidFill>
              </a:rPr>
              <a:t> a vzorca pre účinnosť </a:t>
            </a:r>
            <a:r>
              <a:rPr lang="sk-SK" dirty="0" err="1" smtClean="0">
                <a:solidFill>
                  <a:schemeClr val="bg1"/>
                </a:solidFill>
              </a:rPr>
              <a:t>Carnotovho</a:t>
            </a:r>
            <a:r>
              <a:rPr lang="sk-SK" dirty="0" smtClean="0">
                <a:solidFill>
                  <a:schemeClr val="bg1"/>
                </a:solidFill>
              </a:rPr>
              <a:t> cyklu, (b) prepis </a:t>
            </a:r>
            <a:r>
              <a:rPr lang="sk-SK" dirty="0">
                <a:solidFill>
                  <a:schemeClr val="bg1"/>
                </a:solidFill>
              </a:rPr>
              <a:t>prvej vety </a:t>
            </a:r>
            <a:r>
              <a:rPr lang="sk-SK" dirty="0" smtClean="0">
                <a:solidFill>
                  <a:schemeClr val="bg1"/>
                </a:solidFill>
              </a:rPr>
              <a:t>termodynamickej pre vratné deje cez entropiu, (c) zná-</a:t>
            </a:r>
            <a:r>
              <a:rPr lang="sk-SK" dirty="0" err="1" smtClean="0">
                <a:solidFill>
                  <a:schemeClr val="bg1"/>
                </a:solidFill>
              </a:rPr>
              <a:t>zornenie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 err="1" smtClean="0">
                <a:solidFill>
                  <a:schemeClr val="bg1"/>
                </a:solidFill>
              </a:rPr>
              <a:t>Carnotovho</a:t>
            </a:r>
            <a:r>
              <a:rPr lang="sk-SK" dirty="0" smtClean="0">
                <a:solidFill>
                  <a:schemeClr val="bg1"/>
                </a:solidFill>
              </a:rPr>
              <a:t> cyklu na (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dirty="0" smtClean="0">
                <a:solidFill>
                  <a:schemeClr val="bg1"/>
                </a:solidFill>
              </a:rPr>
              <a:t>,</a:t>
            </a:r>
            <a:r>
              <a:rPr lang="sk-SK" i="1" dirty="0" smtClean="0">
                <a:solidFill>
                  <a:schemeClr val="bg1"/>
                </a:solidFill>
              </a:rPr>
              <a:t> S</a:t>
            </a:r>
            <a:r>
              <a:rPr lang="sk-SK" dirty="0" smtClean="0">
                <a:solidFill>
                  <a:schemeClr val="bg1"/>
                </a:solidFill>
              </a:rPr>
              <a:t>)-diagrame</a:t>
            </a:r>
            <a:endParaRPr lang="en-US" dirty="0"/>
          </a:p>
        </p:txBody>
      </p:sp>
      <p:sp>
        <p:nvSpPr>
          <p:cNvPr id="5" name="Obdĺžnik 4"/>
          <p:cNvSpPr/>
          <p:nvPr/>
        </p:nvSpPr>
        <p:spPr>
          <a:xfrm>
            <a:off x="909062" y="3415782"/>
            <a:ext cx="7263388" cy="2307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8. </a:t>
            </a:r>
            <a:r>
              <a:rPr lang="en-US" i="1" dirty="0" err="1" smtClean="0">
                <a:solidFill>
                  <a:schemeClr val="bg1"/>
                </a:solidFill>
              </a:rPr>
              <a:t>Vlastnosti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entropie</a:t>
            </a:r>
            <a:r>
              <a:rPr lang="sk-SK" i="1" dirty="0" smtClean="0">
                <a:solidFill>
                  <a:schemeClr val="bg1"/>
                </a:solidFill>
              </a:rPr>
              <a:t>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</a:t>
            </a:r>
            <a:r>
              <a:rPr lang="sk-SK" dirty="0" smtClean="0">
                <a:solidFill>
                  <a:schemeClr val="bg1"/>
                </a:solidFill>
              </a:rPr>
              <a:t>) vzorec pre entropiu ideálneho plynu – odvodiť zo stavovej a kalorimetrickej rovnice (vrátane overenia, že prírastok entropie nezávisí od cesty), (b) prechod k </a:t>
            </a:r>
            <a:r>
              <a:rPr lang="sk-SK" dirty="0" err="1" smtClean="0">
                <a:solidFill>
                  <a:schemeClr val="bg1"/>
                </a:solidFill>
              </a:rPr>
              <a:t>multiplikatívnej</a:t>
            </a:r>
            <a:r>
              <a:rPr lang="sk-SK" dirty="0" smtClean="0">
                <a:solidFill>
                  <a:schemeClr val="bg1"/>
                </a:solidFill>
              </a:rPr>
              <a:t> konštante pod logaritmom – ako sa určí v mikroskopickej teórii a ako sa definuje, keď poznáme jej hodnotu, teplota degenerácie, (c) tretia veta termodynamická – k čomu sa blíži entropia, keď </a:t>
            </a:r>
            <a:r>
              <a:rPr lang="sk-SK" i="1" dirty="0" smtClean="0">
                <a:solidFill>
                  <a:schemeClr val="bg1"/>
                </a:solidFill>
              </a:rPr>
              <a:t>T</a:t>
            </a:r>
            <a:r>
              <a:rPr lang="sk-SK" dirty="0" smtClean="0">
                <a:solidFill>
                  <a:schemeClr val="bg1"/>
                </a:solidFill>
              </a:rPr>
              <a:t> ide k 0, a ako sa to dá vysvetliť </a:t>
            </a:r>
            <a:r>
              <a:rPr lang="sk-SK" dirty="0">
                <a:solidFill>
                  <a:schemeClr val="bg1"/>
                </a:solidFill>
              </a:rPr>
              <a:t>z</a:t>
            </a:r>
            <a:r>
              <a:rPr lang="sk-SK" dirty="0" smtClean="0">
                <a:solidFill>
                  <a:schemeClr val="bg1"/>
                </a:solidFill>
              </a:rPr>
              <a:t> mikroskopickej teórie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13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022287" y="1137948"/>
            <a:ext cx="68154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9.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Z</a:t>
            </a:r>
            <a:r>
              <a:rPr lang="sk-SK" i="1" dirty="0" smtClean="0">
                <a:solidFill>
                  <a:schemeClr val="bg1"/>
                </a:solidFill>
              </a:rPr>
              <a:t>á</a:t>
            </a:r>
            <a:r>
              <a:rPr lang="en-US" i="1" dirty="0" err="1" smtClean="0">
                <a:solidFill>
                  <a:schemeClr val="bg1"/>
                </a:solidFill>
              </a:rPr>
              <a:t>kon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rastu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>
                <a:solidFill>
                  <a:schemeClr val="bg1"/>
                </a:solidFill>
              </a:rPr>
              <a:t>e</a:t>
            </a:r>
            <a:r>
              <a:rPr lang="sk-SK" i="1" dirty="0" err="1">
                <a:solidFill>
                  <a:schemeClr val="bg1"/>
                </a:solidFill>
              </a:rPr>
              <a:t>ntropi</a:t>
            </a:r>
            <a:r>
              <a:rPr lang="en-US" i="1" dirty="0">
                <a:solidFill>
                  <a:schemeClr val="bg1"/>
                </a:solidFill>
              </a:rPr>
              <a:t>e</a:t>
            </a:r>
            <a:r>
              <a:rPr lang="sk-SK" i="1" dirty="0">
                <a:solidFill>
                  <a:schemeClr val="bg1"/>
                </a:solidFill>
              </a:rPr>
              <a:t>:</a:t>
            </a:r>
            <a:r>
              <a:rPr lang="sk-SK" dirty="0">
                <a:solidFill>
                  <a:schemeClr val="bg1"/>
                </a:solidFill>
              </a:rPr>
              <a:t> (a) teplo pri </a:t>
            </a:r>
            <a:r>
              <a:rPr lang="sk-SK" dirty="0" smtClean="0">
                <a:solidFill>
                  <a:schemeClr val="bg1"/>
                </a:solidFill>
              </a:rPr>
              <a:t>nevratných dejoch </a:t>
            </a:r>
            <a:r>
              <a:rPr lang="sk-SK" dirty="0">
                <a:solidFill>
                  <a:schemeClr val="bg1"/>
                </a:solidFill>
              </a:rPr>
              <a:t>(</a:t>
            </a:r>
            <a:r>
              <a:rPr lang="sk-SK" dirty="0" err="1">
                <a:solidFill>
                  <a:schemeClr val="bg1"/>
                </a:solidFill>
              </a:rPr>
              <a:t>disipácii</a:t>
            </a:r>
            <a:r>
              <a:rPr lang="sk-SK" dirty="0">
                <a:solidFill>
                  <a:schemeClr val="bg1"/>
                </a:solidFill>
              </a:rPr>
              <a:t> energie a rozpínaní plynu do vákua</a:t>
            </a:r>
            <a:r>
              <a:rPr lang="sk-SK" dirty="0" smtClean="0">
                <a:solidFill>
                  <a:schemeClr val="bg1"/>
                </a:solidFill>
              </a:rPr>
              <a:t>) – porovnanie s teplom pri vratnom deji, ktorý začína aj končí v rovnakom  stave ako nevratný, (b) formulácia druhej </a:t>
            </a:r>
            <a:r>
              <a:rPr lang="sk-SK" dirty="0">
                <a:solidFill>
                  <a:schemeClr val="bg1"/>
                </a:solidFill>
              </a:rPr>
              <a:t>vety </a:t>
            </a:r>
            <a:r>
              <a:rPr lang="sk-SK" dirty="0" err="1" smtClean="0">
                <a:solidFill>
                  <a:schemeClr val="bg1"/>
                </a:solidFill>
              </a:rPr>
              <a:t>termo</a:t>
            </a:r>
            <a:r>
              <a:rPr lang="sk-SK" dirty="0" smtClean="0">
                <a:solidFill>
                  <a:schemeClr val="bg1"/>
                </a:solidFill>
              </a:rPr>
              <a:t>-dynamickej ako zákonu rastu entropie, (c) tepelná </a:t>
            </a:r>
            <a:r>
              <a:rPr lang="sk-SK" dirty="0">
                <a:solidFill>
                  <a:schemeClr val="bg1"/>
                </a:solidFill>
              </a:rPr>
              <a:t>smrť </a:t>
            </a:r>
            <a:r>
              <a:rPr lang="sk-SK" dirty="0" smtClean="0">
                <a:solidFill>
                  <a:schemeClr val="bg1"/>
                </a:solidFill>
              </a:rPr>
              <a:t>vesmíru – </a:t>
            </a:r>
            <a:r>
              <a:rPr lang="sk-SK" dirty="0">
                <a:solidFill>
                  <a:schemeClr val="bg1"/>
                </a:solidFill>
              </a:rPr>
              <a:t>ako sa </a:t>
            </a:r>
            <a:r>
              <a:rPr lang="sk-SK" dirty="0" smtClean="0">
                <a:solidFill>
                  <a:schemeClr val="bg1"/>
                </a:solidFill>
              </a:rPr>
              <a:t>zmenila pôvodná predstava s objavom rozpínania vesmíru, ktoré by podľa súčasných predstáv malo byť neobmedzené</a:t>
            </a:r>
          </a:p>
        </p:txBody>
      </p:sp>
    </p:spTree>
    <p:extLst>
      <p:ext uri="{BB962C8B-B14F-4D97-AF65-F5344CB8AC3E}">
        <p14:creationId xmlns:p14="http://schemas.microsoft.com/office/powerpoint/2010/main" val="70042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362527" y="582777"/>
            <a:ext cx="4432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dirty="0" smtClean="0">
                <a:solidFill>
                  <a:schemeClr val="bg1"/>
                </a:solidFill>
              </a:rPr>
              <a:t>II. </a:t>
            </a:r>
            <a:r>
              <a:rPr lang="en-US" sz="2400" dirty="0" smtClean="0">
                <a:solidFill>
                  <a:schemeClr val="bg1"/>
                </a:solidFill>
              </a:rPr>
              <a:t>KINETICK</a:t>
            </a:r>
            <a:r>
              <a:rPr lang="sk-SK" sz="2400" dirty="0" smtClean="0">
                <a:solidFill>
                  <a:schemeClr val="bg1"/>
                </a:solidFill>
              </a:rPr>
              <a:t>Á TEÓRIA PLYNOV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771747" y="1380352"/>
            <a:ext cx="76141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1.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Tlak</a:t>
            </a:r>
            <a:r>
              <a:rPr lang="en-US" i="1" dirty="0" smtClean="0">
                <a:solidFill>
                  <a:schemeClr val="bg1"/>
                </a:solidFill>
              </a:rPr>
              <a:t> v </a:t>
            </a:r>
            <a:r>
              <a:rPr lang="en-US" i="1" dirty="0" err="1" smtClean="0">
                <a:solidFill>
                  <a:schemeClr val="bg1"/>
                </a:solidFill>
              </a:rPr>
              <a:t>kinetickej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teórii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plynov</a:t>
            </a:r>
            <a:r>
              <a:rPr lang="sk-SK" i="1" dirty="0" smtClean="0">
                <a:solidFill>
                  <a:schemeClr val="bg1"/>
                </a:solidFill>
              </a:rPr>
              <a:t>:</a:t>
            </a:r>
            <a:r>
              <a:rPr lang="sk-SK" dirty="0" smtClean="0">
                <a:solidFill>
                  <a:schemeClr val="bg1"/>
                </a:solidFill>
              </a:rPr>
              <a:t> (a</a:t>
            </a:r>
            <a:r>
              <a:rPr lang="sk-SK" dirty="0">
                <a:solidFill>
                  <a:schemeClr val="bg1"/>
                </a:solidFill>
              </a:rPr>
              <a:t>) </a:t>
            </a:r>
            <a:r>
              <a:rPr lang="sk-SK" dirty="0" smtClean="0">
                <a:solidFill>
                  <a:schemeClr val="bg1"/>
                </a:solidFill>
              </a:rPr>
              <a:t>vyjadrenie tlaku </a:t>
            </a:r>
            <a:r>
              <a:rPr lang="sk-SK" dirty="0">
                <a:solidFill>
                  <a:schemeClr val="bg1"/>
                </a:solidFill>
              </a:rPr>
              <a:t>cez strednú hodnotu štvorca rýchlosti molekúl </a:t>
            </a:r>
            <a:r>
              <a:rPr lang="sk-SK" dirty="0" smtClean="0">
                <a:solidFill>
                  <a:schemeClr val="bg1"/>
                </a:solidFill>
              </a:rPr>
              <a:t>– postup </a:t>
            </a:r>
            <a:r>
              <a:rPr lang="sk-SK" dirty="0">
                <a:solidFill>
                  <a:schemeClr val="bg1"/>
                </a:solidFill>
              </a:rPr>
              <a:t>pri odvodení od počtu molekúl s rýchlosťami </a:t>
            </a:r>
            <a:r>
              <a:rPr lang="sk-SK" dirty="0" smtClean="0">
                <a:solidFill>
                  <a:schemeClr val="bg1"/>
                </a:solidFill>
              </a:rPr>
              <a:t>z daného </a:t>
            </a:r>
            <a:r>
              <a:rPr lang="sk-SK" dirty="0">
                <a:solidFill>
                  <a:schemeClr val="bg1"/>
                </a:solidFill>
              </a:rPr>
              <a:t>elementárneho objemu vo </a:t>
            </a:r>
            <a:r>
              <a:rPr lang="sk-SK" i="1" dirty="0" smtClean="0">
                <a:solidFill>
                  <a:schemeClr val="bg1"/>
                </a:solidFill>
              </a:rPr>
              <a:t>v</a:t>
            </a:r>
            <a:r>
              <a:rPr lang="sk-SK" dirty="0" smtClean="0">
                <a:solidFill>
                  <a:schemeClr val="bg1"/>
                </a:solidFill>
              </a:rPr>
              <a:t>-priestore</a:t>
            </a:r>
            <a:r>
              <a:rPr lang="sk-SK" dirty="0">
                <a:solidFill>
                  <a:schemeClr val="bg1"/>
                </a:solidFill>
              </a:rPr>
              <a:t>, ktoré dopadnú </a:t>
            </a:r>
            <a:r>
              <a:rPr lang="sk-SK" dirty="0" smtClean="0">
                <a:solidFill>
                  <a:schemeClr val="bg1"/>
                </a:solidFill>
              </a:rPr>
              <a:t>na plochu </a:t>
            </a:r>
            <a:r>
              <a:rPr lang="sk-SK" i="1" dirty="0" smtClean="0">
                <a:solidFill>
                  <a:schemeClr val="bg1"/>
                </a:solidFill>
              </a:rPr>
              <a:t>S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za čas </a:t>
            </a:r>
            <a:r>
              <a:rPr lang="sk-SK" dirty="0" smtClean="0">
                <a:solidFill>
                  <a:schemeClr val="bg1"/>
                </a:solidFill>
              </a:rPr>
              <a:t>∆t, </a:t>
            </a:r>
            <a:r>
              <a:rPr lang="sk-SK" dirty="0">
                <a:solidFill>
                  <a:schemeClr val="bg1"/>
                </a:solidFill>
              </a:rPr>
              <a:t>cez silu, ktorou pôsobia </a:t>
            </a:r>
            <a:r>
              <a:rPr lang="sk-SK" dirty="0" smtClean="0">
                <a:solidFill>
                  <a:schemeClr val="bg1"/>
                </a:solidFill>
              </a:rPr>
              <a:t>tieto molekuly </a:t>
            </a:r>
            <a:r>
              <a:rPr lang="sk-SK" dirty="0">
                <a:solidFill>
                  <a:schemeClr val="bg1"/>
                </a:solidFill>
              </a:rPr>
              <a:t>na plochu </a:t>
            </a:r>
            <a:r>
              <a:rPr lang="sk-SK" i="1" dirty="0">
                <a:solidFill>
                  <a:schemeClr val="bg1"/>
                </a:solidFill>
              </a:rPr>
              <a:t>S</a:t>
            </a:r>
            <a:r>
              <a:rPr lang="sk-SK" dirty="0" smtClean="0">
                <a:solidFill>
                  <a:schemeClr val="bg1"/>
                </a:solidFill>
              </a:rPr>
              <a:t>, </a:t>
            </a:r>
            <a:r>
              <a:rPr lang="sk-SK" dirty="0">
                <a:solidFill>
                  <a:schemeClr val="bg1"/>
                </a:solidFill>
              </a:rPr>
              <a:t>po celkovú silu a tlak), </a:t>
            </a:r>
            <a:r>
              <a:rPr lang="sk-SK" dirty="0" smtClean="0">
                <a:solidFill>
                  <a:schemeClr val="bg1"/>
                </a:solidFill>
              </a:rPr>
              <a:t>(b) ako </a:t>
            </a:r>
            <a:r>
              <a:rPr lang="sk-SK" dirty="0">
                <a:solidFill>
                  <a:schemeClr val="bg1"/>
                </a:solidFill>
              </a:rPr>
              <a:t>od </a:t>
            </a:r>
            <a:r>
              <a:rPr lang="sk-SK" dirty="0" smtClean="0">
                <a:solidFill>
                  <a:schemeClr val="bg1"/>
                </a:solidFill>
              </a:rPr>
              <a:t>tohto vyjadrenia dospejeme </a:t>
            </a:r>
            <a:r>
              <a:rPr lang="sk-SK" dirty="0">
                <a:solidFill>
                  <a:schemeClr val="bg1"/>
                </a:solidFill>
              </a:rPr>
              <a:t>k súvisu teploty </a:t>
            </a:r>
            <a:r>
              <a:rPr lang="sk-SK" dirty="0" smtClean="0">
                <a:solidFill>
                  <a:schemeClr val="bg1"/>
                </a:solidFill>
              </a:rPr>
              <a:t>so </a:t>
            </a:r>
            <a:r>
              <a:rPr lang="sk-SK" dirty="0">
                <a:solidFill>
                  <a:schemeClr val="bg1"/>
                </a:solidFill>
              </a:rPr>
              <a:t>strednou kinetickou </a:t>
            </a:r>
            <a:r>
              <a:rPr lang="sk-SK" dirty="0" smtClean="0">
                <a:solidFill>
                  <a:schemeClr val="bg1"/>
                </a:solidFill>
              </a:rPr>
              <a:t>energiou molekúl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ĺžnik 4"/>
              <p:cNvSpPr/>
              <p:nvPr/>
            </p:nvSpPr>
            <p:spPr>
              <a:xfrm>
                <a:off x="756651" y="3747587"/>
                <a:ext cx="7644376" cy="17762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k-SK" i="1" dirty="0" smtClean="0">
                    <a:solidFill>
                      <a:schemeClr val="bg1"/>
                    </a:solidFill>
                  </a:rPr>
                  <a:t>  2.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i="1" dirty="0" err="1" smtClean="0">
                    <a:solidFill>
                      <a:schemeClr val="bg1"/>
                    </a:solidFill>
                  </a:rPr>
                  <a:t>Maxwellovo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 rozdelenie rýchlostí: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dirty="0">
                    <a:solidFill>
                      <a:schemeClr val="bg1"/>
                    </a:solidFill>
                  </a:rPr>
                  <a:t>(a)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rozdelenie pravde- podobnosti </a:t>
                </a:r>
                <a:r>
                  <a:rPr lang="sk-SK" dirty="0">
                    <a:solidFill>
                      <a:schemeClr val="bg1"/>
                    </a:solidFill>
                  </a:rPr>
                  <a:t>vo </a:t>
                </a:r>
                <a:r>
                  <a:rPr lang="sk-SK" i="1" dirty="0">
                    <a:solidFill>
                      <a:schemeClr val="bg1"/>
                    </a:solidFill>
                  </a:rPr>
                  <a:t>v</a:t>
                </a:r>
                <a:r>
                  <a:rPr lang="sk-SK" dirty="0">
                    <a:solidFill>
                      <a:schemeClr val="bg1"/>
                    </a:solidFill>
                  </a:rPr>
                  <a:t>-priestore pre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rovnovážny plyn – odvodenie  z predpokladov o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izotropnosti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</a:t>
                </a:r>
                <a:r>
                  <a:rPr lang="sk-SK" b="1" dirty="0" smtClean="0">
                    <a:solidFill>
                      <a:schemeClr val="bg1"/>
                    </a:solidFill>
                  </a:rPr>
                  <a:t>v 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a štatistickej nezávislosti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sk-SK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sk-SK" dirty="0" smtClean="0">
                    <a:solidFill>
                      <a:schemeClr val="bg1"/>
                    </a:solidFill>
                  </a:rPr>
                  <a:t>, (b) vyjadrene konštánt </a:t>
                </a:r>
                <a:r>
                  <a:rPr lang="el-GR" i="1" dirty="0">
                    <a:solidFill>
                      <a:schemeClr val="bg1"/>
                    </a:solidFill>
                  </a:rPr>
                  <a:t>α</a:t>
                </a:r>
                <a:r>
                  <a:rPr lang="sk-SK" dirty="0">
                    <a:solidFill>
                      <a:schemeClr val="bg1"/>
                    </a:solidFill>
                  </a:rPr>
                  <a:t> (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konštanta </a:t>
                </a:r>
                <a:r>
                  <a:rPr lang="sk-SK" dirty="0">
                    <a:solidFill>
                      <a:schemeClr val="bg1"/>
                    </a:solidFill>
                  </a:rPr>
                  <a:t>úmernosti v exponente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) a </a:t>
                </a:r>
                <a:r>
                  <a:rPr lang="sk-SK" i="1" dirty="0" smtClean="0">
                    <a:solidFill>
                      <a:schemeClr val="bg1"/>
                    </a:solidFill>
                  </a:rPr>
                  <a:t>C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(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normovacia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konštanta) cez teplotu plynu – výpočet s využitím </a:t>
                </a:r>
                <a:r>
                  <a:rPr lang="sk-SK" dirty="0" err="1" smtClean="0">
                    <a:solidFill>
                      <a:schemeClr val="bg1"/>
                    </a:solidFill>
                  </a:rPr>
                  <a:t>gaussovských</a:t>
                </a:r>
                <a:r>
                  <a:rPr lang="sk-SK" dirty="0" smtClean="0">
                    <a:solidFill>
                      <a:schemeClr val="bg1"/>
                    </a:solidFill>
                  </a:rPr>
                  <a:t> integrálov</a:t>
                </a:r>
                <a:endParaRPr lang="en-US" b="1" i="1" u="sng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Obdĺž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51" y="3747587"/>
                <a:ext cx="7644376" cy="1776255"/>
              </a:xfrm>
              <a:prstGeom prst="rect">
                <a:avLst/>
              </a:prstGeom>
              <a:blipFill>
                <a:blip r:embed="rId2"/>
                <a:stretch>
                  <a:fillRect l="-638" t="-2062" r="-877" b="-4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3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928125" y="3209398"/>
            <a:ext cx="76141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4.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err="1" smtClean="0">
                <a:solidFill>
                  <a:schemeClr val="bg1"/>
                </a:solidFill>
              </a:rPr>
              <a:t>Boltzmannova</a:t>
            </a:r>
            <a:r>
              <a:rPr lang="sk-SK" i="1" dirty="0" smtClean="0">
                <a:solidFill>
                  <a:schemeClr val="bg1"/>
                </a:solidFill>
              </a:rPr>
              <a:t> kinetická rovnica:</a:t>
            </a:r>
            <a:r>
              <a:rPr lang="sk-SK" dirty="0" smtClean="0">
                <a:solidFill>
                  <a:schemeClr val="bg1"/>
                </a:solidFill>
              </a:rPr>
              <a:t> (a) rozdeľovacia funkcia v obyčajnom priestore a vo </a:t>
            </a:r>
            <a:r>
              <a:rPr lang="sk-SK" i="1" dirty="0" smtClean="0">
                <a:solidFill>
                  <a:schemeClr val="bg1"/>
                </a:solidFill>
              </a:rPr>
              <a:t>v</a:t>
            </a:r>
            <a:r>
              <a:rPr lang="sk-SK" dirty="0" smtClean="0">
                <a:solidFill>
                  <a:schemeClr val="bg1"/>
                </a:solidFill>
              </a:rPr>
              <a:t>-priestore – definícia a závislosť od času v </a:t>
            </a:r>
            <a:r>
              <a:rPr lang="sk-SK" dirty="0" err="1" smtClean="0">
                <a:solidFill>
                  <a:schemeClr val="bg1"/>
                </a:solidFill>
              </a:rPr>
              <a:t>bezzrážkovom</a:t>
            </a:r>
            <a:r>
              <a:rPr lang="sk-SK" dirty="0" smtClean="0">
                <a:solidFill>
                  <a:schemeClr val="bg1"/>
                </a:solidFill>
              </a:rPr>
              <a:t> plyne, (b) zrážkový člen v </a:t>
            </a:r>
            <a:r>
              <a:rPr lang="sk-SK" dirty="0" err="1" smtClean="0">
                <a:solidFill>
                  <a:schemeClr val="bg1"/>
                </a:solidFill>
              </a:rPr>
              <a:t>Boltzmannovej</a:t>
            </a:r>
            <a:r>
              <a:rPr lang="sk-SK" dirty="0" smtClean="0">
                <a:solidFill>
                  <a:schemeClr val="bg1"/>
                </a:solidFill>
              </a:rPr>
              <a:t> rovnici – ako vyzerá a prečo je nulový pre </a:t>
            </a:r>
            <a:r>
              <a:rPr lang="sk-SK" dirty="0" err="1" smtClean="0">
                <a:solidFill>
                  <a:schemeClr val="bg1"/>
                </a:solidFill>
              </a:rPr>
              <a:t>Maxwellovo</a:t>
            </a:r>
            <a:r>
              <a:rPr lang="sk-SK" dirty="0" smtClean="0">
                <a:solidFill>
                  <a:schemeClr val="bg1"/>
                </a:solidFill>
              </a:rPr>
              <a:t> rozdelenie, (c) </a:t>
            </a:r>
            <a:r>
              <a:rPr lang="sk-SK" i="1" dirty="0" smtClean="0">
                <a:solidFill>
                  <a:schemeClr val="bg1"/>
                </a:solidFill>
              </a:rPr>
              <a:t>H</a:t>
            </a:r>
            <a:r>
              <a:rPr lang="sk-SK" dirty="0" smtClean="0">
                <a:solidFill>
                  <a:schemeClr val="bg1"/>
                </a:solidFill>
              </a:rPr>
              <a:t>-funkcia – ako sa definuje, ako súvisí s entropiou a či jej časový vývoj nie je v spore s symetriou </a:t>
            </a:r>
            <a:r>
              <a:rPr lang="sk-SK" dirty="0" err="1" smtClean="0">
                <a:solidFill>
                  <a:schemeClr val="bg1"/>
                </a:solidFill>
              </a:rPr>
              <a:t>Newtonovej</a:t>
            </a:r>
            <a:r>
              <a:rPr lang="sk-SK" dirty="0" smtClean="0">
                <a:solidFill>
                  <a:schemeClr val="bg1"/>
                </a:solidFill>
              </a:rPr>
              <a:t> mechaniky vzhľadom na obrátenie smeru plynutia času</a:t>
            </a:r>
            <a:endParaRPr lang="en-US" dirty="0"/>
          </a:p>
        </p:txBody>
      </p:sp>
      <p:sp>
        <p:nvSpPr>
          <p:cNvPr id="5" name="Obdĺžnik 4"/>
          <p:cNvSpPr/>
          <p:nvPr/>
        </p:nvSpPr>
        <p:spPr>
          <a:xfrm>
            <a:off x="913029" y="890086"/>
            <a:ext cx="76443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  3.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i="1" dirty="0" err="1" smtClean="0">
                <a:solidFill>
                  <a:schemeClr val="bg1"/>
                </a:solidFill>
              </a:rPr>
              <a:t>Ekvipartičná</a:t>
            </a:r>
            <a:r>
              <a:rPr lang="sk-SK" i="1" dirty="0" smtClean="0">
                <a:solidFill>
                  <a:schemeClr val="bg1"/>
                </a:solidFill>
              </a:rPr>
              <a:t> teoréma: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dirty="0">
                <a:solidFill>
                  <a:schemeClr val="bg1"/>
                </a:solidFill>
              </a:rPr>
              <a:t>(a) </a:t>
            </a:r>
            <a:r>
              <a:rPr lang="en-US" dirty="0" err="1">
                <a:solidFill>
                  <a:schemeClr val="bg1"/>
                </a:solidFill>
              </a:rPr>
              <a:t>súvis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strednej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kinetickej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energi</a:t>
            </a:r>
            <a:r>
              <a:rPr lang="sk-SK" dirty="0" smtClean="0">
                <a:solidFill>
                  <a:schemeClr val="bg1"/>
                </a:solidFill>
              </a:rPr>
              <a:t>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molekúl</a:t>
            </a:r>
            <a:r>
              <a:rPr lang="en-US" dirty="0">
                <a:solidFill>
                  <a:schemeClr val="bg1"/>
                </a:solidFill>
              </a:rPr>
              <a:t> s </a:t>
            </a:r>
            <a:r>
              <a:rPr lang="en-US" dirty="0" err="1">
                <a:solidFill>
                  <a:schemeClr val="bg1"/>
                </a:solidFill>
              </a:rPr>
              <a:t>teplotou</a:t>
            </a:r>
            <a:r>
              <a:rPr lang="en-US" dirty="0">
                <a:solidFill>
                  <a:schemeClr val="bg1"/>
                </a:solidFill>
              </a:rPr>
              <a:t> v </a:t>
            </a:r>
            <a:r>
              <a:rPr lang="en-US" dirty="0" err="1">
                <a:solidFill>
                  <a:schemeClr val="bg1"/>
                </a:solidFill>
              </a:rPr>
              <a:t>prípade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molekuly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okrem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postupného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pohybu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konajú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rotačný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sk-SK" dirty="0" smtClean="0">
                <a:solidFill>
                  <a:schemeClr val="bg1"/>
                </a:solidFill>
              </a:rPr>
              <a:t>idea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odvodenia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sk-SK" dirty="0" smtClean="0">
                <a:solidFill>
                  <a:schemeClr val="bg1"/>
                </a:solidFill>
              </a:rPr>
              <a:t>pri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2-atómovej </a:t>
            </a:r>
            <a:r>
              <a:rPr lang="en-US" dirty="0" err="1" smtClean="0">
                <a:solidFill>
                  <a:schemeClr val="bg1"/>
                </a:solidFill>
              </a:rPr>
              <a:t>molekul</a:t>
            </a:r>
            <a:r>
              <a:rPr lang="sk-SK" dirty="0" smtClean="0">
                <a:solidFill>
                  <a:schemeClr val="bg1"/>
                </a:solidFill>
              </a:rPr>
              <a:t>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-- </a:t>
            </a:r>
            <a:r>
              <a:rPr lang="en-US" dirty="0" err="1">
                <a:solidFill>
                  <a:schemeClr val="bg1"/>
                </a:solidFill>
              </a:rPr>
              <a:t>ako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zapíše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rotačná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energia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cez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zložky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uhlovej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rýchlosti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err="1">
                <a:solidFill>
                  <a:schemeClr val="bg1"/>
                </a:solidFill>
              </a:rPr>
              <a:t>ako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zráta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stredná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hodnota</a:t>
            </a:r>
            <a:r>
              <a:rPr lang="en-US" dirty="0">
                <a:solidFill>
                  <a:schemeClr val="bg1"/>
                </a:solidFill>
              </a:rPr>
              <a:t>), </a:t>
            </a:r>
            <a:r>
              <a:rPr lang="sk-SK" dirty="0" smtClean="0">
                <a:solidFill>
                  <a:schemeClr val="bg1"/>
                </a:solidFill>
              </a:rPr>
              <a:t>(b) </a:t>
            </a:r>
            <a:r>
              <a:rPr lang="en-US" dirty="0" err="1" smtClean="0">
                <a:solidFill>
                  <a:schemeClr val="bg1"/>
                </a:solidFill>
              </a:rPr>
              <a:t>modifikácia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teórie</a:t>
            </a:r>
            <a:r>
              <a:rPr lang="en-US" dirty="0">
                <a:solidFill>
                  <a:schemeClr val="bg1"/>
                </a:solidFill>
              </a:rPr>
              <a:t> pre </a:t>
            </a:r>
            <a:r>
              <a:rPr lang="en-US" dirty="0" err="1">
                <a:solidFill>
                  <a:schemeClr val="bg1"/>
                </a:solidFill>
              </a:rPr>
              <a:t>kmitavý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pohyb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prečo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energiu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kmitavého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pohybu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netreba</a:t>
            </a:r>
            <a:r>
              <a:rPr lang="en-US" dirty="0">
                <a:solidFill>
                  <a:schemeClr val="bg1"/>
                </a:solidFill>
              </a:rPr>
              <a:t> v </a:t>
            </a:r>
            <a:r>
              <a:rPr lang="en-US" dirty="0" err="1">
                <a:solidFill>
                  <a:schemeClr val="bg1"/>
                </a:solidFill>
              </a:rPr>
              <a:t>bežných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podmienkach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uvažovať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32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">
  <a:themeElements>
    <a:clrScheme name="Vlastn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ó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ó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12889</TotalTime>
  <Words>2245</Words>
  <Application>Microsoft Office PowerPoint</Application>
  <PresentationFormat>Formát listu (8,5 x 11")</PresentationFormat>
  <Paragraphs>43</Paragraphs>
  <Slides>18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Century Gothic</vt:lpstr>
      <vt:lpstr>Wingdings 3</vt:lpstr>
      <vt:lpstr>Ión</vt:lpstr>
      <vt:lpstr> oranžové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user</cp:lastModifiedBy>
  <cp:revision>177</cp:revision>
  <dcterms:created xsi:type="dcterms:W3CDTF">2018-11-20T16:15:16Z</dcterms:created>
  <dcterms:modified xsi:type="dcterms:W3CDTF">2022-01-21T09:03:40Z</dcterms:modified>
</cp:coreProperties>
</file>