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</a:rPr>
              <a:t>Bezpečnosť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strojového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učenia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76800"/>
            <a:ext cx="7696200" cy="1371600"/>
          </a:xfrm>
        </p:spPr>
        <p:txBody>
          <a:bodyPr/>
          <a:lstStyle/>
          <a:p>
            <a:pPr algn="l"/>
            <a:r>
              <a:rPr lang="en-US" dirty="0" smtClean="0"/>
              <a:t>Erik B</a:t>
            </a:r>
            <a:r>
              <a:rPr lang="sk-SK" dirty="0" smtClean="0"/>
              <a:t>íly</a:t>
            </a:r>
            <a:endParaRPr lang="en-US" dirty="0" smtClean="0"/>
          </a:p>
          <a:p>
            <a:pPr algn="l"/>
            <a:r>
              <a:rPr lang="en-US" sz="2400" dirty="0" smtClean="0"/>
              <a:t>http</a:t>
            </a:r>
            <a:r>
              <a:rPr lang="en-US" sz="2400" dirty="0"/>
              <a:t>://davinci.fmph.uniba.sk/~</a:t>
            </a:r>
            <a:r>
              <a:rPr lang="en-US" sz="2400" dirty="0" smtClean="0"/>
              <a:t>bily7/bakalarka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673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37338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Knižnice :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/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Python</a:t>
            </a:r>
            <a:r>
              <a:rPr lang="sk-SK" dirty="0"/>
              <a:t>		</a:t>
            </a:r>
            <a:r>
              <a:rPr lang="en-US" dirty="0"/>
              <a:t>https://</a:t>
            </a:r>
            <a:r>
              <a:rPr lang="en-US" dirty="0" smtClean="0"/>
              <a:t>www.python.org</a:t>
            </a:r>
            <a:endParaRPr lang="sk-SK" dirty="0" smtClean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TensorFlow</a:t>
            </a:r>
            <a:r>
              <a:rPr lang="sk-SK" dirty="0" smtClean="0"/>
              <a:t>	</a:t>
            </a:r>
            <a:r>
              <a:rPr lang="en-US" dirty="0" smtClean="0"/>
              <a:t>https://www.tensorflow.org/</a:t>
            </a: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Keras</a:t>
            </a:r>
            <a:r>
              <a:rPr lang="sk-SK" dirty="0" smtClean="0"/>
              <a:t>		</a:t>
            </a:r>
            <a:r>
              <a:rPr lang="en-US" dirty="0" smtClean="0"/>
              <a:t>https://keras.io/</a:t>
            </a: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Google </a:t>
            </a:r>
            <a:r>
              <a:rPr lang="en-US" dirty="0" err="1" smtClean="0">
                <a:solidFill>
                  <a:schemeClr val="tx1"/>
                </a:solidFill>
              </a:rPr>
              <a:t>Colab</a:t>
            </a:r>
            <a:r>
              <a:rPr lang="sk-SK" dirty="0" smtClean="0"/>
              <a:t>	</a:t>
            </a:r>
            <a:r>
              <a:rPr lang="en-US" dirty="0" smtClean="0"/>
              <a:t>https://colab.research.google.com </a:t>
            </a:r>
            <a:endParaRPr lang="sk-SK" dirty="0" smtClean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endParaRPr lang="en-US" dirty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Shap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sk-SK" dirty="0" smtClean="0"/>
              <a:t>		</a:t>
            </a:r>
            <a:r>
              <a:rPr lang="en-US" dirty="0" smtClean="0"/>
              <a:t>https://github.com/slundberg/shap</a:t>
            </a: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69356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Kurzy / tutoriály :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>
            <a:normAutofit lnSpcReduction="10000"/>
          </a:bodyPr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Google Machine Learning </a:t>
            </a:r>
            <a:r>
              <a:rPr lang="en-US" i="1" dirty="0" smtClean="0">
                <a:solidFill>
                  <a:schemeClr val="tx1"/>
                </a:solidFill>
              </a:rPr>
              <a:t>Course</a:t>
            </a:r>
            <a:endParaRPr lang="en-US" i="1" dirty="0">
              <a:solidFill>
                <a:schemeClr val="tx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</a:t>
            </a:r>
            <a:r>
              <a:rPr lang="en-US" sz="2000" i="1" dirty="0" smtClean="0"/>
              <a:t>developers.google.com/machine-learning/crash-course</a:t>
            </a:r>
            <a:endParaRPr lang="sk-SK" i="1" dirty="0" smtClean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i="1" dirty="0" err="1" smtClean="0">
                <a:solidFill>
                  <a:schemeClr val="tx1"/>
                </a:solidFill>
              </a:rPr>
              <a:t>GeeksforGeeks</a:t>
            </a:r>
            <a:endParaRPr lang="en-US" i="1" dirty="0">
              <a:solidFill>
                <a:schemeClr val="tx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https://www.geeksforgeeks.org/machine-learning</a:t>
            </a:r>
            <a:r>
              <a:rPr lang="en-US" sz="2000" i="1" dirty="0" smtClean="0"/>
              <a:t>/</a:t>
            </a:r>
            <a:endParaRPr lang="en-US" sz="2000" i="1" dirty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endParaRPr lang="sk-SK" i="1" dirty="0" smtClean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i="1" dirty="0" smtClean="0">
                <a:solidFill>
                  <a:schemeClr val="tx1"/>
                </a:solidFill>
              </a:rPr>
              <a:t>Hacking </a:t>
            </a:r>
            <a:r>
              <a:rPr lang="en-US" i="1" dirty="0">
                <a:solidFill>
                  <a:schemeClr val="tx1"/>
                </a:solidFill>
              </a:rPr>
              <a:t>Neural Networks: A Short Introduction</a:t>
            </a: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</a:t>
            </a:r>
            <a:r>
              <a:rPr lang="en-US" sz="2000" i="1" dirty="0" smtClean="0"/>
              <a:t>github.com/Kayzaks/HackingNeuralNetworks</a:t>
            </a:r>
            <a:endParaRPr lang="sk-SK" sz="2000" i="1" dirty="0" smtClean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i="1" dirty="0">
                <a:solidFill>
                  <a:schemeClr val="tx1"/>
                </a:solidFill>
              </a:rPr>
              <a:t>Machine Learning and </a:t>
            </a:r>
            <a:r>
              <a:rPr lang="en-US" i="1" dirty="0" smtClean="0">
                <a:solidFill>
                  <a:schemeClr val="tx1"/>
                </a:solidFill>
              </a:rPr>
              <a:t>Security</a:t>
            </a:r>
            <a:endParaRPr lang="sk-SK" i="1" dirty="0" smtClean="0">
              <a:solidFill>
                <a:schemeClr val="tx1"/>
              </a:solidFill>
            </a:endParaRP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https://github.com/13o-bbr-bbq/machine_learning_security/</a:t>
            </a:r>
          </a:p>
        </p:txBody>
      </p:sp>
    </p:spTree>
    <p:extLst>
      <p:ext uri="{BB962C8B-B14F-4D97-AF65-F5344CB8AC3E}">
        <p14:creationId xmlns:p14="http://schemas.microsoft.com/office/powerpoint/2010/main" val="308108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Práce a články :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>
            <a:normAutofit/>
          </a:bodyPr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Intriguing properties of neural </a:t>
            </a:r>
            <a:r>
              <a:rPr lang="en-US" sz="2000" i="1" dirty="0" smtClean="0">
                <a:solidFill>
                  <a:schemeClr val="tx1"/>
                </a:solidFill>
              </a:rPr>
              <a:t>networks</a:t>
            </a:r>
          </a:p>
          <a:p>
            <a:pPr algn="l">
              <a:spcAft>
                <a:spcPts val="1200"/>
              </a:spcAft>
            </a:pPr>
            <a:r>
              <a:rPr lang="en-US" sz="2000" i="1" dirty="0" smtClean="0"/>
              <a:t>https://arxiv.org/pdf/1312.6199.pdf</a:t>
            </a:r>
            <a:endParaRPr lang="sk-SK" sz="2000" i="1" dirty="0" smtClean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 smtClean="0">
                <a:solidFill>
                  <a:schemeClr val="tx1"/>
                </a:solidFill>
              </a:rPr>
              <a:t>Adversarial </a:t>
            </a:r>
            <a:r>
              <a:rPr lang="en-US" sz="2000" i="1" dirty="0">
                <a:solidFill>
                  <a:schemeClr val="tx1"/>
                </a:solidFill>
              </a:rPr>
              <a:t>Examples Are Not Bugs, They Are Features</a:t>
            </a: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</a:t>
            </a:r>
            <a:r>
              <a:rPr lang="en-US" sz="2000" i="1" dirty="0" smtClean="0"/>
              <a:t>arxiv.org/pdf/1905.02175.pdf</a:t>
            </a:r>
            <a:endParaRPr lang="en-US" sz="2000" i="1" dirty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When </a:t>
            </a:r>
            <a:r>
              <a:rPr lang="en-US" sz="2000" i="1" dirty="0" err="1">
                <a:solidFill>
                  <a:schemeClr val="tx1"/>
                </a:solidFill>
              </a:rPr>
              <a:t>Explainability</a:t>
            </a:r>
            <a:r>
              <a:rPr lang="en-US" sz="2000" i="1" dirty="0">
                <a:solidFill>
                  <a:schemeClr val="tx1"/>
                </a:solidFill>
              </a:rPr>
              <a:t> Meets Adversarial Learning: Detecting Adversarial Examples using SHAP Signatures</a:t>
            </a: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</a:t>
            </a:r>
            <a:r>
              <a:rPr lang="en-US" sz="2000" i="1" dirty="0" smtClean="0"/>
              <a:t>arxiv.org/pdf/1909.03418</a:t>
            </a:r>
            <a:endParaRPr lang="en-US" sz="2000" i="1" dirty="0"/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A Simple Explanation for the Existence of Adversarial Examples with Small Hamming Distance</a:t>
            </a:r>
          </a:p>
          <a:p>
            <a:pPr algn="l">
              <a:spcAft>
                <a:spcPts val="1200"/>
              </a:spcAft>
            </a:pPr>
            <a:r>
              <a:rPr lang="en-US" sz="2000" i="1" dirty="0"/>
              <a:t>https://arxiv.org/pdf/1901.10861.pdf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65981"/>
            <a:ext cx="205740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54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Práce a články 2: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524000"/>
            <a:ext cx="8305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Generating Natural Language Adversarial Examples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arxiv.org/pdf/1804.07998</a:t>
            </a:r>
            <a:endParaRPr lang="en-US" sz="2000" i="1" dirty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Audio Adversarial Examples: Targeted Attacks on Speech-to-Text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arxiv.org/pdf/1801.01944</a:t>
            </a:r>
            <a:endParaRPr lang="sk-SK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Adversarial examples in the physical world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arxiv.org/pdf/1607.02533</a:t>
            </a:r>
            <a:endParaRPr lang="sk-SK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spcAft>
                <a:spcPts val="1200"/>
              </a:spcAft>
            </a:pPr>
            <a:r>
              <a:rPr lang="sk-SK" sz="2000" i="1" dirty="0" smtClean="0">
                <a:solidFill>
                  <a:schemeClr val="tx1"/>
                </a:solidFill>
              </a:rPr>
              <a:t>...</a:t>
            </a:r>
            <a:endParaRPr lang="en-US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11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Práce a články 3 :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>
            <a:normAutofit/>
          </a:bodyPr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Explaining and Harnessing Adversarial Examples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arxiv.org/pdf/1412.6572.pdf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Making Machine Learning Robust Against Adversarial Inputs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par.nsf.gov/servlets/purl/10111674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Towards the Science of Security and Privacy in Machine Learning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https://arxiv.org/abs/1611.03814</a:t>
            </a:r>
          </a:p>
        </p:txBody>
      </p:sp>
    </p:spTree>
    <p:extLst>
      <p:ext uri="{BB962C8B-B14F-4D97-AF65-F5344CB8AC3E}">
        <p14:creationId xmlns:p14="http://schemas.microsoft.com/office/powerpoint/2010/main" val="207836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Práce a články 4 :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 smtClean="0">
                <a:solidFill>
                  <a:schemeClr val="tx1"/>
                </a:solidFill>
              </a:rPr>
              <a:t>Evasion </a:t>
            </a:r>
            <a:r>
              <a:rPr lang="en-US" sz="2000" i="1" dirty="0">
                <a:solidFill>
                  <a:schemeClr val="tx1"/>
                </a:solidFill>
              </a:rPr>
              <a:t>Attacks against Machine Learning at Test Time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arxiv.org/pdf/1708.06131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Real-time Evasion Attacks with Physical Constraints on Deep Learning-based Anomaly Detectors in Industrial Control Systems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arxiv.org/pdf/1907.07487</a:t>
            </a:r>
            <a:endParaRPr lang="sk-SK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Improving Robustness of ML Classifiers against Realizable Evasion Attacks Using Conserved Features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www.usenix.org/system/files/sec19-tong.pdf</a:t>
            </a:r>
            <a:endParaRPr lang="sk-SK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Robust Physical-World Attacks on Deep Learning Visual Classification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www.zpascal.net/cvpr2018/Eykholt_Robust_Physical-World_Attacks_CVPR_2018_paper.pdf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Accessorize to a Crime: Real and Stealthy Attacks on State-of-the-Art Face Recognition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https://www.cs.cmu.edu/~sbhagava/papers/face-rec-ccs16.pdf</a:t>
            </a:r>
          </a:p>
        </p:txBody>
      </p:sp>
    </p:spTree>
    <p:extLst>
      <p:ext uri="{BB962C8B-B14F-4D97-AF65-F5344CB8AC3E}">
        <p14:creationId xmlns:p14="http://schemas.microsoft.com/office/powerpoint/2010/main" val="99672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4648200" cy="860425"/>
          </a:xfrm>
        </p:spPr>
        <p:txBody>
          <a:bodyPr>
            <a:normAutofit/>
          </a:bodyPr>
          <a:lstStyle/>
          <a:p>
            <a:r>
              <a:rPr lang="sk-SK" sz="4400" dirty="0" smtClean="0">
                <a:solidFill>
                  <a:schemeClr val="tx1"/>
                </a:solidFill>
              </a:rPr>
              <a:t>Extra :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>
            <a:normAutofit/>
          </a:bodyPr>
          <a:lstStyle/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 err="1">
                <a:solidFill>
                  <a:schemeClr val="tx1"/>
                </a:solidFill>
              </a:rPr>
              <a:t>OpenAI</a:t>
            </a:r>
            <a:r>
              <a:rPr lang="en-US" sz="2000" i="1" dirty="0">
                <a:solidFill>
                  <a:schemeClr val="tx1"/>
                </a:solidFill>
              </a:rPr>
              <a:t>: Better Language Models and Their Implications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https://openai.com/blog/better-language-models/</a:t>
            </a: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endParaRPr lang="en-US" sz="2000" i="1" dirty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</a:rPr>
              <a:t>Transfer Learning from Speaker Verification to </a:t>
            </a:r>
            <a:r>
              <a:rPr lang="en-US" sz="2000" i="1" dirty="0" err="1">
                <a:solidFill>
                  <a:schemeClr val="tx1"/>
                </a:solidFill>
              </a:rPr>
              <a:t>Multispeaker</a:t>
            </a:r>
            <a:r>
              <a:rPr lang="en-US" sz="2000" i="1" dirty="0">
                <a:solidFill>
                  <a:schemeClr val="tx1"/>
                </a:solidFill>
              </a:rPr>
              <a:t> Text-To-Speech Synthesis</a:t>
            </a:r>
          </a:p>
          <a:p>
            <a:pPr algn="l">
              <a:spcAft>
                <a:spcPts val="1200"/>
              </a:spcAft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https://google.github.io/tacotron/publications/speaker_adaptation/</a:t>
            </a:r>
          </a:p>
        </p:txBody>
      </p:sp>
    </p:spTree>
    <p:extLst>
      <p:ext uri="{BB962C8B-B14F-4D97-AF65-F5344CB8AC3E}">
        <p14:creationId xmlns:p14="http://schemas.microsoft.com/office/powerpoint/2010/main" val="381843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88</TotalTime>
  <Words>278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Bezpečnosť strojového učenia</vt:lpstr>
      <vt:lpstr>Knižnice :</vt:lpstr>
      <vt:lpstr>Kurzy / tutoriály :</vt:lpstr>
      <vt:lpstr>Práce a články : </vt:lpstr>
      <vt:lpstr>Práce a články 2: </vt:lpstr>
      <vt:lpstr>Práce a články 3 : </vt:lpstr>
      <vt:lpstr>Práce a články 4 : </vt:lpstr>
      <vt:lpstr>Extra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Bezpečnosť strojového učenia</dc:title>
  <dc:creator>Erik</dc:creator>
  <cp:lastModifiedBy>Windows User</cp:lastModifiedBy>
  <cp:revision>9</cp:revision>
  <dcterms:created xsi:type="dcterms:W3CDTF">2006-08-16T00:00:00Z</dcterms:created>
  <dcterms:modified xsi:type="dcterms:W3CDTF">2019-11-25T21:22:59Z</dcterms:modified>
</cp:coreProperties>
</file>