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29" r:id="rId2"/>
    <p:sldId id="430" r:id="rId3"/>
    <p:sldId id="431" r:id="rId4"/>
    <p:sldId id="432" r:id="rId5"/>
    <p:sldId id="433" r:id="rId6"/>
    <p:sldId id="434" r:id="rId7"/>
    <p:sldId id="426" r:id="rId8"/>
    <p:sldId id="427" r:id="rId9"/>
    <p:sldId id="428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60.pn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10" Type="http://schemas.openxmlformats.org/officeDocument/2006/relationships/image" Target="../media/image41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.xml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3.png"/><Relationship Id="rId5" Type="http://schemas.openxmlformats.org/officeDocument/2006/relationships/tags" Target="../tags/tag5.xml"/><Relationship Id="rId10" Type="http://schemas.openxmlformats.org/officeDocument/2006/relationships/image" Target="../media/image50.png"/><Relationship Id="rId4" Type="http://schemas.openxmlformats.org/officeDocument/2006/relationships/tags" Target="../tags/tag4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5.png"/><Relationship Id="rId5" Type="http://schemas.openxmlformats.org/officeDocument/2006/relationships/tags" Target="../tags/tag10.xml"/><Relationship Id="rId10" Type="http://schemas.openxmlformats.org/officeDocument/2006/relationships/image" Target="../media/image54.png"/><Relationship Id="rId4" Type="http://schemas.openxmlformats.org/officeDocument/2006/relationships/tags" Target="../tags/tag9.xm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22" y="355943"/>
            <a:ext cx="4420217" cy="5715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31" y="1036622"/>
            <a:ext cx="3901034" cy="11006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5" y="2137271"/>
            <a:ext cx="7840169" cy="3982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7961" y="6202496"/>
                <a:ext cx="754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means</a:t>
                </a:r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sk-S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High temperature expansion.</a:t>
                </a:r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" y="6202496"/>
                <a:ext cx="754655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46" t="-8197" b="-2459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82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4" y="153344"/>
            <a:ext cx="7674005" cy="4077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9" y="4217815"/>
            <a:ext cx="7567316" cy="1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95" y="563178"/>
            <a:ext cx="2629128" cy="6934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29" y="1389496"/>
            <a:ext cx="5403048" cy="7620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9" y="3078449"/>
            <a:ext cx="5776461" cy="7011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7" y="4426522"/>
            <a:ext cx="6622354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67" y="308310"/>
            <a:ext cx="6201640" cy="6668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23" y="1318881"/>
            <a:ext cx="1689982" cy="8514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323"/>
            <a:ext cx="9361222" cy="35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6" y="234645"/>
            <a:ext cx="3382208" cy="93779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38" y="1208440"/>
            <a:ext cx="2514450" cy="9187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81" y="2163183"/>
            <a:ext cx="1637057" cy="7338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81" y="2880884"/>
            <a:ext cx="1940950" cy="9410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48" y="3650738"/>
            <a:ext cx="4385227" cy="9931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2" y="4235419"/>
            <a:ext cx="2398094" cy="119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16" y="4486314"/>
            <a:ext cx="3556087" cy="8890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368"/>
            <a:ext cx="5701491" cy="87015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91" y="5308270"/>
            <a:ext cx="3162816" cy="13131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264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4"/>
          <a:stretch/>
        </p:blipFill>
        <p:spPr>
          <a:xfrm>
            <a:off x="109043" y="461446"/>
            <a:ext cx="8451064" cy="22487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9" y="2988714"/>
            <a:ext cx="8449247" cy="14620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9" y="4491219"/>
            <a:ext cx="8491560" cy="3451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9" y="3309921"/>
            <a:ext cx="3553321" cy="2381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" y="5083636"/>
            <a:ext cx="8847729" cy="6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9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053" y="433094"/>
            <a:ext cx="709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Fluctuation – Response Theorem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78" y="1372212"/>
            <a:ext cx="3718751" cy="588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23" y="2197676"/>
            <a:ext cx="4582859" cy="588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" y="2975134"/>
            <a:ext cx="7207758" cy="68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14" y="4065224"/>
            <a:ext cx="2108835" cy="4646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3026" y="3928474"/>
            <a:ext cx="2489812" cy="738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9233" y="4866318"/>
                <a:ext cx="80202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how one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numerically, since calculating it via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is numerically intractable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cumulant</a:t>
                </a:r>
                <a:endParaRPr lang="sk-S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3" y="4866318"/>
                <a:ext cx="8020279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684" t="-2538" b="-710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34" y="5819949"/>
            <a:ext cx="2530602" cy="5194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63537" y="5739788"/>
            <a:ext cx="3051673" cy="727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45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053" y="433094"/>
            <a:ext cx="709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Fluctuation – Response Theorem for arbitrary quantity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56" y="1504415"/>
            <a:ext cx="1503617" cy="200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56" y="2116476"/>
            <a:ext cx="1429893" cy="519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18116-5D52-4D0A-864D-D05E65A772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48" y="2870508"/>
            <a:ext cx="4045714" cy="596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60" y="4092756"/>
            <a:ext cx="1195007" cy="252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3364" y="3801466"/>
            <a:ext cx="1828800" cy="834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439" y="4966962"/>
                <a:ext cx="8516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Note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extensive,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extensive, so </a:t>
                </a:r>
                <a:endParaRPr lang="sk-S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9" y="4966962"/>
                <a:ext cx="851603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44"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13" y="5490360"/>
            <a:ext cx="966978" cy="2091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6" y="5989220"/>
            <a:ext cx="1448753" cy="6223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19656" y="5838770"/>
            <a:ext cx="1613356" cy="930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26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9142" y="649995"/>
                <a:ext cx="58279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generating function of moments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generating function of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cumulants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k-S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42" y="649995"/>
                <a:ext cx="5827923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14" t="-5660" b="-141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6" y="458013"/>
            <a:ext cx="7468642" cy="31436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4" y="3601702"/>
            <a:ext cx="759248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5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uantumtetrahedron.files.wordpress.com/2015/01/ising.gif?w=474&amp;h=2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1"/>
          <a:stretch/>
        </p:blipFill>
        <p:spPr bwMode="auto">
          <a:xfrm>
            <a:off x="1521667" y="417397"/>
            <a:ext cx="4514850" cy="18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8" y="4536197"/>
            <a:ext cx="7735380" cy="16194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93" y="2565264"/>
            <a:ext cx="5010849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716" y="165253"/>
            <a:ext cx="502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Low temperature expansion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5" y="675532"/>
            <a:ext cx="7868748" cy="40010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" y="4552628"/>
            <a:ext cx="7621064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099646" y="1262617"/>
            <a:ext cx="3888285" cy="2200275"/>
            <a:chOff x="2556582" y="1273634"/>
            <a:chExt cx="3888285" cy="2200275"/>
          </a:xfrm>
        </p:grpSpPr>
        <p:pic>
          <p:nvPicPr>
            <p:cNvPr id="3074" name="Picture 2" descr="http://upload.wikimedia.org/wikipedia/en/d/d9/Duallattic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286" y="1273634"/>
              <a:ext cx="37528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2941504" y="1273634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03227" y="1293830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89666" y="1282813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1389" y="1303009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1692" y="1290124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23415" y="1310320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09854" y="1299303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71577" y="1319499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58013" y="1299303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19736" y="1319499"/>
              <a:ext cx="0" cy="2108544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579286" y="1674564"/>
              <a:ext cx="3865581" cy="110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79285" y="2029629"/>
              <a:ext cx="3865581" cy="110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69438" y="2329609"/>
              <a:ext cx="3865581" cy="110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569437" y="2684674"/>
              <a:ext cx="3865581" cy="110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556582" y="2958261"/>
              <a:ext cx="3865581" cy="110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589666" y="495108"/>
            <a:ext cx="539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latices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5" y="3581062"/>
            <a:ext cx="7602011" cy="2229161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8" y="1008284"/>
            <a:ext cx="3677163" cy="2372056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27" y="5943818"/>
            <a:ext cx="145752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14" y="488341"/>
            <a:ext cx="6382641" cy="26864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6" y="3306969"/>
            <a:ext cx="7849695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2" y="584903"/>
            <a:ext cx="7640116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1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7" y="419977"/>
            <a:ext cx="3307367" cy="4419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3" y="853439"/>
            <a:ext cx="7506350" cy="52049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8" y="6020896"/>
            <a:ext cx="7437765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5" y="592041"/>
            <a:ext cx="7437765" cy="178323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" y="2564565"/>
            <a:ext cx="7369179" cy="31244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6" y="2870590"/>
            <a:ext cx="7460627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4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bar E = \frac{1}{Z}\sum_i E_i\exp(-\beta E_i)=&#10;-\frac{\partial}{\partial\beta}\ln Z&#10;\end{align*}&#10;\end{document}&#10;"/>
  <p:tag name="IGUANATEXSIZ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verline{\Delta A^2}\propto N&#10;\end{align*}&#10;\end{document}&#10;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\sqrt{\overline{\Delta A^2}}}{\bar A}\propto \frac{1}{\sqrt N}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bar E = \frac{1}{Z}\sum_i E_i\exp(-\beta E_i)=&#10;-\frac{1}{Z}\frac{\partial Z}{\partial \beta}&#10;-\frac{\partial}{\partial\beta}\ln Z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C_V=\left(\frac{\partial\bar E}{\partial \beta} \right)_V&#10;\frac{\partial\beta}{\partial T}= &#10;-\frac{1}{kT^2}\left[-\frac{1}{Z}\frac{\partial^2Z}{\partial\beta^2}&#10;+\frac{1}{Z^2}\left(\frac{\partial Z}{\partial \beta}\right)^2\right]&#10;=\frac{1}{kT^2}\left[\overline{E^2}-\bar E^2\right]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C_V=\frac{1}{kT^2}\left[\overline{E^2}-\bar E^2\right]&#10;\end{align*}&#10;\end{document}&#10;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left[\overline{E^2}-\bar E^2\right]=&#10;(-\frac{\partial}{\partial\beta})^2\ln Z&#10;\end{align*}&#10;\end{document}&#10;"/>
  <p:tag name="IGUANATEXSIZE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E_i \rightarrow E_i-A_iJ&#10;\end{align*}&#10;\end{document}&#10;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bar A = \frac{1}{\beta}\frac{\partial}{\partial J}\ln Z&#10;\end{align*}&#10;\end{document}&#10;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chi_A = \frac{\partial \bar A}{\partial J} = &#10;=\beta \frac{\partial}{\beta\partial J}\bar A&#10;=\beta \left(\frac{\partial}{\beta\partial J}\right)^2 \ln Z&#10;\end{align*}&#10;\end{document}&#10;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chi_A = \beta \overline{\Delta A^2}&#10;\end{align*}&#10;\end{document}&#10;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1698</TotalTime>
  <Words>89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107</cp:revision>
  <dcterms:created xsi:type="dcterms:W3CDTF">2015-02-12T11:47:42Z</dcterms:created>
  <dcterms:modified xsi:type="dcterms:W3CDTF">2019-03-30T13:08:28Z</dcterms:modified>
</cp:coreProperties>
</file>