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4"/>
  </p:notesMasterIdLst>
  <p:sldIdLst>
    <p:sldId id="441" r:id="rId3"/>
    <p:sldId id="442" r:id="rId4"/>
    <p:sldId id="443" r:id="rId5"/>
    <p:sldId id="444" r:id="rId6"/>
    <p:sldId id="445" r:id="rId7"/>
    <p:sldId id="446" r:id="rId8"/>
    <p:sldId id="447" r:id="rId9"/>
    <p:sldId id="267" r:id="rId10"/>
    <p:sldId id="279" r:id="rId11"/>
    <p:sldId id="280" r:id="rId12"/>
    <p:sldId id="281" r:id="rId13"/>
    <p:sldId id="282" r:id="rId14"/>
    <p:sldId id="283" r:id="rId15"/>
    <p:sldId id="284" r:id="rId16"/>
    <p:sldId id="285" r:id="rId17"/>
    <p:sldId id="289" r:id="rId18"/>
    <p:sldId id="288" r:id="rId19"/>
    <p:sldId id="290" r:id="rId20"/>
    <p:sldId id="286" r:id="rId21"/>
    <p:sldId id="287" r:id="rId22"/>
    <p:sldId id="291" r:id="rId23"/>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31" autoAdjust="0"/>
    <p:restoredTop sz="94660"/>
  </p:normalViewPr>
  <p:slideViewPr>
    <p:cSldViewPr snapToGrid="0">
      <p:cViewPr varScale="1">
        <p:scale>
          <a:sx n="65" d="100"/>
          <a:sy n="65" d="100"/>
        </p:scale>
        <p:origin x="1020" y="60"/>
      </p:cViewPr>
      <p:guideLst/>
    </p:cSldViewPr>
  </p:slideViewPr>
  <p:notesTextViewPr>
    <p:cViewPr>
      <p:scale>
        <a:sx n="1" d="1"/>
        <a:sy n="1" d="1"/>
      </p:scale>
      <p:origin x="0" y="0"/>
    </p:cViewPr>
  </p:notesTextViewPr>
  <p:sorterViewPr>
    <p:cViewPr>
      <p:scale>
        <a:sx n="100" d="100"/>
        <a:sy n="100" d="100"/>
      </p:scale>
      <p:origin x="0" y="-327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D4662D-95DA-4C14-8898-55B69962E9B9}" type="datetimeFigureOut">
              <a:rPr lang="en-US" smtClean="0"/>
              <a:t>4/3/2019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B3FA43-4D60-4AC8-BF06-7AAAA3F66C66}" type="slidenum">
              <a:rPr lang="en-US" smtClean="0"/>
              <a:t>‹#›</a:t>
            </a:fld>
            <a:endParaRPr lang="en-US"/>
          </a:p>
        </p:txBody>
      </p:sp>
    </p:spTree>
    <p:extLst>
      <p:ext uri="{BB962C8B-B14F-4D97-AF65-F5344CB8AC3E}">
        <p14:creationId xmlns:p14="http://schemas.microsoft.com/office/powerpoint/2010/main" val="2193388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3. 4. 2019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673428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3. 4. 2019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334578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3. 4. 2019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4992781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75DF803-1F62-4AF8-AD3A-61CE7B6120F6}" type="datetime1">
              <a:rPr lang="en-US" smtClean="0"/>
              <a:t>4/3/2019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A2F171-A641-4D3E-AA75-363029A1D4AF}" type="slidenum">
              <a:rPr lang="en-US" smtClean="0"/>
              <a:t>‹#›</a:t>
            </a:fld>
            <a:endParaRPr lang="en-US"/>
          </a:p>
        </p:txBody>
      </p:sp>
    </p:spTree>
    <p:extLst>
      <p:ext uri="{BB962C8B-B14F-4D97-AF65-F5344CB8AC3E}">
        <p14:creationId xmlns:p14="http://schemas.microsoft.com/office/powerpoint/2010/main" val="4281239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4C26F8-D3E5-4111-B3D6-7B0A6EE6F231}" type="datetime1">
              <a:rPr lang="en-US" smtClean="0"/>
              <a:t>4/3/2019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A2F171-A641-4D3E-AA75-363029A1D4AF}" type="slidenum">
              <a:rPr lang="en-US" smtClean="0"/>
              <a:t>‹#›</a:t>
            </a:fld>
            <a:endParaRPr lang="en-US"/>
          </a:p>
        </p:txBody>
      </p:sp>
    </p:spTree>
    <p:extLst>
      <p:ext uri="{BB962C8B-B14F-4D97-AF65-F5344CB8AC3E}">
        <p14:creationId xmlns:p14="http://schemas.microsoft.com/office/powerpoint/2010/main" val="1014645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DCA4AC-FDFB-4B19-9F76-1D762EFB78E3}" type="datetime1">
              <a:rPr lang="en-US" smtClean="0"/>
              <a:t>4/3/2019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A2F171-A641-4D3E-AA75-363029A1D4AF}" type="slidenum">
              <a:rPr lang="en-US" smtClean="0"/>
              <a:t>‹#›</a:t>
            </a:fld>
            <a:endParaRPr lang="en-US"/>
          </a:p>
        </p:txBody>
      </p:sp>
    </p:spTree>
    <p:extLst>
      <p:ext uri="{BB962C8B-B14F-4D97-AF65-F5344CB8AC3E}">
        <p14:creationId xmlns:p14="http://schemas.microsoft.com/office/powerpoint/2010/main" val="2050663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0CC71F3-2935-42FE-B373-D0753E03D8C3}" type="datetime1">
              <a:rPr lang="en-US" smtClean="0"/>
              <a:t>4/3/2019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A2F171-A641-4D3E-AA75-363029A1D4AF}" type="slidenum">
              <a:rPr lang="en-US" smtClean="0"/>
              <a:t>‹#›</a:t>
            </a:fld>
            <a:endParaRPr lang="en-US"/>
          </a:p>
        </p:txBody>
      </p:sp>
    </p:spTree>
    <p:extLst>
      <p:ext uri="{BB962C8B-B14F-4D97-AF65-F5344CB8AC3E}">
        <p14:creationId xmlns:p14="http://schemas.microsoft.com/office/powerpoint/2010/main" val="36544317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C764988-9151-44E8-BB4E-798D2CF3A0BD}" type="datetime1">
              <a:rPr lang="en-US" smtClean="0"/>
              <a:t>4/3/2019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A2F171-A641-4D3E-AA75-363029A1D4AF}" type="slidenum">
              <a:rPr lang="en-US" smtClean="0"/>
              <a:t>‹#›</a:t>
            </a:fld>
            <a:endParaRPr lang="en-US"/>
          </a:p>
        </p:txBody>
      </p:sp>
    </p:spTree>
    <p:extLst>
      <p:ext uri="{BB962C8B-B14F-4D97-AF65-F5344CB8AC3E}">
        <p14:creationId xmlns:p14="http://schemas.microsoft.com/office/powerpoint/2010/main" val="9713997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0523F0-B34A-444F-902A-74EE98D65E2D}" type="datetime1">
              <a:rPr lang="en-US" smtClean="0"/>
              <a:t>4/3/2019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A2F171-A641-4D3E-AA75-363029A1D4AF}" type="slidenum">
              <a:rPr lang="en-US" smtClean="0"/>
              <a:t>‹#›</a:t>
            </a:fld>
            <a:endParaRPr lang="en-US"/>
          </a:p>
        </p:txBody>
      </p:sp>
    </p:spTree>
    <p:extLst>
      <p:ext uri="{BB962C8B-B14F-4D97-AF65-F5344CB8AC3E}">
        <p14:creationId xmlns:p14="http://schemas.microsoft.com/office/powerpoint/2010/main" val="10861983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E13CAA-74AD-43AE-AB6A-AB3C8F6E94EB}" type="datetime1">
              <a:rPr lang="en-US" smtClean="0"/>
              <a:t>4/3/2019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A2F171-A641-4D3E-AA75-363029A1D4AF}" type="slidenum">
              <a:rPr lang="en-US" smtClean="0"/>
              <a:t>‹#›</a:t>
            </a:fld>
            <a:endParaRPr lang="en-US"/>
          </a:p>
        </p:txBody>
      </p:sp>
    </p:spTree>
    <p:extLst>
      <p:ext uri="{BB962C8B-B14F-4D97-AF65-F5344CB8AC3E}">
        <p14:creationId xmlns:p14="http://schemas.microsoft.com/office/powerpoint/2010/main" val="381624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1FE2F1-7364-4759-B3C0-3823D65CEF12}" type="datetime1">
              <a:rPr lang="en-US" smtClean="0"/>
              <a:t>4/3/2019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A2F171-A641-4D3E-AA75-363029A1D4AF}" type="slidenum">
              <a:rPr lang="en-US" smtClean="0"/>
              <a:t>‹#›</a:t>
            </a:fld>
            <a:endParaRPr lang="en-US"/>
          </a:p>
        </p:txBody>
      </p:sp>
    </p:spTree>
    <p:extLst>
      <p:ext uri="{BB962C8B-B14F-4D97-AF65-F5344CB8AC3E}">
        <p14:creationId xmlns:p14="http://schemas.microsoft.com/office/powerpoint/2010/main" val="4230163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3. 4. 2019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41329833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24278A-7427-42EC-9C9D-EDE173B3F1F0}" type="datetime1">
              <a:rPr lang="en-US" smtClean="0"/>
              <a:t>4/3/2019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A2F171-A641-4D3E-AA75-363029A1D4AF}" type="slidenum">
              <a:rPr lang="en-US" smtClean="0"/>
              <a:t>‹#›</a:t>
            </a:fld>
            <a:endParaRPr lang="en-US"/>
          </a:p>
        </p:txBody>
      </p:sp>
    </p:spTree>
    <p:extLst>
      <p:ext uri="{BB962C8B-B14F-4D97-AF65-F5344CB8AC3E}">
        <p14:creationId xmlns:p14="http://schemas.microsoft.com/office/powerpoint/2010/main" val="20187374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E372B7-6C17-4D3E-8EAA-20B4D700CFFB}" type="datetime1">
              <a:rPr lang="en-US" smtClean="0"/>
              <a:t>4/3/2019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A2F171-A641-4D3E-AA75-363029A1D4AF}" type="slidenum">
              <a:rPr lang="en-US" smtClean="0"/>
              <a:t>‹#›</a:t>
            </a:fld>
            <a:endParaRPr lang="en-US"/>
          </a:p>
        </p:txBody>
      </p:sp>
    </p:spTree>
    <p:extLst>
      <p:ext uri="{BB962C8B-B14F-4D97-AF65-F5344CB8AC3E}">
        <p14:creationId xmlns:p14="http://schemas.microsoft.com/office/powerpoint/2010/main" val="35924940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D22232-A78D-4179-A1EB-253E48A5F29F}" type="datetime1">
              <a:rPr lang="en-US" smtClean="0"/>
              <a:t>4/3/2019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A2F171-A641-4D3E-AA75-363029A1D4AF}" type="slidenum">
              <a:rPr lang="en-US" smtClean="0"/>
              <a:t>‹#›</a:t>
            </a:fld>
            <a:endParaRPr lang="en-US"/>
          </a:p>
        </p:txBody>
      </p:sp>
    </p:spTree>
    <p:extLst>
      <p:ext uri="{BB962C8B-B14F-4D97-AF65-F5344CB8AC3E}">
        <p14:creationId xmlns:p14="http://schemas.microsoft.com/office/powerpoint/2010/main" val="2119986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19F437-1902-4D02-94C8-F52641D1C7B0}" type="datetimeFigureOut">
              <a:rPr lang="sk-SK" smtClean="0"/>
              <a:t>3. 4. 2019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632028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19F437-1902-4D02-94C8-F52641D1C7B0}" type="datetimeFigureOut">
              <a:rPr lang="sk-SK" smtClean="0"/>
              <a:t>3. 4. 2019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954571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19F437-1902-4D02-94C8-F52641D1C7B0}" type="datetimeFigureOut">
              <a:rPr lang="sk-SK" smtClean="0"/>
              <a:t>3. 4. 2019</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980536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E19F437-1902-4D02-94C8-F52641D1C7B0}" type="datetimeFigureOut">
              <a:rPr lang="sk-SK" smtClean="0"/>
              <a:t>3. 4. 2019</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308089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19F437-1902-4D02-94C8-F52641D1C7B0}" type="datetimeFigureOut">
              <a:rPr lang="sk-SK" smtClean="0"/>
              <a:t>3. 4. 2019</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4047386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19F437-1902-4D02-94C8-F52641D1C7B0}" type="datetimeFigureOut">
              <a:rPr lang="sk-SK" smtClean="0"/>
              <a:t>3. 4. 2019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786722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19F437-1902-4D02-94C8-F52641D1C7B0}" type="datetimeFigureOut">
              <a:rPr lang="sk-SK" smtClean="0"/>
              <a:t>3. 4. 2019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665108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19F437-1902-4D02-94C8-F52641D1C7B0}" type="datetimeFigureOut">
              <a:rPr lang="sk-SK" smtClean="0"/>
              <a:t>3. 4. 2019</a:t>
            </a:fld>
            <a:endParaRPr lang="sk-SK"/>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CE0CA2-1A48-4B23-8A77-1A9F640E54E6}" type="slidenum">
              <a:rPr lang="sk-SK" smtClean="0"/>
              <a:t>‹#›</a:t>
            </a:fld>
            <a:endParaRPr lang="sk-SK"/>
          </a:p>
        </p:txBody>
      </p:sp>
    </p:spTree>
    <p:extLst>
      <p:ext uri="{BB962C8B-B14F-4D97-AF65-F5344CB8AC3E}">
        <p14:creationId xmlns:p14="http://schemas.microsoft.com/office/powerpoint/2010/main" val="41461695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839669-F08F-40BC-A8F9-522DD1742869}" type="datetime1">
              <a:rPr lang="en-US" smtClean="0"/>
              <a:t>4/3/2019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A2F171-A641-4D3E-AA75-363029A1D4AF}" type="slidenum">
              <a:rPr lang="en-US" smtClean="0"/>
              <a:t>‹#›</a:t>
            </a:fld>
            <a:endParaRPr lang="en-US"/>
          </a:p>
        </p:txBody>
      </p:sp>
    </p:spTree>
    <p:extLst>
      <p:ext uri="{BB962C8B-B14F-4D97-AF65-F5344CB8AC3E}">
        <p14:creationId xmlns:p14="http://schemas.microsoft.com/office/powerpoint/2010/main" val="31687747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3.xml"/><Relationship Id="rId7" Type="http://schemas.openxmlformats.org/officeDocument/2006/relationships/slideLayout" Target="../slideLayouts/slideLayout7.xml"/><Relationship Id="rId2" Type="http://schemas.openxmlformats.org/officeDocument/2006/relationships/tags" Target="../tags/tag2.xml"/><Relationship Id="rId16" Type="http://schemas.openxmlformats.org/officeDocument/2006/relationships/image" Target="../media/image6.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4.png"/><Relationship Id="rId5" Type="http://schemas.openxmlformats.org/officeDocument/2006/relationships/tags" Target="../tags/tag5.xml"/><Relationship Id="rId15" Type="http://schemas.openxmlformats.org/officeDocument/2006/relationships/image" Target="../media/image5.png"/><Relationship Id="rId10" Type="http://schemas.openxmlformats.org/officeDocument/2006/relationships/image" Target="../media/image3.png"/><Relationship Id="rId4" Type="http://schemas.openxmlformats.org/officeDocument/2006/relationships/tags" Target="../tags/tag4.xml"/><Relationship Id="rId9" Type="http://schemas.openxmlformats.org/officeDocument/2006/relationships/image" Target="../media/image2.png"/><Relationship Id="rId14" Type="http://schemas.openxmlformats.org/officeDocument/2006/relationships/image" Target="../media/image239.png"/></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4.png"/><Relationship Id="rId2" Type="http://schemas.openxmlformats.org/officeDocument/2006/relationships/slideLayout" Target="../slideLayouts/slideLayout18.xml"/><Relationship Id="rId1" Type="http://schemas.openxmlformats.org/officeDocument/2006/relationships/tags" Target="../tags/tag33.xml"/><Relationship Id="rId6" Type="http://schemas.openxmlformats.org/officeDocument/2006/relationships/image" Target="../media/image58.png"/></Relationships>
</file>

<file path=ppt/slides/_rels/slide11.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image" Target="../media/image37.pn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63.png"/><Relationship Id="rId4"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image" Target="../media/image39.png"/><Relationship Id="rId10" Type="http://schemas.openxmlformats.org/officeDocument/2006/relationships/image" Target="../media/image41.png"/><Relationship Id="rId4" Type="http://schemas.openxmlformats.org/officeDocument/2006/relationships/slideLayout" Target="../slideLayouts/slideLayout18.xml"/><Relationship Id="rId9" Type="http://schemas.openxmlformats.org/officeDocument/2006/relationships/image" Target="../media/image40.png"/></Relationships>
</file>

<file path=ppt/slides/_rels/slide14.xml.rels><?xml version="1.0" encoding="UTF-8" standalone="yes"?>
<Relationships xmlns="http://schemas.openxmlformats.org/package/2006/relationships"><Relationship Id="rId2" Type="http://schemas.openxmlformats.org/officeDocument/2006/relationships/image" Target="../media/image42.tmp"/><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44.tmp"/><Relationship Id="rId2" Type="http://schemas.openxmlformats.org/officeDocument/2006/relationships/image" Target="../media/image43.tmp"/><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46.tmp"/><Relationship Id="rId2" Type="http://schemas.openxmlformats.org/officeDocument/2006/relationships/image" Target="../media/image45.tmp"/><Relationship Id="rId1" Type="http://schemas.openxmlformats.org/officeDocument/2006/relationships/slideLayout" Target="../slideLayouts/slideLayout18.xml"/><Relationship Id="rId4" Type="http://schemas.openxmlformats.org/officeDocument/2006/relationships/image" Target="../media/image47.tmp"/></Relationships>
</file>

<file path=ppt/slides/_rels/slide17.xml.rels><?xml version="1.0" encoding="UTF-8" standalone="yes"?>
<Relationships xmlns="http://schemas.openxmlformats.org/package/2006/relationships"><Relationship Id="rId2" Type="http://schemas.openxmlformats.org/officeDocument/2006/relationships/image" Target="../media/image48.tmp"/><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50.tmp"/><Relationship Id="rId2" Type="http://schemas.openxmlformats.org/officeDocument/2006/relationships/image" Target="../media/image49.tmp"/><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51.tmp"/><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4" Type="http://schemas.openxmlformats.org/officeDocument/2006/relationships/image" Target="../media/image242.png"/></Relationships>
</file>

<file path=ppt/slides/_rels/slide20.xml.rels><?xml version="1.0" encoding="UTF-8" standalone="yes"?>
<Relationships xmlns="http://schemas.openxmlformats.org/package/2006/relationships"><Relationship Id="rId2" Type="http://schemas.openxmlformats.org/officeDocument/2006/relationships/image" Target="../media/image52.tmp"/><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53.tmp"/><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9.xml"/><Relationship Id="rId7" Type="http://schemas.openxmlformats.org/officeDocument/2006/relationships/image" Target="../media/image8.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7.png"/><Relationship Id="rId5" Type="http://schemas.openxmlformats.org/officeDocument/2006/relationships/slideLayout" Target="../slideLayouts/slideLayout7.xml"/><Relationship Id="rId4" Type="http://schemas.openxmlformats.org/officeDocument/2006/relationships/tags" Target="../tags/tag10.xml"/><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image" Target="../media/image14.png"/><Relationship Id="rId3" Type="http://schemas.openxmlformats.org/officeDocument/2006/relationships/tags" Target="../tags/tag13.xml"/><Relationship Id="rId7" Type="http://schemas.openxmlformats.org/officeDocument/2006/relationships/tags" Target="../tags/tag17.xml"/><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tags" Target="../tags/tag12.xml"/><Relationship Id="rId16" Type="http://schemas.openxmlformats.org/officeDocument/2006/relationships/image" Target="../media/image17.png"/><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image" Target="../media/image12.png"/><Relationship Id="rId5" Type="http://schemas.openxmlformats.org/officeDocument/2006/relationships/tags" Target="../tags/tag15.xml"/><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tags" Target="../tags/tag14.xml"/><Relationship Id="rId9" Type="http://schemas.openxmlformats.org/officeDocument/2006/relationships/slideLayout" Target="../slideLayouts/slideLayout7.xml"/><Relationship Id="rId1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21.xml"/><Relationship Id="rId7" Type="http://schemas.openxmlformats.org/officeDocument/2006/relationships/image" Target="../media/image20.png"/><Relationship Id="rId12" Type="http://schemas.openxmlformats.org/officeDocument/2006/relationships/image" Target="../media/image22.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19.png"/><Relationship Id="rId11" Type="http://schemas.openxmlformats.org/officeDocument/2006/relationships/image" Target="../media/image2580.png"/><Relationship Id="rId5" Type="http://schemas.openxmlformats.org/officeDocument/2006/relationships/slideLayout" Target="../slideLayouts/slideLayout7.xml"/><Relationship Id="rId4" Type="http://schemas.openxmlformats.org/officeDocument/2006/relationships/tags" Target="../tags/tag22.xml"/></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4.png"/><Relationship Id="rId3" Type="http://schemas.openxmlformats.org/officeDocument/2006/relationships/tags" Target="../tags/tag25.xml"/><Relationship Id="rId7" Type="http://schemas.openxmlformats.org/officeDocument/2006/relationships/image" Target="../media/image21.png"/><Relationship Id="rId12" Type="http://schemas.openxmlformats.org/officeDocument/2006/relationships/image" Target="../media/image23.pn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slideLayout" Target="../slideLayouts/slideLayout7.xml"/><Relationship Id="rId11" Type="http://schemas.openxmlformats.org/officeDocument/2006/relationships/image" Target="../media/image2600.png"/><Relationship Id="rId5" Type="http://schemas.openxmlformats.org/officeDocument/2006/relationships/tags" Target="../tags/tag27.xml"/><Relationship Id="rId4" Type="http://schemas.openxmlformats.org/officeDocument/2006/relationships/tags" Target="../tags/tag26.xml"/><Relationship Id="rId14"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6.tmp"/><Relationship Id="rId7" Type="http://schemas.openxmlformats.org/officeDocument/2006/relationships/image" Target="../media/image2660.png"/><Relationship Id="rId2" Type="http://schemas.openxmlformats.org/officeDocument/2006/relationships/slideLayout" Target="../slideLayouts/slideLayout7.xml"/><Relationship Id="rId1" Type="http://schemas.openxmlformats.org/officeDocument/2006/relationships/tags" Target="../tags/tag28.xml"/><Relationship Id="rId4" Type="http://schemas.openxmlformats.org/officeDocument/2006/relationships/image" Target="../media/image27.tmp"/></Relationships>
</file>

<file path=ppt/slides/_rels/slide8.xml.rels><?xml version="1.0" encoding="UTF-8" standalone="yes"?>
<Relationships xmlns="http://schemas.openxmlformats.org/package/2006/relationships"><Relationship Id="rId3" Type="http://schemas.openxmlformats.org/officeDocument/2006/relationships/tags" Target="../tags/tag31.xml"/><Relationship Id="rId12" Type="http://schemas.openxmlformats.org/officeDocument/2006/relationships/image" Target="../media/image32.pn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30.png"/><Relationship Id="rId11" Type="http://schemas.openxmlformats.org/officeDocument/2006/relationships/image" Target="../media/image31.png"/><Relationship Id="rId5" Type="http://schemas.openxmlformats.org/officeDocument/2006/relationships/image" Target="../media/image29.png"/><Relationship Id="rId10" Type="http://schemas.openxmlformats.org/officeDocument/2006/relationships/image" Target="../media/image54.png"/><Relationship Id="rId4" Type="http://schemas.openxmlformats.org/officeDocument/2006/relationships/slideLayout" Target="../slideLayouts/slideLayout18.xml"/><Relationship Id="rId9" Type="http://schemas.openxmlformats.org/officeDocument/2006/relationships/image" Target="../media/image53.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18.xml"/><Relationship Id="rId1" Type="http://schemas.openxmlformats.org/officeDocument/2006/relationships/tags" Target="../tags/tag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4053" y="433094"/>
            <a:ext cx="709486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Fluctuation – Response Theorem for arbitrary quantity</a:t>
            </a:r>
            <a:endParaRPr kumimoji="0" lang="sk-SK"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Picture 5"/>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3619656" y="1504415"/>
            <a:ext cx="1503617" cy="200597"/>
          </a:xfrm>
          <a:prstGeom prst="rect">
            <a:avLst/>
          </a:prstGeom>
        </p:spPr>
      </p:pic>
      <p:pic>
        <p:nvPicPr>
          <p:cNvPr id="7" name="Picture 6"/>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3619656" y="2116476"/>
            <a:ext cx="1429893" cy="519494"/>
          </a:xfrm>
          <a:prstGeom prst="rect">
            <a:avLst/>
          </a:prstGeom>
        </p:spPr>
      </p:pic>
      <p:pic>
        <p:nvPicPr>
          <p:cNvPr id="10" name="Picture 9"/>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1901448" y="2870508"/>
            <a:ext cx="5140071" cy="600075"/>
          </a:xfrm>
          <a:prstGeom prst="rect">
            <a:avLst/>
          </a:prstGeom>
        </p:spPr>
      </p:pic>
      <p:pic>
        <p:nvPicPr>
          <p:cNvPr id="12" name="Picture 11"/>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3820260" y="4092756"/>
            <a:ext cx="1195007" cy="252032"/>
          </a:xfrm>
          <a:prstGeom prst="rect">
            <a:avLst/>
          </a:prstGeom>
        </p:spPr>
      </p:pic>
      <p:sp>
        <p:nvSpPr>
          <p:cNvPr id="13" name="Rectangle 12"/>
          <p:cNvSpPr/>
          <p:nvPr/>
        </p:nvSpPr>
        <p:spPr>
          <a:xfrm>
            <a:off x="3503364" y="3801466"/>
            <a:ext cx="1828800" cy="83461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4" name="TextBox 13"/>
              <p:cNvSpPr txBox="1"/>
              <p:nvPr/>
            </p:nvSpPr>
            <p:spPr>
              <a:xfrm>
                <a:off x="286439" y="4966962"/>
                <a:ext cx="851603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Note</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if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𝐴</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is extensive, then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𝜒</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𝐴</m:t>
                        </m:r>
                      </m:sub>
                    </m:sSub>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is extensive, so </a:t>
                </a: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286439" y="4966962"/>
                <a:ext cx="8516038" cy="369332"/>
              </a:xfrm>
              <a:prstGeom prst="rect">
                <a:avLst/>
              </a:prstGeom>
              <a:blipFill rotWithShape="0">
                <a:blip r:embed="rId14"/>
                <a:stretch>
                  <a:fillRect l="-644" t="-10000" b="-26667"/>
                </a:stretch>
              </a:blipFill>
            </p:spPr>
            <p:txBody>
              <a:bodyPr/>
              <a:lstStyle/>
              <a:p>
                <a:r>
                  <a:rPr lang="sk-SK">
                    <a:noFill/>
                  </a:rPr>
                  <a:t> </a:t>
                </a:r>
              </a:p>
            </p:txBody>
          </p:sp>
        </mc:Fallback>
      </mc:AlternateContent>
      <p:pic>
        <p:nvPicPr>
          <p:cNvPr id="16" name="Picture 15"/>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3851113" y="5490360"/>
            <a:ext cx="966978" cy="209169"/>
          </a:xfrm>
          <a:prstGeom prst="rect">
            <a:avLst/>
          </a:prstGeom>
        </p:spPr>
      </p:pic>
      <p:pic>
        <p:nvPicPr>
          <p:cNvPr id="18" name="Picture 17"/>
          <p:cNvPicPr>
            <a:picLocks noChangeAspect="1"/>
          </p:cNvPicPr>
          <p:nvPr>
            <p:custDataLst>
              <p:tags r:id="rId6"/>
            </p:custDataLst>
          </p:nvPr>
        </p:nvPicPr>
        <p:blipFill>
          <a:blip r:embed="rId16" cstate="print">
            <a:extLst>
              <a:ext uri="{28A0092B-C50C-407E-A947-70E740481C1C}">
                <a14:useLocalDpi xmlns:a14="http://schemas.microsoft.com/office/drawing/2010/main" val="0"/>
              </a:ext>
            </a:extLst>
          </a:blip>
          <a:stretch>
            <a:fillRect/>
          </a:stretch>
        </p:blipFill>
        <p:spPr>
          <a:xfrm>
            <a:off x="3693386" y="5989220"/>
            <a:ext cx="1448753" cy="622364"/>
          </a:xfrm>
          <a:prstGeom prst="rect">
            <a:avLst/>
          </a:prstGeom>
        </p:spPr>
      </p:pic>
      <p:sp>
        <p:nvSpPr>
          <p:cNvPr id="19" name="Rectangle 18"/>
          <p:cNvSpPr/>
          <p:nvPr/>
        </p:nvSpPr>
        <p:spPr>
          <a:xfrm>
            <a:off x="3619656" y="5838770"/>
            <a:ext cx="1613356" cy="93095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7264600"/>
      </p:ext>
    </p:extLst>
  </p:cSld>
  <p:clrMapOvr>
    <a:masterClrMapping/>
  </p:clrMapOvr>
  <p:extLst mod="1"/>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7" name="Picture 6"/>
          <p:cNvPicPr>
            <a:picLocks noChangeAspect="1"/>
          </p:cNvPicPr>
          <p:nvPr/>
        </p:nvPicPr>
        <p:blipFill>
          <a:blip r:embed="rId3"/>
          <a:stretch>
            <a:fillRect/>
          </a:stretch>
        </p:blipFill>
        <p:spPr>
          <a:xfrm>
            <a:off x="971600" y="620688"/>
            <a:ext cx="7352413" cy="4535817"/>
          </a:xfrm>
          <a:prstGeom prst="rect">
            <a:avLst/>
          </a:prstGeom>
        </p:spPr>
      </p:pic>
      <p:cxnSp>
        <p:nvCxnSpPr>
          <p:cNvPr id="9" name="Straight Arrow Connector 8"/>
          <p:cNvCxnSpPr/>
          <p:nvPr/>
        </p:nvCxnSpPr>
        <p:spPr>
          <a:xfrm flipV="1">
            <a:off x="4788024" y="2636912"/>
            <a:ext cx="1296144" cy="3096344"/>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p:cNvSpPr txBox="1"/>
              <p:nvPr/>
            </p:nvSpPr>
            <p:spPr>
              <a:xfrm>
                <a:off x="4059403" y="5733256"/>
                <a:ext cx="3560597" cy="707886"/>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solidFill>
                        <a:prstClr val="black"/>
                      </a:solidFill>
                    </a:ln>
                    <a:solidFill>
                      <a:prstClr val="black"/>
                    </a:solidFill>
                    <a:effectLst/>
                    <a:uLnTx/>
                    <a:uFillTx/>
                    <a:latin typeface="Calibri"/>
                    <a:ea typeface="+mn-ea"/>
                    <a:cs typeface="+mn-cs"/>
                  </a:rPr>
                  <a:t>massive target </a:t>
                </a:r>
                <a14:m>
                  <m:oMath xmlns:m="http://schemas.openxmlformats.org/officeDocument/2006/math">
                    <m:r>
                      <a:rPr kumimoji="0" lang="en-US" sz="2000" b="0" i="1" u="none" strike="noStrike" kern="1200" cap="none" spc="0" normalizeH="0" baseline="0" noProof="0" smtClean="0">
                        <a:ln>
                          <a:solidFill>
                            <a:prstClr val="black"/>
                          </a:solidFill>
                        </a:ln>
                        <a:solidFill>
                          <a:prstClr val="black"/>
                        </a:solidFill>
                        <a:effectLst/>
                        <a:uLnTx/>
                        <a:uFillTx/>
                        <a:latin typeface="Cambria Math" panose="02040503050406030204" pitchFamily="18" charset="0"/>
                        <a:ea typeface="+mn-ea"/>
                        <a:cs typeface="+mn-cs"/>
                      </a:rPr>
                      <m:t>𝜌</m:t>
                    </m:r>
                  </m:oMath>
                </a14:m>
                <a:r>
                  <a:rPr kumimoji="0" lang="en-US" sz="2000" b="0" i="0" u="none" strike="noStrike" kern="1200" cap="none" spc="0" normalizeH="0" baseline="0" noProof="0" dirty="0">
                    <a:ln>
                      <a:solidFill>
                        <a:prstClr val="black"/>
                      </a:solidFill>
                    </a:ln>
                    <a:solidFill>
                      <a:prstClr val="black"/>
                    </a:solidFill>
                    <a:effectLst/>
                    <a:uLnTx/>
                    <a:uFillTx/>
                    <a:latin typeface="Calibri"/>
                    <a:ea typeface="+mn-ea"/>
                    <a:cs typeface="+mn-cs"/>
                  </a:rPr>
                  <a:t> volume density of scattering centers</a:t>
                </a:r>
                <a:endParaRPr kumimoji="0" lang="sk-SK" sz="2000" b="0" i="0" u="none" strike="noStrike" kern="1200" cap="none" spc="0" normalizeH="0" baseline="0" noProof="0" dirty="0">
                  <a:ln>
                    <a:solidFill>
                      <a:prstClr val="black"/>
                    </a:solidFill>
                  </a:ln>
                  <a:solidFill>
                    <a:prstClr val="black"/>
                  </a:solidFill>
                  <a:effectLst/>
                  <a:uLnTx/>
                  <a:uFillTx/>
                  <a:latin typeface="Calibri"/>
                  <a:ea typeface="+mn-ea"/>
                  <a:cs typeface="+mn-cs"/>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4059403" y="5733256"/>
                <a:ext cx="3560597" cy="707886"/>
              </a:xfrm>
              <a:prstGeom prst="rect">
                <a:avLst/>
              </a:prstGeom>
              <a:blipFill rotWithShape="0">
                <a:blip r:embed="rId6"/>
                <a:stretch>
                  <a:fillRect/>
                </a:stretch>
              </a:blipFill>
              <a:ln>
                <a:solidFill>
                  <a:schemeClr val="tx1"/>
                </a:solidFill>
              </a:ln>
            </p:spPr>
            <p:txBody>
              <a:bodyPr/>
              <a:lstStyle/>
              <a:p>
                <a:r>
                  <a:rPr lang="sk-SK">
                    <a:noFill/>
                  </a:rPr>
                  <a:t> </a:t>
                </a:r>
              </a:p>
            </p:txBody>
          </p:sp>
        </mc:Fallback>
      </mc:AlternateContent>
      <p:pic>
        <p:nvPicPr>
          <p:cNvPr id="15" name="Picture 14"/>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1131086" y="5877262"/>
            <a:ext cx="2455545" cy="752475"/>
          </a:xfrm>
          <a:prstGeom prst="rect">
            <a:avLst/>
          </a:prstGeom>
        </p:spPr>
      </p:pic>
      <p:sp>
        <p:nvSpPr>
          <p:cNvPr id="16" name="Rectangle 15"/>
          <p:cNvSpPr/>
          <p:nvPr/>
        </p:nvSpPr>
        <p:spPr>
          <a:xfrm>
            <a:off x="827584" y="5733256"/>
            <a:ext cx="2952328" cy="98821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824133217"/>
      </p:ext>
    </p:extLst>
  </p:cSld>
  <p:clrMapOvr>
    <a:masterClrMapping/>
  </p:clrMapOvr>
  <p:extLst mod="1"/>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4" name="Picture 3"/>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3059833" y="476672"/>
            <a:ext cx="2661285" cy="752475"/>
          </a:xfrm>
          <a:prstGeom prst="rect">
            <a:avLst/>
          </a:prstGeom>
        </p:spPr>
      </p:pic>
      <p:pic>
        <p:nvPicPr>
          <p:cNvPr id="6" name="Picture 5"/>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3491880" y="1700808"/>
            <a:ext cx="1377315" cy="255270"/>
          </a:xfrm>
          <a:prstGeom prst="rect">
            <a:avLst/>
          </a:prstGeom>
        </p:spPr>
      </p:pic>
      <p:pic>
        <p:nvPicPr>
          <p:cNvPr id="9" name="Picture 8"/>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3059833" y="2427739"/>
            <a:ext cx="2632710" cy="563880"/>
          </a:xfrm>
          <a:prstGeom prst="rect">
            <a:avLst/>
          </a:prstGeom>
        </p:spPr>
      </p:pic>
      <mc:AlternateContent xmlns:mc="http://schemas.openxmlformats.org/markup-compatibility/2006" xmlns:a14="http://schemas.microsoft.com/office/drawing/2010/main">
        <mc:Choice Requires="a14">
          <p:sp>
            <p:nvSpPr>
              <p:cNvPr id="10" name="TextBox 9"/>
              <p:cNvSpPr txBox="1"/>
              <p:nvPr/>
            </p:nvSpPr>
            <p:spPr>
              <a:xfrm>
                <a:off x="539552" y="3501008"/>
                <a:ext cx="6408712"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𝐿</m:t>
                    </m:r>
                  </m:oMath>
                </a14:m>
                <a:r>
                  <a:rPr kumimoji="0" lang="en-US" sz="2000" b="0" i="0" u="none" strike="noStrike" kern="1200" cap="none" spc="0" normalizeH="0" baseline="0" noProof="0" dirty="0">
                    <a:ln>
                      <a:noFill/>
                    </a:ln>
                    <a:solidFill>
                      <a:prstClr val="black"/>
                    </a:solidFill>
                    <a:effectLst/>
                    <a:uLnTx/>
                    <a:uFillTx/>
                    <a:latin typeface="Calibri"/>
                    <a:ea typeface="+mn-ea"/>
                    <a:cs typeface="+mn-cs"/>
                  </a:rPr>
                  <a:t>  luminosity   s</a:t>
                </a:r>
                <a:r>
                  <a:rPr kumimoji="0" lang="en-US" sz="2000" b="0" i="0" u="none" strike="noStrike" kern="1200" cap="none" spc="0" normalizeH="0" baseline="30000" noProof="0" dirty="0">
                    <a:ln>
                      <a:noFill/>
                    </a:ln>
                    <a:solidFill>
                      <a:prstClr val="black"/>
                    </a:solidFill>
                    <a:effectLst/>
                    <a:uLnTx/>
                    <a:uFillTx/>
                    <a:latin typeface="Calibri"/>
                    <a:ea typeface="+mn-ea"/>
                    <a:cs typeface="+mn-cs"/>
                  </a:rPr>
                  <a:t>-1</a:t>
                </a:r>
                <a:r>
                  <a:rPr kumimoji="0" lang="en-US" sz="2000" b="0" i="0" u="none" strike="noStrike" kern="1200" cap="none" spc="0" normalizeH="0" baseline="0" noProof="0" dirty="0">
                    <a:ln>
                      <a:noFill/>
                    </a:ln>
                    <a:solidFill>
                      <a:prstClr val="black"/>
                    </a:solidFill>
                    <a:effectLst/>
                    <a:uLnTx/>
                    <a:uFillTx/>
                    <a:latin typeface="Calibri"/>
                    <a:ea typeface="+mn-ea"/>
                    <a:cs typeface="+mn-cs"/>
                  </a:rPr>
                  <a:t>cm</a:t>
                </a:r>
                <a:r>
                  <a:rPr kumimoji="0" lang="en-US" sz="2000" b="0" i="0" u="none" strike="noStrike" kern="1200" cap="none" spc="0" normalizeH="0" baseline="30000" noProof="0" dirty="0">
                    <a:ln>
                      <a:noFill/>
                    </a:ln>
                    <a:solidFill>
                      <a:prstClr val="black"/>
                    </a:solidFill>
                    <a:effectLst/>
                    <a:uLnTx/>
                    <a:uFillTx/>
                    <a:latin typeface="Calibri"/>
                    <a:ea typeface="+mn-ea"/>
                    <a:cs typeface="+mn-cs"/>
                  </a:rPr>
                  <a:t>-2 </a:t>
                </a:r>
                <a:r>
                  <a:rPr kumimoji="0" lang="en-US" sz="20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𝐿</m:t>
                        </m:r>
                      </m:e>
                      <m: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𝑖𝑛𝑡</m:t>
                        </m:r>
                      </m:sub>
                    </m:sSub>
                  </m:oMath>
                </a14:m>
                <a:r>
                  <a:rPr kumimoji="0" lang="en-US" sz="2000" b="0" i="0" u="none" strike="noStrike" kern="1200" cap="none" spc="0" normalizeH="0" baseline="0" noProof="0" dirty="0">
                    <a:ln>
                      <a:noFill/>
                    </a:ln>
                    <a:solidFill>
                      <a:prstClr val="black"/>
                    </a:solidFill>
                    <a:effectLst/>
                    <a:uLnTx/>
                    <a:uFillTx/>
                    <a:latin typeface="Calibri"/>
                    <a:ea typeface="+mn-ea"/>
                    <a:cs typeface="+mn-cs"/>
                  </a:rPr>
                  <a:t> integrated luminosity      cm</a:t>
                </a:r>
                <a:r>
                  <a:rPr kumimoji="0" lang="en-US" sz="2000" b="0" i="0" u="none" strike="noStrike" kern="1200" cap="none" spc="0" normalizeH="0" baseline="30000" noProof="0" dirty="0">
                    <a:ln>
                      <a:noFill/>
                    </a:ln>
                    <a:solidFill>
                      <a:prstClr val="black"/>
                    </a:solidFill>
                    <a:effectLst/>
                    <a:uLnTx/>
                    <a:uFillTx/>
                    <a:latin typeface="Calibri"/>
                    <a:ea typeface="+mn-ea"/>
                    <a:cs typeface="+mn-cs"/>
                  </a:rPr>
                  <a:t>-2</a:t>
                </a:r>
                <a:r>
                  <a:rPr kumimoji="0" lang="en-US" sz="2000" b="0" i="0" u="none" strike="noStrike" kern="1200" cap="none" spc="0" normalizeH="0" baseline="0" noProof="0" dirty="0">
                    <a:ln>
                      <a:noFill/>
                    </a:ln>
                    <a:solidFill>
                      <a:prstClr val="black"/>
                    </a:solidFill>
                    <a:effectLst/>
                    <a:uLnTx/>
                    <a:uFillTx/>
                    <a:latin typeface="Calibri"/>
                    <a:ea typeface="+mn-ea"/>
                    <a:cs typeface="+mn-cs"/>
                  </a:rPr>
                  <a:t>  (inverse </a:t>
                </a:r>
                <a:r>
                  <a:rPr kumimoji="0" lang="en-US" sz="2000" b="0" i="0" u="none" strike="noStrike" kern="1200" cap="none" spc="0" normalizeH="0" baseline="0" noProof="0" dirty="0" err="1">
                    <a:ln>
                      <a:noFill/>
                    </a:ln>
                    <a:solidFill>
                      <a:prstClr val="black"/>
                    </a:solidFill>
                    <a:effectLst/>
                    <a:uLnTx/>
                    <a:uFillTx/>
                    <a:latin typeface="Calibri"/>
                    <a:ea typeface="+mn-ea"/>
                    <a:cs typeface="+mn-cs"/>
                  </a:rPr>
                  <a:t>milibarns</a:t>
                </a:r>
                <a:r>
                  <a:rPr kumimoji="0" lang="en-US" sz="20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Luminosity is difficult to measure directly, beam profile not uniform, fluctuates in time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Solution: calibrate by a well known process with well known cross section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39552" y="3501008"/>
                <a:ext cx="6408712" cy="2862322"/>
              </a:xfrm>
              <a:prstGeom prst="rect">
                <a:avLst/>
              </a:prstGeom>
              <a:blipFill rotWithShape="0">
                <a:blip r:embed="rId10"/>
                <a:stretch>
                  <a:fillRect l="-1047" t="-1064" r="-1142"/>
                </a:stretch>
              </a:blipFill>
            </p:spPr>
            <p:txBody>
              <a:bodyPr/>
              <a:lstStyle/>
              <a:p>
                <a:r>
                  <a:rPr lang="sk-SK">
                    <a:noFill/>
                  </a:rPr>
                  <a:t> </a:t>
                </a:r>
              </a:p>
            </p:txBody>
          </p:sp>
        </mc:Fallback>
      </mc:AlternateContent>
    </p:spTree>
    <p:extLst>
      <p:ext uri="{BB962C8B-B14F-4D97-AF65-F5344CB8AC3E}">
        <p14:creationId xmlns:p14="http://schemas.microsoft.com/office/powerpoint/2010/main" val="309167502"/>
      </p:ext>
    </p:extLst>
  </p:cSld>
  <p:clrMapOvr>
    <a:masterClrMapping/>
  </p:clrMapOvr>
  <p:extLst mod="1"/>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TextBox 2"/>
          <p:cNvSpPr txBox="1"/>
          <p:nvPr/>
        </p:nvSpPr>
        <p:spPr>
          <a:xfrm>
            <a:off x="1331640" y="476672"/>
            <a:ext cx="662473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Colliders</a:t>
            </a:r>
            <a:endParaRPr kumimoji="0" lang="sk-SK" sz="2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Picture 3"/>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2051720" y="3933056"/>
            <a:ext cx="2455545" cy="752475"/>
          </a:xfrm>
          <a:prstGeom prst="rect">
            <a:avLst/>
          </a:prstGeom>
        </p:spPr>
      </p:pic>
      <p:pic>
        <p:nvPicPr>
          <p:cNvPr id="1026" name="Picture 2" descr="Image result for collider luminosit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1920" y="1484784"/>
            <a:ext cx="2228850" cy="204787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95536" y="5301208"/>
            <a:ext cx="403244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for head-on collisions</a:t>
            </a:r>
            <a:endParaRPr kumimoji="0" lang="sk-SK" sz="2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Picture 5"/>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3610674" y="5229200"/>
            <a:ext cx="2853690" cy="563880"/>
          </a:xfrm>
          <a:prstGeom prst="rect">
            <a:avLst/>
          </a:prstGeom>
        </p:spPr>
      </p:pic>
    </p:spTree>
    <p:extLst>
      <p:ext uri="{BB962C8B-B14F-4D97-AF65-F5344CB8AC3E}">
        <p14:creationId xmlns:p14="http://schemas.microsoft.com/office/powerpoint/2010/main" val="88321500"/>
      </p:ext>
    </p:extLst>
  </p:cSld>
  <p:clrMapOvr>
    <a:masterClrMapping/>
  </p:clrMapOvr>
  <p:extLst mod="1"/>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3" name="Picture 2"/>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2987824" y="620688"/>
            <a:ext cx="2853690" cy="563880"/>
          </a:xfrm>
          <a:prstGeom prst="rect">
            <a:avLst/>
          </a:prstGeom>
        </p:spPr>
      </p:pic>
      <mc:AlternateContent xmlns:mc="http://schemas.openxmlformats.org/markup-compatibility/2006" xmlns:a14="http://schemas.microsoft.com/office/drawing/2010/main">
        <mc:Choice Requires="a14">
          <p:sp>
            <p:nvSpPr>
              <p:cNvPr id="4" name="TextBox 3"/>
              <p:cNvSpPr txBox="1"/>
              <p:nvPr/>
            </p:nvSpPr>
            <p:spPr>
              <a:xfrm>
                <a:off x="395536" y="1556792"/>
                <a:ext cx="829126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𝜎</m:t>
                    </m:r>
                  </m:oMath>
                </a14:m>
                <a:r>
                  <a:rPr kumimoji="0" lang="en-US" sz="2000" b="0" i="0" u="none" strike="noStrike" kern="1200" cap="none" spc="0" normalizeH="0" baseline="0" noProof="0" dirty="0">
                    <a:ln>
                      <a:noFill/>
                    </a:ln>
                    <a:solidFill>
                      <a:prstClr val="black"/>
                    </a:solidFill>
                    <a:effectLst/>
                    <a:uLnTx/>
                    <a:uFillTx/>
                    <a:latin typeface="Calibri"/>
                    <a:ea typeface="+mn-ea"/>
                    <a:cs typeface="+mn-cs"/>
                  </a:rPr>
                  <a:t> may be differential cross section or even may contain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𝛿</m:t>
                    </m:r>
                  </m:oMath>
                </a14:m>
                <a:r>
                  <a:rPr kumimoji="0" lang="en-US" sz="2000" b="0" i="0" u="none" strike="noStrike" kern="1200" cap="none" spc="0" normalizeH="0" baseline="0" noProof="0" dirty="0">
                    <a:ln>
                      <a:noFill/>
                    </a:ln>
                    <a:solidFill>
                      <a:prstClr val="black"/>
                    </a:solidFill>
                    <a:effectLst/>
                    <a:uLnTx/>
                    <a:uFillTx/>
                    <a:latin typeface="Calibri"/>
                    <a:ea typeface="+mn-ea"/>
                    <a:cs typeface="+mn-cs"/>
                  </a:rPr>
                  <a:t>-functions like</a:t>
                </a:r>
                <a:endParaRPr kumimoji="0" lang="sk-SK" sz="2000" b="0"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95536" y="1556792"/>
                <a:ext cx="8291264" cy="400110"/>
              </a:xfrm>
              <a:prstGeom prst="rect">
                <a:avLst/>
              </a:prstGeom>
              <a:blipFill rotWithShape="0">
                <a:blip r:embed="rId8"/>
                <a:stretch>
                  <a:fillRect t="-7576" b="-25758"/>
                </a:stretch>
              </a:blipFill>
            </p:spPr>
            <p:txBody>
              <a:bodyPr/>
              <a:lstStyle/>
              <a:p>
                <a:r>
                  <a:rPr lang="sk-SK">
                    <a:noFill/>
                  </a:rPr>
                  <a:t> </a:t>
                </a:r>
              </a:p>
            </p:txBody>
          </p:sp>
        </mc:Fallback>
      </mc:AlternateContent>
      <p:pic>
        <p:nvPicPr>
          <p:cNvPr id="6" name="Picture 5"/>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3614569" y="2297824"/>
            <a:ext cx="1600200" cy="264795"/>
          </a:xfrm>
          <a:prstGeom prst="rect">
            <a:avLst/>
          </a:prstGeom>
        </p:spPr>
      </p:pic>
      <p:sp>
        <p:nvSpPr>
          <p:cNvPr id="7" name="TextBox 6"/>
          <p:cNvSpPr txBox="1"/>
          <p:nvPr/>
        </p:nvSpPr>
        <p:spPr>
          <a:xfrm>
            <a:off x="467544" y="2852936"/>
            <a:ext cx="7632848"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If detectors measure                     they measure with certain precision (discrete histograms, not points). So the number of detector counts is the integral over the sensitivity volume, the delta functions for energy momentum conservation get integrated-out. </a:t>
            </a:r>
            <a:endParaRPr kumimoji="0" lang="sk-SK" sz="2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9" name="Picture 8"/>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3131840" y="2920593"/>
            <a:ext cx="556260" cy="264795"/>
          </a:xfrm>
          <a:prstGeom prst="rect">
            <a:avLst/>
          </a:prstGeom>
        </p:spPr>
      </p:pic>
    </p:spTree>
    <p:extLst>
      <p:ext uri="{BB962C8B-B14F-4D97-AF65-F5344CB8AC3E}">
        <p14:creationId xmlns:p14="http://schemas.microsoft.com/office/powerpoint/2010/main" val="1282894330"/>
      </p:ext>
    </p:extLst>
  </p:cSld>
  <p:clrMapOvr>
    <a:masterClrMapping/>
  </p:clrMapOvr>
  <p:extLst mod="1"/>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284" y="1509444"/>
            <a:ext cx="7935432" cy="3839111"/>
          </a:xfrm>
          <a:prstGeom prst="rect">
            <a:avLst/>
          </a:prstGeom>
        </p:spPr>
      </p:pic>
    </p:spTree>
    <p:extLst>
      <p:ext uri="{BB962C8B-B14F-4D97-AF65-F5344CB8AC3E}">
        <p14:creationId xmlns:p14="http://schemas.microsoft.com/office/powerpoint/2010/main" val="781552026"/>
      </p:ext>
    </p:extLst>
  </p:cSld>
  <p:clrMapOvr>
    <a:masterClrMapping/>
  </p:clrMapOvr>
  <p:extLst mod="1"/>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1800" y="404664"/>
            <a:ext cx="3172268" cy="647790"/>
          </a:xfrm>
          <a:prstGeom prst="rect">
            <a:avLst/>
          </a:prstGeom>
        </p:spPr>
      </p:pic>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941" y="871180"/>
            <a:ext cx="8002117" cy="5115639"/>
          </a:xfrm>
          <a:prstGeom prst="rect">
            <a:avLst/>
          </a:prstGeom>
        </p:spPr>
      </p:pic>
    </p:spTree>
    <p:extLst>
      <p:ext uri="{BB962C8B-B14F-4D97-AF65-F5344CB8AC3E}">
        <p14:creationId xmlns:p14="http://schemas.microsoft.com/office/powerpoint/2010/main" val="1252777117"/>
      </p:ext>
    </p:extLst>
  </p:cSld>
  <p:clrMapOvr>
    <a:masterClrMapping/>
  </p:clrMapOvr>
  <p:extLst mod="1"/>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476672"/>
            <a:ext cx="8087854" cy="1314633"/>
          </a:xfrm>
          <a:prstGeom prst="rect">
            <a:avLst/>
          </a:prstGeom>
        </p:spPr>
      </p:pic>
      <p:pic>
        <p:nvPicPr>
          <p:cNvPr id="4" name="Picture 3" descr="Screen Clipping"/>
          <p:cNvPicPr>
            <a:picLocks noChangeAspect="1"/>
          </p:cNvPicPr>
          <p:nvPr/>
        </p:nvPicPr>
        <p:blipFill rotWithShape="1">
          <a:blip r:embed="rId3">
            <a:extLst>
              <a:ext uri="{28A0092B-C50C-407E-A947-70E740481C1C}">
                <a14:useLocalDpi xmlns:a14="http://schemas.microsoft.com/office/drawing/2010/main" val="0"/>
              </a:ext>
            </a:extLst>
          </a:blip>
          <a:srcRect t="14326"/>
          <a:stretch/>
        </p:blipFill>
        <p:spPr>
          <a:xfrm>
            <a:off x="520629" y="1700808"/>
            <a:ext cx="7554379" cy="938580"/>
          </a:xfrm>
          <a:prstGeom prst="rect">
            <a:avLst/>
          </a:prstGeom>
        </p:spPr>
      </p:pic>
      <p:sp>
        <p:nvSpPr>
          <p:cNvPr id="5" name="Rectangle 4"/>
          <p:cNvSpPr/>
          <p:nvPr/>
        </p:nvSpPr>
        <p:spPr>
          <a:xfrm>
            <a:off x="467544" y="2814120"/>
            <a:ext cx="8219256"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NimbusRomNo9L-Regu"/>
                <a:ea typeface="+mn-ea"/>
                <a:cs typeface="+mn-cs"/>
              </a:rPr>
              <a:t>It becomes to be the </a:t>
            </a:r>
            <a:r>
              <a:rPr kumimoji="0" lang="en-US" sz="1800" b="1" i="0" u="none" strike="noStrike" kern="1200" cap="none" spc="0" normalizeH="0" baseline="0" noProof="0" dirty="0" err="1">
                <a:ln>
                  <a:noFill/>
                </a:ln>
                <a:solidFill>
                  <a:srgbClr val="000000"/>
                </a:solidFill>
                <a:effectLst/>
                <a:uLnTx/>
                <a:uFillTx/>
                <a:latin typeface="NimbusRomNo9L-Medi"/>
                <a:ea typeface="+mn-ea"/>
                <a:cs typeface="+mn-cs"/>
              </a:rPr>
              <a:t>oneparticle</a:t>
            </a:r>
            <a:r>
              <a:rPr kumimoji="0" lang="en-US" sz="1800" b="1" i="0" u="none" strike="noStrike" kern="1200" cap="none" spc="0" normalizeH="0" baseline="0" noProof="0" dirty="0">
                <a:ln>
                  <a:noFill/>
                </a:ln>
                <a:solidFill>
                  <a:srgbClr val="000000"/>
                </a:solidFill>
                <a:effectLst/>
                <a:uLnTx/>
                <a:uFillTx/>
                <a:latin typeface="NimbusRomNo9L-Medi"/>
                <a:ea typeface="+mn-ea"/>
                <a:cs typeface="+mn-cs"/>
              </a:rPr>
              <a:t> approximation </a:t>
            </a:r>
            <a:r>
              <a:rPr kumimoji="0" lang="en-US" sz="1800" b="0" i="0" u="none" strike="noStrike" kern="1200" cap="none" spc="0" normalizeH="0" baseline="0" noProof="0" dirty="0">
                <a:ln>
                  <a:noFill/>
                </a:ln>
                <a:solidFill>
                  <a:srgbClr val="000000"/>
                </a:solidFill>
                <a:effectLst/>
                <a:uLnTx/>
                <a:uFillTx/>
                <a:latin typeface="NimbusRomNo9L-Regu"/>
                <a:ea typeface="+mn-ea"/>
                <a:cs typeface="+mn-cs"/>
              </a:rPr>
              <a:t>when we say that it contains </a:t>
            </a:r>
            <a:r>
              <a:rPr kumimoji="0" lang="en-US" sz="1800" b="1" i="0" u="none" strike="noStrike" kern="1200" cap="none" spc="0" normalizeH="0" baseline="0" noProof="0" dirty="0">
                <a:ln>
                  <a:noFill/>
                </a:ln>
                <a:solidFill>
                  <a:srgbClr val="000000"/>
                </a:solidFill>
                <a:effectLst/>
                <a:uLnTx/>
                <a:uFillTx/>
                <a:latin typeface="NimbusRomNo9L-Medi"/>
                <a:ea typeface="+mn-ea"/>
                <a:cs typeface="+mn-cs"/>
              </a:rPr>
              <a:t>whole statistical information</a:t>
            </a:r>
            <a:r>
              <a:rPr kumimoji="0" lang="en-US" sz="1800" b="0" i="0" u="none" strike="noStrike" kern="1200" cap="none" spc="0" normalizeH="0" baseline="0" noProof="0" dirty="0">
                <a:ln>
                  <a:noFill/>
                </a:ln>
                <a:solidFill>
                  <a:srgbClr val="000000"/>
                </a:solidFill>
                <a:effectLst/>
                <a:uLnTx/>
                <a:uFillTx/>
                <a:latin typeface="NimbusRomNo9L-Regu"/>
                <a:ea typeface="+mn-ea"/>
                <a:cs typeface="+mn-cs"/>
              </a:rPr>
              <a:t>. By that we mean, that all statistical results (like mean values of all the physical variables) can be obtained just from function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00000"/>
                </a:solidFill>
                <a:effectLst/>
                <a:uLnTx/>
                <a:uFillTx/>
                <a:latin typeface="CMMI12"/>
                <a:ea typeface="+mn-ea"/>
                <a:cs typeface="+mn-cs"/>
              </a:rPr>
              <a:t>f</a:t>
            </a:r>
            <a:r>
              <a:rPr kumimoji="0" lang="en-US" sz="1800" b="0" i="0" u="none" strike="noStrike" kern="1200" cap="none" spc="0" normalizeH="0" baseline="0" noProof="0" dirty="0">
                <a:ln>
                  <a:noFill/>
                </a:ln>
                <a:solidFill>
                  <a:srgbClr val="000000"/>
                </a:solidFill>
                <a:effectLst/>
                <a:uLnTx/>
                <a:uFillTx/>
                <a:latin typeface="CMR12"/>
                <a:ea typeface="+mn-ea"/>
                <a:cs typeface="+mn-cs"/>
              </a:rPr>
              <a:t>(</a:t>
            </a:r>
            <a:r>
              <a:rPr kumimoji="0" lang="en-US" sz="1800" b="1" i="1" u="none" strike="noStrike" kern="1200" cap="none" spc="0" normalizeH="0" baseline="0" noProof="0" dirty="0">
                <a:ln>
                  <a:noFill/>
                </a:ln>
                <a:solidFill>
                  <a:srgbClr val="000000"/>
                </a:solidFill>
                <a:effectLst/>
                <a:uLnTx/>
                <a:uFillTx/>
                <a:latin typeface="CMMIB10"/>
                <a:ea typeface="+mn-ea"/>
                <a:cs typeface="+mn-cs"/>
              </a:rPr>
              <a:t>r</a:t>
            </a:r>
            <a:r>
              <a:rPr kumimoji="0" lang="en-US" sz="1800" b="1" i="1" u="none" strike="noStrike" kern="1200" cap="none" spc="0" normalizeH="0" baseline="0" noProof="0" dirty="0">
                <a:ln>
                  <a:noFill/>
                </a:ln>
                <a:solidFill>
                  <a:srgbClr val="000000"/>
                </a:solidFill>
                <a:effectLst/>
                <a:uLnTx/>
                <a:uFillTx/>
                <a:latin typeface="CMMI12"/>
                <a:ea typeface="+mn-ea"/>
                <a:cs typeface="+mn-cs"/>
              </a:rPr>
              <a:t>, </a:t>
            </a:r>
            <a:r>
              <a:rPr kumimoji="0" lang="en-US" sz="1800" b="1" i="1" u="none" strike="noStrike" kern="1200" cap="none" spc="0" normalizeH="0" baseline="0" noProof="0" dirty="0">
                <a:ln>
                  <a:noFill/>
                </a:ln>
                <a:solidFill>
                  <a:srgbClr val="000000"/>
                </a:solidFill>
                <a:effectLst/>
                <a:uLnTx/>
                <a:uFillTx/>
                <a:latin typeface="CMMIB10"/>
                <a:ea typeface="+mn-ea"/>
                <a:cs typeface="+mn-cs"/>
              </a:rPr>
              <a:t>v</a:t>
            </a:r>
            <a:r>
              <a:rPr kumimoji="0" lang="en-US" sz="1800" b="1" i="1" u="none" strike="noStrike" kern="1200" cap="none" spc="0" normalizeH="0" baseline="0" noProof="0" dirty="0">
                <a:ln>
                  <a:noFill/>
                </a:ln>
                <a:solidFill>
                  <a:srgbClr val="000000"/>
                </a:solidFill>
                <a:effectLst/>
                <a:uLnTx/>
                <a:uFillTx/>
                <a:latin typeface="CMMI12"/>
                <a:ea typeface="+mn-ea"/>
                <a:cs typeface="+mn-cs"/>
              </a:rPr>
              <a:t>, t</a:t>
            </a:r>
            <a:r>
              <a:rPr kumimoji="0" lang="en-US" sz="1800" b="1" i="0" u="none" strike="noStrike" kern="1200" cap="none" spc="0" normalizeH="0" baseline="0" noProof="0" dirty="0">
                <a:ln>
                  <a:noFill/>
                </a:ln>
                <a:solidFill>
                  <a:srgbClr val="000000"/>
                </a:solidFill>
                <a:effectLst/>
                <a:uLnTx/>
                <a:uFillTx/>
                <a:latin typeface="CMR12"/>
                <a:ea typeface="+mn-ea"/>
                <a:cs typeface="+mn-cs"/>
              </a:rPr>
              <a:t>)</a:t>
            </a:r>
            <a:r>
              <a:rPr kumimoji="0" lang="en-US" sz="1800" b="1" i="0" u="none" strike="noStrike" kern="1200" cap="none" spc="0" normalizeH="0" baseline="0" noProof="0" dirty="0">
                <a:ln>
                  <a:noFill/>
                </a:ln>
                <a:solidFill>
                  <a:srgbClr val="000000"/>
                </a:solidFill>
                <a:effectLst/>
                <a:uLnTx/>
                <a:uFillTx/>
                <a:latin typeface="NimbusRomNo9L-Regu"/>
                <a:ea typeface="+mn-ea"/>
                <a:cs typeface="+mn-cs"/>
              </a:rPr>
              <a:t>. </a:t>
            </a: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9432" y="4165580"/>
            <a:ext cx="4515480" cy="543001"/>
          </a:xfrm>
          <a:prstGeom prst="rect">
            <a:avLst/>
          </a:prstGeom>
        </p:spPr>
      </p:pic>
    </p:spTree>
    <p:extLst>
      <p:ext uri="{BB962C8B-B14F-4D97-AF65-F5344CB8AC3E}">
        <p14:creationId xmlns:p14="http://schemas.microsoft.com/office/powerpoint/2010/main" val="2916669137"/>
      </p:ext>
    </p:extLst>
  </p:cSld>
  <p:clrMapOvr>
    <a:masterClrMapping/>
  </p:clrMapOvr>
  <p:extLst mod="1"/>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TextBox 2"/>
          <p:cNvSpPr txBox="1"/>
          <p:nvPr/>
        </p:nvSpPr>
        <p:spPr>
          <a:xfrm>
            <a:off x="1259632" y="548680"/>
            <a:ext cx="64807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Ideal gas, no collisions</a:t>
            </a:r>
            <a:endParaRPr kumimoji="0" lang="sk-SK" sz="24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5711" y="1297002"/>
            <a:ext cx="5877745" cy="4772691"/>
          </a:xfrm>
          <a:prstGeom prst="rect">
            <a:avLst/>
          </a:prstGeom>
        </p:spPr>
      </p:pic>
    </p:spTree>
    <p:extLst>
      <p:ext uri="{BB962C8B-B14F-4D97-AF65-F5344CB8AC3E}">
        <p14:creationId xmlns:p14="http://schemas.microsoft.com/office/powerpoint/2010/main" val="262297336"/>
      </p:ext>
    </p:extLst>
  </p:cSld>
  <p:clrMapOvr>
    <a:masterClrMapping/>
  </p:clrMapOvr>
  <p:extLst mod="1"/>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404664"/>
            <a:ext cx="3543795" cy="2238687"/>
          </a:xfrm>
          <a:prstGeom prst="rect">
            <a:avLst/>
          </a:prstGeo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3356992"/>
            <a:ext cx="7792537" cy="2410161"/>
          </a:xfrm>
          <a:prstGeom prst="rect">
            <a:avLst/>
          </a:prstGeom>
        </p:spPr>
      </p:pic>
    </p:spTree>
    <p:extLst>
      <p:ext uri="{BB962C8B-B14F-4D97-AF65-F5344CB8AC3E}">
        <p14:creationId xmlns:p14="http://schemas.microsoft.com/office/powerpoint/2010/main" val="2794778337"/>
      </p:ext>
    </p:extLst>
  </p:cSld>
  <p:clrMapOvr>
    <a:masterClrMapping/>
  </p:clrMapOvr>
  <p:extLst mod="1"/>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152" y="575864"/>
            <a:ext cx="8211696" cy="5706271"/>
          </a:xfrm>
          <a:prstGeom prst="rect">
            <a:avLst/>
          </a:prstGeom>
        </p:spPr>
      </p:pic>
    </p:spTree>
    <p:extLst>
      <p:ext uri="{BB962C8B-B14F-4D97-AF65-F5344CB8AC3E}">
        <p14:creationId xmlns:p14="http://schemas.microsoft.com/office/powerpoint/2010/main" val="572736119"/>
      </p:ext>
    </p:extLst>
  </p:cSld>
  <p:clrMapOvr>
    <a:masterClrMapping/>
  </p:clrMapOvr>
  <p:extLst mod="1"/>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1399142" y="649995"/>
                <a:ext cx="582792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𝑍</m:t>
                    </m:r>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d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𝐽</m:t>
                        </m:r>
                      </m:e>
                    </m:d>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is a generating function of moments of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𝐴</m:t>
                    </m:r>
                  </m:oMath>
                </a14:m>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m:rPr>
                        <m:nor/>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ln</m:t>
                    </m:r>
                    <m:r>
                      <m:rPr>
                        <m:nor/>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m:rPr>
                        <m:nor/>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Z</m:t>
                    </m:r>
                    <m:r>
                      <m:rPr>
                        <m:nor/>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m:rPr>
                        <m:nor/>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J</m:t>
                    </m:r>
                    <m:r>
                      <m:rPr>
                        <m:nor/>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is a generating function of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cumulants</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of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𝐴</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1399142" y="649995"/>
                <a:ext cx="5827923" cy="646331"/>
              </a:xfrm>
              <a:prstGeom prst="rect">
                <a:avLst/>
              </a:prstGeom>
              <a:blipFill rotWithShape="0">
                <a:blip r:embed="rId4"/>
                <a:stretch>
                  <a:fillRect l="-314" t="-5660" b="-14151"/>
                </a:stretch>
              </a:blipFill>
            </p:spPr>
            <p:txBody>
              <a:bodyPr/>
              <a:lstStyle/>
              <a:p>
                <a:r>
                  <a:rPr lang="sk-SK">
                    <a:noFill/>
                  </a:rPr>
                  <a:t> </a:t>
                </a:r>
              </a:p>
            </p:txBody>
          </p:sp>
        </mc:Fallback>
      </mc:AlternateContent>
    </p:spTree>
    <p:extLst>
      <p:ext uri="{BB962C8B-B14F-4D97-AF65-F5344CB8AC3E}">
        <p14:creationId xmlns:p14="http://schemas.microsoft.com/office/powerpoint/2010/main" val="13500851"/>
      </p:ext>
    </p:extLst>
  </p:cSld>
  <p:clrMapOvr>
    <a:masterClrMapping/>
  </p:clrMapOvr>
  <p:extLst mod="1"/>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731" y="942628"/>
            <a:ext cx="8154538" cy="4972744"/>
          </a:xfrm>
          <a:prstGeom prst="rect">
            <a:avLst/>
          </a:prstGeom>
        </p:spPr>
      </p:pic>
    </p:spTree>
    <p:extLst>
      <p:ext uri="{BB962C8B-B14F-4D97-AF65-F5344CB8AC3E}">
        <p14:creationId xmlns:p14="http://schemas.microsoft.com/office/powerpoint/2010/main" val="1978503947"/>
      </p:ext>
    </p:extLst>
  </p:cSld>
  <p:clrMapOvr>
    <a:masterClrMapping/>
  </p:clrMapOvr>
  <p:extLst mod="1"/>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651" y="509180"/>
            <a:ext cx="8754697" cy="5839640"/>
          </a:xfrm>
          <a:prstGeom prst="rect">
            <a:avLst/>
          </a:prstGeom>
        </p:spPr>
      </p:pic>
    </p:spTree>
    <p:extLst>
      <p:ext uri="{BB962C8B-B14F-4D97-AF65-F5344CB8AC3E}">
        <p14:creationId xmlns:p14="http://schemas.microsoft.com/office/powerpoint/2010/main" val="4010483732"/>
      </p:ext>
    </p:extLst>
  </p:cSld>
  <p:clrMapOvr>
    <a:masterClrMapping/>
  </p:clrMapOvr>
  <p:extLst mod="1"/>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6430" y="561860"/>
            <a:ext cx="7072829" cy="400110"/>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Probability of fluctuations</a:t>
            </a:r>
            <a:endParaRPr lang="sk-SK" sz="2000" b="1" dirty="0">
              <a:latin typeface="Arial" panose="020B0604020202020204" pitchFamily="34" charset="0"/>
              <a:cs typeface="Arial" panose="020B0604020202020204" pitchFamily="34" charset="0"/>
            </a:endParaRPr>
          </a:p>
        </p:txBody>
      </p:sp>
      <p:pic>
        <p:nvPicPr>
          <p:cNvPr id="3" name="Picture 2"/>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3476432" y="1460348"/>
            <a:ext cx="2012823" cy="462915"/>
          </a:xfrm>
          <a:prstGeom prst="rect">
            <a:avLst/>
          </a:prstGeom>
        </p:spPr>
      </p:pic>
      <p:pic>
        <p:nvPicPr>
          <p:cNvPr id="5" name="Picture 4"/>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308645" y="2132747"/>
            <a:ext cx="3910775" cy="577787"/>
          </a:xfrm>
          <a:prstGeom prst="rect">
            <a:avLst/>
          </a:prstGeom>
        </p:spPr>
      </p:pic>
      <p:pic>
        <p:nvPicPr>
          <p:cNvPr id="7" name="Picture 6"/>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112876" y="2920018"/>
            <a:ext cx="2912936" cy="610362"/>
          </a:xfrm>
          <a:prstGeom prst="rect">
            <a:avLst/>
          </a:prstGeom>
        </p:spPr>
      </p:pic>
      <p:pic>
        <p:nvPicPr>
          <p:cNvPr id="13" name="Picture 12"/>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788184" y="3881311"/>
            <a:ext cx="7746111" cy="1294448"/>
          </a:xfrm>
          <a:prstGeom prst="rect">
            <a:avLst/>
          </a:prstGeom>
        </p:spPr>
      </p:pic>
    </p:spTree>
    <p:extLst>
      <p:ext uri="{BB962C8B-B14F-4D97-AF65-F5344CB8AC3E}">
        <p14:creationId xmlns:p14="http://schemas.microsoft.com/office/powerpoint/2010/main" val="949482265"/>
      </p:ext>
    </p:extLst>
  </p:cSld>
  <p:clrMapOvr>
    <a:masterClrMapping/>
  </p:clrMapOvr>
  <p:extLst mod="1"/>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843809" y="1000907"/>
            <a:ext cx="7603808" cy="610362"/>
          </a:xfrm>
          <a:prstGeom prst="rect">
            <a:avLst/>
          </a:prstGeom>
        </p:spPr>
      </p:pic>
      <p:pic>
        <p:nvPicPr>
          <p:cNvPr id="5" name="Picture 4"/>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3217333" y="1930400"/>
            <a:ext cx="2501456" cy="229743"/>
          </a:xfrm>
          <a:prstGeom prst="rect">
            <a:avLst/>
          </a:prstGeom>
        </p:spPr>
      </p:pic>
      <p:pic>
        <p:nvPicPr>
          <p:cNvPr id="7" name="Picture 6"/>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2836059" y="2573866"/>
            <a:ext cx="3658743" cy="238316"/>
          </a:xfrm>
          <a:prstGeom prst="rect">
            <a:avLst/>
          </a:prstGeom>
        </p:spPr>
      </p:pic>
      <p:pic>
        <p:nvPicPr>
          <p:cNvPr id="12" name="Picture 11"/>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3429074" y="3162875"/>
            <a:ext cx="2233994" cy="238316"/>
          </a:xfrm>
          <a:prstGeom prst="rect">
            <a:avLst/>
          </a:prstGeom>
        </p:spPr>
      </p:pic>
      <p:sp>
        <p:nvSpPr>
          <p:cNvPr id="9" name="TextBox 8"/>
          <p:cNvSpPr txBox="1"/>
          <p:nvPr/>
        </p:nvSpPr>
        <p:spPr>
          <a:xfrm>
            <a:off x="541867" y="3774779"/>
            <a:ext cx="782320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Be careful:</a:t>
            </a:r>
          </a:p>
        </p:txBody>
      </p:sp>
      <p:pic>
        <p:nvPicPr>
          <p:cNvPr id="10" name="Picture 9"/>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tretch>
            <a:fillRect/>
          </a:stretch>
        </p:blipFill>
        <p:spPr>
          <a:xfrm>
            <a:off x="3217333" y="4287956"/>
            <a:ext cx="2753487" cy="238316"/>
          </a:xfrm>
          <a:prstGeom prst="rect">
            <a:avLst/>
          </a:prstGeom>
        </p:spPr>
      </p:pic>
      <p:sp>
        <p:nvSpPr>
          <p:cNvPr id="11" name="TextBox 10"/>
          <p:cNvSpPr txBox="1"/>
          <p:nvPr/>
        </p:nvSpPr>
        <p:spPr>
          <a:xfrm>
            <a:off x="541867" y="4628444"/>
            <a:ext cx="1501422"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but</a:t>
            </a:r>
            <a:endParaRPr lang="sk-SK" dirty="0">
              <a:latin typeface="Arial" panose="020B0604020202020204" pitchFamily="34" charset="0"/>
              <a:cs typeface="Arial" panose="020B0604020202020204" pitchFamily="34" charset="0"/>
            </a:endParaRPr>
          </a:p>
        </p:txBody>
      </p:sp>
      <p:pic>
        <p:nvPicPr>
          <p:cNvPr id="14" name="Picture 13"/>
          <p:cNvPicPr>
            <a:picLocks noChangeAspect="1"/>
          </p:cNvPicPr>
          <p:nvPr>
            <p:custDataLst>
              <p:tags r:id="rId6"/>
            </p:custDataLst>
          </p:nvPr>
        </p:nvPicPr>
        <p:blipFill>
          <a:blip r:embed="rId15" cstate="print">
            <a:extLst>
              <a:ext uri="{28A0092B-C50C-407E-A947-70E740481C1C}">
                <a14:useLocalDpi xmlns:a14="http://schemas.microsoft.com/office/drawing/2010/main" val="0"/>
              </a:ext>
            </a:extLst>
          </a:blip>
          <a:stretch>
            <a:fillRect/>
          </a:stretch>
        </p:blipFill>
        <p:spPr>
          <a:xfrm>
            <a:off x="1427597" y="5106708"/>
            <a:ext cx="2816924" cy="238316"/>
          </a:xfrm>
          <a:prstGeom prst="rect">
            <a:avLst/>
          </a:prstGeom>
        </p:spPr>
      </p:pic>
      <p:pic>
        <p:nvPicPr>
          <p:cNvPr id="15" name="Picture 14"/>
          <p:cNvPicPr>
            <a:picLocks noChangeAspect="1"/>
          </p:cNvPicPr>
          <p:nvPr>
            <p:custDataLst>
              <p:tags r:id="rId7"/>
            </p:custDataLst>
          </p:nvPr>
        </p:nvPicPr>
        <p:blipFill>
          <a:blip r:embed="rId16" cstate="print">
            <a:extLst>
              <a:ext uri="{28A0092B-C50C-407E-A947-70E740481C1C}">
                <a14:useLocalDpi xmlns:a14="http://schemas.microsoft.com/office/drawing/2010/main" val="0"/>
              </a:ext>
            </a:extLst>
          </a:blip>
          <a:stretch>
            <a:fillRect/>
          </a:stretch>
        </p:blipFill>
        <p:spPr>
          <a:xfrm>
            <a:off x="5520268" y="4940936"/>
            <a:ext cx="1724787" cy="219456"/>
          </a:xfrm>
          <a:prstGeom prst="rect">
            <a:avLst/>
          </a:prstGeom>
        </p:spPr>
      </p:pic>
      <p:pic>
        <p:nvPicPr>
          <p:cNvPr id="16" name="Picture 15"/>
          <p:cNvPicPr>
            <a:picLocks noChangeAspect="1"/>
          </p:cNvPicPr>
          <p:nvPr>
            <p:custDataLst>
              <p:tags r:id="rId8"/>
            </p:custDataLst>
          </p:nvPr>
        </p:nvPicPr>
        <p:blipFill>
          <a:blip r:embed="rId17" cstate="print">
            <a:extLst>
              <a:ext uri="{28A0092B-C50C-407E-A947-70E740481C1C}">
                <a14:useLocalDpi xmlns:a14="http://schemas.microsoft.com/office/drawing/2010/main" val="0"/>
              </a:ext>
            </a:extLst>
          </a:blip>
          <a:stretch>
            <a:fillRect/>
          </a:stretch>
        </p:blipFill>
        <p:spPr>
          <a:xfrm>
            <a:off x="5050938" y="5345024"/>
            <a:ext cx="3314129" cy="257175"/>
          </a:xfrm>
          <a:prstGeom prst="rect">
            <a:avLst/>
          </a:prstGeom>
        </p:spPr>
      </p:pic>
    </p:spTree>
    <p:extLst>
      <p:ext uri="{BB962C8B-B14F-4D97-AF65-F5344CB8AC3E}">
        <p14:creationId xmlns:p14="http://schemas.microsoft.com/office/powerpoint/2010/main" val="1534507924"/>
      </p:ext>
    </p:extLst>
  </p:cSld>
  <p:clrMapOvr>
    <a:masterClrMapping/>
  </p:clrMapOvr>
  <p:extLst mod="1"/>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2178" y="654756"/>
            <a:ext cx="7766755" cy="1754326"/>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Sometimes we can reasonably guess the dependence of</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on M. Like in the Landau model of phase transitions. Then we can have a phenomenological effective theory like</a:t>
            </a:r>
            <a:endParaRPr lang="sk-SK" dirty="0">
              <a:latin typeface="Arial" panose="020B0604020202020204" pitchFamily="34" charset="0"/>
              <a:cs typeface="Arial" panose="020B0604020202020204" pitchFamily="34" charset="0"/>
            </a:endParaRPr>
          </a:p>
        </p:txBody>
      </p:sp>
      <p:pic>
        <p:nvPicPr>
          <p:cNvPr id="4" name="Picture 3"/>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3445659" y="1354667"/>
            <a:ext cx="1339025" cy="238316"/>
          </a:xfrm>
          <a:prstGeom prst="rect">
            <a:avLst/>
          </a:prstGeom>
        </p:spPr>
      </p:pic>
      <p:pic>
        <p:nvPicPr>
          <p:cNvPr id="6" name="Picture 5"/>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1683673" y="2683400"/>
            <a:ext cx="5489829" cy="267462"/>
          </a:xfrm>
          <a:prstGeom prst="rect">
            <a:avLst/>
          </a:prstGeom>
        </p:spPr>
      </p:pic>
      <p:pic>
        <p:nvPicPr>
          <p:cNvPr id="7" name="Picture 6"/>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1683673" y="3364090"/>
            <a:ext cx="5954459" cy="462915"/>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733778" y="4176889"/>
                <a:ext cx="7845778"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Then </a:t>
                </a:r>
                <a14:m>
                  <m:oMath xmlns:m="http://schemas.openxmlformats.org/officeDocument/2006/math">
                    <m:r>
                      <a:rPr lang="en-US" b="0" i="1" smtClean="0">
                        <a:latin typeface="Cambria Math" panose="02040503050406030204" pitchFamily="18" charset="0"/>
                        <a:cs typeface="Arial" panose="020B0604020202020204" pitchFamily="34" charset="0"/>
                      </a:rPr>
                      <m:t>𝑍</m:t>
                    </m:r>
                  </m:oMath>
                </a14:m>
                <a:r>
                  <a:rPr lang="en-US" dirty="0">
                    <a:latin typeface="Arial" panose="020B0604020202020204" pitchFamily="34" charset="0"/>
                    <a:cs typeface="Arial" panose="020B0604020202020204" pitchFamily="34" charset="0"/>
                  </a:rPr>
                  <a:t> need not be calculated from the original microscopic Hamiltonian, but as a normalization of an effective theory</a:t>
                </a:r>
                <a:endParaRPr lang="sk-SK" dirty="0">
                  <a:latin typeface="Arial" panose="020B0604020202020204" pitchFamily="34" charset="0"/>
                  <a:cs typeface="Arial" panose="020B0604020202020204"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733778" y="4176889"/>
                <a:ext cx="7845778" cy="646331"/>
              </a:xfrm>
              <a:prstGeom prst="rect">
                <a:avLst/>
              </a:prstGeom>
              <a:blipFill rotWithShape="0">
                <a:blip r:embed="rId11"/>
                <a:stretch>
                  <a:fillRect l="-622" t="-4717" b="-14151"/>
                </a:stretch>
              </a:blipFill>
            </p:spPr>
            <p:txBody>
              <a:bodyPr/>
              <a:lstStyle/>
              <a:p>
                <a:r>
                  <a:rPr lang="sk-SK">
                    <a:noFill/>
                  </a:rPr>
                  <a:t> </a:t>
                </a:r>
              </a:p>
            </p:txBody>
          </p:sp>
        </mc:Fallback>
      </mc:AlternateContent>
      <p:pic>
        <p:nvPicPr>
          <p:cNvPr id="10" name="Picture 9"/>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1904848" y="5053032"/>
            <a:ext cx="5671566" cy="488633"/>
          </a:xfrm>
          <a:prstGeom prst="rect">
            <a:avLst/>
          </a:prstGeom>
        </p:spPr>
      </p:pic>
    </p:spTree>
    <p:extLst>
      <p:ext uri="{BB962C8B-B14F-4D97-AF65-F5344CB8AC3E}">
        <p14:creationId xmlns:p14="http://schemas.microsoft.com/office/powerpoint/2010/main" val="2228660660"/>
      </p:ext>
    </p:extLst>
  </p:cSld>
  <p:clrMapOvr>
    <a:masterClrMapping/>
  </p:clrMapOvr>
  <p:extLst mod="1"/>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1771807" y="513966"/>
            <a:ext cx="5954459" cy="462915"/>
          </a:xfrm>
          <a:prstGeom prst="rect">
            <a:avLst/>
          </a:prstGeom>
        </p:spPr>
      </p:pic>
      <p:pic>
        <p:nvPicPr>
          <p:cNvPr id="3" name="Picture 2"/>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1913254" y="1208145"/>
            <a:ext cx="5671566" cy="488633"/>
          </a:xfrm>
          <a:prstGeom prst="rect">
            <a:avLst/>
          </a:prstGeom>
        </p:spPr>
      </p:pic>
      <mc:AlternateContent xmlns:mc="http://schemas.openxmlformats.org/markup-compatibility/2006" xmlns:a14="http://schemas.microsoft.com/office/drawing/2010/main">
        <mc:Choice Requires="a14">
          <p:sp>
            <p:nvSpPr>
              <p:cNvPr id="4" name="TextBox 3"/>
              <p:cNvSpPr txBox="1"/>
              <p:nvPr/>
            </p:nvSpPr>
            <p:spPr>
              <a:xfrm>
                <a:off x="275422" y="2159306"/>
                <a:ext cx="8328751" cy="3693319"/>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It looks like a canonical physics of a simple system with one degree of freedom, </a:t>
                </a:r>
                <a14:m>
                  <m:oMath xmlns:m="http://schemas.openxmlformats.org/officeDocument/2006/math">
                    <m:r>
                      <a:rPr lang="en-US" b="0" i="1" smtClean="0">
                        <a:latin typeface="Cambria Math" panose="02040503050406030204" pitchFamily="18" charset="0"/>
                        <a:cs typeface="Arial" panose="020B0604020202020204" pitchFamily="34" charset="0"/>
                      </a:rPr>
                      <m:t>𝑀</m:t>
                    </m:r>
                  </m:oMath>
                </a14:m>
                <a:r>
                  <a:rPr lang="en-US" dirty="0">
                    <a:latin typeface="Arial" panose="020B0604020202020204" pitchFamily="34" charset="0"/>
                    <a:cs typeface="Arial" panose="020B0604020202020204" pitchFamily="34" charset="0"/>
                  </a:rPr>
                  <a:t>, with a Hamiltonian</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a:t>
                </a:r>
                <a:r>
                  <a:rPr lang="en-US" dirty="0" err="1">
                    <a:latin typeface="Arial" panose="020B0604020202020204" pitchFamily="34" charset="0"/>
                    <a:cs typeface="Arial" panose="020B0604020202020204" pitchFamily="34" charset="0"/>
                  </a:rPr>
                  <a:t>nonequilibrium</a:t>
                </a:r>
                <a:r>
                  <a:rPr lang="en-US" dirty="0">
                    <a:latin typeface="Arial" panose="020B0604020202020204" pitchFamily="34" charset="0"/>
                    <a:cs typeface="Arial" panose="020B0604020202020204" pitchFamily="34" charset="0"/>
                  </a:rPr>
                  <a:t>) free energy of the microscopic theory effectively becomes a Hamiltonian of the effective theory. This is why people in textbooks suddenly switch the language and start to speak about “Hamiltonian”.</a:t>
                </a:r>
              </a:p>
              <a:p>
                <a:r>
                  <a:rPr lang="en-US" dirty="0">
                    <a:latin typeface="Arial" panose="020B0604020202020204" pitchFamily="34" charset="0"/>
                    <a:cs typeface="Arial" panose="020B0604020202020204" pitchFamily="34" charset="0"/>
                  </a:rPr>
                  <a:t>This happens even more in effective field theories, when one introduces a </a:t>
                </a:r>
                <a:r>
                  <a:rPr lang="en-US" dirty="0" err="1">
                    <a:latin typeface="Arial" panose="020B0604020202020204" pitchFamily="34" charset="0"/>
                    <a:cs typeface="Arial" panose="020B0604020202020204" pitchFamily="34" charset="0"/>
                  </a:rPr>
                  <a:t>nonequilibrium</a:t>
                </a:r>
                <a:r>
                  <a:rPr lang="en-US" dirty="0">
                    <a:latin typeface="Arial" panose="020B0604020202020204" pitchFamily="34" charset="0"/>
                    <a:cs typeface="Arial" panose="020B0604020202020204" pitchFamily="34" charset="0"/>
                  </a:rPr>
                  <a:t> field</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a:t>
                </a:r>
                <a:r>
                  <a:rPr lang="en-US" dirty="0" err="1">
                    <a:latin typeface="Arial" panose="020B0604020202020204" pitchFamily="34" charset="0"/>
                    <a:cs typeface="Arial" panose="020B0604020202020204" pitchFamily="34" charset="0"/>
                  </a:rPr>
                  <a:t>nonequilibrium</a:t>
                </a:r>
                <a:r>
                  <a:rPr lang="en-US" dirty="0">
                    <a:latin typeface="Arial" panose="020B0604020202020204" pitchFamily="34" charset="0"/>
                    <a:cs typeface="Arial" panose="020B0604020202020204" pitchFamily="34" charset="0"/>
                  </a:rPr>
                  <a:t> free energy of the microscopic theory is then a functional</a:t>
                </a:r>
                <a:endParaRPr lang="sk-SK" dirty="0">
                  <a:latin typeface="Arial" panose="020B0604020202020204" pitchFamily="34" charset="0"/>
                  <a:cs typeface="Arial" panose="020B0604020202020204"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75422" y="2159306"/>
                <a:ext cx="8328751" cy="3693319"/>
              </a:xfrm>
              <a:prstGeom prst="rect">
                <a:avLst/>
              </a:prstGeom>
              <a:blipFill rotWithShape="0">
                <a:blip r:embed="rId11"/>
                <a:stretch>
                  <a:fillRect l="-586" t="-825" r="-146" b="-1650"/>
                </a:stretch>
              </a:blipFill>
            </p:spPr>
            <p:txBody>
              <a:bodyPr/>
              <a:lstStyle/>
              <a:p>
                <a:r>
                  <a:rPr lang="sk-SK">
                    <a:noFill/>
                  </a:rPr>
                  <a:t> </a:t>
                </a:r>
              </a:p>
            </p:txBody>
          </p:sp>
        </mc:Fallback>
      </mc:AlternateContent>
      <p:pic>
        <p:nvPicPr>
          <p:cNvPr id="6" name="Picture 5"/>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2064357" y="3009275"/>
            <a:ext cx="4750880" cy="258890"/>
          </a:xfrm>
          <a:prstGeom prst="rect">
            <a:avLst/>
          </a:prstGeom>
        </p:spPr>
      </p:pic>
      <p:pic>
        <p:nvPicPr>
          <p:cNvPr id="7" name="Picture 6"/>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3937448" y="5021628"/>
            <a:ext cx="502349" cy="229743"/>
          </a:xfrm>
          <a:prstGeom prst="rect">
            <a:avLst/>
          </a:prstGeom>
        </p:spPr>
      </p:pic>
      <p:pic>
        <p:nvPicPr>
          <p:cNvPr id="9" name="Picture 8"/>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tretch>
            <a:fillRect/>
          </a:stretch>
        </p:blipFill>
        <p:spPr>
          <a:xfrm>
            <a:off x="2683220" y="6195995"/>
            <a:ext cx="2765489" cy="238316"/>
          </a:xfrm>
          <a:prstGeom prst="rect">
            <a:avLst/>
          </a:prstGeom>
        </p:spPr>
      </p:pic>
    </p:spTree>
    <p:extLst>
      <p:ext uri="{BB962C8B-B14F-4D97-AF65-F5344CB8AC3E}">
        <p14:creationId xmlns:p14="http://schemas.microsoft.com/office/powerpoint/2010/main" val="2471529938"/>
      </p:ext>
    </p:extLst>
  </p:cSld>
  <p:clrMapOvr>
    <a:masterClrMapping/>
  </p:clrMapOvr>
  <p:extLst mod="1"/>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4746" y="543521"/>
            <a:ext cx="3877216" cy="504895"/>
          </a:xfrm>
          <a:prstGeom prst="rect">
            <a:avLst/>
          </a:prstGeom>
        </p:spPr>
      </p:pic>
      <p:pic>
        <p:nvPicPr>
          <p:cNvPr id="3" name="Picture 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0884" y="1497319"/>
            <a:ext cx="5620534" cy="1247949"/>
          </a:xfrm>
          <a:prstGeom prst="rect">
            <a:avLst/>
          </a:prstGeom>
        </p:spPr>
      </p:pic>
      <mc:AlternateContent xmlns:mc="http://schemas.openxmlformats.org/markup-compatibility/2006" xmlns:a14="http://schemas.microsoft.com/office/drawing/2010/main">
        <mc:Choice Requires="a14">
          <p:sp>
            <p:nvSpPr>
              <p:cNvPr id="4" name="TextBox 3"/>
              <p:cNvSpPr txBox="1"/>
              <p:nvPr/>
            </p:nvSpPr>
            <p:spPr>
              <a:xfrm>
                <a:off x="396607" y="3095740"/>
                <a:ext cx="8240617" cy="1200329"/>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External field </a:t>
                </a:r>
                <a14:m>
                  <m:oMath xmlns:m="http://schemas.openxmlformats.org/officeDocument/2006/math">
                    <m:r>
                      <a:rPr lang="en-US" b="0" i="1" smtClean="0">
                        <a:latin typeface="Cambria Math" panose="02040503050406030204" pitchFamily="18" charset="0"/>
                        <a:cs typeface="Arial" panose="020B0604020202020204" pitchFamily="34" charset="0"/>
                      </a:rPr>
                      <m:t>h</m:t>
                    </m:r>
                    <m:d>
                      <m:dPr>
                        <m:ctrlPr>
                          <a:rPr lang="en-US" b="0" i="1" smtClean="0">
                            <a:latin typeface="Cambria Math" panose="02040503050406030204" pitchFamily="18" charset="0"/>
                            <a:cs typeface="Arial" panose="020B0604020202020204" pitchFamily="34" charset="0"/>
                          </a:rPr>
                        </m:ctrlPr>
                      </m:dPr>
                      <m:e>
                        <m:acc>
                          <m:accPr>
                            <m:chr m:val="⃗"/>
                            <m:ctrlPr>
                              <a:rPr lang="en-US" b="0" i="1" smtClean="0">
                                <a:latin typeface="Cambria Math" panose="02040503050406030204" pitchFamily="18" charset="0"/>
                                <a:cs typeface="Arial" panose="020B0604020202020204" pitchFamily="34" charset="0"/>
                              </a:rPr>
                            </m:ctrlPr>
                          </m:accPr>
                          <m:e>
                            <m:r>
                              <a:rPr lang="en-US" b="0" i="1" smtClean="0">
                                <a:latin typeface="Cambria Math" panose="02040503050406030204" pitchFamily="18" charset="0"/>
                                <a:cs typeface="Arial" panose="020B0604020202020204" pitchFamily="34" charset="0"/>
                              </a:rPr>
                              <m:t>𝑟</m:t>
                            </m:r>
                          </m:e>
                        </m:acc>
                      </m:e>
                    </m:d>
                  </m:oMath>
                </a14:m>
                <a:endParaRPr lang="en-US" b="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14:m>
                  <m:oMath xmlns:m="http://schemas.openxmlformats.org/officeDocument/2006/math">
                    <m:r>
                      <a:rPr lang="en-US" b="0" i="1" smtClean="0">
                        <a:latin typeface="Cambria Math" panose="02040503050406030204" pitchFamily="18" charset="0"/>
                        <a:cs typeface="Arial" panose="020B0604020202020204" pitchFamily="34" charset="0"/>
                      </a:rPr>
                      <m:t>𝑍</m:t>
                    </m:r>
                  </m:oMath>
                </a14:m>
                <a:r>
                  <a:rPr lang="en-US" dirty="0">
                    <a:latin typeface="Arial" panose="020B0604020202020204" pitchFamily="34" charset="0"/>
                    <a:cs typeface="Arial" panose="020B0604020202020204" pitchFamily="34" charset="0"/>
                  </a:rPr>
                  <a:t> is then a functional of </a:t>
                </a:r>
                <a14:m>
                  <m:oMath xmlns:m="http://schemas.openxmlformats.org/officeDocument/2006/math">
                    <m:r>
                      <a:rPr lang="en-US" b="0" i="1" smtClean="0">
                        <a:latin typeface="Cambria Math" panose="02040503050406030204" pitchFamily="18" charset="0"/>
                        <a:cs typeface="Arial" panose="020B0604020202020204" pitchFamily="34" charset="0"/>
                      </a:rPr>
                      <m:t>h</m:t>
                    </m:r>
                  </m:oMath>
                </a14:m>
                <a:r>
                  <a:rPr lang="en-US" dirty="0">
                    <a:latin typeface="Arial" panose="020B0604020202020204" pitchFamily="34" charset="0"/>
                    <a:cs typeface="Arial" panose="020B0604020202020204" pitchFamily="34" charset="0"/>
                  </a:rPr>
                  <a:t> and is a generating functional of moments of </a:t>
                </a:r>
                <a14:m>
                  <m:oMath xmlns:m="http://schemas.openxmlformats.org/officeDocument/2006/math">
                    <m:r>
                      <a:rPr lang="en-US" b="0" i="1" smtClean="0">
                        <a:latin typeface="Cambria Math" panose="02040503050406030204" pitchFamily="18" charset="0"/>
                        <a:cs typeface="Arial" panose="020B0604020202020204" pitchFamily="34" charset="0"/>
                      </a:rPr>
                      <m:t>𝑚</m:t>
                    </m:r>
                    <m:r>
                      <a:rPr lang="en-US" b="0" i="1" smtClean="0">
                        <a:latin typeface="Cambria Math" panose="02040503050406030204" pitchFamily="18" charset="0"/>
                        <a:cs typeface="Arial" panose="020B0604020202020204" pitchFamily="34" charset="0"/>
                      </a:rPr>
                      <m:t>(</m:t>
                    </m:r>
                    <m:acc>
                      <m:accPr>
                        <m:chr m:val="⃗"/>
                        <m:ctrlPr>
                          <a:rPr lang="en-US" b="0" i="1" smtClean="0">
                            <a:latin typeface="Cambria Math" panose="02040503050406030204" pitchFamily="18" charset="0"/>
                            <a:cs typeface="Arial" panose="020B0604020202020204" pitchFamily="34" charset="0"/>
                          </a:rPr>
                        </m:ctrlPr>
                      </m:accPr>
                      <m:e>
                        <m:r>
                          <a:rPr lang="en-US" b="0" i="1" smtClean="0">
                            <a:latin typeface="Cambria Math" panose="02040503050406030204" pitchFamily="18" charset="0"/>
                            <a:cs typeface="Arial" panose="020B0604020202020204" pitchFamily="34" charset="0"/>
                          </a:rPr>
                          <m:t>𝑟</m:t>
                        </m:r>
                      </m:e>
                    </m:acc>
                    <m:r>
                      <a:rPr lang="en-US" b="0" i="1" smtClean="0">
                        <a:latin typeface="Cambria Math" panose="02040503050406030204" pitchFamily="18" charset="0"/>
                        <a:cs typeface="Arial" panose="020B0604020202020204" pitchFamily="34" charset="0"/>
                      </a:rPr>
                      <m:t>)</m:t>
                    </m:r>
                  </m:oMath>
                </a14:m>
                <a:r>
                  <a:rPr lang="en-US" dirty="0">
                    <a:latin typeface="Arial" panose="020B0604020202020204" pitchFamily="34" charset="0"/>
                    <a:cs typeface="Arial" panose="020B0604020202020204" pitchFamily="34" charset="0"/>
                  </a:rPr>
                  <a:t>.</a:t>
                </a:r>
              </a:p>
              <a:p>
                <a:endParaRPr lang="sk-SK" dirty="0">
                  <a:latin typeface="Arial" panose="020B0604020202020204" pitchFamily="34" charset="0"/>
                  <a:cs typeface="Arial" panose="020B0604020202020204"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96607" y="3095740"/>
                <a:ext cx="8240617" cy="1200329"/>
              </a:xfrm>
              <a:prstGeom prst="rect">
                <a:avLst/>
              </a:prstGeom>
              <a:blipFill rotWithShape="0">
                <a:blip r:embed="rId7"/>
                <a:stretch>
                  <a:fillRect l="-592" t="-6599"/>
                </a:stretch>
              </a:blipFill>
            </p:spPr>
            <p:txBody>
              <a:bodyPr/>
              <a:lstStyle/>
              <a:p>
                <a:r>
                  <a:rPr lang="sk-SK">
                    <a:noFill/>
                  </a:rPr>
                  <a:t> </a:t>
                </a:r>
              </a:p>
            </p:txBody>
          </p:sp>
        </mc:Fallback>
      </mc:AlternateContent>
      <p:pic>
        <p:nvPicPr>
          <p:cNvPr id="6" name="Picture 5"/>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3465417" y="4527315"/>
            <a:ext cx="2043684" cy="531495"/>
          </a:xfrm>
          <a:prstGeom prst="rect">
            <a:avLst/>
          </a:prstGeom>
        </p:spPr>
      </p:pic>
      <p:sp>
        <p:nvSpPr>
          <p:cNvPr id="7" name="TextBox 6"/>
          <p:cNvSpPr txBox="1"/>
          <p:nvPr/>
        </p:nvSpPr>
        <p:spPr>
          <a:xfrm>
            <a:off x="396607" y="5409282"/>
            <a:ext cx="8240617"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All moments and correlations can be calculated as certain </a:t>
            </a:r>
            <a:r>
              <a:rPr lang="en-US" dirty="0" err="1">
                <a:latin typeface="Arial" panose="020B0604020202020204" pitchFamily="34" charset="0"/>
                <a:cs typeface="Arial" panose="020B0604020202020204" pitchFamily="34" charset="0"/>
              </a:rPr>
              <a:t>variational</a:t>
            </a:r>
            <a:r>
              <a:rPr lang="en-US" dirty="0">
                <a:latin typeface="Arial" panose="020B0604020202020204" pitchFamily="34" charset="0"/>
                <a:cs typeface="Arial" panose="020B0604020202020204" pitchFamily="34" charset="0"/>
              </a:rPr>
              <a:t> derivatives of the generating functional.</a:t>
            </a:r>
            <a:endParaRPr lang="sk-SK" dirty="0">
              <a:latin typeface="Arial" panose="020B0604020202020204" pitchFamily="34" charset="0"/>
              <a:cs typeface="Arial" panose="020B0604020202020204" pitchFamily="34" charset="0"/>
            </a:endParaRPr>
          </a:p>
        </p:txBody>
      </p:sp>
      <p:sp>
        <p:nvSpPr>
          <p:cNvPr id="8" name="TextBox 7"/>
          <p:cNvSpPr txBox="1"/>
          <p:nvPr/>
        </p:nvSpPr>
        <p:spPr>
          <a:xfrm>
            <a:off x="396607" y="1167788"/>
            <a:ext cx="5112494"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Phenomenological </a:t>
            </a:r>
            <a:r>
              <a:rPr lang="en-US">
                <a:latin typeface="Arial" panose="020B0604020202020204" pitchFamily="34" charset="0"/>
                <a:cs typeface="Arial" panose="020B0604020202020204" pitchFamily="34" charset="0"/>
              </a:rPr>
              <a:t>hamiltonian</a:t>
            </a:r>
            <a:endParaRPr lang="sk-SK"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4857031"/>
      </p:ext>
    </p:extLst>
  </p:cSld>
  <p:clrMapOvr>
    <a:masterClrMapping/>
  </p:clrMapOvr>
  <p:extLst mod="1"/>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2050" name="Picture 2" descr="_images/solid_angl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5656" y="1124744"/>
            <a:ext cx="7353182" cy="4536504"/>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a:off x="683568" y="2276872"/>
            <a:ext cx="122413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683568" y="2420888"/>
            <a:ext cx="122413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83568" y="2636912"/>
            <a:ext cx="122413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88472" y="2852936"/>
            <a:ext cx="122413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003007" y="2060848"/>
            <a:ext cx="122413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003007" y="2204864"/>
            <a:ext cx="122413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003007" y="2420888"/>
            <a:ext cx="122413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007911" y="2636912"/>
            <a:ext cx="122413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683568" y="3189237"/>
            <a:ext cx="122413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683568" y="3333253"/>
            <a:ext cx="122413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83568" y="3549277"/>
            <a:ext cx="122413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88472" y="3765301"/>
            <a:ext cx="122413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1003007" y="2973213"/>
            <a:ext cx="122413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003007" y="3117229"/>
            <a:ext cx="122413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003007" y="3333253"/>
            <a:ext cx="122413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1007911" y="3549277"/>
            <a:ext cx="122413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898232" y="3992064"/>
            <a:ext cx="104775" cy="219075"/>
          </a:xfrm>
          <a:prstGeom prst="rect">
            <a:avLst/>
          </a:prstGeom>
        </p:spPr>
      </p:pic>
      <mc:AlternateContent xmlns:mc="http://schemas.openxmlformats.org/markup-compatibility/2006" xmlns:a14="http://schemas.microsoft.com/office/drawing/2010/main">
        <mc:Choice Requires="a14">
          <p:sp>
            <p:nvSpPr>
              <p:cNvPr id="24" name="TextBox 23"/>
              <p:cNvSpPr txBox="1"/>
              <p:nvPr/>
            </p:nvSpPr>
            <p:spPr>
              <a:xfrm>
                <a:off x="467544" y="5589240"/>
                <a:ext cx="453650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𝑗</m:t>
                    </m:r>
                  </m:oMath>
                </a14:m>
                <a:r>
                  <a:rPr kumimoji="0" lang="en-US" sz="2000" b="0" i="0" u="none" strike="noStrike" kern="1200" cap="none" spc="0" normalizeH="0" baseline="0" noProof="0" dirty="0">
                    <a:ln>
                      <a:noFill/>
                    </a:ln>
                    <a:solidFill>
                      <a:prstClr val="black"/>
                    </a:solidFill>
                    <a:effectLst/>
                    <a:uLnTx/>
                    <a:uFillTx/>
                    <a:latin typeface="Calibri"/>
                    <a:ea typeface="+mn-ea"/>
                    <a:cs typeface="+mn-cs"/>
                  </a:rPr>
                  <a:t>      particles/cm</a:t>
                </a:r>
                <a:r>
                  <a:rPr kumimoji="0" lang="en-US" sz="2000" b="0" i="0" u="none" strike="noStrike" kern="1200" cap="none" spc="0" normalizeH="0" baseline="30000" noProof="0" dirty="0">
                    <a:ln>
                      <a:noFill/>
                    </a:ln>
                    <a:solidFill>
                      <a:prstClr val="black"/>
                    </a:solidFill>
                    <a:effectLst/>
                    <a:uLnTx/>
                    <a:uFillTx/>
                    <a:latin typeface="Calibri"/>
                    <a:ea typeface="+mn-ea"/>
                    <a:cs typeface="+mn-cs"/>
                  </a:rPr>
                  <a:t>-2</a:t>
                </a:r>
                <a:r>
                  <a:rPr kumimoji="0" lang="en-US" sz="2000" b="0" i="0" u="none" strike="noStrike" kern="1200" cap="none" spc="0" normalizeH="0" baseline="0" noProof="0" dirty="0">
                    <a:ln>
                      <a:noFill/>
                    </a:ln>
                    <a:solidFill>
                      <a:prstClr val="black"/>
                    </a:solidFill>
                    <a:effectLst/>
                    <a:uLnTx/>
                    <a:uFillTx/>
                    <a:latin typeface="Calibri"/>
                    <a:ea typeface="+mn-ea"/>
                    <a:cs typeface="+mn-cs"/>
                  </a:rPr>
                  <a:t>/s</a:t>
                </a:r>
                <a:endParaRPr kumimoji="0" lang="sk-SK" sz="2000" b="0"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467544" y="5589240"/>
                <a:ext cx="4536504" cy="400110"/>
              </a:xfrm>
              <a:prstGeom prst="rect">
                <a:avLst/>
              </a:prstGeom>
              <a:blipFill rotWithShape="0">
                <a:blip r:embed="rId9"/>
                <a:stretch>
                  <a:fillRect l="-538" t="-9091" b="-25758"/>
                </a:stretch>
              </a:blipFill>
            </p:spPr>
            <p:txBody>
              <a:bodyPr/>
              <a:lstStyle/>
              <a:p>
                <a:r>
                  <a:rPr lang="sk-SK">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467544" y="6237312"/>
                <a:ext cx="295232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oMath>
                </a14:m>
                <a:r>
                  <a:rPr kumimoji="0" lang="en-US" sz="2000" b="0" i="0" u="none" strike="noStrike" kern="1200" cap="none" spc="0" normalizeH="0" baseline="0" noProof="0" dirty="0">
                    <a:ln>
                      <a:noFill/>
                    </a:ln>
                    <a:solidFill>
                      <a:prstClr val="black"/>
                    </a:solidFill>
                    <a:effectLst/>
                    <a:uLnTx/>
                    <a:uFillTx/>
                    <a:latin typeface="Calibri"/>
                    <a:ea typeface="+mn-ea"/>
                    <a:cs typeface="+mn-cs"/>
                  </a:rPr>
                  <a:t>   detector_clicks/s</a:t>
                </a:r>
                <a:endParaRPr kumimoji="0" lang="sk-SK" sz="2000" b="0"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467544" y="6237312"/>
                <a:ext cx="2952328" cy="400110"/>
              </a:xfrm>
              <a:prstGeom prst="rect">
                <a:avLst/>
              </a:prstGeom>
              <a:blipFill rotWithShape="0">
                <a:blip r:embed="rId10"/>
                <a:stretch>
                  <a:fillRect t="-7576" b="-25758"/>
                </a:stretch>
              </a:blipFill>
            </p:spPr>
            <p:txBody>
              <a:bodyPr/>
              <a:lstStyle/>
              <a:p>
                <a:r>
                  <a:rPr lang="sk-SK">
                    <a:noFill/>
                  </a:rPr>
                  <a:t> </a:t>
                </a:r>
              </a:p>
            </p:txBody>
          </p:sp>
        </mc:Fallback>
      </mc:AlternateContent>
      <p:pic>
        <p:nvPicPr>
          <p:cNvPr id="26" name="Picture 25"/>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4200711" y="6018237"/>
            <a:ext cx="746760" cy="219075"/>
          </a:xfrm>
          <a:prstGeom prst="rect">
            <a:avLst/>
          </a:prstGeom>
        </p:spPr>
      </p:pic>
      <p:sp>
        <p:nvSpPr>
          <p:cNvPr id="28" name="Rectangle 27"/>
          <p:cNvSpPr/>
          <p:nvPr/>
        </p:nvSpPr>
        <p:spPr>
          <a:xfrm>
            <a:off x="3995936" y="5789295"/>
            <a:ext cx="1156311" cy="6480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0D9EEA67-27A6-437F-8C56-C6336D228983}"/>
              </a:ext>
            </a:extLst>
          </p:cNvPr>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6023339" y="5832475"/>
            <a:ext cx="1281905" cy="523810"/>
          </a:xfrm>
          <a:prstGeom prst="rect">
            <a:avLst/>
          </a:prstGeom>
        </p:spPr>
      </p:pic>
      <p:sp>
        <p:nvSpPr>
          <p:cNvPr id="32" name="Rectangle 31"/>
          <p:cNvSpPr/>
          <p:nvPr/>
        </p:nvSpPr>
        <p:spPr>
          <a:xfrm>
            <a:off x="5919527" y="5801820"/>
            <a:ext cx="1532793" cy="63554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TextBox 30"/>
          <p:cNvSpPr txBox="1"/>
          <p:nvPr/>
        </p:nvSpPr>
        <p:spPr>
          <a:xfrm>
            <a:off x="2641104" y="260648"/>
            <a:ext cx="365908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Scattering cross section</a:t>
            </a:r>
            <a:endParaRPr kumimoji="0" lang="sk-SK" sz="24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38825548"/>
      </p:ext>
    </p:extLst>
  </p:cSld>
  <p:clrMapOvr>
    <a:masterClrMapping/>
  </p:clrMapOvr>
  <p:extLst mod="1"/>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3" name="Picture 2"/>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3923928" y="548680"/>
            <a:ext cx="746760" cy="219075"/>
          </a:xfrm>
          <a:prstGeom prst="rect">
            <a:avLst/>
          </a:prstGeom>
        </p:spPr>
      </p:pic>
      <p:sp>
        <p:nvSpPr>
          <p:cNvPr id="4" name="TextBox 3"/>
          <p:cNvSpPr txBox="1"/>
          <p:nvPr/>
        </p:nvSpPr>
        <p:spPr>
          <a:xfrm>
            <a:off x="467544" y="1268760"/>
            <a:ext cx="8064896"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Assumption: all collision events are independent of each other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This may not be true. If a collision destroys the target particle, the target particle is no more available for colliding with the next beam particles, so there would be only one click of the detectors eventually. </a:t>
            </a:r>
            <a:endParaRPr kumimoji="0" lang="sk-SK" sz="2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517505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_i \rightarrow E_i-A_iJ&#10;\end{align*}&#10;\end{document}&#10;"/>
  <p:tag name="IGUANATEXSIZE" val="18"/>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bar M &amp;= \sum_M Mp(M) = &#10;\frac{1}{Z}\sum_M M\sum_{i,M_i=M}\exp(-\beta E_i)&#10;\frac{1}{Z}\sum_M \sum_{i,M_i=M}M_i\exp(-\beta E_i)=\\&#10;&amp;=\frac{1}{Z}\sum_{i}M_i\exp(-\beta E_i)&#10;\end{align*}&#10;\end{document}&#10;"/>
  <p:tag name="IGUANATEXSIZE" val="18"/>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M) = \frac{1}{Z}\sum_{i,M_i=M}\exp(-\beta E_i)&#10;=\frac{1}{Z}Z_{neq}(T,V,M)=&#10;\frac{1}{Z}\exp(-\beta F_{neq}(T,V,M))&#10;\end{align*}&#10;\end{document}&#10;"/>
  <p:tag name="IGUANATEXSIZE" val="18"/>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M) = \exp(-\beta\,\Delta F(M))&#10;\end{align*}&#10;\end{document}&#10;"/>
  <p:tag name="IGUANATEXSIZE" val="18"/>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elta F(M)= F_{neq}(T,V,M)-F_{eq}(T,V)&#10;\end{align*}&#10;\end{document}&#10;"/>
  <p:tag name="IGUANATEXSIZE" val="18"/>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Z=\exp(-\beta F_{eq}(T,V))&#10;\end{align*}&#10;\end{document}&#10;"/>
  <p:tag name="IGUANATEXSIZE" val="18"/>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_{eq}(T,V)\approx F_{neq}(T,V,M_{eq})&#10;\end{align*}&#10;\end{document}&#10;"/>
  <p:tag name="IGUANATEXSIZE" val="18"/>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Z\neq\exp(-\beta F_{neq}(T,V,M_{eq}))&#10;\end{align*}&#10;\end{document}&#10;"/>
  <p:tag name="IGUANATEXSIZE" val="18"/>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10^{23}+100\approx 10^{23}&#10;\end{align*}&#10;\end{document}&#10;"/>
  <p:tag name="IGUANATEXSIZE" val="18"/>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xp(10^{23})\times \exp(100)\neq \exp(10^{23})&#10;\end{align*}&#10;\end{document}&#10;"/>
  <p:tag name="IGUANATEXSIZE" val="18"/>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_{neq}(T,V,M)&#10;\end{align*}&#10;\end{document}&#10;"/>
  <p:tag name="IGUANATEXSIZE" val="18"/>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bar A = \frac{1}{\beta}\frac{\partial}{\partial J}\ln Z&#10;\end{align*}&#10;\end{document}&#10;"/>
  <p:tag name="IGUANATEXSIZE" val="18"/>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_{neq}(T,V,M)=F_0(T,V)+F_2(T,V)M^2+F_4(T,V)M^4&#10;\end{align*}&#10;\end{document}&#10;"/>
  <p:tag name="IGUANATEXSIZE" val="18"/>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M)=\frac{1}{Z}\exp(-\beta(F_0(T,V)+F_2(T,V)M^2+F_4(T,V)M^4))&#10;\end{align*}&#10;\end{document}&#10;"/>
  <p:tag name="IGUANATEXSIZE" val="18"/>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Z=\sum_M\exp(-\beta(F_0(T,V)+F_2(T,V)M^2+F_4(T,V)M^4))&#10;\end{align*}&#10;\end{document}&#10;"/>
  <p:tag name="IGUANATEXSIZE" val="18"/>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M)=\frac{1}{Z}\exp(-\beta(F_0(T,V)+F_2(T,V)M^2+F_4(T,V)M^4))&#10;\end{align*}&#10;\end{document}&#10;"/>
  <p:tag name="IGUANATEXSIZE" val="18"/>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Z=\sum_M\exp(-\beta(F_0(T,V)+F_2(T,V)M^2+F_4(T,V)M^4))&#10;\end{align*}&#10;\end{document}&#10;"/>
  <p:tag name="IGUANATEXSIZE" val="18"/>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H(M)=F_0(T,V)+F_2(T,V)M^2+F_4(T,V)M^4&#10;\end{align*}&#10;\end{document}&#10;"/>
  <p:tag name="IGUANATEXSIZE" val="18"/>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vec r)&#10;\end{align*}&#10;\end{document}&#10;"/>
  <p:tag name="IGUANATEXSIZE" val="18"/>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_{neq}[M]=F_{neq}(T,V,M(.)])&#10;\end{align*}&#10;\end{document}&#10;"/>
  <p:tag name="IGUANATEXSIZE" val="18"/>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verline{m(\vec r)}=\frac{\delta}{\delta h(\vec r)}\ln Z[h]&#10;\end{align*}&#10;\end{document}&#10;"/>
  <p:tag name="IGUANATEXSIZE" val="18"/>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j&#10;\end{align*}&#10;\end{document}&#10;"/>
  <p:tag name="IGUANATEXSIZE" val="20"/>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chi_A = \frac{\partial \bar A}{\partial J} = &#10;\frac{1}{\beta}\frac{\partial}{\partial J}\ln Z&#10;=\beta \frac{\partial}{\beta\partial J}\bar A&#10;=\beta \left(\frac{\partial}{\beta\partial J}\right)^2 \ln Z&#10;\end{align*}&#10;\end{document}&#10;"/>
  <p:tag name="IGUANATEXSIZE" val="18"/>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n=j\sigma&#10;\end{align*}&#10;\end{document}&#10;"/>
  <p:tag name="IGUANATEXSIZE" val="20"/>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n=j\frac{d\sigma}{d\Omega}d\Omega&#10;\end{align*}&#10;\end{document}&#10;"/>
  <p:tag name="IGUANATEXSIZE" val="20"/>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n=j\sigma&#10;\end{align*}&#10;\end{document}&#10;"/>
  <p:tag name="IGUANATEXSIZE" val="20"/>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n=\int\limits_{target} j(\vec r)\sigma \rho(\vec r) dV&#10;\end{align*}&#10;\end{document}&#10;"/>
  <p:tag name="IGUANATEXSIZE" val="20"/>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n=\int\limits_{target} j(t,\vec r)\sigma \rho(\vec r) dV&#10;\end{align*}&#10;\end{document}&#10;"/>
  <p:tag name="IGUANATEXSIZE" val="20"/>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n(t)=L(t)\sigma&#10;\end{align*}&#10;\end{document}&#10;"/>
  <p:tag name="IGUANATEXSIZE" val="20"/>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N=\int dt L(t)\sigma=L_{int}\sigma&#10;\end{align*}&#10;\end{document}&#10;"/>
  <p:tag name="IGUANATEXSIZE" val="20"/>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n=\int\limits_{target} j(\vec r)\sigma \rho(\vec r) dV&#10;\end{align*}&#10;\end{document}&#10;"/>
  <p:tag name="IGUANATEXSIZE" val="20"/>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n=\int \rho_a \rho_B |v_A+v_B|\sigma dV&#10;\end{align*}&#10;\end{document}&#10;"/>
  <p:tag name="IGUANATEXSIZE" val="20"/>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n=\int \rho_a \rho_B |v_A+v_B|\sigma dV&#10;\end{align*}&#10;\end{document}&#10;"/>
  <p:tag name="IGUANATEXSIZE" val="2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chi_A = \beta \overline{\Delta A^2}&#10;\end{align*}&#10;\end{document}&#10;"/>
  <p:tag name="IGUANATEXSIZE" val="18"/>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igma(\vec v_1,\vec v_2;\vec v_1',\vec v_2')&#10;\end{align*}&#10;\end{document}&#10;"/>
  <p:tag name="IGUANATEXSIZE" val="20"/>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v_1',\vec v_2'&#10;\end{align*}&#10;\end{document}&#10;"/>
  <p:tag name="IGUANATEXSIZE" val="20"/>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verline{\Delta A^2}\propto N&#10;\end{align*}&#10;\end{document}&#10;"/>
  <p:tag name="IGUANATEXSIZE" val="18"/>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sqrt{\overline{\Delta A^2}}}{\bar A}\propto \frac{1}{\sqrt N}&#10;\end{align*}&#10;\end{document}&#10;"/>
  <p:tag name="IGUANATEXSIZE" val="18"/>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i)=\frac{1}{Z}\exp(-\beta E_i)&#10;\end{align*}&#10;\end{document}&#10;"/>
  <p:tag name="IGUANATEXSIZE" val="18"/>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bar M = \sum_i M_i p(i)=\frac{1}{Z}\sum_iM_i\exp(-\beta E_i)&#10;\end{align*}&#10;\end{document}&#10;"/>
  <p:tag name="IGUANATEXSIZE" val="18"/>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M) = \frac{1}{Z}\sum_{i,M_i=M}\exp(-\beta E_i)&#10;\end{align*}&#10;\end{document}&#10;"/>
  <p:tag name="IGUANATEXSIZE" val="18"/>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resentation1" id="{4BFC4D6B-A924-454A-A1BA-1534EA58ACEE}" vid="{79D79B44-7DC3-4FB3-9E3E-A08CB7E84FAC}"/>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dirty="0" smtClean="0"/>
        </a:defPPr>
      </a:lstStyle>
    </a:txDef>
  </a:objectDefaults>
  <a:extraClrSchemeLst/>
  <a:extLst>
    <a:ext uri="{05A4C25C-085E-4340-85A3-A5531E510DB2}">
      <thm15:themeFamily xmlns:thm15="http://schemas.microsoft.com/office/thememl/2012/main" name="Lekcia3.pptx" id="{BAF4EDA4-144D-442F-9C15-68DE6A244B22}" vid="{4A395020-DD1E-4526-9B9D-630953422F5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Myblank</Template>
  <TotalTime>1776</TotalTime>
  <Words>466</Words>
  <Application>Microsoft Office PowerPoint</Application>
  <PresentationFormat>On-screen Show (4:3)</PresentationFormat>
  <Paragraphs>61</Paragraphs>
  <Slides>21</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21</vt:i4>
      </vt:variant>
    </vt:vector>
  </HeadingPairs>
  <TitlesOfParts>
    <vt:vector size="32" baseType="lpstr">
      <vt:lpstr>Arial</vt:lpstr>
      <vt:lpstr>Calibri</vt:lpstr>
      <vt:lpstr>Calibri Light</vt:lpstr>
      <vt:lpstr>Cambria Math</vt:lpstr>
      <vt:lpstr>CMMI12</vt:lpstr>
      <vt:lpstr>CMMIB10</vt:lpstr>
      <vt:lpstr>CMR12</vt:lpstr>
      <vt:lpstr>NimbusRomNo9L-Medi</vt:lpstr>
      <vt:lpstr>NimbusRomNo9L-Regu</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Vladimir Cerny</dc:creator>
  <cp:lastModifiedBy>Vladimir Cerny</cp:lastModifiedBy>
  <cp:revision>111</cp:revision>
  <dcterms:created xsi:type="dcterms:W3CDTF">2015-02-12T11:47:42Z</dcterms:created>
  <dcterms:modified xsi:type="dcterms:W3CDTF">2019-04-03T08:05:24Z</dcterms:modified>
</cp:coreProperties>
</file>