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37" r:id="rId2"/>
    <p:sldId id="338" r:id="rId3"/>
    <p:sldId id="339" r:id="rId4"/>
    <p:sldId id="340" r:id="rId5"/>
    <p:sldId id="341" r:id="rId6"/>
    <p:sldId id="342" r:id="rId7"/>
    <p:sldId id="34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352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353" r:id="rId26"/>
    <p:sldId id="354" r:id="rId27"/>
    <p:sldId id="355" r:id="rId28"/>
    <p:sldId id="356" r:id="rId29"/>
    <p:sldId id="357" r:id="rId3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4662D-95DA-4C14-8898-55B69962E9B9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FA43-4D60-4AC8-BF06-7AAAA3F6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8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F803-1F62-4AF8-AD3A-61CE7B6120F6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2B7-6C17-4D3E-8EAA-20B4D700CFFB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9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2232-A78D-4179-A1EB-253E48A5F29F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8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26F8-D3E5-4111-B3D6-7B0A6EE6F231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A4AC-FDFB-4B19-9F76-1D762EFB78E3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6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71F3-2935-42FE-B373-D0753E03D8C3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3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4988-9151-44E8-BB4E-798D2CF3A0BD}" type="datetime1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23F0-B34A-444F-902A-74EE98D65E2D}" type="datetime1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9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CAA-74AD-43AE-AB6A-AB3C8F6E94EB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E2F1-7364-4759-B3C0-3823D65CEF12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278A-7427-42EC-9C9D-EDE173B3F1F0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3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9669-F08F-40BC-A8F9-522DD1742869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F171-A641-4D3E-AA75-363029A1D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7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2.png"/><Relationship Id="rId5" Type="http://schemas.openxmlformats.org/officeDocument/2006/relationships/tags" Target="../tags/tag5.xml"/><Relationship Id="rId10" Type="http://schemas.openxmlformats.org/officeDocument/2006/relationships/image" Target="../media/image41.png"/><Relationship Id="rId4" Type="http://schemas.openxmlformats.org/officeDocument/2006/relationships/tags" Target="../tags/tag4.xml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1.png"/><Relationship Id="rId5" Type="http://schemas.openxmlformats.org/officeDocument/2006/relationships/tags" Target="../tags/tag11.xml"/><Relationship Id="rId10" Type="http://schemas.openxmlformats.org/officeDocument/2006/relationships/image" Target="../media/image48.png"/><Relationship Id="rId4" Type="http://schemas.openxmlformats.org/officeDocument/2006/relationships/tags" Target="../tags/tag10.xml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15.xml"/><Relationship Id="rId7" Type="http://schemas.openxmlformats.org/officeDocument/2006/relationships/image" Target="../media/image5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tags" Target="../tags/tag16.xml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56.png"/><Relationship Id="rId18" Type="http://schemas.openxmlformats.org/officeDocument/2006/relationships/image" Target="../media/image60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46.png"/><Relationship Id="rId17" Type="http://schemas.openxmlformats.org/officeDocument/2006/relationships/image" Target="../media/image59.png"/><Relationship Id="rId2" Type="http://schemas.openxmlformats.org/officeDocument/2006/relationships/tags" Target="../tags/tag18.xml"/><Relationship Id="rId16" Type="http://schemas.openxmlformats.org/officeDocument/2006/relationships/image" Target="../media/image23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48.png"/><Relationship Id="rId5" Type="http://schemas.openxmlformats.org/officeDocument/2006/relationships/tags" Target="../tags/tag21.xml"/><Relationship Id="rId15" Type="http://schemas.openxmlformats.org/officeDocument/2006/relationships/image" Target="../media/image58.png"/><Relationship Id="rId10" Type="http://schemas.openxmlformats.org/officeDocument/2006/relationships/image" Target="../media/image47.png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63.png"/><Relationship Id="rId18" Type="http://schemas.openxmlformats.org/officeDocument/2006/relationships/image" Target="../media/image67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62.png"/><Relationship Id="rId17" Type="http://schemas.openxmlformats.org/officeDocument/2006/relationships/image" Target="../media/image66.png"/><Relationship Id="rId2" Type="http://schemas.openxmlformats.org/officeDocument/2006/relationships/tags" Target="../tags/tag26.xml"/><Relationship Id="rId16" Type="http://schemas.openxmlformats.org/officeDocument/2006/relationships/image" Target="../media/image65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61.png"/><Relationship Id="rId5" Type="http://schemas.openxmlformats.org/officeDocument/2006/relationships/tags" Target="../tags/tag29.xml"/><Relationship Id="rId15" Type="http://schemas.openxmlformats.org/officeDocument/2006/relationships/image" Target="../media/image64.png"/><Relationship Id="rId10" Type="http://schemas.openxmlformats.org/officeDocument/2006/relationships/image" Target="../media/image260.png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3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69.png"/><Relationship Id="rId18" Type="http://schemas.openxmlformats.org/officeDocument/2006/relationships/image" Target="../media/image73.png"/><Relationship Id="rId3" Type="http://schemas.openxmlformats.org/officeDocument/2006/relationships/tags" Target="../tags/tag37.xml"/><Relationship Id="rId21" Type="http://schemas.openxmlformats.org/officeDocument/2006/relationships/image" Target="../media/image76.png"/><Relationship Id="rId7" Type="http://schemas.openxmlformats.org/officeDocument/2006/relationships/tags" Target="../tags/tag41.xml"/><Relationship Id="rId12" Type="http://schemas.openxmlformats.org/officeDocument/2006/relationships/image" Target="../media/image370.png"/><Relationship Id="rId17" Type="http://schemas.openxmlformats.org/officeDocument/2006/relationships/image" Target="../media/image72.png"/><Relationship Id="rId2" Type="http://schemas.openxmlformats.org/officeDocument/2006/relationships/tags" Target="../tags/tag36.xml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9.xml"/><Relationship Id="rId15" Type="http://schemas.openxmlformats.org/officeDocument/2006/relationships/image" Target="../media/image70.png"/><Relationship Id="rId10" Type="http://schemas.openxmlformats.org/officeDocument/2006/relationships/tags" Target="../tags/tag44.xml"/><Relationship Id="rId19" Type="http://schemas.openxmlformats.org/officeDocument/2006/relationships/image" Target="../media/image74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47.png"/><Relationship Id="rId22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47.xml"/><Relationship Id="rId7" Type="http://schemas.openxmlformats.org/officeDocument/2006/relationships/image" Target="../media/image79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7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0.png"/><Relationship Id="rId4" Type="http://schemas.openxmlformats.org/officeDocument/2006/relationships/tags" Target="../tags/tag48.xml"/><Relationship Id="rId9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76.png"/><Relationship Id="rId18" Type="http://schemas.openxmlformats.org/officeDocument/2006/relationships/image" Target="../media/image73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70.png"/><Relationship Id="rId17" Type="http://schemas.openxmlformats.org/officeDocument/2006/relationships/image" Target="../media/image84.png"/><Relationship Id="rId2" Type="http://schemas.openxmlformats.org/officeDocument/2006/relationships/tags" Target="../tags/tag50.xml"/><Relationship Id="rId16" Type="http://schemas.openxmlformats.org/officeDocument/2006/relationships/image" Target="../media/image83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3.xml"/><Relationship Id="rId15" Type="http://schemas.openxmlformats.org/officeDocument/2006/relationships/image" Target="../media/image82.png"/><Relationship Id="rId10" Type="http://schemas.openxmlformats.org/officeDocument/2006/relationships/tags" Target="../tags/tag58.xml"/><Relationship Id="rId19" Type="http://schemas.openxmlformats.org/officeDocument/2006/relationships/image" Target="../media/image85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61.xml"/><Relationship Id="rId7" Type="http://schemas.openxmlformats.org/officeDocument/2006/relationships/image" Target="../media/image78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2.png"/><Relationship Id="rId5" Type="http://schemas.openxmlformats.org/officeDocument/2006/relationships/tags" Target="../tags/tag63.xml"/><Relationship Id="rId10" Type="http://schemas.openxmlformats.org/officeDocument/2006/relationships/image" Target="../media/image73.png"/><Relationship Id="rId4" Type="http://schemas.openxmlformats.org/officeDocument/2006/relationships/tags" Target="../tags/tag62.xml"/><Relationship Id="rId9" Type="http://schemas.openxmlformats.org/officeDocument/2006/relationships/image" Target="../media/image5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3" Type="http://schemas.openxmlformats.org/officeDocument/2006/relationships/image" Target="../media/image20.tmp"/><Relationship Id="rId7" Type="http://schemas.openxmlformats.org/officeDocument/2006/relationships/image" Target="../media/image24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624"/>
            <a:ext cx="3055885" cy="73920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3616"/>
            <a:ext cx="8786621" cy="63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86204"/>
      </p:ext>
    </p:extLst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558002" cy="314733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8367485" cy="154699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69160"/>
            <a:ext cx="635563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6" y="209271"/>
            <a:ext cx="8626588" cy="64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0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48518" cy="51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5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1" y="1055164"/>
            <a:ext cx="8740897" cy="47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8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626588" cy="239288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3" y="3645024"/>
            <a:ext cx="8832345" cy="175275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5" y="5373216"/>
            <a:ext cx="3535986" cy="32768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36912"/>
            <a:ext cx="5806943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66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5806943" cy="784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052736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detailed balance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1958510" cy="58679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8840"/>
            <a:ext cx="1158340" cy="53344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1379340" cy="4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64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56C265-2F68-4BA9-B819-AF04D7EB60A7}"/>
              </a:ext>
            </a:extLst>
          </p:cNvPr>
          <p:cNvSpPr txBox="1"/>
          <p:nvPr/>
        </p:nvSpPr>
        <p:spPr>
          <a:xfrm>
            <a:off x="442128" y="1587639"/>
            <a:ext cx="7857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Decoherence,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quantum measurement,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master equation, exponential decay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and all that</a:t>
            </a:r>
          </a:p>
        </p:txBody>
      </p:sp>
    </p:spTree>
    <p:extLst>
      <p:ext uri="{BB962C8B-B14F-4D97-AF65-F5344CB8AC3E}">
        <p14:creationId xmlns:p14="http://schemas.microsoft.com/office/powerpoint/2010/main" val="179010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3E32CB-A607-4B1B-8DE9-DB305FD849D5}"/>
              </a:ext>
            </a:extLst>
          </p:cNvPr>
          <p:cNvSpPr txBox="1"/>
          <p:nvPr/>
        </p:nvSpPr>
        <p:spPr>
          <a:xfrm>
            <a:off x="914400" y="425820"/>
            <a:ext cx="6973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Quantum mechanics and measurement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8CAD4-16F6-427E-931E-3BE30CB192B5}"/>
              </a:ext>
            </a:extLst>
          </p:cNvPr>
          <p:cNvSpPr txBox="1"/>
          <p:nvPr/>
        </p:nvSpPr>
        <p:spPr>
          <a:xfrm>
            <a:off x="321546" y="1306286"/>
            <a:ext cx="8661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states (pure states) are vectors in Hilbert space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measuring devices correspond to Hermitian operators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superposition states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measuring devices are classical devices, described by classical, not quantum mechanics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quantum system state collapses to an eigenstate of the measuring device’s operator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3F2BC6-270D-4E2B-B2AC-9E218CCD58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1376095"/>
            <a:ext cx="257143" cy="229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7B370C-FD1B-43D0-93BA-9A4703BF01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50" y="1629451"/>
            <a:ext cx="157714" cy="21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AD8682-34DD-4BC0-979B-F7F9D093CA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98" y="2082966"/>
            <a:ext cx="1296000" cy="519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FE99D0-DC51-4C91-BFC1-B160953CB9D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" y="4034021"/>
            <a:ext cx="1296000" cy="5194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950EC8-943C-4C7B-98BC-49E66C8A03C9}"/>
              </a:ext>
            </a:extLst>
          </p:cNvPr>
          <p:cNvSpPr txBox="1"/>
          <p:nvPr/>
        </p:nvSpPr>
        <p:spPr>
          <a:xfrm>
            <a:off x="2648473" y="3649514"/>
            <a:ext cx="27632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Stern-Gerlach shows “up”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DA5083-C995-4F2C-ABB7-F8BDB3594A52}"/>
              </a:ext>
            </a:extLst>
          </p:cNvPr>
          <p:cNvSpPr txBox="1"/>
          <p:nvPr/>
        </p:nvSpPr>
        <p:spPr>
          <a:xfrm>
            <a:off x="2648474" y="4562139"/>
            <a:ext cx="28918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Stern-Gerlach shows “down”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DE96E6-24A5-4A55-883F-54B7063FF69A}"/>
              </a:ext>
            </a:extLst>
          </p:cNvPr>
          <p:cNvCxnSpPr/>
          <p:nvPr/>
        </p:nvCxnSpPr>
        <p:spPr>
          <a:xfrm flipV="1">
            <a:off x="2250831" y="3858567"/>
            <a:ext cx="291402" cy="4220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6F0F6DC-7A2D-4FE9-A499-8714C06FD5C3}"/>
              </a:ext>
            </a:extLst>
          </p:cNvPr>
          <p:cNvCxnSpPr/>
          <p:nvPr/>
        </p:nvCxnSpPr>
        <p:spPr>
          <a:xfrm>
            <a:off x="2250831" y="4327756"/>
            <a:ext cx="311499" cy="3849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B80B18-E50E-4282-B90E-9E56C19030B0}"/>
              </a:ext>
            </a:extLst>
          </p:cNvPr>
          <p:cNvCxnSpPr/>
          <p:nvPr/>
        </p:nvCxnSpPr>
        <p:spPr>
          <a:xfrm>
            <a:off x="5637125" y="3858567"/>
            <a:ext cx="8038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2A3947-8E4C-4483-83EA-247BBDC78B7E}"/>
              </a:ext>
            </a:extLst>
          </p:cNvPr>
          <p:cNvCxnSpPr/>
          <p:nvPr/>
        </p:nvCxnSpPr>
        <p:spPr>
          <a:xfrm>
            <a:off x="5717512" y="4712679"/>
            <a:ext cx="72348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42706890-0A12-4DB2-9521-EA760B9C18F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83" y="3758859"/>
            <a:ext cx="212571" cy="2297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59E17C-4785-487A-B82F-2EA80BE121F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84" y="4597822"/>
            <a:ext cx="212571" cy="22971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A63AAE1-C345-4E5D-9D89-02504CFFB656}"/>
              </a:ext>
            </a:extLst>
          </p:cNvPr>
          <p:cNvSpPr txBox="1"/>
          <p:nvPr/>
        </p:nvSpPr>
        <p:spPr>
          <a:xfrm>
            <a:off x="321546" y="5325626"/>
            <a:ext cx="858129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Problem of measurement in QM: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We would like to describe the measuring device also by quantum mechanics (by Schrodinger equation), but this is incompatible with state collapse as shown by von Neuman because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state collapse is a non-unitary operation</a:t>
            </a:r>
          </a:p>
        </p:txBody>
      </p:sp>
    </p:spTree>
    <p:extLst>
      <p:ext uri="{BB962C8B-B14F-4D97-AF65-F5344CB8AC3E}">
        <p14:creationId xmlns:p14="http://schemas.microsoft.com/office/powerpoint/2010/main" val="317371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C3EE57-931C-47CA-9583-702DAFE6BBFD}"/>
              </a:ext>
            </a:extLst>
          </p:cNvPr>
          <p:cNvSpPr txBox="1"/>
          <p:nvPr/>
        </p:nvSpPr>
        <p:spPr>
          <a:xfrm>
            <a:off x="1617785" y="422031"/>
            <a:ext cx="5717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Density matric, statistical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3E22B-D0D1-4139-BFEC-50C424455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42" y="1166497"/>
            <a:ext cx="6916115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3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A7B87F-BF87-44AA-AE99-355E0546D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5" y="701152"/>
            <a:ext cx="8240275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6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237934" cy="153175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7422523" cy="50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86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B02FE-593A-4C20-9143-853D2C5D00DC}"/>
              </a:ext>
            </a:extLst>
          </p:cNvPr>
          <p:cNvSpPr txBox="1"/>
          <p:nvPr/>
        </p:nvSpPr>
        <p:spPr>
          <a:xfrm>
            <a:off x="1617785" y="422031"/>
            <a:ext cx="5717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Density matric, subsystem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59543-51C9-4EE0-86A7-5CE3BDB58F6E}"/>
              </a:ext>
            </a:extLst>
          </p:cNvPr>
          <p:cNvSpPr txBox="1"/>
          <p:nvPr/>
        </p:nvSpPr>
        <p:spPr>
          <a:xfrm>
            <a:off x="351692" y="1235947"/>
            <a:ext cx="850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Compound system (S,E)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A18297-899D-4F81-88D5-CD412DF388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40" y="1849285"/>
            <a:ext cx="2355429" cy="49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168E35-23F3-4144-9FA4-960558B8EC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39" y="2611005"/>
            <a:ext cx="2122286" cy="253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F33FA1-825B-4660-94D9-A86F83288D4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40" y="3170143"/>
            <a:ext cx="2838857" cy="517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8714A5-D563-4CDD-8ADA-C3075B6AAE8F}"/>
                  </a:ext>
                </a:extLst>
              </p:cNvPr>
              <p:cNvSpPr txBox="1"/>
              <p:nvPr/>
            </p:nvSpPr>
            <p:spPr>
              <a:xfrm>
                <a:off x="351692" y="3993282"/>
                <a:ext cx="8500906" cy="1763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Suppose we have a measuring device which measures some quantity of the system S. It means that its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operates just in the subspace of the compound Hilbert space. This subspace is spanned on vectors          . It means it is completely determined by the matrix elements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the mean A value is then calculated as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8714A5-D563-4CDD-8ADA-C3075B6AA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2" y="3993282"/>
                <a:ext cx="8500906" cy="1763753"/>
              </a:xfrm>
              <a:prstGeom prst="rect">
                <a:avLst/>
              </a:prstGeom>
              <a:blipFill>
                <a:blip r:embed="rId11"/>
                <a:stretch>
                  <a:fillRect l="-646" t="-1730" b="-4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F4EE3E33-93BE-4A79-9038-9FDCCAF3555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24" y="4632618"/>
            <a:ext cx="318857" cy="2434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3817F09-8C00-4AA2-869F-DE6726B1DD5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24" y="5050416"/>
            <a:ext cx="1609714" cy="288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8CBCEAA-FF53-471D-BB2D-5E5BC5F572D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10" y="5934281"/>
            <a:ext cx="5196000" cy="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61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937F33-D04C-4D57-B10D-E07C3992B9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3" y="1244952"/>
            <a:ext cx="7254857" cy="49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89EAD8-ED79-4F5D-BCE2-D1765F8E62A1}"/>
              </a:ext>
            </a:extLst>
          </p:cNvPr>
          <p:cNvSpPr txBox="1"/>
          <p:nvPr/>
        </p:nvSpPr>
        <p:spPr>
          <a:xfrm>
            <a:off x="321547" y="1913542"/>
            <a:ext cx="830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 we see that all information about the state is hidden in the expression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95D1E-E900-4A14-8A96-19CA2C759676}"/>
              </a:ext>
            </a:extLst>
          </p:cNvPr>
          <p:cNvSpPr txBox="1"/>
          <p:nvPr/>
        </p:nvSpPr>
        <p:spPr>
          <a:xfrm>
            <a:off x="1617785" y="422031"/>
            <a:ext cx="5717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Density matric, subsystem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AD80FD-A551-4DD0-B2FE-C8409EFB221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05" y="2398080"/>
            <a:ext cx="1566857" cy="49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3F5F4F-C73E-4BBB-9CF2-244CCA226F6B}"/>
              </a:ext>
            </a:extLst>
          </p:cNvPr>
          <p:cNvSpPr txBox="1"/>
          <p:nvPr/>
        </p:nvSpPr>
        <p:spPr>
          <a:xfrm>
            <a:off x="349447" y="2830792"/>
            <a:ext cx="8098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We can introduce a density matrix operator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and the mean A value can be written as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D34268B-9603-44E0-B293-262BA83919F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33" y="3333272"/>
            <a:ext cx="1668000" cy="4902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4ABD40-0203-46D3-92A9-A69B00D6350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66" y="4465051"/>
            <a:ext cx="2410286" cy="28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C76B776-5E97-4C65-8245-BCD7C170CCD7}"/>
              </a:ext>
            </a:extLst>
          </p:cNvPr>
          <p:cNvSpPr/>
          <p:nvPr/>
        </p:nvSpPr>
        <p:spPr>
          <a:xfrm>
            <a:off x="3346100" y="4339623"/>
            <a:ext cx="2592475" cy="494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B74935-8282-4583-99E8-D3ECE1F2803D}"/>
                  </a:ext>
                </a:extLst>
              </p:cNvPr>
              <p:cNvSpPr txBox="1"/>
              <p:nvPr/>
            </p:nvSpPr>
            <p:spPr>
              <a:xfrm>
                <a:off x="321547" y="5084466"/>
                <a:ext cx="8309987" cy="120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This is similar to what we had for the statistical density matrix. A big difference between the two matrices is that the time evolution of the subsystem density matrix is not given just by the system Hamiltonian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To calculate the time evolution of a subsystem density matrix is not simple.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B74935-8282-4583-99E8-D3ECE1F28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47" y="5084466"/>
                <a:ext cx="8309987" cy="1207767"/>
              </a:xfrm>
              <a:prstGeom prst="rect">
                <a:avLst/>
              </a:prstGeom>
              <a:blipFill>
                <a:blip r:embed="rId10"/>
                <a:stretch>
                  <a:fillRect l="-660" t="-2525" r="-220" b="-707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984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2F66C3-608F-4DDC-886E-F09B87AA101F}"/>
              </a:ext>
            </a:extLst>
          </p:cNvPr>
          <p:cNvSpPr/>
          <p:nvPr/>
        </p:nvSpPr>
        <p:spPr>
          <a:xfrm>
            <a:off x="318976" y="617816"/>
            <a:ext cx="841035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time evolution of a subsystem density matrix can clearly be calculated by keeping the pure state of the overall system 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Using the total Hamiltonian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we calculate its time development (using the Schrödinger equation)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and then calculate the subsystem density matrix in each time instant anew: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B25438-380D-4C2F-B973-9C5C2A0CCF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1" y="1739136"/>
            <a:ext cx="2122286" cy="253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FEEF68-DD3B-4775-9A3C-5795E70CF50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05" y="2319538"/>
            <a:ext cx="2838857" cy="517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0D13EB-FDDD-4995-80D7-A66E78E66F72}"/>
              </a:ext>
            </a:extLst>
          </p:cNvPr>
          <p:cNvSpPr txBox="1"/>
          <p:nvPr/>
        </p:nvSpPr>
        <p:spPr>
          <a:xfrm>
            <a:off x="1575255" y="177482"/>
            <a:ext cx="5717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Density matric, subsystem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01BF7-361D-49AC-B3BF-BC1BEFBE561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99" y="1264493"/>
            <a:ext cx="2355429" cy="49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86308E-CAD9-459F-BD0A-8E18A8135FF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3" y="3078564"/>
            <a:ext cx="2343722" cy="4920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D8E901-96AA-458B-9D34-1855BC6BEB2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68" y="3662881"/>
            <a:ext cx="2187702" cy="4903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73ECC3-515E-45AC-BC0A-728559C2C86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99" y="4188047"/>
            <a:ext cx="1704213" cy="2726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EE5E0E-7340-410F-AB84-86C1D5C2B657}"/>
                  </a:ext>
                </a:extLst>
              </p:cNvPr>
              <p:cNvSpPr txBox="1"/>
              <p:nvPr/>
            </p:nvSpPr>
            <p:spPr>
              <a:xfrm>
                <a:off x="340243" y="5209954"/>
                <a:ext cx="8495414" cy="957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If at some time instant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system S becomes decoupled from E, then its state is given by the subsystem density matrix            which becomes the statistical density matrix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, and its further time development is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unitary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corresponding to the Hamiltonian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. </a:t>
                </a: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EE5E0E-7340-410F-AB84-86C1D5C2B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43" y="5209954"/>
                <a:ext cx="8495414" cy="957121"/>
              </a:xfrm>
              <a:prstGeom prst="rect">
                <a:avLst/>
              </a:prstGeom>
              <a:blipFill>
                <a:blip r:embed="rId16"/>
                <a:stretch>
                  <a:fillRect l="-646" t="-3822" b="-700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D9A38664-9664-4B3C-B76D-20A625472A7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48" y="5559648"/>
            <a:ext cx="442341" cy="2297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8EEBFB-802A-466F-9622-1D269EDFED8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30" y="6165702"/>
            <a:ext cx="2048828" cy="4800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DF71548-39A6-439F-8B74-7E16BA34DE0F}"/>
              </a:ext>
            </a:extLst>
          </p:cNvPr>
          <p:cNvSpPr txBox="1"/>
          <p:nvPr/>
        </p:nvSpPr>
        <p:spPr>
          <a:xfrm>
            <a:off x="457200" y="4635795"/>
            <a:ext cx="8304028" cy="37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time development of the subsystem density matrix is clearly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non-unitary.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24C69A-0EAD-44E3-9A73-28A672F61948}"/>
              </a:ext>
            </a:extLst>
          </p:cNvPr>
          <p:cNvSpPr/>
          <p:nvPr/>
        </p:nvSpPr>
        <p:spPr>
          <a:xfrm>
            <a:off x="276447" y="5114260"/>
            <a:ext cx="8633637" cy="1648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939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ED20EE-BC78-456A-83E9-A7595F34570B}"/>
              </a:ext>
            </a:extLst>
          </p:cNvPr>
          <p:cNvSpPr txBox="1"/>
          <p:nvPr/>
        </p:nvSpPr>
        <p:spPr>
          <a:xfrm>
            <a:off x="967563" y="489615"/>
            <a:ext cx="6973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Measurement, wave function collapse, statistical density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F1FFD-D1FD-4A83-8457-F7CDB45F165B}"/>
                  </a:ext>
                </a:extLst>
              </p:cNvPr>
              <p:cNvSpPr txBox="1"/>
              <p:nvPr/>
            </p:nvSpPr>
            <p:spPr>
              <a:xfrm>
                <a:off x="202019" y="1998921"/>
                <a:ext cx="8399721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Suppose we have a pure quantum state of some system S given as a superposition of eigenstates          of a Hermitian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F1FFD-D1FD-4A83-8457-F7CDB45F1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19" y="1998921"/>
                <a:ext cx="8399721" cy="680123"/>
              </a:xfrm>
              <a:prstGeom prst="rect">
                <a:avLst/>
              </a:prstGeom>
              <a:blipFill>
                <a:blip r:embed="rId10"/>
                <a:stretch>
                  <a:fillRect l="-581" t="-5405" b="-1081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9BBF6F1-F61D-4B71-BAB6-1842C617371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80" y="2359251"/>
            <a:ext cx="325755" cy="229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B1B70A-6D3C-4079-9FC7-BDCBF89112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49" y="2646326"/>
            <a:ext cx="1469327" cy="274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402651-1500-4308-93FB-EBAFD6DEF5A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60" y="3114159"/>
            <a:ext cx="1517143" cy="486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EAD887-A4CF-47DF-8E8E-289B026610E2}"/>
                  </a:ext>
                </a:extLst>
              </p:cNvPr>
              <p:cNvSpPr txBox="1"/>
              <p:nvPr/>
            </p:nvSpPr>
            <p:spPr>
              <a:xfrm>
                <a:off x="223284" y="3551274"/>
                <a:ext cx="836782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We perform the measurement of the quantity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and the measuring device shows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(it always shows one of the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). The wave function collapse happens immediately after the measurement the system wave function becomes         . The probability of this to happen is          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If we repeat the identical measurement experiment many times, we get various vales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with probabilities           leading the wave function collapse into the state         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So repeating the measurement experiment we get a statistical ensemble of states described by the statistical density matrix</a:t>
                </a: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EAD887-A4CF-47DF-8E8E-289B02661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84" y="3551274"/>
                <a:ext cx="8367823" cy="2308324"/>
              </a:xfrm>
              <a:prstGeom prst="rect">
                <a:avLst/>
              </a:prstGeom>
              <a:blipFill>
                <a:blip r:embed="rId14"/>
                <a:stretch>
                  <a:fillRect l="-656" t="-1587" b="-343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87A9450F-52B2-4D58-8E12-19DF09D44C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63" y="4166779"/>
            <a:ext cx="361760" cy="2297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3168AF-131E-4004-97CC-576BA52BAA0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86" y="4400699"/>
            <a:ext cx="392621" cy="2571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D4BE16-5BFF-4E82-87C7-AD6EE6622B4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46" y="4978403"/>
            <a:ext cx="356616" cy="2571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B4C1AF-46AB-4FD3-A742-CB08304C4DC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03" y="4985490"/>
            <a:ext cx="325755" cy="2297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3ACB29-50C1-421F-8262-D134DDD4498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09" y="6006214"/>
            <a:ext cx="1980248" cy="48691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12D01C4-ABC7-41CA-836F-0D4AB502D5CD}"/>
              </a:ext>
            </a:extLst>
          </p:cNvPr>
          <p:cNvSpPr/>
          <p:nvPr/>
        </p:nvSpPr>
        <p:spPr>
          <a:xfrm>
            <a:off x="170121" y="5231220"/>
            <a:ext cx="7878726" cy="14141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84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59785C-B2C2-4528-AEBE-CF0195905170}"/>
              </a:ext>
            </a:extLst>
          </p:cNvPr>
          <p:cNvSpPr txBox="1"/>
          <p:nvPr/>
        </p:nvSpPr>
        <p:spPr>
          <a:xfrm>
            <a:off x="967563" y="489615"/>
            <a:ext cx="6973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Measurement, wave function collapse, statistical density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7FA98E-7ED1-49F0-AC0E-2E8977856E9A}"/>
                  </a:ext>
                </a:extLst>
              </p:cNvPr>
              <p:cNvSpPr txBox="1"/>
              <p:nvPr/>
            </p:nvSpPr>
            <p:spPr>
              <a:xfrm>
                <a:off x="372140" y="1924493"/>
                <a:ext cx="85698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So a measurement of a quantity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leads to the non-unitary wave function collapse, the state of the system after the measurement can be described by a statistical density matrix</a:t>
                </a: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7FA98E-7ED1-49F0-AC0E-2E8977856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40" y="1924493"/>
                <a:ext cx="8569841" cy="646331"/>
              </a:xfrm>
              <a:prstGeom prst="rect">
                <a:avLst/>
              </a:prstGeom>
              <a:blipFill>
                <a:blip r:embed="rId4"/>
                <a:stretch>
                  <a:fillRect l="-569" t="-5660" b="-1415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5D01D71-E5BB-4A24-9B5D-84A33BEB2EA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36" y="2827078"/>
            <a:ext cx="1980248" cy="486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5B250-1FA7-4FE2-B45F-E006A22133E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88" y="2837712"/>
            <a:ext cx="1517333" cy="48691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D288AC-0A85-4C65-B6D8-4BD0E9CCBFBE}"/>
              </a:ext>
            </a:extLst>
          </p:cNvPr>
          <p:cNvCxnSpPr/>
          <p:nvPr/>
        </p:nvCxnSpPr>
        <p:spPr>
          <a:xfrm>
            <a:off x="3902149" y="2987749"/>
            <a:ext cx="25518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AC72309-E319-4F41-A79A-EFACFCF93DCD}"/>
              </a:ext>
            </a:extLst>
          </p:cNvPr>
          <p:cNvSpPr/>
          <p:nvPr/>
        </p:nvSpPr>
        <p:spPr>
          <a:xfrm>
            <a:off x="2052083" y="2583711"/>
            <a:ext cx="4486940" cy="808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4EE7B-8C9D-4C51-87AA-8FFB1508F219}"/>
              </a:ext>
            </a:extLst>
          </p:cNvPr>
          <p:cNvSpPr txBox="1"/>
          <p:nvPr/>
        </p:nvSpPr>
        <p:spPr>
          <a:xfrm>
            <a:off x="268383" y="3613784"/>
            <a:ext cx="858129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Problem of measurement in QM: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We would like to describe the measuring device also by quantum mechanics (by Schrodinger equation), but this is incompatible with state collapse as shown by von Neuman because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state collapse is a non-unitary operation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2B8915-B8D2-42FD-9DDE-8E3D63D83D6B}"/>
              </a:ext>
            </a:extLst>
          </p:cNvPr>
          <p:cNvSpPr txBox="1"/>
          <p:nvPr/>
        </p:nvSpPr>
        <p:spPr>
          <a:xfrm>
            <a:off x="212651" y="5401340"/>
            <a:ext cx="8729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Our aim is to show that a process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quantum decoherence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can lead to “effective” wave function collapse and thus can “mimic” a measurement process. </a:t>
            </a: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29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563D00-AB12-4A14-9772-1229F974AA35}"/>
                  </a:ext>
                </a:extLst>
              </p:cNvPr>
              <p:cNvSpPr txBox="1"/>
              <p:nvPr/>
            </p:nvSpPr>
            <p:spPr>
              <a:xfrm>
                <a:off x="190313" y="3434495"/>
                <a:ext cx="886325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                             is a set of some vectors in the subspace of the environment, indexed by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These vectors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do not form a base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in the environment subspace: the environment has much more degrees of freedom. We can introduce normalized vectors in the environment subspace as                                                                  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W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e get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563D00-AB12-4A14-9772-1229F974A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13" y="3434495"/>
                <a:ext cx="8863251" cy="1477328"/>
              </a:xfrm>
              <a:prstGeom prst="rect">
                <a:avLst/>
              </a:prstGeom>
              <a:blipFill>
                <a:blip r:embed="rId12"/>
                <a:stretch>
                  <a:fillRect l="-550" t="-2058" r="-275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328E72D-83BA-4DE5-BDF5-7E849119DA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32" y="1028983"/>
            <a:ext cx="2606040" cy="517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CEFF63-3B68-4BCC-8AA9-4194C6A407F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51" y="1034158"/>
            <a:ext cx="2122286" cy="253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C42711-21ED-402E-9E0F-879D42340B3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49" y="2276408"/>
            <a:ext cx="2542604" cy="517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FD2719-70D9-4878-A381-E71F8050C7B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45" y="2872494"/>
            <a:ext cx="2911221" cy="51777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5514308-CAFD-4597-ABE8-E3CA377BE51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66" y="6186245"/>
            <a:ext cx="4313143" cy="490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02E7FE-D675-49B5-8B5B-904776DFF1D9}"/>
              </a:ext>
            </a:extLst>
          </p:cNvPr>
          <p:cNvSpPr txBox="1"/>
          <p:nvPr/>
        </p:nvSpPr>
        <p:spPr>
          <a:xfrm>
            <a:off x="753626" y="275718"/>
            <a:ext cx="763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Decoherence due to interaction with environment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6A322-B84A-4818-9093-3957AEB1CAB4}"/>
              </a:ext>
            </a:extLst>
          </p:cNvPr>
          <p:cNvSpPr txBox="1"/>
          <p:nvPr/>
        </p:nvSpPr>
        <p:spPr>
          <a:xfrm>
            <a:off x="301449" y="1470571"/>
            <a:ext cx="845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System and environment.           is an arbitrary base in system subspace,               is a base in environment subspace. Time development is given by the total Hamiltonian (via Schrödinger equation)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83868F-7B1C-40F2-BAE0-37D158AF788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89" y="1536228"/>
            <a:ext cx="284571" cy="229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9534AB-7DB7-4908-81C3-962F440A140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40" y="1516966"/>
            <a:ext cx="507429" cy="2485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78A144-F493-4E70-98D3-A3ABC52A36D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3" y="3397430"/>
            <a:ext cx="1443429" cy="5177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306B5A-8DD4-4B5F-837A-DDF115178A0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86" y="5106599"/>
            <a:ext cx="2528572" cy="4868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1D0AD1-09D8-4D4B-A624-823251D2B97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94" y="4555452"/>
            <a:ext cx="2832000" cy="5177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BD1E606-4B0E-43BB-8CF4-59B6EBC3E0F6}"/>
              </a:ext>
            </a:extLst>
          </p:cNvPr>
          <p:cNvSpPr txBox="1"/>
          <p:nvPr/>
        </p:nvSpPr>
        <p:spPr>
          <a:xfrm>
            <a:off x="170818" y="5504612"/>
            <a:ext cx="858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Suppose we have a physical quantity which from the system subspace (not sensitive to the state of environment. Then </a:t>
            </a:r>
          </a:p>
        </p:txBody>
      </p:sp>
    </p:spTree>
    <p:extLst>
      <p:ext uri="{BB962C8B-B14F-4D97-AF65-F5344CB8AC3E}">
        <p14:creationId xmlns:p14="http://schemas.microsoft.com/office/powerpoint/2010/main" val="121440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1273D1-F440-472E-97AD-4B6C98E794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2" y="1366777"/>
            <a:ext cx="6722555" cy="4903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2A1C23-9C26-4704-A12F-C7DDA5D9814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10" y="1925195"/>
            <a:ext cx="2837498" cy="24003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F649167-04E7-4340-ABDD-34341F823E12}"/>
              </a:ext>
            </a:extLst>
          </p:cNvPr>
          <p:cNvGrpSpPr/>
          <p:nvPr/>
        </p:nvGrpSpPr>
        <p:grpSpPr>
          <a:xfrm>
            <a:off x="2170134" y="5540142"/>
            <a:ext cx="4110086" cy="486918"/>
            <a:chOff x="2361052" y="5909475"/>
            <a:chExt cx="4110086" cy="48691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71B7CB-E901-462A-8062-DEA83D8EB413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890" y="5909475"/>
              <a:ext cx="1980248" cy="48691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FF3F476-AAD3-4425-9EF9-A543E4F9B125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052" y="5909475"/>
              <a:ext cx="1517333" cy="486918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98C2BCE-3CD5-479F-99FC-528470A09269}"/>
                </a:ext>
              </a:extLst>
            </p:cNvPr>
            <p:cNvCxnSpPr/>
            <p:nvPr/>
          </p:nvCxnSpPr>
          <p:spPr>
            <a:xfrm>
              <a:off x="4077403" y="6070146"/>
              <a:ext cx="255181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D9126EA-C38B-4FC4-9AA9-2EC57748A2FB}"/>
              </a:ext>
            </a:extLst>
          </p:cNvPr>
          <p:cNvSpPr txBox="1"/>
          <p:nvPr/>
        </p:nvSpPr>
        <p:spPr>
          <a:xfrm>
            <a:off x="261257" y="937732"/>
            <a:ext cx="845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Now we can introduce a subsystem density matrix: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FADB2F-1A62-4C8A-B778-D9ED57804B14}"/>
              </a:ext>
            </a:extLst>
          </p:cNvPr>
          <p:cNvSpPr txBox="1"/>
          <p:nvPr/>
        </p:nvSpPr>
        <p:spPr>
          <a:xfrm>
            <a:off x="497393" y="5101648"/>
            <a:ext cx="814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Compaer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this with the wave function collapse after measurement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CFA47D-A51E-43D7-A4FB-EA8758D733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0821" y="2276051"/>
            <a:ext cx="3993163" cy="27564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AE8F42-81F2-404B-A583-C5A0724BB5B9}"/>
              </a:ext>
            </a:extLst>
          </p:cNvPr>
          <p:cNvSpPr txBox="1"/>
          <p:nvPr/>
        </p:nvSpPr>
        <p:spPr>
          <a:xfrm>
            <a:off x="823965" y="279164"/>
            <a:ext cx="749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Decoherence: collapse to diagonal density matrix</a:t>
            </a:r>
          </a:p>
        </p:txBody>
      </p:sp>
    </p:spTree>
    <p:extLst>
      <p:ext uri="{BB962C8B-B14F-4D97-AF65-F5344CB8AC3E}">
        <p14:creationId xmlns:p14="http://schemas.microsoft.com/office/powerpoint/2010/main" val="602199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02C4F-845A-494C-8BD4-42EF6B000E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08" y="1024739"/>
            <a:ext cx="2542604" cy="517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584CF6-9F2F-4386-A3CE-CED4C774348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08" y="1602041"/>
            <a:ext cx="2528572" cy="4868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6FA1F9-708B-43C3-AA1F-02DFD15F7DD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50" y="2039224"/>
            <a:ext cx="2898857" cy="231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F25D01-7FFE-41DE-BFC0-77D4A54C51A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63" y="2487361"/>
            <a:ext cx="1793143" cy="2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858C4E-111A-4A22-A85E-608E4E6904FD}"/>
              </a:ext>
            </a:extLst>
          </p:cNvPr>
          <p:cNvSpPr txBox="1"/>
          <p:nvPr/>
        </p:nvSpPr>
        <p:spPr>
          <a:xfrm>
            <a:off x="823965" y="279164"/>
            <a:ext cx="749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Decoherence: collapse to diagonal density matrix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D8D0E1-0E89-4D0F-93A4-063E4C1A6AAC}"/>
              </a:ext>
            </a:extLst>
          </p:cNvPr>
          <p:cNvSpPr txBox="1"/>
          <p:nvPr/>
        </p:nvSpPr>
        <p:spPr>
          <a:xfrm>
            <a:off x="271305" y="3105834"/>
            <a:ext cx="86013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For a different choice of the basis          we would get different accompanying environment vectors          .  So even if for some choice of          we get                                     , for a different choice           , the accompanying environment vectors will not converge to diagonal matrix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It means that we can have a decoherent collapse for some choice of basis states of the system and not have a decoherent collapse for some other choice. Or perhaps a bit weaker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for some choice we could observe a decoherence collapse after just a small time of interaction with environment and for other choice of basis states the decoherence time would be much larger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EA95FB-CA34-4EE5-B846-2D568A28CB8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27" y="3175643"/>
            <a:ext cx="390857" cy="2297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AF8476-6884-481F-BC5B-683F5A8049C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04" y="3478769"/>
            <a:ext cx="389143" cy="2297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51B0B4-0DD8-4ED1-A4DE-4E5ACBEC248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51" y="3468722"/>
            <a:ext cx="284571" cy="2297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B467FD3-CFC3-4924-9F75-702EB103314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507" y="3468722"/>
            <a:ext cx="1793143" cy="2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5B651C-B925-4B7A-952F-D36A2722C7C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65" y="3729977"/>
            <a:ext cx="390857" cy="2297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C713B8-DCC0-4A86-A8CC-1D7728908A7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34" y="4290677"/>
            <a:ext cx="2004000" cy="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0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398725-CA69-4D0F-B8E5-DFD12E8B41C9}"/>
              </a:ext>
            </a:extLst>
          </p:cNvPr>
          <p:cNvSpPr txBox="1"/>
          <p:nvPr/>
        </p:nvSpPr>
        <p:spPr>
          <a:xfrm>
            <a:off x="823965" y="279164"/>
            <a:ext cx="749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Decoherence: collapse to diagonal density matrix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82E12C-8F38-4027-9A1D-C7F8258766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30" y="1165810"/>
            <a:ext cx="6722555" cy="490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5F28C1-B1B7-41BC-B6D7-DD7B0E733EE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58" y="1724228"/>
            <a:ext cx="2837498" cy="2400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08F382-E4D0-487E-88B2-50AB9CAA9566}"/>
                  </a:ext>
                </a:extLst>
              </p:cNvPr>
              <p:cNvSpPr txBox="1"/>
              <p:nvPr/>
            </p:nvSpPr>
            <p:spPr>
              <a:xfrm>
                <a:off x="221064" y="2240782"/>
                <a:ext cx="8601389" cy="3979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Do notice that the definition of the density matrix does not depend at all on what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we have chosen for the derivation of the density matrix.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If the density matrix is diagonal, it means that all measurements on the system S can discover superpositions of the basis states.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Be careful: we cannot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deduce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from the results of any measurement, that the system S was in some superposition of states        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before the measurement was performed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. Of course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after  the measurement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the system would be in an eigenstate of the measured quantity,  which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can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be a superposition of the states         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Be careful: we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did not prove that decoherence exists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. We did not prove that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We just said that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“perhaps it may happen”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08F382-E4D0-487E-88B2-50AB9CAA9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64" y="2240782"/>
                <a:ext cx="8601389" cy="3979744"/>
              </a:xfrm>
              <a:prstGeom prst="rect">
                <a:avLst/>
              </a:prstGeom>
              <a:blipFill>
                <a:blip r:embed="rId9"/>
                <a:stretch>
                  <a:fillRect l="-567" t="-920" r="-850" b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B6B4EBA-8AB3-45FA-9346-A8D4C5BAAB2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35" y="3971139"/>
            <a:ext cx="284571" cy="229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E1C52-3050-407C-96D9-C132168F37B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03" y="4535522"/>
            <a:ext cx="284571" cy="229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D461F7-8DFB-4B54-997A-15C87E2671F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420" y="5461675"/>
            <a:ext cx="1793143" cy="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61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13954F-CDAE-4FF6-B36A-BD4DE9B8E091}"/>
              </a:ext>
            </a:extLst>
          </p:cNvPr>
          <p:cNvSpPr txBox="1"/>
          <p:nvPr/>
        </p:nvSpPr>
        <p:spPr>
          <a:xfrm>
            <a:off x="753626" y="85411"/>
            <a:ext cx="7636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Decoherence and quantum kinetics: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master equation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CCF350-D0D4-4324-AF05-7BE73CF38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128"/>
          <a:stretch/>
        </p:blipFill>
        <p:spPr>
          <a:xfrm>
            <a:off x="115438" y="1487960"/>
            <a:ext cx="8913124" cy="52846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2CE2E6-0E85-4EC0-9CEB-818380701A42}"/>
              </a:ext>
            </a:extLst>
          </p:cNvPr>
          <p:cNvSpPr txBox="1"/>
          <p:nvPr/>
        </p:nvSpPr>
        <p:spPr>
          <a:xfrm>
            <a:off x="281354" y="1099170"/>
            <a:ext cx="827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following is a snippet from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Fundamentals of statistical and thermal physics</a:t>
            </a:r>
          </a:p>
        </p:txBody>
      </p:sp>
    </p:spTree>
    <p:extLst>
      <p:ext uri="{BB962C8B-B14F-4D97-AF65-F5344CB8AC3E}">
        <p14:creationId xmlns:p14="http://schemas.microsoft.com/office/powerpoint/2010/main" val="35334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7971211" cy="405419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653136"/>
            <a:ext cx="4130398" cy="20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7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340389" cy="28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1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2324301" cy="76206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230313" cy="134123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b="17509"/>
          <a:stretch/>
        </p:blipFill>
        <p:spPr>
          <a:xfrm>
            <a:off x="107504" y="2068634"/>
            <a:ext cx="7635902" cy="39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3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43692" cy="532684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0"/>
            <a:ext cx="8215072" cy="6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0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63759" cy="41913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8649"/>
            <a:ext cx="8634208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1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6992" cy="68430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634208" cy="179847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8565622" cy="18060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32240" y="2636912"/>
            <a:ext cx="1872208" cy="360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2996952"/>
            <a:ext cx="792088" cy="360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97152"/>
            <a:ext cx="8580864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1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2F171-A641-4D3E-AA75-363029A1D4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" y="116632"/>
            <a:ext cx="9022862" cy="144792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018628" cy="3886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88840"/>
            <a:ext cx="1920406" cy="42675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20888"/>
            <a:ext cx="2773920" cy="83065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140968"/>
            <a:ext cx="3665538" cy="76968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62" y="4005064"/>
            <a:ext cx="8626588" cy="205757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1501270" cy="4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6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\psi}&#10;\end{align*}&#10;\end{document}&#10;"/>
  <p:tag name="IGUANATEXSIZE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i}_S&#10;\end{align*}&#10;\end{document}&#10;"/>
  <p:tag name="IGUANATEXSIZE" val="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A_{ij}=\bra{i}_S\hat A\ket{j}_S&#10;\end{align*}&#10;\end{document}&#10;"/>
  <p:tag name="IGUANATEXSIZE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bra{\psi}_{SE}\hat A\ket{\psi}_{SE} = \sum_{i'k'}c^*_{i'k'}&#10;\bra{i'}_S\bra{k'}_E&#10;\hat A\sum_{ik}c_{ik}\ket{i}_S\ket{k}_E&#10;\end{align*}&#10;\end{document}&#10;"/>
  <p:tag name="IGUANATEXSIZE" val="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bra{\psi}_{SE}\hat A\ket{\psi}_{SE} = \sum_{i'k'}c^*_{i'k'}&#10;\bra{i'}_S\bra{k'}_E&#10;\hat A\sum_{ik}c_{ik}\ket{i}_S\ket{k}_E&#10;=\sum_{ii'}A_{ii'}\sum_k c^*_{i'k}c_{ik}&#10;\end{align*}&#10;\end{document}&#10;"/>
  <p:tag name="IGUANATEXSIZE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varrho_{i'i}=\sum_k c^*_{i'k}c_{ik}&#10;\end{align*}&#10;\end{document}&#10;"/>
  <p:tag name="IGUANATEXSIZE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hat\varrho=\sum_{i'i}\varrho_{i'i}\ket{i'}\bra{i}&#10;\end{align*}&#10;\end{document}&#10;"/>
  <p:tag name="IGUANATEXSIZE" val="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bra{\psi}_{SE}\hat A\ket{\psi}_{SE}=&#10;Tr (\hat A\hat \varrho)&#10;\end{align*}&#10;\end{document}&#10;"/>
  <p:tag name="IGUANATEXSIZE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hat H = \hat H_S+\hat H_E+\hat H_{\text{int}}&#10;\end{align*}&#10;\end{document}&#10;"/>
  <p:tag name="IGUANATEXSIZE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\psi(t)}_{SE} = \sum_{ij}c_{ij}(t)\ket{i}_S\ket{j}_E&#10;\end{align*}&#10;\end{document}&#10;"/>
  <p:tag name="IGUANATEXSIZE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\psi}_{SE} = \sum_{ik}c_{ik}\ket{i}_S\ket{k}_E&#10;\end{align*}&#10;\end{document}&#10;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hat A&#10;\end{align*}&#10;\end{document}&#10;"/>
  <p:tag name="IGUANATEXSIZE" val="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varrho_{i'i}(t)=\sum_k c^*_{i'k}(t)c_{ik}(t)&#10;\end{align*}&#10;\end{document}&#10;"/>
  <p:tag name="IGUANATEXSIZE" val="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hat\varrho(t)=\sum_{i'i}\varrho_{i'i}(t)\ket{i'}\bra{i}&#10;\end{align*}&#10;\end{document}&#10;"/>
  <p:tag name="IGUANATEXSIZE" val="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bar A(t) = Tr(\hat A \hat\varrho(t))&#10;\end{align*}&#10;\end{document}&#10;"/>
  <p:tag name="IGUANATEXSIZE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hat\varrho(t_0)&#10;\end{align*}&#10;\end{document}&#10;"/>
  <p:tag name="IGUANATEXSIZE" val="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i\hbar\frac{\partial}{\partial t}\hat\varrho(t)=[\hat H_S,\hat\varrho(t)]&#10;\end{align*}&#10;\end{document}&#10;"/>
  <p:tag name="IGUANATEXSIZE" val="1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\varphi_i}&#10;\end{align*}&#10;\end{document}&#10;"/>
  <p:tag name="IGUANATEXSIZE" val="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hat A\ket{\varphi_i}=a_i\ket{\varphi_i}&#10;\end{align*}&#10;\end{document}&#10;"/>
  <p:tag name="IGUANATEXSIZE" val="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\psi}=\sum_ic_i\ket{\varphi_i}&#10;\end{align*}&#10;\end{document}&#10;"/>
  <p:tag name="IGUANATEXSIZE" val="1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\varphi_k}&#10;\end{align*}&#10;\end{document}&#10;"/>
  <p:tag name="IGUANATEXSIZE" val="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|c_k|^2&#10;\end{align*}&#10;\end{document}&#10;"/>
  <p:tag name="IGUANATEXSIZE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frac{1}{\sqrt{2}}(\ket{\uparrow}+\ket{\downarrow})&#10;\end{align*}&#10;\end{document}&#10;"/>
  <p:tag name="IGUANATEXSIZE" val="1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|c_i|^2&#10;\end{align*}&#10;\end{document}&#10;"/>
  <p:tag name="IGUANATEXSIZE" val="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\varphi_i}&#10;\end{align*}&#10;\end{document}&#10;"/>
  <p:tag name="IGUANATEXSIZE" val="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hat\varrho = \sum_i\ket{\varphi_i}|c_i|^2\bra{\varphi_i}&#10;\end{align*}&#10;\end{document}&#10;"/>
  <p:tag name="IGUANATEXSIZE" val="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hat\varrho = \sum_i\ket{\varphi_i}|c_i|^2\bra{\varphi_i}&#10;\end{align*}&#10;\end{document}&#10;"/>
  <p:tag name="IGUANATEXSIZE" val="1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\psi}=\sum_ic_i\ket{\varphi_i}&#10;\end{align*}&#10;\end{document}&#10;"/>
  <p:tag name="IGUANATEXSIZE" val="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psi(0)= \sum_{ij}c_{ij}(0)\ket{s_i}\ket{\varphi_j}_E&#10;\end{align*}&#10;\end{document}&#10;"/>
  <p:tag name="IGUANATEXSIZE" val="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hat H = \hat H_S+\hat H_E+\hat H_{\text{int}}&#10;\end{align*}&#10;\end{document}&#10;"/>
  <p:tag name="IGUANATEXSIZE" val="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psi(t)= \sum_{ij}c_{ij}(t)\ket{s_i}\ket{\varphi_j}_E&#10;\end{align*}&#10;\end{document}&#10;"/>
  <p:tag name="IGUANATEXSIZE" val="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psi(t)= \sum_{i}\ket{s_i}\sum_jc_{ij}(t)\ket{\varphi_j}_E&#10;\end{align*}&#10;\end{document}&#10;"/>
  <p:tag name="IGUANATEXSIZE" val="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bar A(t) = \sum_{ii'} \lambda^*_i(t)\lambda_{i'}(t)\bra{e_i(t)}\bra{s_i}\hat A&#10;\ket{s_i'}\ket{e_i'(t)}&#10;\end{align*}&#10;\end{document}&#10;"/>
  <p:tag name="IGUANATEXSIZE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frac{1}{\sqrt{2}}(\ket{\uparrow}+\ket{\downarrow})&#10;\end{align*}&#10;\end{document}&#10;"/>
  <p:tag name="IGUANATEXSIZE" val="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s_i}&#10;\end{align*}&#10;\end{document}&#10;"/>
  <p:tag name="IGUANATEXSIZE" val="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\varphi_j}_E&#10;\end{align*}&#10;\end{document}&#10;"/>
  <p:tag name="IGUANATEXSIZE" val="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sum_jc_{ij}(t)\ket{\varphi_j}_E&#10;\end{align*}&#10;\end{document}&#10;"/>
  <p:tag name="IGUANATEXSIZE" val="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psi(t)= \sum_{i}\lambda_{i}(t)\ket{s_i}\ket{e_i(t)}&#10;\end{align*}&#10;\end{document}&#10;"/>
  <p:tag name="IGUANATEXSIZE" val="1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e_i(t)}=\lambda_i(t)\sum_jc_{ij}(t)\ket{\varphi_j}_E&#10;\end{align*}&#10;\end{document}&#10;"/>
  <p:tag name="IGUANATEXSIZE" val="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bar A(t) = \sum_{ii'} \lambda^*_i(t)\lambda_{i'}(t)\bra{e_i(t)}\bra{s_i}\hat A&#10;\ket{s_i'}\ket{e_i'(t)}=\sum_{ii'}\varrho_{i'i}A_{ii'}=&#10;Tr(\hat\varrho\hat A)&#10;\end{align*}&#10;\end{document}&#10;"/>
  <p:tag name="IGUANATEXSIZE" val="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varrho_{i'i} =  \lambda^*_i(t)\lambda_{i'}(t)\braket{e_i(t)}{e_i'(t)}&#10;\end{align*}&#10;\end{document}&#10;"/>
  <p:tag name="IGUANATEXSIZE" val="1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hat\varrho = \sum_i\ket{\varphi_i}|c_i|^2\bra{\varphi_i}&#10;\end{align*}&#10;\end{document}&#10;"/>
  <p:tag name="IGUANATEXSIZE" val="1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\psi}=\sum_ic_i\ket{\varphi_i}&#10;\end{align*}&#10;\end{document}&#10;"/>
  <p:tag name="IGUANATEXSIZE" val="1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psi(t)= \sum_{ij}c_{ij}(t)\ket{s_i}\ket{\varphi_j}_E&#10;\end{align*}&#10;\end{document}&#10;"/>
  <p:tag name="IGUANATEXSIZE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\uparrow}&#10;\end{align*}&#10;\end{document}&#10;"/>
  <p:tag name="IGUANATEXSIZE" val="1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psi(t)= \sum_{i}\lambda_{i}(t)\ket{s_i}\ket{e_i(t)}&#10;\end{align*}&#10;\end{document}&#10;"/>
  <p:tag name="IGUANATEXSIZE" val="1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varrho_{i'i} =  \lambda^*_i(t)\lambda_{i'}(t)\braket{e_i(t)}{e_{i'}(t)}&#10;\end{align*}&#10;\end{document}&#10;"/>
  <p:tag name="IGUANATEXSIZE" val="1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braket{e_i(t)}{e_i'(t)}\rightarrow \delta_{ii'}&#10;\end{align*}&#10;\end{document}&#10;"/>
  <p:tag name="IGUANATEXSIZE" val="1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ss_i}&#10;\end{align*}&#10;\end{document}&#10;"/>
  <p:tag name="IGUANATEXSIZE" val="1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ee_i}&#10;\end{align*}&#10;\end{document}&#10;"/>
  <p:tag name="IGUANATEXSIZE" val="1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s_i}&#10;\end{align*}&#10;\end{document}&#10;"/>
  <p:tag name="IGUANATEXSIZE" val="1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braket{e_i(t)}{e_i'(t)}\rightarrow \delta_{ii'}&#10;\end{align*}&#10;\end{document}&#10;"/>
  <p:tag name="IGUANATEXSIZE" val="1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ss_i}&#10;\end{align*}&#10;\end{document}&#10;"/>
  <p:tag name="IGUANATEXSIZE" val="1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braket{ee_i(t)}{ee_i'(t)}\nrightarrow \delta_{ii'}&#10;\end{align*}&#10;\end{document}&#10;"/>
  <p:tag name="IGUANATEXSIZE" val="1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bar A(t) = \sum_{ii'} \lambda^*_i(t)\lambda_{i'}(t)\bra{e_i(t)}\bra{s_i}\hat A&#10;\ket{s_i'}\ket{e_i'(t)}=\sum_{ii'}\varrho_{i'i}A_{ii'}=&#10;Tr(\hat\varrho\hat A)&#10;\end{align*}&#10;\end{document}&#10;"/>
  <p:tag name="IGUANATEXSIZE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\downarrow}&#10;\end{align*}&#10;\end{document}&#10;"/>
  <p:tag name="IGUANATEXSIZE" val="1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varrho_{i'i} =  \lambda^*_i(t)\lambda_{i'}(t)\braket{e_i(t)}{e_i'(t)}&#10;\end{align*}&#10;\end{document}&#10;"/>
  <p:tag name="IGUANATEXSIZE" val="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s_i}&#10;\end{align*}&#10;\end{document}&#10;"/>
  <p:tag name="IGUANATEXSIZE" val="1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s_i}&#10;\end{align*}&#10;\end{document}&#10;"/>
  <p:tag name="IGUANATEXSIZE" val="1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braket{e_i(t)}{e_i'(t)}\rightarrow \delta_{ii'}&#10;\end{align*}&#10;\end{document}&#10;"/>
  <p:tag name="IGUANATEXSIZE" val="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\psi}_{SE} = \sum_{ik}c_{ik}\ket{i}_S\ket{k}_E&#10;\end{align*}&#10;\end{document}&#10;"/>
  <p:tag name="IGUANATEXSIZE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hat H = \hat H_S+\hat H_E+\hat H_{\text{int}}&#10;\end{align*}&#10;\end{document}&#10;"/>
  <p:tag name="IGUANATEXSIZE" val="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newcommand{\ket}[1]{\left| #1 \right&gt;} % for Dirac bras&#10;\newcommand{\bra}[1]{\left&lt; #1 \right|} % for Dirac kets&#10;\newcommand{\braket}[2]{\left&lt; #1 \vphantom{#2} \right|&#10; \left. #2 \vphantom{#1} \right&gt;} % for Dirac brackets&#10;%\include{units}&#10;\newcommand{\sgn}{\operatorname{sgn}}&#10;\begin{document}&#10;\begin{align*}&#10;%Red1, Green4, Blue3,Yellow1&#10;%\color{YellowOrange}&#10;\ket{\psi(t)}_{SE} = \sum_{ij}c_{ij}(t)\ket{i}_S\ket{j}_E&#10;\end{align*}&#10;\end{document}&#10;"/>
  <p:tag name="IGUANATEXSIZE" val="1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kcia3.pptx" id="{BAF4EDA4-144D-442F-9C15-68DE6A244B22}" vid="{4A395020-DD1E-4526-9B9D-630953422F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</Template>
  <TotalTime>3174</TotalTime>
  <Words>1051</Words>
  <Application>Microsoft Office PowerPoint</Application>
  <PresentationFormat>On-screen Show (4:3)</PresentationFormat>
  <Paragraphs>93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Vladimir Cerny</cp:lastModifiedBy>
  <cp:revision>120</cp:revision>
  <dcterms:created xsi:type="dcterms:W3CDTF">2015-02-12T11:47:42Z</dcterms:created>
  <dcterms:modified xsi:type="dcterms:W3CDTF">2019-04-12T07:39:03Z</dcterms:modified>
</cp:coreProperties>
</file>