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309" r:id="rId26"/>
    <p:sldId id="291" r:id="rId27"/>
    <p:sldId id="293" r:id="rId28"/>
    <p:sldId id="294" r:id="rId29"/>
    <p:sldId id="296" r:id="rId30"/>
    <p:sldId id="297" r:id="rId31"/>
    <p:sldId id="298" r:id="rId32"/>
    <p:sldId id="303" r:id="rId33"/>
    <p:sldId id="308" r:id="rId34"/>
    <p:sldId id="306" r:id="rId35"/>
    <p:sldId id="307" r:id="rId36"/>
    <p:sldId id="300" r:id="rId37"/>
    <p:sldId id="301" r:id="rId38"/>
    <p:sldId id="30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40" autoAdjust="0"/>
  </p:normalViewPr>
  <p:slideViewPr>
    <p:cSldViewPr showGuides="1">
      <p:cViewPr varScale="1">
        <p:scale>
          <a:sx n="65" d="100"/>
          <a:sy n="65" d="100"/>
        </p:scale>
        <p:origin x="12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CAAF-124F-4D58-898C-A684733E69A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2E091-6BAE-4CAD-B200-AB3370A4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F803-1F62-4AF8-AD3A-61CE7B6120F6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2B7-6C17-4D3E-8EAA-20B4D700CFFB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5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2232-A78D-4179-A1EB-253E48A5F29F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1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26F8-D3E5-4111-B3D6-7B0A6EE6F231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4AC-FDFB-4B19-9F76-1D762EFB78E3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71F3-2935-42FE-B373-D0753E03D8C3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4988-9151-44E8-BB4E-798D2CF3A0BD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3F0-B34A-444F-902A-74EE98D65E2D}" type="datetime1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CAA-74AD-43AE-AB6A-AB3C8F6E94EB}" type="datetime1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6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E2F1-7364-4759-B3C0-3823D65CEF12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278A-7427-42EC-9C9D-EDE173B3F1F0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9669-F08F-40BC-A8F9-522DD1742869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9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tmp"/><Relationship Id="rId4" Type="http://schemas.openxmlformats.org/officeDocument/2006/relationships/image" Target="../media/image35.tmp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3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8.tmp"/><Relationship Id="rId9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7632848" cy="22411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6561389" cy="354360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165304"/>
            <a:ext cx="2011854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1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062659" cy="109737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9" b="4889"/>
          <a:stretch/>
        </p:blipFill>
        <p:spPr>
          <a:xfrm>
            <a:off x="107504" y="2127390"/>
            <a:ext cx="8565622" cy="1318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556792"/>
                <a:ext cx="84969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a po </a:t>
                </a:r>
                <a:r>
                  <a:rPr lang="sk-SK" sz="2000" dirty="0" err="1"/>
                  <a:t>preintegrovaní</a:t>
                </a:r>
                <a:r>
                  <a:rPr lang="sk-SK" sz="2000" dirty="0"/>
                  <a:t> cez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sk-SK" sz="2000" dirty="0"/>
                  <a:t>sa dostanú ľubovoľné trajektórie spájajúce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.</a:t>
                </a:r>
                <a:endParaRPr lang="sk-SK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8496944" cy="400110"/>
              </a:xfrm>
              <a:prstGeom prst="rect">
                <a:avLst/>
              </a:prstGeom>
              <a:blipFill>
                <a:blip r:embed="rId6"/>
                <a:stretch>
                  <a:fillRect l="-717" t="-7576" b="-2575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055782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r="30949" b="69956"/>
          <a:stretch/>
        </p:blipFill>
        <p:spPr>
          <a:xfrm>
            <a:off x="971600" y="908720"/>
            <a:ext cx="5704180" cy="653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keby sme rátali</a:t>
            </a:r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r>
              <a:rPr lang="sk-SK" sz="2000" dirty="0"/>
              <a:t>teda to, čo T produkt nepustí, dostali by sme v obdobnom </a:t>
            </a:r>
            <a:r>
              <a:rPr lang="sk-SK" sz="2000" dirty="0" err="1"/>
              <a:t>medzikroku</a:t>
            </a:r>
            <a:endParaRPr lang="sk-SK" sz="2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9"/>
          <a:stretch/>
        </p:blipFill>
        <p:spPr>
          <a:xfrm>
            <a:off x="441602" y="1998824"/>
            <a:ext cx="8260796" cy="2860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08518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toto sa ale nedá spojiť do jednej trajektórie, lebo tá by v časti išla v čase dozadu</a:t>
            </a:r>
          </a:p>
        </p:txBody>
      </p:sp>
    </p:spTree>
    <p:extLst>
      <p:ext uri="{BB962C8B-B14F-4D97-AF65-F5344CB8AC3E}">
        <p14:creationId xmlns:p14="http://schemas.microsoft.com/office/powerpoint/2010/main" val="3143430444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53"/>
          <a:stretch/>
        </p:blipFill>
        <p:spPr>
          <a:xfrm>
            <a:off x="611560" y="883376"/>
            <a:ext cx="8116003" cy="1083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Preto kontinuálny integrál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540" y="227687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ráta obloženú hodnotu T-produktu, hoci to z tohto výrazu vôbec nevidno. Je to schované v tom, že uvažujeme len trajektórie idúce v čas stále len dopredu.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 b="65928"/>
          <a:stretch/>
        </p:blipFill>
        <p:spPr>
          <a:xfrm>
            <a:off x="467544" y="3789040"/>
            <a:ext cx="8375106" cy="467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99695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Pomocou kontinuálnych integrálov teda vieme rátať amplitúdy (a s prípadne vloženými T-produktmi) typu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971" y="414908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Často nás ale viac zaujíma amplitúda (prípadne s vloženými T-produktmi )typu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5" b="33693"/>
          <a:stretch/>
        </p:blipFill>
        <p:spPr>
          <a:xfrm>
            <a:off x="384447" y="4509120"/>
            <a:ext cx="8375106" cy="4669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5517232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kde</a:t>
            </a:r>
            <a:r>
              <a:rPr lang="en-US" sz="2000" dirty="0"/>
              <a:t>          </a:t>
            </a:r>
            <a:r>
              <a:rPr lang="en-US" sz="2000" dirty="0" err="1"/>
              <a:t>ozna</a:t>
            </a:r>
            <a:r>
              <a:rPr lang="sk-SK" sz="2000" dirty="0"/>
              <a:t>čuje základný stav. Všetci vieme, že </a:t>
            </a:r>
            <a:r>
              <a:rPr lang="en-US" sz="2000" dirty="0"/>
              <a:t>(**) </a:t>
            </a:r>
            <a:r>
              <a:rPr lang="en-US" sz="2000" dirty="0" err="1"/>
              <a:t>aj</a:t>
            </a:r>
            <a:r>
              <a:rPr lang="en-US" sz="2000" dirty="0"/>
              <a:t> (***) </a:t>
            </a:r>
            <a:r>
              <a:rPr lang="sk-SK" sz="2000" dirty="0"/>
              <a:t>sa rátajú pomocou výrazov typu </a:t>
            </a:r>
            <a:r>
              <a:rPr lang="en-US" sz="2000" dirty="0"/>
              <a:t>(*)</a:t>
            </a:r>
            <a:r>
              <a:rPr lang="sk-SK" sz="2000" dirty="0"/>
              <a:t>. Ibaže </a:t>
            </a:r>
            <a:r>
              <a:rPr lang="en-US" sz="2000" dirty="0"/>
              <a:t>(**) a (***) </a:t>
            </a:r>
            <a:r>
              <a:rPr lang="sk-SK" sz="2000" dirty="0"/>
              <a:t>sú rôzne veci, tak sa musia rátať dajako odlišne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" y="5585867"/>
            <a:ext cx="27051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2680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9"/>
          <a:stretch/>
        </p:blipFill>
        <p:spPr>
          <a:xfrm>
            <a:off x="179512" y="2211721"/>
            <a:ext cx="8321761" cy="2434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V málo starostlivých textoch sa v kontinuálnych integráloch nepíšu integračné hranice. Ale v rôznych hraniciach práve spočíva trik rozlišujúci </a:t>
            </a:r>
            <a:r>
              <a:rPr lang="en-US" sz="2000" dirty="0"/>
              <a:t>(**) a (***).</a:t>
            </a:r>
          </a:p>
          <a:p>
            <a:endParaRPr lang="en-US" sz="2000" dirty="0"/>
          </a:p>
          <a:p>
            <a:r>
              <a:rPr lang="sk-SK" sz="2000" dirty="0"/>
              <a:t>Povieme najprv výsledok, potom bude komentár</a:t>
            </a:r>
          </a:p>
        </p:txBody>
      </p:sp>
    </p:spTree>
    <p:extLst>
      <p:ext uri="{BB962C8B-B14F-4D97-AF65-F5344CB8AC3E}">
        <p14:creationId xmlns:p14="http://schemas.microsoft.com/office/powerpoint/2010/main" val="1300368887"/>
      </p:ext>
    </p:extLst>
  </p:cSld>
  <p:clrMapOvr>
    <a:masterClrMapping/>
  </p:clrMapOvr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474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98877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274742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7855"/>
            <a:ext cx="9144000" cy="38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88352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99813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222692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357"/>
            <a:ext cx="9144000" cy="15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21455"/>
      </p:ext>
    </p:extLst>
  </p:cSld>
  <p:clrMapOvr>
    <a:masterClrMapping/>
  </p:clrMapOvr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713"/>
            <a:ext cx="9144000" cy="43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37607"/>
      </p:ext>
    </p:extLst>
  </p:cSld>
  <p:clrMapOvr>
    <a:masterClrMapping/>
  </p:clrMapOvr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572415" cy="60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58639"/>
      </p:ext>
    </p:extLst>
  </p:cSld>
  <p:clrMapOvr>
    <a:masterClrMapping/>
  </p:clrMapOvr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" y="260648"/>
            <a:ext cx="9144000" cy="1648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390" y="3356992"/>
            <a:ext cx="9144000" cy="276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7743" y="48646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(</a:t>
            </a:r>
            <a:r>
              <a:rPr lang="en-US" sz="2000" dirty="0"/>
              <a:t>A</a:t>
            </a:r>
            <a:r>
              <a:rPr lang="sk-SK" sz="20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7743" y="5600705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(B)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8772212" cy="84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9411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5"/>
            <a:ext cx="7632848" cy="36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88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 r="66871" b="9971"/>
          <a:stretch/>
        </p:blipFill>
        <p:spPr>
          <a:xfrm>
            <a:off x="2483768" y="4005064"/>
            <a:ext cx="3029327" cy="598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41277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Integrál (B) sa myslí tak, že najprv sa urobí v reálnych časoch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3068960"/>
                <a:ext cx="83529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a potom sa nájde analytické predĺženie funkcie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sz="2000" dirty="0"/>
                  <a:t> do bodu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∞, 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sz="2000" dirty="0"/>
                  <a:t> </a:t>
                </a:r>
                <a:r>
                  <a:rPr lang="sk-SK" sz="2000" dirty="0"/>
                  <a:t>v komplexnej časovej rovine. To čo sa takto dostane je maticový element </a:t>
                </a:r>
              </a:p>
              <a:p>
                <a:endParaRPr lang="sk-SK" sz="2000" dirty="0"/>
              </a:p>
              <a:p>
                <a:endParaRPr lang="sk-SK" sz="2000" dirty="0"/>
              </a:p>
              <a:p>
                <a:endParaRPr lang="sk-SK" sz="2000" dirty="0"/>
              </a:p>
              <a:p>
                <a:r>
                  <a:rPr lang="sk-SK" sz="2000" dirty="0"/>
                  <a:t>až na nejaký triviálny faktor, o ktorom bude reč neskôr.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68960"/>
                <a:ext cx="8352928" cy="1938992"/>
              </a:xfrm>
              <a:prstGeom prst="rect">
                <a:avLst/>
              </a:prstGeom>
              <a:blipFill>
                <a:blip r:embed="rId5"/>
                <a:stretch>
                  <a:fillRect l="-803" t="-1567" b="-438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0" b="47931"/>
          <a:stretch/>
        </p:blipFill>
        <p:spPr>
          <a:xfrm>
            <a:off x="-12100" y="2060849"/>
            <a:ext cx="9144000" cy="8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99390"/>
      </p:ext>
    </p:extLst>
  </p:cSld>
  <p:clrMapOvr>
    <a:masterClrMapping/>
  </p:clrMapOvr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4008" y="3284984"/>
            <a:ext cx="4320480" cy="129614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72075"/>
      </p:ext>
    </p:extLst>
  </p:cSld>
  <p:clrMapOvr>
    <a:masterClrMapping/>
  </p:clrMapOvr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3" b="48965"/>
          <a:stretch/>
        </p:blipFill>
        <p:spPr>
          <a:xfrm>
            <a:off x="0" y="1773937"/>
            <a:ext cx="9144000" cy="671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Samozrejme, vec ako</a:t>
            </a:r>
          </a:p>
          <a:p>
            <a:r>
              <a:rPr lang="sk-SK" sz="2000" dirty="0"/>
              <a:t>by nebola zaujímavá,  keby         bol základný stav celého </a:t>
            </a:r>
            <a:r>
              <a:rPr lang="sk-SK" sz="2000" dirty="0" err="1"/>
              <a:t>Hamiltoniánu</a:t>
            </a:r>
            <a:r>
              <a:rPr lang="sk-SK" sz="2000" dirty="0"/>
              <a:t>, lebo potom by bola tá časová závislosť v maticovom elemente triviálna. To, čo máme naozaj na mysli je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5" r="23340" b="34092"/>
          <a:stretch/>
        </p:blipFill>
        <p:spPr>
          <a:xfrm>
            <a:off x="2723610" y="188640"/>
            <a:ext cx="6420390" cy="449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45" y="748053"/>
            <a:ext cx="270510" cy="257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2852936"/>
                <a:ext cx="849694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Teda vonkajší zdroj zapnutý v (reálnom) čase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k-SK" sz="2000" dirty="0"/>
                  <a:t> a        je základný stav príslušný k </a:t>
                </a:r>
                <a:r>
                  <a:rPr lang="sk-SK" sz="2000" dirty="0" err="1"/>
                  <a:t>hamiltoniánu</a:t>
                </a:r>
                <a:r>
                  <a:rPr lang="sk-SK" sz="2000" dirty="0"/>
                  <a:t> bez vonkajšieho zdroja. Zaujímame sa teda o pravdepodobnosť toho, že základný stav prejde na základný stav, ak zapneme a potom zas vypneme vonkajší zdroj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sk-SK" sz="2000" dirty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2936"/>
                <a:ext cx="8496944" cy="1323439"/>
              </a:xfrm>
              <a:prstGeom prst="rect">
                <a:avLst/>
              </a:prstGeom>
              <a:blipFill>
                <a:blip r:embed="rId9"/>
                <a:stretch>
                  <a:fillRect l="-717" t="-2304" b="-737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91" y="2952537"/>
            <a:ext cx="27051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55557"/>
      </p:ext>
    </p:extLst>
  </p:cSld>
  <p:clrMapOvr>
    <a:masterClrMapping/>
  </p:clrMapOvr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Dobré je to na to, že si tak vyrábame generujúci </a:t>
            </a:r>
            <a:r>
              <a:rPr lang="sk-SK" sz="2000" dirty="0" err="1"/>
              <a:t>funkcionál</a:t>
            </a:r>
            <a:r>
              <a:rPr lang="sk-SK" sz="2000" dirty="0"/>
              <a:t> </a:t>
            </a:r>
            <a:r>
              <a:rPr lang="sk-SK" sz="2000" dirty="0" err="1"/>
              <a:t>greenových</a:t>
            </a:r>
            <a:r>
              <a:rPr lang="sk-SK" sz="2000" dirty="0"/>
              <a:t> funkcií, napr.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06896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Nakoniec sa zaujímame len o </a:t>
            </a:r>
            <a:r>
              <a:rPr lang="sk-SK" sz="2000" dirty="0" err="1"/>
              <a:t>connected</a:t>
            </a:r>
            <a:r>
              <a:rPr lang="sk-SK" sz="2000" dirty="0"/>
              <a:t> </a:t>
            </a:r>
            <a:r>
              <a:rPr lang="sk-SK" sz="2000" dirty="0" err="1"/>
              <a:t>greenove</a:t>
            </a:r>
            <a:r>
              <a:rPr lang="sk-SK" sz="2000" dirty="0"/>
              <a:t> funkcie, ktoré sa dostanú predelením faktorom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516" y="472514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Neznámy faktor, o ktorom sme sa zmieňovali takto z hry vypadne.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717032"/>
            <a:ext cx="2816596" cy="810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0388"/>
      </p:ext>
    </p:extLst>
  </p:cSld>
  <p:clrMapOvr>
    <a:masterClrMapping/>
  </p:clrMapOvr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987824" y="476672"/>
            <a:ext cx="3168352" cy="2529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3573016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Chceme mať reálne časové argumenty pri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sz="2000" dirty="0"/>
                  <a:t> v T-produktoch, preto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sk-SK" sz="2000" dirty="0"/>
                  <a:t> musí byť funkcia reálneho argumentu, preto časová krivka na obrázku musí ísť po reálnej osi v tých časoch, keď je zapnuté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sk-SK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73016"/>
                <a:ext cx="8496944" cy="1015663"/>
              </a:xfrm>
              <a:prstGeom prst="rect">
                <a:avLst/>
              </a:prstGeom>
              <a:blipFill>
                <a:blip r:embed="rId5"/>
                <a:stretch>
                  <a:fillRect l="-717" t="-2994" r="-215" b="-958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709033"/>
      </p:ext>
    </p:extLst>
  </p:cSld>
  <p:clrMapOvr>
    <a:masterClrMapping/>
  </p:clrMapOvr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84626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38748"/>
      </p:ext>
    </p:extLst>
  </p:cSld>
  <p:clrMapOvr>
    <a:masterClrMapping/>
  </p:clrMapOvr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Je výpočtovo nepraktické prehupnúť sa ku koncom z reálnej časovej osi na imaginárnu. Jednoduchšie je mať celú trajektóriu na imaginárnej časovej osi, tam zrátať veci ako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516" y="2420888"/>
                <a:ext cx="871296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a potom urobiť analytické predĺženie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k-SK" sz="2000" dirty="0"/>
                  <a:t> naspäť k reálnym časom. To je idea </a:t>
                </a:r>
                <a:r>
                  <a:rPr lang="sk-SK" sz="2000" dirty="0" err="1"/>
                  <a:t>Wickovej</a:t>
                </a:r>
                <a:r>
                  <a:rPr lang="sk-SK" sz="2000" dirty="0"/>
                  <a:t> rotácie a prechodu k Euklidovskej teórii poľa.</a:t>
                </a:r>
              </a:p>
              <a:p>
                <a:endParaRPr lang="sk-SK" sz="2000" dirty="0"/>
              </a:p>
              <a:p>
                <a:r>
                  <a:rPr lang="sk-SK" sz="2000" dirty="0"/>
                  <a:t>Zistili sme teda, že pre počítanie v kvantovej teórii môže byť užitočné rátať nejaké integrály v Euklidovskej oblasti. Má to byť len matematický trik pre uľahčenie výpočtov s tým, že nakoniec urobíme analytické predĺženie k fyzike v normálnej </a:t>
                </a:r>
                <a:r>
                  <a:rPr lang="sk-SK" sz="2000" dirty="0" err="1"/>
                  <a:t>Minkovského</a:t>
                </a:r>
                <a:r>
                  <a:rPr lang="sk-SK" sz="2000" dirty="0"/>
                  <a:t> teórii.</a:t>
                </a:r>
              </a:p>
              <a:p>
                <a:endParaRPr lang="sk-SK" sz="2000" dirty="0"/>
              </a:p>
              <a:p>
                <a:r>
                  <a:rPr lang="sk-SK" sz="2000" dirty="0"/>
                  <a:t>Prirodzená je však otázka, či tie Euklidovské kontinuálne integrály majú aj nejaký fyzikálny význame „samé o sebe, tak ako sú“.</a:t>
                </a:r>
              </a:p>
              <a:p>
                <a:endParaRPr lang="sk-SK" sz="2000" dirty="0"/>
              </a:p>
              <a:p>
                <a:r>
                  <a:rPr lang="sk-SK" sz="2000" dirty="0"/>
                  <a:t>Odpoveď je taká: majú a dokonca </a:t>
                </a:r>
                <a:r>
                  <a:rPr lang="sk-SK" sz="2000" b="1" dirty="0">
                    <a:solidFill>
                      <a:srgbClr val="FF0000"/>
                    </a:solidFill>
                  </a:rPr>
                  <a:t>dva úplne rôzne významy.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2420888"/>
                <a:ext cx="8712968" cy="3785652"/>
              </a:xfrm>
              <a:prstGeom prst="rect">
                <a:avLst/>
              </a:prstGeom>
              <a:blipFill>
                <a:blip r:embed="rId4"/>
                <a:stretch>
                  <a:fillRect l="-699" t="-805" b="-193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9144000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28208"/>
      </p:ext>
    </p:extLst>
  </p:cSld>
  <p:clrMapOvr>
    <a:masterClrMapping/>
  </p:clrMapOvr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Pozrime sa, čo urobí </a:t>
            </a:r>
            <a:r>
              <a:rPr lang="sk-SK" sz="2000" dirty="0" err="1"/>
              <a:t>Wickova</a:t>
            </a:r>
            <a:r>
              <a:rPr lang="sk-SK" sz="2000" dirty="0"/>
              <a:t> rotácia v </a:t>
            </a:r>
            <a:r>
              <a:rPr lang="sk-SK" sz="2000" dirty="0" err="1"/>
              <a:t>podintegrálnej</a:t>
            </a:r>
            <a:r>
              <a:rPr lang="sk-SK" sz="2000" dirty="0"/>
              <a:t> funkcii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1"/>
          <a:stretch/>
        </p:blipFill>
        <p:spPr>
          <a:xfrm>
            <a:off x="1028" y="2492896"/>
            <a:ext cx="9144000" cy="3253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" y="764704"/>
            <a:ext cx="9144000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70080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Napr. pre harmonický oscilátor</a:t>
            </a:r>
          </a:p>
        </p:txBody>
      </p:sp>
    </p:spTree>
    <p:extLst>
      <p:ext uri="{BB962C8B-B14F-4D97-AF65-F5344CB8AC3E}">
        <p14:creationId xmlns:p14="http://schemas.microsoft.com/office/powerpoint/2010/main" val="181838229"/>
      </p:ext>
    </p:extLst>
  </p:cSld>
  <p:clrMapOvr>
    <a:masterClrMapping/>
  </p:clrMapOvr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5516" y="2924944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Tu sme definovali, čo nazývame Euklidovským </a:t>
            </a:r>
            <a:r>
              <a:rPr lang="sk-SK" sz="2000" dirty="0" err="1"/>
              <a:t>lagranžiánom</a:t>
            </a:r>
            <a:r>
              <a:rPr lang="sk-SK" sz="2000" dirty="0"/>
              <a:t>. Fór je v tom, že </a:t>
            </a:r>
            <a:r>
              <a:rPr lang="sk-SK" sz="2000" dirty="0" err="1"/>
              <a:t>Euklidovký</a:t>
            </a:r>
            <a:r>
              <a:rPr lang="sk-SK" sz="2000" dirty="0"/>
              <a:t> lagranžián je vlastne energia pôvodného kvantového systému.</a:t>
            </a:r>
          </a:p>
          <a:p>
            <a:endParaRPr lang="sk-SK" sz="2000" dirty="0"/>
          </a:p>
          <a:p>
            <a:r>
              <a:rPr lang="sk-SK" sz="2000" dirty="0"/>
              <a:t>Nešpecifikovali sme hranice integrálov, lebo zatiaľ sa len tak hrajkáme, robíme heuristickú </a:t>
            </a:r>
            <a:r>
              <a:rPr lang="sk-SK" sz="2000" dirty="0" err="1"/>
              <a:t>investigatívu</a:t>
            </a:r>
            <a:r>
              <a:rPr lang="sk-SK" sz="2000" dirty="0"/>
              <a:t>.</a:t>
            </a:r>
          </a:p>
          <a:p>
            <a:endParaRPr lang="sk-SK" sz="2000" dirty="0"/>
          </a:p>
          <a:p>
            <a:r>
              <a:rPr lang="sk-SK" sz="2000" dirty="0"/>
              <a:t>To že sme dostali v exponente energiu so záporným znamienkom znamená že začíname tušiť súvis so štatistickou fyzikou.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51311"/>
      </p:ext>
    </p:extLst>
  </p:cSld>
  <p:clrMapOvr>
    <a:masterClrMapping/>
  </p:clrMapOvr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Vráťme sa k otázke hraníc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0" b="51924"/>
          <a:stretch/>
        </p:blipFill>
        <p:spPr>
          <a:xfrm>
            <a:off x="0" y="692696"/>
            <a:ext cx="9144000" cy="2144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06896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Po </a:t>
            </a:r>
            <a:r>
              <a:rPr lang="sk-SK" sz="2000" dirty="0" err="1"/>
              <a:t>Wickovej</a:t>
            </a:r>
            <a:r>
              <a:rPr lang="sk-SK" sz="2000" dirty="0"/>
              <a:t> rotácii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bude</a:t>
            </a:r>
            <a:r>
              <a:rPr lang="en-US" sz="2000" dirty="0"/>
              <a:t> to </a:t>
            </a:r>
            <a:r>
              <a:rPr lang="en-US" sz="2000" dirty="0" err="1"/>
              <a:t>zrejme</a:t>
            </a:r>
            <a:r>
              <a:rPr lang="en-US" sz="2000" dirty="0"/>
              <a:t> </a:t>
            </a:r>
            <a:r>
              <a:rPr lang="en-US" sz="2000" dirty="0" err="1"/>
              <a:t>greenova</a:t>
            </a:r>
            <a:r>
              <a:rPr lang="en-US" sz="2000" dirty="0"/>
              <a:t> </a:t>
            </a:r>
            <a:r>
              <a:rPr lang="en-US" sz="2000" dirty="0" err="1"/>
              <a:t>funkcia</a:t>
            </a:r>
            <a:r>
              <a:rPr lang="en-US" sz="2000" dirty="0"/>
              <a:t> </a:t>
            </a:r>
            <a:r>
              <a:rPr lang="en-US" sz="2000" dirty="0" err="1"/>
              <a:t>zrotovanej</a:t>
            </a:r>
            <a:r>
              <a:rPr lang="en-US" sz="2000" dirty="0"/>
              <a:t> </a:t>
            </a:r>
            <a:r>
              <a:rPr lang="en-US" sz="2000" dirty="0" err="1"/>
              <a:t>rovnice</a:t>
            </a:r>
            <a:endParaRPr lang="sk-SK" sz="20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016"/>
            <a:ext cx="3385185" cy="264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152"/>
            <a:ext cx="9144000" cy="15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16497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" y="116632"/>
            <a:ext cx="9144000" cy="46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74862"/>
      </p:ext>
    </p:extLst>
  </p:cSld>
  <p:clrMapOvr>
    <a:masterClrMapping/>
  </p:clrMapOvr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" y="260648"/>
            <a:ext cx="9144000" cy="2999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3645024"/>
                <a:ext cx="8712968" cy="71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keby tam v exponente namiesto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sk-SK" sz="2000" dirty="0"/>
                  <a:t> bolo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sk-SK" sz="2000" dirty="0"/>
                  <a:t>, tak by išlo o maticové elementy nenormalizovanej (bez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sk-SK" sz="2000" dirty="0"/>
                  <a:t>„matice hustoty“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45024"/>
                <a:ext cx="8712968" cy="717632"/>
              </a:xfrm>
              <a:prstGeom prst="rect">
                <a:avLst/>
              </a:prstGeom>
              <a:blipFill>
                <a:blip r:embed="rId7"/>
                <a:stretch>
                  <a:fillRect l="-699" t="-5085" b="-1271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03" y="4365104"/>
            <a:ext cx="1594485" cy="302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97152"/>
            <a:ext cx="296037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537321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„Matica hustoty“ je zjavne operátor časového posunutia v rovnici </a:t>
            </a:r>
            <a:r>
              <a:rPr lang="en-US" sz="2000" dirty="0"/>
              <a:t>(*)</a:t>
            </a:r>
            <a:r>
              <a:rPr lang="sk-SK" sz="2000" dirty="0"/>
              <a:t>, preto sa netreba diviť, že to tak vychádza.</a:t>
            </a:r>
          </a:p>
        </p:txBody>
      </p:sp>
    </p:spTree>
    <p:extLst>
      <p:ext uri="{BB962C8B-B14F-4D97-AF65-F5344CB8AC3E}">
        <p14:creationId xmlns:p14="http://schemas.microsoft.com/office/powerpoint/2010/main" val="3721075596"/>
      </p:ext>
    </p:extLst>
  </p:cSld>
  <p:clrMapOvr>
    <a:masterClrMapping/>
  </p:clrMapOvr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8720"/>
                <a:ext cx="849694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Teda: ak urobíme </a:t>
                </a:r>
                <a:r>
                  <a:rPr lang="sk-SK" sz="2000" dirty="0" err="1"/>
                  <a:t>Wickovu</a:t>
                </a:r>
                <a:r>
                  <a:rPr lang="sk-SK" sz="2000" dirty="0"/>
                  <a:t> rotáciu v generujúcom </a:t>
                </a:r>
                <a:r>
                  <a:rPr lang="sk-SK" sz="2000" dirty="0" err="1"/>
                  <a:t>funkcionáli</a:t>
                </a:r>
                <a:r>
                  <a:rPr lang="sk-SK" sz="2000" dirty="0"/>
                  <a:t> a zoberieme časový interval</a:t>
                </a: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 err="1"/>
                  <a:t>dostaneme</a:t>
                </a:r>
                <a:r>
                  <a:rPr lang="en-US" sz="2000" dirty="0"/>
                  <a:t> element </a:t>
                </a:r>
                <a:r>
                  <a:rPr lang="en-US" sz="2000" dirty="0" err="1"/>
                  <a:t>matice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hustoty</a:t>
                </a: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 err="1"/>
                  <a:t>kde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sk-SK" sz="2000" dirty="0"/>
                  <a:t> sú fixované koncové body trajektórií v kontinuálnom integráli. </a:t>
                </a:r>
              </a:p>
              <a:p>
                <a:r>
                  <a:rPr lang="sk-SK" sz="2000" dirty="0"/>
                  <a:t>Ak chceme dostať štatistickú sumu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496944" cy="2862322"/>
              </a:xfrm>
              <a:prstGeom prst="rect">
                <a:avLst/>
              </a:prstGeom>
              <a:blipFill>
                <a:blip r:embed="rId6"/>
                <a:stretch>
                  <a:fillRect l="-717" t="-1064" b="-276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1524000" cy="516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36912"/>
            <a:ext cx="296037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9672" y="3933056"/>
            <a:ext cx="5736833" cy="792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4941168"/>
                <a:ext cx="86409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To sa dá urobiť rovno v kontinuálnom integráli tak, že zoberieme trajektórie začínajúce a končiace v tom istom bode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sk-SK" sz="2000" dirty="0"/>
                  <a:t> (s periódou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sk-SK" sz="2000" dirty="0"/>
                  <a:t>) a potom ešte </a:t>
                </a:r>
                <a:r>
                  <a:rPr lang="sk-SK" sz="2000" dirty="0" err="1"/>
                  <a:t>preintegrujeme</a:t>
                </a:r>
                <a:r>
                  <a:rPr lang="sk-SK" sz="2000" dirty="0"/>
                  <a:t> aj cez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sk-SK" sz="20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41168"/>
                <a:ext cx="8640960" cy="1015663"/>
              </a:xfrm>
              <a:prstGeom prst="rect">
                <a:avLst/>
              </a:prstGeom>
              <a:blipFill>
                <a:blip r:embed="rId10"/>
                <a:stretch>
                  <a:fillRect l="-776" t="-3614" b="-1024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664775"/>
      </p:ext>
    </p:extLst>
  </p:cSld>
  <p:clrMapOvr>
    <a:masterClrMapping/>
  </p:clrMapOvr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404664"/>
                <a:ext cx="828092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Záver: Ak chcem spočítať štatistickú sumu nejakého </a:t>
                </a:r>
                <a:r>
                  <a:rPr lang="en-US" sz="2000" dirty="0" err="1"/>
                  <a:t>kvantoveho</a:t>
                </a:r>
                <a:r>
                  <a:rPr lang="en-US" sz="2000" dirty="0"/>
                  <a:t> </a:t>
                </a:r>
                <a:r>
                  <a:rPr lang="sk-SK" sz="2000" dirty="0"/>
                  <a:t>fyzikálneho systému pri inverznej teplote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potom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k-SK" sz="2000" dirty="0"/>
                  <a:t>tvárim sa ako keby som chcel ten klasický systém </a:t>
                </a:r>
                <a:r>
                  <a:rPr lang="sk-SK" sz="2000" dirty="0" err="1"/>
                  <a:t>kvantovať</a:t>
                </a:r>
                <a:r>
                  <a:rPr lang="sk-SK" sz="2000" dirty="0"/>
                  <a:t>, teda robiť kvantové maticové elementy prechodu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k-SK" sz="2000" dirty="0"/>
                  <a:t>ale namiesto toho urobím v kontinuálnom integráli </a:t>
                </a:r>
                <a:r>
                  <a:rPr lang="sk-SK" sz="2000" dirty="0" err="1"/>
                  <a:t>Wickovu</a:t>
                </a:r>
                <a:r>
                  <a:rPr lang="sk-SK" sz="2000" dirty="0"/>
                  <a:t> rotáciu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k-SK" sz="2000" dirty="0"/>
                  <a:t>zoberiem všetky periodické trajektórie s periódou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sk-SK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k-SK" sz="2000" dirty="0" err="1"/>
                  <a:t>preintegrujem</a:t>
                </a:r>
                <a:r>
                  <a:rPr lang="sk-SK" sz="2000" dirty="0"/>
                  <a:t> cez všetky body trajektórií, teda nič nedržím fixné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k-SK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k-SK" sz="2000" dirty="0"/>
              </a:p>
              <a:p>
                <a:endParaRPr lang="sk-SK" sz="2000" dirty="0"/>
              </a:p>
              <a:p>
                <a:r>
                  <a:rPr lang="sk-SK" sz="2000" dirty="0"/>
                  <a:t>Existuje ale ešte úplne iná štatistická fyzika, ktorá súvisí s tým kvantovým systémom a </a:t>
                </a:r>
                <a:r>
                  <a:rPr lang="sk-SK" sz="2000" dirty="0" err="1"/>
                  <a:t>získamu</a:t>
                </a:r>
                <a:r>
                  <a:rPr lang="sk-SK" sz="2000" dirty="0"/>
                  <a:t> je z </a:t>
                </a:r>
                <a:r>
                  <a:rPr lang="sk-SK" sz="2000" dirty="0" err="1"/>
                  <a:t>Wickovsky</a:t>
                </a:r>
                <a:r>
                  <a:rPr lang="sk-SK" sz="2000" dirty="0"/>
                  <a:t> </a:t>
                </a:r>
                <a:r>
                  <a:rPr lang="sk-SK" sz="2000" dirty="0" err="1"/>
                  <a:t>zrotovaných</a:t>
                </a:r>
                <a:r>
                  <a:rPr lang="sk-SK" sz="2000" dirty="0"/>
                  <a:t> hieroglyfov.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sk-SK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4664"/>
                <a:ext cx="8280920" cy="4093428"/>
              </a:xfrm>
              <a:prstGeom prst="rect">
                <a:avLst/>
              </a:prstGeom>
              <a:blipFill>
                <a:blip r:embed="rId4"/>
                <a:stretch>
                  <a:fillRect l="-810" t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488211"/>
      </p:ext>
    </p:extLst>
  </p:cSld>
  <p:clrMapOvr>
    <a:masterClrMapping/>
  </p:clrMapOvr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Na integrál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1066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2132856"/>
                <a:ext cx="8568952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Sa dá dívať ako na štatistickú sumu nejakého fiktívneho nekvantového systému, ktorý nijako nesúvisí s tým pôvodným nekvantovým systémom, ktorý sme chceli </a:t>
                </a:r>
                <a:r>
                  <a:rPr lang="sk-SK" sz="2000" dirty="0" err="1"/>
                  <a:t>kvantovať</a:t>
                </a:r>
                <a:r>
                  <a:rPr lang="sk-SK" sz="2000" dirty="0"/>
                  <a:t> pomocou kontinuálneho integrálu.</a:t>
                </a:r>
              </a:p>
              <a:p>
                <a:endParaRPr lang="sk-SK" sz="2000" dirty="0"/>
              </a:p>
              <a:p>
                <a:r>
                  <a:rPr lang="sk-SK" sz="2000" dirty="0"/>
                  <a:t>Ten fiktívny klasický objekt je čosi ako „struna“. Mikrostav tej struny je daný funkciou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sz="2000" dirty="0"/>
                  <a:t>,  pričom krajné body tej struny sú vo všetkých mikrostavov zafixované v bodoch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sk-SK" sz="2000" dirty="0"/>
                  <a:t>. Energia struny v každom mikrostave je daná integrálom Euklidovského </a:t>
                </a:r>
                <a:r>
                  <a:rPr lang="sk-SK" sz="2000" dirty="0" err="1"/>
                  <a:t>lagranžiánu</a:t>
                </a:r>
                <a:r>
                  <a:rPr lang="sk-SK" sz="2000" dirty="0"/>
                  <a:t> pôvodného klasického systému.</a:t>
                </a:r>
              </a:p>
              <a:p>
                <a:endParaRPr lang="sk-SK" sz="2000" dirty="0"/>
              </a:p>
              <a:p>
                <a:endParaRPr lang="sk-SK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32856"/>
                <a:ext cx="8568952" cy="3170099"/>
              </a:xfrm>
              <a:prstGeom prst="rect">
                <a:avLst/>
              </a:prstGeom>
              <a:blipFill>
                <a:blip r:embed="rId5"/>
                <a:stretch>
                  <a:fillRect l="-711" t="-1154" r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248509"/>
      </p:ext>
    </p:extLst>
  </p:cSld>
  <p:clrMapOvr>
    <a:masterClrMapping/>
  </p:clrMapOvr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000"/>
            <a:ext cx="9144000" cy="4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30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84"/>
            <a:ext cx="9144000" cy="56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51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835"/>
            <a:ext cx="9144000" cy="39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49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3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2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57"/>
            <a:ext cx="9144000" cy="50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98067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83"/>
            <a:ext cx="9144000" cy="55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64662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E.S.Abers</a:t>
            </a:r>
            <a:r>
              <a:rPr lang="en-US" sz="2000" dirty="0"/>
              <a:t>, </a:t>
            </a:r>
            <a:r>
              <a:rPr lang="en-US" sz="2000" dirty="0" err="1"/>
              <a:t>B.W.Lee</a:t>
            </a:r>
            <a:r>
              <a:rPr lang="en-US" sz="2000" dirty="0"/>
              <a:t>, </a:t>
            </a:r>
            <a:r>
              <a:rPr lang="en-US" sz="2000" dirty="0" err="1"/>
              <a:t>Phys.Rep</a:t>
            </a:r>
            <a:r>
              <a:rPr lang="en-US" sz="2000" dirty="0"/>
              <a:t>. 9,1 (1973). </a:t>
            </a:r>
            <a:r>
              <a:rPr lang="sk-SK" sz="2000" dirty="0"/>
              <a:t>Je tam urobená základná filozofia integrálov po trajektóriách v QM a prechod do euklidovskej formulácie ako </a:t>
            </a:r>
            <a:r>
              <a:rPr lang="sk-SK" sz="2000" dirty="0" err="1"/>
              <a:t>analyt</a:t>
            </a:r>
            <a:r>
              <a:rPr lang="sk-SK" sz="2000" dirty="0"/>
              <a:t>. predĺženie. Odtiaľ to odpísal a trochu okomentoval </a:t>
            </a:r>
            <a:r>
              <a:rPr lang="sk-SK" sz="2000" dirty="0" err="1"/>
              <a:t>Amit</a:t>
            </a:r>
            <a:endParaRPr lang="sk-SK" sz="2000" dirty="0"/>
          </a:p>
          <a:p>
            <a:endParaRPr lang="sk-SK" sz="2000" dirty="0"/>
          </a:p>
          <a:p>
            <a:r>
              <a:rPr lang="sk-SK" sz="2000" dirty="0" err="1"/>
              <a:t>D.J.Amit</a:t>
            </a:r>
            <a:r>
              <a:rPr lang="sk-SK" sz="2000" dirty="0"/>
              <a:t>, </a:t>
            </a:r>
            <a:r>
              <a:rPr lang="sk-SK" sz="2000" dirty="0" err="1"/>
              <a:t>Field</a:t>
            </a:r>
            <a:r>
              <a:rPr lang="sk-SK" sz="2000" dirty="0"/>
              <a:t> </a:t>
            </a:r>
            <a:r>
              <a:rPr lang="sk-SK" sz="2000" dirty="0" err="1"/>
              <a:t>theory</a:t>
            </a:r>
            <a:r>
              <a:rPr lang="sk-SK" sz="2000" dirty="0"/>
              <a:t>, </a:t>
            </a:r>
            <a:r>
              <a:rPr lang="sk-SK" sz="2000" dirty="0" err="1"/>
              <a:t>renormalization</a:t>
            </a:r>
            <a:r>
              <a:rPr lang="sk-SK" sz="2000" dirty="0"/>
              <a:t> </a:t>
            </a:r>
            <a:r>
              <a:rPr lang="sk-SK" sz="2000" dirty="0" err="1"/>
              <a:t>group</a:t>
            </a:r>
            <a:r>
              <a:rPr lang="sk-SK" sz="2000" dirty="0"/>
              <a:t> and </a:t>
            </a:r>
            <a:r>
              <a:rPr lang="sk-SK" sz="2000" dirty="0" err="1"/>
              <a:t>critical</a:t>
            </a:r>
            <a:r>
              <a:rPr lang="sk-SK" sz="2000" dirty="0"/>
              <a:t> </a:t>
            </a:r>
            <a:r>
              <a:rPr lang="sk-SK" sz="2000" dirty="0" err="1"/>
              <a:t>phenomena</a:t>
            </a:r>
            <a:r>
              <a:rPr lang="sk-SK" sz="2000" dirty="0"/>
              <a:t>, </a:t>
            </a:r>
            <a:r>
              <a:rPr lang="sk-SK" sz="2000" dirty="0" err="1"/>
              <a:t>McGrawHill</a:t>
            </a:r>
            <a:r>
              <a:rPr lang="sk-SK" sz="2000" dirty="0"/>
              <a:t> 1978</a:t>
            </a:r>
          </a:p>
          <a:p>
            <a:endParaRPr lang="sk-SK" sz="2000" dirty="0"/>
          </a:p>
          <a:p>
            <a:r>
              <a:rPr lang="sk-SK" sz="2000" dirty="0"/>
              <a:t>Trochu </a:t>
            </a:r>
            <a:r>
              <a:rPr lang="sk-SK" sz="2000" dirty="0" err="1"/>
              <a:t>matematickejší</a:t>
            </a:r>
            <a:r>
              <a:rPr lang="sk-SK" sz="2000" dirty="0"/>
              <a:t> je </a:t>
            </a:r>
            <a:r>
              <a:rPr lang="sk-SK" sz="2000" dirty="0" err="1"/>
              <a:t>Vasiliev</a:t>
            </a:r>
            <a:r>
              <a:rPr lang="sk-SK" sz="2000" dirty="0"/>
              <a:t>: </a:t>
            </a:r>
            <a:r>
              <a:rPr lang="sk-SK" sz="2000" dirty="0" err="1"/>
              <a:t>A.N.Vasiliev</a:t>
            </a:r>
            <a:r>
              <a:rPr lang="sk-SK" sz="2000" dirty="0"/>
              <a:t>, </a:t>
            </a:r>
            <a:r>
              <a:rPr lang="sk-SK" sz="2000" dirty="0" err="1"/>
              <a:t>Funkcion</a:t>
            </a:r>
            <a:r>
              <a:rPr lang="sk-SK" sz="2000" dirty="0"/>
              <a:t>. </a:t>
            </a:r>
            <a:r>
              <a:rPr lang="sk-SK" sz="2000" dirty="0" err="1"/>
              <a:t>metody</a:t>
            </a:r>
            <a:r>
              <a:rPr lang="sk-SK" sz="2000" dirty="0"/>
              <a:t> v </a:t>
            </a:r>
            <a:r>
              <a:rPr lang="sk-SK" sz="2000" dirty="0" err="1"/>
              <a:t>kvantovoj</a:t>
            </a:r>
            <a:r>
              <a:rPr lang="sk-SK" sz="2000" dirty="0"/>
              <a:t> </a:t>
            </a:r>
            <a:r>
              <a:rPr lang="sk-SK" sz="2000" dirty="0" err="1"/>
              <a:t>teorii</a:t>
            </a:r>
            <a:r>
              <a:rPr lang="sk-SK" sz="2000" dirty="0"/>
              <a:t> </a:t>
            </a:r>
            <a:r>
              <a:rPr lang="sk-SK" sz="2000" dirty="0" err="1"/>
              <a:t>polja</a:t>
            </a:r>
            <a:r>
              <a:rPr lang="sk-SK" sz="2000" dirty="0"/>
              <a:t>, </a:t>
            </a:r>
            <a:r>
              <a:rPr lang="sk-SK" sz="2000" dirty="0" err="1"/>
              <a:t>Izd</a:t>
            </a:r>
            <a:r>
              <a:rPr lang="sk-SK" sz="2000" dirty="0"/>
              <a:t>. </a:t>
            </a:r>
            <a:r>
              <a:rPr lang="sk-SK" sz="2000" dirty="0" err="1"/>
              <a:t>Leningradskogo</a:t>
            </a:r>
            <a:r>
              <a:rPr lang="sk-SK" sz="2000" dirty="0"/>
              <a:t> </a:t>
            </a:r>
            <a:r>
              <a:rPr lang="sk-SK" sz="2000" dirty="0" err="1"/>
              <a:t>Universiteta</a:t>
            </a:r>
            <a:r>
              <a:rPr lang="sk-SK" sz="2000" dirty="0"/>
              <a:t> 1976</a:t>
            </a:r>
          </a:p>
          <a:p>
            <a:endParaRPr lang="sk-SK" sz="2000" dirty="0"/>
          </a:p>
          <a:p>
            <a:r>
              <a:rPr lang="sk-SK" sz="2000" dirty="0"/>
              <a:t>B. de </a:t>
            </a:r>
            <a:r>
              <a:rPr lang="sk-SK" sz="2000" dirty="0" err="1"/>
              <a:t>Wit</a:t>
            </a:r>
            <a:r>
              <a:rPr lang="sk-SK" sz="2000" dirty="0"/>
              <a:t>, </a:t>
            </a:r>
            <a:r>
              <a:rPr lang="sk-SK" sz="2000" dirty="0" err="1"/>
              <a:t>Functional</a:t>
            </a:r>
            <a:r>
              <a:rPr lang="sk-SK" sz="2000" dirty="0"/>
              <a:t> </a:t>
            </a:r>
            <a:r>
              <a:rPr lang="sk-SK" sz="2000" dirty="0" err="1"/>
              <a:t>methods</a:t>
            </a:r>
            <a:r>
              <a:rPr lang="sk-SK" sz="2000" dirty="0"/>
              <a:t> in </a:t>
            </a:r>
            <a:r>
              <a:rPr lang="sk-SK" sz="2000" dirty="0" err="1"/>
              <a:t>quantum</a:t>
            </a:r>
            <a:r>
              <a:rPr lang="sk-SK" sz="2000" dirty="0"/>
              <a:t> </a:t>
            </a:r>
            <a:r>
              <a:rPr lang="sk-SK" sz="2000" dirty="0" err="1"/>
              <a:t>field</a:t>
            </a:r>
            <a:r>
              <a:rPr lang="sk-SK" sz="2000" dirty="0"/>
              <a:t> </a:t>
            </a:r>
            <a:r>
              <a:rPr lang="sk-SK" sz="2000" dirty="0" err="1"/>
              <a:t>theory</a:t>
            </a:r>
            <a:r>
              <a:rPr lang="sk-SK" sz="2000" dirty="0"/>
              <a:t>, NIKHEF-H/81-27</a:t>
            </a:r>
          </a:p>
          <a:p>
            <a:endParaRPr lang="sk-SK" sz="2000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345864598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Logika je taká: Od Feynmana vieme, že (pre jednoduchosť v jednorozmernom prípade) platí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3" b="56979"/>
          <a:stretch/>
        </p:blipFill>
        <p:spPr>
          <a:xfrm>
            <a:off x="251520" y="1052736"/>
            <a:ext cx="8100762" cy="1071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2492896"/>
                <a:ext cx="820891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Teda, že nejaký maticový element prechodu sa ráta cez funkcionálny integrál. Táto vec potrebuje komentár.</a:t>
                </a:r>
                <a:r>
                  <a:rPr lang="en-US" sz="2000" dirty="0"/>
                  <a:t>            </a:t>
                </a:r>
                <a:r>
                  <a:rPr lang="sk-SK" sz="2000" dirty="0"/>
                  <a:t>je </a:t>
                </a:r>
                <a:r>
                  <a:rPr lang="sk-SK" sz="2000" dirty="0" err="1"/>
                  <a:t>Heisenbergovský</a:t>
                </a:r>
                <a:r>
                  <a:rPr lang="sk-SK" sz="2000" dirty="0"/>
                  <a:t> stav, ktorý označuje stav s touto vlastnosťou: keď urobíme v čase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sz="2000" dirty="0"/>
                  <a:t>meranie súradnice na tomto stave, dostaneme ostrú hodnotu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sk-SK" sz="2000" dirty="0"/>
                  <a:t>.</a:t>
                </a:r>
              </a:p>
              <a:p>
                <a:endParaRPr lang="sk-SK" sz="2000" dirty="0"/>
              </a:p>
              <a:p>
                <a:r>
                  <a:rPr lang="sk-SK" sz="2000" dirty="0"/>
                  <a:t>Treba si uvedomiť, že stav            ako vektor v </a:t>
                </a:r>
                <a:r>
                  <a:rPr lang="sk-SK" sz="2000" dirty="0" err="1"/>
                  <a:t>Hilbertovom</a:t>
                </a:r>
                <a:r>
                  <a:rPr lang="sk-SK" sz="2000" dirty="0"/>
                  <a:t> priestore nezávisí na čase. Symbol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k-SK" sz="2000" dirty="0"/>
                  <a:t> nie je časová závislosť vektora ale časť mena toho stavu (časť </a:t>
                </a:r>
                <a:r>
                  <a:rPr lang="sk-SK" sz="2000" dirty="0" err="1"/>
                  <a:t>hieroglyphu</a:t>
                </a:r>
                <a:r>
                  <a:rPr lang="sk-SK" sz="2000" dirty="0"/>
                  <a:t>).</a:t>
                </a:r>
              </a:p>
              <a:p>
                <a:endParaRPr lang="sk-SK" sz="2000" dirty="0"/>
              </a:p>
              <a:p>
                <a:r>
                  <a:rPr lang="sk-SK" sz="2000" dirty="0"/>
                  <a:t>Časová závislosť je potom schovaná v časovej závislosti operátora súradnice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k-SK" sz="2000" dirty="0"/>
                  <a:t>. (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k-SK" sz="2000" dirty="0"/>
                  <a:t> je fixná hodnota,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sk-SK" sz="2000" dirty="0"/>
                  <a:t> je premenná, označujúca čas, v ktorom sa systém vyvíja.). Platí teda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92896"/>
                <a:ext cx="8208912" cy="3785652"/>
              </a:xfrm>
              <a:prstGeom prst="rect">
                <a:avLst/>
              </a:prstGeom>
              <a:blipFill>
                <a:blip r:embed="rId7"/>
                <a:stretch>
                  <a:fillRect l="-742" t="-966" r="-148" b="-193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52936"/>
            <a:ext cx="438150" cy="255270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82449" r="42073"/>
          <a:stretch/>
        </p:blipFill>
        <p:spPr>
          <a:xfrm>
            <a:off x="2915816" y="6018028"/>
            <a:ext cx="3944679" cy="8466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25" y="4079225"/>
            <a:ext cx="43815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47631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8"/>
          <a:stretch/>
        </p:blipFill>
        <p:spPr>
          <a:xfrm>
            <a:off x="315861" y="1095152"/>
            <a:ext cx="8512278" cy="5424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Všimnime si ešte maticové elementy typu</a:t>
            </a:r>
          </a:p>
        </p:txBody>
      </p:sp>
      <p:sp>
        <p:nvSpPr>
          <p:cNvPr id="5" name="Oval 4"/>
          <p:cNvSpPr/>
          <p:nvPr/>
        </p:nvSpPr>
        <p:spPr>
          <a:xfrm>
            <a:off x="1547664" y="1556792"/>
            <a:ext cx="115212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2756842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94"/>
          <a:stretch/>
        </p:blipFill>
        <p:spPr>
          <a:xfrm>
            <a:off x="403499" y="260648"/>
            <a:ext cx="8337002" cy="101525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11322"/>
          <a:stretch/>
        </p:blipFill>
        <p:spPr>
          <a:xfrm>
            <a:off x="1187624" y="2852936"/>
            <a:ext cx="6355631" cy="287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340768"/>
                <a:ext cx="849694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dirty="0"/>
                  <a:t>Teraz by bolo treba dosadiť vyjadrenia tých maticových elementov cez kontinuálne integrály. Ukázalo by sa, že súčin tých integrálov je to isté ako jeden kontinuálny integrál cez trajektórie z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sk-SK" sz="2000" dirty="0"/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sk-SK" sz="2000" dirty="0"/>
                  <a:t>, ale len cez také trajektórie, ktoré v čase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sk-SK" sz="2000" dirty="0"/>
                  <a:t>idú cez bod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sk-SK" sz="2000" dirty="0"/>
                  <a:t> a v čase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sk-SK" sz="2000" dirty="0"/>
                  <a:t>cez bod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k-SK" sz="2000" dirty="0"/>
                  <a:t> 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40768"/>
                <a:ext cx="8496944" cy="1323439"/>
              </a:xfrm>
              <a:prstGeom prst="rect">
                <a:avLst/>
              </a:prstGeom>
              <a:blipFill>
                <a:blip r:embed="rId6"/>
                <a:stretch>
                  <a:fillRect l="-717" t="-2765" r="-215" b="-737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797453"/>
      </p:ext>
    </p:extLst>
  </p:cSld>
  <p:clrMapOvr>
    <a:masterClrMapping/>
  </p:clrMapOvr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\ket{q,t}&#10;\end{align*}&#10;\end{document}&#10;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d(q',q)=\bra {q'}\exp(-\beta\hat H)\ket q&#10;\end{align*}&#10;\end{document}&#10;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\ket{q,t}&#10;\end{align*}&#10;\end{document}&#10;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\ket{/\!\!\!\!O}&#10;\end{align*}&#10;\end{document}&#10;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\ket{/\!\!\!\!O}&#10;\end{align*}&#10;\end{document}&#10;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\ket{/\!\!\!\!O}&#10;\end{align*}&#10;\end{document}&#10;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(q,q',t-t')\rightarrow d(q,q',\tau-\tau')&#10;\end{align*}&#10;\end{document}&#10;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hat\varrho=\exp(-\beta \hat H)&#10;\end{align*}&#10;\end{document}&#10;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d(q',q)=\bra {q'}\exp(-\beta\hat H)\ket q&#10;\end{align*}&#10;\end{document}&#10;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\Delta\tau=\beta=\frac{1}{kT}&#10;\end{align*}&#10;\end{document}&#10;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kcia3.pptx" id="{BAF4EDA4-144D-442F-9C15-68DE6A244B22}" vid="{4A395020-DD1E-4526-9B9D-630953422F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1017</TotalTime>
  <Words>1255</Words>
  <Application>Microsoft Office PowerPoint</Application>
  <PresentationFormat>On-screen Show (4:3)</PresentationFormat>
  <Paragraphs>128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43</cp:revision>
  <dcterms:created xsi:type="dcterms:W3CDTF">2015-05-17T17:13:49Z</dcterms:created>
  <dcterms:modified xsi:type="dcterms:W3CDTF">2019-04-30T11:16:45Z</dcterms:modified>
</cp:coreProperties>
</file>