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4"/>
  </p:notesMasterIdLst>
  <p:sldIdLst>
    <p:sldId id="463" r:id="rId3"/>
    <p:sldId id="464" r:id="rId4"/>
    <p:sldId id="397" r:id="rId5"/>
    <p:sldId id="451" r:id="rId6"/>
    <p:sldId id="443" r:id="rId7"/>
    <p:sldId id="444" r:id="rId8"/>
    <p:sldId id="445" r:id="rId9"/>
    <p:sldId id="446" r:id="rId10"/>
    <p:sldId id="447" r:id="rId11"/>
    <p:sldId id="448" r:id="rId12"/>
    <p:sldId id="449" r:id="rId13"/>
    <p:sldId id="450" r:id="rId14"/>
    <p:sldId id="453" r:id="rId15"/>
    <p:sldId id="421" r:id="rId16"/>
    <p:sldId id="422" r:id="rId17"/>
    <p:sldId id="454" r:id="rId18"/>
    <p:sldId id="455" r:id="rId19"/>
    <p:sldId id="456" r:id="rId20"/>
    <p:sldId id="457" r:id="rId21"/>
    <p:sldId id="458" r:id="rId22"/>
    <p:sldId id="465" r:id="rId23"/>
    <p:sldId id="459" r:id="rId24"/>
    <p:sldId id="466" r:id="rId25"/>
    <p:sldId id="460" r:id="rId26"/>
    <p:sldId id="461" r:id="rId27"/>
    <p:sldId id="462" r:id="rId28"/>
    <p:sldId id="435" r:id="rId29"/>
    <p:sldId id="438" r:id="rId30"/>
    <p:sldId id="439" r:id="rId31"/>
    <p:sldId id="441" r:id="rId32"/>
    <p:sldId id="442" r:id="rId33"/>
    <p:sldId id="473" r:id="rId34"/>
    <p:sldId id="474" r:id="rId35"/>
    <p:sldId id="475" r:id="rId36"/>
    <p:sldId id="467" r:id="rId37"/>
    <p:sldId id="468" r:id="rId38"/>
    <p:sldId id="378" r:id="rId39"/>
    <p:sldId id="469" r:id="rId40"/>
    <p:sldId id="477" r:id="rId41"/>
    <p:sldId id="478" r:id="rId42"/>
    <p:sldId id="470" r:id="rId43"/>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0" autoAdjust="0"/>
    <p:restoredTop sz="94660"/>
  </p:normalViewPr>
  <p:slideViewPr>
    <p:cSldViewPr snapToGrid="0">
      <p:cViewPr varScale="1">
        <p:scale>
          <a:sx n="65" d="100"/>
          <a:sy n="65" d="100"/>
        </p:scale>
        <p:origin x="1392" y="60"/>
      </p:cViewPr>
      <p:guideLst/>
    </p:cSldViewPr>
  </p:slideViewPr>
  <p:notesTextViewPr>
    <p:cViewPr>
      <p:scale>
        <a:sx n="1" d="1"/>
        <a:sy n="1" d="1"/>
      </p:scale>
      <p:origin x="0" y="0"/>
    </p:cViewPr>
  </p:notesTextViewPr>
  <p:sorterViewPr>
    <p:cViewPr>
      <p:scale>
        <a:sx n="80" d="100"/>
        <a:sy n="80" d="100"/>
      </p:scale>
      <p:origin x="0" y="-3420"/>
    </p:cViewPr>
  </p:sorterViewPr>
  <p:notesViewPr>
    <p:cSldViewPr snapToGrid="0" showGuides="1">
      <p:cViewPr varScale="1">
        <p:scale>
          <a:sx n="54" d="100"/>
          <a:sy n="54" d="100"/>
        </p:scale>
        <p:origin x="246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C55475-183B-471C-B10F-6B2484CBB5E3}" type="datetimeFigureOut">
              <a:rPr lang="sk-SK" smtClean="0"/>
              <a:t>3. 5. 2019</a:t>
            </a:fld>
            <a:endParaRPr lang="sk-SK"/>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r>
              <a:rPr lang="en-US" dirty="0"/>
              <a:t>it</a:t>
            </a:r>
            <a:endParaRPr lang="sk-SK"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6983E8-48BA-4C5F-A109-4B54EC08C35E}" type="slidenum">
              <a:rPr lang="sk-SK" smtClean="0"/>
              <a:t>‹#›</a:t>
            </a:fld>
            <a:endParaRPr lang="sk-SK"/>
          </a:p>
        </p:txBody>
      </p:sp>
    </p:spTree>
    <p:extLst>
      <p:ext uri="{BB962C8B-B14F-4D97-AF65-F5344CB8AC3E}">
        <p14:creationId xmlns:p14="http://schemas.microsoft.com/office/powerpoint/2010/main" val="396587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E06D2D-D2E5-4C1A-869B-E33E6D04C92D}"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111249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A2AE3-DE23-4E27-AD12-C4E7E9491A4E}"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41228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19A005-4BB3-470C-BDA3-1E7C80AD01B0}"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08478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3. 5. 2019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9946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3. 5. 2019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5817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3. 5. 2019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22234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3. 5. 2019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597493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3. 5. 2019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93412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3. 5. 2019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047346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3. 5. 2019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635269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3. 5. 2019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10813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A7904B-F875-4D4A-8FC0-EB48D0D076DA}"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495374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3. 5. 2019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934987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3. 5. 2019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153634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3. 5. 2019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4825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9DC6F-5F6A-4178-B4B8-D7B9F4C56804}"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34848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1EA633-513A-4E92-A033-DABAB231284D}"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197561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82C36A-7D7E-476C-AFAF-173DB9B2567D}" type="datetime1">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78029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FF18A-F669-432E-813C-220B08C846AB}" type="datetime1">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73225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6C319-DC00-4234-BE39-C56A51631AEA}" type="datetime1">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74155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57EE55-08F2-4951-9663-304AEF0B3E41}"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72108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56F1-E37E-42D9-B56C-079DEB0DE8F5}"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08055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B203-2D37-4B0D-9389-E945EDC3B71B}" type="datetime1">
              <a:rPr lang="en-US" smtClean="0"/>
              <a:t>5/3/2019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191A1-080D-4B75-96DD-5F8CFE4971FF}" type="slidenum">
              <a:rPr lang="en-US" smtClean="0"/>
              <a:t>‹#›</a:t>
            </a:fld>
            <a:endParaRPr lang="en-US"/>
          </a:p>
        </p:txBody>
      </p:sp>
    </p:spTree>
    <p:extLst>
      <p:ext uri="{BB962C8B-B14F-4D97-AF65-F5344CB8AC3E}">
        <p14:creationId xmlns:p14="http://schemas.microsoft.com/office/powerpoint/2010/main" val="6733780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3. 5. 2019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467138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6.xml"/><Relationship Id="rId7" Type="http://schemas.openxmlformats.org/officeDocument/2006/relationships/image" Target="../media/image47.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5.png"/><Relationship Id="rId5" Type="http://schemas.openxmlformats.org/officeDocument/2006/relationships/image" Target="../media/image45.png"/><Relationship Id="rId4" Type="http://schemas.openxmlformats.org/officeDocument/2006/relationships/slideLayout" Target="../slideLayouts/slideLayout7.xml"/><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9.xml"/><Relationship Id="rId7" Type="http://schemas.openxmlformats.org/officeDocument/2006/relationships/image" Target="../media/image5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slideLayout" Target="../slideLayouts/slideLayout7.xml"/><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56.png"/><Relationship Id="rId5" Type="http://schemas.openxmlformats.org/officeDocument/2006/relationships/image" Target="../media/image33.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6.png"/><Relationship Id="rId3" Type="http://schemas.openxmlformats.org/officeDocument/2006/relationships/tags" Target="../tags/tag34.xml"/><Relationship Id="rId7" Type="http://schemas.openxmlformats.org/officeDocument/2006/relationships/slideLayout" Target="../slideLayouts/slideLayout7.xml"/><Relationship Id="rId12" Type="http://schemas.openxmlformats.org/officeDocument/2006/relationships/image" Target="../media/image41.png"/><Relationship Id="rId17" Type="http://schemas.openxmlformats.org/officeDocument/2006/relationships/image" Target="../media/image52.png"/><Relationship Id="rId2" Type="http://schemas.openxmlformats.org/officeDocument/2006/relationships/tags" Target="../tags/tag33.xml"/><Relationship Id="rId16" Type="http://schemas.openxmlformats.org/officeDocument/2006/relationships/image" Target="../media/image50.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39.png"/><Relationship Id="rId5" Type="http://schemas.openxmlformats.org/officeDocument/2006/relationships/tags" Target="../tags/tag36.xml"/><Relationship Id="rId15" Type="http://schemas.openxmlformats.org/officeDocument/2006/relationships/image" Target="../media/image49.png"/><Relationship Id="rId10" Type="http://schemas.openxmlformats.org/officeDocument/2006/relationships/image" Target="../media/image38.png"/><Relationship Id="rId4" Type="http://schemas.openxmlformats.org/officeDocument/2006/relationships/tags" Target="../tags/tag35.xml"/><Relationship Id="rId9" Type="http://schemas.openxmlformats.org/officeDocument/2006/relationships/image" Target="../media/image37.pn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40.xml"/><Relationship Id="rId7" Type="http://schemas.openxmlformats.org/officeDocument/2006/relationships/image" Target="../media/image5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5.png"/><Relationship Id="rId5" Type="http://schemas.openxmlformats.org/officeDocument/2006/relationships/image" Target="../media/image54.pn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43.xml"/><Relationship Id="rId7" Type="http://schemas.openxmlformats.org/officeDocument/2006/relationships/image" Target="../media/image58.tmp"/><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68.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slideLayout" Target="../slideLayouts/slideLayout7.xml"/><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46.xml"/><Relationship Id="rId7" Type="http://schemas.openxmlformats.org/officeDocument/2006/relationships/image" Target="../media/image61.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0.png"/><Relationship Id="rId5" Type="http://schemas.openxmlformats.org/officeDocument/2006/relationships/slideLayout" Target="../slideLayouts/slideLayout7.xml"/><Relationship Id="rId10" Type="http://schemas.openxmlformats.org/officeDocument/2006/relationships/image" Target="../media/image33.png"/><Relationship Id="rId4" Type="http://schemas.openxmlformats.org/officeDocument/2006/relationships/tags" Target="../tags/tag47.xml"/><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70.tmp"/><Relationship Id="rId3" Type="http://schemas.openxmlformats.org/officeDocument/2006/relationships/slideLayout" Target="../slideLayouts/slideLayout7.xml"/><Relationship Id="rId7" Type="http://schemas.openxmlformats.org/officeDocument/2006/relationships/image" Target="../media/image69.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4.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0.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0.tmp"/><Relationship Id="rId3" Type="http://schemas.openxmlformats.org/officeDocument/2006/relationships/slideLayout" Target="../slideLayouts/slideLayout7.xml"/><Relationship Id="rId7" Type="http://schemas.openxmlformats.org/officeDocument/2006/relationships/image" Target="../media/image66.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73.png"/><Relationship Id="rId5" Type="http://schemas.openxmlformats.org/officeDocument/2006/relationships/image" Target="../media/image80.png"/><Relationship Id="rId4" Type="http://schemas.openxmlformats.org/officeDocument/2006/relationships/image" Target="../media/image34.png"/><Relationship Id="rId9" Type="http://schemas.openxmlformats.org/officeDocument/2006/relationships/image" Target="../media/image73.jpg"/></Relationships>
</file>

<file path=ppt/slides/_rels/slide21.xml.rels><?xml version="1.0" encoding="UTF-8" standalone="yes"?>
<Relationships xmlns="http://schemas.openxmlformats.org/package/2006/relationships"><Relationship Id="rId3" Type="http://schemas.openxmlformats.org/officeDocument/2006/relationships/image" Target="../media/image70.tmp"/><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75.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0.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25.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7.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74.png"/><Relationship Id="rId5" Type="http://schemas.openxmlformats.org/officeDocument/2006/relationships/image" Target="../media/image890.png"/><Relationship Id="rId4" Type="http://schemas.openxmlformats.org/officeDocument/2006/relationships/image" Target="../media/image880.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tags" Target="../tags/tag60.xml"/><Relationship Id="rId7" Type="http://schemas.openxmlformats.org/officeDocument/2006/relationships/image" Target="../media/image81.png"/><Relationship Id="rId12" Type="http://schemas.openxmlformats.org/officeDocument/2006/relationships/image" Target="../media/image1060.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7.xml"/><Relationship Id="rId11" Type="http://schemas.openxmlformats.org/officeDocument/2006/relationships/image" Target="../media/image85.png"/><Relationship Id="rId5" Type="http://schemas.openxmlformats.org/officeDocument/2006/relationships/tags" Target="../tags/tag62.xml"/><Relationship Id="rId10" Type="http://schemas.openxmlformats.org/officeDocument/2006/relationships/image" Target="../media/image84.png"/><Relationship Id="rId4" Type="http://schemas.openxmlformats.org/officeDocument/2006/relationships/tags" Target="../tags/tag61.xml"/><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18" Type="http://schemas.openxmlformats.org/officeDocument/2006/relationships/image" Target="../media/image9.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17" Type="http://schemas.openxmlformats.org/officeDocument/2006/relationships/image" Target="../media/image8.png"/><Relationship Id="rId2" Type="http://schemas.openxmlformats.org/officeDocument/2006/relationships/tags" Target="../tags/tag2.xml"/><Relationship Id="rId16" Type="http://schemas.openxmlformats.org/officeDocument/2006/relationships/image" Target="../media/image2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67.xml"/><Relationship Id="rId7" Type="http://schemas.openxmlformats.org/officeDocument/2006/relationships/image" Target="../media/image88.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89.png"/><Relationship Id="rId11" Type="http://schemas.openxmlformats.org/officeDocument/2006/relationships/image" Target="../media/image91.png"/><Relationship Id="rId5" Type="http://schemas.openxmlformats.org/officeDocument/2006/relationships/slideLayout" Target="../slideLayouts/slideLayout7.xml"/><Relationship Id="rId10" Type="http://schemas.openxmlformats.org/officeDocument/2006/relationships/image" Target="../media/image1120.png"/><Relationship Id="rId4" Type="http://schemas.openxmlformats.org/officeDocument/2006/relationships/tags" Target="../tags/tag68.xml"/><Relationship Id="rId9" Type="http://schemas.openxmlformats.org/officeDocument/2006/relationships/image" Target="../media/image1110.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0.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tags" Target="../tags/tag71.xml"/><Relationship Id="rId7" Type="http://schemas.openxmlformats.org/officeDocument/2006/relationships/image" Target="../media/image93.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92.png"/><Relationship Id="rId5" Type="http://schemas.openxmlformats.org/officeDocument/2006/relationships/image" Target="../media/image70.tmp"/><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70.tmp"/></Relationships>
</file>

<file path=ppt/slides/_rels/slide3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tags" Target="../tags/tag76.xml"/><Relationship Id="rId7" Type="http://schemas.openxmlformats.org/officeDocument/2006/relationships/image" Target="../media/image97.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slideLayout" Target="../slideLayouts/slideLayout7.xml"/><Relationship Id="rId9" Type="http://schemas.openxmlformats.org/officeDocument/2006/relationships/image" Target="../media/image88.png"/></Relationships>
</file>

<file path=ppt/slides/_rels/slide3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tags" Target="../tags/tag79.xml"/><Relationship Id="rId7" Type="http://schemas.openxmlformats.org/officeDocument/2006/relationships/image" Target="../media/image100.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961.png"/><Relationship Id="rId5" Type="http://schemas.openxmlformats.org/officeDocument/2006/relationships/slideLayout" Target="../slideLayouts/slideLayout7.xml"/><Relationship Id="rId10" Type="http://schemas.openxmlformats.org/officeDocument/2006/relationships/image" Target="../media/image103.png"/><Relationship Id="rId4" Type="http://schemas.openxmlformats.org/officeDocument/2006/relationships/tags" Target="../tags/tag80.xml"/><Relationship Id="rId9" Type="http://schemas.openxmlformats.org/officeDocument/2006/relationships/image" Target="../media/image102.png"/></Relationships>
</file>

<file path=ppt/slides/_rels/slide37.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tags" Target="../tags/tag83.xml"/><Relationship Id="rId7" Type="http://schemas.openxmlformats.org/officeDocument/2006/relationships/image" Target="../media/image1040.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04.png"/><Relationship Id="rId11" Type="http://schemas.openxmlformats.org/officeDocument/2006/relationships/image" Target="../media/image108.png"/><Relationship Id="rId5" Type="http://schemas.openxmlformats.org/officeDocument/2006/relationships/slideLayout" Target="../slideLayouts/slideLayout18.xml"/><Relationship Id="rId10" Type="http://schemas.openxmlformats.org/officeDocument/2006/relationships/image" Target="../media/image107.png"/><Relationship Id="rId4" Type="http://schemas.openxmlformats.org/officeDocument/2006/relationships/tags" Target="../tags/tag84.xml"/><Relationship Id="rId9" Type="http://schemas.openxmlformats.org/officeDocument/2006/relationships/image" Target="../media/image106.png"/></Relationships>
</file>

<file path=ppt/slides/_rels/slide38.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tags" Target="../tags/tag87.xml"/><Relationship Id="rId7" Type="http://schemas.openxmlformats.org/officeDocument/2006/relationships/image" Target="../media/image110.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09.png"/><Relationship Id="rId5" Type="http://schemas.openxmlformats.org/officeDocument/2006/relationships/slideLayout" Target="../slideLayouts/slideLayout7.xml"/><Relationship Id="rId4" Type="http://schemas.openxmlformats.org/officeDocument/2006/relationships/tags" Target="../tags/tag88.xml"/><Relationship Id="rId9" Type="http://schemas.openxmlformats.org/officeDocument/2006/relationships/image" Target="../media/image1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slideLayout" Target="../slideLayouts/slideLayout7.xml"/><Relationship Id="rId1" Type="http://schemas.openxmlformats.org/officeDocument/2006/relationships/tags" Target="../tags/tag89.xml"/><Relationship Id="rId5" Type="http://schemas.openxmlformats.org/officeDocument/2006/relationships/image" Target="../media/image97.png"/><Relationship Id="rId4"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0.tmp"/><Relationship Id="rId2" Type="http://schemas.openxmlformats.org/officeDocument/2006/relationships/slideLayout" Target="../slideLayouts/slideLayout7.xml"/><Relationship Id="rId1" Type="http://schemas.openxmlformats.org/officeDocument/2006/relationships/tags" Target="../tags/tag90.xml"/><Relationship Id="rId6" Type="http://schemas.openxmlformats.org/officeDocument/2006/relationships/image" Target="../media/image116.png"/><Relationship Id="rId5" Type="http://schemas.openxmlformats.org/officeDocument/2006/relationships/image" Target="../media/image34.png"/><Relationship Id="rId4" Type="http://schemas.openxmlformats.org/officeDocument/2006/relationships/image" Target="../media/image1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3.xml"/><Relationship Id="rId7"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10.jp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8.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7.xml"/><Relationship Id="rId11" Type="http://schemas.openxmlformats.org/officeDocument/2006/relationships/image" Target="../media/image19.png"/><Relationship Id="rId5" Type="http://schemas.openxmlformats.org/officeDocument/2006/relationships/tags" Target="../tags/tag20.xml"/><Relationship Id="rId10" Type="http://schemas.openxmlformats.org/officeDocument/2006/relationships/image" Target="../media/image18.png"/><Relationship Id="rId4" Type="http://schemas.openxmlformats.org/officeDocument/2006/relationships/tags" Target="../tags/tag19.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3.xml"/><Relationship Id="rId7" Type="http://schemas.openxmlformats.org/officeDocument/2006/relationships/image" Target="../media/image4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7.xml"/><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BE1B05-AE11-4B19-A6A2-5E380A866690}"/>
              </a:ext>
            </a:extLst>
          </p:cNvPr>
          <p:cNvSpPr>
            <a:spLocks noGrp="1"/>
          </p:cNvSpPr>
          <p:nvPr>
            <p:ph type="sldNum" sz="quarter" idx="12"/>
          </p:nvPr>
        </p:nvSpPr>
        <p:spPr/>
        <p:txBody>
          <a:bodyPr/>
          <a:lstStyle/>
          <a:p>
            <a:fld id="{EF2191A1-080D-4B75-96DD-5F8CFE4971FF}" type="slidenum">
              <a:rPr lang="en-US" smtClean="0"/>
              <a:t>1</a:t>
            </a:fld>
            <a:endParaRPr lang="en-US"/>
          </a:p>
        </p:txBody>
      </p:sp>
      <p:pic>
        <p:nvPicPr>
          <p:cNvPr id="4" name="Picture 3">
            <a:extLst>
              <a:ext uri="{FF2B5EF4-FFF2-40B4-BE49-F238E27FC236}">
                <a16:creationId xmlns:a16="http://schemas.microsoft.com/office/drawing/2014/main" id="{408535C8-B4B6-4462-9F31-16946434A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1587"/>
            <a:ext cx="9122232" cy="4433157"/>
          </a:xfrm>
          <a:prstGeom prst="rect">
            <a:avLst/>
          </a:prstGeom>
        </p:spPr>
      </p:pic>
    </p:spTree>
    <p:extLst>
      <p:ext uri="{BB962C8B-B14F-4D97-AF65-F5344CB8AC3E}">
        <p14:creationId xmlns:p14="http://schemas.microsoft.com/office/powerpoint/2010/main" val="14927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2D0FC4-047D-4E50-90EA-02F6CCA0BD4D}"/>
              </a:ext>
            </a:extLst>
          </p:cNvPr>
          <p:cNvSpPr>
            <a:spLocks noGrp="1"/>
          </p:cNvSpPr>
          <p:nvPr>
            <p:ph type="sldNum" sz="quarter" idx="12"/>
          </p:nvPr>
        </p:nvSpPr>
        <p:spPr/>
        <p:txBody>
          <a:bodyPr/>
          <a:lstStyle/>
          <a:p>
            <a:fld id="{EF2191A1-080D-4B75-96DD-5F8CFE4971FF}" type="slidenum">
              <a:rPr lang="en-US" smtClean="0"/>
              <a:t>10</a:t>
            </a:fld>
            <a:endParaRPr lang="en-US"/>
          </a:p>
        </p:txBody>
      </p:sp>
      <p:sp>
        <p:nvSpPr>
          <p:cNvPr id="3" name="TextBox 2">
            <a:extLst>
              <a:ext uri="{FF2B5EF4-FFF2-40B4-BE49-F238E27FC236}">
                <a16:creationId xmlns:a16="http://schemas.microsoft.com/office/drawing/2014/main" id="{F9291FC8-A7A4-4AC1-80BC-DA9590297251}"/>
              </a:ext>
            </a:extLst>
          </p:cNvPr>
          <p:cNvSpPr txBox="1"/>
          <p:nvPr/>
        </p:nvSpPr>
        <p:spPr>
          <a:xfrm>
            <a:off x="1341120" y="380567"/>
            <a:ext cx="6207760" cy="461665"/>
          </a:xfrm>
          <a:prstGeom prst="rect">
            <a:avLst/>
          </a:prstGeom>
          <a:noFill/>
        </p:spPr>
        <p:txBody>
          <a:bodyPr wrap="square" rtlCol="0">
            <a:spAutoFit/>
          </a:bodyPr>
          <a:lstStyle/>
          <a:p>
            <a:pPr algn="ctr"/>
            <a:r>
              <a:rPr lang="en-US" sz="2400" b="1" dirty="0"/>
              <a:t>Free field in a box: how to do statistical physics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34D80B-9C2E-4728-A14A-9CD0A6B61CB6}"/>
                  </a:ext>
                </a:extLst>
              </p:cNvPr>
              <p:cNvSpPr txBox="1"/>
              <p:nvPr/>
            </p:nvSpPr>
            <p:spPr>
              <a:xfrm>
                <a:off x="276447" y="1095153"/>
                <a:ext cx="8633637" cy="3187924"/>
              </a:xfrm>
              <a:prstGeom prst="rect">
                <a:avLst/>
              </a:prstGeom>
              <a:noFill/>
            </p:spPr>
            <p:txBody>
              <a:bodyPr wrap="square" rtlCol="0">
                <a:spAutoFit/>
              </a:bodyPr>
              <a:lstStyle/>
              <a:p>
                <a:pPr algn="l"/>
                <a:r>
                  <a:rPr lang="en-US" dirty="0"/>
                  <a:t>We have retold the whole story about our physics animal: the electromagnetic field in a box.</a:t>
                </a:r>
              </a:p>
              <a:p>
                <a:pPr marL="285750" indent="-285750" algn="l">
                  <a:buFont typeface="Arial" panose="020B0604020202020204" pitchFamily="34" charset="0"/>
                  <a:buChar char="•"/>
                </a:pPr>
                <a:r>
                  <a:rPr lang="en-US" dirty="0"/>
                  <a:t>its state is given as a set of states of independent harmonic oscillators with frequencies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𝑗</m:t>
                        </m:r>
                      </m:sub>
                    </m:sSub>
                  </m:oMath>
                </a14:m>
                <a:endParaRPr lang="en-US" dirty="0"/>
              </a:p>
              <a:p>
                <a:pPr marL="285750" indent="-285750" algn="l">
                  <a:buFont typeface="Arial" panose="020B0604020202020204" pitchFamily="34" charset="0"/>
                  <a:buChar char="•"/>
                </a:pPr>
                <a:r>
                  <a:rPr lang="en-US" dirty="0"/>
                  <a:t>its future can be predicted by predicting the time development of the set of independent harmonic oscillators starting with their initial states. This is trivial.</a:t>
                </a:r>
              </a:p>
              <a:p>
                <a:pPr marL="285750" indent="-285750">
                  <a:buFont typeface="Arial" panose="020B0604020202020204" pitchFamily="34" charset="0"/>
                  <a:buChar char="•"/>
                </a:pPr>
                <a:r>
                  <a:rPr lang="en-US" b="1" dirty="0"/>
                  <a:t>statistical physics can be done by creating a canonical ensemble for the set of harmonic oscillators. This is trivial once the spectrum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𝝎</m:t>
                        </m:r>
                      </m:e>
                      <m:sub>
                        <m:r>
                          <a:rPr lang="en-US" b="1" i="1" smtClean="0">
                            <a:latin typeface="Cambria Math" panose="02040503050406030204" pitchFamily="18" charset="0"/>
                          </a:rPr>
                          <m:t>𝒋</m:t>
                        </m:r>
                      </m:sub>
                    </m:sSub>
                  </m:oMath>
                </a14:m>
                <a:r>
                  <a:rPr lang="en-US" b="1" dirty="0"/>
                  <a:t> is found. However, we have a choice:</a:t>
                </a:r>
              </a:p>
              <a:p>
                <a:pPr algn="ctr"/>
                <a:r>
                  <a:rPr lang="en-US" b="1" dirty="0">
                    <a:solidFill>
                      <a:srgbClr val="FF0000"/>
                    </a:solidFill>
                  </a:rPr>
                  <a:t>The oscillators can be considered as classical or quantum objects</a:t>
                </a:r>
                <a:endParaRPr lang="sk-SK" b="1" dirty="0">
                  <a:solidFill>
                    <a:srgbClr val="FF0000"/>
                  </a:solidFill>
                </a:endParaRPr>
              </a:p>
              <a:p>
                <a:pPr algn="l"/>
                <a:endParaRPr lang="sk-SK" b="1" dirty="0"/>
              </a:p>
            </p:txBody>
          </p:sp>
        </mc:Choice>
        <mc:Fallback xmlns="">
          <p:sp>
            <p:nvSpPr>
              <p:cNvPr id="4" name="TextBox 3">
                <a:extLst>
                  <a:ext uri="{FF2B5EF4-FFF2-40B4-BE49-F238E27FC236}">
                    <a16:creationId xmlns:a16="http://schemas.microsoft.com/office/drawing/2014/main" id="{1034D80B-9C2E-4728-A14A-9CD0A6B61CB6}"/>
                  </a:ext>
                </a:extLst>
              </p:cNvPr>
              <p:cNvSpPr txBox="1">
                <a:spLocks noRot="1" noChangeAspect="1" noMove="1" noResize="1" noEditPoints="1" noAdjustHandles="1" noChangeArrowheads="1" noChangeShapeType="1" noTextEdit="1"/>
              </p:cNvSpPr>
              <p:nvPr/>
            </p:nvSpPr>
            <p:spPr>
              <a:xfrm>
                <a:off x="276447" y="1095153"/>
                <a:ext cx="8633637" cy="3187924"/>
              </a:xfrm>
              <a:prstGeom prst="rect">
                <a:avLst/>
              </a:prstGeom>
              <a:blipFill>
                <a:blip r:embed="rId2"/>
                <a:stretch>
                  <a:fillRect l="-565" t="-1147" r="-917"/>
                </a:stretch>
              </a:blipFill>
            </p:spPr>
            <p:txBody>
              <a:bodyPr/>
              <a:lstStyle/>
              <a:p>
                <a:r>
                  <a:rPr lang="sk-SK">
                    <a:noFill/>
                  </a:rPr>
                  <a:t> </a:t>
                </a:r>
              </a:p>
            </p:txBody>
          </p:sp>
        </mc:Fallback>
      </mc:AlternateContent>
      <p:sp>
        <p:nvSpPr>
          <p:cNvPr id="6" name="Rectangle 5">
            <a:extLst>
              <a:ext uri="{FF2B5EF4-FFF2-40B4-BE49-F238E27FC236}">
                <a16:creationId xmlns:a16="http://schemas.microsoft.com/office/drawing/2014/main" id="{04DD386E-C01C-48FB-AFA4-564815453486}"/>
              </a:ext>
            </a:extLst>
          </p:cNvPr>
          <p:cNvSpPr/>
          <p:nvPr/>
        </p:nvSpPr>
        <p:spPr>
          <a:xfrm>
            <a:off x="170121" y="1020726"/>
            <a:ext cx="8888819" cy="3125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TextBox 6">
            <a:extLst>
              <a:ext uri="{FF2B5EF4-FFF2-40B4-BE49-F238E27FC236}">
                <a16:creationId xmlns:a16="http://schemas.microsoft.com/office/drawing/2014/main" id="{F6B27588-AE63-49E9-B181-23FDACC80B96}"/>
              </a:ext>
            </a:extLst>
          </p:cNvPr>
          <p:cNvSpPr txBox="1"/>
          <p:nvPr/>
        </p:nvSpPr>
        <p:spPr>
          <a:xfrm>
            <a:off x="170121" y="4497572"/>
            <a:ext cx="8825023" cy="369332"/>
          </a:xfrm>
          <a:prstGeom prst="rect">
            <a:avLst/>
          </a:prstGeom>
          <a:noFill/>
        </p:spPr>
        <p:txBody>
          <a:bodyPr wrap="square" rtlCol="0">
            <a:spAutoFit/>
          </a:bodyPr>
          <a:lstStyle/>
          <a:p>
            <a:pPr algn="l"/>
            <a:endParaRPr lang="sk-SK"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13ADB4-099E-42C8-BF7B-D584D4AA7480}"/>
                  </a:ext>
                </a:extLst>
              </p:cNvPr>
              <p:cNvSpPr txBox="1"/>
              <p:nvPr/>
            </p:nvSpPr>
            <p:spPr>
              <a:xfrm>
                <a:off x="95693" y="4603897"/>
                <a:ext cx="8910084" cy="1503617"/>
              </a:xfrm>
              <a:prstGeom prst="rect">
                <a:avLst/>
              </a:prstGeom>
              <a:noFill/>
            </p:spPr>
            <p:txBody>
              <a:bodyPr wrap="square" rtlCol="0">
                <a:spAutoFit/>
              </a:bodyPr>
              <a:lstStyle/>
              <a:p>
                <a:pPr algn="l"/>
                <a:r>
                  <a:rPr lang="en-US" dirty="0"/>
                  <a:t>There is no general formula for the </a:t>
                </a:r>
                <a:r>
                  <a:rPr lang="en-US" b="1" dirty="0"/>
                  <a:t>complete</a:t>
                </a:r>
                <a:r>
                  <a:rPr lang="en-US" dirty="0"/>
                  <a:t> spectrum of the Laplacian. It has to be determined anew for each box shape and each boundary conditions. However, there is the </a:t>
                </a:r>
                <a:r>
                  <a:rPr lang="en-US" b="1" dirty="0"/>
                  <a:t>Weyl theorem describing the asymptotic distribution of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𝝎</m:t>
                        </m:r>
                      </m:e>
                      <m:sub>
                        <m:r>
                          <a:rPr lang="en-US" b="1" i="1" smtClean="0">
                            <a:latin typeface="Cambria Math" panose="02040503050406030204" pitchFamily="18" charset="0"/>
                          </a:rPr>
                          <m:t>𝒋</m:t>
                        </m:r>
                      </m:sub>
                    </m:sSub>
                  </m:oMath>
                </a14:m>
                <a:r>
                  <a:rPr lang="en-US" b="1" dirty="0"/>
                  <a:t> for large frequencies</a:t>
                </a:r>
                <a:r>
                  <a:rPr lang="en-US" dirty="0"/>
                  <a:t>. </a:t>
                </a:r>
              </a:p>
              <a:p>
                <a:pPr algn="l"/>
                <a:endParaRPr lang="en-US" dirty="0"/>
              </a:p>
              <a:p>
                <a:pPr algn="l"/>
                <a:r>
                  <a:rPr lang="en-US" dirty="0"/>
                  <a:t>First let us investigate what we can say without knowing the spectrum in details.</a:t>
                </a:r>
                <a:endParaRPr lang="sk-SK" dirty="0"/>
              </a:p>
            </p:txBody>
          </p:sp>
        </mc:Choice>
        <mc:Fallback xmlns="">
          <p:sp>
            <p:nvSpPr>
              <p:cNvPr id="8" name="TextBox 7">
                <a:extLst>
                  <a:ext uri="{FF2B5EF4-FFF2-40B4-BE49-F238E27FC236}">
                    <a16:creationId xmlns:a16="http://schemas.microsoft.com/office/drawing/2014/main" id="{4813ADB4-099E-42C8-BF7B-D584D4AA7480}"/>
                  </a:ext>
                </a:extLst>
              </p:cNvPr>
              <p:cNvSpPr txBox="1">
                <a:spLocks noRot="1" noChangeAspect="1" noMove="1" noResize="1" noEditPoints="1" noAdjustHandles="1" noChangeArrowheads="1" noChangeShapeType="1" noTextEdit="1"/>
              </p:cNvSpPr>
              <p:nvPr/>
            </p:nvSpPr>
            <p:spPr>
              <a:xfrm>
                <a:off x="95693" y="4603897"/>
                <a:ext cx="8910084" cy="1503617"/>
              </a:xfrm>
              <a:prstGeom prst="rect">
                <a:avLst/>
              </a:prstGeom>
              <a:blipFill>
                <a:blip r:embed="rId3"/>
                <a:stretch>
                  <a:fillRect l="-616" t="-2024" b="-5263"/>
                </a:stretch>
              </a:blipFill>
            </p:spPr>
            <p:txBody>
              <a:bodyPr/>
              <a:lstStyle/>
              <a:p>
                <a:r>
                  <a:rPr lang="sk-SK">
                    <a:noFill/>
                  </a:rPr>
                  <a:t> </a:t>
                </a:r>
              </a:p>
            </p:txBody>
          </p:sp>
        </mc:Fallback>
      </mc:AlternateContent>
    </p:spTree>
    <p:extLst>
      <p:ext uri="{BB962C8B-B14F-4D97-AF65-F5344CB8AC3E}">
        <p14:creationId xmlns:p14="http://schemas.microsoft.com/office/powerpoint/2010/main" val="328869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AD9DB4-6E0C-4BA6-AB4E-716579767347}"/>
              </a:ext>
            </a:extLst>
          </p:cNvPr>
          <p:cNvSpPr>
            <a:spLocks noGrp="1"/>
          </p:cNvSpPr>
          <p:nvPr>
            <p:ph type="sldNum" sz="quarter" idx="12"/>
          </p:nvPr>
        </p:nvSpPr>
        <p:spPr/>
        <p:txBody>
          <a:bodyPr/>
          <a:lstStyle/>
          <a:p>
            <a:fld id="{EF2191A1-080D-4B75-96DD-5F8CFE4971FF}" type="slidenum">
              <a:rPr lang="en-US" smtClean="0"/>
              <a:t>11</a:t>
            </a:fld>
            <a:endParaRPr lang="en-US"/>
          </a:p>
        </p:txBody>
      </p:sp>
      <p:sp>
        <p:nvSpPr>
          <p:cNvPr id="6" name="TextBox 5">
            <a:extLst>
              <a:ext uri="{FF2B5EF4-FFF2-40B4-BE49-F238E27FC236}">
                <a16:creationId xmlns:a16="http://schemas.microsoft.com/office/drawing/2014/main" id="{A9EDB08A-1567-41EF-B0B6-01A7C46E9A89}"/>
              </a:ext>
            </a:extLst>
          </p:cNvPr>
          <p:cNvSpPr txBox="1"/>
          <p:nvPr/>
        </p:nvSpPr>
        <p:spPr>
          <a:xfrm>
            <a:off x="1679944" y="542260"/>
            <a:ext cx="6273209" cy="523220"/>
          </a:xfrm>
          <a:prstGeom prst="rect">
            <a:avLst/>
          </a:prstGeom>
          <a:noFill/>
        </p:spPr>
        <p:txBody>
          <a:bodyPr wrap="square" rtlCol="0">
            <a:spAutoFit/>
          </a:bodyPr>
          <a:lstStyle/>
          <a:p>
            <a:pPr algn="ctr"/>
            <a:r>
              <a:rPr lang="en-US" sz="2800" b="1" dirty="0"/>
              <a:t>Calculating mean energy</a:t>
            </a:r>
            <a:endParaRPr lang="sk-SK" sz="2800" b="1"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A30149C-EC3C-42A7-8409-1365B3086AD0}"/>
                  </a:ext>
                </a:extLst>
              </p:cNvPr>
              <p:cNvSpPr txBox="1"/>
              <p:nvPr/>
            </p:nvSpPr>
            <p:spPr>
              <a:xfrm>
                <a:off x="244549" y="1063254"/>
                <a:ext cx="8591107" cy="1477328"/>
              </a:xfrm>
              <a:prstGeom prst="rect">
                <a:avLst/>
              </a:prstGeom>
              <a:noFill/>
            </p:spPr>
            <p:txBody>
              <a:bodyPr wrap="square" rtlCol="0">
                <a:spAutoFit/>
              </a:bodyPr>
              <a:lstStyle/>
              <a:p>
                <a:pPr algn="l"/>
                <a:r>
                  <a:rPr lang="en-US" dirty="0"/>
                  <a:t>We shall not do complete statistical physics, we shall just calculate the mean energy at temperature </a:t>
                </a:r>
                <a14:m>
                  <m:oMath xmlns:m="http://schemas.openxmlformats.org/officeDocument/2006/math">
                    <m:r>
                      <a:rPr lang="en-US" b="0" i="1" smtClean="0">
                        <a:latin typeface="Cambria Math" panose="02040503050406030204" pitchFamily="18" charset="0"/>
                      </a:rPr>
                      <m:t>𝑇</m:t>
                    </m:r>
                  </m:oMath>
                </a14:m>
                <a:r>
                  <a:rPr lang="en-US" dirty="0"/>
                  <a:t>. Since wee have a system of independent harmonic oscillators, the key point is to calculate the mean energy of a harmonic oscillator having frequency </a:t>
                </a:r>
                <a14:m>
                  <m:oMath xmlns:m="http://schemas.openxmlformats.org/officeDocument/2006/math">
                    <m:r>
                      <a:rPr lang="en-US" b="0" i="1" smtClean="0">
                        <a:latin typeface="Cambria Math" panose="02040503050406030204" pitchFamily="18" charset="0"/>
                      </a:rPr>
                      <m:t>𝜔</m:t>
                    </m:r>
                  </m:oMath>
                </a14:m>
                <a:r>
                  <a:rPr lang="en-US" dirty="0"/>
                  <a:t> at the temperature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Let us denote this as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𝜔</m:t>
                        </m:r>
                        <m:r>
                          <a:rPr lang="en-US" b="0" i="1" dirty="0" smtClean="0">
                            <a:latin typeface="Cambria Math" panose="02040503050406030204" pitchFamily="18" charset="0"/>
                          </a:rPr>
                          <m:t>,</m:t>
                        </m:r>
                        <m:r>
                          <a:rPr lang="en-US" b="0" i="1" dirty="0" smtClean="0">
                            <a:latin typeface="Cambria Math" panose="02040503050406030204" pitchFamily="18" charset="0"/>
                          </a:rPr>
                          <m:t>𝑇</m:t>
                        </m:r>
                      </m:e>
                    </m:d>
                    <m:r>
                      <a:rPr lang="en-US" b="0" i="1" dirty="0" smtClean="0">
                        <a:latin typeface="Cambria Math" panose="02040503050406030204" pitchFamily="18" charset="0"/>
                      </a:rPr>
                      <m:t>.</m:t>
                    </m:r>
                  </m:oMath>
                </a14:m>
                <a:r>
                  <a:rPr lang="en-US" dirty="0"/>
                  <a:t> Then the mean total energy of the radiation in the cavity will be given by a sum over spectrum</a:t>
                </a:r>
                <a:endParaRPr lang="sk-SK" dirty="0"/>
              </a:p>
            </p:txBody>
          </p:sp>
        </mc:Choice>
        <mc:Fallback xmlns="">
          <p:sp>
            <p:nvSpPr>
              <p:cNvPr id="7" name="TextBox 6">
                <a:extLst>
                  <a:ext uri="{FF2B5EF4-FFF2-40B4-BE49-F238E27FC236}">
                    <a16:creationId xmlns:a16="http://schemas.microsoft.com/office/drawing/2014/main" id="{5A30149C-EC3C-42A7-8409-1365B3086AD0}"/>
                  </a:ext>
                </a:extLst>
              </p:cNvPr>
              <p:cNvSpPr txBox="1">
                <a:spLocks noRot="1" noChangeAspect="1" noMove="1" noResize="1" noEditPoints="1" noAdjustHandles="1" noChangeArrowheads="1" noChangeShapeType="1" noTextEdit="1"/>
              </p:cNvSpPr>
              <p:nvPr/>
            </p:nvSpPr>
            <p:spPr>
              <a:xfrm>
                <a:off x="244549" y="1063254"/>
                <a:ext cx="8591107" cy="1477328"/>
              </a:xfrm>
              <a:prstGeom prst="rect">
                <a:avLst/>
              </a:prstGeom>
              <a:blipFill>
                <a:blip r:embed="rId5"/>
                <a:stretch>
                  <a:fillRect l="-568" t="-2058" r="-71" b="-5350"/>
                </a:stretch>
              </a:blipFill>
            </p:spPr>
            <p:txBody>
              <a:bodyPr/>
              <a:lstStyle/>
              <a:p>
                <a:r>
                  <a:rPr lang="sk-SK">
                    <a:noFill/>
                  </a:rPr>
                  <a:t> </a:t>
                </a:r>
              </a:p>
            </p:txBody>
          </p:sp>
        </mc:Fallback>
      </mc:AlternateContent>
      <p:pic>
        <p:nvPicPr>
          <p:cNvPr id="11" name="Picture 10">
            <a:extLst>
              <a:ext uri="{FF2B5EF4-FFF2-40B4-BE49-F238E27FC236}">
                <a16:creationId xmlns:a16="http://schemas.microsoft.com/office/drawing/2014/main" id="{B50885EF-40F0-46BB-8C2C-1745E96BB52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69341" y="2571898"/>
            <a:ext cx="1959674" cy="51777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6AF5023-7C62-4D94-9318-58C7A294058A}"/>
                  </a:ext>
                </a:extLst>
              </p:cNvPr>
              <p:cNvSpPr txBox="1"/>
              <p:nvPr/>
            </p:nvSpPr>
            <p:spPr>
              <a:xfrm>
                <a:off x="265814" y="3019646"/>
                <a:ext cx="8591107" cy="1776640"/>
              </a:xfrm>
              <a:prstGeom prst="rect">
                <a:avLst/>
              </a:prstGeom>
              <a:noFill/>
            </p:spPr>
            <p:txBody>
              <a:bodyPr wrap="square" rtlCol="0">
                <a:spAutoFit/>
              </a:bodyPr>
              <a:lstStyle/>
              <a:p>
                <a:pPr algn="l"/>
                <a:r>
                  <a:rPr lang="en-US" dirty="0"/>
                  <a:t>It is more convenient to rewrite the sum as an integral </a:t>
                </a:r>
                <a:r>
                  <a:rPr lang="en-US" b="1" dirty="0"/>
                  <a:t>introducing Laplacian spectral density </a:t>
                </a:r>
                <a14:m>
                  <m:oMath xmlns:m="http://schemas.openxmlformats.org/officeDocument/2006/math">
                    <m:r>
                      <a:rPr lang="en-US" b="1" i="1" smtClean="0">
                        <a:latin typeface="Cambria Math" panose="02040503050406030204" pitchFamily="18" charset="0"/>
                      </a:rPr>
                      <m:t>𝝆</m:t>
                    </m:r>
                    <m:r>
                      <a:rPr lang="en-US" b="1" i="1" smtClean="0">
                        <a:latin typeface="Cambria Math" panose="02040503050406030204" pitchFamily="18" charset="0"/>
                      </a:rPr>
                      <m:t>(</m:t>
                    </m:r>
                    <m:r>
                      <a:rPr lang="en-US" b="1" i="1" smtClean="0">
                        <a:latin typeface="Cambria Math" panose="02040503050406030204" pitchFamily="18" charset="0"/>
                      </a:rPr>
                      <m:t>𝝎</m:t>
                    </m:r>
                    <m:r>
                      <a:rPr lang="en-US" b="1" i="1" smtClean="0">
                        <a:latin typeface="Cambria Math" panose="02040503050406030204" pitchFamily="18" charset="0"/>
                      </a:rPr>
                      <m:t>)</m:t>
                    </m:r>
                  </m:oMath>
                </a14:m>
                <a:r>
                  <a:rPr lang="en-US" b="1" dirty="0"/>
                  <a:t> </a:t>
                </a:r>
                <a:r>
                  <a:rPr lang="en-US" dirty="0"/>
                  <a:t>with the meaning that </a:t>
                </a:r>
                <a14:m>
                  <m:oMath xmlns:m="http://schemas.openxmlformats.org/officeDocument/2006/math">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𝑑</m:t>
                    </m:r>
                    <m:r>
                      <a:rPr lang="en-US" b="0" i="1" smtClean="0">
                        <a:latin typeface="Cambria Math" panose="02040503050406030204" pitchFamily="18" charset="0"/>
                      </a:rPr>
                      <m:t>𝜔</m:t>
                    </m:r>
                  </m:oMath>
                </a14:m>
                <a:r>
                  <a:rPr lang="en-US" dirty="0"/>
                  <a:t> is the number of oscillators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having frequencies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𝑗</m:t>
                        </m:r>
                      </m:sub>
                    </m:sSub>
                  </m:oMath>
                </a14:m>
                <a:r>
                  <a:rPr lang="en-US" dirty="0"/>
                  <a:t> in the interval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𝜔</m:t>
                    </m:r>
                  </m:oMath>
                </a14:m>
                <a:r>
                  <a:rPr lang="en-US" dirty="0"/>
                  <a:t> around </a:t>
                </a:r>
                <a14:m>
                  <m:oMath xmlns:m="http://schemas.openxmlformats.org/officeDocument/2006/math">
                    <m:r>
                      <a:rPr lang="en-US" b="0" i="1" smtClean="0">
                        <a:latin typeface="Cambria Math" panose="02040503050406030204" pitchFamily="18" charset="0"/>
                      </a:rPr>
                      <m:t>𝜔</m:t>
                    </m:r>
                  </m:oMath>
                </a14:m>
                <a:r>
                  <a:rPr lang="en-US" dirty="0"/>
                  <a:t>. The integral is certainly a good approximation to the sum for large enough </a:t>
                </a:r>
                <a14:m>
                  <m:oMath xmlns:m="http://schemas.openxmlformats.org/officeDocument/2006/math">
                    <m:r>
                      <a:rPr lang="en-US" b="0" i="1" smtClean="0">
                        <a:latin typeface="Cambria Math" panose="02040503050406030204" pitchFamily="18" charset="0"/>
                      </a:rPr>
                      <m:t>𝜔</m:t>
                    </m:r>
                  </m:oMath>
                </a14:m>
                <a:r>
                  <a:rPr lang="en-US" dirty="0"/>
                  <a:t>. If one wants to be more precise one can consider </a:t>
                </a:r>
                <a14:m>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to be a distribution consisting of delta functions for small </a:t>
                </a:r>
                <a14:m>
                  <m:oMath xmlns:m="http://schemas.openxmlformats.org/officeDocument/2006/math">
                    <m:r>
                      <a:rPr lang="en-US" b="0" i="1" smtClean="0">
                        <a:latin typeface="Cambria Math" panose="02040503050406030204" pitchFamily="18" charset="0"/>
                      </a:rPr>
                      <m:t>𝜔</m:t>
                    </m:r>
                  </m:oMath>
                </a14:m>
                <a:r>
                  <a:rPr lang="en-US" dirty="0"/>
                  <a:t> plus an ordinary smooth function for large </a:t>
                </a:r>
                <a14:m>
                  <m:oMath xmlns:m="http://schemas.openxmlformats.org/officeDocument/2006/math">
                    <m:r>
                      <a:rPr lang="en-US" b="0" i="1" smtClean="0">
                        <a:latin typeface="Cambria Math" panose="02040503050406030204" pitchFamily="18" charset="0"/>
                      </a:rPr>
                      <m:t>𝜔</m:t>
                    </m:r>
                  </m:oMath>
                </a14:m>
                <a:r>
                  <a:rPr lang="en-US" dirty="0"/>
                  <a:t>. Thus we get</a:t>
                </a:r>
                <a:endParaRPr lang="sk-SK" dirty="0"/>
              </a:p>
            </p:txBody>
          </p:sp>
        </mc:Choice>
        <mc:Fallback xmlns="">
          <p:sp>
            <p:nvSpPr>
              <p:cNvPr id="12" name="TextBox 11">
                <a:extLst>
                  <a:ext uri="{FF2B5EF4-FFF2-40B4-BE49-F238E27FC236}">
                    <a16:creationId xmlns:a16="http://schemas.microsoft.com/office/drawing/2014/main" id="{86AF5023-7C62-4D94-9318-58C7A294058A}"/>
                  </a:ext>
                </a:extLst>
              </p:cNvPr>
              <p:cNvSpPr txBox="1">
                <a:spLocks noRot="1" noChangeAspect="1" noMove="1" noResize="1" noEditPoints="1" noAdjustHandles="1" noChangeArrowheads="1" noChangeShapeType="1" noTextEdit="1"/>
              </p:cNvSpPr>
              <p:nvPr/>
            </p:nvSpPr>
            <p:spPr>
              <a:xfrm>
                <a:off x="265814" y="3019646"/>
                <a:ext cx="8591107" cy="1776640"/>
              </a:xfrm>
              <a:prstGeom prst="rect">
                <a:avLst/>
              </a:prstGeom>
              <a:blipFill>
                <a:blip r:embed="rId7"/>
                <a:stretch>
                  <a:fillRect l="-639" t="-1712" r="-781" b="-4452"/>
                </a:stretch>
              </a:blipFill>
            </p:spPr>
            <p:txBody>
              <a:bodyPr/>
              <a:lstStyle/>
              <a:p>
                <a:r>
                  <a:rPr lang="sk-SK">
                    <a:noFill/>
                  </a:rPr>
                  <a:t> </a:t>
                </a:r>
              </a:p>
            </p:txBody>
          </p:sp>
        </mc:Fallback>
      </mc:AlternateContent>
      <p:pic>
        <p:nvPicPr>
          <p:cNvPr id="17" name="Picture 16">
            <a:extLst>
              <a:ext uri="{FF2B5EF4-FFF2-40B4-BE49-F238E27FC236}">
                <a16:creationId xmlns:a16="http://schemas.microsoft.com/office/drawing/2014/main" id="{CDB2835F-C135-4ED5-847E-6668C63520B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075174" y="4776382"/>
            <a:ext cx="2494598" cy="507492"/>
          </a:xfrm>
          <a:prstGeom prst="rect">
            <a:avLst/>
          </a:prstGeom>
        </p:spPr>
      </p:pic>
      <p:sp>
        <p:nvSpPr>
          <p:cNvPr id="3" name="TextBox 2">
            <a:extLst>
              <a:ext uri="{FF2B5EF4-FFF2-40B4-BE49-F238E27FC236}">
                <a16:creationId xmlns:a16="http://schemas.microsoft.com/office/drawing/2014/main" id="{E0C31029-E049-4164-8988-BF8B8A9E2CCA}"/>
              </a:ext>
            </a:extLst>
          </p:cNvPr>
          <p:cNvSpPr txBox="1"/>
          <p:nvPr/>
        </p:nvSpPr>
        <p:spPr>
          <a:xfrm>
            <a:off x="265814" y="5337544"/>
            <a:ext cx="8644270" cy="646331"/>
          </a:xfrm>
          <a:prstGeom prst="rect">
            <a:avLst/>
          </a:prstGeom>
          <a:noFill/>
        </p:spPr>
        <p:txBody>
          <a:bodyPr wrap="square" rtlCol="0">
            <a:spAutoFit/>
          </a:bodyPr>
          <a:lstStyle/>
          <a:p>
            <a:pPr algn="l"/>
            <a:r>
              <a:rPr lang="en-US" dirty="0"/>
              <a:t>From there we get for the </a:t>
            </a:r>
            <a:r>
              <a:rPr lang="en-US" b="1" dirty="0"/>
              <a:t>spectral energy density (energy per unit volume per unit frequency interval) </a:t>
            </a:r>
            <a:endParaRPr lang="sk-SK" b="1" dirty="0"/>
          </a:p>
        </p:txBody>
      </p:sp>
      <p:pic>
        <p:nvPicPr>
          <p:cNvPr id="14" name="Picture 13">
            <a:extLst>
              <a:ext uri="{FF2B5EF4-FFF2-40B4-BE49-F238E27FC236}">
                <a16:creationId xmlns:a16="http://schemas.microsoft.com/office/drawing/2014/main" id="{9E4750D9-17D1-48EE-969B-803DAC436C81}"/>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068086" y="5960140"/>
            <a:ext cx="2117408" cy="468059"/>
          </a:xfrm>
          <a:prstGeom prst="rect">
            <a:avLst/>
          </a:prstGeom>
        </p:spPr>
      </p:pic>
    </p:spTree>
    <p:extLst>
      <p:ext uri="{BB962C8B-B14F-4D97-AF65-F5344CB8AC3E}">
        <p14:creationId xmlns:p14="http://schemas.microsoft.com/office/powerpoint/2010/main" val="363308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8648D-2055-4193-A883-B00C8B65F9C1}"/>
              </a:ext>
            </a:extLst>
          </p:cNvPr>
          <p:cNvSpPr>
            <a:spLocks noGrp="1"/>
          </p:cNvSpPr>
          <p:nvPr>
            <p:ph type="sldNum" sz="quarter" idx="12"/>
          </p:nvPr>
        </p:nvSpPr>
        <p:spPr>
          <a:xfrm>
            <a:off x="6606362" y="6324452"/>
            <a:ext cx="2133600" cy="365125"/>
          </a:xfrm>
        </p:spPr>
        <p:txBody>
          <a:bodyPr/>
          <a:lstStyle/>
          <a:p>
            <a:fld id="{EF2191A1-080D-4B75-96DD-5F8CFE4971FF}" type="slidenum">
              <a:rPr lang="en-US" smtClean="0"/>
              <a:t>12</a:t>
            </a:fld>
            <a:endParaRPr lang="en-US"/>
          </a:p>
        </p:txBody>
      </p:sp>
      <p:sp>
        <p:nvSpPr>
          <p:cNvPr id="3" name="TextBox 2">
            <a:extLst>
              <a:ext uri="{FF2B5EF4-FFF2-40B4-BE49-F238E27FC236}">
                <a16:creationId xmlns:a16="http://schemas.microsoft.com/office/drawing/2014/main" id="{542B5FB2-47CF-4BC2-93EC-80827C1AA8FA}"/>
              </a:ext>
            </a:extLst>
          </p:cNvPr>
          <p:cNvSpPr txBox="1"/>
          <p:nvPr/>
        </p:nvSpPr>
        <p:spPr>
          <a:xfrm>
            <a:off x="1339702" y="510363"/>
            <a:ext cx="6613451" cy="523220"/>
          </a:xfrm>
          <a:prstGeom prst="rect">
            <a:avLst/>
          </a:prstGeom>
          <a:noFill/>
        </p:spPr>
        <p:txBody>
          <a:bodyPr wrap="square" rtlCol="0">
            <a:spAutoFit/>
          </a:bodyPr>
          <a:lstStyle/>
          <a:p>
            <a:pPr algn="ctr"/>
            <a:r>
              <a:rPr lang="en-US" sz="2800" b="1" dirty="0"/>
              <a:t>Energy spectral density</a:t>
            </a:r>
            <a:endParaRPr lang="sk-SK" sz="2800" b="1" dirty="0"/>
          </a:p>
        </p:txBody>
      </p:sp>
      <p:pic>
        <p:nvPicPr>
          <p:cNvPr id="4" name="Picture 3">
            <a:extLst>
              <a:ext uri="{FF2B5EF4-FFF2-40B4-BE49-F238E27FC236}">
                <a16:creationId xmlns:a16="http://schemas.microsoft.com/office/drawing/2014/main" id="{FF88F27E-1839-4CC0-BA60-4BAAC896D3CA}"/>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87063" y="1090428"/>
            <a:ext cx="2117408" cy="468059"/>
          </a:xfrm>
          <a:prstGeom prst="rect">
            <a:avLst/>
          </a:prstGeom>
        </p:spPr>
      </p:pic>
      <p:sp>
        <p:nvSpPr>
          <p:cNvPr id="5" name="TextBox 4">
            <a:extLst>
              <a:ext uri="{FF2B5EF4-FFF2-40B4-BE49-F238E27FC236}">
                <a16:creationId xmlns:a16="http://schemas.microsoft.com/office/drawing/2014/main" id="{A5C020C5-F5A4-4F8E-87DD-DA4629F07D6B}"/>
              </a:ext>
            </a:extLst>
          </p:cNvPr>
          <p:cNvSpPr txBox="1"/>
          <p:nvPr/>
        </p:nvSpPr>
        <p:spPr>
          <a:xfrm>
            <a:off x="212651" y="1711842"/>
            <a:ext cx="8686800" cy="369332"/>
          </a:xfrm>
          <a:prstGeom prst="rect">
            <a:avLst/>
          </a:prstGeom>
          <a:noFill/>
        </p:spPr>
        <p:txBody>
          <a:bodyPr wrap="square" rtlCol="0">
            <a:spAutoFit/>
          </a:bodyPr>
          <a:lstStyle/>
          <a:p>
            <a:pPr marL="285750" indent="-285750" algn="l">
              <a:buFont typeface="Arial" panose="020B0604020202020204" pitchFamily="34" charset="0"/>
              <a:buChar char="•"/>
            </a:pPr>
            <a:r>
              <a:rPr lang="en-US" b="1" dirty="0"/>
              <a:t>For classical oscillator we have</a:t>
            </a:r>
            <a:endParaRPr lang="sk-SK" b="1" dirty="0"/>
          </a:p>
        </p:txBody>
      </p:sp>
      <p:pic>
        <p:nvPicPr>
          <p:cNvPr id="9" name="Picture 8">
            <a:extLst>
              <a:ext uri="{FF2B5EF4-FFF2-40B4-BE49-F238E27FC236}">
                <a16:creationId xmlns:a16="http://schemas.microsoft.com/office/drawing/2014/main" id="{D51C16F7-786A-49A1-97E5-63BD1632262C}"/>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060456" y="1763825"/>
            <a:ext cx="1569529" cy="280797"/>
          </a:xfrm>
          <a:prstGeom prst="rect">
            <a:avLst/>
          </a:prstGeom>
        </p:spPr>
      </p:pic>
      <p:sp>
        <p:nvSpPr>
          <p:cNvPr id="10" name="TextBox 9">
            <a:extLst>
              <a:ext uri="{FF2B5EF4-FFF2-40B4-BE49-F238E27FC236}">
                <a16:creationId xmlns:a16="http://schemas.microsoft.com/office/drawing/2014/main" id="{6F7E7C03-D1AE-4945-9351-A0087FA15DEA}"/>
              </a:ext>
            </a:extLst>
          </p:cNvPr>
          <p:cNvSpPr txBox="1"/>
          <p:nvPr/>
        </p:nvSpPr>
        <p:spPr>
          <a:xfrm>
            <a:off x="148856" y="3444949"/>
            <a:ext cx="8442251" cy="369332"/>
          </a:xfrm>
          <a:prstGeom prst="rect">
            <a:avLst/>
          </a:prstGeom>
          <a:noFill/>
        </p:spPr>
        <p:txBody>
          <a:bodyPr wrap="square" rtlCol="0">
            <a:spAutoFit/>
          </a:bodyPr>
          <a:lstStyle/>
          <a:p>
            <a:pPr marL="285750" indent="-285750" algn="l">
              <a:buFont typeface="Arial" panose="020B0604020202020204" pitchFamily="34" charset="0"/>
              <a:buChar char="•"/>
            </a:pPr>
            <a:r>
              <a:rPr lang="en-US" b="1" dirty="0"/>
              <a:t>For quantum oscillator we have</a:t>
            </a:r>
            <a:endParaRPr lang="sk-SK" b="1"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BF25C5-B380-4F32-A347-197A7D54E887}"/>
                  </a:ext>
                </a:extLst>
              </p:cNvPr>
              <p:cNvSpPr txBox="1"/>
              <p:nvPr/>
            </p:nvSpPr>
            <p:spPr>
              <a:xfrm>
                <a:off x="127591" y="2254102"/>
                <a:ext cx="8644270" cy="1200329"/>
              </a:xfrm>
              <a:prstGeom prst="rect">
                <a:avLst/>
              </a:prstGeom>
              <a:noFill/>
            </p:spPr>
            <p:txBody>
              <a:bodyPr wrap="square" rtlCol="0">
                <a:spAutoFit/>
              </a:bodyPr>
              <a:lstStyle/>
              <a:p>
                <a:pPr algn="l"/>
                <a:r>
                  <a:rPr lang="en-US" dirty="0"/>
                  <a:t>This </a:t>
                </a:r>
                <a:r>
                  <a:rPr lang="en-US" b="1" dirty="0"/>
                  <a:t>is disaster</a:t>
                </a:r>
                <a:r>
                  <a:rPr lang="en-US" dirty="0"/>
                  <a:t>: there is no dependence on </a:t>
                </a:r>
                <a14:m>
                  <m:oMath xmlns:m="http://schemas.openxmlformats.org/officeDocument/2006/math">
                    <m:r>
                      <a:rPr lang="en-US" b="0" i="1" smtClean="0">
                        <a:latin typeface="Cambria Math" panose="02040503050406030204" pitchFamily="18" charset="0"/>
                      </a:rPr>
                      <m:t>𝜔</m:t>
                    </m:r>
                  </m:oMath>
                </a14:m>
                <a:r>
                  <a:rPr lang="en-US" dirty="0"/>
                  <a:t>.  The portion of energies carried by very high frequencies relative to small frequencies does not depend on </a:t>
                </a:r>
                <a14:m>
                  <m:oMath xmlns:m="http://schemas.openxmlformats.org/officeDocument/2006/math">
                    <m:r>
                      <a:rPr lang="en-US" b="0" i="1" smtClean="0">
                        <a:latin typeface="Cambria Math" panose="02040503050406030204" pitchFamily="18" charset="0"/>
                      </a:rPr>
                      <m:t>𝑇</m:t>
                    </m:r>
                  </m:oMath>
                </a14:m>
                <a:r>
                  <a:rPr lang="en-US" dirty="0"/>
                  <a:t>!!! If you open the door on your stove, </a:t>
                </a:r>
                <a:r>
                  <a:rPr lang="en-US" b="1" dirty="0"/>
                  <a:t>you get irradiated by deadly ultraviolet, roentgen and gamma radiation.</a:t>
                </a:r>
                <a:r>
                  <a:rPr lang="en-US" b="1" dirty="0">
                    <a:solidFill>
                      <a:srgbClr val="FF0000"/>
                    </a:solidFill>
                  </a:rPr>
                  <a:t> WRONG !</a:t>
                </a:r>
                <a:endParaRPr lang="sk-SK" b="1" dirty="0">
                  <a:solidFill>
                    <a:srgbClr val="FF0000"/>
                  </a:solidFill>
                </a:endParaRPr>
              </a:p>
            </p:txBody>
          </p:sp>
        </mc:Choice>
        <mc:Fallback xmlns="">
          <p:sp>
            <p:nvSpPr>
              <p:cNvPr id="11" name="TextBox 10">
                <a:extLst>
                  <a:ext uri="{FF2B5EF4-FFF2-40B4-BE49-F238E27FC236}">
                    <a16:creationId xmlns:a16="http://schemas.microsoft.com/office/drawing/2014/main" id="{2BBF25C5-B380-4F32-A347-197A7D54E887}"/>
                  </a:ext>
                </a:extLst>
              </p:cNvPr>
              <p:cNvSpPr txBox="1">
                <a:spLocks noRot="1" noChangeAspect="1" noMove="1" noResize="1" noEditPoints="1" noAdjustHandles="1" noChangeArrowheads="1" noChangeShapeType="1" noTextEdit="1"/>
              </p:cNvSpPr>
              <p:nvPr/>
            </p:nvSpPr>
            <p:spPr>
              <a:xfrm>
                <a:off x="127591" y="2254102"/>
                <a:ext cx="8644270" cy="1200329"/>
              </a:xfrm>
              <a:prstGeom prst="rect">
                <a:avLst/>
              </a:prstGeom>
              <a:blipFill>
                <a:blip r:embed="rId7"/>
                <a:stretch>
                  <a:fillRect l="-635" t="-3046" r="-635" b="-7107"/>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4EBED0E0-B52B-446C-BF7D-EE57D23A3FDE}"/>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925777" y="3319723"/>
            <a:ext cx="3711130" cy="693610"/>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0AA9A16-83B0-42D9-88B1-767E2E8D2659}"/>
                  </a:ext>
                </a:extLst>
              </p:cNvPr>
              <p:cNvSpPr txBox="1"/>
              <p:nvPr/>
            </p:nvSpPr>
            <p:spPr>
              <a:xfrm>
                <a:off x="233916" y="4572000"/>
                <a:ext cx="2307265" cy="1477328"/>
              </a:xfrm>
              <a:prstGeom prst="rect">
                <a:avLst/>
              </a:prstGeom>
              <a:noFill/>
            </p:spPr>
            <p:txBody>
              <a:bodyPr wrap="square" rtlCol="0">
                <a:spAutoFit/>
              </a:bodyPr>
              <a:lstStyle/>
              <a:p>
                <a:pPr algn="l"/>
                <a:r>
                  <a:rPr lang="en-US" dirty="0"/>
                  <a:t>If the Laplacian spectral density is not exponentially rising, the large </a:t>
                </a:r>
                <a14:m>
                  <m:oMath xmlns:m="http://schemas.openxmlformats.org/officeDocument/2006/math">
                    <m:r>
                      <a:rPr lang="en-US" b="0" i="1" smtClean="0">
                        <a:latin typeface="Cambria Math" panose="02040503050406030204" pitchFamily="18" charset="0"/>
                      </a:rPr>
                      <m:t>𝜔</m:t>
                    </m:r>
                  </m:oMath>
                </a14:m>
                <a:r>
                  <a:rPr lang="en-US" dirty="0"/>
                  <a:t> asymptotic may be correct</a:t>
                </a:r>
                <a:endParaRPr lang="sk-SK" dirty="0"/>
              </a:p>
            </p:txBody>
          </p:sp>
        </mc:Choice>
        <mc:Fallback xmlns="">
          <p:sp>
            <p:nvSpPr>
              <p:cNvPr id="15" name="TextBox 14">
                <a:extLst>
                  <a:ext uri="{FF2B5EF4-FFF2-40B4-BE49-F238E27FC236}">
                    <a16:creationId xmlns:a16="http://schemas.microsoft.com/office/drawing/2014/main" id="{70AA9A16-83B0-42D9-88B1-767E2E8D2659}"/>
                  </a:ext>
                </a:extLst>
              </p:cNvPr>
              <p:cNvSpPr txBox="1">
                <a:spLocks noRot="1" noChangeAspect="1" noMove="1" noResize="1" noEditPoints="1" noAdjustHandles="1" noChangeArrowheads="1" noChangeShapeType="1" noTextEdit="1"/>
              </p:cNvSpPr>
              <p:nvPr/>
            </p:nvSpPr>
            <p:spPr>
              <a:xfrm>
                <a:off x="233916" y="4572000"/>
                <a:ext cx="2307265" cy="1477328"/>
              </a:xfrm>
              <a:prstGeom prst="rect">
                <a:avLst/>
              </a:prstGeom>
              <a:blipFill>
                <a:blip r:embed="rId9"/>
                <a:stretch>
                  <a:fillRect l="-2111" t="-2066" r="-3694" b="-5785"/>
                </a:stretch>
              </a:blipFill>
            </p:spPr>
            <p:txBody>
              <a:bodyPr/>
              <a:lstStyle/>
              <a:p>
                <a:r>
                  <a:rPr lang="sk-SK">
                    <a:noFill/>
                  </a:rPr>
                  <a:t> </a:t>
                </a:r>
              </a:p>
            </p:txBody>
          </p:sp>
        </mc:Fallback>
      </mc:AlternateContent>
      <p:pic>
        <p:nvPicPr>
          <p:cNvPr id="17" name="Picture 16">
            <a:extLst>
              <a:ext uri="{FF2B5EF4-FFF2-40B4-BE49-F238E27FC236}">
                <a16:creationId xmlns:a16="http://schemas.microsoft.com/office/drawing/2014/main" id="{22ECB84E-4AFB-4753-8B21-94E2FCD5B3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3197" y="4248867"/>
            <a:ext cx="2932813" cy="2426236"/>
          </a:xfrm>
          <a:prstGeom prst="rect">
            <a:avLst/>
          </a:prstGeom>
        </p:spPr>
      </p:pic>
      <p:cxnSp>
        <p:nvCxnSpPr>
          <p:cNvPr id="12" name="Straight Connector 11">
            <a:extLst>
              <a:ext uri="{FF2B5EF4-FFF2-40B4-BE49-F238E27FC236}">
                <a16:creationId xmlns:a16="http://schemas.microsoft.com/office/drawing/2014/main" id="{E328BA14-2756-4050-ADB4-D0FB2A4F9437}"/>
              </a:ext>
            </a:extLst>
          </p:cNvPr>
          <p:cNvCxnSpPr/>
          <p:nvPr/>
        </p:nvCxnSpPr>
        <p:spPr>
          <a:xfrm flipV="1">
            <a:off x="6985591" y="3274828"/>
            <a:ext cx="680483" cy="7442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47B1D5-70E7-4841-8AEC-EDAEF00A92BA}"/>
              </a:ext>
            </a:extLst>
          </p:cNvPr>
          <p:cNvCxnSpPr>
            <a:cxnSpLocks/>
          </p:cNvCxnSpPr>
          <p:nvPr/>
        </p:nvCxnSpPr>
        <p:spPr>
          <a:xfrm rot="16200000" flipV="1">
            <a:off x="6957235" y="3257100"/>
            <a:ext cx="680483" cy="7442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4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8648D-2055-4193-A883-B00C8B65F9C1}"/>
              </a:ext>
            </a:extLst>
          </p:cNvPr>
          <p:cNvSpPr>
            <a:spLocks noGrp="1"/>
          </p:cNvSpPr>
          <p:nvPr>
            <p:ph type="sldNum" sz="quarter" idx="12"/>
          </p:nvPr>
        </p:nvSpPr>
        <p:spPr/>
        <p:txBody>
          <a:bodyPr/>
          <a:lstStyle/>
          <a:p>
            <a:fld id="{EF2191A1-080D-4B75-96DD-5F8CFE4971FF}" type="slidenum">
              <a:rPr lang="en-US" smtClean="0"/>
              <a:t>13</a:t>
            </a:fld>
            <a:endParaRPr lang="en-US"/>
          </a:p>
        </p:txBody>
      </p:sp>
      <p:sp>
        <p:nvSpPr>
          <p:cNvPr id="3" name="TextBox 2">
            <a:extLst>
              <a:ext uri="{FF2B5EF4-FFF2-40B4-BE49-F238E27FC236}">
                <a16:creationId xmlns:a16="http://schemas.microsoft.com/office/drawing/2014/main" id="{542B5FB2-47CF-4BC2-93EC-80827C1AA8FA}"/>
              </a:ext>
            </a:extLst>
          </p:cNvPr>
          <p:cNvSpPr txBox="1"/>
          <p:nvPr/>
        </p:nvSpPr>
        <p:spPr>
          <a:xfrm>
            <a:off x="1339702" y="510363"/>
            <a:ext cx="6613451" cy="523220"/>
          </a:xfrm>
          <a:prstGeom prst="rect">
            <a:avLst/>
          </a:prstGeom>
          <a:noFill/>
        </p:spPr>
        <p:txBody>
          <a:bodyPr wrap="square" rtlCol="0">
            <a:spAutoFit/>
          </a:bodyPr>
          <a:lstStyle/>
          <a:p>
            <a:pPr algn="ctr"/>
            <a:r>
              <a:rPr lang="en-US" sz="2800" b="1" dirty="0"/>
              <a:t>Energy spectral density</a:t>
            </a:r>
            <a:endParaRPr lang="sk-SK" sz="2800" b="1" dirty="0"/>
          </a:p>
        </p:txBody>
      </p:sp>
      <p:pic>
        <p:nvPicPr>
          <p:cNvPr id="12" name="Picture 11">
            <a:extLst>
              <a:ext uri="{FF2B5EF4-FFF2-40B4-BE49-F238E27FC236}">
                <a16:creationId xmlns:a16="http://schemas.microsoft.com/office/drawing/2014/main" id="{38757C62-78C8-4B20-B249-BDC8584918E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5378" y="2022550"/>
            <a:ext cx="2746629" cy="567500"/>
          </a:xfrm>
          <a:prstGeom prst="rect">
            <a:avLst/>
          </a:prstGeom>
        </p:spPr>
      </p:pic>
      <p:pic>
        <p:nvPicPr>
          <p:cNvPr id="17" name="Picture 16">
            <a:extLst>
              <a:ext uri="{FF2B5EF4-FFF2-40B4-BE49-F238E27FC236}">
                <a16:creationId xmlns:a16="http://schemas.microsoft.com/office/drawing/2014/main" id="{22ECB84E-4AFB-4753-8B21-94E2FCD5B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449" y="1261118"/>
            <a:ext cx="2932813" cy="242623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5FB4C7-908F-4E4D-BABB-CD14EC39D184}"/>
                  </a:ext>
                </a:extLst>
              </p:cNvPr>
              <p:cNvSpPr txBox="1"/>
              <p:nvPr/>
            </p:nvSpPr>
            <p:spPr>
              <a:xfrm>
                <a:off x="287078" y="4029740"/>
                <a:ext cx="8559209" cy="2031325"/>
              </a:xfrm>
              <a:prstGeom prst="rect">
                <a:avLst/>
              </a:prstGeom>
              <a:noFill/>
            </p:spPr>
            <p:txBody>
              <a:bodyPr wrap="square" rtlCol="0">
                <a:spAutoFit/>
              </a:bodyPr>
              <a:lstStyle/>
              <a:p>
                <a:pPr algn="l"/>
                <a:r>
                  <a:rPr lang="en-US" b="1" dirty="0">
                    <a:solidFill>
                      <a:srgbClr val="FF0000"/>
                    </a:solidFill>
                  </a:rPr>
                  <a:t>You can experimentally determine the Laplacian spectrum for your cavity:</a:t>
                </a:r>
              </a:p>
              <a:p>
                <a:pPr marL="285750" indent="-285750" algn="l">
                  <a:buFont typeface="Arial" panose="020B0604020202020204" pitchFamily="34" charset="0"/>
                  <a:buChar char="•"/>
                </a:pPr>
                <a:r>
                  <a:rPr lang="en-US" dirty="0"/>
                  <a:t>Measure the energy spectral density</a:t>
                </a:r>
              </a:p>
              <a:p>
                <a:pPr marL="285750" indent="-285750" algn="l">
                  <a:buFont typeface="Arial" panose="020B0604020202020204" pitchFamily="34" charset="0"/>
                  <a:buChar char="•"/>
                </a:pPr>
                <a:r>
                  <a:rPr lang="en-US" dirty="0"/>
                  <a:t>Divide by</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You get the Laplacian spectrum </a:t>
                </a:r>
                <a14:m>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for your cavity ! (For the boundary conditions relevant for the electromagnetic field inside.)</a:t>
                </a:r>
                <a:endParaRPr lang="sk-SK" dirty="0"/>
              </a:p>
            </p:txBody>
          </p:sp>
        </mc:Choice>
        <mc:Fallback xmlns="">
          <p:sp>
            <p:nvSpPr>
              <p:cNvPr id="13" name="TextBox 12">
                <a:extLst>
                  <a:ext uri="{FF2B5EF4-FFF2-40B4-BE49-F238E27FC236}">
                    <a16:creationId xmlns:a16="http://schemas.microsoft.com/office/drawing/2014/main" id="{545FB4C7-908F-4E4D-BABB-CD14EC39D184}"/>
                  </a:ext>
                </a:extLst>
              </p:cNvPr>
              <p:cNvSpPr txBox="1">
                <a:spLocks noRot="1" noChangeAspect="1" noMove="1" noResize="1" noEditPoints="1" noAdjustHandles="1" noChangeArrowheads="1" noChangeShapeType="1" noTextEdit="1"/>
              </p:cNvSpPr>
              <p:nvPr/>
            </p:nvSpPr>
            <p:spPr>
              <a:xfrm>
                <a:off x="287078" y="4029740"/>
                <a:ext cx="8559209" cy="2031325"/>
              </a:xfrm>
              <a:prstGeom prst="rect">
                <a:avLst/>
              </a:prstGeom>
              <a:blipFill>
                <a:blip r:embed="rId6"/>
                <a:stretch>
                  <a:fillRect l="-570" t="-1502" b="-3904"/>
                </a:stretch>
              </a:blipFill>
            </p:spPr>
            <p:txBody>
              <a:bodyPr/>
              <a:lstStyle/>
              <a:p>
                <a:r>
                  <a:rPr lang="sk-SK">
                    <a:noFill/>
                  </a:rPr>
                  <a:t> </a:t>
                </a:r>
              </a:p>
            </p:txBody>
          </p:sp>
        </mc:Fallback>
      </mc:AlternateContent>
      <p:pic>
        <p:nvPicPr>
          <p:cNvPr id="19" name="Picture 18">
            <a:extLst>
              <a:ext uri="{FF2B5EF4-FFF2-40B4-BE49-F238E27FC236}">
                <a16:creationId xmlns:a16="http://schemas.microsoft.com/office/drawing/2014/main" id="{0DB2DEDC-9723-4E86-872A-0ECCF45F9146}"/>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12902" y="4684234"/>
            <a:ext cx="1275588" cy="567500"/>
          </a:xfrm>
          <a:prstGeom prst="rect">
            <a:avLst/>
          </a:prstGeom>
        </p:spPr>
      </p:pic>
      <p:sp>
        <p:nvSpPr>
          <p:cNvPr id="20" name="Rectangle 19">
            <a:extLst>
              <a:ext uri="{FF2B5EF4-FFF2-40B4-BE49-F238E27FC236}">
                <a16:creationId xmlns:a16="http://schemas.microsoft.com/office/drawing/2014/main" id="{FF5C771B-A01F-4C23-AC99-87CD8406A516}"/>
              </a:ext>
            </a:extLst>
          </p:cNvPr>
          <p:cNvSpPr/>
          <p:nvPr/>
        </p:nvSpPr>
        <p:spPr>
          <a:xfrm>
            <a:off x="223283" y="3902149"/>
            <a:ext cx="8825023" cy="2317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50202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7196C-79B3-4B51-A37A-AA764109DF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C89FD81-0925-45D0-B829-4D13F2FD8018}"/>
              </a:ext>
            </a:extLst>
          </p:cNvPr>
          <p:cNvSpPr txBox="1"/>
          <p:nvPr/>
        </p:nvSpPr>
        <p:spPr>
          <a:xfrm>
            <a:off x="664653" y="655201"/>
            <a:ext cx="7548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BE1EAE-BD02-4886-A69E-50A70486D708}"/>
                  </a:ext>
                </a:extLst>
              </p:cNvPr>
              <p:cNvSpPr txBox="1"/>
              <p:nvPr/>
            </p:nvSpPr>
            <p:spPr>
              <a:xfrm>
                <a:off x="233680" y="1188720"/>
                <a:ext cx="5401576"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Free electromagnetic field in  a conducting box (like microwave) satisfies wave equation inside the box. The more difficult part of the problem are the boundary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Let us investigate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-component of the electric field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in a cube-like conducting box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Tangential components on the boundary have to be zero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Box 3">
                <a:extLst>
                  <a:ext uri="{FF2B5EF4-FFF2-40B4-BE49-F238E27FC236}">
                    <a16:creationId xmlns:a16="http://schemas.microsoft.com/office/drawing/2014/main" id="{37BE1EAE-BD02-4886-A69E-50A70486D708}"/>
                  </a:ext>
                </a:extLst>
              </p:cNvPr>
              <p:cNvSpPr txBox="1">
                <a:spLocks noRot="1" noChangeAspect="1" noMove="1" noResize="1" noEditPoints="1" noAdjustHandles="1" noChangeArrowheads="1" noChangeShapeType="1" noTextEdit="1"/>
              </p:cNvSpPr>
              <p:nvPr/>
            </p:nvSpPr>
            <p:spPr>
              <a:xfrm>
                <a:off x="233680" y="1188720"/>
                <a:ext cx="5401576" cy="2662267"/>
              </a:xfrm>
              <a:prstGeom prst="rect">
                <a:avLst/>
              </a:prstGeom>
              <a:blipFill>
                <a:blip r:embed="rId8"/>
                <a:stretch>
                  <a:fillRect l="-903" t="-1144" r="-451"/>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F0C9B372-A8BE-4B2F-B657-88932A5C5215}"/>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14565" y="3655428"/>
            <a:ext cx="4821333" cy="204190"/>
          </a:xfrm>
          <a:prstGeom prst="rect">
            <a:avLst/>
          </a:prstGeom>
        </p:spPr>
      </p:pic>
      <p:pic>
        <p:nvPicPr>
          <p:cNvPr id="10" name="Picture 9">
            <a:extLst>
              <a:ext uri="{FF2B5EF4-FFF2-40B4-BE49-F238E27FC236}">
                <a16:creationId xmlns:a16="http://schemas.microsoft.com/office/drawing/2014/main" id="{0886EF62-02D0-41FF-8CE6-EB361044DDFF}"/>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846353" y="4539587"/>
            <a:ext cx="3078095" cy="419048"/>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F21E4CB-BA09-433C-85E7-0D26CF6FE94D}"/>
                  </a:ext>
                </a:extLst>
              </p:cNvPr>
              <p:cNvSpPr txBox="1"/>
              <p:nvPr/>
            </p:nvSpPr>
            <p:spPr>
              <a:xfrm>
                <a:off x="4183909" y="4536481"/>
                <a:ext cx="42011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-s are so far unknown functions </a:t>
                </a:r>
              </a:p>
            </p:txBody>
          </p:sp>
        </mc:Choice>
        <mc:Fallback xmlns="">
          <p:sp>
            <p:nvSpPr>
              <p:cNvPr id="11" name="TextBox 10">
                <a:extLst>
                  <a:ext uri="{FF2B5EF4-FFF2-40B4-BE49-F238E27FC236}">
                    <a16:creationId xmlns:a16="http://schemas.microsoft.com/office/drawing/2014/main" id="{5F21E4CB-BA09-433C-85E7-0D26CF6FE94D}"/>
                  </a:ext>
                </a:extLst>
              </p:cNvPr>
              <p:cNvSpPr txBox="1">
                <a:spLocks noRot="1" noChangeAspect="1" noMove="1" noResize="1" noEditPoints="1" noAdjustHandles="1" noChangeArrowheads="1" noChangeShapeType="1" noTextEdit="1"/>
              </p:cNvSpPr>
              <p:nvPr/>
            </p:nvSpPr>
            <p:spPr>
              <a:xfrm>
                <a:off x="4183909" y="4536481"/>
                <a:ext cx="4201161" cy="369332"/>
              </a:xfrm>
              <a:prstGeom prst="rect">
                <a:avLst/>
              </a:prstGeom>
              <a:blipFill>
                <a:blip r:embed="rId11"/>
                <a:stretch>
                  <a:fillRect l="-1159" t="-8197" b="-24590"/>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C966D8E-2693-42E0-8846-B5DA410FD98B}"/>
                  </a:ext>
                </a:extLst>
              </p:cNvPr>
              <p:cNvSpPr txBox="1"/>
              <p:nvPr/>
            </p:nvSpPr>
            <p:spPr>
              <a:xfrm>
                <a:off x="147674" y="4929924"/>
                <a:ext cx="8432800" cy="17879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electric field has to satisfy the condition </a:t>
                </a:r>
                <a14:m>
                  <m:oMath xmlns:m="http://schemas.openxmlformats.org/officeDocument/2006/math">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div</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also in points with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There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field components do not contribute since their sinuses are 0 there, therefore we get the condition for the derivative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so the derivatives of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 can be constructed from sinuses, so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from cosines.</a:t>
                </a:r>
              </a:p>
            </p:txBody>
          </p:sp>
        </mc:Choice>
        <mc:Fallback xmlns="">
          <p:sp>
            <p:nvSpPr>
              <p:cNvPr id="12" name="TextBox 11">
                <a:extLst>
                  <a:ext uri="{FF2B5EF4-FFF2-40B4-BE49-F238E27FC236}">
                    <a16:creationId xmlns:a16="http://schemas.microsoft.com/office/drawing/2014/main" id="{7C966D8E-2693-42E0-8846-B5DA410FD98B}"/>
                  </a:ext>
                </a:extLst>
              </p:cNvPr>
              <p:cNvSpPr txBox="1">
                <a:spLocks noRot="1" noChangeAspect="1" noMove="1" noResize="1" noEditPoints="1" noAdjustHandles="1" noChangeArrowheads="1" noChangeShapeType="1" noTextEdit="1"/>
              </p:cNvSpPr>
              <p:nvPr/>
            </p:nvSpPr>
            <p:spPr>
              <a:xfrm>
                <a:off x="147674" y="4929924"/>
                <a:ext cx="8432800" cy="1787925"/>
              </a:xfrm>
              <a:prstGeom prst="rect">
                <a:avLst/>
              </a:prstGeom>
              <a:blipFill>
                <a:blip r:embed="rId12"/>
                <a:stretch>
                  <a:fillRect l="-578" b="-4778"/>
                </a:stretch>
              </a:blipFill>
            </p:spPr>
            <p:txBody>
              <a:bodyPr/>
              <a:lstStyle/>
              <a:p>
                <a:r>
                  <a:rPr lang="sk-SK">
                    <a:noFill/>
                  </a:rPr>
                  <a:t> </a:t>
                </a:r>
              </a:p>
            </p:txBody>
          </p:sp>
        </mc:Fallback>
      </mc:AlternateContent>
      <p:pic>
        <p:nvPicPr>
          <p:cNvPr id="14" name="Picture 13">
            <a:extLst>
              <a:ext uri="{FF2B5EF4-FFF2-40B4-BE49-F238E27FC236}">
                <a16:creationId xmlns:a16="http://schemas.microsoft.com/office/drawing/2014/main" id="{B20EB06C-FCA4-4ADF-92EE-E32915D2C24D}"/>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840075" y="5981500"/>
            <a:ext cx="2040381" cy="240762"/>
          </a:xfrm>
          <a:prstGeom prst="rect">
            <a:avLst/>
          </a:prstGeom>
        </p:spPr>
      </p:pic>
      <p:sp>
        <p:nvSpPr>
          <p:cNvPr id="13" name="TextBox 12">
            <a:extLst>
              <a:ext uri="{FF2B5EF4-FFF2-40B4-BE49-F238E27FC236}">
                <a16:creationId xmlns:a16="http://schemas.microsoft.com/office/drawing/2014/main" id="{77A4DBC5-D2B6-4C60-816A-1AA89011220B}"/>
              </a:ext>
            </a:extLst>
          </p:cNvPr>
          <p:cNvSpPr txBox="1"/>
          <p:nvPr/>
        </p:nvSpPr>
        <p:spPr>
          <a:xfrm>
            <a:off x="1339702" y="265814"/>
            <a:ext cx="6432698" cy="523220"/>
          </a:xfrm>
          <a:prstGeom prst="rect">
            <a:avLst/>
          </a:prstGeom>
          <a:noFill/>
        </p:spPr>
        <p:txBody>
          <a:bodyPr wrap="square" rtlCol="0">
            <a:spAutoFit/>
          </a:bodyPr>
          <a:lstStyle/>
          <a:p>
            <a:pPr algn="ctr"/>
            <a:r>
              <a:rPr lang="en-US" sz="2800" b="1" dirty="0"/>
              <a:t>Example of boundary conditions</a:t>
            </a:r>
            <a:endParaRPr lang="sk-SK" sz="2800" b="1"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B0649FA-E42D-45E5-80ED-870692822434}"/>
                  </a:ext>
                </a:extLst>
              </p:cNvPr>
              <p:cNvSpPr/>
              <p:nvPr/>
            </p:nvSpPr>
            <p:spPr>
              <a:xfrm>
                <a:off x="0" y="3902725"/>
                <a:ext cx="8899451" cy="646331"/>
              </a:xfrm>
              <a:prstGeom prst="rect">
                <a:avLst/>
              </a:prstGeom>
            </p:spPr>
            <p:txBody>
              <a:bodyPr wrap="square">
                <a:spAutoFit/>
              </a:bodyPr>
              <a:lstStyle/>
              <a:p>
                <a:pPr lvl="0">
                  <a:defRPr/>
                </a:pPr>
                <a:r>
                  <a:rPr lang="en-US" dirty="0">
                    <a:solidFill>
                      <a:prstClr val="black"/>
                    </a:solidFill>
                  </a:rPr>
                  <a:t>According to </a:t>
                </a:r>
                <a:r>
                  <a:rPr lang="en-US" b="1" dirty="0">
                    <a:solidFill>
                      <a:prstClr val="black"/>
                    </a:solidFill>
                  </a:rPr>
                  <a:t>Fourier</a:t>
                </a:r>
                <a:r>
                  <a:rPr lang="en-US" dirty="0">
                    <a:solidFill>
                      <a:prstClr val="black"/>
                    </a:solidFill>
                  </a:rPr>
                  <a:t>: function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𝐸</m:t>
                        </m:r>
                      </m:e>
                      <m:sub>
                        <m:r>
                          <a:rPr lang="en-US" i="1">
                            <a:solidFill>
                              <a:prstClr val="black"/>
                            </a:solidFill>
                            <a:latin typeface="Cambria Math" panose="02040503050406030204" pitchFamily="18" charset="0"/>
                          </a:rPr>
                          <m:t>𝑥</m:t>
                        </m:r>
                      </m:sub>
                    </m:sSub>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m:t>
                    </m:r>
                  </m:oMath>
                </a14:m>
                <a:r>
                  <a:rPr lang="en-US" dirty="0">
                    <a:solidFill>
                      <a:prstClr val="black"/>
                    </a:solidFill>
                  </a:rPr>
                  <a:t> satisfying such conditions can be constructed from the set of functions (cyclically for other components)</a:t>
                </a:r>
              </a:p>
            </p:txBody>
          </p:sp>
        </mc:Choice>
        <mc:Fallback xmlns="">
          <p:sp>
            <p:nvSpPr>
              <p:cNvPr id="5" name="Rectangle 4">
                <a:extLst>
                  <a:ext uri="{FF2B5EF4-FFF2-40B4-BE49-F238E27FC236}">
                    <a16:creationId xmlns:a16="http://schemas.microsoft.com/office/drawing/2014/main" id="{0B0649FA-E42D-45E5-80ED-870692822434}"/>
                  </a:ext>
                </a:extLst>
              </p:cNvPr>
              <p:cNvSpPr>
                <a:spLocks noRot="1" noChangeAspect="1" noMove="1" noResize="1" noEditPoints="1" noAdjustHandles="1" noChangeArrowheads="1" noChangeShapeType="1" noTextEdit="1"/>
              </p:cNvSpPr>
              <p:nvPr/>
            </p:nvSpPr>
            <p:spPr>
              <a:xfrm>
                <a:off x="0" y="3902725"/>
                <a:ext cx="8899451" cy="646331"/>
              </a:xfrm>
              <a:prstGeom prst="rect">
                <a:avLst/>
              </a:prstGeom>
              <a:blipFill>
                <a:blip r:embed="rId14"/>
                <a:stretch>
                  <a:fillRect l="-548" t="-4717" b="-14151"/>
                </a:stretch>
              </a:blipFill>
            </p:spPr>
            <p:txBody>
              <a:bodyPr/>
              <a:lstStyle/>
              <a:p>
                <a:r>
                  <a:rPr lang="sk-SK">
                    <a:noFill/>
                  </a:rPr>
                  <a:t> </a:t>
                </a:r>
              </a:p>
            </p:txBody>
          </p:sp>
        </mc:Fallback>
      </mc:AlternateContent>
      <p:cxnSp>
        <p:nvCxnSpPr>
          <p:cNvPr id="8" name="Straight Connector 7">
            <a:extLst>
              <a:ext uri="{FF2B5EF4-FFF2-40B4-BE49-F238E27FC236}">
                <a16:creationId xmlns:a16="http://schemas.microsoft.com/office/drawing/2014/main" id="{ECF382CC-417D-4D38-AE14-53EACE2592EC}"/>
              </a:ext>
            </a:extLst>
          </p:cNvPr>
          <p:cNvCxnSpPr/>
          <p:nvPr/>
        </p:nvCxnSpPr>
        <p:spPr>
          <a:xfrm>
            <a:off x="6719777" y="1254642"/>
            <a:ext cx="0" cy="1594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F00A78-EDA7-410C-A7EE-5DDE97C3BDFA}"/>
              </a:ext>
            </a:extLst>
          </p:cNvPr>
          <p:cNvCxnSpPr/>
          <p:nvPr/>
        </p:nvCxnSpPr>
        <p:spPr>
          <a:xfrm>
            <a:off x="6719777" y="2860158"/>
            <a:ext cx="16480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3BE848-95D6-4B5A-B3EB-BEFA98EC4BDD}"/>
              </a:ext>
            </a:extLst>
          </p:cNvPr>
          <p:cNvCxnSpPr/>
          <p:nvPr/>
        </p:nvCxnSpPr>
        <p:spPr>
          <a:xfrm flipH="1">
            <a:off x="6039293" y="2870791"/>
            <a:ext cx="691116" cy="691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A7B541-F047-443E-BC04-891238482A09}"/>
              </a:ext>
            </a:extLst>
          </p:cNvPr>
          <p:cNvCxnSpPr>
            <a:cxnSpLocks noChangeAspect="1"/>
          </p:cNvCxnSpPr>
          <p:nvPr/>
        </p:nvCxnSpPr>
        <p:spPr>
          <a:xfrm flipH="1">
            <a:off x="6241315" y="2456125"/>
            <a:ext cx="382807" cy="38280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7F17914-9138-4286-83A3-6FAB05DBB0FC}"/>
              </a:ext>
            </a:extLst>
          </p:cNvPr>
          <p:cNvCxnSpPr>
            <a:cxnSpLocks noChangeAspect="1"/>
          </p:cNvCxnSpPr>
          <p:nvPr/>
        </p:nvCxnSpPr>
        <p:spPr>
          <a:xfrm flipH="1">
            <a:off x="6776489" y="2970031"/>
            <a:ext cx="381071" cy="38107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6D62208-64A2-4F1A-9547-5610FA04FBCB}"/>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080642" y="3592623"/>
            <a:ext cx="114872" cy="102870"/>
          </a:xfrm>
          <a:prstGeom prst="rect">
            <a:avLst/>
          </a:prstGeom>
        </p:spPr>
      </p:pic>
      <p:pic>
        <p:nvPicPr>
          <p:cNvPr id="25" name="Picture 24">
            <a:extLst>
              <a:ext uri="{FF2B5EF4-FFF2-40B4-BE49-F238E27FC236}">
                <a16:creationId xmlns:a16="http://schemas.microsoft.com/office/drawing/2014/main" id="{46DF798B-B4FB-483F-9155-BCBBA6D1CCF3}"/>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8433982" y="2809359"/>
            <a:ext cx="108014" cy="147447"/>
          </a:xfrm>
          <a:prstGeom prst="rect">
            <a:avLst/>
          </a:prstGeom>
        </p:spPr>
      </p:pic>
      <p:pic>
        <p:nvPicPr>
          <p:cNvPr id="28" name="Picture 27">
            <a:extLst>
              <a:ext uri="{FF2B5EF4-FFF2-40B4-BE49-F238E27FC236}">
                <a16:creationId xmlns:a16="http://schemas.microsoft.com/office/drawing/2014/main" id="{C1F29CC3-C2BF-43DF-AE46-78377871E6C7}"/>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6768214" y="1249917"/>
            <a:ext cx="97727" cy="102870"/>
          </a:xfrm>
          <a:prstGeom prst="rect">
            <a:avLst/>
          </a:prstGeom>
        </p:spPr>
      </p:pic>
      <p:cxnSp>
        <p:nvCxnSpPr>
          <p:cNvPr id="32" name="Straight Connector 31">
            <a:extLst>
              <a:ext uri="{FF2B5EF4-FFF2-40B4-BE49-F238E27FC236}">
                <a16:creationId xmlns:a16="http://schemas.microsoft.com/office/drawing/2014/main" id="{242269D7-7BA3-4BAF-B7A2-4E657A2FA1D4}"/>
              </a:ext>
            </a:extLst>
          </p:cNvPr>
          <p:cNvCxnSpPr/>
          <p:nvPr/>
        </p:nvCxnSpPr>
        <p:spPr>
          <a:xfrm flipV="1">
            <a:off x="6145619" y="2115879"/>
            <a:ext cx="0" cy="1329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A4D345-E032-4F03-9A90-1C81E8B03B66}"/>
              </a:ext>
            </a:extLst>
          </p:cNvPr>
          <p:cNvCxnSpPr/>
          <p:nvPr/>
        </p:nvCxnSpPr>
        <p:spPr>
          <a:xfrm flipV="1">
            <a:off x="6166884" y="1573619"/>
            <a:ext cx="542260" cy="542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5ADA116-E98E-4D85-9730-91FC0584A612}"/>
              </a:ext>
            </a:extLst>
          </p:cNvPr>
          <p:cNvCxnSpPr/>
          <p:nvPr/>
        </p:nvCxnSpPr>
        <p:spPr>
          <a:xfrm>
            <a:off x="6719777" y="1594884"/>
            <a:ext cx="1158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9D9A217-D557-4A3D-A84E-45E8BA60C202}"/>
              </a:ext>
            </a:extLst>
          </p:cNvPr>
          <p:cNvCxnSpPr/>
          <p:nvPr/>
        </p:nvCxnSpPr>
        <p:spPr>
          <a:xfrm>
            <a:off x="7857460" y="1584251"/>
            <a:ext cx="0" cy="12546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CA3E3F-3873-43E8-ADCE-10C5CC0194D9}"/>
              </a:ext>
            </a:extLst>
          </p:cNvPr>
          <p:cNvCxnSpPr>
            <a:cxnSpLocks/>
          </p:cNvCxnSpPr>
          <p:nvPr/>
        </p:nvCxnSpPr>
        <p:spPr>
          <a:xfrm>
            <a:off x="6149163" y="3480391"/>
            <a:ext cx="1155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ED4C398-0EA8-461D-948B-BB5A61C70A1B}"/>
              </a:ext>
            </a:extLst>
          </p:cNvPr>
          <p:cNvCxnSpPr>
            <a:cxnSpLocks/>
          </p:cNvCxnSpPr>
          <p:nvPr/>
        </p:nvCxnSpPr>
        <p:spPr>
          <a:xfrm flipV="1">
            <a:off x="7308111" y="2881423"/>
            <a:ext cx="549349" cy="5777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E1A732-E6AA-4ADA-9A43-4CA32BEC984A}"/>
              </a:ext>
            </a:extLst>
          </p:cNvPr>
          <p:cNvCxnSpPr/>
          <p:nvPr/>
        </p:nvCxnSpPr>
        <p:spPr>
          <a:xfrm flipV="1">
            <a:off x="7297479" y="2151320"/>
            <a:ext cx="0" cy="1329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D7A54CC-7DD6-42CE-AC48-E6AD994D67E2}"/>
              </a:ext>
            </a:extLst>
          </p:cNvPr>
          <p:cNvCxnSpPr/>
          <p:nvPr/>
        </p:nvCxnSpPr>
        <p:spPr>
          <a:xfrm>
            <a:off x="6127898" y="2151322"/>
            <a:ext cx="1158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061578-BE25-42D1-9A64-806C6FC3E55E}"/>
              </a:ext>
            </a:extLst>
          </p:cNvPr>
          <p:cNvCxnSpPr/>
          <p:nvPr/>
        </p:nvCxnSpPr>
        <p:spPr>
          <a:xfrm flipV="1">
            <a:off x="7286847" y="1609061"/>
            <a:ext cx="542260" cy="542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35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7196C-79B3-4B51-A37A-AA764109DF10}"/>
              </a:ext>
            </a:extLst>
          </p:cNvPr>
          <p:cNvSpPr>
            <a:spLocks noGrp="1"/>
          </p:cNvSpPr>
          <p:nvPr>
            <p:ph type="sldNum" sz="quarter" idx="12"/>
          </p:nvPr>
        </p:nvSpPr>
        <p:spPr>
          <a:xfrm>
            <a:off x="6585097" y="633508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C89FD81-0925-45D0-B829-4D13F2FD8018}"/>
              </a:ext>
            </a:extLst>
          </p:cNvPr>
          <p:cNvSpPr txBox="1"/>
          <p:nvPr/>
        </p:nvSpPr>
        <p:spPr>
          <a:xfrm>
            <a:off x="568960" y="314960"/>
            <a:ext cx="7548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38552067-EFA6-4D0C-A5F7-13EADA3C03B6}"/>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61524" y="1784251"/>
            <a:ext cx="5019428" cy="1767619"/>
          </a:xfrm>
          <a:prstGeom prst="rect">
            <a:avLst/>
          </a:prstGeom>
        </p:spPr>
      </p:pic>
      <p:sp>
        <p:nvSpPr>
          <p:cNvPr id="18" name="TextBox 17">
            <a:extLst>
              <a:ext uri="{FF2B5EF4-FFF2-40B4-BE49-F238E27FC236}">
                <a16:creationId xmlns:a16="http://schemas.microsoft.com/office/drawing/2014/main" id="{CB17FE0A-98B7-4750-B20D-60731A292C50}"/>
              </a:ext>
            </a:extLst>
          </p:cNvPr>
          <p:cNvSpPr txBox="1"/>
          <p:nvPr/>
        </p:nvSpPr>
        <p:spPr>
          <a:xfrm>
            <a:off x="304800" y="1137920"/>
            <a:ext cx="82194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have found that the electric field automatically satisfying the boundary conditions can be looked for in the form</a:t>
            </a:r>
          </a:p>
        </p:txBody>
      </p:sp>
      <p:sp>
        <p:nvSpPr>
          <p:cNvPr id="21" name="TextBox 20">
            <a:extLst>
              <a:ext uri="{FF2B5EF4-FFF2-40B4-BE49-F238E27FC236}">
                <a16:creationId xmlns:a16="http://schemas.microsoft.com/office/drawing/2014/main" id="{163BF1CE-4DFE-440D-B7CE-D4ED473FD67B}"/>
              </a:ext>
            </a:extLst>
          </p:cNvPr>
          <p:cNvSpPr txBox="1"/>
          <p:nvPr/>
        </p:nvSpPr>
        <p:spPr>
          <a:xfrm>
            <a:off x="304800" y="3820160"/>
            <a:ext cx="8646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F407C6-630A-4985-9802-A77D4098D629}"/>
                  </a:ext>
                </a:extLst>
              </p:cNvPr>
              <p:cNvSpPr txBox="1"/>
              <p:nvPr/>
            </p:nvSpPr>
            <p:spPr>
              <a:xfrm>
                <a:off x="272902" y="3658195"/>
                <a:ext cx="8534400" cy="2175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are so far unknown functions. Actually not all these functions are independent, because of the zero divergence condition, which gives the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for any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only two of these functions are independent </a:t>
                </a:r>
                <a:r>
                  <a:rPr kumimoji="0" lang="en-US" sz="1800" b="0" i="0" u="none" strike="noStrike" kern="1200" cap="none" spc="0" normalizeH="0" baseline="0" noProof="0" dirty="0">
                    <a:ln>
                      <a:noFill/>
                    </a:ln>
                    <a:solidFill>
                      <a:prstClr val="black"/>
                    </a:solidFill>
                    <a:effectLst/>
                    <a:uLnTx/>
                    <a:uFillTx/>
                    <a:latin typeface="Calibri"/>
                    <a:ea typeface="+mn-ea"/>
                    <a:cs typeface="+mn-cs"/>
                  </a:rPr>
                  <a:t>(for example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component). The third one can be expressed from the other two. </a:t>
                </a:r>
                <a:r>
                  <a:rPr kumimoji="0" lang="en-US" sz="1800" b="1" i="0" u="none" strike="noStrike" kern="1200" cap="none" spc="0" normalizeH="0" baseline="0" noProof="0" dirty="0">
                    <a:ln>
                      <a:noFill/>
                    </a:ln>
                    <a:solidFill>
                      <a:srgbClr val="FF0000"/>
                    </a:solidFill>
                    <a:effectLst/>
                    <a:uLnTx/>
                    <a:uFillTx/>
                    <a:latin typeface="Calibri"/>
                    <a:ea typeface="+mn-ea"/>
                    <a:cs typeface="+mn-cs"/>
                  </a:rPr>
                  <a:t>We have got</a:t>
                </a:r>
                <a:r>
                  <a:rPr kumimoji="0" lang="en-US" sz="1800" b="1" i="0" u="none" strike="noStrike" kern="1200" cap="none" spc="0" normalizeH="0" noProof="0" dirty="0">
                    <a:ln>
                      <a:noFill/>
                    </a:ln>
                    <a:solidFill>
                      <a:srgbClr val="FF0000"/>
                    </a:solidFill>
                    <a:effectLst/>
                    <a:uLnTx/>
                    <a:uFillTx/>
                    <a:latin typeface="Calibri"/>
                    <a:ea typeface="+mn-ea"/>
                    <a:cs typeface="+mn-cs"/>
                  </a:rPr>
                  <a:t> the Laplacian spectrum</a:t>
                </a:r>
                <a:r>
                  <a:rPr lang="en-US" dirty="0">
                    <a:solidFill>
                      <a:prstClr val="black"/>
                    </a:solidFill>
                    <a:latin typeface="Calibri"/>
                  </a:rPr>
                  <a:t>:</a:t>
                </a:r>
                <a:r>
                  <a:rPr kumimoji="0" lang="en-US" sz="1800" b="0" i="0" u="none" strike="noStrike" kern="1200" cap="none" spc="0" normalizeH="0" noProof="0" dirty="0">
                    <a:ln>
                      <a:noFill/>
                    </a:ln>
                    <a:solidFill>
                      <a:prstClr val="black"/>
                    </a:solidFill>
                    <a:effectLst/>
                    <a:uLnTx/>
                    <a:uFillTx/>
                    <a:latin typeface="Calibri"/>
                    <a:ea typeface="+mn-ea"/>
                    <a:cs typeface="+mn-cs"/>
                  </a:rPr>
                  <a:t> </a:t>
                </a:r>
                <a14:m>
                  <m:oMath xmlns:m="http://schemas.openxmlformats.org/officeDocument/2006/math">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𝑗</m:t>
                    </m:r>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m:t>
                    </m:r>
                    <m:d>
                      <m:dPr>
                        <m:ctrlP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𝑚</m:t>
                        </m:r>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𝑙</m:t>
                        </m:r>
                      </m:e>
                    </m:d>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en>
                        </m:f>
                      </m:e>
                    </m:d>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2" name="TextBox 21">
                <a:extLst>
                  <a:ext uri="{FF2B5EF4-FFF2-40B4-BE49-F238E27FC236}">
                    <a16:creationId xmlns:a16="http://schemas.microsoft.com/office/drawing/2014/main" id="{F1F407C6-630A-4985-9802-A77D4098D629}"/>
                  </a:ext>
                </a:extLst>
              </p:cNvPr>
              <p:cNvSpPr txBox="1">
                <a:spLocks noRot="1" noChangeAspect="1" noMove="1" noResize="1" noEditPoints="1" noAdjustHandles="1" noChangeArrowheads="1" noChangeShapeType="1" noTextEdit="1"/>
              </p:cNvSpPr>
              <p:nvPr/>
            </p:nvSpPr>
            <p:spPr>
              <a:xfrm>
                <a:off x="272902" y="3658195"/>
                <a:ext cx="8534400" cy="2175211"/>
              </a:xfrm>
              <a:prstGeom prst="rect">
                <a:avLst/>
              </a:prstGeom>
              <a:blipFill>
                <a:blip r:embed="rId6"/>
                <a:stretch>
                  <a:fillRect l="-643" t="-1120" r="-929" b="-1401"/>
                </a:stretch>
              </a:blipFill>
            </p:spPr>
            <p:txBody>
              <a:bodyPr/>
              <a:lstStyle/>
              <a:p>
                <a:r>
                  <a:rPr lang="sk-SK">
                    <a:noFill/>
                  </a:rPr>
                  <a:t> </a:t>
                </a:r>
              </a:p>
            </p:txBody>
          </p:sp>
        </mc:Fallback>
      </mc:AlternateContent>
      <p:pic>
        <p:nvPicPr>
          <p:cNvPr id="26" name="Picture 25">
            <a:extLst>
              <a:ext uri="{FF2B5EF4-FFF2-40B4-BE49-F238E27FC236}">
                <a16:creationId xmlns:a16="http://schemas.microsoft.com/office/drawing/2014/main" id="{E8105783-3FD5-4370-8740-7EB5A13EDC3C}"/>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180331" y="4314486"/>
            <a:ext cx="4170666" cy="419048"/>
          </a:xfrm>
          <a:prstGeom prst="rect">
            <a:avLst/>
          </a:prstGeom>
        </p:spPr>
      </p:pic>
      <p:pic>
        <p:nvPicPr>
          <p:cNvPr id="5" name="Picture 4">
            <a:extLst>
              <a:ext uri="{FF2B5EF4-FFF2-40B4-BE49-F238E27FC236}">
                <a16:creationId xmlns:a16="http://schemas.microsoft.com/office/drawing/2014/main" id="{E3E3BEA7-0E65-40E5-AD3B-F4E5C04DB284}"/>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092895" y="6059377"/>
            <a:ext cx="2611184" cy="548640"/>
          </a:xfrm>
          <a:prstGeom prst="rect">
            <a:avLst/>
          </a:prstGeom>
        </p:spPr>
      </p:pic>
      <p:sp>
        <p:nvSpPr>
          <p:cNvPr id="8" name="Rectangle 7">
            <a:extLst>
              <a:ext uri="{FF2B5EF4-FFF2-40B4-BE49-F238E27FC236}">
                <a16:creationId xmlns:a16="http://schemas.microsoft.com/office/drawing/2014/main" id="{65293961-2978-437E-8D52-9D801D6C969B}"/>
              </a:ext>
            </a:extLst>
          </p:cNvPr>
          <p:cNvSpPr/>
          <p:nvPr/>
        </p:nvSpPr>
        <p:spPr>
          <a:xfrm>
            <a:off x="2913321" y="5922334"/>
            <a:ext cx="2838893" cy="8506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27443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C6E187-01B1-4114-9F51-92EEC6C6875F}"/>
              </a:ext>
            </a:extLst>
          </p:cNvPr>
          <p:cNvSpPr>
            <a:spLocks noGrp="1"/>
          </p:cNvSpPr>
          <p:nvPr>
            <p:ph type="sldNum" sz="quarter" idx="12"/>
          </p:nvPr>
        </p:nvSpPr>
        <p:spPr/>
        <p:txBody>
          <a:bodyPr/>
          <a:lstStyle/>
          <a:p>
            <a:fld id="{EF2191A1-080D-4B75-96DD-5F8CFE4971FF}" type="slidenum">
              <a:rPr lang="en-US" smtClean="0"/>
              <a:t>16</a:t>
            </a:fld>
            <a:endParaRPr lang="en-US"/>
          </a:p>
        </p:txBody>
      </p:sp>
      <p:sp>
        <p:nvSpPr>
          <p:cNvPr id="3" name="TextBox 2">
            <a:extLst>
              <a:ext uri="{FF2B5EF4-FFF2-40B4-BE49-F238E27FC236}">
                <a16:creationId xmlns:a16="http://schemas.microsoft.com/office/drawing/2014/main" id="{CB659479-4E61-4F7E-91E3-8F777AAA1111}"/>
              </a:ext>
            </a:extLst>
          </p:cNvPr>
          <p:cNvSpPr txBox="1"/>
          <p:nvPr/>
        </p:nvSpPr>
        <p:spPr>
          <a:xfrm>
            <a:off x="1382233" y="648586"/>
            <a:ext cx="6549655" cy="523220"/>
          </a:xfrm>
          <a:prstGeom prst="rect">
            <a:avLst/>
          </a:prstGeom>
          <a:noFill/>
        </p:spPr>
        <p:txBody>
          <a:bodyPr wrap="square" rtlCol="0">
            <a:spAutoFit/>
          </a:bodyPr>
          <a:lstStyle/>
          <a:p>
            <a:pPr algn="ctr"/>
            <a:r>
              <a:rPr lang="en-US" sz="2800" b="1" dirty="0"/>
              <a:t>Laplacian spectral density</a:t>
            </a:r>
            <a:endParaRPr lang="sk-SK" sz="2800" b="1" dirty="0"/>
          </a:p>
        </p:txBody>
      </p:sp>
      <p:pic>
        <p:nvPicPr>
          <p:cNvPr id="10" name="Picture 9">
            <a:extLst>
              <a:ext uri="{FF2B5EF4-FFF2-40B4-BE49-F238E27FC236}">
                <a16:creationId xmlns:a16="http://schemas.microsoft.com/office/drawing/2014/main" id="{1F82389E-BC2B-4F6A-8A47-62CCD3E69436}"/>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77955" y="1412949"/>
            <a:ext cx="2611184" cy="54864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028406-6D13-47D7-BBD9-72F002151311}"/>
                  </a:ext>
                </a:extLst>
              </p:cNvPr>
              <p:cNvSpPr txBox="1"/>
              <p:nvPr/>
            </p:nvSpPr>
            <p:spPr>
              <a:xfrm>
                <a:off x="329609" y="2179674"/>
                <a:ext cx="8559210" cy="1322863"/>
              </a:xfrm>
              <a:prstGeom prst="rect">
                <a:avLst/>
              </a:prstGeom>
              <a:noFill/>
            </p:spPr>
            <p:txBody>
              <a:bodyPr wrap="square" rtlCol="0">
                <a:spAutoFit/>
              </a:bodyPr>
              <a:lstStyle/>
              <a:p>
                <a:pPr algn="l"/>
                <a:r>
                  <a:rPr lang="en-US" dirty="0"/>
                  <a:t>The states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oMath>
                </a14:m>
                <a:r>
                  <a:rPr lang="en-US" dirty="0"/>
                  <a:t> can be visualized in an abstract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oMath>
                </a14:m>
                <a:r>
                  <a:rPr lang="en-US" dirty="0"/>
                  <a:t>-space as points </a:t>
                </a:r>
                <a:r>
                  <a:rPr lang="en-US" b="1" dirty="0"/>
                  <a:t>with integer coordinates in the positive octant. </a:t>
                </a:r>
                <a:r>
                  <a:rPr lang="en-US" dirty="0"/>
                  <a:t>To each unit cube belongs on average one its vertex, so number of integer-coordinate points for which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𝑗</m:t>
                        </m:r>
                      </m:sub>
                    </m:sSub>
                    <m:r>
                      <a:rPr lang="en-US" b="0" i="1" smtClean="0">
                        <a:latin typeface="Cambria Math" panose="02040503050406030204" pitchFamily="18" charset="0"/>
                      </a:rPr>
                      <m:t>&lt;</m:t>
                    </m:r>
                    <m:r>
                      <a:rPr lang="en-US" b="0" i="1" smtClean="0">
                        <a:latin typeface="Cambria Math" panose="02040503050406030204" pitchFamily="18" charset="0"/>
                      </a:rPr>
                      <m:t>𝜔</m:t>
                    </m:r>
                  </m:oMath>
                </a14:m>
                <a:r>
                  <a:rPr lang="en-US" dirty="0"/>
                  <a:t> denoted as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is 1/8 of the volume of a sphere with radius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𝜔</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𝑐</m:t>
                        </m:r>
                        <m:r>
                          <a:rPr lang="en-US" b="0" i="1" smtClean="0">
                            <a:latin typeface="Cambria Math" panose="02040503050406030204" pitchFamily="18" charset="0"/>
                          </a:rPr>
                          <m:t>𝜋</m:t>
                        </m:r>
                      </m:den>
                    </m:f>
                    <m:r>
                      <a:rPr lang="en-US" b="0" i="1" smtClean="0">
                        <a:latin typeface="Cambria Math" panose="02040503050406030204" pitchFamily="18" charset="0"/>
                      </a:rPr>
                      <m:t>𝜔</m:t>
                    </m:r>
                  </m:oMath>
                </a14:m>
                <a:endParaRPr lang="sk-SK" dirty="0"/>
              </a:p>
            </p:txBody>
          </p:sp>
        </mc:Choice>
        <mc:Fallback xmlns="">
          <p:sp>
            <p:nvSpPr>
              <p:cNvPr id="5" name="TextBox 4">
                <a:extLst>
                  <a:ext uri="{FF2B5EF4-FFF2-40B4-BE49-F238E27FC236}">
                    <a16:creationId xmlns:a16="http://schemas.microsoft.com/office/drawing/2014/main" id="{32028406-6D13-47D7-BBD9-72F002151311}"/>
                  </a:ext>
                </a:extLst>
              </p:cNvPr>
              <p:cNvSpPr txBox="1">
                <a:spLocks noRot="1" noChangeAspect="1" noMove="1" noResize="1" noEditPoints="1" noAdjustHandles="1" noChangeArrowheads="1" noChangeShapeType="1" noTextEdit="1"/>
              </p:cNvSpPr>
              <p:nvPr/>
            </p:nvSpPr>
            <p:spPr>
              <a:xfrm>
                <a:off x="329609" y="2179674"/>
                <a:ext cx="8559210" cy="1322863"/>
              </a:xfrm>
              <a:prstGeom prst="rect">
                <a:avLst/>
              </a:prstGeom>
              <a:blipFill>
                <a:blip r:embed="rId6"/>
                <a:stretch>
                  <a:fillRect l="-570" t="-2765" b="-2304"/>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1CB84D41-0489-4532-8F01-B2F070D7F4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395" y="3864454"/>
            <a:ext cx="3132517" cy="2132310"/>
          </a:xfrm>
          <a:prstGeom prst="rect">
            <a:avLst/>
          </a:prstGeom>
        </p:spPr>
      </p:pic>
      <p:pic>
        <p:nvPicPr>
          <p:cNvPr id="8" name="Picture 7">
            <a:extLst>
              <a:ext uri="{FF2B5EF4-FFF2-40B4-BE49-F238E27FC236}">
                <a16:creationId xmlns:a16="http://schemas.microsoft.com/office/drawing/2014/main" id="{114EB2AE-9B7F-48AC-9EF7-060B8B76833D}"/>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057373" y="3585486"/>
            <a:ext cx="3186857" cy="471429"/>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F471D4-EC22-4A76-9F79-D497E4683C82}"/>
                  </a:ext>
                </a:extLst>
              </p:cNvPr>
              <p:cNvSpPr txBox="1"/>
              <p:nvPr/>
            </p:nvSpPr>
            <p:spPr>
              <a:xfrm>
                <a:off x="3604437" y="4146697"/>
                <a:ext cx="5263116" cy="646331"/>
              </a:xfrm>
              <a:prstGeom prst="rect">
                <a:avLst/>
              </a:prstGeom>
              <a:noFill/>
            </p:spPr>
            <p:txBody>
              <a:bodyPr wrap="square" rtlCol="0">
                <a:spAutoFit/>
              </a:bodyPr>
              <a:lstStyle/>
              <a:p>
                <a:pPr algn="l"/>
                <a:r>
                  <a:rPr lang="en-US" dirty="0"/>
                  <a:t>The pre-factor 2 is for 2 “polarizations” for each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oMath>
                </a14:m>
                <a:r>
                  <a:rPr lang="en-US" dirty="0"/>
                  <a:t>.</a:t>
                </a:r>
                <a:endParaRPr lang="sk-SK" dirty="0"/>
              </a:p>
            </p:txBody>
          </p:sp>
        </mc:Choice>
        <mc:Fallback xmlns="">
          <p:sp>
            <p:nvSpPr>
              <p:cNvPr id="11" name="TextBox 10">
                <a:extLst>
                  <a:ext uri="{FF2B5EF4-FFF2-40B4-BE49-F238E27FC236}">
                    <a16:creationId xmlns:a16="http://schemas.microsoft.com/office/drawing/2014/main" id="{8CF471D4-EC22-4A76-9F79-D497E4683C82}"/>
                  </a:ext>
                </a:extLst>
              </p:cNvPr>
              <p:cNvSpPr txBox="1">
                <a:spLocks noRot="1" noChangeAspect="1" noMove="1" noResize="1" noEditPoints="1" noAdjustHandles="1" noChangeArrowheads="1" noChangeShapeType="1" noTextEdit="1"/>
              </p:cNvSpPr>
              <p:nvPr/>
            </p:nvSpPr>
            <p:spPr>
              <a:xfrm>
                <a:off x="3604437" y="4146697"/>
                <a:ext cx="5263116" cy="646331"/>
              </a:xfrm>
              <a:prstGeom prst="rect">
                <a:avLst/>
              </a:prstGeom>
              <a:blipFill>
                <a:blip r:embed="rId9"/>
                <a:stretch>
                  <a:fillRect l="-926" t="-4717" b="-14151"/>
                </a:stretch>
              </a:blipFill>
            </p:spPr>
            <p:txBody>
              <a:bodyPr/>
              <a:lstStyle/>
              <a:p>
                <a:r>
                  <a:rPr lang="sk-SK">
                    <a:noFill/>
                  </a:rPr>
                  <a:t> </a:t>
                </a:r>
              </a:p>
            </p:txBody>
          </p:sp>
        </mc:Fallback>
      </mc:AlternateContent>
      <p:pic>
        <p:nvPicPr>
          <p:cNvPr id="18" name="Picture 17">
            <a:extLst>
              <a:ext uri="{FF2B5EF4-FFF2-40B4-BE49-F238E27FC236}">
                <a16:creationId xmlns:a16="http://schemas.microsoft.com/office/drawing/2014/main" id="{0329EF7B-4DE1-4C84-910B-0EA83292A1AF}"/>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943499" y="5081182"/>
            <a:ext cx="3074099" cy="504063"/>
          </a:xfrm>
          <a:prstGeom prst="rect">
            <a:avLst/>
          </a:prstGeom>
        </p:spPr>
      </p:pic>
      <p:sp>
        <p:nvSpPr>
          <p:cNvPr id="19" name="Rectangle 18">
            <a:extLst>
              <a:ext uri="{FF2B5EF4-FFF2-40B4-BE49-F238E27FC236}">
                <a16:creationId xmlns:a16="http://schemas.microsoft.com/office/drawing/2014/main" id="{AF596A81-62EA-4543-BEBF-B872C508878A}"/>
              </a:ext>
            </a:extLst>
          </p:cNvPr>
          <p:cNvSpPr/>
          <p:nvPr/>
        </p:nvSpPr>
        <p:spPr>
          <a:xfrm>
            <a:off x="3827721" y="5018567"/>
            <a:ext cx="3391786" cy="7336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28845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5F017-B15C-41D5-950F-374FFD2A9C89}"/>
              </a:ext>
            </a:extLst>
          </p:cNvPr>
          <p:cNvSpPr>
            <a:spLocks noGrp="1"/>
          </p:cNvSpPr>
          <p:nvPr>
            <p:ph type="sldNum" sz="quarter" idx="12"/>
          </p:nvPr>
        </p:nvSpPr>
        <p:spPr/>
        <p:txBody>
          <a:bodyPr/>
          <a:lstStyle/>
          <a:p>
            <a:fld id="{EF2191A1-080D-4B75-96DD-5F8CFE4971FF}" type="slidenum">
              <a:rPr lang="en-US" smtClean="0"/>
              <a:t>17</a:t>
            </a:fld>
            <a:endParaRPr lang="en-US"/>
          </a:p>
        </p:txBody>
      </p:sp>
      <p:sp>
        <p:nvSpPr>
          <p:cNvPr id="3" name="TextBox 2">
            <a:extLst>
              <a:ext uri="{FF2B5EF4-FFF2-40B4-BE49-F238E27FC236}">
                <a16:creationId xmlns:a16="http://schemas.microsoft.com/office/drawing/2014/main" id="{A4E260B8-5778-41C9-8346-CD84ED1B732F}"/>
              </a:ext>
            </a:extLst>
          </p:cNvPr>
          <p:cNvSpPr txBox="1"/>
          <p:nvPr/>
        </p:nvSpPr>
        <p:spPr>
          <a:xfrm>
            <a:off x="1754371" y="595423"/>
            <a:ext cx="5613991" cy="523220"/>
          </a:xfrm>
          <a:prstGeom prst="rect">
            <a:avLst/>
          </a:prstGeom>
          <a:noFill/>
        </p:spPr>
        <p:txBody>
          <a:bodyPr wrap="square" rtlCol="0">
            <a:spAutoFit/>
          </a:bodyPr>
          <a:lstStyle/>
          <a:p>
            <a:pPr algn="ctr"/>
            <a:r>
              <a:rPr lang="en-US" sz="2800" b="1" dirty="0"/>
              <a:t>Energy spectral density</a:t>
            </a:r>
          </a:p>
        </p:txBody>
      </p:sp>
      <p:pic>
        <p:nvPicPr>
          <p:cNvPr id="4" name="Picture 3">
            <a:extLst>
              <a:ext uri="{FF2B5EF4-FFF2-40B4-BE49-F238E27FC236}">
                <a16:creationId xmlns:a16="http://schemas.microsoft.com/office/drawing/2014/main" id="{FEDAF115-2A53-4D24-8101-B91F5FFE6A8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79798" y="1526362"/>
            <a:ext cx="2117408" cy="468059"/>
          </a:xfrm>
          <a:prstGeom prst="rect">
            <a:avLst/>
          </a:prstGeom>
        </p:spPr>
      </p:pic>
      <p:pic>
        <p:nvPicPr>
          <p:cNvPr id="13" name="Picture 12">
            <a:extLst>
              <a:ext uri="{FF2B5EF4-FFF2-40B4-BE49-F238E27FC236}">
                <a16:creationId xmlns:a16="http://schemas.microsoft.com/office/drawing/2014/main" id="{4654500B-63F3-4117-81B2-915C8C94F7A9}"/>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31705" y="2256467"/>
            <a:ext cx="2300859" cy="567500"/>
          </a:xfrm>
          <a:prstGeom prst="rect">
            <a:avLst/>
          </a:prstGeom>
        </p:spPr>
      </p:pic>
      <p:pic>
        <p:nvPicPr>
          <p:cNvPr id="8" name="Picture 7">
            <a:extLst>
              <a:ext uri="{FF2B5EF4-FFF2-40B4-BE49-F238E27FC236}">
                <a16:creationId xmlns:a16="http://schemas.microsoft.com/office/drawing/2014/main" id="{EE86D17E-FE72-4466-9C0C-60F2B3BDD2B1}"/>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104608" y="3018465"/>
            <a:ext cx="1395603" cy="504063"/>
          </a:xfrm>
          <a:prstGeom prst="rect">
            <a:avLst/>
          </a:prstGeom>
        </p:spPr>
      </p:pic>
      <p:pic>
        <p:nvPicPr>
          <p:cNvPr id="15" name="Picture 14">
            <a:extLst>
              <a:ext uri="{FF2B5EF4-FFF2-40B4-BE49-F238E27FC236}">
                <a16:creationId xmlns:a16="http://schemas.microsoft.com/office/drawing/2014/main" id="{F56F58C5-B995-427C-897C-E37453D9E562}"/>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002820" y="4055195"/>
            <a:ext cx="2554605" cy="594932"/>
          </a:xfrm>
          <a:prstGeom prst="rect">
            <a:avLst/>
          </a:prstGeom>
        </p:spPr>
      </p:pic>
      <p:pic>
        <p:nvPicPr>
          <p:cNvPr id="16" name="Picture 15">
            <a:extLst>
              <a:ext uri="{FF2B5EF4-FFF2-40B4-BE49-F238E27FC236}">
                <a16:creationId xmlns:a16="http://schemas.microsoft.com/office/drawing/2014/main" id="{B37B0FE0-BBBC-48A0-BE40-D6BB75BA0C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7450" y="1782114"/>
            <a:ext cx="2932813" cy="2426236"/>
          </a:xfrm>
          <a:prstGeom prst="rect">
            <a:avLst/>
          </a:prstGeom>
        </p:spPr>
      </p:pic>
      <p:sp>
        <p:nvSpPr>
          <p:cNvPr id="5" name="TextBox 4">
            <a:extLst>
              <a:ext uri="{FF2B5EF4-FFF2-40B4-BE49-F238E27FC236}">
                <a16:creationId xmlns:a16="http://schemas.microsoft.com/office/drawing/2014/main" id="{7EDDE5E7-9A6C-459C-9463-0AFE2DBD78F8}"/>
              </a:ext>
            </a:extLst>
          </p:cNvPr>
          <p:cNvSpPr txBox="1"/>
          <p:nvPr/>
        </p:nvSpPr>
        <p:spPr>
          <a:xfrm>
            <a:off x="329609" y="5295014"/>
            <a:ext cx="8133907" cy="707886"/>
          </a:xfrm>
          <a:prstGeom prst="rect">
            <a:avLst/>
          </a:prstGeom>
          <a:noFill/>
        </p:spPr>
        <p:txBody>
          <a:bodyPr wrap="square" rtlCol="0">
            <a:spAutoFit/>
          </a:bodyPr>
          <a:lstStyle/>
          <a:p>
            <a:pPr algn="l"/>
            <a:r>
              <a:rPr lang="en-US" sz="2000" b="1" dirty="0">
                <a:solidFill>
                  <a:srgbClr val="FF0000"/>
                </a:solidFill>
              </a:rPr>
              <a:t>We have got this for a special case cube-like box cavity with perfectly conducting walls</a:t>
            </a:r>
            <a:endParaRPr lang="sk-SK" sz="2000" b="1" dirty="0">
              <a:solidFill>
                <a:srgbClr val="FF0000"/>
              </a:solidFill>
            </a:endParaRPr>
          </a:p>
        </p:txBody>
      </p:sp>
    </p:spTree>
    <p:extLst>
      <p:ext uri="{BB962C8B-B14F-4D97-AF65-F5344CB8AC3E}">
        <p14:creationId xmlns:p14="http://schemas.microsoft.com/office/powerpoint/2010/main" val="165634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8312BB-45EB-4DF0-8ED8-F86409EE76E8}"/>
              </a:ext>
            </a:extLst>
          </p:cNvPr>
          <p:cNvSpPr>
            <a:spLocks noGrp="1"/>
          </p:cNvSpPr>
          <p:nvPr>
            <p:ph type="sldNum" sz="quarter" idx="12"/>
          </p:nvPr>
        </p:nvSpPr>
        <p:spPr/>
        <p:txBody>
          <a:bodyPr/>
          <a:lstStyle/>
          <a:p>
            <a:fld id="{EF2191A1-080D-4B75-96DD-5F8CFE4971FF}" type="slidenum">
              <a:rPr lang="en-US" smtClean="0"/>
              <a:t>18</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EDF4BAE-E304-4311-A3EA-10713E2826C2}"/>
                  </a:ext>
                </a:extLst>
              </p:cNvPr>
              <p:cNvSpPr txBox="1"/>
              <p:nvPr/>
            </p:nvSpPr>
            <p:spPr>
              <a:xfrm>
                <a:off x="361506" y="191386"/>
                <a:ext cx="8410355" cy="523220"/>
              </a:xfrm>
              <a:prstGeom prst="rect">
                <a:avLst/>
              </a:prstGeom>
              <a:noFill/>
            </p:spPr>
            <p:txBody>
              <a:bodyPr wrap="square" rtlCol="0">
                <a:spAutoFit/>
              </a:bodyPr>
              <a:lstStyle/>
              <a:p>
                <a:pPr algn="ctr"/>
                <a:r>
                  <a:rPr lang="en-US" sz="2800" b="1" dirty="0"/>
                  <a:t>How to measure </a:t>
                </a:r>
                <a14:m>
                  <m:oMath xmlns:m="http://schemas.openxmlformats.org/officeDocument/2006/math">
                    <m:r>
                      <a:rPr lang="en-US" sz="2800" b="1" i="1" smtClean="0">
                        <a:latin typeface="Cambria Math" panose="02040503050406030204" pitchFamily="18" charset="0"/>
                      </a:rPr>
                      <m:t>𝒖</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𝝎</m:t>
                        </m:r>
                      </m:e>
                    </m:d>
                  </m:oMath>
                </a14:m>
                <a:r>
                  <a:rPr lang="en-US" sz="2800" b="1" dirty="0"/>
                  <a:t>: make hole into the cavity</a:t>
                </a:r>
                <a:endParaRPr lang="sk-SK" sz="2800" b="1" dirty="0"/>
              </a:p>
            </p:txBody>
          </p:sp>
        </mc:Choice>
        <mc:Fallback xmlns="">
          <p:sp>
            <p:nvSpPr>
              <p:cNvPr id="3" name="TextBox 2">
                <a:extLst>
                  <a:ext uri="{FF2B5EF4-FFF2-40B4-BE49-F238E27FC236}">
                    <a16:creationId xmlns:a16="http://schemas.microsoft.com/office/drawing/2014/main" id="{8EDF4BAE-E304-4311-A3EA-10713E2826C2}"/>
                  </a:ext>
                </a:extLst>
              </p:cNvPr>
              <p:cNvSpPr txBox="1">
                <a:spLocks noRot="1" noChangeAspect="1" noMove="1" noResize="1" noEditPoints="1" noAdjustHandles="1" noChangeArrowheads="1" noChangeShapeType="1" noTextEdit="1"/>
              </p:cNvSpPr>
              <p:nvPr/>
            </p:nvSpPr>
            <p:spPr>
              <a:xfrm>
                <a:off x="361506" y="191386"/>
                <a:ext cx="8410355" cy="523220"/>
              </a:xfrm>
              <a:prstGeom prst="rect">
                <a:avLst/>
              </a:prstGeom>
              <a:blipFill>
                <a:blip r:embed="rId4"/>
                <a:stretch>
                  <a:fillRect t="-10465" b="-32558"/>
                </a:stretch>
              </a:blipFill>
            </p:spPr>
            <p:txBody>
              <a:bodyPr/>
              <a:lstStyle/>
              <a:p>
                <a:r>
                  <a:rPr lang="sk-SK">
                    <a:noFill/>
                  </a:rPr>
                  <a:t> </a:t>
                </a:r>
              </a:p>
            </p:txBody>
          </p:sp>
        </mc:Fallback>
      </mc:AlternateContent>
      <p:pic>
        <p:nvPicPr>
          <p:cNvPr id="14" name="Picture 13">
            <a:extLst>
              <a:ext uri="{FF2B5EF4-FFF2-40B4-BE49-F238E27FC236}">
                <a16:creationId xmlns:a16="http://schemas.microsoft.com/office/drawing/2014/main" id="{C0985FEC-4C55-4C0E-8733-0D63B56EB8F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773915" y="4002829"/>
            <a:ext cx="1766506" cy="567880"/>
          </a:xfrm>
          <a:prstGeom prst="rect">
            <a:avLst/>
          </a:prstGeom>
        </p:spPr>
      </p:pic>
      <p:sp>
        <p:nvSpPr>
          <p:cNvPr id="15" name="TextBox 14">
            <a:extLst>
              <a:ext uri="{FF2B5EF4-FFF2-40B4-BE49-F238E27FC236}">
                <a16:creationId xmlns:a16="http://schemas.microsoft.com/office/drawing/2014/main" id="{4DE0E63E-4E52-4DC0-8BF1-C0C6B12A2D80}"/>
              </a:ext>
            </a:extLst>
          </p:cNvPr>
          <p:cNvSpPr txBox="1"/>
          <p:nvPr/>
        </p:nvSpPr>
        <p:spPr>
          <a:xfrm>
            <a:off x="2668773" y="4641963"/>
            <a:ext cx="5550196" cy="646331"/>
          </a:xfrm>
          <a:prstGeom prst="rect">
            <a:avLst/>
          </a:prstGeom>
          <a:noFill/>
        </p:spPr>
        <p:txBody>
          <a:bodyPr wrap="square" rtlCol="0">
            <a:spAutoFit/>
          </a:bodyPr>
          <a:lstStyle/>
          <a:p>
            <a:pPr algn="l"/>
            <a:r>
              <a:rPr lang="en-US" dirty="0"/>
              <a:t>spectral energy density flow (energy per unit of the hole area per unit of time per unit of frequency</a:t>
            </a:r>
            <a:endParaRPr lang="sk-SK"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09EB207-77AC-43E7-8B0F-18A6E34BAF9C}"/>
                  </a:ext>
                </a:extLst>
              </p:cNvPr>
              <p:cNvSpPr txBox="1"/>
              <p:nvPr/>
            </p:nvSpPr>
            <p:spPr>
              <a:xfrm>
                <a:off x="520995" y="5375610"/>
                <a:ext cx="7889359" cy="646331"/>
              </a:xfrm>
              <a:prstGeom prst="rect">
                <a:avLst/>
              </a:prstGeom>
              <a:noFill/>
            </p:spPr>
            <p:txBody>
              <a:bodyPr wrap="square" rtlCol="0">
                <a:spAutoFit/>
              </a:bodyPr>
              <a:lstStyle/>
              <a:p>
                <a:pPr algn="l"/>
                <a:r>
                  <a:rPr lang="en-US" b="1" dirty="0"/>
                  <a:t>Easy argument using photons: photons have velocity </a:t>
                </a:r>
                <a14:m>
                  <m:oMath xmlns:m="http://schemas.openxmlformats.org/officeDocument/2006/math">
                    <m:r>
                      <a:rPr lang="en-US" b="1" i="1" smtClean="0">
                        <a:latin typeface="Cambria Math" panose="02040503050406030204" pitchFamily="18" charset="0"/>
                      </a:rPr>
                      <m:t>𝒄</m:t>
                    </m:r>
                  </m:oMath>
                </a14:m>
                <a:r>
                  <a:rPr lang="en-US" b="1" dirty="0"/>
                  <a:t>, averaging over angles gives 1/4. </a:t>
                </a:r>
                <a:endParaRPr lang="sk-SK" b="1" dirty="0"/>
              </a:p>
            </p:txBody>
          </p:sp>
        </mc:Choice>
        <mc:Fallback xmlns="">
          <p:sp>
            <p:nvSpPr>
              <p:cNvPr id="16" name="TextBox 15">
                <a:extLst>
                  <a:ext uri="{FF2B5EF4-FFF2-40B4-BE49-F238E27FC236}">
                    <a16:creationId xmlns:a16="http://schemas.microsoft.com/office/drawing/2014/main" id="{409EB207-77AC-43E7-8B0F-18A6E34BAF9C}"/>
                  </a:ext>
                </a:extLst>
              </p:cNvPr>
              <p:cNvSpPr txBox="1">
                <a:spLocks noRot="1" noChangeAspect="1" noMove="1" noResize="1" noEditPoints="1" noAdjustHandles="1" noChangeArrowheads="1" noChangeShapeType="1" noTextEdit="1"/>
              </p:cNvSpPr>
              <p:nvPr/>
            </p:nvSpPr>
            <p:spPr>
              <a:xfrm>
                <a:off x="520995" y="5375610"/>
                <a:ext cx="7889359" cy="646331"/>
              </a:xfrm>
              <a:prstGeom prst="rect">
                <a:avLst/>
              </a:prstGeom>
              <a:blipFill>
                <a:blip r:embed="rId6"/>
                <a:stretch>
                  <a:fillRect l="-618" t="-5660" b="-14151"/>
                </a:stretch>
              </a:blipFill>
            </p:spPr>
            <p:txBody>
              <a:bodyPr/>
              <a:lstStyle/>
              <a:p>
                <a:r>
                  <a:rPr lang="sk-SK">
                    <a:noFill/>
                  </a:rPr>
                  <a:t> </a:t>
                </a:r>
              </a:p>
            </p:txBody>
          </p:sp>
        </mc:Fallback>
      </mc:AlternateContent>
      <p:sp>
        <p:nvSpPr>
          <p:cNvPr id="17" name="TextBox 16">
            <a:extLst>
              <a:ext uri="{FF2B5EF4-FFF2-40B4-BE49-F238E27FC236}">
                <a16:creationId xmlns:a16="http://schemas.microsoft.com/office/drawing/2014/main" id="{41B7E8D8-F3F0-46A0-B241-C08A468A6D7A}"/>
              </a:ext>
            </a:extLst>
          </p:cNvPr>
          <p:cNvSpPr txBox="1"/>
          <p:nvPr/>
        </p:nvSpPr>
        <p:spPr>
          <a:xfrm>
            <a:off x="361508" y="6109255"/>
            <a:ext cx="8048846" cy="461665"/>
          </a:xfrm>
          <a:prstGeom prst="rect">
            <a:avLst/>
          </a:prstGeom>
          <a:noFill/>
        </p:spPr>
        <p:txBody>
          <a:bodyPr wrap="square" rtlCol="0">
            <a:spAutoFit/>
          </a:bodyPr>
          <a:lstStyle/>
          <a:p>
            <a:pPr algn="ctr"/>
            <a:r>
              <a:rPr lang="en-US" sz="2400" b="1" dirty="0">
                <a:solidFill>
                  <a:srgbClr val="FF0000"/>
                </a:solidFill>
              </a:rPr>
              <a:t>How photons enter the game ? Be patient, we come to it soon</a:t>
            </a:r>
            <a:endParaRPr lang="sk-SK" sz="2400" b="1" dirty="0">
              <a:solidFill>
                <a:srgbClr val="FF0000"/>
              </a:solidFill>
            </a:endParaRPr>
          </a:p>
        </p:txBody>
      </p:sp>
      <p:pic>
        <p:nvPicPr>
          <p:cNvPr id="4" name="Picture 3">
            <a:extLst>
              <a:ext uri="{FF2B5EF4-FFF2-40B4-BE49-F238E27FC236}">
                <a16:creationId xmlns:a16="http://schemas.microsoft.com/office/drawing/2014/main" id="{B1F4E7EC-3017-48D1-8A41-40C437BD2219}"/>
              </a:ext>
            </a:extLst>
          </p:cNvPr>
          <p:cNvPicPr>
            <a:picLocks noChangeAspect="1"/>
          </p:cNvPicPr>
          <p:nvPr/>
        </p:nvPicPr>
        <p:blipFill>
          <a:blip r:embed="rId7"/>
          <a:stretch>
            <a:fillRect/>
          </a:stretch>
        </p:blipFill>
        <p:spPr>
          <a:xfrm>
            <a:off x="1982304" y="785077"/>
            <a:ext cx="6210179" cy="1649779"/>
          </a:xfrm>
          <a:prstGeom prst="rect">
            <a:avLst/>
          </a:prstGeom>
        </p:spPr>
      </p:pic>
      <p:pic>
        <p:nvPicPr>
          <p:cNvPr id="19" name="Picture 18">
            <a:extLst>
              <a:ext uri="{FF2B5EF4-FFF2-40B4-BE49-F238E27FC236}">
                <a16:creationId xmlns:a16="http://schemas.microsoft.com/office/drawing/2014/main" id="{89E7670C-DAF7-40CB-B827-5A561EABD424}"/>
              </a:ext>
            </a:extLst>
          </p:cNvPr>
          <p:cNvPicPr>
            <a:picLocks noChangeAspect="1"/>
          </p:cNvPicPr>
          <p:nvPr/>
        </p:nvPicPr>
        <p:blipFill rotWithShape="1">
          <a:blip r:embed="rId8">
            <a:extLst>
              <a:ext uri="{28A0092B-C50C-407E-A947-70E740481C1C}">
                <a14:useLocalDpi xmlns:a14="http://schemas.microsoft.com/office/drawing/2010/main" val="0"/>
              </a:ext>
            </a:extLst>
          </a:blip>
          <a:srcRect l="35709" t="17023" r="37919" b="49299"/>
          <a:stretch/>
        </p:blipFill>
        <p:spPr>
          <a:xfrm>
            <a:off x="701749" y="3476847"/>
            <a:ext cx="1903228" cy="1786270"/>
          </a:xfrm>
          <a:prstGeom prst="rect">
            <a:avLst/>
          </a:prstGeom>
        </p:spPr>
      </p:pic>
      <p:pic>
        <p:nvPicPr>
          <p:cNvPr id="10" name="Picture 9">
            <a:extLst>
              <a:ext uri="{FF2B5EF4-FFF2-40B4-BE49-F238E27FC236}">
                <a16:creationId xmlns:a16="http://schemas.microsoft.com/office/drawing/2014/main" id="{8A35FED4-D3C6-4905-9F9F-58C4CC84EC42}"/>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138969" y="2809359"/>
            <a:ext cx="2746629" cy="567500"/>
          </a:xfrm>
          <a:prstGeom prst="rect">
            <a:avLst/>
          </a:prstGeom>
        </p:spPr>
      </p:pic>
    </p:spTree>
    <p:extLst>
      <p:ext uri="{BB962C8B-B14F-4D97-AF65-F5344CB8AC3E}">
        <p14:creationId xmlns:p14="http://schemas.microsoft.com/office/powerpoint/2010/main" val="413492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577B5-11B2-4B4F-89C7-89D566941728}"/>
              </a:ext>
            </a:extLst>
          </p:cNvPr>
          <p:cNvSpPr>
            <a:spLocks noGrp="1"/>
          </p:cNvSpPr>
          <p:nvPr>
            <p:ph type="sldNum" sz="quarter" idx="12"/>
          </p:nvPr>
        </p:nvSpPr>
        <p:spPr/>
        <p:txBody>
          <a:bodyPr/>
          <a:lstStyle/>
          <a:p>
            <a:fld id="{EF2191A1-080D-4B75-96DD-5F8CFE4971FF}" type="slidenum">
              <a:rPr lang="en-US" smtClean="0"/>
              <a:t>19</a:t>
            </a:fld>
            <a:endParaRPr lang="en-US"/>
          </a:p>
        </p:txBody>
      </p:sp>
      <p:sp>
        <p:nvSpPr>
          <p:cNvPr id="3" name="TextBox 2">
            <a:extLst>
              <a:ext uri="{FF2B5EF4-FFF2-40B4-BE49-F238E27FC236}">
                <a16:creationId xmlns:a16="http://schemas.microsoft.com/office/drawing/2014/main" id="{68AF2478-9DB4-4950-A61A-233413E18B25}"/>
              </a:ext>
            </a:extLst>
          </p:cNvPr>
          <p:cNvSpPr txBox="1"/>
          <p:nvPr/>
        </p:nvSpPr>
        <p:spPr>
          <a:xfrm>
            <a:off x="425303" y="393405"/>
            <a:ext cx="8580474" cy="523220"/>
          </a:xfrm>
          <a:prstGeom prst="rect">
            <a:avLst/>
          </a:prstGeom>
          <a:noFill/>
        </p:spPr>
        <p:txBody>
          <a:bodyPr wrap="square" rtlCol="0">
            <a:spAutoFit/>
          </a:bodyPr>
          <a:lstStyle/>
          <a:p>
            <a:pPr algn="l"/>
            <a:r>
              <a:rPr lang="en-US" sz="2800" b="1" dirty="0"/>
              <a:t>Kirchhoff Sommerfeld thermodynamic universality proof</a:t>
            </a:r>
            <a:endParaRPr lang="sk-SK" sz="2800" b="1" dirty="0"/>
          </a:p>
        </p:txBody>
      </p:sp>
      <p:pic>
        <p:nvPicPr>
          <p:cNvPr id="4" name="Picture 3">
            <a:extLst>
              <a:ext uri="{FF2B5EF4-FFF2-40B4-BE49-F238E27FC236}">
                <a16:creationId xmlns:a16="http://schemas.microsoft.com/office/drawing/2014/main" id="{98408695-0AFE-4D15-BBDC-9C8A72F57320}"/>
              </a:ext>
            </a:extLst>
          </p:cNvPr>
          <p:cNvPicPr>
            <a:picLocks noChangeAspect="1"/>
          </p:cNvPicPr>
          <p:nvPr/>
        </p:nvPicPr>
        <p:blipFill rotWithShape="1">
          <a:blip r:embed="rId2">
            <a:extLst>
              <a:ext uri="{28A0092B-C50C-407E-A947-70E740481C1C}">
                <a14:useLocalDpi xmlns:a14="http://schemas.microsoft.com/office/drawing/2010/main" val="0"/>
              </a:ext>
            </a:extLst>
          </a:blip>
          <a:srcRect l="29226" t="57318" r="33351" b="10809"/>
          <a:stretch/>
        </p:blipFill>
        <p:spPr>
          <a:xfrm>
            <a:off x="3019645" y="935665"/>
            <a:ext cx="2700671" cy="1690577"/>
          </a:xfrm>
          <a:prstGeom prst="rect">
            <a:avLst/>
          </a:prstGeom>
        </p:spPr>
      </p:pic>
      <p:pic>
        <p:nvPicPr>
          <p:cNvPr id="7" name="Picture 6">
            <a:extLst>
              <a:ext uri="{FF2B5EF4-FFF2-40B4-BE49-F238E27FC236}">
                <a16:creationId xmlns:a16="http://schemas.microsoft.com/office/drawing/2014/main" id="{1AAB6A28-9CD3-4F2E-B344-954E0EB0B233}"/>
              </a:ext>
            </a:extLst>
          </p:cNvPr>
          <p:cNvPicPr>
            <a:picLocks noChangeAspect="1"/>
          </p:cNvPicPr>
          <p:nvPr/>
        </p:nvPicPr>
        <p:blipFill>
          <a:blip r:embed="rId3"/>
          <a:stretch>
            <a:fillRect/>
          </a:stretch>
        </p:blipFill>
        <p:spPr>
          <a:xfrm>
            <a:off x="797443" y="2668773"/>
            <a:ext cx="7512940" cy="3921562"/>
          </a:xfrm>
          <a:prstGeom prst="rect">
            <a:avLst/>
          </a:prstGeom>
        </p:spPr>
      </p:pic>
      <p:sp>
        <p:nvSpPr>
          <p:cNvPr id="8" name="Rectangle 7">
            <a:extLst>
              <a:ext uri="{FF2B5EF4-FFF2-40B4-BE49-F238E27FC236}">
                <a16:creationId xmlns:a16="http://schemas.microsoft.com/office/drawing/2014/main" id="{2F348A51-A0EF-4B03-8B59-3EC8AF405B6B}"/>
              </a:ext>
            </a:extLst>
          </p:cNvPr>
          <p:cNvSpPr/>
          <p:nvPr/>
        </p:nvSpPr>
        <p:spPr>
          <a:xfrm>
            <a:off x="818707" y="5762847"/>
            <a:ext cx="7357730" cy="10100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85809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25FEA8-64E3-4EC8-B118-285A52784844}"/>
              </a:ext>
            </a:extLst>
          </p:cNvPr>
          <p:cNvSpPr>
            <a:spLocks noGrp="1"/>
          </p:cNvSpPr>
          <p:nvPr>
            <p:ph type="sldNum" sz="quarter" idx="12"/>
          </p:nvPr>
        </p:nvSpPr>
        <p:spPr/>
        <p:txBody>
          <a:bodyPr/>
          <a:lstStyle/>
          <a:p>
            <a:fld id="{EF2191A1-080D-4B75-96DD-5F8CFE4971FF}" type="slidenum">
              <a:rPr lang="en-US" smtClean="0"/>
              <a:t>2</a:t>
            </a:fld>
            <a:endParaRPr lang="en-US"/>
          </a:p>
        </p:txBody>
      </p:sp>
      <p:sp>
        <p:nvSpPr>
          <p:cNvPr id="3" name="TextBox 2">
            <a:extLst>
              <a:ext uri="{FF2B5EF4-FFF2-40B4-BE49-F238E27FC236}">
                <a16:creationId xmlns:a16="http://schemas.microsoft.com/office/drawing/2014/main" id="{689D8AB3-980D-497F-8919-F8B9E830E8B2}"/>
              </a:ext>
            </a:extLst>
          </p:cNvPr>
          <p:cNvSpPr txBox="1"/>
          <p:nvPr/>
        </p:nvSpPr>
        <p:spPr>
          <a:xfrm>
            <a:off x="999460" y="2456121"/>
            <a:ext cx="7336465" cy="584775"/>
          </a:xfrm>
          <a:prstGeom prst="rect">
            <a:avLst/>
          </a:prstGeom>
          <a:noFill/>
        </p:spPr>
        <p:txBody>
          <a:bodyPr wrap="square" rtlCol="0">
            <a:spAutoFit/>
          </a:bodyPr>
          <a:lstStyle/>
          <a:p>
            <a:pPr algn="l"/>
            <a:r>
              <a:rPr lang="en-US" sz="3200" b="1" dirty="0"/>
              <a:t>Statistical physics of electromagnetic field</a:t>
            </a:r>
            <a:endParaRPr lang="sk-SK" sz="3200" b="1" dirty="0"/>
          </a:p>
        </p:txBody>
      </p:sp>
    </p:spTree>
    <p:extLst>
      <p:ext uri="{BB962C8B-B14F-4D97-AF65-F5344CB8AC3E}">
        <p14:creationId xmlns:p14="http://schemas.microsoft.com/office/powerpoint/2010/main" val="303641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770A0-36DC-4D29-9473-04F90A651331}"/>
              </a:ext>
            </a:extLst>
          </p:cNvPr>
          <p:cNvSpPr>
            <a:spLocks noGrp="1"/>
          </p:cNvSpPr>
          <p:nvPr>
            <p:ph type="sldNum" sz="quarter" idx="12"/>
          </p:nvPr>
        </p:nvSpPr>
        <p:spPr/>
        <p:txBody>
          <a:bodyPr/>
          <a:lstStyle/>
          <a:p>
            <a:fld id="{EF2191A1-080D-4B75-96DD-5F8CFE4971FF}" type="slidenum">
              <a:rPr lang="en-US" smtClean="0"/>
              <a:t>20</a:t>
            </a:fld>
            <a:endParaRPr lang="en-US"/>
          </a:p>
        </p:txBody>
      </p:sp>
      <p:pic>
        <p:nvPicPr>
          <p:cNvPr id="3" name="Picture 2">
            <a:extLst>
              <a:ext uri="{FF2B5EF4-FFF2-40B4-BE49-F238E27FC236}">
                <a16:creationId xmlns:a16="http://schemas.microsoft.com/office/drawing/2014/main" id="{5E6CB46A-81B4-40EC-A9B6-AF08804D294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990112" y="991193"/>
            <a:ext cx="2746629" cy="5675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1DACCF-DAED-44FD-9D20-8D504CD1496B}"/>
                  </a:ext>
                </a:extLst>
              </p:cNvPr>
              <p:cNvSpPr txBox="1"/>
              <p:nvPr/>
            </p:nvSpPr>
            <p:spPr>
              <a:xfrm>
                <a:off x="382772" y="350874"/>
                <a:ext cx="8112642" cy="523220"/>
              </a:xfrm>
              <a:prstGeom prst="rect">
                <a:avLst/>
              </a:prstGeom>
              <a:noFill/>
            </p:spPr>
            <p:txBody>
              <a:bodyPr wrap="square" rtlCol="0">
                <a:spAutoFit/>
              </a:bodyPr>
              <a:lstStyle/>
              <a:p>
                <a:pPr algn="ctr"/>
                <a:r>
                  <a:rPr lang="en-US" sz="2800" b="1" dirty="0"/>
                  <a:t>Total </a:t>
                </a:r>
                <a14:m>
                  <m:oMath xmlns:m="http://schemas.openxmlformats.org/officeDocument/2006/math">
                    <m:r>
                      <a:rPr lang="en-US" sz="2800" b="1" i="1" smtClean="0">
                        <a:latin typeface="Cambria Math" panose="02040503050406030204" pitchFamily="18" charset="0"/>
                      </a:rPr>
                      <m:t>𝒖</m:t>
                    </m:r>
                    <m:r>
                      <a:rPr lang="en-US" sz="2800" b="1" i="1" smtClean="0">
                        <a:latin typeface="Cambria Math" panose="02040503050406030204" pitchFamily="18" charset="0"/>
                      </a:rPr>
                      <m:t>(</m:t>
                    </m:r>
                    <m:r>
                      <a:rPr lang="en-US" sz="2800" b="1" i="1" smtClean="0">
                        <a:latin typeface="Cambria Math" panose="02040503050406030204" pitchFamily="18" charset="0"/>
                      </a:rPr>
                      <m:t>𝝎</m:t>
                    </m:r>
                    <m:r>
                      <a:rPr lang="en-US" sz="2800" b="1" i="1" smtClean="0">
                        <a:latin typeface="Cambria Math" panose="02040503050406030204" pitchFamily="18" charset="0"/>
                      </a:rPr>
                      <m:t>)</m:t>
                    </m:r>
                  </m:oMath>
                </a14:m>
                <a:r>
                  <a:rPr lang="en-US" sz="2800" b="1" dirty="0"/>
                  <a:t> universality cannot be true</a:t>
                </a:r>
                <a:endParaRPr lang="sk-SK" sz="2800" b="1" dirty="0"/>
              </a:p>
            </p:txBody>
          </p:sp>
        </mc:Choice>
        <mc:Fallback xmlns="">
          <p:sp>
            <p:nvSpPr>
              <p:cNvPr id="4" name="TextBox 3">
                <a:extLst>
                  <a:ext uri="{FF2B5EF4-FFF2-40B4-BE49-F238E27FC236}">
                    <a16:creationId xmlns:a16="http://schemas.microsoft.com/office/drawing/2014/main" id="{AD1DACCF-DAED-44FD-9D20-8D504CD1496B}"/>
                  </a:ext>
                </a:extLst>
              </p:cNvPr>
              <p:cNvSpPr txBox="1">
                <a:spLocks noRot="1" noChangeAspect="1" noMove="1" noResize="1" noEditPoints="1" noAdjustHandles="1" noChangeArrowheads="1" noChangeShapeType="1" noTextEdit="1"/>
              </p:cNvSpPr>
              <p:nvPr/>
            </p:nvSpPr>
            <p:spPr>
              <a:xfrm>
                <a:off x="382772" y="350874"/>
                <a:ext cx="8112642" cy="523220"/>
              </a:xfrm>
              <a:prstGeom prst="rect">
                <a:avLst/>
              </a:prstGeom>
              <a:blipFill>
                <a:blip r:embed="rId5"/>
                <a:stretch>
                  <a:fillRect t="-11765" b="-34118"/>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5B2F1F-62A3-47C3-9989-BD3C961777D9}"/>
                  </a:ext>
                </a:extLst>
              </p:cNvPr>
              <p:cNvSpPr txBox="1"/>
              <p:nvPr/>
            </p:nvSpPr>
            <p:spPr>
              <a:xfrm>
                <a:off x="308345" y="1637414"/>
                <a:ext cx="8633637" cy="1154162"/>
              </a:xfrm>
              <a:prstGeom prst="rect">
                <a:avLst/>
              </a:prstGeom>
              <a:noFill/>
            </p:spPr>
            <p:txBody>
              <a:bodyPr wrap="square" rtlCol="0">
                <a:spAutoFit/>
              </a:bodyPr>
              <a:lstStyle/>
              <a:p>
                <a:pPr algn="l"/>
                <a:r>
                  <a:rPr lang="en-US" dirty="0"/>
                  <a:t>If </a:t>
                </a:r>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oMath>
                </a14:m>
                <a:r>
                  <a:rPr lang="en-US" dirty="0"/>
                  <a:t> is universal, then </a:t>
                </a:r>
                <a14:m>
                  <m:oMath xmlns:m="http://schemas.openxmlformats.org/officeDocument/2006/math">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oMath>
                </a14:m>
                <a:r>
                  <a:rPr lang="en-US" dirty="0"/>
                  <a:t> is universal as well, that is </a:t>
                </a:r>
                <a:r>
                  <a:rPr lang="en-US" b="1" dirty="0"/>
                  <a:t>Laplacian spectrum is universal for a cavity of arbitrary shape. </a:t>
                </a:r>
                <a:r>
                  <a:rPr lang="en-US" sz="2400" b="1" dirty="0">
                    <a:solidFill>
                      <a:srgbClr val="FF0000"/>
                    </a:solidFill>
                  </a:rPr>
                  <a:t>This cannot be true for small </a:t>
                </a:r>
                <a14:m>
                  <m:oMath xmlns:m="http://schemas.openxmlformats.org/officeDocument/2006/math">
                    <m:r>
                      <a:rPr lang="en-US" sz="2400" b="1" i="1" smtClean="0">
                        <a:solidFill>
                          <a:srgbClr val="FF0000"/>
                        </a:solidFill>
                        <a:latin typeface="Cambria Math" panose="02040503050406030204" pitchFamily="18" charset="0"/>
                      </a:rPr>
                      <m:t>𝝎</m:t>
                    </m:r>
                  </m:oMath>
                </a14:m>
                <a:r>
                  <a:rPr lang="en-US" sz="2400" b="1" dirty="0">
                    <a:solidFill>
                      <a:srgbClr val="FF0000"/>
                    </a:solidFill>
                  </a:rPr>
                  <a:t>.</a:t>
                </a:r>
              </a:p>
              <a:p>
                <a:pPr algn="l"/>
                <a:endParaRPr lang="en-US" sz="900" b="1" dirty="0"/>
              </a:p>
              <a:p>
                <a:pPr algn="l"/>
                <a:r>
                  <a:rPr lang="en-US" b="1" dirty="0"/>
                  <a:t>So there is a flow in the thermodynamic argument as was presented .</a:t>
                </a:r>
                <a:endParaRPr lang="sk-SK" b="1" dirty="0"/>
              </a:p>
            </p:txBody>
          </p:sp>
        </mc:Choice>
        <mc:Fallback xmlns="">
          <p:sp>
            <p:nvSpPr>
              <p:cNvPr id="5" name="TextBox 4">
                <a:extLst>
                  <a:ext uri="{FF2B5EF4-FFF2-40B4-BE49-F238E27FC236}">
                    <a16:creationId xmlns:a16="http://schemas.microsoft.com/office/drawing/2014/main" id="{365B2F1F-62A3-47C3-9989-BD3C961777D9}"/>
                  </a:ext>
                </a:extLst>
              </p:cNvPr>
              <p:cNvSpPr txBox="1">
                <a:spLocks noRot="1" noChangeAspect="1" noMove="1" noResize="1" noEditPoints="1" noAdjustHandles="1" noChangeArrowheads="1" noChangeShapeType="1" noTextEdit="1"/>
              </p:cNvSpPr>
              <p:nvPr/>
            </p:nvSpPr>
            <p:spPr>
              <a:xfrm>
                <a:off x="308345" y="1637414"/>
                <a:ext cx="8633637" cy="1154162"/>
              </a:xfrm>
              <a:prstGeom prst="rect">
                <a:avLst/>
              </a:prstGeom>
              <a:blipFill>
                <a:blip r:embed="rId6"/>
                <a:stretch>
                  <a:fillRect l="-636" t="-3175" b="-7937"/>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37E78259-173E-4C7E-A1EC-E25CE4E30FCE}"/>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56148" y="3003368"/>
            <a:ext cx="1766506" cy="567880"/>
          </a:xfrm>
          <a:prstGeom prst="rect">
            <a:avLst/>
          </a:prstGeom>
        </p:spPr>
      </p:pic>
      <p:pic>
        <p:nvPicPr>
          <p:cNvPr id="7" name="Picture 6">
            <a:extLst>
              <a:ext uri="{FF2B5EF4-FFF2-40B4-BE49-F238E27FC236}">
                <a16:creationId xmlns:a16="http://schemas.microsoft.com/office/drawing/2014/main" id="{6CCF661C-5C61-4D2A-BE70-852AEDA521BB}"/>
              </a:ext>
            </a:extLst>
          </p:cNvPr>
          <p:cNvPicPr>
            <a:picLocks noChangeAspect="1"/>
          </p:cNvPicPr>
          <p:nvPr/>
        </p:nvPicPr>
        <p:blipFill rotWithShape="1">
          <a:blip r:embed="rId8">
            <a:extLst>
              <a:ext uri="{28A0092B-C50C-407E-A947-70E740481C1C}">
                <a14:useLocalDpi xmlns:a14="http://schemas.microsoft.com/office/drawing/2010/main" val="0"/>
              </a:ext>
            </a:extLst>
          </a:blip>
          <a:srcRect l="35709" t="17023" r="37919" b="49299"/>
          <a:stretch/>
        </p:blipFill>
        <p:spPr>
          <a:xfrm>
            <a:off x="2721934" y="2817627"/>
            <a:ext cx="1042244" cy="978196"/>
          </a:xfrm>
          <a:prstGeom prst="rect">
            <a:avLst/>
          </a:prstGeom>
        </p:spPr>
      </p:pic>
      <p:sp>
        <p:nvSpPr>
          <p:cNvPr id="9" name="TextBox 8">
            <a:extLst>
              <a:ext uri="{FF2B5EF4-FFF2-40B4-BE49-F238E27FC236}">
                <a16:creationId xmlns:a16="http://schemas.microsoft.com/office/drawing/2014/main" id="{998E1F5B-66C4-434F-9188-3223BC2058C0}"/>
              </a:ext>
            </a:extLst>
          </p:cNvPr>
          <p:cNvSpPr txBox="1"/>
          <p:nvPr/>
        </p:nvSpPr>
        <p:spPr>
          <a:xfrm>
            <a:off x="202019" y="3870251"/>
            <a:ext cx="8676168" cy="646331"/>
          </a:xfrm>
          <a:prstGeom prst="rect">
            <a:avLst/>
          </a:prstGeom>
          <a:noFill/>
        </p:spPr>
        <p:txBody>
          <a:bodyPr wrap="square" rtlCol="0">
            <a:spAutoFit/>
          </a:bodyPr>
          <a:lstStyle/>
          <a:p>
            <a:pPr algn="l"/>
            <a:r>
              <a:rPr lang="en-US" dirty="0"/>
              <a:t>Small frequencies mean </a:t>
            </a:r>
            <a:r>
              <a:rPr lang="en-US" b="1" dirty="0">
                <a:solidFill>
                  <a:srgbClr val="FF0000"/>
                </a:solidFill>
              </a:rPr>
              <a:t>large wave lengths, which do not get through a small hole</a:t>
            </a:r>
            <a:r>
              <a:rPr lang="en-US" dirty="0"/>
              <a:t>.</a:t>
            </a:r>
          </a:p>
          <a:p>
            <a:pPr algn="l"/>
            <a:r>
              <a:rPr lang="en-US" dirty="0"/>
              <a:t>Everybody knows that: you can look into running microwave oven through net full of small</a:t>
            </a:r>
            <a:endParaRPr lang="sk-SK" dirty="0"/>
          </a:p>
        </p:txBody>
      </p:sp>
      <p:pic>
        <p:nvPicPr>
          <p:cNvPr id="10" name="Picture 9">
            <a:extLst>
              <a:ext uri="{FF2B5EF4-FFF2-40B4-BE49-F238E27FC236}">
                <a16:creationId xmlns:a16="http://schemas.microsoft.com/office/drawing/2014/main" id="{80DC2A0D-642D-4112-9E96-C5A2E5C51B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037" y="4595180"/>
            <a:ext cx="3306726" cy="2050170"/>
          </a:xfrm>
          <a:prstGeom prst="rect">
            <a:avLst/>
          </a:prstGeom>
        </p:spPr>
      </p:pic>
      <p:sp>
        <p:nvSpPr>
          <p:cNvPr id="11" name="TextBox 10">
            <a:extLst>
              <a:ext uri="{FF2B5EF4-FFF2-40B4-BE49-F238E27FC236}">
                <a16:creationId xmlns:a16="http://schemas.microsoft.com/office/drawing/2014/main" id="{A9BE0539-6E37-43E0-87C6-57108F47B108}"/>
              </a:ext>
            </a:extLst>
          </p:cNvPr>
          <p:cNvSpPr txBox="1"/>
          <p:nvPr/>
        </p:nvSpPr>
        <p:spPr>
          <a:xfrm>
            <a:off x="3891517" y="4433777"/>
            <a:ext cx="4933507" cy="646331"/>
          </a:xfrm>
          <a:prstGeom prst="rect">
            <a:avLst/>
          </a:prstGeom>
          <a:noFill/>
        </p:spPr>
        <p:txBody>
          <a:bodyPr wrap="square" rtlCol="0">
            <a:spAutoFit/>
          </a:bodyPr>
          <a:lstStyle/>
          <a:p>
            <a:pPr algn="l"/>
            <a:r>
              <a:rPr lang="en-US" dirty="0"/>
              <a:t>holes. Visible light gets out, 15 cm microwaves do not: our eyes are not burned.</a:t>
            </a:r>
            <a:endParaRPr lang="sk-SK" dirty="0"/>
          </a:p>
        </p:txBody>
      </p:sp>
    </p:spTree>
    <p:extLst>
      <p:ext uri="{BB962C8B-B14F-4D97-AF65-F5344CB8AC3E}">
        <p14:creationId xmlns:p14="http://schemas.microsoft.com/office/powerpoint/2010/main" val="2585420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577B5-11B2-4B4F-89C7-89D566941728}"/>
              </a:ext>
            </a:extLst>
          </p:cNvPr>
          <p:cNvSpPr>
            <a:spLocks noGrp="1"/>
          </p:cNvSpPr>
          <p:nvPr>
            <p:ph type="sldNum" sz="quarter" idx="12"/>
          </p:nvPr>
        </p:nvSpPr>
        <p:spPr/>
        <p:txBody>
          <a:bodyPr/>
          <a:lstStyle/>
          <a:p>
            <a:fld id="{EF2191A1-080D-4B75-96DD-5F8CFE4971FF}" type="slidenum">
              <a:rPr lang="en-US" smtClean="0"/>
              <a:t>21</a:t>
            </a:fld>
            <a:endParaRPr lang="en-US"/>
          </a:p>
        </p:txBody>
      </p:sp>
      <p:sp>
        <p:nvSpPr>
          <p:cNvPr id="3" name="TextBox 2">
            <a:extLst>
              <a:ext uri="{FF2B5EF4-FFF2-40B4-BE49-F238E27FC236}">
                <a16:creationId xmlns:a16="http://schemas.microsoft.com/office/drawing/2014/main" id="{68AF2478-9DB4-4950-A61A-233413E18B25}"/>
              </a:ext>
            </a:extLst>
          </p:cNvPr>
          <p:cNvSpPr txBox="1"/>
          <p:nvPr/>
        </p:nvSpPr>
        <p:spPr>
          <a:xfrm>
            <a:off x="425303" y="393405"/>
            <a:ext cx="8580474" cy="523220"/>
          </a:xfrm>
          <a:prstGeom prst="rect">
            <a:avLst/>
          </a:prstGeom>
          <a:noFill/>
        </p:spPr>
        <p:txBody>
          <a:bodyPr wrap="square" rtlCol="0">
            <a:spAutoFit/>
          </a:bodyPr>
          <a:lstStyle/>
          <a:p>
            <a:pPr algn="l"/>
            <a:r>
              <a:rPr lang="en-US" sz="2800" b="1" dirty="0"/>
              <a:t>Kirchhoff Sommerfeld thermodynamic universality proof</a:t>
            </a:r>
            <a:endParaRPr lang="sk-SK" sz="2800" b="1" dirty="0"/>
          </a:p>
        </p:txBody>
      </p:sp>
      <p:pic>
        <p:nvPicPr>
          <p:cNvPr id="4" name="Picture 3">
            <a:extLst>
              <a:ext uri="{FF2B5EF4-FFF2-40B4-BE49-F238E27FC236}">
                <a16:creationId xmlns:a16="http://schemas.microsoft.com/office/drawing/2014/main" id="{98408695-0AFE-4D15-BBDC-9C8A72F57320}"/>
              </a:ext>
            </a:extLst>
          </p:cNvPr>
          <p:cNvPicPr>
            <a:picLocks noChangeAspect="1"/>
          </p:cNvPicPr>
          <p:nvPr/>
        </p:nvPicPr>
        <p:blipFill rotWithShape="1">
          <a:blip r:embed="rId3">
            <a:extLst>
              <a:ext uri="{28A0092B-C50C-407E-A947-70E740481C1C}">
                <a14:useLocalDpi xmlns:a14="http://schemas.microsoft.com/office/drawing/2010/main" val="0"/>
              </a:ext>
            </a:extLst>
          </a:blip>
          <a:srcRect l="29226" t="57318" r="33351" b="10809"/>
          <a:stretch/>
        </p:blipFill>
        <p:spPr>
          <a:xfrm>
            <a:off x="3019645" y="935665"/>
            <a:ext cx="2700671" cy="1690577"/>
          </a:xfrm>
          <a:prstGeom prst="rect">
            <a:avLst/>
          </a:prstGeom>
        </p:spPr>
      </p:pic>
      <p:sp>
        <p:nvSpPr>
          <p:cNvPr id="5" name="TextBox 4">
            <a:extLst>
              <a:ext uri="{FF2B5EF4-FFF2-40B4-BE49-F238E27FC236}">
                <a16:creationId xmlns:a16="http://schemas.microsoft.com/office/drawing/2014/main" id="{3DF40912-585B-45DC-BC2A-A0233B593532}"/>
              </a:ext>
            </a:extLst>
          </p:cNvPr>
          <p:cNvSpPr txBox="1"/>
          <p:nvPr/>
        </p:nvSpPr>
        <p:spPr>
          <a:xfrm>
            <a:off x="531628" y="2923953"/>
            <a:ext cx="8367823" cy="646331"/>
          </a:xfrm>
          <a:prstGeom prst="rect">
            <a:avLst/>
          </a:prstGeom>
          <a:noFill/>
        </p:spPr>
        <p:txBody>
          <a:bodyPr wrap="square" rtlCol="0">
            <a:spAutoFit/>
          </a:bodyPr>
          <a:lstStyle/>
          <a:p>
            <a:pPr algn="l"/>
            <a:r>
              <a:rPr lang="en-US" dirty="0"/>
              <a:t>The thermodynamic universality proof survives only for frequencies for which the formula </a:t>
            </a:r>
            <a:endParaRPr lang="sk-SK" dirty="0"/>
          </a:p>
        </p:txBody>
      </p:sp>
      <p:pic>
        <p:nvPicPr>
          <p:cNvPr id="9" name="Picture 8">
            <a:extLst>
              <a:ext uri="{FF2B5EF4-FFF2-40B4-BE49-F238E27FC236}">
                <a16:creationId xmlns:a16="http://schemas.microsoft.com/office/drawing/2014/main" id="{9F8156C7-E876-44E7-8300-ADBC425C887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103524" y="3418038"/>
            <a:ext cx="1766506" cy="56788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3F7A86-AA8D-485B-AD74-A8C6BE03EB93}"/>
                  </a:ext>
                </a:extLst>
              </p:cNvPr>
              <p:cNvSpPr txBox="1"/>
              <p:nvPr/>
            </p:nvSpPr>
            <p:spPr>
              <a:xfrm>
                <a:off x="606056" y="4423144"/>
                <a:ext cx="8261497" cy="1015663"/>
              </a:xfrm>
              <a:prstGeom prst="rect">
                <a:avLst/>
              </a:prstGeom>
              <a:noFill/>
            </p:spPr>
            <p:txBody>
              <a:bodyPr wrap="square" rtlCol="0">
                <a:spAutoFit/>
              </a:bodyPr>
              <a:lstStyle/>
              <a:p>
                <a:pPr algn="l"/>
                <a:r>
                  <a:rPr lang="en-US" dirty="0"/>
                  <a:t>is a good approximation, that is for large frequencies. Conclusion:</a:t>
                </a:r>
              </a:p>
              <a:p>
                <a:pPr algn="l"/>
                <a:endParaRPr lang="en-US" dirty="0"/>
              </a:p>
              <a:p>
                <a:pPr algn="ctr"/>
                <a:r>
                  <a:rPr lang="en-US" sz="2400" b="1" dirty="0">
                    <a:solidFill>
                      <a:srgbClr val="FF0000"/>
                    </a:solidFill>
                  </a:rPr>
                  <a:t>Laplacian spectral density </a:t>
                </a:r>
                <a14:m>
                  <m:oMath xmlns:m="http://schemas.openxmlformats.org/officeDocument/2006/math">
                    <m:r>
                      <a:rPr lang="en-US" sz="2400" b="1" i="1" smtClean="0">
                        <a:solidFill>
                          <a:srgbClr val="FF0000"/>
                        </a:solidFill>
                        <a:latin typeface="Cambria Math" panose="02040503050406030204" pitchFamily="18" charset="0"/>
                      </a:rPr>
                      <m:t>𝝆</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𝝎</m:t>
                    </m:r>
                    <m:r>
                      <a:rPr lang="en-US" sz="2400" b="1" i="1" smtClean="0">
                        <a:solidFill>
                          <a:srgbClr val="FF0000"/>
                        </a:solidFill>
                        <a:latin typeface="Cambria Math" panose="02040503050406030204" pitchFamily="18" charset="0"/>
                      </a:rPr>
                      <m:t>)</m:t>
                    </m:r>
                  </m:oMath>
                </a14:m>
                <a:r>
                  <a:rPr lang="en-US" sz="2400" b="1" dirty="0">
                    <a:solidFill>
                      <a:srgbClr val="FF0000"/>
                    </a:solidFill>
                  </a:rPr>
                  <a:t> is asymptotically universal.</a:t>
                </a:r>
                <a:endParaRPr lang="sk-SK" sz="2400" b="1" dirty="0">
                  <a:solidFill>
                    <a:srgbClr val="FF0000"/>
                  </a:solidFill>
                </a:endParaRPr>
              </a:p>
            </p:txBody>
          </p:sp>
        </mc:Choice>
        <mc:Fallback xmlns="">
          <p:sp>
            <p:nvSpPr>
              <p:cNvPr id="6" name="TextBox 5">
                <a:extLst>
                  <a:ext uri="{FF2B5EF4-FFF2-40B4-BE49-F238E27FC236}">
                    <a16:creationId xmlns:a16="http://schemas.microsoft.com/office/drawing/2014/main" id="{563F7A86-AA8D-485B-AD74-A8C6BE03EB93}"/>
                  </a:ext>
                </a:extLst>
              </p:cNvPr>
              <p:cNvSpPr txBox="1">
                <a:spLocks noRot="1" noChangeAspect="1" noMove="1" noResize="1" noEditPoints="1" noAdjustHandles="1" noChangeArrowheads="1" noChangeShapeType="1" noTextEdit="1"/>
              </p:cNvSpPr>
              <p:nvPr/>
            </p:nvSpPr>
            <p:spPr>
              <a:xfrm>
                <a:off x="606056" y="4423144"/>
                <a:ext cx="8261497" cy="1015663"/>
              </a:xfrm>
              <a:prstGeom prst="rect">
                <a:avLst/>
              </a:prstGeom>
              <a:blipFill>
                <a:blip r:embed="rId5"/>
                <a:stretch>
                  <a:fillRect l="-590" t="-3614" b="-13253"/>
                </a:stretch>
              </a:blipFill>
            </p:spPr>
            <p:txBody>
              <a:bodyPr/>
              <a:lstStyle/>
              <a:p>
                <a:r>
                  <a:rPr lang="sk-SK">
                    <a:noFill/>
                  </a:rPr>
                  <a:t> </a:t>
                </a:r>
              </a:p>
            </p:txBody>
          </p:sp>
        </mc:Fallback>
      </mc:AlternateContent>
      <p:sp>
        <p:nvSpPr>
          <p:cNvPr id="11" name="TextBox 10">
            <a:extLst>
              <a:ext uri="{FF2B5EF4-FFF2-40B4-BE49-F238E27FC236}">
                <a16:creationId xmlns:a16="http://schemas.microsoft.com/office/drawing/2014/main" id="{3C8B4C29-A0D9-4AF5-AA52-34FB1CBDDEA1}"/>
              </a:ext>
            </a:extLst>
          </p:cNvPr>
          <p:cNvSpPr txBox="1"/>
          <p:nvPr/>
        </p:nvSpPr>
        <p:spPr>
          <a:xfrm>
            <a:off x="542260" y="5773479"/>
            <a:ext cx="8080745" cy="369332"/>
          </a:xfrm>
          <a:prstGeom prst="rect">
            <a:avLst/>
          </a:prstGeom>
          <a:noFill/>
        </p:spPr>
        <p:txBody>
          <a:bodyPr wrap="square" rtlCol="0">
            <a:spAutoFit/>
          </a:bodyPr>
          <a:lstStyle/>
          <a:p>
            <a:pPr algn="l"/>
            <a:r>
              <a:rPr lang="en-US" dirty="0"/>
              <a:t>This is roughly what Weyl’s theorem says.</a:t>
            </a:r>
            <a:endParaRPr lang="sk-SK" dirty="0"/>
          </a:p>
        </p:txBody>
      </p:sp>
    </p:spTree>
    <p:extLst>
      <p:ext uri="{BB962C8B-B14F-4D97-AF65-F5344CB8AC3E}">
        <p14:creationId xmlns:p14="http://schemas.microsoft.com/office/powerpoint/2010/main" val="2285310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825C1C-1FC6-4453-B4ED-FFAE7FC8D8E3}"/>
              </a:ext>
            </a:extLst>
          </p:cNvPr>
          <p:cNvSpPr>
            <a:spLocks noGrp="1"/>
          </p:cNvSpPr>
          <p:nvPr>
            <p:ph type="sldNum" sz="quarter" idx="12"/>
          </p:nvPr>
        </p:nvSpPr>
        <p:spPr/>
        <p:txBody>
          <a:bodyPr/>
          <a:lstStyle/>
          <a:p>
            <a:fld id="{EF2191A1-080D-4B75-96DD-5F8CFE4971FF}" type="slidenum">
              <a:rPr lang="en-US" smtClean="0"/>
              <a:t>22</a:t>
            </a:fld>
            <a:endParaRPr lang="en-US"/>
          </a:p>
        </p:txBody>
      </p:sp>
      <p:sp>
        <p:nvSpPr>
          <p:cNvPr id="3" name="TextBox 2">
            <a:extLst>
              <a:ext uri="{FF2B5EF4-FFF2-40B4-BE49-F238E27FC236}">
                <a16:creationId xmlns:a16="http://schemas.microsoft.com/office/drawing/2014/main" id="{EE95D487-F2BE-4A23-BD6D-9D155F361FC4}"/>
              </a:ext>
            </a:extLst>
          </p:cNvPr>
          <p:cNvSpPr txBox="1"/>
          <p:nvPr/>
        </p:nvSpPr>
        <p:spPr>
          <a:xfrm>
            <a:off x="829339" y="850604"/>
            <a:ext cx="7506587" cy="400110"/>
          </a:xfrm>
          <a:prstGeom prst="rect">
            <a:avLst/>
          </a:prstGeom>
          <a:noFill/>
        </p:spPr>
        <p:txBody>
          <a:bodyPr wrap="square" rtlCol="0">
            <a:spAutoFit/>
          </a:bodyPr>
          <a:lstStyle/>
          <a:p>
            <a:pPr algn="ctr"/>
            <a:r>
              <a:rPr lang="en-US" sz="2000" b="1" dirty="0"/>
              <a:t>We have presented a thermodynamic proof of the Weyl theorem</a:t>
            </a:r>
            <a:endParaRPr lang="sk-SK" sz="2000" b="1" dirty="0"/>
          </a:p>
        </p:txBody>
      </p:sp>
    </p:spTree>
    <p:extLst>
      <p:ext uri="{BB962C8B-B14F-4D97-AF65-F5344CB8AC3E}">
        <p14:creationId xmlns:p14="http://schemas.microsoft.com/office/powerpoint/2010/main" val="2884553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825C1C-1FC6-4453-B4ED-FFAE7FC8D8E3}"/>
              </a:ext>
            </a:extLst>
          </p:cNvPr>
          <p:cNvSpPr>
            <a:spLocks noGrp="1"/>
          </p:cNvSpPr>
          <p:nvPr>
            <p:ph type="sldNum" sz="quarter" idx="12"/>
          </p:nvPr>
        </p:nvSpPr>
        <p:spPr/>
        <p:txBody>
          <a:bodyPr/>
          <a:lstStyle/>
          <a:p>
            <a:fld id="{EF2191A1-080D-4B75-96DD-5F8CFE4971FF}" type="slidenum">
              <a:rPr lang="en-US" smtClean="0"/>
              <a:t>23</a:t>
            </a:fld>
            <a:endParaRPr lang="en-US"/>
          </a:p>
        </p:txBody>
      </p:sp>
      <p:sp>
        <p:nvSpPr>
          <p:cNvPr id="3" name="TextBox 2">
            <a:extLst>
              <a:ext uri="{FF2B5EF4-FFF2-40B4-BE49-F238E27FC236}">
                <a16:creationId xmlns:a16="http://schemas.microsoft.com/office/drawing/2014/main" id="{EE95D487-F2BE-4A23-BD6D-9D155F361FC4}"/>
              </a:ext>
            </a:extLst>
          </p:cNvPr>
          <p:cNvSpPr txBox="1"/>
          <p:nvPr/>
        </p:nvSpPr>
        <p:spPr>
          <a:xfrm>
            <a:off x="829339" y="850604"/>
            <a:ext cx="7506587" cy="400110"/>
          </a:xfrm>
          <a:prstGeom prst="rect">
            <a:avLst/>
          </a:prstGeom>
          <a:noFill/>
        </p:spPr>
        <p:txBody>
          <a:bodyPr wrap="square" rtlCol="0">
            <a:spAutoFit/>
          </a:bodyPr>
          <a:lstStyle/>
          <a:p>
            <a:pPr algn="ctr"/>
            <a:r>
              <a:rPr lang="en-US" sz="2000" b="1" dirty="0"/>
              <a:t>We have presented a thermodynamic proof of the Weyl theorem</a:t>
            </a:r>
            <a:endParaRPr lang="sk-SK" sz="2000" b="1" dirty="0"/>
          </a:p>
        </p:txBody>
      </p:sp>
      <p:sp>
        <p:nvSpPr>
          <p:cNvPr id="4" name="TextBox 3">
            <a:extLst>
              <a:ext uri="{FF2B5EF4-FFF2-40B4-BE49-F238E27FC236}">
                <a16:creationId xmlns:a16="http://schemas.microsoft.com/office/drawing/2014/main" id="{499FB883-85C3-40CE-A26A-4714F83F972D}"/>
              </a:ext>
            </a:extLst>
          </p:cNvPr>
          <p:cNvSpPr txBox="1"/>
          <p:nvPr/>
        </p:nvSpPr>
        <p:spPr>
          <a:xfrm>
            <a:off x="1733107" y="1743740"/>
            <a:ext cx="5475767" cy="923330"/>
          </a:xfrm>
          <a:prstGeom prst="rect">
            <a:avLst/>
          </a:prstGeom>
          <a:noFill/>
        </p:spPr>
        <p:txBody>
          <a:bodyPr wrap="square" rtlCol="0">
            <a:spAutoFit/>
          </a:bodyPr>
          <a:lstStyle/>
          <a:p>
            <a:pPr algn="ctr"/>
            <a:r>
              <a:rPr lang="en-US" b="1" dirty="0">
                <a:solidFill>
                  <a:srgbClr val="FF0000"/>
                </a:solidFill>
              </a:rPr>
              <a:t>Well, no.</a:t>
            </a:r>
          </a:p>
          <a:p>
            <a:pPr algn="ctr"/>
            <a:endParaRPr lang="en-US" b="1" dirty="0">
              <a:solidFill>
                <a:srgbClr val="FF0000"/>
              </a:solidFill>
            </a:endParaRPr>
          </a:p>
          <a:p>
            <a:pPr algn="ctr"/>
            <a:r>
              <a:rPr lang="en-US" b="1" dirty="0">
                <a:solidFill>
                  <a:srgbClr val="FF0000"/>
                </a:solidFill>
              </a:rPr>
              <a:t>There is another flow in the thermodynamic argument</a:t>
            </a:r>
            <a:endParaRPr lang="sk-SK" b="1" dirty="0">
              <a:solidFill>
                <a:srgbClr val="FF0000"/>
              </a:solidFill>
            </a:endParaRPr>
          </a:p>
        </p:txBody>
      </p:sp>
      <p:sp>
        <p:nvSpPr>
          <p:cNvPr id="5" name="TextBox 4">
            <a:extLst>
              <a:ext uri="{FF2B5EF4-FFF2-40B4-BE49-F238E27FC236}">
                <a16:creationId xmlns:a16="http://schemas.microsoft.com/office/drawing/2014/main" id="{ABFBFA99-E653-4B41-A43D-873F0E70E4FA}"/>
              </a:ext>
            </a:extLst>
          </p:cNvPr>
          <p:cNvSpPr txBox="1"/>
          <p:nvPr/>
        </p:nvSpPr>
        <p:spPr>
          <a:xfrm>
            <a:off x="871870" y="3147237"/>
            <a:ext cx="7825563" cy="1231106"/>
          </a:xfrm>
          <a:prstGeom prst="rect">
            <a:avLst/>
          </a:prstGeom>
          <a:noFill/>
        </p:spPr>
        <p:txBody>
          <a:bodyPr wrap="square" rtlCol="0">
            <a:spAutoFit/>
          </a:bodyPr>
          <a:lstStyle/>
          <a:p>
            <a:pPr algn="l"/>
            <a:r>
              <a:rPr lang="en-US" dirty="0"/>
              <a:t>Actually the thermodynamic conclusion is correct, just the argumentation is not clean enough.</a:t>
            </a:r>
          </a:p>
          <a:p>
            <a:pPr algn="l"/>
            <a:endParaRPr lang="en-US" dirty="0"/>
          </a:p>
          <a:p>
            <a:pPr algn="ctr"/>
            <a:r>
              <a:rPr lang="en-US" sz="2000" b="1" dirty="0"/>
              <a:t>We have first to learn more about photons.</a:t>
            </a:r>
            <a:endParaRPr lang="sk-SK" sz="2000" b="1" dirty="0"/>
          </a:p>
        </p:txBody>
      </p:sp>
    </p:spTree>
    <p:extLst>
      <p:ext uri="{BB962C8B-B14F-4D97-AF65-F5344CB8AC3E}">
        <p14:creationId xmlns:p14="http://schemas.microsoft.com/office/powerpoint/2010/main" val="317401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C94C7-1044-44D2-91B3-826391DC3781}"/>
              </a:ext>
            </a:extLst>
          </p:cNvPr>
          <p:cNvSpPr>
            <a:spLocks noGrp="1"/>
          </p:cNvSpPr>
          <p:nvPr>
            <p:ph type="sldNum" sz="quarter" idx="12"/>
          </p:nvPr>
        </p:nvSpPr>
        <p:spPr/>
        <p:txBody>
          <a:bodyPr/>
          <a:lstStyle/>
          <a:p>
            <a:fld id="{EF2191A1-080D-4B75-96DD-5F8CFE4971FF}" type="slidenum">
              <a:rPr lang="en-US" smtClean="0"/>
              <a:t>24</a:t>
            </a:fld>
            <a:endParaRPr lang="en-US"/>
          </a:p>
        </p:txBody>
      </p:sp>
      <p:pic>
        <p:nvPicPr>
          <p:cNvPr id="3" name="Picture 2">
            <a:extLst>
              <a:ext uri="{FF2B5EF4-FFF2-40B4-BE49-F238E27FC236}">
                <a16:creationId xmlns:a16="http://schemas.microsoft.com/office/drawing/2014/main" id="{43236A0B-5FAD-4EE4-A3AB-0876AA83674F}"/>
              </a:ext>
            </a:extLst>
          </p:cNvPr>
          <p:cNvPicPr>
            <a:picLocks noChangeAspect="1"/>
          </p:cNvPicPr>
          <p:nvPr/>
        </p:nvPicPr>
        <p:blipFill rotWithShape="1">
          <a:blip r:embed="rId2">
            <a:extLst>
              <a:ext uri="{28A0092B-C50C-407E-A947-70E740481C1C}">
                <a14:useLocalDpi xmlns:a14="http://schemas.microsoft.com/office/drawing/2010/main" val="0"/>
              </a:ext>
            </a:extLst>
          </a:blip>
          <a:srcRect l="35709" t="17023" r="37919" b="49299"/>
          <a:stretch/>
        </p:blipFill>
        <p:spPr>
          <a:xfrm>
            <a:off x="1658678" y="2647505"/>
            <a:ext cx="1891899" cy="177563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C233FF-DD09-41E7-811A-736A53541A39}"/>
                  </a:ext>
                </a:extLst>
              </p:cNvPr>
              <p:cNvSpPr txBox="1"/>
              <p:nvPr/>
            </p:nvSpPr>
            <p:spPr>
              <a:xfrm>
                <a:off x="223284" y="1424762"/>
                <a:ext cx="8633637" cy="1222642"/>
              </a:xfrm>
              <a:prstGeom prst="rect">
                <a:avLst/>
              </a:prstGeom>
              <a:noFill/>
            </p:spPr>
            <p:txBody>
              <a:bodyPr wrap="square" rtlCol="0">
                <a:spAutoFit/>
              </a:bodyPr>
              <a:lstStyle/>
              <a:p>
                <a:pPr algn="l"/>
                <a:r>
                  <a:rPr lang="en-US" dirty="0"/>
                  <a:t>We have retold the whole story about our physics animal: the electromagnetic field in a box.</a:t>
                </a:r>
              </a:p>
              <a:p>
                <a:pPr marL="285750" indent="-285750" algn="l">
                  <a:buFont typeface="Arial" panose="020B0604020202020204" pitchFamily="34" charset="0"/>
                  <a:buChar char="•"/>
                </a:pPr>
                <a:r>
                  <a:rPr lang="en-US" dirty="0"/>
                  <a:t>its state is given as a set of states of independent harmonic oscillators with frequencies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𝑗</m:t>
                        </m:r>
                      </m:sub>
                    </m:sSub>
                  </m:oMath>
                </a14:m>
                <a:endParaRPr lang="en-US" dirty="0"/>
              </a:p>
            </p:txBody>
          </p:sp>
        </mc:Choice>
        <mc:Fallback xmlns="">
          <p:sp>
            <p:nvSpPr>
              <p:cNvPr id="4" name="TextBox 3">
                <a:extLst>
                  <a:ext uri="{FF2B5EF4-FFF2-40B4-BE49-F238E27FC236}">
                    <a16:creationId xmlns:a16="http://schemas.microsoft.com/office/drawing/2014/main" id="{10C233FF-DD09-41E7-811A-736A53541A39}"/>
                  </a:ext>
                </a:extLst>
              </p:cNvPr>
              <p:cNvSpPr txBox="1">
                <a:spLocks noRot="1" noChangeAspect="1" noMove="1" noResize="1" noEditPoints="1" noAdjustHandles="1" noChangeArrowheads="1" noChangeShapeType="1" noTextEdit="1"/>
              </p:cNvSpPr>
              <p:nvPr/>
            </p:nvSpPr>
            <p:spPr>
              <a:xfrm>
                <a:off x="223284" y="1424762"/>
                <a:ext cx="8633637" cy="1222642"/>
              </a:xfrm>
              <a:prstGeom prst="rect">
                <a:avLst/>
              </a:prstGeom>
              <a:blipFill>
                <a:blip r:embed="rId3"/>
                <a:stretch>
                  <a:fillRect l="-636" t="-3000" r="-636" b="-2000"/>
                </a:stretch>
              </a:blipFill>
            </p:spPr>
            <p:txBody>
              <a:bodyPr/>
              <a:lstStyle/>
              <a:p>
                <a:r>
                  <a:rPr lang="sk-SK">
                    <a:noFill/>
                  </a:rPr>
                  <a:t> </a:t>
                </a:r>
              </a:p>
            </p:txBody>
          </p:sp>
        </mc:Fallback>
      </mc:AlternateContent>
      <p:sp>
        <p:nvSpPr>
          <p:cNvPr id="5" name="TextBox 4">
            <a:extLst>
              <a:ext uri="{FF2B5EF4-FFF2-40B4-BE49-F238E27FC236}">
                <a16:creationId xmlns:a16="http://schemas.microsoft.com/office/drawing/2014/main" id="{7CCE3BCA-979F-49BB-B096-6F45785ADC32}"/>
              </a:ext>
            </a:extLst>
          </p:cNvPr>
          <p:cNvSpPr txBox="1"/>
          <p:nvPr/>
        </p:nvSpPr>
        <p:spPr>
          <a:xfrm>
            <a:off x="255181" y="4901610"/>
            <a:ext cx="8495414" cy="369332"/>
          </a:xfrm>
          <a:prstGeom prst="rect">
            <a:avLst/>
          </a:prstGeom>
          <a:noFill/>
        </p:spPr>
        <p:txBody>
          <a:bodyPr wrap="square" rtlCol="0">
            <a:spAutoFit/>
          </a:bodyPr>
          <a:lstStyle/>
          <a:p>
            <a:pPr algn="ctr"/>
            <a:r>
              <a:rPr lang="en-US" b="1" dirty="0">
                <a:solidFill>
                  <a:srgbClr val="FF0000"/>
                </a:solidFill>
              </a:rPr>
              <a:t>Stupid naive question: the oscillators run out from the hole?</a:t>
            </a:r>
            <a:endParaRPr lang="sk-SK" b="1" dirty="0">
              <a:solidFill>
                <a:srgbClr val="FF0000"/>
              </a:solidFill>
            </a:endParaRPr>
          </a:p>
        </p:txBody>
      </p:sp>
      <p:sp>
        <p:nvSpPr>
          <p:cNvPr id="6" name="TextBox 5">
            <a:extLst>
              <a:ext uri="{FF2B5EF4-FFF2-40B4-BE49-F238E27FC236}">
                <a16:creationId xmlns:a16="http://schemas.microsoft.com/office/drawing/2014/main" id="{BDEA1CEF-AFD3-4EB0-8C76-67953A782BDC}"/>
              </a:ext>
            </a:extLst>
          </p:cNvPr>
          <p:cNvSpPr txBox="1"/>
          <p:nvPr/>
        </p:nvSpPr>
        <p:spPr>
          <a:xfrm>
            <a:off x="3987209" y="2753833"/>
            <a:ext cx="4561368" cy="1446550"/>
          </a:xfrm>
          <a:prstGeom prst="rect">
            <a:avLst/>
          </a:prstGeom>
          <a:noFill/>
        </p:spPr>
        <p:txBody>
          <a:bodyPr wrap="square" rtlCol="0">
            <a:spAutoFit/>
          </a:bodyPr>
          <a:lstStyle/>
          <a:p>
            <a:pPr algn="ctr"/>
            <a:r>
              <a:rPr lang="en-US" sz="2400" b="1" dirty="0"/>
              <a:t>Electromagnetic field in a box</a:t>
            </a:r>
          </a:p>
          <a:p>
            <a:pPr algn="ctr"/>
            <a:r>
              <a:rPr lang="en-US" sz="4000" b="1" dirty="0">
                <a:solidFill>
                  <a:srgbClr val="FF0000"/>
                </a:solidFill>
              </a:rPr>
              <a:t>is</a:t>
            </a:r>
          </a:p>
          <a:p>
            <a:pPr algn="ctr"/>
            <a:r>
              <a:rPr lang="en-US" sz="2400" b="1" dirty="0"/>
              <a:t>a set of harmonic oscillators</a:t>
            </a:r>
            <a:endParaRPr lang="sk-SK" sz="2400" b="1" dirty="0"/>
          </a:p>
        </p:txBody>
      </p:sp>
      <p:sp>
        <p:nvSpPr>
          <p:cNvPr id="7" name="TextBox 6">
            <a:extLst>
              <a:ext uri="{FF2B5EF4-FFF2-40B4-BE49-F238E27FC236}">
                <a16:creationId xmlns:a16="http://schemas.microsoft.com/office/drawing/2014/main" id="{8E9F8F29-6975-49AB-A7EE-FFD9D48393E4}"/>
              </a:ext>
            </a:extLst>
          </p:cNvPr>
          <p:cNvSpPr txBox="1"/>
          <p:nvPr/>
        </p:nvSpPr>
        <p:spPr>
          <a:xfrm>
            <a:off x="1116419" y="446567"/>
            <a:ext cx="7006855" cy="523220"/>
          </a:xfrm>
          <a:prstGeom prst="rect">
            <a:avLst/>
          </a:prstGeom>
          <a:noFill/>
        </p:spPr>
        <p:txBody>
          <a:bodyPr wrap="square" rtlCol="0">
            <a:spAutoFit/>
          </a:bodyPr>
          <a:lstStyle/>
          <a:p>
            <a:pPr algn="ctr"/>
            <a:r>
              <a:rPr lang="en-US" sz="2800" b="1" dirty="0"/>
              <a:t>What </a:t>
            </a:r>
            <a:r>
              <a:rPr lang="en-US" sz="2800" b="1" dirty="0">
                <a:solidFill>
                  <a:srgbClr val="FF0000"/>
                </a:solidFill>
              </a:rPr>
              <a:t>is</a:t>
            </a:r>
            <a:r>
              <a:rPr lang="en-US" sz="2800" b="1" dirty="0"/>
              <a:t> electromagnetic field?</a:t>
            </a:r>
            <a:endParaRPr lang="sk-SK" sz="2800" b="1" dirty="0"/>
          </a:p>
        </p:txBody>
      </p:sp>
    </p:spTree>
    <p:extLst>
      <p:ext uri="{BB962C8B-B14F-4D97-AF65-F5344CB8AC3E}">
        <p14:creationId xmlns:p14="http://schemas.microsoft.com/office/powerpoint/2010/main" val="3875162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AB339D-801B-4DE4-9EF2-48128C5EA540}"/>
              </a:ext>
            </a:extLst>
          </p:cNvPr>
          <p:cNvSpPr>
            <a:spLocks noGrp="1"/>
          </p:cNvSpPr>
          <p:nvPr>
            <p:ph type="sldNum" sz="quarter" idx="12"/>
          </p:nvPr>
        </p:nvSpPr>
        <p:spPr/>
        <p:txBody>
          <a:bodyPr/>
          <a:lstStyle/>
          <a:p>
            <a:fld id="{EF2191A1-080D-4B75-96DD-5F8CFE4971FF}" type="slidenum">
              <a:rPr lang="en-US" smtClean="0"/>
              <a:t>25</a:t>
            </a:fld>
            <a:endParaRPr lang="en-US"/>
          </a:p>
        </p:txBody>
      </p:sp>
      <p:pic>
        <p:nvPicPr>
          <p:cNvPr id="3" name="Picture 2">
            <a:extLst>
              <a:ext uri="{FF2B5EF4-FFF2-40B4-BE49-F238E27FC236}">
                <a16:creationId xmlns:a16="http://schemas.microsoft.com/office/drawing/2014/main" id="{A21AF264-CEB4-473E-9671-AE469D52174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061524" y="1784251"/>
            <a:ext cx="5019428" cy="1767619"/>
          </a:xfrm>
          <a:prstGeom prst="rect">
            <a:avLst/>
          </a:prstGeom>
        </p:spPr>
      </p:pic>
      <p:sp>
        <p:nvSpPr>
          <p:cNvPr id="4" name="TextBox 3">
            <a:extLst>
              <a:ext uri="{FF2B5EF4-FFF2-40B4-BE49-F238E27FC236}">
                <a16:creationId xmlns:a16="http://schemas.microsoft.com/office/drawing/2014/main" id="{F827AFA6-C9C7-4340-861A-3ADFC90707AF}"/>
              </a:ext>
            </a:extLst>
          </p:cNvPr>
          <p:cNvSpPr txBox="1"/>
          <p:nvPr/>
        </p:nvSpPr>
        <p:spPr>
          <a:xfrm>
            <a:off x="1116419" y="446567"/>
            <a:ext cx="7006855" cy="954107"/>
          </a:xfrm>
          <a:prstGeom prst="rect">
            <a:avLst/>
          </a:prstGeom>
          <a:noFill/>
        </p:spPr>
        <p:txBody>
          <a:bodyPr wrap="square" rtlCol="0">
            <a:spAutoFit/>
          </a:bodyPr>
          <a:lstStyle/>
          <a:p>
            <a:pPr algn="ctr"/>
            <a:r>
              <a:rPr lang="en-US" sz="2800" b="1" dirty="0"/>
              <a:t>What </a:t>
            </a:r>
            <a:r>
              <a:rPr lang="en-US" sz="2800" b="1" dirty="0">
                <a:solidFill>
                  <a:srgbClr val="FF0000"/>
                </a:solidFill>
              </a:rPr>
              <a:t>is</a:t>
            </a:r>
            <a:r>
              <a:rPr lang="en-US" sz="2800" b="1" dirty="0"/>
              <a:t> electromagnetic field? Alternative formulation</a:t>
            </a:r>
            <a:endParaRPr lang="sk-SK" sz="2800" b="1" dirty="0"/>
          </a:p>
        </p:txBody>
      </p:sp>
      <p:sp>
        <p:nvSpPr>
          <p:cNvPr id="5" name="TextBox 4">
            <a:extLst>
              <a:ext uri="{FF2B5EF4-FFF2-40B4-BE49-F238E27FC236}">
                <a16:creationId xmlns:a16="http://schemas.microsoft.com/office/drawing/2014/main" id="{7BA6BCBA-0B87-484C-89CF-E1EDBD7756AC}"/>
              </a:ext>
            </a:extLst>
          </p:cNvPr>
          <p:cNvSpPr txBox="1"/>
          <p:nvPr/>
        </p:nvSpPr>
        <p:spPr>
          <a:xfrm>
            <a:off x="2200938" y="3657601"/>
            <a:ext cx="4467491" cy="1169551"/>
          </a:xfrm>
          <a:prstGeom prst="rect">
            <a:avLst/>
          </a:prstGeom>
          <a:noFill/>
        </p:spPr>
        <p:txBody>
          <a:bodyPr wrap="square" rtlCol="0">
            <a:spAutoFit/>
          </a:bodyPr>
          <a:lstStyle/>
          <a:p>
            <a:pPr algn="ctr"/>
            <a:r>
              <a:rPr lang="en-US" b="1" dirty="0"/>
              <a:t>Electromagnetic field in a box</a:t>
            </a:r>
          </a:p>
          <a:p>
            <a:pPr algn="ctr"/>
            <a:r>
              <a:rPr lang="en-US" sz="3200" b="1" dirty="0">
                <a:solidFill>
                  <a:srgbClr val="FF0000"/>
                </a:solidFill>
              </a:rPr>
              <a:t>is</a:t>
            </a:r>
          </a:p>
          <a:p>
            <a:pPr algn="ctr"/>
            <a:r>
              <a:rPr lang="en-US" b="1" dirty="0"/>
              <a:t>a set of stationary waves</a:t>
            </a:r>
            <a:endParaRPr lang="sk-SK" b="1" dirty="0"/>
          </a:p>
        </p:txBody>
      </p:sp>
      <p:sp>
        <p:nvSpPr>
          <p:cNvPr id="8" name="TextBox 7">
            <a:extLst>
              <a:ext uri="{FF2B5EF4-FFF2-40B4-BE49-F238E27FC236}">
                <a16:creationId xmlns:a16="http://schemas.microsoft.com/office/drawing/2014/main" id="{505B16EE-6C66-4B5D-A024-712342851060}"/>
              </a:ext>
            </a:extLst>
          </p:cNvPr>
          <p:cNvSpPr txBox="1"/>
          <p:nvPr/>
        </p:nvSpPr>
        <p:spPr>
          <a:xfrm>
            <a:off x="189571" y="4857004"/>
            <a:ext cx="8495414" cy="369332"/>
          </a:xfrm>
          <a:prstGeom prst="rect">
            <a:avLst/>
          </a:prstGeom>
          <a:noFill/>
        </p:spPr>
        <p:txBody>
          <a:bodyPr wrap="square" rtlCol="0">
            <a:spAutoFit/>
          </a:bodyPr>
          <a:lstStyle/>
          <a:p>
            <a:pPr algn="ctr"/>
            <a:r>
              <a:rPr lang="en-US" b="1" dirty="0">
                <a:solidFill>
                  <a:srgbClr val="FF0000"/>
                </a:solidFill>
              </a:rPr>
              <a:t>Stupid naive question: why standing waves run out from the hole?</a:t>
            </a:r>
            <a:endParaRPr lang="sk-SK" b="1" dirty="0">
              <a:solidFill>
                <a:srgbClr val="FF0000"/>
              </a:solidFill>
            </a:endParaRPr>
          </a:p>
        </p:txBody>
      </p:sp>
      <p:sp>
        <p:nvSpPr>
          <p:cNvPr id="9" name="TextBox 8">
            <a:extLst>
              <a:ext uri="{FF2B5EF4-FFF2-40B4-BE49-F238E27FC236}">
                <a16:creationId xmlns:a16="http://schemas.microsoft.com/office/drawing/2014/main" id="{67CDBD3B-A3A8-4C4C-BAB9-088EE0079847}"/>
              </a:ext>
            </a:extLst>
          </p:cNvPr>
          <p:cNvSpPr txBox="1"/>
          <p:nvPr/>
        </p:nvSpPr>
        <p:spPr>
          <a:xfrm>
            <a:off x="267629" y="5319131"/>
            <a:ext cx="8541834" cy="646331"/>
          </a:xfrm>
          <a:prstGeom prst="rect">
            <a:avLst/>
          </a:prstGeom>
          <a:noFill/>
        </p:spPr>
        <p:txBody>
          <a:bodyPr wrap="square" rtlCol="0">
            <a:spAutoFit/>
          </a:bodyPr>
          <a:lstStyle/>
          <a:p>
            <a:pPr algn="l"/>
            <a:r>
              <a:rPr lang="en-US" dirty="0"/>
              <a:t>Easy answer: a superposition of standing waves can give you a running wave, which gets out. </a:t>
            </a:r>
            <a:r>
              <a:rPr lang="en-US" sz="1600" b="1" dirty="0">
                <a:solidFill>
                  <a:srgbClr val="FF0000"/>
                </a:solidFill>
                <a:latin typeface="DejaVu Serif" panose="02060603050605020204" pitchFamily="18" charset="0"/>
                <a:ea typeface="DejaVu Serif" panose="02060603050605020204" pitchFamily="18" charset="0"/>
              </a:rPr>
              <a:t>Il </a:t>
            </a:r>
            <a:r>
              <a:rPr lang="en-US" sz="1600" b="1" dirty="0" err="1">
                <a:solidFill>
                  <a:srgbClr val="FF0000"/>
                </a:solidFill>
                <a:latin typeface="DejaVu Serif" panose="02060603050605020204" pitchFamily="18" charset="0"/>
                <a:ea typeface="DejaVu Serif" panose="02060603050605020204" pitchFamily="18" charset="0"/>
              </a:rPr>
              <a:t>si</a:t>
            </a:r>
            <a:r>
              <a:rPr lang="en-US" sz="1600" b="1" dirty="0">
                <a:solidFill>
                  <a:srgbClr val="FF0000"/>
                </a:solidFill>
                <a:latin typeface="DejaVu Serif" panose="02060603050605020204" pitchFamily="18" charset="0"/>
                <a:ea typeface="DejaVu Serif" panose="02060603050605020204" pitchFamily="18" charset="0"/>
              </a:rPr>
              <a:t> </a:t>
            </a:r>
            <a:r>
              <a:rPr lang="en-US" sz="1600" b="1" dirty="0" err="1">
                <a:solidFill>
                  <a:srgbClr val="FF0000"/>
                </a:solidFill>
                <a:latin typeface="DejaVu Serif" panose="02060603050605020204" pitchFamily="18" charset="0"/>
                <a:ea typeface="DejaVu Serif" panose="02060603050605020204" pitchFamily="18" charset="0"/>
              </a:rPr>
              <a:t>muove</a:t>
            </a:r>
            <a:r>
              <a:rPr lang="en-US" dirty="0">
                <a:latin typeface="DejaVu Serif" panose="02060603050605020204" pitchFamily="18" charset="0"/>
                <a:ea typeface="DejaVu Serif" panose="02060603050605020204" pitchFamily="18" charset="0"/>
              </a:rPr>
              <a:t>.</a:t>
            </a:r>
            <a:endParaRPr lang="sk-SK" dirty="0">
              <a:latin typeface="DejaVu Serif" panose="02060603050605020204" pitchFamily="18" charset="0"/>
              <a:ea typeface="DejaVu Serif" panose="02060603050605020204" pitchFamily="18" charset="0"/>
            </a:endParaRPr>
          </a:p>
        </p:txBody>
      </p:sp>
      <p:sp>
        <p:nvSpPr>
          <p:cNvPr id="10" name="TextBox 9">
            <a:extLst>
              <a:ext uri="{FF2B5EF4-FFF2-40B4-BE49-F238E27FC236}">
                <a16:creationId xmlns:a16="http://schemas.microsoft.com/office/drawing/2014/main" id="{B2385DD8-6FB6-402C-8C0C-E265A592C127}"/>
              </a:ext>
            </a:extLst>
          </p:cNvPr>
          <p:cNvSpPr txBox="1"/>
          <p:nvPr/>
        </p:nvSpPr>
        <p:spPr>
          <a:xfrm>
            <a:off x="297710" y="6156251"/>
            <a:ext cx="8165805" cy="461665"/>
          </a:xfrm>
          <a:prstGeom prst="rect">
            <a:avLst/>
          </a:prstGeom>
          <a:noFill/>
        </p:spPr>
        <p:txBody>
          <a:bodyPr wrap="square" rtlCol="0">
            <a:spAutoFit/>
          </a:bodyPr>
          <a:lstStyle/>
          <a:p>
            <a:pPr algn="l"/>
            <a:r>
              <a:rPr lang="en-US" sz="2400" b="1" dirty="0"/>
              <a:t>Never formulate statements of ontological character in physics.</a:t>
            </a:r>
            <a:endParaRPr lang="sk-SK" sz="2400" b="1" dirty="0"/>
          </a:p>
        </p:txBody>
      </p:sp>
    </p:spTree>
    <p:extLst>
      <p:ext uri="{BB962C8B-B14F-4D97-AF65-F5344CB8AC3E}">
        <p14:creationId xmlns:p14="http://schemas.microsoft.com/office/powerpoint/2010/main" val="81132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EA08C0-B8A6-4C24-B0F7-4BB08BCA962E}"/>
              </a:ext>
            </a:extLst>
          </p:cNvPr>
          <p:cNvSpPr>
            <a:spLocks noGrp="1"/>
          </p:cNvSpPr>
          <p:nvPr>
            <p:ph type="sldNum" sz="quarter" idx="12"/>
          </p:nvPr>
        </p:nvSpPr>
        <p:spPr/>
        <p:txBody>
          <a:bodyPr/>
          <a:lstStyle/>
          <a:p>
            <a:fld id="{EF2191A1-080D-4B75-96DD-5F8CFE4971FF}" type="slidenum">
              <a:rPr lang="en-US" smtClean="0"/>
              <a:t>26</a:t>
            </a:fld>
            <a:endParaRPr lang="en-US"/>
          </a:p>
        </p:txBody>
      </p:sp>
      <p:sp>
        <p:nvSpPr>
          <p:cNvPr id="3" name="TextBox 2">
            <a:extLst>
              <a:ext uri="{FF2B5EF4-FFF2-40B4-BE49-F238E27FC236}">
                <a16:creationId xmlns:a16="http://schemas.microsoft.com/office/drawing/2014/main" id="{A10986CD-E4C9-4F2A-8567-2486CDC4E374}"/>
              </a:ext>
            </a:extLst>
          </p:cNvPr>
          <p:cNvSpPr txBox="1"/>
          <p:nvPr/>
        </p:nvSpPr>
        <p:spPr>
          <a:xfrm>
            <a:off x="268147" y="1224818"/>
            <a:ext cx="8541834" cy="2031325"/>
          </a:xfrm>
          <a:prstGeom prst="rect">
            <a:avLst/>
          </a:prstGeom>
          <a:noFill/>
        </p:spPr>
        <p:txBody>
          <a:bodyPr wrap="square" rtlCol="0">
            <a:spAutoFit/>
          </a:bodyPr>
          <a:lstStyle/>
          <a:p>
            <a:pPr algn="l"/>
            <a:r>
              <a:rPr lang="en-US" dirty="0"/>
              <a:t>Easy answer: a superposition of standing waves can give you a running wave, which gets out</a:t>
            </a:r>
            <a:r>
              <a:rPr lang="en-US" dirty="0">
                <a:latin typeface="DejaVu Serif" panose="02060603050605020204" pitchFamily="18" charset="0"/>
                <a:ea typeface="DejaVu Serif" panose="02060603050605020204" pitchFamily="18" charset="0"/>
              </a:rPr>
              <a:t>.</a:t>
            </a:r>
          </a:p>
          <a:p>
            <a:pPr algn="l"/>
            <a:endParaRPr lang="en-US" dirty="0">
              <a:latin typeface="DejaVu Serif" panose="02060603050605020204" pitchFamily="18" charset="0"/>
              <a:ea typeface="DejaVu Serif" panose="02060603050605020204" pitchFamily="18" charset="0"/>
            </a:endParaRPr>
          </a:p>
          <a:p>
            <a:pPr algn="l"/>
            <a:r>
              <a:rPr lang="en-US" dirty="0">
                <a:ea typeface="DejaVu Serif" panose="02060603050605020204" pitchFamily="18" charset="0"/>
              </a:rPr>
              <a:t>But</a:t>
            </a:r>
          </a:p>
          <a:p>
            <a:pPr algn="l"/>
            <a:endParaRPr lang="en-US" dirty="0">
              <a:ea typeface="DejaVu Serif" panose="02060603050605020204" pitchFamily="18" charset="0"/>
            </a:endParaRPr>
          </a:p>
          <a:p>
            <a:pPr algn="l"/>
            <a:r>
              <a:rPr lang="en-US" b="1" dirty="0">
                <a:ea typeface="DejaVu Serif" panose="02060603050605020204" pitchFamily="18" charset="0"/>
              </a:rPr>
              <a:t>Where are the superposition microstates in the statistical physics calculation of the statistical sum?</a:t>
            </a:r>
            <a:endParaRPr lang="sk-SK" b="1" dirty="0">
              <a:ea typeface="DejaVu Serif" panose="02060603050605020204" pitchFamily="18" charset="0"/>
            </a:endParaRPr>
          </a:p>
        </p:txBody>
      </p:sp>
      <p:pic>
        <p:nvPicPr>
          <p:cNvPr id="4" name="Picture 3">
            <a:extLst>
              <a:ext uri="{FF2B5EF4-FFF2-40B4-BE49-F238E27FC236}">
                <a16:creationId xmlns:a16="http://schemas.microsoft.com/office/drawing/2014/main" id="{4D8A8E52-1F5E-46C4-98D6-529A90C31FF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20592" y="3581778"/>
            <a:ext cx="2614613" cy="601790"/>
          </a:xfrm>
          <a:prstGeom prst="rect">
            <a:avLst/>
          </a:prstGeom>
        </p:spPr>
      </p:pic>
      <p:pic>
        <p:nvPicPr>
          <p:cNvPr id="5" name="Picture 4">
            <a:extLst>
              <a:ext uri="{FF2B5EF4-FFF2-40B4-BE49-F238E27FC236}">
                <a16:creationId xmlns:a16="http://schemas.microsoft.com/office/drawing/2014/main" id="{FCFD135E-95CB-4796-B125-8CD9718D35D2}"/>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52382" y="4390065"/>
            <a:ext cx="1959674" cy="517779"/>
          </a:xfrm>
          <a:prstGeom prst="rect">
            <a:avLst/>
          </a:prstGeom>
        </p:spPr>
      </p:pic>
      <p:sp>
        <p:nvSpPr>
          <p:cNvPr id="6" name="TextBox 5">
            <a:extLst>
              <a:ext uri="{FF2B5EF4-FFF2-40B4-BE49-F238E27FC236}">
                <a16:creationId xmlns:a16="http://schemas.microsoft.com/office/drawing/2014/main" id="{1037194A-D0B4-4ED7-BEA6-E19364295C7B}"/>
              </a:ext>
            </a:extLst>
          </p:cNvPr>
          <p:cNvSpPr txBox="1"/>
          <p:nvPr/>
        </p:nvSpPr>
        <p:spPr>
          <a:xfrm>
            <a:off x="3785191" y="340242"/>
            <a:ext cx="1254642" cy="923330"/>
          </a:xfrm>
          <a:prstGeom prst="rect">
            <a:avLst/>
          </a:prstGeom>
          <a:noFill/>
        </p:spPr>
        <p:txBody>
          <a:bodyPr wrap="square" rtlCol="0">
            <a:spAutoFit/>
          </a:bodyPr>
          <a:lstStyle/>
          <a:p>
            <a:pPr algn="ctr"/>
            <a:r>
              <a:rPr lang="en-US" sz="5400" b="1" dirty="0">
                <a:solidFill>
                  <a:srgbClr val="FF0000"/>
                </a:solidFill>
              </a:rPr>
              <a:t>?</a:t>
            </a:r>
            <a:endParaRPr lang="sk-SK" sz="5400" b="1" dirty="0">
              <a:solidFill>
                <a:srgbClr val="FF0000"/>
              </a:solidFill>
            </a:endParaRPr>
          </a:p>
        </p:txBody>
      </p:sp>
    </p:spTree>
    <p:extLst>
      <p:ext uri="{BB962C8B-B14F-4D97-AF65-F5344CB8AC3E}">
        <p14:creationId xmlns:p14="http://schemas.microsoft.com/office/powerpoint/2010/main" val="1427302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AC5443-E22D-4F24-A432-895ACEC4B1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9198B10B-E90D-4784-9615-66B9AE2E3A21}"/>
              </a:ext>
            </a:extLst>
          </p:cNvPr>
          <p:cNvSpPr txBox="1"/>
          <p:nvPr/>
        </p:nvSpPr>
        <p:spPr>
          <a:xfrm>
            <a:off x="74663" y="246439"/>
            <a:ext cx="88141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still another alternative description - photons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23B7CFC-F2E2-4597-900B-B0F2908331A0}"/>
                  </a:ext>
                </a:extLst>
              </p:cNvPr>
              <p:cNvGraphicFramePr>
                <a:graphicFrameLocks noGrp="1"/>
              </p:cNvGraphicFramePr>
              <p:nvPr>
                <p:extLst/>
              </p:nvPr>
            </p:nvGraphicFramePr>
            <p:xfrm>
              <a:off x="387744" y="2382962"/>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31967205"/>
                      </a:ext>
                    </a:extLst>
                  </a:tr>
                  <a:tr h="368699">
                    <a:tc>
                      <a:txBody>
                        <a:bodyPr/>
                        <a:lstStyle/>
                        <a:p>
                          <a:pPr algn="ctr"/>
                          <a:r>
                            <a:rPr lang="en-US" dirty="0"/>
                            <a:t>111,y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469915035"/>
                      </a:ext>
                    </a:extLst>
                  </a:tr>
                  <a:tr h="368699">
                    <a:tc>
                      <a:txBody>
                        <a:bodyPr/>
                        <a:lstStyle/>
                        <a:p>
                          <a:pPr algn="ctr"/>
                          <a:r>
                            <a:rPr lang="en-US" dirty="0"/>
                            <a:t>112,y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77776661"/>
                      </a:ext>
                    </a:extLst>
                  </a:tr>
                  <a:tr h="368699">
                    <a:tc>
                      <a:txBody>
                        <a:bodyPr/>
                        <a:lstStyle/>
                        <a:p>
                          <a:pPr algn="ctr"/>
                          <a:r>
                            <a:rPr lang="en-US" dirty="0"/>
                            <a:t>121,y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3280652935"/>
                      </a:ext>
                    </a:extLst>
                  </a:tr>
                  <a:tr h="368699">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extLst>
                      <a:ext uri="{0D108BD9-81ED-4DB2-BD59-A6C34878D82A}">
                        <a16:rowId xmlns:a16="http://schemas.microsoft.com/office/drawing/2014/main" val="1580410202"/>
                      </a:ext>
                    </a:extLst>
                  </a:tr>
                </a:tbl>
              </a:graphicData>
            </a:graphic>
          </p:graphicFrame>
        </mc:Choice>
        <mc:Fallback xmlns="">
          <p:graphicFrame>
            <p:nvGraphicFramePr>
              <p:cNvPr id="5" name="Table 4">
                <a:extLst>
                  <a:ext uri="{FF2B5EF4-FFF2-40B4-BE49-F238E27FC236}">
                    <a16:creationId xmlns:a16="http://schemas.microsoft.com/office/drawing/2014/main" id="{723B7CFC-F2E2-4597-900B-B0F2908331A0}"/>
                  </a:ext>
                </a:extLst>
              </p:cNvPr>
              <p:cNvGraphicFramePr>
                <a:graphicFrameLocks noGrp="1"/>
              </p:cNvGraphicFramePr>
              <p:nvPr>
                <p:extLst>
                  <p:ext uri="{D42A27DB-BD31-4B8C-83A1-F6EECF244321}">
                    <p14:modId xmlns:p14="http://schemas.microsoft.com/office/powerpoint/2010/main" val="2799187162"/>
                  </p:ext>
                </p:extLst>
              </p:nvPr>
            </p:nvGraphicFramePr>
            <p:xfrm>
              <a:off x="387744" y="2382962"/>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endParaRPr lang="sk-SK"/>
                        </a:p>
                      </a:txBody>
                      <a:tcPr>
                        <a:blipFill>
                          <a:blip r:embed="rId4"/>
                          <a:stretch>
                            <a:fillRect l="-58898" t="-110000" r="-847" b="-626667"/>
                          </a:stretch>
                        </a:blipFill>
                      </a:tcPr>
                    </a:tc>
                    <a:extLst>
                      <a:ext uri="{0D108BD9-81ED-4DB2-BD59-A6C34878D82A}">
                        <a16:rowId xmlns:a16="http://schemas.microsoft.com/office/drawing/2014/main" val="331967205"/>
                      </a:ext>
                    </a:extLst>
                  </a:tr>
                  <a:tr h="387477">
                    <a:tc>
                      <a:txBody>
                        <a:bodyPr/>
                        <a:lstStyle/>
                        <a:p>
                          <a:pPr algn="ctr"/>
                          <a:r>
                            <a:rPr lang="en-US" dirty="0"/>
                            <a:t>111,y</a:t>
                          </a:r>
                          <a:endParaRPr lang="sk-SK" dirty="0"/>
                        </a:p>
                      </a:txBody>
                      <a:tcPr/>
                    </a:tc>
                    <a:tc>
                      <a:txBody>
                        <a:bodyPr/>
                        <a:lstStyle/>
                        <a:p>
                          <a:endParaRPr lang="sk-SK"/>
                        </a:p>
                      </a:txBody>
                      <a:tcPr>
                        <a:blipFill>
                          <a:blip r:embed="rId4"/>
                          <a:stretch>
                            <a:fillRect l="-58898" t="-196875" r="-847" b="-487500"/>
                          </a:stretch>
                        </a:blipFill>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endParaRPr lang="sk-SK"/>
                        </a:p>
                      </a:txBody>
                      <a:tcPr>
                        <a:blipFill>
                          <a:blip r:embed="rId4"/>
                          <a:stretch>
                            <a:fillRect l="-58898" t="-311475" r="-847" b="-411475"/>
                          </a:stretch>
                        </a:blipFill>
                      </a:tcPr>
                    </a:tc>
                    <a:extLst>
                      <a:ext uri="{0D108BD9-81ED-4DB2-BD59-A6C34878D82A}">
                        <a16:rowId xmlns:a16="http://schemas.microsoft.com/office/drawing/2014/main" val="3469915035"/>
                      </a:ext>
                    </a:extLst>
                  </a:tr>
                  <a:tr h="387477">
                    <a:tc>
                      <a:txBody>
                        <a:bodyPr/>
                        <a:lstStyle/>
                        <a:p>
                          <a:pPr algn="ctr"/>
                          <a:r>
                            <a:rPr lang="en-US" dirty="0"/>
                            <a:t>112,y</a:t>
                          </a:r>
                          <a:endParaRPr lang="sk-SK" dirty="0"/>
                        </a:p>
                      </a:txBody>
                      <a:tcPr/>
                    </a:tc>
                    <a:tc>
                      <a:txBody>
                        <a:bodyPr/>
                        <a:lstStyle/>
                        <a:p>
                          <a:endParaRPr lang="sk-SK"/>
                        </a:p>
                      </a:txBody>
                      <a:tcPr>
                        <a:blipFill>
                          <a:blip r:embed="rId4"/>
                          <a:stretch>
                            <a:fillRect l="-58898" t="-392188" r="-847" b="-292188"/>
                          </a:stretch>
                        </a:blipFill>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endParaRPr lang="sk-SK"/>
                        </a:p>
                      </a:txBody>
                      <a:tcPr>
                        <a:blipFill>
                          <a:blip r:embed="rId4"/>
                          <a:stretch>
                            <a:fillRect l="-58898" t="-525000" r="-847" b="-211667"/>
                          </a:stretch>
                        </a:blipFill>
                      </a:tcPr>
                    </a:tc>
                    <a:extLst>
                      <a:ext uri="{0D108BD9-81ED-4DB2-BD59-A6C34878D82A}">
                        <a16:rowId xmlns:a16="http://schemas.microsoft.com/office/drawing/2014/main" val="77776661"/>
                      </a:ext>
                    </a:extLst>
                  </a:tr>
                  <a:tr h="387477">
                    <a:tc>
                      <a:txBody>
                        <a:bodyPr/>
                        <a:lstStyle/>
                        <a:p>
                          <a:pPr algn="ctr"/>
                          <a:r>
                            <a:rPr lang="en-US" dirty="0"/>
                            <a:t>121,y</a:t>
                          </a:r>
                          <a:endParaRPr lang="sk-SK" dirty="0"/>
                        </a:p>
                      </a:txBody>
                      <a:tcPr/>
                    </a:tc>
                    <a:tc>
                      <a:txBody>
                        <a:bodyPr/>
                        <a:lstStyle/>
                        <a:p>
                          <a:endParaRPr lang="sk-SK"/>
                        </a:p>
                      </a:txBody>
                      <a:tcPr>
                        <a:blipFill>
                          <a:blip r:embed="rId4"/>
                          <a:stretch>
                            <a:fillRect l="-58898" t="-585938" r="-847" b="-98438"/>
                          </a:stretch>
                        </a:blipFill>
                      </a:tcPr>
                    </a:tc>
                    <a:extLst>
                      <a:ext uri="{0D108BD9-81ED-4DB2-BD59-A6C34878D82A}">
                        <a16:rowId xmlns:a16="http://schemas.microsoft.com/office/drawing/2014/main" val="3280652935"/>
                      </a:ext>
                    </a:extLst>
                  </a:tr>
                  <a:tr h="368699">
                    <a:tc>
                      <a:txBody>
                        <a:bodyPr/>
                        <a:lstStyle/>
                        <a:p>
                          <a:endParaRPr lang="sk-SK"/>
                        </a:p>
                      </a:txBody>
                      <a:tcPr>
                        <a:blipFill>
                          <a:blip r:embed="rId4"/>
                          <a:stretch>
                            <a:fillRect l="-725" t="-719672" r="-172464" b="-3279"/>
                          </a:stretch>
                        </a:blipFill>
                      </a:tcPr>
                    </a:tc>
                    <a:tc>
                      <a:txBody>
                        <a:bodyPr/>
                        <a:lstStyle/>
                        <a:p>
                          <a:endParaRPr lang="sk-SK"/>
                        </a:p>
                      </a:txBody>
                      <a:tcPr>
                        <a:blipFill>
                          <a:blip r:embed="rId4"/>
                          <a:stretch>
                            <a:fillRect l="-58898" t="-719672" r="-847" b="-3279"/>
                          </a:stretch>
                        </a:blipFill>
                      </a:tcPr>
                    </a:tc>
                    <a:extLst>
                      <a:ext uri="{0D108BD9-81ED-4DB2-BD59-A6C34878D82A}">
                        <a16:rowId xmlns:a16="http://schemas.microsoft.com/office/drawing/2014/main" val="1580410202"/>
                      </a:ext>
                    </a:extLst>
                  </a:tr>
                </a:tbl>
              </a:graphicData>
            </a:graphic>
          </p:graphicFrame>
        </mc:Fallback>
      </mc:AlternateContent>
      <p:sp>
        <p:nvSpPr>
          <p:cNvPr id="6" name="TextBox 5">
            <a:extLst>
              <a:ext uri="{FF2B5EF4-FFF2-40B4-BE49-F238E27FC236}">
                <a16:creationId xmlns:a16="http://schemas.microsoft.com/office/drawing/2014/main" id="{CCA590BF-C96A-419C-8006-81FA6A830915}"/>
              </a:ext>
            </a:extLst>
          </p:cNvPr>
          <p:cNvSpPr txBox="1"/>
          <p:nvPr/>
        </p:nvSpPr>
        <p:spPr>
          <a:xfrm>
            <a:off x="204716" y="1337481"/>
            <a:ext cx="83524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complete (micro)state of the electromagnetic field we have represented by the table  where the excitation numbers are any integers. If you see the table do you recall </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7D0B5247-3E3D-47EF-A9AC-B7EA6EB5CC56}"/>
              </a:ext>
            </a:extLst>
          </p:cNvPr>
          <p:cNvSpPr txBox="1"/>
          <p:nvPr/>
        </p:nvSpPr>
        <p:spPr>
          <a:xfrm>
            <a:off x="2702257" y="1897039"/>
            <a:ext cx="612784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that you have already met a similar table in  a very different context? Here it is:</a:t>
            </a: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The state of non-interacting  indistinguishable </a:t>
            </a:r>
            <a:r>
              <a:rPr kumimoji="0" lang="en-US"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spinless</a:t>
            </a: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bosons was given by the list of one-</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E304AE2-6FA5-4B09-B7C3-B72427B7A9C5}"/>
                  </a:ext>
                </a:extLst>
              </p:cNvPr>
              <p:cNvGraphicFramePr>
                <a:graphicFrameLocks noGrp="1"/>
              </p:cNvGraphicFramePr>
              <p:nvPr>
                <p:extLst/>
              </p:nvPr>
            </p:nvGraphicFramePr>
            <p:xfrm>
              <a:off x="2821469" y="2840384"/>
              <a:ext cx="1941600" cy="329565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30861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697265"/>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8262013"/>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9662175"/>
                      </a:ext>
                    </a:extLst>
                  </a:tr>
                </a:tbl>
              </a:graphicData>
            </a:graphic>
          </p:graphicFrame>
        </mc:Choice>
        <mc:Fallback xmlns="">
          <p:graphicFrame>
            <p:nvGraphicFramePr>
              <p:cNvPr id="8" name="Table 7">
                <a:extLst>
                  <a:ext uri="{FF2B5EF4-FFF2-40B4-BE49-F238E27FC236}">
                    <a16:creationId xmlns:a16="http://schemas.microsoft.com/office/drawing/2014/main" id="{9E304AE2-6FA5-4B09-B7C3-B72427B7A9C5}"/>
                  </a:ext>
                </a:extLst>
              </p:cNvPr>
              <p:cNvGraphicFramePr>
                <a:graphicFrameLocks noGrp="1"/>
              </p:cNvGraphicFramePr>
              <p:nvPr>
                <p:extLst>
                  <p:ext uri="{D42A27DB-BD31-4B8C-83A1-F6EECF244321}">
                    <p14:modId xmlns:p14="http://schemas.microsoft.com/office/powerpoint/2010/main" val="2123448283"/>
                  </p:ext>
                </p:extLst>
              </p:nvPr>
            </p:nvGraphicFramePr>
            <p:xfrm>
              <a:off x="2821469" y="2840384"/>
              <a:ext cx="1941600" cy="329565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51816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697265"/>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8262013"/>
                      </a:ext>
                    </a:extLst>
                  </a:tr>
                  <a:tr h="308610">
                    <a:tc>
                      <a:txBody>
                        <a:bodyPr/>
                        <a:lstStyle/>
                        <a:p>
                          <a:endParaRPr lang="sk-S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575" t="-964706" r="-85057" b="-1961"/>
                          </a:stretch>
                        </a:blipFill>
                      </a:tcPr>
                    </a:tc>
                    <a:tc>
                      <a:txBody>
                        <a:bodyPr/>
                        <a:lstStyle/>
                        <a:p>
                          <a:endParaRPr lang="sk-S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19863" t="-964706" r="-1370" b="-1961"/>
                          </a:stretch>
                        </a:blipFill>
                      </a:tcPr>
                    </a:tc>
                    <a:extLst>
                      <a:ext uri="{0D108BD9-81ED-4DB2-BD59-A6C34878D82A}">
                        <a16:rowId xmlns:a16="http://schemas.microsoft.com/office/drawing/2014/main" val="2949662175"/>
                      </a:ext>
                    </a:extLst>
                  </a:tr>
                </a:tbl>
              </a:graphicData>
            </a:graphic>
          </p:graphicFrame>
        </mc:Fallback>
      </mc:AlternateContent>
      <p:sp>
        <p:nvSpPr>
          <p:cNvPr id="9" name="TextBox 8">
            <a:extLst>
              <a:ext uri="{FF2B5EF4-FFF2-40B4-BE49-F238E27FC236}">
                <a16:creationId xmlns:a16="http://schemas.microsoft.com/office/drawing/2014/main" id="{9D194D62-F93C-45C4-BC18-E114056DB105}"/>
              </a:ext>
            </a:extLst>
          </p:cNvPr>
          <p:cNvSpPr txBox="1"/>
          <p:nvPr/>
        </p:nvSpPr>
        <p:spPr>
          <a:xfrm>
            <a:off x="4801762" y="2787555"/>
            <a:ext cx="406928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particle states each with its occupational number which could be any integer. The total energy  was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For the electromagnetic field the total energy is</a:t>
            </a:r>
          </a:p>
        </p:txBody>
      </p:sp>
      <p:pic>
        <p:nvPicPr>
          <p:cNvPr id="10" name="Picture 9">
            <a:extLst>
              <a:ext uri="{FF2B5EF4-FFF2-40B4-BE49-F238E27FC236}">
                <a16:creationId xmlns:a16="http://schemas.microsoft.com/office/drawing/2014/main" id="{9C7B42C0-D10E-4ECA-9109-1E87122EA421}"/>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942007" y="3781949"/>
            <a:ext cx="2563178" cy="504063"/>
          </a:xfrm>
          <a:prstGeom prst="rect">
            <a:avLst/>
          </a:prstGeom>
        </p:spPr>
      </p:pic>
      <p:pic>
        <p:nvPicPr>
          <p:cNvPr id="18" name="Picture 17">
            <a:extLst>
              <a:ext uri="{FF2B5EF4-FFF2-40B4-BE49-F238E27FC236}">
                <a16:creationId xmlns:a16="http://schemas.microsoft.com/office/drawing/2014/main" id="{2696B20B-0668-4845-8BAE-D51E60490A29}"/>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71579" y="5258180"/>
            <a:ext cx="3519869" cy="492062"/>
          </a:xfrm>
          <a:prstGeom prst="rect">
            <a:avLst/>
          </a:prstGeom>
        </p:spPr>
      </p:pic>
      <p:sp>
        <p:nvSpPr>
          <p:cNvPr id="19" name="TextBox 18">
            <a:extLst>
              <a:ext uri="{FF2B5EF4-FFF2-40B4-BE49-F238E27FC236}">
                <a16:creationId xmlns:a16="http://schemas.microsoft.com/office/drawing/2014/main" id="{81B9C9B8-A633-4621-AAE3-9683EFB44A62}"/>
              </a:ext>
            </a:extLst>
          </p:cNvPr>
          <p:cNvSpPr txBox="1"/>
          <p:nvPr/>
        </p:nvSpPr>
        <p:spPr>
          <a:xfrm>
            <a:off x="368490" y="6100549"/>
            <a:ext cx="76427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The same (almost) description of the states, the same formula for the total energy.</a:t>
            </a:r>
            <a:endParaRPr kumimoji="0" lang="sk-SK" sz="1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66040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25865-0E86-46D8-A10E-FC60CEB81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97B53BB-EB1E-474D-9666-DE26ACD25C6D}"/>
              </a:ext>
            </a:extLst>
          </p:cNvPr>
          <p:cNvSpPr txBox="1"/>
          <p:nvPr/>
        </p:nvSpPr>
        <p:spPr>
          <a:xfrm>
            <a:off x="74663" y="136525"/>
            <a:ext cx="88141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still another alternative description - photons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1034A46-6BFC-4BB0-956A-52EB2889CDB8}"/>
              </a:ext>
            </a:extLst>
          </p:cNvPr>
          <p:cNvPicPr>
            <a:picLocks noChangeAspect="1"/>
          </p:cNvPicPr>
          <p:nvPr/>
        </p:nvPicPr>
        <p:blipFill>
          <a:blip r:embed="rId2"/>
          <a:stretch>
            <a:fillRect/>
          </a:stretch>
        </p:blipFill>
        <p:spPr>
          <a:xfrm>
            <a:off x="216903" y="1104097"/>
            <a:ext cx="3054617" cy="232490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EF940D-4DE7-46E2-9D59-FF96C2C118FC}"/>
                  </a:ext>
                </a:extLst>
              </p:cNvPr>
              <p:cNvSpPr txBox="1"/>
              <p:nvPr/>
            </p:nvSpPr>
            <p:spPr>
              <a:xfrm>
                <a:off x="3373119" y="1134577"/>
                <a:ext cx="544457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Now to the </a:t>
                </a:r>
                <a:r>
                  <a:rPr kumimoji="0" lang="en-US" sz="1800" b="1" i="0" u="none" strike="noStrike" kern="1200" cap="none" spc="0" normalizeH="0" baseline="0" noProof="0" dirty="0">
                    <a:ln>
                      <a:noFill/>
                    </a:ln>
                    <a:solidFill>
                      <a:srgbClr val="FF0000"/>
                    </a:solidFill>
                    <a:effectLst/>
                    <a:uLnTx/>
                    <a:uFillTx/>
                    <a:latin typeface="Calibri"/>
                    <a:ea typeface="+mn-ea"/>
                    <a:cs typeface="+mn-cs"/>
                  </a:rPr>
                  <a:t>problem of “spin labels”. </a:t>
                </a:r>
                <a:r>
                  <a:rPr kumimoji="0" lang="en-US" sz="1800" b="0" i="0" u="none" strike="noStrike" kern="1200" cap="none" spc="0" normalizeH="0" baseline="0" noProof="0" dirty="0">
                    <a:ln>
                      <a:noFill/>
                    </a:ln>
                    <a:solidFill>
                      <a:prstClr val="black"/>
                    </a:solidFill>
                    <a:effectLst/>
                    <a:uLnTx/>
                    <a:uFillTx/>
                    <a:latin typeface="Calibri"/>
                    <a:ea typeface="+mn-ea"/>
                    <a:cs typeface="+mn-cs"/>
                  </a:rPr>
                  <a:t>The particles we want to “invent and introduce” must be bosons, since the excitation numbers interpreted as occupational numbers are any integers. The bosons should not be spinless since we have to interpret the labels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as some spin-state labels. So far we do not know any bosons which would have just two spin states. Spin 1 bosons should have 3 “spin projections”. Two spin</a:t>
                </a:r>
              </a:p>
            </p:txBody>
          </p:sp>
        </mc:Choice>
        <mc:Fallback xmlns="">
          <p:sp>
            <p:nvSpPr>
              <p:cNvPr id="5" name="TextBox 4">
                <a:extLst>
                  <a:ext uri="{FF2B5EF4-FFF2-40B4-BE49-F238E27FC236}">
                    <a16:creationId xmlns:a16="http://schemas.microsoft.com/office/drawing/2014/main" id="{F2EF940D-4DE7-46E2-9D59-FF96C2C118FC}"/>
                  </a:ext>
                </a:extLst>
              </p:cNvPr>
              <p:cNvSpPr txBox="1">
                <a:spLocks noRot="1" noChangeAspect="1" noMove="1" noResize="1" noEditPoints="1" noAdjustHandles="1" noChangeArrowheads="1" noChangeShapeType="1" noTextEdit="1"/>
              </p:cNvSpPr>
              <p:nvPr/>
            </p:nvSpPr>
            <p:spPr>
              <a:xfrm>
                <a:off x="3373119" y="1134577"/>
                <a:ext cx="5444579" cy="2308324"/>
              </a:xfrm>
              <a:prstGeom prst="rect">
                <a:avLst/>
              </a:prstGeom>
              <a:blipFill>
                <a:blip r:embed="rId3"/>
                <a:stretch>
                  <a:fillRect l="-896" t="-1319" b="-3166"/>
                </a:stretch>
              </a:blipFill>
            </p:spPr>
            <p:txBody>
              <a:bodyPr/>
              <a:lstStyle/>
              <a:p>
                <a:r>
                  <a:rPr lang="sk-SK">
                    <a:noFill/>
                  </a:rPr>
                  <a:t> </a:t>
                </a:r>
              </a:p>
            </p:txBody>
          </p:sp>
        </mc:Fallback>
      </mc:AlternateContent>
      <p:sp>
        <p:nvSpPr>
          <p:cNvPr id="6" name="TextBox 5">
            <a:extLst>
              <a:ext uri="{FF2B5EF4-FFF2-40B4-BE49-F238E27FC236}">
                <a16:creationId xmlns:a16="http://schemas.microsoft.com/office/drawing/2014/main" id="{881DA546-6D80-4726-B996-64D00ACA2D7E}"/>
              </a:ext>
            </a:extLst>
          </p:cNvPr>
          <p:cNvSpPr txBox="1"/>
          <p:nvPr/>
        </p:nvSpPr>
        <p:spPr>
          <a:xfrm>
            <a:off x="216902" y="3472945"/>
            <a:ext cx="860079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projections suggest spin 1/2, but spin 1/2 particles are fermions!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However, the above mentioned classification is valid if we consider only nonrelativistic particles. Relativistic particles with the mass equal to zero with the total spin 1 have only two spin-projection states +1 and -1. Projection 0 is not possible. The reason is hidden deeply in relativistic quantum mechanics (better: field theory).  We skip the detailed argumentation, just take it as a fact.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So there is a chance for a particle-like alternative description of the states of the electromagnetic field introducing relativistic mass=0 particles with spin 1 named photons. The “spin-projection labels” for photons do not necessarily mean true spin projections: other quantum mechanical base of “spin states” can be used equally well. For photons we most other use the “polarization basis”.</a:t>
            </a:r>
          </a:p>
        </p:txBody>
      </p:sp>
    </p:spTree>
    <p:extLst>
      <p:ext uri="{BB962C8B-B14F-4D97-AF65-F5344CB8AC3E}">
        <p14:creationId xmlns:p14="http://schemas.microsoft.com/office/powerpoint/2010/main" val="2870919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0AF617-0F93-410D-9DCA-4744B46410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78F0B512-B344-45A7-A3DB-B5A4DA237E1C}"/>
              </a:ext>
            </a:extLst>
          </p:cNvPr>
          <p:cNvSpPr txBox="1"/>
          <p:nvPr/>
        </p:nvSpPr>
        <p:spPr>
          <a:xfrm>
            <a:off x="74663" y="136525"/>
            <a:ext cx="88141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photons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8D591F8-843F-413B-ABBA-AAEE055A69D8}"/>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360401" y="1387527"/>
            <a:ext cx="2664000" cy="471429"/>
          </a:xfrm>
          <a:prstGeom prst="rect">
            <a:avLst/>
          </a:prstGeom>
        </p:spPr>
      </p:pic>
      <p:pic>
        <p:nvPicPr>
          <p:cNvPr id="5" name="Picture 4">
            <a:extLst>
              <a:ext uri="{FF2B5EF4-FFF2-40B4-BE49-F238E27FC236}">
                <a16:creationId xmlns:a16="http://schemas.microsoft.com/office/drawing/2014/main" id="{8E18F920-9995-49F1-B6B2-35F3DEDD8A6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572000" y="1387526"/>
            <a:ext cx="2238857" cy="471429"/>
          </a:xfrm>
          <a:prstGeom prst="rect">
            <a:avLst/>
          </a:prstGeom>
        </p:spPr>
      </p:pic>
      <p:sp>
        <p:nvSpPr>
          <p:cNvPr id="6" name="TextBox 5">
            <a:extLst>
              <a:ext uri="{FF2B5EF4-FFF2-40B4-BE49-F238E27FC236}">
                <a16:creationId xmlns:a16="http://schemas.microsoft.com/office/drawing/2014/main" id="{4FA0764E-80E3-4F49-BD49-37338CB106E0}"/>
              </a:ext>
            </a:extLst>
          </p:cNvPr>
          <p:cNvSpPr txBox="1"/>
          <p:nvPr/>
        </p:nvSpPr>
        <p:spPr>
          <a:xfrm>
            <a:off x="213360" y="838970"/>
            <a:ext cx="863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found that the energy and momentum formulas for photons should be</a:t>
            </a:r>
          </a:p>
        </p:txBody>
      </p:sp>
      <p:sp>
        <p:nvSpPr>
          <p:cNvPr id="7" name="TextBox 6">
            <a:extLst>
              <a:ext uri="{FF2B5EF4-FFF2-40B4-BE49-F238E27FC236}">
                <a16:creationId xmlns:a16="http://schemas.microsoft.com/office/drawing/2014/main" id="{C96F9EC8-BA22-419A-9F7C-E2ADE5916DE8}"/>
              </a:ext>
            </a:extLst>
          </p:cNvPr>
          <p:cNvSpPr txBox="1"/>
          <p:nvPr/>
        </p:nvSpPr>
        <p:spPr>
          <a:xfrm>
            <a:off x="223520" y="1971040"/>
            <a:ext cx="86652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This gives us the following relation between energy and momentum</a:t>
            </a:r>
          </a:p>
        </p:txBody>
      </p:sp>
      <p:pic>
        <p:nvPicPr>
          <p:cNvPr id="11" name="Picture 10">
            <a:extLst>
              <a:ext uri="{FF2B5EF4-FFF2-40B4-BE49-F238E27FC236}">
                <a16:creationId xmlns:a16="http://schemas.microsoft.com/office/drawing/2014/main" id="{C011FC65-99DF-4807-B362-D6D6AD4907AF}"/>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545840" y="2585037"/>
            <a:ext cx="880000" cy="278667"/>
          </a:xfrm>
          <a:prstGeom prst="rect">
            <a:avLst/>
          </a:prstGeom>
        </p:spPr>
      </p:pic>
      <p:sp>
        <p:nvSpPr>
          <p:cNvPr id="12" name="Rectangle 11">
            <a:extLst>
              <a:ext uri="{FF2B5EF4-FFF2-40B4-BE49-F238E27FC236}">
                <a16:creationId xmlns:a16="http://schemas.microsoft.com/office/drawing/2014/main" id="{5A59FE8C-E5AB-4AAB-8EA9-770062957B2E}"/>
              </a:ext>
            </a:extLst>
          </p:cNvPr>
          <p:cNvSpPr/>
          <p:nvPr/>
        </p:nvSpPr>
        <p:spPr>
          <a:xfrm>
            <a:off x="3383280" y="2428240"/>
            <a:ext cx="1188720" cy="579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192B6489-26AC-4C21-848C-B29342020253}"/>
              </a:ext>
            </a:extLst>
          </p:cNvPr>
          <p:cNvSpPr txBox="1"/>
          <p:nvPr/>
        </p:nvSpPr>
        <p:spPr>
          <a:xfrm>
            <a:off x="223520" y="3200400"/>
            <a:ext cx="86652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Such a relation is expected for relativistic massless particle because of the general relativistic formula for the particle rest mass</a:t>
            </a:r>
          </a:p>
        </p:txBody>
      </p:sp>
      <p:pic>
        <p:nvPicPr>
          <p:cNvPr id="31" name="Picture 30">
            <a:extLst>
              <a:ext uri="{FF2B5EF4-FFF2-40B4-BE49-F238E27FC236}">
                <a16:creationId xmlns:a16="http://schemas.microsoft.com/office/drawing/2014/main" id="{F1657767-BD89-46F2-A4BE-D36F0D59DB63}"/>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064401" y="3965015"/>
            <a:ext cx="1920000" cy="464571"/>
          </a:xfrm>
          <a:prstGeom prst="rect">
            <a:avLst/>
          </a:prstGeom>
        </p:spPr>
      </p:pic>
      <p:sp>
        <p:nvSpPr>
          <p:cNvPr id="19" name="TextBox 18">
            <a:extLst>
              <a:ext uri="{FF2B5EF4-FFF2-40B4-BE49-F238E27FC236}">
                <a16:creationId xmlns:a16="http://schemas.microsoft.com/office/drawing/2014/main" id="{39D00AE0-7D4A-44A7-95ED-B67DC1DC8794}"/>
              </a:ext>
            </a:extLst>
          </p:cNvPr>
          <p:cNvSpPr txBox="1"/>
          <p:nvPr/>
        </p:nvSpPr>
        <p:spPr>
          <a:xfrm>
            <a:off x="239350" y="4582262"/>
            <a:ext cx="8665299"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photons this gives the rest mass 0. The general formula for the relation between the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energy, rest mass and velocity of a particle is</a:t>
            </a:r>
          </a:p>
        </p:txBody>
      </p:sp>
      <p:sp>
        <p:nvSpPr>
          <p:cNvPr id="20" name="Rectangle 19">
            <a:extLst>
              <a:ext uri="{FF2B5EF4-FFF2-40B4-BE49-F238E27FC236}">
                <a16:creationId xmlns:a16="http://schemas.microsoft.com/office/drawing/2014/main" id="{B64506AC-232B-46F1-81E8-BD27ADF5126D}"/>
              </a:ext>
            </a:extLst>
          </p:cNvPr>
          <p:cNvSpPr/>
          <p:nvPr/>
        </p:nvSpPr>
        <p:spPr>
          <a:xfrm>
            <a:off x="2824480" y="3904055"/>
            <a:ext cx="228600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84F53920-8F79-4AD6-9961-424BC8B60C9A}"/>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794451" y="4916488"/>
            <a:ext cx="1292571" cy="738857"/>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C1FAAB3-ACE6-4103-A9E3-5F433E0C4AAE}"/>
                  </a:ext>
                </a:extLst>
              </p:cNvPr>
              <p:cNvSpPr txBox="1"/>
              <p:nvPr/>
            </p:nvSpPr>
            <p:spPr>
              <a:xfrm>
                <a:off x="239350" y="5661749"/>
                <a:ext cx="7863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 get non-zero energy, the zero-mass particle velocity must always be </a:t>
                </a:r>
                <a14:m>
                  <m:oMath xmlns:m="http://schemas.openxmlformats.org/officeDocument/2006/math">
                    <m:r>
                      <m:rPr>
                        <m:nor/>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v</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So photons always move with the velocity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25" name="TextBox 24">
                <a:extLst>
                  <a:ext uri="{FF2B5EF4-FFF2-40B4-BE49-F238E27FC236}">
                    <a16:creationId xmlns:a16="http://schemas.microsoft.com/office/drawing/2014/main" id="{EC1FAAB3-ACE6-4103-A9E3-5F433E0C4AAE}"/>
                  </a:ext>
                </a:extLst>
              </p:cNvPr>
              <p:cNvSpPr txBox="1">
                <a:spLocks noRot="1" noChangeAspect="1" noMove="1" noResize="1" noEditPoints="1" noAdjustHandles="1" noChangeArrowheads="1" noChangeShapeType="1" noTextEdit="1"/>
              </p:cNvSpPr>
              <p:nvPr/>
            </p:nvSpPr>
            <p:spPr>
              <a:xfrm>
                <a:off x="239350" y="5661749"/>
                <a:ext cx="7863840" cy="646331"/>
              </a:xfrm>
              <a:prstGeom prst="rect">
                <a:avLst/>
              </a:prstGeom>
              <a:blipFill>
                <a:blip r:embed="rId12"/>
                <a:stretch>
                  <a:fillRect l="-620" t="-5660" b="-14151"/>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03F4BB8D-B2EF-4DF8-ABAA-9CBCFAE94490}"/>
              </a:ext>
            </a:extLst>
          </p:cNvPr>
          <p:cNvSpPr txBox="1"/>
          <p:nvPr/>
        </p:nvSpPr>
        <p:spPr>
          <a:xfrm>
            <a:off x="244881" y="6259810"/>
            <a:ext cx="7559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We have discovered photons !!!</a:t>
            </a:r>
          </a:p>
        </p:txBody>
      </p:sp>
    </p:spTree>
    <p:extLst>
      <p:ext uri="{BB962C8B-B14F-4D97-AF65-F5344CB8AC3E}">
        <p14:creationId xmlns:p14="http://schemas.microsoft.com/office/powerpoint/2010/main" val="385829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80372"/>
            <a:ext cx="64807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Physics manifesto</a:t>
            </a:r>
            <a:endParaRPr kumimoji="0" lang="sk-SK"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976894" y="1376708"/>
            <a:ext cx="7272808"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Find how to describe </a:t>
            </a:r>
            <a:r>
              <a:rPr lang="en-US" b="1" dirty="0">
                <a:solidFill>
                  <a:prstClr val="black"/>
                </a:solidFill>
                <a:latin typeface="Calibri"/>
              </a:rPr>
              <a:t>“current” </a:t>
            </a:r>
            <a:r>
              <a:rPr kumimoji="0" lang="en-US" sz="1800" b="1" i="0" u="none" strike="noStrike" kern="1200" cap="none" spc="0" normalizeH="0" baseline="0" noProof="0" dirty="0">
                <a:ln>
                  <a:noFill/>
                </a:ln>
                <a:solidFill>
                  <a:prstClr val="black"/>
                </a:solidFill>
                <a:effectLst/>
                <a:uLnTx/>
                <a:uFillTx/>
                <a:latin typeface="Calibri"/>
                <a:ea typeface="+mn-ea"/>
                <a:cs typeface="+mn-cs"/>
              </a:rPr>
              <a:t>state of the </a:t>
            </a:r>
            <a:r>
              <a:rPr lang="en-US" b="1" dirty="0">
                <a:solidFill>
                  <a:prstClr val="black"/>
                </a:solidFill>
                <a:latin typeface="Calibri"/>
              </a:rPr>
              <a:t>animal</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Find the equation of motion</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Predict future states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solidFill>
                  <a:prstClr val="black"/>
                </a:solidFill>
                <a:latin typeface="Calibri"/>
              </a:rPr>
              <a:t>If you cannot write down current state in sufficient details do statistical physics instead</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p:cNvSpPr txBox="1"/>
          <p:nvPr/>
        </p:nvSpPr>
        <p:spPr>
          <a:xfrm>
            <a:off x="212496" y="2854839"/>
            <a:ext cx="81750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State of electromagnetic field: two vector fields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What are the equations of motion, how to predict future? </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6D81D38B-C244-40E1-9FE5-62CEBC1640B4}"/>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894624" y="2894539"/>
            <a:ext cx="437143" cy="276000"/>
          </a:xfrm>
          <a:prstGeom prst="rect">
            <a:avLst/>
          </a:prstGeom>
        </p:spPr>
      </p:pic>
      <p:pic>
        <p:nvPicPr>
          <p:cNvPr id="14" name="Picture 13">
            <a:extLst>
              <a:ext uri="{FF2B5EF4-FFF2-40B4-BE49-F238E27FC236}">
                <a16:creationId xmlns:a16="http://schemas.microsoft.com/office/drawing/2014/main" id="{E606688B-B492-4509-95B4-100CEAE07833}"/>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390750" y="2902710"/>
            <a:ext cx="440571" cy="276000"/>
          </a:xfrm>
          <a:prstGeom prst="rect">
            <a:avLst/>
          </a:prstGeom>
        </p:spPr>
      </p:pic>
      <p:sp>
        <p:nvSpPr>
          <p:cNvPr id="10" name="TextBox 9">
            <a:extLst>
              <a:ext uri="{FF2B5EF4-FFF2-40B4-BE49-F238E27FC236}">
                <a16:creationId xmlns:a16="http://schemas.microsoft.com/office/drawing/2014/main" id="{D39AB266-4EE3-48BE-B507-693533BF7954}"/>
              </a:ext>
            </a:extLst>
          </p:cNvPr>
          <p:cNvSpPr txBox="1"/>
          <p:nvPr/>
        </p:nvSpPr>
        <p:spPr>
          <a:xfrm>
            <a:off x="184280" y="778442"/>
            <a:ext cx="83616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We have </a:t>
            </a:r>
            <a:r>
              <a:rPr kumimoji="0" lang="en-US" sz="1800" b="0" i="0" u="none" strike="noStrike" kern="1200" cap="none" spc="0" normalizeH="0" baseline="0" noProof="0" dirty="0">
                <a:ln>
                  <a:noFill/>
                </a:ln>
                <a:solidFill>
                  <a:prstClr val="black"/>
                </a:solidFill>
                <a:effectLst/>
                <a:uLnTx/>
                <a:uFillTx/>
                <a:latin typeface="Calibri"/>
                <a:ea typeface="+mn-ea"/>
                <a:cs typeface="+mn-cs"/>
              </a:rPr>
              <a:t>a new physical system: electromagnetic field. It is a new animal in the physics ZOO. So we have to show how the physics manifesto works for this new animal.</a:t>
            </a:r>
          </a:p>
        </p:txBody>
      </p:sp>
      <p:pic>
        <p:nvPicPr>
          <p:cNvPr id="11" name="Picture 10">
            <a:extLst>
              <a:ext uri="{FF2B5EF4-FFF2-40B4-BE49-F238E27FC236}">
                <a16:creationId xmlns:a16="http://schemas.microsoft.com/office/drawing/2014/main" id="{9157EADA-D8EC-4D52-97AF-4D257AB73940}"/>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263757" y="3651578"/>
            <a:ext cx="1868571" cy="536571"/>
          </a:xfrm>
          <a:prstGeom prst="rect">
            <a:avLst/>
          </a:prstGeom>
        </p:spPr>
      </p:pic>
      <p:pic>
        <p:nvPicPr>
          <p:cNvPr id="13" name="Picture 12">
            <a:extLst>
              <a:ext uri="{FF2B5EF4-FFF2-40B4-BE49-F238E27FC236}">
                <a16:creationId xmlns:a16="http://schemas.microsoft.com/office/drawing/2014/main" id="{ED6431F2-142D-406F-988C-AF96E2AB8475}"/>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024981" y="3547226"/>
            <a:ext cx="3087429" cy="536571"/>
          </a:xfrm>
          <a:prstGeom prst="rect">
            <a:avLst/>
          </a:prstGeom>
        </p:spPr>
      </p:pic>
      <p:pic>
        <p:nvPicPr>
          <p:cNvPr id="15" name="Picture 14">
            <a:extLst>
              <a:ext uri="{FF2B5EF4-FFF2-40B4-BE49-F238E27FC236}">
                <a16:creationId xmlns:a16="http://schemas.microsoft.com/office/drawing/2014/main" id="{B530CC2D-266E-4CD3-B936-500CE4DC7207}"/>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987158" y="4342400"/>
            <a:ext cx="1296000" cy="536571"/>
          </a:xfrm>
          <a:prstGeom prst="rect">
            <a:avLst/>
          </a:prstGeom>
        </p:spPr>
      </p:pic>
      <p:pic>
        <p:nvPicPr>
          <p:cNvPr id="16" name="Picture 15">
            <a:extLst>
              <a:ext uri="{FF2B5EF4-FFF2-40B4-BE49-F238E27FC236}">
                <a16:creationId xmlns:a16="http://schemas.microsoft.com/office/drawing/2014/main" id="{37354773-710E-46C6-BD33-5A986EDC704D}"/>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244737" y="4279949"/>
            <a:ext cx="2324572" cy="58114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08F6375-5EF8-44B8-B881-49F813D8CAA9}"/>
                  </a:ext>
                </a:extLst>
              </p:cNvPr>
              <p:cNvSpPr txBox="1"/>
              <p:nvPr/>
            </p:nvSpPr>
            <p:spPr>
              <a:xfrm>
                <a:off x="84971" y="4947496"/>
                <a:ext cx="8239760" cy="4031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Suppose we know the state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acc>
                    <m:d>
                      <m:d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d>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𝐵</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 state after time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should be</a:t>
                </a:r>
              </a:p>
            </p:txBody>
          </p:sp>
        </mc:Choice>
        <mc:Fallback xmlns="">
          <p:sp>
            <p:nvSpPr>
              <p:cNvPr id="17" name="TextBox 16">
                <a:extLst>
                  <a:ext uri="{FF2B5EF4-FFF2-40B4-BE49-F238E27FC236}">
                    <a16:creationId xmlns:a16="http://schemas.microsoft.com/office/drawing/2014/main" id="{308F6375-5EF8-44B8-B881-49F813D8CAA9}"/>
                  </a:ext>
                </a:extLst>
              </p:cNvPr>
              <p:cNvSpPr txBox="1">
                <a:spLocks noRot="1" noChangeAspect="1" noMove="1" noResize="1" noEditPoints="1" noAdjustHandles="1" noChangeArrowheads="1" noChangeShapeType="1" noTextEdit="1"/>
              </p:cNvSpPr>
              <p:nvPr/>
            </p:nvSpPr>
            <p:spPr>
              <a:xfrm>
                <a:off x="84971" y="4947496"/>
                <a:ext cx="8239760" cy="403124"/>
              </a:xfrm>
              <a:prstGeom prst="rect">
                <a:avLst/>
              </a:prstGeom>
              <a:blipFill>
                <a:blip r:embed="rId16"/>
                <a:stretch>
                  <a:fillRect l="-666" t="-12121" b="-24242"/>
                </a:stretch>
              </a:blipFill>
            </p:spPr>
            <p:txBody>
              <a:bodyPr/>
              <a:lstStyle/>
              <a:p>
                <a:r>
                  <a:rPr lang="sk-SK">
                    <a:noFill/>
                  </a:rPr>
                  <a:t> </a:t>
                </a:r>
              </a:p>
            </p:txBody>
          </p:sp>
        </mc:Fallback>
      </mc:AlternateContent>
      <p:cxnSp>
        <p:nvCxnSpPr>
          <p:cNvPr id="19" name="Straight Connector 18">
            <a:extLst>
              <a:ext uri="{FF2B5EF4-FFF2-40B4-BE49-F238E27FC236}">
                <a16:creationId xmlns:a16="http://schemas.microsoft.com/office/drawing/2014/main" id="{82B02070-26ED-4D62-B9AA-43B09AC51EB2}"/>
              </a:ext>
            </a:extLst>
          </p:cNvPr>
          <p:cNvCxnSpPr/>
          <p:nvPr/>
        </p:nvCxnSpPr>
        <p:spPr>
          <a:xfrm>
            <a:off x="173736" y="2834640"/>
            <a:ext cx="88788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4C8D155-15DE-4B7F-BAD0-98E05EF06027}"/>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1583810" y="6162874"/>
            <a:ext cx="3560572" cy="276000"/>
          </a:xfrm>
          <a:prstGeom prst="rect">
            <a:avLst/>
          </a:prstGeom>
        </p:spPr>
      </p:pic>
      <p:pic>
        <p:nvPicPr>
          <p:cNvPr id="21" name="Picture 20">
            <a:extLst>
              <a:ext uri="{FF2B5EF4-FFF2-40B4-BE49-F238E27FC236}">
                <a16:creationId xmlns:a16="http://schemas.microsoft.com/office/drawing/2014/main" id="{D0A98FEB-7E42-4567-964C-1940607C2E7B}"/>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1583810" y="5618032"/>
            <a:ext cx="5480572" cy="512571"/>
          </a:xfrm>
          <a:prstGeom prst="rect">
            <a:avLst/>
          </a:prstGeom>
        </p:spPr>
      </p:pic>
      <p:sp>
        <p:nvSpPr>
          <p:cNvPr id="22" name="Rectangle 21">
            <a:extLst>
              <a:ext uri="{FF2B5EF4-FFF2-40B4-BE49-F238E27FC236}">
                <a16:creationId xmlns:a16="http://schemas.microsoft.com/office/drawing/2014/main" id="{2CC3BEED-AD03-48D4-8616-C3FF9EC7A619}"/>
              </a:ext>
            </a:extLst>
          </p:cNvPr>
          <p:cNvSpPr/>
          <p:nvPr/>
        </p:nvSpPr>
        <p:spPr>
          <a:xfrm>
            <a:off x="1489456" y="5587552"/>
            <a:ext cx="5953760" cy="929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076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F5FD81-FCDC-411B-B784-BF80E2AEF2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1E9739B-A29A-4B97-881C-CE9C8FD7F7FD}"/>
              </a:ext>
            </a:extLst>
          </p:cNvPr>
          <p:cNvSpPr txBox="1"/>
          <p:nvPr/>
        </p:nvSpPr>
        <p:spPr>
          <a:xfrm>
            <a:off x="883920" y="243840"/>
            <a:ext cx="6837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Thermal radiation in a cavity as a photon gas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7AFC2FB-928B-43BD-961E-6619DF5C25E2}"/>
                  </a:ext>
                </a:extLst>
              </p:cNvPr>
              <p:cNvSpPr txBox="1"/>
              <p:nvPr/>
            </p:nvSpPr>
            <p:spPr>
              <a:xfrm>
                <a:off x="233680" y="975360"/>
                <a:ext cx="8686800" cy="3493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have arrived at a conclusion that we can consider the electromagnetic field in a cavity as a photon gas. So we can try to calculate the properties of the thermal radiation by calculating the properties of a photon  gas in equilibrium with the cavity walls at the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 to do that? we certainly do not know a priori the total number of photons in the cavity so we try to work within the grand canonical technology pretending to know the chemical potential of photons, calculate with it as with a symbolical abstract number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finally find the correct value of it by adjusting this value to get the correct thermal radiation results which we already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we have a the photon gas with one-particle-states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s. The mean occupational number a one-particle-state will be (Bose-Einstein)</a:t>
                </a:r>
              </a:p>
            </p:txBody>
          </p:sp>
        </mc:Choice>
        <mc:Fallback xmlns="">
          <p:sp>
            <p:nvSpPr>
              <p:cNvPr id="4" name="TextBox 3">
                <a:extLst>
                  <a:ext uri="{FF2B5EF4-FFF2-40B4-BE49-F238E27FC236}">
                    <a16:creationId xmlns:a16="http://schemas.microsoft.com/office/drawing/2014/main" id="{77AFC2FB-928B-43BD-961E-6619DF5C25E2}"/>
                  </a:ext>
                </a:extLst>
              </p:cNvPr>
              <p:cNvSpPr txBox="1">
                <a:spLocks noRot="1" noChangeAspect="1" noMove="1" noResize="1" noEditPoints="1" noAdjustHandles="1" noChangeArrowheads="1" noChangeShapeType="1" noTextEdit="1"/>
              </p:cNvSpPr>
              <p:nvPr/>
            </p:nvSpPr>
            <p:spPr>
              <a:xfrm>
                <a:off x="233680" y="975360"/>
                <a:ext cx="8686800" cy="3493264"/>
              </a:xfrm>
              <a:prstGeom prst="rect">
                <a:avLst/>
              </a:prstGeom>
              <a:blipFill>
                <a:blip r:embed="rId4"/>
                <a:stretch>
                  <a:fillRect l="-561" t="-873" r="-982" b="-1920"/>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1A034B99-67FD-4C88-85F2-8533ABBD738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85143" y="4468624"/>
            <a:ext cx="2773714" cy="692571"/>
          </a:xfrm>
          <a:prstGeom prst="rect">
            <a:avLst/>
          </a:prstGeom>
        </p:spPr>
      </p:pic>
      <p:sp>
        <p:nvSpPr>
          <p:cNvPr id="9" name="TextBox 8">
            <a:extLst>
              <a:ext uri="{FF2B5EF4-FFF2-40B4-BE49-F238E27FC236}">
                <a16:creationId xmlns:a16="http://schemas.microsoft.com/office/drawing/2014/main" id="{39231AA5-9BF9-4EDB-83C5-4B6F6882922F}"/>
              </a:ext>
            </a:extLst>
          </p:cNvPr>
          <p:cNvSpPr txBox="1"/>
          <p:nvPr/>
        </p:nvSpPr>
        <p:spPr>
          <a:xfrm>
            <a:off x="335280" y="5334000"/>
            <a:ext cx="843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total energy of the photon gas will be</a:t>
            </a:r>
          </a:p>
        </p:txBody>
      </p:sp>
      <p:pic>
        <p:nvPicPr>
          <p:cNvPr id="12" name="Picture 11">
            <a:extLst>
              <a:ext uri="{FF2B5EF4-FFF2-40B4-BE49-F238E27FC236}">
                <a16:creationId xmlns:a16="http://schemas.microsoft.com/office/drawing/2014/main" id="{A49484D6-208A-45FF-BE48-0461A4DD228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73806" y="5703332"/>
            <a:ext cx="2849143" cy="697714"/>
          </a:xfrm>
          <a:prstGeom prst="rect">
            <a:avLst/>
          </a:prstGeom>
        </p:spPr>
      </p:pic>
    </p:spTree>
    <p:extLst>
      <p:ext uri="{BB962C8B-B14F-4D97-AF65-F5344CB8AC3E}">
        <p14:creationId xmlns:p14="http://schemas.microsoft.com/office/powerpoint/2010/main" val="395638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E8A195-B0CD-4DA1-867F-7D26A3AD8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FBD05726-D868-421B-AC12-1673F0D5A582}"/>
              </a:ext>
            </a:extLst>
          </p:cNvPr>
          <p:cNvSpPr txBox="1"/>
          <p:nvPr/>
        </p:nvSpPr>
        <p:spPr>
          <a:xfrm>
            <a:off x="1005840" y="274320"/>
            <a:ext cx="6837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Thermal radiation in a cavity as a photon gas</a:t>
            </a:r>
          </a:p>
        </p:txBody>
      </p:sp>
      <p:sp>
        <p:nvSpPr>
          <p:cNvPr id="4" name="TextBox 3">
            <a:extLst>
              <a:ext uri="{FF2B5EF4-FFF2-40B4-BE49-F238E27FC236}">
                <a16:creationId xmlns:a16="http://schemas.microsoft.com/office/drawing/2014/main" id="{DFDA8662-B97C-4CBF-9A3E-154FB6BE3BAC}"/>
              </a:ext>
            </a:extLst>
          </p:cNvPr>
          <p:cNvSpPr txBox="1"/>
          <p:nvPr/>
        </p:nvSpPr>
        <p:spPr>
          <a:xfrm>
            <a:off x="233680" y="1198880"/>
            <a:ext cx="84531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Let us compare the formula we have just got with the formula we have got for “equivalent oscillators” where we had “mean excitation numbers” instead of “mean occupational numbers”</a:t>
            </a:r>
          </a:p>
        </p:txBody>
      </p:sp>
      <p:pic>
        <p:nvPicPr>
          <p:cNvPr id="6" name="Picture 5">
            <a:extLst>
              <a:ext uri="{FF2B5EF4-FFF2-40B4-BE49-F238E27FC236}">
                <a16:creationId xmlns:a16="http://schemas.microsoft.com/office/drawing/2014/main" id="{9D1B8E54-621F-4877-BF1F-3B2969F5F8B7}"/>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440171" y="1967089"/>
            <a:ext cx="2535429" cy="589714"/>
          </a:xfrm>
          <a:prstGeom prst="rect">
            <a:avLst/>
          </a:prstGeom>
        </p:spPr>
      </p:pic>
      <p:pic>
        <p:nvPicPr>
          <p:cNvPr id="7" name="Picture 6">
            <a:extLst>
              <a:ext uri="{FF2B5EF4-FFF2-40B4-BE49-F238E27FC236}">
                <a16:creationId xmlns:a16="http://schemas.microsoft.com/office/drawing/2014/main" id="{6992DFD7-D1DE-4045-8E02-109F0E852844}"/>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86767" y="2006538"/>
            <a:ext cx="2849143" cy="697714"/>
          </a:xfrm>
          <a:prstGeom prst="rect">
            <a:avLst/>
          </a:prstGeom>
        </p:spPr>
      </p:pic>
      <p:pic>
        <p:nvPicPr>
          <p:cNvPr id="9" name="Picture 8">
            <a:extLst>
              <a:ext uri="{FF2B5EF4-FFF2-40B4-BE49-F238E27FC236}">
                <a16:creationId xmlns:a16="http://schemas.microsoft.com/office/drawing/2014/main" id="{0DE2C340-A87F-4853-8B8F-8CA4C4BBEAEE}"/>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403960" y="2101504"/>
            <a:ext cx="493160" cy="29009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EEBE918-CD81-4547-9916-9621150911BB}"/>
                  </a:ext>
                </a:extLst>
              </p:cNvPr>
              <p:cNvSpPr txBox="1"/>
              <p:nvPr/>
            </p:nvSpPr>
            <p:spPr>
              <a:xfrm>
                <a:off x="314960" y="2854960"/>
                <a:ext cx="84124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formula for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the same in both cases, the only difference is that there 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in the formula on the left. The conclusion is: we get exactly the same results for the thermal radiation if calculated as for oscillators and if calculated as for photons </a:t>
                </a:r>
                <a:r>
                  <a:rPr kumimoji="0" lang="en-US" sz="1800" b="1" i="0" u="none" strike="noStrike" kern="1200" cap="none" spc="0" normalizeH="0" baseline="0" noProof="0" dirty="0">
                    <a:ln>
                      <a:noFill/>
                    </a:ln>
                    <a:solidFill>
                      <a:srgbClr val="FF0000"/>
                    </a:solidFill>
                    <a:effectLst/>
                    <a:uLnTx/>
                    <a:uFillTx/>
                    <a:latin typeface="Calibri"/>
                    <a:ea typeface="+mn-ea"/>
                    <a:cs typeface="+mn-cs"/>
                  </a:rPr>
                  <a:t>if we set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𝝁</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discovered a new law of nature: chemical potential of photons is (always) zero.</a:t>
                </a:r>
              </a:p>
            </p:txBody>
          </p:sp>
        </mc:Choice>
        <mc:Fallback xmlns="">
          <p:sp>
            <p:nvSpPr>
              <p:cNvPr id="10" name="TextBox 9">
                <a:extLst>
                  <a:ext uri="{FF2B5EF4-FFF2-40B4-BE49-F238E27FC236}">
                    <a16:creationId xmlns:a16="http://schemas.microsoft.com/office/drawing/2014/main" id="{7EEBE918-CD81-4547-9916-9621150911BB}"/>
                  </a:ext>
                </a:extLst>
              </p:cNvPr>
              <p:cNvSpPr txBox="1">
                <a:spLocks noRot="1" noChangeAspect="1" noMove="1" noResize="1" noEditPoints="1" noAdjustHandles="1" noChangeArrowheads="1" noChangeShapeType="1" noTextEdit="1"/>
              </p:cNvSpPr>
              <p:nvPr/>
            </p:nvSpPr>
            <p:spPr>
              <a:xfrm>
                <a:off x="314960" y="2854960"/>
                <a:ext cx="8412480" cy="1754326"/>
              </a:xfrm>
              <a:prstGeom prst="rect">
                <a:avLst/>
              </a:prstGeom>
              <a:blipFill>
                <a:blip r:embed="rId9"/>
                <a:stretch>
                  <a:fillRect l="-652" t="-1736" r="-290" b="-4514"/>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EB3DEB4-2E0D-4ABA-A39A-4CAE73BCBF3B}"/>
              </a:ext>
            </a:extLst>
          </p:cNvPr>
          <p:cNvSpPr/>
          <p:nvPr/>
        </p:nvSpPr>
        <p:spPr>
          <a:xfrm>
            <a:off x="314960" y="4185920"/>
            <a:ext cx="8046720" cy="497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EAE91D-3C3C-4C3A-AF50-123E617BD50E}"/>
                  </a:ext>
                </a:extLst>
              </p:cNvPr>
              <p:cNvSpPr txBox="1"/>
              <p:nvPr/>
            </p:nvSpPr>
            <p:spPr>
              <a:xfrm>
                <a:off x="218040" y="4814391"/>
                <a:ext cx="83718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Putting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we </a:t>
                </a:r>
                <a:r>
                  <a:rPr kumimoji="0" lang="en-US" sz="1800" b="0" i="0" u="none" strike="noStrike" kern="1200" cap="none" spc="0" normalizeH="0" baseline="0" noProof="0">
                    <a:ln>
                      <a:noFill/>
                    </a:ln>
                    <a:solidFill>
                      <a:prstClr val="black"/>
                    </a:solidFill>
                    <a:effectLst/>
                    <a:uLnTx/>
                    <a:uFillTx/>
                    <a:latin typeface="Calibri"/>
                    <a:ea typeface="+mn-ea"/>
                    <a:cs typeface="+mn-cs"/>
                  </a:rPr>
                  <a:t>continue in exactly </a:t>
                </a:r>
                <a:r>
                  <a:rPr kumimoji="0" lang="en-US" sz="1800" b="0" i="0" u="none" strike="noStrike" kern="1200" cap="none" spc="0" normalizeH="0" baseline="0" noProof="0" dirty="0">
                    <a:ln>
                      <a:noFill/>
                    </a:ln>
                    <a:solidFill>
                      <a:prstClr val="black"/>
                    </a:solidFill>
                    <a:effectLst/>
                    <a:uLnTx/>
                    <a:uFillTx/>
                    <a:latin typeface="Calibri"/>
                    <a:ea typeface="+mn-ea"/>
                    <a:cs typeface="+mn-cs"/>
                  </a:rPr>
                  <a:t>the same way as we did for the “equivalent oscillators”: we replace the sum by an integral using formula for the </a:t>
                </a:r>
                <a:r>
                  <a:rPr kumimoji="0" lang="en-US" sz="1800" b="1" i="0" u="none" strike="noStrike" kern="1200" cap="none" spc="0" normalizeH="0" baseline="0" noProof="0" dirty="0">
                    <a:ln>
                      <a:noFill/>
                    </a:ln>
                    <a:solidFill>
                      <a:prstClr val="black"/>
                    </a:solidFill>
                    <a:effectLst/>
                    <a:uLnTx/>
                    <a:uFillTx/>
                    <a:latin typeface="Calibri"/>
                    <a:ea typeface="+mn-ea"/>
                    <a:cs typeface="+mn-cs"/>
                  </a:rPr>
                  <a:t>density of one-particle-states which would be for photons the same as was the formula for the density of oscillators </a:t>
                </a:r>
                <a:r>
                  <a:rPr kumimoji="0" lang="en-US" sz="1800" b="0" i="0" u="none" strike="noStrike" kern="1200" cap="none" spc="0" normalizeH="0" baseline="0" noProof="0" dirty="0">
                    <a:ln>
                      <a:noFill/>
                    </a:ln>
                    <a:solidFill>
                      <a:prstClr val="black"/>
                    </a:solidFill>
                    <a:effectLst/>
                    <a:uLnTx/>
                    <a:uFillTx/>
                    <a:latin typeface="Calibri"/>
                    <a:ea typeface="+mn-ea"/>
                    <a:cs typeface="+mn-cs"/>
                  </a:rPr>
                  <a:t>and we will get the same result </a:t>
                </a:r>
              </a:p>
            </p:txBody>
          </p:sp>
        </mc:Choice>
        <mc:Fallback xmlns="">
          <p:sp>
            <p:nvSpPr>
              <p:cNvPr id="12" name="TextBox 11">
                <a:extLst>
                  <a:ext uri="{FF2B5EF4-FFF2-40B4-BE49-F238E27FC236}">
                    <a16:creationId xmlns:a16="http://schemas.microsoft.com/office/drawing/2014/main" id="{A9EAE91D-3C3C-4C3A-AF50-123E617BD50E}"/>
                  </a:ext>
                </a:extLst>
              </p:cNvPr>
              <p:cNvSpPr txBox="1">
                <a:spLocks noRot="1" noChangeAspect="1" noMove="1" noResize="1" noEditPoints="1" noAdjustHandles="1" noChangeArrowheads="1" noChangeShapeType="1" noTextEdit="1"/>
              </p:cNvSpPr>
              <p:nvPr/>
            </p:nvSpPr>
            <p:spPr>
              <a:xfrm>
                <a:off x="218040" y="4814391"/>
                <a:ext cx="8371840" cy="1200329"/>
              </a:xfrm>
              <a:prstGeom prst="rect">
                <a:avLst/>
              </a:prstGeom>
              <a:blipFill>
                <a:blip r:embed="rId10"/>
                <a:stretch>
                  <a:fillRect l="-655" t="-3046" b="-710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9241B450-0EC3-45C8-A777-B4BD9E025B5E}"/>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294857" y="5968072"/>
            <a:ext cx="2554286" cy="594857"/>
          </a:xfrm>
          <a:prstGeom prst="rect">
            <a:avLst/>
          </a:prstGeom>
        </p:spPr>
      </p:pic>
    </p:spTree>
    <p:extLst>
      <p:ext uri="{BB962C8B-B14F-4D97-AF65-F5344CB8AC3E}">
        <p14:creationId xmlns:p14="http://schemas.microsoft.com/office/powerpoint/2010/main" val="240857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577B5-11B2-4B4F-89C7-89D5669417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8AF2478-9DB4-4950-A61A-233413E18B25}"/>
              </a:ext>
            </a:extLst>
          </p:cNvPr>
          <p:cNvSpPr txBox="1"/>
          <p:nvPr/>
        </p:nvSpPr>
        <p:spPr>
          <a:xfrm>
            <a:off x="425303" y="393405"/>
            <a:ext cx="85804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Kirchhoff Sommerfeld thermodynamic universality proof</a:t>
            </a: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8408695-0AFE-4D15-BBDC-9C8A72F57320}"/>
              </a:ext>
            </a:extLst>
          </p:cNvPr>
          <p:cNvPicPr>
            <a:picLocks noChangeAspect="1"/>
          </p:cNvPicPr>
          <p:nvPr/>
        </p:nvPicPr>
        <p:blipFill rotWithShape="1">
          <a:blip r:embed="rId2">
            <a:extLst>
              <a:ext uri="{28A0092B-C50C-407E-A947-70E740481C1C}">
                <a14:useLocalDpi xmlns:a14="http://schemas.microsoft.com/office/drawing/2010/main" val="0"/>
              </a:ext>
            </a:extLst>
          </a:blip>
          <a:srcRect l="29226" t="57318" r="33351" b="10809"/>
          <a:stretch/>
        </p:blipFill>
        <p:spPr>
          <a:xfrm>
            <a:off x="3019645" y="935665"/>
            <a:ext cx="2700671" cy="1690577"/>
          </a:xfrm>
          <a:prstGeom prst="rect">
            <a:avLst/>
          </a:prstGeom>
        </p:spPr>
      </p:pic>
      <p:pic>
        <p:nvPicPr>
          <p:cNvPr id="7" name="Picture 6">
            <a:extLst>
              <a:ext uri="{FF2B5EF4-FFF2-40B4-BE49-F238E27FC236}">
                <a16:creationId xmlns:a16="http://schemas.microsoft.com/office/drawing/2014/main" id="{1AAB6A28-9CD3-4F2E-B344-954E0EB0B233}"/>
              </a:ext>
            </a:extLst>
          </p:cNvPr>
          <p:cNvPicPr>
            <a:picLocks noChangeAspect="1"/>
          </p:cNvPicPr>
          <p:nvPr/>
        </p:nvPicPr>
        <p:blipFill>
          <a:blip r:embed="rId3"/>
          <a:stretch>
            <a:fillRect/>
          </a:stretch>
        </p:blipFill>
        <p:spPr>
          <a:xfrm>
            <a:off x="797443" y="2668773"/>
            <a:ext cx="7512940" cy="3921562"/>
          </a:xfrm>
          <a:prstGeom prst="rect">
            <a:avLst/>
          </a:prstGeom>
        </p:spPr>
      </p:pic>
      <p:sp>
        <p:nvSpPr>
          <p:cNvPr id="8" name="Rectangle 7">
            <a:extLst>
              <a:ext uri="{FF2B5EF4-FFF2-40B4-BE49-F238E27FC236}">
                <a16:creationId xmlns:a16="http://schemas.microsoft.com/office/drawing/2014/main" id="{2F348A51-A0EF-4B03-8B59-3EC8AF405B6B}"/>
              </a:ext>
            </a:extLst>
          </p:cNvPr>
          <p:cNvSpPr/>
          <p:nvPr/>
        </p:nvSpPr>
        <p:spPr>
          <a:xfrm>
            <a:off x="818707" y="5762847"/>
            <a:ext cx="7357730" cy="10100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2072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577B5-11B2-4B4F-89C7-89D5669417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8AF2478-9DB4-4950-A61A-233413E18B25}"/>
              </a:ext>
            </a:extLst>
          </p:cNvPr>
          <p:cNvSpPr txBox="1"/>
          <p:nvPr/>
        </p:nvSpPr>
        <p:spPr>
          <a:xfrm>
            <a:off x="159490" y="223284"/>
            <a:ext cx="85804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Kirchhoff Sommerfeld thermodynamic universality proof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Calibri"/>
              </a:rPr>
              <a:t>applied to ordinary ideal gas. Why not, particles like particles</a:t>
            </a:r>
            <a:endParaRPr kumimoji="0" lang="sk-SK" sz="2400" b="1" i="0" u="none" strike="noStrike" kern="1200" cap="none" spc="0" normalizeH="0" baseline="0" noProof="0" dirty="0">
              <a:ln>
                <a:noFill/>
              </a:ln>
              <a:solidFill>
                <a:srgbClr val="FF0000"/>
              </a:solidFill>
              <a:effectLst/>
              <a:uLnTx/>
              <a:uFillTx/>
              <a:latin typeface="Calibri"/>
            </a:endParaRPr>
          </a:p>
        </p:txBody>
      </p:sp>
      <p:pic>
        <p:nvPicPr>
          <p:cNvPr id="4" name="Picture 3">
            <a:extLst>
              <a:ext uri="{FF2B5EF4-FFF2-40B4-BE49-F238E27FC236}">
                <a16:creationId xmlns:a16="http://schemas.microsoft.com/office/drawing/2014/main" id="{98408695-0AFE-4D15-BBDC-9C8A72F57320}"/>
              </a:ext>
            </a:extLst>
          </p:cNvPr>
          <p:cNvPicPr>
            <a:picLocks noChangeAspect="1"/>
          </p:cNvPicPr>
          <p:nvPr/>
        </p:nvPicPr>
        <p:blipFill rotWithShape="1">
          <a:blip r:embed="rId5">
            <a:extLst>
              <a:ext uri="{28A0092B-C50C-407E-A947-70E740481C1C}">
                <a14:useLocalDpi xmlns:a14="http://schemas.microsoft.com/office/drawing/2010/main" val="0"/>
              </a:ext>
            </a:extLst>
          </a:blip>
          <a:srcRect l="29226" t="57318" r="33351" b="10809"/>
          <a:stretch/>
        </p:blipFill>
        <p:spPr>
          <a:xfrm>
            <a:off x="2998379" y="1382234"/>
            <a:ext cx="2700671" cy="1690577"/>
          </a:xfrm>
          <a:prstGeom prst="rect">
            <a:avLst/>
          </a:prstGeom>
        </p:spPr>
      </p:pic>
      <p:sp>
        <p:nvSpPr>
          <p:cNvPr id="5" name="TextBox 4">
            <a:extLst>
              <a:ext uri="{FF2B5EF4-FFF2-40B4-BE49-F238E27FC236}">
                <a16:creationId xmlns:a16="http://schemas.microsoft.com/office/drawing/2014/main" id="{11353857-DE9C-4B00-832E-99C2D21C7B3F}"/>
              </a:ext>
            </a:extLst>
          </p:cNvPr>
          <p:cNvSpPr txBox="1"/>
          <p:nvPr/>
        </p:nvSpPr>
        <p:spPr>
          <a:xfrm>
            <a:off x="202020" y="3179135"/>
            <a:ext cx="8612372" cy="923330"/>
          </a:xfrm>
          <a:prstGeom prst="rect">
            <a:avLst/>
          </a:prstGeom>
          <a:noFill/>
        </p:spPr>
        <p:txBody>
          <a:bodyPr wrap="square" rtlCol="0">
            <a:spAutoFit/>
          </a:bodyPr>
          <a:lstStyle/>
          <a:p>
            <a:pPr algn="l"/>
            <a:r>
              <a:rPr lang="en-US" dirty="0"/>
              <a:t>Two containers with monoatomic ideal gas, same temperatures, common hole with filter allowing to go through only to particles with  specified                 that is with specified kinetic energy. </a:t>
            </a:r>
            <a:endParaRPr lang="sk-SK" dirty="0"/>
          </a:p>
        </p:txBody>
      </p:sp>
      <p:pic>
        <p:nvPicPr>
          <p:cNvPr id="19" name="Picture 18">
            <a:extLst>
              <a:ext uri="{FF2B5EF4-FFF2-40B4-BE49-F238E27FC236}">
                <a16:creationId xmlns:a16="http://schemas.microsoft.com/office/drawing/2014/main" id="{5F7D23F1-A697-43BA-A1A7-CDFA9B4BE7A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432055" y="3528823"/>
            <a:ext cx="637794" cy="228029"/>
          </a:xfrm>
          <a:prstGeom prst="rect">
            <a:avLst/>
          </a:prstGeom>
        </p:spPr>
      </p:pic>
      <p:sp>
        <p:nvSpPr>
          <p:cNvPr id="11" name="TextBox 10">
            <a:extLst>
              <a:ext uri="{FF2B5EF4-FFF2-40B4-BE49-F238E27FC236}">
                <a16:creationId xmlns:a16="http://schemas.microsoft.com/office/drawing/2014/main" id="{1E1D9479-352D-46C1-82EE-2C4A71651E92}"/>
              </a:ext>
            </a:extLst>
          </p:cNvPr>
          <p:cNvSpPr txBox="1"/>
          <p:nvPr/>
        </p:nvSpPr>
        <p:spPr>
          <a:xfrm>
            <a:off x="191385" y="4051005"/>
            <a:ext cx="8633637" cy="646331"/>
          </a:xfrm>
          <a:prstGeom prst="rect">
            <a:avLst/>
          </a:prstGeom>
          <a:noFill/>
        </p:spPr>
        <p:txBody>
          <a:bodyPr wrap="square" rtlCol="0">
            <a:spAutoFit/>
          </a:bodyPr>
          <a:lstStyle/>
          <a:p>
            <a:pPr algn="l"/>
            <a:r>
              <a:rPr lang="en-US" dirty="0"/>
              <a:t>Let  the energy density per unit of absolute velocity will be denoted as              than the spectral energy flow through the hole would be   </a:t>
            </a:r>
            <a:endParaRPr lang="sk-SK" dirty="0"/>
          </a:p>
        </p:txBody>
      </p:sp>
      <p:pic>
        <p:nvPicPr>
          <p:cNvPr id="17" name="Picture 16">
            <a:extLst>
              <a:ext uri="{FF2B5EF4-FFF2-40B4-BE49-F238E27FC236}">
                <a16:creationId xmlns:a16="http://schemas.microsoft.com/office/drawing/2014/main" id="{DFEAD5A8-09B5-48A6-BE02-4407AB17FF1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931246" y="4124253"/>
            <a:ext cx="399479" cy="229743"/>
          </a:xfrm>
          <a:prstGeom prst="rect">
            <a:avLst/>
          </a:prstGeom>
        </p:spPr>
      </p:pic>
      <p:pic>
        <p:nvPicPr>
          <p:cNvPr id="21" name="Picture 20">
            <a:extLst>
              <a:ext uri="{FF2B5EF4-FFF2-40B4-BE49-F238E27FC236}">
                <a16:creationId xmlns:a16="http://schemas.microsoft.com/office/drawing/2014/main" id="{8DF49471-E50D-4DB8-9604-C1ED96F2A598}"/>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049824" y="4709042"/>
            <a:ext cx="663512" cy="464630"/>
          </a:xfrm>
          <a:prstGeom prst="rect">
            <a:avLst/>
          </a:prstGeom>
        </p:spPr>
      </p:pic>
      <p:sp>
        <p:nvSpPr>
          <p:cNvPr id="22" name="TextBox 21">
            <a:extLst>
              <a:ext uri="{FF2B5EF4-FFF2-40B4-BE49-F238E27FC236}">
                <a16:creationId xmlns:a16="http://schemas.microsoft.com/office/drawing/2014/main" id="{1679C363-FE9E-4A11-B67A-DD85F7AAB660}"/>
              </a:ext>
            </a:extLst>
          </p:cNvPr>
          <p:cNvSpPr txBox="1"/>
          <p:nvPr/>
        </p:nvSpPr>
        <p:spPr>
          <a:xfrm>
            <a:off x="297712" y="5337544"/>
            <a:ext cx="8569841" cy="1477328"/>
          </a:xfrm>
          <a:prstGeom prst="rect">
            <a:avLst/>
          </a:prstGeom>
          <a:noFill/>
        </p:spPr>
        <p:txBody>
          <a:bodyPr wrap="square" rtlCol="0">
            <a:spAutoFit/>
          </a:bodyPr>
          <a:lstStyle/>
          <a:p>
            <a:pPr algn="l"/>
            <a:r>
              <a:rPr lang="en-US" dirty="0"/>
              <a:t>If the energy density is not the same on both sides, them net energy flow would result, </a:t>
            </a:r>
            <a:r>
              <a:rPr lang="en-US" b="1" dirty="0">
                <a:solidFill>
                  <a:srgbClr val="FF0000"/>
                </a:solidFill>
              </a:rPr>
              <a:t>changing temperatures originally equal ! Forbidden by thermodynamics. Conclusion:</a:t>
            </a:r>
          </a:p>
          <a:p>
            <a:pPr algn="l"/>
            <a:r>
              <a:rPr lang="en-US" b="1" dirty="0">
                <a:solidFill>
                  <a:srgbClr val="FF0000"/>
                </a:solidFill>
              </a:rPr>
              <a:t>the energy density in an ideal gas is a universal function of temperature. That is grossly wrong! But the logical syntax is the same as in Kirchhoff Sommerfeld proof, just semantics is different.</a:t>
            </a:r>
            <a:endParaRPr lang="sk-SK" b="1" dirty="0">
              <a:solidFill>
                <a:srgbClr val="FF0000"/>
              </a:solidFill>
            </a:endParaRPr>
          </a:p>
        </p:txBody>
      </p:sp>
    </p:spTree>
    <p:extLst>
      <p:ext uri="{BB962C8B-B14F-4D97-AF65-F5344CB8AC3E}">
        <p14:creationId xmlns:p14="http://schemas.microsoft.com/office/powerpoint/2010/main" val="2589004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577B5-11B2-4B4F-89C7-89D5669417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8AF2478-9DB4-4950-A61A-233413E18B25}"/>
              </a:ext>
            </a:extLst>
          </p:cNvPr>
          <p:cNvSpPr txBox="1"/>
          <p:nvPr/>
        </p:nvSpPr>
        <p:spPr>
          <a:xfrm>
            <a:off x="425303" y="393405"/>
            <a:ext cx="858047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Kirchhoff Sommerfeld thermodynamic universality proof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a:rPr>
              <a:t>applied to ordinary ideal gas</a:t>
            </a:r>
            <a:endParaRPr kumimoji="0" lang="sk-SK" sz="2800" b="1" i="0" u="none" strike="noStrike" kern="1200" cap="none" spc="0" normalizeH="0" baseline="0" noProof="0" dirty="0">
              <a:ln>
                <a:noFill/>
              </a:ln>
              <a:solidFill>
                <a:srgbClr val="FF0000"/>
              </a:solidFill>
              <a:effectLst/>
              <a:uLnTx/>
              <a:uFillTx/>
              <a:latin typeface="Calibri"/>
            </a:endParaRPr>
          </a:p>
        </p:txBody>
      </p:sp>
      <p:pic>
        <p:nvPicPr>
          <p:cNvPr id="4" name="Picture 3">
            <a:extLst>
              <a:ext uri="{FF2B5EF4-FFF2-40B4-BE49-F238E27FC236}">
                <a16:creationId xmlns:a16="http://schemas.microsoft.com/office/drawing/2014/main" id="{98408695-0AFE-4D15-BBDC-9C8A72F57320}"/>
              </a:ext>
            </a:extLst>
          </p:cNvPr>
          <p:cNvPicPr>
            <a:picLocks noChangeAspect="1"/>
          </p:cNvPicPr>
          <p:nvPr/>
        </p:nvPicPr>
        <p:blipFill rotWithShape="1">
          <a:blip r:embed="rId4">
            <a:extLst>
              <a:ext uri="{28A0092B-C50C-407E-A947-70E740481C1C}">
                <a14:useLocalDpi xmlns:a14="http://schemas.microsoft.com/office/drawing/2010/main" val="0"/>
              </a:ext>
            </a:extLst>
          </a:blip>
          <a:srcRect l="29226" t="57318" r="33351" b="10809"/>
          <a:stretch/>
        </p:blipFill>
        <p:spPr>
          <a:xfrm>
            <a:off x="2998379" y="1382234"/>
            <a:ext cx="2700671" cy="1690577"/>
          </a:xfrm>
          <a:prstGeom prst="rect">
            <a:avLst/>
          </a:prstGeom>
        </p:spPr>
      </p:pic>
      <p:sp>
        <p:nvSpPr>
          <p:cNvPr id="7" name="TextBox 6">
            <a:extLst>
              <a:ext uri="{FF2B5EF4-FFF2-40B4-BE49-F238E27FC236}">
                <a16:creationId xmlns:a16="http://schemas.microsoft.com/office/drawing/2014/main" id="{F540F3D8-6059-4BF8-B079-287211919142}"/>
              </a:ext>
            </a:extLst>
          </p:cNvPr>
          <p:cNvSpPr txBox="1"/>
          <p:nvPr/>
        </p:nvSpPr>
        <p:spPr>
          <a:xfrm>
            <a:off x="1424762" y="3444949"/>
            <a:ext cx="5837275" cy="369332"/>
          </a:xfrm>
          <a:prstGeom prst="rect">
            <a:avLst/>
          </a:prstGeom>
          <a:noFill/>
        </p:spPr>
        <p:txBody>
          <a:bodyPr wrap="square" rtlCol="0">
            <a:spAutoFit/>
          </a:bodyPr>
          <a:lstStyle/>
          <a:p>
            <a:pPr algn="ctr"/>
            <a:r>
              <a:rPr lang="en-US" dirty="0"/>
              <a:t>Where is the error?</a:t>
            </a:r>
            <a:endParaRPr lang="sk-SK" dirty="0"/>
          </a:p>
        </p:txBody>
      </p:sp>
      <p:pic>
        <p:nvPicPr>
          <p:cNvPr id="9" name="Picture 8">
            <a:extLst>
              <a:ext uri="{FF2B5EF4-FFF2-40B4-BE49-F238E27FC236}">
                <a16:creationId xmlns:a16="http://schemas.microsoft.com/office/drawing/2014/main" id="{466C771C-E6F5-4D8A-BCDA-CBFD3AF1CA7D}"/>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518737" y="4124254"/>
            <a:ext cx="1429893" cy="462915"/>
          </a:xfrm>
          <a:prstGeom prst="rect">
            <a:avLst/>
          </a:prstGeom>
        </p:spPr>
      </p:pic>
      <p:pic>
        <p:nvPicPr>
          <p:cNvPr id="12" name="Picture 11">
            <a:extLst>
              <a:ext uri="{FF2B5EF4-FFF2-40B4-BE49-F238E27FC236}">
                <a16:creationId xmlns:a16="http://schemas.microsoft.com/office/drawing/2014/main" id="{DA432B49-67A6-46E8-A0B3-18B622C3FEAC}"/>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346995" y="4124252"/>
            <a:ext cx="672084" cy="471488"/>
          </a:xfrm>
          <a:prstGeom prst="rect">
            <a:avLst/>
          </a:prstGeom>
        </p:spPr>
      </p:pic>
      <p:sp>
        <p:nvSpPr>
          <p:cNvPr id="13" name="TextBox 12">
            <a:extLst>
              <a:ext uri="{FF2B5EF4-FFF2-40B4-BE49-F238E27FC236}">
                <a16:creationId xmlns:a16="http://schemas.microsoft.com/office/drawing/2014/main" id="{A85E99F1-DE1D-4B90-A79A-B01C2EAF478D}"/>
              </a:ext>
            </a:extLst>
          </p:cNvPr>
          <p:cNvSpPr txBox="1"/>
          <p:nvPr/>
        </p:nvSpPr>
        <p:spPr>
          <a:xfrm>
            <a:off x="223284" y="4816549"/>
            <a:ext cx="8697432" cy="1754326"/>
          </a:xfrm>
          <a:prstGeom prst="rect">
            <a:avLst/>
          </a:prstGeom>
          <a:noFill/>
        </p:spPr>
        <p:txBody>
          <a:bodyPr wrap="square" rtlCol="0">
            <a:spAutoFit/>
          </a:bodyPr>
          <a:lstStyle/>
          <a:p>
            <a:pPr algn="l"/>
            <a:r>
              <a:rPr lang="en-US" dirty="0"/>
              <a:t>For standard ideal gas there is </a:t>
            </a:r>
            <a:r>
              <a:rPr lang="en-US" b="1" dirty="0">
                <a:solidFill>
                  <a:srgbClr val="FF0000"/>
                </a:solidFill>
              </a:rPr>
              <a:t>additional independent parameter: particle density</a:t>
            </a:r>
            <a:r>
              <a:rPr lang="en-US" dirty="0"/>
              <a:t>. The containers can have the same temperature but different particle densities (different pressures). After making the hole pressures will be equalized, the temperatures will not change. </a:t>
            </a:r>
          </a:p>
          <a:p>
            <a:pPr algn="l"/>
            <a:r>
              <a:rPr lang="en-US" b="1" dirty="0"/>
              <a:t>The energy flow does not necessarily change the temperature for ordinary gas</a:t>
            </a:r>
          </a:p>
          <a:p>
            <a:pPr algn="l"/>
            <a:r>
              <a:rPr lang="en-US" dirty="0"/>
              <a:t>For radiation Sommerfeld calls the energy flow as </a:t>
            </a:r>
            <a:r>
              <a:rPr lang="en-US" b="1" dirty="0">
                <a:solidFill>
                  <a:srgbClr val="FF0000"/>
                </a:solidFill>
              </a:rPr>
              <a:t>heat flow (w</a:t>
            </a:r>
            <a:r>
              <a:rPr lang="sk-SK" b="1" dirty="0">
                <a:solidFill>
                  <a:srgbClr val="FF0000"/>
                </a:solidFill>
              </a:rPr>
              <a:t>ä</a:t>
            </a:r>
            <a:r>
              <a:rPr lang="en-US" b="1" dirty="0" err="1">
                <a:solidFill>
                  <a:srgbClr val="FF0000"/>
                </a:solidFill>
              </a:rPr>
              <a:t>rmestrahlung</a:t>
            </a:r>
            <a:r>
              <a:rPr lang="en-US" b="1" dirty="0">
                <a:solidFill>
                  <a:srgbClr val="FF0000"/>
                </a:solidFill>
              </a:rPr>
              <a:t>).</a:t>
            </a:r>
            <a:endParaRPr lang="sk-SK" b="1" dirty="0">
              <a:solidFill>
                <a:srgbClr val="FF0000"/>
              </a:solidFill>
            </a:endParaRPr>
          </a:p>
        </p:txBody>
      </p:sp>
    </p:spTree>
    <p:extLst>
      <p:ext uri="{BB962C8B-B14F-4D97-AF65-F5344CB8AC3E}">
        <p14:creationId xmlns:p14="http://schemas.microsoft.com/office/powerpoint/2010/main" val="308545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72141C-A444-4DE9-8E3F-FB15BD882AC0}"/>
              </a:ext>
            </a:extLst>
          </p:cNvPr>
          <p:cNvSpPr>
            <a:spLocks noGrp="1"/>
          </p:cNvSpPr>
          <p:nvPr>
            <p:ph type="sldNum" sz="quarter" idx="12"/>
          </p:nvPr>
        </p:nvSpPr>
        <p:spPr/>
        <p:txBody>
          <a:bodyPr/>
          <a:lstStyle/>
          <a:p>
            <a:fld id="{EF2191A1-080D-4B75-96DD-5F8CFE4971FF}" type="slidenum">
              <a:rPr lang="en-US" smtClean="0"/>
              <a:t>35</a:t>
            </a:fld>
            <a:endParaRPr lang="en-US"/>
          </a:p>
        </p:txBody>
      </p:sp>
      <p:sp>
        <p:nvSpPr>
          <p:cNvPr id="3" name="TextBox 2">
            <a:extLst>
              <a:ext uri="{FF2B5EF4-FFF2-40B4-BE49-F238E27FC236}">
                <a16:creationId xmlns:a16="http://schemas.microsoft.com/office/drawing/2014/main" id="{723A8ED1-69A7-4524-B312-561D0A2BC7FE}"/>
              </a:ext>
            </a:extLst>
          </p:cNvPr>
          <p:cNvSpPr txBox="1"/>
          <p:nvPr/>
        </p:nvSpPr>
        <p:spPr>
          <a:xfrm>
            <a:off x="531628" y="191387"/>
            <a:ext cx="7772400" cy="830997"/>
          </a:xfrm>
          <a:prstGeom prst="rect">
            <a:avLst/>
          </a:prstGeom>
          <a:noFill/>
        </p:spPr>
        <p:txBody>
          <a:bodyPr wrap="square" rtlCol="0">
            <a:spAutoFit/>
          </a:bodyPr>
          <a:lstStyle/>
          <a:p>
            <a:pPr algn="ctr"/>
            <a:r>
              <a:rPr lang="en-US" sz="2400" b="1" dirty="0"/>
              <a:t>What is the difference between </a:t>
            </a:r>
          </a:p>
          <a:p>
            <a:pPr algn="ctr"/>
            <a:r>
              <a:rPr lang="en-US" sz="2400" b="1" dirty="0"/>
              <a:t>the ordinary gas and the photon gas?</a:t>
            </a:r>
            <a:endParaRPr lang="sk-SK" sz="2400" b="1" dirty="0"/>
          </a:p>
        </p:txBody>
      </p:sp>
      <p:sp>
        <p:nvSpPr>
          <p:cNvPr id="4" name="TextBox 3">
            <a:extLst>
              <a:ext uri="{FF2B5EF4-FFF2-40B4-BE49-F238E27FC236}">
                <a16:creationId xmlns:a16="http://schemas.microsoft.com/office/drawing/2014/main" id="{5E71B155-BAE7-419F-B936-C4FA11BBCB14}"/>
              </a:ext>
            </a:extLst>
          </p:cNvPr>
          <p:cNvSpPr txBox="1"/>
          <p:nvPr/>
        </p:nvSpPr>
        <p:spPr>
          <a:xfrm>
            <a:off x="595423" y="1158949"/>
            <a:ext cx="7899991" cy="1754326"/>
          </a:xfrm>
          <a:prstGeom prst="rect">
            <a:avLst/>
          </a:prstGeom>
          <a:noFill/>
        </p:spPr>
        <p:txBody>
          <a:bodyPr wrap="square" rtlCol="0">
            <a:spAutoFit/>
          </a:bodyPr>
          <a:lstStyle/>
          <a:p>
            <a:pPr algn="l"/>
            <a:r>
              <a:rPr lang="en-US" dirty="0"/>
              <a:t>Why is there no independent parameter like photon density for the photon gas?</a:t>
            </a:r>
          </a:p>
          <a:p>
            <a:pPr algn="l"/>
            <a:endParaRPr lang="en-US" dirty="0"/>
          </a:p>
          <a:p>
            <a:pPr algn="ctr"/>
            <a:r>
              <a:rPr lang="en-US" dirty="0"/>
              <a:t>Because photons have zero chemical potential.</a:t>
            </a:r>
          </a:p>
          <a:p>
            <a:pPr algn="ctr"/>
            <a:endParaRPr lang="en-US" dirty="0"/>
          </a:p>
          <a:p>
            <a:pPr algn="ctr"/>
            <a:r>
              <a:rPr lang="en-US" b="1" dirty="0">
                <a:solidFill>
                  <a:srgbClr val="FF0000"/>
                </a:solidFill>
              </a:rPr>
              <a:t>Actually the logic is reverse</a:t>
            </a:r>
            <a:r>
              <a:rPr lang="en-US" dirty="0"/>
              <a:t>: photon have zero chemical potential because there is </a:t>
            </a:r>
            <a:r>
              <a:rPr lang="en-US" b="1" dirty="0"/>
              <a:t>no independent parameter </a:t>
            </a:r>
            <a:r>
              <a:rPr lang="en-US" dirty="0"/>
              <a:t>like photon (spatial) density</a:t>
            </a:r>
            <a:endParaRPr lang="sk-SK"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80D139F-1B53-4C84-8291-BE10B6C9BB42}"/>
                  </a:ext>
                </a:extLst>
              </p:cNvPr>
              <p:cNvGraphicFramePr>
                <a:graphicFrameLocks noGrp="1"/>
              </p:cNvGraphicFramePr>
              <p:nvPr>
                <p:extLst>
                  <p:ext uri="{D42A27DB-BD31-4B8C-83A1-F6EECF244321}">
                    <p14:modId xmlns:p14="http://schemas.microsoft.com/office/powerpoint/2010/main" val="993588639"/>
                  </p:ext>
                </p:extLst>
              </p:nvPr>
            </p:nvGraphicFramePr>
            <p:xfrm>
              <a:off x="2716278" y="3506693"/>
              <a:ext cx="2271823" cy="2617660"/>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0">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31967205"/>
                      </a:ext>
                    </a:extLst>
                  </a:tr>
                  <a:tr h="368699">
                    <a:tc>
                      <a:txBody>
                        <a:bodyPr/>
                        <a:lstStyle/>
                        <a:p>
                          <a:pPr algn="ctr"/>
                          <a:r>
                            <a:rPr lang="en-US" dirty="0"/>
                            <a:t>111,y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469915035"/>
                      </a:ext>
                    </a:extLst>
                  </a:tr>
                  <a:tr h="368699">
                    <a:tc>
                      <a:txBody>
                        <a:bodyPr/>
                        <a:lstStyle/>
                        <a:p>
                          <a:pPr algn="ctr"/>
                          <a:r>
                            <a:rPr lang="en-US" dirty="0"/>
                            <a:t>112,y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77776661"/>
                      </a:ext>
                    </a:extLst>
                  </a:tr>
                  <a:tr h="370849">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580410202"/>
                      </a:ext>
                    </a:extLst>
                  </a:tr>
                </a:tbl>
              </a:graphicData>
            </a:graphic>
          </p:graphicFrame>
        </mc:Choice>
        <mc:Fallback xmlns="">
          <p:graphicFrame>
            <p:nvGraphicFramePr>
              <p:cNvPr id="5" name="Table 4">
                <a:extLst>
                  <a:ext uri="{FF2B5EF4-FFF2-40B4-BE49-F238E27FC236}">
                    <a16:creationId xmlns:a16="http://schemas.microsoft.com/office/drawing/2014/main" id="{280D139F-1B53-4C84-8291-BE10B6C9BB42}"/>
                  </a:ext>
                </a:extLst>
              </p:cNvPr>
              <p:cNvGraphicFramePr>
                <a:graphicFrameLocks noGrp="1"/>
              </p:cNvGraphicFramePr>
              <p:nvPr>
                <p:extLst>
                  <p:ext uri="{D42A27DB-BD31-4B8C-83A1-F6EECF244321}">
                    <p14:modId xmlns:p14="http://schemas.microsoft.com/office/powerpoint/2010/main" val="993588639"/>
                  </p:ext>
                </p:extLst>
              </p:nvPr>
            </p:nvGraphicFramePr>
            <p:xfrm>
              <a:off x="2716278" y="3506693"/>
              <a:ext cx="2271823" cy="2617660"/>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5760">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endParaRPr lang="sk-SK"/>
                        </a:p>
                      </a:txBody>
                      <a:tcPr>
                        <a:blipFill>
                          <a:blip r:embed="rId5"/>
                          <a:stretch>
                            <a:fillRect l="-58898" t="-106557" r="-847" b="-508197"/>
                          </a:stretch>
                        </a:blipFill>
                      </a:tcPr>
                    </a:tc>
                    <a:extLst>
                      <a:ext uri="{0D108BD9-81ED-4DB2-BD59-A6C34878D82A}">
                        <a16:rowId xmlns:a16="http://schemas.microsoft.com/office/drawing/2014/main" val="331967205"/>
                      </a:ext>
                    </a:extLst>
                  </a:tr>
                  <a:tr h="387477">
                    <a:tc>
                      <a:txBody>
                        <a:bodyPr/>
                        <a:lstStyle/>
                        <a:p>
                          <a:pPr algn="ctr"/>
                          <a:r>
                            <a:rPr lang="en-US" dirty="0"/>
                            <a:t>111,y</a:t>
                          </a:r>
                          <a:endParaRPr lang="sk-SK" dirty="0"/>
                        </a:p>
                      </a:txBody>
                      <a:tcPr/>
                    </a:tc>
                    <a:tc>
                      <a:txBody>
                        <a:bodyPr/>
                        <a:lstStyle/>
                        <a:p>
                          <a:endParaRPr lang="sk-SK"/>
                        </a:p>
                      </a:txBody>
                      <a:tcPr>
                        <a:blipFill>
                          <a:blip r:embed="rId5"/>
                          <a:stretch>
                            <a:fillRect l="-58898" t="-200000" r="-847" b="-392063"/>
                          </a:stretch>
                        </a:blipFill>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endParaRPr lang="sk-SK"/>
                        </a:p>
                      </a:txBody>
                      <a:tcPr>
                        <a:blipFill>
                          <a:blip r:embed="rId5"/>
                          <a:stretch>
                            <a:fillRect l="-58898" t="-309836" r="-847" b="-304918"/>
                          </a:stretch>
                        </a:blipFill>
                      </a:tcPr>
                    </a:tc>
                    <a:extLst>
                      <a:ext uri="{0D108BD9-81ED-4DB2-BD59-A6C34878D82A}">
                        <a16:rowId xmlns:a16="http://schemas.microsoft.com/office/drawing/2014/main" val="3469915035"/>
                      </a:ext>
                    </a:extLst>
                  </a:tr>
                  <a:tr h="387477">
                    <a:tc>
                      <a:txBody>
                        <a:bodyPr/>
                        <a:lstStyle/>
                        <a:p>
                          <a:pPr algn="ctr"/>
                          <a:r>
                            <a:rPr lang="en-US" dirty="0"/>
                            <a:t>112,y</a:t>
                          </a:r>
                          <a:endParaRPr lang="sk-SK" dirty="0"/>
                        </a:p>
                      </a:txBody>
                      <a:tcPr/>
                    </a:tc>
                    <a:tc>
                      <a:txBody>
                        <a:bodyPr/>
                        <a:lstStyle/>
                        <a:p>
                          <a:endParaRPr lang="sk-SK"/>
                        </a:p>
                      </a:txBody>
                      <a:tcPr>
                        <a:blipFill>
                          <a:blip r:embed="rId5"/>
                          <a:stretch>
                            <a:fillRect l="-58898" t="-390625" r="-847" b="-190625"/>
                          </a:stretch>
                        </a:blipFill>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endParaRPr lang="sk-SK"/>
                        </a:p>
                      </a:txBody>
                      <a:tcPr>
                        <a:blipFill>
                          <a:blip r:embed="rId5"/>
                          <a:stretch>
                            <a:fillRect l="-58898" t="-523333" r="-847" b="-103333"/>
                          </a:stretch>
                        </a:blipFill>
                      </a:tcPr>
                    </a:tc>
                    <a:extLst>
                      <a:ext uri="{0D108BD9-81ED-4DB2-BD59-A6C34878D82A}">
                        <a16:rowId xmlns:a16="http://schemas.microsoft.com/office/drawing/2014/main" val="77776661"/>
                      </a:ext>
                    </a:extLst>
                  </a:tr>
                  <a:tr h="370849">
                    <a:tc>
                      <a:txBody>
                        <a:bodyPr/>
                        <a:lstStyle/>
                        <a:p>
                          <a:endParaRPr lang="sk-SK"/>
                        </a:p>
                      </a:txBody>
                      <a:tcPr>
                        <a:lnB w="12700" cap="flat" cmpd="sng" algn="ctr">
                          <a:noFill/>
                          <a:prstDash val="solid"/>
                          <a:round/>
                          <a:headEnd type="none" w="med" len="med"/>
                          <a:tailEnd type="none" w="med" len="med"/>
                        </a:lnB>
                        <a:blipFill>
                          <a:blip r:embed="rId5"/>
                          <a:stretch>
                            <a:fillRect l="-725" t="-613115" r="-172464" b="-1639"/>
                          </a:stretch>
                        </a:blipFill>
                      </a:tcPr>
                    </a:tc>
                    <a:tc>
                      <a:txBody>
                        <a:bodyPr/>
                        <a:lstStyle/>
                        <a:p>
                          <a:endParaRPr lang="sk-SK"/>
                        </a:p>
                      </a:txBody>
                      <a:tcPr>
                        <a:lnB w="12700" cap="flat" cmpd="sng" algn="ctr">
                          <a:noFill/>
                          <a:prstDash val="solid"/>
                          <a:round/>
                          <a:headEnd type="none" w="med" len="med"/>
                          <a:tailEnd type="none" w="med" len="med"/>
                        </a:lnB>
                        <a:blipFill>
                          <a:blip r:embed="rId5"/>
                          <a:stretch>
                            <a:fillRect l="-58898" t="-613115" r="-847" b="-1639"/>
                          </a:stretch>
                        </a:blipFill>
                      </a:tcPr>
                    </a:tc>
                    <a:extLst>
                      <a:ext uri="{0D108BD9-81ED-4DB2-BD59-A6C34878D82A}">
                        <a16:rowId xmlns:a16="http://schemas.microsoft.com/office/drawing/2014/main" val="15804102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D8E90A7-46BD-4472-9527-AF902E0757FD}"/>
                  </a:ext>
                </a:extLst>
              </p:cNvPr>
              <p:cNvGraphicFramePr>
                <a:graphicFrameLocks noGrp="1"/>
              </p:cNvGraphicFramePr>
              <p:nvPr>
                <p:extLst>
                  <p:ext uri="{D42A27DB-BD31-4B8C-83A1-F6EECF244321}">
                    <p14:modId xmlns:p14="http://schemas.microsoft.com/office/powerpoint/2010/main" val="2826451810"/>
                  </p:ext>
                </p:extLst>
              </p:nvPr>
            </p:nvGraphicFramePr>
            <p:xfrm>
              <a:off x="514204" y="3507518"/>
              <a:ext cx="1941600" cy="267843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9662175"/>
                      </a:ext>
                    </a:extLst>
                  </a:tr>
                </a:tbl>
              </a:graphicData>
            </a:graphic>
          </p:graphicFrame>
        </mc:Choice>
        <mc:Fallback xmlns="">
          <p:graphicFrame>
            <p:nvGraphicFramePr>
              <p:cNvPr id="6" name="Table 5">
                <a:extLst>
                  <a:ext uri="{FF2B5EF4-FFF2-40B4-BE49-F238E27FC236}">
                    <a16:creationId xmlns:a16="http://schemas.microsoft.com/office/drawing/2014/main" id="{DD8E90A7-46BD-4472-9527-AF902E0757FD}"/>
                  </a:ext>
                </a:extLst>
              </p:cNvPr>
              <p:cNvGraphicFramePr>
                <a:graphicFrameLocks noGrp="1"/>
              </p:cNvGraphicFramePr>
              <p:nvPr>
                <p:extLst>
                  <p:ext uri="{D42A27DB-BD31-4B8C-83A1-F6EECF244321}">
                    <p14:modId xmlns:p14="http://schemas.microsoft.com/office/powerpoint/2010/main" val="2826451810"/>
                  </p:ext>
                </p:extLst>
              </p:nvPr>
            </p:nvGraphicFramePr>
            <p:xfrm>
              <a:off x="514204" y="3507518"/>
              <a:ext cx="1941600" cy="267843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51816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endParaRPr lang="sk-S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578" t="-764706" r="-85549" b="-1961"/>
                          </a:stretch>
                        </a:blipFill>
                      </a:tcPr>
                    </a:tc>
                    <a:tc>
                      <a:txBody>
                        <a:bodyPr/>
                        <a:lstStyle/>
                        <a:p>
                          <a:endParaRPr lang="sk-S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19178" t="-764706" r="-1370" b="-1961"/>
                          </a:stretch>
                        </a:blipFill>
                      </a:tcPr>
                    </a:tc>
                    <a:extLst>
                      <a:ext uri="{0D108BD9-81ED-4DB2-BD59-A6C34878D82A}">
                        <a16:rowId xmlns:a16="http://schemas.microsoft.com/office/drawing/2014/main" val="2949662175"/>
                      </a:ext>
                    </a:extLst>
                  </a:tr>
                </a:tbl>
              </a:graphicData>
            </a:graphic>
          </p:graphicFrame>
        </mc:Fallback>
      </mc:AlternateContent>
      <p:pic>
        <p:nvPicPr>
          <p:cNvPr id="12" name="Picture 11">
            <a:extLst>
              <a:ext uri="{FF2B5EF4-FFF2-40B4-BE49-F238E27FC236}">
                <a16:creationId xmlns:a16="http://schemas.microsoft.com/office/drawing/2014/main" id="{8138B2E1-B693-4A79-9E3D-C3E6C27BA1C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625597" y="6218866"/>
            <a:ext cx="729996" cy="283464"/>
          </a:xfrm>
          <a:prstGeom prst="rect">
            <a:avLst/>
          </a:prstGeom>
        </p:spPr>
      </p:pic>
      <p:sp>
        <p:nvSpPr>
          <p:cNvPr id="13" name="TextBox 12">
            <a:extLst>
              <a:ext uri="{FF2B5EF4-FFF2-40B4-BE49-F238E27FC236}">
                <a16:creationId xmlns:a16="http://schemas.microsoft.com/office/drawing/2014/main" id="{53AAA427-5281-4CDB-991B-054EAFA63450}"/>
              </a:ext>
            </a:extLst>
          </p:cNvPr>
          <p:cNvSpPr txBox="1"/>
          <p:nvPr/>
        </p:nvSpPr>
        <p:spPr>
          <a:xfrm>
            <a:off x="520995" y="3051544"/>
            <a:ext cx="4455042" cy="369332"/>
          </a:xfrm>
          <a:prstGeom prst="rect">
            <a:avLst/>
          </a:prstGeom>
          <a:noFill/>
        </p:spPr>
        <p:txBody>
          <a:bodyPr wrap="square" rtlCol="0">
            <a:spAutoFit/>
          </a:bodyPr>
          <a:lstStyle/>
          <a:p>
            <a:pPr algn="l"/>
            <a:r>
              <a:rPr lang="en-US" dirty="0"/>
              <a:t>Ordinary gas                         Oscillators</a:t>
            </a:r>
            <a:endParaRPr lang="sk-SK" dirty="0"/>
          </a:p>
        </p:txBody>
      </p:sp>
      <p:sp>
        <p:nvSpPr>
          <p:cNvPr id="14" name="Oval 13">
            <a:extLst>
              <a:ext uri="{FF2B5EF4-FFF2-40B4-BE49-F238E27FC236}">
                <a16:creationId xmlns:a16="http://schemas.microsoft.com/office/drawing/2014/main" id="{A379981A-1AD1-43C6-AF5E-B53605C68580}"/>
              </a:ext>
            </a:extLst>
          </p:cNvPr>
          <p:cNvSpPr/>
          <p:nvPr/>
        </p:nvSpPr>
        <p:spPr>
          <a:xfrm>
            <a:off x="3806456" y="6241312"/>
            <a:ext cx="1073888" cy="3189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TextBox 14">
            <a:extLst>
              <a:ext uri="{FF2B5EF4-FFF2-40B4-BE49-F238E27FC236}">
                <a16:creationId xmlns:a16="http://schemas.microsoft.com/office/drawing/2014/main" id="{85C88FD1-FCEC-47CB-A8E2-03BD4EE1D3CF}"/>
              </a:ext>
            </a:extLst>
          </p:cNvPr>
          <p:cNvSpPr txBox="1"/>
          <p:nvPr/>
        </p:nvSpPr>
        <p:spPr>
          <a:xfrm>
            <a:off x="5486400" y="6081825"/>
            <a:ext cx="2360428" cy="646331"/>
          </a:xfrm>
          <a:prstGeom prst="rect">
            <a:avLst/>
          </a:prstGeom>
          <a:noFill/>
          <a:ln w="38100">
            <a:solidFill>
              <a:srgbClr val="FF0000"/>
            </a:solidFill>
          </a:ln>
        </p:spPr>
        <p:txBody>
          <a:bodyPr wrap="square" rtlCol="0">
            <a:spAutoFit/>
          </a:bodyPr>
          <a:lstStyle/>
          <a:p>
            <a:pPr algn="l"/>
            <a:r>
              <a:rPr lang="en-US" dirty="0"/>
              <a:t>No state independent sum here</a:t>
            </a:r>
            <a:endParaRPr lang="sk-SK" dirty="0"/>
          </a:p>
        </p:txBody>
      </p:sp>
      <p:cxnSp>
        <p:nvCxnSpPr>
          <p:cNvPr id="17" name="Straight Arrow Connector 16">
            <a:extLst>
              <a:ext uri="{FF2B5EF4-FFF2-40B4-BE49-F238E27FC236}">
                <a16:creationId xmlns:a16="http://schemas.microsoft.com/office/drawing/2014/main" id="{AF12F2E2-229F-4A23-B346-D606E363ED27}"/>
              </a:ext>
            </a:extLst>
          </p:cNvPr>
          <p:cNvCxnSpPr>
            <a:stCxn id="15" idx="1"/>
            <a:endCxn id="14" idx="6"/>
          </p:cNvCxnSpPr>
          <p:nvPr/>
        </p:nvCxnSpPr>
        <p:spPr>
          <a:xfrm flipH="1" flipV="1">
            <a:off x="4880344" y="6400800"/>
            <a:ext cx="606056" cy="41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0A1B5DE-621A-493F-9070-C70E76FA3E8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567762" y="4720922"/>
            <a:ext cx="2535429" cy="589714"/>
          </a:xfrm>
          <a:prstGeom prst="rect">
            <a:avLst/>
          </a:prstGeom>
        </p:spPr>
      </p:pic>
      <p:pic>
        <p:nvPicPr>
          <p:cNvPr id="19" name="Picture 18">
            <a:extLst>
              <a:ext uri="{FF2B5EF4-FFF2-40B4-BE49-F238E27FC236}">
                <a16:creationId xmlns:a16="http://schemas.microsoft.com/office/drawing/2014/main" id="{65109E9B-81DC-4525-9729-CD40F6FB66ED}"/>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558767" y="3516361"/>
            <a:ext cx="2849143" cy="697714"/>
          </a:xfrm>
          <a:prstGeom prst="rect">
            <a:avLst/>
          </a:prstGeom>
        </p:spPr>
      </p:pic>
    </p:spTree>
    <p:extLst>
      <p:ext uri="{BB962C8B-B14F-4D97-AF65-F5344CB8AC3E}">
        <p14:creationId xmlns:p14="http://schemas.microsoft.com/office/powerpoint/2010/main" val="3529196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24059F-599D-4D11-BD96-90A0839B10E6}"/>
              </a:ext>
            </a:extLst>
          </p:cNvPr>
          <p:cNvSpPr>
            <a:spLocks noGrp="1"/>
          </p:cNvSpPr>
          <p:nvPr>
            <p:ph type="sldNum" sz="quarter" idx="12"/>
          </p:nvPr>
        </p:nvSpPr>
        <p:spPr/>
        <p:txBody>
          <a:bodyPr/>
          <a:lstStyle/>
          <a:p>
            <a:fld id="{EF2191A1-080D-4B75-96DD-5F8CFE4971FF}" type="slidenum">
              <a:rPr lang="en-US" smtClean="0"/>
              <a:t>36</a:t>
            </a:fld>
            <a:endParaRPr lang="en-US"/>
          </a:p>
        </p:txBody>
      </p:sp>
      <p:sp>
        <p:nvSpPr>
          <p:cNvPr id="3" name="TextBox 2">
            <a:extLst>
              <a:ext uri="{FF2B5EF4-FFF2-40B4-BE49-F238E27FC236}">
                <a16:creationId xmlns:a16="http://schemas.microsoft.com/office/drawing/2014/main" id="{E4E79C4B-6124-4072-9663-865115BCACF1}"/>
              </a:ext>
            </a:extLst>
          </p:cNvPr>
          <p:cNvSpPr txBox="1"/>
          <p:nvPr/>
        </p:nvSpPr>
        <p:spPr>
          <a:xfrm>
            <a:off x="613458" y="520861"/>
            <a:ext cx="7917084" cy="523220"/>
          </a:xfrm>
          <a:prstGeom prst="rect">
            <a:avLst/>
          </a:prstGeom>
          <a:noFill/>
        </p:spPr>
        <p:txBody>
          <a:bodyPr wrap="square" rtlCol="0">
            <a:spAutoFit/>
          </a:bodyPr>
          <a:lstStyle/>
          <a:p>
            <a:pPr algn="l"/>
            <a:r>
              <a:rPr lang="en-US" sz="2800" b="1" dirty="0"/>
              <a:t>What is the role of the number of photons in a box?</a:t>
            </a:r>
          </a:p>
        </p:txBody>
      </p:sp>
      <p:sp>
        <p:nvSpPr>
          <p:cNvPr id="4" name="TextBox 3">
            <a:extLst>
              <a:ext uri="{FF2B5EF4-FFF2-40B4-BE49-F238E27FC236}">
                <a16:creationId xmlns:a16="http://schemas.microsoft.com/office/drawing/2014/main" id="{CE5C9C16-AC13-404D-9E09-3BE64FD42CDD}"/>
              </a:ext>
            </a:extLst>
          </p:cNvPr>
          <p:cNvSpPr txBox="1"/>
          <p:nvPr/>
        </p:nvSpPr>
        <p:spPr>
          <a:xfrm>
            <a:off x="1493134" y="1284790"/>
            <a:ext cx="5764193" cy="400110"/>
          </a:xfrm>
          <a:prstGeom prst="rect">
            <a:avLst/>
          </a:prstGeom>
          <a:noFill/>
        </p:spPr>
        <p:txBody>
          <a:bodyPr wrap="square" rtlCol="0">
            <a:spAutoFit/>
          </a:bodyPr>
          <a:lstStyle/>
          <a:p>
            <a:pPr algn="ctr"/>
            <a:r>
              <a:rPr lang="en-US" sz="2000" b="1" dirty="0">
                <a:solidFill>
                  <a:srgbClr val="FF0000"/>
                </a:solidFill>
              </a:rPr>
              <a:t>Parameter of non-equilibrium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812D70-43DB-4A21-991B-0C14C0CA7020}"/>
                  </a:ext>
                </a:extLst>
              </p:cNvPr>
              <p:cNvSpPr txBox="1"/>
              <p:nvPr/>
            </p:nvSpPr>
            <p:spPr>
              <a:xfrm>
                <a:off x="219919" y="1851949"/>
                <a:ext cx="8466881" cy="2308324"/>
              </a:xfrm>
              <a:prstGeom prst="rect">
                <a:avLst/>
              </a:prstGeom>
              <a:noFill/>
            </p:spPr>
            <p:txBody>
              <a:bodyPr wrap="square" rtlCol="0">
                <a:spAutoFit/>
              </a:bodyPr>
              <a:lstStyle/>
              <a:p>
                <a:pPr algn="l"/>
                <a:r>
                  <a:rPr lang="en-US" dirty="0"/>
                  <a:t>Start with empty box at </a:t>
                </a:r>
                <a14:m>
                  <m:oMath xmlns:m="http://schemas.openxmlformats.org/officeDocument/2006/math">
                    <m:r>
                      <a:rPr lang="sk-SK" b="0" i="1" smtClean="0">
                        <a:latin typeface="Cambria Math" panose="02040503050406030204" pitchFamily="18" charset="0"/>
                      </a:rPr>
                      <m:t>𝑇</m:t>
                    </m:r>
                    <m:r>
                      <a:rPr lang="en-US" b="0" i="1" smtClean="0">
                        <a:latin typeface="Cambria Math" panose="02040503050406030204" pitchFamily="18" charset="0"/>
                      </a:rPr>
                      <m:t>=0.</m:t>
                    </m:r>
                  </m:oMath>
                </a14:m>
                <a:r>
                  <a:rPr lang="en-US" dirty="0"/>
                  <a:t> Heat the walls suddenly to </a:t>
                </a:r>
                <a14:m>
                  <m:oMath xmlns:m="http://schemas.openxmlformats.org/officeDocument/2006/math">
                    <m:r>
                      <a:rPr lang="en-US" b="0" i="1" smtClean="0">
                        <a:latin typeface="Cambria Math" panose="02040503050406030204" pitchFamily="18" charset="0"/>
                      </a:rPr>
                      <m:t>𝑇</m:t>
                    </m:r>
                  </m:oMath>
                </a14:m>
                <a:r>
                  <a:rPr lang="en-US" dirty="0"/>
                  <a:t>. </a:t>
                </a:r>
              </a:p>
              <a:p>
                <a:pPr algn="l"/>
                <a:r>
                  <a:rPr lang="en-US" dirty="0"/>
                  <a:t>No photons inside, so the system is not in equilibrium.</a:t>
                </a:r>
              </a:p>
              <a:p>
                <a:pPr algn="l"/>
                <a:r>
                  <a:rPr lang="en-US" dirty="0"/>
                  <a:t>Observe relaxation to equilibrium: </a:t>
                </a:r>
                <a14:m>
                  <m:oMath xmlns:m="http://schemas.openxmlformats.org/officeDocument/2006/math">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endParaRPr lang="en-US" b="0" dirty="0"/>
              </a:p>
              <a:p>
                <a:pPr algn="l"/>
                <a:r>
                  <a:rPr lang="en-US" dirty="0"/>
                  <a:t>Number of photons finally reaches the equilibrium value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𝑁</m:t>
                        </m:r>
                      </m:e>
                    </m:acc>
                    <m:r>
                      <a:rPr lang="en-US" b="0" i="1" dirty="0" smtClean="0">
                        <a:latin typeface="Cambria Math" panose="02040503050406030204" pitchFamily="18" charset="0"/>
                      </a:rPr>
                      <m:t> </m:t>
                    </m:r>
                  </m:oMath>
                </a14:m>
                <a:r>
                  <a:rPr lang="en-US" dirty="0"/>
                  <a:t>.</a:t>
                </a:r>
              </a:p>
              <a:p>
                <a:pPr algn="l"/>
                <a:endParaRPr lang="en-US" dirty="0"/>
              </a:p>
              <a:p>
                <a:pPr algn="l"/>
                <a:r>
                  <a:rPr lang="en-US" dirty="0"/>
                  <a:t>How to recognize equilibrium at a given temperature:</a:t>
                </a:r>
              </a:p>
              <a:p>
                <a:pPr algn="l"/>
                <a:r>
                  <a:rPr lang="en-US" dirty="0"/>
                  <a:t>Free energy is minimal</a:t>
                </a:r>
              </a:p>
              <a:p>
                <a:pPr algn="l"/>
                <a:endParaRPr lang="en-US" dirty="0"/>
              </a:p>
            </p:txBody>
          </p:sp>
        </mc:Choice>
        <mc:Fallback xmlns="">
          <p:sp>
            <p:nvSpPr>
              <p:cNvPr id="5" name="TextBox 4">
                <a:extLst>
                  <a:ext uri="{FF2B5EF4-FFF2-40B4-BE49-F238E27FC236}">
                    <a16:creationId xmlns:a16="http://schemas.microsoft.com/office/drawing/2014/main" id="{EA812D70-43DB-4A21-991B-0C14C0CA7020}"/>
                  </a:ext>
                </a:extLst>
              </p:cNvPr>
              <p:cNvSpPr txBox="1">
                <a:spLocks noRot="1" noChangeAspect="1" noMove="1" noResize="1" noEditPoints="1" noAdjustHandles="1" noChangeArrowheads="1" noChangeShapeType="1" noTextEdit="1"/>
              </p:cNvSpPr>
              <p:nvPr/>
            </p:nvSpPr>
            <p:spPr>
              <a:xfrm>
                <a:off x="219919" y="1851949"/>
                <a:ext cx="8466881" cy="2308324"/>
              </a:xfrm>
              <a:prstGeom prst="rect">
                <a:avLst/>
              </a:prstGeom>
              <a:blipFill>
                <a:blip r:embed="rId6"/>
                <a:stretch>
                  <a:fillRect l="-576" t="-158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EC74F56F-138D-4C9F-8D90-2CCB64A7A28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35530" y="3774039"/>
            <a:ext cx="2804571" cy="238286"/>
          </a:xfrm>
          <a:prstGeom prst="rect">
            <a:avLst/>
          </a:prstGeom>
        </p:spPr>
      </p:pic>
      <p:sp>
        <p:nvSpPr>
          <p:cNvPr id="12" name="TextBox 11">
            <a:extLst>
              <a:ext uri="{FF2B5EF4-FFF2-40B4-BE49-F238E27FC236}">
                <a16:creationId xmlns:a16="http://schemas.microsoft.com/office/drawing/2014/main" id="{F215B732-7F9F-41E8-BDC1-1628DABB3038}"/>
              </a:ext>
            </a:extLst>
          </p:cNvPr>
          <p:cNvSpPr txBox="1"/>
          <p:nvPr/>
        </p:nvSpPr>
        <p:spPr>
          <a:xfrm>
            <a:off x="219919" y="4189994"/>
            <a:ext cx="7917083" cy="369332"/>
          </a:xfrm>
          <a:prstGeom prst="rect">
            <a:avLst/>
          </a:prstGeom>
          <a:noFill/>
        </p:spPr>
        <p:txBody>
          <a:bodyPr wrap="square" rtlCol="0">
            <a:spAutoFit/>
          </a:bodyPr>
          <a:lstStyle/>
          <a:p>
            <a:pPr algn="l"/>
            <a:r>
              <a:rPr lang="en-US" dirty="0"/>
              <a:t>Close to equilibrium</a:t>
            </a:r>
          </a:p>
        </p:txBody>
      </p:sp>
      <p:pic>
        <p:nvPicPr>
          <p:cNvPr id="14" name="Picture 13">
            <a:extLst>
              <a:ext uri="{FF2B5EF4-FFF2-40B4-BE49-F238E27FC236}">
                <a16:creationId xmlns:a16="http://schemas.microsoft.com/office/drawing/2014/main" id="{ACC94FEA-D532-4505-977B-0E18C2711964}"/>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743924" y="4197998"/>
            <a:ext cx="2105143" cy="488571"/>
          </a:xfrm>
          <a:prstGeom prst="rect">
            <a:avLst/>
          </a:prstGeom>
        </p:spPr>
      </p:pic>
      <p:pic>
        <p:nvPicPr>
          <p:cNvPr id="16" name="Picture 15">
            <a:extLst>
              <a:ext uri="{FF2B5EF4-FFF2-40B4-BE49-F238E27FC236}">
                <a16:creationId xmlns:a16="http://schemas.microsoft.com/office/drawing/2014/main" id="{8E3A223C-EB52-4923-959F-BF1A0D73CDE8}"/>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468583" y="4964507"/>
            <a:ext cx="2883429" cy="258857"/>
          </a:xfrm>
          <a:prstGeom prst="rect">
            <a:avLst/>
          </a:prstGeom>
        </p:spPr>
      </p:pic>
      <p:sp>
        <p:nvSpPr>
          <p:cNvPr id="17" name="TextBox 16">
            <a:extLst>
              <a:ext uri="{FF2B5EF4-FFF2-40B4-BE49-F238E27FC236}">
                <a16:creationId xmlns:a16="http://schemas.microsoft.com/office/drawing/2014/main" id="{865C2B72-510E-407C-A6F1-6105D47AA881}"/>
              </a:ext>
            </a:extLst>
          </p:cNvPr>
          <p:cNvSpPr txBox="1"/>
          <p:nvPr/>
        </p:nvSpPr>
        <p:spPr>
          <a:xfrm>
            <a:off x="335666" y="5752618"/>
            <a:ext cx="6921661" cy="369332"/>
          </a:xfrm>
          <a:prstGeom prst="rect">
            <a:avLst/>
          </a:prstGeom>
          <a:noFill/>
        </p:spPr>
        <p:txBody>
          <a:bodyPr wrap="square" rtlCol="0">
            <a:spAutoFit/>
          </a:bodyPr>
          <a:lstStyle/>
          <a:p>
            <a:pPr algn="l"/>
            <a:r>
              <a:rPr lang="en-US" dirty="0"/>
              <a:t>Landau: </a:t>
            </a:r>
          </a:p>
        </p:txBody>
      </p:sp>
      <p:pic>
        <p:nvPicPr>
          <p:cNvPr id="22" name="Picture 21">
            <a:extLst>
              <a:ext uri="{FF2B5EF4-FFF2-40B4-BE49-F238E27FC236}">
                <a16:creationId xmlns:a16="http://schemas.microsoft.com/office/drawing/2014/main" id="{BF80C026-6EB0-49A7-9359-D2CC731F86ED}"/>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380496" y="5816806"/>
            <a:ext cx="2832000" cy="488571"/>
          </a:xfrm>
          <a:prstGeom prst="rect">
            <a:avLst/>
          </a:prstGeom>
        </p:spPr>
      </p:pic>
      <p:sp>
        <p:nvSpPr>
          <p:cNvPr id="23" name="Rectangle 22">
            <a:extLst>
              <a:ext uri="{FF2B5EF4-FFF2-40B4-BE49-F238E27FC236}">
                <a16:creationId xmlns:a16="http://schemas.microsoft.com/office/drawing/2014/main" id="{7D6B9E76-2D7B-49BB-8EC4-2AD09B8F2501}"/>
              </a:ext>
            </a:extLst>
          </p:cNvPr>
          <p:cNvSpPr/>
          <p:nvPr/>
        </p:nvSpPr>
        <p:spPr>
          <a:xfrm>
            <a:off x="2380496" y="4794562"/>
            <a:ext cx="3059605" cy="653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363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F7252-0075-4242-89B3-6413F5FC45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00EBD292-D19A-4728-B960-315079D11E9E}"/>
              </a:ext>
            </a:extLst>
          </p:cNvPr>
          <p:cNvCxnSpPr/>
          <p:nvPr/>
        </p:nvCxnSpPr>
        <p:spPr>
          <a:xfrm>
            <a:off x="5362222" y="5994400"/>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8222C9C-05A2-47AB-9C83-6AF6C12E6493}"/>
              </a:ext>
            </a:extLst>
          </p:cNvPr>
          <p:cNvSpPr/>
          <p:nvPr/>
        </p:nvSpPr>
        <p:spPr>
          <a:xfrm>
            <a:off x="558295" y="2146176"/>
            <a:ext cx="827466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After the final common equilibrium is established the total entropy will be</a:t>
            </a:r>
          </a:p>
        </p:txBody>
      </p:sp>
      <p:pic>
        <p:nvPicPr>
          <p:cNvPr id="33" name="Picture 32">
            <a:extLst>
              <a:ext uri="{FF2B5EF4-FFF2-40B4-BE49-F238E27FC236}">
                <a16:creationId xmlns:a16="http://schemas.microsoft.com/office/drawing/2014/main" id="{76F84BAE-A907-4D5B-BF4B-3F88FBB7C0A5}"/>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530998" y="2637819"/>
            <a:ext cx="3591878" cy="238316"/>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8DA5063-604C-4456-82BC-C9ABD9529AA7}"/>
                  </a:ext>
                </a:extLst>
              </p:cNvPr>
              <p:cNvSpPr txBox="1"/>
              <p:nvPr/>
            </p:nvSpPr>
            <p:spPr>
              <a:xfrm>
                <a:off x="384830" y="2998446"/>
                <a:ext cx="8374340" cy="9462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final values of energies will be the same as in the case when we have considered just a thermal contact. The only unknown value in this relation is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since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given by the total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number of particles conservation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40" name="TextBox 39">
                <a:extLst>
                  <a:ext uri="{FF2B5EF4-FFF2-40B4-BE49-F238E27FC236}">
                    <a16:creationId xmlns:a16="http://schemas.microsoft.com/office/drawing/2014/main" id="{98DA5063-604C-4456-82BC-C9ABD9529AA7}"/>
                  </a:ext>
                </a:extLst>
              </p:cNvPr>
              <p:cNvSpPr txBox="1">
                <a:spLocks noRot="1" noChangeAspect="1" noMove="1" noResize="1" noEditPoints="1" noAdjustHandles="1" noChangeArrowheads="1" noChangeShapeType="1" noTextEdit="1"/>
              </p:cNvSpPr>
              <p:nvPr/>
            </p:nvSpPr>
            <p:spPr>
              <a:xfrm>
                <a:off x="384830" y="2998446"/>
                <a:ext cx="8374340" cy="946285"/>
              </a:xfrm>
              <a:prstGeom prst="rect">
                <a:avLst/>
              </a:prstGeom>
              <a:blipFill>
                <a:blip r:embed="rId7"/>
                <a:stretch>
                  <a:fillRect l="-582" t="-3871" b="-7097"/>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68D7CE82-4D47-4E6D-A435-450A96B3AB12}"/>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258331" y="4049571"/>
            <a:ext cx="4199619" cy="547048"/>
          </a:xfrm>
          <a:prstGeom prst="rect">
            <a:avLst/>
          </a:prstGeom>
        </p:spPr>
      </p:pic>
      <p:pic>
        <p:nvPicPr>
          <p:cNvPr id="29" name="Picture 28">
            <a:extLst>
              <a:ext uri="{FF2B5EF4-FFF2-40B4-BE49-F238E27FC236}">
                <a16:creationId xmlns:a16="http://schemas.microsoft.com/office/drawing/2014/main" id="{682408D8-86FF-46D4-A0EB-CF41E540C6AC}"/>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77685" y="4842788"/>
            <a:ext cx="2376297" cy="615506"/>
          </a:xfrm>
          <a:prstGeom prst="rect">
            <a:avLst/>
          </a:prstGeom>
        </p:spPr>
      </p:pic>
      <p:pic>
        <p:nvPicPr>
          <p:cNvPr id="7" name="Picture 6">
            <a:extLst>
              <a:ext uri="{FF2B5EF4-FFF2-40B4-BE49-F238E27FC236}">
                <a16:creationId xmlns:a16="http://schemas.microsoft.com/office/drawing/2014/main" id="{B68350C7-FB0A-4CA9-8D07-EA6F1886C8B5}"/>
              </a:ext>
            </a:extLst>
          </p:cNvPr>
          <p:cNvPicPr>
            <a:picLocks noChangeAspect="1"/>
          </p:cNvPicPr>
          <p:nvPr/>
        </p:nvPicPr>
        <p:blipFill>
          <a:blip r:embed="rId10"/>
          <a:stretch>
            <a:fillRect/>
          </a:stretch>
        </p:blipFill>
        <p:spPr>
          <a:xfrm>
            <a:off x="1994402" y="896838"/>
            <a:ext cx="4117031" cy="1133364"/>
          </a:xfrm>
          <a:prstGeom prst="rect">
            <a:avLst/>
          </a:prstGeom>
        </p:spPr>
      </p:pic>
      <p:pic>
        <p:nvPicPr>
          <p:cNvPr id="56" name="Picture 55">
            <a:extLst>
              <a:ext uri="{FF2B5EF4-FFF2-40B4-BE49-F238E27FC236}">
                <a16:creationId xmlns:a16="http://schemas.microsoft.com/office/drawing/2014/main" id="{10544304-AEA7-4780-A618-85F0F94A2BE0}"/>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943767" y="5721132"/>
            <a:ext cx="1044131" cy="480060"/>
          </a:xfrm>
          <a:prstGeom prst="rect">
            <a:avLst/>
          </a:prstGeom>
        </p:spPr>
      </p:pic>
      <p:sp>
        <p:nvSpPr>
          <p:cNvPr id="17" name="Rectangle 16">
            <a:extLst>
              <a:ext uri="{FF2B5EF4-FFF2-40B4-BE49-F238E27FC236}">
                <a16:creationId xmlns:a16="http://schemas.microsoft.com/office/drawing/2014/main" id="{A20A0E36-03C9-4C25-9728-C073BEFB5EED}"/>
              </a:ext>
            </a:extLst>
          </p:cNvPr>
          <p:cNvSpPr/>
          <p:nvPr/>
        </p:nvSpPr>
        <p:spPr>
          <a:xfrm>
            <a:off x="3808070" y="5635218"/>
            <a:ext cx="1307939" cy="651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6148DCF-9045-4CEA-A328-C8A7226E000B}"/>
              </a:ext>
            </a:extLst>
          </p:cNvPr>
          <p:cNvSpPr txBox="1"/>
          <p:nvPr/>
        </p:nvSpPr>
        <p:spPr>
          <a:xfrm>
            <a:off x="1216483" y="226199"/>
            <a:ext cx="64911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Chemical potential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defin</a:t>
            </a:r>
            <a:r>
              <a:rPr lang="en-US" sz="2800" b="1" dirty="0" err="1">
                <a:solidFill>
                  <a:prstClr val="black"/>
                </a:solidFill>
                <a:latin typeface="Calibri" panose="020F0502020204030204"/>
              </a:rPr>
              <a:t>ition</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298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4AA13-8594-4EF0-8A93-2A98806811AA}"/>
              </a:ext>
            </a:extLst>
          </p:cNvPr>
          <p:cNvSpPr>
            <a:spLocks noGrp="1"/>
          </p:cNvSpPr>
          <p:nvPr>
            <p:ph type="sldNum" sz="quarter" idx="12"/>
          </p:nvPr>
        </p:nvSpPr>
        <p:spPr/>
        <p:txBody>
          <a:bodyPr/>
          <a:lstStyle/>
          <a:p>
            <a:fld id="{EF2191A1-080D-4B75-96DD-5F8CFE4971FF}" type="slidenum">
              <a:rPr lang="en-US" smtClean="0"/>
              <a:t>38</a:t>
            </a:fld>
            <a:endParaRPr lang="en-US"/>
          </a:p>
        </p:txBody>
      </p:sp>
      <p:sp>
        <p:nvSpPr>
          <p:cNvPr id="3" name="TextBox 2">
            <a:extLst>
              <a:ext uri="{FF2B5EF4-FFF2-40B4-BE49-F238E27FC236}">
                <a16:creationId xmlns:a16="http://schemas.microsoft.com/office/drawing/2014/main" id="{192A8018-DE6E-46F5-90F9-99ECE1AC3044}"/>
              </a:ext>
            </a:extLst>
          </p:cNvPr>
          <p:cNvSpPr txBox="1"/>
          <p:nvPr/>
        </p:nvSpPr>
        <p:spPr>
          <a:xfrm>
            <a:off x="1180618" y="844952"/>
            <a:ext cx="5729468" cy="523220"/>
          </a:xfrm>
          <a:prstGeom prst="rect">
            <a:avLst/>
          </a:prstGeom>
          <a:noFill/>
        </p:spPr>
        <p:txBody>
          <a:bodyPr wrap="square" rtlCol="0">
            <a:spAutoFit/>
          </a:bodyPr>
          <a:lstStyle/>
          <a:p>
            <a:pPr algn="ctr"/>
            <a:r>
              <a:rPr lang="en-US" sz="2800" b="1" dirty="0"/>
              <a:t>Photon strange stoichiometry</a:t>
            </a:r>
          </a:p>
        </p:txBody>
      </p:sp>
      <p:pic>
        <p:nvPicPr>
          <p:cNvPr id="7" name="Picture 6">
            <a:extLst>
              <a:ext uri="{FF2B5EF4-FFF2-40B4-BE49-F238E27FC236}">
                <a16:creationId xmlns:a16="http://schemas.microsoft.com/office/drawing/2014/main" id="{DF048593-715F-491C-B439-0E13817BB93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39093" y="3011373"/>
            <a:ext cx="1506476" cy="255619"/>
          </a:xfrm>
          <a:prstGeom prst="rect">
            <a:avLst/>
          </a:prstGeom>
        </p:spPr>
      </p:pic>
      <p:pic>
        <p:nvPicPr>
          <p:cNvPr id="9" name="Picture 8">
            <a:extLst>
              <a:ext uri="{FF2B5EF4-FFF2-40B4-BE49-F238E27FC236}">
                <a16:creationId xmlns:a16="http://schemas.microsoft.com/office/drawing/2014/main" id="{7A73D2B2-8792-4A39-B4D9-E66337BB35B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97161" y="1693201"/>
            <a:ext cx="2296381" cy="238857"/>
          </a:xfrm>
          <a:prstGeom prst="rect">
            <a:avLst/>
          </a:prstGeom>
        </p:spPr>
      </p:pic>
      <p:pic>
        <p:nvPicPr>
          <p:cNvPr id="11" name="Picture 10">
            <a:extLst>
              <a:ext uri="{FF2B5EF4-FFF2-40B4-BE49-F238E27FC236}">
                <a16:creationId xmlns:a16="http://schemas.microsoft.com/office/drawing/2014/main" id="{FB2E623D-5BAC-42BE-B63A-64B5A6E3404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779826" y="2257087"/>
            <a:ext cx="2531048" cy="259809"/>
          </a:xfrm>
          <a:prstGeom prst="rect">
            <a:avLst/>
          </a:prstGeom>
        </p:spPr>
      </p:pic>
      <p:pic>
        <p:nvPicPr>
          <p:cNvPr id="13" name="Picture 12">
            <a:extLst>
              <a:ext uri="{FF2B5EF4-FFF2-40B4-BE49-F238E27FC236}">
                <a16:creationId xmlns:a16="http://schemas.microsoft.com/office/drawing/2014/main" id="{1E198542-1FFA-4953-87D0-A3DA0328D697}"/>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98426" y="3651175"/>
            <a:ext cx="787809" cy="270286"/>
          </a:xfrm>
          <a:prstGeom prst="rect">
            <a:avLst/>
          </a:prstGeom>
        </p:spPr>
      </p:pic>
      <p:sp>
        <p:nvSpPr>
          <p:cNvPr id="14" name="Rectangle 13">
            <a:extLst>
              <a:ext uri="{FF2B5EF4-FFF2-40B4-BE49-F238E27FC236}">
                <a16:creationId xmlns:a16="http://schemas.microsoft.com/office/drawing/2014/main" id="{E340267F-F744-42F8-9EDA-0C35BAC2630C}"/>
              </a:ext>
            </a:extLst>
          </p:cNvPr>
          <p:cNvSpPr/>
          <p:nvPr/>
        </p:nvSpPr>
        <p:spPr>
          <a:xfrm>
            <a:off x="3167972" y="2841925"/>
            <a:ext cx="2025570" cy="1261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112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72141C-A444-4DE9-8E3F-FB15BD882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723A8ED1-69A7-4524-B312-561D0A2BC7FE}"/>
              </a:ext>
            </a:extLst>
          </p:cNvPr>
          <p:cNvSpPr txBox="1"/>
          <p:nvPr/>
        </p:nvSpPr>
        <p:spPr>
          <a:xfrm>
            <a:off x="531628" y="191387"/>
            <a:ext cx="7772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What is the difference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the ordinary gas and the photon gas?</a:t>
            </a:r>
            <a:endParaRPr kumimoji="0" lang="sk-SK" sz="24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80D139F-1B53-4C84-8291-BE10B6C9BB42}"/>
                  </a:ext>
                </a:extLst>
              </p:cNvPr>
              <p:cNvGraphicFramePr>
                <a:graphicFrameLocks noGrp="1"/>
              </p:cNvGraphicFramePr>
              <p:nvPr>
                <p:extLst>
                  <p:ext uri="{D42A27DB-BD31-4B8C-83A1-F6EECF244321}">
                    <p14:modId xmlns:p14="http://schemas.microsoft.com/office/powerpoint/2010/main" val="1292768043"/>
                  </p:ext>
                </p:extLst>
              </p:nvPr>
            </p:nvGraphicFramePr>
            <p:xfrm>
              <a:off x="2733702" y="1967260"/>
              <a:ext cx="2271823" cy="2617660"/>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0">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31967205"/>
                      </a:ext>
                    </a:extLst>
                  </a:tr>
                  <a:tr h="368699">
                    <a:tc>
                      <a:txBody>
                        <a:bodyPr/>
                        <a:lstStyle/>
                        <a:p>
                          <a:pPr algn="ctr"/>
                          <a:r>
                            <a:rPr lang="en-US" dirty="0"/>
                            <a:t>111,y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469915035"/>
                      </a:ext>
                    </a:extLst>
                  </a:tr>
                  <a:tr h="368699">
                    <a:tc>
                      <a:txBody>
                        <a:bodyPr/>
                        <a:lstStyle/>
                        <a:p>
                          <a:pPr algn="ctr"/>
                          <a:r>
                            <a:rPr lang="en-US" dirty="0"/>
                            <a:t>112,y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77776661"/>
                      </a:ext>
                    </a:extLst>
                  </a:tr>
                  <a:tr h="370849">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580410202"/>
                      </a:ext>
                    </a:extLst>
                  </a:tr>
                </a:tbl>
              </a:graphicData>
            </a:graphic>
          </p:graphicFrame>
        </mc:Choice>
        <mc:Fallback xmlns="">
          <p:graphicFrame>
            <p:nvGraphicFramePr>
              <p:cNvPr id="5" name="Table 4">
                <a:extLst>
                  <a:ext uri="{FF2B5EF4-FFF2-40B4-BE49-F238E27FC236}">
                    <a16:creationId xmlns:a16="http://schemas.microsoft.com/office/drawing/2014/main" id="{280D139F-1B53-4C84-8291-BE10B6C9BB42}"/>
                  </a:ext>
                </a:extLst>
              </p:cNvPr>
              <p:cNvGraphicFramePr>
                <a:graphicFrameLocks noGrp="1"/>
              </p:cNvGraphicFramePr>
              <p:nvPr>
                <p:extLst>
                  <p:ext uri="{D42A27DB-BD31-4B8C-83A1-F6EECF244321}">
                    <p14:modId xmlns:p14="http://schemas.microsoft.com/office/powerpoint/2010/main" val="1292768043"/>
                  </p:ext>
                </p:extLst>
              </p:nvPr>
            </p:nvGraphicFramePr>
            <p:xfrm>
              <a:off x="2733702" y="1967260"/>
              <a:ext cx="2271823" cy="2617660"/>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5760">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endParaRPr lang="en-US"/>
                        </a:p>
                      </a:txBody>
                      <a:tcPr>
                        <a:blipFill>
                          <a:blip r:embed="rId3"/>
                          <a:stretch>
                            <a:fillRect l="-58898" t="-106557" r="-847" b="-509836"/>
                          </a:stretch>
                        </a:blipFill>
                      </a:tcPr>
                    </a:tc>
                    <a:extLst>
                      <a:ext uri="{0D108BD9-81ED-4DB2-BD59-A6C34878D82A}">
                        <a16:rowId xmlns:a16="http://schemas.microsoft.com/office/drawing/2014/main" val="331967205"/>
                      </a:ext>
                    </a:extLst>
                  </a:tr>
                  <a:tr h="387477">
                    <a:tc>
                      <a:txBody>
                        <a:bodyPr/>
                        <a:lstStyle/>
                        <a:p>
                          <a:pPr algn="ctr"/>
                          <a:r>
                            <a:rPr lang="en-US" dirty="0"/>
                            <a:t>111,y</a:t>
                          </a:r>
                          <a:endParaRPr lang="sk-SK" dirty="0"/>
                        </a:p>
                      </a:txBody>
                      <a:tcPr/>
                    </a:tc>
                    <a:tc>
                      <a:txBody>
                        <a:bodyPr/>
                        <a:lstStyle/>
                        <a:p>
                          <a:endParaRPr lang="en-US"/>
                        </a:p>
                      </a:txBody>
                      <a:tcPr>
                        <a:blipFill>
                          <a:blip r:embed="rId3"/>
                          <a:stretch>
                            <a:fillRect l="-58898" t="-196875" r="-847" b="-385938"/>
                          </a:stretch>
                        </a:blipFill>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endParaRPr lang="en-US"/>
                        </a:p>
                      </a:txBody>
                      <a:tcPr>
                        <a:blipFill>
                          <a:blip r:embed="rId3"/>
                          <a:stretch>
                            <a:fillRect l="-58898" t="-316667" r="-847" b="-311667"/>
                          </a:stretch>
                        </a:blipFill>
                      </a:tcPr>
                    </a:tc>
                    <a:extLst>
                      <a:ext uri="{0D108BD9-81ED-4DB2-BD59-A6C34878D82A}">
                        <a16:rowId xmlns:a16="http://schemas.microsoft.com/office/drawing/2014/main" val="3469915035"/>
                      </a:ext>
                    </a:extLst>
                  </a:tr>
                  <a:tr h="387477">
                    <a:tc>
                      <a:txBody>
                        <a:bodyPr/>
                        <a:lstStyle/>
                        <a:p>
                          <a:pPr algn="ctr"/>
                          <a:r>
                            <a:rPr lang="en-US" dirty="0"/>
                            <a:t>112,y</a:t>
                          </a:r>
                          <a:endParaRPr lang="sk-SK" dirty="0"/>
                        </a:p>
                      </a:txBody>
                      <a:tcPr/>
                    </a:tc>
                    <a:tc>
                      <a:txBody>
                        <a:bodyPr/>
                        <a:lstStyle/>
                        <a:p>
                          <a:endParaRPr lang="en-US"/>
                        </a:p>
                      </a:txBody>
                      <a:tcPr>
                        <a:blipFill>
                          <a:blip r:embed="rId3"/>
                          <a:stretch>
                            <a:fillRect l="-58898" t="-390625" r="-847" b="-192188"/>
                          </a:stretch>
                        </a:blipFill>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endParaRPr lang="en-US"/>
                        </a:p>
                      </a:txBody>
                      <a:tcPr>
                        <a:blipFill>
                          <a:blip r:embed="rId3"/>
                          <a:stretch>
                            <a:fillRect l="-58898" t="-514754" r="-847" b="-101639"/>
                          </a:stretch>
                        </a:blipFill>
                      </a:tcPr>
                    </a:tc>
                    <a:extLst>
                      <a:ext uri="{0D108BD9-81ED-4DB2-BD59-A6C34878D82A}">
                        <a16:rowId xmlns:a16="http://schemas.microsoft.com/office/drawing/2014/main" val="77776661"/>
                      </a:ext>
                    </a:extLst>
                  </a:tr>
                  <a:tr h="370849">
                    <a:tc>
                      <a:txBody>
                        <a:bodyPr/>
                        <a:lstStyle/>
                        <a:p>
                          <a:endParaRPr lang="en-US"/>
                        </a:p>
                      </a:txBody>
                      <a:tcPr>
                        <a:lnB w="12700" cap="flat" cmpd="sng" algn="ctr">
                          <a:noFill/>
                          <a:prstDash val="solid"/>
                          <a:round/>
                          <a:headEnd type="none" w="med" len="med"/>
                          <a:tailEnd type="none" w="med" len="med"/>
                        </a:lnB>
                        <a:blipFill>
                          <a:blip r:embed="rId3"/>
                          <a:stretch>
                            <a:fillRect l="-725" t="-614754" r="-172464" b="-1639"/>
                          </a:stretch>
                        </a:blipFill>
                      </a:tcPr>
                    </a:tc>
                    <a:tc>
                      <a:txBody>
                        <a:bodyPr/>
                        <a:lstStyle/>
                        <a:p>
                          <a:endParaRPr lang="en-US"/>
                        </a:p>
                      </a:txBody>
                      <a:tcPr>
                        <a:lnB w="12700" cap="flat" cmpd="sng" algn="ctr">
                          <a:noFill/>
                          <a:prstDash val="solid"/>
                          <a:round/>
                          <a:headEnd type="none" w="med" len="med"/>
                          <a:tailEnd type="none" w="med" len="med"/>
                        </a:lnB>
                        <a:blipFill>
                          <a:blip r:embed="rId3"/>
                          <a:stretch>
                            <a:fillRect l="-58898" t="-614754" r="-847" b="-1639"/>
                          </a:stretch>
                        </a:blipFill>
                      </a:tcPr>
                    </a:tc>
                    <a:extLst>
                      <a:ext uri="{0D108BD9-81ED-4DB2-BD59-A6C34878D82A}">
                        <a16:rowId xmlns:a16="http://schemas.microsoft.com/office/drawing/2014/main" val="15804102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D8E90A7-46BD-4472-9527-AF902E0757FD}"/>
                  </a:ext>
                </a:extLst>
              </p:cNvPr>
              <p:cNvGraphicFramePr>
                <a:graphicFrameLocks noGrp="1"/>
              </p:cNvGraphicFramePr>
              <p:nvPr>
                <p:extLst>
                  <p:ext uri="{D42A27DB-BD31-4B8C-83A1-F6EECF244321}">
                    <p14:modId xmlns:p14="http://schemas.microsoft.com/office/powerpoint/2010/main" val="1116448218"/>
                  </p:ext>
                </p:extLst>
              </p:nvPr>
            </p:nvGraphicFramePr>
            <p:xfrm>
              <a:off x="531628" y="1968085"/>
              <a:ext cx="1941600" cy="267843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9662175"/>
                      </a:ext>
                    </a:extLst>
                  </a:tr>
                </a:tbl>
              </a:graphicData>
            </a:graphic>
          </p:graphicFrame>
        </mc:Choice>
        <mc:Fallback xmlns="">
          <p:graphicFrame>
            <p:nvGraphicFramePr>
              <p:cNvPr id="6" name="Table 5">
                <a:extLst>
                  <a:ext uri="{FF2B5EF4-FFF2-40B4-BE49-F238E27FC236}">
                    <a16:creationId xmlns:a16="http://schemas.microsoft.com/office/drawing/2014/main" id="{DD8E90A7-46BD-4472-9527-AF902E0757FD}"/>
                  </a:ext>
                </a:extLst>
              </p:cNvPr>
              <p:cNvGraphicFramePr>
                <a:graphicFrameLocks noGrp="1"/>
              </p:cNvGraphicFramePr>
              <p:nvPr>
                <p:extLst>
                  <p:ext uri="{D42A27DB-BD31-4B8C-83A1-F6EECF244321}">
                    <p14:modId xmlns:p14="http://schemas.microsoft.com/office/powerpoint/2010/main" val="1116448218"/>
                  </p:ext>
                </p:extLst>
              </p:nvPr>
            </p:nvGraphicFramePr>
            <p:xfrm>
              <a:off x="531628" y="1968085"/>
              <a:ext cx="1941600" cy="267843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51816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578" t="-766667" r="-85549" b="-196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19178" t="-766667" r="-1370" b="-1961"/>
                          </a:stretch>
                        </a:blipFill>
                      </a:tcPr>
                    </a:tc>
                    <a:extLst>
                      <a:ext uri="{0D108BD9-81ED-4DB2-BD59-A6C34878D82A}">
                        <a16:rowId xmlns:a16="http://schemas.microsoft.com/office/drawing/2014/main" val="2949662175"/>
                      </a:ext>
                    </a:extLst>
                  </a:tr>
                </a:tbl>
              </a:graphicData>
            </a:graphic>
          </p:graphicFrame>
        </mc:Fallback>
      </mc:AlternateContent>
      <p:pic>
        <p:nvPicPr>
          <p:cNvPr id="12" name="Picture 11">
            <a:extLst>
              <a:ext uri="{FF2B5EF4-FFF2-40B4-BE49-F238E27FC236}">
                <a16:creationId xmlns:a16="http://schemas.microsoft.com/office/drawing/2014/main" id="{8138B2E1-B693-4A79-9E3D-C3E6C27BA1C3}"/>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643021" y="4679433"/>
            <a:ext cx="729996" cy="283464"/>
          </a:xfrm>
          <a:prstGeom prst="rect">
            <a:avLst/>
          </a:prstGeom>
        </p:spPr>
      </p:pic>
      <p:sp>
        <p:nvSpPr>
          <p:cNvPr id="13" name="TextBox 12">
            <a:extLst>
              <a:ext uri="{FF2B5EF4-FFF2-40B4-BE49-F238E27FC236}">
                <a16:creationId xmlns:a16="http://schemas.microsoft.com/office/drawing/2014/main" id="{53AAA427-5281-4CDB-991B-054EAFA63450}"/>
              </a:ext>
            </a:extLst>
          </p:cNvPr>
          <p:cNvSpPr txBox="1"/>
          <p:nvPr/>
        </p:nvSpPr>
        <p:spPr>
          <a:xfrm>
            <a:off x="538419" y="1512111"/>
            <a:ext cx="44550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Ordinary gas                         Oscillators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val 13">
            <a:extLst>
              <a:ext uri="{FF2B5EF4-FFF2-40B4-BE49-F238E27FC236}">
                <a16:creationId xmlns:a16="http://schemas.microsoft.com/office/drawing/2014/main" id="{A379981A-1AD1-43C6-AF5E-B53605C68580}"/>
              </a:ext>
            </a:extLst>
          </p:cNvPr>
          <p:cNvSpPr/>
          <p:nvPr/>
        </p:nvSpPr>
        <p:spPr>
          <a:xfrm>
            <a:off x="3823880" y="4701879"/>
            <a:ext cx="1073888" cy="3189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85C88FD1-FCEC-47CB-A8E2-03BD4EE1D3CF}"/>
              </a:ext>
            </a:extLst>
          </p:cNvPr>
          <p:cNvSpPr txBox="1"/>
          <p:nvPr/>
        </p:nvSpPr>
        <p:spPr>
          <a:xfrm>
            <a:off x="5503824" y="4542392"/>
            <a:ext cx="2360428" cy="646331"/>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state independent sum here</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Arrow Connector 16">
            <a:extLst>
              <a:ext uri="{FF2B5EF4-FFF2-40B4-BE49-F238E27FC236}">
                <a16:creationId xmlns:a16="http://schemas.microsoft.com/office/drawing/2014/main" id="{AF12F2E2-229F-4A23-B346-D606E363ED27}"/>
              </a:ext>
            </a:extLst>
          </p:cNvPr>
          <p:cNvCxnSpPr>
            <a:stCxn id="15" idx="1"/>
            <a:endCxn id="14" idx="6"/>
          </p:cNvCxnSpPr>
          <p:nvPr/>
        </p:nvCxnSpPr>
        <p:spPr>
          <a:xfrm flipH="1" flipV="1">
            <a:off x="4897768" y="4861367"/>
            <a:ext cx="606056" cy="41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0040BCE-C1A8-4305-A317-C4A0F3BDC23E}"/>
              </a:ext>
            </a:extLst>
          </p:cNvPr>
          <p:cNvSpPr txBox="1"/>
          <p:nvPr/>
        </p:nvSpPr>
        <p:spPr>
          <a:xfrm>
            <a:off x="5265999" y="1264847"/>
            <a:ext cx="3553428" cy="3139321"/>
          </a:xfrm>
          <a:prstGeom prst="rect">
            <a:avLst/>
          </a:prstGeom>
          <a:noFill/>
        </p:spPr>
        <p:txBody>
          <a:bodyPr wrap="square" rtlCol="0">
            <a:spAutoFit/>
          </a:bodyPr>
          <a:lstStyle/>
          <a:p>
            <a:pPr algn="l"/>
            <a:r>
              <a:rPr lang="en-US" dirty="0"/>
              <a:t>Bose-Einstein distribution is derived by grand canonical technology. Needs conservation of the total number of particles!</a:t>
            </a:r>
          </a:p>
          <a:p>
            <a:pPr algn="l"/>
            <a:endParaRPr lang="en-US" dirty="0"/>
          </a:p>
          <a:p>
            <a:pPr algn="l"/>
            <a:r>
              <a:rPr lang="en-US" dirty="0"/>
              <a:t>No grand canonical calculations for photon gas!</a:t>
            </a:r>
          </a:p>
          <a:p>
            <a:pPr algn="l"/>
            <a:endParaRPr lang="en-US" dirty="0"/>
          </a:p>
          <a:p>
            <a:pPr algn="l"/>
            <a:r>
              <a:rPr lang="en-US" dirty="0"/>
              <a:t>Well, you can do grand canonical calculations but then you have to understand well why you can do it.</a:t>
            </a:r>
          </a:p>
        </p:txBody>
      </p:sp>
    </p:spTree>
    <p:extLst>
      <p:ext uri="{BB962C8B-B14F-4D97-AF65-F5344CB8AC3E}">
        <p14:creationId xmlns:p14="http://schemas.microsoft.com/office/powerpoint/2010/main" val="245915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76B5C8-9CF2-4504-8891-31CA7A809111}"/>
              </a:ext>
            </a:extLst>
          </p:cNvPr>
          <p:cNvSpPr>
            <a:spLocks noGrp="1"/>
          </p:cNvSpPr>
          <p:nvPr>
            <p:ph type="sldNum" sz="quarter" idx="12"/>
          </p:nvPr>
        </p:nvSpPr>
        <p:spPr/>
        <p:txBody>
          <a:bodyPr/>
          <a:lstStyle/>
          <a:p>
            <a:fld id="{EF2191A1-080D-4B75-96DD-5F8CFE4971FF}" type="slidenum">
              <a:rPr lang="en-US" smtClean="0"/>
              <a:t>4</a:t>
            </a:fld>
            <a:endParaRPr lang="en-US"/>
          </a:p>
        </p:txBody>
      </p:sp>
      <p:sp>
        <p:nvSpPr>
          <p:cNvPr id="3" name="TextBox 2">
            <a:extLst>
              <a:ext uri="{FF2B5EF4-FFF2-40B4-BE49-F238E27FC236}">
                <a16:creationId xmlns:a16="http://schemas.microsoft.com/office/drawing/2014/main" id="{31F4AC62-71EC-4043-A3EE-AC64F77359BD}"/>
              </a:ext>
            </a:extLst>
          </p:cNvPr>
          <p:cNvSpPr txBox="1"/>
          <p:nvPr/>
        </p:nvSpPr>
        <p:spPr>
          <a:xfrm>
            <a:off x="1838960" y="528320"/>
            <a:ext cx="5466080" cy="523220"/>
          </a:xfrm>
          <a:prstGeom prst="rect">
            <a:avLst/>
          </a:prstGeom>
          <a:noFill/>
        </p:spPr>
        <p:txBody>
          <a:bodyPr wrap="square" rtlCol="0">
            <a:spAutoFit/>
          </a:bodyPr>
          <a:lstStyle/>
          <a:p>
            <a:pPr algn="ctr"/>
            <a:r>
              <a:rPr lang="en-US" sz="2800" b="1" dirty="0"/>
              <a:t>Note: boundary conditions</a:t>
            </a:r>
          </a:p>
        </p:txBody>
      </p:sp>
      <p:pic>
        <p:nvPicPr>
          <p:cNvPr id="4" name="Picture 3">
            <a:extLst>
              <a:ext uri="{FF2B5EF4-FFF2-40B4-BE49-F238E27FC236}">
                <a16:creationId xmlns:a16="http://schemas.microsoft.com/office/drawing/2014/main" id="{22C0FDEF-A344-4148-B160-961806EBC2CB}"/>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838960" y="1931957"/>
            <a:ext cx="3560572" cy="276000"/>
          </a:xfrm>
          <a:prstGeom prst="rect">
            <a:avLst/>
          </a:prstGeom>
        </p:spPr>
      </p:pic>
      <p:pic>
        <p:nvPicPr>
          <p:cNvPr id="5" name="Picture 4">
            <a:extLst>
              <a:ext uri="{FF2B5EF4-FFF2-40B4-BE49-F238E27FC236}">
                <a16:creationId xmlns:a16="http://schemas.microsoft.com/office/drawing/2014/main" id="{22A21333-022B-4258-A4AF-D5A8AC2E0048}"/>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38960" y="1391472"/>
            <a:ext cx="5480572" cy="51257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816183-2412-4937-B8FC-01A16F3B71F9}"/>
                  </a:ext>
                </a:extLst>
              </p:cNvPr>
              <p:cNvSpPr txBox="1"/>
              <p:nvPr/>
            </p:nvSpPr>
            <p:spPr>
              <a:xfrm>
                <a:off x="325120" y="2611120"/>
                <a:ext cx="8361680" cy="3416320"/>
              </a:xfrm>
              <a:prstGeom prst="rect">
                <a:avLst/>
              </a:prstGeom>
              <a:noFill/>
            </p:spPr>
            <p:txBody>
              <a:bodyPr wrap="square" rtlCol="0">
                <a:spAutoFit/>
              </a:bodyPr>
              <a:lstStyle/>
              <a:p>
                <a:pPr algn="l"/>
                <a:r>
                  <a:rPr lang="en-US" dirty="0"/>
                  <a:t>These equations can in principle be used to predict the state after a small time interval </a:t>
                </a:r>
                <a14:m>
                  <m:oMath xmlns:m="http://schemas.openxmlformats.org/officeDocument/2006/math">
                    <m:r>
                      <a:rPr lang="en-US" b="0" i="1" smtClean="0">
                        <a:latin typeface="Cambria Math" panose="02040503050406030204" pitchFamily="18" charset="0"/>
                      </a:rPr>
                      <m:t>𝑑𝑡</m:t>
                    </m:r>
                  </m:oMath>
                </a14:m>
                <a:r>
                  <a:rPr lang="en-US" dirty="0"/>
                  <a:t> knowing the current state at the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And then iterate to further future, next </a:t>
                </a:r>
                <a14:m>
                  <m:oMath xmlns:m="http://schemas.openxmlformats.org/officeDocument/2006/math">
                    <m:r>
                      <a:rPr lang="en-US" b="0" i="1" smtClean="0">
                        <a:latin typeface="Cambria Math" panose="02040503050406030204" pitchFamily="18" charset="0"/>
                      </a:rPr>
                      <m:t>𝑑𝑡</m:t>
                    </m:r>
                  </m:oMath>
                </a14:m>
                <a:r>
                  <a:rPr lang="en-US" dirty="0"/>
                  <a:t>, and next </a:t>
                </a:r>
                <a14:m>
                  <m:oMath xmlns:m="http://schemas.openxmlformats.org/officeDocument/2006/math">
                    <m:r>
                      <a:rPr lang="en-US" b="0" i="1" smtClean="0">
                        <a:latin typeface="Cambria Math" panose="02040503050406030204" pitchFamily="18" charset="0"/>
                      </a:rPr>
                      <m:t>𝑑𝑡</m:t>
                    </m:r>
                  </m:oMath>
                </a14:m>
                <a:r>
                  <a:rPr lang="en-US" dirty="0"/>
                  <a:t> an d so on. We can try to do it at least numerically on a computer. However, we meet two problems:</a:t>
                </a:r>
              </a:p>
              <a:p>
                <a:pPr marL="285750" indent="-285750" algn="l">
                  <a:buFont typeface="Arial" panose="020B0604020202020204" pitchFamily="34" charset="0"/>
                  <a:buChar char="•"/>
                </a:pPr>
                <a:r>
                  <a:rPr lang="en-US" dirty="0"/>
                  <a:t>numerical instabilities. We either have be very careful with the choice of steps in time and space or we have to choose more sophisticated numerical methods. This is not a sign of some essential problem</a:t>
                </a:r>
              </a:p>
              <a:p>
                <a:pPr marL="285750" indent="-285750" algn="l">
                  <a:buFont typeface="Arial" panose="020B0604020202020204" pitchFamily="34" charset="0"/>
                  <a:buChar char="•"/>
                </a:pPr>
                <a:r>
                  <a:rPr lang="en-US" dirty="0"/>
                  <a:t>we will not be able to numerically approximate the rotations in points at the boundaries. We have to use boundary conditions for the boundary </a:t>
                </a:r>
                <a:r>
                  <a:rPr lang="en-US"/>
                  <a:t>points instead. </a:t>
                </a:r>
                <a:r>
                  <a:rPr lang="en-US" b="1" dirty="0">
                    <a:solidFill>
                      <a:srgbClr val="FF0000"/>
                    </a:solidFill>
                  </a:rPr>
                  <a:t>This is essential and it helps us to understand why the partial differential equations force us to specify the boundary conditions. To know the initial state is not enough to predict the future.</a:t>
                </a:r>
              </a:p>
            </p:txBody>
          </p:sp>
        </mc:Choice>
        <mc:Fallback xmlns="">
          <p:sp>
            <p:nvSpPr>
              <p:cNvPr id="6" name="TextBox 5">
                <a:extLst>
                  <a:ext uri="{FF2B5EF4-FFF2-40B4-BE49-F238E27FC236}">
                    <a16:creationId xmlns:a16="http://schemas.microsoft.com/office/drawing/2014/main" id="{A0816183-2412-4937-B8FC-01A16F3B71F9}"/>
                  </a:ext>
                </a:extLst>
              </p:cNvPr>
              <p:cNvSpPr txBox="1">
                <a:spLocks noRot="1" noChangeAspect="1" noMove="1" noResize="1" noEditPoints="1" noAdjustHandles="1" noChangeArrowheads="1" noChangeShapeType="1" noTextEdit="1"/>
              </p:cNvSpPr>
              <p:nvPr/>
            </p:nvSpPr>
            <p:spPr>
              <a:xfrm>
                <a:off x="325120" y="2611120"/>
                <a:ext cx="8361680" cy="3416320"/>
              </a:xfrm>
              <a:prstGeom prst="rect">
                <a:avLst/>
              </a:prstGeom>
              <a:blipFill>
                <a:blip r:embed="rId6"/>
                <a:stretch>
                  <a:fillRect l="-583" t="-891" r="-1093" b="-1783"/>
                </a:stretch>
              </a:blipFill>
            </p:spPr>
            <p:txBody>
              <a:bodyPr/>
              <a:lstStyle/>
              <a:p>
                <a:r>
                  <a:rPr lang="en-US">
                    <a:noFill/>
                  </a:rPr>
                  <a:t> </a:t>
                </a:r>
              </a:p>
            </p:txBody>
          </p:sp>
        </mc:Fallback>
      </mc:AlternateContent>
    </p:spTree>
    <p:extLst>
      <p:ext uri="{BB962C8B-B14F-4D97-AF65-F5344CB8AC3E}">
        <p14:creationId xmlns:p14="http://schemas.microsoft.com/office/powerpoint/2010/main" val="2824123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577B5-11B2-4B4F-89C7-89D5669417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8AF2478-9DB4-4950-A61A-233413E18B25}"/>
              </a:ext>
            </a:extLst>
          </p:cNvPr>
          <p:cNvSpPr txBox="1"/>
          <p:nvPr/>
        </p:nvSpPr>
        <p:spPr>
          <a:xfrm>
            <a:off x="425303" y="393405"/>
            <a:ext cx="85804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Kirchhoff Sommerfeld thermodynamic universality proof</a:t>
            </a: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8408695-0AFE-4D15-BBDC-9C8A72F57320}"/>
              </a:ext>
            </a:extLst>
          </p:cNvPr>
          <p:cNvPicPr>
            <a:picLocks noChangeAspect="1"/>
          </p:cNvPicPr>
          <p:nvPr/>
        </p:nvPicPr>
        <p:blipFill rotWithShape="1">
          <a:blip r:embed="rId3">
            <a:extLst>
              <a:ext uri="{28A0092B-C50C-407E-A947-70E740481C1C}">
                <a14:useLocalDpi xmlns:a14="http://schemas.microsoft.com/office/drawing/2010/main" val="0"/>
              </a:ext>
            </a:extLst>
          </a:blip>
          <a:srcRect l="29226" t="57318" r="33351" b="10809"/>
          <a:stretch/>
        </p:blipFill>
        <p:spPr>
          <a:xfrm>
            <a:off x="3019645" y="935665"/>
            <a:ext cx="2700671" cy="169057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021959D-A28F-4834-85B2-BCD28DDD9B87}"/>
                  </a:ext>
                </a:extLst>
              </p:cNvPr>
              <p:cNvSpPr txBox="1"/>
              <p:nvPr/>
            </p:nvSpPr>
            <p:spPr>
              <a:xfrm>
                <a:off x="520861" y="2916820"/>
                <a:ext cx="8165939" cy="369332"/>
              </a:xfrm>
              <a:prstGeom prst="rect">
                <a:avLst/>
              </a:prstGeom>
              <a:noFill/>
            </p:spPr>
            <p:txBody>
              <a:bodyPr wrap="square" rtlCol="0">
                <a:spAutoFit/>
              </a:bodyPr>
              <a:lstStyle/>
              <a:p>
                <a:pPr algn="l"/>
                <a:r>
                  <a:rPr lang="en-US" dirty="0"/>
                  <a:t>We conclude that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must be asymptotically a universal function of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𝑇</m:t>
                    </m:r>
                  </m:oMath>
                </a14:m>
                <a:r>
                  <a:rPr lang="en-US" dirty="0"/>
                  <a:t> .</a:t>
                </a:r>
              </a:p>
            </p:txBody>
          </p:sp>
        </mc:Choice>
        <mc:Fallback xmlns="">
          <p:sp>
            <p:nvSpPr>
              <p:cNvPr id="5" name="TextBox 4">
                <a:extLst>
                  <a:ext uri="{FF2B5EF4-FFF2-40B4-BE49-F238E27FC236}">
                    <a16:creationId xmlns:a16="http://schemas.microsoft.com/office/drawing/2014/main" id="{0021959D-A28F-4834-85B2-BCD28DDD9B87}"/>
                  </a:ext>
                </a:extLst>
              </p:cNvPr>
              <p:cNvSpPr txBox="1">
                <a:spLocks noRot="1" noChangeAspect="1" noMove="1" noResize="1" noEditPoints="1" noAdjustHandles="1" noChangeArrowheads="1" noChangeShapeType="1" noTextEdit="1"/>
              </p:cNvSpPr>
              <p:nvPr/>
            </p:nvSpPr>
            <p:spPr>
              <a:xfrm>
                <a:off x="520861" y="2916820"/>
                <a:ext cx="8165939" cy="369332"/>
              </a:xfrm>
              <a:prstGeom prst="rect">
                <a:avLst/>
              </a:prstGeom>
              <a:blipFill>
                <a:blip r:embed="rId4"/>
                <a:stretch>
                  <a:fillRect l="-597" t="-8197" b="-2459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5A96DB8-CF78-4996-B6BD-55F5FD9B418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53907" y="3702304"/>
            <a:ext cx="2746629" cy="5675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5A77BE-2F89-44B5-8EBD-FDE2FA9178F8}"/>
                  </a:ext>
                </a:extLst>
              </p:cNvPr>
              <p:cNvSpPr txBox="1"/>
              <p:nvPr/>
            </p:nvSpPr>
            <p:spPr>
              <a:xfrm>
                <a:off x="372140" y="4348525"/>
                <a:ext cx="8633637" cy="646331"/>
              </a:xfrm>
              <a:prstGeom prst="rect">
                <a:avLst/>
              </a:prstGeom>
              <a:noFill/>
            </p:spPr>
            <p:txBody>
              <a:bodyPr wrap="square" rtlCol="0">
                <a:spAutoFit/>
              </a:bodyPr>
              <a:lstStyle/>
              <a:p>
                <a:pPr algn="l"/>
                <a:r>
                  <a:rPr lang="en-US" dirty="0"/>
                  <a:t>If </a:t>
                </a:r>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oMath>
                </a14:m>
                <a:r>
                  <a:rPr lang="en-US" dirty="0"/>
                  <a:t> is asymptotically universal, then </a:t>
                </a:r>
                <a14:m>
                  <m:oMath xmlns:m="http://schemas.openxmlformats.org/officeDocument/2006/math">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oMath>
                </a14:m>
                <a:r>
                  <a:rPr lang="en-US" dirty="0"/>
                  <a:t> is asymptotically universal as well, that is </a:t>
                </a:r>
                <a:r>
                  <a:rPr lang="en-US" b="1" dirty="0"/>
                  <a:t>Laplacian spectrum is </a:t>
                </a:r>
                <a:r>
                  <a:rPr lang="en-US" b="1" dirty="0" err="1"/>
                  <a:t>asymptyotically</a:t>
                </a:r>
                <a:r>
                  <a:rPr lang="en-US" b="1" dirty="0"/>
                  <a:t> universal for a cavity of arbitrary shape. </a:t>
                </a:r>
                <a:endParaRPr lang="sk-SK" b="1" dirty="0"/>
              </a:p>
            </p:txBody>
          </p:sp>
        </mc:Choice>
        <mc:Fallback xmlns="">
          <p:sp>
            <p:nvSpPr>
              <p:cNvPr id="10" name="TextBox 9">
                <a:extLst>
                  <a:ext uri="{FF2B5EF4-FFF2-40B4-BE49-F238E27FC236}">
                    <a16:creationId xmlns:a16="http://schemas.microsoft.com/office/drawing/2014/main" id="{915A77BE-2F89-44B5-8EBD-FDE2FA9178F8}"/>
                  </a:ext>
                </a:extLst>
              </p:cNvPr>
              <p:cNvSpPr txBox="1">
                <a:spLocks noRot="1" noChangeAspect="1" noMove="1" noResize="1" noEditPoints="1" noAdjustHandles="1" noChangeArrowheads="1" noChangeShapeType="1" noTextEdit="1"/>
              </p:cNvSpPr>
              <p:nvPr/>
            </p:nvSpPr>
            <p:spPr>
              <a:xfrm>
                <a:off x="372140" y="4348525"/>
                <a:ext cx="8633637" cy="646331"/>
              </a:xfrm>
              <a:prstGeom prst="rect">
                <a:avLst/>
              </a:prstGeom>
              <a:blipFill>
                <a:blip r:embed="rId6"/>
                <a:stretch>
                  <a:fillRect l="-565"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3736733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212CB4-1587-4E2B-856B-D7D55BFA77F4}"/>
              </a:ext>
            </a:extLst>
          </p:cNvPr>
          <p:cNvSpPr>
            <a:spLocks noGrp="1"/>
          </p:cNvSpPr>
          <p:nvPr>
            <p:ph type="sldNum" sz="quarter" idx="12"/>
          </p:nvPr>
        </p:nvSpPr>
        <p:spPr/>
        <p:txBody>
          <a:bodyPr/>
          <a:lstStyle/>
          <a:p>
            <a:fld id="{EF2191A1-080D-4B75-96DD-5F8CFE4971FF}" type="slidenum">
              <a:rPr lang="en-US" smtClean="0"/>
              <a:t>41</a:t>
            </a:fld>
            <a:endParaRPr lang="en-US"/>
          </a:p>
        </p:txBody>
      </p:sp>
      <p:sp>
        <p:nvSpPr>
          <p:cNvPr id="3" name="TextBox 2">
            <a:extLst>
              <a:ext uri="{FF2B5EF4-FFF2-40B4-BE49-F238E27FC236}">
                <a16:creationId xmlns:a16="http://schemas.microsoft.com/office/drawing/2014/main" id="{F463E14B-D43D-48D4-BAD2-3EAA35C30EA5}"/>
              </a:ext>
            </a:extLst>
          </p:cNvPr>
          <p:cNvSpPr txBox="1"/>
          <p:nvPr/>
        </p:nvSpPr>
        <p:spPr>
          <a:xfrm>
            <a:off x="1584251" y="2519916"/>
            <a:ext cx="5847907" cy="646331"/>
          </a:xfrm>
          <a:prstGeom prst="rect">
            <a:avLst/>
          </a:prstGeom>
          <a:noFill/>
        </p:spPr>
        <p:txBody>
          <a:bodyPr wrap="square" rtlCol="0">
            <a:spAutoFit/>
          </a:bodyPr>
          <a:lstStyle/>
          <a:p>
            <a:pPr algn="ctr"/>
            <a:r>
              <a:rPr lang="en-US" sz="3600" b="1" dirty="0"/>
              <a:t>The end</a:t>
            </a:r>
            <a:endParaRPr lang="sk-SK" sz="3600" b="1" dirty="0"/>
          </a:p>
        </p:txBody>
      </p:sp>
    </p:spTree>
    <p:extLst>
      <p:ext uri="{BB962C8B-B14F-4D97-AF65-F5344CB8AC3E}">
        <p14:creationId xmlns:p14="http://schemas.microsoft.com/office/powerpoint/2010/main" val="142676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175530-22DC-4D8F-9F34-BE079B98F305}"/>
              </a:ext>
            </a:extLst>
          </p:cNvPr>
          <p:cNvSpPr>
            <a:spLocks noGrp="1"/>
          </p:cNvSpPr>
          <p:nvPr>
            <p:ph type="sldNum" sz="quarter" idx="12"/>
          </p:nvPr>
        </p:nvSpPr>
        <p:spPr/>
        <p:txBody>
          <a:bodyPr/>
          <a:lstStyle/>
          <a:p>
            <a:fld id="{EF2191A1-080D-4B75-96DD-5F8CFE4971FF}" type="slidenum">
              <a:rPr lang="en-US" smtClean="0"/>
              <a:t>5</a:t>
            </a:fld>
            <a:endParaRPr lang="en-US"/>
          </a:p>
        </p:txBody>
      </p:sp>
      <p:sp>
        <p:nvSpPr>
          <p:cNvPr id="3" name="Rectangle 2">
            <a:extLst>
              <a:ext uri="{FF2B5EF4-FFF2-40B4-BE49-F238E27FC236}">
                <a16:creationId xmlns:a16="http://schemas.microsoft.com/office/drawing/2014/main" id="{43EAD51F-FF96-45A5-B501-14EF6E2E7A8F}"/>
              </a:ext>
            </a:extLst>
          </p:cNvPr>
          <p:cNvSpPr/>
          <p:nvPr/>
        </p:nvSpPr>
        <p:spPr>
          <a:xfrm>
            <a:off x="402336" y="525887"/>
            <a:ext cx="8513064" cy="369332"/>
          </a:xfrm>
          <a:prstGeom prst="rect">
            <a:avLst/>
          </a:prstGeom>
        </p:spPr>
        <p:txBody>
          <a:bodyPr wrap="square">
            <a:spAutoFit/>
          </a:bodyPr>
          <a:lstStyle/>
          <a:p>
            <a:pPr lvl="0">
              <a:defRPr/>
            </a:pPr>
            <a:r>
              <a:rPr lang="en-US" b="1" dirty="0">
                <a:solidFill>
                  <a:prstClr val="black"/>
                </a:solidFill>
              </a:rPr>
              <a:t>If you cannot write down current state in sufficient details do statistical physics instead</a:t>
            </a:r>
            <a:endParaRPr lang="sk-SK" b="1" dirty="0">
              <a:solidFill>
                <a:prstClr val="black"/>
              </a:solidFill>
            </a:endParaRPr>
          </a:p>
        </p:txBody>
      </p:sp>
      <p:sp>
        <p:nvSpPr>
          <p:cNvPr id="4" name="Rectangle 3">
            <a:extLst>
              <a:ext uri="{FF2B5EF4-FFF2-40B4-BE49-F238E27FC236}">
                <a16:creationId xmlns:a16="http://schemas.microsoft.com/office/drawing/2014/main" id="{3E197F22-12B0-4D78-ACDF-360EF1F3EF4A}"/>
              </a:ext>
            </a:extLst>
          </p:cNvPr>
          <p:cNvSpPr/>
          <p:nvPr/>
        </p:nvSpPr>
        <p:spPr>
          <a:xfrm>
            <a:off x="347472" y="420624"/>
            <a:ext cx="8558784" cy="585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6" name="Picture 5">
            <a:extLst>
              <a:ext uri="{FF2B5EF4-FFF2-40B4-BE49-F238E27FC236}">
                <a16:creationId xmlns:a16="http://schemas.microsoft.com/office/drawing/2014/main" id="{C267E59E-1B07-4308-A02C-C0A81ACD5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424" y="1331976"/>
            <a:ext cx="4070909" cy="226161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14CB15-7BA7-4DC5-B4DC-08A944891617}"/>
                  </a:ext>
                </a:extLst>
              </p:cNvPr>
              <p:cNvSpPr txBox="1"/>
              <p:nvPr/>
            </p:nvSpPr>
            <p:spPr>
              <a:xfrm>
                <a:off x="292608" y="3959352"/>
                <a:ext cx="8650224" cy="2746906"/>
              </a:xfrm>
              <a:prstGeom prst="rect">
                <a:avLst/>
              </a:prstGeom>
              <a:noFill/>
            </p:spPr>
            <p:txBody>
              <a:bodyPr wrap="square" rtlCol="0">
                <a:spAutoFit/>
              </a:bodyPr>
              <a:lstStyle/>
              <a:p>
                <a:pPr algn="l"/>
                <a:r>
                  <a:rPr lang="en-US" dirty="0"/>
                  <a:t>Heating stove: even if the fuel is burned out, no fire there, if you open the door you see red light. </a:t>
                </a:r>
                <a:r>
                  <a:rPr lang="en-US" b="1" dirty="0">
                    <a:solidFill>
                      <a:srgbClr val="FF0000"/>
                    </a:solidFill>
                  </a:rPr>
                  <a:t>There is electromagnetic field inside heated to temperature </a:t>
                </a:r>
                <a14:m>
                  <m:oMath xmlns:m="http://schemas.openxmlformats.org/officeDocument/2006/math">
                    <m:r>
                      <a:rPr lang="en-US" b="1" i="1" smtClean="0">
                        <a:solidFill>
                          <a:srgbClr val="FF0000"/>
                        </a:solidFill>
                        <a:latin typeface="Cambria Math" panose="02040503050406030204" pitchFamily="18" charset="0"/>
                      </a:rPr>
                      <m:t>𝑻</m:t>
                    </m:r>
                  </m:oMath>
                </a14:m>
                <a:r>
                  <a:rPr lang="en-US" dirty="0"/>
                  <a:t>. This is all we know about the field inside. We do not know the detailed state (microstate). We just have very reduced information:</a:t>
                </a:r>
              </a:p>
              <a:p>
                <a:pPr algn="l"/>
                <a:endParaRPr lang="en-US" sz="600" dirty="0"/>
              </a:p>
              <a:p>
                <a:pPr algn="l"/>
                <a:r>
                  <a:rPr lang="en-US" dirty="0"/>
                  <a:t>There is </a:t>
                </a:r>
                <a:r>
                  <a:rPr lang="en-US" b="1" dirty="0"/>
                  <a:t>radiation in the box of volume </a:t>
                </a:r>
                <a14:m>
                  <m:oMath xmlns:m="http://schemas.openxmlformats.org/officeDocument/2006/math">
                    <m:r>
                      <a:rPr lang="en-US" b="1" i="1" smtClean="0">
                        <a:latin typeface="Cambria Math" panose="02040503050406030204" pitchFamily="18" charset="0"/>
                      </a:rPr>
                      <m:t>𝑽</m:t>
                    </m:r>
                  </m:oMath>
                </a14:m>
                <a:r>
                  <a:rPr lang="en-US" b="1" dirty="0"/>
                  <a:t>, having temperature </a:t>
                </a:r>
                <a14:m>
                  <m:oMath xmlns:m="http://schemas.openxmlformats.org/officeDocument/2006/math">
                    <m:r>
                      <a:rPr lang="en-US" b="1" i="1" smtClean="0">
                        <a:latin typeface="Cambria Math" panose="02040503050406030204" pitchFamily="18" charset="0"/>
                      </a:rPr>
                      <m:t>𝑻</m:t>
                    </m:r>
                  </m:oMath>
                </a14:m>
                <a:r>
                  <a:rPr lang="en-US" dirty="0"/>
                  <a:t>. This sentence describes the current macrostate. We assume that some relaxation time has already passed, so it is an </a:t>
                </a:r>
                <a:r>
                  <a:rPr lang="en-US" b="1" dirty="0">
                    <a:solidFill>
                      <a:srgbClr val="FF0000"/>
                    </a:solidFill>
                  </a:rPr>
                  <a:t>equilibrium macrostate</a:t>
                </a:r>
                <a:r>
                  <a:rPr lang="en-US" dirty="0"/>
                  <a:t>. A priori we do not know if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specify the equilibrium macrostate sufficiently, so that we can start statistical physics machinery. Just assume that yes and we shall see later that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is really enough.</a:t>
                </a:r>
                <a:endParaRPr lang="sk-SK" dirty="0"/>
              </a:p>
            </p:txBody>
          </p:sp>
        </mc:Choice>
        <mc:Fallback xmlns="">
          <p:sp>
            <p:nvSpPr>
              <p:cNvPr id="7" name="TextBox 6">
                <a:extLst>
                  <a:ext uri="{FF2B5EF4-FFF2-40B4-BE49-F238E27FC236}">
                    <a16:creationId xmlns:a16="http://schemas.microsoft.com/office/drawing/2014/main" id="{9014CB15-7BA7-4DC5-B4DC-08A944891617}"/>
                  </a:ext>
                </a:extLst>
              </p:cNvPr>
              <p:cNvSpPr txBox="1">
                <a:spLocks noRot="1" noChangeAspect="1" noMove="1" noResize="1" noEditPoints="1" noAdjustHandles="1" noChangeArrowheads="1" noChangeShapeType="1" noTextEdit="1"/>
              </p:cNvSpPr>
              <p:nvPr/>
            </p:nvSpPr>
            <p:spPr>
              <a:xfrm>
                <a:off x="292608" y="3959352"/>
                <a:ext cx="8650224" cy="2746906"/>
              </a:xfrm>
              <a:prstGeom prst="rect">
                <a:avLst/>
              </a:prstGeom>
              <a:blipFill>
                <a:blip r:embed="rId3"/>
                <a:stretch>
                  <a:fillRect l="-564" t="-1333"/>
                </a:stretch>
              </a:blipFill>
            </p:spPr>
            <p:txBody>
              <a:bodyPr/>
              <a:lstStyle/>
              <a:p>
                <a:r>
                  <a:rPr lang="sk-SK">
                    <a:noFill/>
                  </a:rPr>
                  <a:t> </a:t>
                </a:r>
              </a:p>
            </p:txBody>
          </p:sp>
        </mc:Fallback>
      </mc:AlternateContent>
    </p:spTree>
    <p:extLst>
      <p:ext uri="{BB962C8B-B14F-4D97-AF65-F5344CB8AC3E}">
        <p14:creationId xmlns:p14="http://schemas.microsoft.com/office/powerpoint/2010/main" val="242631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76F28-BDF4-499D-8558-FB383368C99C}"/>
              </a:ext>
            </a:extLst>
          </p:cNvPr>
          <p:cNvSpPr>
            <a:spLocks noGrp="1"/>
          </p:cNvSpPr>
          <p:nvPr>
            <p:ph type="sldNum" sz="quarter" idx="12"/>
          </p:nvPr>
        </p:nvSpPr>
        <p:spPr/>
        <p:txBody>
          <a:bodyPr/>
          <a:lstStyle/>
          <a:p>
            <a:fld id="{EF2191A1-080D-4B75-96DD-5F8CFE4971FF}" type="slidenum">
              <a:rPr lang="en-US" smtClean="0"/>
              <a:t>6</a:t>
            </a:fld>
            <a:endParaRPr lang="en-US"/>
          </a:p>
        </p:txBody>
      </p:sp>
      <p:pic>
        <p:nvPicPr>
          <p:cNvPr id="3" name="Picture 2">
            <a:extLst>
              <a:ext uri="{FF2B5EF4-FFF2-40B4-BE49-F238E27FC236}">
                <a16:creationId xmlns:a16="http://schemas.microsoft.com/office/drawing/2014/main" id="{44DA0EB0-2DD4-4E47-ADA2-92D6AF4E8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966" y="751438"/>
            <a:ext cx="3206780" cy="1781544"/>
          </a:xfrm>
          <a:prstGeom prst="rect">
            <a:avLst/>
          </a:prstGeom>
        </p:spPr>
      </p:pic>
      <p:sp>
        <p:nvSpPr>
          <p:cNvPr id="4" name="TextBox 3">
            <a:extLst>
              <a:ext uri="{FF2B5EF4-FFF2-40B4-BE49-F238E27FC236}">
                <a16:creationId xmlns:a16="http://schemas.microsoft.com/office/drawing/2014/main" id="{0B1A7213-AE2C-4824-BC8C-33885ACB9B46}"/>
              </a:ext>
            </a:extLst>
          </p:cNvPr>
          <p:cNvSpPr txBox="1"/>
          <p:nvPr/>
        </p:nvSpPr>
        <p:spPr>
          <a:xfrm>
            <a:off x="1024128" y="146304"/>
            <a:ext cx="6419088" cy="461665"/>
          </a:xfrm>
          <a:prstGeom prst="rect">
            <a:avLst/>
          </a:prstGeom>
          <a:noFill/>
        </p:spPr>
        <p:txBody>
          <a:bodyPr wrap="square" rtlCol="0">
            <a:spAutoFit/>
          </a:bodyPr>
          <a:lstStyle/>
          <a:p>
            <a:pPr algn="ctr"/>
            <a:r>
              <a:rPr lang="en-US" sz="2400" b="1" dirty="0"/>
              <a:t>Statistical physics machinery</a:t>
            </a:r>
            <a:endParaRPr lang="sk-SK" sz="2400"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A70F55-4EB9-4749-8872-B2F1C703437C}"/>
                  </a:ext>
                </a:extLst>
              </p:cNvPr>
              <p:cNvSpPr txBox="1"/>
              <p:nvPr/>
            </p:nvSpPr>
            <p:spPr>
              <a:xfrm>
                <a:off x="254756" y="2692164"/>
                <a:ext cx="8558784" cy="2862322"/>
              </a:xfrm>
              <a:prstGeom prst="rect">
                <a:avLst/>
              </a:prstGeom>
              <a:noFill/>
            </p:spPr>
            <p:txBody>
              <a:bodyPr wrap="square" rtlCol="0">
                <a:spAutoFit/>
              </a:bodyPr>
              <a:lstStyle/>
              <a:p>
                <a:pPr algn="l"/>
                <a:r>
                  <a:rPr lang="en-US" dirty="0"/>
                  <a:t>One macrostate can be realized by tremendously high number of detailed microstates. Those microstates we denote just symbolically as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Each microstate has well defined energy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Statistical physics machinery looks like this</a:t>
                </a:r>
              </a:p>
              <a:p>
                <a:pPr marL="285750" indent="-285750" algn="l">
                  <a:buFont typeface="Arial" panose="020B0604020202020204" pitchFamily="34" charset="0"/>
                  <a:buChar char="•"/>
                </a:pPr>
                <a:r>
                  <a:rPr lang="en-US" dirty="0"/>
                  <a:t>Calculate</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Rewrite it as</a:t>
                </a:r>
              </a:p>
              <a:p>
                <a:pPr algn="l"/>
                <a:endParaRPr lang="en-US" dirty="0"/>
              </a:p>
              <a:p>
                <a:pPr marL="285750" indent="-285750" algn="l">
                  <a:buFont typeface="Arial" panose="020B0604020202020204" pitchFamily="34" charset="0"/>
                  <a:buChar char="•"/>
                </a:pPr>
                <a:r>
                  <a:rPr lang="en-US" dirty="0"/>
                  <a:t>You can calculate anything of interest from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by suitable derivatives. For example radiation pressure</a:t>
                </a:r>
                <a:endParaRPr lang="sk-SK" dirty="0"/>
              </a:p>
            </p:txBody>
          </p:sp>
        </mc:Choice>
        <mc:Fallback xmlns="">
          <p:sp>
            <p:nvSpPr>
              <p:cNvPr id="5" name="TextBox 4">
                <a:extLst>
                  <a:ext uri="{FF2B5EF4-FFF2-40B4-BE49-F238E27FC236}">
                    <a16:creationId xmlns:a16="http://schemas.microsoft.com/office/drawing/2014/main" id="{2CA70F55-4EB9-4749-8872-B2F1C703437C}"/>
                  </a:ext>
                </a:extLst>
              </p:cNvPr>
              <p:cNvSpPr txBox="1">
                <a:spLocks noRot="1" noChangeAspect="1" noMove="1" noResize="1" noEditPoints="1" noAdjustHandles="1" noChangeArrowheads="1" noChangeShapeType="1" noTextEdit="1"/>
              </p:cNvSpPr>
              <p:nvPr/>
            </p:nvSpPr>
            <p:spPr>
              <a:xfrm>
                <a:off x="254756" y="2692164"/>
                <a:ext cx="8558784" cy="2862322"/>
              </a:xfrm>
              <a:prstGeom prst="rect">
                <a:avLst/>
              </a:prstGeom>
              <a:blipFill>
                <a:blip r:embed="rId6"/>
                <a:stretch>
                  <a:fillRect l="-641" t="-1279" b="-2559"/>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91DBD66F-60FD-4D26-929A-0326887276D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69718" y="3581778"/>
            <a:ext cx="2614613" cy="601790"/>
          </a:xfrm>
          <a:prstGeom prst="rect">
            <a:avLst/>
          </a:prstGeom>
        </p:spPr>
      </p:pic>
      <p:pic>
        <p:nvPicPr>
          <p:cNvPr id="11" name="Picture 10">
            <a:extLst>
              <a:ext uri="{FF2B5EF4-FFF2-40B4-BE49-F238E27FC236}">
                <a16:creationId xmlns:a16="http://schemas.microsoft.com/office/drawing/2014/main" id="{6DA4DDC6-A15F-4262-BB35-161466295DE0}"/>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85030" y="4244612"/>
            <a:ext cx="2724341" cy="548640"/>
          </a:xfrm>
          <a:prstGeom prst="rect">
            <a:avLst/>
          </a:prstGeom>
        </p:spPr>
      </p:pic>
      <p:pic>
        <p:nvPicPr>
          <p:cNvPr id="13" name="Picture 12">
            <a:extLst>
              <a:ext uri="{FF2B5EF4-FFF2-40B4-BE49-F238E27FC236}">
                <a16:creationId xmlns:a16="http://schemas.microsoft.com/office/drawing/2014/main" id="{D4556559-FA00-48C6-B09A-3E925708E674}"/>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560724" y="5612811"/>
            <a:ext cx="948119" cy="480060"/>
          </a:xfrm>
          <a:prstGeom prst="rect">
            <a:avLst/>
          </a:prstGeom>
        </p:spPr>
      </p:pic>
    </p:spTree>
    <p:extLst>
      <p:ext uri="{BB962C8B-B14F-4D97-AF65-F5344CB8AC3E}">
        <p14:creationId xmlns:p14="http://schemas.microsoft.com/office/powerpoint/2010/main" val="180714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C8090-530D-4B91-B5BE-8A369EEEEF99}"/>
              </a:ext>
            </a:extLst>
          </p:cNvPr>
          <p:cNvSpPr>
            <a:spLocks noGrp="1"/>
          </p:cNvSpPr>
          <p:nvPr>
            <p:ph type="sldNum" sz="quarter" idx="12"/>
          </p:nvPr>
        </p:nvSpPr>
        <p:spPr/>
        <p:txBody>
          <a:bodyPr/>
          <a:lstStyle/>
          <a:p>
            <a:fld id="{EF2191A1-080D-4B75-96DD-5F8CFE4971FF}" type="slidenum">
              <a:rPr lang="en-US" smtClean="0"/>
              <a:t>7</a:t>
            </a:fld>
            <a:endParaRPr lang="en-US" dirty="0"/>
          </a:p>
        </p:txBody>
      </p:sp>
      <p:sp>
        <p:nvSpPr>
          <p:cNvPr id="3" name="TextBox 2">
            <a:extLst>
              <a:ext uri="{FF2B5EF4-FFF2-40B4-BE49-F238E27FC236}">
                <a16:creationId xmlns:a16="http://schemas.microsoft.com/office/drawing/2014/main" id="{87C591D1-E6F8-4C4F-AF6D-053709460117}"/>
              </a:ext>
            </a:extLst>
          </p:cNvPr>
          <p:cNvSpPr txBox="1"/>
          <p:nvPr/>
        </p:nvSpPr>
        <p:spPr>
          <a:xfrm>
            <a:off x="1024128" y="146304"/>
            <a:ext cx="6419088" cy="461665"/>
          </a:xfrm>
          <a:prstGeom prst="rect">
            <a:avLst/>
          </a:prstGeom>
          <a:noFill/>
        </p:spPr>
        <p:txBody>
          <a:bodyPr wrap="square" rtlCol="0">
            <a:spAutoFit/>
          </a:bodyPr>
          <a:lstStyle/>
          <a:p>
            <a:pPr algn="ctr"/>
            <a:r>
              <a:rPr lang="en-US" sz="2400" b="1" dirty="0"/>
              <a:t>Statistical physics machinery</a:t>
            </a:r>
            <a:endParaRPr lang="sk-SK" sz="2400" b="1" dirty="0"/>
          </a:p>
        </p:txBody>
      </p:sp>
      <p:sp>
        <p:nvSpPr>
          <p:cNvPr id="4" name="TextBox 3">
            <a:extLst>
              <a:ext uri="{FF2B5EF4-FFF2-40B4-BE49-F238E27FC236}">
                <a16:creationId xmlns:a16="http://schemas.microsoft.com/office/drawing/2014/main" id="{368DDD6C-C8B4-46DE-83E0-147FBA6174C9}"/>
              </a:ext>
            </a:extLst>
          </p:cNvPr>
          <p:cNvSpPr txBox="1"/>
          <p:nvPr/>
        </p:nvSpPr>
        <p:spPr>
          <a:xfrm>
            <a:off x="297712" y="2052083"/>
            <a:ext cx="8410353" cy="3016210"/>
          </a:xfrm>
          <a:prstGeom prst="rect">
            <a:avLst/>
          </a:prstGeom>
          <a:noFill/>
        </p:spPr>
        <p:txBody>
          <a:bodyPr wrap="square" rtlCol="0">
            <a:spAutoFit/>
          </a:bodyPr>
          <a:lstStyle/>
          <a:p>
            <a:pPr algn="l"/>
            <a:r>
              <a:rPr lang="en-US" dirty="0"/>
              <a:t>Looks easy, if you know hot to calculate sums over all possible microstates</a:t>
            </a:r>
          </a:p>
          <a:p>
            <a:pPr algn="l"/>
            <a:endParaRPr lang="en-US" dirty="0"/>
          </a:p>
          <a:p>
            <a:pPr algn="l"/>
            <a:endParaRPr lang="en-US" dirty="0"/>
          </a:p>
          <a:p>
            <a:pPr algn="l"/>
            <a:endParaRPr lang="en-US" dirty="0"/>
          </a:p>
          <a:p>
            <a:pPr algn="l"/>
            <a:r>
              <a:rPr lang="en-US" dirty="0"/>
              <a:t>for the new physics animal: the electromagnetic field.</a:t>
            </a:r>
          </a:p>
          <a:p>
            <a:pPr algn="l"/>
            <a:r>
              <a:rPr lang="en-US" dirty="0"/>
              <a:t>The states are given by fields. It is a field theory. The sum is a sum over all possible fields! </a:t>
            </a:r>
          </a:p>
          <a:p>
            <a:pPr algn="ctr"/>
            <a:r>
              <a:rPr lang="en-US" sz="2800" b="1">
                <a:solidFill>
                  <a:srgbClr val="FF0000"/>
                </a:solidFill>
              </a:rPr>
              <a:t>Wiener functional integrals </a:t>
            </a:r>
            <a:r>
              <a:rPr lang="en-US" sz="2800" b="1" dirty="0">
                <a:solidFill>
                  <a:srgbClr val="FF0000"/>
                </a:solidFill>
              </a:rPr>
              <a:t>!?  </a:t>
            </a:r>
            <a:r>
              <a:rPr lang="en-US" sz="2800" b="1" dirty="0">
                <a:solidFill>
                  <a:srgbClr val="FF0000"/>
                </a:solidFill>
                <a:sym typeface="Wingdings" panose="05000000000000000000" pitchFamily="2" charset="2"/>
              </a:rPr>
              <a:t></a:t>
            </a:r>
            <a:endParaRPr lang="en-US" sz="2800" b="1" dirty="0">
              <a:solidFill>
                <a:srgbClr val="FF0000"/>
              </a:solidFill>
            </a:endParaRPr>
          </a:p>
          <a:p>
            <a:pPr algn="l"/>
            <a:endParaRPr lang="en-US" dirty="0"/>
          </a:p>
          <a:p>
            <a:pPr algn="l"/>
            <a:endParaRPr lang="sk-SK" dirty="0"/>
          </a:p>
        </p:txBody>
      </p:sp>
      <p:pic>
        <p:nvPicPr>
          <p:cNvPr id="6" name="Picture 5">
            <a:extLst>
              <a:ext uri="{FF2B5EF4-FFF2-40B4-BE49-F238E27FC236}">
                <a16:creationId xmlns:a16="http://schemas.microsoft.com/office/drawing/2014/main" id="{3E63F10A-9FC6-4EFD-B7C5-A1F7EE0B9167}"/>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15908" y="2518734"/>
            <a:ext cx="372999" cy="595122"/>
          </a:xfrm>
          <a:prstGeom prst="rect">
            <a:avLst/>
          </a:prstGeom>
        </p:spPr>
      </p:pic>
      <p:sp>
        <p:nvSpPr>
          <p:cNvPr id="7" name="TextBox 6">
            <a:extLst>
              <a:ext uri="{FF2B5EF4-FFF2-40B4-BE49-F238E27FC236}">
                <a16:creationId xmlns:a16="http://schemas.microsoft.com/office/drawing/2014/main" id="{EBAE922C-215B-46DA-9BF1-EB2EB59C3F16}"/>
              </a:ext>
            </a:extLst>
          </p:cNvPr>
          <p:cNvSpPr txBox="1"/>
          <p:nvPr/>
        </p:nvSpPr>
        <p:spPr>
          <a:xfrm>
            <a:off x="340242" y="4890978"/>
            <a:ext cx="8506047" cy="923330"/>
          </a:xfrm>
          <a:prstGeom prst="rect">
            <a:avLst/>
          </a:prstGeom>
          <a:noFill/>
        </p:spPr>
        <p:txBody>
          <a:bodyPr wrap="square" rtlCol="0">
            <a:spAutoFit/>
          </a:bodyPr>
          <a:lstStyle/>
          <a:p>
            <a:pPr algn="l"/>
            <a:r>
              <a:rPr lang="en-US" dirty="0"/>
              <a:t>A way out: write down the states differently in a simpler but equivalent way. At least for a </a:t>
            </a:r>
            <a:r>
              <a:rPr lang="en-US" b="1" dirty="0"/>
              <a:t>free electromagnetic field in a box (possibly of arbitrary shape).</a:t>
            </a:r>
          </a:p>
          <a:p>
            <a:pPr algn="l"/>
            <a:r>
              <a:rPr lang="en-US" b="1" dirty="0"/>
              <a:t>The first thing is to find what the states of the field </a:t>
            </a:r>
            <a:r>
              <a:rPr lang="en-US" b="1"/>
              <a:t>look like.</a:t>
            </a:r>
            <a:endParaRPr lang="sk-SK" b="1" dirty="0"/>
          </a:p>
        </p:txBody>
      </p:sp>
      <p:pic>
        <p:nvPicPr>
          <p:cNvPr id="8" name="Picture 7">
            <a:extLst>
              <a:ext uri="{FF2B5EF4-FFF2-40B4-BE49-F238E27FC236}">
                <a16:creationId xmlns:a16="http://schemas.microsoft.com/office/drawing/2014/main" id="{37D35138-2E76-4D51-A48C-7C9C80CBA506}"/>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882370" y="1029964"/>
            <a:ext cx="2614613" cy="601790"/>
          </a:xfrm>
          <a:prstGeom prst="rect">
            <a:avLst/>
          </a:prstGeom>
        </p:spPr>
      </p:pic>
    </p:spTree>
    <p:extLst>
      <p:ext uri="{BB962C8B-B14F-4D97-AF65-F5344CB8AC3E}">
        <p14:creationId xmlns:p14="http://schemas.microsoft.com/office/powerpoint/2010/main" val="275840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A2446-515B-4CCE-AB14-BDC0B213180A}"/>
              </a:ext>
            </a:extLst>
          </p:cNvPr>
          <p:cNvSpPr>
            <a:spLocks noGrp="1"/>
          </p:cNvSpPr>
          <p:nvPr>
            <p:ph type="sldNum" sz="quarter" idx="12"/>
          </p:nvPr>
        </p:nvSpPr>
        <p:spPr/>
        <p:txBody>
          <a:bodyPr/>
          <a:lstStyle/>
          <a:p>
            <a:fld id="{EF2191A1-080D-4B75-96DD-5F8CFE4971FF}" type="slidenum">
              <a:rPr lang="en-US" smtClean="0"/>
              <a:t>8</a:t>
            </a:fld>
            <a:endParaRPr lang="en-US"/>
          </a:p>
        </p:txBody>
      </p:sp>
      <p:pic>
        <p:nvPicPr>
          <p:cNvPr id="3" name="Picture 2">
            <a:extLst>
              <a:ext uri="{FF2B5EF4-FFF2-40B4-BE49-F238E27FC236}">
                <a16:creationId xmlns:a16="http://schemas.microsoft.com/office/drawing/2014/main" id="{FE27136E-ED0E-4DBD-8F99-23394BBABC97}"/>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688317" y="1018172"/>
            <a:ext cx="1296000" cy="536571"/>
          </a:xfrm>
          <a:prstGeom prst="rect">
            <a:avLst/>
          </a:prstGeom>
        </p:spPr>
      </p:pic>
      <p:pic>
        <p:nvPicPr>
          <p:cNvPr id="12" name="Picture 11">
            <a:extLst>
              <a:ext uri="{FF2B5EF4-FFF2-40B4-BE49-F238E27FC236}">
                <a16:creationId xmlns:a16="http://schemas.microsoft.com/office/drawing/2014/main" id="{9EEBA898-3121-41F2-8F59-6E4DD6D91290}"/>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688317" y="1772606"/>
            <a:ext cx="1316736" cy="53663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3E0AE0-3C24-4A35-8401-CF7C1B794831}"/>
                  </a:ext>
                </a:extLst>
              </p:cNvPr>
              <p:cNvSpPr txBox="1"/>
              <p:nvPr/>
            </p:nvSpPr>
            <p:spPr>
              <a:xfrm>
                <a:off x="361506" y="2424222"/>
                <a:ext cx="8591107" cy="3362395"/>
              </a:xfrm>
              <a:prstGeom prst="rect">
                <a:avLst/>
              </a:prstGeom>
              <a:noFill/>
            </p:spPr>
            <p:txBody>
              <a:bodyPr wrap="square" rtlCol="0">
                <a:spAutoFit/>
              </a:bodyPr>
              <a:lstStyle/>
              <a:p>
                <a:pPr algn="l"/>
                <a:r>
                  <a:rPr lang="en-US" dirty="0"/>
                  <a:t>We have all learned in quantum mechanics how to handle such equation. First we find Laplacian eigenfunctions</a:t>
                </a:r>
              </a:p>
              <a:p>
                <a:pPr algn="l"/>
                <a:endParaRPr lang="en-US" b="1" dirty="0">
                  <a:solidFill>
                    <a:srgbClr val="FF0000"/>
                  </a:solidFill>
                </a:endParaRPr>
              </a:p>
              <a:p>
                <a:endParaRPr lang="en-US" sz="700" dirty="0"/>
              </a:p>
              <a:p>
                <a:r>
                  <a:rPr lang="en-US" dirty="0"/>
                  <a:t>We need solutions inside the box satisfying the boundary conditions and an additional condition</a:t>
                </a:r>
              </a:p>
              <a:p>
                <a:endParaRPr lang="en-US" dirty="0"/>
              </a:p>
              <a:p>
                <a:endParaRPr lang="en-US" dirty="0"/>
              </a:p>
              <a:p>
                <a:r>
                  <a:rPr lang="en-US" dirty="0"/>
                  <a:t>We find that good solutions exist only for a discrete set of </a:t>
                </a:r>
                <a14:m>
                  <m:oMath xmlns:m="http://schemas.openxmlformats.org/officeDocument/2006/math">
                    <m:r>
                      <a:rPr lang="en-US" i="1">
                        <a:latin typeface="Cambria Math" panose="02040503050406030204" pitchFamily="18" charset="0"/>
                      </a:rPr>
                      <m:t>𝑘</m:t>
                    </m:r>
                  </m:oMath>
                </a14:m>
                <a:r>
                  <a:rPr lang="en-US" dirty="0"/>
                  <a:t> values. Let denote them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𝑗</m:t>
                        </m:r>
                      </m:sub>
                    </m:sSub>
                  </m:oMath>
                </a14:m>
                <a:r>
                  <a:rPr lang="en-US" dirty="0"/>
                  <a:t>.</a:t>
                </a:r>
                <a:r>
                  <a:rPr lang="en-US" b="1" dirty="0">
                    <a:solidFill>
                      <a:srgbClr val="FF0000"/>
                    </a:solidFill>
                  </a:rPr>
                  <a:t>  </a:t>
                </a:r>
                <a14:m>
                  <m:oMath xmlns:m="http://schemas.openxmlformats.org/officeDocument/2006/math">
                    <m:r>
                      <a:rPr lang="en-US" b="1" i="1" smtClean="0">
                        <a:solidFill>
                          <a:schemeClr val="tx1"/>
                        </a:solidFill>
                        <a:latin typeface="Cambria Math" panose="02040503050406030204" pitchFamily="18" charset="0"/>
                      </a:rPr>
                      <m:t>𝒋</m:t>
                    </m:r>
                  </m:oMath>
                </a14:m>
                <a:r>
                  <a:rPr lang="en-US" b="1" dirty="0">
                    <a:solidFill>
                      <a:schemeClr val="tx1"/>
                    </a:solidFill>
                  </a:rPr>
                  <a:t> might be a </a:t>
                </a:r>
                <a:r>
                  <a:rPr lang="en-US" b="1" dirty="0" err="1">
                    <a:solidFill>
                      <a:schemeClr val="tx1"/>
                    </a:solidFill>
                  </a:rPr>
                  <a:t>multiindex</a:t>
                </a:r>
                <a:r>
                  <a:rPr lang="en-US" dirty="0"/>
                  <a:t>. We assume, that the eigenfunctions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Ψ</m:t>
                            </m:r>
                          </m:e>
                        </m:acc>
                      </m:e>
                      <m:sub>
                        <m:r>
                          <a:rPr lang="en-US" b="0" i="1" dirty="0" smtClean="0">
                            <a:latin typeface="Cambria Math" panose="02040503050406030204" pitchFamily="18" charset="0"/>
                          </a:rPr>
                          <m:t>𝑗</m:t>
                        </m:r>
                      </m:sub>
                    </m:sSub>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𝑟</m:t>
                        </m:r>
                      </m:e>
                    </m:acc>
                    <m:r>
                      <a:rPr lang="en-US" b="0" i="1" dirty="0" smtClean="0">
                        <a:latin typeface="Cambria Math" panose="02040503050406030204" pitchFamily="18" charset="0"/>
                      </a:rPr>
                      <m:t>)</m:t>
                    </m:r>
                  </m:oMath>
                </a14:m>
                <a:r>
                  <a:rPr lang="en-US" dirty="0"/>
                  <a:t> form a complete set of functions, therefore the solutions of the wave equation  satisfying the boundary conditions and the zero divergence condition can be looked for as superpositions</a:t>
                </a:r>
                <a:endParaRPr lang="sk-SK" dirty="0"/>
              </a:p>
            </p:txBody>
          </p:sp>
        </mc:Choice>
        <mc:Fallback xmlns="">
          <p:sp>
            <p:nvSpPr>
              <p:cNvPr id="7" name="TextBox 6">
                <a:extLst>
                  <a:ext uri="{FF2B5EF4-FFF2-40B4-BE49-F238E27FC236}">
                    <a16:creationId xmlns:a16="http://schemas.microsoft.com/office/drawing/2014/main" id="{EB3E0AE0-3C24-4A35-8401-CF7C1B794831}"/>
                  </a:ext>
                </a:extLst>
              </p:cNvPr>
              <p:cNvSpPr txBox="1">
                <a:spLocks noRot="1" noChangeAspect="1" noMove="1" noResize="1" noEditPoints="1" noAdjustHandles="1" noChangeArrowheads="1" noChangeShapeType="1" noTextEdit="1"/>
              </p:cNvSpPr>
              <p:nvPr/>
            </p:nvSpPr>
            <p:spPr>
              <a:xfrm>
                <a:off x="361506" y="2424222"/>
                <a:ext cx="8591107" cy="3362395"/>
              </a:xfrm>
              <a:prstGeom prst="rect">
                <a:avLst/>
              </a:prstGeom>
              <a:blipFill>
                <a:blip r:embed="rId9"/>
                <a:stretch>
                  <a:fillRect l="-567" t="-1089" b="-1089"/>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4FF4BA5A-4400-4E67-BD3D-45DB67AA999B}"/>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294439" y="6048565"/>
            <a:ext cx="2371154" cy="521208"/>
          </a:xfrm>
          <a:prstGeom prst="rect">
            <a:avLst/>
          </a:prstGeom>
        </p:spPr>
      </p:pic>
      <p:pic>
        <p:nvPicPr>
          <p:cNvPr id="39" name="Picture 38">
            <a:extLst>
              <a:ext uri="{FF2B5EF4-FFF2-40B4-BE49-F238E27FC236}">
                <a16:creationId xmlns:a16="http://schemas.microsoft.com/office/drawing/2014/main" id="{DAA3E43D-5334-474B-8F8C-0D2170A5D05F}"/>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439633" y="3024129"/>
            <a:ext cx="1793367" cy="276035"/>
          </a:xfrm>
          <a:prstGeom prst="rect">
            <a:avLst/>
          </a:prstGeom>
        </p:spPr>
      </p:pic>
      <p:pic>
        <p:nvPicPr>
          <p:cNvPr id="43" name="Picture 42">
            <a:extLst>
              <a:ext uri="{FF2B5EF4-FFF2-40B4-BE49-F238E27FC236}">
                <a16:creationId xmlns:a16="http://schemas.microsoft.com/office/drawing/2014/main" id="{6D4634C7-79F0-4388-B5E0-CA497190EF0B}"/>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688317" y="3943497"/>
            <a:ext cx="1116140" cy="276035"/>
          </a:xfrm>
          <a:prstGeom prst="rect">
            <a:avLst/>
          </a:prstGeom>
        </p:spPr>
      </p:pic>
      <p:sp>
        <p:nvSpPr>
          <p:cNvPr id="4" name="TextBox 3">
            <a:extLst>
              <a:ext uri="{FF2B5EF4-FFF2-40B4-BE49-F238E27FC236}">
                <a16:creationId xmlns:a16="http://schemas.microsoft.com/office/drawing/2014/main" id="{F7B55647-9344-4816-981A-D9160DF651DA}"/>
              </a:ext>
            </a:extLst>
          </p:cNvPr>
          <p:cNvSpPr txBox="1"/>
          <p:nvPr/>
        </p:nvSpPr>
        <p:spPr>
          <a:xfrm>
            <a:off x="1869440" y="411047"/>
            <a:ext cx="5405120" cy="461665"/>
          </a:xfrm>
          <a:prstGeom prst="rect">
            <a:avLst/>
          </a:prstGeom>
          <a:noFill/>
        </p:spPr>
        <p:txBody>
          <a:bodyPr wrap="square" rtlCol="0">
            <a:spAutoFit/>
          </a:bodyPr>
          <a:lstStyle/>
          <a:p>
            <a:pPr algn="ctr"/>
            <a:r>
              <a:rPr lang="en-US" sz="2400" b="1" dirty="0"/>
              <a:t>Free field in a box</a:t>
            </a:r>
          </a:p>
        </p:txBody>
      </p:sp>
      <p:sp>
        <p:nvSpPr>
          <p:cNvPr id="5" name="TextBox 4">
            <a:extLst>
              <a:ext uri="{FF2B5EF4-FFF2-40B4-BE49-F238E27FC236}">
                <a16:creationId xmlns:a16="http://schemas.microsoft.com/office/drawing/2014/main" id="{173F0E15-8D7E-4217-A065-1E25B0A27686}"/>
              </a:ext>
            </a:extLst>
          </p:cNvPr>
          <p:cNvSpPr txBox="1"/>
          <p:nvPr/>
        </p:nvSpPr>
        <p:spPr>
          <a:xfrm>
            <a:off x="5527040" y="1102666"/>
            <a:ext cx="2600960" cy="369332"/>
          </a:xfrm>
          <a:prstGeom prst="rect">
            <a:avLst/>
          </a:prstGeom>
          <a:noFill/>
        </p:spPr>
        <p:txBody>
          <a:bodyPr wrap="square" rtlCol="0">
            <a:spAutoFit/>
          </a:bodyPr>
          <a:lstStyle/>
          <a:p>
            <a:pPr algn="l"/>
            <a:r>
              <a:rPr lang="en-US" dirty="0"/>
              <a:t>make rot </a:t>
            </a:r>
            <a:r>
              <a:rPr lang="en-US" dirty="0" err="1"/>
              <a:t>rot</a:t>
            </a:r>
            <a:endParaRPr lang="en-US" dirty="0"/>
          </a:p>
        </p:txBody>
      </p:sp>
    </p:spTree>
    <p:extLst>
      <p:ext uri="{BB962C8B-B14F-4D97-AF65-F5344CB8AC3E}">
        <p14:creationId xmlns:p14="http://schemas.microsoft.com/office/powerpoint/2010/main" val="92306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B1F0CD-20D1-40C1-A2E8-00A07A840D2B}"/>
              </a:ext>
            </a:extLst>
          </p:cNvPr>
          <p:cNvSpPr>
            <a:spLocks noGrp="1"/>
          </p:cNvSpPr>
          <p:nvPr>
            <p:ph type="sldNum" sz="quarter" idx="12"/>
          </p:nvPr>
        </p:nvSpPr>
        <p:spPr/>
        <p:txBody>
          <a:bodyPr/>
          <a:lstStyle/>
          <a:p>
            <a:fld id="{EF2191A1-080D-4B75-96DD-5F8CFE4971FF}" type="slidenum">
              <a:rPr lang="en-US" smtClean="0"/>
              <a:t>9</a:t>
            </a:fld>
            <a:endParaRPr lang="en-US"/>
          </a:p>
        </p:txBody>
      </p:sp>
      <p:sp>
        <p:nvSpPr>
          <p:cNvPr id="3" name="TextBox 2">
            <a:extLst>
              <a:ext uri="{FF2B5EF4-FFF2-40B4-BE49-F238E27FC236}">
                <a16:creationId xmlns:a16="http://schemas.microsoft.com/office/drawing/2014/main" id="{D657AFA9-A7D0-4409-8863-C69A35BF4957}"/>
              </a:ext>
            </a:extLst>
          </p:cNvPr>
          <p:cNvSpPr txBox="1"/>
          <p:nvPr/>
        </p:nvSpPr>
        <p:spPr>
          <a:xfrm>
            <a:off x="1341120" y="380567"/>
            <a:ext cx="6207760" cy="461665"/>
          </a:xfrm>
          <a:prstGeom prst="rect">
            <a:avLst/>
          </a:prstGeom>
          <a:noFill/>
        </p:spPr>
        <p:txBody>
          <a:bodyPr wrap="square" rtlCol="0">
            <a:spAutoFit/>
          </a:bodyPr>
          <a:lstStyle/>
          <a:p>
            <a:pPr algn="ctr"/>
            <a:r>
              <a:rPr lang="en-US" sz="2400" b="1" dirty="0"/>
              <a:t>Free field in a box, states, discrete formulation</a:t>
            </a:r>
          </a:p>
        </p:txBody>
      </p:sp>
      <p:pic>
        <p:nvPicPr>
          <p:cNvPr id="5" name="Picture 4">
            <a:extLst>
              <a:ext uri="{FF2B5EF4-FFF2-40B4-BE49-F238E27FC236}">
                <a16:creationId xmlns:a16="http://schemas.microsoft.com/office/drawing/2014/main" id="{146D92C4-B613-4223-A00F-E797E023E55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72519" y="1242885"/>
            <a:ext cx="2371154" cy="490347"/>
          </a:xfrm>
          <a:prstGeom prst="rect">
            <a:avLst/>
          </a:prstGeom>
        </p:spPr>
      </p:pic>
      <p:sp>
        <p:nvSpPr>
          <p:cNvPr id="6" name="TextBox 5">
            <a:extLst>
              <a:ext uri="{FF2B5EF4-FFF2-40B4-BE49-F238E27FC236}">
                <a16:creationId xmlns:a16="http://schemas.microsoft.com/office/drawing/2014/main" id="{C2700D3F-8A54-44FB-B909-46A3575F3212}"/>
              </a:ext>
            </a:extLst>
          </p:cNvPr>
          <p:cNvSpPr txBox="1"/>
          <p:nvPr/>
        </p:nvSpPr>
        <p:spPr>
          <a:xfrm>
            <a:off x="274793" y="1601736"/>
            <a:ext cx="8493760" cy="369332"/>
          </a:xfrm>
          <a:prstGeom prst="rect">
            <a:avLst/>
          </a:prstGeom>
          <a:noFill/>
        </p:spPr>
        <p:txBody>
          <a:bodyPr wrap="square" rtlCol="0">
            <a:spAutoFit/>
          </a:bodyPr>
          <a:lstStyle/>
          <a:p>
            <a:pPr algn="l"/>
            <a:r>
              <a:rPr lang="en-US" dirty="0"/>
              <a:t>Inserting this into the wave equation (equation of motion) we get</a:t>
            </a:r>
          </a:p>
        </p:txBody>
      </p:sp>
      <p:pic>
        <p:nvPicPr>
          <p:cNvPr id="9" name="Picture 8">
            <a:extLst>
              <a:ext uri="{FF2B5EF4-FFF2-40B4-BE49-F238E27FC236}">
                <a16:creationId xmlns:a16="http://schemas.microsoft.com/office/drawing/2014/main" id="{212CFB63-3D85-42EB-B82B-A4F8B8EABAA6}"/>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86318" y="2456260"/>
            <a:ext cx="2191131" cy="507492"/>
          </a:xfrm>
          <a:prstGeom prst="rect">
            <a:avLst/>
          </a:prstGeom>
        </p:spPr>
      </p:pic>
      <p:sp>
        <p:nvSpPr>
          <p:cNvPr id="14" name="Rectangle 13">
            <a:extLst>
              <a:ext uri="{FF2B5EF4-FFF2-40B4-BE49-F238E27FC236}">
                <a16:creationId xmlns:a16="http://schemas.microsoft.com/office/drawing/2014/main" id="{E20EC61F-2AFF-438D-B7C2-A1CD8B920A2C}"/>
              </a:ext>
            </a:extLst>
          </p:cNvPr>
          <p:cNvSpPr/>
          <p:nvPr/>
        </p:nvSpPr>
        <p:spPr>
          <a:xfrm>
            <a:off x="3172519" y="2279412"/>
            <a:ext cx="2371154" cy="880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060B70-1A03-41FA-A92F-0DA226D2AD02}"/>
                  </a:ext>
                </a:extLst>
              </p:cNvPr>
              <p:cNvSpPr txBox="1"/>
              <p:nvPr/>
            </p:nvSpPr>
            <p:spPr>
              <a:xfrm>
                <a:off x="276447" y="3423684"/>
                <a:ext cx="8580474" cy="1200329"/>
              </a:xfrm>
              <a:prstGeom prst="rect">
                <a:avLst/>
              </a:prstGeom>
              <a:noFill/>
            </p:spPr>
            <p:txBody>
              <a:bodyPr wrap="square" rtlCol="0">
                <a:spAutoFit/>
              </a:bodyPr>
              <a:lstStyle/>
              <a:p>
                <a:pPr algn="l"/>
                <a:r>
                  <a:rPr lang="en-US" dirty="0"/>
                  <a:t>These are equation of motion for independent harmonic oscillators whose “names” are </a:t>
                </a:r>
                <a14:m>
                  <m:oMath xmlns:m="http://schemas.openxmlformats.org/officeDocument/2006/math">
                    <m:r>
                      <a:rPr lang="en-US" b="0" i="1" smtClean="0">
                        <a:latin typeface="Cambria Math" panose="02040503050406030204" pitchFamily="18" charset="0"/>
                      </a:rPr>
                      <m:t>𝑗</m:t>
                    </m:r>
                  </m:oMath>
                </a14:m>
                <a:r>
                  <a:rPr lang="en-US" dirty="0"/>
                  <a:t>.</a:t>
                </a:r>
              </a:p>
              <a:p>
                <a:pPr algn="l"/>
                <a:endParaRPr lang="en-US" dirty="0"/>
              </a:p>
              <a:p>
                <a:pPr algn="l"/>
                <a:r>
                  <a:rPr lang="en-US" dirty="0"/>
                  <a:t>We see that </a:t>
                </a:r>
                <a:r>
                  <a:rPr lang="en-US" b="1" dirty="0">
                    <a:solidFill>
                      <a:srgbClr val="FF0000"/>
                    </a:solidFill>
                  </a:rPr>
                  <a:t>the state of the free field in a box can be given by writing down the states of a (discrete) set of independent harmonic oscillators as</a:t>
                </a:r>
                <a:endParaRPr lang="sk-SK" b="1" dirty="0">
                  <a:solidFill>
                    <a:srgbClr val="FF0000"/>
                  </a:solidFill>
                </a:endParaRPr>
              </a:p>
            </p:txBody>
          </p:sp>
        </mc:Choice>
        <mc:Fallback xmlns="">
          <p:sp>
            <p:nvSpPr>
              <p:cNvPr id="4" name="TextBox 3">
                <a:extLst>
                  <a:ext uri="{FF2B5EF4-FFF2-40B4-BE49-F238E27FC236}">
                    <a16:creationId xmlns:a16="http://schemas.microsoft.com/office/drawing/2014/main" id="{49060B70-1A03-41FA-A92F-0DA226D2AD02}"/>
                  </a:ext>
                </a:extLst>
              </p:cNvPr>
              <p:cNvSpPr txBox="1">
                <a:spLocks noRot="1" noChangeAspect="1" noMove="1" noResize="1" noEditPoints="1" noAdjustHandles="1" noChangeArrowheads="1" noChangeShapeType="1" noTextEdit="1"/>
              </p:cNvSpPr>
              <p:nvPr/>
            </p:nvSpPr>
            <p:spPr>
              <a:xfrm>
                <a:off x="276447" y="3423684"/>
                <a:ext cx="8580474" cy="1200329"/>
              </a:xfrm>
              <a:prstGeom prst="rect">
                <a:avLst/>
              </a:prstGeom>
              <a:blipFill>
                <a:blip r:embed="rId7"/>
                <a:stretch>
                  <a:fillRect l="-568" t="-3046" r="-781" b="-7107"/>
                </a:stretch>
              </a:blipFill>
            </p:spPr>
            <p:txBody>
              <a:bodyPr/>
              <a:lstStyle/>
              <a:p>
                <a:r>
                  <a:rPr lang="sk-SK">
                    <a:noFill/>
                  </a:rPr>
                  <a:t> </a:t>
                </a:r>
              </a:p>
            </p:txBody>
          </p:sp>
        </mc:Fallback>
      </mc:AlternateContent>
      <p:pic>
        <p:nvPicPr>
          <p:cNvPr id="16" name="Picture 15">
            <a:extLst>
              <a:ext uri="{FF2B5EF4-FFF2-40B4-BE49-F238E27FC236}">
                <a16:creationId xmlns:a16="http://schemas.microsoft.com/office/drawing/2014/main" id="{0A1675DB-7B45-4FF0-957D-E5382417CC6C}"/>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986030" y="4719677"/>
            <a:ext cx="1558290" cy="308610"/>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CD70285-6FB7-44C1-8314-449D8C735DCF}"/>
                  </a:ext>
                </a:extLst>
              </p:cNvPr>
              <p:cNvSpPr txBox="1"/>
              <p:nvPr/>
            </p:nvSpPr>
            <p:spPr>
              <a:xfrm>
                <a:off x="287080" y="5156790"/>
                <a:ext cx="8442251" cy="1222642"/>
              </a:xfrm>
              <a:prstGeom prst="rect">
                <a:avLst/>
              </a:prstGeom>
              <a:noFill/>
            </p:spPr>
            <p:txBody>
              <a:bodyPr wrap="square" rtlCol="0">
                <a:spAutoFit/>
              </a:bodyPr>
              <a:lstStyle/>
              <a:p>
                <a:pPr algn="l"/>
                <a:r>
                  <a:rPr lang="en-US" dirty="0"/>
                  <a:t>The frequency of the oscillator </a:t>
                </a:r>
                <a14:m>
                  <m:oMath xmlns:m="http://schemas.openxmlformats.org/officeDocument/2006/math">
                    <m:r>
                      <a:rPr lang="en-US" b="0" i="1" smtClean="0">
                        <a:latin typeface="Cambria Math" panose="02040503050406030204" pitchFamily="18" charset="0"/>
                      </a:rPr>
                      <m:t>𝑗</m:t>
                    </m:r>
                  </m:oMath>
                </a14:m>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𝑗</m:t>
                        </m:r>
                      </m:sub>
                    </m:sSub>
                  </m:oMath>
                </a14:m>
                <a:r>
                  <a:rPr lang="en-US" dirty="0"/>
                  <a:t>. The frequencies are directly given by the spectrum of the Laplacian corresponding to the shape of the box and the boundary conditions.</a:t>
                </a:r>
              </a:p>
              <a:p>
                <a:pPr algn="l"/>
                <a:endParaRPr lang="en-US" dirty="0"/>
              </a:p>
            </p:txBody>
          </p:sp>
        </mc:Choice>
        <mc:Fallback xmlns="">
          <p:sp>
            <p:nvSpPr>
              <p:cNvPr id="17" name="TextBox 16">
                <a:extLst>
                  <a:ext uri="{FF2B5EF4-FFF2-40B4-BE49-F238E27FC236}">
                    <a16:creationId xmlns:a16="http://schemas.microsoft.com/office/drawing/2014/main" id="{5CD70285-6FB7-44C1-8314-449D8C735DCF}"/>
                  </a:ext>
                </a:extLst>
              </p:cNvPr>
              <p:cNvSpPr txBox="1">
                <a:spLocks noRot="1" noChangeAspect="1" noMove="1" noResize="1" noEditPoints="1" noAdjustHandles="1" noChangeArrowheads="1" noChangeShapeType="1" noTextEdit="1"/>
              </p:cNvSpPr>
              <p:nvPr/>
            </p:nvSpPr>
            <p:spPr>
              <a:xfrm>
                <a:off x="287080" y="5156790"/>
                <a:ext cx="8442251" cy="1222642"/>
              </a:xfrm>
              <a:prstGeom prst="rect">
                <a:avLst/>
              </a:prstGeom>
              <a:blipFill>
                <a:blip r:embed="rId9"/>
                <a:stretch>
                  <a:fillRect l="-578" t="-2500"/>
                </a:stretch>
              </a:blipFill>
            </p:spPr>
            <p:txBody>
              <a:bodyPr/>
              <a:lstStyle/>
              <a:p>
                <a:r>
                  <a:rPr lang="sk-SK">
                    <a:noFill/>
                  </a:rPr>
                  <a:t> </a:t>
                </a:r>
              </a:p>
            </p:txBody>
          </p:sp>
        </mc:Fallback>
      </mc:AlternateContent>
    </p:spTree>
    <p:extLst>
      <p:ext uri="{BB962C8B-B14F-4D97-AF65-F5344CB8AC3E}">
        <p14:creationId xmlns:p14="http://schemas.microsoft.com/office/powerpoint/2010/main" val="780846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E(\vec r)&#10;\end{align*}&#10;\end{document}"/>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vec E(t+dt,\vec r)=\vec E(t,\vec r)+\frac{1}{\mu_0\varepsilon_0 }&#10;\text{rot}\,\vec B(t,\vec r)\;dt-\frac{1}{\varepsilon_0}\vec j(t,\vec r)\; dt&#10;\end{align*}&#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Z(V,T) = \sum_i \exp\left(-\frac{E_i}{kT}\right)&#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Z(V,T) = \exp\left(-\frac{F(V,T)}{kT}\right)&#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p = -\frac{\partial F}{\partial V}&#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sum _i&#10;\end{align*}&#10;\end{document}&#10;"/>
  <p:tag name="IGUANATEXSIZE" val="22"/>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Z(V,T) = \sum_i \exp\left(-\frac{E_i}{kT}\right)&#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ext{rot}\vec E = - \frac{\partial \vec B}{\partial t}&#10;\end{align*}&#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frac{\partial^2 \vec E}{\partial t^2}=&#10;c^2\Delta\vec E&#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vec E(t,\vec r)=\sum_j\Phi_j(t)\vec\Psi_j(\vec r)&#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Delta\vec\Psi(\vec r)=-k^2\vec\Psi(\vec r)&#10;\end{align*}&#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B(\vec r)&#10;\end{align*}&#10;\end{document}"/>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nabla.\vec\Psi(\vec r)=0&#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vec E(t,\vec r)=\sum_i\Phi_j(t)\vec\Psi_j(\vec r)&#10;\end{align*}&#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frac{\partial^2 \Phi_j(t)}{\partial t^2}=&#10;-c^2k_j^2\Phi_j(t)&#10;\end{align*}&#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Phi_j(0), \dot\Phi_j(0)\}&#10;\end{align*}&#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E}(T)=\sum_j\bar\varepsilon(\omega_j,T)&#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E}(T)=\int\varepsilon(\omega,T)\rho(\omega)d\omega&#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frac{1}{V}\bar\varepsilon(\omega,T)\rho(\omega)&#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frac{1}{V}\bar\varepsilon(\omega,T)\rho(\omega)&#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varepsilon(\omega,T)=kT&#10;\end{align*}&#10;\end{document}&#10;"/>
  <p:tag name="IGUANATEXSIZE" val="22"/>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varepsilon(\omega,T)=\frac{\hbar\omega}&#10;{\exp\left(\frac{\hbar\omega}{kT}\right )-1}+\frac{1}{2}\hbar\omega&#10;\end{align*}&#10;\end{document}&#10;"/>
  <p:tag name="IGUANATEXSIZE" val="22"/>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ext{rot}\vec E(\vec r) = - \frac{\partial \vec B(\vec r)}{\partial t}&#10;\end{align*}&#10;\end{document}"/>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frac{1}{V}\frac{\hbar\omega}&#10;{\exp\left(\frac{\hbar\omega}{kT}\right )-1}\rho(\omega)&#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frac{\hbar\omega}&#10;{\exp\left(\frac{\hbar\omega}{kT}\right )-1}&#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x,0,z)=E_x(x,a,z)=E_x(x,y,0)=E_x(x,y,a)=0&#10;\end{align*}&#10;\end{document}&#10;"/>
  <p:tag name="IGUANATEXSIZE" val="16"/>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E}_{x;n,l} = f_{x;n,l}(x)&#10;            \sin(\frac{n\pi y}{a})&#10;            \sin(\frac{l\pi z}{a})&#10;\end{align*}&#10;\end{document}&#10;"/>
  <p:tag name="IGUANATEXSIZE" val="16"/>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x;n,l}^\prime(0)=f_{x;n,l}^\prime(a) = 0&#10;\end{align*}&#10;\end{document}&#10;"/>
  <p:tag name="IGUANATEXSIZE" val="16"/>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x&#10;\end{align*}&#10;\end{document}"/>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y&#10;\end{align*}&#10;\end{document}"/>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z&#10;\end{align*}&#10;\end{document}"/>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x,y,z,t) &amp;= \sum_{mnl}E_{x;mnl}(t)\cos(\frac{m\pi x}{a})&#10;            \sin(\frac{n\pi y}{a})&#10;            \sin(\frac{l\pi z}{a})\\&#10;E_{y}(x,y,z,t) &amp;=\sum_{mnl}E_{y;mnl}(t) \sin(\frac{m\pi x}{a})&#10;                 \cos(\frac{n\pi y}{a})&#10;            \sin(\frac{l\pi z}{a})\\&#10;E_{z}(x,y,z,t) &amp;= \sum_{mnl}E_{z;mnl}(t)\sin(\frac{m\pi x}{a})&#10;                 \sin(\frac{n\pi y}{a})&#10;                 \cos(\frac{l\pi z}{a})&#10;\end{align*}&#10;\end{document}&#10;"/>
  <p:tag name="IGUANATEXSIZE" val="16"/>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m\pi}{a}E_{x;mnl}(t)+\frac{n\pi}{a}E_{y;mnl}(t)&#10;+\frac{l\pi}{a}E_{z;mnl}(t)=0&#10;\end{align*}&#10;\end{document}&#10;"/>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text{rot}\,\vec B(\vec r)=\mu_0\vec j(\vec r)+ \mu_0\varepsilon_0 &#10;\frac{\partial \vec E(\vec r)}{\partial t}&#10;\end{align*}&#10;\end{document}"/>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mega_j=c\sqrt{\frac{\pi^2}{a^2}(m^2+n^2+l^2)}&#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mega_j=c\sqrt{\frac{\pi^2}{a^2}(m^2+n^2+l^2)}&#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arphi(\omega)=2 \frac{1}{8}\frac{4}{3}\pi r_\omega^3=&#10;2 \frac{1}{8}\frac{4}{3}\pi (\frac{a}{c\pi}\omega)^3&#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rho(\omega)=\varphi'(\omega)=\frac{a^3\omega^2}{\pi^2 c^3}=&#10;V\frac{\omega^2}{\pi^2 c^3}&#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frac{1}{V}\bar\varepsilon(\omega,T)\rho(\omega)&#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varepsilon(\omega,T)=\frac{\hbar\omega}&#10;{\exp\left(\frac{\hbar\omega}{kT}\right )-1}&#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rho(\omega)=V\frac{\omega^2}{\pi^2 c^3}&#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10;=\frac{\hbar\omega^3}{\pi^2 c^3}&#10;\frac{1}{\exp\left(\frac{1}{kT}-1\right)}&#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j(\omega)=\frac{1}{4}cu(\omega)&#10;\end{align*}&#10;\end{document}&#10;"/>
  <p:tag name="IGUANATEXSIZE" val="22"/>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frac{1}{V}\frac{\hbar\omega}&#10;{\exp\left(\frac{\hbar\omega}{kT}\right )-1}\rho(\omega)&#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partial \vec B}{\partial t}=-\text{rot}\vec E&#10;\end{align*}&#10;\end{document}"/>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frac{1}{V}\frac{\hbar\omega}&#10;{\exp\left(\frac{\hbar\omega}{kT}\right )-1}\rho(\omega)&#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j(\omega)=\frac{1}{4}cu(\omega)&#10;\end{align*}&#10;\end{document}&#10;"/>
  <p:tag name="IGUANATEXSIZE" val="22"/>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j(\omega)=\frac{1}{4}cu(\omega)&#10;\end{align*}&#10;\end{document}&#10;"/>
  <p:tag name="IGUANATEXSIZE" val="22"/>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x,y,z,t) &amp;= \sum_{mnl}E_{x;mnl}(t)\cos(\frac{m\pi x}{a})&#10;            \sin(\frac{n\pi y}{a})&#10;            \sin(\frac{l\pi z}{a})\\&#10;E_{y}(x,y,z,t) &amp;=\sum_{mnl}E_{y;mnl}(t) \sin(\frac{m\pi x}{a})&#10;                 \cos(\frac{n\pi y}{a})&#10;            \sin(\frac{l\pi z}{a})\\&#10;E_{z}(x,y,z,t) &amp;= \sum_{mnl}E_{z;mnl}(t)\sin(\frac{m\pi x}{a})&#10;                 \sin(\frac{n\pi y}{a})&#10;                 \cos(\frac{l\pi z}{a})&#10;\end{align*}&#10;\end{document}&#10;"/>
  <p:tag name="IGUANATEXSIZE" val="16"/>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Z(V,T) = \sum_i \exp\left(-\frac{E_i}{kT}\right)&#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E}(T)=\sum_j\bar\varepsilon(\omega_j,T)&#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sum_{n_1n_2n_3}n_{n_1n_2n_3}\varepsilon_{n_1n_2n_3}&#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sum_{mnl}n_{mnl}\hbar\omega_{mnl}&#10;=\sum_{mnl}n_{mnl}\varepsilon_{mnl}&#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_{mnl} = \frac{c \hbar\pi}{a}\sqrt{m^2 + n^2 + l^2}&#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p_{mnl}=\hbar(\frac{m\pi}{a},\frac{n\pi}{a},\frac{l\pi}{a})&#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frac{\partial \vec E}{\partial t}=\frac{1}{\mu_0\varepsilon_0 }&#10;\text{rot}\,\vec B-\frac{1}{\varepsilon_0}\vec j&#10;\end{align*}&#10;\end{document}"/>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arepsilon = c|\vec p|&#10;\end{align*}&#10;\end{document}&#10;"/>
  <p:tag name="IGUANATEXSIZE" val="22"/>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m_0^2 = \frac{1}{c^4}\varepsilon^2-\frac{1}{c^2}|\vec p|^2&#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arepsilon = \frac{m_0c^2}{\sqrt{1-\frac{v^2}{c^2}}}&#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n_{mnls}=\frac{1}{\exp\left(\frac{\hbar\omega_{mnl}-\mu}{kT}\right)-1}&#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mu}{kT}\right) -1}&#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kT}\right) -1}&#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mu}{kT}\right) -1}&#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leftrightarrow&#10;\end{align*}&#10;\end{document}&#10;"/>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10;=\frac{\hbar\omega^3}{\pi^2 c^3}&#10;\frac{\hbar\omega}{\exp\left(\frac{1}{kT}-1\right)}&#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vec v|&#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B(t+dt,\vec r)=\vec B(t,\vec r)-\text{rot}\vec E(t,\vec r)\; dt&#10;\end{align*}&#10;\end{document}"/>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v)&#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frac{1}{4}vu(v)&#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v) = n \frac{1}{2}mv^2&#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n=\frac{N}{V}&#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sum = N&#10;\end{align*}&#10;\end{document}&#10;"/>
  <p:tag name="IGUANATEXSIZE" val="16"/>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kT}\right) -1}&#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mu}{kT}\right) -1}&#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noneq}(T,V,N)\rightarrow F_{eq}(T,V)&#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artial F_{noneq}(T,V,N)}{\partial N}=0&#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N = \text{argmin}_N F_{noneq}(T,V,N)&#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vec E(t+dt,\vec r)=\vec E(t,\vec r)+\frac{1}{\mu_0\varepsilon_0 }&#10;\text{rot}\,\vec B(t,\vec r)\;dt-\frac{1}{\varepsilon_0}\vec j(t,\vec r)\; dt&#10;\end{align*}&#10;\end{document}"/>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artial F(T,V,N)}{\partial N}=\mu\implies \mu=0&#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S_1(E_1',V_1, N_1')+S_2(E_2',V_2,N_2')&#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S'(N_1')}{dN_1'} =\left.\frac{\partial S_1}{\partial N}\right |_{N=N_1'}&#10;-\left .\frac{\partial S_2}{\partial N}\right |_{N=N_1+N_2-N_1'}=0&#10;\end{align*}&#10;\end{document}&#10;"/>
  <p:tag name="IGUANATEXSIZE" val="16"/>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N}\right |_{N=N_1'}&#10;=\left .\frac{\partial S_2}{\partial N}\right |_{N=N_2'}&#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mu}{T}=-\frac{\partial S}{\partial N}&#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nothing} \leftrightarrow \gamma&#10;\end{align*}&#10;\end{document}&#10;"/>
  <p:tag name="IGUANATEXSIZE" val="22"/>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H_2+O_2\leftrightarrow 2H_2O&#10;\end{align*}&#10;\end{document}&#10;"/>
  <p:tag name="IGUANATEXSIZE" val="22"/>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mu_{H_2}+\mu_{O_2}=2\mu_{H_2O}&#10;\end{align*}&#10;\end{document}&#10;"/>
  <p:tag name="IGUANATEXSIZE" val="22"/>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0=\mu_\gamma&#10;\end{align*}&#10;\end{document}&#10;"/>
  <p:tag name="IGUANATEXSIZE" val="22"/>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sum = N&#10;\end{align*}&#10;\end{document}&#10;"/>
  <p:tag name="IGUANATEXSIZE" val="16"/>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B(t+dt,\vec r)=\vec B(t,\vec r)-\text{rot}\vec E(t,\vec r)\; dt&#10;\end{align*}&#10;\end{document}"/>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frac{1}{V}\frac{\hbar\omega}&#10;{\exp\left(\frac{\hbar\omega}{kT}\right )-1}\rho(\omega)&#10;\end{align*}&#10;\end{document}&#10;"/>
  <p:tag name="IGUANATEXSIZE" val="1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defPPr>
      </a:lstStyle>
    </a:txDef>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4030</TotalTime>
  <Words>3731</Words>
  <Application>Microsoft Office PowerPoint</Application>
  <PresentationFormat>On-screen Show (4:3)</PresentationFormat>
  <Paragraphs>369</Paragraphs>
  <Slides>41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Calibri Light</vt:lpstr>
      <vt:lpstr>Cambria Math</vt:lpstr>
      <vt:lpstr>DejaVu Serif</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98</cp:revision>
  <cp:lastPrinted>2018-11-10T12:03:43Z</cp:lastPrinted>
  <dcterms:created xsi:type="dcterms:W3CDTF">2018-10-20T13:26:57Z</dcterms:created>
  <dcterms:modified xsi:type="dcterms:W3CDTF">2019-05-03T07:28:06Z</dcterms:modified>
</cp:coreProperties>
</file>