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17" r:id="rId2"/>
    <p:sldId id="318" r:id="rId3"/>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9" r:id="rId21"/>
    <p:sldId id="340" r:id="rId22"/>
    <p:sldId id="341" r:id="rId23"/>
    <p:sldId id="342" r:id="rId24"/>
    <p:sldId id="343" r:id="rId25"/>
    <p:sldId id="344" r:id="rId2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1" autoAdjust="0"/>
    <p:restoredTop sz="94660"/>
  </p:normalViewPr>
  <p:slideViewPr>
    <p:cSldViewPr snapToGrid="0">
      <p:cViewPr varScale="1">
        <p:scale>
          <a:sx n="65" d="100"/>
          <a:sy n="65" d="100"/>
        </p:scale>
        <p:origin x="9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EE06A-4999-4AA6-AECF-F5A69788E66F}" type="datetimeFigureOut">
              <a:rPr lang="en-US" smtClean="0"/>
              <a:t>3/6/2020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B7486-E3E0-499B-9F37-9BC778FC84CD}" type="slidenum">
              <a:rPr lang="en-US" smtClean="0"/>
              <a:t>‹#›</a:t>
            </a:fld>
            <a:endParaRPr lang="en-US"/>
          </a:p>
        </p:txBody>
      </p:sp>
    </p:spTree>
    <p:extLst>
      <p:ext uri="{BB962C8B-B14F-4D97-AF65-F5344CB8AC3E}">
        <p14:creationId xmlns:p14="http://schemas.microsoft.com/office/powerpoint/2010/main" val="417342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6. 3. 2020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6. 3. 2020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6. 3. 2020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6. 3. 2020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6. 3. 2020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6. 3. 2020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6. 3. 2020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6. 3. 2020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6. 3. 2020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6. 3. 2020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6. 3. 2020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6. 3. 2020</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 Id="rId4" Type="http://schemas.openxmlformats.org/officeDocument/2006/relationships/image" Target="../media/image19.tmp"/></Relationships>
</file>

<file path=ppt/slides/_rels/slide1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 Id="rId5"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7.xml"/><Relationship Id="rId5" Type="http://schemas.openxmlformats.org/officeDocument/2006/relationships/image" Target="../media/image34.tmp"/><Relationship Id="rId4" Type="http://schemas.openxmlformats.org/officeDocument/2006/relationships/image" Target="../media/image33.tmp"/></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tmp"/><Relationship Id="rId7"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7.tmp"/><Relationship Id="rId5" Type="http://schemas.openxmlformats.org/officeDocument/2006/relationships/image" Target="../media/image46.tmp"/><Relationship Id="rId4" Type="http://schemas.openxmlformats.org/officeDocument/2006/relationships/image" Target="../media/image45.tmp"/></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tmp"/></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22" y="401128"/>
            <a:ext cx="7821116" cy="2743583"/>
          </a:xfrm>
          <a:prstGeom prst="rect">
            <a:avLst/>
          </a:prstGeom>
        </p:spPr>
      </p:pic>
      <p:sp>
        <p:nvSpPr>
          <p:cNvPr id="4" name="Rectangle 3"/>
          <p:cNvSpPr/>
          <p:nvPr/>
        </p:nvSpPr>
        <p:spPr>
          <a:xfrm>
            <a:off x="539522" y="2367280"/>
            <a:ext cx="7679918" cy="777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Tree>
    <p:extLst>
      <p:ext uri="{BB962C8B-B14F-4D97-AF65-F5344CB8AC3E}">
        <p14:creationId xmlns:p14="http://schemas.microsoft.com/office/powerpoint/2010/main" val="241971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249" y="602428"/>
            <a:ext cx="7003229"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Entropy is maximal</a:t>
            </a:r>
            <a:endParaRPr lang="sk-SK" sz="2000" b="1" dirty="0">
              <a:latin typeface="Arial" panose="020B0604020202020204" pitchFamily="34" charset="0"/>
              <a:cs typeface="Arial" panose="020B0604020202020204" pitchFamily="34"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1973"/>
            <a:ext cx="9059580" cy="220214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 y="4336433"/>
            <a:ext cx="9066677" cy="1838457"/>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691" y="3459134"/>
            <a:ext cx="3771254" cy="742278"/>
          </a:xfrm>
          <a:prstGeom prst="rect">
            <a:avLst/>
          </a:prstGeom>
        </p:spPr>
      </p:pic>
    </p:spTree>
    <p:extLst>
      <p:ext uri="{BB962C8B-B14F-4D97-AF65-F5344CB8AC3E}">
        <p14:creationId xmlns:p14="http://schemas.microsoft.com/office/powerpoint/2010/main" val="263374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3191" y="268941"/>
            <a:ext cx="5744583"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Free energy is minimal</a:t>
            </a:r>
            <a:endParaRPr lang="sk-SK" sz="2000" b="1" dirty="0">
              <a:latin typeface="Arial" panose="020B0604020202020204" pitchFamily="34" charset="0"/>
              <a:cs typeface="Arial" panose="020B0604020202020204" pitchFamily="34"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2" y="948588"/>
            <a:ext cx="8956470" cy="3687958"/>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83412" y="4980791"/>
                <a:ext cx="8956470" cy="369332"/>
              </a:xfrm>
              <a:prstGeom prst="rect">
                <a:avLst/>
              </a:prstGeom>
              <a:noFill/>
            </p:spPr>
            <p:txBody>
              <a:bodyPr wrap="square" rtlCol="0">
                <a:spAutoFit/>
              </a:bodyPr>
              <a:lstStyle/>
              <a:p>
                <a14:m>
                  <m:oMath xmlns:m="http://schemas.openxmlformats.org/officeDocument/2006/math">
                    <m:r>
                      <a:rPr lang="sk-SK" b="0" i="1" smtClean="0">
                        <a:latin typeface="Cambria Math" panose="02040503050406030204" pitchFamily="18" charset="0"/>
                        <a:cs typeface="Arial" panose="020B0604020202020204" pitchFamily="34" charset="0"/>
                      </a:rPr>
                      <m:t>𝐹</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is different from canonical, so it is non-equilibrium free energy</a:t>
                </a:r>
                <a:endParaRPr lang="sk-SK"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3412" y="4980791"/>
                <a:ext cx="8956470" cy="369332"/>
              </a:xfrm>
              <a:prstGeom prst="rect">
                <a:avLst/>
              </a:prstGeom>
              <a:blipFill rotWithShape="0">
                <a:blip r:embed="rId5"/>
                <a:stretch>
                  <a:fillRect t="-8197" b="-24590"/>
                </a:stretch>
              </a:blipFill>
            </p:spPr>
            <p:txBody>
              <a:bodyPr/>
              <a:lstStyle/>
              <a:p>
                <a:r>
                  <a:rPr lang="sk-SK">
                    <a:noFill/>
                  </a:rPr>
                  <a:t> </a:t>
                </a:r>
              </a:p>
            </p:txBody>
          </p:sp>
        </mc:Fallback>
      </mc:AlternateContent>
    </p:spTree>
    <p:extLst>
      <p:ext uri="{BB962C8B-B14F-4D97-AF65-F5344CB8AC3E}">
        <p14:creationId xmlns:p14="http://schemas.microsoft.com/office/powerpoint/2010/main" val="1763449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395" y="408791"/>
            <a:ext cx="872445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How to calculate a non-equilibrium free energy at a given temperature </a:t>
            </a:r>
            <a:endParaRPr lang="sk-SK" sz="2000" b="1" dirty="0">
              <a:latin typeface="Arial" panose="020B0604020202020204" pitchFamily="34" charset="0"/>
              <a:cs typeface="Arial" panose="020B0604020202020204" pitchFamily="34"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95" y="1313340"/>
            <a:ext cx="8946945" cy="752127"/>
          </a:xfrm>
          <a:prstGeom prst="rect">
            <a:avLst/>
          </a:prstGeom>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b="37704"/>
          <a:stretch/>
        </p:blipFill>
        <p:spPr>
          <a:xfrm>
            <a:off x="204394" y="2065467"/>
            <a:ext cx="8912607" cy="3614571"/>
          </a:xfrm>
          <a:prstGeom prst="rect">
            <a:avLst/>
          </a:prstGeom>
        </p:spPr>
      </p:pic>
    </p:spTree>
    <p:extLst>
      <p:ext uri="{BB962C8B-B14F-4D97-AF65-F5344CB8AC3E}">
        <p14:creationId xmlns:p14="http://schemas.microsoft.com/office/powerpoint/2010/main" val="4214562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77" y="145558"/>
            <a:ext cx="8813001" cy="6673814"/>
          </a:xfrm>
          <a:prstGeom prst="rect">
            <a:avLst/>
          </a:prstGeom>
        </p:spPr>
      </p:pic>
    </p:spTree>
    <p:extLst>
      <p:ext uri="{BB962C8B-B14F-4D97-AF65-F5344CB8AC3E}">
        <p14:creationId xmlns:p14="http://schemas.microsoft.com/office/powerpoint/2010/main" val="1675598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04" y="256242"/>
            <a:ext cx="8852192" cy="3444389"/>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5" y="4137094"/>
            <a:ext cx="9177915" cy="1069607"/>
          </a:xfrm>
          <a:prstGeom prst="rect">
            <a:avLst/>
          </a:prstGeom>
        </p:spPr>
      </p:pic>
    </p:spTree>
    <p:extLst>
      <p:ext uri="{BB962C8B-B14F-4D97-AF65-F5344CB8AC3E}">
        <p14:creationId xmlns:p14="http://schemas.microsoft.com/office/powerpoint/2010/main" val="1523822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18" y="69558"/>
            <a:ext cx="8111266" cy="6788442"/>
          </a:xfrm>
          <a:prstGeom prst="rect">
            <a:avLst/>
          </a:prstGeom>
        </p:spPr>
      </p:pic>
    </p:spTree>
    <p:extLst>
      <p:ext uri="{BB962C8B-B14F-4D97-AF65-F5344CB8AC3E}">
        <p14:creationId xmlns:p14="http://schemas.microsoft.com/office/powerpoint/2010/main" val="93755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876" y="323475"/>
            <a:ext cx="4601217" cy="552527"/>
          </a:xfrm>
          <a:prstGeom prst="rect">
            <a:avLst/>
          </a:prstGeom>
        </p:spPr>
      </p:pic>
      <p:sp>
        <p:nvSpPr>
          <p:cNvPr id="3" name="TextBox 2"/>
          <p:cNvSpPr txBox="1"/>
          <p:nvPr/>
        </p:nvSpPr>
        <p:spPr>
          <a:xfrm>
            <a:off x="139849" y="1258645"/>
            <a:ext cx="862763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Problem: how to define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microcanonical</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ensemble in classical physics, which is continuous. For continuous system we generally cannot define uniform probability, since this notion does not survive a change of continuous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Solution: only canonical transformations are allowed.</a:t>
            </a:r>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75" y="2735973"/>
            <a:ext cx="8354116" cy="4012104"/>
          </a:xfrm>
          <a:prstGeom prst="rect">
            <a:avLst/>
          </a:prstGeom>
        </p:spPr>
      </p:pic>
    </p:spTree>
    <p:extLst>
      <p:ext uri="{BB962C8B-B14F-4D97-AF65-F5344CB8AC3E}">
        <p14:creationId xmlns:p14="http://schemas.microsoft.com/office/powerpoint/2010/main" val="4014627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22" y="199118"/>
            <a:ext cx="8583373" cy="6072590"/>
          </a:xfrm>
          <a:prstGeom prst="rect">
            <a:avLst/>
          </a:prstGeom>
        </p:spPr>
      </p:pic>
    </p:spTree>
    <p:extLst>
      <p:ext uri="{BB962C8B-B14F-4D97-AF65-F5344CB8AC3E}">
        <p14:creationId xmlns:p14="http://schemas.microsoft.com/office/powerpoint/2010/main" val="316734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28"/>
            <a:ext cx="9108950" cy="4158184"/>
          </a:xfrm>
          <a:prstGeom prst="rect">
            <a:avLst/>
          </a:prstGeom>
        </p:spPr>
      </p:pic>
    </p:spTree>
    <p:extLst>
      <p:ext uri="{BB962C8B-B14F-4D97-AF65-F5344CB8AC3E}">
        <p14:creationId xmlns:p14="http://schemas.microsoft.com/office/powerpoint/2010/main" val="3520287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b="56504"/>
          <a:stretch/>
        </p:blipFill>
        <p:spPr>
          <a:xfrm>
            <a:off x="147051" y="163699"/>
            <a:ext cx="9039461" cy="137464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233" y="1538344"/>
            <a:ext cx="2530112" cy="100920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395" y="1538344"/>
            <a:ext cx="2558538" cy="994987"/>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46" y="2533331"/>
            <a:ext cx="8430311" cy="3888983"/>
          </a:xfrm>
          <a:prstGeom prst="rect">
            <a:avLst/>
          </a:prstGeom>
        </p:spPr>
      </p:pic>
    </p:spTree>
    <p:extLst>
      <p:ext uri="{BB962C8B-B14F-4D97-AF65-F5344CB8AC3E}">
        <p14:creationId xmlns:p14="http://schemas.microsoft.com/office/powerpoint/2010/main" val="295571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930" y="1406968"/>
            <a:ext cx="6954220" cy="2743583"/>
          </a:xfrm>
          <a:prstGeom prst="rect">
            <a:avLst/>
          </a:prstGeom>
        </p:spPr>
      </p:pic>
    </p:spTree>
    <p:extLst>
      <p:ext uri="{BB962C8B-B14F-4D97-AF65-F5344CB8AC3E}">
        <p14:creationId xmlns:p14="http://schemas.microsoft.com/office/powerpoint/2010/main" val="209632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05" y="-1"/>
            <a:ext cx="7854337" cy="6804451"/>
          </a:xfrm>
          <a:prstGeom prst="rect">
            <a:avLst/>
          </a:prstGeom>
        </p:spPr>
      </p:pic>
    </p:spTree>
    <p:extLst>
      <p:ext uri="{BB962C8B-B14F-4D97-AF65-F5344CB8AC3E}">
        <p14:creationId xmlns:p14="http://schemas.microsoft.com/office/powerpoint/2010/main" val="1093080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2889" y="473336"/>
            <a:ext cx="609958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Entropy for a classical system</a:t>
            </a:r>
            <a:endPar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80" y="1217072"/>
            <a:ext cx="8757866" cy="1827341"/>
          </a:xfrm>
          <a:prstGeom prst="rect">
            <a:avLst/>
          </a:prstGeom>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b="24963"/>
          <a:stretch/>
        </p:blipFill>
        <p:spPr>
          <a:xfrm>
            <a:off x="214779" y="3218614"/>
            <a:ext cx="8867308" cy="2794911"/>
          </a:xfrm>
          <a:prstGeom prst="rect">
            <a:avLst/>
          </a:prstGeom>
        </p:spPr>
      </p:pic>
      <p:sp>
        <p:nvSpPr>
          <p:cNvPr id="5" name="Rectangle 4"/>
          <p:cNvSpPr/>
          <p:nvPr/>
        </p:nvSpPr>
        <p:spPr>
          <a:xfrm>
            <a:off x="2506532" y="5615492"/>
            <a:ext cx="6575555" cy="39803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414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72" y="278536"/>
            <a:ext cx="8910041" cy="543377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72" y="5802973"/>
            <a:ext cx="8809141" cy="812980"/>
          </a:xfrm>
          <a:prstGeom prst="rect">
            <a:avLst/>
          </a:prstGeom>
        </p:spPr>
      </p:pic>
    </p:spTree>
    <p:extLst>
      <p:ext uri="{BB962C8B-B14F-4D97-AF65-F5344CB8AC3E}">
        <p14:creationId xmlns:p14="http://schemas.microsoft.com/office/powerpoint/2010/main" val="225851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14" y="284917"/>
            <a:ext cx="8893339" cy="269495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23" y="3374112"/>
            <a:ext cx="8799719" cy="1552891"/>
          </a:xfrm>
          <a:prstGeom prst="rect">
            <a:avLst/>
          </a:prstGeom>
        </p:spPr>
      </p:pic>
      <p:sp>
        <p:nvSpPr>
          <p:cNvPr id="4" name="Rectangle 3"/>
          <p:cNvSpPr/>
          <p:nvPr/>
        </p:nvSpPr>
        <p:spPr>
          <a:xfrm>
            <a:off x="75304" y="3270325"/>
            <a:ext cx="8972149" cy="16566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734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912" y="302900"/>
            <a:ext cx="8780004" cy="238651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85" y="2689411"/>
            <a:ext cx="8410367" cy="4005963"/>
          </a:xfrm>
          <a:prstGeom prst="rect">
            <a:avLst/>
          </a:prstGeom>
        </p:spPr>
      </p:pic>
    </p:spTree>
    <p:extLst>
      <p:ext uri="{BB962C8B-B14F-4D97-AF65-F5344CB8AC3E}">
        <p14:creationId xmlns:p14="http://schemas.microsoft.com/office/powerpoint/2010/main" val="4196655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476" y="446572"/>
            <a:ext cx="3162741" cy="543001"/>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2015" y="1325510"/>
            <a:ext cx="1771897" cy="752580"/>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9370" y="2156203"/>
            <a:ext cx="2514951" cy="790685"/>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2015" y="3406135"/>
            <a:ext cx="1810003" cy="895475"/>
          </a:xfrm>
          <a:prstGeom prst="rect">
            <a:avLst/>
          </a:prstGeom>
        </p:spPr>
      </p:pic>
      <p:sp>
        <p:nvSpPr>
          <p:cNvPr id="6" name="TextBox 5"/>
          <p:cNvSpPr txBox="1"/>
          <p:nvPr/>
        </p:nvSpPr>
        <p:spPr>
          <a:xfrm>
            <a:off x="2530764" y="3038764"/>
            <a:ext cx="3676072" cy="3673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Blind</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Monte Carlo</a:t>
            </a:r>
          </a:p>
        </p:txBody>
      </p:sp>
      <p:sp>
        <p:nvSpPr>
          <p:cNvPr id="7" name="TextBox 6"/>
          <p:cNvSpPr txBox="1"/>
          <p:nvPr/>
        </p:nvSpPr>
        <p:spPr>
          <a:xfrm>
            <a:off x="2697017" y="4368799"/>
            <a:ext cx="42394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Importance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sampling</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needed</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Nature:</a:t>
            </a:r>
          </a:p>
        </p:txBody>
      </p:sp>
      <p:pic>
        <p:nvPicPr>
          <p:cNvPr id="9" name="Picture 8"/>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552160" y="5538453"/>
            <a:ext cx="1411605" cy="533400"/>
          </a:xfrm>
          <a:prstGeom prst="rect">
            <a:avLst/>
          </a:prstGeom>
        </p:spPr>
      </p:pic>
    </p:spTree>
    <p:extLst>
      <p:ext uri="{BB962C8B-B14F-4D97-AF65-F5344CB8AC3E}">
        <p14:creationId xmlns:p14="http://schemas.microsoft.com/office/powerpoint/2010/main" val="41359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089" y="401911"/>
            <a:ext cx="1295581" cy="628738"/>
          </a:xfrm>
          <a:prstGeom prst="rect">
            <a:avLst/>
          </a:prstGeom>
        </p:spPr>
      </p:pic>
      <p:sp>
        <p:nvSpPr>
          <p:cNvPr id="3" name="Rectangle 2"/>
          <p:cNvSpPr/>
          <p:nvPr/>
        </p:nvSpPr>
        <p:spPr>
          <a:xfrm>
            <a:off x="91440" y="1267381"/>
            <a:ext cx="8900160" cy="4247317"/>
          </a:xfrm>
          <a:prstGeom prst="rect">
            <a:avLst/>
          </a:prstGeom>
        </p:spPr>
        <p:txBody>
          <a:bodyPr wrap="square">
            <a:spAutoFit/>
          </a:bodyPr>
          <a:lstStyle/>
          <a:p>
            <a:r>
              <a:rPr lang="en-US" b="1" dirty="0">
                <a:solidFill>
                  <a:srgbClr val="000000"/>
                </a:solidFill>
              </a:rPr>
              <a:t>How to measure the quantity of information? </a:t>
            </a:r>
          </a:p>
          <a:p>
            <a:endParaRPr lang="en-US" b="1" dirty="0">
              <a:solidFill>
                <a:srgbClr val="000000"/>
              </a:solidFill>
            </a:endParaRPr>
          </a:p>
          <a:p>
            <a:r>
              <a:rPr lang="en-US" dirty="0">
                <a:solidFill>
                  <a:srgbClr val="000000"/>
                </a:solidFill>
              </a:rPr>
              <a:t>The starting point is the  requirement that the message saying an improbable event happened carries more information then a message reporting that a probable event happened. The quantity of information is therefore related to the probability of the message carrying the information. Information about the event is related to the probability of that event before it happened.</a:t>
            </a:r>
          </a:p>
          <a:p>
            <a:endParaRPr lang="en-US" dirty="0">
              <a:solidFill>
                <a:srgbClr val="000000"/>
              </a:solidFill>
            </a:endParaRPr>
          </a:p>
          <a:p>
            <a:r>
              <a:rPr lang="en-US" dirty="0"/>
              <a:t>Now we require that the information can be communicated in parts. For example</a:t>
            </a:r>
            <a:br>
              <a:rPr lang="en-US" dirty="0"/>
            </a:br>
            <a:r>
              <a:rPr lang="en-US" dirty="0"/>
              <a:t>I can first announce that the unknown number is odd, and then only the number</a:t>
            </a:r>
            <a:br>
              <a:rPr lang="en-US" dirty="0"/>
            </a:br>
            <a:r>
              <a:rPr lang="en-US" dirty="0"/>
              <a:t>itself. It is natural to require that the information from partial messages should be</a:t>
            </a:r>
            <a:br>
              <a:rPr lang="en-US" dirty="0"/>
            </a:br>
            <a:r>
              <a:rPr lang="en-US" dirty="0"/>
              <a:t>added to get the total information. Having in mind that the probability of independent events combine multiplicatively, but the corresponding independent pieces of</a:t>
            </a:r>
            <a:br>
              <a:rPr lang="en-US" dirty="0"/>
            </a:br>
            <a:r>
              <a:rPr lang="en-US" dirty="0"/>
              <a:t>information should be combined additively it is natural to assume that the amount</a:t>
            </a:r>
            <a:br>
              <a:rPr lang="en-US" dirty="0"/>
            </a:br>
            <a:r>
              <a:rPr lang="en-US" dirty="0"/>
              <a:t>of information is given by the logarithm of the corresponding probability.</a:t>
            </a:r>
            <a:endParaRPr lang="sk-SK"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957" y="5654325"/>
            <a:ext cx="1333686" cy="466790"/>
          </a:xfrm>
          <a:prstGeom prst="rect">
            <a:avLst/>
          </a:prstGeom>
        </p:spPr>
      </p:pic>
    </p:spTree>
    <p:extLst>
      <p:ext uri="{BB962C8B-B14F-4D97-AF65-F5344CB8AC3E}">
        <p14:creationId xmlns:p14="http://schemas.microsoft.com/office/powerpoint/2010/main" val="229331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91" y="334793"/>
            <a:ext cx="7611537" cy="2429214"/>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31" y="2447788"/>
            <a:ext cx="7611537" cy="1962424"/>
          </a:xfrm>
          <a:prstGeom prst="rect">
            <a:avLst/>
          </a:prstGeom>
        </p:spPr>
      </p:pic>
      <p:sp>
        <p:nvSpPr>
          <p:cNvPr id="4" name="TextBox 3"/>
          <p:cNvSpPr txBox="1"/>
          <p:nvPr/>
        </p:nvSpPr>
        <p:spPr>
          <a:xfrm>
            <a:off x="674791" y="4379732"/>
            <a:ext cx="7839289" cy="646331"/>
          </a:xfrm>
          <a:prstGeom prst="rect">
            <a:avLst/>
          </a:prstGeom>
          <a:noFill/>
          <a:ln w="28575">
            <a:solidFill>
              <a:srgbClr val="FF0000"/>
            </a:solidFill>
          </a:ln>
        </p:spPr>
        <p:txBody>
          <a:bodyPr wrap="square" rtlCol="0">
            <a:spAutoFit/>
          </a:bodyPr>
          <a:lstStyle/>
          <a:p>
            <a:r>
              <a:rPr lang="en-US" dirty="0">
                <a:latin typeface="Arial" panose="020B0604020202020204" pitchFamily="34" charset="0"/>
                <a:cs typeface="Arial" panose="020B0604020202020204" pitchFamily="34" charset="0"/>
              </a:rPr>
              <a:t>Information is, in fact, measured by the price of telex carrying that information. If telex is priced by some amount of money per letter.</a:t>
            </a:r>
            <a:endParaRPr lang="sk-SK" dirty="0">
              <a:latin typeface="Arial" panose="020B0604020202020204" pitchFamily="34" charset="0"/>
              <a:cs typeface="Arial" panose="020B0604020202020204" pitchFamily="34" charset="0"/>
            </a:endParaRPr>
          </a:p>
        </p:txBody>
      </p:sp>
      <p:sp>
        <p:nvSpPr>
          <p:cNvPr id="5" name="Rectangle 4"/>
          <p:cNvSpPr/>
          <p:nvPr/>
        </p:nvSpPr>
        <p:spPr>
          <a:xfrm>
            <a:off x="593511" y="5230545"/>
            <a:ext cx="8361680" cy="1200329"/>
          </a:xfrm>
          <a:prstGeom prst="rect">
            <a:avLst/>
          </a:prstGeom>
        </p:spPr>
        <p:txBody>
          <a:bodyPr wrap="square">
            <a:spAutoFit/>
          </a:bodyPr>
          <a:lstStyle/>
          <a:p>
            <a:r>
              <a:rPr lang="en-US" dirty="0">
                <a:solidFill>
                  <a:srgbClr val="000000"/>
                </a:solidFill>
                <a:latin typeface="NimbusRomNo9L-Regu"/>
              </a:rPr>
              <a:t>Using the logarithms of different bases just changes the units in which we measure the amount of information. (Changing the base just multiplicatively renormalizes </a:t>
            </a:r>
            <a:r>
              <a:rPr lang="en-US" dirty="0"/>
              <a:t>the logarithm.) The unit corresponding to binary logarithm is called </a:t>
            </a:r>
            <a:r>
              <a:rPr lang="en-US" b="1" dirty="0"/>
              <a:t>bit</a:t>
            </a:r>
            <a:r>
              <a:rPr lang="en-US" dirty="0"/>
              <a:t>, the unit corresponding to natural logarithm is called </a:t>
            </a:r>
            <a:r>
              <a:rPr lang="en-US" b="1" dirty="0"/>
              <a:t>nat</a:t>
            </a:r>
            <a:r>
              <a:rPr lang="en-US" dirty="0"/>
              <a:t>.</a:t>
            </a:r>
            <a:endParaRPr lang="sk-SK" dirty="0"/>
          </a:p>
        </p:txBody>
      </p:sp>
    </p:spTree>
    <p:extLst>
      <p:ext uri="{BB962C8B-B14F-4D97-AF65-F5344CB8AC3E}">
        <p14:creationId xmlns:p14="http://schemas.microsoft.com/office/powerpoint/2010/main" val="356204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35" y="458984"/>
            <a:ext cx="8923764" cy="2020056"/>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72035"/>
            <a:ext cx="5144218" cy="2686425"/>
          </a:xfrm>
          <a:prstGeom prst="rect">
            <a:avLst/>
          </a:prstGeom>
        </p:spPr>
      </p:pic>
      <p:pic>
        <p:nvPicPr>
          <p:cNvPr id="1026" name="Picture 2" descr="http://upload.wikimedia.org/wikipedia/commons/thumb/e/ea/Log.svg/300px-Log.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2600960"/>
            <a:ext cx="2857500" cy="28575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endCxn id="1026" idx="0"/>
          </p:cNvCxnSpPr>
          <p:nvPr/>
        </p:nvCxnSpPr>
        <p:spPr>
          <a:xfrm flipV="1">
            <a:off x="5709920" y="2600960"/>
            <a:ext cx="1157605" cy="1168401"/>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1167" y="5751455"/>
            <a:ext cx="9026099" cy="646331"/>
          </a:xfrm>
          <a:prstGeom prst="rect">
            <a:avLst/>
          </a:prstGeom>
        </p:spPr>
        <p:txBody>
          <a:bodyPr wrap="square">
            <a:spAutoFit/>
          </a:bodyPr>
          <a:lstStyle/>
          <a:p>
            <a:r>
              <a:rPr lang="en-US" dirty="0">
                <a:solidFill>
                  <a:srgbClr val="000000"/>
                </a:solidFill>
                <a:latin typeface="NimbusRomNo9L-Regu"/>
              </a:rPr>
              <a:t>By the way we have proved again the optimal coding theorem, that is that</a:t>
            </a:r>
            <a:br>
              <a:rPr lang="en-US" dirty="0">
                <a:solidFill>
                  <a:srgbClr val="000000"/>
                </a:solidFill>
                <a:latin typeface="NimbusRomNo9L-Regu"/>
              </a:rPr>
            </a:br>
            <a:r>
              <a:rPr lang="en-US" dirty="0">
                <a:solidFill>
                  <a:srgbClr val="000000"/>
                </a:solidFill>
                <a:latin typeface="NimbusRomNo9L-Regu"/>
              </a:rPr>
              <a:t>one should use the </a:t>
            </a:r>
            <a:r>
              <a:rPr lang="en-US" dirty="0" err="1">
                <a:solidFill>
                  <a:srgbClr val="000000"/>
                </a:solidFill>
                <a:latin typeface="NimbusRomNo9L-Regu"/>
              </a:rPr>
              <a:t>codewords</a:t>
            </a:r>
            <a:r>
              <a:rPr lang="en-US" dirty="0">
                <a:solidFill>
                  <a:srgbClr val="000000"/>
                </a:solidFill>
                <a:latin typeface="NimbusRomNo9L-Regu"/>
              </a:rPr>
              <a:t> of the length </a:t>
            </a:r>
            <a:r>
              <a:rPr lang="en-US" dirty="0">
                <a:solidFill>
                  <a:srgbClr val="000000"/>
                </a:solidFill>
                <a:latin typeface="CMR12"/>
              </a:rPr>
              <a:t>log(</a:t>
            </a:r>
            <a:r>
              <a:rPr lang="en-US" i="1" dirty="0">
                <a:solidFill>
                  <a:srgbClr val="000000"/>
                </a:solidFill>
                <a:latin typeface="CMMI12"/>
              </a:rPr>
              <a:t>q</a:t>
            </a:r>
            <a:r>
              <a:rPr lang="en-US" sz="800" i="1" dirty="0">
                <a:solidFill>
                  <a:srgbClr val="000000"/>
                </a:solidFill>
                <a:latin typeface="CMMI8"/>
              </a:rPr>
              <a:t>i</a:t>
            </a:r>
            <a:r>
              <a:rPr lang="en-US" dirty="0">
                <a:solidFill>
                  <a:srgbClr val="000000"/>
                </a:solidFill>
                <a:latin typeface="CMR12"/>
              </a:rPr>
              <a:t>) = log(</a:t>
            </a:r>
            <a:r>
              <a:rPr lang="en-US" i="1" dirty="0">
                <a:solidFill>
                  <a:srgbClr val="000000"/>
                </a:solidFill>
                <a:latin typeface="CMMI12"/>
              </a:rPr>
              <a:t>p</a:t>
            </a:r>
            <a:r>
              <a:rPr lang="en-US" sz="800" i="1" dirty="0">
                <a:solidFill>
                  <a:srgbClr val="000000"/>
                </a:solidFill>
                <a:latin typeface="CMMI8"/>
              </a:rPr>
              <a:t>i</a:t>
            </a:r>
            <a:r>
              <a:rPr lang="en-US" dirty="0">
                <a:solidFill>
                  <a:srgbClr val="000000"/>
                </a:solidFill>
                <a:latin typeface="CMR12"/>
              </a:rPr>
              <a:t>)</a:t>
            </a:r>
            <a:r>
              <a:rPr lang="en-US" dirty="0">
                <a:solidFill>
                  <a:srgbClr val="000000"/>
                </a:solidFill>
                <a:latin typeface="NimbusRomNo9L-Regu"/>
              </a:rPr>
              <a:t>.</a:t>
            </a:r>
            <a:endParaRPr lang="sk-SK" dirty="0"/>
          </a:p>
        </p:txBody>
      </p:sp>
    </p:spTree>
    <p:extLst>
      <p:ext uri="{BB962C8B-B14F-4D97-AF65-F5344CB8AC3E}">
        <p14:creationId xmlns:p14="http://schemas.microsoft.com/office/powerpoint/2010/main" val="350148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86" y="431038"/>
            <a:ext cx="7687748" cy="1810003"/>
          </a:xfrm>
          <a:prstGeom prst="rect">
            <a:avLst/>
          </a:prstGeom>
        </p:spPr>
      </p:pic>
      <p:sp>
        <p:nvSpPr>
          <p:cNvPr id="3" name="Rectangle 2"/>
          <p:cNvSpPr/>
          <p:nvPr/>
        </p:nvSpPr>
        <p:spPr>
          <a:xfrm>
            <a:off x="375920" y="2642166"/>
            <a:ext cx="8625840" cy="4247317"/>
          </a:xfrm>
          <a:prstGeom prst="rect">
            <a:avLst/>
          </a:prstGeom>
        </p:spPr>
        <p:txBody>
          <a:bodyPr wrap="square">
            <a:spAutoFit/>
          </a:bodyPr>
          <a:lstStyle/>
          <a:p>
            <a:r>
              <a:rPr lang="en-US" dirty="0">
                <a:solidFill>
                  <a:srgbClr val="000000"/>
                </a:solidFill>
              </a:rPr>
              <a:t>So we see that the statistical entropy can be interpreted in the following way.</a:t>
            </a:r>
            <a:br>
              <a:rPr lang="en-US" dirty="0">
                <a:solidFill>
                  <a:srgbClr val="000000"/>
                </a:solidFill>
              </a:rPr>
            </a:br>
            <a:r>
              <a:rPr lang="en-US" dirty="0">
                <a:solidFill>
                  <a:srgbClr val="000000"/>
                </a:solidFill>
              </a:rPr>
              <a:t>Let us imagine that somebody gives us a sample of some </a:t>
            </a:r>
            <a:r>
              <a:rPr lang="en-US" dirty="0" err="1">
                <a:solidFill>
                  <a:srgbClr val="000000"/>
                </a:solidFill>
              </a:rPr>
              <a:t>macrostate</a:t>
            </a:r>
            <a:r>
              <a:rPr lang="en-US" dirty="0">
                <a:solidFill>
                  <a:srgbClr val="000000"/>
                </a:solidFill>
              </a:rPr>
              <a:t>.  A </a:t>
            </a:r>
            <a:r>
              <a:rPr lang="en-US" dirty="0" err="1">
                <a:solidFill>
                  <a:srgbClr val="000000"/>
                </a:solidFill>
              </a:rPr>
              <a:t>macrostate</a:t>
            </a:r>
            <a:r>
              <a:rPr lang="en-US" dirty="0">
                <a:solidFill>
                  <a:srgbClr val="000000"/>
                </a:solidFill>
              </a:rPr>
              <a:t> is a virtual notion, he must actually give us some specific microstate. He just does not tell us which specific microstate from the corresponding ensemble he gave us.</a:t>
            </a:r>
          </a:p>
          <a:p>
            <a:br>
              <a:rPr lang="en-US" dirty="0">
                <a:solidFill>
                  <a:srgbClr val="000000"/>
                </a:solidFill>
              </a:rPr>
            </a:br>
            <a:r>
              <a:rPr lang="en-US" dirty="0">
                <a:solidFill>
                  <a:srgbClr val="000000"/>
                </a:solidFill>
              </a:rPr>
              <a:t>So our knowledge about the system considered just corresponds to its </a:t>
            </a:r>
            <a:r>
              <a:rPr lang="en-US" dirty="0" err="1">
                <a:solidFill>
                  <a:srgbClr val="000000"/>
                </a:solidFill>
              </a:rPr>
              <a:t>macrostate</a:t>
            </a:r>
            <a:r>
              <a:rPr lang="en-US" dirty="0">
                <a:solidFill>
                  <a:srgbClr val="000000"/>
                </a:solidFill>
              </a:rPr>
              <a:t>,</a:t>
            </a:r>
            <a:br>
              <a:rPr lang="en-US" dirty="0">
                <a:solidFill>
                  <a:srgbClr val="000000"/>
                </a:solidFill>
              </a:rPr>
            </a:br>
            <a:r>
              <a:rPr lang="en-US" dirty="0">
                <a:solidFill>
                  <a:srgbClr val="000000"/>
                </a:solidFill>
              </a:rPr>
              <a:t>we are completely unaware of the microstate actually delivered. Now imagine</a:t>
            </a:r>
            <a:br>
              <a:rPr lang="en-US" dirty="0">
                <a:solidFill>
                  <a:srgbClr val="000000"/>
                </a:solidFill>
              </a:rPr>
            </a:br>
            <a:r>
              <a:rPr lang="en-US" dirty="0">
                <a:solidFill>
                  <a:srgbClr val="000000"/>
                </a:solidFill>
              </a:rPr>
              <a:t>that someone tells us which particular microstate was actually delivered. Then</a:t>
            </a:r>
            <a:br>
              <a:rPr lang="en-US" dirty="0">
                <a:solidFill>
                  <a:srgbClr val="000000"/>
                </a:solidFill>
              </a:rPr>
            </a:br>
            <a:r>
              <a:rPr lang="en-US" dirty="0">
                <a:solidFill>
                  <a:srgbClr val="000000"/>
                </a:solidFill>
              </a:rPr>
              <a:t>our original unawareness is changed to a complete knowledge. The amount of</a:t>
            </a:r>
            <a:br>
              <a:rPr lang="en-US" dirty="0">
                <a:solidFill>
                  <a:srgbClr val="000000"/>
                </a:solidFill>
              </a:rPr>
            </a:br>
            <a:r>
              <a:rPr lang="en-US" dirty="0">
                <a:solidFill>
                  <a:srgbClr val="000000"/>
                </a:solidFill>
              </a:rPr>
              <a:t>information contained in the message was </a:t>
            </a:r>
            <a:r>
              <a:rPr lang="en-US" i="1" dirty="0">
                <a:solidFill>
                  <a:srgbClr val="000000"/>
                </a:solidFill>
              </a:rPr>
              <a:t>−log</a:t>
            </a:r>
            <a:r>
              <a:rPr lang="en-US" dirty="0">
                <a:solidFill>
                  <a:srgbClr val="000000"/>
                </a:solidFill>
              </a:rPr>
              <a:t>(</a:t>
            </a:r>
            <a:r>
              <a:rPr lang="en-US" i="1" dirty="0">
                <a:solidFill>
                  <a:srgbClr val="000000"/>
                </a:solidFill>
              </a:rPr>
              <a:t>p</a:t>
            </a:r>
            <a:r>
              <a:rPr lang="en-US" sz="800" i="1" dirty="0">
                <a:solidFill>
                  <a:srgbClr val="000000"/>
                </a:solidFill>
              </a:rPr>
              <a:t>i</a:t>
            </a:r>
            <a:r>
              <a:rPr lang="en-US" dirty="0">
                <a:solidFill>
                  <a:srgbClr val="000000"/>
                </a:solidFill>
              </a:rPr>
              <a:t>) where </a:t>
            </a:r>
            <a:r>
              <a:rPr lang="en-US" i="1" dirty="0">
                <a:solidFill>
                  <a:srgbClr val="000000"/>
                </a:solidFill>
              </a:rPr>
              <a:t>p</a:t>
            </a:r>
            <a:r>
              <a:rPr lang="en-US" sz="800" i="1" dirty="0">
                <a:solidFill>
                  <a:srgbClr val="000000"/>
                </a:solidFill>
              </a:rPr>
              <a:t>i </a:t>
            </a:r>
            <a:r>
              <a:rPr lang="en-US" dirty="0">
                <a:solidFill>
                  <a:srgbClr val="000000"/>
                </a:solidFill>
              </a:rPr>
              <a:t>is the probability</a:t>
            </a:r>
            <a:br>
              <a:rPr lang="en-US" dirty="0">
                <a:solidFill>
                  <a:srgbClr val="000000"/>
                </a:solidFill>
              </a:rPr>
            </a:br>
            <a:r>
              <a:rPr lang="en-US" dirty="0"/>
              <a:t>assigned in the statistical ensemble to the microstate actually delivered. </a:t>
            </a:r>
            <a:br>
              <a:rPr lang="en-US" dirty="0"/>
            </a:br>
            <a:br>
              <a:rPr lang="en-US" dirty="0"/>
            </a:br>
            <a:br>
              <a:rPr lang="en-US" dirty="0">
                <a:solidFill>
                  <a:srgbClr val="000000"/>
                </a:solidFill>
              </a:rPr>
            </a:br>
            <a:br>
              <a:rPr lang="en-US" dirty="0">
                <a:solidFill>
                  <a:srgbClr val="000000"/>
                </a:solidFill>
              </a:rPr>
            </a:br>
            <a:endParaRPr lang="sk-SK" dirty="0"/>
          </a:p>
        </p:txBody>
      </p:sp>
    </p:spTree>
    <p:extLst>
      <p:ext uri="{BB962C8B-B14F-4D97-AF65-F5344CB8AC3E}">
        <p14:creationId xmlns:p14="http://schemas.microsoft.com/office/powerpoint/2010/main" val="272839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86157"/>
            <a:ext cx="8747760" cy="646331"/>
          </a:xfrm>
          <a:prstGeom prst="rect">
            <a:avLst/>
          </a:prstGeom>
        </p:spPr>
        <p:txBody>
          <a:bodyPr wrap="square">
            <a:spAutoFit/>
          </a:bodyPr>
          <a:lstStyle/>
          <a:p>
            <a:r>
              <a:rPr lang="en-US" dirty="0">
                <a:solidFill>
                  <a:srgbClr val="000000"/>
                </a:solidFill>
                <a:latin typeface="NimbusRomNo9L-Regu"/>
              </a:rPr>
              <a:t>So the mean amount of information needed to complete our knowledge from </a:t>
            </a:r>
            <a:r>
              <a:rPr lang="en-US" dirty="0" err="1">
                <a:solidFill>
                  <a:srgbClr val="000000"/>
                </a:solidFill>
                <a:latin typeface="NimbusRomNo9L-Regu"/>
              </a:rPr>
              <a:t>macrostate</a:t>
            </a:r>
            <a:r>
              <a:rPr lang="en-US" dirty="0">
                <a:solidFill>
                  <a:srgbClr val="000000"/>
                </a:solidFill>
                <a:latin typeface="NimbusRomNo9L-Regu"/>
              </a:rPr>
              <a:t> to microstate level is</a:t>
            </a:r>
            <a:endParaRPr lang="sk-SK"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001" y="1205185"/>
            <a:ext cx="2162477" cy="64779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001" y="2125672"/>
            <a:ext cx="2295845" cy="704948"/>
          </a:xfrm>
          <a:prstGeom prst="rect">
            <a:avLst/>
          </a:prstGeom>
        </p:spPr>
      </p:pic>
      <p:sp>
        <p:nvSpPr>
          <p:cNvPr id="5" name="TextBox 4"/>
          <p:cNvSpPr txBox="1"/>
          <p:nvPr/>
        </p:nvSpPr>
        <p:spPr>
          <a:xfrm>
            <a:off x="304800" y="3362960"/>
            <a:ext cx="798576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thermodynamic:</a:t>
            </a:r>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therefore </a:t>
            </a:r>
            <a:r>
              <a:rPr lang="en-US" dirty="0" err="1">
                <a:latin typeface="Arial" panose="020B0604020202020204" pitchFamily="34" charset="0"/>
                <a:cs typeface="Arial" panose="020B0604020202020204" pitchFamily="34" charset="0"/>
              </a:rPr>
              <a:t>thermodynamical</a:t>
            </a:r>
            <a:r>
              <a:rPr lang="en-US" dirty="0">
                <a:latin typeface="Arial" panose="020B0604020202020204" pitchFamily="34" charset="0"/>
                <a:cs typeface="Arial" panose="020B0604020202020204" pitchFamily="34" charset="0"/>
              </a:rPr>
              <a:t> entropy is measured in J/K</a:t>
            </a: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37840" y="3724445"/>
            <a:ext cx="1356360" cy="571500"/>
          </a:xfrm>
          <a:prstGeom prst="rect">
            <a:avLst/>
          </a:prstGeom>
        </p:spPr>
      </p:pic>
    </p:spTree>
    <p:extLst>
      <p:ext uri="{BB962C8B-B14F-4D97-AF65-F5344CB8AC3E}">
        <p14:creationId xmlns:p14="http://schemas.microsoft.com/office/powerpoint/2010/main" val="428068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486" y="518506"/>
            <a:ext cx="2991267" cy="657317"/>
          </a:xfrm>
          <a:prstGeom prst="rect">
            <a:avLst/>
          </a:prstGeom>
        </p:spPr>
      </p:pic>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r="8174"/>
          <a:stretch/>
        </p:blipFill>
        <p:spPr>
          <a:xfrm>
            <a:off x="192640" y="1534685"/>
            <a:ext cx="8671661" cy="3542924"/>
          </a:xfrm>
          <a:prstGeom prst="rect">
            <a:avLst/>
          </a:prstGeom>
        </p:spPr>
      </p:pic>
    </p:spTree>
    <p:extLst>
      <p:ext uri="{BB962C8B-B14F-4D97-AF65-F5344CB8AC3E}">
        <p14:creationId xmlns:p14="http://schemas.microsoft.com/office/powerpoint/2010/main" val="23769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9" y="120542"/>
            <a:ext cx="9053475" cy="5290554"/>
          </a:xfrm>
          <a:prstGeom prst="rect">
            <a:avLst/>
          </a:prstGeom>
        </p:spPr>
      </p:pic>
    </p:spTree>
    <p:extLst>
      <p:ext uri="{BB962C8B-B14F-4D97-AF65-F5344CB8AC3E}">
        <p14:creationId xmlns:p14="http://schemas.microsoft.com/office/powerpoint/2010/main" val="7150628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S = \int \frac{\delta Q}{T}&#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A = \sum_{events} A_i&#10;\end{align*}&#10;\end{document}&#10;"/>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908</TotalTime>
  <Words>307</Words>
  <Application>Microsoft Office PowerPoint</Application>
  <PresentationFormat>On-screen Show (4:3)</PresentationFormat>
  <Paragraphs>28</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Cambria Math</vt:lpstr>
      <vt:lpstr>CMMI12</vt:lpstr>
      <vt:lpstr>CMMI8</vt:lpstr>
      <vt:lpstr>CMR12</vt:lpstr>
      <vt:lpstr>NimbusRomNo9L-Regu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Vladimír Černý</cp:lastModifiedBy>
  <cp:revision>48</cp:revision>
  <dcterms:created xsi:type="dcterms:W3CDTF">2015-02-12T11:47:42Z</dcterms:created>
  <dcterms:modified xsi:type="dcterms:W3CDTF">2020-03-06T08:45:48Z</dcterms:modified>
</cp:coreProperties>
</file>