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34"/>
  </p:notesMasterIdLst>
  <p:sldIdLst>
    <p:sldId id="347" r:id="rId3"/>
    <p:sldId id="348" r:id="rId4"/>
    <p:sldId id="349" r:id="rId5"/>
    <p:sldId id="350" r:id="rId6"/>
    <p:sldId id="351" r:id="rId7"/>
    <p:sldId id="366" r:id="rId8"/>
    <p:sldId id="367" r:id="rId9"/>
    <p:sldId id="368" r:id="rId10"/>
    <p:sldId id="369" r:id="rId11"/>
    <p:sldId id="370" r:id="rId12"/>
    <p:sldId id="371" r:id="rId13"/>
    <p:sldId id="372" r:id="rId14"/>
    <p:sldId id="373" r:id="rId15"/>
    <p:sldId id="374" r:id="rId16"/>
    <p:sldId id="352" r:id="rId17"/>
    <p:sldId id="353" r:id="rId18"/>
    <p:sldId id="354" r:id="rId19"/>
    <p:sldId id="355" r:id="rId20"/>
    <p:sldId id="356" r:id="rId21"/>
    <p:sldId id="357" r:id="rId22"/>
    <p:sldId id="358" r:id="rId23"/>
    <p:sldId id="359" r:id="rId24"/>
    <p:sldId id="360" r:id="rId25"/>
    <p:sldId id="361" r:id="rId26"/>
    <p:sldId id="362" r:id="rId27"/>
    <p:sldId id="363" r:id="rId28"/>
    <p:sldId id="364" r:id="rId29"/>
    <p:sldId id="365" r:id="rId30"/>
    <p:sldId id="375" r:id="rId31"/>
    <p:sldId id="376" r:id="rId32"/>
    <p:sldId id="377" r:id="rId33"/>
  </p:sldIdLst>
  <p:sldSz cx="9144000" cy="6858000" type="screen4x3"/>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31" autoAdjust="0"/>
    <p:restoredTop sz="94660"/>
  </p:normalViewPr>
  <p:slideViewPr>
    <p:cSldViewPr snapToGrid="0">
      <p:cViewPr varScale="1">
        <p:scale>
          <a:sx n="65" d="100"/>
          <a:sy n="65" d="100"/>
        </p:scale>
        <p:origin x="1020" y="60"/>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B72097-54AF-4148-96BC-C724DF0BEE41}" type="datetimeFigureOut">
              <a:rPr lang="en-US" smtClean="0"/>
              <a:t>3/15/2019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443777-B787-49AB-BEC8-3FC54A9CCBBE}" type="slidenum">
              <a:rPr lang="en-US" smtClean="0"/>
              <a:t>‹#›</a:t>
            </a:fld>
            <a:endParaRPr lang="en-US"/>
          </a:p>
        </p:txBody>
      </p:sp>
    </p:spTree>
    <p:extLst>
      <p:ext uri="{BB962C8B-B14F-4D97-AF65-F5344CB8AC3E}">
        <p14:creationId xmlns:p14="http://schemas.microsoft.com/office/powerpoint/2010/main" val="35395869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k-SK"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1E343F-0D28-4986-9D7F-C459744FEACC}" type="slidenum">
              <a:rPr kumimoji="0" lang="sk-S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sk-S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45757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E19F437-1902-4D02-94C8-F52641D1C7B0}" type="datetimeFigureOut">
              <a:rPr lang="sk-SK" smtClean="0"/>
              <a:t>15. 3. 2019</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36734281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19F437-1902-4D02-94C8-F52641D1C7B0}" type="datetimeFigureOut">
              <a:rPr lang="sk-SK" smtClean="0"/>
              <a:t>15. 3. 2019</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3334578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19F437-1902-4D02-94C8-F52641D1C7B0}" type="datetimeFigureOut">
              <a:rPr lang="sk-SK" smtClean="0"/>
              <a:t>15. 3. 2019</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14992781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094640D-D5CD-4AAE-80D3-9AC38992F1AA}" type="datetime1">
              <a:rPr lang="sk-SK" smtClean="0"/>
              <a:t>15. 3. 2019</a:t>
            </a:fld>
            <a:endParaRPr lang="sk-SK" dirty="0"/>
          </a:p>
        </p:txBody>
      </p:sp>
      <p:sp>
        <p:nvSpPr>
          <p:cNvPr id="5" name="Footer Placeholder 4"/>
          <p:cNvSpPr>
            <a:spLocks noGrp="1"/>
          </p:cNvSpPr>
          <p:nvPr>
            <p:ph type="ftr" sz="quarter" idx="11"/>
          </p:nvPr>
        </p:nvSpPr>
        <p:spPr/>
        <p:txBody>
          <a:bodyPr/>
          <a:lstStyle/>
          <a:p>
            <a:endParaRPr lang="sk-SK" dirty="0"/>
          </a:p>
        </p:txBody>
      </p:sp>
      <p:sp>
        <p:nvSpPr>
          <p:cNvPr id="6" name="Slide Number Placeholder 5"/>
          <p:cNvSpPr>
            <a:spLocks noGrp="1"/>
          </p:cNvSpPr>
          <p:nvPr>
            <p:ph type="sldNum" sz="quarter" idx="12"/>
          </p:nvPr>
        </p:nvSpPr>
        <p:spPr/>
        <p:txBody>
          <a:bodyPr/>
          <a:lstStyle/>
          <a:p>
            <a:fld id="{A84D4951-8A76-4D8F-991A-50C7753EBC79}" type="slidenum">
              <a:rPr lang="sk-SK" smtClean="0"/>
              <a:t>‹#›</a:t>
            </a:fld>
            <a:endParaRPr lang="sk-SK" dirty="0"/>
          </a:p>
        </p:txBody>
      </p:sp>
    </p:spTree>
    <p:extLst>
      <p:ext uri="{BB962C8B-B14F-4D97-AF65-F5344CB8AC3E}">
        <p14:creationId xmlns:p14="http://schemas.microsoft.com/office/powerpoint/2010/main" val="20860404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FB6DA9F-9044-4A9F-9E2E-176F8E77560F}" type="datetime1">
              <a:rPr lang="sk-SK" smtClean="0"/>
              <a:t>15. 3. 2019</a:t>
            </a:fld>
            <a:endParaRPr lang="sk-SK" dirty="0"/>
          </a:p>
        </p:txBody>
      </p:sp>
      <p:sp>
        <p:nvSpPr>
          <p:cNvPr id="5" name="Footer Placeholder 4"/>
          <p:cNvSpPr>
            <a:spLocks noGrp="1"/>
          </p:cNvSpPr>
          <p:nvPr>
            <p:ph type="ftr" sz="quarter" idx="11"/>
          </p:nvPr>
        </p:nvSpPr>
        <p:spPr/>
        <p:txBody>
          <a:bodyPr/>
          <a:lstStyle/>
          <a:p>
            <a:endParaRPr lang="sk-SK" dirty="0"/>
          </a:p>
        </p:txBody>
      </p:sp>
      <p:sp>
        <p:nvSpPr>
          <p:cNvPr id="6" name="Slide Number Placeholder 5"/>
          <p:cNvSpPr>
            <a:spLocks noGrp="1"/>
          </p:cNvSpPr>
          <p:nvPr>
            <p:ph type="sldNum" sz="quarter" idx="12"/>
          </p:nvPr>
        </p:nvSpPr>
        <p:spPr/>
        <p:txBody>
          <a:bodyPr/>
          <a:lstStyle/>
          <a:p>
            <a:fld id="{A84D4951-8A76-4D8F-991A-50C7753EBC79}" type="slidenum">
              <a:rPr lang="sk-SK" smtClean="0"/>
              <a:t>‹#›</a:t>
            </a:fld>
            <a:endParaRPr lang="sk-SK" dirty="0"/>
          </a:p>
        </p:txBody>
      </p:sp>
    </p:spTree>
    <p:extLst>
      <p:ext uri="{BB962C8B-B14F-4D97-AF65-F5344CB8AC3E}">
        <p14:creationId xmlns:p14="http://schemas.microsoft.com/office/powerpoint/2010/main" val="34500423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891D5C2-3952-4AE9-A7D9-2ADF7A888EB1}" type="datetime1">
              <a:rPr lang="sk-SK" smtClean="0"/>
              <a:t>15. 3. 2019</a:t>
            </a:fld>
            <a:endParaRPr lang="sk-SK" dirty="0"/>
          </a:p>
        </p:txBody>
      </p:sp>
      <p:sp>
        <p:nvSpPr>
          <p:cNvPr id="5" name="Footer Placeholder 4"/>
          <p:cNvSpPr>
            <a:spLocks noGrp="1"/>
          </p:cNvSpPr>
          <p:nvPr>
            <p:ph type="ftr" sz="quarter" idx="11"/>
          </p:nvPr>
        </p:nvSpPr>
        <p:spPr/>
        <p:txBody>
          <a:bodyPr/>
          <a:lstStyle/>
          <a:p>
            <a:endParaRPr lang="sk-SK" dirty="0"/>
          </a:p>
        </p:txBody>
      </p:sp>
      <p:sp>
        <p:nvSpPr>
          <p:cNvPr id="6" name="Slide Number Placeholder 5"/>
          <p:cNvSpPr>
            <a:spLocks noGrp="1"/>
          </p:cNvSpPr>
          <p:nvPr>
            <p:ph type="sldNum" sz="quarter" idx="12"/>
          </p:nvPr>
        </p:nvSpPr>
        <p:spPr/>
        <p:txBody>
          <a:bodyPr/>
          <a:lstStyle/>
          <a:p>
            <a:fld id="{A84D4951-8A76-4D8F-991A-50C7753EBC79}" type="slidenum">
              <a:rPr lang="sk-SK" smtClean="0"/>
              <a:t>‹#›</a:t>
            </a:fld>
            <a:endParaRPr lang="sk-SK" dirty="0"/>
          </a:p>
        </p:txBody>
      </p:sp>
    </p:spTree>
    <p:extLst>
      <p:ext uri="{BB962C8B-B14F-4D97-AF65-F5344CB8AC3E}">
        <p14:creationId xmlns:p14="http://schemas.microsoft.com/office/powerpoint/2010/main" val="2139333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3A9BC82-B214-4099-826B-1ED9E5D347B1}" type="datetime1">
              <a:rPr lang="sk-SK" smtClean="0"/>
              <a:t>15. 3. 2019</a:t>
            </a:fld>
            <a:endParaRPr lang="sk-SK" dirty="0"/>
          </a:p>
        </p:txBody>
      </p:sp>
      <p:sp>
        <p:nvSpPr>
          <p:cNvPr id="6" name="Footer Placeholder 5"/>
          <p:cNvSpPr>
            <a:spLocks noGrp="1"/>
          </p:cNvSpPr>
          <p:nvPr>
            <p:ph type="ftr" sz="quarter" idx="11"/>
          </p:nvPr>
        </p:nvSpPr>
        <p:spPr/>
        <p:txBody>
          <a:bodyPr/>
          <a:lstStyle/>
          <a:p>
            <a:endParaRPr lang="sk-SK" dirty="0"/>
          </a:p>
        </p:txBody>
      </p:sp>
      <p:sp>
        <p:nvSpPr>
          <p:cNvPr id="7" name="Slide Number Placeholder 6"/>
          <p:cNvSpPr>
            <a:spLocks noGrp="1"/>
          </p:cNvSpPr>
          <p:nvPr>
            <p:ph type="sldNum" sz="quarter" idx="12"/>
          </p:nvPr>
        </p:nvSpPr>
        <p:spPr/>
        <p:txBody>
          <a:bodyPr/>
          <a:lstStyle/>
          <a:p>
            <a:fld id="{A84D4951-8A76-4D8F-991A-50C7753EBC79}" type="slidenum">
              <a:rPr lang="sk-SK" smtClean="0"/>
              <a:t>‹#›</a:t>
            </a:fld>
            <a:endParaRPr lang="sk-SK" dirty="0"/>
          </a:p>
        </p:txBody>
      </p:sp>
    </p:spTree>
    <p:extLst>
      <p:ext uri="{BB962C8B-B14F-4D97-AF65-F5344CB8AC3E}">
        <p14:creationId xmlns:p14="http://schemas.microsoft.com/office/powerpoint/2010/main" val="31208068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CDA37CF-F4E0-4013-87A2-01FE4FE4C3EA}" type="datetime1">
              <a:rPr lang="sk-SK" smtClean="0"/>
              <a:t>15. 3. 2019</a:t>
            </a:fld>
            <a:endParaRPr lang="sk-SK" dirty="0"/>
          </a:p>
        </p:txBody>
      </p:sp>
      <p:sp>
        <p:nvSpPr>
          <p:cNvPr id="8" name="Footer Placeholder 7"/>
          <p:cNvSpPr>
            <a:spLocks noGrp="1"/>
          </p:cNvSpPr>
          <p:nvPr>
            <p:ph type="ftr" sz="quarter" idx="11"/>
          </p:nvPr>
        </p:nvSpPr>
        <p:spPr/>
        <p:txBody>
          <a:bodyPr/>
          <a:lstStyle/>
          <a:p>
            <a:endParaRPr lang="sk-SK" dirty="0"/>
          </a:p>
        </p:txBody>
      </p:sp>
      <p:sp>
        <p:nvSpPr>
          <p:cNvPr id="9" name="Slide Number Placeholder 8"/>
          <p:cNvSpPr>
            <a:spLocks noGrp="1"/>
          </p:cNvSpPr>
          <p:nvPr>
            <p:ph type="sldNum" sz="quarter" idx="12"/>
          </p:nvPr>
        </p:nvSpPr>
        <p:spPr/>
        <p:txBody>
          <a:bodyPr/>
          <a:lstStyle/>
          <a:p>
            <a:fld id="{A84D4951-8A76-4D8F-991A-50C7753EBC79}" type="slidenum">
              <a:rPr lang="sk-SK" smtClean="0"/>
              <a:t>‹#›</a:t>
            </a:fld>
            <a:endParaRPr lang="sk-SK" dirty="0"/>
          </a:p>
        </p:txBody>
      </p:sp>
    </p:spTree>
    <p:extLst>
      <p:ext uri="{BB962C8B-B14F-4D97-AF65-F5344CB8AC3E}">
        <p14:creationId xmlns:p14="http://schemas.microsoft.com/office/powerpoint/2010/main" val="42062278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04392C0-726B-4FF9-A168-D2401A80E300}" type="datetime1">
              <a:rPr lang="sk-SK" smtClean="0"/>
              <a:t>15. 3. 2019</a:t>
            </a:fld>
            <a:endParaRPr lang="sk-SK" dirty="0"/>
          </a:p>
        </p:txBody>
      </p:sp>
      <p:sp>
        <p:nvSpPr>
          <p:cNvPr id="4" name="Footer Placeholder 3"/>
          <p:cNvSpPr>
            <a:spLocks noGrp="1"/>
          </p:cNvSpPr>
          <p:nvPr>
            <p:ph type="ftr" sz="quarter" idx="11"/>
          </p:nvPr>
        </p:nvSpPr>
        <p:spPr/>
        <p:txBody>
          <a:bodyPr/>
          <a:lstStyle/>
          <a:p>
            <a:endParaRPr lang="sk-SK" dirty="0"/>
          </a:p>
        </p:txBody>
      </p:sp>
      <p:sp>
        <p:nvSpPr>
          <p:cNvPr id="5" name="Slide Number Placeholder 4"/>
          <p:cNvSpPr>
            <a:spLocks noGrp="1"/>
          </p:cNvSpPr>
          <p:nvPr>
            <p:ph type="sldNum" sz="quarter" idx="12"/>
          </p:nvPr>
        </p:nvSpPr>
        <p:spPr/>
        <p:txBody>
          <a:bodyPr/>
          <a:lstStyle/>
          <a:p>
            <a:fld id="{A84D4951-8A76-4D8F-991A-50C7753EBC79}" type="slidenum">
              <a:rPr lang="sk-SK" smtClean="0"/>
              <a:t>‹#›</a:t>
            </a:fld>
            <a:endParaRPr lang="sk-SK" dirty="0"/>
          </a:p>
        </p:txBody>
      </p:sp>
    </p:spTree>
    <p:extLst>
      <p:ext uri="{BB962C8B-B14F-4D97-AF65-F5344CB8AC3E}">
        <p14:creationId xmlns:p14="http://schemas.microsoft.com/office/powerpoint/2010/main" val="6655129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399779-CD09-4245-BEAF-BDD6F6D69977}" type="datetime1">
              <a:rPr lang="sk-SK" smtClean="0"/>
              <a:t>15. 3. 2019</a:t>
            </a:fld>
            <a:endParaRPr lang="sk-SK" dirty="0"/>
          </a:p>
        </p:txBody>
      </p:sp>
      <p:sp>
        <p:nvSpPr>
          <p:cNvPr id="3" name="Footer Placeholder 2"/>
          <p:cNvSpPr>
            <a:spLocks noGrp="1"/>
          </p:cNvSpPr>
          <p:nvPr>
            <p:ph type="ftr" sz="quarter" idx="11"/>
          </p:nvPr>
        </p:nvSpPr>
        <p:spPr/>
        <p:txBody>
          <a:bodyPr/>
          <a:lstStyle/>
          <a:p>
            <a:endParaRPr lang="sk-SK" dirty="0"/>
          </a:p>
        </p:txBody>
      </p:sp>
      <p:sp>
        <p:nvSpPr>
          <p:cNvPr id="4" name="Slide Number Placeholder 3"/>
          <p:cNvSpPr>
            <a:spLocks noGrp="1"/>
          </p:cNvSpPr>
          <p:nvPr>
            <p:ph type="sldNum" sz="quarter" idx="12"/>
          </p:nvPr>
        </p:nvSpPr>
        <p:spPr/>
        <p:txBody>
          <a:bodyPr/>
          <a:lstStyle/>
          <a:p>
            <a:fld id="{A84D4951-8A76-4D8F-991A-50C7753EBC79}" type="slidenum">
              <a:rPr lang="sk-SK" smtClean="0"/>
              <a:t>‹#›</a:t>
            </a:fld>
            <a:endParaRPr lang="sk-SK" dirty="0"/>
          </a:p>
        </p:txBody>
      </p:sp>
    </p:spTree>
    <p:extLst>
      <p:ext uri="{BB962C8B-B14F-4D97-AF65-F5344CB8AC3E}">
        <p14:creationId xmlns:p14="http://schemas.microsoft.com/office/powerpoint/2010/main" val="8350789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FAAF659-7F1C-4D97-97C7-6148C9113AC2}" type="datetime1">
              <a:rPr lang="sk-SK" smtClean="0"/>
              <a:t>15. 3. 2019</a:t>
            </a:fld>
            <a:endParaRPr lang="sk-SK" dirty="0"/>
          </a:p>
        </p:txBody>
      </p:sp>
      <p:sp>
        <p:nvSpPr>
          <p:cNvPr id="6" name="Footer Placeholder 5"/>
          <p:cNvSpPr>
            <a:spLocks noGrp="1"/>
          </p:cNvSpPr>
          <p:nvPr>
            <p:ph type="ftr" sz="quarter" idx="11"/>
          </p:nvPr>
        </p:nvSpPr>
        <p:spPr/>
        <p:txBody>
          <a:bodyPr/>
          <a:lstStyle/>
          <a:p>
            <a:endParaRPr lang="sk-SK" dirty="0"/>
          </a:p>
        </p:txBody>
      </p:sp>
      <p:sp>
        <p:nvSpPr>
          <p:cNvPr id="7" name="Slide Number Placeholder 6"/>
          <p:cNvSpPr>
            <a:spLocks noGrp="1"/>
          </p:cNvSpPr>
          <p:nvPr>
            <p:ph type="sldNum" sz="quarter" idx="12"/>
          </p:nvPr>
        </p:nvSpPr>
        <p:spPr/>
        <p:txBody>
          <a:bodyPr/>
          <a:lstStyle/>
          <a:p>
            <a:fld id="{A84D4951-8A76-4D8F-991A-50C7753EBC79}" type="slidenum">
              <a:rPr lang="sk-SK" smtClean="0"/>
              <a:t>‹#›</a:t>
            </a:fld>
            <a:endParaRPr lang="sk-SK" dirty="0"/>
          </a:p>
        </p:txBody>
      </p:sp>
    </p:spTree>
    <p:extLst>
      <p:ext uri="{BB962C8B-B14F-4D97-AF65-F5344CB8AC3E}">
        <p14:creationId xmlns:p14="http://schemas.microsoft.com/office/powerpoint/2010/main" val="36570855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19F437-1902-4D02-94C8-F52641D1C7B0}" type="datetimeFigureOut">
              <a:rPr lang="sk-SK" smtClean="0"/>
              <a:t>15. 3. 2019</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41329833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EEA13BE-0278-48B8-B2D1-0B114E653E3A}" type="datetime1">
              <a:rPr lang="sk-SK" smtClean="0"/>
              <a:t>15. 3. 2019</a:t>
            </a:fld>
            <a:endParaRPr lang="sk-SK" dirty="0"/>
          </a:p>
        </p:txBody>
      </p:sp>
      <p:sp>
        <p:nvSpPr>
          <p:cNvPr id="6" name="Footer Placeholder 5"/>
          <p:cNvSpPr>
            <a:spLocks noGrp="1"/>
          </p:cNvSpPr>
          <p:nvPr>
            <p:ph type="ftr" sz="quarter" idx="11"/>
          </p:nvPr>
        </p:nvSpPr>
        <p:spPr/>
        <p:txBody>
          <a:bodyPr/>
          <a:lstStyle/>
          <a:p>
            <a:endParaRPr lang="sk-SK" dirty="0"/>
          </a:p>
        </p:txBody>
      </p:sp>
      <p:sp>
        <p:nvSpPr>
          <p:cNvPr id="7" name="Slide Number Placeholder 6"/>
          <p:cNvSpPr>
            <a:spLocks noGrp="1"/>
          </p:cNvSpPr>
          <p:nvPr>
            <p:ph type="sldNum" sz="quarter" idx="12"/>
          </p:nvPr>
        </p:nvSpPr>
        <p:spPr/>
        <p:txBody>
          <a:bodyPr/>
          <a:lstStyle/>
          <a:p>
            <a:fld id="{A84D4951-8A76-4D8F-991A-50C7753EBC79}" type="slidenum">
              <a:rPr lang="sk-SK" smtClean="0"/>
              <a:t>‹#›</a:t>
            </a:fld>
            <a:endParaRPr lang="sk-SK" dirty="0"/>
          </a:p>
        </p:txBody>
      </p:sp>
    </p:spTree>
    <p:extLst>
      <p:ext uri="{BB962C8B-B14F-4D97-AF65-F5344CB8AC3E}">
        <p14:creationId xmlns:p14="http://schemas.microsoft.com/office/powerpoint/2010/main" val="39944920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8A611E-D6FE-48FC-9331-957230DFA312}" type="datetime1">
              <a:rPr lang="sk-SK" smtClean="0"/>
              <a:t>15. 3. 2019</a:t>
            </a:fld>
            <a:endParaRPr lang="sk-SK" dirty="0"/>
          </a:p>
        </p:txBody>
      </p:sp>
      <p:sp>
        <p:nvSpPr>
          <p:cNvPr id="5" name="Footer Placeholder 4"/>
          <p:cNvSpPr>
            <a:spLocks noGrp="1"/>
          </p:cNvSpPr>
          <p:nvPr>
            <p:ph type="ftr" sz="quarter" idx="11"/>
          </p:nvPr>
        </p:nvSpPr>
        <p:spPr/>
        <p:txBody>
          <a:bodyPr/>
          <a:lstStyle/>
          <a:p>
            <a:endParaRPr lang="sk-SK" dirty="0"/>
          </a:p>
        </p:txBody>
      </p:sp>
      <p:sp>
        <p:nvSpPr>
          <p:cNvPr id="6" name="Slide Number Placeholder 5"/>
          <p:cNvSpPr>
            <a:spLocks noGrp="1"/>
          </p:cNvSpPr>
          <p:nvPr>
            <p:ph type="sldNum" sz="quarter" idx="12"/>
          </p:nvPr>
        </p:nvSpPr>
        <p:spPr/>
        <p:txBody>
          <a:bodyPr/>
          <a:lstStyle/>
          <a:p>
            <a:fld id="{A84D4951-8A76-4D8F-991A-50C7753EBC79}" type="slidenum">
              <a:rPr lang="sk-SK" smtClean="0"/>
              <a:t>‹#›</a:t>
            </a:fld>
            <a:endParaRPr lang="sk-SK" dirty="0"/>
          </a:p>
        </p:txBody>
      </p:sp>
    </p:spTree>
    <p:extLst>
      <p:ext uri="{BB962C8B-B14F-4D97-AF65-F5344CB8AC3E}">
        <p14:creationId xmlns:p14="http://schemas.microsoft.com/office/powerpoint/2010/main" val="3054184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9D2D7D2-F7AC-4F5D-A3E3-A1DE53757EDC}" type="datetime1">
              <a:rPr lang="sk-SK" smtClean="0"/>
              <a:t>15. 3. 2019</a:t>
            </a:fld>
            <a:endParaRPr lang="sk-SK" dirty="0"/>
          </a:p>
        </p:txBody>
      </p:sp>
      <p:sp>
        <p:nvSpPr>
          <p:cNvPr id="5" name="Footer Placeholder 4"/>
          <p:cNvSpPr>
            <a:spLocks noGrp="1"/>
          </p:cNvSpPr>
          <p:nvPr>
            <p:ph type="ftr" sz="quarter" idx="11"/>
          </p:nvPr>
        </p:nvSpPr>
        <p:spPr/>
        <p:txBody>
          <a:bodyPr/>
          <a:lstStyle/>
          <a:p>
            <a:endParaRPr lang="sk-SK" dirty="0"/>
          </a:p>
        </p:txBody>
      </p:sp>
      <p:sp>
        <p:nvSpPr>
          <p:cNvPr id="6" name="Slide Number Placeholder 5"/>
          <p:cNvSpPr>
            <a:spLocks noGrp="1"/>
          </p:cNvSpPr>
          <p:nvPr>
            <p:ph type="sldNum" sz="quarter" idx="12"/>
          </p:nvPr>
        </p:nvSpPr>
        <p:spPr/>
        <p:txBody>
          <a:bodyPr/>
          <a:lstStyle/>
          <a:p>
            <a:fld id="{A84D4951-8A76-4D8F-991A-50C7753EBC79}" type="slidenum">
              <a:rPr lang="sk-SK" smtClean="0"/>
              <a:t>‹#›</a:t>
            </a:fld>
            <a:endParaRPr lang="sk-SK" dirty="0"/>
          </a:p>
        </p:txBody>
      </p:sp>
    </p:spTree>
    <p:extLst>
      <p:ext uri="{BB962C8B-B14F-4D97-AF65-F5344CB8AC3E}">
        <p14:creationId xmlns:p14="http://schemas.microsoft.com/office/powerpoint/2010/main" val="2943371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19F437-1902-4D02-94C8-F52641D1C7B0}" type="datetimeFigureOut">
              <a:rPr lang="sk-SK" smtClean="0"/>
              <a:t>15. 3. 2019</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2632028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19F437-1902-4D02-94C8-F52641D1C7B0}" type="datetimeFigureOut">
              <a:rPr lang="sk-SK" smtClean="0"/>
              <a:t>15. 3. 2019</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29545715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E19F437-1902-4D02-94C8-F52641D1C7B0}" type="datetimeFigureOut">
              <a:rPr lang="sk-SK" smtClean="0"/>
              <a:t>15. 3. 2019</a:t>
            </a:fld>
            <a:endParaRPr lang="sk-SK"/>
          </a:p>
        </p:txBody>
      </p:sp>
      <p:sp>
        <p:nvSpPr>
          <p:cNvPr id="8" name="Footer Placeholder 7"/>
          <p:cNvSpPr>
            <a:spLocks noGrp="1"/>
          </p:cNvSpPr>
          <p:nvPr>
            <p:ph type="ftr" sz="quarter" idx="11"/>
          </p:nvPr>
        </p:nvSpPr>
        <p:spPr/>
        <p:txBody>
          <a:bodyPr/>
          <a:lstStyle/>
          <a:p>
            <a:endParaRPr lang="sk-SK"/>
          </a:p>
        </p:txBody>
      </p:sp>
      <p:sp>
        <p:nvSpPr>
          <p:cNvPr id="9" name="Slide Number Placeholder 8"/>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9805363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E19F437-1902-4D02-94C8-F52641D1C7B0}" type="datetimeFigureOut">
              <a:rPr lang="sk-SK" smtClean="0"/>
              <a:t>15. 3. 2019</a:t>
            </a:fld>
            <a:endParaRPr lang="sk-SK"/>
          </a:p>
        </p:txBody>
      </p:sp>
      <p:sp>
        <p:nvSpPr>
          <p:cNvPr id="4" name="Footer Placeholder 3"/>
          <p:cNvSpPr>
            <a:spLocks noGrp="1"/>
          </p:cNvSpPr>
          <p:nvPr>
            <p:ph type="ftr" sz="quarter" idx="11"/>
          </p:nvPr>
        </p:nvSpPr>
        <p:spPr/>
        <p:txBody>
          <a:bodyPr/>
          <a:lstStyle/>
          <a:p>
            <a:endParaRPr lang="sk-SK"/>
          </a:p>
        </p:txBody>
      </p:sp>
      <p:sp>
        <p:nvSpPr>
          <p:cNvPr id="5" name="Slide Number Placeholder 4"/>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2308089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19F437-1902-4D02-94C8-F52641D1C7B0}" type="datetimeFigureOut">
              <a:rPr lang="sk-SK" smtClean="0"/>
              <a:t>15. 3. 2019</a:t>
            </a:fld>
            <a:endParaRPr lang="sk-SK"/>
          </a:p>
        </p:txBody>
      </p:sp>
      <p:sp>
        <p:nvSpPr>
          <p:cNvPr id="3" name="Footer Placeholder 2"/>
          <p:cNvSpPr>
            <a:spLocks noGrp="1"/>
          </p:cNvSpPr>
          <p:nvPr>
            <p:ph type="ftr" sz="quarter" idx="11"/>
          </p:nvPr>
        </p:nvSpPr>
        <p:spPr/>
        <p:txBody>
          <a:bodyPr/>
          <a:lstStyle/>
          <a:p>
            <a:endParaRPr lang="sk-SK"/>
          </a:p>
        </p:txBody>
      </p:sp>
      <p:sp>
        <p:nvSpPr>
          <p:cNvPr id="4" name="Slide Number Placeholder 3"/>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40473860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19F437-1902-4D02-94C8-F52641D1C7B0}" type="datetimeFigureOut">
              <a:rPr lang="sk-SK" smtClean="0"/>
              <a:t>15. 3. 2019</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27867225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19F437-1902-4D02-94C8-F52641D1C7B0}" type="datetimeFigureOut">
              <a:rPr lang="sk-SK" smtClean="0"/>
              <a:t>15. 3. 2019</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26651088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19F437-1902-4D02-94C8-F52641D1C7B0}" type="datetimeFigureOut">
              <a:rPr lang="sk-SK" smtClean="0"/>
              <a:t>15. 3. 2019</a:t>
            </a:fld>
            <a:endParaRPr lang="sk-SK"/>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CE0CA2-1A48-4B23-8A77-1A9F640E54E6}" type="slidenum">
              <a:rPr lang="sk-SK" smtClean="0"/>
              <a:t>‹#›</a:t>
            </a:fld>
            <a:endParaRPr lang="sk-SK"/>
          </a:p>
        </p:txBody>
      </p:sp>
    </p:spTree>
    <p:extLst>
      <p:ext uri="{BB962C8B-B14F-4D97-AF65-F5344CB8AC3E}">
        <p14:creationId xmlns:p14="http://schemas.microsoft.com/office/powerpoint/2010/main" val="41461695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057BF6-95CC-4E61-8F96-81B78B7A5B3E}" type="datetime1">
              <a:rPr lang="sk-SK" smtClean="0"/>
              <a:t>15. 3. 2019</a:t>
            </a:fld>
            <a:endParaRPr lang="sk-SK"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4D4951-8A76-4D8F-991A-50C7753EBC79}" type="slidenum">
              <a:rPr lang="sk-SK" smtClean="0"/>
              <a:t>‹#›</a:t>
            </a:fld>
            <a:endParaRPr lang="sk-SK" dirty="0"/>
          </a:p>
        </p:txBody>
      </p:sp>
    </p:spTree>
    <p:extLst>
      <p:ext uri="{BB962C8B-B14F-4D97-AF65-F5344CB8AC3E}">
        <p14:creationId xmlns:p14="http://schemas.microsoft.com/office/powerpoint/2010/main" val="38429040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image" Target="../media/image1.tmp"/><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5.tmp"/><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18.xml"/><Relationship Id="rId1" Type="http://schemas.openxmlformats.org/officeDocument/2006/relationships/tags" Target="../tags/tag7.xml"/><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18.xml"/><Relationship Id="rId1" Type="http://schemas.openxmlformats.org/officeDocument/2006/relationships/tags" Target="../tags/tag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29.tmp"/><Relationship Id="rId2" Type="http://schemas.openxmlformats.org/officeDocument/2006/relationships/image" Target="../media/image28.tmp"/><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0.tmp"/><Relationship Id="rId2" Type="http://schemas.openxmlformats.org/officeDocument/2006/relationships/slideLayout" Target="../slideLayouts/slideLayout7.xml"/><Relationship Id="rId1" Type="http://schemas.openxmlformats.org/officeDocument/2006/relationships/tags" Target="../tags/tag9.xml"/><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7.xml"/><Relationship Id="rId1" Type="http://schemas.openxmlformats.org/officeDocument/2006/relationships/tags" Target="../tags/tag10.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2.xml"/><Relationship Id="rId1" Type="http://schemas.openxmlformats.org/officeDocument/2006/relationships/tags" Target="../tags/tag11.xml"/><Relationship Id="rId5" Type="http://schemas.openxmlformats.org/officeDocument/2006/relationships/image" Target="../media/image34.pn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image" Target="../media/image3.tmp"/><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38.tmp"/><Relationship Id="rId3" Type="http://schemas.openxmlformats.org/officeDocument/2006/relationships/tags" Target="../tags/tag15.xml"/><Relationship Id="rId7" Type="http://schemas.openxmlformats.org/officeDocument/2006/relationships/image" Target="../media/image37.png"/><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36.tmp"/><Relationship Id="rId5" Type="http://schemas.openxmlformats.org/officeDocument/2006/relationships/image" Target="../media/image35.tmp"/><Relationship Id="rId10" Type="http://schemas.openxmlformats.org/officeDocument/2006/relationships/image" Target="../media/image40.png"/><Relationship Id="rId4" Type="http://schemas.openxmlformats.org/officeDocument/2006/relationships/slideLayout" Target="../slideLayouts/slideLayout7.xml"/><Relationship Id="rId9" Type="http://schemas.openxmlformats.org/officeDocument/2006/relationships/image" Target="../media/image39.tmp"/></Relationships>
</file>

<file path=ppt/slides/_rels/slide21.xml.rels><?xml version="1.0" encoding="UTF-8" standalone="yes"?>
<Relationships xmlns="http://schemas.openxmlformats.org/package/2006/relationships"><Relationship Id="rId8" Type="http://schemas.openxmlformats.org/officeDocument/2006/relationships/image" Target="../media/image44.tmp"/><Relationship Id="rId3" Type="http://schemas.openxmlformats.org/officeDocument/2006/relationships/tags" Target="../tags/tag18.xml"/><Relationship Id="rId7" Type="http://schemas.openxmlformats.org/officeDocument/2006/relationships/image" Target="../media/image43.tmp"/><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5.tmp"/><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6.tmp"/><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7.tmp"/><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8.tmp"/><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50.tmp"/><Relationship Id="rId2" Type="http://schemas.openxmlformats.org/officeDocument/2006/relationships/image" Target="../media/image49.tmp"/><Relationship Id="rId1" Type="http://schemas.openxmlformats.org/officeDocument/2006/relationships/slideLayout" Target="../slideLayouts/slideLayout7.xml"/><Relationship Id="rId4" Type="http://schemas.openxmlformats.org/officeDocument/2006/relationships/image" Target="../media/image51.tmp"/></Relationships>
</file>

<file path=ppt/slides/_rels/slide27.xml.rels><?xml version="1.0" encoding="UTF-8" standalone="yes"?>
<Relationships xmlns="http://schemas.openxmlformats.org/package/2006/relationships"><Relationship Id="rId2" Type="http://schemas.openxmlformats.org/officeDocument/2006/relationships/image" Target="../media/image52.tmp"/><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54.tmp"/><Relationship Id="rId2" Type="http://schemas.openxmlformats.org/officeDocument/2006/relationships/image" Target="../media/image53.tmp"/><Relationship Id="rId1" Type="http://schemas.openxmlformats.org/officeDocument/2006/relationships/slideLayout" Target="../slideLayouts/slideLayout7.xml"/><Relationship Id="rId4" Type="http://schemas.openxmlformats.org/officeDocument/2006/relationships/image" Target="../media/image55.tmp"/></Relationships>
</file>

<file path=ppt/slides/_rels/slide29.xml.rels><?xml version="1.0" encoding="UTF-8" standalone="yes"?>
<Relationships xmlns="http://schemas.openxmlformats.org/package/2006/relationships"><Relationship Id="rId2" Type="http://schemas.openxmlformats.org/officeDocument/2006/relationships/image" Target="../media/image56.tmp"/><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image" Target="../media/image5.tmp"/><Relationship Id="rId1" Type="http://schemas.openxmlformats.org/officeDocument/2006/relationships/slideLayout" Target="../slideLayouts/slideLayout7.xml"/><Relationship Id="rId4" Type="http://schemas.openxmlformats.org/officeDocument/2006/relationships/image" Target="../media/image7.tmp"/></Relationships>
</file>

<file path=ppt/slides/_rels/slide30.xml.rels><?xml version="1.0" encoding="UTF-8" standalone="yes"?>
<Relationships xmlns="http://schemas.openxmlformats.org/package/2006/relationships"><Relationship Id="rId2" Type="http://schemas.openxmlformats.org/officeDocument/2006/relationships/image" Target="../media/image57.tmp"/><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59.tmp"/><Relationship Id="rId2" Type="http://schemas.openxmlformats.org/officeDocument/2006/relationships/image" Target="../media/image58.tmp"/><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image" Target="../media/image8.tmp"/><Relationship Id="rId1" Type="http://schemas.openxmlformats.org/officeDocument/2006/relationships/slideLayout" Target="../slideLayouts/slideLayout7.xml"/><Relationship Id="rId5" Type="http://schemas.openxmlformats.org/officeDocument/2006/relationships/image" Target="../media/image11.tmp"/><Relationship Id="rId4" Type="http://schemas.openxmlformats.org/officeDocument/2006/relationships/image" Target="../media/image10.tmp"/></Relationships>
</file>

<file path=ppt/slides/_rels/slide5.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17.png"/><Relationship Id="rId3" Type="http://schemas.openxmlformats.org/officeDocument/2006/relationships/tags" Target="../tags/tag3.xml"/><Relationship Id="rId12" Type="http://schemas.openxmlformats.org/officeDocument/2006/relationships/image" Target="../media/image16.png"/><Relationship Id="rId2" Type="http://schemas.openxmlformats.org/officeDocument/2006/relationships/tags" Target="../tags/tag2.xml"/><Relationship Id="rId16" Type="http://schemas.openxmlformats.org/officeDocument/2006/relationships/image" Target="../media/image20.png"/><Relationship Id="rId1" Type="http://schemas.openxmlformats.org/officeDocument/2006/relationships/tags" Target="../tags/tag1.xml"/><Relationship Id="rId11" Type="http://schemas.openxmlformats.org/officeDocument/2006/relationships/image" Target="../media/image15.png"/><Relationship Id="rId5" Type="http://schemas.openxmlformats.org/officeDocument/2006/relationships/notesSlide" Target="../notesSlides/notesSlide1.xml"/><Relationship Id="rId15" Type="http://schemas.openxmlformats.org/officeDocument/2006/relationships/image" Target="../media/image19.png"/><Relationship Id="rId10" Type="http://schemas.openxmlformats.org/officeDocument/2006/relationships/image" Target="../media/image14.jpeg"/><Relationship Id="rId4" Type="http://schemas.openxmlformats.org/officeDocument/2006/relationships/slideLayout" Target="../slideLayouts/slideLayout18.xml"/><Relationship Id="rId9" Type="http://schemas.openxmlformats.org/officeDocument/2006/relationships/image" Target="../media/image13.gif"/><Relationship Id="rId1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21.gif"/><Relationship Id="rId7" Type="http://schemas.openxmlformats.org/officeDocument/2006/relationships/image" Target="../media/image23.png"/><Relationship Id="rId2" Type="http://schemas.openxmlformats.org/officeDocument/2006/relationships/slideLayout" Target="../slideLayouts/slideLayout18.xml"/><Relationship Id="rId1" Type="http://schemas.openxmlformats.org/officeDocument/2006/relationships/tags" Target="../tags/tag4.xml"/><Relationship Id="rId6" Type="http://schemas.openxmlformats.org/officeDocument/2006/relationships/image" Target="../media/image78.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18.xml"/><Relationship Id="rId1" Type="http://schemas.openxmlformats.org/officeDocument/2006/relationships/tags" Target="../tags/tag5.xml"/><Relationship Id="rId6" Type="http://schemas.openxmlformats.org/officeDocument/2006/relationships/image" Target="../media/image810.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18.xml"/><Relationship Id="rId1" Type="http://schemas.openxmlformats.org/officeDocument/2006/relationships/tags" Target="../tags/tag6.xml"/><Relationship Id="rId6" Type="http://schemas.openxmlformats.org/officeDocument/2006/relationships/image" Target="../media/image8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0626" y="3057473"/>
            <a:ext cx="6782747" cy="743054"/>
          </a:xfrm>
          <a:prstGeom prst="rect">
            <a:avLst/>
          </a:prstGeom>
        </p:spPr>
      </p:pic>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8810" y="3890196"/>
            <a:ext cx="6106377" cy="647790"/>
          </a:xfrm>
          <a:prstGeom prst="rect">
            <a:avLst/>
          </a:prstGeom>
        </p:spPr>
      </p:pic>
    </p:spTree>
    <p:extLst>
      <p:ext uri="{BB962C8B-B14F-4D97-AF65-F5344CB8AC3E}">
        <p14:creationId xmlns:p14="http://schemas.microsoft.com/office/powerpoint/2010/main" val="1940537940"/>
      </p:ext>
    </p:extLst>
  </p:cSld>
  <p:clrMapOvr>
    <a:masterClrMapping/>
  </p:clrMapOvr>
  <p:extLst mod="1"/>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8461384-A88D-4D53-A9BE-F1903DE21B66}"/>
              </a:ext>
            </a:extLst>
          </p:cNvPr>
          <p:cNvSpPr>
            <a:spLocks noGrp="1"/>
          </p:cNvSpPr>
          <p:nvPr>
            <p:ph type="sldNum" sz="quarter" idx="12"/>
          </p:nvPr>
        </p:nvSpPr>
        <p:spPr/>
        <p:txBody>
          <a:bodyPr/>
          <a:lstStyle/>
          <a:p>
            <a:fld id="{A84D4951-8A76-4D8F-991A-50C7753EBC79}" type="slidenum">
              <a:rPr lang="sk-SK" smtClean="0"/>
              <a:t>10</a:t>
            </a:fld>
            <a:endParaRPr lang="sk-SK" dirty="0"/>
          </a:p>
        </p:txBody>
      </p:sp>
      <p:sp>
        <p:nvSpPr>
          <p:cNvPr id="3" name="TextBox 2">
            <a:extLst>
              <a:ext uri="{FF2B5EF4-FFF2-40B4-BE49-F238E27FC236}">
                <a16:creationId xmlns:a16="http://schemas.microsoft.com/office/drawing/2014/main" id="{D0CFFFDA-BE99-45BC-8E62-7FF69C8F1113}"/>
              </a:ext>
            </a:extLst>
          </p:cNvPr>
          <p:cNvSpPr txBox="1"/>
          <p:nvPr/>
        </p:nvSpPr>
        <p:spPr>
          <a:xfrm>
            <a:off x="1891145" y="529936"/>
            <a:ext cx="5060373" cy="461665"/>
          </a:xfrm>
          <a:prstGeom prst="rect">
            <a:avLst/>
          </a:prstGeom>
          <a:noFill/>
        </p:spPr>
        <p:txBody>
          <a:bodyPr wrap="square" rtlCol="0">
            <a:spAutoFit/>
          </a:bodyPr>
          <a:lstStyle/>
          <a:p>
            <a:pPr algn="ctr"/>
            <a:r>
              <a:rPr lang="en-US" sz="2400" b="1" dirty="0"/>
              <a:t>Mechanical equivalent of heat</a:t>
            </a:r>
          </a:p>
        </p:txBody>
      </p:sp>
      <p:sp>
        <p:nvSpPr>
          <p:cNvPr id="5" name="Rectangle 4">
            <a:extLst>
              <a:ext uri="{FF2B5EF4-FFF2-40B4-BE49-F238E27FC236}">
                <a16:creationId xmlns:a16="http://schemas.microsoft.com/office/drawing/2014/main" id="{7FE643CB-C940-4E9F-9BA6-9054F5D3B5D5}"/>
              </a:ext>
            </a:extLst>
          </p:cNvPr>
          <p:cNvSpPr/>
          <p:nvPr/>
        </p:nvSpPr>
        <p:spPr>
          <a:xfrm>
            <a:off x="434340" y="1262926"/>
            <a:ext cx="8538210" cy="923330"/>
          </a:xfrm>
          <a:prstGeom prst="rect">
            <a:avLst/>
          </a:prstGeom>
        </p:spPr>
        <p:txBody>
          <a:bodyPr wrap="square">
            <a:spAutoFit/>
          </a:bodyPr>
          <a:lstStyle/>
          <a:p>
            <a:r>
              <a:rPr lang="en-US" dirty="0"/>
              <a:t>Benjamin Thompson, Count Rumford, had observed the frictional heat generated by boring cannon at the arsenal in Munich, Germany circa 1797. More </a:t>
            </a:r>
            <a:r>
              <a:rPr lang="en-US" dirty="0" err="1"/>
              <a:t>prcecise</a:t>
            </a:r>
            <a:r>
              <a:rPr lang="en-US" dirty="0"/>
              <a:t> measurements were done by James Prescott Joule in the 1840s.</a:t>
            </a:r>
          </a:p>
        </p:txBody>
      </p:sp>
      <p:pic>
        <p:nvPicPr>
          <p:cNvPr id="7" name="Picture 6" descr="Screen Clipping">
            <a:extLst>
              <a:ext uri="{FF2B5EF4-FFF2-40B4-BE49-F238E27FC236}">
                <a16:creationId xmlns:a16="http://schemas.microsoft.com/office/drawing/2014/main" id="{A26550EA-292F-43A3-A0D2-E18DD1DCB8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135" y="2179225"/>
            <a:ext cx="4198746" cy="4453551"/>
          </a:xfrm>
          <a:prstGeom prst="rect">
            <a:avLst/>
          </a:prstGeom>
        </p:spPr>
      </p:pic>
      <p:sp>
        <p:nvSpPr>
          <p:cNvPr id="8" name="TextBox 7">
            <a:extLst>
              <a:ext uri="{FF2B5EF4-FFF2-40B4-BE49-F238E27FC236}">
                <a16:creationId xmlns:a16="http://schemas.microsoft.com/office/drawing/2014/main" id="{5C87B983-CABA-40FD-8915-CD126875F854}"/>
              </a:ext>
            </a:extLst>
          </p:cNvPr>
          <p:cNvSpPr txBox="1"/>
          <p:nvPr/>
        </p:nvSpPr>
        <p:spPr>
          <a:xfrm>
            <a:off x="5063490" y="2434590"/>
            <a:ext cx="3829050" cy="3970318"/>
          </a:xfrm>
          <a:prstGeom prst="rect">
            <a:avLst/>
          </a:prstGeom>
          <a:noFill/>
        </p:spPr>
        <p:txBody>
          <a:bodyPr wrap="square" rtlCol="0">
            <a:spAutoFit/>
          </a:bodyPr>
          <a:lstStyle/>
          <a:p>
            <a:r>
              <a:rPr lang="en-US" dirty="0"/>
              <a:t>Finally it was found that the same increase of temperature of some object as achieved by “transfer of heat” of </a:t>
            </a:r>
            <a:r>
              <a:rPr lang="en-US" b="1" dirty="0"/>
              <a:t>1 </a:t>
            </a:r>
            <a:r>
              <a:rPr lang="en-US" b="1" dirty="0" err="1"/>
              <a:t>cal</a:t>
            </a:r>
            <a:r>
              <a:rPr lang="en-US" b="1" dirty="0"/>
              <a:t> can be achieved by performing a mechanical work of</a:t>
            </a:r>
          </a:p>
          <a:p>
            <a:r>
              <a:rPr lang="en-US" b="1" dirty="0"/>
              <a:t>4186 J</a:t>
            </a:r>
            <a:r>
              <a:rPr lang="en-US" dirty="0"/>
              <a:t>.</a:t>
            </a:r>
          </a:p>
          <a:p>
            <a:endParaRPr lang="en-US" dirty="0"/>
          </a:p>
          <a:p>
            <a:r>
              <a:rPr lang="en-US" dirty="0"/>
              <a:t>So it was found that the “amount od heat” can be more naturally measured by the units of work, Joules. In this way a “mechanical equivalent of heat” was found. </a:t>
            </a:r>
            <a:r>
              <a:rPr lang="en-US" b="1" dirty="0">
                <a:solidFill>
                  <a:srgbClr val="FF0000"/>
                </a:solidFill>
              </a:rPr>
              <a:t>Calories can be universally converted to Joules by the conversion constant 4186 J/cal.</a:t>
            </a:r>
            <a:endParaRPr lang="sk-SK" b="1" dirty="0">
              <a:solidFill>
                <a:srgbClr val="FF0000"/>
              </a:solidFill>
            </a:endParaRPr>
          </a:p>
        </p:txBody>
      </p:sp>
    </p:spTree>
    <p:extLst>
      <p:ext uri="{BB962C8B-B14F-4D97-AF65-F5344CB8AC3E}">
        <p14:creationId xmlns:p14="http://schemas.microsoft.com/office/powerpoint/2010/main" val="898884513"/>
      </p:ext>
    </p:extLst>
  </p:cSld>
  <p:clrMapOvr>
    <a:masterClrMapping/>
  </p:clrMapOvr>
  <p:extLst mod="1"/>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852930C-C584-443A-8358-FE45176E365F}"/>
              </a:ext>
            </a:extLst>
          </p:cNvPr>
          <p:cNvSpPr txBox="1"/>
          <p:nvPr/>
        </p:nvSpPr>
        <p:spPr>
          <a:xfrm>
            <a:off x="285750" y="1223010"/>
            <a:ext cx="8515350" cy="2031325"/>
          </a:xfrm>
          <a:prstGeom prst="rect">
            <a:avLst/>
          </a:prstGeom>
          <a:noFill/>
        </p:spPr>
        <p:txBody>
          <a:bodyPr wrap="square" rtlCol="0">
            <a:spAutoFit/>
          </a:bodyPr>
          <a:lstStyle/>
          <a:p>
            <a:r>
              <a:rPr lang="en-US" dirty="0"/>
              <a:t>We have found that the work performed by the “piston-pusher” during a reversible process changing the state of gas from the state “1” to the state “2” can be calculated as</a:t>
            </a:r>
          </a:p>
          <a:p>
            <a:endParaRPr lang="en-US" dirty="0"/>
          </a:p>
          <a:p>
            <a:endParaRPr lang="en-US" dirty="0"/>
          </a:p>
          <a:p>
            <a:endParaRPr lang="en-US" dirty="0"/>
          </a:p>
          <a:p>
            <a:r>
              <a:rPr lang="en-US" dirty="0"/>
              <a:t>and this work depends on “the trajectory” of the process between the initial and final states, as it is clearly seen from the figure below.</a:t>
            </a:r>
            <a:endParaRPr lang="sk-SK" dirty="0"/>
          </a:p>
        </p:txBody>
      </p:sp>
      <p:sp>
        <p:nvSpPr>
          <p:cNvPr id="2" name="Slide Number Placeholder 1">
            <a:extLst>
              <a:ext uri="{FF2B5EF4-FFF2-40B4-BE49-F238E27FC236}">
                <a16:creationId xmlns:a16="http://schemas.microsoft.com/office/drawing/2014/main" id="{9D18DE7E-086D-42DE-A455-A300746CB6FD}"/>
              </a:ext>
            </a:extLst>
          </p:cNvPr>
          <p:cNvSpPr>
            <a:spLocks noGrp="1"/>
          </p:cNvSpPr>
          <p:nvPr>
            <p:ph type="sldNum" sz="quarter" idx="12"/>
          </p:nvPr>
        </p:nvSpPr>
        <p:spPr/>
        <p:txBody>
          <a:bodyPr/>
          <a:lstStyle/>
          <a:p>
            <a:fld id="{A84D4951-8A76-4D8F-991A-50C7753EBC79}" type="slidenum">
              <a:rPr lang="sk-SK" smtClean="0"/>
              <a:t>11</a:t>
            </a:fld>
            <a:endParaRPr lang="sk-SK" dirty="0"/>
          </a:p>
        </p:txBody>
      </p:sp>
      <p:pic>
        <p:nvPicPr>
          <p:cNvPr id="3" name="Picture 2">
            <a:extLst>
              <a:ext uri="{FF2B5EF4-FFF2-40B4-BE49-F238E27FC236}">
                <a16:creationId xmlns:a16="http://schemas.microsoft.com/office/drawing/2014/main" id="{324A4F08-B61D-408E-B239-2EED2F3DF8AB}"/>
              </a:ext>
            </a:extLst>
          </p:cNvPr>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3937876" y="2012215"/>
            <a:ext cx="1244572" cy="569143"/>
          </a:xfrm>
          <a:prstGeom prst="rect">
            <a:avLst/>
          </a:prstGeom>
        </p:spPr>
      </p:pic>
      <p:pic>
        <p:nvPicPr>
          <p:cNvPr id="4" name="Picture 3">
            <a:extLst>
              <a:ext uri="{FF2B5EF4-FFF2-40B4-BE49-F238E27FC236}">
                <a16:creationId xmlns:a16="http://schemas.microsoft.com/office/drawing/2014/main" id="{145D0FDB-E3BE-4C53-AE24-85A090F9E347}"/>
              </a:ext>
            </a:extLst>
          </p:cNvPr>
          <p:cNvPicPr>
            <a:picLocks noChangeAspect="1"/>
          </p:cNvPicPr>
          <p:nvPr/>
        </p:nvPicPr>
        <p:blipFill>
          <a:blip r:embed="rId4"/>
          <a:stretch>
            <a:fillRect/>
          </a:stretch>
        </p:blipFill>
        <p:spPr>
          <a:xfrm>
            <a:off x="3815741" y="3367732"/>
            <a:ext cx="1765530" cy="1598476"/>
          </a:xfrm>
          <a:prstGeom prst="rect">
            <a:avLst/>
          </a:prstGeom>
        </p:spPr>
      </p:pic>
      <p:sp>
        <p:nvSpPr>
          <p:cNvPr id="5" name="TextBox 4">
            <a:extLst>
              <a:ext uri="{FF2B5EF4-FFF2-40B4-BE49-F238E27FC236}">
                <a16:creationId xmlns:a16="http://schemas.microsoft.com/office/drawing/2014/main" id="{C1FA4DA9-074F-4FB6-A5DD-B4046F71DD79}"/>
              </a:ext>
            </a:extLst>
          </p:cNvPr>
          <p:cNvSpPr txBox="1"/>
          <p:nvPr/>
        </p:nvSpPr>
        <p:spPr>
          <a:xfrm>
            <a:off x="1108710" y="274320"/>
            <a:ext cx="7166610" cy="523220"/>
          </a:xfrm>
          <a:prstGeom prst="rect">
            <a:avLst/>
          </a:prstGeom>
          <a:noFill/>
        </p:spPr>
        <p:txBody>
          <a:bodyPr wrap="square" rtlCol="0">
            <a:spAutoFit/>
          </a:bodyPr>
          <a:lstStyle/>
          <a:p>
            <a:r>
              <a:rPr lang="en-US" sz="2800" b="1" dirty="0"/>
              <a:t>Work and heat for reversible processes in gas</a:t>
            </a:r>
            <a:endParaRPr lang="sk-SK" sz="2800" b="1" dirty="0"/>
          </a:p>
        </p:txBody>
      </p:sp>
      <p:sp>
        <p:nvSpPr>
          <p:cNvPr id="7" name="TextBox 6">
            <a:extLst>
              <a:ext uri="{FF2B5EF4-FFF2-40B4-BE49-F238E27FC236}">
                <a16:creationId xmlns:a16="http://schemas.microsoft.com/office/drawing/2014/main" id="{FCF558EE-FBDB-4664-9F8F-5C7BE948DA8C}"/>
              </a:ext>
            </a:extLst>
          </p:cNvPr>
          <p:cNvSpPr txBox="1"/>
          <p:nvPr/>
        </p:nvSpPr>
        <p:spPr>
          <a:xfrm>
            <a:off x="434340" y="5280660"/>
            <a:ext cx="8458200" cy="1200329"/>
          </a:xfrm>
          <a:prstGeom prst="rect">
            <a:avLst/>
          </a:prstGeom>
          <a:noFill/>
        </p:spPr>
        <p:txBody>
          <a:bodyPr wrap="square" rtlCol="0">
            <a:spAutoFit/>
          </a:bodyPr>
          <a:lstStyle/>
          <a:p>
            <a:r>
              <a:rPr lang="en-US" dirty="0"/>
              <a:t>The obvious question is how much heat is to be provided by the boiler attendant on a particular process (trajectory). A careful investigation of this problem has lead to precise specification of the concept of energy formulating the law called “first law of thermodynamics”. </a:t>
            </a:r>
            <a:endParaRPr lang="sk-SK" dirty="0"/>
          </a:p>
        </p:txBody>
      </p:sp>
    </p:spTree>
    <p:extLst>
      <p:ext uri="{BB962C8B-B14F-4D97-AF65-F5344CB8AC3E}">
        <p14:creationId xmlns:p14="http://schemas.microsoft.com/office/powerpoint/2010/main" val="884734304"/>
      </p:ext>
    </p:extLst>
  </p:cSld>
  <p:clrMapOvr>
    <a:masterClrMapping/>
  </p:clrMapOvr>
  <p:extLst mod="1"/>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96D5160-774D-412A-9B00-0C0010E162C7}"/>
              </a:ext>
            </a:extLst>
          </p:cNvPr>
          <p:cNvSpPr>
            <a:spLocks noGrp="1"/>
          </p:cNvSpPr>
          <p:nvPr>
            <p:ph type="sldNum" sz="quarter" idx="12"/>
          </p:nvPr>
        </p:nvSpPr>
        <p:spPr/>
        <p:txBody>
          <a:bodyPr/>
          <a:lstStyle/>
          <a:p>
            <a:fld id="{A84D4951-8A76-4D8F-991A-50C7753EBC79}" type="slidenum">
              <a:rPr lang="sk-SK" smtClean="0"/>
              <a:t>12</a:t>
            </a:fld>
            <a:endParaRPr lang="sk-SK" dirty="0"/>
          </a:p>
        </p:txBody>
      </p:sp>
      <p:sp>
        <p:nvSpPr>
          <p:cNvPr id="3" name="TextBox 2">
            <a:extLst>
              <a:ext uri="{FF2B5EF4-FFF2-40B4-BE49-F238E27FC236}">
                <a16:creationId xmlns:a16="http://schemas.microsoft.com/office/drawing/2014/main" id="{DDE5D040-1474-4E93-B322-180C9CE02877}"/>
              </a:ext>
            </a:extLst>
          </p:cNvPr>
          <p:cNvSpPr txBox="1"/>
          <p:nvPr/>
        </p:nvSpPr>
        <p:spPr>
          <a:xfrm>
            <a:off x="1108710" y="274320"/>
            <a:ext cx="7166610" cy="523220"/>
          </a:xfrm>
          <a:prstGeom prst="rect">
            <a:avLst/>
          </a:prstGeom>
          <a:noFill/>
        </p:spPr>
        <p:txBody>
          <a:bodyPr wrap="square" rtlCol="0">
            <a:spAutoFit/>
          </a:bodyPr>
          <a:lstStyle/>
          <a:p>
            <a:pPr algn="ctr"/>
            <a:r>
              <a:rPr lang="en-US" sz="2800" b="1" dirty="0"/>
              <a:t>First law of thermodynamics</a:t>
            </a:r>
            <a:endParaRPr lang="sk-SK" sz="2800" b="1" dirty="0"/>
          </a:p>
        </p:txBody>
      </p:sp>
      <p:sp>
        <p:nvSpPr>
          <p:cNvPr id="4" name="TextBox 3">
            <a:extLst>
              <a:ext uri="{FF2B5EF4-FFF2-40B4-BE49-F238E27FC236}">
                <a16:creationId xmlns:a16="http://schemas.microsoft.com/office/drawing/2014/main" id="{45291CB7-BE1A-4A3B-AAA6-9C3BF48059B5}"/>
              </a:ext>
            </a:extLst>
          </p:cNvPr>
          <p:cNvSpPr txBox="1"/>
          <p:nvPr/>
        </p:nvSpPr>
        <p:spPr>
          <a:xfrm>
            <a:off x="297180" y="1200150"/>
            <a:ext cx="8492490" cy="5555367"/>
          </a:xfrm>
          <a:prstGeom prst="rect">
            <a:avLst/>
          </a:prstGeom>
          <a:noFill/>
        </p:spPr>
        <p:txBody>
          <a:bodyPr wrap="square" rtlCol="0">
            <a:spAutoFit/>
          </a:bodyPr>
          <a:lstStyle/>
          <a:p>
            <a:r>
              <a:rPr lang="en-US" dirty="0"/>
              <a:t>For any process between the two states “1” and “2” we can calculate the work performed by the piston pusher</a:t>
            </a:r>
          </a:p>
          <a:p>
            <a:endParaRPr lang="en-US" sz="3200" dirty="0"/>
          </a:p>
          <a:p>
            <a:r>
              <a:rPr lang="en-US" dirty="0"/>
              <a:t>and we can measure the heat “transferred” to the gas by calorimetric consideration of the actions performed by the boiler attendant.  The following empirical law was established.</a:t>
            </a:r>
          </a:p>
          <a:p>
            <a:endParaRPr lang="en-US" dirty="0"/>
          </a:p>
          <a:p>
            <a:r>
              <a:rPr lang="en-US" b="1" dirty="0">
                <a:solidFill>
                  <a:srgbClr val="FF0000"/>
                </a:solidFill>
              </a:rPr>
              <a:t>The sum of mechanical work and heat (converted to Joules) depends  only on the initial and final states of the system and so this sum is the same for any (reversible) process (trajectory) between those two states</a:t>
            </a:r>
            <a:r>
              <a:rPr lang="en-US" dirty="0"/>
              <a:t>. </a:t>
            </a:r>
          </a:p>
          <a:p>
            <a:endParaRPr lang="en-US" sz="1200" dirty="0"/>
          </a:p>
          <a:p>
            <a:r>
              <a:rPr lang="en-US" b="1" dirty="0"/>
              <a:t>Let us stress again: the work by itself and the heat by itself depend on the specific trajectory, their sum does not.</a:t>
            </a:r>
          </a:p>
          <a:p>
            <a:endParaRPr lang="en-US" sz="1100" b="1" dirty="0"/>
          </a:p>
          <a:p>
            <a:r>
              <a:rPr lang="en-US" b="1" dirty="0"/>
              <a:t>This means that the sum of work and heat must be calculable from the characteristics of the initial and final states only. </a:t>
            </a:r>
          </a:p>
          <a:p>
            <a:endParaRPr lang="en-US" sz="1200" b="1" dirty="0"/>
          </a:p>
          <a:p>
            <a:r>
              <a:rPr lang="en-US" b="1" dirty="0"/>
              <a:t>This means that we can define a physical quantity of state in such a way, that the difference of this quantity between the two states is equal to the sum of work and heat performed during (any reversible) process between the two states.</a:t>
            </a:r>
            <a:endParaRPr lang="sk-SK" b="1" dirty="0"/>
          </a:p>
        </p:txBody>
      </p:sp>
      <p:pic>
        <p:nvPicPr>
          <p:cNvPr id="5" name="Picture 4">
            <a:extLst>
              <a:ext uri="{FF2B5EF4-FFF2-40B4-BE49-F238E27FC236}">
                <a16:creationId xmlns:a16="http://schemas.microsoft.com/office/drawing/2014/main" id="{E322FAC9-54E4-4D1D-9471-23C05BB09AB0}"/>
              </a:ext>
            </a:extLst>
          </p:cNvPr>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3674986" y="1612165"/>
            <a:ext cx="1244572" cy="569143"/>
          </a:xfrm>
          <a:prstGeom prst="rect">
            <a:avLst/>
          </a:prstGeom>
        </p:spPr>
      </p:pic>
    </p:spTree>
    <p:extLst>
      <p:ext uri="{BB962C8B-B14F-4D97-AF65-F5344CB8AC3E}">
        <p14:creationId xmlns:p14="http://schemas.microsoft.com/office/powerpoint/2010/main" val="3456409019"/>
      </p:ext>
    </p:extLst>
  </p:cSld>
  <p:clrMapOvr>
    <a:masterClrMapping/>
  </p:clrMapOvr>
  <p:extLst mod="1"/>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923C630-9D60-499A-8B90-E7581C8CC446}"/>
              </a:ext>
            </a:extLst>
          </p:cNvPr>
          <p:cNvSpPr>
            <a:spLocks noGrp="1"/>
          </p:cNvSpPr>
          <p:nvPr>
            <p:ph type="sldNum" sz="quarter" idx="12"/>
          </p:nvPr>
        </p:nvSpPr>
        <p:spPr/>
        <p:txBody>
          <a:bodyPr/>
          <a:lstStyle/>
          <a:p>
            <a:fld id="{A84D4951-8A76-4D8F-991A-50C7753EBC79}" type="slidenum">
              <a:rPr lang="sk-SK" smtClean="0"/>
              <a:t>13</a:t>
            </a:fld>
            <a:endParaRPr lang="sk-SK" dirty="0"/>
          </a:p>
        </p:txBody>
      </p:sp>
      <p:sp>
        <p:nvSpPr>
          <p:cNvPr id="3" name="TextBox 2">
            <a:extLst>
              <a:ext uri="{FF2B5EF4-FFF2-40B4-BE49-F238E27FC236}">
                <a16:creationId xmlns:a16="http://schemas.microsoft.com/office/drawing/2014/main" id="{0002BFD1-2475-4075-81BA-E55197E90C85}"/>
              </a:ext>
            </a:extLst>
          </p:cNvPr>
          <p:cNvSpPr txBox="1"/>
          <p:nvPr/>
        </p:nvSpPr>
        <p:spPr>
          <a:xfrm>
            <a:off x="1108710" y="274320"/>
            <a:ext cx="7166610" cy="523220"/>
          </a:xfrm>
          <a:prstGeom prst="rect">
            <a:avLst/>
          </a:prstGeom>
          <a:noFill/>
        </p:spPr>
        <p:txBody>
          <a:bodyPr wrap="square" rtlCol="0">
            <a:spAutoFit/>
          </a:bodyPr>
          <a:lstStyle/>
          <a:p>
            <a:pPr algn="ctr"/>
            <a:r>
              <a:rPr lang="en-US" sz="2800" b="1" dirty="0"/>
              <a:t>First law of thermodynamics</a:t>
            </a:r>
            <a:endParaRPr lang="sk-SK" sz="2800" b="1" dirty="0"/>
          </a:p>
        </p:txBody>
      </p:sp>
      <p:sp>
        <p:nvSpPr>
          <p:cNvPr id="5" name="TextBox 4">
            <a:extLst>
              <a:ext uri="{FF2B5EF4-FFF2-40B4-BE49-F238E27FC236}">
                <a16:creationId xmlns:a16="http://schemas.microsoft.com/office/drawing/2014/main" id="{D8C1B51E-AC55-48F4-941F-85CA45F35ED9}"/>
              </a:ext>
            </a:extLst>
          </p:cNvPr>
          <p:cNvSpPr txBox="1"/>
          <p:nvPr/>
        </p:nvSpPr>
        <p:spPr>
          <a:xfrm>
            <a:off x="320040" y="1200150"/>
            <a:ext cx="8549640" cy="4801314"/>
          </a:xfrm>
          <a:prstGeom prst="rect">
            <a:avLst/>
          </a:prstGeom>
          <a:noFill/>
        </p:spPr>
        <p:txBody>
          <a:bodyPr wrap="square" rtlCol="0">
            <a:spAutoFit/>
          </a:bodyPr>
          <a:lstStyle/>
          <a:p>
            <a:r>
              <a:rPr lang="en-US" dirty="0"/>
              <a:t>Repeating: the first law of thermodynamics says, that there must be a physical quantity of state such that the sum of work and heat is calculable as a difference of this quantity between the final and initial state.</a:t>
            </a:r>
          </a:p>
          <a:p>
            <a:endParaRPr lang="en-US" dirty="0"/>
          </a:p>
          <a:p>
            <a:r>
              <a:rPr lang="en-US" dirty="0"/>
              <a:t>This quantity was given a name: </a:t>
            </a:r>
            <a:r>
              <a:rPr lang="en-US" b="1" dirty="0">
                <a:solidFill>
                  <a:srgbClr val="FF0000"/>
                </a:solidFill>
              </a:rPr>
              <a:t>energy</a:t>
            </a:r>
            <a:r>
              <a:rPr lang="en-US" dirty="0"/>
              <a:t>. More precisely, the phenomenological thermodynamics used the name </a:t>
            </a:r>
            <a:r>
              <a:rPr lang="en-US" b="1" dirty="0">
                <a:solidFill>
                  <a:srgbClr val="FF0000"/>
                </a:solidFill>
              </a:rPr>
              <a:t>internal energy</a:t>
            </a:r>
            <a:r>
              <a:rPr lang="en-US" dirty="0"/>
              <a:t>. The reason perhaps was, that it was not obvious that the state function “energy” as found by thermodynamical considerations has anything common with the quantity “energy” as found in the studies of Newtonian mechanics of particles.</a:t>
            </a:r>
          </a:p>
          <a:p>
            <a:endParaRPr lang="en-US" dirty="0"/>
          </a:p>
          <a:p>
            <a:r>
              <a:rPr lang="en-US" dirty="0"/>
              <a:t>Of course, there was a connection: the internal energy can be changed at the expense of mechanical work, the same work as found in classical mechanics.</a:t>
            </a:r>
          </a:p>
          <a:p>
            <a:endParaRPr lang="en-US" dirty="0"/>
          </a:p>
          <a:p>
            <a:r>
              <a:rPr lang="en-US" dirty="0"/>
              <a:t>Only after molecules were discovered, it was clear that the “internal energy” is just a “standard” mechanical energy of molecules, just macroscopically “not directly visible”.</a:t>
            </a:r>
          </a:p>
          <a:p>
            <a:endParaRPr lang="en-US" dirty="0"/>
          </a:p>
          <a:p>
            <a:r>
              <a:rPr lang="en-US" dirty="0"/>
              <a:t>In what follows we shall just use the terminology “energy”, without the attribute internal.</a:t>
            </a:r>
            <a:endParaRPr lang="sk-SK" dirty="0"/>
          </a:p>
        </p:txBody>
      </p:sp>
    </p:spTree>
    <p:extLst>
      <p:ext uri="{BB962C8B-B14F-4D97-AF65-F5344CB8AC3E}">
        <p14:creationId xmlns:p14="http://schemas.microsoft.com/office/powerpoint/2010/main" val="2307710445"/>
      </p:ext>
    </p:extLst>
  </p:cSld>
  <p:clrMapOvr>
    <a:masterClrMapping/>
  </p:clrMapOvr>
  <p:extLst mod="1"/>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C6769E4-C380-4D3F-AC9C-14CB1414EFC8}"/>
              </a:ext>
            </a:extLst>
          </p:cNvPr>
          <p:cNvSpPr>
            <a:spLocks noGrp="1"/>
          </p:cNvSpPr>
          <p:nvPr>
            <p:ph type="sldNum" sz="quarter" idx="12"/>
          </p:nvPr>
        </p:nvSpPr>
        <p:spPr/>
        <p:txBody>
          <a:bodyPr/>
          <a:lstStyle/>
          <a:p>
            <a:fld id="{A84D4951-8A76-4D8F-991A-50C7753EBC79}" type="slidenum">
              <a:rPr lang="sk-SK" smtClean="0"/>
              <a:t>14</a:t>
            </a:fld>
            <a:endParaRPr lang="sk-SK" dirty="0"/>
          </a:p>
        </p:txBody>
      </p:sp>
      <p:sp>
        <p:nvSpPr>
          <p:cNvPr id="3" name="TextBox 2">
            <a:extLst>
              <a:ext uri="{FF2B5EF4-FFF2-40B4-BE49-F238E27FC236}">
                <a16:creationId xmlns:a16="http://schemas.microsoft.com/office/drawing/2014/main" id="{E85B2851-7945-41BE-8B49-40ADCB9CC57E}"/>
              </a:ext>
            </a:extLst>
          </p:cNvPr>
          <p:cNvSpPr txBox="1"/>
          <p:nvPr/>
        </p:nvSpPr>
        <p:spPr>
          <a:xfrm>
            <a:off x="1108710" y="274320"/>
            <a:ext cx="7166610" cy="523220"/>
          </a:xfrm>
          <a:prstGeom prst="rect">
            <a:avLst/>
          </a:prstGeom>
          <a:noFill/>
        </p:spPr>
        <p:txBody>
          <a:bodyPr wrap="square" rtlCol="0">
            <a:spAutoFit/>
          </a:bodyPr>
          <a:lstStyle/>
          <a:p>
            <a:pPr algn="ctr"/>
            <a:r>
              <a:rPr lang="en-US" sz="2800" b="1" dirty="0"/>
              <a:t>First law of thermodynamics</a:t>
            </a:r>
            <a:endParaRPr lang="sk-SK" sz="2800" b="1" dirty="0"/>
          </a:p>
        </p:txBody>
      </p:sp>
      <p:sp>
        <p:nvSpPr>
          <p:cNvPr id="4" name="TextBox 3">
            <a:extLst>
              <a:ext uri="{FF2B5EF4-FFF2-40B4-BE49-F238E27FC236}">
                <a16:creationId xmlns:a16="http://schemas.microsoft.com/office/drawing/2014/main" id="{153F0769-464A-40EA-8C91-D964E035233F}"/>
              </a:ext>
            </a:extLst>
          </p:cNvPr>
          <p:cNvSpPr txBox="1"/>
          <p:nvPr/>
        </p:nvSpPr>
        <p:spPr>
          <a:xfrm>
            <a:off x="297180" y="1337310"/>
            <a:ext cx="8412480" cy="4801314"/>
          </a:xfrm>
          <a:prstGeom prst="rect">
            <a:avLst/>
          </a:prstGeom>
          <a:noFill/>
        </p:spPr>
        <p:txBody>
          <a:bodyPr wrap="square" rtlCol="0">
            <a:spAutoFit/>
          </a:bodyPr>
          <a:lstStyle/>
          <a:p>
            <a:r>
              <a:rPr lang="en-US" dirty="0"/>
              <a:t>The obvious task for a phenomenologist is to find the formula for energy as a function of quantities defining the macrostate.  </a:t>
            </a:r>
          </a:p>
          <a:p>
            <a:endParaRPr lang="en-US" dirty="0"/>
          </a:p>
          <a:p>
            <a:r>
              <a:rPr lang="en-US" dirty="0"/>
              <a:t>Obviously, the first law of thermodynamics can determine only the difference of energies of twos states, so energy in thermodynamics is defined up to an arbitrary additive constant. </a:t>
            </a:r>
          </a:p>
          <a:p>
            <a:endParaRPr lang="en-US" dirty="0"/>
          </a:p>
          <a:p>
            <a:r>
              <a:rPr lang="en-US" dirty="0"/>
              <a:t>The phenomenologist has to define some arbitrary reference macrostate whose energy is set to 0 by definition. Then he has to measure the sum of work and heat going from the reference state to an arbitrary macrostate. Based on experimental data he has to “guess” a formula for energy.</a:t>
            </a:r>
          </a:p>
          <a:p>
            <a:endParaRPr lang="en-US" dirty="0"/>
          </a:p>
          <a:p>
            <a:r>
              <a:rPr lang="en-US" dirty="0"/>
              <a:t>A theoretician, who already knows that behind the macrostate there is some microstate of molecules can in principle calculate the (mechanical) energy of molecules in the chosen representing microstate and</a:t>
            </a:r>
            <a:r>
              <a:rPr lang="en-US" b="1" dirty="0"/>
              <a:t>, based on statistical considerations, express the energy of the microstate through the macroscopic quantities defining the macrostate considered</a:t>
            </a:r>
            <a:r>
              <a:rPr lang="en-US" dirty="0"/>
              <a:t>.</a:t>
            </a:r>
            <a:endParaRPr lang="sk-SK" dirty="0"/>
          </a:p>
        </p:txBody>
      </p:sp>
    </p:spTree>
    <p:extLst>
      <p:ext uri="{BB962C8B-B14F-4D97-AF65-F5344CB8AC3E}">
        <p14:creationId xmlns:p14="http://schemas.microsoft.com/office/powerpoint/2010/main" val="3842059914"/>
      </p:ext>
    </p:extLst>
  </p:cSld>
  <p:clrMapOvr>
    <a:masterClrMapping/>
  </p:clrMapOvr>
  <p:extLst mod="1"/>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366" y="210141"/>
            <a:ext cx="7763958" cy="3943900"/>
          </a:xfrm>
          <a:prstGeom prst="rect">
            <a:avLst/>
          </a:prstGeom>
        </p:spPr>
      </p:pic>
      <p:pic>
        <p:nvPicPr>
          <p:cNvPr id="3" name="Picture 2" descr="Screen Clipping"/>
          <p:cNvPicPr>
            <a:picLocks noChangeAspect="1"/>
          </p:cNvPicPr>
          <p:nvPr/>
        </p:nvPicPr>
        <p:blipFill rotWithShape="1">
          <a:blip r:embed="rId3">
            <a:extLst>
              <a:ext uri="{28A0092B-C50C-407E-A947-70E740481C1C}">
                <a14:useLocalDpi xmlns:a14="http://schemas.microsoft.com/office/drawing/2010/main" val="0"/>
              </a:ext>
            </a:extLst>
          </a:blip>
          <a:srcRect r="-3042" b="59317"/>
          <a:stretch/>
        </p:blipFill>
        <p:spPr>
          <a:xfrm>
            <a:off x="745024" y="4034619"/>
            <a:ext cx="7715485" cy="1340946"/>
          </a:xfrm>
          <a:prstGeom prst="rect">
            <a:avLst/>
          </a:prstGeom>
        </p:spPr>
      </p:pic>
      <p:sp>
        <p:nvSpPr>
          <p:cNvPr id="4" name="Rectangle 3"/>
          <p:cNvSpPr/>
          <p:nvPr/>
        </p:nvSpPr>
        <p:spPr>
          <a:xfrm>
            <a:off x="625366" y="5542469"/>
            <a:ext cx="8308109" cy="646331"/>
          </a:xfrm>
          <a:prstGeom prst="rect">
            <a:avLst/>
          </a:prstGeom>
        </p:spPr>
        <p:txBody>
          <a:bodyPr wrap="square">
            <a:spAutoFit/>
          </a:bodyPr>
          <a:lstStyle/>
          <a:p>
            <a:r>
              <a:rPr lang="en-US" b="1" dirty="0">
                <a:solidFill>
                  <a:srgbClr val="000000"/>
                </a:solidFill>
                <a:latin typeface="NimbusRomNo9L-Regu"/>
              </a:rPr>
              <a:t>The problem is that an arbitrary final state cannot be reached from the reference state via the quasi-static adiabatic curve. </a:t>
            </a:r>
            <a:endParaRPr lang="sk-SK" b="1" dirty="0"/>
          </a:p>
        </p:txBody>
      </p:sp>
      <p:sp>
        <p:nvSpPr>
          <p:cNvPr id="5" name="Rectangle 4"/>
          <p:cNvSpPr/>
          <p:nvPr/>
        </p:nvSpPr>
        <p:spPr>
          <a:xfrm>
            <a:off x="1570182" y="5126182"/>
            <a:ext cx="6733309" cy="341745"/>
          </a:xfrm>
          <a:prstGeom prst="rect">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Tree>
    <p:extLst>
      <p:ext uri="{BB962C8B-B14F-4D97-AF65-F5344CB8AC3E}">
        <p14:creationId xmlns:p14="http://schemas.microsoft.com/office/powerpoint/2010/main" val="3218532753"/>
      </p:ext>
    </p:extLst>
  </p:cSld>
  <p:clrMapOvr>
    <a:masterClrMapping/>
  </p:clrMapOvr>
  <p:extLst mod="1"/>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3163" y="169039"/>
            <a:ext cx="8917709" cy="4524315"/>
          </a:xfrm>
          <a:prstGeom prst="rect">
            <a:avLst/>
          </a:prstGeom>
        </p:spPr>
        <p:txBody>
          <a:bodyPr wrap="square">
            <a:spAutoFit/>
          </a:bodyPr>
          <a:lstStyle/>
          <a:p>
            <a:r>
              <a:rPr lang="en-US" dirty="0">
                <a:solidFill>
                  <a:srgbClr val="000000"/>
                </a:solidFill>
                <a:latin typeface="NimbusRomNo9L-Regu"/>
              </a:rPr>
              <a:t>Energy conservation law holds for irreversible processes as well. So we can measure in principle the energy of any </a:t>
            </a:r>
            <a:r>
              <a:rPr lang="en-US" dirty="0" err="1">
                <a:solidFill>
                  <a:srgbClr val="000000"/>
                </a:solidFill>
                <a:latin typeface="NimbusRomNo9L-Regu"/>
              </a:rPr>
              <a:t>macrostate</a:t>
            </a:r>
            <a:r>
              <a:rPr lang="en-US" dirty="0">
                <a:solidFill>
                  <a:srgbClr val="000000"/>
                </a:solidFill>
                <a:latin typeface="NimbusRomNo9L-Regu"/>
              </a:rPr>
              <a:t>. </a:t>
            </a:r>
          </a:p>
          <a:p>
            <a:endParaRPr lang="en-US" dirty="0">
              <a:solidFill>
                <a:srgbClr val="000000"/>
              </a:solidFill>
              <a:latin typeface="NimbusRomNo9L-Regu"/>
            </a:endParaRPr>
          </a:p>
          <a:p>
            <a:r>
              <a:rPr lang="en-US" dirty="0"/>
              <a:t>We first go from the reference state by adiabatic process to the state which has the same</a:t>
            </a:r>
            <a:br>
              <a:rPr lang="en-US" dirty="0"/>
            </a:br>
            <a:r>
              <a:rPr lang="en-US" dirty="0"/>
              <a:t>values of the external parameters as the desired final state, but is still a different</a:t>
            </a:r>
            <a:br>
              <a:rPr lang="en-US" dirty="0"/>
            </a:br>
            <a:r>
              <a:rPr lang="en-US" dirty="0"/>
              <a:t>state differing for example by the value of the conjugated parameters (practically</a:t>
            </a:r>
            <a:br>
              <a:rPr lang="en-US" dirty="0"/>
            </a:br>
            <a:r>
              <a:rPr lang="en-US" dirty="0"/>
              <a:t>it means by temperature). Now we keep the external parameters constant and perform heat to get to the desired final state. We perform (”produce”) heat by an irreversible process (Joule) performing mechanical work on some other (macroscopic</a:t>
            </a:r>
            <a:br>
              <a:rPr lang="en-US" dirty="0"/>
            </a:br>
            <a:r>
              <a:rPr lang="en-US" dirty="0"/>
              <a:t>but very small with respect to our system of interest) auxiliary system which is in</a:t>
            </a:r>
            <a:br>
              <a:rPr lang="en-US" dirty="0"/>
            </a:br>
            <a:r>
              <a:rPr lang="en-US" dirty="0"/>
              <a:t>contact with our system and exchanges heat with it, with the auxiliary system performing an irreversible process where external work is performed upon it. The</a:t>
            </a:r>
            <a:br>
              <a:rPr lang="en-US" dirty="0"/>
            </a:br>
            <a:r>
              <a:rPr lang="en-US" dirty="0"/>
              <a:t>auxiliary system is small, so even if its temperature is gradually increasing its energy increases by negligible amount. </a:t>
            </a:r>
            <a:br>
              <a:rPr lang="en-US" dirty="0"/>
            </a:br>
            <a:br>
              <a:rPr lang="en-US" dirty="0"/>
            </a:br>
            <a:endParaRPr lang="sk-SK" dirty="0"/>
          </a:p>
        </p:txBody>
      </p:sp>
      <p:sp>
        <p:nvSpPr>
          <p:cNvPr id="3" name="Rectangle 2"/>
          <p:cNvSpPr/>
          <p:nvPr/>
        </p:nvSpPr>
        <p:spPr>
          <a:xfrm>
            <a:off x="226290" y="4288457"/>
            <a:ext cx="8723745" cy="1754326"/>
          </a:xfrm>
          <a:prstGeom prst="rect">
            <a:avLst/>
          </a:prstGeom>
        </p:spPr>
        <p:txBody>
          <a:bodyPr wrap="square">
            <a:spAutoFit/>
          </a:bodyPr>
          <a:lstStyle/>
          <a:p>
            <a:r>
              <a:rPr lang="en-US" dirty="0">
                <a:solidFill>
                  <a:srgbClr val="000000"/>
                </a:solidFill>
                <a:latin typeface="NimbusRomNo9L-Regu"/>
              </a:rPr>
              <a:t>Historically the procedure was still different from the procedure using the Joule</a:t>
            </a:r>
            <a:br>
              <a:rPr lang="en-US" dirty="0">
                <a:solidFill>
                  <a:srgbClr val="000000"/>
                </a:solidFill>
                <a:latin typeface="NimbusRomNo9L-Regu"/>
              </a:rPr>
            </a:br>
            <a:r>
              <a:rPr lang="en-US" dirty="0">
                <a:solidFill>
                  <a:srgbClr val="000000"/>
                </a:solidFill>
                <a:latin typeface="NimbusRomNo9L-Regu"/>
              </a:rPr>
              <a:t>irreversible (work to heat transfer) process as described above.</a:t>
            </a:r>
            <a:br>
              <a:rPr lang="en-US" dirty="0">
                <a:solidFill>
                  <a:srgbClr val="000000"/>
                </a:solidFill>
                <a:latin typeface="NimbusRomNo9L-Regu"/>
              </a:rPr>
            </a:br>
            <a:r>
              <a:rPr lang="en-US" dirty="0">
                <a:solidFill>
                  <a:srgbClr val="000000"/>
                </a:solidFill>
                <a:latin typeface="NimbusRomNo9L-Regu"/>
              </a:rPr>
              <a:t>The notion of heat was older then the fact that it can be measured using the units</a:t>
            </a:r>
            <a:br>
              <a:rPr lang="en-US" dirty="0">
                <a:solidFill>
                  <a:srgbClr val="000000"/>
                </a:solidFill>
                <a:latin typeface="NimbusRomNo9L-Regu"/>
              </a:rPr>
            </a:br>
            <a:r>
              <a:rPr lang="en-US" dirty="0">
                <a:solidFill>
                  <a:srgbClr val="000000"/>
                </a:solidFill>
                <a:latin typeface="NimbusRomNo9L-Regu"/>
              </a:rPr>
              <a:t>for work. The notion of heat developed in </a:t>
            </a:r>
            <a:r>
              <a:rPr lang="en-US" b="1" dirty="0">
                <a:solidFill>
                  <a:srgbClr val="000000"/>
                </a:solidFill>
                <a:latin typeface="NimbusRomNo9L-Regu"/>
              </a:rPr>
              <a:t>calorimetric measurements</a:t>
            </a:r>
            <a:r>
              <a:rPr lang="en-US" dirty="0">
                <a:solidFill>
                  <a:srgbClr val="000000"/>
                </a:solidFill>
                <a:latin typeface="NimbusRomNo9L-Regu"/>
              </a:rPr>
              <a:t>. </a:t>
            </a:r>
            <a:br>
              <a:rPr lang="en-US" dirty="0">
                <a:solidFill>
                  <a:srgbClr val="000000"/>
                </a:solidFill>
                <a:latin typeface="NimbusRomNo9L-Regu"/>
              </a:rPr>
            </a:br>
            <a:br>
              <a:rPr lang="en-US" dirty="0">
                <a:solidFill>
                  <a:srgbClr val="000000"/>
                </a:solidFill>
                <a:latin typeface="NimbusRomNo9L-Regu"/>
              </a:rPr>
            </a:br>
            <a:endParaRPr lang="sk-SK" dirty="0"/>
          </a:p>
        </p:txBody>
      </p:sp>
    </p:spTree>
    <p:extLst>
      <p:ext uri="{BB962C8B-B14F-4D97-AF65-F5344CB8AC3E}">
        <p14:creationId xmlns:p14="http://schemas.microsoft.com/office/powerpoint/2010/main" val="1900441963"/>
      </p:ext>
    </p:extLst>
  </p:cSld>
  <p:clrMapOvr>
    <a:masterClrMapping/>
  </p:clrMapOvr>
  <p:extLst mod="1"/>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0666" y="539425"/>
            <a:ext cx="2457793" cy="514422"/>
          </a:xfrm>
          <a:prstGeom prst="rect">
            <a:avLst/>
          </a:prstGeom>
        </p:spPr>
      </p:pic>
      <p:sp>
        <p:nvSpPr>
          <p:cNvPr id="3" name="TextBox 2"/>
          <p:cNvSpPr txBox="1"/>
          <p:nvPr/>
        </p:nvSpPr>
        <p:spPr>
          <a:xfrm>
            <a:off x="785091" y="1422400"/>
            <a:ext cx="7656945" cy="2308324"/>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Problem: heat capacity may depend on temperature, so the more realistic calorimetric equation is</a:t>
            </a:r>
            <a:endParaRPr lang="sk-SK" dirty="0">
              <a:latin typeface="Arial" panose="020B0604020202020204" pitchFamily="34" charset="0"/>
              <a:cs typeface="Arial" panose="020B0604020202020204" pitchFamily="34" charset="0"/>
            </a:endParaRPr>
          </a:p>
          <a:p>
            <a:endParaRPr lang="sk-SK" dirty="0">
              <a:latin typeface="Arial" panose="020B0604020202020204" pitchFamily="34" charset="0"/>
              <a:cs typeface="Arial" panose="020B0604020202020204" pitchFamily="34" charset="0"/>
            </a:endParaRPr>
          </a:p>
          <a:p>
            <a:endParaRPr lang="sk-SK" dirty="0">
              <a:latin typeface="Arial" panose="020B0604020202020204" pitchFamily="34" charset="0"/>
              <a:cs typeface="Arial" panose="020B0604020202020204" pitchFamily="34" charset="0"/>
            </a:endParaRPr>
          </a:p>
          <a:p>
            <a:endParaRPr lang="sk-SK" dirty="0">
              <a:latin typeface="Arial" panose="020B0604020202020204" pitchFamily="34" charset="0"/>
              <a:cs typeface="Arial" panose="020B0604020202020204" pitchFamily="34" charset="0"/>
            </a:endParaRPr>
          </a:p>
          <a:p>
            <a:endParaRPr lang="sk-SK"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Idea: parametrize heat capacity by a function with a few free parameters, then perform a fit.</a:t>
            </a:r>
          </a:p>
        </p:txBody>
      </p:sp>
      <p:pic>
        <p:nvPicPr>
          <p:cNvPr id="4" name="Picture 3"/>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3032729" y="2225963"/>
            <a:ext cx="2653665" cy="649605"/>
          </a:xfrm>
          <a:prstGeom prst="rect">
            <a:avLst/>
          </a:prstGeom>
        </p:spPr>
      </p:pic>
      <p:cxnSp>
        <p:nvCxnSpPr>
          <p:cNvPr id="6" name="Straight Connector 5"/>
          <p:cNvCxnSpPr/>
          <p:nvPr/>
        </p:nvCxnSpPr>
        <p:spPr>
          <a:xfrm>
            <a:off x="2087418" y="4230255"/>
            <a:ext cx="0" cy="217054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096655" y="6400800"/>
            <a:ext cx="382385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4359561" y="4572000"/>
            <a:ext cx="129312" cy="12931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0" name="Oval 9"/>
          <p:cNvSpPr/>
          <p:nvPr/>
        </p:nvSpPr>
        <p:spPr>
          <a:xfrm>
            <a:off x="3579089" y="5001489"/>
            <a:ext cx="129312" cy="12931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12" name="Straight Connector 11"/>
          <p:cNvCxnSpPr/>
          <p:nvPr/>
        </p:nvCxnSpPr>
        <p:spPr>
          <a:xfrm>
            <a:off x="4424217" y="4655127"/>
            <a:ext cx="0" cy="1570182"/>
          </a:xfrm>
          <a:prstGeom prst="line">
            <a:avLst/>
          </a:prstGeom>
          <a:ln w="28575">
            <a:solidFill>
              <a:schemeClr val="tx1"/>
            </a:solidFill>
            <a:prstDash val="sys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5" name="Freeform 14"/>
          <p:cNvSpPr/>
          <p:nvPr/>
        </p:nvSpPr>
        <p:spPr>
          <a:xfrm>
            <a:off x="3629891" y="5080000"/>
            <a:ext cx="803564" cy="1145309"/>
          </a:xfrm>
          <a:custGeom>
            <a:avLst/>
            <a:gdLst>
              <a:gd name="connsiteX0" fmla="*/ 0 w 803564"/>
              <a:gd name="connsiteY0" fmla="*/ 0 h 1145309"/>
              <a:gd name="connsiteX1" fmla="*/ 46182 w 803564"/>
              <a:gd name="connsiteY1" fmla="*/ 129309 h 1145309"/>
              <a:gd name="connsiteX2" fmla="*/ 110836 w 803564"/>
              <a:gd name="connsiteY2" fmla="*/ 295564 h 1145309"/>
              <a:gd name="connsiteX3" fmla="*/ 240145 w 803564"/>
              <a:gd name="connsiteY3" fmla="*/ 508000 h 1145309"/>
              <a:gd name="connsiteX4" fmla="*/ 350982 w 803564"/>
              <a:gd name="connsiteY4" fmla="*/ 683491 h 1145309"/>
              <a:gd name="connsiteX5" fmla="*/ 498764 w 803564"/>
              <a:gd name="connsiteY5" fmla="*/ 868218 h 1145309"/>
              <a:gd name="connsiteX6" fmla="*/ 618836 w 803564"/>
              <a:gd name="connsiteY6" fmla="*/ 988291 h 1145309"/>
              <a:gd name="connsiteX7" fmla="*/ 729673 w 803564"/>
              <a:gd name="connsiteY7" fmla="*/ 1089891 h 1145309"/>
              <a:gd name="connsiteX8" fmla="*/ 803564 w 803564"/>
              <a:gd name="connsiteY8" fmla="*/ 1145309 h 1145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3564" h="1145309">
                <a:moveTo>
                  <a:pt x="0" y="0"/>
                </a:moveTo>
                <a:cubicBezTo>
                  <a:pt x="13854" y="40024"/>
                  <a:pt x="27709" y="80048"/>
                  <a:pt x="46182" y="129309"/>
                </a:cubicBezTo>
                <a:cubicBezTo>
                  <a:pt x="64655" y="178570"/>
                  <a:pt x="78509" y="232449"/>
                  <a:pt x="110836" y="295564"/>
                </a:cubicBezTo>
                <a:cubicBezTo>
                  <a:pt x="143163" y="358679"/>
                  <a:pt x="200121" y="443346"/>
                  <a:pt x="240145" y="508000"/>
                </a:cubicBezTo>
                <a:cubicBezTo>
                  <a:pt x="280169" y="572654"/>
                  <a:pt x="307879" y="623455"/>
                  <a:pt x="350982" y="683491"/>
                </a:cubicBezTo>
                <a:cubicBezTo>
                  <a:pt x="394085" y="743527"/>
                  <a:pt x="454122" y="817418"/>
                  <a:pt x="498764" y="868218"/>
                </a:cubicBezTo>
                <a:cubicBezTo>
                  <a:pt x="543406" y="919018"/>
                  <a:pt x="580351" y="951346"/>
                  <a:pt x="618836" y="988291"/>
                </a:cubicBezTo>
                <a:cubicBezTo>
                  <a:pt x="657321" y="1025236"/>
                  <a:pt x="698885" y="1063721"/>
                  <a:pt x="729673" y="1089891"/>
                </a:cubicBezTo>
                <a:cubicBezTo>
                  <a:pt x="760461" y="1116061"/>
                  <a:pt x="782012" y="1130685"/>
                  <a:pt x="803564" y="1145309"/>
                </a:cubicBezTo>
              </a:path>
            </a:pathLst>
          </a:custGeom>
          <a:noFill/>
          <a:ln w="28575">
            <a:solidFill>
              <a:schemeClr val="tx1"/>
            </a:solidFill>
            <a:prstDash val="sysDash"/>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8" name="TextBox 17"/>
          <p:cNvSpPr txBox="1"/>
          <p:nvPr/>
        </p:nvSpPr>
        <p:spPr>
          <a:xfrm>
            <a:off x="2629158" y="5440218"/>
            <a:ext cx="1379424"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measure work</a:t>
            </a:r>
            <a:endParaRPr lang="sk-SK" sz="1400" dirty="0">
              <a:latin typeface="Arial" panose="020B0604020202020204" pitchFamily="34" charset="0"/>
              <a:cs typeface="Arial" panose="020B0604020202020204" pitchFamily="34" charset="0"/>
            </a:endParaRPr>
          </a:p>
        </p:txBody>
      </p:sp>
      <p:sp>
        <p:nvSpPr>
          <p:cNvPr id="19" name="TextBox 18"/>
          <p:cNvSpPr txBox="1"/>
          <p:nvPr/>
        </p:nvSpPr>
        <p:spPr>
          <a:xfrm>
            <a:off x="4424217" y="5080000"/>
            <a:ext cx="1379424"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measure heat</a:t>
            </a:r>
            <a:endParaRPr lang="sk-SK" sz="1400" dirty="0">
              <a:latin typeface="Arial" panose="020B0604020202020204" pitchFamily="34" charset="0"/>
              <a:cs typeface="Arial" panose="020B0604020202020204" pitchFamily="34" charset="0"/>
            </a:endParaRPr>
          </a:p>
        </p:txBody>
      </p:sp>
      <p:sp>
        <p:nvSpPr>
          <p:cNvPr id="21" name="TextBox 20"/>
          <p:cNvSpPr txBox="1"/>
          <p:nvPr/>
        </p:nvSpPr>
        <p:spPr>
          <a:xfrm>
            <a:off x="6197600" y="3980873"/>
            <a:ext cx="2835564" cy="2308324"/>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How to measure heat. Fixed volume, no work. Contact with hot water until desired temperature reached. Measure heat exchanged by  measuring the hot water the hot water final temperature.</a:t>
            </a:r>
            <a:endParaRPr lang="sk-SK"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02836048"/>
      </p:ext>
    </p:extLst>
  </p:cSld>
  <p:clrMapOvr>
    <a:masterClrMapping/>
  </p:clrMapOvr>
  <p:extLst mod="1"/>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8836" y="665018"/>
            <a:ext cx="8017163" cy="4801314"/>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Historical problem: work and heat measured by different units.</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First law of thermodynamics:</a:t>
            </a:r>
          </a:p>
          <a:p>
            <a:r>
              <a:rPr lang="en-US" dirty="0">
                <a:latin typeface="Arial" panose="020B0604020202020204" pitchFamily="34" charset="0"/>
                <a:cs typeface="Arial" panose="020B0604020202020204" pitchFamily="34" charset="0"/>
              </a:rPr>
              <a:t>there exists a universal unit converting constants that the sum </a:t>
            </a:r>
            <a:r>
              <a:rPr lang="en-US" dirty="0" err="1">
                <a:latin typeface="Arial" panose="020B0604020202020204" pitchFamily="34" charset="0"/>
                <a:cs typeface="Arial" panose="020B0604020202020204" pitchFamily="34" charset="0"/>
              </a:rPr>
              <a:t>lof</a:t>
            </a:r>
            <a:r>
              <a:rPr lang="en-US" dirty="0">
                <a:latin typeface="Arial" panose="020B0604020202020204" pitchFamily="34" charset="0"/>
                <a:cs typeface="Arial" panose="020B0604020202020204" pitchFamily="34" charset="0"/>
              </a:rPr>
              <a:t> work and converted calories to get from an initial state to a final state does not depend on trajectory</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Therefore there exists a state function E, which can be determined as</a:t>
            </a:r>
            <a:endParaRPr lang="sk-SK" dirty="0">
              <a:latin typeface="Arial" panose="020B0604020202020204" pitchFamily="34" charset="0"/>
              <a:cs typeface="Arial" panose="020B0604020202020204" pitchFamily="34" charset="0"/>
            </a:endParaRPr>
          </a:p>
          <a:p>
            <a:endParaRPr lang="sk-SK" dirty="0">
              <a:latin typeface="Arial" panose="020B0604020202020204" pitchFamily="34" charset="0"/>
              <a:cs typeface="Arial" panose="020B0604020202020204" pitchFamily="34" charset="0"/>
            </a:endParaRPr>
          </a:p>
          <a:p>
            <a:endParaRPr lang="sk-SK"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thus the energy conservation law was discovered: any energy change is balanced by the work </a:t>
            </a:r>
            <a:r>
              <a:rPr lang="sk-SK"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mechanical work + heat). To perform work there must be an agent. The work performed by an agent on the system is the same but with an opposite sign as the work performed by the system on the agent. </a:t>
            </a:r>
            <a:r>
              <a:rPr lang="en-US" b="1" dirty="0">
                <a:latin typeface="Arial" panose="020B0604020202020204" pitchFamily="34" charset="0"/>
                <a:cs typeface="Arial" panose="020B0604020202020204" pitchFamily="34" charset="0"/>
              </a:rPr>
              <a:t>Therefore the energy change of the agent is just opposite to the energy change of the system and the overall energy of system + agent is conserved</a:t>
            </a:r>
            <a:r>
              <a:rPr lang="en-US" dirty="0">
                <a:latin typeface="Arial" panose="020B0604020202020204" pitchFamily="34" charset="0"/>
                <a:cs typeface="Arial" panose="020B0604020202020204" pitchFamily="34" charset="0"/>
              </a:rPr>
              <a:t>.</a:t>
            </a:r>
          </a:p>
        </p:txBody>
      </p:sp>
      <p:pic>
        <p:nvPicPr>
          <p:cNvPr id="3" name="Picture 2"/>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3352800" y="3103418"/>
            <a:ext cx="1859280" cy="232410"/>
          </a:xfrm>
          <a:prstGeom prst="rect">
            <a:avLst/>
          </a:prstGeom>
        </p:spPr>
      </p:pic>
    </p:spTree>
    <p:extLst>
      <p:ext uri="{BB962C8B-B14F-4D97-AF65-F5344CB8AC3E}">
        <p14:creationId xmlns:p14="http://schemas.microsoft.com/office/powerpoint/2010/main" val="1362314296"/>
      </p:ext>
    </p:extLst>
  </p:cSld>
  <p:clrMapOvr>
    <a:masterClrMapping/>
  </p:clrMapOvr>
  <p:extLst mod="1"/>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63418" y="572655"/>
            <a:ext cx="7841673" cy="2308324"/>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Second law of thermodynamics:</a:t>
            </a:r>
            <a:endParaRPr lang="sk-SK" dirty="0">
              <a:latin typeface="Arial" panose="020B0604020202020204" pitchFamily="34" charset="0"/>
              <a:cs typeface="Arial" panose="020B0604020202020204" pitchFamily="34" charset="0"/>
            </a:endParaRPr>
          </a:p>
          <a:p>
            <a:endParaRPr lang="sk-SK" dirty="0">
              <a:latin typeface="Arial" panose="020B0604020202020204" pitchFamily="34" charset="0"/>
              <a:cs typeface="Arial" panose="020B0604020202020204" pitchFamily="34" charset="0"/>
            </a:endParaRPr>
          </a:p>
          <a:p>
            <a:endParaRPr lang="sk-SK" dirty="0">
              <a:latin typeface="Arial" panose="020B0604020202020204" pitchFamily="34" charset="0"/>
              <a:cs typeface="Arial" panose="020B0604020202020204" pitchFamily="34" charset="0"/>
            </a:endParaRPr>
          </a:p>
          <a:p>
            <a:endParaRPr lang="sk-SK" dirty="0">
              <a:latin typeface="Arial" panose="020B0604020202020204" pitchFamily="34" charset="0"/>
              <a:cs typeface="Arial" panose="020B0604020202020204" pitchFamily="34" charset="0"/>
            </a:endParaRPr>
          </a:p>
          <a:p>
            <a:endParaRPr lang="sk-SK"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does not depend on the trajectory. So entropy is a state function.</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Cyclic reversible engine: </a:t>
            </a:r>
          </a:p>
        </p:txBody>
      </p:sp>
      <p:pic>
        <p:nvPicPr>
          <p:cNvPr id="3" name="Picture 2"/>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3408218" y="1108363"/>
            <a:ext cx="1356360" cy="571500"/>
          </a:xfrm>
          <a:prstGeom prst="rect">
            <a:avLst/>
          </a:prstGeom>
        </p:spPr>
      </p:pic>
      <p:pic>
        <p:nvPicPr>
          <p:cNvPr id="6" name="Picture 5"/>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a:off x="1016000" y="3048003"/>
            <a:ext cx="6469380" cy="573405"/>
          </a:xfrm>
          <a:prstGeom prst="rect">
            <a:avLst/>
          </a:prstGeom>
        </p:spPr>
      </p:pic>
    </p:spTree>
    <p:extLst>
      <p:ext uri="{BB962C8B-B14F-4D97-AF65-F5344CB8AC3E}">
        <p14:creationId xmlns:p14="http://schemas.microsoft.com/office/powerpoint/2010/main" val="3779271243"/>
      </p:ext>
    </p:extLst>
  </p:cSld>
  <p:clrMapOvr>
    <a:masterClrMapping/>
  </p:clrMapOvr>
  <p:extLst mod="1"/>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0574" y="306235"/>
            <a:ext cx="7925906" cy="2181529"/>
          </a:xfrm>
          <a:prstGeom prst="rect">
            <a:avLst/>
          </a:prstGeom>
        </p:spPr>
      </p:pic>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866" y="2672523"/>
            <a:ext cx="7602011" cy="3581900"/>
          </a:xfrm>
          <a:prstGeom prst="rect">
            <a:avLst/>
          </a:prstGeom>
        </p:spPr>
      </p:pic>
    </p:spTree>
    <p:extLst>
      <p:ext uri="{BB962C8B-B14F-4D97-AF65-F5344CB8AC3E}">
        <p14:creationId xmlns:p14="http://schemas.microsoft.com/office/powerpoint/2010/main" val="406289144"/>
      </p:ext>
    </p:extLst>
  </p:cSld>
  <p:clrMapOvr>
    <a:masterClrMapping/>
  </p:clrMapOvr>
  <p:extLst mod="1"/>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83809" y="467854"/>
            <a:ext cx="5687219" cy="362001"/>
          </a:xfrm>
          <a:prstGeom prst="rect">
            <a:avLst/>
          </a:prstGeom>
        </p:spPr>
      </p:pic>
      <p:pic>
        <p:nvPicPr>
          <p:cNvPr id="3" name="Picture 2"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3972" y="1546270"/>
            <a:ext cx="7506748" cy="1419423"/>
          </a:xfrm>
          <a:prstGeom prst="rect">
            <a:avLst/>
          </a:prstGeom>
        </p:spPr>
      </p:pic>
      <p:sp>
        <p:nvSpPr>
          <p:cNvPr id="4" name="Rectangle 3"/>
          <p:cNvSpPr/>
          <p:nvPr/>
        </p:nvSpPr>
        <p:spPr>
          <a:xfrm>
            <a:off x="2235200" y="3879273"/>
            <a:ext cx="3685309" cy="1099127"/>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6" name="Straight Connector 5"/>
          <p:cNvCxnSpPr>
            <a:stCxn id="4" idx="0"/>
            <a:endCxn id="4" idx="2"/>
          </p:cNvCxnSpPr>
          <p:nvPr/>
        </p:nvCxnSpPr>
        <p:spPr>
          <a:xfrm>
            <a:off x="4077855" y="3879273"/>
            <a:ext cx="0" cy="109912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3897745" y="4729018"/>
            <a:ext cx="387928" cy="0"/>
          </a:xfrm>
          <a:prstGeom prst="straightConnector1">
            <a:avLst/>
          </a:prstGeom>
          <a:ln w="285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3064135" y="4255481"/>
            <a:ext cx="184785" cy="173355"/>
          </a:xfrm>
          <a:prstGeom prst="rect">
            <a:avLst/>
          </a:prstGeom>
        </p:spPr>
      </p:pic>
      <p:pic>
        <p:nvPicPr>
          <p:cNvPr id="10" name="Picture 9"/>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4814397" y="4282121"/>
            <a:ext cx="184785" cy="173355"/>
          </a:xfrm>
          <a:prstGeom prst="rect">
            <a:avLst/>
          </a:prstGeom>
        </p:spPr>
      </p:pic>
      <p:pic>
        <p:nvPicPr>
          <p:cNvPr id="11" name="Picture 10" descr="Screen Clippi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391962" y="5458097"/>
            <a:ext cx="3658111" cy="447737"/>
          </a:xfrm>
          <a:prstGeom prst="rect">
            <a:avLst/>
          </a:prstGeom>
        </p:spPr>
      </p:pic>
      <p:pic>
        <p:nvPicPr>
          <p:cNvPr id="12" name="Picture 11" descr="Screen Clippi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382295" y="5994470"/>
            <a:ext cx="5973009" cy="381053"/>
          </a:xfrm>
          <a:prstGeom prst="rect">
            <a:avLst/>
          </a:prstGeom>
        </p:spPr>
      </p:pic>
      <p:pic>
        <p:nvPicPr>
          <p:cNvPr id="14" name="Picture 13"/>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a:xfrm>
            <a:off x="4414953" y="4671378"/>
            <a:ext cx="394335" cy="182880"/>
          </a:xfrm>
          <a:prstGeom prst="rect">
            <a:avLst/>
          </a:prstGeom>
        </p:spPr>
      </p:pic>
    </p:spTree>
    <p:extLst>
      <p:ext uri="{BB962C8B-B14F-4D97-AF65-F5344CB8AC3E}">
        <p14:creationId xmlns:p14="http://schemas.microsoft.com/office/powerpoint/2010/main" val="1625797826"/>
      </p:ext>
    </p:extLst>
  </p:cSld>
  <p:clrMapOvr>
    <a:masterClrMapping/>
  </p:clrMapOvr>
  <p:extLst mod="1"/>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56873" y="572655"/>
            <a:ext cx="3685309" cy="1099127"/>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4" name="Straight Arrow Connector 3"/>
          <p:cNvCxnSpPr/>
          <p:nvPr/>
        </p:nvCxnSpPr>
        <p:spPr>
          <a:xfrm>
            <a:off x="3953164" y="1422400"/>
            <a:ext cx="600363" cy="0"/>
          </a:xfrm>
          <a:prstGeom prst="straightConnector1">
            <a:avLst/>
          </a:prstGeom>
          <a:ln w="285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3285808" y="948863"/>
            <a:ext cx="501015" cy="224790"/>
          </a:xfrm>
          <a:prstGeom prst="rect">
            <a:avLst/>
          </a:prstGeom>
        </p:spPr>
      </p:pic>
      <p:pic>
        <p:nvPicPr>
          <p:cNvPr id="11" name="Picture 10"/>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4743355" y="1368826"/>
            <a:ext cx="922020" cy="232410"/>
          </a:xfrm>
          <a:prstGeom prst="rect">
            <a:avLst/>
          </a:prstGeom>
        </p:spPr>
      </p:pic>
      <p:sp>
        <p:nvSpPr>
          <p:cNvPr id="8" name="Rectangle 7"/>
          <p:cNvSpPr/>
          <p:nvPr/>
        </p:nvSpPr>
        <p:spPr>
          <a:xfrm>
            <a:off x="4211778" y="572655"/>
            <a:ext cx="184727" cy="1099127"/>
          </a:xfrm>
          <a:prstGeom prst="rect">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pic>
        <p:nvPicPr>
          <p:cNvPr id="13" name="Picture 12"/>
          <p:cNvPicPr>
            <a:picLocks noChangeAspect="1"/>
          </p:cNvPicPr>
          <p:nvPr>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a:xfrm>
            <a:off x="4953857" y="921789"/>
            <a:ext cx="501015" cy="224790"/>
          </a:xfrm>
          <a:prstGeom prst="rect">
            <a:avLst/>
          </a:prstGeom>
        </p:spPr>
      </p:pic>
      <p:pic>
        <p:nvPicPr>
          <p:cNvPr id="14" name="Picture 13" descr="Screen Clippi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47973" y="2272146"/>
            <a:ext cx="6897063" cy="1552792"/>
          </a:xfrm>
          <a:prstGeom prst="rect">
            <a:avLst/>
          </a:prstGeom>
        </p:spPr>
      </p:pic>
      <p:pic>
        <p:nvPicPr>
          <p:cNvPr id="15" name="Picture 14" descr="Screen Clippi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72799" y="3849633"/>
            <a:ext cx="6677957" cy="2981741"/>
          </a:xfrm>
          <a:prstGeom prst="rect">
            <a:avLst/>
          </a:prstGeom>
        </p:spPr>
      </p:pic>
    </p:spTree>
    <p:extLst>
      <p:ext uri="{BB962C8B-B14F-4D97-AF65-F5344CB8AC3E}">
        <p14:creationId xmlns:p14="http://schemas.microsoft.com/office/powerpoint/2010/main" val="2157758296"/>
      </p:ext>
    </p:extLst>
  </p:cSld>
  <p:clrMapOvr>
    <a:masterClrMapping/>
  </p:clrMapOvr>
  <p:extLst mod="1"/>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94327" y="424873"/>
            <a:ext cx="7592291" cy="2031325"/>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What was essential to derive the concavity property was that the parameters were extensive.</a:t>
            </a:r>
          </a:p>
          <a:p>
            <a:r>
              <a:rPr lang="en-US" dirty="0">
                <a:latin typeface="Arial" panose="020B0604020202020204" pitchFamily="34" charset="0"/>
                <a:cs typeface="Arial" panose="020B0604020202020204" pitchFamily="34" charset="0"/>
              </a:rPr>
              <a:t>Other thermodynamic potentials do not have extensive natural parameters. However, they are derived by Legendre transformation. And the Legendre transformation preserves (or changes the </a:t>
            </a:r>
            <a:r>
              <a:rPr lang="en-US" dirty="0" err="1">
                <a:latin typeface="Arial" panose="020B0604020202020204" pitchFamily="34" charset="0"/>
                <a:cs typeface="Arial" panose="020B0604020202020204" pitchFamily="34" charset="0"/>
              </a:rPr>
              <a:t>sighn</a:t>
            </a:r>
            <a:r>
              <a:rPr lang="en-US" dirty="0">
                <a:latin typeface="Arial" panose="020B0604020202020204" pitchFamily="34" charset="0"/>
                <a:cs typeface="Arial" panose="020B0604020202020204" pitchFamily="34" charset="0"/>
              </a:rPr>
              <a:t>) of concavity. So we get concavity property for other thermodynamic potentials as well.</a:t>
            </a:r>
            <a:endParaRPr lang="sk-SK" dirty="0">
              <a:latin typeface="Arial" panose="020B0604020202020204" pitchFamily="34" charset="0"/>
              <a:cs typeface="Arial" panose="020B0604020202020204" pitchFamily="34" charset="0"/>
            </a:endParaRPr>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4327" y="2608699"/>
            <a:ext cx="7544853" cy="2010056"/>
          </a:xfrm>
          <a:prstGeom prst="rect">
            <a:avLst/>
          </a:prstGeom>
        </p:spPr>
      </p:pic>
    </p:spTree>
    <p:extLst>
      <p:ext uri="{BB962C8B-B14F-4D97-AF65-F5344CB8AC3E}">
        <p14:creationId xmlns:p14="http://schemas.microsoft.com/office/powerpoint/2010/main" val="2984571180"/>
      </p:ext>
    </p:extLst>
  </p:cSld>
  <p:clrMapOvr>
    <a:masterClrMapping/>
  </p:clrMapOvr>
  <p:extLst mod="1"/>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7670" y="263278"/>
            <a:ext cx="6766911" cy="6491386"/>
          </a:xfrm>
          <a:prstGeom prst="rect">
            <a:avLst/>
          </a:prstGeom>
        </p:spPr>
      </p:pic>
    </p:spTree>
    <p:extLst>
      <p:ext uri="{BB962C8B-B14F-4D97-AF65-F5344CB8AC3E}">
        <p14:creationId xmlns:p14="http://schemas.microsoft.com/office/powerpoint/2010/main" val="2029008557"/>
      </p:ext>
    </p:extLst>
  </p:cSld>
  <p:clrMapOvr>
    <a:masterClrMapping/>
  </p:clrMapOvr>
  <p:extLst mod="1"/>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8573" y="1104575"/>
            <a:ext cx="7906853" cy="4648849"/>
          </a:xfrm>
          <a:prstGeom prst="rect">
            <a:avLst/>
          </a:prstGeom>
        </p:spPr>
      </p:pic>
    </p:spTree>
    <p:extLst>
      <p:ext uri="{BB962C8B-B14F-4D97-AF65-F5344CB8AC3E}">
        <p14:creationId xmlns:p14="http://schemas.microsoft.com/office/powerpoint/2010/main" val="2495613172"/>
      </p:ext>
    </p:extLst>
  </p:cSld>
  <p:clrMapOvr>
    <a:masterClrMapping/>
  </p:clrMapOvr>
  <p:extLst mod="1"/>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707" y="220327"/>
            <a:ext cx="8945174" cy="5589345"/>
          </a:xfrm>
          <a:prstGeom prst="rect">
            <a:avLst/>
          </a:prstGeom>
        </p:spPr>
      </p:pic>
    </p:spTree>
    <p:extLst>
      <p:ext uri="{BB962C8B-B14F-4D97-AF65-F5344CB8AC3E}">
        <p14:creationId xmlns:p14="http://schemas.microsoft.com/office/powerpoint/2010/main" val="2389319263"/>
      </p:ext>
    </p:extLst>
  </p:cSld>
  <p:clrMapOvr>
    <a:masterClrMapping/>
  </p:clrMapOvr>
  <p:extLst mod="1"/>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2892" y="466575"/>
            <a:ext cx="7239627" cy="868755"/>
          </a:xfrm>
          <a:prstGeom prst="rect">
            <a:avLst/>
          </a:prstGeom>
        </p:spPr>
      </p:pic>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5578" y="1286329"/>
            <a:ext cx="8009314" cy="2438611"/>
          </a:xfrm>
          <a:prstGeom prst="rect">
            <a:avLst/>
          </a:prstGeom>
        </p:spPr>
      </p:pic>
      <p:pic>
        <p:nvPicPr>
          <p:cNvPr id="4" name="Picture 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9459" y="3923741"/>
            <a:ext cx="8131245" cy="2560542"/>
          </a:xfrm>
          <a:prstGeom prst="rect">
            <a:avLst/>
          </a:prstGeom>
        </p:spPr>
      </p:pic>
    </p:spTree>
    <p:extLst>
      <p:ext uri="{BB962C8B-B14F-4D97-AF65-F5344CB8AC3E}">
        <p14:creationId xmlns:p14="http://schemas.microsoft.com/office/powerpoint/2010/main" val="23626636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3168" y="606511"/>
            <a:ext cx="8116328" cy="4315113"/>
          </a:xfrm>
          <a:prstGeom prst="rect">
            <a:avLst/>
          </a:prstGeom>
        </p:spPr>
      </p:pic>
    </p:spTree>
    <p:extLst>
      <p:ext uri="{BB962C8B-B14F-4D97-AF65-F5344CB8AC3E}">
        <p14:creationId xmlns:p14="http://schemas.microsoft.com/office/powerpoint/2010/main" val="42052847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10368" y="231719"/>
            <a:ext cx="2705334" cy="441998"/>
          </a:xfrm>
          <a:prstGeom prst="rect">
            <a:avLst/>
          </a:prstGeom>
        </p:spPr>
      </p:pic>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421" y="903756"/>
            <a:ext cx="6485182" cy="2522439"/>
          </a:xfrm>
          <a:prstGeom prst="rect">
            <a:avLst/>
          </a:prstGeom>
        </p:spPr>
      </p:pic>
      <p:pic>
        <p:nvPicPr>
          <p:cNvPr id="4" name="Picture 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272" y="3303872"/>
            <a:ext cx="7567316" cy="1630821"/>
          </a:xfrm>
          <a:prstGeom prst="rect">
            <a:avLst/>
          </a:prstGeom>
        </p:spPr>
      </p:pic>
    </p:spTree>
    <p:extLst>
      <p:ext uri="{BB962C8B-B14F-4D97-AF65-F5344CB8AC3E}">
        <p14:creationId xmlns:p14="http://schemas.microsoft.com/office/powerpoint/2010/main" val="13522587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505" y="683854"/>
            <a:ext cx="8396557" cy="3861251"/>
          </a:xfrm>
          <a:prstGeom prst="rect">
            <a:avLst/>
          </a:prstGeom>
        </p:spPr>
      </p:pic>
    </p:spTree>
    <p:extLst>
      <p:ext uri="{BB962C8B-B14F-4D97-AF65-F5344CB8AC3E}">
        <p14:creationId xmlns:p14="http://schemas.microsoft.com/office/powerpoint/2010/main" val="24023264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2526" y="140642"/>
            <a:ext cx="7697274" cy="3048425"/>
          </a:xfrm>
          <a:prstGeom prst="rect">
            <a:avLst/>
          </a:prstGeom>
        </p:spPr>
      </p:pic>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526" y="3069561"/>
            <a:ext cx="7592485" cy="1238423"/>
          </a:xfrm>
          <a:prstGeom prst="rect">
            <a:avLst/>
          </a:prstGeom>
        </p:spPr>
      </p:pic>
      <p:pic>
        <p:nvPicPr>
          <p:cNvPr id="4" name="Picture 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5841" y="4412443"/>
            <a:ext cx="7725853" cy="1228896"/>
          </a:xfrm>
          <a:prstGeom prst="rect">
            <a:avLst/>
          </a:prstGeom>
        </p:spPr>
      </p:pic>
    </p:spTree>
    <p:extLst>
      <p:ext uri="{BB962C8B-B14F-4D97-AF65-F5344CB8AC3E}">
        <p14:creationId xmlns:p14="http://schemas.microsoft.com/office/powerpoint/2010/main" val="2164548284"/>
      </p:ext>
    </p:extLst>
  </p:cSld>
  <p:clrMapOvr>
    <a:masterClrMapping/>
  </p:clrMapOvr>
  <p:extLst mod="1"/>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9756" y="601356"/>
            <a:ext cx="8059517" cy="4660926"/>
          </a:xfrm>
          <a:prstGeom prst="rect">
            <a:avLst/>
          </a:prstGeom>
        </p:spPr>
      </p:pic>
    </p:spTree>
    <p:extLst>
      <p:ext uri="{BB962C8B-B14F-4D97-AF65-F5344CB8AC3E}">
        <p14:creationId xmlns:p14="http://schemas.microsoft.com/office/powerpoint/2010/main" val="27770479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7523" y="392782"/>
            <a:ext cx="7468247" cy="2217612"/>
          </a:xfrm>
          <a:prstGeom prst="rect">
            <a:avLst/>
          </a:prstGeom>
        </p:spPr>
      </p:pic>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9806" y="2783826"/>
            <a:ext cx="7216765" cy="3764606"/>
          </a:xfrm>
          <a:prstGeom prst="rect">
            <a:avLst/>
          </a:prstGeom>
        </p:spPr>
      </p:pic>
    </p:spTree>
    <p:extLst>
      <p:ext uri="{BB962C8B-B14F-4D97-AF65-F5344CB8AC3E}">
        <p14:creationId xmlns:p14="http://schemas.microsoft.com/office/powerpoint/2010/main" val="10400530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659" y="928761"/>
            <a:ext cx="7744906" cy="1028844"/>
          </a:xfrm>
          <a:prstGeom prst="rect">
            <a:avLst/>
          </a:prstGeom>
        </p:spPr>
      </p:pic>
      <p:sp>
        <p:nvSpPr>
          <p:cNvPr id="3" name="TextBox 2"/>
          <p:cNvSpPr txBox="1"/>
          <p:nvPr/>
        </p:nvSpPr>
        <p:spPr>
          <a:xfrm>
            <a:off x="1902691" y="387927"/>
            <a:ext cx="4858327" cy="369332"/>
          </a:xfrm>
          <a:prstGeom prst="rect">
            <a:avLst/>
          </a:prstGeom>
          <a:noFill/>
        </p:spPr>
        <p:txBody>
          <a:bodyPr wrap="square" rtlCol="0">
            <a:spAutoFit/>
          </a:bodyPr>
          <a:lstStyle/>
          <a:p>
            <a:pPr algn="ctr"/>
            <a:r>
              <a:rPr lang="en-US" b="1" dirty="0">
                <a:latin typeface="Arial" panose="020B0604020202020204" pitchFamily="34" charset="0"/>
                <a:cs typeface="Arial" panose="020B0604020202020204" pitchFamily="34" charset="0"/>
              </a:rPr>
              <a:t>Zeroth law of thermodynamics</a:t>
            </a:r>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238" y="1957605"/>
            <a:ext cx="7716327" cy="2381582"/>
          </a:xfrm>
          <a:prstGeom prst="rect">
            <a:avLst/>
          </a:prstGeom>
        </p:spPr>
      </p:pic>
      <p:pic>
        <p:nvPicPr>
          <p:cNvPr id="5" name="Picture 4"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4501" y="4339187"/>
            <a:ext cx="7802064" cy="2019582"/>
          </a:xfrm>
          <a:prstGeom prst="rect">
            <a:avLst/>
          </a:prstGeom>
        </p:spPr>
      </p:pic>
      <p:pic>
        <p:nvPicPr>
          <p:cNvPr id="6" name="Picture 5"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6633" y="6274214"/>
            <a:ext cx="4696480" cy="276264"/>
          </a:xfrm>
          <a:prstGeom prst="rect">
            <a:avLst/>
          </a:prstGeom>
        </p:spPr>
      </p:pic>
    </p:spTree>
    <p:extLst>
      <p:ext uri="{BB962C8B-B14F-4D97-AF65-F5344CB8AC3E}">
        <p14:creationId xmlns:p14="http://schemas.microsoft.com/office/powerpoint/2010/main" val="624258228"/>
      </p:ext>
    </p:extLst>
  </p:cSld>
  <p:clrMapOvr>
    <a:masterClrMapping/>
  </p:clrMapOvr>
  <p:extLst mod="1"/>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264" y="427425"/>
            <a:ext cx="7554379" cy="2715004"/>
          </a:xfrm>
          <a:prstGeom prst="rect">
            <a:avLst/>
          </a:prstGeom>
        </p:spPr>
      </p:pic>
    </p:spTree>
    <p:extLst>
      <p:ext uri="{BB962C8B-B14F-4D97-AF65-F5344CB8AC3E}">
        <p14:creationId xmlns:p14="http://schemas.microsoft.com/office/powerpoint/2010/main" val="40609461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949015" y="162927"/>
            <a:ext cx="698477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Reversible processes in gas</a:t>
            </a:r>
            <a:r>
              <a:rPr kumimoji="0" lang="sk-SK" sz="2400" b="1" i="0" u="none" strike="noStrike" kern="1200" cap="none" spc="0" normalizeH="0" baseline="0" noProof="0" dirty="0">
                <a:ln>
                  <a:noFill/>
                </a:ln>
                <a:solidFill>
                  <a:prstClr val="black"/>
                </a:solidFill>
                <a:effectLst/>
                <a:uLnTx/>
                <a:uFillTx/>
                <a:latin typeface="Calibri" panose="020F0502020204030204"/>
                <a:ea typeface="+mn-ea"/>
                <a:cs typeface="+mn-cs"/>
              </a:rPr>
              <a:t> – experiment</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al setup</a:t>
            </a:r>
            <a:endParaRPr kumimoji="0" lang="sk-SK"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21" name="TextBox 20"/>
              <p:cNvSpPr txBox="1"/>
              <p:nvPr/>
            </p:nvSpPr>
            <p:spPr>
              <a:xfrm>
                <a:off x="4463480" y="722662"/>
                <a:ext cx="4506349" cy="31393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The first dwarf (</a:t>
                </a: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piston-pusher</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can set any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𝑉</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value (in the vicinity of the current value) by moving carefully the piston by small amount. He has to act by a proper force on the piston: a bit higher then corresponding to the gas pressure (if he wants to decrease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𝑉</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or a bit lower then corresponding to gas pressure (if he wants to increase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𝑉</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The second dwarf (</a:t>
                </a: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boiler attendant</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can set any pressure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(in the vicinity of the current value) indirectly by increasing or decreasing</a:t>
                </a:r>
              </a:p>
            </p:txBody>
          </p:sp>
        </mc:Choice>
        <mc:Fallback xmlns="">
          <p:sp>
            <p:nvSpPr>
              <p:cNvPr id="21" name="TextBox 20"/>
              <p:cNvSpPr txBox="1">
                <a:spLocks noRot="1" noChangeAspect="1" noMove="1" noResize="1" noEditPoints="1" noAdjustHandles="1" noChangeArrowheads="1" noChangeShapeType="1" noTextEdit="1"/>
              </p:cNvSpPr>
              <p:nvPr/>
            </p:nvSpPr>
            <p:spPr>
              <a:xfrm>
                <a:off x="4463480" y="722662"/>
                <a:ext cx="4506349" cy="3139321"/>
              </a:xfrm>
              <a:prstGeom prst="rect">
                <a:avLst/>
              </a:prstGeom>
              <a:blipFill>
                <a:blip r:embed="rId8"/>
                <a:stretch>
                  <a:fillRect l="-1083" t="-1165" b="-2136"/>
                </a:stretch>
              </a:blipFill>
            </p:spPr>
            <p:txBody>
              <a:bodyPr/>
              <a:lstStyle/>
              <a:p>
                <a:r>
                  <a:rPr lang="sk-SK">
                    <a:noFill/>
                  </a:rPr>
                  <a:t> </a:t>
                </a:r>
              </a:p>
            </p:txBody>
          </p:sp>
        </mc:Fallback>
      </mc:AlternateContent>
      <p:grpSp>
        <p:nvGrpSpPr>
          <p:cNvPr id="27" name="Group 26"/>
          <p:cNvGrpSpPr/>
          <p:nvPr/>
        </p:nvGrpSpPr>
        <p:grpSpPr>
          <a:xfrm>
            <a:off x="107504" y="1052736"/>
            <a:ext cx="4331146" cy="2592288"/>
            <a:chOff x="323529" y="764704"/>
            <a:chExt cx="6984775" cy="3929445"/>
          </a:xfrm>
        </p:grpSpPr>
        <p:pic>
          <p:nvPicPr>
            <p:cNvPr id="28" name="Picture 2" descr="http://www.disneyclips.com/imagesnewb4/imageslwrakr01/clipsneezy3.gif"/>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5274"/>
            <a:stretch/>
          </p:blipFill>
          <p:spPr bwMode="auto">
            <a:xfrm>
              <a:off x="5722503" y="1634563"/>
              <a:ext cx="1585801" cy="1870112"/>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3"/>
            <p:cNvSpPr/>
            <p:nvPr/>
          </p:nvSpPr>
          <p:spPr>
            <a:xfrm>
              <a:off x="1849882" y="2194299"/>
              <a:ext cx="3344537" cy="1518944"/>
            </a:xfrm>
            <a:custGeom>
              <a:avLst/>
              <a:gdLst>
                <a:gd name="connsiteX0" fmla="*/ 0 w 2736304"/>
                <a:gd name="connsiteY0" fmla="*/ 0 h 1224136"/>
                <a:gd name="connsiteX1" fmla="*/ 2736304 w 2736304"/>
                <a:gd name="connsiteY1" fmla="*/ 0 h 1224136"/>
                <a:gd name="connsiteX2" fmla="*/ 2736304 w 2736304"/>
                <a:gd name="connsiteY2" fmla="*/ 1224136 h 1224136"/>
                <a:gd name="connsiteX3" fmla="*/ 0 w 2736304"/>
                <a:gd name="connsiteY3" fmla="*/ 1224136 h 1224136"/>
                <a:gd name="connsiteX4" fmla="*/ 0 w 2736304"/>
                <a:gd name="connsiteY4" fmla="*/ 0 h 1224136"/>
                <a:gd name="connsiteX0" fmla="*/ 0 w 2739677"/>
                <a:gd name="connsiteY0" fmla="*/ 0 h 1224136"/>
                <a:gd name="connsiteX1" fmla="*/ 2736304 w 2739677"/>
                <a:gd name="connsiteY1" fmla="*/ 0 h 1224136"/>
                <a:gd name="connsiteX2" fmla="*/ 2739677 w 2739677"/>
                <a:gd name="connsiteY2" fmla="*/ 567964 h 1224136"/>
                <a:gd name="connsiteX3" fmla="*/ 2736304 w 2739677"/>
                <a:gd name="connsiteY3" fmla="*/ 1224136 h 1224136"/>
                <a:gd name="connsiteX4" fmla="*/ 0 w 2739677"/>
                <a:gd name="connsiteY4" fmla="*/ 1224136 h 1224136"/>
                <a:gd name="connsiteX5" fmla="*/ 0 w 2739677"/>
                <a:gd name="connsiteY5" fmla="*/ 0 h 1224136"/>
                <a:gd name="connsiteX0" fmla="*/ 2739677 w 2831117"/>
                <a:gd name="connsiteY0" fmla="*/ 567964 h 1224136"/>
                <a:gd name="connsiteX1" fmla="*/ 2736304 w 2831117"/>
                <a:gd name="connsiteY1" fmla="*/ 1224136 h 1224136"/>
                <a:gd name="connsiteX2" fmla="*/ 0 w 2831117"/>
                <a:gd name="connsiteY2" fmla="*/ 1224136 h 1224136"/>
                <a:gd name="connsiteX3" fmla="*/ 0 w 2831117"/>
                <a:gd name="connsiteY3" fmla="*/ 0 h 1224136"/>
                <a:gd name="connsiteX4" fmla="*/ 2736304 w 2831117"/>
                <a:gd name="connsiteY4" fmla="*/ 0 h 1224136"/>
                <a:gd name="connsiteX5" fmla="*/ 2831117 w 2831117"/>
                <a:gd name="connsiteY5" fmla="*/ 659404 h 1224136"/>
                <a:gd name="connsiteX0" fmla="*/ 2739677 w 2739677"/>
                <a:gd name="connsiteY0" fmla="*/ 567964 h 1224136"/>
                <a:gd name="connsiteX1" fmla="*/ 2736304 w 2739677"/>
                <a:gd name="connsiteY1" fmla="*/ 1224136 h 1224136"/>
                <a:gd name="connsiteX2" fmla="*/ 0 w 2739677"/>
                <a:gd name="connsiteY2" fmla="*/ 1224136 h 1224136"/>
                <a:gd name="connsiteX3" fmla="*/ 0 w 2739677"/>
                <a:gd name="connsiteY3" fmla="*/ 0 h 1224136"/>
                <a:gd name="connsiteX4" fmla="*/ 2736304 w 2739677"/>
                <a:gd name="connsiteY4" fmla="*/ 0 h 1224136"/>
                <a:gd name="connsiteX0" fmla="*/ 2736304 w 2736304"/>
                <a:gd name="connsiteY0" fmla="*/ 1224136 h 1224136"/>
                <a:gd name="connsiteX1" fmla="*/ 0 w 2736304"/>
                <a:gd name="connsiteY1" fmla="*/ 1224136 h 1224136"/>
                <a:gd name="connsiteX2" fmla="*/ 0 w 2736304"/>
                <a:gd name="connsiteY2" fmla="*/ 0 h 1224136"/>
                <a:gd name="connsiteX3" fmla="*/ 2736304 w 2736304"/>
                <a:gd name="connsiteY3" fmla="*/ 0 h 1224136"/>
              </a:gdLst>
              <a:ahLst/>
              <a:cxnLst>
                <a:cxn ang="0">
                  <a:pos x="connsiteX0" y="connsiteY0"/>
                </a:cxn>
                <a:cxn ang="0">
                  <a:pos x="connsiteX1" y="connsiteY1"/>
                </a:cxn>
                <a:cxn ang="0">
                  <a:pos x="connsiteX2" y="connsiteY2"/>
                </a:cxn>
                <a:cxn ang="0">
                  <a:pos x="connsiteX3" y="connsiteY3"/>
                </a:cxn>
              </a:cxnLst>
              <a:rect l="l" t="t" r="r" b="b"/>
              <a:pathLst>
                <a:path w="2736304" h="1224136">
                  <a:moveTo>
                    <a:pt x="2736304" y="1224136"/>
                  </a:moveTo>
                  <a:lnTo>
                    <a:pt x="0" y="1224136"/>
                  </a:lnTo>
                  <a:lnTo>
                    <a:pt x="0" y="0"/>
                  </a:lnTo>
                  <a:lnTo>
                    <a:pt x="2736304" y="0"/>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0" name="Rectangle 29"/>
            <p:cNvSpPr/>
            <p:nvPr/>
          </p:nvSpPr>
          <p:spPr>
            <a:xfrm>
              <a:off x="4226263" y="2909096"/>
              <a:ext cx="1502870" cy="100872"/>
            </a:xfrm>
            <a:prstGeom prst="rect">
              <a:avLst/>
            </a:prstGeom>
            <a:solidFill>
              <a:srgbClr val="996633"/>
            </a:solidFill>
            <a:ln>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1" name="Picture 2" descr="http://www.ferro.pl/foto/1/d/M6310A.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673853" y="1122103"/>
              <a:ext cx="997413" cy="1007421"/>
            </a:xfrm>
            <a:prstGeom prst="rect">
              <a:avLst/>
            </a:prstGeom>
            <a:noFill/>
            <a:extLst>
              <a:ext uri="{909E8E84-426E-40DD-AFC4-6F175D3DCCD1}">
                <a14:hiddenFill xmlns:a14="http://schemas.microsoft.com/office/drawing/2010/main">
                  <a:solidFill>
                    <a:srgbClr val="FFFFFF"/>
                  </a:solidFill>
                </a14:hiddenFill>
              </a:ext>
            </a:extLst>
          </p:spPr>
        </p:pic>
        <p:sp>
          <p:nvSpPr>
            <p:cNvPr id="32" name="Rectangle 7"/>
            <p:cNvSpPr/>
            <p:nvPr/>
          </p:nvSpPr>
          <p:spPr>
            <a:xfrm>
              <a:off x="2064899" y="2055181"/>
              <a:ext cx="176028" cy="166437"/>
            </a:xfrm>
            <a:custGeom>
              <a:avLst/>
              <a:gdLst>
                <a:gd name="connsiteX0" fmla="*/ 0 w 144016"/>
                <a:gd name="connsiteY0" fmla="*/ 0 h 134134"/>
                <a:gd name="connsiteX1" fmla="*/ 144016 w 144016"/>
                <a:gd name="connsiteY1" fmla="*/ 0 h 134134"/>
                <a:gd name="connsiteX2" fmla="*/ 144016 w 144016"/>
                <a:gd name="connsiteY2" fmla="*/ 134134 h 134134"/>
                <a:gd name="connsiteX3" fmla="*/ 0 w 144016"/>
                <a:gd name="connsiteY3" fmla="*/ 134134 h 134134"/>
                <a:gd name="connsiteX4" fmla="*/ 0 w 144016"/>
                <a:gd name="connsiteY4" fmla="*/ 0 h 134134"/>
                <a:gd name="connsiteX0" fmla="*/ 0 w 144016"/>
                <a:gd name="connsiteY0" fmla="*/ 0 h 134134"/>
                <a:gd name="connsiteX1" fmla="*/ 144016 w 144016"/>
                <a:gd name="connsiteY1" fmla="*/ 0 h 134134"/>
                <a:gd name="connsiteX2" fmla="*/ 144016 w 144016"/>
                <a:gd name="connsiteY2" fmla="*/ 134134 h 134134"/>
                <a:gd name="connsiteX3" fmla="*/ 71313 w 144016"/>
                <a:gd name="connsiteY3" fmla="*/ 130622 h 134134"/>
                <a:gd name="connsiteX4" fmla="*/ 0 w 144016"/>
                <a:gd name="connsiteY4" fmla="*/ 134134 h 134134"/>
                <a:gd name="connsiteX5" fmla="*/ 0 w 144016"/>
                <a:gd name="connsiteY5" fmla="*/ 0 h 134134"/>
                <a:gd name="connsiteX0" fmla="*/ 71313 w 162753"/>
                <a:gd name="connsiteY0" fmla="*/ 130622 h 222062"/>
                <a:gd name="connsiteX1" fmla="*/ 0 w 162753"/>
                <a:gd name="connsiteY1" fmla="*/ 134134 h 222062"/>
                <a:gd name="connsiteX2" fmla="*/ 0 w 162753"/>
                <a:gd name="connsiteY2" fmla="*/ 0 h 222062"/>
                <a:gd name="connsiteX3" fmla="*/ 144016 w 162753"/>
                <a:gd name="connsiteY3" fmla="*/ 0 h 222062"/>
                <a:gd name="connsiteX4" fmla="*/ 144016 w 162753"/>
                <a:gd name="connsiteY4" fmla="*/ 134134 h 222062"/>
                <a:gd name="connsiteX5" fmla="*/ 162753 w 162753"/>
                <a:gd name="connsiteY5" fmla="*/ 222062 h 222062"/>
                <a:gd name="connsiteX0" fmla="*/ 71313 w 144016"/>
                <a:gd name="connsiteY0" fmla="*/ 130622 h 134134"/>
                <a:gd name="connsiteX1" fmla="*/ 0 w 144016"/>
                <a:gd name="connsiteY1" fmla="*/ 134134 h 134134"/>
                <a:gd name="connsiteX2" fmla="*/ 0 w 144016"/>
                <a:gd name="connsiteY2" fmla="*/ 0 h 134134"/>
                <a:gd name="connsiteX3" fmla="*/ 144016 w 144016"/>
                <a:gd name="connsiteY3" fmla="*/ 0 h 134134"/>
                <a:gd name="connsiteX4" fmla="*/ 144016 w 144016"/>
                <a:gd name="connsiteY4" fmla="*/ 134134 h 134134"/>
                <a:gd name="connsiteX0" fmla="*/ 0 w 144016"/>
                <a:gd name="connsiteY0" fmla="*/ 134134 h 134134"/>
                <a:gd name="connsiteX1" fmla="*/ 0 w 144016"/>
                <a:gd name="connsiteY1" fmla="*/ 0 h 134134"/>
                <a:gd name="connsiteX2" fmla="*/ 144016 w 144016"/>
                <a:gd name="connsiteY2" fmla="*/ 0 h 134134"/>
                <a:gd name="connsiteX3" fmla="*/ 144016 w 144016"/>
                <a:gd name="connsiteY3" fmla="*/ 134134 h 134134"/>
              </a:gdLst>
              <a:ahLst/>
              <a:cxnLst>
                <a:cxn ang="0">
                  <a:pos x="connsiteX0" y="connsiteY0"/>
                </a:cxn>
                <a:cxn ang="0">
                  <a:pos x="connsiteX1" y="connsiteY1"/>
                </a:cxn>
                <a:cxn ang="0">
                  <a:pos x="connsiteX2" y="connsiteY2"/>
                </a:cxn>
                <a:cxn ang="0">
                  <a:pos x="connsiteX3" y="connsiteY3"/>
                </a:cxn>
              </a:cxnLst>
              <a:rect l="l" t="t" r="r" b="b"/>
              <a:pathLst>
                <a:path w="144016" h="134134">
                  <a:moveTo>
                    <a:pt x="0" y="134134"/>
                  </a:moveTo>
                  <a:lnTo>
                    <a:pt x="0" y="0"/>
                  </a:lnTo>
                  <a:lnTo>
                    <a:pt x="144016" y="0"/>
                  </a:lnTo>
                  <a:lnTo>
                    <a:pt x="144016" y="134134"/>
                  </a:lnTo>
                </a:path>
              </a:pathLst>
            </a:cu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3" name="Picture 4" descr="https://openclipart.org/image/2400px/svg_to_png/173046/thermometer-taller.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994065" y="764704"/>
              <a:ext cx="1056170" cy="178564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3"/>
            <p:cNvPicPr>
              <a:picLocks noChangeAspect="1"/>
            </p:cNvPicPr>
            <p:nvPr>
              <p:custDataLst>
                <p:tags r:id="rId1"/>
              </p:custDataLst>
            </p:nvPr>
          </p:nvPicPr>
          <p:blipFill>
            <a:blip r:embed="rId12" cstate="print">
              <a:extLst>
                <a:ext uri="{28A0092B-C50C-407E-A947-70E740481C1C}">
                  <a14:useLocalDpi xmlns:a14="http://schemas.microsoft.com/office/drawing/2010/main" val="0"/>
                </a:ext>
              </a:extLst>
            </a:blip>
            <a:stretch>
              <a:fillRect/>
            </a:stretch>
          </p:blipFill>
          <p:spPr>
            <a:xfrm>
              <a:off x="3962221" y="2819747"/>
              <a:ext cx="186276" cy="229287"/>
            </a:xfrm>
            <a:prstGeom prst="rect">
              <a:avLst/>
            </a:prstGeom>
          </p:spPr>
        </p:pic>
        <p:pic>
          <p:nvPicPr>
            <p:cNvPr id="35" name="Picture 34"/>
            <p:cNvPicPr>
              <a:picLocks noChangeAspect="1"/>
            </p:cNvPicPr>
            <p:nvPr>
              <p:custDataLst>
                <p:tags r:id="rId2"/>
              </p:custDataLst>
            </p:nvPr>
          </p:nvPicPr>
          <p:blipFill>
            <a:blip r:embed="rId13" cstate="print">
              <a:extLst>
                <a:ext uri="{28A0092B-C50C-407E-A947-70E740481C1C}">
                  <a14:useLocalDpi xmlns:a14="http://schemas.microsoft.com/office/drawing/2010/main" val="0"/>
                </a:ext>
              </a:extLst>
            </a:blip>
            <a:stretch>
              <a:fillRect/>
            </a:stretch>
          </p:blipFill>
          <p:spPr>
            <a:xfrm>
              <a:off x="1497825" y="1568851"/>
              <a:ext cx="165320" cy="200921"/>
            </a:xfrm>
            <a:prstGeom prst="rect">
              <a:avLst/>
            </a:prstGeom>
          </p:spPr>
        </p:pic>
        <p:pic>
          <p:nvPicPr>
            <p:cNvPr id="36" name="Picture 35"/>
            <p:cNvPicPr>
              <a:picLocks noChangeAspect="1"/>
            </p:cNvPicPr>
            <p:nvPr>
              <p:custDataLst>
                <p:tags r:id="rId3"/>
              </p:custDataLst>
            </p:nvPr>
          </p:nvPicPr>
          <p:blipFill>
            <a:blip r:embed="rId14" cstate="print">
              <a:extLst>
                <a:ext uri="{28A0092B-C50C-407E-A947-70E740481C1C}">
                  <a14:useLocalDpi xmlns:a14="http://schemas.microsoft.com/office/drawing/2010/main" val="0"/>
                </a:ext>
              </a:extLst>
            </a:blip>
            <a:stretch>
              <a:fillRect/>
            </a:stretch>
          </p:blipFill>
          <p:spPr>
            <a:xfrm>
              <a:off x="3522150" y="943403"/>
              <a:ext cx="95466" cy="200921"/>
            </a:xfrm>
            <a:prstGeom prst="rect">
              <a:avLst/>
            </a:prstGeom>
          </p:spPr>
        </p:pic>
        <p:sp>
          <p:nvSpPr>
            <p:cNvPr id="37" name="Rectangle 36"/>
            <p:cNvSpPr/>
            <p:nvPr/>
          </p:nvSpPr>
          <p:spPr>
            <a:xfrm>
              <a:off x="4226263" y="2249464"/>
              <a:ext cx="264042" cy="1408615"/>
            </a:xfrm>
            <a:prstGeom prst="rect">
              <a:avLst/>
            </a:prstGeom>
            <a:solidFill>
              <a:srgbClr val="00B050"/>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srgbClr val="00B050"/>
                </a:solidFill>
                <a:effectLst/>
                <a:uLnTx/>
                <a:uFillTx/>
                <a:latin typeface="Calibri" panose="020F0502020204030204"/>
                <a:ea typeface="+mn-ea"/>
                <a:cs typeface="+mn-cs"/>
              </a:endParaRPr>
            </a:p>
          </p:txBody>
        </p:sp>
        <p:pic>
          <p:nvPicPr>
            <p:cNvPr id="38" name="Picture 2" descr="Image result for working dwarf"/>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203848" y="3789040"/>
              <a:ext cx="576064" cy="890062"/>
            </a:xfrm>
            <a:prstGeom prst="rect">
              <a:avLst/>
            </a:prstGeom>
            <a:noFill/>
            <a:extLst>
              <a:ext uri="{909E8E84-426E-40DD-AFC4-6F175D3DCCD1}">
                <a14:hiddenFill xmlns:a14="http://schemas.microsoft.com/office/drawing/2010/main">
                  <a:solidFill>
                    <a:srgbClr val="FFFFFF"/>
                  </a:solidFill>
                </a14:hiddenFill>
              </a:ext>
            </a:extLst>
          </p:spPr>
        </p:pic>
        <p:grpSp>
          <p:nvGrpSpPr>
            <p:cNvPr id="39" name="Group 38"/>
            <p:cNvGrpSpPr/>
            <p:nvPr/>
          </p:nvGrpSpPr>
          <p:grpSpPr>
            <a:xfrm rot="5400000">
              <a:off x="1697989" y="3853317"/>
              <a:ext cx="919884" cy="616099"/>
              <a:chOff x="1814430" y="5229200"/>
              <a:chExt cx="1101386" cy="720080"/>
            </a:xfrm>
          </p:grpSpPr>
          <p:sp>
            <p:nvSpPr>
              <p:cNvPr id="45" name="Rectangle 44"/>
              <p:cNvSpPr/>
              <p:nvPr/>
            </p:nvSpPr>
            <p:spPr>
              <a:xfrm>
                <a:off x="1814430" y="5373216"/>
                <a:ext cx="216024" cy="432048"/>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6" name="Rectangle 45"/>
              <p:cNvSpPr/>
              <p:nvPr/>
            </p:nvSpPr>
            <p:spPr>
              <a:xfrm>
                <a:off x="2051720" y="5229200"/>
                <a:ext cx="864096" cy="720080"/>
              </a:xfrm>
              <a:prstGeom prst="rect">
                <a:avLst/>
              </a:prstGeom>
              <a:solidFill>
                <a:srgbClr val="FF9966"/>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pic>
          <p:nvPicPr>
            <p:cNvPr id="40" name="Picture 4" descr="https://openclipart.org/image/2400px/svg_to_png/173046/thermometer-taller.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rot="16200000">
              <a:off x="667690" y="2912941"/>
              <a:ext cx="1071603" cy="1759925"/>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0"/>
            <p:cNvPicPr>
              <a:picLocks noChangeAspect="1"/>
            </p:cNvPicPr>
            <p:nvPr/>
          </p:nvPicPr>
          <p:blipFill>
            <a:blip r:embed="rId16"/>
            <a:stretch>
              <a:fillRect/>
            </a:stretch>
          </p:blipFill>
          <p:spPr>
            <a:xfrm>
              <a:off x="2483768" y="3827140"/>
              <a:ext cx="432048" cy="400910"/>
            </a:xfrm>
            <a:prstGeom prst="rect">
              <a:avLst/>
            </a:prstGeom>
          </p:spPr>
        </p:pic>
        <p:pic>
          <p:nvPicPr>
            <p:cNvPr id="42" name="Picture 41"/>
            <p:cNvPicPr>
              <a:picLocks noChangeAspect="1"/>
            </p:cNvPicPr>
            <p:nvPr/>
          </p:nvPicPr>
          <p:blipFill>
            <a:blip r:embed="rId16">
              <a:duotone>
                <a:schemeClr val="accent1">
                  <a:shade val="45000"/>
                  <a:satMod val="135000"/>
                </a:schemeClr>
                <a:prstClr val="white"/>
              </a:duotone>
            </a:blip>
            <a:stretch>
              <a:fillRect/>
            </a:stretch>
          </p:blipFill>
          <p:spPr>
            <a:xfrm flipV="1">
              <a:off x="2483768" y="4298429"/>
              <a:ext cx="426455" cy="395720"/>
            </a:xfrm>
            <a:prstGeom prst="rect">
              <a:avLst/>
            </a:prstGeom>
          </p:spPr>
        </p:pic>
        <p:cxnSp>
          <p:nvCxnSpPr>
            <p:cNvPr id="43" name="Straight Arrow Connector 42"/>
            <p:cNvCxnSpPr/>
            <p:nvPr/>
          </p:nvCxnSpPr>
          <p:spPr>
            <a:xfrm>
              <a:off x="2915816" y="4120505"/>
              <a:ext cx="288032" cy="0"/>
            </a:xfrm>
            <a:prstGeom prst="straightConnector1">
              <a:avLst/>
            </a:prstGeom>
            <a:ln w="28575">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2925341" y="4393679"/>
              <a:ext cx="288032" cy="0"/>
            </a:xfrm>
            <a:prstGeom prst="straightConnector1">
              <a:avLst/>
            </a:prstGeom>
            <a:ln w="28575">
              <a:solidFill>
                <a:srgbClr val="0070C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4D4951-8A76-4D8F-991A-50C7753EBC79}"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sk-SK"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108857" y="3755571"/>
            <a:ext cx="8926286" cy="28623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the current temperature of the gas. To control temperature in a reversible manner is a tricky task. Here it is how it can be done. The boiler attendant control roughly the water temperature (by manipulating the valves with hot and cold water) in an external boiler which serves as a heat exchanger. The boiler is in thermal contact with the gas through an interface with low coefficient of heat transfer. If the boiler water is a bit hotter then the gas,  energy slowly flows from the boiler to the gas thus increasing its temperature. If the boiler is colder then the gas, energy slowly flows from  the gas into the boiler thus decreasing slowly the gas temperature. The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energy exchange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between the boiler and the gas is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an irreversible process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(the boiler and the gas are not in the state of mutual equilibrium),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but the gas remains in internal </a:t>
            </a:r>
            <a:r>
              <a:rPr kumimoji="0" lang="en-US" sz="1800" b="1" i="0" u="none" strike="noStrike" kern="1200" cap="none" spc="0" normalizeH="0" baseline="0" noProof="0" dirty="0" err="1">
                <a:ln>
                  <a:noFill/>
                </a:ln>
                <a:solidFill>
                  <a:prstClr val="black"/>
                </a:solidFill>
                <a:effectLst/>
                <a:uLnTx/>
                <a:uFillTx/>
                <a:latin typeface="Calibri" panose="020F0502020204030204"/>
                <a:ea typeface="+mn-ea"/>
                <a:cs typeface="+mn-cs"/>
              </a:rPr>
              <a:t>equilibribrium</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because the energy transfer is slow.</a:t>
            </a:r>
            <a:endPar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5061935"/>
      </p:ext>
    </p:extLst>
  </p:cSld>
  <p:clrMapOvr>
    <a:masterClrMapping/>
  </p:clrMapOvr>
  <p:extLst mod="1"/>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91680" y="404664"/>
            <a:ext cx="604867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solidFill>
                  <a:prstClr val="black"/>
                </a:solidFill>
                <a:latin typeface="Calibri"/>
              </a:rPr>
              <a:t>Calorimetry</a:t>
            </a:r>
            <a:endParaRPr kumimoji="0" lang="sk-SK" sz="28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1026" name="Picture 2" descr="http://chemlab.truman.edu/CHEM130Labs/CalorimetryFiles/CalFig1.gif"/>
          <p:cNvPicPr>
            <a:picLocks noChangeAspect="1" noChangeArrowheads="1"/>
          </p:cNvPicPr>
          <p:nvPr/>
        </p:nvPicPr>
        <p:blipFill rotWithShape="1">
          <a:blip r:embed="rId3">
            <a:extLst>
              <a:ext uri="{28A0092B-C50C-407E-A947-70E740481C1C}">
                <a14:useLocalDpi xmlns:a14="http://schemas.microsoft.com/office/drawing/2010/main" val="0"/>
              </a:ext>
            </a:extLst>
          </a:blip>
          <a:srcRect r="37049"/>
          <a:stretch/>
        </p:blipFill>
        <p:spPr bwMode="auto">
          <a:xfrm>
            <a:off x="179512" y="908720"/>
            <a:ext cx="3105948" cy="31432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491880" y="1126581"/>
            <a:ext cx="5400600" cy="258532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Quantitative experiments about heating or cooling were done using calorimeters.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alibri"/>
              </a:rPr>
              <a:t>A calorimeter is a thermally isolated vessel. Inside the vessel we bring into contact two physical objects having initially different temperatures. Typically one object is a liquid like water, the other may be some solid body.</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lvl="0">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After some time the thermal equilibrium is </a:t>
            </a:r>
            <a:r>
              <a:rPr lang="en-US" dirty="0">
                <a:solidFill>
                  <a:prstClr val="black"/>
                </a:solidFill>
              </a:rPr>
              <a:t>established</a:t>
            </a:r>
            <a:r>
              <a:rPr lang="en-US" dirty="0">
                <a:solidFill>
                  <a:prstClr val="black"/>
                </a:solidFill>
                <a:latin typeface="Calibri"/>
              </a:rPr>
              <a:t>, both object having the same temperature which we measure.</a:t>
            </a:r>
            <a:endParaRPr kumimoji="0" lang="sk-SK" sz="1800" b="0"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20" name="TextBox 19"/>
              <p:cNvSpPr txBox="1"/>
              <p:nvPr/>
            </p:nvSpPr>
            <p:spPr>
              <a:xfrm>
                <a:off x="251520" y="4149080"/>
                <a:ext cx="8640960"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So the experiment looks like this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alibri"/>
                  </a:rPr>
                  <a:t>Water</a:t>
                </a:r>
                <a:r>
                  <a:rPr kumimoji="0" lang="sk-SK" sz="1800" b="0" i="0" u="none" strike="noStrike" kern="1200" cap="none" spc="0" normalizeH="0" baseline="0" noProof="0" dirty="0">
                    <a:ln>
                      <a:noFill/>
                    </a:ln>
                    <a:solidFill>
                      <a:prstClr val="black"/>
                    </a:solidFill>
                    <a:effectLst/>
                    <a:uLnTx/>
                    <a:uFillTx/>
                    <a:latin typeface="Calibri"/>
                    <a:ea typeface="+mn-ea"/>
                    <a:cs typeface="+mn-cs"/>
                  </a:rPr>
                  <a:t>: </a:t>
                </a:r>
                <a:r>
                  <a:rPr kumimoji="0" lang="en-US" sz="1800" b="0" i="0" u="none" strike="noStrike" kern="1200" cap="none" spc="0" normalizeH="0" baseline="0" noProof="0" dirty="0">
                    <a:ln>
                      <a:noFill/>
                    </a:ln>
                    <a:solidFill>
                      <a:prstClr val="black"/>
                    </a:solidFill>
                    <a:effectLst/>
                    <a:uLnTx/>
                    <a:uFillTx/>
                    <a:latin typeface="Calibri"/>
                    <a:ea typeface="+mn-ea"/>
                    <a:cs typeface="+mn-cs"/>
                  </a:rPr>
                  <a:t>mass</a:t>
                </a:r>
                <a:r>
                  <a:rPr kumimoji="0" lang="sk-SK" sz="1800" b="0" i="0" u="none" strike="noStrike" kern="1200" cap="none" spc="0" normalizeH="0" baseline="0" noProof="0" dirty="0">
                    <a:ln>
                      <a:noFill/>
                    </a:ln>
                    <a:solidFill>
                      <a:prstClr val="black"/>
                    </a:solidFill>
                    <a:effectLst/>
                    <a:uLnTx/>
                    <a:uFillTx/>
                    <a:latin typeface="Calibri"/>
                    <a:ea typeface="+mn-ea"/>
                    <a:cs typeface="+mn-cs"/>
                  </a:rPr>
                  <a:t>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𝑚</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sub>
                    </m:sSub>
                  </m:oMath>
                </a14:m>
                <a:r>
                  <a:rPr kumimoji="0" lang="en-US" sz="1800" b="0" i="0" u="none" strike="noStrike" kern="1200" cap="none" spc="0" normalizeH="0" baseline="0" noProof="0" dirty="0">
                    <a:ln>
                      <a:noFill/>
                    </a:ln>
                    <a:solidFill>
                      <a:prstClr val="black"/>
                    </a:solidFill>
                    <a:effectLst/>
                    <a:uLnTx/>
                    <a:uFillTx/>
                    <a:latin typeface="Calibri"/>
                    <a:ea typeface="+mn-ea"/>
                    <a:cs typeface="+mn-cs"/>
                  </a:rPr>
                  <a:t>,</a:t>
                </a:r>
                <a:r>
                  <a:rPr kumimoji="0" lang="sk-SK" sz="1800" b="0" i="0" u="none" strike="noStrike" kern="1200" cap="none" spc="0" normalizeH="0" baseline="0" noProof="0" dirty="0">
                    <a:ln>
                      <a:noFill/>
                    </a:ln>
                    <a:solidFill>
                      <a:prstClr val="black"/>
                    </a:solidFill>
                    <a:effectLst/>
                    <a:uLnTx/>
                    <a:uFillTx/>
                    <a:latin typeface="Calibri"/>
                    <a:ea typeface="+mn-ea"/>
                    <a:cs typeface="+mn-cs"/>
                  </a:rPr>
                  <a:t> </a:t>
                </a:r>
                <a:r>
                  <a:rPr kumimoji="0" lang="en-US" sz="1800" b="0" i="0" u="none" strike="noStrike" kern="1200" cap="none" spc="0" normalizeH="0" baseline="0" noProof="0" dirty="0">
                    <a:ln>
                      <a:noFill/>
                    </a:ln>
                    <a:solidFill>
                      <a:prstClr val="black"/>
                    </a:solidFill>
                    <a:effectLst/>
                    <a:uLnTx/>
                    <a:uFillTx/>
                    <a:latin typeface="Calibri"/>
                    <a:ea typeface="+mn-ea"/>
                    <a:cs typeface="+mn-cs"/>
                  </a:rPr>
                  <a:t>initial temperature</a:t>
                </a:r>
                <a:r>
                  <a:rPr kumimoji="0" lang="sk-SK" sz="1800" b="0" i="0" u="none" strike="noStrike" kern="1200" cap="none" spc="0" normalizeH="0" baseline="0" noProof="0" dirty="0">
                    <a:ln>
                      <a:noFill/>
                    </a:ln>
                    <a:solidFill>
                      <a:prstClr val="black"/>
                    </a:solidFill>
                    <a:effectLst/>
                    <a:uLnTx/>
                    <a:uFillTx/>
                    <a:latin typeface="Calibri"/>
                    <a:ea typeface="+mn-ea"/>
                    <a:cs typeface="+mn-cs"/>
                  </a:rPr>
                  <a:t>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𝑡</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sub>
                    </m:sSub>
                  </m:oMath>
                </a14:m>
                <a:r>
                  <a:rPr kumimoji="0" lang="en-US" sz="1800" b="0" i="0" u="none" strike="noStrike" kern="1200" cap="none" spc="0" normalizeH="0" baseline="0" noProof="0" dirty="0">
                    <a:ln>
                      <a:noFill/>
                    </a:ln>
                    <a:solidFill>
                      <a:prstClr val="black"/>
                    </a:solidFill>
                    <a:effectLst/>
                    <a:uLnTx/>
                    <a:uFillTx/>
                    <a:latin typeface="Calibri"/>
                    <a:ea typeface="+mn-ea"/>
                    <a:cs typeface="+mn-cs"/>
                  </a:rPr>
                  <a:t>. Solid body: mass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𝑚</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a14:m>
                <a:r>
                  <a:rPr kumimoji="0" lang="sk-SK" sz="1800" b="0" i="0" u="none" strike="noStrike" kern="1200" cap="none" spc="0" normalizeH="0" baseline="0" noProof="0" dirty="0">
                    <a:ln>
                      <a:noFill/>
                    </a:ln>
                    <a:solidFill>
                      <a:prstClr val="black"/>
                    </a:solidFill>
                    <a:effectLst/>
                    <a:uLnTx/>
                    <a:uFillTx/>
                    <a:latin typeface="Calibri"/>
                    <a:ea typeface="+mn-ea"/>
                    <a:cs typeface="+mn-cs"/>
                  </a:rPr>
                  <a:t> </a:t>
                </a:r>
                <a:r>
                  <a:rPr kumimoji="0" lang="en-US" sz="1800" b="0" i="0" u="none" strike="noStrike" kern="1200" cap="none" spc="0" normalizeH="0" baseline="0" noProof="0" dirty="0">
                    <a:ln>
                      <a:noFill/>
                    </a:ln>
                    <a:solidFill>
                      <a:prstClr val="black"/>
                    </a:solidFill>
                    <a:effectLst/>
                    <a:uLnTx/>
                    <a:uFillTx/>
                    <a:latin typeface="Calibri"/>
                    <a:ea typeface="+mn-ea"/>
                    <a:cs typeface="+mn-cs"/>
                  </a:rPr>
                  <a:t>initial temperature</a:t>
                </a:r>
                <a:r>
                  <a:rPr lang="en-US" dirty="0">
                    <a:solidFill>
                      <a:prstClr val="black"/>
                    </a:solidFill>
                    <a:latin typeface="Calibri"/>
                  </a:rPr>
                  <a:t>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𝑡</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&gt;</m:t>
                    </m:r>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𝑡</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oMath>
                </a14:m>
                <a:endParaRPr kumimoji="0" lang="en-US" sz="1800" b="0" i="0" u="none" strike="noStrike" kern="1200" cap="none" spc="0" normalizeH="0" baseline="0" noProof="0" dirty="0">
                  <a:ln>
                    <a:noFill/>
                  </a:ln>
                  <a:solidFill>
                    <a:prstClr val="black"/>
                  </a:solidFill>
                  <a:effectLst/>
                  <a:uLnTx/>
                  <a:uFillTx/>
                  <a:latin typeface="Cambria Math" panose="020405030504060302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rPr>
                  <a:t>The final temperature is </a:t>
                </a:r>
                <a14:m>
                  <m:oMath xmlns:m="http://schemas.openxmlformats.org/officeDocument/2006/math">
                    <m:r>
                      <a:rPr lang="en-US" b="0" i="1" smtClean="0">
                        <a:solidFill>
                          <a:prstClr val="black"/>
                        </a:solidFill>
                        <a:latin typeface="Cambria Math" panose="02040503050406030204" pitchFamily="18" charset="0"/>
                      </a:rPr>
                      <m:t>𝑡</m:t>
                    </m:r>
                  </m:oMath>
                </a14:m>
                <a:r>
                  <a:rPr lang="en-US" dirty="0">
                    <a:solidFill>
                      <a:prstClr val="black"/>
                    </a:solidFill>
                  </a:rPr>
                  <a:t>. </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Empirical facts show</a:t>
                </a:r>
                <a:r>
                  <a:rPr kumimoji="0" lang="en-US" sz="1800" b="0" i="0" u="none" strike="noStrike" kern="1200" cap="none" spc="0" normalizeH="0" noProof="0" dirty="0">
                    <a:ln>
                      <a:noFill/>
                    </a:ln>
                    <a:solidFill>
                      <a:prstClr val="black"/>
                    </a:solidFill>
                    <a:effectLst/>
                    <a:uLnTx/>
                    <a:uFillTx/>
                    <a:latin typeface="Calibri"/>
                    <a:ea typeface="+mn-ea"/>
                    <a:cs typeface="+mn-cs"/>
                  </a:rPr>
                  <a:t> that there is a material constant for water</a:t>
                </a:r>
                <a:r>
                  <a:rPr kumimoji="0" lang="sk-SK" sz="1800" b="0" i="0" u="none" strike="noStrike" kern="1200" cap="none" spc="0" normalizeH="0" baseline="0" noProof="0" dirty="0">
                    <a:ln>
                      <a:noFill/>
                    </a:ln>
                    <a:solidFill>
                      <a:prstClr val="black"/>
                    </a:solidFill>
                    <a:effectLst/>
                    <a:uLnTx/>
                    <a:uFillTx/>
                    <a:latin typeface="Calibri"/>
                    <a:ea typeface="+mn-ea"/>
                    <a:cs typeface="+mn-cs"/>
                  </a:rPr>
                  <a:t>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𝑐</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sub>
                    </m:sSub>
                  </m:oMath>
                </a14:m>
                <a:r>
                  <a:rPr kumimoji="0" lang="sk-SK" sz="1800" b="0" i="0" u="none" strike="noStrike" kern="1200" cap="none" spc="0" normalizeH="0" baseline="0" noProof="0" dirty="0">
                    <a:ln>
                      <a:noFill/>
                    </a:ln>
                    <a:solidFill>
                      <a:prstClr val="black"/>
                    </a:solidFill>
                    <a:effectLst/>
                    <a:uLnTx/>
                    <a:uFillTx/>
                    <a:latin typeface="Calibri"/>
                    <a:ea typeface="+mn-ea"/>
                    <a:cs typeface="+mn-cs"/>
                  </a:rPr>
                  <a:t> </a:t>
                </a:r>
                <a:r>
                  <a:rPr kumimoji="0" lang="en-US" sz="1800" b="0" i="0" u="none" strike="noStrike" kern="1200" cap="none" spc="0" normalizeH="0" baseline="0" noProof="0" dirty="0">
                    <a:ln>
                      <a:noFill/>
                    </a:ln>
                    <a:solidFill>
                      <a:prstClr val="black"/>
                    </a:solidFill>
                    <a:effectLst/>
                    <a:uLnTx/>
                    <a:uFillTx/>
                    <a:latin typeface="Calibri"/>
                    <a:ea typeface="+mn-ea"/>
                    <a:cs typeface="+mn-cs"/>
                  </a:rPr>
                  <a:t>and for the body</a:t>
                </a:r>
                <a:r>
                  <a:rPr kumimoji="0" lang="sk-SK" sz="1800" b="0" i="0" u="none" strike="noStrike" kern="1200" cap="none" spc="0" normalizeH="0" baseline="0" noProof="0" dirty="0">
                    <a:ln>
                      <a:noFill/>
                    </a:ln>
                    <a:solidFill>
                      <a:prstClr val="black"/>
                    </a:solidFill>
                    <a:effectLst/>
                    <a:uLnTx/>
                    <a:uFillTx/>
                    <a:latin typeface="Calibri"/>
                    <a:ea typeface="+mn-ea"/>
                    <a:cs typeface="+mn-cs"/>
                  </a:rPr>
                  <a:t>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𝑐</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b>
                    </m:sSub>
                  </m:oMath>
                </a14:m>
                <a:r>
                  <a:rPr kumimoji="0" lang="en-US" sz="1800" b="0" i="0" u="none" strike="noStrike" kern="1200" cap="none" spc="0" normalizeH="0" baseline="0" noProof="0" dirty="0">
                    <a:ln>
                      <a:noFill/>
                    </a:ln>
                    <a:solidFill>
                      <a:prstClr val="black"/>
                    </a:solidFill>
                    <a:effectLst/>
                    <a:uLnTx/>
                    <a:uFillTx/>
                    <a:latin typeface="Calibri"/>
                    <a:ea typeface="+mn-ea"/>
                    <a:cs typeface="+mn-cs"/>
                  </a:rPr>
                  <a:t>, so that a following calorimetric equation holds</a:t>
                </a:r>
                <a:endParaRPr kumimoji="0" lang="sk-SK"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The material constants</a:t>
                </a:r>
                <a14:m>
                  <m:oMath xmlns:m="http://schemas.openxmlformats.org/officeDocument/2006/math">
                    <m:r>
                      <a:rPr kumimoji="0" lang="en-US"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𝑐</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𝑐</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b>
                    </m:sSub>
                  </m:oMath>
                </a14:m>
                <a:r>
                  <a:rPr kumimoji="0" lang="sk-SK" sz="1800" b="0" i="0" u="none" strike="noStrike" kern="1200" cap="none" spc="0" normalizeH="0" baseline="0" noProof="0" dirty="0">
                    <a:ln>
                      <a:noFill/>
                    </a:ln>
                    <a:solidFill>
                      <a:prstClr val="black"/>
                    </a:solidFill>
                    <a:effectLst/>
                    <a:uLnTx/>
                    <a:uFillTx/>
                    <a:latin typeface="Calibri"/>
                    <a:ea typeface="+mn-ea"/>
                    <a:cs typeface="+mn-cs"/>
                  </a:rPr>
                  <a:t> </a:t>
                </a:r>
                <a:r>
                  <a:rPr kumimoji="0" lang="en-US" sz="1800" b="0" i="0" u="none" strike="noStrike" kern="1200" cap="none" spc="0" normalizeH="0" baseline="0" noProof="0" dirty="0">
                    <a:ln>
                      <a:noFill/>
                    </a:ln>
                    <a:solidFill>
                      <a:prstClr val="black"/>
                    </a:solidFill>
                    <a:effectLst/>
                    <a:uLnTx/>
                    <a:uFillTx/>
                    <a:latin typeface="Calibri"/>
                    <a:ea typeface="+mn-ea"/>
                    <a:cs typeface="+mn-cs"/>
                  </a:rPr>
                  <a:t>are called specific heat constants</a:t>
                </a:r>
                <a:r>
                  <a:rPr kumimoji="0" lang="sk-SK" sz="1800" b="0" i="0" u="none" strike="noStrike" kern="1200" cap="none" spc="0" normalizeH="0" baseline="0" noProof="0" dirty="0">
                    <a:ln>
                      <a:noFill/>
                    </a:ln>
                    <a:solidFill>
                      <a:prstClr val="black"/>
                    </a:solidFill>
                    <a:effectLst/>
                    <a:uLnTx/>
                    <a:uFillTx/>
                    <a:latin typeface="Calibri"/>
                    <a:ea typeface="+mn-ea"/>
                    <a:cs typeface="+mn-cs"/>
                  </a:rPr>
                  <a:t>.</a:t>
                </a:r>
              </a:p>
            </p:txBody>
          </p:sp>
        </mc:Choice>
        <mc:Fallback xmlns="">
          <p:sp>
            <p:nvSpPr>
              <p:cNvPr id="20" name="TextBox 19"/>
              <p:cNvSpPr txBox="1">
                <a:spLocks noRot="1" noChangeAspect="1" noMove="1" noResize="1" noEditPoints="1" noAdjustHandles="1" noChangeArrowheads="1" noChangeShapeType="1" noTextEdit="1"/>
              </p:cNvSpPr>
              <p:nvPr/>
            </p:nvSpPr>
            <p:spPr>
              <a:xfrm>
                <a:off x="251520" y="4149080"/>
                <a:ext cx="8640960" cy="2308324"/>
              </a:xfrm>
              <a:prstGeom prst="rect">
                <a:avLst/>
              </a:prstGeom>
              <a:blipFill>
                <a:blip r:embed="rId6"/>
                <a:stretch>
                  <a:fillRect l="-564" t="-1587" b="-3439"/>
                </a:stretch>
              </a:blipFill>
            </p:spPr>
            <p:txBody>
              <a:bodyPr/>
              <a:lstStyle/>
              <a:p>
                <a:r>
                  <a:rPr lang="en-US">
                    <a:noFill/>
                  </a:rPr>
                  <a:t> </a:t>
                </a:r>
              </a:p>
            </p:txBody>
          </p:sp>
        </mc:Fallback>
      </mc:AlternateContent>
      <p:pic>
        <p:nvPicPr>
          <p:cNvPr id="22" name="Picture 21"/>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3111787" y="5699170"/>
            <a:ext cx="2727770" cy="229743"/>
          </a:xfrm>
          <a:prstGeom prst="rect">
            <a:avLst/>
          </a:prstGeom>
        </p:spPr>
      </p:pic>
      <p:sp>
        <p:nvSpPr>
          <p:cNvPr id="23" name="Rectangle 22"/>
          <p:cNvSpPr/>
          <p:nvPr/>
        </p:nvSpPr>
        <p:spPr>
          <a:xfrm>
            <a:off x="2967771" y="5627162"/>
            <a:ext cx="3024336" cy="4320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741324753"/>
      </p:ext>
    </p:extLst>
  </p:cSld>
  <p:clrMapOvr>
    <a:masterClrMapping/>
  </p:clrMapOvr>
  <p:extLst mod="1"/>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7584" y="332656"/>
            <a:ext cx="72008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Calorimetric equation as a conservation law</a:t>
            </a:r>
            <a:endParaRPr kumimoji="0" lang="sk-SK" sz="2400" b="1" i="0" u="none" strike="noStrike" kern="1200" cap="none" spc="0" normalizeH="0" baseline="0" noProof="0" dirty="0">
              <a:ln>
                <a:noFill/>
              </a:ln>
              <a:solidFill>
                <a:prstClr val="black"/>
              </a:solidFill>
              <a:effectLst/>
              <a:uLnTx/>
              <a:uFillTx/>
              <a:latin typeface="Calibri"/>
              <a:ea typeface="+mn-ea"/>
              <a:cs typeface="+mn-cs"/>
            </a:endParaRPr>
          </a:p>
        </p:txBody>
      </p:sp>
      <p:sp>
        <p:nvSpPr>
          <p:cNvPr id="4" name="TextBox 3"/>
          <p:cNvSpPr txBox="1"/>
          <p:nvPr/>
        </p:nvSpPr>
        <p:spPr>
          <a:xfrm>
            <a:off x="179512" y="836712"/>
            <a:ext cx="842493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alibri"/>
              </a:rPr>
              <a:t>Calorimetric equation can be rewritten as:</a:t>
            </a:r>
            <a:endParaRPr kumimoji="0" lang="sk-SK"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6" name="Picture 5"/>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4644008" y="908720"/>
            <a:ext cx="3392996" cy="178308"/>
          </a:xfrm>
          <a:prstGeom prst="rect">
            <a:avLst/>
          </a:prstGeom>
        </p:spPr>
      </p:pic>
      <mc:AlternateContent xmlns:mc="http://schemas.openxmlformats.org/markup-compatibility/2006" xmlns:a14="http://schemas.microsoft.com/office/drawing/2010/main">
        <mc:Choice Requires="a14">
          <p:sp>
            <p:nvSpPr>
              <p:cNvPr id="7" name="TextBox 6"/>
              <p:cNvSpPr txBox="1"/>
              <p:nvPr/>
            </p:nvSpPr>
            <p:spPr>
              <a:xfrm>
                <a:off x="171988" y="1206044"/>
                <a:ext cx="8928992" cy="530914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Inspecting that equation it looks like a conservation law. Some quantity calculated like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𝑚𝑐𝑡</m:t>
                    </m:r>
                  </m:oMath>
                </a14:m>
                <a:r>
                  <a:rPr kumimoji="0" lang="en-US" sz="1800" b="0" i="0" u="none" strike="noStrike" kern="1200" cap="none" spc="0" normalizeH="0" baseline="0" noProof="0" dirty="0">
                    <a:ln>
                      <a:noFill/>
                    </a:ln>
                    <a:solidFill>
                      <a:prstClr val="black"/>
                    </a:solidFill>
                    <a:effectLst/>
                    <a:uLnTx/>
                    <a:uFillTx/>
                    <a:latin typeface="Calibri"/>
                    <a:ea typeface="+mn-ea"/>
                    <a:cs typeface="+mn-cs"/>
                  </a:rPr>
                  <a:t> is the same at the beginning an at the end of the process. This something looks like to be hidden inside the objects but distributed differently between the</a:t>
                </a:r>
                <a:r>
                  <a:rPr kumimoji="0" lang="en-US" sz="1800" b="0" i="0" u="none" strike="noStrike" kern="1200" cap="none" spc="0" normalizeH="0" noProof="0" dirty="0">
                    <a:ln>
                      <a:noFill/>
                    </a:ln>
                    <a:solidFill>
                      <a:prstClr val="black"/>
                    </a:solidFill>
                    <a:effectLst/>
                    <a:uLnTx/>
                    <a:uFillTx/>
                    <a:latin typeface="Calibri"/>
                    <a:ea typeface="+mn-ea"/>
                    <a:cs typeface="+mn-cs"/>
                  </a:rPr>
                  <a:t> two objects</a:t>
                </a:r>
                <a:r>
                  <a:rPr lang="en-US" dirty="0">
                    <a:solidFill>
                      <a:prstClr val="black"/>
                    </a:solidFill>
                    <a:latin typeface="Calibri"/>
                  </a:rPr>
                  <a:t> during the process,  the total sum being conserved.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dirty="0">
                  <a:solidFill>
                    <a:prstClr val="black"/>
                  </a:solidFill>
                  <a:latin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alibri"/>
                  </a:rPr>
                  <a:t>We certainly cannot resist the temptation to introduce a new physical quantity: </a:t>
                </a:r>
                <a:r>
                  <a:rPr lang="en-US" b="1" dirty="0">
                    <a:solidFill>
                      <a:prstClr val="black"/>
                    </a:solidFill>
                    <a:latin typeface="Calibri"/>
                  </a:rPr>
                  <a:t>the heat</a:t>
                </a:r>
                <a:r>
                  <a:rPr lang="en-US" dirty="0">
                    <a:solidFill>
                      <a:prstClr val="black"/>
                    </a:solidFill>
                    <a:latin typeface="Calibri"/>
                  </a:rPr>
                  <a:t>. The heat is hidden inside the objects, can be transferred between the objects, the total amount of heat is conserved. More heat inside the object means higher temperature. It lead to terminology like </a:t>
                </a:r>
                <a:r>
                  <a:rPr lang="en-US" b="1" dirty="0">
                    <a:solidFill>
                      <a:prstClr val="black"/>
                    </a:solidFill>
                    <a:latin typeface="Calibri"/>
                  </a:rPr>
                  <a:t>heat transfer, loss of heat, “heat is transferred through conduction, flow or radiation”</a:t>
                </a:r>
                <a:r>
                  <a:rPr lang="en-US" dirty="0">
                    <a:solidFill>
                      <a:prstClr val="black"/>
                    </a:solidFill>
                    <a:latin typeface="Calibri"/>
                  </a:rPr>
                  <a:t>. </a:t>
                </a:r>
                <a:r>
                  <a:rPr lang="en-US" b="1" dirty="0">
                    <a:solidFill>
                      <a:srgbClr val="FF0000"/>
                    </a:solidFill>
                    <a:latin typeface="Calibri"/>
                  </a:rPr>
                  <a:t>All this was found to be wrong!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b="1" dirty="0">
                  <a:solidFill>
                    <a:srgbClr val="FF0000"/>
                  </a:solidFill>
                  <a:latin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Calibri"/>
                  </a:rPr>
                  <a:t>The crucial point was, that the first calorimetric measurements were done using fluids or solid bodies both having the property that they change their volumes with temperature only slightly. The situation is dramatically different with gases.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dirty="0">
                  <a:latin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Calibri"/>
                  </a:rPr>
                  <a:t>We have seen during a qualitative discussion of an adiabatic process </a:t>
                </a:r>
                <a:r>
                  <a:rPr lang="en-US" b="1" dirty="0">
                    <a:latin typeface="Calibri"/>
                  </a:rPr>
                  <a:t>that we can change the temperature of some gas just by changing its volume by the “piston pusher” who is acting by fore on a moving piston therefore performing mechanical work.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dirty="0">
                  <a:latin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Calibri"/>
                  </a:rPr>
                  <a:t>So the lesson is simple, to change the temperature, we do not need to increase the “heat content” of the body, we </a:t>
                </a:r>
                <a:r>
                  <a:rPr lang="en-US" b="1" dirty="0">
                    <a:latin typeface="Calibri"/>
                  </a:rPr>
                  <a:t>can just perform mechanical work</a:t>
                </a:r>
                <a:r>
                  <a:rPr lang="en-US" dirty="0">
                    <a:latin typeface="Calibri"/>
                  </a:rPr>
                  <a:t>.</a:t>
                </a:r>
              </a:p>
            </p:txBody>
          </p:sp>
        </mc:Choice>
        <mc:Fallback xmlns="">
          <p:sp>
            <p:nvSpPr>
              <p:cNvPr id="7" name="TextBox 6"/>
              <p:cNvSpPr txBox="1">
                <a:spLocks noRot="1" noChangeAspect="1" noMove="1" noResize="1" noEditPoints="1" noAdjustHandles="1" noChangeArrowheads="1" noChangeShapeType="1" noTextEdit="1"/>
              </p:cNvSpPr>
              <p:nvPr/>
            </p:nvSpPr>
            <p:spPr>
              <a:xfrm>
                <a:off x="171988" y="1206044"/>
                <a:ext cx="8928992" cy="5309146"/>
              </a:xfrm>
              <a:prstGeom prst="rect">
                <a:avLst/>
              </a:prstGeom>
              <a:blipFill>
                <a:blip r:embed="rId6"/>
                <a:stretch>
                  <a:fillRect l="-546" t="-689" r="-1092" b="-918"/>
                </a:stretch>
              </a:blipFill>
            </p:spPr>
            <p:txBody>
              <a:bodyPr/>
              <a:lstStyle/>
              <a:p>
                <a:r>
                  <a:rPr lang="sk-SK">
                    <a:noFill/>
                  </a:rPr>
                  <a:t> </a:t>
                </a:r>
              </a:p>
            </p:txBody>
          </p:sp>
        </mc:Fallback>
      </mc:AlternateContent>
    </p:spTree>
    <p:extLst>
      <p:ext uri="{BB962C8B-B14F-4D97-AF65-F5344CB8AC3E}">
        <p14:creationId xmlns:p14="http://schemas.microsoft.com/office/powerpoint/2010/main" val="1472498981"/>
      </p:ext>
    </p:extLst>
  </p:cSld>
  <p:clrMapOvr>
    <a:masterClrMapping/>
  </p:clrMapOvr>
  <p:extLst mod="1"/>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CD36F3D-F283-4B28-8522-EA279E0252DF}"/>
              </a:ext>
            </a:extLst>
          </p:cNvPr>
          <p:cNvSpPr>
            <a:spLocks noGrp="1"/>
          </p:cNvSpPr>
          <p:nvPr>
            <p:ph type="sldNum" sz="quarter" idx="12"/>
          </p:nvPr>
        </p:nvSpPr>
        <p:spPr/>
        <p:txBody>
          <a:bodyPr/>
          <a:lstStyle/>
          <a:p>
            <a:fld id="{A84D4951-8A76-4D8F-991A-50C7753EBC79}" type="slidenum">
              <a:rPr lang="sk-SK" smtClean="0"/>
              <a:t>9</a:t>
            </a:fld>
            <a:endParaRPr lang="sk-SK" dirty="0"/>
          </a:p>
        </p:txBody>
      </p:sp>
      <p:sp>
        <p:nvSpPr>
          <p:cNvPr id="3" name="TextBox 2">
            <a:extLst>
              <a:ext uri="{FF2B5EF4-FFF2-40B4-BE49-F238E27FC236}">
                <a16:creationId xmlns:a16="http://schemas.microsoft.com/office/drawing/2014/main" id="{14186CEB-7A33-4702-B9A5-77B881269658}"/>
              </a:ext>
            </a:extLst>
          </p:cNvPr>
          <p:cNvSpPr txBox="1"/>
          <p:nvPr/>
        </p:nvSpPr>
        <p:spPr>
          <a:xfrm>
            <a:off x="1891145" y="529936"/>
            <a:ext cx="5060373" cy="461665"/>
          </a:xfrm>
          <a:prstGeom prst="rect">
            <a:avLst/>
          </a:prstGeom>
          <a:noFill/>
        </p:spPr>
        <p:txBody>
          <a:bodyPr wrap="square" rtlCol="0">
            <a:spAutoFit/>
          </a:bodyPr>
          <a:lstStyle/>
          <a:p>
            <a:pPr algn="ctr"/>
            <a:r>
              <a:rPr lang="en-US" sz="2400" b="1" dirty="0"/>
              <a:t>Phenomenological units of heat</a:t>
            </a:r>
          </a:p>
        </p:txBody>
      </p:sp>
      <p:pic>
        <p:nvPicPr>
          <p:cNvPr id="4" name="Picture 3">
            <a:extLst>
              <a:ext uri="{FF2B5EF4-FFF2-40B4-BE49-F238E27FC236}">
                <a16:creationId xmlns:a16="http://schemas.microsoft.com/office/drawing/2014/main" id="{6CAA773A-F015-4F0D-9810-2A4E92310EB4}"/>
              </a:ext>
            </a:extLst>
          </p:cNvPr>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2893578" y="1955586"/>
            <a:ext cx="2727770" cy="229743"/>
          </a:xfrm>
          <a:prstGeom prst="rect">
            <a:avLst/>
          </a:prstGeom>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2CBA808F-0583-4492-986B-E0C3F28BD0C8}"/>
                  </a:ext>
                </a:extLst>
              </p:cNvPr>
              <p:cNvSpPr txBox="1"/>
              <p:nvPr/>
            </p:nvSpPr>
            <p:spPr>
              <a:xfrm>
                <a:off x="238991" y="1309255"/>
                <a:ext cx="8582891" cy="5078313"/>
              </a:xfrm>
              <a:prstGeom prst="rect">
                <a:avLst/>
              </a:prstGeom>
              <a:noFill/>
            </p:spPr>
            <p:txBody>
              <a:bodyPr wrap="square" rtlCol="0">
                <a:spAutoFit/>
              </a:bodyPr>
              <a:lstStyle/>
              <a:p>
                <a:r>
                  <a:rPr lang="en-US" dirty="0"/>
                  <a:t>Historically, when people defined heat as “something that is conserved according to the calorimetric equation</a:t>
                </a:r>
              </a:p>
              <a:p>
                <a:endParaRPr lang="en-US" dirty="0"/>
              </a:p>
              <a:p>
                <a:endParaRPr lang="en-US" dirty="0"/>
              </a:p>
              <a:p>
                <a:r>
                  <a:rPr lang="en-US" dirty="0"/>
                  <a:t>it was obvious, that there is not any “natural” physical unit of heat, The content of heat in  a body defined as </a:t>
                </a:r>
                <a14:m>
                  <m:oMath xmlns:m="http://schemas.openxmlformats.org/officeDocument/2006/math">
                    <m:r>
                      <a:rPr lang="en-US" b="0" i="1" smtClean="0">
                        <a:latin typeface="Cambria Math" panose="02040503050406030204" pitchFamily="18" charset="0"/>
                      </a:rPr>
                      <m:t>𝑚𝑐𝑡</m:t>
                    </m:r>
                  </m:oMath>
                </a14:m>
                <a:r>
                  <a:rPr lang="en-US" dirty="0"/>
                  <a:t> is not well defined until we define the physical unit for the heat capacity.</a:t>
                </a:r>
              </a:p>
              <a:p>
                <a:endParaRPr lang="en-US" dirty="0"/>
              </a:p>
              <a:p>
                <a:r>
                  <a:rPr lang="en-US" dirty="0"/>
                  <a:t>It is obvious, that if we multiply the heat capacities of all materials by the same constant, the calorimetric equation would still hold, That means the unit for heat capacity can be arbitrary, since the heat capacity and/or heat itself is (at this level of physics knowledge) not directly connected to any other  physical quantity (with already defined physical unit).</a:t>
                </a:r>
              </a:p>
              <a:p>
                <a:endParaRPr lang="en-US" dirty="0"/>
              </a:p>
              <a:p>
                <a:r>
                  <a:rPr lang="en-US" dirty="0"/>
                  <a:t>So the unit of heat was chosen arbitrarily to be one calorie  “</a:t>
                </a:r>
                <a:r>
                  <a:rPr lang="en-US" dirty="0" err="1"/>
                  <a:t>cal</a:t>
                </a:r>
                <a:r>
                  <a:rPr lang="en-US" dirty="0"/>
                  <a:t>” defined as the amount of heat needed to increase the temperature of one gram of water by one degree.</a:t>
                </a:r>
              </a:p>
              <a:p>
                <a:endParaRPr lang="en-US" dirty="0"/>
              </a:p>
              <a:p>
                <a:r>
                  <a:rPr lang="en-US" dirty="0"/>
                  <a:t>Therefore the specific heat of water was defined as 1 </a:t>
                </a:r>
                <a:r>
                  <a:rPr lang="en-US" dirty="0" err="1"/>
                  <a:t>cal</a:t>
                </a:r>
                <a:r>
                  <a:rPr lang="en-US" dirty="0"/>
                  <a:t>/g/K. The specific heat of any other material can then be measured by a suitable calorimetric measurement.</a:t>
                </a:r>
              </a:p>
            </p:txBody>
          </p:sp>
        </mc:Choice>
        <mc:Fallback xmlns="">
          <p:sp>
            <p:nvSpPr>
              <p:cNvPr id="5" name="TextBox 4">
                <a:extLst>
                  <a:ext uri="{FF2B5EF4-FFF2-40B4-BE49-F238E27FC236}">
                    <a16:creationId xmlns:a16="http://schemas.microsoft.com/office/drawing/2014/main" id="{2CBA808F-0583-4492-986B-E0C3F28BD0C8}"/>
                  </a:ext>
                </a:extLst>
              </p:cNvPr>
              <p:cNvSpPr txBox="1">
                <a:spLocks noRot="1" noChangeAspect="1" noMove="1" noResize="1" noEditPoints="1" noAdjustHandles="1" noChangeArrowheads="1" noChangeShapeType="1" noTextEdit="1"/>
              </p:cNvSpPr>
              <p:nvPr/>
            </p:nvSpPr>
            <p:spPr>
              <a:xfrm>
                <a:off x="238991" y="1309255"/>
                <a:ext cx="8582891" cy="5078313"/>
              </a:xfrm>
              <a:prstGeom prst="rect">
                <a:avLst/>
              </a:prstGeom>
              <a:blipFill>
                <a:blip r:embed="rId6"/>
                <a:stretch>
                  <a:fillRect l="-568" t="-720" r="-923" b="-960"/>
                </a:stretch>
              </a:blipFill>
            </p:spPr>
            <p:txBody>
              <a:bodyPr/>
              <a:lstStyle/>
              <a:p>
                <a:r>
                  <a:rPr lang="sk-SK">
                    <a:noFill/>
                  </a:rPr>
                  <a:t> </a:t>
                </a:r>
              </a:p>
            </p:txBody>
          </p:sp>
        </mc:Fallback>
      </mc:AlternateContent>
    </p:spTree>
    <p:extLst>
      <p:ext uri="{BB962C8B-B14F-4D97-AF65-F5344CB8AC3E}">
        <p14:creationId xmlns:p14="http://schemas.microsoft.com/office/powerpoint/2010/main" val="3654222763"/>
      </p:ext>
    </p:extLst>
  </p:cSld>
  <p:clrMapOvr>
    <a:masterClrMapping/>
  </p:clrMapOvr>
  <p:extLst mod="1"/>
</p:sld>
</file>

<file path=ppt/tags/tag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S&#10;\end{align*}&#10;\end{document}&#10;"/>
  <p:tag name="IGUANATEXSIZE" val="20"/>
</p:tagLst>
</file>

<file path=ppt/tags/tag1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Delta E = W + c*Q&#10;\end{align*}&#10;\end{document}&#10;"/>
  <p:tag name="IGUANATEXSIZE" val="20"/>
</p:tagLst>
</file>

<file path=ppt/tags/tag1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Delta S = \int \frac{\delta Q}{T}&#10;\end{align*}&#10;\end{document}&#10;"/>
  <p:tag name="IGUANATEXSIZE" val="20"/>
</p:tagLst>
</file>

<file path=ppt/tags/tag1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Delta S =0 \Rightarrow Q_1/T_1+Q_2/T_2=0 \Rightarrow \eta = \frac{Q_1+Q_2}{Q_1}&#10;=\frac{T_1-T_2}{T_1}&#10;\end{align*}&#10;\end{document}&#10;"/>
  <p:tag name="IGUANATEXSIZE" val="20"/>
</p:tagLst>
</file>

<file path=ppt/tags/tag1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E&#10;\end{align*}&#10;\end{document}&#10;"/>
  <p:tag name="IGUANATEXSIZE" val="20"/>
</p:tagLst>
</file>

<file path=ppt/tags/tag1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E&#10;\end{align*}&#10;\end{document}&#10;"/>
  <p:tag name="IGUANATEXSIZE" val="20"/>
</p:tagLst>
</file>

<file path=ppt/tags/tag1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Delta E&#10;\end{align*}&#10;\end{document}&#10;"/>
  <p:tag name="IGUANATEXSIZE" val="20"/>
</p:tagLst>
</file>

<file path=ppt/tags/tag1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E, V&#10;\end{align*}&#10;\end{document}&#10;"/>
  <p:tag name="IGUANATEXSIZE" val="20"/>
</p:tagLst>
</file>

<file path=ppt/tags/tag1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Delta E, \Delta V&#10;\end{align*}&#10;\end{document}&#10;"/>
  <p:tag name="IGUANATEXSIZE" val="20"/>
</p:tagLst>
</file>

<file path=ppt/tags/tag1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E, V&#10;\end{align*}&#10;\end{document}&#10;"/>
  <p:tag name="IGUANATEXSIZE" val="20"/>
</p:tagLst>
</file>

<file path=ppt/tags/tag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p&#10;\end{align*}&#10;\end{document}&#10;"/>
  <p:tag name="IGUANATEXSIZE" val="20"/>
</p:tagLst>
</file>

<file path=ppt/tags/tag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t&#10;\end{align*}&#10;\end{document}&#10;"/>
  <p:tag name="IGUANATEXSIZE" val="20"/>
</p:tagLst>
</file>

<file path=ppt/tags/tag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m_1c_1(t-t_1)=m_2c_2(t_2-t)&#10;\end{align*}&#10;%Red1, Green4, Blue3,Yellow1&#10;%\color{YellowOrange}&#10;\end{document}&#10;"/>
  <p:tag name="IGUANATEXSIZE" val="18"/>
</p:tagLst>
</file>

<file path=ppt/tags/tag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m_1c_1t_1+m_2c_2t_2=m_1c_1t+m_2c_2t&#10;\end{align*}&#10;%Red1, Green4, Blue3,Yellow1&#10;%\color{YellowOrange}&#10;\end{document}&#10;"/>
  <p:tag name="IGUANATEXSIZE" val="18"/>
</p:tagLst>
</file>

<file path=ppt/tags/tag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m_1c_1(t-t_1)=m_2c_2(t_2-t)&#10;\end{align*}&#10;%Red1, Green4, Blue3,Yellow1&#10;%\color{YellowOrange}&#10;\end{document}&#10;"/>
  <p:tag name="IGUANATEXSIZE" val="18"/>
</p:tagLst>
</file>

<file path=ppt/tags/tag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A= \int_1^2 p dV&#10;\end{align*}&#10;\end{document}&#10;"/>
  <p:tag name="IGUANATEXSIZE" val="18"/>
</p:tagLst>
</file>

<file path=ppt/tags/tag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A= \int_1^2 p dV&#10;\end{align*}&#10;\end{document}&#10;"/>
  <p:tag name="IGUANATEXSIZE" val="18"/>
</p:tagLst>
</file>

<file path=ppt/tags/tag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int_{t_1}^t c_1(t)dt = \int_t^{t_2} c_2(t) dt&#10;\end{align*}&#10;\end{document}&#10;"/>
  <p:tag name="IGUANATEXSIZE" val="20"/>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28575">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dirty="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Presentation1" id="{4BFC4D6B-A924-454A-A1BA-1534EA58ACEE}" vid="{79D79B44-7DC3-4FB3-9E3E-A08CB7E84FAC}"/>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28575">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Presentation1" id="{6CE07C7B-B112-42FB-8E1B-33FE1FFF8A21}" vid="{C820F9AE-8729-4B46-B1F6-02D85150C59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Myblank</Template>
  <TotalTime>692</TotalTime>
  <Words>2076</Words>
  <Application>Microsoft Office PowerPoint</Application>
  <PresentationFormat>On-screen Show (4:3)</PresentationFormat>
  <Paragraphs>122</Paragraphs>
  <Slides>31</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31</vt:i4>
      </vt:variant>
    </vt:vector>
  </HeadingPairs>
  <TitlesOfParts>
    <vt:vector size="38" baseType="lpstr">
      <vt:lpstr>Arial</vt:lpstr>
      <vt:lpstr>Calibri</vt:lpstr>
      <vt:lpstr>Calibri Light</vt:lpstr>
      <vt:lpstr>Cambria Math</vt:lpstr>
      <vt:lpstr>NimbusRomNo9L-Regu</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Vladimir Cerny</dc:creator>
  <cp:lastModifiedBy>Vladimir Cerny</cp:lastModifiedBy>
  <cp:revision>57</cp:revision>
  <dcterms:created xsi:type="dcterms:W3CDTF">2015-02-12T11:47:42Z</dcterms:created>
  <dcterms:modified xsi:type="dcterms:W3CDTF">2019-03-15T08:24:26Z</dcterms:modified>
</cp:coreProperties>
</file>