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99" r:id="rId2"/>
    <p:sldId id="298" r:id="rId3"/>
    <p:sldId id="300" r:id="rId4"/>
    <p:sldId id="301" r:id="rId5"/>
    <p:sldId id="302" r:id="rId6"/>
    <p:sldId id="303" r:id="rId7"/>
    <p:sldId id="304" r:id="rId8"/>
    <p:sldId id="305" r:id="rId9"/>
    <p:sldId id="306" r:id="rId10"/>
    <p:sldId id="307" r:id="rId11"/>
    <p:sldId id="262" r:id="rId12"/>
    <p:sldId id="309" r:id="rId13"/>
    <p:sldId id="310" r:id="rId14"/>
    <p:sldId id="311" r:id="rId15"/>
    <p:sldId id="312" r:id="rId16"/>
    <p:sldId id="314" r:id="rId17"/>
    <p:sldId id="315" r:id="rId18"/>
    <p:sldId id="316" r:id="rId19"/>
    <p:sldId id="317" r:id="rId20"/>
    <p:sldId id="330" r:id="rId21"/>
    <p:sldId id="332" r:id="rId22"/>
    <p:sldId id="333" r:id="rId23"/>
    <p:sldId id="334" r:id="rId24"/>
    <p:sldId id="326" r:id="rId25"/>
    <p:sldId id="327" r:id="rId26"/>
    <p:sldId id="328" r:id="rId27"/>
    <p:sldId id="329" r:id="rId28"/>
    <p:sldId id="318" r:id="rId29"/>
    <p:sldId id="319" r:id="rId30"/>
    <p:sldId id="320" r:id="rId3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2" d="100"/>
          <a:sy n="72" d="100"/>
        </p:scale>
        <p:origin x="10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E62B2-9D62-40D7-8E73-806A03504684}" type="datetimeFigureOut">
              <a:rPr lang="sk-SK" smtClean="0"/>
              <a:t>29.9.2018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7A8A0-A0FB-430A-81AE-6740A82F8D0C}" type="slidenum">
              <a:rPr lang="sk-SK" smtClean="0"/>
              <a:t>‹#›</a:t>
            </a:fld>
            <a:endParaRPr lang="sk-SK"/>
          </a:p>
        </p:txBody>
      </p:sp>
    </p:spTree>
    <p:extLst>
      <p:ext uri="{BB962C8B-B14F-4D97-AF65-F5344CB8AC3E}">
        <p14:creationId xmlns:p14="http://schemas.microsoft.com/office/powerpoint/2010/main" val="78000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audio:1_3</a:t>
            </a:r>
          </a:p>
        </p:txBody>
      </p:sp>
      <p:sp>
        <p:nvSpPr>
          <p:cNvPr id="4" name="Slide Number Placeholder 3"/>
          <p:cNvSpPr>
            <a:spLocks noGrp="1"/>
          </p:cNvSpPr>
          <p:nvPr>
            <p:ph type="sldNum" sz="quarter" idx="10"/>
          </p:nvPr>
        </p:nvSpPr>
        <p:spPr/>
        <p:txBody>
          <a:bodyPr/>
          <a:lstStyle/>
          <a:p>
            <a:fld id="{A0EC6314-A18E-43BF-918F-A892A330C77A}" type="slidenum">
              <a:rPr lang="sk-SK" smtClean="0"/>
              <a:t>28</a:t>
            </a:fld>
            <a:endParaRPr lang="sk-SK"/>
          </a:p>
        </p:txBody>
      </p:sp>
    </p:spTree>
    <p:extLst>
      <p:ext uri="{BB962C8B-B14F-4D97-AF65-F5344CB8AC3E}">
        <p14:creationId xmlns:p14="http://schemas.microsoft.com/office/powerpoint/2010/main" val="2025348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29.9.2018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29.9.2018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29.9.2018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29.9.2018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29.9.2018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29.9.2018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29.9.2018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29.9.2018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29.9.2018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29.9.2018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29.9.2018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29.9.2018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davinci.fmph.uniba.sk/~cerny1/mechanika/Python.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en.wikipedia.org/wiki/Type_Ia_supernov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11" Type="http://schemas.openxmlformats.org/officeDocument/2006/relationships/image" Target="../media/image11.png"/><Relationship Id="rId5" Type="http://schemas.openxmlformats.org/officeDocument/2006/relationships/hyperlink" Target="http://web.mit.edu/2.25/www/pdf/DA_unified.pdf" TargetMode="External"/><Relationship Id="rId10" Type="http://schemas.openxmlformats.org/officeDocument/2006/relationships/image" Target="../media/image10.pn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4.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5300" y="1472590"/>
            <a:ext cx="8140700" cy="2431435"/>
          </a:xfrm>
          <a:prstGeom prst="rect">
            <a:avLst/>
          </a:prstGeom>
          <a:noFill/>
        </p:spPr>
        <p:txBody>
          <a:bodyPr wrap="square" rtlCol="0">
            <a:spAutoFit/>
          </a:bodyPr>
          <a:lstStyle/>
          <a:p>
            <a:pPr algn="ctr"/>
            <a:endParaRPr lang="sk-SK" sz="2000" b="1"/>
          </a:p>
          <a:p>
            <a:pPr algn="ctr"/>
            <a:r>
              <a:rPr lang="sk-SK" sz="3200" b="1"/>
              <a:t>Fyzikálna veličina</a:t>
            </a:r>
          </a:p>
          <a:p>
            <a:pPr algn="ctr"/>
            <a:endParaRPr lang="sk-SK" sz="2000" b="1"/>
          </a:p>
          <a:p>
            <a:pPr marL="342900" indent="-342900">
              <a:buFont typeface="Arial" panose="020B0604020202020204" pitchFamily="34" charset="0"/>
              <a:buChar char="•"/>
            </a:pPr>
            <a:r>
              <a:rPr lang="sk-SK" sz="2000" b="1"/>
              <a:t>číselná hodnota</a:t>
            </a:r>
          </a:p>
          <a:p>
            <a:pPr marL="342900" indent="-342900">
              <a:buFont typeface="Arial" panose="020B0604020202020204" pitchFamily="34" charset="0"/>
              <a:buChar char="•"/>
            </a:pPr>
            <a:r>
              <a:rPr lang="sk-SK" sz="2000" b="1"/>
              <a:t>fyzikálna jednotka</a:t>
            </a:r>
          </a:p>
          <a:p>
            <a:pPr marL="342900" indent="-342900">
              <a:buFont typeface="Arial" panose="020B0604020202020204" pitchFamily="34" charset="0"/>
              <a:buChar char="•"/>
            </a:pPr>
            <a:r>
              <a:rPr lang="sk-SK" sz="2000" b="1"/>
              <a:t>postup ako získať hodnotu veličiny v určitom stave (návod na použitie meracieho prístroja)</a:t>
            </a:r>
          </a:p>
        </p:txBody>
      </p:sp>
      <p:sp>
        <p:nvSpPr>
          <p:cNvPr id="3" name="TextBox 2"/>
          <p:cNvSpPr txBox="1"/>
          <p:nvPr/>
        </p:nvSpPr>
        <p:spPr>
          <a:xfrm>
            <a:off x="487017" y="4412974"/>
            <a:ext cx="8199783" cy="1477328"/>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Ako sa meria dĺžka:</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Zoberiem metrovú tyč (etalón) a postupne prikladám.</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Ale nie je to také jednoduché.</a:t>
            </a:r>
            <a:endParaRPr lang="en-US">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BCE0CA2-1A48-4B23-8A77-1A9F640E54E6}" type="slidenum">
              <a:rPr lang="sk-SK" smtClean="0"/>
              <a:t>1</a:t>
            </a:fld>
            <a:endParaRPr lang="sk-SK"/>
          </a:p>
        </p:txBody>
      </p:sp>
    </p:spTree>
    <p:extLst>
      <p:ext uri="{BB962C8B-B14F-4D97-AF65-F5344CB8AC3E}">
        <p14:creationId xmlns:p14="http://schemas.microsoft.com/office/powerpoint/2010/main" val="377037267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442" y="188048"/>
            <a:ext cx="8379085" cy="646330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Nebuďte prekvapení, že úloha je zadaná ako počítačová.</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neplašte sa, ak „neviete programovať“. To, čo budeme potrebovať je programovanie na úrovni škôlkara a naučíte sa to za víkend. Pripravené sú </a:t>
            </a:r>
            <a:r>
              <a:rPr lang="sk-SK" dirty="0" err="1">
                <a:latin typeface="Arial" panose="020B0604020202020204" pitchFamily="34" charset="0"/>
                <a:cs typeface="Arial" panose="020B0604020202020204" pitchFamily="34" charset="0"/>
              </a:rPr>
              <a:t>mikroskriptá</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en-US" dirty="0">
                <a:hlinkClick r:id="rId2"/>
              </a:rPr>
              <a:t>http://davinci.fmph.uniba.sk/~cerny1/mechanika/Python.pdf</a:t>
            </a:r>
            <a:endParaRPr lang="en-US" dirty="0"/>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tam napísané, čo si máte nainštalovať na svoj notebook. Potom čítajte a ťukajte do klávesnice.</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Nútiť vás na počítač nie je samoúčelné. </a:t>
            </a:r>
            <a:r>
              <a:rPr lang="sk-SK" b="1" dirty="0">
                <a:solidFill>
                  <a:srgbClr val="FF0000"/>
                </a:solidFill>
                <a:latin typeface="Arial" panose="020B0604020202020204" pitchFamily="34" charset="0"/>
                <a:cs typeface="Arial" panose="020B0604020202020204" pitchFamily="34" charset="0"/>
              </a:rPr>
              <a:t>Cieľom nie je naučiť sa programovať</a:t>
            </a:r>
            <a:r>
              <a:rPr lang="sk-SK"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t>
            </a:r>
            <a:r>
              <a:rPr lang="sk-SK" dirty="0">
                <a:latin typeface="Arial" panose="020B0604020202020204" pitchFamily="34" charset="0"/>
                <a:cs typeface="Arial" panose="020B0604020202020204" pitchFamily="34" charset="0"/>
              </a:rPr>
              <a:t>o sa ani „naozaj“ nenaučíte. Cieľom je lepšie pochopiť ako svet okolo nás funguje, teda fyziku. Učenie sa vzorcov samo nevedie k pochopeniu. Naprogramovať, nasimulovať virtuálnu realitu znamená, že musím vedieť „vysvetliť počítaču“ čo má robiť. A počítač je totálny hlupák. Ak mu to budete schopní vysvetliť, nepochopí to počítač, ale vy!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Nepôjde ale len o počítač.</a:t>
            </a:r>
          </a:p>
          <a:p>
            <a:endParaRPr lang="sk-SK" dirty="0">
              <a:latin typeface="Arial" panose="020B0604020202020204" pitchFamily="34" charset="0"/>
              <a:cs typeface="Arial" panose="020B0604020202020204" pitchFamily="34" charset="0"/>
            </a:endParaRPr>
          </a:p>
          <a:p>
            <a:pPr algn="ctr"/>
            <a:r>
              <a:rPr lang="sk-SK" b="1" dirty="0">
                <a:latin typeface="Arial" panose="020B0604020202020204" pitchFamily="34" charset="0"/>
                <a:cs typeface="Arial" panose="020B0604020202020204" pitchFamily="34" charset="0"/>
              </a:rPr>
              <a:t>Celý tento predmet sa bude dať zvládnuť, ale nie tak, že „naučím sa to počas týždňa pred skúškou“. Garantovane nie tak. Garantovane. </a:t>
            </a:r>
          </a:p>
          <a:p>
            <a:pPr algn="ctr"/>
            <a:r>
              <a:rPr lang="sk-SK" b="1" dirty="0">
                <a:solidFill>
                  <a:srgbClr val="FF0000"/>
                </a:solidFill>
                <a:latin typeface="Arial" panose="020B0604020202020204" pitchFamily="34" charset="0"/>
                <a:cs typeface="Arial" panose="020B0604020202020204" pitchFamily="34" charset="0"/>
              </a:rPr>
              <a:t>Nepríďte na to neskoro! Boli ste varovaní!</a:t>
            </a:r>
          </a:p>
        </p:txBody>
      </p:sp>
      <p:sp>
        <p:nvSpPr>
          <p:cNvPr id="3" name="Slide Number Placeholder 2"/>
          <p:cNvSpPr>
            <a:spLocks noGrp="1"/>
          </p:cNvSpPr>
          <p:nvPr>
            <p:ph type="sldNum" sz="quarter" idx="12"/>
          </p:nvPr>
        </p:nvSpPr>
        <p:spPr/>
        <p:txBody>
          <a:bodyPr/>
          <a:lstStyle/>
          <a:p>
            <a:fld id="{1BCE0CA2-1A48-4B23-8A77-1A9F640E54E6}" type="slidenum">
              <a:rPr lang="sk-SK" smtClean="0"/>
              <a:t>10</a:t>
            </a:fld>
            <a:endParaRPr lang="sk-SK"/>
          </a:p>
        </p:txBody>
      </p:sp>
    </p:spTree>
    <p:extLst>
      <p:ext uri="{BB962C8B-B14F-4D97-AF65-F5344CB8AC3E}">
        <p14:creationId xmlns:p14="http://schemas.microsoft.com/office/powerpoint/2010/main" val="104232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201" y="827191"/>
            <a:ext cx="7632848" cy="523220"/>
          </a:xfrm>
          <a:prstGeom prst="rect">
            <a:avLst/>
          </a:prstGeom>
          <a:noFill/>
        </p:spPr>
        <p:txBody>
          <a:bodyPr wrap="square" rtlCol="0">
            <a:spAutoFit/>
          </a:bodyPr>
          <a:lstStyle/>
          <a:p>
            <a:pPr algn="ctr"/>
            <a:r>
              <a:rPr lang="sk-SK" sz="2800" b="1" dirty="0"/>
              <a:t>Jednotky SI</a:t>
            </a:r>
          </a:p>
        </p:txBody>
      </p:sp>
      <p:sp>
        <p:nvSpPr>
          <p:cNvPr id="3" name="TextBox 2"/>
          <p:cNvSpPr txBox="1"/>
          <p:nvPr/>
        </p:nvSpPr>
        <p:spPr>
          <a:xfrm>
            <a:off x="306179" y="1952839"/>
            <a:ext cx="8064896" cy="3046988"/>
          </a:xfrm>
          <a:prstGeom prst="rect">
            <a:avLst/>
          </a:prstGeom>
          <a:solidFill>
            <a:srgbClr val="92D050"/>
          </a:solidFill>
        </p:spPr>
        <p:txBody>
          <a:bodyPr wrap="square" rtlCol="0">
            <a:spAutoFit/>
          </a:bodyPr>
          <a:lstStyle/>
          <a:p>
            <a:r>
              <a:rPr lang="sk-SK" sz="2400" b="1" dirty="0"/>
              <a:t>Sekunda</a:t>
            </a:r>
            <a:r>
              <a:rPr lang="sk-SK" sz="2400" dirty="0"/>
              <a:t> je doba trvania 9192631770 periód žiarenia medzi dvoma </a:t>
            </a:r>
            <a:r>
              <a:rPr lang="sk-SK" sz="2400" dirty="0" err="1"/>
              <a:t>hyperjemnými</a:t>
            </a:r>
            <a:r>
              <a:rPr lang="sk-SK" sz="2400" dirty="0"/>
              <a:t> hladinami atómu </a:t>
            </a:r>
            <a:r>
              <a:rPr lang="sk-SK" sz="2400" dirty="0" err="1"/>
              <a:t>cézia</a:t>
            </a:r>
            <a:r>
              <a:rPr lang="sk-SK" sz="2400" dirty="0"/>
              <a:t> 138.</a:t>
            </a:r>
          </a:p>
          <a:p>
            <a:r>
              <a:rPr lang="sk-SK" sz="2400" b="1" dirty="0"/>
              <a:t>Meter</a:t>
            </a:r>
            <a:r>
              <a:rPr lang="sk-SK" sz="2400" dirty="0"/>
              <a:t> je dĺžka dráhy prejdenej svetlom vo vákuu za dobu 1/299792458 sekundy.</a:t>
            </a:r>
          </a:p>
          <a:p>
            <a:r>
              <a:rPr lang="sk-SK" sz="2400" dirty="0"/>
              <a:t>Z týchto dvoch definícií vyplýva, že rýchlosť svetla sa už nedá merať, lebo je </a:t>
            </a:r>
            <a:r>
              <a:rPr lang="sk-SK" sz="2400" b="1" dirty="0"/>
              <a:t>definované</a:t>
            </a:r>
            <a:r>
              <a:rPr lang="sk-SK" sz="2400" dirty="0"/>
              <a:t>, že má hodnotu 299792458 m/s.</a:t>
            </a:r>
          </a:p>
          <a:p>
            <a:r>
              <a:rPr lang="sk-SK" sz="2400" b="1" dirty="0"/>
              <a:t>Kilogram</a:t>
            </a:r>
            <a:r>
              <a:rPr lang="sk-SK" sz="2400" dirty="0"/>
              <a:t> je hmotnosť medzinárodného prototypu kilogramu.</a:t>
            </a:r>
          </a:p>
          <a:p>
            <a:endParaRPr lang="sk-SK" sz="2400" b="1" dirty="0"/>
          </a:p>
        </p:txBody>
      </p:sp>
      <p:sp>
        <p:nvSpPr>
          <p:cNvPr id="4" name="Slide Number Placeholder 3"/>
          <p:cNvSpPr>
            <a:spLocks noGrp="1"/>
          </p:cNvSpPr>
          <p:nvPr>
            <p:ph type="sldNum" sz="quarter" idx="12"/>
          </p:nvPr>
        </p:nvSpPr>
        <p:spPr/>
        <p:txBody>
          <a:bodyPr/>
          <a:lstStyle/>
          <a:p>
            <a:fld id="{1BCE0CA2-1A48-4B23-8A77-1A9F640E54E6}" type="slidenum">
              <a:rPr lang="sk-SK" smtClean="0"/>
              <a:t>11</a:t>
            </a:fld>
            <a:endParaRPr lang="sk-SK"/>
          </a:p>
        </p:txBody>
      </p:sp>
    </p:spTree>
    <p:extLst>
      <p:ext uri="{BB962C8B-B14F-4D97-AF65-F5344CB8AC3E}">
        <p14:creationId xmlns:p14="http://schemas.microsoft.com/office/powerpoint/2010/main" val="378784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8052" y="556591"/>
            <a:ext cx="8438322" cy="2616101"/>
          </a:xfrm>
          <a:prstGeom prst="rect">
            <a:avLst/>
          </a:prstGeom>
          <a:noFill/>
        </p:spPr>
        <p:txBody>
          <a:bodyPr wrap="square" rtlCol="0">
            <a:spAutoFit/>
          </a:bodyPr>
          <a:lstStyle/>
          <a:p>
            <a:r>
              <a:rPr lang="sk-SK" sz="2000" b="1" dirty="0">
                <a:latin typeface="Arial" panose="020B0604020202020204" pitchFamily="34" charset="0"/>
                <a:cs typeface="Arial" panose="020B0604020202020204" pitchFamily="34" charset="0"/>
              </a:rPr>
              <a:t>Súčasne sa ale mám zaujímať aj o to, „ako sa to nameralo“.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 to nielen tak že „napätie sa udáva vo voltoch a teda sa meria voltmetrom“.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aj to, ako ten voltmeter vnútri funguje. Dôvod je jednoduchý. Nie každé napätie sa dá zmerať každým voltmetrom. V niektorých situáciách treba použiť voltmeter založený na istom princípe, lebo voltmeter založený na nevhodnom princípe síce na displeji niečo ukáže, ale údaj môže byť veľmi rôzny od skutočnej hodnoty napätia, ktoré chcem zmerať.</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318052" y="3299792"/>
            <a:ext cx="8488029" cy="1200329"/>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Dĺžky na úrovni niekoľko metrov môžeme merať postupným prikladaním metrovej tyče.</a:t>
            </a:r>
          </a:p>
          <a:p>
            <a:r>
              <a:rPr lang="sk-SK">
                <a:latin typeface="Arial" panose="020B0604020202020204" pitchFamily="34" charset="0"/>
                <a:cs typeface="Arial" panose="020B0604020202020204" pitchFamily="34" charset="0"/>
              </a:rPr>
              <a:t>Praktický je taký nápad: urobím koleso s obvodom presne pol metra a počítam otáčky (policajti tak merajú vzdialenosti na mieste autonehody).</a:t>
            </a:r>
            <a:endParaRPr lang="en-US">
              <a:latin typeface="Arial" panose="020B0604020202020204" pitchFamily="34" charset="0"/>
              <a:cs typeface="Arial" panose="020B0604020202020204" pitchFamily="34" charset="0"/>
            </a:endParaRPr>
          </a:p>
        </p:txBody>
      </p:sp>
      <p:pic>
        <p:nvPicPr>
          <p:cNvPr id="1026" name="Picture 2" descr="http://upload.wikimedia.org/wikipedia/commons/thumb/c/c5/MessradSuricata.jpg/1920px-MessradSurica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0480" y="4879147"/>
            <a:ext cx="3047819" cy="14620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BCE0CA2-1A48-4B23-8A77-1A9F640E54E6}" type="slidenum">
              <a:rPr lang="sk-SK" smtClean="0"/>
              <a:t>12</a:t>
            </a:fld>
            <a:endParaRPr lang="sk-SK"/>
          </a:p>
        </p:txBody>
      </p:sp>
    </p:spTree>
    <p:extLst>
      <p:ext uri="{BB962C8B-B14F-4D97-AF65-F5344CB8AC3E}">
        <p14:creationId xmlns:p14="http://schemas.microsoft.com/office/powerpoint/2010/main" val="2074917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322" y="457200"/>
            <a:ext cx="8259417" cy="1200329"/>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Vzdialenosti na úrovni milimetrov meriam pomocou metrovej tyče rozdelenej (napríklad skusmo) na 1000 rovnakých dielikov.</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Čo tak mikrometre (typicky ľudský vlas). Šikovný nápad je skrutka.</a:t>
            </a:r>
          </a:p>
        </p:txBody>
      </p:sp>
      <p:pic>
        <p:nvPicPr>
          <p:cNvPr id="2050" name="Picture 2" descr="http://upload.wikimedia.org/wikipedia/commons/4/47/Screw_thread_Z%C3%A1vit_M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705017" y="-301142"/>
            <a:ext cx="1724025" cy="59817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6470" y="3886200"/>
            <a:ext cx="8030817" cy="2031325"/>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Nie je problém vyrezať na sústruhu, v ktorom sa nôž posúva </a:t>
            </a:r>
            <a:r>
              <a:rPr lang="sk-SK" err="1">
                <a:latin typeface="Arial" panose="020B0604020202020204" pitchFamily="34" charset="0"/>
                <a:cs typeface="Arial" panose="020B0604020202020204" pitchFamily="34" charset="0"/>
              </a:rPr>
              <a:t>synchronizoane</a:t>
            </a:r>
            <a:r>
              <a:rPr lang="sk-SK">
                <a:latin typeface="Arial" panose="020B0604020202020204" pitchFamily="34" charset="0"/>
                <a:cs typeface="Arial" panose="020B0604020202020204" pitchFamily="34" charset="0"/>
              </a:rPr>
              <a:t> s otáčkami vretena, rovnomerný závit so stúpaním napríklad 0.5 mm na jednu otáčku (nastavím posuv noža tak, aby sa posunul o 10 cm na 200 otáčok vretena).</a:t>
            </a:r>
          </a:p>
          <a:p>
            <a:r>
              <a:rPr lang="en-US" err="1">
                <a:latin typeface="Arial" panose="020B0604020202020204" pitchFamily="34" charset="0"/>
                <a:cs typeface="Arial" panose="020B0604020202020204" pitchFamily="34" charset="0"/>
              </a:rPr>
              <a:t>Ke</a:t>
            </a:r>
            <a:r>
              <a:rPr lang="sk-SK">
                <a:latin typeface="Arial" panose="020B0604020202020204" pitchFamily="34" charset="0"/>
                <a:cs typeface="Arial" panose="020B0604020202020204" pitchFamily="34" charset="0"/>
              </a:rPr>
              <a:t>ď potom otočím maticu o stotinu otáčky, posunie sa 0.005 mm teda 5 mikrometrov. Na lepšom sústruhu sa to dá aj jemnejšie, takže sa dá urobiť mikrometer.</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t>13</a:t>
            </a:fld>
            <a:endParaRPr lang="sk-SK"/>
          </a:p>
        </p:txBody>
      </p:sp>
    </p:spTree>
    <p:extLst>
      <p:ext uri="{BB962C8B-B14F-4D97-AF65-F5344CB8AC3E}">
        <p14:creationId xmlns:p14="http://schemas.microsoft.com/office/powerpoint/2010/main" val="2164175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thumb/2/2d/Mahr_Micromar_40A_0-25mm_Micrometer.jpg/1280px-Mahr_Micromar_40A_0-25mm_Microme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10" y="234777"/>
            <a:ext cx="7755973" cy="5167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1783" y="5575852"/>
            <a:ext cx="8802826" cy="1200329"/>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Zlomky mikrometra môžem určiť pod mikroskopom. Objekt posúvam na vozíku ovládanom  mikrometrickou skrutkou a pozerám, o akú časť zorného poľa sa posunie pri posune o 1 mikrometer a porovnám s časťou zorného poľa, ktorú zaberá meraný objekt.</a:t>
            </a:r>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14</a:t>
            </a:fld>
            <a:endParaRPr lang="sk-SK"/>
          </a:p>
        </p:txBody>
      </p:sp>
    </p:spTree>
    <p:extLst>
      <p:ext uri="{BB962C8B-B14F-4D97-AF65-F5344CB8AC3E}">
        <p14:creationId xmlns:p14="http://schemas.microsoft.com/office/powerpoint/2010/main" val="2834204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96957" y="636104"/>
                <a:ext cx="8110330" cy="3742178"/>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Čo tak rozmer atómu. Odkiaľ vieme, že rozmer atómu vodíka je približne 50 </a:t>
                </a:r>
                <a:r>
                  <a:rPr lang="sk-SK" dirty="0" err="1">
                    <a:latin typeface="Arial" panose="020B0604020202020204" pitchFamily="34" charset="0"/>
                    <a:cs typeface="Arial" panose="020B0604020202020204" pitchFamily="34" charset="0"/>
                  </a:rPr>
                  <a:t>pikometrov</a:t>
                </a:r>
                <a:r>
                  <a:rPr lang="sk-SK" dirty="0">
                    <a:latin typeface="Arial" panose="020B0604020202020204" pitchFamily="34" charset="0"/>
                    <a:cs typeface="Arial" panose="020B0604020202020204" pitchFamily="34" charset="0"/>
                  </a:rPr>
                  <a:t> (50 </a:t>
                </a:r>
                <a:r>
                  <a:rPr lang="sk-SK" dirty="0" err="1">
                    <a:latin typeface="Arial" panose="020B0604020202020204" pitchFamily="34" charset="0"/>
                    <a:cs typeface="Arial" panose="020B0604020202020204" pitchFamily="34" charset="0"/>
                  </a:rPr>
                  <a:t>pm</a:t>
                </a:r>
                <a:r>
                  <a:rPr lang="sk-SK" dirty="0">
                    <a:latin typeface="Arial" panose="020B0604020202020204" pitchFamily="34" charset="0"/>
                    <a:cs typeface="Arial" panose="020B0604020202020204" pitchFamily="34" charset="0"/>
                  </a:rPr>
                  <a:t> = 0.05 nm = 0.5 </a:t>
                </a:r>
                <a:r>
                  <a:rPr lang="sk-SK" dirty="0" err="1">
                    <a:latin typeface="Arial" panose="020B0604020202020204" pitchFamily="34" charset="0"/>
                    <a:cs typeface="Arial" panose="020B0604020202020204" pitchFamily="34" charset="0"/>
                  </a:rPr>
                  <a:t>angstromov</a:t>
                </a:r>
                <a:r>
                  <a:rPr lang="sk-SK" dirty="0">
                    <a:latin typeface="Arial" panose="020B0604020202020204" pitchFamily="34" charset="0"/>
                    <a:cs typeface="Arial" panose="020B0604020202020204" pitchFamily="34" charset="0"/>
                  </a:rPr>
                  <a:t>)?</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Vieme to z rôznych nepriamych meraní (a následných výpočtov). Jednoduchý a veľmi hrubý odhad by mohol vyzerať takto:</a:t>
                </a:r>
              </a:p>
              <a:p>
                <a:r>
                  <a:rPr lang="sk-SK" dirty="0">
                    <a:latin typeface="Arial" panose="020B0604020202020204" pitchFamily="34" charset="0"/>
                    <a:cs typeface="Arial" panose="020B0604020202020204" pitchFamily="34" charset="0"/>
                  </a:rPr>
                  <a:t>Ionizačná energia atómu vodíka je 13.6 </a:t>
                </a:r>
                <a:r>
                  <a:rPr lang="sk-SK" dirty="0" err="1">
                    <a:latin typeface="Arial" panose="020B0604020202020204" pitchFamily="34" charset="0"/>
                    <a:cs typeface="Arial" panose="020B0604020202020204" pitchFamily="34" charset="0"/>
                  </a:rPr>
                  <a:t>eV.</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Potenciálna energia elektrónu v poli protónu sa teda dá očakávať na rádovo takej úrovni. Potenciálna energia elektrónu vo vzdialenosti </a:t>
                </a:r>
                <a14:m>
                  <m:oMath xmlns:m="http://schemas.openxmlformats.org/officeDocument/2006/math">
                    <m:r>
                      <a:rPr lang="sk-SK" b="0" i="1" smtClean="0">
                        <a:latin typeface="Cambria Math" panose="02040503050406030204" pitchFamily="18" charset="0"/>
                        <a:cs typeface="Arial" panose="020B0604020202020204" pitchFamily="34" charset="0"/>
                      </a:rPr>
                      <m:t>𝑟</m:t>
                    </m:r>
                  </m:oMath>
                </a14:m>
                <a:r>
                  <a:rPr lang="sk-SK" dirty="0">
                    <a:latin typeface="Arial" panose="020B0604020202020204" pitchFamily="34" charset="0"/>
                    <a:cs typeface="Arial" panose="020B0604020202020204" pitchFamily="34" charset="0"/>
                  </a:rPr>
                  <a:t> je</a:t>
                </a:r>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4</m:t>
                          </m:r>
                          <m:r>
                            <a:rPr lang="en-US" b="0" i="1" smtClean="0">
                              <a:latin typeface="Cambria Math" panose="02040503050406030204" pitchFamily="18" charset="0"/>
                              <a:cs typeface="Arial" panose="020B0604020202020204" pitchFamily="34" charset="0"/>
                            </a:rPr>
                            <m:t>𝜋</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0</m:t>
                              </m:r>
                            </m:sub>
                          </m:sSub>
                        </m:den>
                      </m:f>
                      <m:f>
                        <m:fPr>
                          <m:ctrlPr>
                            <a:rPr lang="en-US" b="0" i="1" smtClean="0">
                              <a:latin typeface="Cambria Math" panose="02040503050406030204" pitchFamily="18" charset="0"/>
                              <a:cs typeface="Arial" panose="020B0604020202020204" pitchFamily="34" charset="0"/>
                            </a:rPr>
                          </m:ctrlPr>
                        </m:fPr>
                        <m:num>
                          <m:sSup>
                            <m:sSupPr>
                              <m:ctrlPr>
                                <a:rPr lang="en-US" b="0" i="1" smtClean="0">
                                  <a:latin typeface="Cambria Math" panose="02040503050406030204" pitchFamily="18" charset="0"/>
                                  <a:cs typeface="Arial" panose="020B0604020202020204" pitchFamily="34" charset="0"/>
                                </a:rPr>
                              </m:ctrlPr>
                            </m:sSupPr>
                            <m:e>
                              <m:r>
                                <a:rPr lang="en-US" b="0" i="1" smtClean="0">
                                  <a:latin typeface="Cambria Math" panose="02040503050406030204" pitchFamily="18" charset="0"/>
                                  <a:cs typeface="Arial" panose="020B0604020202020204" pitchFamily="34" charset="0"/>
                                </a:rPr>
                                <m:t>𝑒</m:t>
                              </m:r>
                            </m:e>
                            <m:sup>
                              <m:r>
                                <a:rPr lang="en-US" b="0" i="1" smtClean="0">
                                  <a:latin typeface="Cambria Math" panose="02040503050406030204" pitchFamily="18" charset="0"/>
                                  <a:cs typeface="Arial" panose="020B0604020202020204" pitchFamily="34" charset="0"/>
                                </a:rPr>
                                <m:t>2</m:t>
                              </m:r>
                            </m:sup>
                          </m:sSup>
                        </m:num>
                        <m:den>
                          <m:r>
                            <a:rPr lang="en-US" b="0" i="1" smtClean="0">
                              <a:latin typeface="Cambria Math" panose="02040503050406030204" pitchFamily="18" charset="0"/>
                              <a:cs typeface="Arial" panose="020B0604020202020204" pitchFamily="34" charset="0"/>
                            </a:rPr>
                            <m:t>𝑟</m:t>
                          </m:r>
                        </m:den>
                      </m:f>
                    </m:oMath>
                  </m:oMathPara>
                </a14:m>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 dosadení hodnôt permitivity a elementárneho náboja dostaneme, že 13.6 </a:t>
                </a:r>
                <a:r>
                  <a:rPr lang="sk-SK" dirty="0" err="1">
                    <a:latin typeface="Arial" panose="020B0604020202020204" pitchFamily="34" charset="0"/>
                    <a:cs typeface="Arial" panose="020B0604020202020204" pitchFamily="34" charset="0"/>
                  </a:rPr>
                  <a:t>eV</a:t>
                </a:r>
                <a:r>
                  <a:rPr lang="sk-SK" dirty="0">
                    <a:latin typeface="Arial" panose="020B0604020202020204" pitchFamily="34" charset="0"/>
                    <a:cs typeface="Arial" panose="020B0604020202020204" pitchFamily="34" charset="0"/>
                  </a:rPr>
                  <a:t> vyjde pre r=0.1 nm, čo je rádovo správna hodnota.</a:t>
                </a:r>
              </a:p>
              <a:p>
                <a:endParaRPr lang="sk-SK"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96957" y="636104"/>
                <a:ext cx="8110330" cy="3742178"/>
              </a:xfrm>
              <a:prstGeom prst="rect">
                <a:avLst/>
              </a:prstGeom>
              <a:blipFill rotWithShape="0">
                <a:blip r:embed="rId4"/>
                <a:stretch>
                  <a:fillRect l="-677" t="-814" r="-376"/>
                </a:stretch>
              </a:blipFill>
            </p:spPr>
            <p:txBody>
              <a:bodyPr/>
              <a:lstStyle/>
              <a:p>
                <a:r>
                  <a:rPr lang="sk-SK">
                    <a:noFill/>
                  </a:rPr>
                  <a:t> </a:t>
                </a:r>
              </a:p>
            </p:txBody>
          </p:sp>
        </mc:Fallback>
      </mc:AlternateContent>
      <p:sp>
        <p:nvSpPr>
          <p:cNvPr id="3" name="Slide Number Placeholder 2"/>
          <p:cNvSpPr>
            <a:spLocks noGrp="1"/>
          </p:cNvSpPr>
          <p:nvPr>
            <p:ph type="sldNum" sz="quarter" idx="12"/>
          </p:nvPr>
        </p:nvSpPr>
        <p:spPr/>
        <p:txBody>
          <a:bodyPr/>
          <a:lstStyle/>
          <a:p>
            <a:fld id="{1BCE0CA2-1A48-4B23-8A77-1A9F640E54E6}" type="slidenum">
              <a:rPr lang="sk-SK" smtClean="0"/>
              <a:t>15</a:t>
            </a:fld>
            <a:endParaRPr lang="sk-SK"/>
          </a:p>
        </p:txBody>
      </p:sp>
    </p:spTree>
    <p:extLst>
      <p:ext uri="{BB962C8B-B14F-4D97-AF65-F5344CB8AC3E}">
        <p14:creationId xmlns:p14="http://schemas.microsoft.com/office/powerpoint/2010/main" val="103802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173" y="442148"/>
            <a:ext cx="8656983" cy="1754326"/>
          </a:xfrm>
          <a:prstGeom prst="rect">
            <a:avLst/>
          </a:prstGeom>
        </p:spPr>
        <p:txBody>
          <a:bodyPr wrap="square">
            <a:spAutoFit/>
          </a:bodyPr>
          <a:lstStyle/>
          <a:p>
            <a:r>
              <a:rPr lang="sk-SK" dirty="0">
                <a:latin typeface="Arial" panose="020B0604020202020204" pitchFamily="34" charset="0"/>
                <a:cs typeface="Arial" panose="020B0604020202020204" pitchFamily="34" charset="0"/>
              </a:rPr>
              <a:t>Pozrime sa naopak na veľké vzdialenosti, napríklad vzdialenosť Zeme od Mesiaca.</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 obrázku je zatmenie Mesiaca v neúplnej fáze. Na mesiaci vidno približne hranicu tieňa Zeme ako časť kružnice. Doplníme na úplnú kružnicu a dostaneme ako by sa javilo teleso rovnako veľké ako Zem, keby sa nachádzalo vo vzdialenosti Mesiaca (na ďalšom </a:t>
            </a:r>
            <a:r>
              <a:rPr lang="sk-SK" dirty="0" err="1">
                <a:latin typeface="Arial" panose="020B0604020202020204" pitchFamily="34" charset="0"/>
                <a:cs typeface="Arial" panose="020B0604020202020204" pitchFamily="34" charset="0"/>
              </a:rPr>
              <a:t>slajde</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420" y="2505652"/>
            <a:ext cx="2089949" cy="1847688"/>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16</a:t>
            </a:fld>
            <a:endParaRPr lang="sk-SK"/>
          </a:p>
        </p:txBody>
      </p:sp>
    </p:spTree>
    <p:extLst>
      <p:ext uri="{BB962C8B-B14F-4D97-AF65-F5344CB8AC3E}">
        <p14:creationId xmlns:p14="http://schemas.microsoft.com/office/powerpoint/2010/main" val="111156437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4594" y="299165"/>
            <a:ext cx="2089949" cy="1847688"/>
          </a:xfrm>
          <a:prstGeom prst="rect">
            <a:avLst/>
          </a:prstGeom>
        </p:spPr>
      </p:pic>
      <p:sp>
        <p:nvSpPr>
          <p:cNvPr id="4" name="Oval 3"/>
          <p:cNvSpPr/>
          <p:nvPr/>
        </p:nvSpPr>
        <p:spPr>
          <a:xfrm>
            <a:off x="1769165" y="199774"/>
            <a:ext cx="5387009" cy="538601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8539" y="5963478"/>
            <a:ext cx="8368748" cy="923330"/>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Je zrejmé, že priemer Zeme je zhruba 3-krát väčší ako priemer </a:t>
            </a:r>
            <a:r>
              <a:rPr lang="sk-SK" err="1">
                <a:latin typeface="Arial" panose="020B0604020202020204" pitchFamily="34" charset="0"/>
                <a:cs typeface="Arial" panose="020B0604020202020204" pitchFamily="34" charset="0"/>
              </a:rPr>
              <a:t>Masiaca</a:t>
            </a:r>
            <a:r>
              <a:rPr lang="sk-SK">
                <a:latin typeface="Arial" panose="020B0604020202020204" pitchFamily="34" charset="0"/>
                <a:cs typeface="Arial" panose="020B0604020202020204" pitchFamily="34" charset="0"/>
              </a:rPr>
              <a:t>. Je to len približné „meranie“, lebo Slnko nie je v nekonečnej vzdialenosti a teda tieň Zeme sa nepremieta na Mesiac paralelne. </a:t>
            </a:r>
            <a:endParaRPr lang="en-US">
              <a:latin typeface="Arial" panose="020B0604020202020204" pitchFamily="34" charset="0"/>
              <a:cs typeface="Arial" panose="020B0604020202020204" pitchFamily="34" charset="0"/>
            </a:endParaRPr>
          </a:p>
        </p:txBody>
      </p:sp>
      <p:cxnSp>
        <p:nvCxnSpPr>
          <p:cNvPr id="7" name="Straight Connector 6"/>
          <p:cNvCxnSpPr>
            <a:stCxn id="3" idx="0"/>
            <a:endCxn id="3" idx="2"/>
          </p:cNvCxnSpPr>
          <p:nvPr/>
        </p:nvCxnSpPr>
        <p:spPr>
          <a:xfrm>
            <a:off x="5869569" y="299165"/>
            <a:ext cx="0" cy="184768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61526" y="199774"/>
            <a:ext cx="0" cy="184768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61526" y="2047462"/>
            <a:ext cx="0" cy="184768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61526" y="3738104"/>
            <a:ext cx="0" cy="1847688"/>
          </a:xfrm>
          <a:prstGeom prst="line">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BCE0CA2-1A48-4B23-8A77-1A9F640E54E6}" type="slidenum">
              <a:rPr lang="sk-SK" smtClean="0"/>
              <a:t>17</a:t>
            </a:fld>
            <a:endParaRPr lang="sk-SK"/>
          </a:p>
        </p:txBody>
      </p:sp>
    </p:spTree>
    <p:extLst>
      <p:ext uri="{BB962C8B-B14F-4D97-AF65-F5344CB8AC3E}">
        <p14:creationId xmlns:p14="http://schemas.microsoft.com/office/powerpoint/2010/main" val="1272932885"/>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052" y="417443"/>
            <a:ext cx="8140148" cy="923330"/>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Priemer Zeme poznáme, teda vieme priemer Mesiaca. Potom stačí „trocha trigonometrie“ zmerať uhol pod ktorým vidíme priemer Mesiaca zo Zeme a vypočítať vzdialenosť</a:t>
            </a:r>
            <a:endParaRPr lang="en-US">
              <a:latin typeface="Arial" panose="020B0604020202020204" pitchFamily="34" charset="0"/>
              <a:cs typeface="Arial" panose="020B0604020202020204" pitchFamily="34" charset="0"/>
            </a:endParaRPr>
          </a:p>
        </p:txBody>
      </p:sp>
      <p:sp>
        <p:nvSpPr>
          <p:cNvPr id="3" name="Oval 2"/>
          <p:cNvSpPr/>
          <p:nvPr/>
        </p:nvSpPr>
        <p:spPr>
          <a:xfrm>
            <a:off x="6023113" y="2842591"/>
            <a:ext cx="1292087" cy="12920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395330" y="3498573"/>
            <a:ext cx="43235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18852" y="2802834"/>
            <a:ext cx="0" cy="6957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5330" y="3498573"/>
            <a:ext cx="262393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95330" y="3498573"/>
            <a:ext cx="3508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 idx="0"/>
          </p:cNvCxnSpPr>
          <p:nvPr/>
        </p:nvCxnSpPr>
        <p:spPr>
          <a:xfrm flipV="1">
            <a:off x="2395330" y="2842591"/>
            <a:ext cx="4273827" cy="655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74643" y="2564296"/>
            <a:ext cx="2325757"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Poloha na Zemi</a:t>
            </a:r>
          </a:p>
        </p:txBody>
      </p:sp>
      <p:sp>
        <p:nvSpPr>
          <p:cNvPr id="6" name="TextBox 5"/>
          <p:cNvSpPr txBox="1"/>
          <p:nvPr/>
        </p:nvSpPr>
        <p:spPr>
          <a:xfrm>
            <a:off x="7076661" y="2564296"/>
            <a:ext cx="1451113"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Mesiac</a:t>
            </a:r>
          </a:p>
        </p:txBody>
      </p:sp>
      <p:sp>
        <p:nvSpPr>
          <p:cNvPr id="8" name="TextBox 7"/>
          <p:cNvSpPr txBox="1"/>
          <p:nvPr/>
        </p:nvSpPr>
        <p:spPr>
          <a:xfrm>
            <a:off x="4025348" y="3717235"/>
            <a:ext cx="467139"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D</a:t>
            </a:r>
          </a:p>
        </p:txBody>
      </p:sp>
      <p:sp>
        <p:nvSpPr>
          <p:cNvPr id="10" name="TextBox 9"/>
          <p:cNvSpPr txBox="1"/>
          <p:nvPr/>
        </p:nvSpPr>
        <p:spPr>
          <a:xfrm>
            <a:off x="6828183" y="3140765"/>
            <a:ext cx="337930"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R</a:t>
            </a:r>
          </a:p>
        </p:txBody>
      </p:sp>
      <p:sp>
        <p:nvSpPr>
          <p:cNvPr id="12" name="TextBox 11"/>
          <p:cNvSpPr txBox="1"/>
          <p:nvPr/>
        </p:nvSpPr>
        <p:spPr>
          <a:xfrm>
            <a:off x="3906080" y="3170584"/>
            <a:ext cx="536713" cy="369332"/>
          </a:xfrm>
          <a:prstGeom prst="rect">
            <a:avLst/>
          </a:prstGeom>
          <a:noFill/>
        </p:spPr>
        <p:txBody>
          <a:bodyPr wrap="square" rtlCol="0">
            <a:spAutoFit/>
          </a:bodyPr>
          <a:lstStyle/>
          <a:p>
            <a:r>
              <a:rPr lang="el-GR">
                <a:latin typeface="Arial" panose="020B0604020202020204" pitchFamily="34" charset="0"/>
                <a:cs typeface="Arial" panose="020B0604020202020204" pitchFamily="34" charset="0"/>
              </a:rPr>
              <a:t>α</a:t>
            </a:r>
            <a:endParaRPr lang="en-US">
              <a:latin typeface="Arial" panose="020B0604020202020204" pitchFamily="34" charset="0"/>
              <a:cs typeface="Arial" panose="020B0604020202020204" pitchFamily="34" charset="0"/>
            </a:endParaRPr>
          </a:p>
        </p:txBody>
      </p:sp>
      <p:sp>
        <p:nvSpPr>
          <p:cNvPr id="14" name="Slide Number Placeholder 13"/>
          <p:cNvSpPr>
            <a:spLocks noGrp="1"/>
          </p:cNvSpPr>
          <p:nvPr>
            <p:ph type="sldNum" sz="quarter" idx="12"/>
          </p:nvPr>
        </p:nvSpPr>
        <p:spPr/>
        <p:txBody>
          <a:bodyPr/>
          <a:lstStyle/>
          <a:p>
            <a:fld id="{1BCE0CA2-1A48-4B23-8A77-1A9F640E54E6}" type="slidenum">
              <a:rPr lang="sk-SK" smtClean="0"/>
              <a:t>18</a:t>
            </a:fld>
            <a:endParaRPr lang="sk-SK"/>
          </a:p>
        </p:txBody>
      </p:sp>
    </p:spTree>
    <p:extLst>
      <p:ext uri="{BB962C8B-B14F-4D97-AF65-F5344CB8AC3E}">
        <p14:creationId xmlns:p14="http://schemas.microsoft.com/office/powerpoint/2010/main" val="3917888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896" y="576470"/>
            <a:ext cx="7921487" cy="738664"/>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Ešte jeden ilustračný príklad: </a:t>
            </a:r>
          </a:p>
          <a:p>
            <a:r>
              <a:rPr lang="sk-SK" sz="2400" b="1">
                <a:latin typeface="Arial" panose="020B0604020202020204" pitchFamily="34" charset="0"/>
                <a:cs typeface="Arial" panose="020B0604020202020204" pitchFamily="34" charset="0"/>
              </a:rPr>
              <a:t>Určovanie najväčších vzdialeností vo vesmíre</a:t>
            </a:r>
            <a:endParaRPr lang="en-US" sz="2400" b="1">
              <a:latin typeface="Arial" panose="020B0604020202020204" pitchFamily="34" charset="0"/>
              <a:cs typeface="Arial" panose="020B0604020202020204" pitchFamily="34" charset="0"/>
            </a:endParaRPr>
          </a:p>
        </p:txBody>
      </p:sp>
      <p:sp>
        <p:nvSpPr>
          <p:cNvPr id="3" name="Rectangle 2"/>
          <p:cNvSpPr/>
          <p:nvPr/>
        </p:nvSpPr>
        <p:spPr>
          <a:xfrm>
            <a:off x="710647" y="4139610"/>
            <a:ext cx="6510130" cy="369332"/>
          </a:xfrm>
          <a:prstGeom prst="rect">
            <a:avLst/>
          </a:prstGeom>
        </p:spPr>
        <p:txBody>
          <a:bodyPr wrap="square">
            <a:spAutoFit/>
          </a:bodyPr>
          <a:lstStyle/>
          <a:p>
            <a:r>
              <a:rPr lang="sk-SK" dirty="0" err="1"/>
              <a:t>Ref</a:t>
            </a:r>
            <a:r>
              <a:rPr lang="sk-SK" dirty="0"/>
              <a:t>: </a:t>
            </a:r>
            <a:r>
              <a:rPr lang="en-US" dirty="0">
                <a:hlinkClick r:id="rId2"/>
              </a:rPr>
              <a:t>http://en.wikipedia.org/wiki/Type_Ia_supernova</a:t>
            </a:r>
            <a:endParaRPr lang="en-US" dirty="0"/>
          </a:p>
        </p:txBody>
      </p:sp>
      <p:sp>
        <p:nvSpPr>
          <p:cNvPr id="4" name="TextBox 3"/>
          <p:cNvSpPr txBox="1"/>
          <p:nvPr/>
        </p:nvSpPr>
        <p:spPr>
          <a:xfrm>
            <a:off x="626165" y="1554287"/>
            <a:ext cx="7513983" cy="258532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 </a:t>
            </a:r>
            <a:r>
              <a:rPr lang="sk-SK" b="1" dirty="0">
                <a:latin typeface="Arial" panose="020B0604020202020204" pitchFamily="34" charset="0"/>
                <a:cs typeface="Arial" panose="020B0604020202020204" pitchFamily="34" charset="0"/>
              </a:rPr>
              <a:t>supernovách typu Ia</a:t>
            </a:r>
            <a:r>
              <a:rPr lang="sk-SK" dirty="0">
                <a:latin typeface="Arial" panose="020B0604020202020204" pitchFamily="34" charset="0"/>
                <a:cs typeface="Arial" panose="020B0604020202020204" pitchFamily="34" charset="0"/>
              </a:rPr>
              <a:t> máme dosť dobré teoretické znalosti a vieme, že </a:t>
            </a:r>
            <a:r>
              <a:rPr lang="en-US" dirty="0">
                <a:latin typeface="Arial" panose="020B0604020202020204" pitchFamily="34" charset="0"/>
                <a:cs typeface="Arial" panose="020B0604020202020204" pitchFamily="34" charset="0"/>
              </a:rPr>
              <a:t>v</a:t>
            </a:r>
            <a:r>
              <a:rPr lang="sk-SK" dirty="0">
                <a:latin typeface="Arial" panose="020B0604020202020204" pitchFamily="34" charset="0"/>
                <a:cs typeface="Arial" panose="020B0604020202020204" pitchFamily="34" charset="0"/>
              </a:rPr>
              <a:t>š</a:t>
            </a:r>
            <a:r>
              <a:rPr lang="en-US" dirty="0" err="1">
                <a:latin typeface="Arial" panose="020B0604020202020204" pitchFamily="34" charset="0"/>
                <a:cs typeface="Arial" panose="020B0604020202020204" pitchFamily="34" charset="0"/>
              </a:rPr>
              <a:t>etky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maj</a:t>
            </a:r>
            <a:r>
              <a:rPr lang="sk-SK" dirty="0">
                <a:latin typeface="Arial" panose="020B0604020202020204" pitchFamily="34" charset="0"/>
                <a:cs typeface="Arial" panose="020B0604020202020204" pitchFamily="34" charset="0"/>
              </a:rPr>
              <a:t>ú rovnakú úroveň svietivosti, používajú sa preto ako „štandardné sviečky“.</a:t>
            </a:r>
          </a:p>
          <a:p>
            <a:r>
              <a:rPr lang="sk-SK" dirty="0">
                <a:latin typeface="Arial" panose="020B0604020202020204" pitchFamily="34" charset="0"/>
                <a:cs typeface="Arial" panose="020B0604020202020204" pitchFamily="34" charset="0"/>
              </a:rPr>
              <a:t>Stačí si uvedomiť, že svetelný tok klesá so štvorcom vzdialenosti od zdroja svetla. Ak porovnáme zachytávaný svetelný tok od supernovy Ia, ktorá sa nachádza v známej vzdialenosti so svetelným tokom od supernovy Ia, ktorá sa nachádza v neznámej vzdialenosti, vieme určiť tú neznámu vzdialenosť. Takto sa určujú najväčšie vzdialenosti vo vesmíre.</a:t>
            </a: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710647" y="4693608"/>
            <a:ext cx="7871792"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Uviedli sme si niekoľko ilustračných príkladov merania dĺžok na rôznych škálach. Príklady neboli na to, aby ste sa ich „učili na skúšku“. Mal by vám po nich ostať nejaký aha-pocit. Hmlistá znalosť, ktorú si v prípade potreby viete oživiť na Googli. Hmlistá predstava zabezpečí, že budete vedieť, čo asi hľadáte. Nie pri všetkých témach si budeme môcť dovoliť toľko ilustračných príkladov. Iniciatívne si vždy niečo „vygoolite“ sami.</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626165" y="4693608"/>
            <a:ext cx="7956274" cy="17543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1BCE0CA2-1A48-4B23-8A77-1A9F640E54E6}" type="slidenum">
              <a:rPr lang="sk-SK" smtClean="0"/>
              <a:t>19</a:t>
            </a:fld>
            <a:endParaRPr lang="sk-SK"/>
          </a:p>
        </p:txBody>
      </p:sp>
    </p:spTree>
    <p:extLst>
      <p:ext uri="{BB962C8B-B14F-4D97-AF65-F5344CB8AC3E}">
        <p14:creationId xmlns:p14="http://schemas.microsoft.com/office/powerpoint/2010/main" val="365913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8417" y="546652"/>
            <a:ext cx="8209722" cy="646331"/>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Keby chcel nepoctivý predavač ošmeknúť zákazníka, mohol by odmerať kus látky takto</a:t>
            </a:r>
            <a:endParaRPr lang="en-US">
              <a:latin typeface="Arial" panose="020B0604020202020204" pitchFamily="34" charset="0"/>
              <a:cs typeface="Arial" panose="020B0604020202020204" pitchFamily="34" charset="0"/>
            </a:endParaRPr>
          </a:p>
        </p:txBody>
      </p:sp>
      <p:sp>
        <p:nvSpPr>
          <p:cNvPr id="3" name="Rectangle 2"/>
          <p:cNvSpPr/>
          <p:nvPr/>
        </p:nvSpPr>
        <p:spPr>
          <a:xfrm>
            <a:off x="765312" y="1878507"/>
            <a:ext cx="6599583" cy="15803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043609" y="3110948"/>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822172" y="2935361"/>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00737" y="2749834"/>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389238" y="2574247"/>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87685" y="2388718"/>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76189" y="220319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91197" y="1987826"/>
            <a:ext cx="0" cy="13119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47870" y="3975652"/>
            <a:ext cx="7941365"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alebo dokonca takto:</a:t>
            </a:r>
            <a:endParaRPr lang="en-US">
              <a:latin typeface="Arial" panose="020B0604020202020204" pitchFamily="34" charset="0"/>
              <a:cs typeface="Arial" panose="020B0604020202020204" pitchFamily="34" charset="0"/>
            </a:endParaRPr>
          </a:p>
        </p:txBody>
      </p:sp>
      <p:sp>
        <p:nvSpPr>
          <p:cNvPr id="18" name="Rectangle 17"/>
          <p:cNvSpPr/>
          <p:nvPr/>
        </p:nvSpPr>
        <p:spPr>
          <a:xfrm>
            <a:off x="765311" y="4755598"/>
            <a:ext cx="6599583" cy="15803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1043609" y="5893617"/>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440000" flipV="1">
            <a:off x="1822174" y="5893616"/>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380000" flipV="1">
            <a:off x="2551042" y="5713061"/>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2280000" flipV="1">
            <a:off x="3250093" y="5675806"/>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2340000" flipV="1">
            <a:off x="3856384" y="5507657"/>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440000" flipV="1">
            <a:off x="4468695" y="5289269"/>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86878" y="4928078"/>
            <a:ext cx="0" cy="131196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BCE0CA2-1A48-4B23-8A77-1A9F640E54E6}" type="slidenum">
              <a:rPr lang="sk-SK" smtClean="0"/>
              <a:t>2</a:t>
            </a:fld>
            <a:endParaRPr lang="sk-SK"/>
          </a:p>
        </p:txBody>
      </p:sp>
    </p:spTree>
    <p:extLst>
      <p:ext uri="{BB962C8B-B14F-4D97-AF65-F5344CB8AC3E}">
        <p14:creationId xmlns:p14="http://schemas.microsoft.com/office/powerpoint/2010/main" val="2865845717"/>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026349"/>
            <a:ext cx="8382000" cy="5355312"/>
          </a:xfrm>
          <a:prstGeom prst="rect">
            <a:avLst/>
          </a:prstGeom>
        </p:spPr>
        <p:txBody>
          <a:bodyPr wrap="square">
            <a:spAutoFit/>
          </a:bodyPr>
          <a:lstStyle/>
          <a:p>
            <a:r>
              <a:rPr lang="sk-SK" dirty="0">
                <a:latin typeface="Arial" panose="020B0604020202020204" pitchFamily="34" charset="0"/>
                <a:cs typeface="Arial" panose="020B0604020202020204" pitchFamily="34" charset="0"/>
              </a:rPr>
              <a:t>Fyzikálna veličina</a:t>
            </a:r>
          </a:p>
          <a:p>
            <a:pPr algn="ctr"/>
            <a:endParaRPr lang="sk-SK"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k-SK" dirty="0">
                <a:latin typeface="Arial" panose="020B0604020202020204" pitchFamily="34" charset="0"/>
                <a:cs typeface="Arial" panose="020B0604020202020204" pitchFamily="34" charset="0"/>
              </a:rPr>
              <a:t>číselná hodnota</a:t>
            </a:r>
          </a:p>
          <a:p>
            <a:pPr marL="342900" indent="-342900">
              <a:buFont typeface="Arial" panose="020B0604020202020204" pitchFamily="34" charset="0"/>
              <a:buChar char="•"/>
            </a:pPr>
            <a:r>
              <a:rPr lang="sk-SK" dirty="0">
                <a:latin typeface="Arial" panose="020B0604020202020204" pitchFamily="34" charset="0"/>
                <a:cs typeface="Arial" panose="020B0604020202020204" pitchFamily="34" charset="0"/>
              </a:rPr>
              <a:t>fyzikálna jednotka</a:t>
            </a:r>
          </a:p>
          <a:p>
            <a:pPr marL="342900" indent="-342900">
              <a:buFont typeface="Arial" panose="020B0604020202020204" pitchFamily="34" charset="0"/>
              <a:buChar char="•"/>
            </a:pPr>
            <a:r>
              <a:rPr lang="sk-SK" dirty="0">
                <a:latin typeface="Arial" panose="020B0604020202020204" pitchFamily="34" charset="0"/>
                <a:cs typeface="Arial" panose="020B0604020202020204" pitchFamily="34" charset="0"/>
              </a:rPr>
              <a:t>postup ako získať hodnotu veličiny v určitom stave (návod na použitie meracieho prístroja)</a:t>
            </a:r>
          </a:p>
          <a:p>
            <a:pPr marL="342900" indent="-34290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Podstatné je, že hodnota fyzikálnej veličiny nie je len samotné číslo, ale číslo spolu s udaním jednotky, čomu sa v tomto kontexte hovorí fyzikálny rozmer</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Fyzikálny rozmer veličiny A sa značieva </a:t>
            </a:r>
            <a:r>
              <a:rPr lang="en-US" dirty="0">
                <a:latin typeface="Arial" panose="020B0604020202020204" pitchFamily="34" charset="0"/>
                <a:cs typeface="Arial" panose="020B0604020202020204" pitchFamily="34" charset="0"/>
              </a:rPr>
              <a:t>[A].</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Sústava SI určuje fyzikálny rozmer siedmim základným veličinám: dĺžka, čas, hmotnosť, elektrický prúd, teplota, množstvo látky, svietivosť.</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Rozmery ostatných veličín sa „vyskladajú“ z rozmerov základných veličín tak, že nájdem nejaký vzorec, kde naľavo je veličina, ktorej rozmer chcem určiť a napravo iba veličiny, ktorých rozmer už poznám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Príklad: rýchlosť. Vzorec je                Preto rozmer rýchlosti bude </a:t>
            </a:r>
          </a:p>
        </p:txBody>
      </p:sp>
      <p:sp>
        <p:nvSpPr>
          <p:cNvPr id="4" name="TextBox 3"/>
          <p:cNvSpPr txBox="1"/>
          <p:nvPr/>
        </p:nvSpPr>
        <p:spPr>
          <a:xfrm>
            <a:off x="1816100" y="292100"/>
            <a:ext cx="5892800"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Rozmerová analýza</a:t>
            </a:r>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56000" y="6032501"/>
            <a:ext cx="713232" cy="229743"/>
          </a:xfrm>
          <a:prstGeom prst="rect">
            <a:avLst/>
          </a:prstGeom>
        </p:spPr>
      </p:pic>
      <p:pic>
        <p:nvPicPr>
          <p:cNvPr id="9" name="Picture 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366001" y="6032500"/>
            <a:ext cx="908685" cy="229743"/>
          </a:xfrm>
          <a:prstGeom prst="rect">
            <a:avLst/>
          </a:prstGeom>
        </p:spPr>
      </p:pic>
      <p:sp>
        <p:nvSpPr>
          <p:cNvPr id="2" name="Slide Number Placeholder 1"/>
          <p:cNvSpPr>
            <a:spLocks noGrp="1"/>
          </p:cNvSpPr>
          <p:nvPr>
            <p:ph type="sldNum" sz="quarter" idx="12"/>
          </p:nvPr>
        </p:nvSpPr>
        <p:spPr/>
        <p:txBody>
          <a:bodyPr/>
          <a:lstStyle/>
          <a:p>
            <a:fld id="{1BCE0CA2-1A48-4B23-8A77-1A9F640E54E6}" type="slidenum">
              <a:rPr lang="sk-SK" smtClean="0"/>
              <a:t>20</a:t>
            </a:fld>
            <a:endParaRPr lang="sk-SK"/>
          </a:p>
        </p:txBody>
      </p:sp>
    </p:spTree>
    <p:extLst>
      <p:ext uri="{BB962C8B-B14F-4D97-AF65-F5344CB8AC3E}">
        <p14:creationId xmlns:p14="http://schemas.microsoft.com/office/powerpoint/2010/main" val="34027191"/>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54000" y="457200"/>
                <a:ext cx="8636000" cy="54137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Je pozoruhodné na „babylonskej stavbe fyziky“ to, že to funguje. Teda to, že keď sa k nejakému vzorcu pre rýchlosť dostanem celkom inou cestou, tak to bude „rozmerovo sedieť“.</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Napríklad vzorec pre rýchlosť dopadu pri voľnom páde z výšky h je </a:t>
                </a:r>
                <a14:m>
                  <m:oMath xmlns:m="http://schemas.openxmlformats.org/officeDocument/2006/math">
                    <m:rad>
                      <m:radPr>
                        <m:degHide m:val="on"/>
                        <m:ctrlPr>
                          <a:rPr lang="en-US" b="0" i="1" smtClean="0">
                            <a:latin typeface="Cambria Math" panose="02040503050406030204" pitchFamily="18" charset="0"/>
                            <a:cs typeface="Arial" panose="020B0604020202020204" pitchFamily="34" charset="0"/>
                          </a:rPr>
                        </m:ctrlPr>
                      </m:radPr>
                      <m:deg/>
                      <m:e>
                        <m:r>
                          <a:rPr lang="en-US" b="0" i="1" smtClean="0">
                            <a:latin typeface="Cambria Math" panose="02040503050406030204" pitchFamily="18" charset="0"/>
                            <a:cs typeface="Arial" panose="020B0604020202020204" pitchFamily="34" charset="0"/>
                          </a:rPr>
                          <m:t>2</m:t>
                        </m:r>
                        <m:r>
                          <a:rPr lang="en-US" b="0" i="1" smtClean="0">
                            <a:latin typeface="Cambria Math" panose="02040503050406030204" pitchFamily="18" charset="0"/>
                            <a:cs typeface="Arial" panose="020B0604020202020204" pitchFamily="34" charset="0"/>
                          </a:rPr>
                          <m:t>h𝑔</m:t>
                        </m:r>
                      </m:e>
                    </m:rad>
                  </m:oMath>
                </a14:m>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a rozmerovo je to v poriadku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Mimochodom, viete „po stredoškolsky“ odvodiť ten vzorec. Napríklad takto. Hore má teleso len gravitačnú energiu </a:t>
                </a:r>
                <a14:m>
                  <m:oMath xmlns:m="http://schemas.openxmlformats.org/officeDocument/2006/math">
                    <m:r>
                      <a:rPr lang="sk-SK" b="0" i="1" smtClean="0">
                        <a:latin typeface="Cambria Math" panose="02040503050406030204" pitchFamily="18" charset="0"/>
                        <a:cs typeface="Arial" panose="020B0604020202020204" pitchFamily="34" charset="0"/>
                      </a:rPr>
                      <m:t>𝑚𝑔h</m:t>
                    </m:r>
                  </m:oMath>
                </a14:m>
                <a:r>
                  <a:rPr lang="sk-SK" dirty="0">
                    <a:latin typeface="Arial" panose="020B0604020202020204" pitchFamily="34" charset="0"/>
                    <a:cs typeface="Arial" panose="020B0604020202020204" pitchFamily="34" charset="0"/>
                  </a:rPr>
                  <a:t>. Dolu len kinetickú energiu</a:t>
                </a:r>
                <a14:m>
                  <m:oMath xmlns:m="http://schemas.openxmlformats.org/officeDocument/2006/math">
                    <m:r>
                      <a:rPr lang="en-US" b="0" i="1" smtClean="0">
                        <a:latin typeface="Cambria Math" panose="02040503050406030204" pitchFamily="18" charset="0"/>
                        <a:cs typeface="Arial" panose="020B0604020202020204" pitchFamily="34" charset="0"/>
                      </a:rPr>
                      <m:t>.</m:t>
                    </m:r>
                  </m:oMath>
                </a14:m>
                <a:r>
                  <a:rPr lang="en-US" dirty="0">
                    <a:latin typeface="Arial" panose="020B0604020202020204" pitchFamily="34" charset="0"/>
                    <a:cs typeface="Arial" panose="020B0604020202020204" pitchFamily="34" charset="0"/>
                  </a:rPr>
                  <a:t>              .  </a:t>
                </a:r>
                <a:r>
                  <a:rPr lang="sk-SK" dirty="0">
                    <a:latin typeface="Arial" panose="020B0604020202020204" pitchFamily="34" charset="0"/>
                    <a:cs typeface="Arial" panose="020B0604020202020204" pitchFamily="34" charset="0"/>
                  </a:rPr>
                  <a:t>Zákon zachovania energie dá</a:t>
                </a:r>
                <a:r>
                  <a:rPr lang="en-US" dirty="0">
                    <a:latin typeface="Arial" panose="020B0604020202020204" pitchFamily="34" charset="0"/>
                    <a:cs typeface="Arial" panose="020B0604020202020204" pitchFamily="34" charset="0"/>
                  </a:rPr>
                  <a:t>                   .</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Detaily, ako a prečo rozmerová analýza funguje, nie sú celkom triviálne, kto chce nech si prečíta text</a:t>
                </a:r>
              </a:p>
              <a:p>
                <a:r>
                  <a:rPr lang="sk-SK" dirty="0">
                    <a:latin typeface="Arial" panose="020B0604020202020204" pitchFamily="34" charset="0"/>
                    <a:cs typeface="Arial" panose="020B0604020202020204" pitchFamily="34" charset="0"/>
                    <a:hlinkClick r:id="rId5"/>
                  </a:rPr>
                  <a:t>http://web.mit.edu/2.25/www/pdf/DA_unified.pdf</a:t>
                </a:r>
                <a:r>
                  <a:rPr lang="sk-SK"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prípadne referencie tam uvedené.</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Rozmerovú analýzu môžeme často úspešne použiť i naopak, ak chceme „uhádnuť“ vzorec bez jeho detailného odvodenia len na základe požiadavky, že „to musí mať správny rozmer“.</a:t>
                </a:r>
              </a:p>
              <a:p>
                <a:endParaRPr lang="sk-SK"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54000" y="457200"/>
                <a:ext cx="8636000" cy="5413726"/>
              </a:xfrm>
              <a:prstGeom prst="rect">
                <a:avLst/>
              </a:prstGeom>
              <a:blipFill rotWithShape="0">
                <a:blip r:embed="rId8"/>
                <a:stretch>
                  <a:fillRect l="-636" t="-563" r="-1059"/>
                </a:stretch>
              </a:blipFill>
            </p:spPr>
            <p:txBody>
              <a:bodyPr/>
              <a:lstStyle/>
              <a:p>
                <a:r>
                  <a:rPr lang="en-US">
                    <a:noFill/>
                  </a:rPr>
                  <a:t> </a:t>
                </a:r>
              </a:p>
            </p:txBody>
          </p:sp>
        </mc:Fallback>
      </mc:AlternateContent>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784550" y="1816989"/>
            <a:ext cx="2777490" cy="277749"/>
          </a:xfrm>
          <a:prstGeom prst="rect">
            <a:avLst/>
          </a:prstGeom>
        </p:spPr>
      </p:pic>
      <p:pic>
        <p:nvPicPr>
          <p:cNvPr id="11" name="Picture 10"/>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080104" y="2497472"/>
            <a:ext cx="785241" cy="257175"/>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84550" y="2754647"/>
            <a:ext cx="1008126" cy="274320"/>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21</a:t>
            </a:fld>
            <a:endParaRPr lang="sk-SK"/>
          </a:p>
        </p:txBody>
      </p:sp>
    </p:spTree>
    <p:extLst>
      <p:ext uri="{BB962C8B-B14F-4D97-AF65-F5344CB8AC3E}">
        <p14:creationId xmlns:p14="http://schemas.microsoft.com/office/powerpoint/2010/main" val="2685696989"/>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771" y="488015"/>
            <a:ext cx="8027581" cy="6463308"/>
          </a:xfrm>
          <a:prstGeom prst="rect">
            <a:avLst/>
          </a:prstGeom>
        </p:spPr>
        <p:txBody>
          <a:bodyPr wrap="square">
            <a:spAutoFit/>
          </a:bodyPr>
          <a:lstStyle/>
          <a:p>
            <a:r>
              <a:rPr lang="sk-SK" dirty="0">
                <a:latin typeface="Arial" panose="020B0604020202020204" pitchFamily="34" charset="0"/>
                <a:cs typeface="Arial" panose="020B0604020202020204" pitchFamily="34" charset="0"/>
              </a:rPr>
              <a:t>Majme teda úlohu určite rýchlosť dopadu pri voľnom páde z výšky h.</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Je zjavné, že zadané je len h a ešte to môže závisieť od „niečoho gravitačného“, zjavne od gravitačného zrýchlenia g.</a:t>
            </a:r>
            <a:endParaRPr lang="en-US"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 Skúsme teda vzorec zložený z neznámych mocnín</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porovnaním mocnín dostaneme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 </a:t>
            </a:r>
            <a:r>
              <a:rPr lang="sk-SK" dirty="0">
                <a:latin typeface="Arial" panose="020B0604020202020204" pitchFamily="34" charset="0"/>
                <a:cs typeface="Arial" panose="020B0604020202020204" pitchFamily="34" charset="0"/>
              </a:rPr>
              <a:t>teda vzorec</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Vo vzorci chýba bezrozmerné číslo 2, ale to zjavne nemôžeme dúfať určiť pomocou rozmerovej analýzy. Ale skúsenosť hovorí, že vo vzorcoch sa málokedy vyskytujú príliš veľké alebo príliš malé bezrozmerné konštanty, preto vzorec nájdený len pomocou rozmerovej analýzy býva celkom dobrý „až na malý číselný faktor“. Ak potrebujeme len rádový odhad, rozmerová analýza často stačí. </a:t>
            </a:r>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80650" y="2393325"/>
            <a:ext cx="1944243" cy="1342454"/>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777518" y="4216377"/>
            <a:ext cx="1750505" cy="229743"/>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118839" y="4637274"/>
            <a:ext cx="893255" cy="274320"/>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22</a:t>
            </a:fld>
            <a:endParaRPr lang="sk-SK"/>
          </a:p>
        </p:txBody>
      </p:sp>
    </p:spTree>
    <p:extLst>
      <p:ext uri="{BB962C8B-B14F-4D97-AF65-F5344CB8AC3E}">
        <p14:creationId xmlns:p14="http://schemas.microsoft.com/office/powerpoint/2010/main" val="2538721814"/>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8344" y="404037"/>
                <a:ext cx="8474149" cy="480131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Zdôraznime, že rovnica  pre p</a:t>
                </a:r>
                <a:r>
                  <a:rPr lang="en-US" dirty="0">
                    <a:latin typeface="Arial" panose="020B0604020202020204" pitchFamily="34" charset="0"/>
                    <a:cs typeface="Arial" panose="020B0604020202020204" pitchFamily="34" charset="0"/>
                  </a:rPr>
                  <a:t>o</a:t>
                </a:r>
                <a:r>
                  <a:rPr lang="sk-SK" dirty="0">
                    <a:latin typeface="Arial" panose="020B0604020202020204" pitchFamily="34" charset="0"/>
                    <a:cs typeface="Arial" panose="020B0604020202020204" pitchFamily="34" charset="0"/>
                  </a:rPr>
                  <a:t>rovnanie mocnín typu</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ako sme dostali tu</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nemusí mať niekedy jednoznačné riešenie. Rozmerová analýza poskytne niekedy niekoľko alternatívnych vzorcov, ktoré sú rozmerovo správne. Často medzi nimi vieme vybrať ten správny pomocou dodatočných úvah „len z hlavy“. Napríklad poznáme riešenie v nejakom špeciálnom prípade a len jeden z alternatívnych vzorcov s tým súhlasí. Alebo vieme, ako sa má chovať riešenie v asymptotickom prípade, keď sa niektorá zo zadaných veličín blíži k hraničnej hodnote (nula, nekonečno, </a:t>
                </a:r>
                <a14:m>
                  <m:oMath xmlns:m="http://schemas.openxmlformats.org/officeDocument/2006/math">
                    <m:r>
                      <a:rPr lang="sk-SK" b="0" i="1" smtClean="0">
                        <a:latin typeface="Cambria Math" panose="02040503050406030204" pitchFamily="18" charset="0"/>
                        <a:cs typeface="Arial" panose="020B0604020202020204" pitchFamily="34" charset="0"/>
                      </a:rPr>
                      <m:t>𝜋</m:t>
                    </m:r>
                    <m:r>
                      <a:rPr lang="sk-SK" b="0" i="1" smtClean="0">
                        <a:latin typeface="Cambria Math" panose="02040503050406030204" pitchFamily="18" charset="0"/>
                        <a:cs typeface="Arial" panose="020B0604020202020204" pitchFamily="34" charset="0"/>
                      </a:rPr>
                      <m:t> </m:t>
                    </m:r>
                  </m:oMath>
                </a14:m>
                <a:r>
                  <a:rPr lang="sk-SK" dirty="0">
                    <a:latin typeface="Arial" panose="020B0604020202020204" pitchFamily="34" charset="0"/>
                    <a:cs typeface="Arial" panose="020B0604020202020204" pitchFamily="34" charset="0"/>
                  </a:rPr>
                  <a:t>a podobne). Alebo žiadame, aby vzorec mal nejakú vlastnosť symetrie. A mohli by sme vyhútať i ďalšie kritériá.</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Pri niektorých úlohách bezrozmerné konštanty nie sú dôležité, vtedy rozmerová analýza poskytne presné riešenie. Napríklad:</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Ako sa zmení rýchlosť dopadu, keď výška pádu narastie dvakrát?</a:t>
                </a:r>
                <a:endParaRPr lang="en-US" dirty="0">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8344" y="404037"/>
                <a:ext cx="8474149" cy="4801314"/>
              </a:xfrm>
              <a:prstGeom prst="rect">
                <a:avLst/>
              </a:prstGeom>
              <a:blipFill rotWithShape="0">
                <a:blip r:embed="rId5"/>
                <a:stretch>
                  <a:fillRect l="-647" t="-635" r="-1007" b="-1015"/>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73296" y="1042991"/>
            <a:ext cx="1815656" cy="207455"/>
          </a:xfrm>
          <a:prstGeom prst="rect">
            <a:avLst/>
          </a:prstGeom>
        </p:spPr>
      </p:pic>
      <p:sp>
        <p:nvSpPr>
          <p:cNvPr id="3" name="Slide Number Placeholder 2"/>
          <p:cNvSpPr>
            <a:spLocks noGrp="1"/>
          </p:cNvSpPr>
          <p:nvPr>
            <p:ph type="sldNum" sz="quarter" idx="12"/>
          </p:nvPr>
        </p:nvSpPr>
        <p:spPr/>
        <p:txBody>
          <a:bodyPr/>
          <a:lstStyle/>
          <a:p>
            <a:fld id="{1BCE0CA2-1A48-4B23-8A77-1A9F640E54E6}" type="slidenum">
              <a:rPr lang="sk-SK" smtClean="0"/>
              <a:t>23</a:t>
            </a:fld>
            <a:endParaRPr lang="sk-SK"/>
          </a:p>
        </p:txBody>
      </p:sp>
    </p:spTree>
    <p:extLst>
      <p:ext uri="{BB962C8B-B14F-4D97-AF65-F5344CB8AC3E}">
        <p14:creationId xmlns:p14="http://schemas.microsoft.com/office/powerpoint/2010/main" val="296906151"/>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0300" y="596900"/>
            <a:ext cx="6743700" cy="523220"/>
          </a:xfrm>
          <a:prstGeom prst="rect">
            <a:avLst/>
          </a:prstGeom>
          <a:noFill/>
        </p:spPr>
        <p:txBody>
          <a:bodyPr wrap="square" rtlCol="0">
            <a:spAutoFit/>
          </a:bodyPr>
          <a:lstStyle/>
          <a:p>
            <a:pPr algn="ctr"/>
            <a:r>
              <a:rPr lang="sk-SK" sz="2800" b="1" dirty="0">
                <a:latin typeface="Arial" panose="020B0604020202020204" pitchFamily="34" charset="0"/>
                <a:cs typeface="Arial" panose="020B0604020202020204" pitchFamily="34" charset="0"/>
              </a:rPr>
              <a:t>Cit pre veľkosť, rádové odhady</a:t>
            </a:r>
            <a:endParaRPr lang="sk-SK" b="1" dirty="0">
              <a:latin typeface="Arial" panose="020B0604020202020204" pitchFamily="34" charset="0"/>
              <a:cs typeface="Arial" panose="020B0604020202020204" pitchFamily="34" charset="0"/>
            </a:endParaRPr>
          </a:p>
        </p:txBody>
      </p:sp>
      <p:sp>
        <p:nvSpPr>
          <p:cNvPr id="3" name="TextBox 2"/>
          <p:cNvSpPr txBox="1"/>
          <p:nvPr/>
        </p:nvSpPr>
        <p:spPr>
          <a:xfrm>
            <a:off x="241300" y="1502688"/>
            <a:ext cx="8699500" cy="4862870"/>
          </a:xfrm>
          <a:prstGeom prst="rect">
            <a:avLst/>
          </a:prstGeom>
          <a:noFill/>
        </p:spPr>
        <p:txBody>
          <a:bodyPr wrap="square" rtlCol="0">
            <a:spAutoFit/>
          </a:bodyPr>
          <a:lstStyle/>
          <a:p>
            <a:r>
              <a:rPr lang="sk-SK" dirty="0"/>
              <a:t>Hneď na začiatku našich stretnutí s fyzikou by som chcel zdôrazniť úlohu numerických odhadov a vôbec </a:t>
            </a:r>
            <a:r>
              <a:rPr lang="sk-SK" b="1" dirty="0">
                <a:solidFill>
                  <a:srgbClr val="FF0000"/>
                </a:solidFill>
              </a:rPr>
              <a:t>úlohu číselných hodnôt veličín vo fyzike</a:t>
            </a:r>
            <a:r>
              <a:rPr lang="sk-SK" dirty="0"/>
              <a:t>. </a:t>
            </a:r>
          </a:p>
          <a:p>
            <a:endParaRPr lang="sk-SK" dirty="0"/>
          </a:p>
          <a:p>
            <a:r>
              <a:rPr lang="sk-SK" dirty="0"/>
              <a:t>Pamätám si z mladosti zaklínaciu formulku fyzikálnych olympiád: „Riešte najprv všeobecne, potom pre hodnoty...“ Nie zlé pravidlo, ale určite nie absolútne. Vo fyzike je dôležité zvážiť, čo do úvahy nad problémom nezahrniem ako zanedbateľné. </a:t>
            </a:r>
            <a:r>
              <a:rPr lang="sk-SK" b="1" dirty="0"/>
              <a:t>Ale bez číselnej hodnoty sa nedá zanedbávať! </a:t>
            </a:r>
          </a:p>
          <a:p>
            <a:endParaRPr lang="sk-SK" dirty="0"/>
          </a:p>
          <a:p>
            <a:r>
              <a:rPr lang="sk-SK" dirty="0"/>
              <a:t>Osobitnú pozornosť zasluhuje vyčísľovanie medzivýsledkov. Musím sa ešte v priebehu riešenia zoznámiť s číselnými hodnotami relevantných veličín, aby ma divné hodnoty včas upozornili, že nie som na správnej ceste. </a:t>
            </a:r>
          </a:p>
          <a:p>
            <a:endParaRPr lang="sk-SK" dirty="0"/>
          </a:p>
          <a:p>
            <a:r>
              <a:rPr lang="sk-SK" dirty="0"/>
              <a:t>Na skúške sa pričasto stáva, že študent dvakrát podčiarkne výsledok: „hustota vzduchu je približne 2500 kg/m­</a:t>
            </a:r>
            <a:r>
              <a:rPr lang="sk-SK" baseline="30000" dirty="0"/>
              <a:t>3 </a:t>
            </a:r>
            <a:r>
              <a:rPr lang="sk-SK" dirty="0"/>
              <a:t>“</a:t>
            </a:r>
            <a:r>
              <a:rPr lang="sk-SK" baseline="-25000" dirty="0"/>
              <a:t>­ ­</a:t>
            </a:r>
            <a:r>
              <a:rPr lang="sk-SK" dirty="0"/>
              <a:t>, a nič ho „nekopne“, lebo nemá „cit pre číselné  hodnoty“.</a:t>
            </a:r>
          </a:p>
          <a:p>
            <a:endParaRPr lang="sk-SK" dirty="0"/>
          </a:p>
          <a:p>
            <a:r>
              <a:rPr lang="sk-SK" sz="2000" b="1" dirty="0">
                <a:solidFill>
                  <a:srgbClr val="FF0000"/>
                </a:solidFill>
              </a:rPr>
              <a:t>Aby nás niečo mohlo „kopnúť“ musíme si pestovať cit pre veľkosť fyzikálnych veličín „okolo nás“. Treba chodiť s otvorenými očami a „všímať si čísla“.</a:t>
            </a:r>
          </a:p>
        </p:txBody>
      </p:sp>
      <p:sp>
        <p:nvSpPr>
          <p:cNvPr id="4" name="Slide Number Placeholder 3"/>
          <p:cNvSpPr>
            <a:spLocks noGrp="1"/>
          </p:cNvSpPr>
          <p:nvPr>
            <p:ph type="sldNum" sz="quarter" idx="12"/>
          </p:nvPr>
        </p:nvSpPr>
        <p:spPr/>
        <p:txBody>
          <a:bodyPr/>
          <a:lstStyle/>
          <a:p>
            <a:fld id="{1BCE0CA2-1A48-4B23-8A77-1A9F640E54E6}" type="slidenum">
              <a:rPr lang="sk-SK" smtClean="0"/>
              <a:t>24</a:t>
            </a:fld>
            <a:endParaRPr lang="sk-SK"/>
          </a:p>
        </p:txBody>
      </p:sp>
    </p:spTree>
    <p:extLst>
      <p:ext uri="{BB962C8B-B14F-4D97-AF65-F5344CB8AC3E}">
        <p14:creationId xmlns:p14="http://schemas.microsoft.com/office/powerpoint/2010/main" val="821902115"/>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00" y="571500"/>
            <a:ext cx="8547100" cy="5078313"/>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Veľký </a:t>
            </a:r>
            <a:r>
              <a:rPr lang="sk-SK" dirty="0" err="1">
                <a:latin typeface="Arial" panose="020B0604020202020204" pitchFamily="34" charset="0"/>
                <a:cs typeface="Arial" panose="020B0604020202020204" pitchFamily="34" charset="0"/>
              </a:rPr>
              <a:t>Enrico</a:t>
            </a:r>
            <a:r>
              <a:rPr lang="sk-SK" dirty="0">
                <a:latin typeface="Arial" panose="020B0604020202020204" pitchFamily="34" charset="0"/>
                <a:cs typeface="Arial" panose="020B0604020202020204" pitchFamily="34" charset="0"/>
              </a:rPr>
              <a:t> Fermi začínal prednášku v úvodnom kurze fyziky úlohou </a:t>
            </a:r>
            <a:r>
              <a:rPr lang="sk-SK" b="1" dirty="0">
                <a:latin typeface="Arial" panose="020B0604020202020204" pitchFamily="34" charset="0"/>
                <a:cs typeface="Arial" panose="020B0604020202020204" pitchFamily="34" charset="0"/>
              </a:rPr>
              <a:t>„Odhadnite, koľko ladičov pián je v Chicagu!“</a:t>
            </a:r>
          </a:p>
          <a:p>
            <a:endParaRPr lang="sk-SK" b="1"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Študent, naplnený </a:t>
            </a:r>
            <a:r>
              <a:rPr lang="sk-SK" dirty="0" err="1">
                <a:latin typeface="Arial" panose="020B0604020202020204" pitchFamily="34" charset="0"/>
                <a:cs typeface="Arial" panose="020B0604020202020204" pitchFamily="34" charset="0"/>
              </a:rPr>
              <a:t>nadrilovanými</a:t>
            </a:r>
            <a:r>
              <a:rPr lang="sk-SK" dirty="0">
                <a:latin typeface="Arial" panose="020B0604020202020204" pitchFamily="34" charset="0"/>
                <a:cs typeface="Arial" panose="020B0604020202020204" pitchFamily="34" charset="0"/>
              </a:rPr>
              <a:t> vedomosťami má tendenciu povedať „To sme sa neučili“ alebo „A čo je zadané?“</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Naozajstná fyzika nie je školská „Veda o dosadzovaní do vzorcov“. Schopný študent na strednej škole vie vyriešiť väčšinu fyzikálnych príkladov takto:</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pozrie sa, čo je „zadané“</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preskenuje svoju pamäť a nájde vzorec, do ktorého sa dá akurát dosadiť všetko to, čo je zadané</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do kalkulačky naťuká číselné hodnoty podľa toho vzorca a prečíta si výsledok</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Fermi chcel naučiť študentov, aby sami zhodnotili, čo sú relevantné veličiny pre vyriešenie problému. Potom odhadnúť číselné hodnoty  na základe bežnej skúsenosti. Potom vyriešiť úlohu, nie exaktne, ale s dostatočnou prakticky zaujímavou presnosťou. S rádovou presnosťou „na faktor 10“ sa dá rýchlo odhadnúť takmer všetko.  </a:t>
            </a:r>
          </a:p>
        </p:txBody>
      </p:sp>
      <p:sp>
        <p:nvSpPr>
          <p:cNvPr id="3" name="Slide Number Placeholder 2"/>
          <p:cNvSpPr>
            <a:spLocks noGrp="1"/>
          </p:cNvSpPr>
          <p:nvPr>
            <p:ph type="sldNum" sz="quarter" idx="12"/>
          </p:nvPr>
        </p:nvSpPr>
        <p:spPr/>
        <p:txBody>
          <a:bodyPr/>
          <a:lstStyle/>
          <a:p>
            <a:fld id="{1BCE0CA2-1A48-4B23-8A77-1A9F640E54E6}" type="slidenum">
              <a:rPr lang="sk-SK" smtClean="0"/>
              <a:t>25</a:t>
            </a:fld>
            <a:endParaRPr lang="sk-SK"/>
          </a:p>
        </p:txBody>
      </p:sp>
    </p:spTree>
    <p:extLst>
      <p:ext uri="{BB962C8B-B14F-4D97-AF65-F5344CB8AC3E}">
        <p14:creationId xmlns:p14="http://schemas.microsoft.com/office/powerpoint/2010/main" val="424667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144" y="389466"/>
            <a:ext cx="8407400" cy="2308324"/>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Vedeli by ste rýchlo zdôvodniť, že „hustota vzduchu je približne 2500 kg/m­</a:t>
            </a:r>
            <a:r>
              <a:rPr lang="sk-SK" baseline="30000" dirty="0">
                <a:latin typeface="Arial" panose="020B0604020202020204" pitchFamily="34" charset="0"/>
                <a:cs typeface="Arial" panose="020B0604020202020204" pitchFamily="34" charset="0"/>
              </a:rPr>
              <a:t>3 </a:t>
            </a:r>
            <a:r>
              <a:rPr lang="sk-SK" dirty="0">
                <a:latin typeface="Arial" panose="020B0604020202020204" pitchFamily="34" charset="0"/>
                <a:cs typeface="Arial" panose="020B0604020202020204" pitchFamily="34" charset="0"/>
              </a:rPr>
              <a:t>“ nebude to pravé orechové?</a:t>
            </a:r>
          </a:p>
          <a:p>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Napríklad prázdna fľaša nie je prázdna, obsahuje liter vzduchu. Keď sa naplní litrom vody, je (zo skúsenosti) oveľa ťažšia. Nadľahčovaná okolitým vzduchom podľa Archimedovho zákona je rovnako, ako keď bola naplnená vzduchom. Záver: voda ma oveľa väčšiu hustotu ako vzduch. Liter vody má hmotnosť 1 kg. Hustota vody je teda</a:t>
            </a:r>
          </a:p>
        </p:txBody>
      </p:sp>
      <p:pic>
        <p:nvPicPr>
          <p:cNvPr id="14" name="Picture 1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75559" y="2822039"/>
            <a:ext cx="4414838" cy="264033"/>
          </a:xfrm>
          <a:prstGeom prst="rect">
            <a:avLst/>
          </a:prstGeom>
        </p:spPr>
      </p:pic>
      <p:sp>
        <p:nvSpPr>
          <p:cNvPr id="13" name="TextBox 12"/>
          <p:cNvSpPr txBox="1"/>
          <p:nvPr/>
        </p:nvSpPr>
        <p:spPr>
          <a:xfrm>
            <a:off x="493059" y="3397624"/>
            <a:ext cx="8319247" cy="3139321"/>
          </a:xfrm>
          <a:prstGeom prst="rect">
            <a:avLst/>
          </a:prstGeom>
          <a:noFill/>
        </p:spPr>
        <p:txBody>
          <a:bodyPr wrap="square" rtlCol="0">
            <a:spAutoFit/>
          </a:bodyPr>
          <a:lstStyle/>
          <a:p>
            <a:r>
              <a:rPr lang="sk-SK" b="1" dirty="0">
                <a:latin typeface="Arial" panose="020B0604020202020204" pitchFamily="34" charset="0"/>
                <a:cs typeface="Arial" panose="020B0604020202020204" pitchFamily="34" charset="0"/>
              </a:rPr>
              <a:t>Všimnite si, ako som menil jednotky</a:t>
            </a:r>
            <a:r>
              <a:rPr lang="sk-SK" dirty="0">
                <a:latin typeface="Arial" panose="020B0604020202020204" pitchFamily="34" charset="0"/>
                <a:cs typeface="Arial" panose="020B0604020202020204" pitchFamily="34" charset="0"/>
              </a:rPr>
              <a:t>. Nepokúšal som sa manipulovať s trojčlenkou v hlave, nechal som pracovať matematiku. Namiesto „liter“ som napísal „tisícina metra kubického“, ostatné bol matematický automat. Komu trojčlenka dobre funguje „v hlave“ to môže považovať za obludný postup. </a:t>
            </a:r>
          </a:p>
          <a:p>
            <a:r>
              <a:rPr lang="sk-SK" dirty="0">
                <a:latin typeface="Arial" panose="020B0604020202020204" pitchFamily="34" charset="0"/>
                <a:cs typeface="Arial" panose="020B0604020202020204" pitchFamily="34" charset="0"/>
              </a:rPr>
              <a:t>Ale skúste premeniť anglickú tlakovú jednotku PSI (</a:t>
            </a:r>
            <a:r>
              <a:rPr lang="sk-SK" dirty="0" err="1">
                <a:latin typeface="Arial" panose="020B0604020202020204" pitchFamily="34" charset="0"/>
                <a:cs typeface="Arial" panose="020B0604020202020204" pitchFamily="34" charset="0"/>
              </a:rPr>
              <a:t>pounds</a:t>
            </a:r>
            <a:r>
              <a:rPr lang="sk-SK" dirty="0">
                <a:latin typeface="Arial" panose="020B0604020202020204" pitchFamily="34" charset="0"/>
                <a:cs typeface="Arial" panose="020B0604020202020204" pitchFamily="34" charset="0"/>
              </a:rPr>
              <a:t> per </a:t>
            </a:r>
            <a:r>
              <a:rPr lang="sk-SK" dirty="0" err="1">
                <a:latin typeface="Arial" panose="020B0604020202020204" pitchFamily="34" charset="0"/>
                <a:cs typeface="Arial" panose="020B0604020202020204" pitchFamily="34" charset="0"/>
              </a:rPr>
              <a:t>square</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inch</a:t>
            </a:r>
            <a:r>
              <a:rPr lang="sk-SK" dirty="0">
                <a:latin typeface="Arial" panose="020B0604020202020204" pitchFamily="34" charset="0"/>
                <a:cs typeface="Arial" panose="020B0604020202020204" pitchFamily="34" charset="0"/>
              </a:rPr>
              <a:t>) na atmosféry. Možno predsa oceníte matematický automat. (Na bicyklových kolesách býva uvedený správny tlak v PSI, kompresor na pumpe je kalibrovaný v atmosférach resp. v stovkách </a:t>
            </a:r>
            <a:r>
              <a:rPr lang="sk-SK" dirty="0" err="1">
                <a:latin typeface="Arial" panose="020B0604020202020204" pitchFamily="34" charset="0"/>
                <a:cs typeface="Arial" panose="020B0604020202020204" pitchFamily="34" charset="0"/>
              </a:rPr>
              <a:t>hektopascalov</a:t>
            </a:r>
            <a:r>
              <a:rPr lang="sk-SK" dirty="0">
                <a:latin typeface="Arial" panose="020B0604020202020204" pitchFamily="34" charset="0"/>
                <a:cs typeface="Arial" panose="020B0604020202020204" pitchFamily="34" charset="0"/>
              </a:rPr>
              <a:t>. Je fakt, že sa to dá aj </a:t>
            </a:r>
            <a:r>
              <a:rPr lang="sk-SK" dirty="0" err="1">
                <a:latin typeface="Arial" panose="020B0604020202020204" pitchFamily="34" charset="0"/>
                <a:cs typeface="Arial" panose="020B0604020202020204" pitchFamily="34" charset="0"/>
              </a:rPr>
              <a:t>vygoogliť</a:t>
            </a:r>
            <a:r>
              <a:rPr lang="sk-SK" dirty="0">
                <a:latin typeface="Arial" panose="020B0604020202020204" pitchFamily="34" charset="0"/>
                <a:cs typeface="Arial" panose="020B0604020202020204" pitchFamily="34" charset="0"/>
              </a:rPr>
              <a:t> na mobile s Internetom.)</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2500 kg/m­</a:t>
            </a:r>
            <a:r>
              <a:rPr lang="sk-SK" baseline="30000" dirty="0">
                <a:latin typeface="Arial" panose="020B0604020202020204" pitchFamily="34" charset="0"/>
                <a:cs typeface="Arial" panose="020B0604020202020204" pitchFamily="34" charset="0"/>
              </a:rPr>
              <a:t>3</a:t>
            </a:r>
            <a:r>
              <a:rPr lang="sk-SK" dirty="0">
                <a:latin typeface="Arial" panose="020B0604020202020204" pitchFamily="34" charset="0"/>
                <a:cs typeface="Arial" panose="020B0604020202020204" pitchFamily="34" charset="0"/>
              </a:rPr>
              <a:t>  je ako hustota vzduchu určite priveľa.</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26</a:t>
            </a:fld>
            <a:endParaRPr lang="sk-SK"/>
          </a:p>
        </p:txBody>
      </p:sp>
    </p:spTree>
    <p:extLst>
      <p:ext uri="{BB962C8B-B14F-4D97-AF65-F5344CB8AC3E}">
        <p14:creationId xmlns:p14="http://schemas.microsoft.com/office/powerpoint/2010/main" val="1024292796"/>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012" y="675725"/>
            <a:ext cx="8659906"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Uveďme azda </a:t>
            </a:r>
            <a:r>
              <a:rPr lang="sk-SK" b="1" dirty="0">
                <a:latin typeface="Arial" panose="020B0604020202020204" pitchFamily="34" charset="0"/>
                <a:cs typeface="Arial" panose="020B0604020202020204" pitchFamily="34" charset="0"/>
              </a:rPr>
              <a:t>prvý príklad z histórie vedy</a:t>
            </a:r>
            <a:r>
              <a:rPr lang="sk-SK" dirty="0">
                <a:latin typeface="Arial" panose="020B0604020202020204" pitchFamily="34" charset="0"/>
                <a:cs typeface="Arial" panose="020B0604020202020204" pitchFamily="34" charset="0"/>
              </a:rPr>
              <a:t>, kde jednoduchý číselný odhad zohral kľúčovú úlohu pri významnom objave: objav krvného obehu.</a:t>
            </a:r>
            <a:endParaRPr lang="en-US" dirty="0">
              <a:latin typeface="Arial" panose="020B0604020202020204" pitchFamily="34" charset="0"/>
              <a:cs typeface="Arial" panose="020B0604020202020204" pitchFamily="34" charset="0"/>
            </a:endParaRPr>
          </a:p>
        </p:txBody>
      </p:sp>
      <p:pic>
        <p:nvPicPr>
          <p:cNvPr id="1026" name="Picture 2" descr="William Harvey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76" y="4038486"/>
            <a:ext cx="1199585" cy="1416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012" y="1322056"/>
            <a:ext cx="8785412" cy="2554545"/>
          </a:xfrm>
          <a:prstGeom prst="rect">
            <a:avLst/>
          </a:prstGeom>
          <a:noFill/>
        </p:spPr>
        <p:txBody>
          <a:bodyPr wrap="square" rtlCol="0">
            <a:spAutoFit/>
          </a:bodyPr>
          <a:lstStyle/>
          <a:p>
            <a:r>
              <a:rPr lang="sk-SK" sz="1600" dirty="0">
                <a:latin typeface="Arial" panose="020B0604020202020204" pitchFamily="34" charset="0"/>
                <a:cs typeface="Arial" panose="020B0604020202020204" pitchFamily="34" charset="0"/>
              </a:rPr>
              <a:t>Anglický lekár </a:t>
            </a:r>
            <a:r>
              <a:rPr lang="sk-SK" sz="1600" b="1" dirty="0">
                <a:latin typeface="Arial" panose="020B0604020202020204" pitchFamily="34" charset="0"/>
                <a:cs typeface="Arial" panose="020B0604020202020204" pitchFamily="34" charset="0"/>
              </a:rPr>
              <a:t>William </a:t>
            </a:r>
            <a:r>
              <a:rPr lang="sk-SK" sz="1600" b="1" dirty="0" err="1">
                <a:latin typeface="Arial" panose="020B0604020202020204" pitchFamily="34" charset="0"/>
                <a:cs typeface="Arial" panose="020B0604020202020204" pitchFamily="34" charset="0"/>
              </a:rPr>
              <a:t>Harvey</a:t>
            </a:r>
            <a:r>
              <a:rPr lang="sk-SK" sz="1600" b="1" dirty="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vydal v roku </a:t>
            </a:r>
            <a:r>
              <a:rPr lang="sk-SK" sz="1600" b="1" dirty="0">
                <a:latin typeface="Arial" panose="020B0604020202020204" pitchFamily="34" charset="0"/>
                <a:cs typeface="Arial" panose="020B0604020202020204" pitchFamily="34" charset="0"/>
              </a:rPr>
              <a:t>1628 </a:t>
            </a:r>
            <a:r>
              <a:rPr lang="sk-SK" sz="1600" dirty="0">
                <a:latin typeface="Arial" panose="020B0604020202020204" pitchFamily="34" charset="0"/>
                <a:cs typeface="Arial" panose="020B0604020202020204" pitchFamily="34" charset="0"/>
              </a:rPr>
              <a:t>knihu </a:t>
            </a:r>
            <a:r>
              <a:rPr lang="en-US" sz="1600" dirty="0">
                <a:latin typeface="Arial" panose="020B0604020202020204" pitchFamily="34" charset="0"/>
                <a:cs typeface="Arial" panose="020B0604020202020204" pitchFamily="34" charset="0"/>
              </a:rPr>
              <a:t>De Motu </a:t>
            </a:r>
            <a:r>
              <a:rPr lang="en-US" sz="1600" dirty="0" err="1">
                <a:latin typeface="Arial" panose="020B0604020202020204" pitchFamily="34" charset="0"/>
                <a:cs typeface="Arial" panose="020B0604020202020204" pitchFamily="34" charset="0"/>
              </a:rPr>
              <a:t>Cordis</a:t>
            </a:r>
            <a:r>
              <a:rPr lang="en-US" sz="1600" dirty="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Publikoval v nej jednoduchý číselný odhad minútového prietoku krvi srdcom. Objem srdca odhadol na 1.5 kráľovských objemových uncí (43 ml), ďalej že taká 1/8 tohto objemu sa vypudí do ciev s každým sťahom srdca. Poznajúc typický počet úderov srdca za minútu, vyšlo mu, že za deň srdce vytlačí do ciev 540 libier krvi. V tom čase ale systémy ciev a žíl boli považované za dva nesúvislé systémy. Podľa antického lekára </a:t>
            </a:r>
            <a:r>
              <a:rPr lang="sk-SK" sz="1600" dirty="0" err="1">
                <a:latin typeface="Arial" panose="020B0604020202020204" pitchFamily="34" charset="0"/>
                <a:cs typeface="Arial" panose="020B0604020202020204" pitchFamily="34" charset="0"/>
              </a:rPr>
              <a:t>Galéna</a:t>
            </a:r>
            <a:r>
              <a:rPr lang="sk-SK" sz="1600" dirty="0">
                <a:latin typeface="Arial" panose="020B0604020202020204" pitchFamily="34" charset="0"/>
                <a:cs typeface="Arial" panose="020B0604020202020204" pitchFamily="34" charset="0"/>
              </a:rPr>
              <a:t> sa krv vytlačená srdcom v tele vstrebe a telo (v pečeni) vyrobí novú krv, ktorá sa dostane žilami do srdca. Keď sa to povie bez čísel, kvalitatívna   myšlienka o neustálej tvorbe krvi v pečeni môže prežiť tisíc rokov. Ak sa doplní číselným odhadom, neprežije ani minútu. Nik nemôže uveriť, že pečeň za deň vyrobí 540 libier čerstvej krvi.</a:t>
            </a:r>
          </a:p>
        </p:txBody>
      </p:sp>
      <p:sp>
        <p:nvSpPr>
          <p:cNvPr id="4" name="TextBox 3"/>
          <p:cNvSpPr txBox="1"/>
          <p:nvPr/>
        </p:nvSpPr>
        <p:spPr>
          <a:xfrm>
            <a:off x="894420" y="5041569"/>
            <a:ext cx="2602006" cy="523220"/>
          </a:xfrm>
          <a:prstGeom prst="rect">
            <a:avLst/>
          </a:prstGeom>
          <a:noFill/>
        </p:spPr>
        <p:txBody>
          <a:bodyPr wrap="square" rtlCol="0">
            <a:spAutoFit/>
          </a:bodyPr>
          <a:lstStyle/>
          <a:p>
            <a:pPr algn="ctr"/>
            <a:r>
              <a:rPr lang="sk-SK" sz="1400" dirty="0">
                <a:latin typeface="Arial" panose="020B0604020202020204" pitchFamily="34" charset="0"/>
                <a:cs typeface="Arial" panose="020B0604020202020204" pitchFamily="34" charset="0"/>
              </a:rPr>
              <a:t>William </a:t>
            </a:r>
            <a:r>
              <a:rPr lang="sk-SK" sz="1400" dirty="0" err="1">
                <a:latin typeface="Arial" panose="020B0604020202020204" pitchFamily="34" charset="0"/>
                <a:cs typeface="Arial" panose="020B0604020202020204" pitchFamily="34" charset="0"/>
              </a:rPr>
              <a:t>Harvey</a:t>
            </a:r>
            <a:endParaRPr lang="sk-SK" sz="1400" dirty="0">
              <a:latin typeface="Arial" panose="020B0604020202020204" pitchFamily="34" charset="0"/>
              <a:cs typeface="Arial" panose="020B0604020202020204" pitchFamily="34" charset="0"/>
            </a:endParaRPr>
          </a:p>
          <a:p>
            <a:pPr algn="ctr"/>
            <a:r>
              <a:rPr lang="sk-SK" sz="1400" dirty="0">
                <a:latin typeface="Arial" panose="020B0604020202020204" pitchFamily="34" charset="0"/>
                <a:cs typeface="Arial" panose="020B0604020202020204" pitchFamily="34" charset="0"/>
              </a:rPr>
              <a:t>1578 - 1657</a:t>
            </a:r>
            <a:endParaRPr lang="en-US" sz="1400" dirty="0">
              <a:latin typeface="Arial" panose="020B0604020202020204" pitchFamily="34" charset="0"/>
              <a:cs typeface="Arial" panose="020B0604020202020204" pitchFamily="34" charset="0"/>
            </a:endParaRPr>
          </a:p>
        </p:txBody>
      </p:sp>
      <p:sp>
        <p:nvSpPr>
          <p:cNvPr id="5" name="TextBox 4"/>
          <p:cNvSpPr txBox="1"/>
          <p:nvPr/>
        </p:nvSpPr>
        <p:spPr>
          <a:xfrm>
            <a:off x="251012" y="5701554"/>
            <a:ext cx="8489576"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 </a:t>
            </a:r>
            <a:r>
              <a:rPr lang="sk-SK" b="1" dirty="0">
                <a:latin typeface="Arial" panose="020B0604020202020204" pitchFamily="34" charset="0"/>
                <a:cs typeface="Arial" panose="020B0604020202020204" pitchFamily="34" charset="0"/>
              </a:rPr>
              <a:t>Záver: žily a cievy musia byť prepojené, krv obieha dokola. </a:t>
            </a:r>
            <a:r>
              <a:rPr lang="sk-SK" dirty="0">
                <a:latin typeface="Arial" panose="020B0604020202020204" pitchFamily="34" charset="0"/>
                <a:cs typeface="Arial" panose="020B0604020202020204" pitchFamily="34" charset="0"/>
              </a:rPr>
              <a:t>(Poznamenajme, že používanie mikroskopu na štúdium biologických materiálov sa datuje až po roku 1650, preto </a:t>
            </a:r>
            <a:r>
              <a:rPr lang="sk-SK" dirty="0" err="1">
                <a:latin typeface="Arial" panose="020B0604020202020204" pitchFamily="34" charset="0"/>
                <a:cs typeface="Arial" panose="020B0604020202020204" pitchFamily="34" charset="0"/>
              </a:rPr>
              <a:t>Galénova</a:t>
            </a:r>
            <a:r>
              <a:rPr lang="sk-SK" dirty="0">
                <a:latin typeface="Arial" panose="020B0604020202020204" pitchFamily="34" charset="0"/>
                <a:cs typeface="Arial" panose="020B0604020202020204" pitchFamily="34" charset="0"/>
              </a:rPr>
              <a:t> hypotéza mohla prežiť tak dlho.)</a:t>
            </a:r>
          </a:p>
        </p:txBody>
      </p:sp>
      <p:sp>
        <p:nvSpPr>
          <p:cNvPr id="6" name="Rectangle 5"/>
          <p:cNvSpPr/>
          <p:nvPr/>
        </p:nvSpPr>
        <p:spPr>
          <a:xfrm>
            <a:off x="251012" y="5674659"/>
            <a:ext cx="8570259" cy="9950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1012" y="170329"/>
            <a:ext cx="8785412" cy="400110"/>
          </a:xfrm>
          <a:prstGeom prst="rect">
            <a:avLst/>
          </a:prstGeom>
          <a:noFill/>
        </p:spPr>
        <p:txBody>
          <a:bodyPr wrap="square" rtlCol="0">
            <a:spAutoFit/>
          </a:bodyPr>
          <a:lstStyle/>
          <a:p>
            <a:pPr algn="ctr"/>
            <a:r>
              <a:rPr lang="sk-SK" sz="2000" b="1" dirty="0">
                <a:solidFill>
                  <a:srgbClr val="FF0000"/>
                </a:solidFill>
                <a:latin typeface="Arial" panose="020B0604020202020204" pitchFamily="34" charset="0"/>
                <a:cs typeface="Arial" panose="020B0604020202020204" pitchFamily="34" charset="0"/>
              </a:rPr>
              <a:t>Pestujte si umenie číselného odhadu!</a:t>
            </a:r>
            <a:endParaRPr lang="en-US" sz="2000" b="1" dirty="0">
              <a:solidFill>
                <a:srgbClr val="FF0000"/>
              </a:solidFill>
              <a:latin typeface="Arial" panose="020B0604020202020204" pitchFamily="34" charset="0"/>
              <a:cs typeface="Arial" panose="020B0604020202020204" pitchFamily="34" charset="0"/>
            </a:endParaRPr>
          </a:p>
        </p:txBody>
      </p:sp>
      <p:pic>
        <p:nvPicPr>
          <p:cNvPr id="1028" name="Picture 4" descr="http://images.tutorvista.com/content/transportation/double-blood-circulation-mammals-bird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980" y="3802106"/>
            <a:ext cx="1193151" cy="16878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0.tqn.com/y/biology/1/0/k/1/capillar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2293" y="4199547"/>
            <a:ext cx="1909001" cy="103563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BCE0CA2-1A48-4B23-8A77-1A9F640E54E6}" type="slidenum">
              <a:rPr lang="sk-SK" smtClean="0"/>
              <a:t>27</a:t>
            </a:fld>
            <a:endParaRPr lang="sk-SK"/>
          </a:p>
        </p:txBody>
      </p:sp>
    </p:spTree>
    <p:extLst>
      <p:ext uri="{BB962C8B-B14F-4D97-AF65-F5344CB8AC3E}">
        <p14:creationId xmlns:p14="http://schemas.microsoft.com/office/powerpoint/2010/main" val="1626989798"/>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0500" y="2814340"/>
            <a:ext cx="7272808" cy="3139321"/>
          </a:xfrm>
          <a:prstGeom prst="rect">
            <a:avLst/>
          </a:prstGeom>
          <a:noFill/>
        </p:spPr>
        <p:txBody>
          <a:bodyPr wrap="square" rtlCol="0">
            <a:spAutoFit/>
          </a:bodyPr>
          <a:lstStyle/>
          <a:p>
            <a:endParaRPr lang="sk-SK"/>
          </a:p>
          <a:p>
            <a:pPr marL="285750" indent="-285750">
              <a:buFont typeface="Arial" pitchFamily="34" charset="0"/>
              <a:buChar char="•"/>
            </a:pPr>
            <a:r>
              <a:rPr lang="sk-SK" sz="2000"/>
              <a:t>okamih (</a:t>
            </a:r>
            <a:r>
              <a:rPr lang="sk-SK" sz="2000" b="1"/>
              <a:t>stav systému</a:t>
            </a:r>
            <a:r>
              <a:rPr lang="sk-SK" sz="2000"/>
              <a:t>) možno zaznamenať a na základe záznamu ho zrekonštruovať</a:t>
            </a:r>
          </a:p>
          <a:p>
            <a:pPr marL="285750" indent="-285750">
              <a:buFont typeface="Arial" pitchFamily="34" charset="0"/>
              <a:buChar char="•"/>
            </a:pPr>
            <a:r>
              <a:rPr lang="sk-SK" sz="2000"/>
              <a:t>časový vývoj systému je časová postupnosť stavov (okamihov)</a:t>
            </a:r>
          </a:p>
          <a:p>
            <a:pPr marL="285750" indent="-285750">
              <a:buFont typeface="Arial" pitchFamily="34" charset="0"/>
              <a:buChar char="•"/>
            </a:pPr>
            <a:r>
              <a:rPr lang="sk-SK" sz="2000"/>
              <a:t>časový vývoj systému je možné </a:t>
            </a:r>
            <a:r>
              <a:rPr lang="sk-SK" sz="2000" b="1"/>
              <a:t>predpovedať</a:t>
            </a:r>
            <a:r>
              <a:rPr lang="sk-SK" sz="2000"/>
              <a:t>, vychádzajúc zo znalosti počiatočného stavu. </a:t>
            </a:r>
          </a:p>
          <a:p>
            <a:pPr marL="285750" indent="-285750">
              <a:buFont typeface="Arial" pitchFamily="34" charset="0"/>
              <a:buChar char="•"/>
            </a:pPr>
            <a:r>
              <a:rPr lang="sk-SK" sz="2000"/>
              <a:t>Technológiou predpovede budúcnosti sú matematické </a:t>
            </a:r>
            <a:r>
              <a:rPr lang="sk-SK" sz="2000" b="1"/>
              <a:t>pohybové rovnice</a:t>
            </a:r>
            <a:r>
              <a:rPr lang="sk-SK" sz="2000"/>
              <a:t>. Časový vývoj hľadáme ako riešenie pohybových rovníc, ktoré spĺňa počiatočnú podmienku (stav na začiatku je známy počiatočný stav)</a:t>
            </a:r>
          </a:p>
        </p:txBody>
      </p:sp>
      <p:sp>
        <p:nvSpPr>
          <p:cNvPr id="5" name="TextBox 4"/>
          <p:cNvSpPr txBox="1"/>
          <p:nvPr/>
        </p:nvSpPr>
        <p:spPr>
          <a:xfrm>
            <a:off x="323528" y="180995"/>
            <a:ext cx="8568952" cy="2062103"/>
          </a:xfrm>
          <a:prstGeom prst="rect">
            <a:avLst/>
          </a:prstGeom>
          <a:noFill/>
        </p:spPr>
        <p:txBody>
          <a:bodyPr wrap="square" rtlCol="0">
            <a:spAutoFit/>
          </a:bodyPr>
          <a:lstStyle/>
          <a:p>
            <a:pPr algn="ctr"/>
            <a:r>
              <a:rPr lang="sk-SK" sz="4800" b="1">
                <a:solidFill>
                  <a:srgbClr val="FF0000"/>
                </a:solidFill>
              </a:rPr>
              <a:t>Programové vyhlásenie fyziky</a:t>
            </a:r>
          </a:p>
          <a:p>
            <a:pPr algn="ctr"/>
            <a:endParaRPr lang="sk-SK" sz="4000" b="1"/>
          </a:p>
          <a:p>
            <a:pPr algn="ctr"/>
            <a:r>
              <a:rPr lang="sk-SK" sz="4000" b="1"/>
              <a:t>Systém, stav, zmena stavu, časový vývoj</a:t>
            </a:r>
            <a:endParaRPr lang="en-US" sz="4000" b="1"/>
          </a:p>
        </p:txBody>
      </p:sp>
      <p:sp>
        <p:nvSpPr>
          <p:cNvPr id="2" name="Slide Number Placeholder 1"/>
          <p:cNvSpPr>
            <a:spLocks noGrp="1"/>
          </p:cNvSpPr>
          <p:nvPr>
            <p:ph type="sldNum" sz="quarter" idx="12"/>
          </p:nvPr>
        </p:nvSpPr>
        <p:spPr/>
        <p:txBody>
          <a:bodyPr/>
          <a:lstStyle/>
          <a:p>
            <a:fld id="{1BCE0CA2-1A48-4B23-8A77-1A9F640E54E6}" type="slidenum">
              <a:rPr lang="sk-SK" smtClean="0"/>
              <a:t>28</a:t>
            </a:fld>
            <a:endParaRPr lang="sk-SK"/>
          </a:p>
        </p:txBody>
      </p:sp>
    </p:spTree>
    <p:extLst>
      <p:ext uri="{BB962C8B-B14F-4D97-AF65-F5344CB8AC3E}">
        <p14:creationId xmlns:p14="http://schemas.microsoft.com/office/powerpoint/2010/main" val="2340038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8904"/>
            <a:ext cx="6480720" cy="707886"/>
          </a:xfrm>
          <a:prstGeom prst="rect">
            <a:avLst/>
          </a:prstGeom>
          <a:noFill/>
        </p:spPr>
        <p:txBody>
          <a:bodyPr wrap="square" rtlCol="0">
            <a:spAutoFit/>
          </a:bodyPr>
          <a:lstStyle/>
          <a:p>
            <a:pPr algn="ctr"/>
            <a:r>
              <a:rPr lang="sk-SK" sz="4000" b="1" dirty="0"/>
              <a:t>Stav</a:t>
            </a:r>
          </a:p>
        </p:txBody>
      </p:sp>
      <p:sp>
        <p:nvSpPr>
          <p:cNvPr id="4" name="TextBox 3"/>
          <p:cNvSpPr txBox="1"/>
          <p:nvPr/>
        </p:nvSpPr>
        <p:spPr>
          <a:xfrm>
            <a:off x="971600" y="1621677"/>
            <a:ext cx="7272808" cy="5078313"/>
          </a:xfrm>
          <a:prstGeom prst="rect">
            <a:avLst/>
          </a:prstGeom>
          <a:noFill/>
        </p:spPr>
        <p:txBody>
          <a:bodyPr wrap="square" rtlCol="0">
            <a:spAutoFit/>
          </a:bodyPr>
          <a:lstStyle/>
          <a:p>
            <a:r>
              <a:rPr lang="sk-SK" dirty="0"/>
              <a:t>Záznam o stave:</a:t>
            </a:r>
          </a:p>
          <a:p>
            <a:r>
              <a:rPr lang="sk-SK" b="1" dirty="0"/>
              <a:t>súbor hodnôt relevantných fyzikálnych veličín</a:t>
            </a:r>
          </a:p>
          <a:p>
            <a:endParaRPr lang="sk-SK" b="1" dirty="0"/>
          </a:p>
          <a:p>
            <a:r>
              <a:rPr lang="sk-SK" dirty="0"/>
              <a:t>Koľko čísel treba na dostatočné zachytenie stavu záleží na systéme, o ktorý sa zaujímame.</a:t>
            </a:r>
          </a:p>
          <a:p>
            <a:endParaRPr lang="sk-SK" dirty="0"/>
          </a:p>
          <a:p>
            <a:r>
              <a:rPr lang="sk-SK" sz="2000" b="1" dirty="0"/>
              <a:t>Príklady</a:t>
            </a:r>
            <a:r>
              <a:rPr lang="en-US" sz="2000" b="1" dirty="0"/>
              <a:t> </a:t>
            </a:r>
            <a:r>
              <a:rPr lang="sk-SK" sz="2000" b="1" dirty="0"/>
              <a:t>(na potrebné stavové veličiny):</a:t>
            </a:r>
          </a:p>
          <a:p>
            <a:endParaRPr lang="sk-SK" dirty="0"/>
          </a:p>
          <a:p>
            <a:pPr marL="285750" indent="-285750">
              <a:buFont typeface="Arial" panose="020B0604020202020204" pitchFamily="34" charset="0"/>
              <a:buChar char="•"/>
            </a:pPr>
            <a:r>
              <a:rPr lang="sk-SK" dirty="0"/>
              <a:t>kondenzátor: na zadanie stavu stačí jedno číslo, veľkosť náboja na doskách</a:t>
            </a:r>
          </a:p>
          <a:p>
            <a:pPr marL="285750" indent="-285750">
              <a:buFont typeface="Arial" panose="020B0604020202020204" pitchFamily="34" charset="0"/>
              <a:buChar char="•"/>
            </a:pPr>
            <a:r>
              <a:rPr lang="sk-SK" dirty="0"/>
              <a:t>častica: treba 6 čísel, 3 súradnice polohy, 3 zložky rýchlosti</a:t>
            </a:r>
          </a:p>
          <a:p>
            <a:pPr marL="285750" indent="-285750">
              <a:buFont typeface="Arial" panose="020B0604020202020204" pitchFamily="34" charset="0"/>
              <a:buChar char="•"/>
            </a:pPr>
            <a:r>
              <a:rPr lang="sk-SK" dirty="0"/>
              <a:t>zvuková vlna v oceľovej tyči: veľa (v princípe spočítateľne nekonečne veľa) dvojíc čísel, amplitúda a fáza n-</a:t>
            </a:r>
            <a:r>
              <a:rPr lang="sk-SK" dirty="0" err="1"/>
              <a:t>tého</a:t>
            </a:r>
            <a:r>
              <a:rPr lang="sk-SK" dirty="0"/>
              <a:t> normálneho módu pre každé prirodzené číslo n (nech vás teraz netrápi, ak neviete, čo je normálny mód a jeho amplitúda a fáza)</a:t>
            </a:r>
          </a:p>
          <a:p>
            <a:pPr marL="285750" indent="-285750">
              <a:buFont typeface="Arial" panose="020B0604020202020204" pitchFamily="34" charset="0"/>
              <a:buChar char="•"/>
            </a:pPr>
            <a:r>
              <a:rPr lang="sk-SK" dirty="0"/>
              <a:t>elektromagnetické pole vo voľnom priestore: veľa (v princípe nespočítateľne veľa) šestíc čísel, 3 zložky elektrického poľa a 3 zložky magnetického poľa v každom bode priestoru</a:t>
            </a:r>
          </a:p>
        </p:txBody>
      </p:sp>
      <p:sp>
        <p:nvSpPr>
          <p:cNvPr id="3" name="Rectangle 2"/>
          <p:cNvSpPr/>
          <p:nvPr/>
        </p:nvSpPr>
        <p:spPr>
          <a:xfrm>
            <a:off x="0" y="4732020"/>
            <a:ext cx="9144000" cy="1967970"/>
          </a:xfrm>
          <a:prstGeom prst="rect">
            <a:avLst/>
          </a:prstGeom>
          <a:solidFill>
            <a:srgbClr val="F8CBAD">
              <a:alpha val="25098"/>
            </a:srgb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29</a:t>
            </a:fld>
            <a:endParaRPr lang="sk-SK"/>
          </a:p>
        </p:txBody>
      </p:sp>
    </p:spTree>
    <p:extLst>
      <p:ext uri="{BB962C8B-B14F-4D97-AF65-F5344CB8AC3E}">
        <p14:creationId xmlns:p14="http://schemas.microsoft.com/office/powerpoint/2010/main" val="1127298444"/>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983" y="755374"/>
            <a:ext cx="7792278" cy="4955203"/>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Pravidlo:</a:t>
            </a:r>
          </a:p>
          <a:p>
            <a:endParaRPr lang="en-US">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Ak chceme zmerať vzdialenosť dvoch bodov, musíme etalón prikladať </a:t>
            </a:r>
            <a:r>
              <a:rPr lang="sk-SK" b="1">
                <a:latin typeface="Arial" panose="020B0604020202020204" pitchFamily="34" charset="0"/>
                <a:cs typeface="Arial" panose="020B0604020202020204" pitchFamily="34" charset="0"/>
              </a:rPr>
              <a:t>po priamke, spájajúcej tie dva body</a:t>
            </a:r>
            <a:r>
              <a:rPr lang="sk-SK">
                <a:latin typeface="Arial" panose="020B0604020202020204" pitchFamily="34" charset="0"/>
                <a:cs typeface="Arial" panose="020B0604020202020204" pitchFamily="34" charset="0"/>
              </a:rPr>
              <a:t>.</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To sa ľahšie povie, ako urobí.</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Čo to fyzikálne znamená, že koncové body postupne prikladaného etalónu dĺžky ležia na priamke?</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Budeme nad tým chvíľu uvažovať. Nie kvôli tomu, že celé uvažovanie je treba sa „naučiť“. </a:t>
            </a:r>
          </a:p>
          <a:p>
            <a:endParaRPr lang="sk-SK">
              <a:latin typeface="Arial" panose="020B0604020202020204" pitchFamily="34" charset="0"/>
              <a:cs typeface="Arial" panose="020B0604020202020204" pitchFamily="34" charset="0"/>
            </a:endParaRPr>
          </a:p>
          <a:p>
            <a:r>
              <a:rPr lang="sk-SK" b="1">
                <a:solidFill>
                  <a:srgbClr val="FF0000"/>
                </a:solidFill>
                <a:latin typeface="Arial" panose="020B0604020202020204" pitchFamily="34" charset="0"/>
                <a:cs typeface="Arial" panose="020B0604020202020204" pitchFamily="34" charset="0"/>
              </a:rPr>
              <a:t>Urobíme tak kvôli tomu, aby sme si ukázali, že je treba uvažovať nad tým, čo hovoríme a stále sa tak testovať, či dostatočne presne rozumieme tomu, čo hovoríme. Jedným s dôležitých cieľov fyziky je naučiť sa techniky kritickej autoreflexie.</a:t>
            </a:r>
            <a:endParaRPr lang="en-US" b="1">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3</a:t>
            </a:fld>
            <a:endParaRPr lang="sk-SK"/>
          </a:p>
        </p:txBody>
      </p:sp>
    </p:spTree>
    <p:extLst>
      <p:ext uri="{BB962C8B-B14F-4D97-AF65-F5344CB8AC3E}">
        <p14:creationId xmlns:p14="http://schemas.microsoft.com/office/powerpoint/2010/main" val="1653850670"/>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8904"/>
            <a:ext cx="6480720" cy="707886"/>
          </a:xfrm>
          <a:prstGeom prst="rect">
            <a:avLst/>
          </a:prstGeom>
          <a:noFill/>
        </p:spPr>
        <p:txBody>
          <a:bodyPr wrap="square" rtlCol="0">
            <a:spAutoFit/>
          </a:bodyPr>
          <a:lstStyle/>
          <a:p>
            <a:pPr algn="ctr"/>
            <a:r>
              <a:rPr lang="en-US" sz="4000" b="1" dirty="0" err="1"/>
              <a:t>Zmena</a:t>
            </a:r>
            <a:r>
              <a:rPr lang="en-US" sz="4000" b="1" dirty="0"/>
              <a:t> s</a:t>
            </a:r>
            <a:r>
              <a:rPr lang="sk-SK" sz="4000" b="1" dirty="0"/>
              <a:t>tav</a:t>
            </a:r>
            <a:r>
              <a:rPr lang="en-US" sz="4000" b="1" dirty="0"/>
              <a:t>u</a:t>
            </a:r>
            <a:endParaRPr lang="sk-SK" sz="4000" b="1" dirty="0"/>
          </a:p>
        </p:txBody>
      </p:sp>
      <p:sp>
        <p:nvSpPr>
          <p:cNvPr id="3" name="TextBox 2"/>
          <p:cNvSpPr txBox="1"/>
          <p:nvPr/>
        </p:nvSpPr>
        <p:spPr>
          <a:xfrm>
            <a:off x="1070992" y="975633"/>
            <a:ext cx="7272808" cy="5663089"/>
          </a:xfrm>
          <a:prstGeom prst="rect">
            <a:avLst/>
          </a:prstGeom>
          <a:noFill/>
        </p:spPr>
        <p:txBody>
          <a:bodyPr wrap="square" rtlCol="0">
            <a:spAutoFit/>
          </a:bodyPr>
          <a:lstStyle/>
          <a:p>
            <a:r>
              <a:rPr lang="sk-SK" sz="2000" b="1" dirty="0"/>
              <a:t>Príklady:</a:t>
            </a:r>
          </a:p>
          <a:p>
            <a:endParaRPr lang="sk-SK" dirty="0"/>
          </a:p>
          <a:p>
            <a:pPr marL="285750" indent="-285750">
              <a:buFont typeface="Arial" panose="020B0604020202020204" pitchFamily="34" charset="0"/>
              <a:buChar char="•"/>
            </a:pPr>
            <a:r>
              <a:rPr lang="sk-SK" dirty="0"/>
              <a:t>kondenzátor: na zadanie stavu stačí jedno číslo, veľkosť náboja na doskách</a:t>
            </a:r>
          </a:p>
          <a:p>
            <a:pPr marL="285750" indent="-285750">
              <a:buFont typeface="Arial" panose="020B0604020202020204" pitchFamily="34" charset="0"/>
              <a:buChar char="•"/>
            </a:pPr>
            <a:r>
              <a:rPr lang="sk-SK" dirty="0"/>
              <a:t>častica: treba 6 čísel, 3 súradnice polohy, 3 zložky rýchlosti</a:t>
            </a:r>
          </a:p>
          <a:p>
            <a:pPr marL="285750" indent="-285750">
              <a:buFont typeface="Arial" panose="020B0604020202020204" pitchFamily="34" charset="0"/>
              <a:buChar char="•"/>
            </a:pPr>
            <a:r>
              <a:rPr lang="sk-SK" dirty="0"/>
              <a:t>zvuková vlna v oceľovej tyči: veľa (v princípe spočítateľne nekonečne veľa) dvojíc čísel, amplitúda a fáza n-</a:t>
            </a:r>
            <a:r>
              <a:rPr lang="sk-SK" dirty="0" err="1"/>
              <a:t>tého</a:t>
            </a:r>
            <a:r>
              <a:rPr lang="sk-SK" dirty="0"/>
              <a:t> normálneho módu pre každé prirodzené číslo n (nech vás teraz netrápi, ak neviete, čo je normálny mód a jeho amplitúda a fáza)</a:t>
            </a:r>
          </a:p>
          <a:p>
            <a:pPr marL="285750" indent="-285750">
              <a:buFont typeface="Arial" panose="020B0604020202020204" pitchFamily="34" charset="0"/>
              <a:buChar char="•"/>
            </a:pPr>
            <a:r>
              <a:rPr lang="sk-SK" dirty="0"/>
              <a:t>elektromagnetické pole vo voľnom priestore: veľa (v princípe nespočítateľne veľa) šestíc čísel, 3 zložky elektrického poľa a 3 zložky magnetického poľa v každom bode priestoru</a:t>
            </a:r>
            <a:endParaRPr lang="en-US" dirty="0"/>
          </a:p>
          <a:p>
            <a:pPr marL="285750" indent="-285750">
              <a:buFont typeface="Arial" panose="020B0604020202020204" pitchFamily="34" charset="0"/>
              <a:buChar char="•"/>
            </a:pPr>
            <a:endParaRPr lang="en-US" dirty="0"/>
          </a:p>
          <a:p>
            <a:r>
              <a:rPr lang="sk-SK" dirty="0"/>
              <a:t>Ak sa stav s časom mení, znamená to, že stavové veličiny menia s časom svoje hodnoty. Vizualizovať si to môžeme tak, že stav v každom okamihu znázorníme ako bod v </a:t>
            </a:r>
            <a:r>
              <a:rPr lang="sk-SK" b="1" dirty="0"/>
              <a:t>stavovom priestore. </a:t>
            </a:r>
            <a:r>
              <a:rPr lang="sk-SK" dirty="0"/>
              <a:t>Stavový priestor kondenzátora je jednorozmerný, pre časticu 6-rozmerný, pre zvukovú vlnu v tyči má stavový priestor spočítateľne veľa rozmerov ...</a:t>
            </a:r>
          </a:p>
          <a:p>
            <a:r>
              <a:rPr lang="sk-SK" b="1" dirty="0"/>
              <a:t>Hovoriť o vizualizácii napríklad pri 6-rozmernom priestore je symbolické, nakresliť to nevieme. Iba si to abstraktne (virtuálne) predstavujeme.</a:t>
            </a:r>
          </a:p>
        </p:txBody>
      </p:sp>
      <p:sp>
        <p:nvSpPr>
          <p:cNvPr id="4" name="Rectangle 3"/>
          <p:cNvSpPr/>
          <p:nvPr/>
        </p:nvSpPr>
        <p:spPr>
          <a:xfrm>
            <a:off x="0" y="2411730"/>
            <a:ext cx="9144000" cy="1967970"/>
          </a:xfrm>
          <a:prstGeom prst="rect">
            <a:avLst/>
          </a:prstGeom>
          <a:solidFill>
            <a:srgbClr val="F8CBAD">
              <a:alpha val="25098"/>
            </a:srgbClr>
          </a:solid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30</a:t>
            </a:fld>
            <a:endParaRPr lang="sk-SK"/>
          </a:p>
        </p:txBody>
      </p:sp>
    </p:spTree>
    <p:extLst>
      <p:ext uri="{BB962C8B-B14F-4D97-AF65-F5344CB8AC3E}">
        <p14:creationId xmlns:p14="http://schemas.microsoft.com/office/powerpoint/2010/main" val="2174480770"/>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5009" y="1262270"/>
            <a:ext cx="726550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Skúste prísť na nejaký nápad, ako otestovať, či sme etalón med</a:t>
            </a:r>
            <a:r>
              <a:rPr lang="en-US" dirty="0">
                <a:latin typeface="Arial" panose="020B0604020202020204" pitchFamily="34" charset="0"/>
                <a:cs typeface="Arial" panose="020B0604020202020204" pitchFamily="34" charset="0"/>
              </a:rPr>
              <a:t>z</a:t>
            </a:r>
            <a:r>
              <a:rPr lang="sk-SK" dirty="0">
                <a:latin typeface="Arial" panose="020B0604020202020204" pitchFamily="34" charset="0"/>
                <a:cs typeface="Arial" panose="020B0604020202020204" pitchFamily="34" charset="0"/>
              </a:rPr>
              <a:t>i bodmi A,B prikladali rovno alebo cik-cak!</a:t>
            </a:r>
            <a:endParaRPr lang="en-US" dirty="0">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2126975" y="3070903"/>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440000" flipV="1">
            <a:off x="2905540" y="307090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380000" flipV="1">
            <a:off x="3634408" y="2890347"/>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280000" flipV="1">
            <a:off x="4333459" y="285309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340000" flipV="1">
            <a:off x="4939750" y="2684943"/>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440000" flipV="1">
            <a:off x="5552061" y="2466555"/>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47223" y="3178382"/>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01110" y="2549784"/>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98302" y="3165323"/>
            <a:ext cx="357571"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A</a:t>
            </a:r>
            <a:endParaRPr lang="en-US">
              <a:latin typeface="Arial" panose="020B0604020202020204" pitchFamily="34" charset="0"/>
              <a:cs typeface="Arial" panose="020B0604020202020204" pitchFamily="34" charset="0"/>
            </a:endParaRPr>
          </a:p>
        </p:txBody>
      </p:sp>
      <p:sp>
        <p:nvSpPr>
          <p:cNvPr id="12" name="TextBox 11"/>
          <p:cNvSpPr txBox="1"/>
          <p:nvPr/>
        </p:nvSpPr>
        <p:spPr>
          <a:xfrm>
            <a:off x="6489954" y="2542254"/>
            <a:ext cx="357571"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B</a:t>
            </a:r>
            <a:endParaRPr lang="en-US">
              <a:latin typeface="Arial" panose="020B0604020202020204" pitchFamily="34" charset="0"/>
              <a:cs typeface="Arial" panose="020B0604020202020204" pitchFamily="34" charset="0"/>
            </a:endParaRPr>
          </a:p>
        </p:txBody>
      </p:sp>
      <p:sp>
        <p:nvSpPr>
          <p:cNvPr id="13" name="Slide Number Placeholder 12"/>
          <p:cNvSpPr>
            <a:spLocks noGrp="1"/>
          </p:cNvSpPr>
          <p:nvPr>
            <p:ph type="sldNum" sz="quarter" idx="12"/>
          </p:nvPr>
        </p:nvSpPr>
        <p:spPr/>
        <p:txBody>
          <a:bodyPr/>
          <a:lstStyle/>
          <a:p>
            <a:fld id="{1BCE0CA2-1A48-4B23-8A77-1A9F640E54E6}" type="slidenum">
              <a:rPr lang="sk-SK" smtClean="0"/>
              <a:t>4</a:t>
            </a:fld>
            <a:endParaRPr lang="sk-SK"/>
          </a:p>
        </p:txBody>
      </p:sp>
    </p:spTree>
    <p:extLst>
      <p:ext uri="{BB962C8B-B14F-4D97-AF65-F5344CB8AC3E}">
        <p14:creationId xmlns:p14="http://schemas.microsoft.com/office/powerpoint/2010/main" val="1256999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892" y="460546"/>
            <a:ext cx="7265504" cy="64633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Skúste prísť na nejaký nápad, ako otestovať, či sme etalón med</a:t>
            </a:r>
            <a:r>
              <a:rPr lang="en-US">
                <a:latin typeface="Arial" panose="020B0604020202020204" pitchFamily="34" charset="0"/>
                <a:cs typeface="Arial" panose="020B0604020202020204" pitchFamily="34" charset="0"/>
              </a:rPr>
              <a:t>z</a:t>
            </a:r>
            <a:r>
              <a:rPr lang="sk-SK">
                <a:latin typeface="Arial" panose="020B0604020202020204" pitchFamily="34" charset="0"/>
                <a:cs typeface="Arial" panose="020B0604020202020204" pitchFamily="34" charset="0"/>
              </a:rPr>
              <a:t>i bodmi A,B prikladali rovno alebo cik-cak!</a:t>
            </a:r>
            <a:endParaRPr lang="en-US" dirty="0">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2126975" y="215867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rot="1440000" flipV="1">
            <a:off x="2905540" y="2158671"/>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380000" flipV="1">
            <a:off x="3634408" y="1978116"/>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2280000" flipV="1">
            <a:off x="4333459" y="1940861"/>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2340000" flipV="1">
            <a:off x="4939750" y="1772712"/>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440000" flipV="1">
            <a:off x="5552061" y="1554324"/>
            <a:ext cx="815008" cy="1888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047223" y="2266151"/>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01110" y="1637553"/>
            <a:ext cx="188844" cy="188844"/>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98302" y="2253092"/>
            <a:ext cx="357571"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A</a:t>
            </a:r>
            <a:endParaRPr lang="en-US">
              <a:latin typeface="Arial" panose="020B0604020202020204" pitchFamily="34" charset="0"/>
              <a:cs typeface="Arial" panose="020B0604020202020204" pitchFamily="34" charset="0"/>
            </a:endParaRPr>
          </a:p>
        </p:txBody>
      </p:sp>
      <p:sp>
        <p:nvSpPr>
          <p:cNvPr id="12" name="TextBox 11"/>
          <p:cNvSpPr txBox="1"/>
          <p:nvPr/>
        </p:nvSpPr>
        <p:spPr>
          <a:xfrm>
            <a:off x="6489954" y="1630023"/>
            <a:ext cx="357571" cy="369332"/>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B</a:t>
            </a:r>
            <a:endParaRPr lang="en-US">
              <a:latin typeface="Arial" panose="020B0604020202020204" pitchFamily="34" charset="0"/>
              <a:cs typeface="Arial" panose="020B0604020202020204" pitchFamily="34" charset="0"/>
            </a:endParaRPr>
          </a:p>
        </p:txBody>
      </p:sp>
      <p:sp>
        <p:nvSpPr>
          <p:cNvPr id="13" name="TextBox 12"/>
          <p:cNvSpPr txBox="1"/>
          <p:nvPr/>
        </p:nvSpPr>
        <p:spPr>
          <a:xfrm>
            <a:off x="1005037" y="3016287"/>
            <a:ext cx="7761276" cy="3693319"/>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Tu je jedna myšlienka.</a:t>
            </a:r>
          </a:p>
          <a:p>
            <a:r>
              <a:rPr lang="sk-SK">
                <a:latin typeface="Arial" panose="020B0604020202020204" pitchFamily="34" charset="0"/>
                <a:cs typeface="Arial" panose="020B0604020202020204" pitchFamily="34" charset="0"/>
              </a:rPr>
              <a:t>Nakreslím si na priesvitný papier vždy polohu troch po sebe nasledujúcich „bodov prikladania“</a:t>
            </a:r>
          </a:p>
          <a:p>
            <a:endParaRPr lang="sk-SK">
              <a:latin typeface="Arial" panose="020B0604020202020204" pitchFamily="34" charset="0"/>
              <a:cs typeface="Arial" panose="020B0604020202020204" pitchFamily="34" charset="0"/>
            </a:endParaRPr>
          </a:p>
          <a:p>
            <a:endParaRPr lang="sk-SK">
              <a:latin typeface="Arial" panose="020B0604020202020204" pitchFamily="34" charset="0"/>
              <a:cs typeface="Arial" panose="020B0604020202020204" pitchFamily="34" charset="0"/>
            </a:endParaRP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papier potom otočím „na rubovú stranu“, takto:</a:t>
            </a:r>
          </a:p>
          <a:p>
            <a:endParaRPr lang="sk-SK">
              <a:latin typeface="Arial" panose="020B0604020202020204" pitchFamily="34" charset="0"/>
              <a:cs typeface="Arial" panose="020B0604020202020204" pitchFamily="34" charset="0"/>
            </a:endParaRPr>
          </a:p>
          <a:p>
            <a:endParaRPr lang="sk-SK">
              <a:latin typeface="Arial" panose="020B0604020202020204" pitchFamily="34" charset="0"/>
              <a:cs typeface="Arial" panose="020B0604020202020204" pitchFamily="34" charset="0"/>
            </a:endParaRP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A skúsim položiť takto otočený papier na tie tri body, či sa stotožnia. Ľahko vidno, že pre cik-cak meranie sa stotožnenie nepodarí, nech papierom rotujem v rovine hocijako.</a:t>
            </a:r>
            <a:endParaRPr lang="en-US">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2"/>
          <a:stretch>
            <a:fillRect/>
          </a:stretch>
        </p:blipFill>
        <p:spPr>
          <a:xfrm>
            <a:off x="3398238" y="3919382"/>
            <a:ext cx="1572904" cy="682811"/>
          </a:xfrm>
          <a:prstGeom prst="rect">
            <a:avLst/>
          </a:prstGeom>
        </p:spPr>
      </p:pic>
      <p:pic>
        <p:nvPicPr>
          <p:cNvPr id="30" name="Picture 29"/>
          <p:cNvPicPr>
            <a:picLocks noChangeAspect="1"/>
          </p:cNvPicPr>
          <p:nvPr/>
        </p:nvPicPr>
        <p:blipFill>
          <a:blip r:embed="rId3">
            <a:extLst>
              <a:ext uri="{BEBA8EAE-BF5A-486C-A8C5-ECC9F3942E4B}">
                <a14:imgProps xmlns:a14="http://schemas.microsoft.com/office/drawing/2010/main">
                  <a14:imgLayer r:embed="rId4">
                    <a14:imgEffect>
                      <a14:brightnessContrast bright="-4000" contrast="-100000"/>
                    </a14:imgEffect>
                  </a14:imgLayer>
                </a14:imgProps>
              </a:ext>
            </a:extLst>
          </a:blip>
          <a:stretch>
            <a:fillRect/>
          </a:stretch>
        </p:blipFill>
        <p:spPr>
          <a:xfrm flipV="1">
            <a:off x="3398238" y="5062410"/>
            <a:ext cx="1572904" cy="682811"/>
          </a:xfrm>
          <a:prstGeom prst="rect">
            <a:avLst/>
          </a:prstGeom>
        </p:spPr>
      </p:pic>
      <p:sp>
        <p:nvSpPr>
          <p:cNvPr id="14" name="Slide Number Placeholder 13"/>
          <p:cNvSpPr>
            <a:spLocks noGrp="1"/>
          </p:cNvSpPr>
          <p:nvPr>
            <p:ph type="sldNum" sz="quarter" idx="12"/>
          </p:nvPr>
        </p:nvSpPr>
        <p:spPr/>
        <p:txBody>
          <a:bodyPr/>
          <a:lstStyle/>
          <a:p>
            <a:fld id="{1BCE0CA2-1A48-4B23-8A77-1A9F640E54E6}" type="slidenum">
              <a:rPr lang="sk-SK" smtClean="0"/>
              <a:t>5</a:t>
            </a:fld>
            <a:endParaRPr lang="sk-SK"/>
          </a:p>
        </p:txBody>
      </p:sp>
    </p:spTree>
    <p:extLst>
      <p:ext uri="{BB962C8B-B14F-4D97-AF65-F5344CB8AC3E}">
        <p14:creationId xmlns:p14="http://schemas.microsoft.com/office/powerpoint/2010/main" val="1533316856"/>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8" y="288235"/>
            <a:ext cx="8875644" cy="6463308"/>
          </a:xfrm>
          <a:prstGeom prst="rect">
            <a:avLst/>
          </a:prstGeom>
          <a:noFill/>
        </p:spPr>
        <p:txBody>
          <a:bodyPr wrap="square" rtlCol="0">
            <a:spAutoFit/>
          </a:bodyPr>
          <a:lstStyle/>
          <a:p>
            <a:r>
              <a:rPr lang="sk-SK">
                <a:latin typeface="Arial" panose="020B0604020202020204" pitchFamily="34" charset="0"/>
                <a:cs typeface="Arial" panose="020B0604020202020204" pitchFamily="34" charset="0"/>
              </a:rPr>
              <a:t>Heuréka!</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Mám spôsob, ako definovať, či postupnosť bodov leží na priamke.</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Naozaj?</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Autoreflexívne uvažovanie môže ísť hlbšie a zistím, že som problém úplne nevyriešil. Celé to bolo založené na tom, že etalón prikladám ostávajúc v nejakej rovine a že papier je tiež rovinný.</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Takže „rovnosť čiary“ viem takto definovať a otestovať len ak viem definovať (a otestovať) rovnosť plochy!</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Nateraz nepôjdeme ďalej, ale neskôr sa k problému ešte vrátime.</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Poznamenajme len zaujímavý fakt, že nemusíme požadovať, aby etalón samotný bol „rovný“. Aj krivá palica určuje dostatočne vzdialenosť dvoch svojich koncov, ak je dostatočne tuhá a neohýba sa.</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Takže máme ďalší problém: vieme definovať a otestovať „tuhosť“?</a:t>
            </a:r>
          </a:p>
          <a:p>
            <a:endParaRPr lang="sk-SK">
              <a:latin typeface="Arial" panose="020B0604020202020204" pitchFamily="34" charset="0"/>
              <a:cs typeface="Arial" panose="020B0604020202020204" pitchFamily="34" charset="0"/>
            </a:endParaRPr>
          </a:p>
          <a:p>
            <a:r>
              <a:rPr lang="sk-SK">
                <a:latin typeface="Arial" panose="020B0604020202020204" pitchFamily="34" charset="0"/>
                <a:cs typeface="Arial" panose="020B0604020202020204" pitchFamily="34" charset="0"/>
              </a:rPr>
              <a:t>A ďalší problém: nemôže sa palica pri prenášaní do ďalšieho bodu skrátiť</a:t>
            </a:r>
            <a:r>
              <a:rPr lang="en-US">
                <a:latin typeface="Arial" panose="020B0604020202020204" pitchFamily="34" charset="0"/>
                <a:cs typeface="Arial" panose="020B0604020202020204" pitchFamily="34" charset="0"/>
              </a:rPr>
              <a:t> </a:t>
            </a:r>
            <a:r>
              <a:rPr lang="sk-SK">
                <a:latin typeface="Arial" panose="020B0604020202020204" pitchFamily="34" charset="0"/>
                <a:cs typeface="Arial" panose="020B0604020202020204" pitchFamily="34" charset="0"/>
              </a:rPr>
              <a:t>alebo predĺžiť?</a:t>
            </a:r>
            <a:endParaRPr lang="en-US">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6</a:t>
            </a:fld>
            <a:endParaRPr lang="sk-SK"/>
          </a:p>
        </p:txBody>
      </p:sp>
    </p:spTree>
    <p:extLst>
      <p:ext uri="{BB962C8B-B14F-4D97-AF65-F5344CB8AC3E}">
        <p14:creationId xmlns:p14="http://schemas.microsoft.com/office/powerpoint/2010/main" val="355194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90" y="1041739"/>
            <a:ext cx="8488019" cy="5632311"/>
          </a:xfrm>
          <a:prstGeom prst="rect">
            <a:avLst/>
          </a:prstGeom>
        </p:spPr>
        <p:txBody>
          <a:bodyPr wrap="square">
            <a:spAutoFit/>
          </a:bodyPr>
          <a:lstStyle/>
          <a:p>
            <a:r>
              <a:rPr lang="sk-SK" b="1" dirty="0">
                <a:latin typeface="Arial" panose="020B0604020202020204" pitchFamily="34" charset="0"/>
                <a:cs typeface="Arial" panose="020B0604020202020204" pitchFamily="34" charset="0"/>
              </a:rPr>
              <a:t>Povedali sme:</a:t>
            </a:r>
          </a:p>
          <a:p>
            <a:endParaRPr lang="sk-SK" b="1" dirty="0">
              <a:solidFill>
                <a:srgbClr val="FF0000"/>
              </a:solidFill>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 je treba uvažovať nad tým, čo hovoríme a stále sa tak testovať, či dostatočne presne rozumieme tomu, čo hovoríme. Jedným s dôležitých cieľov fyziky je naučiť sa techniky kritickej autoreflexie.</a:t>
            </a:r>
          </a:p>
          <a:p>
            <a:endParaRPr lang="sk-SK" b="1" dirty="0">
              <a:solidFill>
                <a:srgbClr val="FF0000"/>
              </a:solidFill>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Ale zistili sme, že otázky môžeme klásť vždy ďalej na hlbších „leveloch“. Zámerne používam tento termín z počítačových hier, lebo toto je istý druh intelektuálnej hry.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Príklad múdrych ale hovorí, že len ten, kto sa túto hru rád hrá</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 má šancu niečo nové objaviť. Len dve mená ľudí, ktorí boli majstrami tejto hry: Einstein a Feynman</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Preto: nestačí sa učiť fyziku ako zbierku poučiek (až klišé!).</a:t>
            </a:r>
          </a:p>
          <a:p>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Pri každej vete, ktorú vyslovíte, skúste zísť aspoň o jeden level hlbšie, položiť si tam otázku a aj ju zodpovedať.</a:t>
            </a:r>
          </a:p>
          <a:p>
            <a:endParaRPr lang="sk-SK" b="1" dirty="0">
              <a:solidFill>
                <a:srgbClr val="FF0000"/>
              </a:solidFill>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Toto chce byť špičková univerzita. Na takú ste sa prihlásili. Tu chceme, aby ste sa nielen naučili ale aj rozumeli. Ak sa chcete len naučiť, choďte inam.</a:t>
            </a:r>
            <a:endParaRPr lang="en-US" b="1" dirty="0">
              <a:solidFill>
                <a:srgbClr val="FF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7</a:t>
            </a:fld>
            <a:endParaRPr lang="sk-SK"/>
          </a:p>
        </p:txBody>
      </p:sp>
    </p:spTree>
    <p:extLst>
      <p:ext uri="{BB962C8B-B14F-4D97-AF65-F5344CB8AC3E}">
        <p14:creationId xmlns:p14="http://schemas.microsoft.com/office/powerpoint/2010/main" val="2966453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687" y="496957"/>
            <a:ext cx="8428383" cy="5632311"/>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Ak sa rozprávame o meraní fyzikálnych veličín, jednu vec zdôraznime hneď na začiatku:</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Žiadne meranie nie je presné, výsledok merania má vždy uvádzať nielen zistenú hodnotu ale aj odhad neurčitosti (nepresnosti, „chyby“) nameranej hodnoty.</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Nepresnosti merania sa v učebniciach delia na </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systematické (Toto by mali  byť chyby, ktoré majú pri opakovanom meraní presne rovnakým postupom rovnakú hodnotu, takže v princípe by sme mali vedieť ich korigovať.)</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náhodné (Toto sú chyby, ktoré pri pakovanom meraní rovnakým postupom majú rôzne hodnoty. Objavujú sa v dôsledku „náhodných vplyvov“, ktoré dosť dobre nemôžeme kontrolovať. Takéto chyby môžeme iba kvantifikovať metódami teórie pravdepodobností.)</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Príkladom systematickej chyby je napríklad použitie etalónu dĺžky pri inej teplote, než pre ktorú bol kalibrovaný. Ak by som poznal kalibračnú teplotu, skutočnú teplotu a koeficient dĺžkovej rozťažnosti materiálu etalónu, mohol by som nameranú hodnotu prepočítať (korigovať) a systematickú chybu odstrániť alebo aspoň výrazne znížiť.</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BCE0CA2-1A48-4B23-8A77-1A9F640E54E6}" type="slidenum">
              <a:rPr lang="sk-SK" smtClean="0"/>
              <a:t>8</a:t>
            </a:fld>
            <a:endParaRPr lang="sk-SK"/>
          </a:p>
        </p:txBody>
      </p:sp>
    </p:spTree>
    <p:extLst>
      <p:ext uri="{BB962C8B-B14F-4D97-AF65-F5344CB8AC3E}">
        <p14:creationId xmlns:p14="http://schemas.microsoft.com/office/powerpoint/2010/main" val="414396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26165" y="218661"/>
                <a:ext cx="8179904" cy="5355312"/>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Príkladom náhodnej chyby je nepresné urobenie značky (napríklad bodka ceruzkou na papieri), kde mám priložiť dĺžkový etalón, keď tento postupne prikladám pre zistenie celkovej dĺžky. Chyba zahŕňa chvenie ruky, </a:t>
                </a:r>
                <a:r>
                  <a:rPr lang="sk-SK" dirty="0" err="1">
                    <a:latin typeface="Arial" panose="020B0604020202020204" pitchFamily="34" charset="0"/>
                    <a:cs typeface="Arial" panose="020B0604020202020204" pitchFamily="34" charset="0"/>
                  </a:rPr>
                  <a:t>neostrosť</a:t>
                </a:r>
                <a:r>
                  <a:rPr lang="sk-SK" dirty="0">
                    <a:latin typeface="Arial" panose="020B0604020202020204" pitchFamily="34" charset="0"/>
                    <a:cs typeface="Arial" panose="020B0604020202020204" pitchFamily="34" charset="0"/>
                  </a:rPr>
                  <a:t> hrotu ceruzky, nepriloženie etalónu presne na značku. </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Nepresnosť „jedného priloženia“ si môžeme predstaviť ako nejakú náhodnú dĺžku (kladnú alebo aj zápornú).</a:t>
                </a:r>
              </a:p>
              <a:p>
                <a:endParaRPr lang="sk-SK"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Predstavme si, že chcem odmerať dĺžku záhrady (zhruba 30 m) pomocou metrovej tyče, čo nie je veľmi dobrý nápad. Jedno priloženie tyče bude znamenať dĺžku</a:t>
                </a:r>
              </a:p>
              <a:p>
                <a:pPr algn="ctr"/>
                <a14:m>
                  <m:oMath xmlns:m="http://schemas.openxmlformats.org/officeDocument/2006/math">
                    <m:r>
                      <a:rPr lang="en-US">
                        <a:latin typeface="Cambria Math" panose="02040503050406030204" pitchFamily="18" charset="0"/>
                        <a:cs typeface="Arial" panose="020B0604020202020204" pitchFamily="34" charset="0"/>
                      </a:rPr>
                      <m:t>1</m:t>
                    </m:r>
                    <m:r>
                      <m:rPr>
                        <m:sty m:val="p"/>
                      </m:rPr>
                      <a:rPr lang="en-US" b="0" i="0" smtClean="0">
                        <a:latin typeface="Cambria Math" panose="02040503050406030204" pitchFamily="18" charset="0"/>
                        <a:cs typeface="Arial" panose="020B0604020202020204" pitchFamily="34" charset="0"/>
                      </a:rPr>
                      <m:t>m</m:t>
                    </m:r>
                    <m:r>
                      <a:rPr lang="en-US" b="0" i="1" smtClean="0">
                        <a:latin typeface="Cambria Math" panose="02040503050406030204" pitchFamily="18" charset="0"/>
                        <a:cs typeface="Arial" panose="020B0604020202020204" pitchFamily="34" charset="0"/>
                      </a:rPr>
                      <m:t>±3 </m:t>
                    </m:r>
                  </m:oMath>
                </a14:m>
                <a:r>
                  <a:rPr lang="en-US" dirty="0">
                    <a:latin typeface="Arial" panose="020B0604020202020204" pitchFamily="34" charset="0"/>
                    <a:cs typeface="Arial" panose="020B0604020202020204" pitchFamily="34" charset="0"/>
                  </a:rPr>
                  <a:t>mm</a:t>
                </a:r>
              </a:p>
              <a:p>
                <a:pPr algn="ctr"/>
                <a:endParaRPr lang="en-US" dirty="0">
                  <a:latin typeface="Arial" panose="020B0604020202020204" pitchFamily="34" charset="0"/>
                  <a:cs typeface="Arial" panose="020B0604020202020204" pitchFamily="34" charset="0"/>
                </a:endParaRPr>
              </a:p>
              <a:p>
                <a:r>
                  <a:rPr lang="sk-SK" dirty="0">
                    <a:latin typeface="Arial" panose="020B0604020202020204" pitchFamily="34" charset="0"/>
                    <a:cs typeface="Arial" panose="020B0604020202020204" pitchFamily="34" charset="0"/>
                  </a:rPr>
                  <a:t>keď sme náhodnú chybu odhadli na 3 mm. Odhadnite celkovú chybu merania, keď priložím meraciu tyč 30-krát. Odhad urobte pomocou počítača simuláciou (akoby experimentom). Predpokladajte, že chyba jedného priloženia tyče je náhodné číslo rozložené rovnomerne na intervale (-3 mm, 3 mm)</a:t>
                </a:r>
                <a:r>
                  <a:rPr lang="en-US" dirty="0">
                    <a:latin typeface="Arial" panose="020B0604020202020204" pitchFamily="34" charset="0"/>
                    <a:cs typeface="Arial" panose="020B0604020202020204" pitchFamily="34" charset="0"/>
                  </a:rPr>
                  <a:t>. Vygenerujte </a:t>
                </a:r>
                <a:r>
                  <a:rPr lang="sk-SK" dirty="0">
                    <a:latin typeface="Arial" panose="020B0604020202020204" pitchFamily="34" charset="0"/>
                    <a:cs typeface="Arial" panose="020B0604020202020204" pitchFamily="34" charset="0"/>
                  </a:rPr>
                  <a:t>30 takých náhodných čísel, sčítajte ich a dostanete celkovú chybu. Zopakujte celý počítačový experiment niekoľkokrát. </a:t>
                </a:r>
                <a:endParaRPr lang="en-US"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26165" y="218661"/>
                <a:ext cx="8179904" cy="5355312"/>
              </a:xfrm>
              <a:prstGeom prst="rect">
                <a:avLst/>
              </a:prstGeom>
              <a:blipFill rotWithShape="0">
                <a:blip r:embed="rId4"/>
                <a:stretch>
                  <a:fillRect l="-671" t="-683" r="-224" b="-911"/>
                </a:stretch>
              </a:blipFill>
            </p:spPr>
            <p:txBody>
              <a:bodyPr/>
              <a:lstStyle/>
              <a:p>
                <a:r>
                  <a:rPr lang="sk-SK">
                    <a:noFill/>
                  </a:rPr>
                  <a:t> </a:t>
                </a:r>
              </a:p>
            </p:txBody>
          </p:sp>
        </mc:Fallback>
      </mc:AlternateContent>
      <p:sp>
        <p:nvSpPr>
          <p:cNvPr id="2" name="Rectangle 1"/>
          <p:cNvSpPr/>
          <p:nvPr/>
        </p:nvSpPr>
        <p:spPr>
          <a:xfrm>
            <a:off x="496957" y="2395330"/>
            <a:ext cx="8309112" cy="33793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1BCE0CA2-1A48-4B23-8A77-1A9F640E54E6}" type="slidenum">
              <a:rPr lang="sk-SK" smtClean="0"/>
              <a:t>9</a:t>
            </a:fld>
            <a:endParaRPr lang="sk-SK"/>
          </a:p>
        </p:txBody>
      </p:sp>
    </p:spTree>
    <p:extLst>
      <p:ext uri="{BB962C8B-B14F-4D97-AF65-F5344CB8AC3E}">
        <p14:creationId xmlns:p14="http://schemas.microsoft.com/office/powerpoint/2010/main" val="4020989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s/t&#10;\end{align*}&#10;\end{document}"/>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 \Kilogram\,\text{liter}^{-1}= 1\, \Kilogram (10^{-3}\Meter^3)^{-1}&#10;=1000\, \Kilogram\, \Meter^{-3}&#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Meter /\Sek&#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h][g]}=\sqrt{\Meter\;\Meter\Sek^{-2}}=\Meter\Sek^{-1}&#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2\;mv^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2hg}&#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mp;=h^\alpha g^\beta\\&#10;[v]&amp;=[h]^\alpha [g]^\beta\\&#10;\Meter \Sek^{-1}&amp;=\Meter^\alpha (\Meter\Sek^{-2})^\beta\\&#10;\Meter \Sek^{-1}&amp;=\Meter^{\alpha+\beta} \Sek^{-2\beta}&#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eta=1/2\;\;\;\alpha=1/2&#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hg}&#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eter \Sek^{-1}&amp;=\Meter^{\alpha+\beta} \Sek^{-2\beta}&#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71DB4933-40A2-45A4-9831-135EE38379A9}" vid="{D653884F-F80E-4FA0-9426-C927E08E98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1</TotalTime>
  <Words>3534</Words>
  <Application>Microsoft Office PowerPoint</Application>
  <PresentationFormat>On-screen Show (4:3)</PresentationFormat>
  <Paragraphs>286</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cp:revision>
  <dcterms:created xsi:type="dcterms:W3CDTF">2018-09-29T14:29:36Z</dcterms:created>
  <dcterms:modified xsi:type="dcterms:W3CDTF">2018-09-29T14:30:52Z</dcterms:modified>
</cp:coreProperties>
</file>