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notesSlides/notesSlide3.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30"/>
  </p:notesMasterIdLst>
  <p:sldIdLst>
    <p:sldId id="320" r:id="rId3"/>
    <p:sldId id="321" r:id="rId4"/>
    <p:sldId id="322" r:id="rId5"/>
    <p:sldId id="325" r:id="rId6"/>
    <p:sldId id="323" r:id="rId7"/>
    <p:sldId id="324" r:id="rId8"/>
    <p:sldId id="523" r:id="rId9"/>
    <p:sldId id="338" r:id="rId10"/>
    <p:sldId id="339" r:id="rId11"/>
    <p:sldId id="448" r:id="rId12"/>
    <p:sldId id="450" r:id="rId13"/>
    <p:sldId id="343" r:id="rId14"/>
    <p:sldId id="344" r:id="rId15"/>
    <p:sldId id="345" r:id="rId16"/>
    <p:sldId id="346" r:id="rId17"/>
    <p:sldId id="347" r:id="rId18"/>
    <p:sldId id="348" r:id="rId19"/>
    <p:sldId id="349" r:id="rId20"/>
    <p:sldId id="350" r:id="rId21"/>
    <p:sldId id="351" r:id="rId22"/>
    <p:sldId id="352" r:id="rId23"/>
    <p:sldId id="353" r:id="rId24"/>
    <p:sldId id="354" r:id="rId25"/>
    <p:sldId id="355" r:id="rId26"/>
    <p:sldId id="518" r:id="rId27"/>
    <p:sldId id="520" r:id="rId28"/>
    <p:sldId id="522" r:id="rId29"/>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311" autoAdjust="0"/>
    <p:restoredTop sz="94660"/>
  </p:normalViewPr>
  <p:slideViewPr>
    <p:cSldViewPr snapToGrid="0">
      <p:cViewPr varScale="1">
        <p:scale>
          <a:sx n="72" d="100"/>
          <a:sy n="72" d="100"/>
        </p:scale>
        <p:origin x="1042" y="53"/>
      </p:cViewPr>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313670166229222"/>
          <c:y val="0.20329068241469817"/>
          <c:w val="0.82364107611548554"/>
          <c:h val="0.7712809857101196"/>
        </c:manualLayout>
      </c:layout>
      <c:scatterChart>
        <c:scatterStyle val="lineMarker"/>
        <c:varyColors val="0"/>
        <c:ser>
          <c:idx val="0"/>
          <c:order val="0"/>
          <c:spPr>
            <a:ln w="19050" cap="rnd">
              <a:noFill/>
              <a:round/>
            </a:ln>
            <a:effectLst/>
          </c:spPr>
          <c:marker>
            <c:symbol val="circle"/>
            <c:size val="5"/>
            <c:spPr>
              <a:solidFill>
                <a:schemeClr val="accent1"/>
              </a:solidFill>
              <a:ln w="9525">
                <a:solidFill>
                  <a:schemeClr val="accent1"/>
                </a:solidFill>
              </a:ln>
              <a:effectLst/>
            </c:spPr>
          </c:marker>
          <c:dPt>
            <c:idx val="1"/>
            <c:marker>
              <c:symbol val="circle"/>
              <c:size val="5"/>
              <c:spPr>
                <a:solidFill>
                  <a:schemeClr val="accent1"/>
                </a:solidFill>
                <a:ln w="9525">
                  <a:solidFill>
                    <a:schemeClr val="accent1"/>
                  </a:solidFill>
                </a:ln>
                <a:effectLst/>
              </c:spPr>
            </c:marker>
            <c:bubble3D val="0"/>
            <c:spPr>
              <a:ln w="19050" cap="rnd">
                <a:noFill/>
                <a:round/>
              </a:ln>
              <a:effectLst/>
            </c:spPr>
            <c:extLst>
              <c:ext xmlns:c16="http://schemas.microsoft.com/office/drawing/2014/chart" uri="{C3380CC4-5D6E-409C-BE32-E72D297353CC}">
                <c16:uniqueId val="{00000001-3290-455D-A70B-4FFDE4766B8C}"/>
              </c:ext>
            </c:extLst>
          </c:dPt>
          <c:dLbls>
            <c:dLbl>
              <c:idx val="0"/>
              <c:tx>
                <c:rich>
                  <a:bodyPr/>
                  <a:lstStyle/>
                  <a:p>
                    <a:fld id="{20CC2D9B-D7F5-4C0E-AE15-B523A870810B}" type="CELLRANGE">
                      <a:rPr lang="sk-SK"/>
                      <a:pPr/>
                      <a:t>[CELLRANGE]</a:t>
                    </a:fld>
                    <a:endParaRPr lang="sk-SK"/>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2-6451-4320-94BC-BE6CF6BDD657}"/>
                </c:ext>
              </c:extLst>
            </c:dLbl>
            <c:dLbl>
              <c:idx val="1"/>
              <c:tx>
                <c:rich>
                  <a:bodyPr/>
                  <a:lstStyle/>
                  <a:p>
                    <a:fld id="{CD39EA77-160E-4CDD-A11A-DE2F632DCCAA}" type="CELLRANGE">
                      <a:rPr lang="sk-SK"/>
                      <a:pPr/>
                      <a:t>[CELLRANGE]</a:t>
                    </a:fld>
                    <a:endParaRPr lang="sk-SK"/>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1-3290-455D-A70B-4FFDE4766B8C}"/>
                </c:ext>
              </c:extLst>
            </c:dLbl>
            <c:dLbl>
              <c:idx val="2"/>
              <c:tx>
                <c:rich>
                  <a:bodyPr/>
                  <a:lstStyle/>
                  <a:p>
                    <a:fld id="{344EE474-8153-4FD5-A5DA-9F365633CFEB}" type="CELLRANGE">
                      <a:rPr lang="sk-SK"/>
                      <a:pPr/>
                      <a:t>[CELLRANGE]</a:t>
                    </a:fld>
                    <a:endParaRPr lang="sk-SK"/>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3-6451-4320-94BC-BE6CF6BDD657}"/>
                </c:ext>
              </c:extLst>
            </c:dLbl>
            <c:dLbl>
              <c:idx val="3"/>
              <c:tx>
                <c:rich>
                  <a:bodyPr/>
                  <a:lstStyle/>
                  <a:p>
                    <a:fld id="{9E1B8913-3122-40CE-AE8C-4A73B195388D}" type="CELLRANGE">
                      <a:rPr lang="sk-SK"/>
                      <a:pPr/>
                      <a:t>[CELLRANGE]</a:t>
                    </a:fld>
                    <a:endParaRPr lang="sk-SK"/>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4-6451-4320-94BC-BE6CF6BDD657}"/>
                </c:ext>
              </c:extLst>
            </c:dLbl>
            <c:dLbl>
              <c:idx val="4"/>
              <c:tx>
                <c:rich>
                  <a:bodyPr/>
                  <a:lstStyle/>
                  <a:p>
                    <a:fld id="{4B62CD9C-9563-48E9-972F-1A9B9A8C8276}" type="CELLRANGE">
                      <a:rPr lang="sk-SK"/>
                      <a:pPr/>
                      <a:t>[CELLRANGE]</a:t>
                    </a:fld>
                    <a:endParaRPr lang="sk-SK"/>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5-6451-4320-94BC-BE6CF6BDD657}"/>
                </c:ext>
              </c:extLst>
            </c:dLbl>
            <c:dLbl>
              <c:idx val="5"/>
              <c:tx>
                <c:rich>
                  <a:bodyPr/>
                  <a:lstStyle/>
                  <a:p>
                    <a:fld id="{EB579D60-FD82-4EAD-B847-0D4E89D0BAD3}" type="CELLRANGE">
                      <a:rPr lang="sk-SK"/>
                      <a:pPr/>
                      <a:t>[CELLRANGE]</a:t>
                    </a:fld>
                    <a:endParaRPr lang="sk-SK"/>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6-6451-4320-94BC-BE6CF6BDD657}"/>
                </c:ext>
              </c:extLst>
            </c:dLbl>
            <c:dLbl>
              <c:idx val="6"/>
              <c:tx>
                <c:rich>
                  <a:bodyPr/>
                  <a:lstStyle/>
                  <a:p>
                    <a:fld id="{43AF678A-D8D8-4B98-86DA-0DCB1FEC35A5}" type="CELLRANGE">
                      <a:rPr lang="sk-SK"/>
                      <a:pPr/>
                      <a:t>[CELLRANGE]</a:t>
                    </a:fld>
                    <a:endParaRPr lang="sk-SK"/>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7-6451-4320-94BC-BE6CF6BDD657}"/>
                </c:ext>
              </c:extLst>
            </c:dLbl>
            <c:dLbl>
              <c:idx val="7"/>
              <c:tx>
                <c:rich>
                  <a:bodyPr/>
                  <a:lstStyle/>
                  <a:p>
                    <a:fld id="{618B2BD8-8341-48A3-A551-687E163B4401}" type="CELLRANGE">
                      <a:rPr lang="sk-SK"/>
                      <a:pPr/>
                      <a:t>[CELLRANGE]</a:t>
                    </a:fld>
                    <a:endParaRPr lang="sk-SK"/>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8-6451-4320-94BC-BE6CF6BDD657}"/>
                </c:ext>
              </c:extLst>
            </c:dLbl>
            <c:dLbl>
              <c:idx val="8"/>
              <c:tx>
                <c:rich>
                  <a:bodyPr/>
                  <a:lstStyle/>
                  <a:p>
                    <a:fld id="{E128D2DA-423B-444D-ACF2-B260B45BBAA8}" type="CELLRANGE">
                      <a:rPr lang="sk-SK"/>
                      <a:pPr/>
                      <a:t>[CELLRANGE]</a:t>
                    </a:fld>
                    <a:endParaRPr lang="sk-SK"/>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9-6451-4320-94BC-BE6CF6BDD657}"/>
                </c:ext>
              </c:extLst>
            </c:dLbl>
            <c:dLbl>
              <c:idx val="9"/>
              <c:tx>
                <c:rich>
                  <a:bodyPr/>
                  <a:lstStyle/>
                  <a:p>
                    <a:fld id="{C549F04E-9F1D-41B5-9897-389D5907B035}" type="CELLRANGE">
                      <a:rPr lang="sk-SK"/>
                      <a:pPr/>
                      <a:t>[CELLRANGE]</a:t>
                    </a:fld>
                    <a:endParaRPr lang="sk-SK"/>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A-6451-4320-94BC-BE6CF6BDD657}"/>
                </c:ext>
              </c:extLst>
            </c:dLbl>
            <c:dLbl>
              <c:idx val="10"/>
              <c:tx>
                <c:rich>
                  <a:bodyPr/>
                  <a:lstStyle/>
                  <a:p>
                    <a:fld id="{305FE357-4F7D-4FF0-BFF3-840A54B12CA6}" type="CELLRANGE">
                      <a:rPr lang="sk-SK"/>
                      <a:pPr/>
                      <a:t>[CELLRANGE]</a:t>
                    </a:fld>
                    <a:endParaRPr lang="sk-SK"/>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B-6451-4320-94BC-BE6CF6BDD657}"/>
                </c:ext>
              </c:extLst>
            </c:dLbl>
            <c:dLbl>
              <c:idx val="11"/>
              <c:tx>
                <c:rich>
                  <a:bodyPr/>
                  <a:lstStyle/>
                  <a:p>
                    <a:fld id="{D12E12B3-6852-467E-869C-4A39A4E80E97}" type="CELLRANGE">
                      <a:rPr lang="sk-SK"/>
                      <a:pPr/>
                      <a:t>[CELLRANGE]</a:t>
                    </a:fld>
                    <a:endParaRPr lang="sk-SK"/>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C-6451-4320-94BC-BE6CF6BDD657}"/>
                </c:ext>
              </c:extLst>
            </c:dLbl>
            <c:dLbl>
              <c:idx val="12"/>
              <c:tx>
                <c:rich>
                  <a:bodyPr/>
                  <a:lstStyle/>
                  <a:p>
                    <a:fld id="{ADE1B410-4F7A-4EAA-9A99-A8ABC3FB0A40}" type="CELLRANGE">
                      <a:rPr lang="sk-SK"/>
                      <a:pPr/>
                      <a:t>[CELLRANGE]</a:t>
                    </a:fld>
                    <a:endParaRPr lang="sk-SK"/>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D-6451-4320-94BC-BE6CF6BDD657}"/>
                </c:ext>
              </c:extLst>
            </c:dLbl>
            <c:dLbl>
              <c:idx val="13"/>
              <c:tx>
                <c:rich>
                  <a:bodyPr/>
                  <a:lstStyle/>
                  <a:p>
                    <a:fld id="{7C5443D9-93E6-4F0D-8DE1-DCB365EDBA51}" type="CELLRANGE">
                      <a:rPr lang="sk-SK"/>
                      <a:pPr/>
                      <a:t>[CELLRANGE]</a:t>
                    </a:fld>
                    <a:endParaRPr lang="sk-SK"/>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E-6451-4320-94BC-BE6CF6BDD657}"/>
                </c:ext>
              </c:extLst>
            </c:dLbl>
            <c:dLbl>
              <c:idx val="14"/>
              <c:tx>
                <c:rich>
                  <a:bodyPr/>
                  <a:lstStyle/>
                  <a:p>
                    <a:fld id="{66EED5CF-EFCD-4013-A9BD-B84A816E20FC}" type="CELLRANGE">
                      <a:rPr lang="sk-SK"/>
                      <a:pPr/>
                      <a:t>[CELLRANGE]</a:t>
                    </a:fld>
                    <a:endParaRPr lang="sk-SK"/>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F-6451-4320-94BC-BE6CF6BDD657}"/>
                </c:ext>
              </c:extLst>
            </c:dLbl>
            <c:numFmt formatCode="General" sourceLinked="0"/>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900" b="0" i="0" u="none" strike="noStrike" kern="1200" baseline="0">
                    <a:solidFill>
                      <a:schemeClr val="dk1">
                        <a:lumMod val="65000"/>
                        <a:lumOff val="35000"/>
                      </a:schemeClr>
                    </a:solidFill>
                    <a:latin typeface="+mn-lt"/>
                    <a:ea typeface="+mn-ea"/>
                    <a:cs typeface="+mn-cs"/>
                  </a:defRPr>
                </a:pPr>
                <a:endParaRPr lang="sk-SK"/>
              </a:p>
            </c:txPr>
            <c:showLegendKey val="0"/>
            <c:showVal val="0"/>
            <c:showCatName val="0"/>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DataLabelsRange val="1"/>
                <c15:showLeaderLines val="0"/>
              </c:ext>
            </c:extLst>
          </c:dLbls>
          <c:xVal>
            <c:numRef>
              <c:f>Sheet1!$B$1:$B$15</c:f>
              <c:numCache>
                <c:formatCode>General</c:formatCode>
                <c:ptCount val="15"/>
                <c:pt idx="0">
                  <c:v>10</c:v>
                </c:pt>
                <c:pt idx="1">
                  <c:v>9.9509500000000006</c:v>
                </c:pt>
                <c:pt idx="2">
                  <c:v>9.8038000000000007</c:v>
                </c:pt>
                <c:pt idx="3">
                  <c:v>9.5585500000000003</c:v>
                </c:pt>
                <c:pt idx="4">
                  <c:v>9.2151999999999994</c:v>
                </c:pt>
                <c:pt idx="5">
                  <c:v>8.7737499999999997</c:v>
                </c:pt>
                <c:pt idx="6">
                  <c:v>8.2341999999999995</c:v>
                </c:pt>
                <c:pt idx="7">
                  <c:v>7.5965500000000006</c:v>
                </c:pt>
                <c:pt idx="8">
                  <c:v>6.8607999999999993</c:v>
                </c:pt>
                <c:pt idx="9">
                  <c:v>6.0269499999999994</c:v>
                </c:pt>
                <c:pt idx="10">
                  <c:v>5.0949999999999998</c:v>
                </c:pt>
                <c:pt idx="11">
                  <c:v>4.0649499999999987</c:v>
                </c:pt>
                <c:pt idx="12">
                  <c:v>2.9367999999999999</c:v>
                </c:pt>
                <c:pt idx="13">
                  <c:v>1.7105499999999978</c:v>
                </c:pt>
                <c:pt idx="14">
                  <c:v>0.38620000000000054</c:v>
                </c:pt>
              </c:numCache>
            </c:numRef>
          </c:xVal>
          <c:yVal>
            <c:numRef>
              <c:f>Sheet1!$C$1:$C$15</c:f>
              <c:numCache>
                <c:formatCode>General</c:formatCode>
                <c:ptCount val="15"/>
                <c:pt idx="0">
                  <c:v>0</c:v>
                </c:pt>
                <c:pt idx="1">
                  <c:v>-0.98100000000000009</c:v>
                </c:pt>
                <c:pt idx="2">
                  <c:v>-1.9620000000000002</c:v>
                </c:pt>
                <c:pt idx="3">
                  <c:v>-2.9430000000000001</c:v>
                </c:pt>
                <c:pt idx="4">
                  <c:v>-3.9240000000000004</c:v>
                </c:pt>
                <c:pt idx="5">
                  <c:v>-4.9050000000000002</c:v>
                </c:pt>
                <c:pt idx="6">
                  <c:v>-5.8860000000000001</c:v>
                </c:pt>
                <c:pt idx="7">
                  <c:v>-6.867</c:v>
                </c:pt>
                <c:pt idx="8">
                  <c:v>-7.8480000000000008</c:v>
                </c:pt>
                <c:pt idx="9">
                  <c:v>-8.8290000000000006</c:v>
                </c:pt>
                <c:pt idx="10">
                  <c:v>-9.81</c:v>
                </c:pt>
                <c:pt idx="11">
                  <c:v>-10.791000000000002</c:v>
                </c:pt>
                <c:pt idx="12">
                  <c:v>-11.772</c:v>
                </c:pt>
                <c:pt idx="13">
                  <c:v>-12.753000000000002</c:v>
                </c:pt>
                <c:pt idx="14">
                  <c:v>-13.734</c:v>
                </c:pt>
              </c:numCache>
            </c:numRef>
          </c:yVal>
          <c:smooth val="0"/>
          <c:extLst>
            <c:ext xmlns:c15="http://schemas.microsoft.com/office/drawing/2012/chart" uri="{02D57815-91ED-43cb-92C2-25804820EDAC}">
              <c15:datalabelsRange>
                <c15:f>Sheet1!$A$1:$A$15</c15:f>
                <c15:dlblRangeCache>
                  <c:ptCount val="15"/>
                  <c:pt idx="0">
                    <c:v>0</c:v>
                  </c:pt>
                  <c:pt idx="1">
                    <c:v>0.1</c:v>
                  </c:pt>
                  <c:pt idx="2">
                    <c:v>0.2</c:v>
                  </c:pt>
                  <c:pt idx="3">
                    <c:v>0.3</c:v>
                  </c:pt>
                  <c:pt idx="4">
                    <c:v>0.4</c:v>
                  </c:pt>
                  <c:pt idx="5">
                    <c:v>0.5</c:v>
                  </c:pt>
                  <c:pt idx="6">
                    <c:v>0.6</c:v>
                  </c:pt>
                  <c:pt idx="7">
                    <c:v>0.7</c:v>
                  </c:pt>
                  <c:pt idx="8">
                    <c:v>0.8</c:v>
                  </c:pt>
                  <c:pt idx="9">
                    <c:v>0.9</c:v>
                  </c:pt>
                  <c:pt idx="10">
                    <c:v>1</c:v>
                  </c:pt>
                  <c:pt idx="11">
                    <c:v>1.1</c:v>
                  </c:pt>
                  <c:pt idx="12">
                    <c:v>1.2</c:v>
                  </c:pt>
                  <c:pt idx="13">
                    <c:v>1.3</c:v>
                  </c:pt>
                  <c:pt idx="14">
                    <c:v>1.4</c:v>
                  </c:pt>
                </c15:dlblRangeCache>
              </c15:datalabelsRange>
            </c:ext>
            <c:ext xmlns:c16="http://schemas.microsoft.com/office/drawing/2014/chart" uri="{C3380CC4-5D6E-409C-BE32-E72D297353CC}">
              <c16:uniqueId val="{00000010-3290-455D-A70B-4FFDE4766B8C}"/>
            </c:ext>
          </c:extLst>
        </c:ser>
        <c:dLbls>
          <c:showLegendKey val="0"/>
          <c:showVal val="0"/>
          <c:showCatName val="0"/>
          <c:showSerName val="0"/>
          <c:showPercent val="0"/>
          <c:showBubbleSize val="0"/>
        </c:dLbls>
        <c:axId val="413800712"/>
        <c:axId val="414585904"/>
      </c:scatterChart>
      <c:valAx>
        <c:axId val="413800712"/>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0"/>
              <a:lstStyle/>
              <a:p>
                <a:pPr>
                  <a:defRPr sz="1000" b="0" i="0" u="none" strike="noStrike" kern="1200" baseline="0">
                    <a:solidFill>
                      <a:schemeClr val="tx1">
                        <a:lumMod val="65000"/>
                        <a:lumOff val="35000"/>
                      </a:schemeClr>
                    </a:solidFill>
                    <a:latin typeface="+mn-lt"/>
                    <a:ea typeface="+mn-ea"/>
                    <a:cs typeface="+mn-cs"/>
                  </a:defRPr>
                </a:pPr>
                <a:r>
                  <a:rPr lang="sk-SK"/>
                  <a:t>z </a:t>
                </a:r>
                <a:r>
                  <a:rPr lang="en-US"/>
                  <a:t>[m]</a:t>
                </a:r>
              </a:p>
            </c:rich>
          </c:tx>
          <c:layout>
            <c:manualLayout>
              <c:xMode val="edge"/>
              <c:yMode val="edge"/>
              <c:x val="0.47488779527559055"/>
              <c:y val="6.6310774305612621E-2"/>
            </c:manualLayout>
          </c:layout>
          <c:overlay val="0"/>
          <c:spPr>
            <a:noFill/>
            <a:ln>
              <a:noFill/>
            </a:ln>
            <a:effectLst/>
          </c:spPr>
          <c:txPr>
            <a:bodyPr rot="0" spcFirstLastPara="1" vertOverflow="ellipsis" vert="horz" wrap="square" anchor="ctr" anchorCtr="0"/>
            <a:lstStyle/>
            <a:p>
              <a:pPr>
                <a:defRPr sz="1000" b="0" i="0" u="none" strike="noStrike" kern="1200" baseline="0">
                  <a:solidFill>
                    <a:schemeClr val="tx1">
                      <a:lumMod val="65000"/>
                      <a:lumOff val="35000"/>
                    </a:schemeClr>
                  </a:solidFill>
                  <a:latin typeface="+mn-lt"/>
                  <a:ea typeface="+mn-ea"/>
                  <a:cs typeface="+mn-cs"/>
                </a:defRPr>
              </a:pPr>
              <a:endParaRPr lang="sk-SK"/>
            </a:p>
          </c:txPr>
        </c:title>
        <c:numFmt formatCode="General" sourceLinked="1"/>
        <c:majorTickMark val="none"/>
        <c:minorTickMark val="none"/>
        <c:tickLblPos val="high"/>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ln>
                  <a:noFill/>
                </a:ln>
                <a:solidFill>
                  <a:schemeClr val="tx1">
                    <a:lumMod val="65000"/>
                    <a:lumOff val="35000"/>
                  </a:schemeClr>
                </a:solidFill>
                <a:latin typeface="+mn-lt"/>
                <a:ea typeface="+mn-ea"/>
                <a:cs typeface="+mn-cs"/>
              </a:defRPr>
            </a:pPr>
            <a:endParaRPr lang="sk-SK"/>
          </a:p>
        </c:txPr>
        <c:crossAx val="414585904"/>
        <c:crosses val="autoZero"/>
        <c:crossBetween val="midCat"/>
      </c:valAx>
      <c:valAx>
        <c:axId val="41458590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sk-SK"/>
                  <a:t>v</a:t>
                </a:r>
                <a:r>
                  <a:rPr lang="sk-SK" baseline="-25000"/>
                  <a:t>z</a:t>
                </a:r>
                <a:r>
                  <a:rPr lang="en-US" baseline="0"/>
                  <a:t> [m/s]</a:t>
                </a:r>
                <a:endParaRPr lang="en-US"/>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sk-SK"/>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k-SK"/>
          </a:p>
        </c:txPr>
        <c:crossAx val="413800712"/>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sk-SK"/>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313670166229222"/>
          <c:y val="0.20329068241469817"/>
          <c:w val="0.82364107611548554"/>
          <c:h val="0.7712809857101196"/>
        </c:manualLayout>
      </c:layout>
      <c:scatterChart>
        <c:scatterStyle val="lineMarker"/>
        <c:varyColors val="0"/>
        <c:ser>
          <c:idx val="0"/>
          <c:order val="0"/>
          <c:spPr>
            <a:ln w="19050" cap="rnd">
              <a:noFill/>
              <a:round/>
            </a:ln>
            <a:effectLst/>
          </c:spPr>
          <c:marker>
            <c:symbol val="circle"/>
            <c:size val="5"/>
            <c:spPr>
              <a:solidFill>
                <a:schemeClr val="accent1"/>
              </a:solidFill>
              <a:ln w="9525">
                <a:solidFill>
                  <a:schemeClr val="accent1"/>
                </a:solidFill>
              </a:ln>
              <a:effectLst/>
            </c:spPr>
          </c:marker>
          <c:dPt>
            <c:idx val="1"/>
            <c:marker>
              <c:symbol val="circle"/>
              <c:size val="5"/>
              <c:spPr>
                <a:solidFill>
                  <a:schemeClr val="accent1"/>
                </a:solidFill>
                <a:ln w="9525">
                  <a:solidFill>
                    <a:schemeClr val="accent1"/>
                  </a:solidFill>
                </a:ln>
                <a:effectLst/>
              </c:spPr>
            </c:marker>
            <c:bubble3D val="0"/>
            <c:spPr>
              <a:ln w="19050" cap="rnd">
                <a:noFill/>
                <a:round/>
              </a:ln>
              <a:effectLst/>
            </c:spPr>
            <c:extLst>
              <c:ext xmlns:c16="http://schemas.microsoft.com/office/drawing/2014/chart" uri="{C3380CC4-5D6E-409C-BE32-E72D297353CC}">
                <c16:uniqueId val="{00000001-BC42-42F5-9F53-886A9DEC0D68}"/>
              </c:ext>
            </c:extLst>
          </c:dPt>
          <c:dLbls>
            <c:dLbl>
              <c:idx val="0"/>
              <c:tx>
                <c:rich>
                  <a:bodyPr/>
                  <a:lstStyle/>
                  <a:p>
                    <a:fld id="{6135D873-0721-4F63-916A-2BE309EF26CA}" type="CELLRANGE">
                      <a:rPr lang="sk-SK"/>
                      <a:pPr/>
                      <a:t>[CELLRANGE]</a:t>
                    </a:fld>
                    <a:endParaRPr lang="sk-SK"/>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2-0655-43CE-93FA-24648712F274}"/>
                </c:ext>
              </c:extLst>
            </c:dLbl>
            <c:dLbl>
              <c:idx val="1"/>
              <c:tx>
                <c:rich>
                  <a:bodyPr/>
                  <a:lstStyle/>
                  <a:p>
                    <a:fld id="{A8852F45-2DE2-49C9-80D8-3EF5179F2131}" type="CELLRANGE">
                      <a:rPr lang="sk-SK"/>
                      <a:pPr/>
                      <a:t>[CELLRANGE]</a:t>
                    </a:fld>
                    <a:endParaRPr lang="sk-SK"/>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1-BC42-42F5-9F53-886A9DEC0D68}"/>
                </c:ext>
              </c:extLst>
            </c:dLbl>
            <c:dLbl>
              <c:idx val="2"/>
              <c:tx>
                <c:rich>
                  <a:bodyPr/>
                  <a:lstStyle/>
                  <a:p>
                    <a:fld id="{AA41C9AF-C059-4E86-BF94-FEFBADC3A039}" type="CELLRANGE">
                      <a:rPr lang="sk-SK"/>
                      <a:pPr/>
                      <a:t>[CELLRANGE]</a:t>
                    </a:fld>
                    <a:endParaRPr lang="sk-SK"/>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3-0655-43CE-93FA-24648712F274}"/>
                </c:ext>
              </c:extLst>
            </c:dLbl>
            <c:dLbl>
              <c:idx val="3"/>
              <c:tx>
                <c:rich>
                  <a:bodyPr/>
                  <a:lstStyle/>
                  <a:p>
                    <a:fld id="{3801DAA6-0413-4148-8F39-09200F3114ED}" type="CELLRANGE">
                      <a:rPr lang="sk-SK"/>
                      <a:pPr/>
                      <a:t>[CELLRANGE]</a:t>
                    </a:fld>
                    <a:endParaRPr lang="sk-SK"/>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4-0655-43CE-93FA-24648712F274}"/>
                </c:ext>
              </c:extLst>
            </c:dLbl>
            <c:dLbl>
              <c:idx val="4"/>
              <c:tx>
                <c:rich>
                  <a:bodyPr/>
                  <a:lstStyle/>
                  <a:p>
                    <a:fld id="{7FEF4988-0737-49CD-B4CC-16DD85273588}" type="CELLRANGE">
                      <a:rPr lang="sk-SK"/>
                      <a:pPr/>
                      <a:t>[CELLRANGE]</a:t>
                    </a:fld>
                    <a:endParaRPr lang="sk-SK"/>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5-0655-43CE-93FA-24648712F274}"/>
                </c:ext>
              </c:extLst>
            </c:dLbl>
            <c:dLbl>
              <c:idx val="5"/>
              <c:tx>
                <c:rich>
                  <a:bodyPr/>
                  <a:lstStyle/>
                  <a:p>
                    <a:fld id="{63DA842B-211D-4398-984E-10E8588889DF}" type="CELLRANGE">
                      <a:rPr lang="sk-SK"/>
                      <a:pPr/>
                      <a:t>[CELLRANGE]</a:t>
                    </a:fld>
                    <a:endParaRPr lang="sk-SK"/>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6-0655-43CE-93FA-24648712F274}"/>
                </c:ext>
              </c:extLst>
            </c:dLbl>
            <c:dLbl>
              <c:idx val="6"/>
              <c:tx>
                <c:rich>
                  <a:bodyPr/>
                  <a:lstStyle/>
                  <a:p>
                    <a:fld id="{5E02A63E-C9BD-4F1A-AE8E-09C00D1332F9}" type="CELLRANGE">
                      <a:rPr lang="sk-SK"/>
                      <a:pPr/>
                      <a:t>[CELLRANGE]</a:t>
                    </a:fld>
                    <a:endParaRPr lang="sk-SK"/>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7-0655-43CE-93FA-24648712F274}"/>
                </c:ext>
              </c:extLst>
            </c:dLbl>
            <c:dLbl>
              <c:idx val="7"/>
              <c:tx>
                <c:rich>
                  <a:bodyPr/>
                  <a:lstStyle/>
                  <a:p>
                    <a:fld id="{C2083EE6-ECB9-4DF9-87AE-0C8FB09B2010}" type="CELLRANGE">
                      <a:rPr lang="sk-SK"/>
                      <a:pPr/>
                      <a:t>[CELLRANGE]</a:t>
                    </a:fld>
                    <a:endParaRPr lang="sk-SK"/>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8-0655-43CE-93FA-24648712F274}"/>
                </c:ext>
              </c:extLst>
            </c:dLbl>
            <c:dLbl>
              <c:idx val="8"/>
              <c:tx>
                <c:rich>
                  <a:bodyPr/>
                  <a:lstStyle/>
                  <a:p>
                    <a:fld id="{DB0BC18A-3841-45B7-A3FD-09BB8A45410E}" type="CELLRANGE">
                      <a:rPr lang="sk-SK"/>
                      <a:pPr/>
                      <a:t>[CELLRANGE]</a:t>
                    </a:fld>
                    <a:endParaRPr lang="sk-SK"/>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9-0655-43CE-93FA-24648712F274}"/>
                </c:ext>
              </c:extLst>
            </c:dLbl>
            <c:dLbl>
              <c:idx val="9"/>
              <c:tx>
                <c:rich>
                  <a:bodyPr/>
                  <a:lstStyle/>
                  <a:p>
                    <a:fld id="{A50EE823-60BE-4D8B-A587-2D1D32ADDA00}" type="CELLRANGE">
                      <a:rPr lang="sk-SK"/>
                      <a:pPr/>
                      <a:t>[CELLRANGE]</a:t>
                    </a:fld>
                    <a:endParaRPr lang="sk-SK"/>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A-0655-43CE-93FA-24648712F274}"/>
                </c:ext>
              </c:extLst>
            </c:dLbl>
            <c:dLbl>
              <c:idx val="10"/>
              <c:tx>
                <c:rich>
                  <a:bodyPr/>
                  <a:lstStyle/>
                  <a:p>
                    <a:fld id="{69A559BC-1FC5-48D7-B37D-388356B792D4}" type="CELLRANGE">
                      <a:rPr lang="sk-SK"/>
                      <a:pPr/>
                      <a:t>[CELLRANGE]</a:t>
                    </a:fld>
                    <a:endParaRPr lang="sk-SK"/>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B-0655-43CE-93FA-24648712F274}"/>
                </c:ext>
              </c:extLst>
            </c:dLbl>
            <c:dLbl>
              <c:idx val="11"/>
              <c:tx>
                <c:rich>
                  <a:bodyPr/>
                  <a:lstStyle/>
                  <a:p>
                    <a:fld id="{E0ED9DB7-2C7E-4968-94F7-A39EF8E9A656}" type="CELLRANGE">
                      <a:rPr lang="sk-SK"/>
                      <a:pPr/>
                      <a:t>[CELLRANGE]</a:t>
                    </a:fld>
                    <a:endParaRPr lang="sk-SK"/>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C-0655-43CE-93FA-24648712F274}"/>
                </c:ext>
              </c:extLst>
            </c:dLbl>
            <c:dLbl>
              <c:idx val="12"/>
              <c:tx>
                <c:rich>
                  <a:bodyPr/>
                  <a:lstStyle/>
                  <a:p>
                    <a:fld id="{9D60C4A4-BACC-4BCC-9C05-9C377AB63838}" type="CELLRANGE">
                      <a:rPr lang="sk-SK"/>
                      <a:pPr/>
                      <a:t>[CELLRANGE]</a:t>
                    </a:fld>
                    <a:endParaRPr lang="sk-SK"/>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D-0655-43CE-93FA-24648712F274}"/>
                </c:ext>
              </c:extLst>
            </c:dLbl>
            <c:dLbl>
              <c:idx val="13"/>
              <c:tx>
                <c:rich>
                  <a:bodyPr/>
                  <a:lstStyle/>
                  <a:p>
                    <a:fld id="{A8C44C04-F8CC-438F-9E03-8C8095772321}" type="CELLRANGE">
                      <a:rPr lang="sk-SK"/>
                      <a:pPr/>
                      <a:t>[CELLRANGE]</a:t>
                    </a:fld>
                    <a:endParaRPr lang="sk-SK"/>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E-0655-43CE-93FA-24648712F274}"/>
                </c:ext>
              </c:extLst>
            </c:dLbl>
            <c:dLbl>
              <c:idx val="14"/>
              <c:tx>
                <c:rich>
                  <a:bodyPr/>
                  <a:lstStyle/>
                  <a:p>
                    <a:fld id="{0D4560F0-6260-4FA6-B1D1-4BB6F406FCE6}" type="CELLRANGE">
                      <a:rPr lang="sk-SK"/>
                      <a:pPr/>
                      <a:t>[CELLRANGE]</a:t>
                    </a:fld>
                    <a:endParaRPr lang="sk-SK"/>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F-0655-43CE-93FA-24648712F274}"/>
                </c:ext>
              </c:extLst>
            </c:dLbl>
            <c:numFmt formatCode="General" sourceLinked="0"/>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900" b="0" i="0" u="none" strike="noStrike" kern="1200" baseline="0">
                    <a:solidFill>
                      <a:schemeClr val="dk1">
                        <a:lumMod val="65000"/>
                        <a:lumOff val="35000"/>
                      </a:schemeClr>
                    </a:solidFill>
                    <a:latin typeface="+mn-lt"/>
                    <a:ea typeface="+mn-ea"/>
                    <a:cs typeface="+mn-cs"/>
                  </a:defRPr>
                </a:pPr>
                <a:endParaRPr lang="sk-SK"/>
              </a:p>
            </c:txPr>
            <c:showLegendKey val="0"/>
            <c:showVal val="0"/>
            <c:showCatName val="0"/>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DataLabelsRange val="1"/>
                <c15:showLeaderLines val="0"/>
              </c:ext>
            </c:extLst>
          </c:dLbls>
          <c:xVal>
            <c:numRef>
              <c:f>Sheet1!$B$1:$B$15</c:f>
              <c:numCache>
                <c:formatCode>General</c:formatCode>
                <c:ptCount val="15"/>
                <c:pt idx="0">
                  <c:v>10</c:v>
                </c:pt>
                <c:pt idx="1">
                  <c:v>9.9509500000000006</c:v>
                </c:pt>
                <c:pt idx="2">
                  <c:v>9.8038000000000007</c:v>
                </c:pt>
                <c:pt idx="3">
                  <c:v>9.5585500000000003</c:v>
                </c:pt>
                <c:pt idx="4">
                  <c:v>9.2151999999999994</c:v>
                </c:pt>
                <c:pt idx="5">
                  <c:v>8.7737499999999997</c:v>
                </c:pt>
                <c:pt idx="6">
                  <c:v>8.2341999999999995</c:v>
                </c:pt>
                <c:pt idx="7">
                  <c:v>7.5965500000000006</c:v>
                </c:pt>
                <c:pt idx="8">
                  <c:v>6.8607999999999993</c:v>
                </c:pt>
                <c:pt idx="9">
                  <c:v>6.0269499999999994</c:v>
                </c:pt>
                <c:pt idx="10">
                  <c:v>5.0949999999999998</c:v>
                </c:pt>
                <c:pt idx="11">
                  <c:v>4.0649499999999987</c:v>
                </c:pt>
                <c:pt idx="12">
                  <c:v>2.9367999999999999</c:v>
                </c:pt>
                <c:pt idx="13">
                  <c:v>1.7105499999999978</c:v>
                </c:pt>
                <c:pt idx="14">
                  <c:v>0.38620000000000054</c:v>
                </c:pt>
              </c:numCache>
            </c:numRef>
          </c:xVal>
          <c:yVal>
            <c:numRef>
              <c:f>Sheet1!$C$1:$C$15</c:f>
              <c:numCache>
                <c:formatCode>General</c:formatCode>
                <c:ptCount val="15"/>
                <c:pt idx="0">
                  <c:v>0</c:v>
                </c:pt>
                <c:pt idx="1">
                  <c:v>-0.98100000000000009</c:v>
                </c:pt>
                <c:pt idx="2">
                  <c:v>-1.9620000000000002</c:v>
                </c:pt>
                <c:pt idx="3">
                  <c:v>-2.9430000000000001</c:v>
                </c:pt>
                <c:pt idx="4">
                  <c:v>-3.9240000000000004</c:v>
                </c:pt>
                <c:pt idx="5">
                  <c:v>-4.9050000000000002</c:v>
                </c:pt>
                <c:pt idx="6">
                  <c:v>-5.8860000000000001</c:v>
                </c:pt>
                <c:pt idx="7">
                  <c:v>-6.867</c:v>
                </c:pt>
                <c:pt idx="8">
                  <c:v>-7.8480000000000008</c:v>
                </c:pt>
                <c:pt idx="9">
                  <c:v>-8.8290000000000006</c:v>
                </c:pt>
                <c:pt idx="10">
                  <c:v>-9.81</c:v>
                </c:pt>
                <c:pt idx="11">
                  <c:v>-10.791000000000002</c:v>
                </c:pt>
                <c:pt idx="12">
                  <c:v>-11.772</c:v>
                </c:pt>
                <c:pt idx="13">
                  <c:v>-12.753000000000002</c:v>
                </c:pt>
                <c:pt idx="14">
                  <c:v>-13.734</c:v>
                </c:pt>
              </c:numCache>
            </c:numRef>
          </c:yVal>
          <c:smooth val="0"/>
          <c:extLst>
            <c:ext xmlns:c15="http://schemas.microsoft.com/office/drawing/2012/chart" uri="{02D57815-91ED-43cb-92C2-25804820EDAC}">
              <c15:datalabelsRange>
                <c15:f>Sheet1!$A$1:$A$15</c15:f>
                <c15:dlblRangeCache>
                  <c:ptCount val="15"/>
                  <c:pt idx="0">
                    <c:v>0</c:v>
                  </c:pt>
                  <c:pt idx="1">
                    <c:v>0.1</c:v>
                  </c:pt>
                  <c:pt idx="2">
                    <c:v>0.2</c:v>
                  </c:pt>
                  <c:pt idx="3">
                    <c:v>0.3</c:v>
                  </c:pt>
                  <c:pt idx="4">
                    <c:v>0.4</c:v>
                  </c:pt>
                  <c:pt idx="5">
                    <c:v>0.5</c:v>
                  </c:pt>
                  <c:pt idx="6">
                    <c:v>0.6</c:v>
                  </c:pt>
                  <c:pt idx="7">
                    <c:v>0.7</c:v>
                  </c:pt>
                  <c:pt idx="8">
                    <c:v>0.8</c:v>
                  </c:pt>
                  <c:pt idx="9">
                    <c:v>0.9</c:v>
                  </c:pt>
                  <c:pt idx="10">
                    <c:v>1</c:v>
                  </c:pt>
                  <c:pt idx="11">
                    <c:v>1.1</c:v>
                  </c:pt>
                  <c:pt idx="12">
                    <c:v>1.2</c:v>
                  </c:pt>
                  <c:pt idx="13">
                    <c:v>1.3</c:v>
                  </c:pt>
                  <c:pt idx="14">
                    <c:v>1.4</c:v>
                  </c:pt>
                </c15:dlblRangeCache>
              </c15:datalabelsRange>
            </c:ext>
            <c:ext xmlns:c16="http://schemas.microsoft.com/office/drawing/2014/chart" uri="{C3380CC4-5D6E-409C-BE32-E72D297353CC}">
              <c16:uniqueId val="{00000010-BC42-42F5-9F53-886A9DEC0D68}"/>
            </c:ext>
          </c:extLst>
        </c:ser>
        <c:dLbls>
          <c:showLegendKey val="0"/>
          <c:showVal val="0"/>
          <c:showCatName val="0"/>
          <c:showSerName val="0"/>
          <c:showPercent val="0"/>
          <c:showBubbleSize val="0"/>
        </c:dLbls>
        <c:axId val="415227752"/>
        <c:axId val="415277048"/>
      </c:scatterChart>
      <c:valAx>
        <c:axId val="415227752"/>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0"/>
              <a:lstStyle/>
              <a:p>
                <a:pPr>
                  <a:defRPr sz="1000" b="0" i="0" u="none" strike="noStrike" kern="1200" baseline="0">
                    <a:solidFill>
                      <a:schemeClr val="tx1">
                        <a:lumMod val="65000"/>
                        <a:lumOff val="35000"/>
                      </a:schemeClr>
                    </a:solidFill>
                    <a:latin typeface="+mn-lt"/>
                    <a:ea typeface="+mn-ea"/>
                    <a:cs typeface="+mn-cs"/>
                  </a:defRPr>
                </a:pPr>
                <a:r>
                  <a:rPr lang="sk-SK"/>
                  <a:t>z </a:t>
                </a:r>
                <a:r>
                  <a:rPr lang="en-US"/>
                  <a:t>[m]</a:t>
                </a:r>
              </a:p>
            </c:rich>
          </c:tx>
          <c:layout>
            <c:manualLayout>
              <c:xMode val="edge"/>
              <c:yMode val="edge"/>
              <c:x val="0.47085267475590886"/>
              <c:y val="6.5705535807707507E-4"/>
            </c:manualLayout>
          </c:layout>
          <c:overlay val="0"/>
          <c:spPr>
            <a:noFill/>
            <a:ln>
              <a:noFill/>
            </a:ln>
            <a:effectLst/>
          </c:spPr>
          <c:txPr>
            <a:bodyPr rot="0" spcFirstLastPara="1" vertOverflow="ellipsis" vert="horz" wrap="square" anchor="ctr" anchorCtr="0"/>
            <a:lstStyle/>
            <a:p>
              <a:pPr>
                <a:defRPr sz="1000" b="0" i="0" u="none" strike="noStrike" kern="1200" baseline="0">
                  <a:solidFill>
                    <a:schemeClr val="tx1">
                      <a:lumMod val="65000"/>
                      <a:lumOff val="35000"/>
                    </a:schemeClr>
                  </a:solidFill>
                  <a:latin typeface="+mn-lt"/>
                  <a:ea typeface="+mn-ea"/>
                  <a:cs typeface="+mn-cs"/>
                </a:defRPr>
              </a:pPr>
              <a:endParaRPr lang="sk-SK"/>
            </a:p>
          </c:txPr>
        </c:title>
        <c:numFmt formatCode="General" sourceLinked="1"/>
        <c:majorTickMark val="none"/>
        <c:minorTickMark val="none"/>
        <c:tickLblPos val="high"/>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ln>
                  <a:noFill/>
                </a:ln>
                <a:solidFill>
                  <a:schemeClr val="tx1">
                    <a:lumMod val="65000"/>
                    <a:lumOff val="35000"/>
                  </a:schemeClr>
                </a:solidFill>
                <a:latin typeface="+mn-lt"/>
                <a:ea typeface="+mn-ea"/>
                <a:cs typeface="+mn-cs"/>
              </a:defRPr>
            </a:pPr>
            <a:endParaRPr lang="sk-SK"/>
          </a:p>
        </c:txPr>
        <c:crossAx val="415277048"/>
        <c:crosses val="autoZero"/>
        <c:crossBetween val="midCat"/>
      </c:valAx>
      <c:valAx>
        <c:axId val="41527704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sk-SK"/>
                  <a:t>v</a:t>
                </a:r>
                <a:r>
                  <a:rPr lang="sk-SK" baseline="-25000"/>
                  <a:t>z</a:t>
                </a:r>
                <a:r>
                  <a:rPr lang="en-US" baseline="0"/>
                  <a:t> [m/s]</a:t>
                </a:r>
                <a:endParaRPr lang="en-US"/>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sk-SK"/>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k-SK"/>
          </a:p>
        </c:txPr>
        <c:crossAx val="415227752"/>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sk-SK"/>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313670166229222"/>
          <c:y val="0.20329068241469817"/>
          <c:w val="0.82364107611548554"/>
          <c:h val="0.7712809857101196"/>
        </c:manualLayout>
      </c:layout>
      <c:scatterChart>
        <c:scatterStyle val="lineMarker"/>
        <c:varyColors val="0"/>
        <c:ser>
          <c:idx val="0"/>
          <c:order val="0"/>
          <c:spPr>
            <a:ln w="19050" cap="rnd">
              <a:noFill/>
              <a:round/>
            </a:ln>
            <a:effectLst/>
          </c:spPr>
          <c:marker>
            <c:symbol val="circle"/>
            <c:size val="5"/>
            <c:spPr>
              <a:solidFill>
                <a:schemeClr val="accent1"/>
              </a:solidFill>
              <a:ln w="9525">
                <a:solidFill>
                  <a:schemeClr val="accent1"/>
                </a:solidFill>
              </a:ln>
              <a:effectLst/>
            </c:spPr>
          </c:marker>
          <c:dPt>
            <c:idx val="1"/>
            <c:marker>
              <c:symbol val="circle"/>
              <c:size val="5"/>
              <c:spPr>
                <a:solidFill>
                  <a:schemeClr val="accent1"/>
                </a:solidFill>
                <a:ln w="9525">
                  <a:solidFill>
                    <a:schemeClr val="accent1"/>
                  </a:solidFill>
                </a:ln>
                <a:effectLst/>
              </c:spPr>
            </c:marker>
            <c:bubble3D val="0"/>
            <c:spPr>
              <a:ln w="19050" cap="rnd">
                <a:noFill/>
                <a:round/>
              </a:ln>
              <a:effectLst/>
            </c:spPr>
            <c:extLst>
              <c:ext xmlns:c16="http://schemas.microsoft.com/office/drawing/2014/chart" uri="{C3380CC4-5D6E-409C-BE32-E72D297353CC}">
                <c16:uniqueId val="{00000001-2A0A-4C19-9E25-89CF22592D60}"/>
              </c:ext>
            </c:extLst>
          </c:dPt>
          <c:dLbls>
            <c:dLbl>
              <c:idx val="0"/>
              <c:tx>
                <c:rich>
                  <a:bodyPr/>
                  <a:lstStyle/>
                  <a:p>
                    <a:fld id="{79BCE26F-8D97-4619-8646-5785797638D6}" type="CELLRANGE">
                      <a:rPr lang="sk-SK"/>
                      <a:pPr/>
                      <a:t>[CELLRANGE]</a:t>
                    </a:fld>
                    <a:endParaRPr lang="sk-SK"/>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2-2A0A-4C19-9E25-89CF22592D60}"/>
                </c:ext>
              </c:extLst>
            </c:dLbl>
            <c:dLbl>
              <c:idx val="1"/>
              <c:tx>
                <c:rich>
                  <a:bodyPr/>
                  <a:lstStyle/>
                  <a:p>
                    <a:fld id="{CBA01C85-DA49-40E4-9AC3-F4898958E7A1}" type="CELLRANGE">
                      <a:rPr lang="sk-SK"/>
                      <a:pPr/>
                      <a:t>[CELLRANGE]</a:t>
                    </a:fld>
                    <a:endParaRPr lang="sk-SK"/>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1-2A0A-4C19-9E25-89CF22592D60}"/>
                </c:ext>
              </c:extLst>
            </c:dLbl>
            <c:dLbl>
              <c:idx val="2"/>
              <c:tx>
                <c:rich>
                  <a:bodyPr/>
                  <a:lstStyle/>
                  <a:p>
                    <a:fld id="{2ED502CA-8DF6-4E1E-9592-0ADEEC528362}" type="CELLRANGE">
                      <a:rPr lang="sk-SK"/>
                      <a:pPr/>
                      <a:t>[CELLRANGE]</a:t>
                    </a:fld>
                    <a:endParaRPr lang="sk-SK"/>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3-2A0A-4C19-9E25-89CF22592D60}"/>
                </c:ext>
              </c:extLst>
            </c:dLbl>
            <c:dLbl>
              <c:idx val="3"/>
              <c:tx>
                <c:rich>
                  <a:bodyPr/>
                  <a:lstStyle/>
                  <a:p>
                    <a:fld id="{CE43F367-7C76-416F-B4E7-8FDFF82DFAB6}" type="CELLRANGE">
                      <a:rPr lang="sk-SK"/>
                      <a:pPr/>
                      <a:t>[CELLRANGE]</a:t>
                    </a:fld>
                    <a:endParaRPr lang="sk-SK"/>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4-2A0A-4C19-9E25-89CF22592D60}"/>
                </c:ext>
              </c:extLst>
            </c:dLbl>
            <c:dLbl>
              <c:idx val="4"/>
              <c:tx>
                <c:rich>
                  <a:bodyPr/>
                  <a:lstStyle/>
                  <a:p>
                    <a:fld id="{242E411A-56DE-4DBD-B88C-2A37ED5B6E2E}" type="CELLRANGE">
                      <a:rPr lang="sk-SK"/>
                      <a:pPr/>
                      <a:t>[CELLRANGE]</a:t>
                    </a:fld>
                    <a:endParaRPr lang="sk-SK"/>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5-2A0A-4C19-9E25-89CF22592D60}"/>
                </c:ext>
              </c:extLst>
            </c:dLbl>
            <c:dLbl>
              <c:idx val="5"/>
              <c:tx>
                <c:rich>
                  <a:bodyPr/>
                  <a:lstStyle/>
                  <a:p>
                    <a:fld id="{01E9C071-0C71-4AF3-B76B-2D1D1CF8191A}" type="CELLRANGE">
                      <a:rPr lang="sk-SK"/>
                      <a:pPr/>
                      <a:t>[CELLRANGE]</a:t>
                    </a:fld>
                    <a:endParaRPr lang="sk-SK"/>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6-2A0A-4C19-9E25-89CF22592D60}"/>
                </c:ext>
              </c:extLst>
            </c:dLbl>
            <c:dLbl>
              <c:idx val="6"/>
              <c:tx>
                <c:rich>
                  <a:bodyPr/>
                  <a:lstStyle/>
                  <a:p>
                    <a:fld id="{8DC859F0-20AC-44ED-9658-A1A49CD0A7E9}" type="CELLRANGE">
                      <a:rPr lang="sk-SK"/>
                      <a:pPr/>
                      <a:t>[CELLRANGE]</a:t>
                    </a:fld>
                    <a:endParaRPr lang="sk-SK"/>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7-2A0A-4C19-9E25-89CF22592D60}"/>
                </c:ext>
              </c:extLst>
            </c:dLbl>
            <c:dLbl>
              <c:idx val="7"/>
              <c:tx>
                <c:rich>
                  <a:bodyPr/>
                  <a:lstStyle/>
                  <a:p>
                    <a:fld id="{AAE48491-452E-441D-85A2-4EAAA96DFEB4}" type="CELLRANGE">
                      <a:rPr lang="sk-SK"/>
                      <a:pPr/>
                      <a:t>[CELLRANGE]</a:t>
                    </a:fld>
                    <a:endParaRPr lang="sk-SK"/>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8-2A0A-4C19-9E25-89CF22592D60}"/>
                </c:ext>
              </c:extLst>
            </c:dLbl>
            <c:dLbl>
              <c:idx val="8"/>
              <c:tx>
                <c:rich>
                  <a:bodyPr/>
                  <a:lstStyle/>
                  <a:p>
                    <a:fld id="{EF12EEC2-EFFC-4DF4-A71A-709004AE105C}" type="CELLRANGE">
                      <a:rPr lang="sk-SK"/>
                      <a:pPr/>
                      <a:t>[CELLRANGE]</a:t>
                    </a:fld>
                    <a:endParaRPr lang="sk-SK"/>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9-2A0A-4C19-9E25-89CF22592D60}"/>
                </c:ext>
              </c:extLst>
            </c:dLbl>
            <c:dLbl>
              <c:idx val="9"/>
              <c:tx>
                <c:rich>
                  <a:bodyPr/>
                  <a:lstStyle/>
                  <a:p>
                    <a:fld id="{E56A9256-EB64-4B5D-8AA2-95F8EEEF0C6C}" type="CELLRANGE">
                      <a:rPr lang="sk-SK"/>
                      <a:pPr/>
                      <a:t>[CELLRANGE]</a:t>
                    </a:fld>
                    <a:endParaRPr lang="sk-SK"/>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A-2A0A-4C19-9E25-89CF22592D60}"/>
                </c:ext>
              </c:extLst>
            </c:dLbl>
            <c:dLbl>
              <c:idx val="10"/>
              <c:tx>
                <c:rich>
                  <a:bodyPr/>
                  <a:lstStyle/>
                  <a:p>
                    <a:fld id="{26B24DBB-9E83-4715-A0DC-5C8E38B8ACB1}" type="CELLRANGE">
                      <a:rPr lang="sk-SK"/>
                      <a:pPr/>
                      <a:t>[CELLRANGE]</a:t>
                    </a:fld>
                    <a:endParaRPr lang="sk-SK"/>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B-2A0A-4C19-9E25-89CF22592D60}"/>
                </c:ext>
              </c:extLst>
            </c:dLbl>
            <c:dLbl>
              <c:idx val="11"/>
              <c:tx>
                <c:rich>
                  <a:bodyPr/>
                  <a:lstStyle/>
                  <a:p>
                    <a:fld id="{EC674E79-7C42-4A0E-86C3-0B9FB06A9EBE}" type="CELLRANGE">
                      <a:rPr lang="sk-SK"/>
                      <a:pPr/>
                      <a:t>[CELLRANGE]</a:t>
                    </a:fld>
                    <a:endParaRPr lang="sk-SK"/>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C-2A0A-4C19-9E25-89CF22592D60}"/>
                </c:ext>
              </c:extLst>
            </c:dLbl>
            <c:dLbl>
              <c:idx val="12"/>
              <c:tx>
                <c:rich>
                  <a:bodyPr/>
                  <a:lstStyle/>
                  <a:p>
                    <a:fld id="{8B04641B-F8D6-4033-9B63-92F3FE013B23}" type="CELLRANGE">
                      <a:rPr lang="sk-SK"/>
                      <a:pPr/>
                      <a:t>[CELLRANGE]</a:t>
                    </a:fld>
                    <a:endParaRPr lang="sk-SK"/>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D-2A0A-4C19-9E25-89CF22592D60}"/>
                </c:ext>
              </c:extLst>
            </c:dLbl>
            <c:dLbl>
              <c:idx val="13"/>
              <c:tx>
                <c:rich>
                  <a:bodyPr/>
                  <a:lstStyle/>
                  <a:p>
                    <a:fld id="{5D90C6A2-0414-41A8-9291-CCCECBFEF9E1}" type="CELLRANGE">
                      <a:rPr lang="sk-SK"/>
                      <a:pPr/>
                      <a:t>[CELLRANGE]</a:t>
                    </a:fld>
                    <a:endParaRPr lang="sk-SK"/>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E-2A0A-4C19-9E25-89CF22592D60}"/>
                </c:ext>
              </c:extLst>
            </c:dLbl>
            <c:dLbl>
              <c:idx val="14"/>
              <c:tx>
                <c:rich>
                  <a:bodyPr/>
                  <a:lstStyle/>
                  <a:p>
                    <a:fld id="{2D5D7D61-4E5B-4BBC-8640-03313CE32DEC}" type="CELLRANGE">
                      <a:rPr lang="sk-SK"/>
                      <a:pPr/>
                      <a:t>[CELLRANGE]</a:t>
                    </a:fld>
                    <a:endParaRPr lang="sk-SK"/>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F-2A0A-4C19-9E25-89CF22592D60}"/>
                </c:ext>
              </c:extLst>
            </c:dLbl>
            <c:numFmt formatCode="General" sourceLinked="0"/>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900" b="0" i="0" u="none" strike="noStrike" kern="1200" baseline="0">
                    <a:solidFill>
                      <a:schemeClr val="dk1">
                        <a:lumMod val="65000"/>
                        <a:lumOff val="35000"/>
                      </a:schemeClr>
                    </a:solidFill>
                    <a:latin typeface="+mn-lt"/>
                    <a:ea typeface="+mn-ea"/>
                    <a:cs typeface="+mn-cs"/>
                  </a:defRPr>
                </a:pPr>
                <a:endParaRPr lang="sk-SK"/>
              </a:p>
            </c:txPr>
            <c:showLegendKey val="0"/>
            <c:showVal val="0"/>
            <c:showCatName val="0"/>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DataLabelsRange val="1"/>
                <c15:showLeaderLines val="0"/>
              </c:ext>
            </c:extLst>
          </c:dLbls>
          <c:xVal>
            <c:numRef>
              <c:f>Sheet1!$B$1:$B$15</c:f>
              <c:numCache>
                <c:formatCode>General</c:formatCode>
                <c:ptCount val="15"/>
                <c:pt idx="0">
                  <c:v>10</c:v>
                </c:pt>
                <c:pt idx="1">
                  <c:v>9.9509500000000006</c:v>
                </c:pt>
                <c:pt idx="2">
                  <c:v>9.8038000000000007</c:v>
                </c:pt>
                <c:pt idx="3">
                  <c:v>9.5585500000000003</c:v>
                </c:pt>
                <c:pt idx="4">
                  <c:v>9.2151999999999994</c:v>
                </c:pt>
                <c:pt idx="5">
                  <c:v>8.7737499999999997</c:v>
                </c:pt>
                <c:pt idx="6">
                  <c:v>8.2341999999999995</c:v>
                </c:pt>
                <c:pt idx="7">
                  <c:v>7.5965500000000006</c:v>
                </c:pt>
                <c:pt idx="8">
                  <c:v>6.8607999999999993</c:v>
                </c:pt>
                <c:pt idx="9">
                  <c:v>6.0269499999999994</c:v>
                </c:pt>
                <c:pt idx="10">
                  <c:v>5.0949999999999998</c:v>
                </c:pt>
                <c:pt idx="11">
                  <c:v>4.0649499999999987</c:v>
                </c:pt>
                <c:pt idx="12">
                  <c:v>2.9367999999999999</c:v>
                </c:pt>
                <c:pt idx="13">
                  <c:v>1.7105499999999978</c:v>
                </c:pt>
                <c:pt idx="14">
                  <c:v>0.38620000000000054</c:v>
                </c:pt>
              </c:numCache>
            </c:numRef>
          </c:xVal>
          <c:yVal>
            <c:numRef>
              <c:f>Sheet1!$C$1:$C$15</c:f>
              <c:numCache>
                <c:formatCode>General</c:formatCode>
                <c:ptCount val="15"/>
                <c:pt idx="0">
                  <c:v>0</c:v>
                </c:pt>
                <c:pt idx="1">
                  <c:v>-0.98100000000000009</c:v>
                </c:pt>
                <c:pt idx="2">
                  <c:v>-1.9620000000000002</c:v>
                </c:pt>
                <c:pt idx="3">
                  <c:v>-2.9430000000000001</c:v>
                </c:pt>
                <c:pt idx="4">
                  <c:v>-3.9240000000000004</c:v>
                </c:pt>
                <c:pt idx="5">
                  <c:v>-4.9050000000000002</c:v>
                </c:pt>
                <c:pt idx="6">
                  <c:v>-5.8860000000000001</c:v>
                </c:pt>
                <c:pt idx="7">
                  <c:v>-6.867</c:v>
                </c:pt>
                <c:pt idx="8">
                  <c:v>-7.8480000000000008</c:v>
                </c:pt>
                <c:pt idx="9">
                  <c:v>-8.8290000000000006</c:v>
                </c:pt>
                <c:pt idx="10">
                  <c:v>-9.81</c:v>
                </c:pt>
                <c:pt idx="11">
                  <c:v>-10.791000000000002</c:v>
                </c:pt>
                <c:pt idx="12">
                  <c:v>-11.772</c:v>
                </c:pt>
                <c:pt idx="13">
                  <c:v>-12.753000000000002</c:v>
                </c:pt>
                <c:pt idx="14">
                  <c:v>-13.734</c:v>
                </c:pt>
              </c:numCache>
            </c:numRef>
          </c:yVal>
          <c:smooth val="0"/>
          <c:extLst>
            <c:ext xmlns:c15="http://schemas.microsoft.com/office/drawing/2012/chart" uri="{02D57815-91ED-43cb-92C2-25804820EDAC}">
              <c15:datalabelsRange>
                <c15:f>Sheet1!$A$1:$A$15</c15:f>
                <c15:dlblRangeCache>
                  <c:ptCount val="15"/>
                  <c:pt idx="0">
                    <c:v>0</c:v>
                  </c:pt>
                  <c:pt idx="1">
                    <c:v>0.1</c:v>
                  </c:pt>
                  <c:pt idx="2">
                    <c:v>0.2</c:v>
                  </c:pt>
                  <c:pt idx="3">
                    <c:v>0.3</c:v>
                  </c:pt>
                  <c:pt idx="4">
                    <c:v>0.4</c:v>
                  </c:pt>
                  <c:pt idx="5">
                    <c:v>0.5</c:v>
                  </c:pt>
                  <c:pt idx="6">
                    <c:v>0.6</c:v>
                  </c:pt>
                  <c:pt idx="7">
                    <c:v>0.7</c:v>
                  </c:pt>
                  <c:pt idx="8">
                    <c:v>0.8</c:v>
                  </c:pt>
                  <c:pt idx="9">
                    <c:v>0.9</c:v>
                  </c:pt>
                  <c:pt idx="10">
                    <c:v>1</c:v>
                  </c:pt>
                  <c:pt idx="11">
                    <c:v>1.1</c:v>
                  </c:pt>
                  <c:pt idx="12">
                    <c:v>1.2</c:v>
                  </c:pt>
                  <c:pt idx="13">
                    <c:v>1.3</c:v>
                  </c:pt>
                  <c:pt idx="14">
                    <c:v>1.4</c:v>
                  </c:pt>
                </c15:dlblRangeCache>
              </c15:datalabelsRange>
            </c:ext>
            <c:ext xmlns:c16="http://schemas.microsoft.com/office/drawing/2014/chart" uri="{C3380CC4-5D6E-409C-BE32-E72D297353CC}">
              <c16:uniqueId val="{00000010-2A0A-4C19-9E25-89CF22592D60}"/>
            </c:ext>
          </c:extLst>
        </c:ser>
        <c:dLbls>
          <c:showLegendKey val="0"/>
          <c:showVal val="0"/>
          <c:showCatName val="0"/>
          <c:showSerName val="0"/>
          <c:showPercent val="0"/>
          <c:showBubbleSize val="0"/>
        </c:dLbls>
        <c:axId val="334414472"/>
        <c:axId val="334414080"/>
      </c:scatterChart>
      <c:valAx>
        <c:axId val="334414472"/>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0"/>
              <a:lstStyle/>
              <a:p>
                <a:pPr>
                  <a:defRPr sz="1000" b="0" i="0" u="none" strike="noStrike" kern="1200" baseline="0">
                    <a:solidFill>
                      <a:schemeClr val="tx1">
                        <a:lumMod val="65000"/>
                        <a:lumOff val="35000"/>
                      </a:schemeClr>
                    </a:solidFill>
                    <a:latin typeface="+mn-lt"/>
                    <a:ea typeface="+mn-ea"/>
                    <a:cs typeface="+mn-cs"/>
                  </a:defRPr>
                </a:pPr>
                <a:r>
                  <a:rPr lang="sk-SK"/>
                  <a:t>z </a:t>
                </a:r>
                <a:r>
                  <a:rPr lang="en-US"/>
                  <a:t>[m]</a:t>
                </a:r>
              </a:p>
            </c:rich>
          </c:tx>
          <c:layout>
            <c:manualLayout>
              <c:xMode val="edge"/>
              <c:yMode val="edge"/>
              <c:x val="0.47488779527559055"/>
              <c:y val="6.6310774305612621E-2"/>
            </c:manualLayout>
          </c:layout>
          <c:overlay val="0"/>
          <c:spPr>
            <a:noFill/>
            <a:ln>
              <a:noFill/>
            </a:ln>
            <a:effectLst/>
          </c:spPr>
          <c:txPr>
            <a:bodyPr rot="0" spcFirstLastPara="1" vertOverflow="ellipsis" vert="horz" wrap="square" anchor="ctr" anchorCtr="0"/>
            <a:lstStyle/>
            <a:p>
              <a:pPr>
                <a:defRPr sz="1000" b="0" i="0" u="none" strike="noStrike" kern="1200" baseline="0">
                  <a:solidFill>
                    <a:schemeClr val="tx1">
                      <a:lumMod val="65000"/>
                      <a:lumOff val="35000"/>
                    </a:schemeClr>
                  </a:solidFill>
                  <a:latin typeface="+mn-lt"/>
                  <a:ea typeface="+mn-ea"/>
                  <a:cs typeface="+mn-cs"/>
                </a:defRPr>
              </a:pPr>
              <a:endParaRPr lang="sk-SK"/>
            </a:p>
          </c:txPr>
        </c:title>
        <c:numFmt formatCode="General" sourceLinked="1"/>
        <c:majorTickMark val="none"/>
        <c:minorTickMark val="none"/>
        <c:tickLblPos val="high"/>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ln>
                  <a:noFill/>
                </a:ln>
                <a:solidFill>
                  <a:schemeClr val="tx1">
                    <a:lumMod val="65000"/>
                    <a:lumOff val="35000"/>
                  </a:schemeClr>
                </a:solidFill>
                <a:latin typeface="+mn-lt"/>
                <a:ea typeface="+mn-ea"/>
                <a:cs typeface="+mn-cs"/>
              </a:defRPr>
            </a:pPr>
            <a:endParaRPr lang="sk-SK"/>
          </a:p>
        </c:txPr>
        <c:crossAx val="334414080"/>
        <c:crosses val="autoZero"/>
        <c:crossBetween val="midCat"/>
      </c:valAx>
      <c:valAx>
        <c:axId val="334414080"/>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sk-SK"/>
                  <a:t>v</a:t>
                </a:r>
                <a:r>
                  <a:rPr lang="sk-SK" baseline="-25000"/>
                  <a:t>z</a:t>
                </a:r>
                <a:r>
                  <a:rPr lang="en-US" baseline="0"/>
                  <a:t> [m/s]</a:t>
                </a:r>
                <a:endParaRPr lang="en-US"/>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sk-SK"/>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k-SK"/>
          </a:p>
        </c:txPr>
        <c:crossAx val="334414472"/>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sk-SK"/>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k-SK"/>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09E590-0BEA-425F-B3A6-3E0CDCFB4019}" type="datetimeFigureOut">
              <a:rPr lang="sk-SK" smtClean="0"/>
              <a:t>11.11.2018</a:t>
            </a:fld>
            <a:endParaRPr lang="sk-SK"/>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sk-SK"/>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k-SK"/>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k-SK"/>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E7CF09-CDAF-4DCA-8BFD-A1CD64FB1C6B}" type="slidenum">
              <a:rPr lang="sk-SK" smtClean="0"/>
              <a:t>‹#›</a:t>
            </a:fld>
            <a:endParaRPr lang="sk-SK"/>
          </a:p>
        </p:txBody>
      </p:sp>
    </p:spTree>
    <p:extLst>
      <p:ext uri="{BB962C8B-B14F-4D97-AF65-F5344CB8AC3E}">
        <p14:creationId xmlns:p14="http://schemas.microsoft.com/office/powerpoint/2010/main" val="27475476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audio:1_3</a:t>
            </a:r>
          </a:p>
        </p:txBody>
      </p:sp>
      <p:sp>
        <p:nvSpPr>
          <p:cNvPr id="4" name="Slide Number Placeholder 3"/>
          <p:cNvSpPr>
            <a:spLocks noGrp="1"/>
          </p:cNvSpPr>
          <p:nvPr>
            <p:ph type="sldNum" sz="quarter" idx="10"/>
          </p:nvPr>
        </p:nvSpPr>
        <p:spPr/>
        <p:txBody>
          <a:bodyPr/>
          <a:lstStyle/>
          <a:p>
            <a:fld id="{A0EC6314-A18E-43BF-918F-A892A330C77A}" type="slidenum">
              <a:rPr lang="sk-SK" smtClean="0"/>
              <a:t>9</a:t>
            </a:fld>
            <a:endParaRPr lang="sk-SK" dirty="0"/>
          </a:p>
        </p:txBody>
      </p:sp>
    </p:spTree>
    <p:extLst>
      <p:ext uri="{BB962C8B-B14F-4D97-AF65-F5344CB8AC3E}">
        <p14:creationId xmlns:p14="http://schemas.microsoft.com/office/powerpoint/2010/main" val="7278661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audio 1_2</a:t>
            </a:r>
            <a:endParaRPr lang="sk-SK" dirty="0"/>
          </a:p>
        </p:txBody>
      </p:sp>
      <p:sp>
        <p:nvSpPr>
          <p:cNvPr id="4" name="Slide Number Placeholder 3"/>
          <p:cNvSpPr>
            <a:spLocks noGrp="1"/>
          </p:cNvSpPr>
          <p:nvPr>
            <p:ph type="sldNum" sz="quarter" idx="10"/>
          </p:nvPr>
        </p:nvSpPr>
        <p:spPr/>
        <p:txBody>
          <a:bodyPr/>
          <a:lstStyle/>
          <a:p>
            <a:fld id="{A0EC6314-A18E-43BF-918F-A892A330C77A}" type="slidenum">
              <a:rPr lang="sk-SK" smtClean="0"/>
              <a:t>10</a:t>
            </a:fld>
            <a:endParaRPr lang="sk-SK" dirty="0"/>
          </a:p>
        </p:txBody>
      </p:sp>
    </p:spTree>
    <p:extLst>
      <p:ext uri="{BB962C8B-B14F-4D97-AF65-F5344CB8AC3E}">
        <p14:creationId xmlns:p14="http://schemas.microsoft.com/office/powerpoint/2010/main" val="33861761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k-SK"/>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DE7CF09-CDAF-4DCA-8BFD-A1CD64FB1C6B}" type="slidenum">
              <a:rPr kumimoji="0" lang="sk-SK"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sk-SK"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463828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A912E5B-725A-431B-AE41-5AC360A67A10}" type="datetime1">
              <a:rPr lang="sk-SK" smtClean="0"/>
              <a:t>11.11.2018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36734281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46C8355-652D-45B6-AD12-845FC47DF1A2}" type="datetime1">
              <a:rPr lang="sk-SK" smtClean="0"/>
              <a:t>11.11.2018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33345788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F84A554-1027-4534-A8C1-A9FCB7ABACEC}" type="datetime1">
              <a:rPr lang="sk-SK" smtClean="0"/>
              <a:t>11.11.2018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14992781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E19F437-1902-4D02-94C8-F52641D1C7B0}" type="datetimeFigureOut">
              <a:rPr lang="sk-SK" smtClean="0"/>
              <a:t>11.11.2018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39483903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E19F437-1902-4D02-94C8-F52641D1C7B0}" type="datetimeFigureOut">
              <a:rPr lang="sk-SK" smtClean="0"/>
              <a:t>11.11.2018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18686177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E19F437-1902-4D02-94C8-F52641D1C7B0}" type="datetimeFigureOut">
              <a:rPr lang="sk-SK" smtClean="0"/>
              <a:t>11.11.2018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36675547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E19F437-1902-4D02-94C8-F52641D1C7B0}" type="datetimeFigureOut">
              <a:rPr lang="sk-SK" smtClean="0"/>
              <a:t>11.11.2018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8470608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E19F437-1902-4D02-94C8-F52641D1C7B0}" type="datetimeFigureOut">
              <a:rPr lang="sk-SK" smtClean="0"/>
              <a:t>11.11.2018</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20957128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E19F437-1902-4D02-94C8-F52641D1C7B0}" type="datetimeFigureOut">
              <a:rPr lang="sk-SK" smtClean="0"/>
              <a:t>11.11.2018</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29271398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19F437-1902-4D02-94C8-F52641D1C7B0}" type="datetimeFigureOut">
              <a:rPr lang="sk-SK" smtClean="0"/>
              <a:t>11.11.2018</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15988819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E19F437-1902-4D02-94C8-F52641D1C7B0}" type="datetimeFigureOut">
              <a:rPr lang="sk-SK" smtClean="0"/>
              <a:t>11.11.2018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6524361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33A9F8-ECD2-4CE0-A6BC-EB00BBD03E7E}" type="datetime1">
              <a:rPr lang="sk-SK" smtClean="0"/>
              <a:t>11.11.2018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41329833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E19F437-1902-4D02-94C8-F52641D1C7B0}" type="datetimeFigureOut">
              <a:rPr lang="sk-SK" smtClean="0"/>
              <a:t>11.11.2018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359343377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E19F437-1902-4D02-94C8-F52641D1C7B0}" type="datetimeFigureOut">
              <a:rPr lang="sk-SK" smtClean="0"/>
              <a:t>11.11.2018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134384231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E19F437-1902-4D02-94C8-F52641D1C7B0}" type="datetimeFigureOut">
              <a:rPr lang="sk-SK" smtClean="0"/>
              <a:t>11.11.2018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20246898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B4D2479-EEC6-4327-8134-D19D77CEA1E6}" type="datetime1">
              <a:rPr lang="sk-SK" smtClean="0"/>
              <a:t>11.11.2018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26320287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DBA27D1-D550-4AA9-AA61-96F14B325C11}" type="datetime1">
              <a:rPr lang="sk-SK" smtClean="0"/>
              <a:t>11.11.2018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29545715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5B4EBC3-49A9-45BF-9B7F-2C1BEB3B7F3E}" type="datetime1">
              <a:rPr lang="sk-SK" smtClean="0"/>
              <a:t>11.11.2018</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9805363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53DD07-CB89-4909-9432-B86E84A34DF1}" type="datetime1">
              <a:rPr lang="sk-SK" smtClean="0"/>
              <a:t>11.11.2018</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2308089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2B09C5-5006-4FC0-8EBC-1AEBFA209412}" type="datetime1">
              <a:rPr lang="sk-SK" smtClean="0"/>
              <a:t>11.11.2018</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40473860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9989E96-2E03-4DF0-8C81-BCA54499EABC}" type="datetime1">
              <a:rPr lang="sk-SK" smtClean="0"/>
              <a:t>11.11.2018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27867225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464DC1F-55E9-4C5E-8471-4336A515EDF6}" type="datetime1">
              <a:rPr lang="sk-SK" smtClean="0"/>
              <a:t>11.11.2018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1BCE0CA2-1A48-4B23-8A77-1A9F640E54E6}" type="slidenum">
              <a:rPr lang="sk-SK" smtClean="0"/>
              <a:t>‹#›</a:t>
            </a:fld>
            <a:endParaRPr lang="sk-SK"/>
          </a:p>
        </p:txBody>
      </p:sp>
    </p:spTree>
    <p:extLst>
      <p:ext uri="{BB962C8B-B14F-4D97-AF65-F5344CB8AC3E}">
        <p14:creationId xmlns:p14="http://schemas.microsoft.com/office/powerpoint/2010/main" val="2665108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FF7DAD-1A2C-4278-A8D9-95A1D8978BBF}" type="datetime1">
              <a:rPr lang="sk-SK" smtClean="0"/>
              <a:t>11.11.2018</a:t>
            </a:fld>
            <a:endParaRPr lang="sk-SK"/>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CE0CA2-1A48-4B23-8A77-1A9F640E54E6}" type="slidenum">
              <a:rPr lang="sk-SK" smtClean="0"/>
              <a:t>‹#›</a:t>
            </a:fld>
            <a:endParaRPr lang="sk-SK"/>
          </a:p>
        </p:txBody>
      </p:sp>
    </p:spTree>
    <p:extLst>
      <p:ext uri="{BB962C8B-B14F-4D97-AF65-F5344CB8AC3E}">
        <p14:creationId xmlns:p14="http://schemas.microsoft.com/office/powerpoint/2010/main" val="41461695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19F437-1902-4D02-94C8-F52641D1C7B0}" type="datetimeFigureOut">
              <a:rPr lang="sk-SK" smtClean="0"/>
              <a:t>11.11.2018</a:t>
            </a:fld>
            <a:endParaRPr lang="sk-SK"/>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CE0CA2-1A48-4B23-8A77-1A9F640E54E6}" type="slidenum">
              <a:rPr lang="sk-SK" smtClean="0"/>
              <a:t>‹#›</a:t>
            </a:fld>
            <a:endParaRPr lang="sk-SK"/>
          </a:p>
        </p:txBody>
      </p:sp>
    </p:spTree>
    <p:extLst>
      <p:ext uri="{BB962C8B-B14F-4D97-AF65-F5344CB8AC3E}">
        <p14:creationId xmlns:p14="http://schemas.microsoft.com/office/powerpoint/2010/main" val="310339455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tags" Target="../tags/tag4.xml"/><Relationship Id="rId7" Type="http://schemas.openxmlformats.org/officeDocument/2006/relationships/image" Target="../media/image7.png"/><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tags" Target="../tags/tag7.xml"/><Relationship Id="rId7" Type="http://schemas.openxmlformats.org/officeDocument/2006/relationships/image" Target="../media/image1211.png"/><Relationship Id="rId2" Type="http://schemas.openxmlformats.org/officeDocument/2006/relationships/tags" Target="../tags/tag6.xml"/><Relationship Id="rId1" Type="http://schemas.openxmlformats.org/officeDocument/2006/relationships/tags" Target="../tags/tag5.xml"/><Relationship Id="rId10" Type="http://schemas.openxmlformats.org/officeDocument/2006/relationships/image" Target="../media/image11.png"/><Relationship Id="rId4" Type="http://schemas.openxmlformats.org/officeDocument/2006/relationships/slideLayout" Target="../slideLayouts/slideLayout7.xml"/><Relationship Id="rId9" Type="http://schemas.openxmlformats.org/officeDocument/2006/relationships/image" Target="../media/image10.png"/></Relationships>
</file>

<file path=ppt/slides/_rels/slide16.xml.rels><?xml version="1.0" encoding="UTF-8" standalone="yes"?>
<Relationships xmlns="http://schemas.openxmlformats.org/package/2006/relationships"><Relationship Id="rId3" Type="http://schemas.openxmlformats.org/officeDocument/2006/relationships/tags" Target="../tags/tag10.xml"/><Relationship Id="rId7" Type="http://schemas.openxmlformats.org/officeDocument/2006/relationships/image" Target="../media/image7.png"/><Relationship Id="rId2" Type="http://schemas.openxmlformats.org/officeDocument/2006/relationships/tags" Target="../tags/tag9.xml"/><Relationship Id="rId1" Type="http://schemas.openxmlformats.org/officeDocument/2006/relationships/tags" Target="../tags/tag8.xml"/><Relationship Id="rId6" Type="http://schemas.openxmlformats.org/officeDocument/2006/relationships/image" Target="../media/image6.png"/><Relationship Id="rId5" Type="http://schemas.openxmlformats.org/officeDocument/2006/relationships/image" Target="../media/image12.png"/><Relationship Id="rId4"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tags" Target="../tags/tag16.xml"/><Relationship Id="rId7" Type="http://schemas.openxmlformats.org/officeDocument/2006/relationships/image" Target="../media/image14.png"/><Relationship Id="rId2" Type="http://schemas.openxmlformats.org/officeDocument/2006/relationships/tags" Target="../tags/tag15.xml"/><Relationship Id="rId1" Type="http://schemas.openxmlformats.org/officeDocument/2006/relationships/tags" Target="../tags/tag14.xml"/><Relationship Id="rId6" Type="http://schemas.openxmlformats.org/officeDocument/2006/relationships/image" Target="../media/image13.png"/><Relationship Id="rId5" Type="http://schemas.openxmlformats.org/officeDocument/2006/relationships/slideLayout" Target="../slideLayouts/slideLayout7.xml"/><Relationship Id="rId4" Type="http://schemas.openxmlformats.org/officeDocument/2006/relationships/tags" Target="../tags/tag17.xml"/></Relationships>
</file>

<file path=ppt/slides/_rels/slide19.xml.rels><?xml version="1.0" encoding="UTF-8" standalone="yes"?>
<Relationships xmlns="http://schemas.openxmlformats.org/package/2006/relationships"><Relationship Id="rId3" Type="http://schemas.openxmlformats.org/officeDocument/2006/relationships/tags" Target="../tags/tag20.xml"/><Relationship Id="rId7" Type="http://schemas.openxmlformats.org/officeDocument/2006/relationships/image" Target="../media/image18.png"/><Relationship Id="rId2" Type="http://schemas.openxmlformats.org/officeDocument/2006/relationships/tags" Target="../tags/tag19.xml"/><Relationship Id="rId1" Type="http://schemas.openxmlformats.org/officeDocument/2006/relationships/tags" Target="../tags/tag18.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7.xml"/><Relationship Id="rId5" Type="http://schemas.microsoft.com/office/2007/relationships/hdphoto" Target="../media/hdphoto1.wdp"/><Relationship Id="rId4" Type="http://schemas.openxmlformats.org/officeDocument/2006/relationships/image" Target="../media/image21.png"/></Relationships>
</file>

<file path=ppt/slides/_rels/slide21.xml.rels><?xml version="1.0" encoding="UTF-8" standalone="yes"?>
<Relationships xmlns="http://schemas.openxmlformats.org/package/2006/relationships"><Relationship Id="rId3" Type="http://schemas.openxmlformats.org/officeDocument/2006/relationships/image" Target="../media/image22.png"/><Relationship Id="rId7" Type="http://schemas.openxmlformats.org/officeDocument/2006/relationships/image" Target="../media/image23.png"/><Relationship Id="rId2" Type="http://schemas.openxmlformats.org/officeDocument/2006/relationships/slideLayout" Target="../slideLayouts/slideLayout7.xml"/><Relationship Id="rId1" Type="http://schemas.openxmlformats.org/officeDocument/2006/relationships/tags" Target="../tags/tag21.xml"/><Relationship Id="rId6" Type="http://schemas.microsoft.com/office/2007/relationships/hdphoto" Target="../media/hdphoto1.wdp"/><Relationship Id="rId5" Type="http://schemas.openxmlformats.org/officeDocument/2006/relationships/image" Target="../media/image21.png"/><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7.xml"/><Relationship Id="rId1" Type="http://schemas.openxmlformats.org/officeDocument/2006/relationships/tags" Target="../tags/tag22.xml"/><Relationship Id="rId6" Type="http://schemas.openxmlformats.org/officeDocument/2006/relationships/image" Target="../media/image23.png"/><Relationship Id="rId5" Type="http://schemas.microsoft.com/office/2007/relationships/hdphoto" Target="../media/hdphoto1.wdp"/><Relationship Id="rId4" Type="http://schemas.openxmlformats.org/officeDocument/2006/relationships/image" Target="../media/image21.png"/></Relationships>
</file>

<file path=ppt/slides/_rels/slide23.xml.rels><?xml version="1.0" encoding="UTF-8" standalone="yes"?>
<Relationships xmlns="http://schemas.openxmlformats.org/package/2006/relationships"><Relationship Id="rId3" Type="http://schemas.openxmlformats.org/officeDocument/2006/relationships/image" Target="../media/image25.tmp"/><Relationship Id="rId2" Type="http://schemas.openxmlformats.org/officeDocument/2006/relationships/image" Target="../media/image24.jpeg"/><Relationship Id="rId1" Type="http://schemas.openxmlformats.org/officeDocument/2006/relationships/slideLayout" Target="../slideLayouts/slideLayout7.xml"/><Relationship Id="rId5" Type="http://schemas.openxmlformats.org/officeDocument/2006/relationships/image" Target="../media/image27.png"/><Relationship Id="rId4" Type="http://schemas.openxmlformats.org/officeDocument/2006/relationships/image" Target="../media/image26.jpeg"/></Relationships>
</file>

<file path=ppt/slides/_rels/slide24.xml.rels><?xml version="1.0" encoding="UTF-8" standalone="yes"?>
<Relationships xmlns="http://schemas.openxmlformats.org/package/2006/relationships"><Relationship Id="rId3" Type="http://schemas.openxmlformats.org/officeDocument/2006/relationships/image" Target="../media/image29.jpeg"/><Relationship Id="rId2" Type="http://schemas.openxmlformats.org/officeDocument/2006/relationships/image" Target="../media/image28.png"/><Relationship Id="rId1" Type="http://schemas.openxmlformats.org/officeDocument/2006/relationships/slideLayout" Target="../slideLayouts/slideLayout7.xml"/><Relationship Id="rId4" Type="http://schemas.openxmlformats.org/officeDocument/2006/relationships/image" Target="../media/image27.png"/></Relationships>
</file>

<file path=ppt/slides/_rels/slide25.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slideLayout" Target="../slideLayouts/slideLayout18.xml"/><Relationship Id="rId1" Type="http://schemas.openxmlformats.org/officeDocument/2006/relationships/tags" Target="../tags/tag23.xml"/></Relationships>
</file>

<file path=ppt/slides/_rels/slide26.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slideLayout" Target="../slideLayouts/slideLayout18.xml"/><Relationship Id="rId1" Type="http://schemas.openxmlformats.org/officeDocument/2006/relationships/tags" Target="../tags/tag24.xml"/></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18.xml"/><Relationship Id="rId7" Type="http://schemas.openxmlformats.org/officeDocument/2006/relationships/image" Target="../media/image33.png"/><Relationship Id="rId2" Type="http://schemas.openxmlformats.org/officeDocument/2006/relationships/tags" Target="../tags/tag26.xml"/><Relationship Id="rId1" Type="http://schemas.openxmlformats.org/officeDocument/2006/relationships/tags" Target="../tags/tag25.xml"/><Relationship Id="rId6" Type="http://schemas.openxmlformats.org/officeDocument/2006/relationships/image" Target="../media/image32.png"/><Relationship Id="rId5" Type="http://schemas.openxmlformats.org/officeDocument/2006/relationships/chart" Target="../charts/chart3.xml"/><Relationship Id="rId10" Type="http://schemas.openxmlformats.org/officeDocument/2006/relationships/image" Target="../media/image59.png"/><Relationship Id="rId4" Type="http://schemas.openxmlformats.org/officeDocument/2006/relationships/notesSlide" Target="../notesSlides/notesSlide3.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7.xml"/><Relationship Id="rId1" Type="http://schemas.openxmlformats.org/officeDocument/2006/relationships/tags" Target="../tags/tag1.xml"/><Relationship Id="rId4" Type="http://schemas.openxmlformats.org/officeDocument/2006/relationships/chart" Target="../charts/chart1.xml"/></Relationships>
</file>

<file path=ppt/slides/_rels/slide4.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71600" y="78904"/>
            <a:ext cx="6480720" cy="707886"/>
          </a:xfrm>
          <a:prstGeom prst="rect">
            <a:avLst/>
          </a:prstGeom>
          <a:noFill/>
        </p:spPr>
        <p:txBody>
          <a:bodyPr wrap="square" rtlCol="0">
            <a:spAutoFit/>
          </a:bodyPr>
          <a:lstStyle/>
          <a:p>
            <a:pPr algn="ctr"/>
            <a:r>
              <a:rPr lang="en-US" sz="4000" b="1" dirty="0" err="1"/>
              <a:t>Zmena</a:t>
            </a:r>
            <a:r>
              <a:rPr lang="en-US" sz="4000" b="1" dirty="0"/>
              <a:t> s</a:t>
            </a:r>
            <a:r>
              <a:rPr lang="sk-SK" sz="4000" b="1" dirty="0"/>
              <a:t>tav</a:t>
            </a:r>
            <a:r>
              <a:rPr lang="en-US" sz="4000" b="1" dirty="0"/>
              <a:t>u</a:t>
            </a:r>
            <a:endParaRPr lang="sk-SK" sz="4000" b="1" dirty="0"/>
          </a:p>
        </p:txBody>
      </p:sp>
      <p:sp>
        <p:nvSpPr>
          <p:cNvPr id="3" name="TextBox 2"/>
          <p:cNvSpPr txBox="1"/>
          <p:nvPr/>
        </p:nvSpPr>
        <p:spPr>
          <a:xfrm>
            <a:off x="1070992" y="975633"/>
            <a:ext cx="7272808" cy="5663089"/>
          </a:xfrm>
          <a:prstGeom prst="rect">
            <a:avLst/>
          </a:prstGeom>
          <a:noFill/>
        </p:spPr>
        <p:txBody>
          <a:bodyPr wrap="square" rtlCol="0">
            <a:spAutoFit/>
          </a:bodyPr>
          <a:lstStyle/>
          <a:p>
            <a:r>
              <a:rPr lang="sk-SK" sz="2000" b="1" dirty="0"/>
              <a:t>Príklady:</a:t>
            </a:r>
          </a:p>
          <a:p>
            <a:endParaRPr lang="sk-SK" dirty="0"/>
          </a:p>
          <a:p>
            <a:pPr marL="285750" indent="-285750">
              <a:buFont typeface="Arial" panose="020B0604020202020204" pitchFamily="34" charset="0"/>
              <a:buChar char="•"/>
            </a:pPr>
            <a:r>
              <a:rPr lang="sk-SK" dirty="0"/>
              <a:t>kondenzátor: na zadanie stavu stačí jedno číslo, veľkosť náboja na doskách</a:t>
            </a:r>
          </a:p>
          <a:p>
            <a:pPr marL="285750" indent="-285750">
              <a:buFont typeface="Arial" panose="020B0604020202020204" pitchFamily="34" charset="0"/>
              <a:buChar char="•"/>
            </a:pPr>
            <a:r>
              <a:rPr lang="sk-SK" dirty="0"/>
              <a:t>častica: treba 6 čísel, 3 súradnice polohy, 3 zložky rýchlosti</a:t>
            </a:r>
          </a:p>
          <a:p>
            <a:pPr marL="285750" indent="-285750">
              <a:buFont typeface="Arial" panose="020B0604020202020204" pitchFamily="34" charset="0"/>
              <a:buChar char="•"/>
            </a:pPr>
            <a:r>
              <a:rPr lang="sk-SK" dirty="0"/>
              <a:t>zvuková vlna v oceľovej tyči: veľa (v princípe spočítateľne nekonečne veľa) dvojíc čísel, amplitúda a fáza n-</a:t>
            </a:r>
            <a:r>
              <a:rPr lang="sk-SK" dirty="0" err="1"/>
              <a:t>tého</a:t>
            </a:r>
            <a:r>
              <a:rPr lang="sk-SK" dirty="0"/>
              <a:t> normálneho módu pre každé prirodzené číslo n (nech vás teraz netrápi, ak neviete, čo je normálny mód a jeho amplitúda a fáza)</a:t>
            </a:r>
          </a:p>
          <a:p>
            <a:pPr marL="285750" indent="-285750">
              <a:buFont typeface="Arial" panose="020B0604020202020204" pitchFamily="34" charset="0"/>
              <a:buChar char="•"/>
            </a:pPr>
            <a:r>
              <a:rPr lang="sk-SK" dirty="0"/>
              <a:t>elektromagnetické pole vo voľnom priestore: veľa (v princípe nespočítateľne veľa) šestíc čísel, 3 zložky elektrického poľa a 3 zložky magnetického poľa v každom bode priestoru</a:t>
            </a:r>
            <a:endParaRPr lang="en-US" dirty="0"/>
          </a:p>
          <a:p>
            <a:pPr marL="285750" indent="-285750">
              <a:buFont typeface="Arial" panose="020B0604020202020204" pitchFamily="34" charset="0"/>
              <a:buChar char="•"/>
            </a:pPr>
            <a:endParaRPr lang="en-US" dirty="0"/>
          </a:p>
          <a:p>
            <a:r>
              <a:rPr lang="sk-SK" dirty="0"/>
              <a:t>Ak sa stav s časom mení, znamená to, že stavové veličiny menia s časom svoje hodnoty. Vizualizovať si to môžeme tak, že stav v každom okamihu znázorníme ako bod v </a:t>
            </a:r>
            <a:r>
              <a:rPr lang="sk-SK" b="1" dirty="0"/>
              <a:t>stavovom priestore. </a:t>
            </a:r>
            <a:r>
              <a:rPr lang="sk-SK" dirty="0"/>
              <a:t>Stavový priestor kondenzátora je jednorozmerný, pre časticu 6-rozmerný, pre zvukovú vlnu v tyči má stavový priestor spočítateľne veľa rozmerov ...</a:t>
            </a:r>
          </a:p>
          <a:p>
            <a:r>
              <a:rPr lang="sk-SK" b="1" dirty="0"/>
              <a:t>Hovoriť o vizualizácii napríklad pri 6-rozmernom priestore je symbolické, nakresliť to nevieme. Iba si to abstraktne (virtuálne) predstavujeme.</a:t>
            </a:r>
          </a:p>
        </p:txBody>
      </p:sp>
      <p:sp>
        <p:nvSpPr>
          <p:cNvPr id="4" name="Rectangle 3"/>
          <p:cNvSpPr/>
          <p:nvPr/>
        </p:nvSpPr>
        <p:spPr>
          <a:xfrm>
            <a:off x="0" y="2411730"/>
            <a:ext cx="9144000" cy="1967970"/>
          </a:xfrm>
          <a:prstGeom prst="rect">
            <a:avLst/>
          </a:prstGeom>
          <a:solidFill>
            <a:srgbClr val="F8CBAD">
              <a:alpha val="25098"/>
            </a:srgbClr>
          </a:solidFill>
          <a:ln w="28575">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5" name="Slide Number Placeholder 4"/>
          <p:cNvSpPr>
            <a:spLocks noGrp="1"/>
          </p:cNvSpPr>
          <p:nvPr>
            <p:ph type="sldNum" sz="quarter" idx="12"/>
          </p:nvPr>
        </p:nvSpPr>
        <p:spPr/>
        <p:txBody>
          <a:bodyPr/>
          <a:lstStyle/>
          <a:p>
            <a:fld id="{1BCE0CA2-1A48-4B23-8A77-1A9F640E54E6}" type="slidenum">
              <a:rPr lang="sk-SK" smtClean="0"/>
              <a:t>1</a:t>
            </a:fld>
            <a:endParaRPr lang="sk-SK"/>
          </a:p>
        </p:txBody>
      </p:sp>
    </p:spTree>
    <p:extLst>
      <p:ext uri="{BB962C8B-B14F-4D97-AF65-F5344CB8AC3E}">
        <p14:creationId xmlns:p14="http://schemas.microsoft.com/office/powerpoint/2010/main" val="2174480770"/>
      </p:ext>
    </p:extLst>
  </p:cSld>
  <p:clrMapOvr>
    <a:masterClrMapping/>
  </p:clrMapOvr>
  <p:extLst mod="1"/>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15616" y="764704"/>
            <a:ext cx="6480720" cy="707886"/>
          </a:xfrm>
          <a:prstGeom prst="rect">
            <a:avLst/>
          </a:prstGeom>
          <a:noFill/>
        </p:spPr>
        <p:txBody>
          <a:bodyPr wrap="square" rtlCol="0">
            <a:spAutoFit/>
          </a:bodyPr>
          <a:lstStyle/>
          <a:p>
            <a:pPr algn="ctr"/>
            <a:r>
              <a:rPr lang="sk-SK" sz="4000" b="1" dirty="0"/>
              <a:t>Achilles a korytnačka</a:t>
            </a:r>
          </a:p>
        </p:txBody>
      </p:sp>
      <p:sp>
        <p:nvSpPr>
          <p:cNvPr id="3" name="TextBox 2"/>
          <p:cNvSpPr txBox="1"/>
          <p:nvPr/>
        </p:nvSpPr>
        <p:spPr>
          <a:xfrm>
            <a:off x="1043608" y="2132856"/>
            <a:ext cx="6912768" cy="3970318"/>
          </a:xfrm>
          <a:prstGeom prst="rect">
            <a:avLst/>
          </a:prstGeom>
          <a:noFill/>
        </p:spPr>
        <p:txBody>
          <a:bodyPr wrap="square" rtlCol="0">
            <a:spAutoFit/>
          </a:bodyPr>
          <a:lstStyle/>
          <a:p>
            <a:r>
              <a:rPr lang="sk-SK" dirty="0"/>
              <a:t>Achilles nepredbehne korytnačku:</a:t>
            </a:r>
          </a:p>
          <a:p>
            <a:endParaRPr lang="sk-SK" dirty="0"/>
          </a:p>
          <a:p>
            <a:r>
              <a:rPr lang="sk-SK" dirty="0"/>
              <a:t>kým dobehne tam, kde je korytnačka teraz, korytnačka je už o kúsok ďalej</a:t>
            </a:r>
          </a:p>
          <a:p>
            <a:endParaRPr lang="sk-SK" dirty="0"/>
          </a:p>
          <a:p>
            <a:endParaRPr lang="sk-SK" dirty="0"/>
          </a:p>
          <a:p>
            <a:endParaRPr lang="sk-SK" dirty="0"/>
          </a:p>
          <a:p>
            <a:pPr marL="342900" indent="-342900">
              <a:buFont typeface="Arial" pitchFamily="34" charset="0"/>
              <a:buChar char="•"/>
            </a:pPr>
            <a:r>
              <a:rPr lang="sk-SK" sz="2400" b="1" dirty="0"/>
              <a:t>Ako môže objekt niekde byť a súčasne sa aj hýbať?</a:t>
            </a:r>
          </a:p>
          <a:p>
            <a:pPr marL="342900" indent="-342900">
              <a:buFont typeface="Arial" pitchFamily="34" charset="0"/>
              <a:buChar char="•"/>
            </a:pPr>
            <a:r>
              <a:rPr lang="sk-SK" sz="2400" b="1" dirty="0"/>
              <a:t>Ako môže byť objekt v nejakom stave a súčasne svoj stav meniť?</a:t>
            </a:r>
          </a:p>
          <a:p>
            <a:endParaRPr lang="sk-SK" dirty="0"/>
          </a:p>
          <a:p>
            <a:r>
              <a:rPr lang="sk-SK" dirty="0"/>
              <a:t>Newton (a Leibnitz) vymyslel matematickú techniku  na popis meniacich sa vecí – infinitezimálny počet – derivácie a integrály</a:t>
            </a:r>
          </a:p>
        </p:txBody>
      </p:sp>
      <p:cxnSp>
        <p:nvCxnSpPr>
          <p:cNvPr id="10" name="Straight Connector 9"/>
          <p:cNvCxnSpPr/>
          <p:nvPr/>
        </p:nvCxnSpPr>
        <p:spPr>
          <a:xfrm>
            <a:off x="2483768" y="3140968"/>
            <a:ext cx="0" cy="648072"/>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H="1">
            <a:off x="755576" y="3789040"/>
            <a:ext cx="1728192"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V="1">
            <a:off x="755576" y="2852936"/>
            <a:ext cx="0" cy="936104"/>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755576" y="2852936"/>
            <a:ext cx="288032" cy="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1835696" y="3140968"/>
            <a:ext cx="648072"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4" name="Slide Number Placeholder 3"/>
          <p:cNvSpPr>
            <a:spLocks noGrp="1"/>
          </p:cNvSpPr>
          <p:nvPr>
            <p:ph type="sldNum" sz="quarter" idx="12"/>
          </p:nvPr>
        </p:nvSpPr>
        <p:spPr/>
        <p:txBody>
          <a:bodyPr/>
          <a:lstStyle/>
          <a:p>
            <a:fld id="{1BCE0CA2-1A48-4B23-8A77-1A9F640E54E6}" type="slidenum">
              <a:rPr lang="sk-SK" smtClean="0"/>
              <a:t>10</a:t>
            </a:fld>
            <a:endParaRPr lang="sk-SK"/>
          </a:p>
        </p:txBody>
      </p:sp>
    </p:spTree>
    <p:extLst>
      <p:ext uri="{BB962C8B-B14F-4D97-AF65-F5344CB8AC3E}">
        <p14:creationId xmlns:p14="http://schemas.microsoft.com/office/powerpoint/2010/main" val="18804207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307592" y="822960"/>
            <a:ext cx="6455664" cy="400110"/>
          </a:xfrm>
          <a:prstGeom prst="rect">
            <a:avLst/>
          </a:prstGeom>
          <a:noFill/>
        </p:spPr>
        <p:txBody>
          <a:bodyPr wrap="square" rtlCol="0">
            <a:spAutoFit/>
          </a:bodyPr>
          <a:lstStyle/>
          <a:p>
            <a:pPr algn="ctr"/>
            <a:r>
              <a:rPr lang="en-US" sz="2000" b="1">
                <a:latin typeface="Arial" panose="020B0604020202020204" pitchFamily="34" charset="0"/>
                <a:cs typeface="Arial" panose="020B0604020202020204" pitchFamily="34" charset="0"/>
              </a:rPr>
              <a:t>Zenonov</a:t>
            </a:r>
            <a:r>
              <a:rPr lang="sk-SK" sz="2000" b="1">
                <a:latin typeface="Arial" panose="020B0604020202020204" pitchFamily="34" charset="0"/>
                <a:cs typeface="Arial" panose="020B0604020202020204" pitchFamily="34" charset="0"/>
              </a:rPr>
              <a:t> paradox letiaceho šípu</a:t>
            </a:r>
            <a:endParaRPr lang="sk-SK" sz="2000" b="1" dirty="0">
              <a:latin typeface="Arial" panose="020B0604020202020204" pitchFamily="34" charset="0"/>
              <a:cs typeface="Arial" panose="020B0604020202020204" pitchFamily="34" charset="0"/>
            </a:endParaRPr>
          </a:p>
        </p:txBody>
      </p:sp>
      <p:sp>
        <p:nvSpPr>
          <p:cNvPr id="3" name="TextBox 2"/>
          <p:cNvSpPr txBox="1"/>
          <p:nvPr/>
        </p:nvSpPr>
        <p:spPr>
          <a:xfrm>
            <a:off x="448056" y="1673352"/>
            <a:ext cx="8503920" cy="4247317"/>
          </a:xfrm>
          <a:prstGeom prst="rect">
            <a:avLst/>
          </a:prstGeom>
          <a:noFill/>
        </p:spPr>
        <p:txBody>
          <a:bodyPr wrap="square" rtlCol="0">
            <a:spAutoFit/>
          </a:bodyPr>
          <a:lstStyle/>
          <a:p>
            <a:r>
              <a:rPr lang="sk-SK" dirty="0"/>
              <a:t>T</a:t>
            </a:r>
            <a:r>
              <a:rPr lang="en-US" dirty="0" err="1"/>
              <a:t>ime</a:t>
            </a:r>
            <a:r>
              <a:rPr lang="en-US" dirty="0"/>
              <a:t> is composed of moments (or ‘</a:t>
            </a:r>
            <a:r>
              <a:rPr lang="en-US" dirty="0" err="1"/>
              <a:t>nows</a:t>
            </a:r>
            <a:r>
              <a:rPr lang="en-US" dirty="0"/>
              <a:t>’) </a:t>
            </a:r>
            <a:r>
              <a:rPr lang="en-US" i="1" dirty="0"/>
              <a:t>and nothing else</a:t>
            </a:r>
            <a:r>
              <a:rPr lang="en-US" dirty="0"/>
              <a:t>. </a:t>
            </a:r>
            <a:endParaRPr lang="sk-SK" dirty="0"/>
          </a:p>
          <a:p>
            <a:endParaRPr lang="sk-SK" dirty="0"/>
          </a:p>
          <a:p>
            <a:r>
              <a:rPr lang="en-US" dirty="0"/>
              <a:t>Consider an arrow, apparently in motion, at any instant. First, Zeno assumes that it travels no distance during that moment—‘it occupies an equal space’ for the whole instant. But the entire period of its motion contains only instants, all of which contain an arrow at rest, and so, Zeno concludes, the arrow cannot be moving.</a:t>
            </a:r>
            <a:endParaRPr lang="sk-SK" dirty="0"/>
          </a:p>
          <a:p>
            <a:endParaRPr lang="sk-SK" dirty="0">
              <a:latin typeface="Arial" panose="020B0604020202020204" pitchFamily="34" charset="0"/>
              <a:cs typeface="Arial" panose="020B0604020202020204" pitchFamily="34" charset="0"/>
            </a:endParaRPr>
          </a:p>
          <a:p>
            <a:endParaRPr lang="sk-SK"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sk-SK" dirty="0">
                <a:latin typeface="Arial" panose="020B0604020202020204" pitchFamily="34" charset="0"/>
                <a:cs typeface="Arial" panose="020B0604020202020204" pitchFamily="34" charset="0"/>
              </a:rPr>
              <a:t>Čas sa skladá z okamihov.</a:t>
            </a:r>
          </a:p>
          <a:p>
            <a:pPr marL="285750" indent="-285750">
              <a:buFont typeface="Arial" panose="020B0604020202020204" pitchFamily="34" charset="0"/>
              <a:buChar char="•"/>
            </a:pPr>
            <a:r>
              <a:rPr lang="sk-SK" dirty="0">
                <a:latin typeface="Arial" panose="020B0604020202020204" pitchFamily="34" charset="0"/>
                <a:cs typeface="Arial" panose="020B0604020202020204" pitchFamily="34" charset="0"/>
              </a:rPr>
              <a:t>Okamih má nulové trvanie, povedané dnešným jazykom „trvá 0 sekúnd“</a:t>
            </a:r>
          </a:p>
          <a:p>
            <a:pPr marL="285750" indent="-285750">
              <a:buFont typeface="Arial" panose="020B0604020202020204" pitchFamily="34" charset="0"/>
              <a:buChar char="•"/>
            </a:pPr>
            <a:r>
              <a:rPr lang="sk-SK" dirty="0">
                <a:latin typeface="Arial" panose="020B0604020202020204" pitchFamily="34" charset="0"/>
                <a:cs typeface="Arial" panose="020B0604020202020204" pitchFamily="34" charset="0"/>
              </a:rPr>
              <a:t>Počas okamihu teda teleso zaberá „stále ten istý priestor“</a:t>
            </a:r>
          </a:p>
          <a:p>
            <a:pPr marL="285750" indent="-285750">
              <a:buFont typeface="Arial" panose="020B0604020202020204" pitchFamily="34" charset="0"/>
              <a:buChar char="•"/>
            </a:pPr>
            <a:r>
              <a:rPr lang="sk-SK" dirty="0">
                <a:latin typeface="Arial" panose="020B0604020202020204" pitchFamily="34" charset="0"/>
                <a:cs typeface="Arial" panose="020B0604020202020204" pitchFamily="34" charset="0"/>
              </a:rPr>
              <a:t>Takže počas okamihu (za nulový čas) sa nepohne</a:t>
            </a:r>
          </a:p>
          <a:p>
            <a:pPr marL="285750" indent="-285750">
              <a:buFont typeface="Arial" panose="020B0604020202020204" pitchFamily="34" charset="0"/>
              <a:buChar char="•"/>
            </a:pPr>
            <a:r>
              <a:rPr lang="sk-SK" dirty="0">
                <a:latin typeface="Arial" panose="020B0604020202020204" pitchFamily="34" charset="0"/>
                <a:cs typeface="Arial" panose="020B0604020202020204" pitchFamily="34" charset="0"/>
              </a:rPr>
              <a:t>Takže v každom okamihu stojí</a:t>
            </a:r>
          </a:p>
          <a:p>
            <a:pPr marL="285750" indent="-285750">
              <a:buFont typeface="Arial" panose="020B0604020202020204" pitchFamily="34" charset="0"/>
              <a:buChar char="•"/>
            </a:pPr>
            <a:r>
              <a:rPr lang="sk-SK" dirty="0">
                <a:latin typeface="Arial" panose="020B0604020202020204" pitchFamily="34" charset="0"/>
                <a:cs typeface="Arial" panose="020B0604020202020204" pitchFamily="34" charset="0"/>
              </a:rPr>
              <a:t>Keďže čas sa skladá z okamihov, a teleso v každom okamihu stojí, tak stojí stále. </a:t>
            </a:r>
            <a:r>
              <a:rPr lang="sk-SK" b="1" dirty="0">
                <a:solidFill>
                  <a:srgbClr val="FF0000"/>
                </a:solidFill>
                <a:latin typeface="Arial" panose="020B0604020202020204" pitchFamily="34" charset="0"/>
                <a:cs typeface="Arial" panose="020B0604020202020204" pitchFamily="34" charset="0"/>
              </a:rPr>
              <a:t>Pohyb je čistá fikcia</a:t>
            </a:r>
          </a:p>
        </p:txBody>
      </p:sp>
      <p:sp>
        <p:nvSpPr>
          <p:cNvPr id="4" name="Slide Number Placeholder 3"/>
          <p:cNvSpPr>
            <a:spLocks noGrp="1"/>
          </p:cNvSpPr>
          <p:nvPr>
            <p:ph type="sldNum" sz="quarter" idx="12"/>
          </p:nvPr>
        </p:nvSpPr>
        <p:spPr/>
        <p:txBody>
          <a:bodyPr/>
          <a:lstStyle/>
          <a:p>
            <a:fld id="{1BCE0CA2-1A48-4B23-8A77-1A9F640E54E6}" type="slidenum">
              <a:rPr lang="sk-SK" smtClean="0"/>
              <a:t>11</a:t>
            </a:fld>
            <a:endParaRPr lang="sk-SK"/>
          </a:p>
        </p:txBody>
      </p:sp>
    </p:spTree>
    <p:extLst>
      <p:ext uri="{BB962C8B-B14F-4D97-AF65-F5344CB8AC3E}">
        <p14:creationId xmlns:p14="http://schemas.microsoft.com/office/powerpoint/2010/main" val="4064917855"/>
      </p:ext>
    </p:extLst>
  </p:cSld>
  <p:clrMapOvr>
    <a:masterClrMapping/>
  </p:clrMapOvr>
  <p:extLst mod="1"/>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548680"/>
            <a:ext cx="8640960" cy="584775"/>
          </a:xfrm>
          <a:prstGeom prst="rect">
            <a:avLst/>
          </a:prstGeom>
          <a:noFill/>
        </p:spPr>
        <p:txBody>
          <a:bodyPr wrap="square" rtlCol="0">
            <a:spAutoFit/>
          </a:bodyPr>
          <a:lstStyle/>
          <a:p>
            <a:pPr algn="ctr"/>
            <a:r>
              <a:rPr lang="sk-SK" sz="3200" b="1" dirty="0"/>
              <a:t>Častica (hmotný bod) ako fyzikálny systém</a:t>
            </a:r>
            <a:endParaRPr lang="en-US" sz="3200" b="1" dirty="0"/>
          </a:p>
        </p:txBody>
      </p:sp>
      <p:sp>
        <p:nvSpPr>
          <p:cNvPr id="3" name="TextBox 2"/>
          <p:cNvSpPr txBox="1"/>
          <p:nvPr/>
        </p:nvSpPr>
        <p:spPr>
          <a:xfrm>
            <a:off x="917594" y="1403074"/>
            <a:ext cx="6984776" cy="2923877"/>
          </a:xfrm>
          <a:prstGeom prst="rect">
            <a:avLst/>
          </a:prstGeom>
          <a:noFill/>
        </p:spPr>
        <p:txBody>
          <a:bodyPr wrap="square" rtlCol="0">
            <a:spAutoFit/>
          </a:bodyPr>
          <a:lstStyle/>
          <a:p>
            <a:r>
              <a:rPr lang="sk-SK" sz="2400" b="1" dirty="0"/>
              <a:t>Stav častice:</a:t>
            </a:r>
          </a:p>
          <a:p>
            <a:pPr marL="285750" indent="-285750">
              <a:buFont typeface="Arial" pitchFamily="34" charset="0"/>
              <a:buChar char="•"/>
            </a:pPr>
            <a:r>
              <a:rPr lang="sk-SK" sz="2000" dirty="0"/>
              <a:t>poloha </a:t>
            </a:r>
            <a:r>
              <a:rPr lang="en-US" sz="2000" dirty="0"/>
              <a:t>                    </a:t>
            </a:r>
            <a:r>
              <a:rPr lang="sk-SK" sz="2000" dirty="0"/>
              <a:t>(bod v trojrozmernom priestore)</a:t>
            </a:r>
            <a:endParaRPr lang="en-US" sz="2000" dirty="0"/>
          </a:p>
          <a:p>
            <a:pPr marL="285750" indent="-285750">
              <a:buFont typeface="Arial" pitchFamily="34" charset="0"/>
              <a:buChar char="•"/>
            </a:pPr>
            <a:r>
              <a:rPr lang="en-US" sz="2000" dirty="0"/>
              <a:t>r</a:t>
            </a:r>
            <a:r>
              <a:rPr lang="sk-SK" sz="2000" dirty="0" err="1"/>
              <a:t>ýchlosť</a:t>
            </a:r>
            <a:r>
              <a:rPr lang="sk-SK" sz="2000" dirty="0"/>
              <a:t>                                    (vektor v abstraktnom priestore rýchlostí)</a:t>
            </a:r>
            <a:endParaRPr lang="en-US" sz="2000" dirty="0"/>
          </a:p>
          <a:p>
            <a:pPr marL="285750" indent="-285750">
              <a:buFont typeface="Arial" pitchFamily="34" charset="0"/>
              <a:buChar char="•"/>
            </a:pPr>
            <a:endParaRPr lang="en-US" sz="2000" dirty="0"/>
          </a:p>
          <a:p>
            <a:r>
              <a:rPr lang="en-US" sz="2000" dirty="0" err="1"/>
              <a:t>Stav</a:t>
            </a:r>
            <a:r>
              <a:rPr lang="en-US" sz="2000" dirty="0"/>
              <a:t> </a:t>
            </a:r>
            <a:r>
              <a:rPr lang="sk-SK" sz="2000" dirty="0"/>
              <a:t>častice (hmotného bodu) viem zaznamenať pomocou šestice čísel                                                                                   </a:t>
            </a:r>
          </a:p>
          <a:p>
            <a:endParaRPr lang="en-US" sz="2000" dirty="0"/>
          </a:p>
          <a:p>
            <a:r>
              <a:rPr lang="sk-SK" sz="2000" dirty="0"/>
              <a:t>je to bod v abstraktom priestore stavov</a:t>
            </a:r>
            <a:endParaRPr lang="en-US" sz="2000" dirty="0"/>
          </a:p>
        </p:txBody>
      </p:sp>
      <p:pic>
        <p:nvPicPr>
          <p:cNvPr id="7" name="Picture 6"/>
          <p:cNvPicPr>
            <a:picLocks noChangeAspect="1"/>
          </p:cNvPicPr>
          <p:nvPr>
            <p:custDataLst>
              <p:tags r:id="rId1"/>
            </p:custDataLst>
          </p:nvPr>
        </p:nvPicPr>
        <p:blipFill>
          <a:blip r:embed="rId5" cstate="print">
            <a:extLst>
              <a:ext uri="{28A0092B-C50C-407E-A947-70E740481C1C}">
                <a14:useLocalDpi xmlns:a14="http://schemas.microsoft.com/office/drawing/2010/main" val="0"/>
              </a:ext>
            </a:extLst>
          </a:blip>
          <a:stretch>
            <a:fillRect/>
          </a:stretch>
        </p:blipFill>
        <p:spPr>
          <a:xfrm>
            <a:off x="2191906" y="1807483"/>
            <a:ext cx="849630" cy="253365"/>
          </a:xfrm>
          <a:prstGeom prst="rect">
            <a:avLst/>
          </a:prstGeom>
        </p:spPr>
      </p:pic>
      <p:pic>
        <p:nvPicPr>
          <p:cNvPr id="5" name="Picture 4"/>
          <p:cNvPicPr>
            <a:picLocks noChangeAspect="1"/>
          </p:cNvPicPr>
          <p:nvPr>
            <p:custDataLst>
              <p:tags r:id="rId2"/>
            </p:custDataLst>
          </p:nvPr>
        </p:nvPicPr>
        <p:blipFill>
          <a:blip r:embed="rId6" cstate="print">
            <a:extLst>
              <a:ext uri="{28A0092B-C50C-407E-A947-70E740481C1C}">
                <a14:useLocalDpi xmlns:a14="http://schemas.microsoft.com/office/drawing/2010/main" val="0"/>
              </a:ext>
            </a:extLst>
          </a:blip>
          <a:stretch>
            <a:fillRect/>
          </a:stretch>
        </p:blipFill>
        <p:spPr>
          <a:xfrm>
            <a:off x="2296294" y="2108468"/>
            <a:ext cx="1771650" cy="312420"/>
          </a:xfrm>
          <a:prstGeom prst="rect">
            <a:avLst/>
          </a:prstGeom>
        </p:spPr>
      </p:pic>
      <p:pic>
        <p:nvPicPr>
          <p:cNvPr id="12" name="Picture 11"/>
          <p:cNvPicPr>
            <a:picLocks noChangeAspect="1"/>
          </p:cNvPicPr>
          <p:nvPr>
            <p:custDataLst>
              <p:tags r:id="rId3"/>
            </p:custDataLst>
          </p:nvPr>
        </p:nvPicPr>
        <p:blipFill>
          <a:blip r:embed="rId7" cstate="print">
            <a:extLst>
              <a:ext uri="{28A0092B-C50C-407E-A947-70E740481C1C}">
                <a14:useLocalDpi xmlns:a14="http://schemas.microsoft.com/office/drawing/2010/main" val="0"/>
              </a:ext>
            </a:extLst>
          </a:blip>
          <a:stretch>
            <a:fillRect/>
          </a:stretch>
        </p:blipFill>
        <p:spPr>
          <a:xfrm>
            <a:off x="3041537" y="3490335"/>
            <a:ext cx="2691003" cy="370713"/>
          </a:xfrm>
          <a:prstGeom prst="rect">
            <a:avLst/>
          </a:prstGeom>
        </p:spPr>
      </p:pic>
      <p:sp>
        <p:nvSpPr>
          <p:cNvPr id="11" name="Slide Number Placeholder 10"/>
          <p:cNvSpPr>
            <a:spLocks noGrp="1"/>
          </p:cNvSpPr>
          <p:nvPr>
            <p:ph type="sldNum" sz="quarter" idx="12"/>
          </p:nvPr>
        </p:nvSpPr>
        <p:spPr/>
        <p:txBody>
          <a:bodyPr/>
          <a:lstStyle/>
          <a:p>
            <a:fld id="{53A2F171-A641-4D3E-AA75-363029A1D4AF}" type="slidenum">
              <a:rPr lang="en-US" smtClean="0"/>
              <a:t>12</a:t>
            </a:fld>
            <a:endParaRPr lang="en-US"/>
          </a:p>
        </p:txBody>
      </p:sp>
      <p:pic>
        <p:nvPicPr>
          <p:cNvPr id="14" name="Picture 13"/>
          <p:cNvPicPr>
            <a:picLocks noChangeAspect="1"/>
          </p:cNvPicPr>
          <p:nvPr/>
        </p:nvPicPr>
        <p:blipFill>
          <a:blip r:embed="rId8"/>
          <a:stretch>
            <a:fillRect/>
          </a:stretch>
        </p:blipFill>
        <p:spPr>
          <a:xfrm>
            <a:off x="2887062" y="4678994"/>
            <a:ext cx="3666138" cy="1859918"/>
          </a:xfrm>
          <a:prstGeom prst="rect">
            <a:avLst/>
          </a:prstGeom>
        </p:spPr>
      </p:pic>
    </p:spTree>
    <p:extLst>
      <p:ext uri="{BB962C8B-B14F-4D97-AF65-F5344CB8AC3E}">
        <p14:creationId xmlns:p14="http://schemas.microsoft.com/office/powerpoint/2010/main" val="4164591165"/>
      </p:ext>
    </p:extLst>
  </p:cSld>
  <p:clrMapOvr>
    <a:masterClrMapping/>
  </p:clrMapOvr>
  <p:extLst mod="1"/>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99592" y="980728"/>
            <a:ext cx="7344816" cy="1446550"/>
          </a:xfrm>
          <a:prstGeom prst="rect">
            <a:avLst/>
          </a:prstGeom>
          <a:noFill/>
        </p:spPr>
        <p:txBody>
          <a:bodyPr wrap="square" rtlCol="0">
            <a:spAutoFit/>
          </a:bodyPr>
          <a:lstStyle/>
          <a:p>
            <a:pPr algn="ctr"/>
            <a:r>
              <a:rPr lang="en-US" sz="2800" b="1" dirty="0"/>
              <a:t>V</a:t>
            </a:r>
            <a:r>
              <a:rPr lang="sk-SK" sz="2800" b="1" dirty="0" err="1"/>
              <a:t>ektor</a:t>
            </a:r>
            <a:r>
              <a:rPr lang="en-US" sz="2800" b="1" dirty="0"/>
              <a:t> r</a:t>
            </a:r>
            <a:r>
              <a:rPr lang="sk-SK" sz="2800" b="1" dirty="0"/>
              <a:t>ý</a:t>
            </a:r>
            <a:r>
              <a:rPr lang="en-US" sz="2800" b="1" dirty="0" err="1"/>
              <a:t>chlosti</a:t>
            </a:r>
            <a:endParaRPr lang="sk-SK" sz="2800" b="1" dirty="0"/>
          </a:p>
          <a:p>
            <a:r>
              <a:rPr lang="sk-SK" sz="2400" b="1" dirty="0"/>
              <a:t>Vektor</a:t>
            </a:r>
            <a:r>
              <a:rPr lang="sk-SK" dirty="0"/>
              <a:t>:</a:t>
            </a:r>
          </a:p>
          <a:p>
            <a:pPr marL="285750" indent="-285750">
              <a:buFont typeface="Arial" pitchFamily="34" charset="0"/>
              <a:buChar char="•"/>
            </a:pPr>
            <a:r>
              <a:rPr lang="sk-SK" dirty="0"/>
              <a:t>má to veľkosť a smer</a:t>
            </a:r>
          </a:p>
          <a:p>
            <a:pPr marL="285750" indent="-285750">
              <a:buFont typeface="Arial" pitchFamily="34" charset="0"/>
              <a:buChar char="•"/>
            </a:pPr>
            <a:r>
              <a:rPr lang="sk-SK" dirty="0"/>
              <a:t>je to (v trojrozmernom svete) určené priemetmi na tri zvolené osi </a:t>
            </a:r>
            <a:endParaRPr lang="en-US" dirty="0"/>
          </a:p>
        </p:txBody>
      </p:sp>
      <p:cxnSp>
        <p:nvCxnSpPr>
          <p:cNvPr id="4" name="Straight Connector 3"/>
          <p:cNvCxnSpPr/>
          <p:nvPr/>
        </p:nvCxnSpPr>
        <p:spPr>
          <a:xfrm>
            <a:off x="2123728" y="2603151"/>
            <a:ext cx="0" cy="223224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2123728" y="4835399"/>
            <a:ext cx="4536504"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flipV="1">
            <a:off x="4081442" y="3395239"/>
            <a:ext cx="1642686" cy="324036"/>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4103948" y="3719275"/>
            <a:ext cx="0" cy="1116124"/>
          </a:xfrm>
          <a:prstGeom prst="line">
            <a:avLst/>
          </a:prstGeom>
          <a:ln>
            <a:solidFill>
              <a:schemeClr val="tx1"/>
            </a:solidFill>
            <a:prstDash val="lgDash"/>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H="1">
            <a:off x="2123728" y="3719275"/>
            <a:ext cx="1957714" cy="0"/>
          </a:xfrm>
          <a:prstGeom prst="line">
            <a:avLst/>
          </a:prstGeom>
          <a:ln>
            <a:solidFill>
              <a:schemeClr val="tx1"/>
            </a:solidFill>
            <a:prstDash val="lgDash"/>
          </a:ln>
        </p:spPr>
        <p:style>
          <a:lnRef idx="1">
            <a:schemeClr val="accent1"/>
          </a:lnRef>
          <a:fillRef idx="0">
            <a:schemeClr val="accent1"/>
          </a:fillRef>
          <a:effectRef idx="0">
            <a:schemeClr val="accent1"/>
          </a:effectRef>
          <a:fontRef idx="minor">
            <a:schemeClr val="tx1"/>
          </a:fontRef>
        </p:style>
      </p:cxnSp>
      <p:sp>
        <p:nvSpPr>
          <p:cNvPr id="10" name="Oval 9"/>
          <p:cNvSpPr/>
          <p:nvPr/>
        </p:nvSpPr>
        <p:spPr>
          <a:xfrm>
            <a:off x="4031940" y="3611263"/>
            <a:ext cx="180020" cy="18002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p:cNvCxnSpPr/>
          <p:nvPr/>
        </p:nvCxnSpPr>
        <p:spPr>
          <a:xfrm flipV="1">
            <a:off x="4130311" y="3685244"/>
            <a:ext cx="1593817" cy="43673"/>
          </a:xfrm>
          <a:prstGeom prst="line">
            <a:avLst/>
          </a:prstGeom>
          <a:ln>
            <a:solidFill>
              <a:schemeClr val="tx1"/>
            </a:solidFill>
            <a:prstDash val="lgDash"/>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5724128" y="3395239"/>
            <a:ext cx="0" cy="290005"/>
          </a:xfrm>
          <a:prstGeom prst="line">
            <a:avLst/>
          </a:prstGeom>
          <a:ln>
            <a:solidFill>
              <a:schemeClr val="tx1"/>
            </a:solidFill>
            <a:prstDash val="lgDash"/>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3131840" y="4466067"/>
            <a:ext cx="360040" cy="369332"/>
          </a:xfrm>
          <a:prstGeom prst="rect">
            <a:avLst/>
          </a:prstGeom>
          <a:noFill/>
        </p:spPr>
        <p:txBody>
          <a:bodyPr wrap="square" rtlCol="0">
            <a:spAutoFit/>
          </a:bodyPr>
          <a:lstStyle/>
          <a:p>
            <a:r>
              <a:rPr lang="sk-SK" dirty="0"/>
              <a:t>x</a:t>
            </a:r>
            <a:endParaRPr lang="en-US" dirty="0"/>
          </a:p>
        </p:txBody>
      </p:sp>
      <p:sp>
        <p:nvSpPr>
          <p:cNvPr id="14" name="TextBox 13"/>
          <p:cNvSpPr txBox="1"/>
          <p:nvPr/>
        </p:nvSpPr>
        <p:spPr>
          <a:xfrm>
            <a:off x="2195736" y="3971303"/>
            <a:ext cx="360040" cy="369332"/>
          </a:xfrm>
          <a:prstGeom prst="rect">
            <a:avLst/>
          </a:prstGeom>
          <a:noFill/>
        </p:spPr>
        <p:txBody>
          <a:bodyPr wrap="square" rtlCol="0">
            <a:spAutoFit/>
          </a:bodyPr>
          <a:lstStyle/>
          <a:p>
            <a:r>
              <a:rPr lang="sk-SK" dirty="0"/>
              <a:t>y</a:t>
            </a:r>
            <a:endParaRPr lang="en-US" dirty="0"/>
          </a:p>
        </p:txBody>
      </p:sp>
      <p:sp>
        <p:nvSpPr>
          <p:cNvPr id="15" name="TextBox 14"/>
          <p:cNvSpPr txBox="1"/>
          <p:nvPr/>
        </p:nvSpPr>
        <p:spPr>
          <a:xfrm>
            <a:off x="4860032" y="3683271"/>
            <a:ext cx="360040" cy="369332"/>
          </a:xfrm>
          <a:prstGeom prst="rect">
            <a:avLst/>
          </a:prstGeom>
          <a:noFill/>
        </p:spPr>
        <p:txBody>
          <a:bodyPr wrap="square" rtlCol="0">
            <a:spAutoFit/>
          </a:bodyPr>
          <a:lstStyle/>
          <a:p>
            <a:r>
              <a:rPr lang="sk-SK" dirty="0" err="1"/>
              <a:t>v</a:t>
            </a:r>
            <a:r>
              <a:rPr lang="sk-SK" baseline="-25000" dirty="0" err="1"/>
              <a:t>x</a:t>
            </a:r>
            <a:endParaRPr lang="en-US" dirty="0"/>
          </a:p>
        </p:txBody>
      </p:sp>
      <p:sp>
        <p:nvSpPr>
          <p:cNvPr id="16" name="TextBox 15"/>
          <p:cNvSpPr txBox="1"/>
          <p:nvPr/>
        </p:nvSpPr>
        <p:spPr>
          <a:xfrm>
            <a:off x="5724128" y="3323231"/>
            <a:ext cx="360040" cy="369332"/>
          </a:xfrm>
          <a:prstGeom prst="rect">
            <a:avLst/>
          </a:prstGeom>
          <a:noFill/>
        </p:spPr>
        <p:txBody>
          <a:bodyPr wrap="square" rtlCol="0">
            <a:spAutoFit/>
          </a:bodyPr>
          <a:lstStyle/>
          <a:p>
            <a:r>
              <a:rPr lang="sk-SK" dirty="0"/>
              <a:t>v</a:t>
            </a:r>
            <a:r>
              <a:rPr lang="sk-SK" baseline="-25000" dirty="0"/>
              <a:t>y</a:t>
            </a:r>
            <a:endParaRPr lang="en-US" dirty="0"/>
          </a:p>
        </p:txBody>
      </p:sp>
      <p:sp>
        <p:nvSpPr>
          <p:cNvPr id="19" name="Slide Number Placeholder 18"/>
          <p:cNvSpPr>
            <a:spLocks noGrp="1"/>
          </p:cNvSpPr>
          <p:nvPr>
            <p:ph type="sldNum" sz="quarter" idx="12"/>
          </p:nvPr>
        </p:nvSpPr>
        <p:spPr/>
        <p:txBody>
          <a:bodyPr/>
          <a:lstStyle/>
          <a:p>
            <a:fld id="{53A2F171-A641-4D3E-AA75-363029A1D4AF}" type="slidenum">
              <a:rPr lang="en-US" smtClean="0"/>
              <a:t>13</a:t>
            </a:fld>
            <a:endParaRPr lang="en-US"/>
          </a:p>
        </p:txBody>
      </p:sp>
      <p:sp>
        <p:nvSpPr>
          <p:cNvPr id="17" name="TextBox 16"/>
          <p:cNvSpPr txBox="1"/>
          <p:nvPr/>
        </p:nvSpPr>
        <p:spPr>
          <a:xfrm>
            <a:off x="395536" y="5011272"/>
            <a:ext cx="8591458" cy="1631216"/>
          </a:xfrm>
          <a:prstGeom prst="rect">
            <a:avLst/>
          </a:prstGeom>
          <a:noFill/>
        </p:spPr>
        <p:txBody>
          <a:bodyPr wrap="square" rtlCol="0">
            <a:spAutoFit/>
          </a:bodyPr>
          <a:lstStyle/>
          <a:p>
            <a:r>
              <a:rPr lang="sk-SK" sz="2000" b="1" dirty="0">
                <a:solidFill>
                  <a:srgbClr val="FF0000"/>
                </a:solidFill>
              </a:rPr>
              <a:t>POZOR!  </a:t>
            </a:r>
            <a:r>
              <a:rPr lang="sk-SK" sz="2000" dirty="0"/>
              <a:t>Vektor </a:t>
            </a:r>
            <a:r>
              <a:rPr lang="sk-SK" sz="2000" b="1" dirty="0">
                <a:solidFill>
                  <a:srgbClr val="FF0000"/>
                </a:solidFill>
              </a:rPr>
              <a:t>nemá „počiatok“ </a:t>
            </a:r>
            <a:r>
              <a:rPr lang="sk-SK" sz="2000" dirty="0"/>
              <a:t>ako svoj vlastný atribút. Je to naopak: v nejakom bode môžem zmerať vektorovú veličinu (určiť tri jej priemety). Povedané po škôlkarsky: Bod „vie“ že v ňom „sedí“ vektorová veličina, vektor „nevie“ v ktorom bode „sedí“ („pôsobí“). Na strednej škole sa často hovorí o „pôsobisku sily“, to je zavádzajúce, neskôr to prediskutujeme.</a:t>
            </a:r>
          </a:p>
        </p:txBody>
      </p:sp>
    </p:spTree>
    <p:extLst>
      <p:ext uri="{BB962C8B-B14F-4D97-AF65-F5344CB8AC3E}">
        <p14:creationId xmlns:p14="http://schemas.microsoft.com/office/powerpoint/2010/main" val="4221349066"/>
      </p:ext>
    </p:extLst>
  </p:cSld>
  <p:clrMapOvr>
    <a:masterClrMapping/>
  </p:clrMapOvr>
  <p:extLst mod="1"/>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99592" y="980728"/>
            <a:ext cx="7344816" cy="523220"/>
          </a:xfrm>
          <a:prstGeom prst="rect">
            <a:avLst/>
          </a:prstGeom>
          <a:noFill/>
        </p:spPr>
        <p:txBody>
          <a:bodyPr wrap="square" rtlCol="0">
            <a:spAutoFit/>
          </a:bodyPr>
          <a:lstStyle/>
          <a:p>
            <a:pPr algn="ctr"/>
            <a:r>
              <a:rPr lang="sk-SK" sz="2800" b="1" dirty="0"/>
              <a:t>Poloha</a:t>
            </a:r>
          </a:p>
        </p:txBody>
      </p:sp>
      <p:cxnSp>
        <p:nvCxnSpPr>
          <p:cNvPr id="4" name="Straight Connector 3"/>
          <p:cNvCxnSpPr/>
          <p:nvPr/>
        </p:nvCxnSpPr>
        <p:spPr>
          <a:xfrm>
            <a:off x="2423013" y="1732902"/>
            <a:ext cx="0" cy="223224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2423013" y="3965150"/>
            <a:ext cx="4536504"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4403233" y="2849026"/>
            <a:ext cx="0" cy="1116124"/>
          </a:xfrm>
          <a:prstGeom prst="line">
            <a:avLst/>
          </a:prstGeom>
          <a:ln>
            <a:solidFill>
              <a:schemeClr val="tx1"/>
            </a:solidFill>
            <a:prstDash val="lgDash"/>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H="1">
            <a:off x="2423013" y="2849026"/>
            <a:ext cx="1957714" cy="0"/>
          </a:xfrm>
          <a:prstGeom prst="line">
            <a:avLst/>
          </a:prstGeom>
          <a:ln>
            <a:solidFill>
              <a:schemeClr val="tx1"/>
            </a:solidFill>
            <a:prstDash val="lgDash"/>
          </a:ln>
        </p:spPr>
        <p:style>
          <a:lnRef idx="1">
            <a:schemeClr val="accent1"/>
          </a:lnRef>
          <a:fillRef idx="0">
            <a:schemeClr val="accent1"/>
          </a:fillRef>
          <a:effectRef idx="0">
            <a:schemeClr val="accent1"/>
          </a:effectRef>
          <a:fontRef idx="minor">
            <a:schemeClr val="tx1"/>
          </a:fontRef>
        </p:style>
      </p:cxnSp>
      <p:sp>
        <p:nvSpPr>
          <p:cNvPr id="10" name="Oval 9"/>
          <p:cNvSpPr/>
          <p:nvPr/>
        </p:nvSpPr>
        <p:spPr>
          <a:xfrm>
            <a:off x="4331225" y="2741014"/>
            <a:ext cx="180020" cy="18002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3431125" y="3595818"/>
            <a:ext cx="360040" cy="369332"/>
          </a:xfrm>
          <a:prstGeom prst="rect">
            <a:avLst/>
          </a:prstGeom>
          <a:noFill/>
        </p:spPr>
        <p:txBody>
          <a:bodyPr wrap="square" rtlCol="0">
            <a:spAutoFit/>
          </a:bodyPr>
          <a:lstStyle/>
          <a:p>
            <a:r>
              <a:rPr lang="sk-SK" dirty="0"/>
              <a:t>x</a:t>
            </a:r>
            <a:endParaRPr lang="en-US" dirty="0"/>
          </a:p>
        </p:txBody>
      </p:sp>
      <p:sp>
        <p:nvSpPr>
          <p:cNvPr id="14" name="TextBox 13"/>
          <p:cNvSpPr txBox="1"/>
          <p:nvPr/>
        </p:nvSpPr>
        <p:spPr>
          <a:xfrm>
            <a:off x="2495021" y="3101054"/>
            <a:ext cx="360040" cy="369332"/>
          </a:xfrm>
          <a:prstGeom prst="rect">
            <a:avLst/>
          </a:prstGeom>
          <a:noFill/>
        </p:spPr>
        <p:txBody>
          <a:bodyPr wrap="square" rtlCol="0">
            <a:spAutoFit/>
          </a:bodyPr>
          <a:lstStyle/>
          <a:p>
            <a:r>
              <a:rPr lang="sk-SK" dirty="0"/>
              <a:t>y</a:t>
            </a:r>
            <a:endParaRPr lang="en-US" dirty="0"/>
          </a:p>
        </p:txBody>
      </p:sp>
      <p:sp>
        <p:nvSpPr>
          <p:cNvPr id="19" name="Slide Number Placeholder 18"/>
          <p:cNvSpPr>
            <a:spLocks noGrp="1"/>
          </p:cNvSpPr>
          <p:nvPr>
            <p:ph type="sldNum" sz="quarter" idx="12"/>
          </p:nvPr>
        </p:nvSpPr>
        <p:spPr/>
        <p:txBody>
          <a:bodyPr/>
          <a:lstStyle/>
          <a:p>
            <a:fld id="{53A2F171-A641-4D3E-AA75-363029A1D4AF}" type="slidenum">
              <a:rPr lang="en-US" smtClean="0"/>
              <a:t>14</a:t>
            </a:fld>
            <a:endParaRPr lang="en-US"/>
          </a:p>
        </p:txBody>
      </p:sp>
      <p:sp>
        <p:nvSpPr>
          <p:cNvPr id="17" name="TextBox 16"/>
          <p:cNvSpPr txBox="1"/>
          <p:nvPr/>
        </p:nvSpPr>
        <p:spPr>
          <a:xfrm>
            <a:off x="276271" y="4478360"/>
            <a:ext cx="8591458" cy="1631216"/>
          </a:xfrm>
          <a:prstGeom prst="rect">
            <a:avLst/>
          </a:prstGeom>
          <a:noFill/>
        </p:spPr>
        <p:txBody>
          <a:bodyPr wrap="square" rtlCol="0">
            <a:spAutoFit/>
          </a:bodyPr>
          <a:lstStyle/>
          <a:p>
            <a:r>
              <a:rPr lang="sk-SK" sz="2000" b="1" dirty="0">
                <a:solidFill>
                  <a:srgbClr val="FF0000"/>
                </a:solidFill>
              </a:rPr>
              <a:t>Poloha častice je bod, teda nie je to vektor. </a:t>
            </a:r>
            <a:r>
              <a:rPr lang="sk-SK" sz="2000" dirty="0"/>
              <a:t>Zavádzame však pojem </a:t>
            </a:r>
            <a:r>
              <a:rPr lang="sk-SK" sz="2000" b="1" dirty="0"/>
              <a:t>„polohový vektor“. </a:t>
            </a:r>
            <a:r>
              <a:rPr lang="sk-SK" sz="2000" dirty="0"/>
              <a:t>Je to vektor, pomocou ktorého môžem určiť polohu častice voči zvolenému fixnému referenčnému bodu. Poloha sama o sebe nemá smer. Môžem hovoriť iba o smere bodu, v ktorom sa nachádzam voči inému bodu. Veta bývam na sever od Bratislavy má zmysel. Veta bývam „na sever“ nemá zmysel.</a:t>
            </a:r>
          </a:p>
        </p:txBody>
      </p:sp>
      <p:sp>
        <p:nvSpPr>
          <p:cNvPr id="18" name="TextBox 17"/>
          <p:cNvSpPr txBox="1"/>
          <p:nvPr/>
        </p:nvSpPr>
        <p:spPr>
          <a:xfrm>
            <a:off x="4644008" y="2741014"/>
            <a:ext cx="432048" cy="400110"/>
          </a:xfrm>
          <a:prstGeom prst="rect">
            <a:avLst/>
          </a:prstGeom>
          <a:noFill/>
        </p:spPr>
        <p:txBody>
          <a:bodyPr wrap="square" rtlCol="0">
            <a:spAutoFit/>
          </a:bodyPr>
          <a:lstStyle/>
          <a:p>
            <a:r>
              <a:rPr lang="sk-SK" sz="2000" dirty="0"/>
              <a:t>M</a:t>
            </a:r>
          </a:p>
        </p:txBody>
      </p:sp>
      <p:sp>
        <p:nvSpPr>
          <p:cNvPr id="20" name="TextBox 19"/>
          <p:cNvSpPr txBox="1"/>
          <p:nvPr/>
        </p:nvSpPr>
        <p:spPr>
          <a:xfrm>
            <a:off x="2051720" y="3965150"/>
            <a:ext cx="371293" cy="399954"/>
          </a:xfrm>
          <a:prstGeom prst="rect">
            <a:avLst/>
          </a:prstGeom>
          <a:noFill/>
        </p:spPr>
        <p:txBody>
          <a:bodyPr wrap="square" rtlCol="0">
            <a:spAutoFit/>
          </a:bodyPr>
          <a:lstStyle/>
          <a:p>
            <a:r>
              <a:rPr lang="sk-SK" sz="2000" dirty="0"/>
              <a:t>O</a:t>
            </a:r>
          </a:p>
        </p:txBody>
      </p:sp>
    </p:spTree>
    <p:extLst>
      <p:ext uri="{BB962C8B-B14F-4D97-AF65-F5344CB8AC3E}">
        <p14:creationId xmlns:p14="http://schemas.microsoft.com/office/powerpoint/2010/main" val="12557834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02822" y="455084"/>
            <a:ext cx="7344816" cy="523220"/>
          </a:xfrm>
          <a:prstGeom prst="rect">
            <a:avLst/>
          </a:prstGeom>
          <a:noFill/>
        </p:spPr>
        <p:txBody>
          <a:bodyPr wrap="square" rtlCol="0">
            <a:spAutoFit/>
          </a:bodyPr>
          <a:lstStyle/>
          <a:p>
            <a:pPr algn="ctr"/>
            <a:r>
              <a:rPr lang="sk-SK" sz="2800" b="1" dirty="0"/>
              <a:t>Poloha</a:t>
            </a:r>
            <a:r>
              <a:rPr lang="en-US" sz="2800" b="1" dirty="0"/>
              <a:t>,</a:t>
            </a:r>
            <a:r>
              <a:rPr lang="sk-SK" sz="2800" b="1" dirty="0"/>
              <a:t> polohový vektor</a:t>
            </a:r>
          </a:p>
        </p:txBody>
      </p:sp>
      <p:sp>
        <p:nvSpPr>
          <p:cNvPr id="19" name="Slide Number Placeholder 18"/>
          <p:cNvSpPr>
            <a:spLocks noGrp="1"/>
          </p:cNvSpPr>
          <p:nvPr>
            <p:ph type="sldNum" sz="quarter" idx="12"/>
          </p:nvPr>
        </p:nvSpPr>
        <p:spPr/>
        <p:txBody>
          <a:bodyPr/>
          <a:lstStyle/>
          <a:p>
            <a:fld id="{53A2F171-A641-4D3E-AA75-363029A1D4AF}" type="slidenum">
              <a:rPr lang="en-US" smtClean="0"/>
              <a:t>15</a:t>
            </a:fld>
            <a:endParaRPr lang="en-US"/>
          </a:p>
        </p:txBody>
      </p:sp>
      <mc:AlternateContent xmlns:mc="http://schemas.openxmlformats.org/markup-compatibility/2006" xmlns:a14="http://schemas.microsoft.com/office/drawing/2010/main">
        <mc:Choice Requires="a14">
          <p:sp>
            <p:nvSpPr>
              <p:cNvPr id="17" name="TextBox 16"/>
              <p:cNvSpPr txBox="1"/>
              <p:nvPr/>
            </p:nvSpPr>
            <p:spPr>
              <a:xfrm>
                <a:off x="334759" y="3202073"/>
                <a:ext cx="8591458" cy="3477875"/>
              </a:xfrm>
              <a:prstGeom prst="rect">
                <a:avLst/>
              </a:prstGeom>
              <a:noFill/>
            </p:spPr>
            <p:txBody>
              <a:bodyPr wrap="square" rtlCol="0">
                <a:spAutoFit/>
              </a:bodyPr>
              <a:lstStyle/>
              <a:p>
                <a:r>
                  <a:rPr lang="sk-SK" sz="2000" b="1" dirty="0">
                    <a:solidFill>
                      <a:srgbClr val="FF0000"/>
                    </a:solidFill>
                  </a:rPr>
                  <a:t>Polohový vektor</a:t>
                </a:r>
                <a:r>
                  <a:rPr lang="sk-SK" sz="2000" b="1" dirty="0"/>
                  <a:t> </a:t>
                </a:r>
                <a:r>
                  <a:rPr lang="sk-SK" sz="2000" dirty="0"/>
                  <a:t>je vektor, ktorého priemety na osi </a:t>
                </a:r>
                <a:r>
                  <a:rPr lang="sk-SK" sz="2000" dirty="0" err="1"/>
                  <a:t>x,y,z</a:t>
                </a:r>
                <a:r>
                  <a:rPr lang="sk-SK" sz="2000" dirty="0"/>
                  <a:t> sú dané rozdielmi súradníc uvažovaného bodu a referenčného bodu. Ak uvažovaný bod M má súradnice </a:t>
                </a:r>
                <a14:m>
                  <m:oMath xmlns:m="http://schemas.openxmlformats.org/officeDocument/2006/math">
                    <m:d>
                      <m:dPr>
                        <m:ctrlPr>
                          <a:rPr lang="sk-SK" sz="2000" b="0" i="1" smtClean="0">
                            <a:latin typeface="Cambria Math" panose="02040503050406030204" pitchFamily="18" charset="0"/>
                          </a:rPr>
                        </m:ctrlPr>
                      </m:dPr>
                      <m:e>
                        <m:r>
                          <a:rPr lang="sk-SK" sz="2000" b="0" i="1" smtClean="0">
                            <a:latin typeface="Cambria Math" panose="02040503050406030204" pitchFamily="18" charset="0"/>
                          </a:rPr>
                          <m:t>𝑥</m:t>
                        </m:r>
                        <m:r>
                          <a:rPr lang="sk-SK" sz="2000" b="0" i="1" smtClean="0">
                            <a:latin typeface="Cambria Math" panose="02040503050406030204" pitchFamily="18" charset="0"/>
                          </a:rPr>
                          <m:t>,</m:t>
                        </m:r>
                        <m:r>
                          <a:rPr lang="sk-SK" sz="2000" b="0" i="1" smtClean="0">
                            <a:latin typeface="Cambria Math" panose="02040503050406030204" pitchFamily="18" charset="0"/>
                          </a:rPr>
                          <m:t>𝑦</m:t>
                        </m:r>
                        <m:r>
                          <a:rPr lang="sk-SK" sz="2000" b="0" i="1" smtClean="0">
                            <a:latin typeface="Cambria Math" panose="02040503050406030204" pitchFamily="18" charset="0"/>
                          </a:rPr>
                          <m:t>,</m:t>
                        </m:r>
                        <m:r>
                          <a:rPr lang="sk-SK" sz="2000" b="0" i="1" smtClean="0">
                            <a:latin typeface="Cambria Math" panose="02040503050406030204" pitchFamily="18" charset="0"/>
                          </a:rPr>
                          <m:t>𝑧</m:t>
                        </m:r>
                      </m:e>
                    </m:d>
                  </m:oMath>
                </a14:m>
                <a:r>
                  <a:rPr lang="sk-SK" sz="2000" dirty="0"/>
                  <a:t> a referenčný bod O má súradnice </a:t>
                </a:r>
                <a14:m>
                  <m:oMath xmlns:m="http://schemas.openxmlformats.org/officeDocument/2006/math">
                    <m:d>
                      <m:dPr>
                        <m:ctrlPr>
                          <a:rPr lang="sk-SK" sz="2000" b="0" i="1" smtClean="0">
                            <a:latin typeface="Cambria Math" panose="02040503050406030204" pitchFamily="18" charset="0"/>
                          </a:rPr>
                        </m:ctrlPr>
                      </m:dPr>
                      <m:e>
                        <m:sSub>
                          <m:sSubPr>
                            <m:ctrlPr>
                              <a:rPr lang="sk-SK" sz="2000" b="0" i="1" smtClean="0">
                                <a:latin typeface="Cambria Math" panose="02040503050406030204" pitchFamily="18" charset="0"/>
                              </a:rPr>
                            </m:ctrlPr>
                          </m:sSubPr>
                          <m:e>
                            <m:r>
                              <a:rPr lang="sk-SK" sz="2000" b="0" i="1" smtClean="0">
                                <a:latin typeface="Cambria Math" panose="02040503050406030204" pitchFamily="18" charset="0"/>
                              </a:rPr>
                              <m:t>𝑥</m:t>
                            </m:r>
                          </m:e>
                          <m:sub>
                            <m:r>
                              <a:rPr lang="sk-SK" sz="2000" b="0" i="1" smtClean="0">
                                <a:latin typeface="Cambria Math" panose="02040503050406030204" pitchFamily="18" charset="0"/>
                              </a:rPr>
                              <m:t>𝑂</m:t>
                            </m:r>
                          </m:sub>
                        </m:sSub>
                        <m:r>
                          <a:rPr lang="sk-SK" sz="2000" b="0" i="1" smtClean="0">
                            <a:latin typeface="Cambria Math" panose="02040503050406030204" pitchFamily="18" charset="0"/>
                          </a:rPr>
                          <m:t>,</m:t>
                        </m:r>
                        <m:sSub>
                          <m:sSubPr>
                            <m:ctrlPr>
                              <a:rPr lang="sk-SK" sz="2000" b="0" i="1" smtClean="0">
                                <a:latin typeface="Cambria Math" panose="02040503050406030204" pitchFamily="18" charset="0"/>
                              </a:rPr>
                            </m:ctrlPr>
                          </m:sSubPr>
                          <m:e>
                            <m:r>
                              <a:rPr lang="sk-SK" sz="2000" b="0" i="1" smtClean="0">
                                <a:latin typeface="Cambria Math" panose="02040503050406030204" pitchFamily="18" charset="0"/>
                              </a:rPr>
                              <m:t>𝑦</m:t>
                            </m:r>
                          </m:e>
                          <m:sub>
                            <m:r>
                              <a:rPr lang="sk-SK" sz="2000" b="0" i="1" smtClean="0">
                                <a:latin typeface="Cambria Math" panose="02040503050406030204" pitchFamily="18" charset="0"/>
                              </a:rPr>
                              <m:t>𝑂</m:t>
                            </m:r>
                          </m:sub>
                        </m:sSub>
                        <m:r>
                          <a:rPr lang="sk-SK" sz="2000" b="0" i="1" smtClean="0">
                            <a:latin typeface="Cambria Math" panose="02040503050406030204" pitchFamily="18" charset="0"/>
                          </a:rPr>
                          <m:t>,</m:t>
                        </m:r>
                        <m:sSub>
                          <m:sSubPr>
                            <m:ctrlPr>
                              <a:rPr lang="sk-SK" sz="2000" b="0" i="1" smtClean="0">
                                <a:latin typeface="Cambria Math" panose="02040503050406030204" pitchFamily="18" charset="0"/>
                              </a:rPr>
                            </m:ctrlPr>
                          </m:sSubPr>
                          <m:e>
                            <m:r>
                              <a:rPr lang="sk-SK" sz="2000" b="0" i="1" smtClean="0">
                                <a:latin typeface="Cambria Math" panose="02040503050406030204" pitchFamily="18" charset="0"/>
                              </a:rPr>
                              <m:t>𝑧</m:t>
                            </m:r>
                          </m:e>
                          <m:sub>
                            <m:r>
                              <a:rPr lang="sk-SK" sz="2000" b="0" i="1" smtClean="0">
                                <a:latin typeface="Cambria Math" panose="02040503050406030204" pitchFamily="18" charset="0"/>
                              </a:rPr>
                              <m:t>𝑂</m:t>
                            </m:r>
                          </m:sub>
                        </m:sSub>
                      </m:e>
                    </m:d>
                  </m:oMath>
                </a14:m>
                <a:r>
                  <a:rPr lang="sk-SK" sz="2000" dirty="0"/>
                  <a:t>, potom polohový vektor bodu M je</a:t>
                </a:r>
                <a:endParaRPr lang="en-US" sz="2000" dirty="0"/>
              </a:p>
              <a:p>
                <a:endParaRPr lang="en-US" sz="2000" dirty="0"/>
              </a:p>
              <a:p>
                <a:endParaRPr lang="en-US" sz="2000" dirty="0"/>
              </a:p>
              <a:p>
                <a:r>
                  <a:rPr lang="en-US" sz="2000" dirty="0" err="1"/>
                  <a:t>Ako</a:t>
                </a:r>
                <a:r>
                  <a:rPr lang="en-US" sz="2000" dirty="0"/>
                  <a:t> </a:t>
                </a:r>
                <a:r>
                  <a:rPr lang="en-US" sz="2000" dirty="0" err="1"/>
                  <a:t>referen</a:t>
                </a:r>
                <a:r>
                  <a:rPr lang="sk-SK" sz="2000" dirty="0" err="1"/>
                  <a:t>čný</a:t>
                </a:r>
                <a:r>
                  <a:rPr lang="sk-SK" sz="2000" dirty="0"/>
                  <a:t> bod sa najčastejšie volí počiatok súradnicovej sústavy, teda bod (0,0,0), potom polohový vektor má súradnice</a:t>
                </a:r>
                <a:r>
                  <a:rPr lang="en-US" sz="2000" dirty="0"/>
                  <a:t>, </a:t>
                </a:r>
                <a:endParaRPr lang="sk-SK" sz="2000" dirty="0"/>
              </a:p>
              <a:p>
                <a:endParaRPr lang="sk-SK" sz="2000" dirty="0"/>
              </a:p>
              <a:p>
                <a:r>
                  <a:rPr lang="sk-SK" sz="2000" dirty="0"/>
                  <a:t>Tak je to znázornená aj na </a:t>
                </a:r>
                <a:r>
                  <a:rPr lang="sk-SK" sz="2000"/>
                  <a:t>obrázku.To </a:t>
                </a:r>
                <a:r>
                  <a:rPr lang="sk-SK" sz="2000" dirty="0"/>
                  <a:t>má za následok, že v nestarostlivej reči sa pojmy „poloha“ a „polohový vektor“ zamieňajú ako ekvivalentné.</a:t>
                </a:r>
              </a:p>
            </p:txBody>
          </p:sp>
        </mc:Choice>
        <mc:Fallback xmlns="">
          <p:sp>
            <p:nvSpPr>
              <p:cNvPr id="17" name="TextBox 16"/>
              <p:cNvSpPr txBox="1">
                <a:spLocks noRot="1" noChangeAspect="1" noMove="1" noResize="1" noEditPoints="1" noAdjustHandles="1" noChangeArrowheads="1" noChangeShapeType="1" noTextEdit="1"/>
              </p:cNvSpPr>
              <p:nvPr/>
            </p:nvSpPr>
            <p:spPr>
              <a:xfrm>
                <a:off x="334759" y="3202073"/>
                <a:ext cx="8591458" cy="3477875"/>
              </a:xfrm>
              <a:prstGeom prst="rect">
                <a:avLst/>
              </a:prstGeom>
              <a:blipFill rotWithShape="0">
                <a:blip r:embed="rId7"/>
                <a:stretch>
                  <a:fillRect l="-781" t="-876" b="-2102"/>
                </a:stretch>
              </a:blipFill>
            </p:spPr>
            <p:txBody>
              <a:bodyPr/>
              <a:lstStyle/>
              <a:p>
                <a:r>
                  <a:rPr lang="sk-SK">
                    <a:noFill/>
                  </a:rPr>
                  <a:t> </a:t>
                </a:r>
              </a:p>
            </p:txBody>
          </p:sp>
        </mc:Fallback>
      </mc:AlternateContent>
      <p:pic>
        <p:nvPicPr>
          <p:cNvPr id="3" name="Picture 2"/>
          <p:cNvPicPr>
            <a:picLocks noChangeAspect="1"/>
          </p:cNvPicPr>
          <p:nvPr>
            <p:custDataLst>
              <p:tags r:id="rId1"/>
            </p:custDataLst>
          </p:nvPr>
        </p:nvPicPr>
        <p:blipFill>
          <a:blip r:embed="rId8" cstate="print">
            <a:extLst>
              <a:ext uri="{28A0092B-C50C-407E-A947-70E740481C1C}">
                <a14:useLocalDpi xmlns:a14="http://schemas.microsoft.com/office/drawing/2010/main" val="0"/>
              </a:ext>
            </a:extLst>
          </a:blip>
          <a:stretch>
            <a:fillRect/>
          </a:stretch>
        </p:blipFill>
        <p:spPr>
          <a:xfrm>
            <a:off x="2785379" y="4685053"/>
            <a:ext cx="3088005" cy="255270"/>
          </a:xfrm>
          <a:prstGeom prst="rect">
            <a:avLst/>
          </a:prstGeom>
        </p:spPr>
      </p:pic>
      <p:grpSp>
        <p:nvGrpSpPr>
          <p:cNvPr id="15" name="Group 14"/>
          <p:cNvGrpSpPr/>
          <p:nvPr/>
        </p:nvGrpSpPr>
        <p:grpSpPr>
          <a:xfrm>
            <a:off x="2423002" y="1205954"/>
            <a:ext cx="4104456" cy="2160240"/>
            <a:chOff x="2051720" y="1732902"/>
            <a:chExt cx="4907797" cy="2632202"/>
          </a:xfrm>
        </p:grpSpPr>
        <p:cxnSp>
          <p:nvCxnSpPr>
            <p:cNvPr id="4" name="Straight Connector 3"/>
            <p:cNvCxnSpPr/>
            <p:nvPr/>
          </p:nvCxnSpPr>
          <p:spPr>
            <a:xfrm>
              <a:off x="2423013" y="1732902"/>
              <a:ext cx="0" cy="223224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2423013" y="3965150"/>
              <a:ext cx="4536504"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flipV="1">
              <a:off x="2423013" y="2849026"/>
              <a:ext cx="1980220" cy="1116124"/>
            </a:xfrm>
            <a:prstGeom prst="straightConnector1">
              <a:avLst/>
            </a:prstGeom>
            <a:ln w="3810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4403233" y="2849026"/>
              <a:ext cx="0" cy="1116124"/>
            </a:xfrm>
            <a:prstGeom prst="line">
              <a:avLst/>
            </a:prstGeom>
            <a:ln>
              <a:solidFill>
                <a:schemeClr val="tx1"/>
              </a:solidFill>
              <a:prstDash val="lgDash"/>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H="1">
              <a:off x="2423013" y="2849026"/>
              <a:ext cx="1957714" cy="0"/>
            </a:xfrm>
            <a:prstGeom prst="line">
              <a:avLst/>
            </a:prstGeom>
            <a:ln>
              <a:solidFill>
                <a:schemeClr val="tx1"/>
              </a:solidFill>
              <a:prstDash val="lgDash"/>
            </a:ln>
          </p:spPr>
          <p:style>
            <a:lnRef idx="1">
              <a:schemeClr val="accent1"/>
            </a:lnRef>
            <a:fillRef idx="0">
              <a:schemeClr val="accent1"/>
            </a:fillRef>
            <a:effectRef idx="0">
              <a:schemeClr val="accent1"/>
            </a:effectRef>
            <a:fontRef idx="minor">
              <a:schemeClr val="tx1"/>
            </a:fontRef>
          </p:style>
        </p:cxnSp>
        <p:sp>
          <p:nvSpPr>
            <p:cNvPr id="10" name="Oval 9"/>
            <p:cNvSpPr/>
            <p:nvPr/>
          </p:nvSpPr>
          <p:spPr>
            <a:xfrm>
              <a:off x="4331225" y="2741014"/>
              <a:ext cx="180020" cy="18002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3431125" y="3595818"/>
              <a:ext cx="360040" cy="369332"/>
            </a:xfrm>
            <a:prstGeom prst="rect">
              <a:avLst/>
            </a:prstGeom>
            <a:noFill/>
          </p:spPr>
          <p:txBody>
            <a:bodyPr wrap="square" rtlCol="0">
              <a:spAutoFit/>
            </a:bodyPr>
            <a:lstStyle/>
            <a:p>
              <a:r>
                <a:rPr lang="sk-SK" dirty="0"/>
                <a:t>x</a:t>
              </a:r>
              <a:endParaRPr lang="en-US" dirty="0"/>
            </a:p>
          </p:txBody>
        </p:sp>
        <p:sp>
          <p:nvSpPr>
            <p:cNvPr id="14" name="TextBox 13"/>
            <p:cNvSpPr txBox="1"/>
            <p:nvPr/>
          </p:nvSpPr>
          <p:spPr>
            <a:xfrm>
              <a:off x="2495021" y="3101054"/>
              <a:ext cx="360040" cy="369332"/>
            </a:xfrm>
            <a:prstGeom prst="rect">
              <a:avLst/>
            </a:prstGeom>
            <a:noFill/>
          </p:spPr>
          <p:txBody>
            <a:bodyPr wrap="square" rtlCol="0">
              <a:spAutoFit/>
            </a:bodyPr>
            <a:lstStyle/>
            <a:p>
              <a:r>
                <a:rPr lang="sk-SK" dirty="0"/>
                <a:t>y</a:t>
              </a:r>
              <a:endParaRPr lang="en-US" dirty="0"/>
            </a:p>
          </p:txBody>
        </p:sp>
        <p:sp>
          <p:nvSpPr>
            <p:cNvPr id="18" name="TextBox 17"/>
            <p:cNvSpPr txBox="1"/>
            <p:nvPr/>
          </p:nvSpPr>
          <p:spPr>
            <a:xfrm>
              <a:off x="4644008" y="2741014"/>
              <a:ext cx="432048" cy="400110"/>
            </a:xfrm>
            <a:prstGeom prst="rect">
              <a:avLst/>
            </a:prstGeom>
            <a:noFill/>
          </p:spPr>
          <p:txBody>
            <a:bodyPr wrap="square" rtlCol="0">
              <a:spAutoFit/>
            </a:bodyPr>
            <a:lstStyle/>
            <a:p>
              <a:r>
                <a:rPr lang="sk-SK" sz="2000" dirty="0"/>
                <a:t>M</a:t>
              </a:r>
            </a:p>
          </p:txBody>
        </p:sp>
        <p:sp>
          <p:nvSpPr>
            <p:cNvPr id="20" name="TextBox 19"/>
            <p:cNvSpPr txBox="1"/>
            <p:nvPr/>
          </p:nvSpPr>
          <p:spPr>
            <a:xfrm>
              <a:off x="2051720" y="3965150"/>
              <a:ext cx="371293" cy="399954"/>
            </a:xfrm>
            <a:prstGeom prst="rect">
              <a:avLst/>
            </a:prstGeom>
            <a:noFill/>
          </p:spPr>
          <p:txBody>
            <a:bodyPr wrap="square" rtlCol="0">
              <a:spAutoFit/>
            </a:bodyPr>
            <a:lstStyle/>
            <a:p>
              <a:r>
                <a:rPr lang="sk-SK" sz="2000" dirty="0"/>
                <a:t>O</a:t>
              </a:r>
            </a:p>
          </p:txBody>
        </p:sp>
        <p:pic>
          <p:nvPicPr>
            <p:cNvPr id="12" name="Picture 11"/>
            <p:cNvPicPr>
              <a:picLocks noChangeAspect="1"/>
            </p:cNvPicPr>
            <p:nvPr>
              <p:custDataLst>
                <p:tags r:id="rId3"/>
              </p:custDataLst>
            </p:nvPr>
          </p:nvPicPr>
          <p:blipFill>
            <a:blip r:embed="rId9" cstate="print">
              <a:extLst>
                <a:ext uri="{28A0092B-C50C-407E-A947-70E740481C1C}">
                  <a14:useLocalDpi xmlns:a14="http://schemas.microsoft.com/office/drawing/2010/main" val="0"/>
                </a:ext>
              </a:extLst>
            </a:blip>
            <a:stretch>
              <a:fillRect/>
            </a:stretch>
          </p:blipFill>
          <p:spPr>
            <a:xfrm>
              <a:off x="3159949" y="3215920"/>
              <a:ext cx="144780" cy="182880"/>
            </a:xfrm>
            <a:prstGeom prst="rect">
              <a:avLst/>
            </a:prstGeom>
          </p:spPr>
        </p:pic>
      </p:grpSp>
      <p:pic>
        <p:nvPicPr>
          <p:cNvPr id="16" name="Picture 15"/>
          <p:cNvPicPr>
            <a:picLocks noChangeAspect="1"/>
          </p:cNvPicPr>
          <p:nvPr>
            <p:custDataLst>
              <p:tags r:id="rId2"/>
            </p:custDataLst>
          </p:nvPr>
        </p:nvPicPr>
        <p:blipFill>
          <a:blip r:embed="rId10" cstate="print">
            <a:extLst>
              <a:ext uri="{28A0092B-C50C-407E-A947-70E740481C1C}">
                <a14:useLocalDpi xmlns:a14="http://schemas.microsoft.com/office/drawing/2010/main" val="0"/>
              </a:ext>
            </a:extLst>
          </a:blip>
          <a:stretch>
            <a:fillRect/>
          </a:stretch>
        </p:blipFill>
        <p:spPr>
          <a:xfrm>
            <a:off x="3595584" y="5705529"/>
            <a:ext cx="1257300" cy="255270"/>
          </a:xfrm>
          <a:prstGeom prst="rect">
            <a:avLst/>
          </a:prstGeom>
        </p:spPr>
      </p:pic>
    </p:spTree>
    <p:extLst>
      <p:ext uri="{BB962C8B-B14F-4D97-AF65-F5344CB8AC3E}">
        <p14:creationId xmlns:p14="http://schemas.microsoft.com/office/powerpoint/2010/main" val="1200091683"/>
      </p:ext>
    </p:extLst>
  </p:cSld>
  <p:clrMapOvr>
    <a:masterClrMapping/>
  </p:clrMapOvr>
  <p:extLst mod="1"/>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548680"/>
            <a:ext cx="8640960" cy="584775"/>
          </a:xfrm>
          <a:prstGeom prst="rect">
            <a:avLst/>
          </a:prstGeom>
          <a:noFill/>
        </p:spPr>
        <p:txBody>
          <a:bodyPr wrap="square" rtlCol="0">
            <a:spAutoFit/>
          </a:bodyPr>
          <a:lstStyle/>
          <a:p>
            <a:pPr algn="ctr"/>
            <a:r>
              <a:rPr lang="sk-SK" sz="3200" b="1" dirty="0"/>
              <a:t>Častica (hmotný bod) ako fyzikálny systém</a:t>
            </a:r>
            <a:endParaRPr lang="en-US" sz="3200" b="1" dirty="0"/>
          </a:p>
        </p:txBody>
      </p:sp>
      <p:sp>
        <p:nvSpPr>
          <p:cNvPr id="3" name="TextBox 2"/>
          <p:cNvSpPr txBox="1"/>
          <p:nvPr/>
        </p:nvSpPr>
        <p:spPr>
          <a:xfrm>
            <a:off x="899592" y="1628800"/>
            <a:ext cx="7787208" cy="1692771"/>
          </a:xfrm>
          <a:prstGeom prst="rect">
            <a:avLst/>
          </a:prstGeom>
          <a:noFill/>
        </p:spPr>
        <p:txBody>
          <a:bodyPr wrap="square" rtlCol="0">
            <a:spAutoFit/>
          </a:bodyPr>
          <a:lstStyle/>
          <a:p>
            <a:r>
              <a:rPr lang="sk-SK" sz="2400" b="1" dirty="0"/>
              <a:t>Stav častice: </a:t>
            </a:r>
            <a:r>
              <a:rPr lang="sk-SK" sz="2000" dirty="0"/>
              <a:t>(možno zadať aj pomocou dvoch vektorov)</a:t>
            </a:r>
            <a:endParaRPr lang="sk-SK" sz="2400" dirty="0"/>
          </a:p>
          <a:p>
            <a:pPr marL="285750" indent="-285750">
              <a:buFont typeface="Arial" pitchFamily="34" charset="0"/>
              <a:buChar char="•"/>
            </a:pPr>
            <a:r>
              <a:rPr lang="sk-SK" sz="2000" dirty="0"/>
              <a:t>poloha </a:t>
            </a:r>
            <a:endParaRPr lang="en-US" sz="2000" dirty="0"/>
          </a:p>
          <a:p>
            <a:pPr marL="285750" indent="-285750">
              <a:buFont typeface="Arial" pitchFamily="34" charset="0"/>
              <a:buChar char="•"/>
            </a:pPr>
            <a:r>
              <a:rPr lang="en-US" sz="2000" dirty="0"/>
              <a:t>r</a:t>
            </a:r>
            <a:r>
              <a:rPr lang="sk-SK" sz="2000" dirty="0" err="1"/>
              <a:t>ýchlosť</a:t>
            </a:r>
            <a:r>
              <a:rPr lang="sk-SK" sz="2000" dirty="0"/>
              <a:t> </a:t>
            </a:r>
            <a:endParaRPr lang="en-US" sz="2000" dirty="0"/>
          </a:p>
          <a:p>
            <a:pPr marL="285750" indent="-285750">
              <a:buFont typeface="Arial" pitchFamily="34" charset="0"/>
              <a:buChar char="•"/>
            </a:pPr>
            <a:endParaRPr lang="en-US" sz="2000" dirty="0"/>
          </a:p>
          <a:p>
            <a:r>
              <a:rPr lang="en-US" sz="2000" dirty="0" err="1"/>
              <a:t>Stav</a:t>
            </a:r>
            <a:r>
              <a:rPr lang="en-US" sz="2000" dirty="0"/>
              <a:t> </a:t>
            </a:r>
            <a:r>
              <a:rPr lang="sk-SK" sz="2000" dirty="0"/>
              <a:t>častice (hmotného bodu) viem zaznamenať pomocou šestice čísel </a:t>
            </a:r>
            <a:endParaRPr lang="en-US" sz="2000" dirty="0"/>
          </a:p>
        </p:txBody>
      </p:sp>
      <p:pic>
        <p:nvPicPr>
          <p:cNvPr id="4" name="Picture 3"/>
          <p:cNvPicPr>
            <a:picLocks noChangeAspect="1"/>
          </p:cNvPicPr>
          <p:nvPr>
            <p:custDataLst>
              <p:tags r:id="rId1"/>
            </p:custDataLst>
          </p:nvPr>
        </p:nvPicPr>
        <p:blipFill>
          <a:blip r:embed="rId5" cstate="print">
            <a:extLst>
              <a:ext uri="{28A0092B-C50C-407E-A947-70E740481C1C}">
                <a14:useLocalDpi xmlns:a14="http://schemas.microsoft.com/office/drawing/2010/main" val="0"/>
              </a:ext>
            </a:extLst>
          </a:blip>
          <a:stretch>
            <a:fillRect/>
          </a:stretch>
        </p:blipFill>
        <p:spPr>
          <a:xfrm>
            <a:off x="2191906" y="2047890"/>
            <a:ext cx="1443990" cy="300990"/>
          </a:xfrm>
          <a:prstGeom prst="rect">
            <a:avLst/>
          </a:prstGeom>
        </p:spPr>
      </p:pic>
      <p:pic>
        <p:nvPicPr>
          <p:cNvPr id="5" name="Picture 4"/>
          <p:cNvPicPr>
            <a:picLocks noChangeAspect="1"/>
          </p:cNvPicPr>
          <p:nvPr>
            <p:custDataLst>
              <p:tags r:id="rId2"/>
            </p:custDataLst>
          </p:nvPr>
        </p:nvPicPr>
        <p:blipFill>
          <a:blip r:embed="rId6" cstate="print">
            <a:extLst>
              <a:ext uri="{28A0092B-C50C-407E-A947-70E740481C1C}">
                <a14:useLocalDpi xmlns:a14="http://schemas.microsoft.com/office/drawing/2010/main" val="0"/>
              </a:ext>
            </a:extLst>
          </a:blip>
          <a:stretch>
            <a:fillRect/>
          </a:stretch>
        </p:blipFill>
        <p:spPr>
          <a:xfrm>
            <a:off x="2224286" y="2348880"/>
            <a:ext cx="1771650" cy="312420"/>
          </a:xfrm>
          <a:prstGeom prst="rect">
            <a:avLst/>
          </a:prstGeom>
        </p:spPr>
      </p:pic>
      <p:pic>
        <p:nvPicPr>
          <p:cNvPr id="6" name="Picture 5"/>
          <p:cNvPicPr>
            <a:picLocks noChangeAspect="1"/>
          </p:cNvPicPr>
          <p:nvPr>
            <p:custDataLst>
              <p:tags r:id="rId3"/>
            </p:custDataLst>
          </p:nvPr>
        </p:nvPicPr>
        <p:blipFill>
          <a:blip r:embed="rId7" cstate="print">
            <a:extLst>
              <a:ext uri="{28A0092B-C50C-407E-A947-70E740481C1C}">
                <a14:useLocalDpi xmlns:a14="http://schemas.microsoft.com/office/drawing/2010/main" val="0"/>
              </a:ext>
            </a:extLst>
          </a:blip>
          <a:stretch>
            <a:fillRect/>
          </a:stretch>
        </p:blipFill>
        <p:spPr>
          <a:xfrm>
            <a:off x="2540001" y="3501008"/>
            <a:ext cx="3658946" cy="504057"/>
          </a:xfrm>
          <a:prstGeom prst="rect">
            <a:avLst/>
          </a:prstGeom>
        </p:spPr>
      </p:pic>
      <p:grpSp>
        <p:nvGrpSpPr>
          <p:cNvPr id="33" name="Group 32"/>
          <p:cNvGrpSpPr/>
          <p:nvPr/>
        </p:nvGrpSpPr>
        <p:grpSpPr>
          <a:xfrm>
            <a:off x="2411760" y="4149080"/>
            <a:ext cx="4536504" cy="2232248"/>
            <a:chOff x="2411760" y="4149080"/>
            <a:chExt cx="4536504" cy="2232248"/>
          </a:xfrm>
        </p:grpSpPr>
        <p:cxnSp>
          <p:nvCxnSpPr>
            <p:cNvPr id="8" name="Straight Connector 7"/>
            <p:cNvCxnSpPr/>
            <p:nvPr/>
          </p:nvCxnSpPr>
          <p:spPr>
            <a:xfrm>
              <a:off x="2411760" y="4149080"/>
              <a:ext cx="0" cy="223224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2411760" y="6381328"/>
              <a:ext cx="4536504"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2411760" y="5265204"/>
              <a:ext cx="1980220" cy="1116124"/>
            </a:xfrm>
            <a:prstGeom prst="straightConnector1">
              <a:avLst/>
            </a:prstGeom>
            <a:ln w="3810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V="1">
              <a:off x="4369474" y="4941168"/>
              <a:ext cx="1642686" cy="324036"/>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4391980" y="5265204"/>
              <a:ext cx="0" cy="1116124"/>
            </a:xfrm>
            <a:prstGeom prst="line">
              <a:avLst/>
            </a:prstGeom>
            <a:ln>
              <a:solidFill>
                <a:schemeClr val="tx1"/>
              </a:solidFill>
              <a:prstDash val="lgDash"/>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H="1">
              <a:off x="2411760" y="5265204"/>
              <a:ext cx="1957714" cy="0"/>
            </a:xfrm>
            <a:prstGeom prst="line">
              <a:avLst/>
            </a:prstGeom>
            <a:ln>
              <a:solidFill>
                <a:schemeClr val="tx1"/>
              </a:solidFill>
              <a:prstDash val="lgDash"/>
            </a:ln>
          </p:spPr>
          <p:style>
            <a:lnRef idx="1">
              <a:schemeClr val="accent1"/>
            </a:lnRef>
            <a:fillRef idx="0">
              <a:schemeClr val="accent1"/>
            </a:fillRef>
            <a:effectRef idx="0">
              <a:schemeClr val="accent1"/>
            </a:effectRef>
            <a:fontRef idx="minor">
              <a:schemeClr val="tx1"/>
            </a:fontRef>
          </p:style>
        </p:cxnSp>
        <p:sp>
          <p:nvSpPr>
            <p:cNvPr id="21" name="Oval 20"/>
            <p:cNvSpPr/>
            <p:nvPr/>
          </p:nvSpPr>
          <p:spPr>
            <a:xfrm>
              <a:off x="4319972" y="5157192"/>
              <a:ext cx="180020" cy="18002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 name="Straight Connector 24"/>
            <p:cNvCxnSpPr/>
            <p:nvPr/>
          </p:nvCxnSpPr>
          <p:spPr>
            <a:xfrm flipV="1">
              <a:off x="4418343" y="5231173"/>
              <a:ext cx="1593817" cy="43673"/>
            </a:xfrm>
            <a:prstGeom prst="line">
              <a:avLst/>
            </a:prstGeom>
            <a:ln>
              <a:solidFill>
                <a:schemeClr val="tx1"/>
              </a:solidFill>
              <a:prstDash val="lgDash"/>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6012160" y="4941168"/>
              <a:ext cx="0" cy="290005"/>
            </a:xfrm>
            <a:prstGeom prst="line">
              <a:avLst/>
            </a:prstGeom>
            <a:ln>
              <a:solidFill>
                <a:schemeClr val="tx1"/>
              </a:solidFill>
              <a:prstDash val="lgDash"/>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3419872" y="6011996"/>
              <a:ext cx="360040" cy="369332"/>
            </a:xfrm>
            <a:prstGeom prst="rect">
              <a:avLst/>
            </a:prstGeom>
            <a:noFill/>
          </p:spPr>
          <p:txBody>
            <a:bodyPr wrap="square" rtlCol="0">
              <a:spAutoFit/>
            </a:bodyPr>
            <a:lstStyle/>
            <a:p>
              <a:r>
                <a:rPr lang="sk-SK" dirty="0"/>
                <a:t>x</a:t>
              </a:r>
              <a:endParaRPr lang="en-US" dirty="0"/>
            </a:p>
          </p:txBody>
        </p:sp>
        <p:sp>
          <p:nvSpPr>
            <p:cNvPr id="30" name="TextBox 29"/>
            <p:cNvSpPr txBox="1"/>
            <p:nvPr/>
          </p:nvSpPr>
          <p:spPr>
            <a:xfrm>
              <a:off x="2483768" y="5517232"/>
              <a:ext cx="360040" cy="369332"/>
            </a:xfrm>
            <a:prstGeom prst="rect">
              <a:avLst/>
            </a:prstGeom>
            <a:noFill/>
          </p:spPr>
          <p:txBody>
            <a:bodyPr wrap="square" rtlCol="0">
              <a:spAutoFit/>
            </a:bodyPr>
            <a:lstStyle/>
            <a:p>
              <a:r>
                <a:rPr lang="sk-SK" dirty="0"/>
                <a:t>y</a:t>
              </a:r>
              <a:endParaRPr lang="en-US" dirty="0"/>
            </a:p>
          </p:txBody>
        </p:sp>
        <p:sp>
          <p:nvSpPr>
            <p:cNvPr id="31" name="TextBox 30"/>
            <p:cNvSpPr txBox="1"/>
            <p:nvPr/>
          </p:nvSpPr>
          <p:spPr>
            <a:xfrm>
              <a:off x="5148064" y="5229200"/>
              <a:ext cx="360040" cy="369332"/>
            </a:xfrm>
            <a:prstGeom prst="rect">
              <a:avLst/>
            </a:prstGeom>
            <a:noFill/>
          </p:spPr>
          <p:txBody>
            <a:bodyPr wrap="square" rtlCol="0">
              <a:spAutoFit/>
            </a:bodyPr>
            <a:lstStyle/>
            <a:p>
              <a:r>
                <a:rPr lang="sk-SK" dirty="0" err="1"/>
                <a:t>v</a:t>
              </a:r>
              <a:r>
                <a:rPr lang="sk-SK" baseline="-25000" dirty="0" err="1"/>
                <a:t>x</a:t>
              </a:r>
              <a:endParaRPr lang="en-US" dirty="0"/>
            </a:p>
          </p:txBody>
        </p:sp>
        <p:sp>
          <p:nvSpPr>
            <p:cNvPr id="32" name="TextBox 31"/>
            <p:cNvSpPr txBox="1"/>
            <p:nvPr/>
          </p:nvSpPr>
          <p:spPr>
            <a:xfrm>
              <a:off x="6012160" y="4869160"/>
              <a:ext cx="360040" cy="369332"/>
            </a:xfrm>
            <a:prstGeom prst="rect">
              <a:avLst/>
            </a:prstGeom>
            <a:noFill/>
          </p:spPr>
          <p:txBody>
            <a:bodyPr wrap="square" rtlCol="0">
              <a:spAutoFit/>
            </a:bodyPr>
            <a:lstStyle/>
            <a:p>
              <a:r>
                <a:rPr lang="sk-SK" dirty="0"/>
                <a:t>v</a:t>
              </a:r>
              <a:r>
                <a:rPr lang="sk-SK" baseline="-25000" dirty="0"/>
                <a:t>y</a:t>
              </a:r>
              <a:endParaRPr lang="en-US" dirty="0"/>
            </a:p>
          </p:txBody>
        </p:sp>
      </p:grpSp>
      <p:sp>
        <p:nvSpPr>
          <p:cNvPr id="11" name="Slide Number Placeholder 10"/>
          <p:cNvSpPr>
            <a:spLocks noGrp="1"/>
          </p:cNvSpPr>
          <p:nvPr>
            <p:ph type="sldNum" sz="quarter" idx="12"/>
          </p:nvPr>
        </p:nvSpPr>
        <p:spPr/>
        <p:txBody>
          <a:bodyPr/>
          <a:lstStyle/>
          <a:p>
            <a:fld id="{53A2F171-A641-4D3E-AA75-363029A1D4AF}" type="slidenum">
              <a:rPr lang="en-US" smtClean="0"/>
              <a:t>16</a:t>
            </a:fld>
            <a:endParaRPr lang="en-US"/>
          </a:p>
        </p:txBody>
      </p:sp>
    </p:spTree>
    <p:extLst>
      <p:ext uri="{BB962C8B-B14F-4D97-AF65-F5344CB8AC3E}">
        <p14:creationId xmlns:p14="http://schemas.microsoft.com/office/powerpoint/2010/main" val="1877299955"/>
      </p:ext>
    </p:extLst>
  </p:cSld>
  <p:clrMapOvr>
    <a:masterClrMapping/>
  </p:clrMapOvr>
  <p:extLst mod="1"/>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364393" y="614253"/>
            <a:ext cx="6552728" cy="584775"/>
          </a:xfrm>
          <a:prstGeom prst="rect">
            <a:avLst/>
          </a:prstGeom>
          <a:noFill/>
        </p:spPr>
        <p:txBody>
          <a:bodyPr wrap="square" rtlCol="0">
            <a:spAutoFit/>
          </a:bodyPr>
          <a:lstStyle/>
          <a:p>
            <a:pPr algn="ctr"/>
            <a:r>
              <a:rPr lang="sk-SK" sz="3200" b="1" dirty="0"/>
              <a:t>Rýchlosť: jednorozmerný prípad</a:t>
            </a:r>
            <a:endParaRPr lang="en-US" b="1" dirty="0"/>
          </a:p>
        </p:txBody>
      </p:sp>
      <p:pic>
        <p:nvPicPr>
          <p:cNvPr id="4" name="Picture 3"/>
          <p:cNvPicPr>
            <a:picLocks noChangeAspect="1"/>
          </p:cNvPicPr>
          <p:nvPr>
            <p:custDataLst>
              <p:tags r:id="rId1"/>
            </p:custDataLst>
          </p:nvPr>
        </p:nvPicPr>
        <p:blipFill>
          <a:blip r:embed="rId5">
            <a:extLst>
              <a:ext uri="{28A0092B-C50C-407E-A947-70E740481C1C}">
                <a14:useLocalDpi xmlns:a14="http://schemas.microsoft.com/office/drawing/2010/main" val="0"/>
              </a:ext>
            </a:extLst>
          </a:blip>
          <a:stretch>
            <a:fillRect/>
          </a:stretch>
        </p:blipFill>
        <p:spPr>
          <a:xfrm>
            <a:off x="3635896" y="2239522"/>
            <a:ext cx="1815976" cy="385895"/>
          </a:xfrm>
          <a:prstGeom prst="rect">
            <a:avLst/>
          </a:prstGeom>
        </p:spPr>
      </p:pic>
      <p:grpSp>
        <p:nvGrpSpPr>
          <p:cNvPr id="41" name="Group 40"/>
          <p:cNvGrpSpPr/>
          <p:nvPr/>
        </p:nvGrpSpPr>
        <p:grpSpPr>
          <a:xfrm>
            <a:off x="323528" y="3501008"/>
            <a:ext cx="5588510" cy="2920390"/>
            <a:chOff x="2051720" y="3501008"/>
            <a:chExt cx="5588510" cy="2920390"/>
          </a:xfrm>
        </p:grpSpPr>
        <p:cxnSp>
          <p:nvCxnSpPr>
            <p:cNvPr id="6" name="Straight Connector 5"/>
            <p:cNvCxnSpPr/>
            <p:nvPr/>
          </p:nvCxnSpPr>
          <p:spPr>
            <a:xfrm>
              <a:off x="2339752" y="3501008"/>
              <a:ext cx="0" cy="25922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2339752" y="6093296"/>
              <a:ext cx="468052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V="1">
              <a:off x="2339752" y="3933056"/>
              <a:ext cx="4680520" cy="216024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5292080" y="4725144"/>
              <a:ext cx="0" cy="648072"/>
            </a:xfrm>
            <a:prstGeom prst="line">
              <a:avLst/>
            </a:prstGeom>
            <a:ln w="28575">
              <a:solidFill>
                <a:srgbClr val="FF0000"/>
              </a:solidFill>
              <a:prstDash val="lgDash"/>
            </a:ln>
          </p:spPr>
          <p:style>
            <a:lnRef idx="1">
              <a:schemeClr val="accent1"/>
            </a:lnRef>
            <a:fillRef idx="0">
              <a:schemeClr val="accent1"/>
            </a:fillRef>
            <a:effectRef idx="0">
              <a:schemeClr val="accent1"/>
            </a:effectRef>
            <a:fontRef idx="minor">
              <a:schemeClr val="tx1"/>
            </a:fontRef>
          </p:style>
        </p:cxnSp>
        <p:pic>
          <p:nvPicPr>
            <p:cNvPr id="21" name="Picture 20"/>
            <p:cNvPicPr>
              <a:picLocks noChangeAspect="1"/>
            </p:cNvPicPr>
            <p:nvPr>
              <p:custDataLst>
                <p:tags r:id="rId3"/>
              </p:custDataLst>
            </p:nvPr>
          </p:nvPicPr>
          <p:blipFill>
            <a:blip r:embed="rId5" cstate="print">
              <a:extLst>
                <a:ext uri="{28A0092B-C50C-407E-A947-70E740481C1C}">
                  <a14:useLocalDpi xmlns:a14="http://schemas.microsoft.com/office/drawing/2010/main" val="0"/>
                </a:ext>
              </a:extLst>
            </a:blip>
            <a:stretch>
              <a:fillRect/>
            </a:stretch>
          </p:blipFill>
          <p:spPr>
            <a:xfrm>
              <a:off x="6732240" y="4077072"/>
              <a:ext cx="907990" cy="192948"/>
            </a:xfrm>
            <a:prstGeom prst="rect">
              <a:avLst/>
            </a:prstGeom>
          </p:spPr>
        </p:pic>
        <p:cxnSp>
          <p:nvCxnSpPr>
            <p:cNvPr id="23" name="Straight Connector 22"/>
            <p:cNvCxnSpPr/>
            <p:nvPr/>
          </p:nvCxnSpPr>
          <p:spPr>
            <a:xfrm>
              <a:off x="3851920" y="5373216"/>
              <a:ext cx="1440160" cy="0"/>
            </a:xfrm>
            <a:prstGeom prst="line">
              <a:avLst/>
            </a:prstGeom>
            <a:ln w="28575">
              <a:solidFill>
                <a:srgbClr val="00B050"/>
              </a:solidFill>
              <a:prstDash val="lgDash"/>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3707904" y="6021288"/>
              <a:ext cx="504056" cy="400110"/>
            </a:xfrm>
            <a:prstGeom prst="rect">
              <a:avLst/>
            </a:prstGeom>
            <a:noFill/>
          </p:spPr>
          <p:txBody>
            <a:bodyPr wrap="square" rtlCol="0">
              <a:spAutoFit/>
            </a:bodyPr>
            <a:lstStyle/>
            <a:p>
              <a:r>
                <a:rPr lang="en-US" sz="2000" dirty="0"/>
                <a:t>t</a:t>
              </a:r>
              <a:r>
                <a:rPr lang="en-US" sz="2000" baseline="-25000" dirty="0"/>
                <a:t>1</a:t>
              </a:r>
              <a:endParaRPr lang="en-US" baseline="-25000" dirty="0"/>
            </a:p>
          </p:txBody>
        </p:sp>
        <p:sp>
          <p:nvSpPr>
            <p:cNvPr id="25" name="TextBox 24"/>
            <p:cNvSpPr txBox="1"/>
            <p:nvPr/>
          </p:nvSpPr>
          <p:spPr>
            <a:xfrm>
              <a:off x="5076056" y="6021288"/>
              <a:ext cx="504056" cy="400110"/>
            </a:xfrm>
            <a:prstGeom prst="rect">
              <a:avLst/>
            </a:prstGeom>
            <a:noFill/>
          </p:spPr>
          <p:txBody>
            <a:bodyPr wrap="square" rtlCol="0">
              <a:spAutoFit/>
            </a:bodyPr>
            <a:lstStyle/>
            <a:p>
              <a:r>
                <a:rPr lang="en-US" sz="2000" dirty="0"/>
                <a:t>t</a:t>
              </a:r>
              <a:r>
                <a:rPr lang="en-US" sz="2000" baseline="-25000" dirty="0"/>
                <a:t>2</a:t>
              </a:r>
              <a:endParaRPr lang="en-US" baseline="-25000" dirty="0"/>
            </a:p>
          </p:txBody>
        </p:sp>
        <p:sp>
          <p:nvSpPr>
            <p:cNvPr id="26" name="TextBox 25"/>
            <p:cNvSpPr txBox="1"/>
            <p:nvPr/>
          </p:nvSpPr>
          <p:spPr>
            <a:xfrm>
              <a:off x="4427984" y="5301208"/>
              <a:ext cx="504056" cy="400110"/>
            </a:xfrm>
            <a:prstGeom prst="rect">
              <a:avLst/>
            </a:prstGeom>
            <a:noFill/>
          </p:spPr>
          <p:txBody>
            <a:bodyPr wrap="square" rtlCol="0">
              <a:spAutoFit/>
            </a:bodyPr>
            <a:lstStyle/>
            <a:p>
              <a:r>
                <a:rPr lang="el-GR" sz="2000" dirty="0"/>
                <a:t>Δ</a:t>
              </a:r>
              <a:r>
                <a:rPr lang="en-US" sz="2000" dirty="0"/>
                <a:t>t</a:t>
              </a:r>
              <a:endParaRPr lang="en-US" baseline="-25000" dirty="0"/>
            </a:p>
          </p:txBody>
        </p:sp>
        <p:sp>
          <p:nvSpPr>
            <p:cNvPr id="27" name="TextBox 26"/>
            <p:cNvSpPr txBox="1"/>
            <p:nvPr/>
          </p:nvSpPr>
          <p:spPr>
            <a:xfrm>
              <a:off x="5220072" y="4869160"/>
              <a:ext cx="504056" cy="400110"/>
            </a:xfrm>
            <a:prstGeom prst="rect">
              <a:avLst/>
            </a:prstGeom>
            <a:noFill/>
          </p:spPr>
          <p:txBody>
            <a:bodyPr wrap="square" rtlCol="0">
              <a:spAutoFit/>
            </a:bodyPr>
            <a:lstStyle/>
            <a:p>
              <a:r>
                <a:rPr lang="el-GR" sz="2000" dirty="0"/>
                <a:t>Δ</a:t>
              </a:r>
              <a:r>
                <a:rPr lang="en-US" sz="2000" dirty="0"/>
                <a:t>x</a:t>
              </a:r>
              <a:endParaRPr lang="en-US" baseline="-25000" dirty="0"/>
            </a:p>
          </p:txBody>
        </p:sp>
        <p:sp>
          <p:nvSpPr>
            <p:cNvPr id="29" name="TextBox 28"/>
            <p:cNvSpPr txBox="1"/>
            <p:nvPr/>
          </p:nvSpPr>
          <p:spPr>
            <a:xfrm>
              <a:off x="2051720" y="5157192"/>
              <a:ext cx="504056" cy="400110"/>
            </a:xfrm>
            <a:prstGeom prst="rect">
              <a:avLst/>
            </a:prstGeom>
            <a:noFill/>
          </p:spPr>
          <p:txBody>
            <a:bodyPr wrap="square" rtlCol="0">
              <a:spAutoFit/>
            </a:bodyPr>
            <a:lstStyle/>
            <a:p>
              <a:r>
                <a:rPr lang="en-US" sz="2000" dirty="0"/>
                <a:t>x</a:t>
              </a:r>
              <a:r>
                <a:rPr lang="en-US" sz="2000" baseline="-25000" dirty="0"/>
                <a:t>1</a:t>
              </a:r>
              <a:endParaRPr lang="en-US" baseline="-25000" dirty="0"/>
            </a:p>
          </p:txBody>
        </p:sp>
        <p:sp>
          <p:nvSpPr>
            <p:cNvPr id="30" name="TextBox 29"/>
            <p:cNvSpPr txBox="1"/>
            <p:nvPr/>
          </p:nvSpPr>
          <p:spPr>
            <a:xfrm>
              <a:off x="2051720" y="4437112"/>
              <a:ext cx="504056" cy="400110"/>
            </a:xfrm>
            <a:prstGeom prst="rect">
              <a:avLst/>
            </a:prstGeom>
            <a:noFill/>
          </p:spPr>
          <p:txBody>
            <a:bodyPr wrap="square" rtlCol="0">
              <a:spAutoFit/>
            </a:bodyPr>
            <a:lstStyle/>
            <a:p>
              <a:r>
                <a:rPr lang="en-US" sz="2000" dirty="0"/>
                <a:t>x</a:t>
              </a:r>
              <a:r>
                <a:rPr lang="en-US" sz="2000" baseline="-25000" dirty="0"/>
                <a:t>2</a:t>
              </a:r>
              <a:endParaRPr lang="en-US" baseline="-25000" dirty="0"/>
            </a:p>
          </p:txBody>
        </p:sp>
        <p:cxnSp>
          <p:nvCxnSpPr>
            <p:cNvPr id="32" name="Straight Connector 31"/>
            <p:cNvCxnSpPr/>
            <p:nvPr/>
          </p:nvCxnSpPr>
          <p:spPr>
            <a:xfrm flipH="1">
              <a:off x="2339752" y="4725144"/>
              <a:ext cx="2952328" cy="0"/>
            </a:xfrm>
            <a:prstGeom prst="line">
              <a:avLst/>
            </a:prstGeom>
            <a:ln w="12700">
              <a:solidFill>
                <a:schemeClr val="tx1"/>
              </a:solidFill>
              <a:prstDash val="lgDash"/>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H="1">
              <a:off x="2339752" y="5373216"/>
              <a:ext cx="1512168" cy="0"/>
            </a:xfrm>
            <a:prstGeom prst="line">
              <a:avLst/>
            </a:prstGeom>
            <a:ln w="12700">
              <a:solidFill>
                <a:schemeClr val="tx1"/>
              </a:solidFill>
              <a:prstDash val="lgDash"/>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3851920" y="5357247"/>
              <a:ext cx="0" cy="736049"/>
            </a:xfrm>
            <a:prstGeom prst="line">
              <a:avLst/>
            </a:prstGeom>
            <a:ln w="12700">
              <a:solidFill>
                <a:schemeClr val="tx1"/>
              </a:solidFill>
              <a:prstDash val="lgDash"/>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5292080" y="5373216"/>
              <a:ext cx="0" cy="720080"/>
            </a:xfrm>
            <a:prstGeom prst="line">
              <a:avLst/>
            </a:prstGeom>
            <a:ln w="12700">
              <a:solidFill>
                <a:schemeClr val="tx1"/>
              </a:solidFill>
              <a:prstDash val="lgDash"/>
            </a:ln>
          </p:spPr>
          <p:style>
            <a:lnRef idx="1">
              <a:schemeClr val="accent1"/>
            </a:lnRef>
            <a:fillRef idx="0">
              <a:schemeClr val="accent1"/>
            </a:fillRef>
            <a:effectRef idx="0">
              <a:schemeClr val="accent1"/>
            </a:effectRef>
            <a:fontRef idx="minor">
              <a:schemeClr val="tx1"/>
            </a:fontRef>
          </p:style>
        </p:cxnSp>
      </p:grpSp>
      <p:pic>
        <p:nvPicPr>
          <p:cNvPr id="42" name="Picture 41"/>
          <p:cNvPicPr>
            <a:picLocks noChangeAspect="1"/>
          </p:cNvPicPr>
          <p:nvPr>
            <p:custDataLst>
              <p:tags r:id="rId2"/>
            </p:custDataLst>
          </p:nvPr>
        </p:nvPicPr>
        <p:blipFill>
          <a:blip r:embed="rId6">
            <a:extLst>
              <a:ext uri="{28A0092B-C50C-407E-A947-70E740481C1C}">
                <a14:useLocalDpi xmlns:a14="http://schemas.microsoft.com/office/drawing/2010/main" val="0"/>
              </a:ext>
            </a:extLst>
          </a:blip>
          <a:stretch>
            <a:fillRect/>
          </a:stretch>
        </p:blipFill>
        <p:spPr>
          <a:xfrm>
            <a:off x="6444208" y="3512119"/>
            <a:ext cx="1944216" cy="792973"/>
          </a:xfrm>
          <a:prstGeom prst="rect">
            <a:avLst/>
          </a:prstGeom>
        </p:spPr>
      </p:pic>
      <p:sp>
        <p:nvSpPr>
          <p:cNvPr id="28" name="TextBox 27"/>
          <p:cNvSpPr txBox="1"/>
          <p:nvPr/>
        </p:nvSpPr>
        <p:spPr>
          <a:xfrm>
            <a:off x="395536" y="1487060"/>
            <a:ext cx="6624736" cy="954107"/>
          </a:xfrm>
          <a:prstGeom prst="rect">
            <a:avLst/>
          </a:prstGeom>
          <a:noFill/>
        </p:spPr>
        <p:txBody>
          <a:bodyPr wrap="square" rtlCol="0">
            <a:spAutoFit/>
          </a:bodyPr>
          <a:lstStyle/>
          <a:p>
            <a:r>
              <a:rPr lang="sk-SK" sz="2000" b="1" dirty="0"/>
              <a:t>Rovnomerný pohyb po priamke:</a:t>
            </a:r>
          </a:p>
          <a:p>
            <a:r>
              <a:rPr lang="sk-SK" dirty="0"/>
              <a:t>(zatiaľ vystačíme s intuitívnym chápaním pojmov „rovnomerný“ a „priamka“)</a:t>
            </a:r>
            <a:endParaRPr lang="en-US" dirty="0"/>
          </a:p>
        </p:txBody>
      </p:sp>
      <p:sp>
        <p:nvSpPr>
          <p:cNvPr id="5" name="Oval 4"/>
          <p:cNvSpPr/>
          <p:nvPr/>
        </p:nvSpPr>
        <p:spPr>
          <a:xfrm>
            <a:off x="8892480" y="116632"/>
            <a:ext cx="216024" cy="216024"/>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8"/>
          <p:cNvSpPr>
            <a:spLocks noGrp="1"/>
          </p:cNvSpPr>
          <p:nvPr>
            <p:ph type="sldNum" sz="quarter" idx="12"/>
          </p:nvPr>
        </p:nvSpPr>
        <p:spPr/>
        <p:txBody>
          <a:bodyPr/>
          <a:lstStyle/>
          <a:p>
            <a:fld id="{53A2F171-A641-4D3E-AA75-363029A1D4AF}" type="slidenum">
              <a:rPr lang="en-US" smtClean="0"/>
              <a:t>17</a:t>
            </a:fld>
            <a:endParaRPr lang="en-US"/>
          </a:p>
        </p:txBody>
      </p:sp>
    </p:spTree>
    <p:extLst>
      <p:ext uri="{BB962C8B-B14F-4D97-AF65-F5344CB8AC3E}">
        <p14:creationId xmlns:p14="http://schemas.microsoft.com/office/powerpoint/2010/main" val="2420235545"/>
      </p:ext>
    </p:extLst>
  </p:cSld>
  <p:clrMapOvr>
    <a:masterClrMapping/>
  </p:clrMapOvr>
  <p:extLst mod="1"/>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95536" y="1487060"/>
            <a:ext cx="6624736" cy="677108"/>
          </a:xfrm>
          <a:prstGeom prst="rect">
            <a:avLst/>
          </a:prstGeom>
          <a:noFill/>
        </p:spPr>
        <p:txBody>
          <a:bodyPr wrap="square" rtlCol="0">
            <a:spAutoFit/>
          </a:bodyPr>
          <a:lstStyle/>
          <a:p>
            <a:r>
              <a:rPr lang="sk-SK" sz="2000" b="1" dirty="0"/>
              <a:t>Rovnomerný pohyb po priamke:</a:t>
            </a:r>
          </a:p>
          <a:p>
            <a:endParaRPr lang="en-US" dirty="0"/>
          </a:p>
        </p:txBody>
      </p:sp>
      <p:pic>
        <p:nvPicPr>
          <p:cNvPr id="4" name="Picture 3"/>
          <p:cNvPicPr>
            <a:picLocks noChangeAspect="1"/>
          </p:cNvPicPr>
          <p:nvPr>
            <p:custDataLst>
              <p:tags r:id="rId1"/>
            </p:custDataLst>
          </p:nvPr>
        </p:nvPicPr>
        <p:blipFill>
          <a:blip r:embed="rId6">
            <a:extLst>
              <a:ext uri="{28A0092B-C50C-407E-A947-70E740481C1C}">
                <a14:useLocalDpi xmlns:a14="http://schemas.microsoft.com/office/drawing/2010/main" val="0"/>
              </a:ext>
            </a:extLst>
          </a:blip>
          <a:stretch>
            <a:fillRect/>
          </a:stretch>
        </p:blipFill>
        <p:spPr>
          <a:xfrm>
            <a:off x="3635896" y="2239522"/>
            <a:ext cx="1815976" cy="385895"/>
          </a:xfrm>
          <a:prstGeom prst="rect">
            <a:avLst/>
          </a:prstGeom>
        </p:spPr>
      </p:pic>
      <p:pic>
        <p:nvPicPr>
          <p:cNvPr id="42" name="Picture 41"/>
          <p:cNvPicPr>
            <a:picLocks noChangeAspect="1"/>
          </p:cNvPicPr>
          <p:nvPr>
            <p:custDataLst>
              <p:tags r:id="rId2"/>
            </p:custDataLst>
          </p:nvPr>
        </p:nvPicPr>
        <p:blipFill>
          <a:blip r:embed="rId7">
            <a:extLst>
              <a:ext uri="{28A0092B-C50C-407E-A947-70E740481C1C}">
                <a14:useLocalDpi xmlns:a14="http://schemas.microsoft.com/office/drawing/2010/main" val="0"/>
              </a:ext>
            </a:extLst>
          </a:blip>
          <a:stretch>
            <a:fillRect/>
          </a:stretch>
        </p:blipFill>
        <p:spPr>
          <a:xfrm>
            <a:off x="6444208" y="3512119"/>
            <a:ext cx="1944216" cy="792973"/>
          </a:xfrm>
          <a:prstGeom prst="rect">
            <a:avLst/>
          </a:prstGeom>
        </p:spPr>
      </p:pic>
      <p:grpSp>
        <p:nvGrpSpPr>
          <p:cNvPr id="7" name="Group 6"/>
          <p:cNvGrpSpPr/>
          <p:nvPr/>
        </p:nvGrpSpPr>
        <p:grpSpPr>
          <a:xfrm>
            <a:off x="323528" y="3501008"/>
            <a:ext cx="5588510" cy="2920390"/>
            <a:chOff x="323528" y="3501008"/>
            <a:chExt cx="5588510" cy="2920390"/>
          </a:xfrm>
        </p:grpSpPr>
        <p:grpSp>
          <p:nvGrpSpPr>
            <p:cNvPr id="41" name="Group 40"/>
            <p:cNvGrpSpPr/>
            <p:nvPr/>
          </p:nvGrpSpPr>
          <p:grpSpPr>
            <a:xfrm>
              <a:off x="323528" y="3501008"/>
              <a:ext cx="5588510" cy="2920390"/>
              <a:chOff x="2051720" y="3501008"/>
              <a:chExt cx="5588510" cy="2920390"/>
            </a:xfrm>
          </p:grpSpPr>
          <p:cxnSp>
            <p:nvCxnSpPr>
              <p:cNvPr id="6" name="Straight Connector 5"/>
              <p:cNvCxnSpPr/>
              <p:nvPr/>
            </p:nvCxnSpPr>
            <p:spPr>
              <a:xfrm>
                <a:off x="2339752" y="3501008"/>
                <a:ext cx="0" cy="25922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2339752" y="6093296"/>
                <a:ext cx="468052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V="1">
                <a:off x="2339752" y="3933056"/>
                <a:ext cx="4680520" cy="216024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5292080" y="4725144"/>
                <a:ext cx="0" cy="648072"/>
              </a:xfrm>
              <a:prstGeom prst="line">
                <a:avLst/>
              </a:prstGeom>
              <a:ln w="28575">
                <a:solidFill>
                  <a:srgbClr val="FF0000"/>
                </a:solidFill>
                <a:prstDash val="lgDash"/>
              </a:ln>
            </p:spPr>
            <p:style>
              <a:lnRef idx="1">
                <a:schemeClr val="accent1"/>
              </a:lnRef>
              <a:fillRef idx="0">
                <a:schemeClr val="accent1"/>
              </a:fillRef>
              <a:effectRef idx="0">
                <a:schemeClr val="accent1"/>
              </a:effectRef>
              <a:fontRef idx="minor">
                <a:schemeClr val="tx1"/>
              </a:fontRef>
            </p:style>
          </p:cxnSp>
          <p:pic>
            <p:nvPicPr>
              <p:cNvPr id="21" name="Picture 20"/>
              <p:cNvPicPr>
                <a:picLocks noChangeAspect="1"/>
              </p:cNvPicPr>
              <p:nvPr>
                <p:custDataLst>
                  <p:tags r:id="rId4"/>
                </p:custDataLst>
              </p:nvPr>
            </p:nvPicPr>
            <p:blipFill>
              <a:blip r:embed="rId6" cstate="print">
                <a:extLst>
                  <a:ext uri="{28A0092B-C50C-407E-A947-70E740481C1C}">
                    <a14:useLocalDpi xmlns:a14="http://schemas.microsoft.com/office/drawing/2010/main" val="0"/>
                  </a:ext>
                </a:extLst>
              </a:blip>
              <a:stretch>
                <a:fillRect/>
              </a:stretch>
            </p:blipFill>
            <p:spPr>
              <a:xfrm>
                <a:off x="6732240" y="4077072"/>
                <a:ext cx="907990" cy="192948"/>
              </a:xfrm>
              <a:prstGeom prst="rect">
                <a:avLst/>
              </a:prstGeom>
            </p:spPr>
          </p:pic>
          <p:cxnSp>
            <p:nvCxnSpPr>
              <p:cNvPr id="23" name="Straight Connector 22"/>
              <p:cNvCxnSpPr/>
              <p:nvPr/>
            </p:nvCxnSpPr>
            <p:spPr>
              <a:xfrm>
                <a:off x="3851920" y="5373216"/>
                <a:ext cx="1440160" cy="0"/>
              </a:xfrm>
              <a:prstGeom prst="line">
                <a:avLst/>
              </a:prstGeom>
              <a:ln w="28575">
                <a:solidFill>
                  <a:srgbClr val="00B050"/>
                </a:solidFill>
                <a:prstDash val="lgDash"/>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3707904" y="6021288"/>
                <a:ext cx="504056" cy="400110"/>
              </a:xfrm>
              <a:prstGeom prst="rect">
                <a:avLst/>
              </a:prstGeom>
              <a:noFill/>
            </p:spPr>
            <p:txBody>
              <a:bodyPr wrap="square" rtlCol="0">
                <a:spAutoFit/>
              </a:bodyPr>
              <a:lstStyle/>
              <a:p>
                <a:r>
                  <a:rPr lang="en-US" sz="2000" dirty="0"/>
                  <a:t>t</a:t>
                </a:r>
                <a:r>
                  <a:rPr lang="en-US" sz="2000" baseline="-25000" dirty="0"/>
                  <a:t>1</a:t>
                </a:r>
                <a:endParaRPr lang="en-US" baseline="-25000" dirty="0"/>
              </a:p>
            </p:txBody>
          </p:sp>
          <p:sp>
            <p:nvSpPr>
              <p:cNvPr id="25" name="TextBox 24"/>
              <p:cNvSpPr txBox="1"/>
              <p:nvPr/>
            </p:nvSpPr>
            <p:spPr>
              <a:xfrm>
                <a:off x="5076056" y="6021288"/>
                <a:ext cx="504056" cy="400110"/>
              </a:xfrm>
              <a:prstGeom prst="rect">
                <a:avLst/>
              </a:prstGeom>
              <a:noFill/>
            </p:spPr>
            <p:txBody>
              <a:bodyPr wrap="square" rtlCol="0">
                <a:spAutoFit/>
              </a:bodyPr>
              <a:lstStyle/>
              <a:p>
                <a:r>
                  <a:rPr lang="en-US" sz="2000" dirty="0"/>
                  <a:t>t</a:t>
                </a:r>
                <a:r>
                  <a:rPr lang="en-US" sz="2000" baseline="-25000" dirty="0"/>
                  <a:t>2</a:t>
                </a:r>
                <a:endParaRPr lang="en-US" baseline="-25000" dirty="0"/>
              </a:p>
            </p:txBody>
          </p:sp>
          <p:sp>
            <p:nvSpPr>
              <p:cNvPr id="26" name="TextBox 25"/>
              <p:cNvSpPr txBox="1"/>
              <p:nvPr/>
            </p:nvSpPr>
            <p:spPr>
              <a:xfrm>
                <a:off x="4427984" y="5301208"/>
                <a:ext cx="504056" cy="400110"/>
              </a:xfrm>
              <a:prstGeom prst="rect">
                <a:avLst/>
              </a:prstGeom>
              <a:noFill/>
            </p:spPr>
            <p:txBody>
              <a:bodyPr wrap="square" rtlCol="0">
                <a:spAutoFit/>
              </a:bodyPr>
              <a:lstStyle/>
              <a:p>
                <a:r>
                  <a:rPr lang="el-GR" sz="2000" dirty="0"/>
                  <a:t>Δ</a:t>
                </a:r>
                <a:r>
                  <a:rPr lang="en-US" sz="2000" dirty="0"/>
                  <a:t>t</a:t>
                </a:r>
                <a:endParaRPr lang="en-US" baseline="-25000" dirty="0"/>
              </a:p>
            </p:txBody>
          </p:sp>
          <p:sp>
            <p:nvSpPr>
              <p:cNvPr id="27" name="TextBox 26"/>
              <p:cNvSpPr txBox="1"/>
              <p:nvPr/>
            </p:nvSpPr>
            <p:spPr>
              <a:xfrm>
                <a:off x="5220072" y="4869160"/>
                <a:ext cx="504056" cy="400110"/>
              </a:xfrm>
              <a:prstGeom prst="rect">
                <a:avLst/>
              </a:prstGeom>
              <a:noFill/>
            </p:spPr>
            <p:txBody>
              <a:bodyPr wrap="square" rtlCol="0">
                <a:spAutoFit/>
              </a:bodyPr>
              <a:lstStyle/>
              <a:p>
                <a:r>
                  <a:rPr lang="el-GR" sz="2000" dirty="0"/>
                  <a:t>Δ</a:t>
                </a:r>
                <a:r>
                  <a:rPr lang="en-US" sz="2000" dirty="0"/>
                  <a:t>x</a:t>
                </a:r>
                <a:endParaRPr lang="en-US" baseline="-25000" dirty="0"/>
              </a:p>
            </p:txBody>
          </p:sp>
          <p:sp>
            <p:nvSpPr>
              <p:cNvPr id="29" name="TextBox 28"/>
              <p:cNvSpPr txBox="1"/>
              <p:nvPr/>
            </p:nvSpPr>
            <p:spPr>
              <a:xfrm>
                <a:off x="2051720" y="5157192"/>
                <a:ext cx="504056" cy="400110"/>
              </a:xfrm>
              <a:prstGeom prst="rect">
                <a:avLst/>
              </a:prstGeom>
              <a:noFill/>
            </p:spPr>
            <p:txBody>
              <a:bodyPr wrap="square" rtlCol="0">
                <a:spAutoFit/>
              </a:bodyPr>
              <a:lstStyle/>
              <a:p>
                <a:r>
                  <a:rPr lang="en-US" sz="2000" dirty="0"/>
                  <a:t>x</a:t>
                </a:r>
                <a:r>
                  <a:rPr lang="en-US" sz="2000" baseline="-25000" dirty="0"/>
                  <a:t>1</a:t>
                </a:r>
                <a:endParaRPr lang="en-US" baseline="-25000" dirty="0"/>
              </a:p>
            </p:txBody>
          </p:sp>
          <p:sp>
            <p:nvSpPr>
              <p:cNvPr id="30" name="TextBox 29"/>
              <p:cNvSpPr txBox="1"/>
              <p:nvPr/>
            </p:nvSpPr>
            <p:spPr>
              <a:xfrm>
                <a:off x="2051720" y="4437112"/>
                <a:ext cx="504056" cy="400110"/>
              </a:xfrm>
              <a:prstGeom prst="rect">
                <a:avLst/>
              </a:prstGeom>
              <a:noFill/>
            </p:spPr>
            <p:txBody>
              <a:bodyPr wrap="square" rtlCol="0">
                <a:spAutoFit/>
              </a:bodyPr>
              <a:lstStyle/>
              <a:p>
                <a:r>
                  <a:rPr lang="en-US" sz="2000" dirty="0"/>
                  <a:t>x</a:t>
                </a:r>
                <a:r>
                  <a:rPr lang="en-US" sz="2000" baseline="-25000" dirty="0"/>
                  <a:t>2</a:t>
                </a:r>
                <a:endParaRPr lang="en-US" baseline="-25000" dirty="0"/>
              </a:p>
            </p:txBody>
          </p:sp>
          <p:cxnSp>
            <p:nvCxnSpPr>
              <p:cNvPr id="32" name="Straight Connector 31"/>
              <p:cNvCxnSpPr/>
              <p:nvPr/>
            </p:nvCxnSpPr>
            <p:spPr>
              <a:xfrm flipH="1">
                <a:off x="2339752" y="4725144"/>
                <a:ext cx="2952328" cy="0"/>
              </a:xfrm>
              <a:prstGeom prst="line">
                <a:avLst/>
              </a:prstGeom>
              <a:ln w="12700">
                <a:solidFill>
                  <a:schemeClr val="tx1"/>
                </a:solidFill>
                <a:prstDash val="lgDash"/>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H="1">
                <a:off x="2339752" y="5373216"/>
                <a:ext cx="1512168" cy="0"/>
              </a:xfrm>
              <a:prstGeom prst="line">
                <a:avLst/>
              </a:prstGeom>
              <a:ln w="12700">
                <a:solidFill>
                  <a:schemeClr val="tx1"/>
                </a:solidFill>
                <a:prstDash val="lgDash"/>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3851920" y="5357247"/>
                <a:ext cx="0" cy="736049"/>
              </a:xfrm>
              <a:prstGeom prst="line">
                <a:avLst/>
              </a:prstGeom>
              <a:ln w="12700">
                <a:solidFill>
                  <a:schemeClr val="tx1"/>
                </a:solidFill>
                <a:prstDash val="lgDash"/>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5292080" y="5373216"/>
                <a:ext cx="0" cy="720080"/>
              </a:xfrm>
              <a:prstGeom prst="line">
                <a:avLst/>
              </a:prstGeom>
              <a:ln w="12700">
                <a:solidFill>
                  <a:schemeClr val="tx1"/>
                </a:solidFill>
                <a:prstDash val="lgDash"/>
              </a:ln>
            </p:spPr>
            <p:style>
              <a:lnRef idx="1">
                <a:schemeClr val="accent1"/>
              </a:lnRef>
              <a:fillRef idx="0">
                <a:schemeClr val="accent1"/>
              </a:fillRef>
              <a:effectRef idx="0">
                <a:schemeClr val="accent1"/>
              </a:effectRef>
              <a:fontRef idx="minor">
                <a:schemeClr val="tx1"/>
              </a:fontRef>
            </p:style>
          </p:cxnSp>
        </p:grpSp>
        <p:sp>
          <p:nvSpPr>
            <p:cNvPr id="5" name="Pie 4"/>
            <p:cNvSpPr/>
            <p:nvPr/>
          </p:nvSpPr>
          <p:spPr>
            <a:xfrm rot="18717642">
              <a:off x="1568544" y="4709175"/>
              <a:ext cx="1296144" cy="1296144"/>
            </a:xfrm>
            <a:prstGeom prst="pie">
              <a:avLst>
                <a:gd name="adj1" fmla="val 1542354"/>
                <a:gd name="adj2" fmla="val 292461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8" name="TextBox 27"/>
            <p:cNvSpPr txBox="1"/>
            <p:nvPr/>
          </p:nvSpPr>
          <p:spPr>
            <a:xfrm>
              <a:off x="2843808" y="4973106"/>
              <a:ext cx="432048" cy="400110"/>
            </a:xfrm>
            <a:prstGeom prst="rect">
              <a:avLst/>
            </a:prstGeom>
            <a:noFill/>
          </p:spPr>
          <p:txBody>
            <a:bodyPr wrap="square" rtlCol="0">
              <a:spAutoFit/>
            </a:bodyPr>
            <a:lstStyle/>
            <a:p>
              <a:r>
                <a:rPr lang="el-GR" sz="2000" dirty="0"/>
                <a:t>α</a:t>
              </a:r>
              <a:endParaRPr lang="en-US" baseline="-25000" dirty="0"/>
            </a:p>
          </p:txBody>
        </p:sp>
      </p:grpSp>
      <p:pic>
        <p:nvPicPr>
          <p:cNvPr id="9" name="Picture 8"/>
          <p:cNvPicPr>
            <a:picLocks noChangeAspect="1"/>
          </p:cNvPicPr>
          <p:nvPr>
            <p:custDataLst>
              <p:tags r:id="rId3"/>
            </p:custDataLst>
          </p:nvPr>
        </p:nvPicPr>
        <p:blipFill>
          <a:blip r:embed="rId8" cstate="print">
            <a:extLst>
              <a:ext uri="{28A0092B-C50C-407E-A947-70E740481C1C}">
                <a14:useLocalDpi xmlns:a14="http://schemas.microsoft.com/office/drawing/2010/main" val="0"/>
              </a:ext>
            </a:extLst>
          </a:blip>
          <a:stretch>
            <a:fillRect/>
          </a:stretch>
        </p:blipFill>
        <p:spPr>
          <a:xfrm>
            <a:off x="6444208" y="4933166"/>
            <a:ext cx="2152666" cy="336104"/>
          </a:xfrm>
          <a:prstGeom prst="rect">
            <a:avLst/>
          </a:prstGeom>
        </p:spPr>
      </p:pic>
      <p:sp>
        <p:nvSpPr>
          <p:cNvPr id="13" name="Slide Number Placeholder 12"/>
          <p:cNvSpPr>
            <a:spLocks noGrp="1"/>
          </p:cNvSpPr>
          <p:nvPr>
            <p:ph type="sldNum" sz="quarter" idx="12"/>
          </p:nvPr>
        </p:nvSpPr>
        <p:spPr/>
        <p:txBody>
          <a:bodyPr/>
          <a:lstStyle/>
          <a:p>
            <a:fld id="{53A2F171-A641-4D3E-AA75-363029A1D4AF}" type="slidenum">
              <a:rPr lang="en-US" smtClean="0"/>
              <a:t>18</a:t>
            </a:fld>
            <a:endParaRPr lang="en-US"/>
          </a:p>
        </p:txBody>
      </p:sp>
      <p:sp>
        <p:nvSpPr>
          <p:cNvPr id="31" name="TextBox 30"/>
          <p:cNvSpPr txBox="1"/>
          <p:nvPr/>
        </p:nvSpPr>
        <p:spPr>
          <a:xfrm>
            <a:off x="1364393" y="614253"/>
            <a:ext cx="6552728" cy="584775"/>
          </a:xfrm>
          <a:prstGeom prst="rect">
            <a:avLst/>
          </a:prstGeom>
          <a:noFill/>
        </p:spPr>
        <p:txBody>
          <a:bodyPr wrap="square" rtlCol="0">
            <a:spAutoFit/>
          </a:bodyPr>
          <a:lstStyle/>
          <a:p>
            <a:pPr algn="ctr"/>
            <a:r>
              <a:rPr lang="sk-SK" sz="3200" b="1" dirty="0"/>
              <a:t>Rýchlosť: jednorozmerný prípad</a:t>
            </a:r>
            <a:endParaRPr lang="en-US" b="1" dirty="0"/>
          </a:p>
        </p:txBody>
      </p:sp>
    </p:spTree>
    <p:extLst>
      <p:ext uri="{BB962C8B-B14F-4D97-AF65-F5344CB8AC3E}">
        <p14:creationId xmlns:p14="http://schemas.microsoft.com/office/powerpoint/2010/main" val="2763478044"/>
      </p:ext>
    </p:extLst>
  </p:cSld>
  <p:clrMapOvr>
    <a:masterClrMapping/>
  </p:clrMapOvr>
  <p:extLst mod="1"/>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15616" y="682909"/>
            <a:ext cx="6851104" cy="584775"/>
          </a:xfrm>
          <a:prstGeom prst="rect">
            <a:avLst/>
          </a:prstGeom>
          <a:noFill/>
        </p:spPr>
        <p:txBody>
          <a:bodyPr wrap="square" rtlCol="0">
            <a:spAutoFit/>
          </a:bodyPr>
          <a:lstStyle/>
          <a:p>
            <a:pPr algn="ctr"/>
            <a:r>
              <a:rPr lang="sk-SK" sz="3200" b="1" dirty="0"/>
              <a:t>Nerovnomerný pohyb (po priamke)</a:t>
            </a:r>
            <a:endParaRPr lang="sk-SK" b="1" dirty="0"/>
          </a:p>
        </p:txBody>
      </p:sp>
      <p:grpSp>
        <p:nvGrpSpPr>
          <p:cNvPr id="3" name="Group 2"/>
          <p:cNvGrpSpPr/>
          <p:nvPr/>
        </p:nvGrpSpPr>
        <p:grpSpPr>
          <a:xfrm>
            <a:off x="2037383" y="2052265"/>
            <a:ext cx="3974777" cy="2456855"/>
            <a:chOff x="957263" y="1700808"/>
            <a:chExt cx="3974777" cy="2456855"/>
          </a:xfrm>
        </p:grpSpPr>
        <p:cxnSp>
          <p:nvCxnSpPr>
            <p:cNvPr id="11" name="Straight Connector 10"/>
            <p:cNvCxnSpPr/>
            <p:nvPr/>
          </p:nvCxnSpPr>
          <p:spPr>
            <a:xfrm>
              <a:off x="971600" y="1700808"/>
              <a:ext cx="0" cy="244827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971600" y="4149080"/>
              <a:ext cx="396044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Freeform 14"/>
            <p:cNvSpPr/>
            <p:nvPr/>
          </p:nvSpPr>
          <p:spPr>
            <a:xfrm>
              <a:off x="957263" y="2471738"/>
              <a:ext cx="3957637" cy="1685925"/>
            </a:xfrm>
            <a:custGeom>
              <a:avLst/>
              <a:gdLst>
                <a:gd name="connsiteX0" fmla="*/ 0 w 4986337"/>
                <a:gd name="connsiteY0" fmla="*/ 1692366 h 1692366"/>
                <a:gd name="connsiteX1" fmla="*/ 300037 w 4986337"/>
                <a:gd name="connsiteY1" fmla="*/ 1163728 h 1692366"/>
                <a:gd name="connsiteX2" fmla="*/ 742950 w 4986337"/>
                <a:gd name="connsiteY2" fmla="*/ 735103 h 1692366"/>
                <a:gd name="connsiteX3" fmla="*/ 1400175 w 4986337"/>
                <a:gd name="connsiteY3" fmla="*/ 349341 h 1692366"/>
                <a:gd name="connsiteX4" fmla="*/ 2057400 w 4986337"/>
                <a:gd name="connsiteY4" fmla="*/ 192178 h 1692366"/>
                <a:gd name="connsiteX5" fmla="*/ 2757487 w 4986337"/>
                <a:gd name="connsiteY5" fmla="*/ 106453 h 1692366"/>
                <a:gd name="connsiteX6" fmla="*/ 3457575 w 4986337"/>
                <a:gd name="connsiteY6" fmla="*/ 49303 h 1692366"/>
                <a:gd name="connsiteX7" fmla="*/ 3957637 w 4986337"/>
                <a:gd name="connsiteY7" fmla="*/ 6441 h 1692366"/>
                <a:gd name="connsiteX8" fmla="*/ 4243387 w 4986337"/>
                <a:gd name="connsiteY8" fmla="*/ 49303 h 1692366"/>
                <a:gd name="connsiteX9" fmla="*/ 4986337 w 4986337"/>
                <a:gd name="connsiteY9" fmla="*/ 449353 h 1692366"/>
                <a:gd name="connsiteX0" fmla="*/ 0 w 4972049"/>
                <a:gd name="connsiteY0" fmla="*/ 1692366 h 1692366"/>
                <a:gd name="connsiteX1" fmla="*/ 300037 w 4972049"/>
                <a:gd name="connsiteY1" fmla="*/ 1163728 h 1692366"/>
                <a:gd name="connsiteX2" fmla="*/ 742950 w 4972049"/>
                <a:gd name="connsiteY2" fmla="*/ 735103 h 1692366"/>
                <a:gd name="connsiteX3" fmla="*/ 1400175 w 4972049"/>
                <a:gd name="connsiteY3" fmla="*/ 349341 h 1692366"/>
                <a:gd name="connsiteX4" fmla="*/ 2057400 w 4972049"/>
                <a:gd name="connsiteY4" fmla="*/ 192178 h 1692366"/>
                <a:gd name="connsiteX5" fmla="*/ 2757487 w 4972049"/>
                <a:gd name="connsiteY5" fmla="*/ 106453 h 1692366"/>
                <a:gd name="connsiteX6" fmla="*/ 3457575 w 4972049"/>
                <a:gd name="connsiteY6" fmla="*/ 49303 h 1692366"/>
                <a:gd name="connsiteX7" fmla="*/ 3957637 w 4972049"/>
                <a:gd name="connsiteY7" fmla="*/ 6441 h 1692366"/>
                <a:gd name="connsiteX8" fmla="*/ 4243387 w 4972049"/>
                <a:gd name="connsiteY8" fmla="*/ 49303 h 1692366"/>
                <a:gd name="connsiteX9" fmla="*/ 4972049 w 4972049"/>
                <a:gd name="connsiteY9" fmla="*/ 449353 h 1692366"/>
                <a:gd name="connsiteX0" fmla="*/ 0 w 4972049"/>
                <a:gd name="connsiteY0" fmla="*/ 1692366 h 1692366"/>
                <a:gd name="connsiteX1" fmla="*/ 300037 w 4972049"/>
                <a:gd name="connsiteY1" fmla="*/ 1163728 h 1692366"/>
                <a:gd name="connsiteX2" fmla="*/ 742950 w 4972049"/>
                <a:gd name="connsiteY2" fmla="*/ 735103 h 1692366"/>
                <a:gd name="connsiteX3" fmla="*/ 1400175 w 4972049"/>
                <a:gd name="connsiteY3" fmla="*/ 349341 h 1692366"/>
                <a:gd name="connsiteX4" fmla="*/ 2057400 w 4972049"/>
                <a:gd name="connsiteY4" fmla="*/ 192178 h 1692366"/>
                <a:gd name="connsiteX5" fmla="*/ 2757487 w 4972049"/>
                <a:gd name="connsiteY5" fmla="*/ 106453 h 1692366"/>
                <a:gd name="connsiteX6" fmla="*/ 3457575 w 4972049"/>
                <a:gd name="connsiteY6" fmla="*/ 49303 h 1692366"/>
                <a:gd name="connsiteX7" fmla="*/ 3957637 w 4972049"/>
                <a:gd name="connsiteY7" fmla="*/ 6441 h 1692366"/>
                <a:gd name="connsiteX8" fmla="*/ 4243387 w 4972049"/>
                <a:gd name="connsiteY8" fmla="*/ 49303 h 1692366"/>
                <a:gd name="connsiteX9" fmla="*/ 4972049 w 4972049"/>
                <a:gd name="connsiteY9" fmla="*/ 449353 h 1692366"/>
                <a:gd name="connsiteX0" fmla="*/ 0 w 4243387"/>
                <a:gd name="connsiteY0" fmla="*/ 1692366 h 1692366"/>
                <a:gd name="connsiteX1" fmla="*/ 300037 w 4243387"/>
                <a:gd name="connsiteY1" fmla="*/ 1163728 h 1692366"/>
                <a:gd name="connsiteX2" fmla="*/ 742950 w 4243387"/>
                <a:gd name="connsiteY2" fmla="*/ 735103 h 1692366"/>
                <a:gd name="connsiteX3" fmla="*/ 1400175 w 4243387"/>
                <a:gd name="connsiteY3" fmla="*/ 349341 h 1692366"/>
                <a:gd name="connsiteX4" fmla="*/ 2057400 w 4243387"/>
                <a:gd name="connsiteY4" fmla="*/ 192178 h 1692366"/>
                <a:gd name="connsiteX5" fmla="*/ 2757487 w 4243387"/>
                <a:gd name="connsiteY5" fmla="*/ 106453 h 1692366"/>
                <a:gd name="connsiteX6" fmla="*/ 3457575 w 4243387"/>
                <a:gd name="connsiteY6" fmla="*/ 49303 h 1692366"/>
                <a:gd name="connsiteX7" fmla="*/ 3957637 w 4243387"/>
                <a:gd name="connsiteY7" fmla="*/ 6441 h 1692366"/>
                <a:gd name="connsiteX8" fmla="*/ 4243387 w 4243387"/>
                <a:gd name="connsiteY8" fmla="*/ 49303 h 1692366"/>
                <a:gd name="connsiteX0" fmla="*/ 0 w 3957637"/>
                <a:gd name="connsiteY0" fmla="*/ 1685925 h 1685925"/>
                <a:gd name="connsiteX1" fmla="*/ 300037 w 3957637"/>
                <a:gd name="connsiteY1" fmla="*/ 1157287 h 1685925"/>
                <a:gd name="connsiteX2" fmla="*/ 742950 w 3957637"/>
                <a:gd name="connsiteY2" fmla="*/ 728662 h 1685925"/>
                <a:gd name="connsiteX3" fmla="*/ 1400175 w 3957637"/>
                <a:gd name="connsiteY3" fmla="*/ 342900 h 1685925"/>
                <a:gd name="connsiteX4" fmla="*/ 2057400 w 3957637"/>
                <a:gd name="connsiteY4" fmla="*/ 185737 h 1685925"/>
                <a:gd name="connsiteX5" fmla="*/ 2757487 w 3957637"/>
                <a:gd name="connsiteY5" fmla="*/ 100012 h 1685925"/>
                <a:gd name="connsiteX6" fmla="*/ 3457575 w 3957637"/>
                <a:gd name="connsiteY6" fmla="*/ 42862 h 1685925"/>
                <a:gd name="connsiteX7" fmla="*/ 3957637 w 3957637"/>
                <a:gd name="connsiteY7" fmla="*/ 0 h 16859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957637" h="1685925">
                  <a:moveTo>
                    <a:pt x="0" y="1685925"/>
                  </a:moveTo>
                  <a:cubicBezTo>
                    <a:pt x="88106" y="1501378"/>
                    <a:pt x="176212" y="1316831"/>
                    <a:pt x="300037" y="1157287"/>
                  </a:cubicBezTo>
                  <a:cubicBezTo>
                    <a:pt x="423862" y="997743"/>
                    <a:pt x="559594" y="864393"/>
                    <a:pt x="742950" y="728662"/>
                  </a:cubicBezTo>
                  <a:cubicBezTo>
                    <a:pt x="926306" y="592931"/>
                    <a:pt x="1181100" y="433387"/>
                    <a:pt x="1400175" y="342900"/>
                  </a:cubicBezTo>
                  <a:cubicBezTo>
                    <a:pt x="1619250" y="252412"/>
                    <a:pt x="1831181" y="226218"/>
                    <a:pt x="2057400" y="185737"/>
                  </a:cubicBezTo>
                  <a:cubicBezTo>
                    <a:pt x="2283619" y="145256"/>
                    <a:pt x="2524125" y="123824"/>
                    <a:pt x="2757487" y="100012"/>
                  </a:cubicBezTo>
                  <a:cubicBezTo>
                    <a:pt x="2990850" y="76199"/>
                    <a:pt x="3457575" y="42862"/>
                    <a:pt x="3457575" y="42862"/>
                  </a:cubicBezTo>
                  <a:cubicBezTo>
                    <a:pt x="3657600" y="26193"/>
                    <a:pt x="3826668" y="0"/>
                    <a:pt x="3957637" y="0"/>
                  </a:cubicBez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 name="Oval 3"/>
          <p:cNvSpPr/>
          <p:nvPr/>
        </p:nvSpPr>
        <p:spPr>
          <a:xfrm>
            <a:off x="3131840" y="3212976"/>
            <a:ext cx="144016" cy="14401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custDataLst>
              <p:tags r:id="rId1"/>
            </p:custDataLst>
          </p:nvPr>
        </p:nvPicPr>
        <p:blipFill>
          <a:blip r:embed="rId5" cstate="print">
            <a:extLst>
              <a:ext uri="{28A0092B-C50C-407E-A947-70E740481C1C}">
                <a14:useLocalDpi xmlns:a14="http://schemas.microsoft.com/office/drawing/2010/main" val="0"/>
              </a:ext>
            </a:extLst>
          </a:blip>
          <a:stretch>
            <a:fillRect/>
          </a:stretch>
        </p:blipFill>
        <p:spPr>
          <a:xfrm>
            <a:off x="5995020" y="2795270"/>
            <a:ext cx="885825" cy="255270"/>
          </a:xfrm>
          <a:prstGeom prst="rect">
            <a:avLst/>
          </a:prstGeom>
        </p:spPr>
      </p:pic>
      <p:pic>
        <p:nvPicPr>
          <p:cNvPr id="6" name="Picture 5"/>
          <p:cNvPicPr>
            <a:picLocks noChangeAspect="1"/>
          </p:cNvPicPr>
          <p:nvPr>
            <p:custDataLst>
              <p:tags r:id="rId2"/>
            </p:custDataLst>
          </p:nvPr>
        </p:nvPicPr>
        <p:blipFill>
          <a:blip r:embed="rId6" cstate="print">
            <a:extLst>
              <a:ext uri="{28A0092B-C50C-407E-A947-70E740481C1C}">
                <a14:useLocalDpi xmlns:a14="http://schemas.microsoft.com/office/drawing/2010/main" val="0"/>
              </a:ext>
            </a:extLst>
          </a:blip>
          <a:stretch>
            <a:fillRect/>
          </a:stretch>
        </p:blipFill>
        <p:spPr>
          <a:xfrm>
            <a:off x="3125743" y="4725144"/>
            <a:ext cx="78105" cy="161925"/>
          </a:xfrm>
          <a:prstGeom prst="rect">
            <a:avLst/>
          </a:prstGeom>
        </p:spPr>
      </p:pic>
      <p:pic>
        <p:nvPicPr>
          <p:cNvPr id="7" name="Picture 6"/>
          <p:cNvPicPr>
            <a:picLocks noChangeAspect="1"/>
          </p:cNvPicPr>
          <p:nvPr>
            <p:custDataLst>
              <p:tags r:id="rId3"/>
            </p:custDataLst>
          </p:nvPr>
        </p:nvPicPr>
        <p:blipFill>
          <a:blip r:embed="rId7" cstate="print">
            <a:extLst>
              <a:ext uri="{28A0092B-C50C-407E-A947-70E740481C1C}">
                <a14:useLocalDpi xmlns:a14="http://schemas.microsoft.com/office/drawing/2010/main" val="0"/>
              </a:ext>
            </a:extLst>
          </a:blip>
          <a:stretch>
            <a:fillRect/>
          </a:stretch>
        </p:blipFill>
        <p:spPr>
          <a:xfrm>
            <a:off x="1503844" y="3140968"/>
            <a:ext cx="403860" cy="255270"/>
          </a:xfrm>
          <a:prstGeom prst="rect">
            <a:avLst/>
          </a:prstGeom>
        </p:spPr>
      </p:pic>
      <p:cxnSp>
        <p:nvCxnSpPr>
          <p:cNvPr id="17" name="Straight Connector 16"/>
          <p:cNvCxnSpPr>
            <a:stCxn id="4" idx="4"/>
          </p:cNvCxnSpPr>
          <p:nvPr/>
        </p:nvCxnSpPr>
        <p:spPr>
          <a:xfrm>
            <a:off x="3203848" y="3356992"/>
            <a:ext cx="0" cy="1152128"/>
          </a:xfrm>
          <a:prstGeom prst="line">
            <a:avLst/>
          </a:prstGeom>
          <a:ln>
            <a:solidFill>
              <a:schemeClr val="tx1"/>
            </a:solidFill>
            <a:prstDash val="lgDash"/>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2051720" y="3284984"/>
            <a:ext cx="1152128" cy="0"/>
          </a:xfrm>
          <a:prstGeom prst="line">
            <a:avLst/>
          </a:prstGeom>
          <a:ln>
            <a:solidFill>
              <a:schemeClr val="tx1"/>
            </a:solidFill>
            <a:prstDash val="lgDash"/>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3203848" y="3100898"/>
            <a:ext cx="1584176" cy="400110"/>
          </a:xfrm>
          <a:prstGeom prst="rect">
            <a:avLst/>
          </a:prstGeom>
          <a:noFill/>
        </p:spPr>
        <p:txBody>
          <a:bodyPr wrap="square" rtlCol="0">
            <a:spAutoFit/>
          </a:bodyPr>
          <a:lstStyle/>
          <a:p>
            <a:r>
              <a:rPr lang="sk-SK" sz="2000" b="1" dirty="0">
                <a:solidFill>
                  <a:srgbClr val="FF0000"/>
                </a:solidFill>
              </a:rPr>
              <a:t>rýchlosť ?</a:t>
            </a:r>
            <a:endParaRPr lang="en-US" sz="2000" b="1" dirty="0">
              <a:solidFill>
                <a:srgbClr val="FF0000"/>
              </a:solidFill>
            </a:endParaRPr>
          </a:p>
        </p:txBody>
      </p:sp>
      <p:sp>
        <p:nvSpPr>
          <p:cNvPr id="10" name="Slide Number Placeholder 9"/>
          <p:cNvSpPr>
            <a:spLocks noGrp="1"/>
          </p:cNvSpPr>
          <p:nvPr>
            <p:ph type="sldNum" sz="quarter" idx="12"/>
          </p:nvPr>
        </p:nvSpPr>
        <p:spPr/>
        <p:txBody>
          <a:bodyPr/>
          <a:lstStyle/>
          <a:p>
            <a:fld id="{53A2F171-A641-4D3E-AA75-363029A1D4AF}" type="slidenum">
              <a:rPr lang="en-US" smtClean="0"/>
              <a:t>19</a:t>
            </a:fld>
            <a:endParaRPr lang="en-US"/>
          </a:p>
        </p:txBody>
      </p:sp>
    </p:spTree>
    <p:extLst>
      <p:ext uri="{BB962C8B-B14F-4D97-AF65-F5344CB8AC3E}">
        <p14:creationId xmlns:p14="http://schemas.microsoft.com/office/powerpoint/2010/main" val="1218097787"/>
      </p:ext>
    </p:extLst>
  </p:cSld>
  <p:clrMapOvr>
    <a:masterClrMapping/>
  </p:clrMapOvr>
  <p:extLst mod="1"/>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67748" y="526774"/>
            <a:ext cx="8060635" cy="369332"/>
          </a:xfrm>
          <a:prstGeom prst="rect">
            <a:avLst/>
          </a:prstGeom>
          <a:noFill/>
        </p:spPr>
        <p:txBody>
          <a:bodyPr wrap="square" rtlCol="0">
            <a:spAutoFit/>
          </a:bodyPr>
          <a:lstStyle/>
          <a:p>
            <a:r>
              <a:rPr lang="sk-SK" dirty="0">
                <a:latin typeface="Arial" panose="020B0604020202020204" pitchFamily="34" charset="0"/>
                <a:cs typeface="Arial" panose="020B0604020202020204" pitchFamily="34" charset="0"/>
              </a:rPr>
              <a:t>Pri kondenzátore je vizualizácia možná a celkom poučná</a:t>
            </a:r>
            <a:endParaRPr lang="en-US" dirty="0">
              <a:latin typeface="Arial" panose="020B0604020202020204" pitchFamily="34" charset="0"/>
              <a:cs typeface="Arial" panose="020B0604020202020204" pitchFamily="34" charset="0"/>
            </a:endParaRPr>
          </a:p>
        </p:txBody>
      </p:sp>
      <p:pic>
        <p:nvPicPr>
          <p:cNvPr id="3"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45233" y="1248856"/>
            <a:ext cx="3543808" cy="1425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98168" y="1252993"/>
            <a:ext cx="5466319" cy="36614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2123728" y="3511141"/>
            <a:ext cx="2743200" cy="461665"/>
          </a:xfrm>
          <a:prstGeom prst="rect">
            <a:avLst/>
          </a:prstGeom>
          <a:noFill/>
        </p:spPr>
        <p:txBody>
          <a:bodyPr wrap="square" rtlCol="0">
            <a:spAutoFit/>
          </a:bodyPr>
          <a:lstStyle/>
          <a:p>
            <a:r>
              <a:rPr lang="sk-SK" sz="2400" b="1" dirty="0">
                <a:latin typeface="Arial" panose="020B0604020202020204" pitchFamily="34" charset="0"/>
                <a:cs typeface="Arial" panose="020B0604020202020204" pitchFamily="34" charset="0"/>
              </a:rPr>
              <a:t>Stav: Q</a:t>
            </a:r>
            <a:endParaRPr lang="en-US" sz="2400" b="1" dirty="0">
              <a:latin typeface="Arial" panose="020B0604020202020204" pitchFamily="34" charset="0"/>
              <a:cs typeface="Arial" panose="020B0604020202020204" pitchFamily="34" charset="0"/>
            </a:endParaRPr>
          </a:p>
        </p:txBody>
      </p:sp>
      <p:sp>
        <p:nvSpPr>
          <p:cNvPr id="7" name="Rectangle 6"/>
          <p:cNvSpPr/>
          <p:nvPr/>
        </p:nvSpPr>
        <p:spPr>
          <a:xfrm>
            <a:off x="1775858" y="3411750"/>
            <a:ext cx="2136913" cy="765313"/>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3598168" y="4987140"/>
            <a:ext cx="5327171" cy="707886"/>
          </a:xfrm>
          <a:prstGeom prst="rect">
            <a:avLst/>
          </a:prstGeom>
          <a:noFill/>
        </p:spPr>
        <p:txBody>
          <a:bodyPr wrap="square" rtlCol="0">
            <a:spAutoFit/>
          </a:bodyPr>
          <a:lstStyle/>
          <a:p>
            <a:r>
              <a:rPr lang="sk-SK" sz="2000" dirty="0"/>
              <a:t>U</a:t>
            </a:r>
            <a:r>
              <a:rPr lang="sk-SK" sz="2000" baseline="-25000" dirty="0"/>
              <a:t>0 </a:t>
            </a:r>
            <a:r>
              <a:rPr lang="sk-SK" sz="2000" dirty="0"/>
              <a:t>= 20 V,  R = 10000 Ω,  C = 100 μF</a:t>
            </a:r>
          </a:p>
          <a:p>
            <a:r>
              <a:rPr lang="sk-SK" sz="2000" dirty="0"/>
              <a:t>Počiatočný stav: t = 0,  Q = 0</a:t>
            </a:r>
          </a:p>
        </p:txBody>
      </p:sp>
      <p:sp>
        <p:nvSpPr>
          <p:cNvPr id="10" name="TextBox 9"/>
          <p:cNvSpPr txBox="1"/>
          <p:nvPr/>
        </p:nvSpPr>
        <p:spPr>
          <a:xfrm>
            <a:off x="367748" y="5874026"/>
            <a:ext cx="8557591" cy="923330"/>
          </a:xfrm>
          <a:prstGeom prst="rect">
            <a:avLst/>
          </a:prstGeom>
          <a:noFill/>
        </p:spPr>
        <p:txBody>
          <a:bodyPr wrap="square" rtlCol="0">
            <a:spAutoFit/>
          </a:bodyPr>
          <a:lstStyle/>
          <a:p>
            <a:r>
              <a:rPr lang="sk-SK" dirty="0">
                <a:latin typeface="Arial" panose="020B0604020202020204" pitchFamily="34" charset="0"/>
                <a:cs typeface="Arial" panose="020B0604020202020204" pitchFamily="34" charset="0"/>
              </a:rPr>
              <a:t>Ľahko sa dala vizualizovať aj časová závislosť stavu, lebo stav je jediné číslo (náboj), na znázornenie stavu stačí jednorozmerný priestor (jedna os), na druhú os môžeme nanášať čas a máme graf závislosti stavu na čase.</a:t>
            </a: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1BCE0CA2-1A48-4B23-8A77-1A9F640E54E6}" type="slidenum">
              <a:rPr lang="sk-SK" smtClean="0"/>
              <a:t>2</a:t>
            </a:fld>
            <a:endParaRPr lang="sk-SK"/>
          </a:p>
        </p:txBody>
      </p:sp>
    </p:spTree>
    <p:extLst>
      <p:ext uri="{BB962C8B-B14F-4D97-AF65-F5344CB8AC3E}">
        <p14:creationId xmlns:p14="http://schemas.microsoft.com/office/powerpoint/2010/main" val="2063097371"/>
      </p:ext>
    </p:extLst>
  </p:cSld>
  <p:clrMapOvr>
    <a:masterClrMapping/>
  </p:clrMapOvr>
  <p:extLst mod="1"/>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331640" y="476672"/>
            <a:ext cx="6984776" cy="584775"/>
          </a:xfrm>
          <a:prstGeom prst="rect">
            <a:avLst/>
          </a:prstGeom>
          <a:noFill/>
        </p:spPr>
        <p:txBody>
          <a:bodyPr wrap="square" rtlCol="0">
            <a:spAutoFit/>
          </a:bodyPr>
          <a:lstStyle/>
          <a:p>
            <a:pPr algn="ctr"/>
            <a:r>
              <a:rPr lang="sk-SK" sz="3200" b="1" dirty="0"/>
              <a:t>Newtonov trik</a:t>
            </a: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1061447"/>
            <a:ext cx="3596432" cy="24070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02972" y="3603848"/>
            <a:ext cx="4839605" cy="2909242"/>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3" name="Picture 5" descr="https://encrypted-tbn2.google.com/images?q=tbn:ANd9GcSpZS71HYh9jGGgJWNgcMciMb86CfUV4-3ypAAFrYHx76a6jpAR"/>
          <p:cNvPicPr>
            <a:picLocks noChangeAspect="1" noChangeArrowheads="1"/>
          </p:cNvPicPr>
          <p:nvPr/>
        </p:nvPicPr>
        <p:blipFill>
          <a:blip r:embed="rId4">
            <a:extLst>
              <a:ext uri="{BEBA8EAE-BF5A-486C-A8C5-ECC9F3942E4B}">
                <a14:imgProps xmlns:a14="http://schemas.microsoft.com/office/drawing/2010/main">
                  <a14:imgLayer r:embed="rId5">
                    <a14:imgEffect>
                      <a14:backgroundRemoval t="10000" b="90000" l="10000" r="90000">
                        <a14:foregroundMark x1="19556" y1="20000" x2="13778" y2="25333"/>
                        <a14:foregroundMark x1="11556" y1="32000" x2="11556" y2="32000"/>
                        <a14:foregroundMark x1="12444" y1="27556" x2="10667" y2="36889"/>
                        <a14:foregroundMark x1="11556" y1="40000" x2="11556" y2="40000"/>
                        <a14:foregroundMark x1="11111" y1="42222" x2="11111" y2="42222"/>
                        <a14:foregroundMark x1="12444" y1="37778" x2="12444" y2="37778"/>
                        <a14:foregroundMark x1="18667" y1="21778" x2="18667" y2="21778"/>
                      </a14:backgroundRemoval>
                    </a14:imgEffect>
                    <a14:imgEffect>
                      <a14:brightnessContrast contrast="-40000"/>
                    </a14:imgEffect>
                  </a14:imgLayer>
                </a14:imgProps>
              </a:ext>
              <a:ext uri="{28A0092B-C50C-407E-A947-70E740481C1C}">
                <a14:useLocalDpi xmlns:a14="http://schemas.microsoft.com/office/drawing/2010/main" val="0"/>
              </a:ext>
            </a:extLst>
          </a:blip>
          <a:srcRect/>
          <a:stretch>
            <a:fillRect/>
          </a:stretch>
        </p:blipFill>
        <p:spPr bwMode="auto">
          <a:xfrm>
            <a:off x="827584" y="1114425"/>
            <a:ext cx="2143125" cy="2143125"/>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475656" y="1772816"/>
            <a:ext cx="144016" cy="14401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dirty="0"/>
          </a:p>
        </p:txBody>
      </p:sp>
      <p:cxnSp>
        <p:nvCxnSpPr>
          <p:cNvPr id="7" name="Straight Connector 6"/>
          <p:cNvCxnSpPr>
            <a:stCxn id="4" idx="1"/>
          </p:cNvCxnSpPr>
          <p:nvPr/>
        </p:nvCxnSpPr>
        <p:spPr>
          <a:xfrm>
            <a:off x="1475656" y="1844824"/>
            <a:ext cx="2627316" cy="4668266"/>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a:stCxn id="4" idx="0"/>
          </p:cNvCxnSpPr>
          <p:nvPr/>
        </p:nvCxnSpPr>
        <p:spPr>
          <a:xfrm>
            <a:off x="1547664" y="1772816"/>
            <a:ext cx="7394913" cy="183103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4214217" y="1455093"/>
            <a:ext cx="4392488" cy="1200329"/>
          </a:xfrm>
          <a:prstGeom prst="rect">
            <a:avLst/>
          </a:prstGeom>
          <a:noFill/>
        </p:spPr>
        <p:txBody>
          <a:bodyPr wrap="square" rtlCol="0">
            <a:spAutoFit/>
          </a:bodyPr>
          <a:lstStyle/>
          <a:p>
            <a:r>
              <a:rPr lang="sk-SK" sz="2400" b="1" dirty="0"/>
              <a:t>Ak sa pozrieme na dostatočne malý úsek grafu pri vhodnom zväčšení, vyzerá ako priamka</a:t>
            </a:r>
          </a:p>
        </p:txBody>
      </p:sp>
      <p:sp>
        <p:nvSpPr>
          <p:cNvPr id="11" name="TextBox 10"/>
          <p:cNvSpPr txBox="1"/>
          <p:nvPr/>
        </p:nvSpPr>
        <p:spPr>
          <a:xfrm>
            <a:off x="251520" y="188640"/>
            <a:ext cx="3816424" cy="461665"/>
          </a:xfrm>
          <a:prstGeom prst="rect">
            <a:avLst/>
          </a:prstGeom>
          <a:noFill/>
        </p:spPr>
        <p:txBody>
          <a:bodyPr wrap="square" rtlCol="0">
            <a:spAutoFit/>
          </a:bodyPr>
          <a:lstStyle/>
          <a:p>
            <a:r>
              <a:rPr lang="sk-SK" sz="2400" b="1" dirty="0">
                <a:solidFill>
                  <a:srgbClr val="FF0000"/>
                </a:solidFill>
              </a:rPr>
              <a:t>Opakovanie</a:t>
            </a:r>
            <a:endParaRPr lang="en-US" b="1" dirty="0">
              <a:solidFill>
                <a:srgbClr val="FF0000"/>
              </a:solidFill>
            </a:endParaRPr>
          </a:p>
        </p:txBody>
      </p:sp>
      <p:sp>
        <p:nvSpPr>
          <p:cNvPr id="6" name="Slide Number Placeholder 5"/>
          <p:cNvSpPr>
            <a:spLocks noGrp="1"/>
          </p:cNvSpPr>
          <p:nvPr>
            <p:ph type="sldNum" sz="quarter" idx="12"/>
          </p:nvPr>
        </p:nvSpPr>
        <p:spPr/>
        <p:txBody>
          <a:bodyPr/>
          <a:lstStyle/>
          <a:p>
            <a:fld id="{53A2F171-A641-4D3E-AA75-363029A1D4AF}" type="slidenum">
              <a:rPr lang="en-US" smtClean="0"/>
              <a:t>20</a:t>
            </a:fld>
            <a:endParaRPr lang="en-US"/>
          </a:p>
        </p:txBody>
      </p:sp>
    </p:spTree>
    <p:extLst>
      <p:ext uri="{BB962C8B-B14F-4D97-AF65-F5344CB8AC3E}">
        <p14:creationId xmlns:p14="http://schemas.microsoft.com/office/powerpoint/2010/main" val="209526069"/>
      </p:ext>
    </p:extLst>
  </p:cSld>
  <p:clrMapOvr>
    <a:masterClrMapping/>
  </p:clrMapOvr>
  <p:extLst mod="1"/>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1652" y="3212976"/>
            <a:ext cx="4038340" cy="2334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551" y="692696"/>
            <a:ext cx="3957317" cy="22955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Rectangle 9"/>
          <p:cNvSpPr/>
          <p:nvPr/>
        </p:nvSpPr>
        <p:spPr>
          <a:xfrm>
            <a:off x="5046900" y="1642375"/>
            <a:ext cx="3024336" cy="1468919"/>
          </a:xfrm>
          <a:prstGeom prst="rect">
            <a:avLst/>
          </a:prstGeom>
          <a:solidFill>
            <a:srgbClr val="FF33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dirty="0"/>
          </a:p>
        </p:txBody>
      </p:sp>
      <p:pic>
        <p:nvPicPr>
          <p:cNvPr id="14" name="Picture 5" descr="https://encrypted-tbn2.google.com/images?q=tbn:ANd9GcSpZS71HYh9jGGgJWNgcMciMb86CfUV4-3ypAAFrYHx76a6jpAR"/>
          <p:cNvPicPr>
            <a:picLocks noChangeAspect="1" noChangeArrowheads="1"/>
          </p:cNvPicPr>
          <p:nvPr/>
        </p:nvPicPr>
        <p:blipFill>
          <a:blip r:embed="rId5">
            <a:extLst>
              <a:ext uri="{BEBA8EAE-BF5A-486C-A8C5-ECC9F3942E4B}">
                <a14:imgProps xmlns:a14="http://schemas.microsoft.com/office/drawing/2010/main">
                  <a14:imgLayer r:embed="rId6">
                    <a14:imgEffect>
                      <a14:backgroundRemoval t="10000" b="90000" l="10000" r="90000">
                        <a14:foregroundMark x1="19556" y1="20000" x2="13778" y2="25333"/>
                        <a14:foregroundMark x1="11556" y1="32000" x2="11556" y2="32000"/>
                        <a14:foregroundMark x1="12444" y1="27556" x2="10667" y2="36889"/>
                        <a14:foregroundMark x1="11556" y1="40000" x2="11556" y2="40000"/>
                        <a14:foregroundMark x1="11111" y1="42222" x2="11111" y2="42222"/>
                        <a14:foregroundMark x1="12444" y1="37778" x2="12444" y2="37778"/>
                        <a14:foregroundMark x1="18667" y1="21778" x2="18667" y2="21778"/>
                      </a14:backgroundRemoval>
                    </a14:imgEffect>
                    <a14:imgEffect>
                      <a14:brightnessContrast contrast="-40000"/>
                    </a14:imgEffect>
                  </a14:imgLayer>
                </a14:imgProps>
              </a:ext>
              <a:ext uri="{28A0092B-C50C-407E-A947-70E740481C1C}">
                <a14:useLocalDpi xmlns:a14="http://schemas.microsoft.com/office/drawing/2010/main" val="0"/>
              </a:ext>
            </a:extLst>
          </a:blip>
          <a:srcRect/>
          <a:stretch>
            <a:fillRect/>
          </a:stretch>
        </p:blipFill>
        <p:spPr bwMode="auto">
          <a:xfrm>
            <a:off x="1187624" y="570813"/>
            <a:ext cx="2143125" cy="2143125"/>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14"/>
          <p:cNvSpPr/>
          <p:nvPr/>
        </p:nvSpPr>
        <p:spPr>
          <a:xfrm>
            <a:off x="1907704" y="1340768"/>
            <a:ext cx="144016" cy="14401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dirty="0"/>
          </a:p>
        </p:txBody>
      </p:sp>
      <p:cxnSp>
        <p:nvCxnSpPr>
          <p:cNvPr id="7" name="Straight Connector 6"/>
          <p:cNvCxnSpPr>
            <a:stCxn id="15" idx="2"/>
          </p:cNvCxnSpPr>
          <p:nvPr/>
        </p:nvCxnSpPr>
        <p:spPr>
          <a:xfrm>
            <a:off x="1979712" y="1484784"/>
            <a:ext cx="3067188" cy="15759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stCxn id="10" idx="1"/>
          </p:cNvCxnSpPr>
          <p:nvPr/>
        </p:nvCxnSpPr>
        <p:spPr>
          <a:xfrm flipH="1">
            <a:off x="1979712" y="2376835"/>
            <a:ext cx="3067188" cy="2420317"/>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4587212" y="3351400"/>
            <a:ext cx="4392488" cy="3416320"/>
          </a:xfrm>
          <a:prstGeom prst="rect">
            <a:avLst/>
          </a:prstGeom>
          <a:noFill/>
        </p:spPr>
        <p:txBody>
          <a:bodyPr wrap="square" rtlCol="0">
            <a:spAutoFit/>
          </a:bodyPr>
          <a:lstStyle/>
          <a:p>
            <a:r>
              <a:rPr lang="sk-SK" sz="2400" b="1" dirty="0"/>
              <a:t>Výpočet urobíme vo veľmi maličkom okienku: zvolíme </a:t>
            </a:r>
            <a:r>
              <a:rPr lang="el-GR" sz="2400" b="1" dirty="0"/>
              <a:t>Δ</a:t>
            </a:r>
            <a:r>
              <a:rPr lang="sk-SK" sz="2400" b="1" dirty="0"/>
              <a:t>t tak malé, aby sa do toho okienka zmestilo, nájdeme príslušné </a:t>
            </a:r>
            <a:r>
              <a:rPr lang="el-GR" sz="2400" b="1" dirty="0"/>
              <a:t>Δ</a:t>
            </a:r>
            <a:r>
              <a:rPr lang="en-US" sz="2400" b="1" dirty="0"/>
              <a:t>x</a:t>
            </a:r>
            <a:r>
              <a:rPr lang="sk-SK" sz="2400" b="1" dirty="0"/>
              <a:t> a vypočítame podiel, to čo dostaneme nazveme</a:t>
            </a:r>
          </a:p>
          <a:p>
            <a:r>
              <a:rPr lang="sk-SK" sz="2400" b="1" dirty="0">
                <a:solidFill>
                  <a:srgbClr val="FF0000"/>
                </a:solidFill>
              </a:rPr>
              <a:t>okamžitá hodnota </a:t>
            </a:r>
            <a:r>
              <a:rPr lang="en-US" sz="2400" b="1" dirty="0">
                <a:solidFill>
                  <a:srgbClr val="FF0000"/>
                </a:solidFill>
              </a:rPr>
              <a:t>r</a:t>
            </a:r>
            <a:r>
              <a:rPr lang="sk-SK" sz="2400" b="1" dirty="0" err="1">
                <a:solidFill>
                  <a:srgbClr val="FF0000"/>
                </a:solidFill>
              </a:rPr>
              <a:t>ýchlosti</a:t>
            </a:r>
            <a:endParaRPr lang="sk-SK" sz="2400" b="1" dirty="0">
              <a:solidFill>
                <a:srgbClr val="FF0000"/>
              </a:solidFill>
            </a:endParaRPr>
          </a:p>
          <a:p>
            <a:r>
              <a:rPr lang="sk-SK" sz="2400" b="1" dirty="0"/>
              <a:t>lebo okienko „pokrýva len okamih“</a:t>
            </a:r>
          </a:p>
        </p:txBody>
      </p:sp>
      <p:cxnSp>
        <p:nvCxnSpPr>
          <p:cNvPr id="25" name="Straight Connector 24"/>
          <p:cNvCxnSpPr/>
          <p:nvPr/>
        </p:nvCxnSpPr>
        <p:spPr>
          <a:xfrm>
            <a:off x="1979712" y="1412776"/>
            <a:ext cx="0" cy="3384376"/>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8" name="Slide Number Placeholder 7"/>
          <p:cNvSpPr>
            <a:spLocks noGrp="1"/>
          </p:cNvSpPr>
          <p:nvPr>
            <p:ph type="sldNum" sz="quarter" idx="12"/>
          </p:nvPr>
        </p:nvSpPr>
        <p:spPr/>
        <p:txBody>
          <a:bodyPr/>
          <a:lstStyle/>
          <a:p>
            <a:fld id="{53A2F171-A641-4D3E-AA75-363029A1D4AF}" type="slidenum">
              <a:rPr lang="en-US" smtClean="0"/>
              <a:t>21</a:t>
            </a:fld>
            <a:endParaRPr lang="en-US"/>
          </a:p>
        </p:txBody>
      </p:sp>
      <p:sp>
        <p:nvSpPr>
          <p:cNvPr id="5" name="TextBox 4"/>
          <p:cNvSpPr txBox="1"/>
          <p:nvPr/>
        </p:nvSpPr>
        <p:spPr>
          <a:xfrm rot="16200000">
            <a:off x="404190" y="1425079"/>
            <a:ext cx="725972" cy="276999"/>
          </a:xfrm>
          <a:prstGeom prst="rect">
            <a:avLst/>
          </a:prstGeom>
          <a:solidFill>
            <a:schemeClr val="bg1"/>
          </a:solidFill>
        </p:spPr>
        <p:txBody>
          <a:bodyPr wrap="square" rtlCol="0">
            <a:spAutoFit/>
          </a:bodyPr>
          <a:lstStyle/>
          <a:p>
            <a:r>
              <a:rPr lang="en-US" sz="1200" b="1" dirty="0"/>
              <a:t>x [m]</a:t>
            </a:r>
            <a:endParaRPr lang="sk-SK" sz="1200" b="1" dirty="0"/>
          </a:p>
        </p:txBody>
      </p:sp>
      <p:sp>
        <p:nvSpPr>
          <p:cNvPr id="16" name="TextBox 15"/>
          <p:cNvSpPr txBox="1"/>
          <p:nvPr/>
        </p:nvSpPr>
        <p:spPr>
          <a:xfrm rot="16200000">
            <a:off x="243058" y="4048850"/>
            <a:ext cx="725972" cy="276999"/>
          </a:xfrm>
          <a:prstGeom prst="rect">
            <a:avLst/>
          </a:prstGeom>
          <a:solidFill>
            <a:schemeClr val="bg1"/>
          </a:solidFill>
        </p:spPr>
        <p:txBody>
          <a:bodyPr wrap="square" rtlCol="0">
            <a:spAutoFit/>
          </a:bodyPr>
          <a:lstStyle/>
          <a:p>
            <a:r>
              <a:rPr lang="en-US" sz="1200" b="1" dirty="0"/>
              <a:t>v [m/s]</a:t>
            </a:r>
            <a:endParaRPr lang="sk-SK" sz="1200" b="1" dirty="0"/>
          </a:p>
        </p:txBody>
      </p:sp>
      <p:pic>
        <p:nvPicPr>
          <p:cNvPr id="9" name="Picture 8"/>
          <p:cNvPicPr>
            <a:picLocks noChangeAspect="1"/>
          </p:cNvPicPr>
          <p:nvPr>
            <p:custDataLst>
              <p:tags r:id="rId1"/>
            </p:custDataLst>
          </p:nvPr>
        </p:nvPicPr>
        <p:blipFill>
          <a:blip r:embed="rId7" cstate="print">
            <a:extLst>
              <a:ext uri="{28A0092B-C50C-407E-A947-70E740481C1C}">
                <a14:useLocalDpi xmlns:a14="http://schemas.microsoft.com/office/drawing/2010/main" val="0"/>
              </a:ext>
            </a:extLst>
          </a:blip>
          <a:stretch>
            <a:fillRect/>
          </a:stretch>
        </p:blipFill>
        <p:spPr>
          <a:xfrm>
            <a:off x="5892320" y="1972605"/>
            <a:ext cx="1189482" cy="741426"/>
          </a:xfrm>
          <a:prstGeom prst="rect">
            <a:avLst/>
          </a:prstGeom>
        </p:spPr>
      </p:pic>
    </p:spTree>
    <p:extLst>
      <p:ext uri="{BB962C8B-B14F-4D97-AF65-F5344CB8AC3E}">
        <p14:creationId xmlns:p14="http://schemas.microsoft.com/office/powerpoint/2010/main" val="3376774242"/>
      </p:ext>
    </p:extLst>
  </p:cSld>
  <p:clrMapOvr>
    <a:masterClrMapping/>
  </p:clrMapOvr>
  <p:extLst mod="1"/>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551" y="692696"/>
            <a:ext cx="3957317" cy="22955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518456" y="3399535"/>
            <a:ext cx="4392488" cy="523220"/>
          </a:xfrm>
          <a:prstGeom prst="rect">
            <a:avLst/>
          </a:prstGeom>
          <a:noFill/>
        </p:spPr>
        <p:txBody>
          <a:bodyPr wrap="square" rtlCol="0">
            <a:spAutoFit/>
          </a:bodyPr>
          <a:lstStyle/>
          <a:p>
            <a:r>
              <a:rPr lang="sk-SK" sz="2800" b="1" dirty="0">
                <a:solidFill>
                  <a:srgbClr val="CC0000"/>
                </a:solidFill>
              </a:rPr>
              <a:t>Čo ukazuje </a:t>
            </a:r>
            <a:r>
              <a:rPr lang="en-US" sz="2800" b="1" dirty="0">
                <a:solidFill>
                  <a:srgbClr val="CC0000"/>
                </a:solidFill>
              </a:rPr>
              <a:t>tachometer</a:t>
            </a:r>
            <a:r>
              <a:rPr lang="sk-SK" sz="2800" b="1" dirty="0">
                <a:solidFill>
                  <a:srgbClr val="CC0000"/>
                </a:solidFill>
              </a:rPr>
              <a:t>?</a:t>
            </a:r>
          </a:p>
        </p:txBody>
      </p:sp>
      <p:sp>
        <p:nvSpPr>
          <p:cNvPr id="10" name="Rectangle 9"/>
          <p:cNvSpPr/>
          <p:nvPr/>
        </p:nvSpPr>
        <p:spPr>
          <a:xfrm>
            <a:off x="5046900" y="1642375"/>
            <a:ext cx="3024336" cy="1468919"/>
          </a:xfrm>
          <a:prstGeom prst="rect">
            <a:avLst/>
          </a:prstGeom>
          <a:solidFill>
            <a:srgbClr val="FF33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dirty="0"/>
          </a:p>
        </p:txBody>
      </p:sp>
      <p:pic>
        <p:nvPicPr>
          <p:cNvPr id="14" name="Picture 5" descr="https://encrypted-tbn2.google.com/images?q=tbn:ANd9GcSpZS71HYh9jGGgJWNgcMciMb86CfUV4-3ypAAFrYHx76a6jpAR"/>
          <p:cNvPicPr>
            <a:picLocks noChangeAspect="1" noChangeArrowheads="1"/>
          </p:cNvPicPr>
          <p:nvPr/>
        </p:nvPicPr>
        <p:blipFill>
          <a:blip r:embed="rId4">
            <a:extLst>
              <a:ext uri="{BEBA8EAE-BF5A-486C-A8C5-ECC9F3942E4B}">
                <a14:imgProps xmlns:a14="http://schemas.microsoft.com/office/drawing/2010/main">
                  <a14:imgLayer r:embed="rId5">
                    <a14:imgEffect>
                      <a14:backgroundRemoval t="10000" b="90000" l="10000" r="90000">
                        <a14:foregroundMark x1="19556" y1="20000" x2="13778" y2="25333"/>
                        <a14:foregroundMark x1="11556" y1="32000" x2="11556" y2="32000"/>
                        <a14:foregroundMark x1="12444" y1="27556" x2="10667" y2="36889"/>
                        <a14:foregroundMark x1="11556" y1="40000" x2="11556" y2="40000"/>
                        <a14:foregroundMark x1="11111" y1="42222" x2="11111" y2="42222"/>
                        <a14:foregroundMark x1="12444" y1="37778" x2="12444" y2="37778"/>
                        <a14:foregroundMark x1="18667" y1="21778" x2="18667" y2="21778"/>
                      </a14:backgroundRemoval>
                    </a14:imgEffect>
                    <a14:imgEffect>
                      <a14:brightnessContrast contrast="-40000"/>
                    </a14:imgEffect>
                  </a14:imgLayer>
                </a14:imgProps>
              </a:ext>
              <a:ext uri="{28A0092B-C50C-407E-A947-70E740481C1C}">
                <a14:useLocalDpi xmlns:a14="http://schemas.microsoft.com/office/drawing/2010/main" val="0"/>
              </a:ext>
            </a:extLst>
          </a:blip>
          <a:srcRect/>
          <a:stretch>
            <a:fillRect/>
          </a:stretch>
        </p:blipFill>
        <p:spPr bwMode="auto">
          <a:xfrm>
            <a:off x="1187624" y="570813"/>
            <a:ext cx="2143125" cy="2143125"/>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14"/>
          <p:cNvSpPr/>
          <p:nvPr/>
        </p:nvSpPr>
        <p:spPr>
          <a:xfrm>
            <a:off x="1907704" y="1340768"/>
            <a:ext cx="144016" cy="14401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dirty="0"/>
          </a:p>
        </p:txBody>
      </p:sp>
      <p:cxnSp>
        <p:nvCxnSpPr>
          <p:cNvPr id="7" name="Straight Connector 6"/>
          <p:cNvCxnSpPr>
            <a:stCxn id="15" idx="2"/>
          </p:cNvCxnSpPr>
          <p:nvPr/>
        </p:nvCxnSpPr>
        <p:spPr>
          <a:xfrm>
            <a:off x="1979712" y="1484784"/>
            <a:ext cx="3067188" cy="15759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8" name="Slide Number Placeholder 7"/>
          <p:cNvSpPr>
            <a:spLocks noGrp="1"/>
          </p:cNvSpPr>
          <p:nvPr>
            <p:ph type="sldNum" sz="quarter" idx="12"/>
          </p:nvPr>
        </p:nvSpPr>
        <p:spPr/>
        <p:txBody>
          <a:bodyPr/>
          <a:lstStyle/>
          <a:p>
            <a:fld id="{53A2F171-A641-4D3E-AA75-363029A1D4AF}" type="slidenum">
              <a:rPr lang="en-US" smtClean="0"/>
              <a:t>22</a:t>
            </a:fld>
            <a:endParaRPr lang="en-US"/>
          </a:p>
        </p:txBody>
      </p:sp>
      <p:sp>
        <p:nvSpPr>
          <p:cNvPr id="5" name="TextBox 4"/>
          <p:cNvSpPr txBox="1"/>
          <p:nvPr/>
        </p:nvSpPr>
        <p:spPr>
          <a:xfrm rot="16200000">
            <a:off x="404190" y="1425079"/>
            <a:ext cx="725972" cy="276999"/>
          </a:xfrm>
          <a:prstGeom prst="rect">
            <a:avLst/>
          </a:prstGeom>
          <a:solidFill>
            <a:schemeClr val="bg1"/>
          </a:solidFill>
        </p:spPr>
        <p:txBody>
          <a:bodyPr wrap="square" rtlCol="0">
            <a:spAutoFit/>
          </a:bodyPr>
          <a:lstStyle/>
          <a:p>
            <a:r>
              <a:rPr lang="en-US" sz="1200" b="1" dirty="0"/>
              <a:t>x [m]</a:t>
            </a:r>
            <a:endParaRPr lang="sk-SK" sz="1200" b="1" dirty="0"/>
          </a:p>
        </p:txBody>
      </p:sp>
      <p:pic>
        <p:nvPicPr>
          <p:cNvPr id="9" name="Picture 8"/>
          <p:cNvPicPr>
            <a:picLocks noChangeAspect="1"/>
          </p:cNvPicPr>
          <p:nvPr>
            <p:custDataLst>
              <p:tags r:id="rId1"/>
            </p:custDataLst>
          </p:nvPr>
        </p:nvPicPr>
        <p:blipFill>
          <a:blip r:embed="rId6" cstate="print">
            <a:extLst>
              <a:ext uri="{28A0092B-C50C-407E-A947-70E740481C1C}">
                <a14:useLocalDpi xmlns:a14="http://schemas.microsoft.com/office/drawing/2010/main" val="0"/>
              </a:ext>
            </a:extLst>
          </a:blip>
          <a:stretch>
            <a:fillRect/>
          </a:stretch>
        </p:blipFill>
        <p:spPr>
          <a:xfrm>
            <a:off x="5892320" y="1972605"/>
            <a:ext cx="1189482" cy="741426"/>
          </a:xfrm>
          <a:prstGeom prst="rect">
            <a:avLst/>
          </a:prstGeom>
        </p:spPr>
      </p:pic>
      <p:sp>
        <p:nvSpPr>
          <p:cNvPr id="11" name="TextBox 10"/>
          <p:cNvSpPr txBox="1"/>
          <p:nvPr/>
        </p:nvSpPr>
        <p:spPr>
          <a:xfrm>
            <a:off x="628676" y="4149080"/>
            <a:ext cx="8119788" cy="2246769"/>
          </a:xfrm>
          <a:prstGeom prst="rect">
            <a:avLst/>
          </a:prstGeom>
          <a:noFill/>
        </p:spPr>
        <p:txBody>
          <a:bodyPr wrap="square" rtlCol="0">
            <a:spAutoFit/>
          </a:bodyPr>
          <a:lstStyle/>
          <a:p>
            <a:r>
              <a:rPr lang="sk-SK" sz="2000" dirty="0"/>
              <a:t>Tachometer je fyzikálny prístroj. Meria akože okamžitú rýchlosť, ale keď bližšie analyzujeme princíp, na základe ktorého funguje, zistíme, že nemeria rýchlosť v jedinom okamihu, ale vlastne priemernú rýchlosť po dobu istého časového intervalu, pričom dĺžka toho intervalu môže byť rôzna pre rôzne typy konštrukcií, ale nikdy nie je nulová. </a:t>
            </a:r>
          </a:p>
          <a:p>
            <a:r>
              <a:rPr lang="sk-SK" sz="2000" dirty="0"/>
              <a:t>Ilustrujme si to na príklade klasického (neelektronického) tachometra, aký sa dlho používal v automobiloch.</a:t>
            </a:r>
            <a:endParaRPr lang="en-US" sz="2000" dirty="0"/>
          </a:p>
        </p:txBody>
      </p:sp>
    </p:spTree>
    <p:extLst>
      <p:ext uri="{BB962C8B-B14F-4D97-AF65-F5344CB8AC3E}">
        <p14:creationId xmlns:p14="http://schemas.microsoft.com/office/powerpoint/2010/main" val="26332893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53A2F171-A641-4D3E-AA75-363029A1D4AF}" type="slidenum">
              <a:rPr lang="en-US" smtClean="0"/>
              <a:t>23</a:t>
            </a:fld>
            <a:endParaRPr lang="en-US"/>
          </a:p>
        </p:txBody>
      </p:sp>
      <p:pic>
        <p:nvPicPr>
          <p:cNvPr id="3" name="Picture 2" descr="http://ak.picdn.net/shutterstock/videos/1306297/preview/stock-footage-car-speedometer-and-moving-pointer-on-it-h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20072" y="404664"/>
            <a:ext cx="1879529" cy="1052537"/>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42099" y="2238866"/>
            <a:ext cx="3642676" cy="2872989"/>
          </a:xfrm>
          <a:prstGeom prst="rect">
            <a:avLst/>
          </a:prstGeom>
        </p:spPr>
      </p:pic>
      <p:pic>
        <p:nvPicPr>
          <p:cNvPr id="2050" name="Picture 2" descr="http://2.bp.blogspot.com/-I2_PvlhQ_U0/UYEqEBz1pjI/AAAAAAAAFsQ/FbSLqI8KA0M/s1600/Ford-Fiesta-eWheelDrive-1.jp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32645"/>
          <a:stretch/>
        </p:blipFill>
        <p:spPr bwMode="auto">
          <a:xfrm flipH="1">
            <a:off x="827584" y="1844824"/>
            <a:ext cx="1485720" cy="2029328"/>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493993" y="548680"/>
            <a:ext cx="4392488" cy="523220"/>
          </a:xfrm>
          <a:prstGeom prst="rect">
            <a:avLst/>
          </a:prstGeom>
          <a:noFill/>
        </p:spPr>
        <p:txBody>
          <a:bodyPr wrap="square" rtlCol="0">
            <a:spAutoFit/>
          </a:bodyPr>
          <a:lstStyle/>
          <a:p>
            <a:r>
              <a:rPr lang="sk-SK" sz="2800" b="1" dirty="0">
                <a:solidFill>
                  <a:srgbClr val="CC0000"/>
                </a:solidFill>
              </a:rPr>
              <a:t>Čo ukazuje </a:t>
            </a:r>
            <a:r>
              <a:rPr lang="en-US" sz="2800" b="1" dirty="0">
                <a:solidFill>
                  <a:srgbClr val="CC0000"/>
                </a:solidFill>
              </a:rPr>
              <a:t>tachometer</a:t>
            </a:r>
            <a:r>
              <a:rPr lang="sk-SK" sz="2800" b="1" dirty="0">
                <a:solidFill>
                  <a:srgbClr val="CC0000"/>
                </a:solidFill>
              </a:rPr>
              <a:t>?</a:t>
            </a:r>
          </a:p>
        </p:txBody>
      </p:sp>
      <p:pic>
        <p:nvPicPr>
          <p:cNvPr id="8" name="Picture 7"/>
          <p:cNvPicPr>
            <a:picLocks noChangeAspect="1"/>
          </p:cNvPicPr>
          <p:nvPr/>
        </p:nvPicPr>
        <p:blipFill>
          <a:blip r:embed="rId5"/>
          <a:stretch>
            <a:fillRect/>
          </a:stretch>
        </p:blipFill>
        <p:spPr>
          <a:xfrm>
            <a:off x="2092749" y="1340768"/>
            <a:ext cx="2377511" cy="1795720"/>
          </a:xfrm>
          <a:prstGeom prst="rect">
            <a:avLst/>
          </a:prstGeom>
        </p:spPr>
      </p:pic>
      <p:sp>
        <p:nvSpPr>
          <p:cNvPr id="9" name="TextBox 8"/>
          <p:cNvSpPr txBox="1"/>
          <p:nvPr/>
        </p:nvSpPr>
        <p:spPr>
          <a:xfrm>
            <a:off x="174726" y="5030376"/>
            <a:ext cx="8928992" cy="1631216"/>
          </a:xfrm>
          <a:prstGeom prst="rect">
            <a:avLst/>
          </a:prstGeom>
          <a:noFill/>
        </p:spPr>
        <p:txBody>
          <a:bodyPr wrap="square" rtlCol="0">
            <a:spAutoFit/>
          </a:bodyPr>
          <a:lstStyle/>
          <a:p>
            <a:r>
              <a:rPr lang="sk-SK" sz="2000" dirty="0"/>
              <a:t>Želaný princíp je taký, že otáčky kolesa sa bezo zmeny prenášajú </a:t>
            </a:r>
            <a:r>
              <a:rPr lang="sk-SK" sz="2000" dirty="0" err="1"/>
              <a:t>bowdenom</a:t>
            </a:r>
            <a:r>
              <a:rPr lang="sk-SK" sz="2000" dirty="0"/>
              <a:t> na rotujúci magnet. Ten rotáciou vyvoláva elektromagnetickou indukciou vírivé prúdy v kovovom „hrnčeku“, ktorý sa podľa </a:t>
            </a:r>
            <a:r>
              <a:rPr lang="sk-SK" sz="2000" dirty="0" err="1"/>
              <a:t>Lenzovho</a:t>
            </a:r>
            <a:r>
              <a:rPr lang="sk-SK" sz="2000" dirty="0"/>
              <a:t> pravidla snaží sledovať otáčky magnetu, ale nemôže, lebo mu bráni pružinka. Výsledkom je tým väčšie vychýlenie ručičky, čím je vyššia frekvencia otáčok magnetu. Problém je v slovách „bezo zmeny“.</a:t>
            </a:r>
            <a:endParaRPr lang="en-US" sz="2000" dirty="0"/>
          </a:p>
        </p:txBody>
      </p:sp>
    </p:spTree>
    <p:extLst>
      <p:ext uri="{BB962C8B-B14F-4D97-AF65-F5344CB8AC3E}">
        <p14:creationId xmlns:p14="http://schemas.microsoft.com/office/powerpoint/2010/main" val="337305503"/>
      </p:ext>
    </p:extLst>
  </p:cSld>
  <p:clrMapOvr>
    <a:masterClrMapping/>
  </p:clrMapOvr>
  <p:extLst mod="1"/>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53A2F171-A641-4D3E-AA75-363029A1D4AF}" type="slidenum">
              <a:rPr lang="en-US" smtClean="0"/>
              <a:t>24</a:t>
            </a:fld>
            <a:endParaRPr lang="en-US"/>
          </a:p>
        </p:txBody>
      </p:sp>
      <p:pic>
        <p:nvPicPr>
          <p:cNvPr id="6" name="Picture 5" descr="Screen Clippi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11131" y="836712"/>
            <a:ext cx="1942069" cy="1531715"/>
          </a:xfrm>
          <a:prstGeom prst="rect">
            <a:avLst/>
          </a:prstGeom>
        </p:spPr>
      </p:pic>
      <p:pic>
        <p:nvPicPr>
          <p:cNvPr id="2050" name="Picture 2" descr="http://2.bp.blogspot.com/-I2_PvlhQ_U0/UYEqEBz1pjI/AAAAAAAAFsQ/FbSLqI8KA0M/s1600/Ford-Fiesta-eWheelDrive-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32645"/>
          <a:stretch/>
        </p:blipFill>
        <p:spPr bwMode="auto">
          <a:xfrm flipH="1">
            <a:off x="2635922" y="675059"/>
            <a:ext cx="792102" cy="1081923"/>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p:cNvPicPr>
            <a:picLocks noChangeAspect="1"/>
          </p:cNvPicPr>
          <p:nvPr/>
        </p:nvPicPr>
        <p:blipFill>
          <a:blip r:embed="rId4"/>
          <a:stretch>
            <a:fillRect/>
          </a:stretch>
        </p:blipFill>
        <p:spPr>
          <a:xfrm>
            <a:off x="3428024" y="317923"/>
            <a:ext cx="1267555" cy="957377"/>
          </a:xfrm>
          <a:prstGeom prst="rect">
            <a:avLst/>
          </a:prstGeom>
        </p:spPr>
      </p:pic>
      <p:sp>
        <p:nvSpPr>
          <p:cNvPr id="9" name="TextBox 8"/>
          <p:cNvSpPr txBox="1"/>
          <p:nvPr/>
        </p:nvSpPr>
        <p:spPr>
          <a:xfrm>
            <a:off x="0" y="2453653"/>
            <a:ext cx="8928992" cy="4093428"/>
          </a:xfrm>
          <a:prstGeom prst="rect">
            <a:avLst/>
          </a:prstGeom>
          <a:noFill/>
        </p:spPr>
        <p:txBody>
          <a:bodyPr wrap="square" rtlCol="0">
            <a:spAutoFit/>
          </a:bodyPr>
          <a:lstStyle/>
          <a:p>
            <a:r>
              <a:rPr lang="sk-SK" sz="2000" dirty="0"/>
              <a:t>Želaný princíp je taký, že otáčky kolesa sa bezo zmeny prenášajú </a:t>
            </a:r>
            <a:r>
              <a:rPr lang="sk-SK" sz="2000" dirty="0" err="1"/>
              <a:t>bowdenom</a:t>
            </a:r>
            <a:r>
              <a:rPr lang="sk-SK" sz="2000" dirty="0"/>
              <a:t> na rotujúci magnet. Problém je v slovách „bezo zmeny“.</a:t>
            </a:r>
          </a:p>
          <a:p>
            <a:endParaRPr lang="sk-SK" sz="2000" dirty="0"/>
          </a:p>
          <a:p>
            <a:r>
              <a:rPr lang="sk-SK" sz="2000" dirty="0"/>
              <a:t>Ak by koleso prudko menilo frekvenciu otáčok, lanko v </a:t>
            </a:r>
            <a:r>
              <a:rPr lang="sk-SK" sz="2000" dirty="0" err="1"/>
              <a:t>bowdene</a:t>
            </a:r>
            <a:r>
              <a:rPr lang="sk-SK" sz="2000" dirty="0"/>
              <a:t> „nebude stíhať“. Lanko má istú pružnosť a ak sa jeden jeho koniec roztočí rýchlejšie, trvá istú dobu, kým sa druhý koniec roztočí rovnako rýchlo. Namiesto toho sa lanko </a:t>
            </a:r>
            <a:r>
              <a:rPr lang="sk-SK" sz="2000" dirty="0" err="1"/>
              <a:t>bowdenu</a:t>
            </a:r>
            <a:r>
              <a:rPr lang="sk-SK" sz="2000" dirty="0"/>
              <a:t> bude skrúcať a to skrútenie sa ako vlna bude šíriť lankom, kým nepríde na druhý koniec. Tiež hrnčeku, ktorý má určitú hmotnosť, trvá istú dobu, kým svoje pootočenie prispôsobí otáčkam magnetu.</a:t>
            </a:r>
          </a:p>
          <a:p>
            <a:endParaRPr lang="sk-SK" sz="2000" dirty="0"/>
          </a:p>
          <a:p>
            <a:r>
              <a:rPr lang="sk-SK" sz="2000" b="1" dirty="0">
                <a:solidFill>
                  <a:srgbClr val="FF0000"/>
                </a:solidFill>
              </a:rPr>
              <a:t>Záver: tachometer neukazuje okamžitú rýchlosť ale priemernú rýchlosť za dobu danú zotrvačnosťami zariadenia. </a:t>
            </a:r>
            <a:r>
              <a:rPr lang="sk-SK" sz="2000" dirty="0"/>
              <a:t>Tá doba je z praktického hľadiska veľmi malá, takže šofér môže bez problémov chápať údaj tachometra ako okamžitú rýchlosť.</a:t>
            </a:r>
            <a:endParaRPr lang="en-US" sz="2000" dirty="0"/>
          </a:p>
        </p:txBody>
      </p:sp>
    </p:spTree>
    <p:extLst>
      <p:ext uri="{BB962C8B-B14F-4D97-AF65-F5344CB8AC3E}">
        <p14:creationId xmlns:p14="http://schemas.microsoft.com/office/powerpoint/2010/main" val="39841860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28144" y="724718"/>
            <a:ext cx="8064896" cy="101566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k-SK" sz="2000" b="1" i="0" u="none" strike="noStrike" kern="1200" cap="none" spc="0" normalizeH="0" baseline="0" noProof="0" dirty="0">
                <a:ln>
                  <a:noFill/>
                </a:ln>
                <a:solidFill>
                  <a:prstClr val="black"/>
                </a:solidFill>
                <a:effectLst/>
                <a:uLnTx/>
                <a:uFillTx/>
                <a:latin typeface="Calibri" panose="020F0502020204030204"/>
                <a:ea typeface="+mn-ea"/>
                <a:cs typeface="+mn-cs"/>
              </a:rPr>
              <a:t>Neskôr exaktní matematici vybabrali s Newtonom, kritizujúc: čo to je za neexaktnú reč „tak malé </a:t>
            </a:r>
            <a:r>
              <a:rPr kumimoji="0" lang="el-GR" sz="2000" b="1" i="0" u="none" strike="noStrike" kern="1200" cap="none" spc="0" normalizeH="0" baseline="0" noProof="0" dirty="0">
                <a:ln>
                  <a:noFill/>
                </a:ln>
                <a:solidFill>
                  <a:prstClr val="black"/>
                </a:solidFill>
                <a:effectLst/>
                <a:uLnTx/>
                <a:uFillTx/>
                <a:latin typeface="Calibri" panose="020F0502020204030204"/>
                <a:ea typeface="+mn-ea"/>
                <a:cs typeface="+mn-cs"/>
              </a:rPr>
              <a:t>Δ</a:t>
            </a:r>
            <a:r>
              <a:rPr kumimoji="0" lang="sk-SK" sz="2000" b="1" i="0" u="none" strike="noStrike" kern="1200" cap="none" spc="0" normalizeH="0" baseline="0" noProof="0" dirty="0">
                <a:ln>
                  <a:noFill/>
                </a:ln>
                <a:solidFill>
                  <a:prstClr val="black"/>
                </a:solidFill>
                <a:effectLst/>
                <a:uLnTx/>
                <a:uFillTx/>
                <a:latin typeface="Calibri" panose="020F0502020204030204"/>
                <a:ea typeface="+mn-ea"/>
                <a:cs typeface="+mn-cs"/>
              </a:rPr>
              <a:t>t ako je rozumné“, to treba formulovať matematicky presne a definovali:</a:t>
            </a:r>
          </a:p>
        </p:txBody>
      </p:sp>
      <p:pic>
        <p:nvPicPr>
          <p:cNvPr id="8" name="Picture 7"/>
          <p:cNvPicPr>
            <a:picLocks noChangeAspect="1"/>
          </p:cNvPicPr>
          <p:nvPr>
            <p:custDataLst>
              <p:tags r:id="rId1"/>
            </p:custDataLst>
          </p:nvPr>
        </p:nvPicPr>
        <p:blipFill>
          <a:blip r:embed="rId3" cstate="print">
            <a:extLst>
              <a:ext uri="{28A0092B-C50C-407E-A947-70E740481C1C}">
                <a14:useLocalDpi xmlns:a14="http://schemas.microsoft.com/office/drawing/2010/main" val="0"/>
              </a:ext>
            </a:extLst>
          </a:blip>
          <a:stretch>
            <a:fillRect/>
          </a:stretch>
        </p:blipFill>
        <p:spPr>
          <a:xfrm>
            <a:off x="3170126" y="1900361"/>
            <a:ext cx="2157413" cy="794385"/>
          </a:xfrm>
          <a:prstGeom prst="rect">
            <a:avLst/>
          </a:prstGeom>
        </p:spPr>
      </p:pic>
      <p:sp>
        <p:nvSpPr>
          <p:cNvPr id="5" name="Rectangle 4"/>
          <p:cNvSpPr/>
          <p:nvPr/>
        </p:nvSpPr>
        <p:spPr>
          <a:xfrm>
            <a:off x="401248" y="489266"/>
            <a:ext cx="8208912" cy="295987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3A2F171-A641-4D3E-AA75-363029A1D4AF}"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18706333"/>
      </p:ext>
    </p:extLst>
  </p:cSld>
  <p:clrMapOvr>
    <a:masterClrMapping/>
  </p:clrMapOvr>
  <p:extLst mod="1"/>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3A2F171-A641-4D3E-AA75-363029A1D4AF}"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3" name="TextBox 2"/>
          <p:cNvSpPr txBox="1"/>
          <p:nvPr/>
        </p:nvSpPr>
        <p:spPr>
          <a:xfrm>
            <a:off x="827584" y="620688"/>
            <a:ext cx="7632848" cy="156966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k-SK" sz="2800" b="1" i="0" u="none" strike="noStrike" kern="1200" cap="none" spc="0" normalizeH="0" baseline="0" noProof="0" dirty="0">
                <a:ln>
                  <a:noFill/>
                </a:ln>
                <a:solidFill>
                  <a:prstClr val="black"/>
                </a:solidFill>
                <a:effectLst/>
                <a:uLnTx/>
                <a:uFillTx/>
                <a:latin typeface="Calibri" panose="020F0502020204030204"/>
                <a:ea typeface="+mn-ea"/>
                <a:cs typeface="+mn-cs"/>
              </a:rPr>
              <a:t>Záver tejto dlhej diskusie: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k-SK" sz="20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k-SK" sz="2400" b="0" i="0" u="none" strike="noStrike" kern="1200" cap="none" spc="0" normalizeH="0" baseline="0" noProof="0" dirty="0">
                <a:ln>
                  <a:noFill/>
                </a:ln>
                <a:solidFill>
                  <a:prstClr val="black"/>
                </a:solidFill>
                <a:effectLst/>
                <a:uLnTx/>
                <a:uFillTx/>
                <a:latin typeface="Calibri" panose="020F0502020204030204"/>
                <a:ea typeface="+mn-ea"/>
                <a:cs typeface="+mn-cs"/>
              </a:rPr>
              <a:t>Poloha častice je „jednookamihová záležitosť“, v každom okamihu častica „niekde je“.</a:t>
            </a:r>
          </a:p>
        </p:txBody>
      </p:sp>
      <p:sp>
        <p:nvSpPr>
          <p:cNvPr id="4" name="TextBox 3"/>
          <p:cNvSpPr txBox="1"/>
          <p:nvPr/>
        </p:nvSpPr>
        <p:spPr>
          <a:xfrm>
            <a:off x="827584" y="2221412"/>
            <a:ext cx="8064896"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k-SK" sz="2400" b="0" i="0" u="none" strike="noStrike" kern="1200" cap="none" spc="0" normalizeH="0" baseline="0" noProof="0" dirty="0">
                <a:ln>
                  <a:noFill/>
                </a:ln>
                <a:solidFill>
                  <a:prstClr val="black"/>
                </a:solidFill>
                <a:effectLst/>
                <a:uLnTx/>
                <a:uFillTx/>
                <a:latin typeface="Calibri" panose="020F0502020204030204"/>
                <a:ea typeface="+mn-ea"/>
                <a:cs typeface="+mn-cs"/>
              </a:rPr>
              <a:t>Okamžitá rýchlosť častice je „dvojbodová“ (dvojokamihová) záležitosť, ale </a:t>
            </a:r>
            <a:r>
              <a:rPr kumimoji="0" lang="sk-SK" sz="2400" b="1" i="0" u="none" strike="noStrike" kern="1200" cap="none" spc="0" normalizeH="0" baseline="0" noProof="0" dirty="0">
                <a:ln>
                  <a:noFill/>
                </a:ln>
                <a:solidFill>
                  <a:srgbClr val="FF0000"/>
                </a:solidFill>
                <a:effectLst/>
                <a:uLnTx/>
                <a:uFillTx/>
                <a:latin typeface="Calibri" panose="020F0502020204030204"/>
                <a:ea typeface="+mn-ea"/>
                <a:cs typeface="+mn-cs"/>
              </a:rPr>
              <a:t>prakticky </a:t>
            </a:r>
            <a:r>
              <a:rPr kumimoji="0" lang="sk-SK" sz="2400" b="1" i="0" u="none" strike="noStrike" kern="1200" cap="none" spc="0" normalizeH="0" baseline="0" noProof="0" dirty="0" err="1">
                <a:ln>
                  <a:noFill/>
                </a:ln>
                <a:solidFill>
                  <a:srgbClr val="FF0000"/>
                </a:solidFill>
                <a:effectLst/>
                <a:uLnTx/>
                <a:uFillTx/>
                <a:latin typeface="Calibri" panose="020F0502020204030204"/>
                <a:ea typeface="+mn-ea"/>
                <a:cs typeface="+mn-cs"/>
              </a:rPr>
              <a:t>pripísateľná</a:t>
            </a:r>
            <a:r>
              <a:rPr kumimoji="0" lang="sk-SK" sz="2400" b="1" i="0" u="none" strike="noStrike" kern="1200" cap="none" spc="0" normalizeH="0" baseline="0" noProof="0" dirty="0">
                <a:ln>
                  <a:noFill/>
                </a:ln>
                <a:solidFill>
                  <a:srgbClr val="FF0000"/>
                </a:solidFill>
                <a:effectLst/>
                <a:uLnTx/>
                <a:uFillTx/>
                <a:latin typeface="Calibri" panose="020F0502020204030204"/>
                <a:ea typeface="+mn-ea"/>
                <a:cs typeface="+mn-cs"/>
              </a:rPr>
              <a:t> k jednému okamihu</a:t>
            </a:r>
          </a:p>
        </p:txBody>
      </p:sp>
      <p:pic>
        <p:nvPicPr>
          <p:cNvPr id="5" name="Picture 4"/>
          <p:cNvPicPr>
            <a:picLocks noChangeAspect="1"/>
          </p:cNvPicPr>
          <p:nvPr>
            <p:custDataLst>
              <p:tags r:id="rId1"/>
            </p:custDataLst>
          </p:nvPr>
        </p:nvPicPr>
        <p:blipFill>
          <a:blip r:embed="rId3" cstate="print">
            <a:extLst>
              <a:ext uri="{28A0092B-C50C-407E-A947-70E740481C1C}">
                <a14:useLocalDpi xmlns:a14="http://schemas.microsoft.com/office/drawing/2010/main" val="0"/>
              </a:ext>
            </a:extLst>
          </a:blip>
          <a:stretch>
            <a:fillRect/>
          </a:stretch>
        </p:blipFill>
        <p:spPr>
          <a:xfrm>
            <a:off x="3797994" y="3212976"/>
            <a:ext cx="1062038" cy="661988"/>
          </a:xfrm>
          <a:prstGeom prst="rect">
            <a:avLst/>
          </a:prstGeom>
        </p:spPr>
      </p:pic>
    </p:spTree>
    <p:extLst>
      <p:ext uri="{BB962C8B-B14F-4D97-AF65-F5344CB8AC3E}">
        <p14:creationId xmlns:p14="http://schemas.microsoft.com/office/powerpoint/2010/main" val="16229912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title="hh"/>
          <p:cNvGraphicFramePr>
            <a:graphicFrameLocks/>
          </p:cNvGraphicFramePr>
          <p:nvPr>
            <p:extLst/>
          </p:nvPr>
        </p:nvGraphicFramePr>
        <p:xfrm>
          <a:off x="182880" y="98761"/>
          <a:ext cx="6096000" cy="3649980"/>
        </p:xfrm>
        <a:graphic>
          <a:graphicData uri="http://schemas.openxmlformats.org/drawingml/2006/chart">
            <c:chart xmlns:c="http://schemas.openxmlformats.org/drawingml/2006/chart" xmlns:r="http://schemas.openxmlformats.org/officeDocument/2006/relationships" r:id="rId5"/>
          </a:graphicData>
        </a:graphic>
      </p:graphicFrame>
      <p:pic>
        <p:nvPicPr>
          <p:cNvPr id="4" name="Picture 3"/>
          <p:cNvPicPr>
            <a:picLocks noChangeAspect="1"/>
          </p:cNvPicPr>
          <p:nvPr>
            <p:custDataLst>
              <p:tags r:id="rId1"/>
            </p:custDataLst>
          </p:nvPr>
        </p:nvPicPr>
        <p:blipFill>
          <a:blip r:embed="rId6" cstate="print">
            <a:extLst>
              <a:ext uri="{28A0092B-C50C-407E-A947-70E740481C1C}">
                <a14:useLocalDpi xmlns:a14="http://schemas.microsoft.com/office/drawing/2010/main" val="0"/>
              </a:ext>
            </a:extLst>
          </a:blip>
          <a:stretch>
            <a:fillRect/>
          </a:stretch>
        </p:blipFill>
        <p:spPr>
          <a:xfrm>
            <a:off x="6398769" y="1332992"/>
            <a:ext cx="2360295" cy="1746885"/>
          </a:xfrm>
          <a:prstGeom prst="rect">
            <a:avLst/>
          </a:prstGeom>
        </p:spPr>
      </p:pic>
      <p:pic>
        <p:nvPicPr>
          <p:cNvPr id="12" name="Picture 11"/>
          <p:cNvPicPr>
            <a:picLocks noChangeAspect="1"/>
          </p:cNvPicPr>
          <p:nvPr>
            <p:custDataLst>
              <p:tags r:id="rId2"/>
            </p:custDataLst>
          </p:nvPr>
        </p:nvPicPr>
        <p:blipFill>
          <a:blip r:embed="rId7" cstate="print">
            <a:extLst>
              <a:ext uri="{28A0092B-C50C-407E-A947-70E740481C1C}">
                <a14:useLocalDpi xmlns:a14="http://schemas.microsoft.com/office/drawing/2010/main" val="0"/>
              </a:ext>
            </a:extLst>
          </a:blip>
          <a:stretch>
            <a:fillRect/>
          </a:stretch>
        </p:blipFill>
        <p:spPr>
          <a:xfrm>
            <a:off x="473458" y="3920748"/>
            <a:ext cx="6587490" cy="2135505"/>
          </a:xfrm>
          <a:prstGeom prst="rect">
            <a:avLst/>
          </a:prstGeom>
        </p:spPr>
      </p:pic>
      <p:sp>
        <p:nvSpPr>
          <p:cNvPr id="15" name="Rectangle 14"/>
          <p:cNvSpPr/>
          <p:nvPr/>
        </p:nvSpPr>
        <p:spPr>
          <a:xfrm>
            <a:off x="859536" y="5733288"/>
            <a:ext cx="1545336" cy="429768"/>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p:cNvSpPr/>
          <p:nvPr/>
        </p:nvSpPr>
        <p:spPr>
          <a:xfrm>
            <a:off x="859536" y="3813945"/>
            <a:ext cx="2124456" cy="675759"/>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mc:AlternateContent xmlns:mc="http://schemas.openxmlformats.org/markup-compatibility/2006" xmlns:a14="http://schemas.microsoft.com/office/drawing/2010/main">
        <mc:Choice Requires="a14">
          <p:sp>
            <p:nvSpPr>
              <p:cNvPr id="17" name="TextBox 16"/>
              <p:cNvSpPr txBox="1"/>
              <p:nvPr/>
            </p:nvSpPr>
            <p:spPr>
              <a:xfrm>
                <a:off x="859536" y="6356351"/>
                <a:ext cx="598932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k-SK"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okamžitá rýchlosť, vypočítali sme deriváciu funkcie </a:t>
                </a:r>
                <a14:m>
                  <m:oMath xmlns:m="http://schemas.openxmlformats.org/officeDocument/2006/math">
                    <m:r>
                      <a:rPr kumimoji="0" lang="sk-SK"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𝑧</m:t>
                    </m:r>
                    <m:r>
                      <a:rPr kumimoji="0" lang="sk-SK"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m:t>
                    </m:r>
                    <m:r>
                      <a:rPr kumimoji="0" lang="sk-SK"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𝑡</m:t>
                    </m:r>
                    <m:r>
                      <a:rPr kumimoji="0" lang="sk-SK" sz="1800"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Arial" panose="020B0604020202020204" pitchFamily="34" charset="0"/>
                      </a:rPr>
                      <m:t>)</m:t>
                    </m:r>
                  </m:oMath>
                </a14:m>
                <a:r>
                  <a:rPr kumimoji="0" lang="sk-SK"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p>
            </p:txBody>
          </p:sp>
        </mc:Choice>
        <mc:Fallback xmlns="">
          <p:sp>
            <p:nvSpPr>
              <p:cNvPr id="17" name="TextBox 16"/>
              <p:cNvSpPr txBox="1">
                <a:spLocks noRot="1" noChangeAspect="1" noMove="1" noResize="1" noEditPoints="1" noAdjustHandles="1" noChangeArrowheads="1" noChangeShapeType="1" noTextEdit="1"/>
              </p:cNvSpPr>
              <p:nvPr/>
            </p:nvSpPr>
            <p:spPr>
              <a:xfrm>
                <a:off x="859536" y="6356351"/>
                <a:ext cx="5989320" cy="369332"/>
              </a:xfrm>
              <a:prstGeom prst="rect">
                <a:avLst/>
              </a:prstGeom>
              <a:blipFill rotWithShape="0">
                <a:blip r:embed="rId10"/>
                <a:stretch>
                  <a:fillRect l="-814" t="-10000" b="-26667"/>
                </a:stretch>
              </a:blipFill>
            </p:spPr>
            <p:txBody>
              <a:bodyPr/>
              <a:lstStyle/>
              <a:p>
                <a:r>
                  <a:rPr lang="sk-SK">
                    <a:noFill/>
                  </a:rPr>
                  <a:t> </a:t>
                </a:r>
              </a:p>
            </p:txBody>
          </p:sp>
        </mc:Fallback>
      </mc:AlternateContent>
      <p:sp>
        <p:nvSpPr>
          <p:cNvPr id="18" name="Slide Number Placeholder 17"/>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BCE0CA2-1A48-4B23-8A77-1A9F640E54E6}" type="slidenum">
              <a:rPr kumimoji="0" lang="sk-SK"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sk-SK"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38949156"/>
      </p:ext>
    </p:extLst>
  </p:cSld>
  <p:clrMapOvr>
    <a:masterClrMapping/>
  </p:clrMapOvr>
  <p:extLst mod="1"/>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26165" y="357809"/>
            <a:ext cx="7802218" cy="2031325"/>
          </a:xfrm>
          <a:prstGeom prst="rect">
            <a:avLst/>
          </a:prstGeom>
          <a:noFill/>
        </p:spPr>
        <p:txBody>
          <a:bodyPr wrap="square" rtlCol="0">
            <a:spAutoFit/>
          </a:bodyPr>
          <a:lstStyle/>
          <a:p>
            <a:r>
              <a:rPr lang="sk-SK" dirty="0">
                <a:latin typeface="Arial" panose="020B0604020202020204" pitchFamily="34" charset="0"/>
                <a:cs typeface="Arial" panose="020B0604020202020204" pitchFamily="34" charset="0"/>
              </a:rPr>
              <a:t>Teleso padajúce z výšky h s nulovou počiatočnou rýchlosťou. Priestor stavov je tu dvojrozmerný, stav je dvojica hodnôt</a:t>
            </a:r>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r>
              <a:rPr lang="sk-SK" dirty="0" err="1">
                <a:latin typeface="Arial" panose="020B0604020202020204" pitchFamily="34" charset="0"/>
                <a:cs typeface="Arial" panose="020B0604020202020204" pitchFamily="34" charset="0"/>
              </a:rPr>
              <a:t>S</a:t>
            </a:r>
            <a:r>
              <a:rPr lang="en-US" dirty="0" err="1">
                <a:latin typeface="Arial" panose="020B0604020202020204" pitchFamily="34" charset="0"/>
                <a:cs typeface="Arial" panose="020B0604020202020204" pitchFamily="34" charset="0"/>
              </a:rPr>
              <a:t>tav</a:t>
            </a:r>
            <a:r>
              <a:rPr lang="en-US" dirty="0">
                <a:latin typeface="Arial" panose="020B0604020202020204" pitchFamily="34" charset="0"/>
                <a:cs typeface="Arial" panose="020B0604020202020204" pitchFamily="34" charset="0"/>
              </a:rPr>
              <a:t> je bod v</a:t>
            </a:r>
            <a:r>
              <a:rPr lang="sk-SK" dirty="0">
                <a:latin typeface="Arial" panose="020B0604020202020204" pitchFamily="34" charset="0"/>
                <a:cs typeface="Arial" panose="020B0604020202020204" pitchFamily="34" charset="0"/>
              </a:rPr>
              <a:t> dvojrozmernom priestore. Časový priebeh sa kreslí horšie, ale dá sa. Tu je jedna možnosť.</a:t>
            </a:r>
          </a:p>
          <a:p>
            <a:endParaRPr lang="en-US" dirty="0">
              <a:latin typeface="Arial" panose="020B0604020202020204" pitchFamily="34" charset="0"/>
              <a:cs typeface="Arial" panose="020B0604020202020204" pitchFamily="34" charset="0"/>
            </a:endParaRPr>
          </a:p>
        </p:txBody>
      </p:sp>
      <p:pic>
        <p:nvPicPr>
          <p:cNvPr id="3" name="Picture 2"/>
          <p:cNvPicPr>
            <a:picLocks noChangeAspect="1"/>
          </p:cNvPicPr>
          <p:nvPr>
            <p:custDataLst>
              <p:tags r:id="rId1"/>
            </p:custDataLst>
          </p:nvPr>
        </p:nvPicPr>
        <p:blipFill>
          <a:blip r:embed="rId3" cstate="print">
            <a:extLst>
              <a:ext uri="{28A0092B-C50C-407E-A947-70E740481C1C}">
                <a14:useLocalDpi xmlns:a14="http://schemas.microsoft.com/office/drawing/2010/main" val="0"/>
              </a:ext>
            </a:extLst>
          </a:blip>
          <a:stretch>
            <a:fillRect/>
          </a:stretch>
        </p:blipFill>
        <p:spPr>
          <a:xfrm>
            <a:off x="4080566" y="1166267"/>
            <a:ext cx="565785" cy="229743"/>
          </a:xfrm>
          <a:prstGeom prst="rect">
            <a:avLst/>
          </a:prstGeom>
        </p:spPr>
      </p:pic>
      <p:graphicFrame>
        <p:nvGraphicFramePr>
          <p:cNvPr id="4" name="Chart 3" title="hh"/>
          <p:cNvGraphicFramePr>
            <a:graphicFrameLocks/>
          </p:cNvGraphicFramePr>
          <p:nvPr>
            <p:extLst/>
          </p:nvPr>
        </p:nvGraphicFramePr>
        <p:xfrm>
          <a:off x="122583" y="1991569"/>
          <a:ext cx="6096000" cy="3649980"/>
        </p:xfrm>
        <a:graphic>
          <a:graphicData uri="http://schemas.openxmlformats.org/drawingml/2006/chart">
            <c:chart xmlns:c="http://schemas.openxmlformats.org/drawingml/2006/chart" xmlns:r="http://schemas.openxmlformats.org/officeDocument/2006/relationships" r:id="rId4"/>
          </a:graphicData>
        </a:graphic>
      </p:graphicFrame>
      <p:sp>
        <p:nvSpPr>
          <p:cNvPr id="5" name="TextBox 4"/>
          <p:cNvSpPr txBox="1"/>
          <p:nvPr/>
        </p:nvSpPr>
        <p:spPr>
          <a:xfrm>
            <a:off x="467139" y="5834270"/>
            <a:ext cx="8110331" cy="646331"/>
          </a:xfrm>
          <a:prstGeom prst="rect">
            <a:avLst/>
          </a:prstGeom>
          <a:noFill/>
        </p:spPr>
        <p:txBody>
          <a:bodyPr wrap="square" rtlCol="0">
            <a:spAutoFit/>
          </a:bodyPr>
          <a:lstStyle/>
          <a:p>
            <a:r>
              <a:rPr lang="sk-SK" dirty="0">
                <a:latin typeface="Arial" panose="020B0604020202020204" pitchFamily="34" charset="0"/>
                <a:cs typeface="Arial" panose="020B0604020202020204" pitchFamily="34" charset="0"/>
              </a:rPr>
              <a:t>Zobrazovacia rovina je dvojrozmerný priestor stavov, body grafu sú stavy v rôznych časoch, etiketa pri stavovom bode označuje čas v sekundách</a:t>
            </a:r>
            <a:endParaRPr lang="en-US" dirty="0">
              <a:latin typeface="Arial" panose="020B0604020202020204" pitchFamily="34" charset="0"/>
              <a:cs typeface="Arial" panose="020B0604020202020204" pitchFamily="34" charset="0"/>
            </a:endParaRPr>
          </a:p>
        </p:txBody>
      </p:sp>
      <p:sp>
        <p:nvSpPr>
          <p:cNvPr id="6" name="TextBox 5"/>
          <p:cNvSpPr txBox="1"/>
          <p:nvPr/>
        </p:nvSpPr>
        <p:spPr>
          <a:xfrm>
            <a:off x="6341165" y="2577978"/>
            <a:ext cx="2524539" cy="2585323"/>
          </a:xfrm>
          <a:prstGeom prst="rect">
            <a:avLst/>
          </a:prstGeom>
          <a:noFill/>
        </p:spPr>
        <p:txBody>
          <a:bodyPr wrap="square" rtlCol="0">
            <a:spAutoFit/>
          </a:bodyPr>
          <a:lstStyle/>
          <a:p>
            <a:r>
              <a:rPr lang="sk-SK" dirty="0">
                <a:latin typeface="Arial" panose="020B0604020202020204" pitchFamily="34" charset="0"/>
                <a:cs typeface="Arial" panose="020B0604020202020204" pitchFamily="34" charset="0"/>
              </a:rPr>
              <a:t>POZOR!</a:t>
            </a:r>
          </a:p>
          <a:p>
            <a:endParaRPr lang="sk-SK" dirty="0">
              <a:latin typeface="Arial" panose="020B0604020202020204" pitchFamily="34" charset="0"/>
              <a:cs typeface="Arial" panose="020B0604020202020204" pitchFamily="34" charset="0"/>
            </a:endParaRPr>
          </a:p>
          <a:p>
            <a:r>
              <a:rPr lang="sk-SK" dirty="0">
                <a:latin typeface="Arial" panose="020B0604020202020204" pitchFamily="34" charset="0"/>
                <a:cs typeface="Arial" panose="020B0604020202020204" pitchFamily="34" charset="0"/>
              </a:rPr>
              <a:t>Toto nie je graf dráhy v priestore!</a:t>
            </a:r>
          </a:p>
          <a:p>
            <a:endParaRPr lang="sk-SK" dirty="0">
              <a:latin typeface="Arial" panose="020B0604020202020204" pitchFamily="34" charset="0"/>
              <a:cs typeface="Arial" panose="020B0604020202020204" pitchFamily="34" charset="0"/>
            </a:endParaRPr>
          </a:p>
          <a:p>
            <a:r>
              <a:rPr lang="sk-SK" dirty="0">
                <a:latin typeface="Arial" panose="020B0604020202020204" pitchFamily="34" charset="0"/>
                <a:cs typeface="Arial" panose="020B0604020202020204" pitchFamily="34" charset="0"/>
              </a:rPr>
              <a:t>Teleso padá po priamke (po osi z) zvislo dolu voľným pádom!</a:t>
            </a:r>
            <a:endParaRPr lang="en-US" dirty="0">
              <a:latin typeface="Arial" panose="020B0604020202020204" pitchFamily="34" charset="0"/>
              <a:cs typeface="Arial" panose="020B0604020202020204" pitchFamily="34" charset="0"/>
            </a:endParaRPr>
          </a:p>
        </p:txBody>
      </p:sp>
      <p:sp>
        <p:nvSpPr>
          <p:cNvPr id="7" name="Slide Number Placeholder 6"/>
          <p:cNvSpPr>
            <a:spLocks noGrp="1"/>
          </p:cNvSpPr>
          <p:nvPr>
            <p:ph type="sldNum" sz="quarter" idx="12"/>
          </p:nvPr>
        </p:nvSpPr>
        <p:spPr/>
        <p:txBody>
          <a:bodyPr/>
          <a:lstStyle/>
          <a:p>
            <a:fld id="{1BCE0CA2-1A48-4B23-8A77-1A9F640E54E6}" type="slidenum">
              <a:rPr lang="sk-SK" smtClean="0"/>
              <a:t>3</a:t>
            </a:fld>
            <a:endParaRPr lang="sk-SK"/>
          </a:p>
        </p:txBody>
      </p:sp>
    </p:spTree>
    <p:extLst>
      <p:ext uri="{BB962C8B-B14F-4D97-AF65-F5344CB8AC3E}">
        <p14:creationId xmlns:p14="http://schemas.microsoft.com/office/powerpoint/2010/main" val="2374878883"/>
      </p:ext>
    </p:extLst>
  </p:cSld>
  <p:clrMapOvr>
    <a:masterClrMapping/>
  </p:clrMapOvr>
  <p:extLst mod="1"/>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88843" y="268357"/>
            <a:ext cx="8776253" cy="646331"/>
          </a:xfrm>
          <a:prstGeom prst="rect">
            <a:avLst/>
          </a:prstGeom>
          <a:noFill/>
        </p:spPr>
        <p:txBody>
          <a:bodyPr wrap="square" rtlCol="0">
            <a:spAutoFit/>
          </a:bodyPr>
          <a:lstStyle/>
          <a:p>
            <a:r>
              <a:rPr lang="sk-SK" dirty="0">
                <a:latin typeface="Arial" panose="020B0604020202020204" pitchFamily="34" charset="0"/>
                <a:cs typeface="Arial" panose="020B0604020202020204" pitchFamily="34" charset="0"/>
              </a:rPr>
              <a:t>Pozrime si ešte iný graf časovej závislosti stavu padajúcej častice. Priestor stavov je dvojrozmerný, čas budeme nanášať na tretiu os a vizualizáciu spravíme ako 3D graf:</a:t>
            </a:r>
            <a:endParaRPr lang="en-US" dirty="0">
              <a:latin typeface="Arial" panose="020B0604020202020204" pitchFamily="34" charset="0"/>
              <a:cs typeface="Arial" panose="020B0604020202020204" pitchFamily="34" charset="0"/>
            </a:endParaRPr>
          </a:p>
        </p:txBody>
      </p:sp>
      <p:sp>
        <p:nvSpPr>
          <p:cNvPr id="4" name="TextBox 3"/>
          <p:cNvSpPr txBox="1"/>
          <p:nvPr/>
        </p:nvSpPr>
        <p:spPr>
          <a:xfrm>
            <a:off x="387626" y="5787672"/>
            <a:ext cx="8209722" cy="923330"/>
          </a:xfrm>
          <a:prstGeom prst="rect">
            <a:avLst/>
          </a:prstGeom>
          <a:noFill/>
        </p:spPr>
        <p:txBody>
          <a:bodyPr wrap="square" rtlCol="0">
            <a:spAutoFit/>
          </a:bodyPr>
          <a:lstStyle/>
          <a:p>
            <a:r>
              <a:rPr lang="sk-SK" dirty="0">
                <a:latin typeface="Arial" panose="020B0604020202020204" pitchFamily="34" charset="0"/>
                <a:cs typeface="Arial" panose="020B0604020202020204" pitchFamily="34" charset="0"/>
              </a:rPr>
              <a:t>3D graf sme znázornili v takom pohľade, že priestor stavov ako dvojrozmerná rovina leží akoby v rovine slajdu a do hĺbky pod slajd ide časová os. 2D graf z predchádzajúceho slajdu je vlastne priemetom 3D krivky do roviny stavov.</a:t>
            </a:r>
            <a:endParaRPr lang="en-US" dirty="0">
              <a:latin typeface="Arial" panose="020B0604020202020204" pitchFamily="34" charset="0"/>
              <a:cs typeface="Arial" panose="020B0604020202020204" pitchFamily="34" charset="0"/>
            </a:endParaRPr>
          </a:p>
        </p:txBody>
      </p:sp>
      <p:grpSp>
        <p:nvGrpSpPr>
          <p:cNvPr id="8" name="Group 7"/>
          <p:cNvGrpSpPr/>
          <p:nvPr/>
        </p:nvGrpSpPr>
        <p:grpSpPr>
          <a:xfrm>
            <a:off x="188843" y="912745"/>
            <a:ext cx="6429655" cy="4876871"/>
            <a:chOff x="1172817" y="1240159"/>
            <a:chExt cx="6429655" cy="4876871"/>
          </a:xfrm>
        </p:grpSpPr>
        <p:pic>
          <p:nvPicPr>
            <p:cNvPr id="2" name="Picture 1"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20734" y="1262946"/>
              <a:ext cx="5681738" cy="4854084"/>
            </a:xfrm>
            <a:prstGeom prst="rect">
              <a:avLst/>
            </a:prstGeom>
          </p:spPr>
        </p:pic>
        <p:sp>
          <p:nvSpPr>
            <p:cNvPr id="5" name="TextBox 4"/>
            <p:cNvSpPr txBox="1"/>
            <p:nvPr/>
          </p:nvSpPr>
          <p:spPr>
            <a:xfrm>
              <a:off x="1172817" y="2673626"/>
              <a:ext cx="983975" cy="369332"/>
            </a:xfrm>
            <a:prstGeom prst="rect">
              <a:avLst/>
            </a:prstGeom>
            <a:noFill/>
          </p:spPr>
          <p:txBody>
            <a:bodyPr wrap="square" rtlCol="0">
              <a:spAutoFit/>
            </a:bodyPr>
            <a:lstStyle/>
            <a:p>
              <a:r>
                <a:rPr lang="sk-SK" dirty="0">
                  <a:latin typeface="Arial" panose="020B0604020202020204" pitchFamily="34" charset="0"/>
                  <a:cs typeface="Arial" panose="020B0604020202020204" pitchFamily="34" charset="0"/>
                </a:rPr>
                <a:t>v</a:t>
              </a:r>
              <a:r>
                <a:rPr lang="en-US" baseline="-25000" dirty="0" err="1">
                  <a:latin typeface="Arial" panose="020B0604020202020204" pitchFamily="34" charset="0"/>
                  <a:cs typeface="Arial" panose="020B0604020202020204" pitchFamily="34" charset="0"/>
                </a:rPr>
                <a:t>z</a:t>
              </a:r>
              <a:r>
                <a:rPr lang="sk-SK"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[m/s]</a:t>
              </a:r>
            </a:p>
          </p:txBody>
        </p:sp>
        <p:sp>
          <p:nvSpPr>
            <p:cNvPr id="6" name="TextBox 5"/>
            <p:cNvSpPr txBox="1"/>
            <p:nvPr/>
          </p:nvSpPr>
          <p:spPr>
            <a:xfrm>
              <a:off x="3702325" y="1240159"/>
              <a:ext cx="874644" cy="36933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z [m]</a:t>
              </a:r>
            </a:p>
          </p:txBody>
        </p:sp>
        <p:sp>
          <p:nvSpPr>
            <p:cNvPr id="7" name="TextBox 6"/>
            <p:cNvSpPr txBox="1"/>
            <p:nvPr/>
          </p:nvSpPr>
          <p:spPr>
            <a:xfrm rot="2567563">
              <a:off x="5922758" y="5097226"/>
              <a:ext cx="577432" cy="36933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t [s]</a:t>
              </a:r>
            </a:p>
          </p:txBody>
        </p:sp>
      </p:grpSp>
      <p:sp>
        <p:nvSpPr>
          <p:cNvPr id="9" name="TextBox 8"/>
          <p:cNvSpPr txBox="1"/>
          <p:nvPr/>
        </p:nvSpPr>
        <p:spPr>
          <a:xfrm>
            <a:off x="6278078" y="4824463"/>
            <a:ext cx="2395331" cy="461665"/>
          </a:xfrm>
          <a:prstGeom prst="rect">
            <a:avLst/>
          </a:prstGeom>
          <a:noFill/>
        </p:spPr>
        <p:txBody>
          <a:bodyPr wrap="square" rtlCol="0">
            <a:spAutoFit/>
          </a:bodyPr>
          <a:lstStyle/>
          <a:p>
            <a:r>
              <a:rPr lang="sk-SK" sz="1200" dirty="0">
                <a:latin typeface="Arial" panose="020B0604020202020204" pitchFamily="34" charset="0"/>
                <a:cs typeface="Arial" panose="020B0604020202020204" pitchFamily="34" charset="0"/>
              </a:rPr>
              <a:t>Nevšímajte si drobné chyby grafiky na koncoch 3D krivky</a:t>
            </a:r>
            <a:endParaRPr lang="en-US" sz="1200" dirty="0">
              <a:latin typeface="Arial" panose="020B0604020202020204" pitchFamily="34" charset="0"/>
              <a:cs typeface="Arial" panose="020B0604020202020204" pitchFamily="34" charset="0"/>
            </a:endParaRPr>
          </a:p>
        </p:txBody>
      </p:sp>
      <p:sp>
        <p:nvSpPr>
          <p:cNvPr id="10" name="Slide Number Placeholder 9"/>
          <p:cNvSpPr>
            <a:spLocks noGrp="1"/>
          </p:cNvSpPr>
          <p:nvPr>
            <p:ph type="sldNum" sz="quarter" idx="12"/>
          </p:nvPr>
        </p:nvSpPr>
        <p:spPr/>
        <p:txBody>
          <a:bodyPr/>
          <a:lstStyle/>
          <a:p>
            <a:fld id="{1BCE0CA2-1A48-4B23-8A77-1A9F640E54E6}" type="slidenum">
              <a:rPr lang="sk-SK" smtClean="0"/>
              <a:t>4</a:t>
            </a:fld>
            <a:endParaRPr lang="sk-SK"/>
          </a:p>
        </p:txBody>
      </p:sp>
    </p:spTree>
    <p:extLst>
      <p:ext uri="{BB962C8B-B14F-4D97-AF65-F5344CB8AC3E}">
        <p14:creationId xmlns:p14="http://schemas.microsoft.com/office/powerpoint/2010/main" val="1439039309"/>
      </p:ext>
    </p:extLst>
  </p:cSld>
  <p:clrMapOvr>
    <a:masterClrMapping/>
  </p:clrMapOvr>
  <p:extLst mod="1"/>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7565" y="586409"/>
            <a:ext cx="8100392" cy="1477328"/>
          </a:xfrm>
          <a:prstGeom prst="rect">
            <a:avLst/>
          </a:prstGeom>
          <a:noFill/>
        </p:spPr>
        <p:txBody>
          <a:bodyPr wrap="square" rtlCol="0">
            <a:spAutoFit/>
          </a:bodyPr>
          <a:lstStyle/>
          <a:p>
            <a:r>
              <a:rPr lang="sk-SK" dirty="0">
                <a:latin typeface="Arial" panose="020B0604020202020204" pitchFamily="34" charset="0"/>
                <a:cs typeface="Arial" panose="020B0604020202020204" pitchFamily="34" charset="0"/>
              </a:rPr>
              <a:t>Zamyslime sa ešte nad tým, prečo je priestor stavov padajúcej častice dvojrozmerný. Prečo nestačí jeden údaj, napríklad súradnica v danom okamihu.</a:t>
            </a:r>
          </a:p>
          <a:p>
            <a:endParaRPr lang="sk-SK" dirty="0">
              <a:latin typeface="Arial" panose="020B0604020202020204" pitchFamily="34" charset="0"/>
              <a:cs typeface="Arial" panose="020B0604020202020204" pitchFamily="34" charset="0"/>
            </a:endParaRPr>
          </a:p>
          <a:p>
            <a:r>
              <a:rPr lang="sk-SK" dirty="0">
                <a:latin typeface="Arial" panose="020B0604020202020204" pitchFamily="34" charset="0"/>
                <a:cs typeface="Arial" panose="020B0604020202020204" pitchFamily="34" charset="0"/>
              </a:rPr>
              <a:t>Povedali sme si že: </a:t>
            </a:r>
            <a:endParaRPr lang="en-US" dirty="0">
              <a:latin typeface="Arial" panose="020B0604020202020204" pitchFamily="34" charset="0"/>
              <a:cs typeface="Arial" panose="020B0604020202020204" pitchFamily="34" charset="0"/>
            </a:endParaRPr>
          </a:p>
        </p:txBody>
      </p:sp>
      <p:sp>
        <p:nvSpPr>
          <p:cNvPr id="3" name="TextBox 2"/>
          <p:cNvSpPr txBox="1"/>
          <p:nvPr/>
        </p:nvSpPr>
        <p:spPr>
          <a:xfrm>
            <a:off x="397565" y="1730975"/>
            <a:ext cx="7272808" cy="3139321"/>
          </a:xfrm>
          <a:prstGeom prst="rect">
            <a:avLst/>
          </a:prstGeom>
          <a:noFill/>
        </p:spPr>
        <p:txBody>
          <a:bodyPr wrap="square" rtlCol="0">
            <a:spAutoFit/>
          </a:bodyPr>
          <a:lstStyle/>
          <a:p>
            <a:endParaRPr lang="sk-SK" dirty="0"/>
          </a:p>
          <a:p>
            <a:pPr marL="285750" indent="-285750">
              <a:buFont typeface="Arial" pitchFamily="34" charset="0"/>
              <a:buChar char="•"/>
            </a:pPr>
            <a:r>
              <a:rPr lang="sk-SK" sz="2000" dirty="0"/>
              <a:t>okamih (</a:t>
            </a:r>
            <a:r>
              <a:rPr lang="sk-SK" sz="2000" b="1" dirty="0"/>
              <a:t>stav systému</a:t>
            </a:r>
            <a:r>
              <a:rPr lang="sk-SK" sz="2000" dirty="0"/>
              <a:t>) možno zaznamenať a na základe záznamu ho zrekonštruovať</a:t>
            </a:r>
          </a:p>
          <a:p>
            <a:pPr marL="285750" indent="-285750">
              <a:buFont typeface="Arial" pitchFamily="34" charset="0"/>
              <a:buChar char="•"/>
            </a:pPr>
            <a:r>
              <a:rPr lang="sk-SK" sz="2000" dirty="0"/>
              <a:t>časový vývoj systému je časová postupnosť stavov (okamihov)</a:t>
            </a:r>
          </a:p>
          <a:p>
            <a:pPr marL="285750" indent="-285750">
              <a:buFont typeface="Arial" pitchFamily="34" charset="0"/>
              <a:buChar char="•"/>
            </a:pPr>
            <a:r>
              <a:rPr lang="sk-SK" sz="2000" b="1" dirty="0">
                <a:solidFill>
                  <a:srgbClr val="FF0000"/>
                </a:solidFill>
              </a:rPr>
              <a:t>časový vývoj systému je možné predpovedať, vychádzajúc zo znalosti počiatočného stavu. </a:t>
            </a:r>
          </a:p>
          <a:p>
            <a:pPr marL="285750" indent="-285750">
              <a:buFont typeface="Arial" pitchFamily="34" charset="0"/>
              <a:buChar char="•"/>
            </a:pPr>
            <a:r>
              <a:rPr lang="sk-SK" sz="2000" dirty="0"/>
              <a:t>Technológiou predpovede budúcnosti sú matematické </a:t>
            </a:r>
            <a:r>
              <a:rPr lang="sk-SK" sz="2000" b="1" dirty="0"/>
              <a:t>pohybové rovnice</a:t>
            </a:r>
            <a:r>
              <a:rPr lang="sk-SK" sz="2000" dirty="0"/>
              <a:t>. Časový vývoj hľadáme ako riešenie pohybových rovníc, ktoré spĺňa počiatočnú podmienku (stav na začiatku je známy počiatočný stav)</a:t>
            </a:r>
          </a:p>
        </p:txBody>
      </p:sp>
      <p:sp>
        <p:nvSpPr>
          <p:cNvPr id="4" name="TextBox 3"/>
          <p:cNvSpPr txBox="1"/>
          <p:nvPr/>
        </p:nvSpPr>
        <p:spPr>
          <a:xfrm>
            <a:off x="512530" y="5112707"/>
            <a:ext cx="8209722" cy="1200329"/>
          </a:xfrm>
          <a:prstGeom prst="rect">
            <a:avLst/>
          </a:prstGeom>
          <a:noFill/>
          <a:ln w="28575">
            <a:solidFill>
              <a:schemeClr val="tx1"/>
            </a:solidFill>
          </a:ln>
        </p:spPr>
        <p:txBody>
          <a:bodyPr wrap="square" rtlCol="0">
            <a:spAutoFit/>
          </a:bodyPr>
          <a:lstStyle/>
          <a:p>
            <a:r>
              <a:rPr lang="sk-SK" dirty="0">
                <a:latin typeface="Arial" panose="020B0604020202020204" pitchFamily="34" charset="0"/>
                <a:cs typeface="Arial" panose="020B0604020202020204" pitchFamily="34" charset="0"/>
              </a:rPr>
              <a:t>Jeden údaj, poloha častice v danom okamihu</a:t>
            </a:r>
            <a:r>
              <a:rPr lang="sk-SK" b="1" dirty="0">
                <a:latin typeface="Arial" panose="020B0604020202020204" pitchFamily="34" charset="0"/>
                <a:cs typeface="Arial" panose="020B0604020202020204" pitchFamily="34" charset="0"/>
              </a:rPr>
              <a:t>,</a:t>
            </a:r>
            <a:r>
              <a:rPr lang="sk-SK" b="1" dirty="0">
                <a:solidFill>
                  <a:srgbClr val="FF0000"/>
                </a:solidFill>
                <a:latin typeface="Arial" panose="020B0604020202020204" pitchFamily="34" charset="0"/>
                <a:cs typeface="Arial" panose="020B0604020202020204" pitchFamily="34" charset="0"/>
              </a:rPr>
              <a:t> nestačí na predpoveď budúcnosti</a:t>
            </a:r>
            <a:r>
              <a:rPr lang="sk-SK" dirty="0">
                <a:latin typeface="Arial" panose="020B0604020202020204" pitchFamily="34" charset="0"/>
                <a:cs typeface="Arial" panose="020B0604020202020204" pitchFamily="34" charset="0"/>
              </a:rPr>
              <a:t>. Častica, ktorá má v danom okamihu nulovú rýchlosť bude padať inak, ako častica ktorá už má v tom okamihu nejakú rýchlosť (napríklad preto, že začala padať z vyššieho bodu) a má v danom okamihu rovnakú polohu</a:t>
            </a:r>
            <a:endParaRPr lang="en-US" dirty="0">
              <a:latin typeface="Arial" panose="020B0604020202020204" pitchFamily="34" charset="0"/>
              <a:cs typeface="Arial" panose="020B0604020202020204" pitchFamily="34" charset="0"/>
            </a:endParaRPr>
          </a:p>
        </p:txBody>
      </p:sp>
      <p:sp>
        <p:nvSpPr>
          <p:cNvPr id="5" name="Slide Number Placeholder 4"/>
          <p:cNvSpPr>
            <a:spLocks noGrp="1"/>
          </p:cNvSpPr>
          <p:nvPr>
            <p:ph type="sldNum" sz="quarter" idx="12"/>
          </p:nvPr>
        </p:nvSpPr>
        <p:spPr/>
        <p:txBody>
          <a:bodyPr/>
          <a:lstStyle/>
          <a:p>
            <a:fld id="{1BCE0CA2-1A48-4B23-8A77-1A9F640E54E6}" type="slidenum">
              <a:rPr lang="sk-SK" smtClean="0"/>
              <a:t>5</a:t>
            </a:fld>
            <a:endParaRPr lang="sk-SK"/>
          </a:p>
        </p:txBody>
      </p:sp>
    </p:spTree>
    <p:extLst>
      <p:ext uri="{BB962C8B-B14F-4D97-AF65-F5344CB8AC3E}">
        <p14:creationId xmlns:p14="http://schemas.microsoft.com/office/powerpoint/2010/main" val="3699595914"/>
      </p:ext>
    </p:extLst>
  </p:cSld>
  <p:clrMapOvr>
    <a:masterClrMapping/>
  </p:clrMapOvr>
  <p:extLst mod="1"/>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8722" y="417443"/>
            <a:ext cx="8527774" cy="1477328"/>
          </a:xfrm>
          <a:prstGeom prst="rect">
            <a:avLst/>
          </a:prstGeom>
          <a:noFill/>
        </p:spPr>
        <p:txBody>
          <a:bodyPr wrap="square" rtlCol="0">
            <a:spAutoFit/>
          </a:bodyPr>
          <a:lstStyle/>
          <a:p>
            <a:r>
              <a:rPr lang="sk-SK" dirty="0">
                <a:latin typeface="Arial" panose="020B0604020202020204" pitchFamily="34" charset="0"/>
                <a:cs typeface="Arial" panose="020B0604020202020204" pitchFamily="34" charset="0"/>
              </a:rPr>
              <a:t>Nehanbite sa, ak je pre vás neprirodzený pojem abstraktného priestoru, kde napríklad na  jednej osi je poloha a na druhej rýchlosť. Alebo pojem mnohorozmerného priestoru. Predumajte znovu, čo je na predchádzajúcich obrázkoch nakreslené.</a:t>
            </a:r>
          </a:p>
          <a:p>
            <a:r>
              <a:rPr lang="sk-SK" dirty="0">
                <a:latin typeface="Arial" panose="020B0604020202020204" pitchFamily="34" charset="0"/>
                <a:cs typeface="Arial" panose="020B0604020202020204" pitchFamily="34" charset="0"/>
              </a:rPr>
              <a:t>Explicitne vyslovte, čo na obrázkoch vidíte. Napríklad na časovom zázname</a:t>
            </a:r>
            <a:endParaRPr lang="en-US" dirty="0">
              <a:latin typeface="Arial" panose="020B0604020202020204" pitchFamily="34" charset="0"/>
              <a:cs typeface="Arial" panose="020B0604020202020204" pitchFamily="34" charset="0"/>
            </a:endParaRPr>
          </a:p>
        </p:txBody>
      </p:sp>
      <p:graphicFrame>
        <p:nvGraphicFramePr>
          <p:cNvPr id="3" name="Chart 2" title="hh"/>
          <p:cNvGraphicFramePr>
            <a:graphicFrameLocks/>
          </p:cNvGraphicFramePr>
          <p:nvPr>
            <p:extLst/>
          </p:nvPr>
        </p:nvGraphicFramePr>
        <p:xfrm>
          <a:off x="208722" y="1894771"/>
          <a:ext cx="3147390" cy="1934388"/>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p:cNvSpPr txBox="1"/>
          <p:nvPr/>
        </p:nvSpPr>
        <p:spPr>
          <a:xfrm>
            <a:off x="3747053" y="1795380"/>
            <a:ext cx="4989443" cy="1754326"/>
          </a:xfrm>
          <a:prstGeom prst="rect">
            <a:avLst/>
          </a:prstGeom>
          <a:noFill/>
        </p:spPr>
        <p:txBody>
          <a:bodyPr wrap="square" rtlCol="0">
            <a:spAutoFit/>
          </a:bodyPr>
          <a:lstStyle/>
          <a:p>
            <a:r>
              <a:rPr lang="sk-SK" dirty="0">
                <a:latin typeface="Arial" panose="020B0604020202020204" pitchFamily="34" charset="0"/>
                <a:cs typeface="Arial" panose="020B0604020202020204" pitchFamily="34" charset="0"/>
              </a:rPr>
              <a:t>zmeny stavu padajúcej častice si uvedomte, že postupne klesá výška (súradnica z) a narastá rýchlosť. Uvedomte si, prečo je z-</a:t>
            </a:r>
            <a:r>
              <a:rPr lang="sk-SK" dirty="0" err="1">
                <a:latin typeface="Arial" panose="020B0604020202020204" pitchFamily="34" charset="0"/>
                <a:cs typeface="Arial" panose="020B0604020202020204" pitchFamily="34" charset="0"/>
              </a:rPr>
              <a:t>ová</a:t>
            </a:r>
            <a:r>
              <a:rPr lang="sk-SK" dirty="0">
                <a:latin typeface="Arial" panose="020B0604020202020204" pitchFamily="34" charset="0"/>
                <a:cs typeface="Arial" panose="020B0604020202020204" pitchFamily="34" charset="0"/>
              </a:rPr>
              <a:t> zložka rýchlosti záporná. Je to priemet rýchlosti na os z, ktorá smeruje nahor, kým rýchlosť smeruje dolu.</a:t>
            </a:r>
            <a:endParaRPr lang="en-US" dirty="0">
              <a:latin typeface="Arial" panose="020B0604020202020204" pitchFamily="34" charset="0"/>
              <a:cs typeface="Arial" panose="020B0604020202020204" pitchFamily="34" charset="0"/>
            </a:endParaRP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4094" y="4155220"/>
            <a:ext cx="2877718" cy="19275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3796748" y="4214191"/>
            <a:ext cx="4462669" cy="1754326"/>
          </a:xfrm>
          <a:prstGeom prst="rect">
            <a:avLst/>
          </a:prstGeom>
          <a:noFill/>
        </p:spPr>
        <p:txBody>
          <a:bodyPr wrap="square" rtlCol="0">
            <a:spAutoFit/>
          </a:bodyPr>
          <a:lstStyle/>
          <a:p>
            <a:r>
              <a:rPr lang="sk-SK" dirty="0">
                <a:latin typeface="Arial" panose="020B0604020202020204" pitchFamily="34" charset="0"/>
                <a:cs typeface="Arial" panose="020B0604020202020204" pitchFamily="34" charset="0"/>
              </a:rPr>
              <a:t>Na grafe nabíjania kondenzátora si uvedomte, že na začiatku náboj narastá rýchlo, potom pomalšie, nakoniec nekonečne pomaly a až v nekonečnom čase sa priblíži k teoretickej konečnej hodnote 2 </a:t>
            </a:r>
            <a:r>
              <a:rPr lang="sk-SK" dirty="0" err="1">
                <a:latin typeface="Arial" panose="020B0604020202020204" pitchFamily="34" charset="0"/>
                <a:cs typeface="Arial" panose="020B0604020202020204" pitchFamily="34" charset="0"/>
              </a:rPr>
              <a:t>miliCoulomby</a:t>
            </a:r>
            <a:r>
              <a:rPr lang="sk-SK" dirty="0">
                <a:latin typeface="Arial" panose="020B0604020202020204" pitchFamily="34" charset="0"/>
                <a:cs typeface="Arial" panose="020B0604020202020204" pitchFamily="34" charset="0"/>
              </a:rPr>
              <a:t>.</a:t>
            </a:r>
            <a:endParaRPr lang="en-US" dirty="0">
              <a:latin typeface="Arial" panose="020B0604020202020204" pitchFamily="34" charset="0"/>
              <a:cs typeface="Arial" panose="020B0604020202020204" pitchFamily="34" charset="0"/>
            </a:endParaRPr>
          </a:p>
        </p:txBody>
      </p:sp>
      <p:sp>
        <p:nvSpPr>
          <p:cNvPr id="7" name="Slide Number Placeholder 6"/>
          <p:cNvSpPr>
            <a:spLocks noGrp="1"/>
          </p:cNvSpPr>
          <p:nvPr>
            <p:ph type="sldNum" sz="quarter" idx="12"/>
          </p:nvPr>
        </p:nvSpPr>
        <p:spPr/>
        <p:txBody>
          <a:bodyPr/>
          <a:lstStyle/>
          <a:p>
            <a:fld id="{1BCE0CA2-1A48-4B23-8A77-1A9F640E54E6}" type="slidenum">
              <a:rPr lang="sk-SK" smtClean="0"/>
              <a:t>6</a:t>
            </a:fld>
            <a:endParaRPr lang="sk-SK"/>
          </a:p>
        </p:txBody>
      </p:sp>
    </p:spTree>
    <p:extLst>
      <p:ext uri="{BB962C8B-B14F-4D97-AF65-F5344CB8AC3E}">
        <p14:creationId xmlns:p14="http://schemas.microsoft.com/office/powerpoint/2010/main" val="2923732609"/>
      </p:ext>
    </p:extLst>
  </p:cSld>
  <p:clrMapOvr>
    <a:masterClrMapping/>
  </p:clrMapOvr>
  <p:extLst mod="1"/>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285750" y="422910"/>
            <a:ext cx="8572500" cy="480131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k-SK" sz="1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Čo mám garantovane vedieť</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k-SK" sz="1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sk-SK" sz="1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Poznať definíciu mechanických veličín v SI (bez učenia sa desatinných čísel na mnoho platných cifier)</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sk-SK" sz="1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Vedieť rýchlosť svetla na jednu platnú cifru</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sk-SK" sz="1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Spoľahlivo vedieť meniť jednotky na ľubovoľné jednotky</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sk-SK" sz="1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Byť schopný skontrolovať rozmerovú správnosť výsledku nejakého príkladu</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sk-SK" sz="1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Pomocou rozmerovej analýzy nájsť výsledný vzorec v jednoduchých úlohách (s presnosťou do číselnej konštanty)</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sk-SK" sz="1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Rozumieť pojmu stav fyzikálneho systému ako súboru hodnôt zvolených veličín na základe ktorého sa už dá odvodiť výsledok merania ľubovoľnej inej veličiny v tom stave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sk-SK" sz="1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Chápať „predpovedanie budúcnosti“ ako nájdenie časovej závislosti stavu systému na základe znalosti stavu v istom okamihu</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sk-SK" sz="1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Rozumieť, že okrem „obyčajného priestoru“ má zmysel uvažovať abstraktné aj mnohorozmerné priestory, a vedieť „čítať“ grafické vizualizácie v takých priestoroch</a:t>
            </a:r>
          </a:p>
        </p:txBody>
      </p:sp>
      <p:sp>
        <p:nvSpPr>
          <p:cNvPr id="3" name="Slide Number Placeholder 2"/>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BCE0CA2-1A48-4B23-8A77-1A9F640E54E6}" type="slidenum">
              <a:rPr kumimoji="0" lang="sk-SK"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sk-SK"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228144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47554" y="2262024"/>
            <a:ext cx="8208912" cy="2708434"/>
          </a:xfrm>
          <a:prstGeom prst="rect">
            <a:avLst/>
          </a:prstGeom>
          <a:noFill/>
        </p:spPr>
        <p:txBody>
          <a:bodyPr wrap="square" rtlCol="0">
            <a:spAutoFit/>
          </a:bodyPr>
          <a:lstStyle/>
          <a:p>
            <a:pPr algn="ctr"/>
            <a:r>
              <a:rPr lang="sk-SK" sz="4000" b="1" dirty="0"/>
              <a:t>Mechanika hmotného bodu</a:t>
            </a:r>
          </a:p>
          <a:p>
            <a:endParaRPr lang="sk-SK" dirty="0"/>
          </a:p>
          <a:p>
            <a:pPr marL="285750" indent="-285750">
              <a:buFont typeface="Arial" pitchFamily="34" charset="0"/>
              <a:buChar char="•"/>
            </a:pPr>
            <a:r>
              <a:rPr lang="sk-SK" sz="2800" b="1" dirty="0"/>
              <a:t>Stav je bod vo viacrozmernom priestore</a:t>
            </a:r>
          </a:p>
          <a:p>
            <a:pPr marL="285750" indent="-285750">
              <a:buFont typeface="Arial" pitchFamily="34" charset="0"/>
              <a:buChar char="•"/>
            </a:pPr>
            <a:r>
              <a:rPr lang="sk-SK" sz="2800" b="1" dirty="0"/>
              <a:t>Časový vývoj je druhého rádu v konfiguračnom priestore</a:t>
            </a:r>
          </a:p>
          <a:p>
            <a:pPr marL="285750" indent="-285750">
              <a:buFont typeface="Arial" pitchFamily="34" charset="0"/>
              <a:buChar char="•"/>
            </a:pPr>
            <a:r>
              <a:rPr lang="sk-SK" sz="2800" b="1" dirty="0"/>
              <a:t>Časový vývoj je prvého rádu v stavovom priestore</a:t>
            </a:r>
          </a:p>
        </p:txBody>
      </p:sp>
      <p:sp>
        <p:nvSpPr>
          <p:cNvPr id="5" name="Slide Number Placeholder 4"/>
          <p:cNvSpPr>
            <a:spLocks noGrp="1"/>
          </p:cNvSpPr>
          <p:nvPr>
            <p:ph type="sldNum" sz="quarter" idx="12"/>
          </p:nvPr>
        </p:nvSpPr>
        <p:spPr/>
        <p:txBody>
          <a:bodyPr/>
          <a:lstStyle/>
          <a:p>
            <a:fld id="{53A2F171-A641-4D3E-AA75-363029A1D4AF}" type="slidenum">
              <a:rPr lang="en-US" smtClean="0"/>
              <a:t>8</a:t>
            </a:fld>
            <a:endParaRPr lang="en-US"/>
          </a:p>
        </p:txBody>
      </p:sp>
      <p:sp>
        <p:nvSpPr>
          <p:cNvPr id="3" name="TextBox 2"/>
          <p:cNvSpPr txBox="1"/>
          <p:nvPr/>
        </p:nvSpPr>
        <p:spPr>
          <a:xfrm>
            <a:off x="1645920" y="685800"/>
            <a:ext cx="5955030" cy="400110"/>
          </a:xfrm>
          <a:prstGeom prst="rect">
            <a:avLst/>
          </a:prstGeom>
          <a:noFill/>
        </p:spPr>
        <p:txBody>
          <a:bodyPr wrap="square" rtlCol="0">
            <a:spAutoFit/>
          </a:bodyPr>
          <a:lstStyle/>
          <a:p>
            <a:pPr algn="ctr"/>
            <a:r>
              <a:rPr lang="sk-SK" sz="2000" b="1" dirty="0">
                <a:latin typeface="Arial" panose="020B0604020202020204" pitchFamily="34" charset="0"/>
                <a:cs typeface="Arial" panose="020B0604020202020204" pitchFamily="34" charset="0"/>
              </a:rPr>
              <a:t>Program na najbližšie prednášky</a:t>
            </a:r>
          </a:p>
        </p:txBody>
      </p:sp>
    </p:spTree>
    <p:extLst>
      <p:ext uri="{BB962C8B-B14F-4D97-AF65-F5344CB8AC3E}">
        <p14:creationId xmlns:p14="http://schemas.microsoft.com/office/powerpoint/2010/main" val="918860924"/>
      </p:ext>
    </p:extLst>
  </p:cSld>
  <p:clrMapOvr>
    <a:masterClrMapping/>
  </p:clrMapOvr>
  <p:extLst mod="1"/>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15616" y="764704"/>
            <a:ext cx="6480720" cy="707886"/>
          </a:xfrm>
          <a:prstGeom prst="rect">
            <a:avLst/>
          </a:prstGeom>
          <a:noFill/>
        </p:spPr>
        <p:txBody>
          <a:bodyPr wrap="square" rtlCol="0">
            <a:spAutoFit/>
          </a:bodyPr>
          <a:lstStyle/>
          <a:p>
            <a:pPr algn="ctr"/>
            <a:r>
              <a:rPr lang="sk-SK" sz="4000" b="1" dirty="0"/>
              <a:t>Stav a jeho časový vývoj</a:t>
            </a:r>
          </a:p>
        </p:txBody>
      </p:sp>
      <p:sp>
        <p:nvSpPr>
          <p:cNvPr id="4" name="TextBox 3"/>
          <p:cNvSpPr txBox="1"/>
          <p:nvPr/>
        </p:nvSpPr>
        <p:spPr>
          <a:xfrm>
            <a:off x="971600" y="1988840"/>
            <a:ext cx="7272808" cy="2954655"/>
          </a:xfrm>
          <a:prstGeom prst="rect">
            <a:avLst/>
          </a:prstGeom>
          <a:noFill/>
        </p:spPr>
        <p:txBody>
          <a:bodyPr wrap="square" rtlCol="0">
            <a:spAutoFit/>
          </a:bodyPr>
          <a:lstStyle/>
          <a:p>
            <a:r>
              <a:rPr lang="sk-SK" sz="2400" b="1" dirty="0"/>
              <a:t>Poznanie našej (západnej) civilizácie</a:t>
            </a:r>
            <a:r>
              <a:rPr lang="sk-SK" dirty="0"/>
              <a:t>:</a:t>
            </a:r>
          </a:p>
          <a:p>
            <a:endParaRPr lang="sk-SK" dirty="0"/>
          </a:p>
          <a:p>
            <a:pPr marL="285750" indent="-285750">
              <a:buFont typeface="Arial" pitchFamily="34" charset="0"/>
              <a:buChar char="•"/>
            </a:pPr>
            <a:r>
              <a:rPr lang="sk-SK" dirty="0"/>
              <a:t>okamih (</a:t>
            </a:r>
            <a:r>
              <a:rPr lang="sk-SK" b="1" dirty="0"/>
              <a:t>stav systému</a:t>
            </a:r>
            <a:r>
              <a:rPr lang="sk-SK" dirty="0"/>
              <a:t>) možno zaznamenať a na základe záznamu ho zrekonštruovať</a:t>
            </a:r>
          </a:p>
          <a:p>
            <a:pPr marL="285750" indent="-285750">
              <a:buFont typeface="Arial" pitchFamily="34" charset="0"/>
              <a:buChar char="•"/>
            </a:pPr>
            <a:r>
              <a:rPr lang="sk-SK" dirty="0"/>
              <a:t>časový vývoj systému je časová postupnosť stavov (okamihov)</a:t>
            </a:r>
          </a:p>
          <a:p>
            <a:pPr marL="285750" indent="-285750">
              <a:buFont typeface="Arial" pitchFamily="34" charset="0"/>
              <a:buChar char="•"/>
            </a:pPr>
            <a:r>
              <a:rPr lang="sk-SK" dirty="0"/>
              <a:t>časový vývoj systému je možné </a:t>
            </a:r>
            <a:r>
              <a:rPr lang="sk-SK" b="1" dirty="0"/>
              <a:t>predpovedať</a:t>
            </a:r>
            <a:r>
              <a:rPr lang="sk-SK" dirty="0"/>
              <a:t>, vychádzajúc zo znalosti počiatočného stavu. </a:t>
            </a:r>
          </a:p>
          <a:p>
            <a:pPr marL="285750" indent="-285750">
              <a:buFont typeface="Arial" pitchFamily="34" charset="0"/>
              <a:buChar char="•"/>
            </a:pPr>
            <a:r>
              <a:rPr lang="sk-SK" dirty="0"/>
              <a:t>Technológiou predpovede budúcnosti sú matematické </a:t>
            </a:r>
            <a:r>
              <a:rPr lang="sk-SK" b="1" dirty="0"/>
              <a:t>pohybové rovnice</a:t>
            </a:r>
            <a:r>
              <a:rPr lang="sk-SK" dirty="0"/>
              <a:t>. Časový vývoj hľadáme ako riešenie pohybových rovníc, ktoré spĺňa počiatočnú podmienku (stav na začiatku je známy počiatočný stav)</a:t>
            </a:r>
          </a:p>
        </p:txBody>
      </p:sp>
      <p:sp>
        <p:nvSpPr>
          <p:cNvPr id="3" name="TextBox 2"/>
          <p:cNvSpPr txBox="1"/>
          <p:nvPr/>
        </p:nvSpPr>
        <p:spPr>
          <a:xfrm>
            <a:off x="251520" y="188640"/>
            <a:ext cx="3816424" cy="461665"/>
          </a:xfrm>
          <a:prstGeom prst="rect">
            <a:avLst/>
          </a:prstGeom>
          <a:noFill/>
        </p:spPr>
        <p:txBody>
          <a:bodyPr wrap="square" rtlCol="0">
            <a:spAutoFit/>
          </a:bodyPr>
          <a:lstStyle/>
          <a:p>
            <a:r>
              <a:rPr lang="sk-SK" sz="2400" b="1" dirty="0">
                <a:solidFill>
                  <a:srgbClr val="FF0000"/>
                </a:solidFill>
              </a:rPr>
              <a:t>Opakovanie</a:t>
            </a:r>
            <a:endParaRPr lang="en-US" b="1" dirty="0">
              <a:solidFill>
                <a:srgbClr val="FF0000"/>
              </a:solidFill>
            </a:endParaRPr>
          </a:p>
        </p:txBody>
      </p:sp>
      <p:sp>
        <p:nvSpPr>
          <p:cNvPr id="8" name="Slide Number Placeholder 7"/>
          <p:cNvSpPr>
            <a:spLocks noGrp="1"/>
          </p:cNvSpPr>
          <p:nvPr>
            <p:ph type="sldNum" sz="quarter" idx="12"/>
          </p:nvPr>
        </p:nvSpPr>
        <p:spPr/>
        <p:txBody>
          <a:bodyPr/>
          <a:lstStyle/>
          <a:p>
            <a:fld id="{53A2F171-A641-4D3E-AA75-363029A1D4AF}" type="slidenum">
              <a:rPr lang="en-US" smtClean="0"/>
              <a:t>9</a:t>
            </a:fld>
            <a:endParaRPr lang="en-US"/>
          </a:p>
        </p:txBody>
      </p:sp>
    </p:spTree>
    <p:extLst>
      <p:ext uri="{BB962C8B-B14F-4D97-AF65-F5344CB8AC3E}">
        <p14:creationId xmlns:p14="http://schemas.microsoft.com/office/powerpoint/2010/main" val="1844017171"/>
      </p:ext>
    </p:extLst>
  </p:cSld>
  <p:clrMapOvr>
    <a:masterClrMapping/>
  </p:clrMapOvr>
  <p:extLst mod="1"/>
</p:sld>
</file>

<file path=ppt/tags/tag1.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usepackage[cp1250]{inputenc}&#10;\usepackage[slovak]{babel}&#10;\usepackage[T1]{fontenc}&#10;\usepackage[usenames,dvipsnames,x11names]{xcolor}&#10;\def \rot{\text{rot}\;}&#10;\def \div{\text{div}\;}&#10;\begin{document}&#10;\begin{align*}&#10;%\color{YellowOrange}&#10;(z,v_z)&#10;\end{align*}&#10;\end{document}&#10;"/>
  <p:tag name="IGUANATEXSIZE" val="18"/>
</p:tagLst>
</file>

<file path=ppt/tags/tag10.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x, y, z,v_x,v_y,v_z\}$&#10;&#10;&#10;&#10;\end{document}"/>
  <p:tag name="IGUANATEXSIZE" val="20"/>
</p:tagLst>
</file>

<file path=ppt/tags/tag11.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x = v.t$&#10;&#10;&#10;&#10;\end{document}"/>
  <p:tag name="IGUANATEXSIZE" val="20"/>
</p:tagLst>
</file>

<file path=ppt/tags/tag12.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v = \frac{\Delta x}{\Delta t}$&#10;&#10;&#10;&#10;\end{document}"/>
  <p:tag name="IGUANATEXSIZE" val="20"/>
</p:tagLst>
</file>

<file path=ppt/tags/tag13.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x = v.t$&#10;&#10;&#10;&#10;\end{document}"/>
  <p:tag name="IGUANATEXSIZE" val="20"/>
</p:tagLst>
</file>

<file path=ppt/tags/tag14.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x = v.t$&#10;&#10;&#10;&#10;\end{document}"/>
  <p:tag name="IGUANATEXSIZE" val="20"/>
</p:tagLst>
</file>

<file path=ppt/tags/tag15.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v = \frac{\Delta x}{\Delta t}$&#10;&#10;&#10;&#10;\end{document}"/>
  <p:tag name="IGUANATEXSIZE" val="20"/>
</p:tagLst>
</file>

<file path=ppt/tags/tag16.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tan \alpha = v$&#10;&#10;&#10;&#10;\end{document}"/>
  <p:tag name="IGUANATEXSIZE" val="20"/>
</p:tagLst>
</file>

<file path=ppt/tags/tag17.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x = v.t$&#10;&#10;&#10;&#10;\end{document}"/>
  <p:tag name="IGUANATEXSIZE" val="20"/>
</p:tagLst>
</file>

<file path=ppt/tags/tag18.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x=x(t)$&#10;&#10;&#10;&#10;\end{document}"/>
  <p:tag name="IGUANATEXSIZE" val="20"/>
</p:tagLst>
</file>

<file path=ppt/tags/tag19.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t$&#10;&#10;&#10;&#10;\end{document}"/>
  <p:tag name="IGUANATEXSIZE" val="20"/>
</p:tagLst>
</file>

<file path=ppt/tags/tag2.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x,y,z\}$&#10;&#10;&#10;&#10;\end{document}"/>
  <p:tag name="IGUANATEXSIZE" val="20"/>
</p:tagLst>
</file>

<file path=ppt/tags/tag20.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x(t)$&#10;&#10;&#10;&#10;\end{document}"/>
  <p:tag name="IGUANATEXSIZE" val="20"/>
</p:tagLst>
</file>

<file path=ppt/tags/tag21.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usepackage[cp1250]{inputenc}&#10;\usepackage[slovak]{babel}&#10;\usepackage[T1]{fontenc}&#10;\def \vek{\overrightarrow}&#10;\begin{document}&#10;\begin{align*}&#10;v=\frac{\Delta x}{\Delta t}&#10;\end{align*}&#10;\end{document}"/>
  <p:tag name="IGUANATEXSIZE" val="28"/>
</p:tagLst>
</file>

<file path=ppt/tags/tag22.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usepackage[cp1250]{inputenc}&#10;\usepackage[slovak]{babel}&#10;\usepackage[T1]{fontenc}&#10;\def \vek{\overrightarrow}&#10;\begin{document}&#10;\begin{align*}&#10;v=\frac{\Delta x}{\Delta t}&#10;\end{align*}&#10;\end{document}"/>
  <p:tag name="IGUANATEXSIZE" val="28"/>
</p:tagLst>
</file>

<file path=ppt/tags/tag23.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v = \lim_{\Delta t \rightarrow 0}\frac{\Delta x}{\Delta t}\]&#10;&#10;&#10;\end{document}"/>
  <p:tag name="IGUANATEXSIZE" val="30"/>
</p:tagLst>
</file>

<file path=ppt/tags/tag24.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v = \frac{\Delta x}{\Delta t}\]&#10;&#10;&#10;\end{document}"/>
  <p:tag name="IGUANATEXSIZE" val="25"/>
</p:tagLst>
</file>

<file path=ppt/tags/tag25.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newcommand{\vect}[1]{\boldsymbol{#1}}&#10;\begin{document}&#10;\begin{align*}&#10;%Red1, Green4, Blue3,Yellow1&#10;%\color{YellowOrange}&#10;z=z_0-ct^2\\&#10;z=10-5t^2\\&#10;z=10 m -5(ms^{-2})t^2\\&#10;z=z0-\frac{1}{2}gt^2&#10;\end{align*}&#10;\end{document}&#10;"/>
  <p:tag name="IGUANATEXSIZE" val="20"/>
</p:tagLst>
</file>

<file path=ppt/tags/tag26.xml><?xml version="1.0" encoding="utf-8"?>
<p:tagLst xmlns:a="http://schemas.openxmlformats.org/drawingml/2006/main" xmlns:r="http://schemas.openxmlformats.org/officeDocument/2006/relationships" xmlns:p="http://schemas.openxmlformats.org/presentationml/2006/main">
  <p:tag name="LATEXADDIN" val="\documentclass{article}&#10;\usepackage{amsmath,amssymb}&#10;\pagestyle{empty}&#10;\usepackage[cp1250]{inputenc}&#10;\usepackage[slovak]{babel}&#10;\usepackage[T1]{fontenc}&#10;\usepackage[usenames,dvipsnames,x11names]{xcolor}&#10;\def \vek{\overrightarrow}&#10;\def \rot{\text{rot}\;}&#10;\def \div{\text{div}\;}&#10;\include{units}&#10;\newcommand{\vect}[1]{\boldsymbol{#1}}&#10;\begin{document}&#10;\begin{align*}&#10;%Red1, Green4, Blue3,Yellow1&#10;%\color{YellowOrange}&#10;z(t)&amp;=z_0-\frac{1}{2}gt^2\\&#10;z(t+\Delta) &amp;=z_0-\frac{1}{2}g(t+\Delta t)^2=&#10;z_0-\frac{1}{2}gt^2-g t \Delta t - \frac{1}{2}g(\Delta t)^2\\&#10;v(t)&amp;=\frac{z(t+\Delta t)-z(t)}{\Delta t}=-g t -\frac{1}{2}g\Delta t&#10;\approx -gt\\&#10;v(t)&amp;=-gt&#10;\end{align*}&#10;\end{document}&#10;"/>
  <p:tag name="IGUANATEXSIZE" val="20"/>
</p:tagLst>
</file>

<file path=ppt/tags/tag3.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overrightarrow{v}=\{v_x,v_y,v_z\}$&#10;&#10;&#10;&#10;\end{document}"/>
  <p:tag name="IGUANATEXSIZE" val="20"/>
</p:tagLst>
</file>

<file path=ppt/tags/tag4.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x, y, z,v_x,v_y,v_z\}$&#10;&#10;&#10;&#10;\end{document}"/>
  <p:tag name="IGUANATEXSIZE" val="28"/>
</p:tagLst>
</file>

<file path=ppt/tags/tag5.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usepackage[cp1250]{inputenc}&#10;\usepackage[slovak]{babel}&#10;\usepackage[T1]{fontenc}&#10;\def \vek{\overrightarrow}&#10;\begin{document}&#10;\begin{align*}&#10;\vec r&amp;=(x-x_O, y-y_O, z-z_O)&#10;\end{align*}&#10;\end{document}"/>
  <p:tag name="IGUANATEXSIZE" val="20"/>
</p:tagLst>
</file>

<file path=ppt/tags/tag6.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usepackage[cp1250]{inputenc}&#10;\usepackage[slovak]{babel}&#10;\usepackage[T1]{fontenc}&#10;\def \vek{\overrightarrow}&#10;\begin{document}&#10;\begin{align*}&#10;\vec r&amp;=(x, y, z)&#10;\end{align*}&#10;\end{document}"/>
  <p:tag name="IGUANATEXSIZE" val="20"/>
</p:tagLst>
</file>

<file path=ppt/tags/tag7.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usepackage[cp1250]{inputenc}&#10;\usepackage[slovak]{babel}&#10;\usepackage[T1]{fontenc}&#10;\usepackage[usenames,dvipsnames,x11names]{xcolor}&#10;\def \vek{\overrightarrow}&#10;\def \rot{\text{rot}\;}&#10;\def \div{\text{div}\;}&#10;\begin{document}&#10;\begin{align*}&#10;\color{Green4}&#10;\vec r&#10;\end{align*}&#10;\end{document}&#10;"/>
  <p:tag name="IGUANATEXSIZE" val="20"/>
</p:tagLst>
</file>

<file path=ppt/tags/tag8.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overrightarrow{r}=\{x,y,z\}$&#10;&#10;&#10;&#10;\end{document}"/>
  <p:tag name="IGUANATEXSIZE" val="20"/>
</p:tagLst>
</file>

<file path=ppt/tags/tag9.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overrightarrow{v}=\{v_x,v_y,v_z\}$&#10;&#10;&#10;&#10;\end{document}"/>
  <p:tag name="IGUANATEXSIZE" val="20"/>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w="28575">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8575">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defRPr dirty="0">
            <a:latin typeface="Arial" panose="020B0604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Presentation1" id="{4BFC4D6B-A924-454A-A1BA-1534EA58ACEE}" vid="{79D79B44-7DC3-4FB3-9E3E-A08CB7E84FAC}"/>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w="28575">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8575">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defRPr dirty="0">
            <a:latin typeface="Arial" panose="020B0604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Presentation1" id="{4BFC4D6B-A924-454A-A1BA-1534EA58ACEE}" vid="{79D79B44-7DC3-4FB3-9E3E-A08CB7E84FAC}"/>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Myblank</Template>
  <TotalTime>6788</TotalTime>
  <Words>2135</Words>
  <Application>Microsoft Office PowerPoint</Application>
  <PresentationFormat>On-screen Show (4:3)</PresentationFormat>
  <Paragraphs>218</Paragraphs>
  <Slides>27</Slides>
  <Notes>3</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27</vt:i4>
      </vt:variant>
    </vt:vector>
  </HeadingPairs>
  <TitlesOfParts>
    <vt:vector size="33" baseType="lpstr">
      <vt:lpstr>Arial</vt:lpstr>
      <vt:lpstr>Calibri</vt:lpstr>
      <vt:lpstr>Calibri Light</vt:lpstr>
      <vt:lpstr>Cambria Math</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Vladimir Cerny</dc:creator>
  <cp:lastModifiedBy>Vladimir Cerny</cp:lastModifiedBy>
  <cp:revision>157</cp:revision>
  <dcterms:created xsi:type="dcterms:W3CDTF">2014-02-21T11:26:05Z</dcterms:created>
  <dcterms:modified xsi:type="dcterms:W3CDTF">2018-11-11T14:50:40Z</dcterms:modified>
</cp:coreProperties>
</file>