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7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631" r:id="rId2"/>
    <p:sldId id="632" r:id="rId3"/>
    <p:sldId id="633" r:id="rId4"/>
    <p:sldId id="634" r:id="rId5"/>
    <p:sldId id="512" r:id="rId6"/>
    <p:sldId id="513" r:id="rId7"/>
    <p:sldId id="514" r:id="rId8"/>
    <p:sldId id="515" r:id="rId9"/>
    <p:sldId id="516" r:id="rId10"/>
    <p:sldId id="517" r:id="rId11"/>
    <p:sldId id="518" r:id="rId12"/>
    <p:sldId id="519" r:id="rId13"/>
    <p:sldId id="520" r:id="rId14"/>
    <p:sldId id="521" r:id="rId15"/>
    <p:sldId id="522" r:id="rId16"/>
    <p:sldId id="523" r:id="rId17"/>
    <p:sldId id="524" r:id="rId18"/>
    <p:sldId id="525" r:id="rId19"/>
    <p:sldId id="526" r:id="rId20"/>
    <p:sldId id="527" r:id="rId21"/>
    <p:sldId id="528" r:id="rId22"/>
    <p:sldId id="529" r:id="rId23"/>
    <p:sldId id="530" r:id="rId24"/>
    <p:sldId id="531" r:id="rId25"/>
    <p:sldId id="532" r:id="rId26"/>
    <p:sldId id="533" r:id="rId27"/>
    <p:sldId id="534" r:id="rId28"/>
    <p:sldId id="535" r:id="rId29"/>
    <p:sldId id="536" r:id="rId30"/>
    <p:sldId id="537" r:id="rId31"/>
    <p:sldId id="538" r:id="rId32"/>
    <p:sldId id="539" r:id="rId33"/>
    <p:sldId id="540" r:id="rId34"/>
    <p:sldId id="561" r:id="rId35"/>
    <p:sldId id="625" r:id="rId36"/>
    <p:sldId id="541" r:id="rId37"/>
    <p:sldId id="545" r:id="rId38"/>
    <p:sldId id="546" r:id="rId39"/>
    <p:sldId id="563" r:id="rId40"/>
    <p:sldId id="565" r:id="rId41"/>
    <p:sldId id="566" r:id="rId42"/>
    <p:sldId id="567" r:id="rId43"/>
    <p:sldId id="623" r:id="rId44"/>
    <p:sldId id="624" r:id="rId45"/>
    <p:sldId id="568" r:id="rId46"/>
    <p:sldId id="569" r:id="rId47"/>
    <p:sldId id="570" r:id="rId48"/>
    <p:sldId id="571" r:id="rId49"/>
    <p:sldId id="572" r:id="rId50"/>
    <p:sldId id="574" r:id="rId51"/>
    <p:sldId id="577" r:id="rId52"/>
    <p:sldId id="578" r:id="rId53"/>
    <p:sldId id="579" r:id="rId54"/>
    <p:sldId id="580" r:id="rId5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5" autoAdjust="0"/>
    <p:restoredTop sz="94660"/>
  </p:normalViewPr>
  <p:slideViewPr>
    <p:cSldViewPr snapToGrid="0">
      <p:cViewPr varScale="1">
        <p:scale>
          <a:sx n="94" d="100"/>
          <a:sy n="94" d="100"/>
        </p:scale>
        <p:origin x="8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32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9E590-0BEA-425F-B3A6-3E0CDCFB4019}" type="datetimeFigureOut">
              <a:rPr lang="sk-SK" smtClean="0"/>
              <a:t>10. 10. 2018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7CF09-CDAF-4DCA-8BFD-A1CD64FB1C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7547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7CF09-CDAF-4DCA-8BFD-A1CD64FB1C6B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6804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audio: 1_11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C6314-A18E-43BF-918F-A892A330C77A}" type="slidenum">
              <a:rPr lang="sk-SK" smtClean="0"/>
              <a:t>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1242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audio:1_21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C6314-A18E-43BF-918F-A892A330C77A}" type="slidenum">
              <a:rPr lang="sk-SK" smtClean="0"/>
              <a:t>11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1651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audio:1_22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C6314-A18E-43BF-918F-A892A330C77A}" type="slidenum">
              <a:rPr lang="sk-SK" smtClean="0"/>
              <a:t>12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31767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audio:1_23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C6314-A18E-43BF-918F-A892A330C77A}" type="slidenum">
              <a:rPr lang="sk-SK" smtClean="0"/>
              <a:t>14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03338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audio:1_24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C6314-A18E-43BF-918F-A892A330C77A}" type="slidenum">
              <a:rPr lang="sk-SK" smtClean="0"/>
              <a:t>15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72908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audio:1_3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C6314-A18E-43BF-918F-A892A330C77A}" type="slidenum">
              <a:rPr lang="sk-SK" smtClean="0"/>
              <a:t>45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12865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CAAE8-1F4C-4603-83E6-D6F97427372C}" type="datetime1">
              <a:rPr lang="sk-SK" smtClean="0"/>
              <a:t>10. 10. 2018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3428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4FD6-A0CA-4014-8C71-E36D3DD52C50}" type="datetime1">
              <a:rPr lang="sk-SK" smtClean="0"/>
              <a:t>10. 10. 2018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4578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2F32-6B53-4CC8-A34E-ED2106543BBD}" type="datetime1">
              <a:rPr lang="sk-SK" smtClean="0"/>
              <a:t>10. 10. 2018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927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0B83-A5D2-42C9-B3A3-7138934F4185}" type="datetime1">
              <a:rPr lang="sk-SK" smtClean="0"/>
              <a:t>10. 10. 2018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298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0AE8-3FAB-4B7C-AE8F-7E88E387FD08}" type="datetime1">
              <a:rPr lang="sk-SK" smtClean="0"/>
              <a:t>10. 10. 2018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202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6EACF-C2B9-4D9E-B1A4-1D4074A0CCEC}" type="datetime1">
              <a:rPr lang="sk-SK" smtClean="0"/>
              <a:t>10. 10. 2018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457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C8EE4-D3F8-46FD-B0FE-3AD8786DD8CE}" type="datetime1">
              <a:rPr lang="sk-SK" smtClean="0"/>
              <a:t>10. 10. 2018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0536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765CF-00F9-415C-8220-6A816A1227FD}" type="datetime1">
              <a:rPr lang="sk-SK" smtClean="0"/>
              <a:t>10. 10. 2018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808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FCD6F-9DE9-4D68-8389-B15292AA2606}" type="datetime1">
              <a:rPr lang="sk-SK" smtClean="0"/>
              <a:t>10. 10. 2018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738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1588-EC6C-48C9-82F9-900E26FEF474}" type="datetime1">
              <a:rPr lang="sk-SK" smtClean="0"/>
              <a:t>10. 10. 2018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672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2F14-BC72-49A8-A93C-9946F602DC55}" type="datetime1">
              <a:rPr lang="sk-SK" smtClean="0"/>
              <a:t>10. 10. 2018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510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8D71-E34F-4F7E-8EDE-9D5E772898A4}" type="datetime1">
              <a:rPr lang="sk-SK" smtClean="0"/>
              <a:t>10. 10. 2018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616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7.xml"/><Relationship Id="rId7" Type="http://schemas.openxmlformats.org/officeDocument/2006/relationships/image" Target="../media/image12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tags" Target="../tags/tag20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18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7.png"/><Relationship Id="rId5" Type="http://schemas.openxmlformats.org/officeDocument/2006/relationships/tags" Target="../tags/tag22.xml"/><Relationship Id="rId10" Type="http://schemas.openxmlformats.org/officeDocument/2006/relationships/image" Target="../media/image16.png"/><Relationship Id="rId4" Type="http://schemas.openxmlformats.org/officeDocument/2006/relationships/tags" Target="../tags/tag21.xml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3.png"/><Relationship Id="rId5" Type="http://schemas.openxmlformats.org/officeDocument/2006/relationships/image" Target="../media/image20.png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20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5" Type="http://schemas.openxmlformats.org/officeDocument/2006/relationships/image" Target="../media/image22.jp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25.png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25.png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37.xml"/><Relationship Id="rId7" Type="http://schemas.openxmlformats.org/officeDocument/2006/relationships/image" Target="../media/image19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0.png"/><Relationship Id="rId5" Type="http://schemas.openxmlformats.org/officeDocument/2006/relationships/tags" Target="../tags/tag39.xml"/><Relationship Id="rId10" Type="http://schemas.openxmlformats.org/officeDocument/2006/relationships/image" Target="../media/image29.png"/><Relationship Id="rId4" Type="http://schemas.openxmlformats.org/officeDocument/2006/relationships/tags" Target="../tags/tag38.xml"/><Relationship Id="rId9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2.png"/><Relationship Id="rId3" Type="http://schemas.openxmlformats.org/officeDocument/2006/relationships/tags" Target="../tags/tag43.xml"/><Relationship Id="rId7" Type="http://schemas.openxmlformats.org/officeDocument/2006/relationships/image" Target="../media/image9.tmp"/><Relationship Id="rId12" Type="http://schemas.openxmlformats.org/officeDocument/2006/relationships/image" Target="../media/image1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3.png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1.png"/><Relationship Id="rId4" Type="http://schemas.openxmlformats.org/officeDocument/2006/relationships/tags" Target="../tags/tag44.xml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3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35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50.xml"/><Relationship Id="rId7" Type="http://schemas.openxmlformats.org/officeDocument/2006/relationships/image" Target="../media/image35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34.png"/><Relationship Id="rId5" Type="http://schemas.openxmlformats.org/officeDocument/2006/relationships/image" Target="../media/image36.png"/><Relationship Id="rId4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54.xml"/><Relationship Id="rId7" Type="http://schemas.openxmlformats.org/officeDocument/2006/relationships/image" Target="../media/image40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39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5.xml"/><Relationship Id="rId9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58.xml"/><Relationship Id="rId7" Type="http://schemas.openxmlformats.org/officeDocument/2006/relationships/image" Target="../media/image40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39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9.xml"/><Relationship Id="rId9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0.xml"/><Relationship Id="rId4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image" Target="../media/image46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0.png"/><Relationship Id="rId3" Type="http://schemas.openxmlformats.org/officeDocument/2006/relationships/tags" Target="../tags/tag66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9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image" Target="../media/image48.png"/><Relationship Id="rId5" Type="http://schemas.openxmlformats.org/officeDocument/2006/relationships/tags" Target="../tags/tag68.xml"/><Relationship Id="rId10" Type="http://schemas.openxmlformats.org/officeDocument/2006/relationships/image" Target="../media/image47.png"/><Relationship Id="rId4" Type="http://schemas.openxmlformats.org/officeDocument/2006/relationships/tags" Target="../tags/tag67.xml"/><Relationship Id="rId9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56.png"/><Relationship Id="rId3" Type="http://schemas.openxmlformats.org/officeDocument/2006/relationships/tags" Target="../tags/tag73.xml"/><Relationship Id="rId21" Type="http://schemas.openxmlformats.org/officeDocument/2006/relationships/image" Target="../media/image59.png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image" Target="../media/image55.png"/><Relationship Id="rId2" Type="http://schemas.openxmlformats.org/officeDocument/2006/relationships/tags" Target="../tags/tag72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5" Type="http://schemas.openxmlformats.org/officeDocument/2006/relationships/tags" Target="../tags/tag75.xml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10" Type="http://schemas.openxmlformats.org/officeDocument/2006/relationships/tags" Target="../tags/tag80.xml"/><Relationship Id="rId19" Type="http://schemas.openxmlformats.org/officeDocument/2006/relationships/image" Target="../media/image57.png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image" Target="../media/image52.png"/><Relationship Id="rId22" Type="http://schemas.openxmlformats.org/officeDocument/2006/relationships/image" Target="../media/image6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image" Target="../media/image57.png"/><Relationship Id="rId18" Type="http://schemas.openxmlformats.org/officeDocument/2006/relationships/image" Target="../media/image63.png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image" Target="../media/image54.png"/><Relationship Id="rId17" Type="http://schemas.openxmlformats.org/officeDocument/2006/relationships/image" Target="../media/image62.png"/><Relationship Id="rId2" Type="http://schemas.openxmlformats.org/officeDocument/2006/relationships/tags" Target="../tags/tag84.xml"/><Relationship Id="rId16" Type="http://schemas.openxmlformats.org/officeDocument/2006/relationships/image" Target="../media/image61.png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image" Target="../media/image56.png"/><Relationship Id="rId5" Type="http://schemas.openxmlformats.org/officeDocument/2006/relationships/tags" Target="../tags/tag87.xml"/><Relationship Id="rId15" Type="http://schemas.openxmlformats.org/officeDocument/2006/relationships/image" Target="../media/image59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64.png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image" Target="../media/image6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660.png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7" Type="http://schemas.openxmlformats.org/officeDocument/2006/relationships/image" Target="../media/image71.png"/><Relationship Id="rId2" Type="http://schemas.openxmlformats.org/officeDocument/2006/relationships/tags" Target="../tags/tag93.xml"/><Relationship Id="rId16" Type="http://schemas.openxmlformats.org/officeDocument/2006/relationships/image" Target="../media/image70.png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15" Type="http://schemas.openxmlformats.org/officeDocument/2006/relationships/image" Target="../media/image69.png"/><Relationship Id="rId10" Type="http://schemas.openxmlformats.org/officeDocument/2006/relationships/image" Target="../media/image67.png"/><Relationship Id="rId4" Type="http://schemas.openxmlformats.org/officeDocument/2006/relationships/tags" Target="../tags/tag95.xml"/><Relationship Id="rId9" Type="http://schemas.openxmlformats.org/officeDocument/2006/relationships/image" Target="../media/image66.png"/><Relationship Id="rId14" Type="http://schemas.openxmlformats.org/officeDocument/2006/relationships/image" Target="../media/image6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00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4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/>
              <a:t>Reťazenie predpovedí budúcnosti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443" y="1340768"/>
            <a:ext cx="5937885" cy="81438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676456" y="260648"/>
            <a:ext cx="369332" cy="3693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5018768"/>
      </p:ext>
    </p:extLst>
  </p:cSld>
  <p:clrMapOvr>
    <a:masterClrMapping/>
  </p:clrMapOvr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157287" y="-99392"/>
            <a:ext cx="6827837" cy="5117976"/>
            <a:chOff x="1157287" y="-99392"/>
            <a:chExt cx="6827837" cy="5117976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9600" y="172800"/>
              <a:ext cx="6045327" cy="4681442"/>
            </a:xfrm>
            <a:prstGeom prst="rect">
              <a:avLst/>
            </a:prstGeom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287" y="-99392"/>
              <a:ext cx="6827837" cy="5117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8473172"/>
      </p:ext>
    </p:extLst>
  </p:cSld>
  <p:clrMapOvr>
    <a:masterClrMapping/>
  </p:clrMapOvr>
  <p:extLst mod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62" y="174327"/>
            <a:ext cx="6062619" cy="46948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Oval 2"/>
          <p:cNvSpPr/>
          <p:nvPr/>
        </p:nvSpPr>
        <p:spPr>
          <a:xfrm>
            <a:off x="2123728" y="4365104"/>
            <a:ext cx="171588" cy="186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522920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Počiatočný stav: </a:t>
            </a:r>
            <a:r>
              <a:rPr lang="en-US" sz="2400" b="1" dirty="0"/>
              <a:t>t=0; Q(0)=0</a:t>
            </a:r>
            <a:endParaRPr lang="sk-SK" sz="2400" b="1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642687"/>
            <a:ext cx="5250264" cy="7200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95316" y="404664"/>
            <a:ext cx="5589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Zadan</a:t>
            </a:r>
            <a:r>
              <a:rPr lang="sk-SK" sz="2800" b="1" dirty="0"/>
              <a:t>é</a:t>
            </a:r>
          </a:p>
        </p:txBody>
      </p:sp>
      <p:sp>
        <p:nvSpPr>
          <p:cNvPr id="8" name="Oval 7"/>
          <p:cNvSpPr/>
          <p:nvPr/>
        </p:nvSpPr>
        <p:spPr>
          <a:xfrm>
            <a:off x="8676456" y="260648"/>
            <a:ext cx="369332" cy="3693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9417233"/>
      </p:ext>
    </p:extLst>
  </p:cSld>
  <p:clrMapOvr>
    <a:masterClrMapping/>
  </p:clrMapOvr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2799"/>
            <a:ext cx="6281863" cy="490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5517232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V</a:t>
            </a:r>
            <a:r>
              <a:rPr lang="sk-SK" sz="2400" b="1" dirty="0"/>
              <a:t>ýsledok: krivka (funkcia)      Q(t)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8173879"/>
      </p:ext>
    </p:extLst>
  </p:cSld>
  <p:clrMapOvr>
    <a:masterClrMapping/>
  </p:clrMapOvr>
  <p:extLst mod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764704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/>
              <a:t>Stav a jeho časový vývoj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1988840"/>
            <a:ext cx="727280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Poznanie našej (západnej) civilizácie</a:t>
            </a:r>
            <a:r>
              <a:rPr lang="sk-SK" dirty="0"/>
              <a:t>:</a:t>
            </a:r>
          </a:p>
          <a:p>
            <a:endParaRPr lang="sk-SK" dirty="0"/>
          </a:p>
          <a:p>
            <a:pPr marL="285750" indent="-285750">
              <a:buFont typeface="Arial" pitchFamily="34" charset="0"/>
              <a:buChar char="•"/>
            </a:pPr>
            <a:r>
              <a:rPr lang="sk-SK" dirty="0"/>
              <a:t>okamih (</a:t>
            </a:r>
            <a:r>
              <a:rPr lang="sk-SK" b="1" dirty="0"/>
              <a:t>stav systému</a:t>
            </a:r>
            <a:r>
              <a:rPr lang="sk-SK" dirty="0"/>
              <a:t>) možno zaznamenať a na základe záznamu ho zrekonštruovať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/>
              <a:t>časový vývoj systému je časová postupnosť stavov (okamihov)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/>
              <a:t>časový vývoj systému je možné </a:t>
            </a:r>
            <a:r>
              <a:rPr lang="sk-SK" b="1" dirty="0"/>
              <a:t>predpovedať</a:t>
            </a:r>
            <a:r>
              <a:rPr lang="sk-SK" dirty="0"/>
              <a:t>, vychádzajúc zo znalosti počiatočného stavu.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b="1" dirty="0">
                <a:solidFill>
                  <a:srgbClr val="FF0000"/>
                </a:solidFill>
              </a:rPr>
              <a:t>Technológiou predpovede budúcnosti sú matematické pohybové rovnice. Časový vývoj hľadáme ako riešenie pohybových rovníc, ktoré spĺňa počiatočnú podmienku (stav na začiatku je známy počiatočný stav)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26064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Pripomeňme si: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6615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41715"/>
            <a:ext cx="5250264" cy="720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476672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/>
              <a:t>Postup na približnú konštrukciu riešenia: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2420888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/>
              <a:t>Čo za rovnicu to vlastne riešime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749" y="3501008"/>
            <a:ext cx="5637848" cy="8143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174" y="4941168"/>
            <a:ext cx="3408998" cy="8143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55776" y="4581128"/>
            <a:ext cx="4104456" cy="17281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2596340"/>
      </p:ext>
    </p:extLst>
  </p:cSld>
  <p:clrMapOvr>
    <a:masterClrMapping/>
  </p:clrMapOvr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94835"/>
            <a:ext cx="4482257" cy="180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068960"/>
            <a:ext cx="2107406" cy="6500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120" y="4077072"/>
            <a:ext cx="2181225" cy="6619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826" y="1125030"/>
            <a:ext cx="1134428" cy="79438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95536" y="2636912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941168"/>
            <a:ext cx="1031081" cy="657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782996"/>
            <a:ext cx="2478881" cy="66198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924696" y="5670401"/>
            <a:ext cx="2871440" cy="9989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99075478"/>
      </p:ext>
    </p:extLst>
  </p:cSld>
  <p:clrMapOvr>
    <a:masterClrMapping/>
  </p:clrMapOvr>
  <p:extLst mod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60648"/>
            <a:ext cx="68407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/>
              <a:t>Chceme predpovedať budúcnosť</a:t>
            </a:r>
          </a:p>
          <a:p>
            <a:pPr algn="ctr"/>
            <a:r>
              <a:rPr lang="sk-SK" sz="2800" b="1" dirty="0"/>
              <a:t>Akú matematickú úlohu to riešime?</a:t>
            </a:r>
          </a:p>
          <a:p>
            <a:pPr algn="ctr"/>
            <a:endParaRPr lang="sk-SK" sz="2800" b="1" dirty="0"/>
          </a:p>
          <a:p>
            <a:pPr algn="ctr"/>
            <a:r>
              <a:rPr lang="sk-SK" sz="2800" b="1" dirty="0"/>
              <a:t>Zadané je: v  t=0 je počiatočný stav Q(0)=0</a:t>
            </a:r>
          </a:p>
          <a:p>
            <a:pPr algn="ctr"/>
            <a:endParaRPr lang="sk-SK" sz="2800" b="1" dirty="0"/>
          </a:p>
          <a:p>
            <a:pPr algn="ctr"/>
            <a:r>
              <a:rPr lang="sk-SK" sz="2800" b="1" dirty="0">
                <a:solidFill>
                  <a:srgbClr val="FF0000"/>
                </a:solidFill>
              </a:rPr>
              <a:t>Hľadáme funkciu Q(t)</a:t>
            </a:r>
            <a:r>
              <a:rPr lang="sk-SK" sz="2800" b="1" dirty="0"/>
              <a:t>, ktorá spĺňa rovnicu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745" y="3478160"/>
            <a:ext cx="3408998" cy="8143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54347" y="3118120"/>
            <a:ext cx="4104456" cy="17281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" name="TextBox 4"/>
          <p:cNvSpPr txBox="1"/>
          <p:nvPr/>
        </p:nvSpPr>
        <p:spPr>
          <a:xfrm>
            <a:off x="1155864" y="5157192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/>
              <a:t>V tej rovnici vystupuje nielen hľadaná funkcia Q(t) ale aj jej derivácia, preto sa tá rovnica volá diferenciálna rovnica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2004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4328"/>
            <a:ext cx="3312368" cy="25650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Oval 2"/>
          <p:cNvSpPr/>
          <p:nvPr/>
        </p:nvSpPr>
        <p:spPr>
          <a:xfrm>
            <a:off x="3203848" y="2420888"/>
            <a:ext cx="171588" cy="186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2924944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Počiatočný stav: </a:t>
            </a:r>
            <a:r>
              <a:rPr lang="en-US" sz="2400" dirty="0"/>
              <a:t>t=0; Q(0)=0</a:t>
            </a:r>
            <a:endParaRPr lang="sk-SK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404664"/>
            <a:ext cx="5589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/>
              <a:t>Úloha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3805" y="3645024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Hľadám funkciu Q(t), ktorá spĺňa počiatočnú podmienku </a:t>
            </a:r>
            <a:r>
              <a:rPr lang="en-US" sz="2400" dirty="0"/>
              <a:t>Q(0)=0</a:t>
            </a:r>
            <a:r>
              <a:rPr lang="sk-SK" sz="2400" dirty="0"/>
              <a:t> a vyhovuje diferenciálnej rovnici</a:t>
            </a:r>
            <a:endParaRPr lang="en-US" sz="2400" dirty="0"/>
          </a:p>
          <a:p>
            <a:endParaRPr lang="en-US" sz="2400" dirty="0"/>
          </a:p>
          <a:p>
            <a:endParaRPr lang="sk-SK" sz="2400" dirty="0"/>
          </a:p>
          <a:p>
            <a:r>
              <a:rPr lang="sk-SK" sz="2400" b="1" dirty="0">
                <a:solidFill>
                  <a:srgbClr val="FF0000"/>
                </a:solidFill>
              </a:rPr>
              <a:t>Hľadám krivku na grafe, ktorá začína vo vyznačenom bode a v každom jej bode Q(t) má tá krivka dotyčnicu so smernicou</a:t>
            </a:r>
          </a:p>
          <a:p>
            <a:endParaRPr lang="sk-SK" sz="2400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573" y="5896154"/>
            <a:ext cx="2476500" cy="542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408" y="4509120"/>
            <a:ext cx="2272665" cy="54292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4117224"/>
      </p:ext>
    </p:extLst>
  </p:cSld>
  <p:clrMapOvr>
    <a:masterClrMapping/>
  </p:clrMapOvr>
  <p:extLst mod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2799"/>
            <a:ext cx="6281863" cy="490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5517232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/>
              <a:t>Výsledok: krivka (funkcia)  Q(t) </a:t>
            </a:r>
          </a:p>
        </p:txBody>
      </p:sp>
      <p:sp>
        <p:nvSpPr>
          <p:cNvPr id="4" name="Oval 3"/>
          <p:cNvSpPr/>
          <p:nvPr/>
        </p:nvSpPr>
        <p:spPr>
          <a:xfrm>
            <a:off x="2123728" y="4538832"/>
            <a:ext cx="171588" cy="186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3499086"/>
      </p:ext>
    </p:extLst>
  </p:cSld>
  <p:clrMapOvr>
    <a:masterClrMapping/>
  </p:clrMapOvr>
  <p:extLst mod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4328"/>
            <a:ext cx="3312368" cy="25650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Oval 2"/>
          <p:cNvSpPr/>
          <p:nvPr/>
        </p:nvSpPr>
        <p:spPr>
          <a:xfrm>
            <a:off x="3203848" y="2420888"/>
            <a:ext cx="171588" cy="186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404664"/>
            <a:ext cx="5589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/>
              <a:t>Úloha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5516" y="2924944"/>
            <a:ext cx="8820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Hľadám krivku na grafe v rovine (t, Q), ktorá začína vo vyznačenom bode a v každom jej bode Q(t) má tá krivka dotyčnicu so smernicou</a:t>
            </a: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768417"/>
            <a:ext cx="2476500" cy="5429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7916" y="4437112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Neviem dopredu povedať, ktorými bodmi (t,Q) bude tá krivka prechádzať. Ale vieme, že ak by prechádzala bodom (t,Q), mala by v ňom dotyčnicu so smernicou</a:t>
            </a:r>
          </a:p>
          <a:p>
            <a:endParaRPr lang="sk-SK" sz="2400" b="1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735309"/>
            <a:ext cx="2476500" cy="5429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1259544"/>
      </p:ext>
    </p:extLst>
  </p:cSld>
  <p:clrMapOvr>
    <a:masterClrMapping/>
  </p:clrMapOvr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/>
              <a:t>Reťazenie predpovedí budúcnosti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443" y="1340768"/>
            <a:ext cx="5937885" cy="814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80928"/>
            <a:ext cx="8332470" cy="814388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2483768" y="1988840"/>
            <a:ext cx="5256584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483768" y="1988840"/>
            <a:ext cx="1800200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54290"/>
            <a:ext cx="8819912" cy="669599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>
            <a:off x="1927093" y="3595316"/>
            <a:ext cx="5813259" cy="11589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927093" y="3595316"/>
            <a:ext cx="2068843" cy="13458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8676456" y="260648"/>
            <a:ext cx="369332" cy="3693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0782202"/>
      </p:ext>
    </p:extLst>
  </p:cSld>
  <p:clrMapOvr>
    <a:masterClrMapping/>
  </p:clrMapOvr>
  <p:extLst mod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916" y="18864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Pripravím si preto plochu (t,Q) a v „každom“ jej bode nakreslím krátku čiaročku, ktorej smernica je daná ako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124744"/>
            <a:ext cx="2476500" cy="54292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757827" y="1700377"/>
            <a:ext cx="5134935" cy="3816855"/>
            <a:chOff x="1757827" y="1700377"/>
            <a:chExt cx="5134935" cy="38168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1700377"/>
              <a:ext cx="4985058" cy="3662536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2234311" y="4970880"/>
              <a:ext cx="171588" cy="1863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57827" y="3222655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400" b="1" dirty="0"/>
                <a:t>Q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76197" y="5055567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400" b="1" dirty="0"/>
                <a:t>t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20316" y="537321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Ak zoberiem ceruzku a začnem kresliť krivku v počiatočnom bode (modrý bod) pritom tak, aby sa krivka dotýkala čiaročiek v bodoch, ktorými prechádza, nakreslím riešenie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5462422"/>
      </p:ext>
    </p:extLst>
  </p:cSld>
  <p:clrMapOvr>
    <a:masterClrMapping/>
  </p:clrMapOvr>
  <p:extLst mod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51958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8676456" y="260648"/>
            <a:ext cx="369332" cy="3693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1909745"/>
      </p:ext>
    </p:extLst>
  </p:cSld>
  <p:clrMapOvr>
    <a:masterClrMapping/>
  </p:clrMapOvr>
  <p:extLst mod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51958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1583140" y="5008728"/>
            <a:ext cx="300251" cy="518615"/>
          </a:xfrm>
          <a:custGeom>
            <a:avLst/>
            <a:gdLst>
              <a:gd name="connsiteX0" fmla="*/ 0 w 300251"/>
              <a:gd name="connsiteY0" fmla="*/ 518615 h 518615"/>
              <a:gd name="connsiteX1" fmla="*/ 300251 w 300251"/>
              <a:gd name="connsiteY1" fmla="*/ 0 h 518615"/>
              <a:gd name="connsiteX2" fmla="*/ 300251 w 300251"/>
              <a:gd name="connsiteY2" fmla="*/ 0 h 518615"/>
              <a:gd name="connsiteX3" fmla="*/ 300251 w 300251"/>
              <a:gd name="connsiteY3" fmla="*/ 0 h 51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251" h="518615">
                <a:moveTo>
                  <a:pt x="0" y="518615"/>
                </a:moveTo>
                <a:lnTo>
                  <a:pt x="300251" y="0"/>
                </a:lnTo>
                <a:lnTo>
                  <a:pt x="300251" y="0"/>
                </a:lnTo>
                <a:lnTo>
                  <a:pt x="300251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" name="Oval 3"/>
          <p:cNvSpPr/>
          <p:nvPr/>
        </p:nvSpPr>
        <p:spPr>
          <a:xfrm>
            <a:off x="8676456" y="260648"/>
            <a:ext cx="369332" cy="3693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6736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51958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1583140" y="5008728"/>
            <a:ext cx="300251" cy="518615"/>
          </a:xfrm>
          <a:custGeom>
            <a:avLst/>
            <a:gdLst>
              <a:gd name="connsiteX0" fmla="*/ 0 w 300251"/>
              <a:gd name="connsiteY0" fmla="*/ 518615 h 518615"/>
              <a:gd name="connsiteX1" fmla="*/ 300251 w 300251"/>
              <a:gd name="connsiteY1" fmla="*/ 0 h 518615"/>
              <a:gd name="connsiteX2" fmla="*/ 300251 w 300251"/>
              <a:gd name="connsiteY2" fmla="*/ 0 h 518615"/>
              <a:gd name="connsiteX3" fmla="*/ 300251 w 300251"/>
              <a:gd name="connsiteY3" fmla="*/ 0 h 51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251" h="518615">
                <a:moveTo>
                  <a:pt x="0" y="518615"/>
                </a:moveTo>
                <a:lnTo>
                  <a:pt x="300251" y="0"/>
                </a:lnTo>
                <a:lnTo>
                  <a:pt x="300251" y="0"/>
                </a:lnTo>
                <a:lnTo>
                  <a:pt x="300251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" name="Freeform 3"/>
          <p:cNvSpPr/>
          <p:nvPr/>
        </p:nvSpPr>
        <p:spPr>
          <a:xfrm>
            <a:off x="1856096" y="4558352"/>
            <a:ext cx="354841" cy="477672"/>
          </a:xfrm>
          <a:custGeom>
            <a:avLst/>
            <a:gdLst>
              <a:gd name="connsiteX0" fmla="*/ 0 w 354841"/>
              <a:gd name="connsiteY0" fmla="*/ 477672 h 477672"/>
              <a:gd name="connsiteX1" fmla="*/ 354841 w 354841"/>
              <a:gd name="connsiteY1" fmla="*/ 0 h 477672"/>
              <a:gd name="connsiteX2" fmla="*/ 354841 w 354841"/>
              <a:gd name="connsiteY2" fmla="*/ 0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841" h="477672">
                <a:moveTo>
                  <a:pt x="0" y="477672"/>
                </a:moveTo>
                <a:lnTo>
                  <a:pt x="354841" y="0"/>
                </a:lnTo>
                <a:lnTo>
                  <a:pt x="354841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" name="Oval 4"/>
          <p:cNvSpPr/>
          <p:nvPr/>
        </p:nvSpPr>
        <p:spPr>
          <a:xfrm>
            <a:off x="8676456" y="260648"/>
            <a:ext cx="369332" cy="3693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2056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51958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1583140" y="5008728"/>
            <a:ext cx="300251" cy="518615"/>
          </a:xfrm>
          <a:custGeom>
            <a:avLst/>
            <a:gdLst>
              <a:gd name="connsiteX0" fmla="*/ 0 w 300251"/>
              <a:gd name="connsiteY0" fmla="*/ 518615 h 518615"/>
              <a:gd name="connsiteX1" fmla="*/ 300251 w 300251"/>
              <a:gd name="connsiteY1" fmla="*/ 0 h 518615"/>
              <a:gd name="connsiteX2" fmla="*/ 300251 w 300251"/>
              <a:gd name="connsiteY2" fmla="*/ 0 h 518615"/>
              <a:gd name="connsiteX3" fmla="*/ 300251 w 300251"/>
              <a:gd name="connsiteY3" fmla="*/ 0 h 51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251" h="518615">
                <a:moveTo>
                  <a:pt x="0" y="518615"/>
                </a:moveTo>
                <a:lnTo>
                  <a:pt x="300251" y="0"/>
                </a:lnTo>
                <a:lnTo>
                  <a:pt x="300251" y="0"/>
                </a:lnTo>
                <a:lnTo>
                  <a:pt x="300251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" name="Freeform 3"/>
          <p:cNvSpPr/>
          <p:nvPr/>
        </p:nvSpPr>
        <p:spPr>
          <a:xfrm>
            <a:off x="1856096" y="4558352"/>
            <a:ext cx="354841" cy="477672"/>
          </a:xfrm>
          <a:custGeom>
            <a:avLst/>
            <a:gdLst>
              <a:gd name="connsiteX0" fmla="*/ 0 w 354841"/>
              <a:gd name="connsiteY0" fmla="*/ 477672 h 477672"/>
              <a:gd name="connsiteX1" fmla="*/ 354841 w 354841"/>
              <a:gd name="connsiteY1" fmla="*/ 0 h 477672"/>
              <a:gd name="connsiteX2" fmla="*/ 354841 w 354841"/>
              <a:gd name="connsiteY2" fmla="*/ 0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841" h="477672">
                <a:moveTo>
                  <a:pt x="0" y="477672"/>
                </a:moveTo>
                <a:lnTo>
                  <a:pt x="354841" y="0"/>
                </a:lnTo>
                <a:lnTo>
                  <a:pt x="354841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7" name="Freeform 6"/>
          <p:cNvSpPr/>
          <p:nvPr/>
        </p:nvSpPr>
        <p:spPr>
          <a:xfrm>
            <a:off x="2216989" y="4071668"/>
            <a:ext cx="370936" cy="465826"/>
          </a:xfrm>
          <a:custGeom>
            <a:avLst/>
            <a:gdLst>
              <a:gd name="connsiteX0" fmla="*/ 0 w 370936"/>
              <a:gd name="connsiteY0" fmla="*/ 465826 h 465826"/>
              <a:gd name="connsiteX1" fmla="*/ 172528 w 370936"/>
              <a:gd name="connsiteY1" fmla="*/ 232913 h 465826"/>
              <a:gd name="connsiteX2" fmla="*/ 370936 w 370936"/>
              <a:gd name="connsiteY2" fmla="*/ 0 h 46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0936" h="465826">
                <a:moveTo>
                  <a:pt x="0" y="465826"/>
                </a:moveTo>
                <a:cubicBezTo>
                  <a:pt x="55352" y="388188"/>
                  <a:pt x="110705" y="310551"/>
                  <a:pt x="172528" y="232913"/>
                </a:cubicBezTo>
                <a:cubicBezTo>
                  <a:pt x="234351" y="155275"/>
                  <a:pt x="302643" y="77637"/>
                  <a:pt x="37093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6" name="Oval 5"/>
          <p:cNvSpPr/>
          <p:nvPr/>
        </p:nvSpPr>
        <p:spPr>
          <a:xfrm>
            <a:off x="8676456" y="260648"/>
            <a:ext cx="369332" cy="3693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4668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51958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1583140" y="5008728"/>
            <a:ext cx="300251" cy="518615"/>
          </a:xfrm>
          <a:custGeom>
            <a:avLst/>
            <a:gdLst>
              <a:gd name="connsiteX0" fmla="*/ 0 w 300251"/>
              <a:gd name="connsiteY0" fmla="*/ 518615 h 518615"/>
              <a:gd name="connsiteX1" fmla="*/ 300251 w 300251"/>
              <a:gd name="connsiteY1" fmla="*/ 0 h 518615"/>
              <a:gd name="connsiteX2" fmla="*/ 300251 w 300251"/>
              <a:gd name="connsiteY2" fmla="*/ 0 h 518615"/>
              <a:gd name="connsiteX3" fmla="*/ 300251 w 300251"/>
              <a:gd name="connsiteY3" fmla="*/ 0 h 51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251" h="518615">
                <a:moveTo>
                  <a:pt x="0" y="518615"/>
                </a:moveTo>
                <a:lnTo>
                  <a:pt x="300251" y="0"/>
                </a:lnTo>
                <a:lnTo>
                  <a:pt x="300251" y="0"/>
                </a:lnTo>
                <a:lnTo>
                  <a:pt x="300251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" name="Freeform 3"/>
          <p:cNvSpPr/>
          <p:nvPr/>
        </p:nvSpPr>
        <p:spPr>
          <a:xfrm>
            <a:off x="1856096" y="4558352"/>
            <a:ext cx="354841" cy="477672"/>
          </a:xfrm>
          <a:custGeom>
            <a:avLst/>
            <a:gdLst>
              <a:gd name="connsiteX0" fmla="*/ 0 w 354841"/>
              <a:gd name="connsiteY0" fmla="*/ 477672 h 477672"/>
              <a:gd name="connsiteX1" fmla="*/ 354841 w 354841"/>
              <a:gd name="connsiteY1" fmla="*/ 0 h 477672"/>
              <a:gd name="connsiteX2" fmla="*/ 354841 w 354841"/>
              <a:gd name="connsiteY2" fmla="*/ 0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841" h="477672">
                <a:moveTo>
                  <a:pt x="0" y="477672"/>
                </a:moveTo>
                <a:lnTo>
                  <a:pt x="354841" y="0"/>
                </a:lnTo>
                <a:lnTo>
                  <a:pt x="354841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7" name="Freeform 6"/>
          <p:cNvSpPr/>
          <p:nvPr/>
        </p:nvSpPr>
        <p:spPr>
          <a:xfrm>
            <a:off x="2216989" y="4071668"/>
            <a:ext cx="370936" cy="465826"/>
          </a:xfrm>
          <a:custGeom>
            <a:avLst/>
            <a:gdLst>
              <a:gd name="connsiteX0" fmla="*/ 0 w 370936"/>
              <a:gd name="connsiteY0" fmla="*/ 465826 h 465826"/>
              <a:gd name="connsiteX1" fmla="*/ 172528 w 370936"/>
              <a:gd name="connsiteY1" fmla="*/ 232913 h 465826"/>
              <a:gd name="connsiteX2" fmla="*/ 370936 w 370936"/>
              <a:gd name="connsiteY2" fmla="*/ 0 h 46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0936" h="465826">
                <a:moveTo>
                  <a:pt x="0" y="465826"/>
                </a:moveTo>
                <a:cubicBezTo>
                  <a:pt x="55352" y="388188"/>
                  <a:pt x="110705" y="310551"/>
                  <a:pt x="172528" y="232913"/>
                </a:cubicBezTo>
                <a:cubicBezTo>
                  <a:pt x="234351" y="155275"/>
                  <a:pt x="302643" y="77637"/>
                  <a:pt x="37093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" name="Freeform 4"/>
          <p:cNvSpPr/>
          <p:nvPr/>
        </p:nvSpPr>
        <p:spPr>
          <a:xfrm>
            <a:off x="2562045" y="3579962"/>
            <a:ext cx="422695" cy="508959"/>
          </a:xfrm>
          <a:custGeom>
            <a:avLst/>
            <a:gdLst>
              <a:gd name="connsiteX0" fmla="*/ 0 w 422695"/>
              <a:gd name="connsiteY0" fmla="*/ 508959 h 508959"/>
              <a:gd name="connsiteX1" fmla="*/ 198408 w 422695"/>
              <a:gd name="connsiteY1" fmla="*/ 267419 h 508959"/>
              <a:gd name="connsiteX2" fmla="*/ 422695 w 422695"/>
              <a:gd name="connsiteY2" fmla="*/ 0 h 508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2695" h="508959">
                <a:moveTo>
                  <a:pt x="0" y="508959"/>
                </a:moveTo>
                <a:lnTo>
                  <a:pt x="198408" y="267419"/>
                </a:lnTo>
                <a:cubicBezTo>
                  <a:pt x="268857" y="182593"/>
                  <a:pt x="345776" y="91296"/>
                  <a:pt x="42269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" name="Oval 7"/>
          <p:cNvSpPr/>
          <p:nvPr/>
        </p:nvSpPr>
        <p:spPr>
          <a:xfrm>
            <a:off x="8676456" y="260648"/>
            <a:ext cx="369332" cy="3693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8921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51958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1583140" y="5008728"/>
            <a:ext cx="300251" cy="518615"/>
          </a:xfrm>
          <a:custGeom>
            <a:avLst/>
            <a:gdLst>
              <a:gd name="connsiteX0" fmla="*/ 0 w 300251"/>
              <a:gd name="connsiteY0" fmla="*/ 518615 h 518615"/>
              <a:gd name="connsiteX1" fmla="*/ 300251 w 300251"/>
              <a:gd name="connsiteY1" fmla="*/ 0 h 518615"/>
              <a:gd name="connsiteX2" fmla="*/ 300251 w 300251"/>
              <a:gd name="connsiteY2" fmla="*/ 0 h 518615"/>
              <a:gd name="connsiteX3" fmla="*/ 300251 w 300251"/>
              <a:gd name="connsiteY3" fmla="*/ 0 h 51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251" h="518615">
                <a:moveTo>
                  <a:pt x="0" y="518615"/>
                </a:moveTo>
                <a:lnTo>
                  <a:pt x="300251" y="0"/>
                </a:lnTo>
                <a:lnTo>
                  <a:pt x="300251" y="0"/>
                </a:lnTo>
                <a:lnTo>
                  <a:pt x="300251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" name="Freeform 3"/>
          <p:cNvSpPr/>
          <p:nvPr/>
        </p:nvSpPr>
        <p:spPr>
          <a:xfrm>
            <a:off x="1856096" y="4558352"/>
            <a:ext cx="354841" cy="477672"/>
          </a:xfrm>
          <a:custGeom>
            <a:avLst/>
            <a:gdLst>
              <a:gd name="connsiteX0" fmla="*/ 0 w 354841"/>
              <a:gd name="connsiteY0" fmla="*/ 477672 h 477672"/>
              <a:gd name="connsiteX1" fmla="*/ 354841 w 354841"/>
              <a:gd name="connsiteY1" fmla="*/ 0 h 477672"/>
              <a:gd name="connsiteX2" fmla="*/ 354841 w 354841"/>
              <a:gd name="connsiteY2" fmla="*/ 0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841" h="477672">
                <a:moveTo>
                  <a:pt x="0" y="477672"/>
                </a:moveTo>
                <a:lnTo>
                  <a:pt x="354841" y="0"/>
                </a:lnTo>
                <a:lnTo>
                  <a:pt x="354841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7" name="Freeform 6"/>
          <p:cNvSpPr/>
          <p:nvPr/>
        </p:nvSpPr>
        <p:spPr>
          <a:xfrm>
            <a:off x="2216989" y="4071668"/>
            <a:ext cx="370936" cy="465826"/>
          </a:xfrm>
          <a:custGeom>
            <a:avLst/>
            <a:gdLst>
              <a:gd name="connsiteX0" fmla="*/ 0 w 370936"/>
              <a:gd name="connsiteY0" fmla="*/ 465826 h 465826"/>
              <a:gd name="connsiteX1" fmla="*/ 172528 w 370936"/>
              <a:gd name="connsiteY1" fmla="*/ 232913 h 465826"/>
              <a:gd name="connsiteX2" fmla="*/ 370936 w 370936"/>
              <a:gd name="connsiteY2" fmla="*/ 0 h 46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0936" h="465826">
                <a:moveTo>
                  <a:pt x="0" y="465826"/>
                </a:moveTo>
                <a:cubicBezTo>
                  <a:pt x="55352" y="388188"/>
                  <a:pt x="110705" y="310551"/>
                  <a:pt x="172528" y="232913"/>
                </a:cubicBezTo>
                <a:cubicBezTo>
                  <a:pt x="234351" y="155275"/>
                  <a:pt x="302643" y="77637"/>
                  <a:pt x="37093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" name="Freeform 4"/>
          <p:cNvSpPr/>
          <p:nvPr/>
        </p:nvSpPr>
        <p:spPr>
          <a:xfrm>
            <a:off x="2562045" y="3579962"/>
            <a:ext cx="422695" cy="508959"/>
          </a:xfrm>
          <a:custGeom>
            <a:avLst/>
            <a:gdLst>
              <a:gd name="connsiteX0" fmla="*/ 0 w 422695"/>
              <a:gd name="connsiteY0" fmla="*/ 508959 h 508959"/>
              <a:gd name="connsiteX1" fmla="*/ 198408 w 422695"/>
              <a:gd name="connsiteY1" fmla="*/ 267419 h 508959"/>
              <a:gd name="connsiteX2" fmla="*/ 422695 w 422695"/>
              <a:gd name="connsiteY2" fmla="*/ 0 h 508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2695" h="508959">
                <a:moveTo>
                  <a:pt x="0" y="508959"/>
                </a:moveTo>
                <a:lnTo>
                  <a:pt x="198408" y="267419"/>
                </a:lnTo>
                <a:cubicBezTo>
                  <a:pt x="268857" y="182593"/>
                  <a:pt x="345776" y="91296"/>
                  <a:pt x="42269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6" name="Freeform 5"/>
          <p:cNvSpPr/>
          <p:nvPr/>
        </p:nvSpPr>
        <p:spPr>
          <a:xfrm>
            <a:off x="2993366" y="2562045"/>
            <a:ext cx="1026543" cy="1026544"/>
          </a:xfrm>
          <a:custGeom>
            <a:avLst/>
            <a:gdLst>
              <a:gd name="connsiteX0" fmla="*/ 0 w 1026543"/>
              <a:gd name="connsiteY0" fmla="*/ 1026544 h 1026544"/>
              <a:gd name="connsiteX1" fmla="*/ 276045 w 1026543"/>
              <a:gd name="connsiteY1" fmla="*/ 707366 h 1026544"/>
              <a:gd name="connsiteX2" fmla="*/ 500332 w 1026543"/>
              <a:gd name="connsiteY2" fmla="*/ 457200 h 1026544"/>
              <a:gd name="connsiteX3" fmla="*/ 785004 w 1026543"/>
              <a:gd name="connsiteY3" fmla="*/ 198408 h 1026544"/>
              <a:gd name="connsiteX4" fmla="*/ 1026543 w 1026543"/>
              <a:gd name="connsiteY4" fmla="*/ 0 h 1026544"/>
              <a:gd name="connsiteX5" fmla="*/ 1026543 w 1026543"/>
              <a:gd name="connsiteY5" fmla="*/ 0 h 102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6543" h="1026544">
                <a:moveTo>
                  <a:pt x="0" y="1026544"/>
                </a:moveTo>
                <a:lnTo>
                  <a:pt x="276045" y="707366"/>
                </a:lnTo>
                <a:cubicBezTo>
                  <a:pt x="359434" y="612475"/>
                  <a:pt x="415506" y="542026"/>
                  <a:pt x="500332" y="457200"/>
                </a:cubicBezTo>
                <a:cubicBezTo>
                  <a:pt x="585159" y="372374"/>
                  <a:pt x="697302" y="274608"/>
                  <a:pt x="785004" y="198408"/>
                </a:cubicBezTo>
                <a:cubicBezTo>
                  <a:pt x="872706" y="122208"/>
                  <a:pt x="1026543" y="0"/>
                  <a:pt x="1026543" y="0"/>
                </a:cubicBezTo>
                <a:lnTo>
                  <a:pt x="1026543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" name="Oval 7"/>
          <p:cNvSpPr/>
          <p:nvPr/>
        </p:nvSpPr>
        <p:spPr>
          <a:xfrm>
            <a:off x="8676456" y="260648"/>
            <a:ext cx="369332" cy="3693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9708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51958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1583140" y="5008728"/>
            <a:ext cx="300251" cy="518615"/>
          </a:xfrm>
          <a:custGeom>
            <a:avLst/>
            <a:gdLst>
              <a:gd name="connsiteX0" fmla="*/ 0 w 300251"/>
              <a:gd name="connsiteY0" fmla="*/ 518615 h 518615"/>
              <a:gd name="connsiteX1" fmla="*/ 300251 w 300251"/>
              <a:gd name="connsiteY1" fmla="*/ 0 h 518615"/>
              <a:gd name="connsiteX2" fmla="*/ 300251 w 300251"/>
              <a:gd name="connsiteY2" fmla="*/ 0 h 518615"/>
              <a:gd name="connsiteX3" fmla="*/ 300251 w 300251"/>
              <a:gd name="connsiteY3" fmla="*/ 0 h 51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251" h="518615">
                <a:moveTo>
                  <a:pt x="0" y="518615"/>
                </a:moveTo>
                <a:lnTo>
                  <a:pt x="300251" y="0"/>
                </a:lnTo>
                <a:lnTo>
                  <a:pt x="300251" y="0"/>
                </a:lnTo>
                <a:lnTo>
                  <a:pt x="300251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" name="Freeform 3"/>
          <p:cNvSpPr/>
          <p:nvPr/>
        </p:nvSpPr>
        <p:spPr>
          <a:xfrm>
            <a:off x="1856096" y="4558352"/>
            <a:ext cx="354841" cy="477672"/>
          </a:xfrm>
          <a:custGeom>
            <a:avLst/>
            <a:gdLst>
              <a:gd name="connsiteX0" fmla="*/ 0 w 354841"/>
              <a:gd name="connsiteY0" fmla="*/ 477672 h 477672"/>
              <a:gd name="connsiteX1" fmla="*/ 354841 w 354841"/>
              <a:gd name="connsiteY1" fmla="*/ 0 h 477672"/>
              <a:gd name="connsiteX2" fmla="*/ 354841 w 354841"/>
              <a:gd name="connsiteY2" fmla="*/ 0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841" h="477672">
                <a:moveTo>
                  <a:pt x="0" y="477672"/>
                </a:moveTo>
                <a:lnTo>
                  <a:pt x="354841" y="0"/>
                </a:lnTo>
                <a:lnTo>
                  <a:pt x="354841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7" name="Freeform 6"/>
          <p:cNvSpPr/>
          <p:nvPr/>
        </p:nvSpPr>
        <p:spPr>
          <a:xfrm>
            <a:off x="2216989" y="4071668"/>
            <a:ext cx="370936" cy="465826"/>
          </a:xfrm>
          <a:custGeom>
            <a:avLst/>
            <a:gdLst>
              <a:gd name="connsiteX0" fmla="*/ 0 w 370936"/>
              <a:gd name="connsiteY0" fmla="*/ 465826 h 465826"/>
              <a:gd name="connsiteX1" fmla="*/ 172528 w 370936"/>
              <a:gd name="connsiteY1" fmla="*/ 232913 h 465826"/>
              <a:gd name="connsiteX2" fmla="*/ 370936 w 370936"/>
              <a:gd name="connsiteY2" fmla="*/ 0 h 46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0936" h="465826">
                <a:moveTo>
                  <a:pt x="0" y="465826"/>
                </a:moveTo>
                <a:cubicBezTo>
                  <a:pt x="55352" y="388188"/>
                  <a:pt x="110705" y="310551"/>
                  <a:pt x="172528" y="232913"/>
                </a:cubicBezTo>
                <a:cubicBezTo>
                  <a:pt x="234351" y="155275"/>
                  <a:pt x="302643" y="77637"/>
                  <a:pt x="37093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" name="Freeform 4"/>
          <p:cNvSpPr/>
          <p:nvPr/>
        </p:nvSpPr>
        <p:spPr>
          <a:xfrm>
            <a:off x="2562045" y="3579962"/>
            <a:ext cx="422695" cy="508959"/>
          </a:xfrm>
          <a:custGeom>
            <a:avLst/>
            <a:gdLst>
              <a:gd name="connsiteX0" fmla="*/ 0 w 422695"/>
              <a:gd name="connsiteY0" fmla="*/ 508959 h 508959"/>
              <a:gd name="connsiteX1" fmla="*/ 198408 w 422695"/>
              <a:gd name="connsiteY1" fmla="*/ 267419 h 508959"/>
              <a:gd name="connsiteX2" fmla="*/ 422695 w 422695"/>
              <a:gd name="connsiteY2" fmla="*/ 0 h 508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2695" h="508959">
                <a:moveTo>
                  <a:pt x="0" y="508959"/>
                </a:moveTo>
                <a:lnTo>
                  <a:pt x="198408" y="267419"/>
                </a:lnTo>
                <a:cubicBezTo>
                  <a:pt x="268857" y="182593"/>
                  <a:pt x="345776" y="91296"/>
                  <a:pt x="42269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6" name="Freeform 5"/>
          <p:cNvSpPr/>
          <p:nvPr/>
        </p:nvSpPr>
        <p:spPr>
          <a:xfrm>
            <a:off x="2993366" y="2562045"/>
            <a:ext cx="1026543" cy="1026544"/>
          </a:xfrm>
          <a:custGeom>
            <a:avLst/>
            <a:gdLst>
              <a:gd name="connsiteX0" fmla="*/ 0 w 1026543"/>
              <a:gd name="connsiteY0" fmla="*/ 1026544 h 1026544"/>
              <a:gd name="connsiteX1" fmla="*/ 276045 w 1026543"/>
              <a:gd name="connsiteY1" fmla="*/ 707366 h 1026544"/>
              <a:gd name="connsiteX2" fmla="*/ 500332 w 1026543"/>
              <a:gd name="connsiteY2" fmla="*/ 457200 h 1026544"/>
              <a:gd name="connsiteX3" fmla="*/ 785004 w 1026543"/>
              <a:gd name="connsiteY3" fmla="*/ 198408 h 1026544"/>
              <a:gd name="connsiteX4" fmla="*/ 1026543 w 1026543"/>
              <a:gd name="connsiteY4" fmla="*/ 0 h 1026544"/>
              <a:gd name="connsiteX5" fmla="*/ 1026543 w 1026543"/>
              <a:gd name="connsiteY5" fmla="*/ 0 h 102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6543" h="1026544">
                <a:moveTo>
                  <a:pt x="0" y="1026544"/>
                </a:moveTo>
                <a:lnTo>
                  <a:pt x="276045" y="707366"/>
                </a:lnTo>
                <a:cubicBezTo>
                  <a:pt x="359434" y="612475"/>
                  <a:pt x="415506" y="542026"/>
                  <a:pt x="500332" y="457200"/>
                </a:cubicBezTo>
                <a:cubicBezTo>
                  <a:pt x="585159" y="372374"/>
                  <a:pt x="697302" y="274608"/>
                  <a:pt x="785004" y="198408"/>
                </a:cubicBezTo>
                <a:cubicBezTo>
                  <a:pt x="872706" y="122208"/>
                  <a:pt x="1026543" y="0"/>
                  <a:pt x="1026543" y="0"/>
                </a:cubicBezTo>
                <a:lnTo>
                  <a:pt x="1026543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" name="Freeform 7"/>
          <p:cNvSpPr/>
          <p:nvPr/>
        </p:nvSpPr>
        <p:spPr>
          <a:xfrm>
            <a:off x="3994030" y="1940943"/>
            <a:ext cx="1397479" cy="629729"/>
          </a:xfrm>
          <a:custGeom>
            <a:avLst/>
            <a:gdLst>
              <a:gd name="connsiteX0" fmla="*/ 0 w 1397479"/>
              <a:gd name="connsiteY0" fmla="*/ 629729 h 629729"/>
              <a:gd name="connsiteX1" fmla="*/ 232913 w 1397479"/>
              <a:gd name="connsiteY1" fmla="*/ 483080 h 629729"/>
              <a:gd name="connsiteX2" fmla="*/ 474453 w 1397479"/>
              <a:gd name="connsiteY2" fmla="*/ 345057 h 629729"/>
              <a:gd name="connsiteX3" fmla="*/ 741872 w 1397479"/>
              <a:gd name="connsiteY3" fmla="*/ 232914 h 629729"/>
              <a:gd name="connsiteX4" fmla="*/ 1043796 w 1397479"/>
              <a:gd name="connsiteY4" fmla="*/ 120770 h 629729"/>
              <a:gd name="connsiteX5" fmla="*/ 1397479 w 1397479"/>
              <a:gd name="connsiteY5" fmla="*/ 0 h 62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7479" h="629729">
                <a:moveTo>
                  <a:pt x="0" y="629729"/>
                </a:moveTo>
                <a:cubicBezTo>
                  <a:pt x="76919" y="580127"/>
                  <a:pt x="153838" y="530525"/>
                  <a:pt x="232913" y="483080"/>
                </a:cubicBezTo>
                <a:cubicBezTo>
                  <a:pt x="311988" y="435635"/>
                  <a:pt x="389627" y="386751"/>
                  <a:pt x="474453" y="345057"/>
                </a:cubicBezTo>
                <a:cubicBezTo>
                  <a:pt x="559279" y="303363"/>
                  <a:pt x="646981" y="270295"/>
                  <a:pt x="741872" y="232914"/>
                </a:cubicBezTo>
                <a:cubicBezTo>
                  <a:pt x="836763" y="195533"/>
                  <a:pt x="934528" y="159589"/>
                  <a:pt x="1043796" y="120770"/>
                </a:cubicBezTo>
                <a:cubicBezTo>
                  <a:pt x="1153064" y="81951"/>
                  <a:pt x="1275271" y="40975"/>
                  <a:pt x="139747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9" name="Oval 8"/>
          <p:cNvSpPr/>
          <p:nvPr/>
        </p:nvSpPr>
        <p:spPr>
          <a:xfrm>
            <a:off x="8676456" y="260648"/>
            <a:ext cx="369332" cy="3693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6344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39552" y="332656"/>
            <a:ext cx="8151958" cy="6165304"/>
            <a:chOff x="539552" y="332656"/>
            <a:chExt cx="8151958" cy="6165304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332656"/>
              <a:ext cx="8151958" cy="6165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Freeform 2"/>
            <p:cNvSpPr/>
            <p:nvPr/>
          </p:nvSpPr>
          <p:spPr>
            <a:xfrm>
              <a:off x="1583140" y="5008728"/>
              <a:ext cx="300251" cy="518615"/>
            </a:xfrm>
            <a:custGeom>
              <a:avLst/>
              <a:gdLst>
                <a:gd name="connsiteX0" fmla="*/ 0 w 300251"/>
                <a:gd name="connsiteY0" fmla="*/ 518615 h 518615"/>
                <a:gd name="connsiteX1" fmla="*/ 300251 w 300251"/>
                <a:gd name="connsiteY1" fmla="*/ 0 h 518615"/>
                <a:gd name="connsiteX2" fmla="*/ 300251 w 300251"/>
                <a:gd name="connsiteY2" fmla="*/ 0 h 518615"/>
                <a:gd name="connsiteX3" fmla="*/ 300251 w 300251"/>
                <a:gd name="connsiteY3" fmla="*/ 0 h 51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0251" h="518615">
                  <a:moveTo>
                    <a:pt x="0" y="518615"/>
                  </a:moveTo>
                  <a:lnTo>
                    <a:pt x="300251" y="0"/>
                  </a:lnTo>
                  <a:lnTo>
                    <a:pt x="300251" y="0"/>
                  </a:lnTo>
                  <a:lnTo>
                    <a:pt x="30025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4" name="Freeform 3"/>
            <p:cNvSpPr/>
            <p:nvPr/>
          </p:nvSpPr>
          <p:spPr>
            <a:xfrm>
              <a:off x="1856096" y="4558352"/>
              <a:ext cx="354841" cy="477672"/>
            </a:xfrm>
            <a:custGeom>
              <a:avLst/>
              <a:gdLst>
                <a:gd name="connsiteX0" fmla="*/ 0 w 354841"/>
                <a:gd name="connsiteY0" fmla="*/ 477672 h 477672"/>
                <a:gd name="connsiteX1" fmla="*/ 354841 w 354841"/>
                <a:gd name="connsiteY1" fmla="*/ 0 h 477672"/>
                <a:gd name="connsiteX2" fmla="*/ 354841 w 354841"/>
                <a:gd name="connsiteY2" fmla="*/ 0 h 47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4841" h="477672">
                  <a:moveTo>
                    <a:pt x="0" y="477672"/>
                  </a:moveTo>
                  <a:lnTo>
                    <a:pt x="354841" y="0"/>
                  </a:lnTo>
                  <a:lnTo>
                    <a:pt x="35484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16989" y="4071668"/>
              <a:ext cx="370936" cy="465826"/>
            </a:xfrm>
            <a:custGeom>
              <a:avLst/>
              <a:gdLst>
                <a:gd name="connsiteX0" fmla="*/ 0 w 370936"/>
                <a:gd name="connsiteY0" fmla="*/ 465826 h 465826"/>
                <a:gd name="connsiteX1" fmla="*/ 172528 w 370936"/>
                <a:gd name="connsiteY1" fmla="*/ 232913 h 465826"/>
                <a:gd name="connsiteX2" fmla="*/ 370936 w 370936"/>
                <a:gd name="connsiteY2" fmla="*/ 0 h 46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936" h="465826">
                  <a:moveTo>
                    <a:pt x="0" y="465826"/>
                  </a:moveTo>
                  <a:cubicBezTo>
                    <a:pt x="55352" y="388188"/>
                    <a:pt x="110705" y="310551"/>
                    <a:pt x="172528" y="232913"/>
                  </a:cubicBezTo>
                  <a:cubicBezTo>
                    <a:pt x="234351" y="155275"/>
                    <a:pt x="302643" y="77637"/>
                    <a:pt x="370936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5" name="Freeform 4"/>
            <p:cNvSpPr/>
            <p:nvPr/>
          </p:nvSpPr>
          <p:spPr>
            <a:xfrm>
              <a:off x="2562045" y="3579962"/>
              <a:ext cx="422695" cy="508959"/>
            </a:xfrm>
            <a:custGeom>
              <a:avLst/>
              <a:gdLst>
                <a:gd name="connsiteX0" fmla="*/ 0 w 422695"/>
                <a:gd name="connsiteY0" fmla="*/ 508959 h 508959"/>
                <a:gd name="connsiteX1" fmla="*/ 198408 w 422695"/>
                <a:gd name="connsiteY1" fmla="*/ 267419 h 508959"/>
                <a:gd name="connsiteX2" fmla="*/ 422695 w 422695"/>
                <a:gd name="connsiteY2" fmla="*/ 0 h 508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2695" h="508959">
                  <a:moveTo>
                    <a:pt x="0" y="508959"/>
                  </a:moveTo>
                  <a:lnTo>
                    <a:pt x="198408" y="267419"/>
                  </a:lnTo>
                  <a:cubicBezTo>
                    <a:pt x="268857" y="182593"/>
                    <a:pt x="345776" y="91296"/>
                    <a:pt x="422695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993366" y="2562045"/>
              <a:ext cx="1026543" cy="1026544"/>
            </a:xfrm>
            <a:custGeom>
              <a:avLst/>
              <a:gdLst>
                <a:gd name="connsiteX0" fmla="*/ 0 w 1026543"/>
                <a:gd name="connsiteY0" fmla="*/ 1026544 h 1026544"/>
                <a:gd name="connsiteX1" fmla="*/ 276045 w 1026543"/>
                <a:gd name="connsiteY1" fmla="*/ 707366 h 1026544"/>
                <a:gd name="connsiteX2" fmla="*/ 500332 w 1026543"/>
                <a:gd name="connsiteY2" fmla="*/ 457200 h 1026544"/>
                <a:gd name="connsiteX3" fmla="*/ 785004 w 1026543"/>
                <a:gd name="connsiteY3" fmla="*/ 198408 h 1026544"/>
                <a:gd name="connsiteX4" fmla="*/ 1026543 w 1026543"/>
                <a:gd name="connsiteY4" fmla="*/ 0 h 1026544"/>
                <a:gd name="connsiteX5" fmla="*/ 1026543 w 1026543"/>
                <a:gd name="connsiteY5" fmla="*/ 0 h 102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6543" h="1026544">
                  <a:moveTo>
                    <a:pt x="0" y="1026544"/>
                  </a:moveTo>
                  <a:lnTo>
                    <a:pt x="276045" y="707366"/>
                  </a:lnTo>
                  <a:cubicBezTo>
                    <a:pt x="359434" y="612475"/>
                    <a:pt x="415506" y="542026"/>
                    <a:pt x="500332" y="457200"/>
                  </a:cubicBezTo>
                  <a:cubicBezTo>
                    <a:pt x="585159" y="372374"/>
                    <a:pt x="697302" y="274608"/>
                    <a:pt x="785004" y="198408"/>
                  </a:cubicBezTo>
                  <a:cubicBezTo>
                    <a:pt x="872706" y="122208"/>
                    <a:pt x="1026543" y="0"/>
                    <a:pt x="1026543" y="0"/>
                  </a:cubicBezTo>
                  <a:lnTo>
                    <a:pt x="1026543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3994030" y="1940943"/>
              <a:ext cx="1397479" cy="629729"/>
            </a:xfrm>
            <a:custGeom>
              <a:avLst/>
              <a:gdLst>
                <a:gd name="connsiteX0" fmla="*/ 0 w 1397479"/>
                <a:gd name="connsiteY0" fmla="*/ 629729 h 629729"/>
                <a:gd name="connsiteX1" fmla="*/ 232913 w 1397479"/>
                <a:gd name="connsiteY1" fmla="*/ 483080 h 629729"/>
                <a:gd name="connsiteX2" fmla="*/ 474453 w 1397479"/>
                <a:gd name="connsiteY2" fmla="*/ 345057 h 629729"/>
                <a:gd name="connsiteX3" fmla="*/ 741872 w 1397479"/>
                <a:gd name="connsiteY3" fmla="*/ 232914 h 629729"/>
                <a:gd name="connsiteX4" fmla="*/ 1043796 w 1397479"/>
                <a:gd name="connsiteY4" fmla="*/ 120770 h 629729"/>
                <a:gd name="connsiteX5" fmla="*/ 1397479 w 1397479"/>
                <a:gd name="connsiteY5" fmla="*/ 0 h 629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7479" h="629729">
                  <a:moveTo>
                    <a:pt x="0" y="629729"/>
                  </a:moveTo>
                  <a:cubicBezTo>
                    <a:pt x="76919" y="580127"/>
                    <a:pt x="153838" y="530525"/>
                    <a:pt x="232913" y="483080"/>
                  </a:cubicBezTo>
                  <a:cubicBezTo>
                    <a:pt x="311988" y="435635"/>
                    <a:pt x="389627" y="386751"/>
                    <a:pt x="474453" y="345057"/>
                  </a:cubicBezTo>
                  <a:cubicBezTo>
                    <a:pt x="559279" y="303363"/>
                    <a:pt x="646981" y="270295"/>
                    <a:pt x="741872" y="232914"/>
                  </a:cubicBezTo>
                  <a:cubicBezTo>
                    <a:pt x="836763" y="195533"/>
                    <a:pt x="934528" y="159589"/>
                    <a:pt x="1043796" y="120770"/>
                  </a:cubicBezTo>
                  <a:cubicBezTo>
                    <a:pt x="1153064" y="81951"/>
                    <a:pt x="1275271" y="40975"/>
                    <a:pt x="1397479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382883" y="1768415"/>
              <a:ext cx="1311215" cy="172528"/>
            </a:xfrm>
            <a:custGeom>
              <a:avLst/>
              <a:gdLst>
                <a:gd name="connsiteX0" fmla="*/ 0 w 1311215"/>
                <a:gd name="connsiteY0" fmla="*/ 172528 h 172528"/>
                <a:gd name="connsiteX1" fmla="*/ 198408 w 1311215"/>
                <a:gd name="connsiteY1" fmla="*/ 120770 h 172528"/>
                <a:gd name="connsiteX2" fmla="*/ 552091 w 1311215"/>
                <a:gd name="connsiteY2" fmla="*/ 51759 h 172528"/>
                <a:gd name="connsiteX3" fmla="*/ 862642 w 1311215"/>
                <a:gd name="connsiteY3" fmla="*/ 17253 h 172528"/>
                <a:gd name="connsiteX4" fmla="*/ 1311215 w 1311215"/>
                <a:gd name="connsiteY4" fmla="*/ 0 h 17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1215" h="172528">
                  <a:moveTo>
                    <a:pt x="0" y="172528"/>
                  </a:moveTo>
                  <a:cubicBezTo>
                    <a:pt x="53196" y="156713"/>
                    <a:pt x="106393" y="140898"/>
                    <a:pt x="198408" y="120770"/>
                  </a:cubicBezTo>
                  <a:cubicBezTo>
                    <a:pt x="290423" y="100642"/>
                    <a:pt x="441385" y="69012"/>
                    <a:pt x="552091" y="51759"/>
                  </a:cubicBezTo>
                  <a:cubicBezTo>
                    <a:pt x="662797" y="34506"/>
                    <a:pt x="736121" y="25879"/>
                    <a:pt x="862642" y="17253"/>
                  </a:cubicBezTo>
                  <a:cubicBezTo>
                    <a:pt x="989163" y="8626"/>
                    <a:pt x="1150189" y="4313"/>
                    <a:pt x="1311215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8586259"/>
      </p:ext>
    </p:extLst>
  </p:cSld>
  <p:clrMapOvr>
    <a:masterClrMapping/>
  </p:clrMapOvr>
  <p:extLst mod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346076"/>
            <a:ext cx="4436739" cy="335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5301" y="3789040"/>
            <a:ext cx="7749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Kreslenie podľa „dotyčnicových čiaročiek“ je</a:t>
            </a:r>
            <a:r>
              <a:rPr lang="en-US" sz="2400" b="1" dirty="0"/>
              <a:t> </a:t>
            </a:r>
            <a:r>
              <a:rPr lang="sk-SK" sz="2400" b="1" dirty="0"/>
              <a:t>vlastne grafická verzia iteračnej procedúry 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852260"/>
            <a:ext cx="5937885" cy="8143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41" y="5877272"/>
            <a:ext cx="2228850" cy="3429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940152" y="2708920"/>
            <a:ext cx="278379" cy="2783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5940152" y="2204864"/>
            <a:ext cx="432048" cy="93610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e 25"/>
          <p:cNvSpPr/>
          <p:nvPr/>
        </p:nvSpPr>
        <p:spPr>
          <a:xfrm rot="5400000">
            <a:off x="5652120" y="2420888"/>
            <a:ext cx="864096" cy="864096"/>
          </a:xfrm>
          <a:prstGeom prst="pie">
            <a:avLst>
              <a:gd name="adj1" fmla="val 12047814"/>
              <a:gd name="adj2" fmla="val 162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16829" y="2190055"/>
            <a:ext cx="508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α</a:t>
            </a:r>
            <a:endParaRPr lang="sk-SK" sz="2400" b="1" dirty="0"/>
          </a:p>
        </p:txBody>
      </p:sp>
      <p:sp>
        <p:nvSpPr>
          <p:cNvPr id="10" name="Oval 9"/>
          <p:cNvSpPr/>
          <p:nvPr/>
        </p:nvSpPr>
        <p:spPr>
          <a:xfrm>
            <a:off x="8676456" y="260648"/>
            <a:ext cx="369332" cy="3693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29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5048066"/>
      </p:ext>
    </p:extLst>
  </p:cSld>
  <p:clrMapOvr>
    <a:masterClrMapping/>
  </p:clrMapOvr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/>
              <a:t>Reťazenie predpovedí budúcnosti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443" y="1340768"/>
            <a:ext cx="5937885" cy="814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80928"/>
            <a:ext cx="8332470" cy="814388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2483768" y="1988840"/>
            <a:ext cx="5256584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483768" y="1988840"/>
            <a:ext cx="1800200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54290"/>
            <a:ext cx="8819912" cy="669599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>
            <a:off x="1927093" y="3595316"/>
            <a:ext cx="5813259" cy="11589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927093" y="3595316"/>
            <a:ext cx="2068843" cy="13458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9986" y="1538417"/>
            <a:ext cx="8110797" cy="26776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/>
              <a:t>Takto sa vo fyzike predpovedá budúcnosť:</a:t>
            </a:r>
          </a:p>
          <a:p>
            <a:pPr algn="ctr"/>
            <a:r>
              <a:rPr lang="sk-SK" sz="2800" b="1" dirty="0"/>
              <a:t>Ak poznám stav Q(t) „teraz“ </a:t>
            </a:r>
          </a:p>
          <a:p>
            <a:pPr algn="ctr"/>
            <a:r>
              <a:rPr lang="sk-SK" sz="2800" b="1" dirty="0"/>
              <a:t>potom sa postupne po malých časových krokoch</a:t>
            </a:r>
          </a:p>
          <a:p>
            <a:pPr algn="ctr"/>
            <a:r>
              <a:rPr lang="sk-SK" sz="2800" b="1" dirty="0"/>
              <a:t> dt</a:t>
            </a:r>
          </a:p>
          <a:p>
            <a:pPr algn="ctr"/>
            <a:r>
              <a:rPr lang="sk-SK" sz="2800" b="1" dirty="0"/>
              <a:t>posúvam do ľubovoľne ďalekého budúceho okamihu</a:t>
            </a:r>
          </a:p>
          <a:p>
            <a:pPr algn="ctr"/>
            <a:r>
              <a:rPr lang="sk-SK" sz="2800" b="1" dirty="0"/>
              <a:t>t+dt+dt+dt+dt+dt+dt+...............</a:t>
            </a:r>
          </a:p>
        </p:txBody>
      </p:sp>
      <p:sp>
        <p:nvSpPr>
          <p:cNvPr id="11" name="Oval 10"/>
          <p:cNvSpPr/>
          <p:nvPr/>
        </p:nvSpPr>
        <p:spPr>
          <a:xfrm>
            <a:off x="8676456" y="260648"/>
            <a:ext cx="369332" cy="3693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1280972"/>
      </p:ext>
    </p:extLst>
  </p:cSld>
  <p:clrMapOvr>
    <a:masterClrMapping/>
  </p:clrMapOvr>
  <p:extLst mod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346076"/>
            <a:ext cx="4436739" cy="335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5301" y="3789040"/>
            <a:ext cx="7749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Kreslenie podľa „dotyčnicových čiaročiek“ je</a:t>
            </a:r>
            <a:r>
              <a:rPr lang="en-US" sz="2400" b="1" dirty="0"/>
              <a:t> </a:t>
            </a:r>
            <a:r>
              <a:rPr lang="sk-SK" sz="2400" b="1" dirty="0"/>
              <a:t>vlastne grafická verzia iteračnej procedúry 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852260"/>
            <a:ext cx="5937885" cy="8143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41" y="5877272"/>
            <a:ext cx="2228850" cy="3429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940152" y="2708920"/>
            <a:ext cx="278379" cy="2783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5940152" y="2204864"/>
            <a:ext cx="432048" cy="93610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79341" y="2848109"/>
            <a:ext cx="1012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092280" y="548680"/>
            <a:ext cx="0" cy="2299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079341" y="548680"/>
            <a:ext cx="1012939" cy="2299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e 25"/>
          <p:cNvSpPr/>
          <p:nvPr/>
        </p:nvSpPr>
        <p:spPr>
          <a:xfrm rot="5400000">
            <a:off x="5652120" y="2420888"/>
            <a:ext cx="864096" cy="864096"/>
          </a:xfrm>
          <a:prstGeom prst="pie">
            <a:avLst>
              <a:gd name="adj1" fmla="val 12047814"/>
              <a:gd name="adj2" fmla="val 162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67374" y="2996952"/>
            <a:ext cx="508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dt</a:t>
            </a:r>
            <a:endParaRPr lang="sk-SK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142496" y="1561904"/>
            <a:ext cx="669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dQ</a:t>
            </a:r>
            <a:endParaRPr lang="sk-SK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416829" y="2190055"/>
            <a:ext cx="508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α</a:t>
            </a:r>
            <a:endParaRPr lang="sk-SK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30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1571461"/>
      </p:ext>
    </p:extLst>
  </p:cSld>
  <p:clrMapOvr>
    <a:masterClrMapping/>
  </p:clrMapOvr>
  <p:extLst mod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346076"/>
            <a:ext cx="4436739" cy="335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val 14"/>
          <p:cNvSpPr/>
          <p:nvPr/>
        </p:nvSpPr>
        <p:spPr>
          <a:xfrm>
            <a:off x="5940152" y="2708920"/>
            <a:ext cx="278379" cy="2783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5940152" y="2204864"/>
            <a:ext cx="432048" cy="93610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79341" y="2848109"/>
            <a:ext cx="1012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092280" y="548680"/>
            <a:ext cx="0" cy="2299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079341" y="548680"/>
            <a:ext cx="1012939" cy="2299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e 25"/>
          <p:cNvSpPr/>
          <p:nvPr/>
        </p:nvSpPr>
        <p:spPr>
          <a:xfrm rot="5400000">
            <a:off x="5652120" y="2420888"/>
            <a:ext cx="864096" cy="864096"/>
          </a:xfrm>
          <a:prstGeom prst="pie">
            <a:avLst>
              <a:gd name="adj1" fmla="val 12047814"/>
              <a:gd name="adj2" fmla="val 162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67374" y="2996952"/>
            <a:ext cx="508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dt</a:t>
            </a:r>
            <a:endParaRPr lang="sk-SK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142496" y="1561904"/>
            <a:ext cx="669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dQ</a:t>
            </a:r>
            <a:endParaRPr lang="sk-SK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416829" y="2190055"/>
            <a:ext cx="508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α</a:t>
            </a:r>
            <a:endParaRPr lang="sk-SK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95301" y="3789040"/>
            <a:ext cx="77491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Kreslenie podľa „dotyčnicových čiaročiek“ je</a:t>
            </a:r>
            <a:r>
              <a:rPr lang="en-US" sz="2400" b="1" dirty="0"/>
              <a:t> </a:t>
            </a:r>
            <a:r>
              <a:rPr lang="sk-SK" sz="2400" b="1" dirty="0"/>
              <a:t>vlastne kráčanie po malých krokoch v smere, ktorý v danom mieste vždy ukazuje čiaročka. </a:t>
            </a:r>
          </a:p>
          <a:p>
            <a:r>
              <a:rPr lang="sk-SK" sz="2400" b="1" dirty="0"/>
              <a:t>Je to ako turista, ktorý sa pozrie, kam ukazuje na danom mieste smerová turistická šípka a potom ide kúsok v danom smere, a na novom mieste, kam sa dostane, sa pozrie, kam ukazuje šípka tam umiestnená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31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97932596"/>
      </p:ext>
    </p:extLst>
  </p:cSld>
  <p:clrMapOvr>
    <a:masterClrMapping/>
  </p:clrMapOvr>
  <p:extLst mod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1" y="836712"/>
            <a:ext cx="77491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Numerická (počítačová) iterácia</a:t>
            </a:r>
          </a:p>
          <a:p>
            <a:endParaRPr lang="sk-SK" sz="2400" b="1" dirty="0"/>
          </a:p>
          <a:p>
            <a:endParaRPr lang="sk-SK" sz="2400" b="1" dirty="0"/>
          </a:p>
          <a:p>
            <a:endParaRPr lang="sk-SK" sz="2400" b="1" dirty="0"/>
          </a:p>
          <a:p>
            <a:r>
              <a:rPr lang="sk-SK" sz="2400" b="1" dirty="0"/>
              <a:t>ktorou sa rieši diferenciálna rovnica sa nazýva </a:t>
            </a:r>
          </a:p>
          <a:p>
            <a:pPr algn="ctr"/>
            <a:r>
              <a:rPr lang="sk-SK" sz="3600" b="1" dirty="0"/>
              <a:t>Eulerova metóda</a:t>
            </a:r>
          </a:p>
          <a:p>
            <a:endParaRPr lang="sk-SK" sz="2400" b="1" dirty="0"/>
          </a:p>
          <a:p>
            <a:r>
              <a:rPr lang="sk-SK" sz="2400" b="1" dirty="0"/>
              <a:t>Ja ju rád nazývam „metóda Sovietskej armády“ pretože to pripomína techniku, akou Sovietska armáda došla až do Berlína: v každom meste, kam armáda dorazila</a:t>
            </a:r>
            <a:r>
              <a:rPr lang="en-US" sz="2400" b="1" dirty="0"/>
              <a:t>,</a:t>
            </a:r>
            <a:r>
              <a:rPr lang="sk-SK" sz="2400" b="1" dirty="0"/>
              <a:t> predvoj zapichol šípku s nápisom „Berlín“ a vojsko už vedelo, ktorým smerom sa pohnúť ďalej.</a:t>
            </a:r>
          </a:p>
          <a:p>
            <a:endParaRPr lang="sk-SK" sz="2400" b="1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11" y="1298377"/>
            <a:ext cx="5937885" cy="81438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676456" y="260648"/>
            <a:ext cx="369332" cy="3693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32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836340"/>
      </p:ext>
    </p:extLst>
  </p:cSld>
  <p:clrMapOvr>
    <a:masterClrMapping/>
  </p:clrMapOvr>
  <p:extLst mod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1" y="836712"/>
            <a:ext cx="77491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Numerická (počítačová) iterácia</a:t>
            </a:r>
          </a:p>
          <a:p>
            <a:endParaRPr lang="sk-SK" sz="2400" b="1" dirty="0"/>
          </a:p>
          <a:p>
            <a:endParaRPr lang="sk-SK" sz="2400" b="1" dirty="0"/>
          </a:p>
          <a:p>
            <a:endParaRPr lang="sk-SK" sz="2400" b="1" dirty="0"/>
          </a:p>
          <a:p>
            <a:r>
              <a:rPr lang="sk-SK" sz="2400" b="1" dirty="0"/>
              <a:t>ktorou sa rieši diferenciálna rovnica sa nazýva </a:t>
            </a:r>
          </a:p>
          <a:p>
            <a:pPr algn="ctr"/>
            <a:r>
              <a:rPr lang="sk-SK" sz="3600" b="1" dirty="0"/>
              <a:t>Eulerova metóda</a:t>
            </a:r>
          </a:p>
          <a:p>
            <a:endParaRPr lang="sk-SK" sz="2400" b="1" dirty="0"/>
          </a:p>
          <a:p>
            <a:r>
              <a:rPr lang="sk-SK" sz="2400" b="1" dirty="0"/>
              <a:t>Ja ju rád nazývam „metóda Sovietskej armády“ pretože to pripomína techniku, akou Sovietska armáda došla až do Berlína: v každom meste, kam armáda dorazila predvoj zapichol šípku s nápisom „Berlín“ a vojsko už vedelo, ktorým smerom sa pohnúť ďalej.</a:t>
            </a:r>
          </a:p>
          <a:p>
            <a:endParaRPr lang="sk-SK" sz="2400" b="1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11" y="1298377"/>
            <a:ext cx="5937885" cy="814388"/>
          </a:xfrm>
          <a:prstGeom prst="rect">
            <a:avLst/>
          </a:prstGeom>
        </p:spPr>
      </p:pic>
      <p:pic>
        <p:nvPicPr>
          <p:cNvPr id="4" name="Picture 2" descr="I:\s\Prednasky\PripadoveStudie\figs\redarmy\fig1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4" t="52357" r="33120" b="15793"/>
          <a:stretch/>
        </p:blipFill>
        <p:spPr bwMode="auto">
          <a:xfrm>
            <a:off x="1043607" y="1124744"/>
            <a:ext cx="704778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33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4244965"/>
      </p:ext>
    </p:extLst>
  </p:cSld>
  <p:clrMapOvr>
    <a:masterClrMapping/>
  </p:clrMapOvr>
  <p:extLst mod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70" y="207894"/>
            <a:ext cx="8663920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/>
              <a:t>Graf je čiara zložená z nekonečne veľa bodov a ja musím povedať, kde presne v rovine grafu je každý z tých bodov položený.</a:t>
            </a:r>
          </a:p>
          <a:p>
            <a:r>
              <a:rPr lang="sk-SK" dirty="0"/>
              <a:t>A teraz prekvapujúca otázka: som zvyknutý, že jedna rovnica vie určiť jedno neznáme číslo. Ak sú neznáme dve, potrebujem „dve rovnice o dvoch neznámych</a:t>
            </a:r>
            <a:r>
              <a:rPr lang="sk-SK" b="1" dirty="0"/>
              <a:t>“. </a:t>
            </a:r>
          </a:p>
          <a:p>
            <a:endParaRPr lang="sk-SK" b="1" dirty="0"/>
          </a:p>
          <a:p>
            <a:r>
              <a:rPr lang="sk-SK" b="1" dirty="0">
                <a:solidFill>
                  <a:srgbClr val="FF0000"/>
                </a:solidFill>
              </a:rPr>
              <a:t>Ako to, že tu pre nekonečne veľa neznámych stačí jedna rovnica?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172" y="2216837"/>
            <a:ext cx="1784795" cy="4766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449" y="2763419"/>
            <a:ext cx="877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lebo sa dá na to dívať ako na veľa rovníc, pre každý časový okamih jedna rovnica</a:t>
            </a: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53" y="3335852"/>
            <a:ext cx="3211259" cy="4886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288" y="4027586"/>
            <a:ext cx="3211259" cy="4886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289" y="4719321"/>
            <a:ext cx="3211259" cy="4886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288" y="5418359"/>
            <a:ext cx="3211259" cy="48863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34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7249206"/>
      </p:ext>
    </p:extLst>
  </p:cSld>
  <p:clrMapOvr>
    <a:masterClrMapping/>
  </p:clrMapOvr>
  <p:extLst mod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422910"/>
            <a:ext cx="8572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Čo mám garantovane vedieť</a:t>
            </a:r>
          </a:p>
          <a:p>
            <a:endParaRPr lang="sk-SK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napíšte diferenciálnu rovnicu nabíjania kondenzátora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čo to znamená riešiť diferenciálnu rovnicu pri zadaných počiatočných podmienkach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popíšte princíp „grafického riešenie“ diferenciálnej rovnice v rovine na ktorej si nakreslíte krátke úseky dotyčníc v sieti bodov roviny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35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7084185"/>
      </p:ext>
    </p:extLst>
  </p:cSld>
  <p:clrMapOvr>
    <a:masterClrMapping/>
  </p:clrMapOvr>
  <p:extLst mod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764704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/>
              <a:t>Stav a jeho časový vývoj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2097" y="2457337"/>
            <a:ext cx="72728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  <a:p>
            <a:pPr marL="285750" indent="-285750">
              <a:buFont typeface="Arial" pitchFamily="34" charset="0"/>
              <a:buChar char="•"/>
            </a:pPr>
            <a:r>
              <a:rPr lang="sk-SK" dirty="0"/>
              <a:t>okamih (stav systému) </a:t>
            </a:r>
            <a:r>
              <a:rPr lang="sk-SK" b="1" dirty="0"/>
              <a:t>možno zaznamenať </a:t>
            </a:r>
            <a:r>
              <a:rPr lang="sk-SK" dirty="0"/>
              <a:t>a na základe záznamu ho zrekonštruovať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b="1" dirty="0"/>
              <a:t>časový vývoj </a:t>
            </a:r>
            <a:r>
              <a:rPr lang="sk-SK" dirty="0"/>
              <a:t>systému je časová postupnosť stavov (okamihov)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/>
              <a:t>časový vývoj systému je </a:t>
            </a:r>
            <a:r>
              <a:rPr lang="sk-SK" b="1" dirty="0"/>
              <a:t>možné predpovedať</a:t>
            </a:r>
            <a:r>
              <a:rPr lang="sk-SK" dirty="0"/>
              <a:t>, vychádzajúc zo znalosti počiatočného stavu.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/>
              <a:t>Technológiou predpovede budúcnosti sú matematické </a:t>
            </a:r>
            <a:r>
              <a:rPr lang="sk-SK" b="1" dirty="0"/>
              <a:t>pohybové rovnice.</a:t>
            </a:r>
            <a:r>
              <a:rPr lang="sk-SK" dirty="0"/>
              <a:t> Časový vývoj hľadáme ako riešenie pohybových rovníc, ktoré spĺňa počiatočnú podmienku (stav na začiatku je známy počiatočný stav)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26064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Pripomeňme si:</a:t>
            </a:r>
          </a:p>
        </p:txBody>
      </p:sp>
      <p:sp>
        <p:nvSpPr>
          <p:cNvPr id="6" name="Oval 5"/>
          <p:cNvSpPr/>
          <p:nvPr/>
        </p:nvSpPr>
        <p:spPr>
          <a:xfrm>
            <a:off x="8676456" y="260648"/>
            <a:ext cx="369332" cy="3693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36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633061"/>
      </p:ext>
    </p:extLst>
  </p:cSld>
  <p:clrMapOvr>
    <a:masterClrMapping/>
  </p:clrMapOvr>
  <p:extLst mod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764704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/>
              <a:t>Stav a jeho časový vývoj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0105" y="2457337"/>
            <a:ext cx="72728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  <a:p>
            <a:pPr marL="285750" indent="-285750">
              <a:buFont typeface="Arial" pitchFamily="34" charset="0"/>
              <a:buChar char="•"/>
            </a:pPr>
            <a:r>
              <a:rPr lang="sk-SK" dirty="0"/>
              <a:t>okamih (stav systému) </a:t>
            </a:r>
            <a:r>
              <a:rPr lang="sk-SK" b="1" dirty="0"/>
              <a:t>možno zaznamenať </a:t>
            </a:r>
            <a:r>
              <a:rPr lang="sk-SK" dirty="0"/>
              <a:t>a na základe záznamu ho zrekonštruovať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b="1" dirty="0"/>
              <a:t>časový vývoj </a:t>
            </a:r>
            <a:r>
              <a:rPr lang="sk-SK" dirty="0"/>
              <a:t>systému je časová postupnosť stavov (okamihov)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/>
              <a:t>časový vývoj systému je </a:t>
            </a:r>
            <a:r>
              <a:rPr lang="sk-SK" b="1" dirty="0"/>
              <a:t>možné predpovedať</a:t>
            </a:r>
            <a:r>
              <a:rPr lang="sk-SK" dirty="0"/>
              <a:t>, vychádzajúc zo znalosti počiatočného stavu.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/>
              <a:t>Technológiou predpovede budúcnosti sú matematické </a:t>
            </a:r>
            <a:r>
              <a:rPr lang="sk-SK" b="1" dirty="0"/>
              <a:t>pohybové rovnice.</a:t>
            </a:r>
            <a:r>
              <a:rPr lang="sk-SK" dirty="0"/>
              <a:t> Časový vývoj hľadáme ako riešenie pohybových rovníc, ktoré spĺňa počiatočnú podmienku (stav na začiatku je známy počiatočný stav)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988840"/>
            <a:ext cx="8136904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k-SK" sz="2400" b="1" dirty="0"/>
              <a:t>Pohybová rovnica je spravidla diferenciálna rovnica. Predpovedať budúcnosť znamená nájsť funkciu udávajúcu stav v budúcom čase takú, že v počiatočnom čase udáva počiatočný stav a v každom čase spĺňa diferenciálnu pohybovú rovnicu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489" y="5229200"/>
            <a:ext cx="3408998" cy="81438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37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0248962"/>
      </p:ext>
    </p:extLst>
  </p:cSld>
  <p:clrMapOvr>
    <a:masterClrMapping/>
  </p:clrMapOvr>
  <p:extLst mod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0688"/>
            <a:ext cx="734481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Ukázali sme si ako nájsť (približné) riešenie diferenciálnej rovnice Eulerovou metódou malých krokov pomocou počítača.</a:t>
            </a:r>
          </a:p>
          <a:p>
            <a:r>
              <a:rPr lang="sk-SK" sz="2400" b="1" dirty="0"/>
              <a:t>To sa môžeme pokúsiť urobiť vždy, a spravidla ani inak postupovať nevieme. Aj astronómovia, keď chcú predpovedať zatmenie slnka, to inak nevedia, ako numericky na počítači.</a:t>
            </a:r>
          </a:p>
          <a:p>
            <a:r>
              <a:rPr lang="sk-SK" sz="2400" b="1" dirty="0"/>
              <a:t>Otázkou je, ako ďaleko do budúcnosti sa vieme numericky dostať, presnosť predpovede do vzdialenej budúcnosti sa stále znižuje, až sa predpoveď stane bezcennou.</a:t>
            </a:r>
          </a:p>
          <a:p>
            <a:endParaRPr lang="sk-SK" sz="2400" b="1" dirty="0"/>
          </a:p>
          <a:p>
            <a:r>
              <a:rPr lang="sk-SK" sz="2400" b="1" dirty="0"/>
              <a:t>Niekedy vieme diferenciálnu rovnicu vyriešiť analyticky, teda nájsť vzorec pre funkciu, ktorá je riešením.</a:t>
            </a:r>
          </a:p>
          <a:p>
            <a:r>
              <a:rPr lang="sk-SK" sz="2400" b="1" dirty="0"/>
              <a:t>Na riešenie diferenciálnych rovníc neexistuje univerzálny algoritmus, spravidla musím prísť na šikovný trik.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38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91905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914" y="1047217"/>
            <a:ext cx="2272665" cy="54292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95805" y="3073250"/>
            <a:ext cx="4740593" cy="2389684"/>
            <a:chOff x="1157287" y="634530"/>
            <a:chExt cx="6827837" cy="4384054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07"/>
            <a:stretch/>
          </p:blipFill>
          <p:spPr>
            <a:xfrm>
              <a:off x="1389600" y="697437"/>
              <a:ext cx="6045326" cy="4156806"/>
            </a:xfrm>
            <a:prstGeom prst="rect">
              <a:avLst/>
            </a:prstGeom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40"/>
            <a:stretch/>
          </p:blipFill>
          <p:spPr bwMode="auto">
            <a:xfrm>
              <a:off x="1157287" y="634530"/>
              <a:ext cx="6827837" cy="4384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526" y="3499685"/>
            <a:ext cx="3194685" cy="60960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51" y="145682"/>
            <a:ext cx="4482257" cy="180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081" y="2140331"/>
            <a:ext cx="5937885" cy="8143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421" y="4683027"/>
            <a:ext cx="3331845" cy="6096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5091953" y="3074894"/>
            <a:ext cx="2563906" cy="136263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72635" y="3146612"/>
            <a:ext cx="2545977" cy="138056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706471" y="4616824"/>
            <a:ext cx="3854823" cy="8516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39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1587117"/>
      </p:ext>
    </p:extLst>
  </p:cSld>
  <p:clrMapOvr>
    <a:masterClrMapping/>
  </p:clrMapOvr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/>
              <a:t>Reťazenie predpovedí budúcnosti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443" y="1340768"/>
            <a:ext cx="5937885" cy="814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80928"/>
            <a:ext cx="8332470" cy="814388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2483768" y="1988840"/>
            <a:ext cx="5256584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483768" y="1988840"/>
            <a:ext cx="1800200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54290"/>
            <a:ext cx="8819912" cy="669599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>
            <a:off x="1927093" y="3595316"/>
            <a:ext cx="5813259" cy="11589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927093" y="3595316"/>
            <a:ext cx="2068843" cy="13458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9986" y="1052736"/>
            <a:ext cx="8110797" cy="26776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/>
              <a:t>Ale pozor !!!</a:t>
            </a:r>
          </a:p>
          <a:p>
            <a:pPr algn="ctr"/>
            <a:endParaRPr lang="sk-SK" sz="2800" b="1" dirty="0"/>
          </a:p>
          <a:p>
            <a:pPr algn="ctr"/>
            <a:r>
              <a:rPr lang="sk-SK" sz="2800" b="1" dirty="0"/>
              <a:t>Aby to bolo dosť presné, musia byť časové prírastky</a:t>
            </a:r>
          </a:p>
          <a:p>
            <a:pPr algn="ctr"/>
            <a:r>
              <a:rPr lang="sk-SK" sz="2800" b="1" dirty="0"/>
              <a:t>dt</a:t>
            </a:r>
          </a:p>
          <a:p>
            <a:pPr algn="ctr"/>
            <a:r>
              <a:rPr lang="sk-SK" sz="2800" b="1" dirty="0"/>
              <a:t>veľmi (nekonečne) malé</a:t>
            </a:r>
          </a:p>
          <a:p>
            <a:pPr algn="ctr"/>
            <a:endParaRPr lang="sk-SK" sz="2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51388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/>
              <a:t>Častica (hmotný bod) ako fyzikálny systém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628800"/>
            <a:ext cx="77872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Stav častice: </a:t>
            </a:r>
            <a:r>
              <a:rPr lang="sk-SK" sz="2000" dirty="0"/>
              <a:t>(možno zadať aj pomocou dvoch vektorov)</a:t>
            </a:r>
            <a:endParaRPr lang="sk-SK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sk-SK" sz="2000" dirty="0"/>
              <a:t>poloha </a:t>
            </a: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r</a:t>
            </a:r>
            <a:r>
              <a:rPr lang="sk-SK" sz="2000" dirty="0" err="1"/>
              <a:t>ýchlosť</a:t>
            </a:r>
            <a:r>
              <a:rPr lang="sk-SK" sz="2000" dirty="0"/>
              <a:t> </a:t>
            </a: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r>
              <a:rPr lang="en-US" sz="2000" dirty="0" err="1"/>
              <a:t>Stav</a:t>
            </a:r>
            <a:r>
              <a:rPr lang="en-US" sz="2000" dirty="0"/>
              <a:t> </a:t>
            </a:r>
            <a:r>
              <a:rPr lang="sk-SK" sz="2000" dirty="0"/>
              <a:t>častice (hmotného bodu) viem zaznamenať pomocou šestice čísel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906" y="2047890"/>
            <a:ext cx="1443990" cy="300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86" y="2348880"/>
            <a:ext cx="1771650" cy="312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1" y="3501008"/>
            <a:ext cx="3658946" cy="504057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411760" y="4149080"/>
            <a:ext cx="4536504" cy="2232248"/>
            <a:chOff x="2411760" y="4149080"/>
            <a:chExt cx="4536504" cy="223224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411760" y="4149080"/>
              <a:ext cx="0" cy="22322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411760" y="6381328"/>
              <a:ext cx="453650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2411760" y="5265204"/>
              <a:ext cx="1980220" cy="1116124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4369474" y="4941168"/>
              <a:ext cx="1642686" cy="3240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391980" y="5265204"/>
              <a:ext cx="0" cy="1116124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411760" y="5265204"/>
              <a:ext cx="1957714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4319972" y="5157192"/>
              <a:ext cx="180020" cy="1800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4418343" y="5231173"/>
              <a:ext cx="1593817" cy="43673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012160" y="4941168"/>
              <a:ext cx="0" cy="290005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419872" y="601199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/>
                <a:t>x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483768" y="551723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/>
                <a:t>y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48064" y="522920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 err="1"/>
                <a:t>v</a:t>
              </a:r>
              <a:r>
                <a:rPr lang="sk-SK" baseline="-25000" dirty="0" err="1"/>
                <a:t>x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12160" y="486916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/>
                <a:t>v</a:t>
              </a:r>
              <a:r>
                <a:rPr lang="sk-SK" baseline="-25000" dirty="0"/>
                <a:t>y</a:t>
              </a:r>
              <a:endParaRPr lang="en-US" dirty="0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40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172787"/>
      </p:ext>
    </p:extLst>
  </p:cSld>
  <p:clrMapOvr>
    <a:masterClrMapping/>
  </p:clrMapOvr>
  <p:extLst mod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/>
              <a:t>Častica (hmotný bod) ako fyzikálny systém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17594" y="1403074"/>
            <a:ext cx="698477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Stav častice: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000" dirty="0"/>
              <a:t>poloha </a:t>
            </a:r>
            <a:r>
              <a:rPr lang="en-US" sz="2000" dirty="0"/>
              <a:t>                    </a:t>
            </a:r>
            <a:r>
              <a:rPr lang="sk-SK" sz="2000" dirty="0"/>
              <a:t>(bod v trojrozmernom priestore)</a:t>
            </a: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r</a:t>
            </a:r>
            <a:r>
              <a:rPr lang="sk-SK" sz="2000" dirty="0" err="1"/>
              <a:t>ýchlosť</a:t>
            </a:r>
            <a:r>
              <a:rPr lang="sk-SK" sz="2000" dirty="0"/>
              <a:t>                                    (vektor v abstraktnom priestore rýchlostí)</a:t>
            </a: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r>
              <a:rPr lang="en-US" sz="2400" b="1" dirty="0" err="1">
                <a:solidFill>
                  <a:srgbClr val="FF0000"/>
                </a:solidFill>
              </a:rPr>
              <a:t>Stav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sk-SK" sz="2400" b="1" dirty="0">
                <a:solidFill>
                  <a:srgbClr val="FF0000"/>
                </a:solidFill>
              </a:rPr>
              <a:t>častice </a:t>
            </a:r>
            <a:r>
              <a:rPr lang="sk-SK" sz="2000" dirty="0"/>
              <a:t>(hmotného bodu) viem zaznamenať pomocou šestice čísel                                                                                   </a:t>
            </a:r>
          </a:p>
          <a:p>
            <a:endParaRPr lang="en-US" sz="2000" dirty="0"/>
          </a:p>
          <a:p>
            <a:r>
              <a:rPr lang="sk-SK" sz="2000" dirty="0"/>
              <a:t>je to bod v abstraktom priestore stavov a </a:t>
            </a:r>
          </a:p>
          <a:p>
            <a:pPr algn="ctr"/>
            <a:r>
              <a:rPr lang="sk-SK" sz="2400" b="1" dirty="0">
                <a:solidFill>
                  <a:srgbClr val="FF0000"/>
                </a:solidFill>
              </a:rPr>
              <a:t>týka sa jedného časového okamihu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906" y="1807483"/>
            <a:ext cx="849630" cy="253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94" y="2108468"/>
            <a:ext cx="1771650" cy="3124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537" y="3490335"/>
            <a:ext cx="2691003" cy="3707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7062" y="4678994"/>
            <a:ext cx="3666138" cy="18599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188640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rgbClr val="FF0000"/>
                </a:solidFill>
              </a:rPr>
              <a:t>Opakovanie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41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9696538"/>
      </p:ext>
    </p:extLst>
  </p:cSld>
  <p:clrMapOvr>
    <a:masterClrMapping/>
  </p:clrMapOvr>
  <p:extLst mod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620688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/>
              <a:t>Nerovnomerný pohyb</a:t>
            </a:r>
            <a:endParaRPr lang="sk-SK" b="1" dirty="0"/>
          </a:p>
        </p:txBody>
      </p:sp>
      <p:pic>
        <p:nvPicPr>
          <p:cNvPr id="31" name="Picture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437112"/>
            <a:ext cx="4176464" cy="967548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613447" y="1700808"/>
            <a:ext cx="3974777" cy="2456855"/>
            <a:chOff x="957263" y="1700808"/>
            <a:chExt cx="3974777" cy="2456855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971600" y="1700808"/>
              <a:ext cx="0" cy="244827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971600" y="4149080"/>
              <a:ext cx="39604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14"/>
            <p:cNvSpPr/>
            <p:nvPr/>
          </p:nvSpPr>
          <p:spPr>
            <a:xfrm>
              <a:off x="957263" y="2471738"/>
              <a:ext cx="3957637" cy="1685925"/>
            </a:xfrm>
            <a:custGeom>
              <a:avLst/>
              <a:gdLst>
                <a:gd name="connsiteX0" fmla="*/ 0 w 4986337"/>
                <a:gd name="connsiteY0" fmla="*/ 1692366 h 1692366"/>
                <a:gd name="connsiteX1" fmla="*/ 300037 w 4986337"/>
                <a:gd name="connsiteY1" fmla="*/ 1163728 h 1692366"/>
                <a:gd name="connsiteX2" fmla="*/ 742950 w 4986337"/>
                <a:gd name="connsiteY2" fmla="*/ 735103 h 1692366"/>
                <a:gd name="connsiteX3" fmla="*/ 1400175 w 4986337"/>
                <a:gd name="connsiteY3" fmla="*/ 349341 h 1692366"/>
                <a:gd name="connsiteX4" fmla="*/ 2057400 w 4986337"/>
                <a:gd name="connsiteY4" fmla="*/ 192178 h 1692366"/>
                <a:gd name="connsiteX5" fmla="*/ 2757487 w 4986337"/>
                <a:gd name="connsiteY5" fmla="*/ 106453 h 1692366"/>
                <a:gd name="connsiteX6" fmla="*/ 3457575 w 4986337"/>
                <a:gd name="connsiteY6" fmla="*/ 49303 h 1692366"/>
                <a:gd name="connsiteX7" fmla="*/ 3957637 w 4986337"/>
                <a:gd name="connsiteY7" fmla="*/ 6441 h 1692366"/>
                <a:gd name="connsiteX8" fmla="*/ 4243387 w 4986337"/>
                <a:gd name="connsiteY8" fmla="*/ 49303 h 1692366"/>
                <a:gd name="connsiteX9" fmla="*/ 4986337 w 4986337"/>
                <a:gd name="connsiteY9" fmla="*/ 449353 h 1692366"/>
                <a:gd name="connsiteX0" fmla="*/ 0 w 4972049"/>
                <a:gd name="connsiteY0" fmla="*/ 1692366 h 1692366"/>
                <a:gd name="connsiteX1" fmla="*/ 300037 w 4972049"/>
                <a:gd name="connsiteY1" fmla="*/ 1163728 h 1692366"/>
                <a:gd name="connsiteX2" fmla="*/ 742950 w 4972049"/>
                <a:gd name="connsiteY2" fmla="*/ 735103 h 1692366"/>
                <a:gd name="connsiteX3" fmla="*/ 1400175 w 4972049"/>
                <a:gd name="connsiteY3" fmla="*/ 349341 h 1692366"/>
                <a:gd name="connsiteX4" fmla="*/ 2057400 w 4972049"/>
                <a:gd name="connsiteY4" fmla="*/ 192178 h 1692366"/>
                <a:gd name="connsiteX5" fmla="*/ 2757487 w 4972049"/>
                <a:gd name="connsiteY5" fmla="*/ 106453 h 1692366"/>
                <a:gd name="connsiteX6" fmla="*/ 3457575 w 4972049"/>
                <a:gd name="connsiteY6" fmla="*/ 49303 h 1692366"/>
                <a:gd name="connsiteX7" fmla="*/ 3957637 w 4972049"/>
                <a:gd name="connsiteY7" fmla="*/ 6441 h 1692366"/>
                <a:gd name="connsiteX8" fmla="*/ 4243387 w 4972049"/>
                <a:gd name="connsiteY8" fmla="*/ 49303 h 1692366"/>
                <a:gd name="connsiteX9" fmla="*/ 4972049 w 4972049"/>
                <a:gd name="connsiteY9" fmla="*/ 449353 h 1692366"/>
                <a:gd name="connsiteX0" fmla="*/ 0 w 4972049"/>
                <a:gd name="connsiteY0" fmla="*/ 1692366 h 1692366"/>
                <a:gd name="connsiteX1" fmla="*/ 300037 w 4972049"/>
                <a:gd name="connsiteY1" fmla="*/ 1163728 h 1692366"/>
                <a:gd name="connsiteX2" fmla="*/ 742950 w 4972049"/>
                <a:gd name="connsiteY2" fmla="*/ 735103 h 1692366"/>
                <a:gd name="connsiteX3" fmla="*/ 1400175 w 4972049"/>
                <a:gd name="connsiteY3" fmla="*/ 349341 h 1692366"/>
                <a:gd name="connsiteX4" fmla="*/ 2057400 w 4972049"/>
                <a:gd name="connsiteY4" fmla="*/ 192178 h 1692366"/>
                <a:gd name="connsiteX5" fmla="*/ 2757487 w 4972049"/>
                <a:gd name="connsiteY5" fmla="*/ 106453 h 1692366"/>
                <a:gd name="connsiteX6" fmla="*/ 3457575 w 4972049"/>
                <a:gd name="connsiteY6" fmla="*/ 49303 h 1692366"/>
                <a:gd name="connsiteX7" fmla="*/ 3957637 w 4972049"/>
                <a:gd name="connsiteY7" fmla="*/ 6441 h 1692366"/>
                <a:gd name="connsiteX8" fmla="*/ 4243387 w 4972049"/>
                <a:gd name="connsiteY8" fmla="*/ 49303 h 1692366"/>
                <a:gd name="connsiteX9" fmla="*/ 4972049 w 4972049"/>
                <a:gd name="connsiteY9" fmla="*/ 449353 h 1692366"/>
                <a:gd name="connsiteX0" fmla="*/ 0 w 4243387"/>
                <a:gd name="connsiteY0" fmla="*/ 1692366 h 1692366"/>
                <a:gd name="connsiteX1" fmla="*/ 300037 w 4243387"/>
                <a:gd name="connsiteY1" fmla="*/ 1163728 h 1692366"/>
                <a:gd name="connsiteX2" fmla="*/ 742950 w 4243387"/>
                <a:gd name="connsiteY2" fmla="*/ 735103 h 1692366"/>
                <a:gd name="connsiteX3" fmla="*/ 1400175 w 4243387"/>
                <a:gd name="connsiteY3" fmla="*/ 349341 h 1692366"/>
                <a:gd name="connsiteX4" fmla="*/ 2057400 w 4243387"/>
                <a:gd name="connsiteY4" fmla="*/ 192178 h 1692366"/>
                <a:gd name="connsiteX5" fmla="*/ 2757487 w 4243387"/>
                <a:gd name="connsiteY5" fmla="*/ 106453 h 1692366"/>
                <a:gd name="connsiteX6" fmla="*/ 3457575 w 4243387"/>
                <a:gd name="connsiteY6" fmla="*/ 49303 h 1692366"/>
                <a:gd name="connsiteX7" fmla="*/ 3957637 w 4243387"/>
                <a:gd name="connsiteY7" fmla="*/ 6441 h 1692366"/>
                <a:gd name="connsiteX8" fmla="*/ 4243387 w 4243387"/>
                <a:gd name="connsiteY8" fmla="*/ 49303 h 1692366"/>
                <a:gd name="connsiteX0" fmla="*/ 0 w 3957637"/>
                <a:gd name="connsiteY0" fmla="*/ 1685925 h 1685925"/>
                <a:gd name="connsiteX1" fmla="*/ 300037 w 3957637"/>
                <a:gd name="connsiteY1" fmla="*/ 1157287 h 1685925"/>
                <a:gd name="connsiteX2" fmla="*/ 742950 w 3957637"/>
                <a:gd name="connsiteY2" fmla="*/ 728662 h 1685925"/>
                <a:gd name="connsiteX3" fmla="*/ 1400175 w 3957637"/>
                <a:gd name="connsiteY3" fmla="*/ 342900 h 1685925"/>
                <a:gd name="connsiteX4" fmla="*/ 2057400 w 3957637"/>
                <a:gd name="connsiteY4" fmla="*/ 185737 h 1685925"/>
                <a:gd name="connsiteX5" fmla="*/ 2757487 w 3957637"/>
                <a:gd name="connsiteY5" fmla="*/ 100012 h 1685925"/>
                <a:gd name="connsiteX6" fmla="*/ 3457575 w 3957637"/>
                <a:gd name="connsiteY6" fmla="*/ 42862 h 1685925"/>
                <a:gd name="connsiteX7" fmla="*/ 3957637 w 3957637"/>
                <a:gd name="connsiteY7" fmla="*/ 0 h 168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57637" h="1685925">
                  <a:moveTo>
                    <a:pt x="0" y="1685925"/>
                  </a:moveTo>
                  <a:cubicBezTo>
                    <a:pt x="88106" y="1501378"/>
                    <a:pt x="176212" y="1316831"/>
                    <a:pt x="300037" y="1157287"/>
                  </a:cubicBezTo>
                  <a:cubicBezTo>
                    <a:pt x="423862" y="997743"/>
                    <a:pt x="559594" y="864393"/>
                    <a:pt x="742950" y="728662"/>
                  </a:cubicBezTo>
                  <a:cubicBezTo>
                    <a:pt x="926306" y="592931"/>
                    <a:pt x="1181100" y="433387"/>
                    <a:pt x="1400175" y="342900"/>
                  </a:cubicBezTo>
                  <a:cubicBezTo>
                    <a:pt x="1619250" y="252412"/>
                    <a:pt x="1831181" y="226218"/>
                    <a:pt x="2057400" y="185737"/>
                  </a:cubicBezTo>
                  <a:cubicBezTo>
                    <a:pt x="2283619" y="145256"/>
                    <a:pt x="2524125" y="123824"/>
                    <a:pt x="2757487" y="100012"/>
                  </a:cubicBezTo>
                  <a:cubicBezTo>
                    <a:pt x="2990850" y="76199"/>
                    <a:pt x="3457575" y="42862"/>
                    <a:pt x="3457575" y="42862"/>
                  </a:cubicBezTo>
                  <a:cubicBezTo>
                    <a:pt x="3657600" y="26193"/>
                    <a:pt x="3826668" y="0"/>
                    <a:pt x="3957637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1259632" y="2348880"/>
              <a:ext cx="2088232" cy="9658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475656" y="5661248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>
                <a:solidFill>
                  <a:srgbClr val="FF0000"/>
                </a:solidFill>
              </a:rPr>
              <a:t>Rýchlosť je derivácia podľa času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42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2416569"/>
      </p:ext>
    </p:extLst>
  </p:cSld>
  <p:clrMapOvr>
    <a:masterClrMapping/>
  </p:clrMapOvr>
  <p:extLst mod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394460" y="2011680"/>
            <a:ext cx="0" cy="2926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383030" y="4937760"/>
            <a:ext cx="7429500" cy="114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1394460" y="3322930"/>
            <a:ext cx="5920740" cy="1603400"/>
          </a:xfrm>
          <a:custGeom>
            <a:avLst/>
            <a:gdLst>
              <a:gd name="connsiteX0" fmla="*/ 0 w 5920740"/>
              <a:gd name="connsiteY0" fmla="*/ 1603400 h 1603400"/>
              <a:gd name="connsiteX1" fmla="*/ 205740 w 5920740"/>
              <a:gd name="connsiteY1" fmla="*/ 1214780 h 1603400"/>
              <a:gd name="connsiteX2" fmla="*/ 582930 w 5920740"/>
              <a:gd name="connsiteY2" fmla="*/ 917600 h 1603400"/>
              <a:gd name="connsiteX3" fmla="*/ 1028700 w 5920740"/>
              <a:gd name="connsiteY3" fmla="*/ 711860 h 1603400"/>
              <a:gd name="connsiteX4" fmla="*/ 1314450 w 5920740"/>
              <a:gd name="connsiteY4" fmla="*/ 334670 h 1603400"/>
              <a:gd name="connsiteX5" fmla="*/ 1725930 w 5920740"/>
              <a:gd name="connsiteY5" fmla="*/ 83210 h 1603400"/>
              <a:gd name="connsiteX6" fmla="*/ 2411730 w 5920740"/>
              <a:gd name="connsiteY6" fmla="*/ 3200 h 1603400"/>
              <a:gd name="connsiteX7" fmla="*/ 2903220 w 5920740"/>
              <a:gd name="connsiteY7" fmla="*/ 14630 h 1603400"/>
              <a:gd name="connsiteX8" fmla="*/ 3371850 w 5920740"/>
              <a:gd name="connsiteY8" fmla="*/ 3200 h 1603400"/>
              <a:gd name="connsiteX9" fmla="*/ 3726180 w 5920740"/>
              <a:gd name="connsiteY9" fmla="*/ 71780 h 1603400"/>
              <a:gd name="connsiteX10" fmla="*/ 4229100 w 5920740"/>
              <a:gd name="connsiteY10" fmla="*/ 243230 h 1603400"/>
              <a:gd name="connsiteX11" fmla="*/ 4697730 w 5920740"/>
              <a:gd name="connsiteY11" fmla="*/ 540410 h 1603400"/>
              <a:gd name="connsiteX12" fmla="*/ 5017770 w 5920740"/>
              <a:gd name="connsiteY12" fmla="*/ 917600 h 1603400"/>
              <a:gd name="connsiteX13" fmla="*/ 5177790 w 5920740"/>
              <a:gd name="connsiteY13" fmla="*/ 1157630 h 1603400"/>
              <a:gd name="connsiteX14" fmla="*/ 5360670 w 5920740"/>
              <a:gd name="connsiteY14" fmla="*/ 1306220 h 1603400"/>
              <a:gd name="connsiteX15" fmla="*/ 5623560 w 5920740"/>
              <a:gd name="connsiteY15" fmla="*/ 1477670 h 1603400"/>
              <a:gd name="connsiteX16" fmla="*/ 5760720 w 5920740"/>
              <a:gd name="connsiteY16" fmla="*/ 1569110 h 1603400"/>
              <a:gd name="connsiteX17" fmla="*/ 5920740 w 5920740"/>
              <a:gd name="connsiteY17" fmla="*/ 1603400 h 160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920740" h="1603400">
                <a:moveTo>
                  <a:pt x="0" y="1603400"/>
                </a:moveTo>
                <a:cubicBezTo>
                  <a:pt x="54292" y="1466240"/>
                  <a:pt x="108585" y="1329080"/>
                  <a:pt x="205740" y="1214780"/>
                </a:cubicBezTo>
                <a:cubicBezTo>
                  <a:pt x="302895" y="1100480"/>
                  <a:pt x="445770" y="1001420"/>
                  <a:pt x="582930" y="917600"/>
                </a:cubicBezTo>
                <a:cubicBezTo>
                  <a:pt x="720090" y="833780"/>
                  <a:pt x="906780" y="809015"/>
                  <a:pt x="1028700" y="711860"/>
                </a:cubicBezTo>
                <a:cubicBezTo>
                  <a:pt x="1150620" y="614705"/>
                  <a:pt x="1198245" y="439445"/>
                  <a:pt x="1314450" y="334670"/>
                </a:cubicBezTo>
                <a:cubicBezTo>
                  <a:pt x="1430655" y="229895"/>
                  <a:pt x="1543050" y="138455"/>
                  <a:pt x="1725930" y="83210"/>
                </a:cubicBezTo>
                <a:cubicBezTo>
                  <a:pt x="1908810" y="27965"/>
                  <a:pt x="2215515" y="14630"/>
                  <a:pt x="2411730" y="3200"/>
                </a:cubicBezTo>
                <a:cubicBezTo>
                  <a:pt x="2607945" y="-8230"/>
                  <a:pt x="2743200" y="14630"/>
                  <a:pt x="2903220" y="14630"/>
                </a:cubicBezTo>
                <a:cubicBezTo>
                  <a:pt x="3063240" y="14630"/>
                  <a:pt x="3234690" y="-6325"/>
                  <a:pt x="3371850" y="3200"/>
                </a:cubicBezTo>
                <a:cubicBezTo>
                  <a:pt x="3509010" y="12725"/>
                  <a:pt x="3583305" y="31775"/>
                  <a:pt x="3726180" y="71780"/>
                </a:cubicBezTo>
                <a:cubicBezTo>
                  <a:pt x="3869055" y="111785"/>
                  <a:pt x="4067175" y="165125"/>
                  <a:pt x="4229100" y="243230"/>
                </a:cubicBezTo>
                <a:cubicBezTo>
                  <a:pt x="4391025" y="321335"/>
                  <a:pt x="4566285" y="428015"/>
                  <a:pt x="4697730" y="540410"/>
                </a:cubicBezTo>
                <a:cubicBezTo>
                  <a:pt x="4829175" y="652805"/>
                  <a:pt x="4937760" y="814730"/>
                  <a:pt x="5017770" y="917600"/>
                </a:cubicBezTo>
                <a:cubicBezTo>
                  <a:pt x="5097780" y="1020470"/>
                  <a:pt x="5120640" y="1092860"/>
                  <a:pt x="5177790" y="1157630"/>
                </a:cubicBezTo>
                <a:cubicBezTo>
                  <a:pt x="5234940" y="1222400"/>
                  <a:pt x="5286375" y="1252880"/>
                  <a:pt x="5360670" y="1306220"/>
                </a:cubicBezTo>
                <a:cubicBezTo>
                  <a:pt x="5434965" y="1359560"/>
                  <a:pt x="5623560" y="1477670"/>
                  <a:pt x="5623560" y="1477670"/>
                </a:cubicBezTo>
                <a:cubicBezTo>
                  <a:pt x="5690235" y="1521485"/>
                  <a:pt x="5711190" y="1548155"/>
                  <a:pt x="5760720" y="1569110"/>
                </a:cubicBezTo>
                <a:cubicBezTo>
                  <a:pt x="5810250" y="1590065"/>
                  <a:pt x="5865495" y="1596732"/>
                  <a:pt x="5920740" y="160340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470" y="5054600"/>
            <a:ext cx="78105" cy="161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" y="2098040"/>
            <a:ext cx="390525" cy="255270"/>
          </a:xfrm>
          <a:prstGeom prst="rect">
            <a:avLst/>
          </a:prstGeom>
        </p:spPr>
      </p:pic>
      <p:sp>
        <p:nvSpPr>
          <p:cNvPr id="18" name="Flowchart: Manual Input 17"/>
          <p:cNvSpPr/>
          <p:nvPr/>
        </p:nvSpPr>
        <p:spPr>
          <a:xfrm>
            <a:off x="2114550" y="4034790"/>
            <a:ext cx="354330" cy="902970"/>
          </a:xfrm>
          <a:prstGeom prst="flowChartManualInpu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770" y="5186680"/>
            <a:ext cx="205740" cy="1790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771" y="4358640"/>
            <a:ext cx="1215390" cy="25527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43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5378416"/>
      </p:ext>
    </p:extLst>
  </p:cSld>
  <p:clrMapOvr>
    <a:masterClrMapping/>
  </p:clrMapOvr>
  <p:extLst mod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394460" y="2011680"/>
            <a:ext cx="0" cy="2926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383030" y="4937760"/>
            <a:ext cx="7429500" cy="114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1394460" y="3322930"/>
            <a:ext cx="5920740" cy="1603400"/>
          </a:xfrm>
          <a:custGeom>
            <a:avLst/>
            <a:gdLst>
              <a:gd name="connsiteX0" fmla="*/ 0 w 5920740"/>
              <a:gd name="connsiteY0" fmla="*/ 1603400 h 1603400"/>
              <a:gd name="connsiteX1" fmla="*/ 205740 w 5920740"/>
              <a:gd name="connsiteY1" fmla="*/ 1214780 h 1603400"/>
              <a:gd name="connsiteX2" fmla="*/ 582930 w 5920740"/>
              <a:gd name="connsiteY2" fmla="*/ 917600 h 1603400"/>
              <a:gd name="connsiteX3" fmla="*/ 1028700 w 5920740"/>
              <a:gd name="connsiteY3" fmla="*/ 711860 h 1603400"/>
              <a:gd name="connsiteX4" fmla="*/ 1314450 w 5920740"/>
              <a:gd name="connsiteY4" fmla="*/ 334670 h 1603400"/>
              <a:gd name="connsiteX5" fmla="*/ 1725930 w 5920740"/>
              <a:gd name="connsiteY5" fmla="*/ 83210 h 1603400"/>
              <a:gd name="connsiteX6" fmla="*/ 2411730 w 5920740"/>
              <a:gd name="connsiteY6" fmla="*/ 3200 h 1603400"/>
              <a:gd name="connsiteX7" fmla="*/ 2903220 w 5920740"/>
              <a:gd name="connsiteY7" fmla="*/ 14630 h 1603400"/>
              <a:gd name="connsiteX8" fmla="*/ 3371850 w 5920740"/>
              <a:gd name="connsiteY8" fmla="*/ 3200 h 1603400"/>
              <a:gd name="connsiteX9" fmla="*/ 3726180 w 5920740"/>
              <a:gd name="connsiteY9" fmla="*/ 71780 h 1603400"/>
              <a:gd name="connsiteX10" fmla="*/ 4229100 w 5920740"/>
              <a:gd name="connsiteY10" fmla="*/ 243230 h 1603400"/>
              <a:gd name="connsiteX11" fmla="*/ 4697730 w 5920740"/>
              <a:gd name="connsiteY11" fmla="*/ 540410 h 1603400"/>
              <a:gd name="connsiteX12" fmla="*/ 5017770 w 5920740"/>
              <a:gd name="connsiteY12" fmla="*/ 917600 h 1603400"/>
              <a:gd name="connsiteX13" fmla="*/ 5177790 w 5920740"/>
              <a:gd name="connsiteY13" fmla="*/ 1157630 h 1603400"/>
              <a:gd name="connsiteX14" fmla="*/ 5360670 w 5920740"/>
              <a:gd name="connsiteY14" fmla="*/ 1306220 h 1603400"/>
              <a:gd name="connsiteX15" fmla="*/ 5623560 w 5920740"/>
              <a:gd name="connsiteY15" fmla="*/ 1477670 h 1603400"/>
              <a:gd name="connsiteX16" fmla="*/ 5760720 w 5920740"/>
              <a:gd name="connsiteY16" fmla="*/ 1569110 h 1603400"/>
              <a:gd name="connsiteX17" fmla="*/ 5920740 w 5920740"/>
              <a:gd name="connsiteY17" fmla="*/ 1603400 h 160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920740" h="1603400">
                <a:moveTo>
                  <a:pt x="0" y="1603400"/>
                </a:moveTo>
                <a:cubicBezTo>
                  <a:pt x="54292" y="1466240"/>
                  <a:pt x="108585" y="1329080"/>
                  <a:pt x="205740" y="1214780"/>
                </a:cubicBezTo>
                <a:cubicBezTo>
                  <a:pt x="302895" y="1100480"/>
                  <a:pt x="445770" y="1001420"/>
                  <a:pt x="582930" y="917600"/>
                </a:cubicBezTo>
                <a:cubicBezTo>
                  <a:pt x="720090" y="833780"/>
                  <a:pt x="906780" y="809015"/>
                  <a:pt x="1028700" y="711860"/>
                </a:cubicBezTo>
                <a:cubicBezTo>
                  <a:pt x="1150620" y="614705"/>
                  <a:pt x="1198245" y="439445"/>
                  <a:pt x="1314450" y="334670"/>
                </a:cubicBezTo>
                <a:cubicBezTo>
                  <a:pt x="1430655" y="229895"/>
                  <a:pt x="1543050" y="138455"/>
                  <a:pt x="1725930" y="83210"/>
                </a:cubicBezTo>
                <a:cubicBezTo>
                  <a:pt x="1908810" y="27965"/>
                  <a:pt x="2215515" y="14630"/>
                  <a:pt x="2411730" y="3200"/>
                </a:cubicBezTo>
                <a:cubicBezTo>
                  <a:pt x="2607945" y="-8230"/>
                  <a:pt x="2743200" y="14630"/>
                  <a:pt x="2903220" y="14630"/>
                </a:cubicBezTo>
                <a:cubicBezTo>
                  <a:pt x="3063240" y="14630"/>
                  <a:pt x="3234690" y="-6325"/>
                  <a:pt x="3371850" y="3200"/>
                </a:cubicBezTo>
                <a:cubicBezTo>
                  <a:pt x="3509010" y="12725"/>
                  <a:pt x="3583305" y="31775"/>
                  <a:pt x="3726180" y="71780"/>
                </a:cubicBezTo>
                <a:cubicBezTo>
                  <a:pt x="3869055" y="111785"/>
                  <a:pt x="4067175" y="165125"/>
                  <a:pt x="4229100" y="243230"/>
                </a:cubicBezTo>
                <a:cubicBezTo>
                  <a:pt x="4391025" y="321335"/>
                  <a:pt x="4566285" y="428015"/>
                  <a:pt x="4697730" y="540410"/>
                </a:cubicBezTo>
                <a:cubicBezTo>
                  <a:pt x="4829175" y="652805"/>
                  <a:pt x="4937760" y="814730"/>
                  <a:pt x="5017770" y="917600"/>
                </a:cubicBezTo>
                <a:cubicBezTo>
                  <a:pt x="5097780" y="1020470"/>
                  <a:pt x="5120640" y="1092860"/>
                  <a:pt x="5177790" y="1157630"/>
                </a:cubicBezTo>
                <a:cubicBezTo>
                  <a:pt x="5234940" y="1222400"/>
                  <a:pt x="5286375" y="1252880"/>
                  <a:pt x="5360670" y="1306220"/>
                </a:cubicBezTo>
                <a:cubicBezTo>
                  <a:pt x="5434965" y="1359560"/>
                  <a:pt x="5623560" y="1477670"/>
                  <a:pt x="5623560" y="1477670"/>
                </a:cubicBezTo>
                <a:cubicBezTo>
                  <a:pt x="5690235" y="1521485"/>
                  <a:pt x="5711190" y="1548155"/>
                  <a:pt x="5760720" y="1569110"/>
                </a:cubicBezTo>
                <a:cubicBezTo>
                  <a:pt x="5810250" y="1590065"/>
                  <a:pt x="5865495" y="1596732"/>
                  <a:pt x="5920740" y="160340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470" y="5054600"/>
            <a:ext cx="78105" cy="161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" y="2098040"/>
            <a:ext cx="390525" cy="255270"/>
          </a:xfrm>
          <a:prstGeom prst="rect">
            <a:avLst/>
          </a:prstGeom>
        </p:spPr>
      </p:pic>
      <p:sp>
        <p:nvSpPr>
          <p:cNvPr id="18" name="Flowchart: Manual Input 17"/>
          <p:cNvSpPr/>
          <p:nvPr/>
        </p:nvSpPr>
        <p:spPr>
          <a:xfrm>
            <a:off x="2114550" y="4034790"/>
            <a:ext cx="354330" cy="902970"/>
          </a:xfrm>
          <a:prstGeom prst="flowChartManualInpu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770" y="5186680"/>
            <a:ext cx="205740" cy="1790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771" y="4358640"/>
            <a:ext cx="1215390" cy="25527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1394460" y="3909060"/>
            <a:ext cx="5920740" cy="4572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44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9842860"/>
      </p:ext>
    </p:extLst>
  </p:cSld>
  <p:clrMapOvr>
    <a:masterClrMapping/>
  </p:clrMapOvr>
  <p:extLst mod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764704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/>
              <a:t>Stav a jeho časový vývoj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1988840"/>
            <a:ext cx="727280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Poznanie našej (západnej) civilizácie</a:t>
            </a:r>
            <a:r>
              <a:rPr lang="sk-SK" dirty="0"/>
              <a:t>:</a:t>
            </a:r>
          </a:p>
          <a:p>
            <a:endParaRPr lang="sk-SK" dirty="0"/>
          </a:p>
          <a:p>
            <a:pPr marL="285750" indent="-285750">
              <a:buFont typeface="Arial" pitchFamily="34" charset="0"/>
              <a:buChar char="•"/>
            </a:pPr>
            <a:r>
              <a:rPr lang="sk-SK" dirty="0"/>
              <a:t>okamih (</a:t>
            </a:r>
            <a:r>
              <a:rPr lang="sk-SK" b="1" dirty="0"/>
              <a:t>stav systému</a:t>
            </a:r>
            <a:r>
              <a:rPr lang="sk-SK" dirty="0"/>
              <a:t>) možno zaznamenať a na základe záznamu ho zrekonštruovať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/>
              <a:t>časový vývoj systému je časová postupnosť stavov (okamihov)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b="1" dirty="0">
                <a:solidFill>
                  <a:srgbClr val="FF0000"/>
                </a:solidFill>
              </a:rPr>
              <a:t>časový vývoj systému je možné predpovedať, vychádzajúc zo znalosti počiatočného stavu.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b="1" dirty="0">
                <a:solidFill>
                  <a:srgbClr val="FF0000"/>
                </a:solidFill>
              </a:rPr>
              <a:t>Technológiou predpovede budúcnosti sú matematické pohybové rovnice. Časový vývoj hľadáme ako riešenie pohybových rovníc, ktoré spĺňa počiatočnú podmienku (stav na začiatku je známy počiatočný stav)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7340" y="5177460"/>
            <a:ext cx="6840760" cy="153888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FF0000"/>
                </a:solidFill>
              </a:rPr>
              <a:t>Prezradíme odpoveď pre časticu:</a:t>
            </a:r>
          </a:p>
          <a:p>
            <a:r>
              <a:rPr lang="sk-SK" sz="2000" b="1" dirty="0"/>
              <a:t>Pohybová rovnica: Newton </a:t>
            </a:r>
          </a:p>
          <a:p>
            <a:endParaRPr lang="sk-SK" dirty="0"/>
          </a:p>
          <a:p>
            <a:r>
              <a:rPr lang="sk-SK" sz="3600" b="1" dirty="0">
                <a:solidFill>
                  <a:srgbClr val="FF0000"/>
                </a:solidFill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8" y="5445224"/>
            <a:ext cx="2016224" cy="100335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820472" y="188640"/>
            <a:ext cx="230832" cy="2308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45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7857090"/>
      </p:ext>
    </p:extLst>
  </p:cSld>
  <p:clrMapOvr>
    <a:masterClrMapping/>
  </p:clrMapOvr>
  <p:extLst mod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92696"/>
            <a:ext cx="7776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/>
              <a:t>Najprv </a:t>
            </a:r>
            <a:r>
              <a:rPr lang="sk-SK" sz="2800" b="1" dirty="0"/>
              <a:t>F=0</a:t>
            </a:r>
          </a:p>
          <a:p>
            <a:r>
              <a:rPr lang="sk-SK" sz="2000" b="1" dirty="0"/>
              <a:t>Zákon zotrvačnosti: Teleso zotrváva v </a:t>
            </a:r>
            <a:r>
              <a:rPr lang="sk-SK" sz="2000" b="1" dirty="0" err="1"/>
              <a:t>kľude</a:t>
            </a:r>
            <a:r>
              <a:rPr lang="sk-SK" sz="2000" b="1" dirty="0"/>
              <a:t> alebo rovnomernom priamočiarom pohybe ak naň nepôsobia sily</a:t>
            </a:r>
          </a:p>
          <a:p>
            <a:endParaRPr lang="sk-SK" sz="2000" b="1" dirty="0"/>
          </a:p>
          <a:p>
            <a:r>
              <a:rPr lang="sk-SK" sz="2000" b="1" dirty="0"/>
              <a:t>Spoločné vyjadrenie: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145" y="2508578"/>
            <a:ext cx="2664039" cy="560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00" y="3284977"/>
            <a:ext cx="4776692" cy="62674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755576" y="4149080"/>
            <a:ext cx="0" cy="21602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55576" y="6309320"/>
            <a:ext cx="46085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55576" y="6309320"/>
            <a:ext cx="43924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55576" y="4365104"/>
            <a:ext cx="4752528" cy="14401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12188" y="6237312"/>
            <a:ext cx="467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t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67544" y="3933056"/>
            <a:ext cx="467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x</a:t>
            </a:r>
            <a:endParaRPr lang="en-US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323528" y="5559623"/>
            <a:ext cx="611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x</a:t>
            </a:r>
            <a:r>
              <a:rPr lang="en-US" sz="2400" i="1" baseline="-25000" dirty="0"/>
              <a:t>0</a:t>
            </a:r>
            <a:endParaRPr lang="en-US" i="1" baseline="-25000" dirty="0"/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561" y="4653136"/>
            <a:ext cx="2500313" cy="382905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8820472" y="188640"/>
            <a:ext cx="230832" cy="2308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46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94986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92696"/>
            <a:ext cx="7776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/>
              <a:t>Najprv </a:t>
            </a:r>
            <a:r>
              <a:rPr lang="sk-SK" sz="2800" b="1" dirty="0"/>
              <a:t>F=0</a:t>
            </a:r>
          </a:p>
          <a:p>
            <a:r>
              <a:rPr lang="sk-SK" sz="2000" b="1" dirty="0"/>
              <a:t>Zákon zotrvačnosti: Teleso zotrváva v </a:t>
            </a:r>
            <a:r>
              <a:rPr lang="sk-SK" sz="2000" b="1" dirty="0" err="1"/>
              <a:t>kľude</a:t>
            </a:r>
            <a:r>
              <a:rPr lang="sk-SK" sz="2000" b="1" dirty="0"/>
              <a:t> alebo rovnomernom priamočiarom pohybe </a:t>
            </a:r>
            <a:r>
              <a:rPr lang="sk-SK" sz="2000" b="1" dirty="0">
                <a:solidFill>
                  <a:srgbClr val="FF0000"/>
                </a:solidFill>
              </a:rPr>
              <a:t>voči inerciálnej sústave </a:t>
            </a:r>
            <a:r>
              <a:rPr lang="sk-SK" sz="2000" b="1" dirty="0"/>
              <a:t>ak naň nepôsobia sily</a:t>
            </a:r>
          </a:p>
          <a:p>
            <a:endParaRPr lang="sk-SK" sz="2000" b="1" dirty="0"/>
          </a:p>
          <a:p>
            <a:r>
              <a:rPr lang="sk-SK" sz="2000" b="1" dirty="0"/>
              <a:t>Spoločné vyjadrenie: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228" y="2288867"/>
            <a:ext cx="1996916" cy="420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33" y="2852936"/>
            <a:ext cx="3557111" cy="466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10" y="3429000"/>
            <a:ext cx="5070634" cy="466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312" y="3912379"/>
            <a:ext cx="3283744" cy="596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653136"/>
            <a:ext cx="2446973" cy="6234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20072" y="465313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zrýchlenie: </a:t>
            </a:r>
          </a:p>
          <a:p>
            <a:r>
              <a:rPr lang="sk-SK" b="1" dirty="0">
                <a:solidFill>
                  <a:srgbClr val="FF0000"/>
                </a:solidFill>
              </a:rPr>
              <a:t>rýchlosť s akou sa mení rýchlosť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7510" y="5517232"/>
            <a:ext cx="7446898" cy="1008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573" y="5661249"/>
            <a:ext cx="6354128" cy="596741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47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0068290"/>
      </p:ext>
    </p:extLst>
  </p:cSld>
  <p:clrMapOvr>
    <a:masterClrMapping/>
  </p:clrMapOvr>
  <p:extLst mod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548680"/>
            <a:ext cx="88569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rgbClr val="FF0000"/>
                </a:solidFill>
              </a:rPr>
              <a:t>Čo keď je nenulová sila</a:t>
            </a:r>
          </a:p>
          <a:p>
            <a:endParaRPr lang="sk-SK" sz="2400" b="1" dirty="0"/>
          </a:p>
          <a:p>
            <a:endParaRPr lang="sk-SK" sz="2400" b="1" dirty="0"/>
          </a:p>
          <a:p>
            <a:r>
              <a:rPr lang="sk-SK" sz="2400" b="1" dirty="0"/>
              <a:t>Vyšetrime jednorozmerný pohyb, hmotný bod sa kĺže po osi </a:t>
            </a:r>
            <a:r>
              <a:rPr lang="sk-SK" sz="2400" b="1" i="1" dirty="0"/>
              <a:t>x</a:t>
            </a:r>
            <a:r>
              <a:rPr lang="sk-SK" sz="2400" b="1" dirty="0"/>
              <a:t>, </a:t>
            </a:r>
            <a:endParaRPr lang="en-US" sz="2400" b="1" dirty="0"/>
          </a:p>
          <a:p>
            <a:endParaRPr lang="sk-SK" sz="2400" b="1" dirty="0"/>
          </a:p>
          <a:p>
            <a:r>
              <a:rPr lang="sk-SK" sz="2400" b="1" dirty="0"/>
              <a:t>ak je </a:t>
            </a:r>
            <a:r>
              <a:rPr lang="sk-SK" sz="2400" b="1" dirty="0">
                <a:solidFill>
                  <a:srgbClr val="FF0000"/>
                </a:solidFill>
              </a:rPr>
              <a:t>(by bol) </a:t>
            </a:r>
            <a:r>
              <a:rPr lang="sk-SK" sz="2400" b="1" dirty="0"/>
              <a:t>v mieste </a:t>
            </a:r>
            <a:r>
              <a:rPr lang="sk-SK" sz="2400" b="1" i="1" dirty="0"/>
              <a:t>x</a:t>
            </a:r>
            <a:r>
              <a:rPr lang="sk-SK" sz="2400" b="1" dirty="0"/>
              <a:t>, </a:t>
            </a:r>
            <a:endParaRPr lang="en-US" sz="2400" b="1" dirty="0"/>
          </a:p>
          <a:p>
            <a:r>
              <a:rPr lang="sk-SK" sz="2400" b="1" dirty="0"/>
              <a:t>pôsobí </a:t>
            </a:r>
            <a:r>
              <a:rPr lang="sk-SK" sz="2400" b="1" dirty="0">
                <a:solidFill>
                  <a:srgbClr val="FF0000"/>
                </a:solidFill>
              </a:rPr>
              <a:t>(pôsobila by) </a:t>
            </a:r>
            <a:r>
              <a:rPr lang="sk-SK" sz="2400" b="1" dirty="0"/>
              <a:t>naň sila </a:t>
            </a:r>
            <a:r>
              <a:rPr lang="sk-SK" sz="2400" b="1" i="1" dirty="0" err="1"/>
              <a:t>F</a:t>
            </a:r>
            <a:r>
              <a:rPr lang="sk-SK" sz="2400" b="1" i="1" baseline="-25000" dirty="0" err="1"/>
              <a:t>x</a:t>
            </a:r>
            <a:r>
              <a:rPr lang="en-US" sz="2400" b="1" i="1" dirty="0"/>
              <a:t>(x)</a:t>
            </a:r>
          </a:p>
          <a:p>
            <a:r>
              <a:rPr lang="en-US" sz="2400" b="1" dirty="0" err="1"/>
              <a:t>funkcia</a:t>
            </a:r>
            <a:r>
              <a:rPr lang="en-US" sz="2400" b="1" dirty="0"/>
              <a:t> </a:t>
            </a:r>
            <a:r>
              <a:rPr lang="en-US" sz="2400" b="1" i="1" dirty="0"/>
              <a:t>F</a:t>
            </a:r>
            <a:r>
              <a:rPr lang="sk-SK" sz="2400" b="1" i="1" baseline="-25000" dirty="0"/>
              <a:t>x</a:t>
            </a:r>
            <a:r>
              <a:rPr lang="en-US" sz="2400" b="1" i="1" dirty="0"/>
              <a:t>(x)</a:t>
            </a:r>
            <a:r>
              <a:rPr lang="en-US" sz="2400" b="1" dirty="0"/>
              <a:t> je </a:t>
            </a:r>
            <a:r>
              <a:rPr lang="sk-SK" sz="2400" b="1" dirty="0"/>
              <a:t>známa (máme nejakú teóriu)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48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2326671"/>
      </p:ext>
    </p:extLst>
  </p:cSld>
  <p:clrMapOvr>
    <a:masterClrMapping/>
  </p:clrMapOvr>
  <p:extLst mod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548680"/>
            <a:ext cx="88569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rgbClr val="FF0000"/>
                </a:solidFill>
              </a:rPr>
              <a:t>Čo keď je nenulová sila</a:t>
            </a:r>
          </a:p>
          <a:p>
            <a:endParaRPr lang="sk-SK" sz="2400" b="1" dirty="0"/>
          </a:p>
          <a:p>
            <a:endParaRPr lang="sk-SK" sz="2400" b="1" dirty="0"/>
          </a:p>
          <a:p>
            <a:r>
              <a:rPr lang="sk-SK" sz="2400" b="1" dirty="0"/>
              <a:t>Vyšetrime jednorozmerný pohyb, hmotný bod sa kĺže po osi </a:t>
            </a:r>
            <a:r>
              <a:rPr lang="sk-SK" sz="2400" b="1" i="1" dirty="0"/>
              <a:t>x</a:t>
            </a:r>
            <a:r>
              <a:rPr lang="sk-SK" sz="2400" b="1" dirty="0"/>
              <a:t>, </a:t>
            </a:r>
            <a:endParaRPr lang="en-US" sz="2400" b="1" dirty="0"/>
          </a:p>
          <a:p>
            <a:endParaRPr lang="sk-SK" sz="2400" b="1" dirty="0"/>
          </a:p>
          <a:p>
            <a:r>
              <a:rPr lang="sk-SK" sz="2400" b="1" dirty="0"/>
              <a:t>ak je </a:t>
            </a:r>
            <a:r>
              <a:rPr lang="sk-SK" sz="2400" b="1" dirty="0">
                <a:solidFill>
                  <a:srgbClr val="FF0000"/>
                </a:solidFill>
              </a:rPr>
              <a:t>(by bol) </a:t>
            </a:r>
            <a:r>
              <a:rPr lang="sk-SK" sz="2400" b="1" dirty="0"/>
              <a:t>v mieste </a:t>
            </a:r>
            <a:r>
              <a:rPr lang="sk-SK" sz="2400" b="1" i="1" dirty="0"/>
              <a:t>x</a:t>
            </a:r>
            <a:r>
              <a:rPr lang="sk-SK" sz="2400" b="1" dirty="0"/>
              <a:t>, </a:t>
            </a:r>
            <a:endParaRPr lang="en-US" sz="2400" b="1" dirty="0"/>
          </a:p>
          <a:p>
            <a:r>
              <a:rPr lang="sk-SK" sz="2400" b="1" dirty="0"/>
              <a:t>pôsobí </a:t>
            </a:r>
            <a:r>
              <a:rPr lang="sk-SK" sz="2400" b="1" dirty="0">
                <a:solidFill>
                  <a:srgbClr val="FF0000"/>
                </a:solidFill>
              </a:rPr>
              <a:t>(pôsobila by) </a:t>
            </a:r>
            <a:r>
              <a:rPr lang="sk-SK" sz="2400" b="1" dirty="0"/>
              <a:t>naň sila </a:t>
            </a:r>
            <a:r>
              <a:rPr lang="sk-SK" sz="2400" b="1" i="1" dirty="0" err="1"/>
              <a:t>F</a:t>
            </a:r>
            <a:r>
              <a:rPr lang="sk-SK" sz="2400" b="1" i="1" baseline="-25000" dirty="0" err="1"/>
              <a:t>x</a:t>
            </a:r>
            <a:r>
              <a:rPr lang="en-US" sz="2400" b="1" i="1" dirty="0"/>
              <a:t>(x)</a:t>
            </a:r>
          </a:p>
          <a:p>
            <a:r>
              <a:rPr lang="en-US" sz="2400" b="1" dirty="0" err="1"/>
              <a:t>funkcia</a:t>
            </a:r>
            <a:r>
              <a:rPr lang="en-US" sz="2400" b="1" dirty="0"/>
              <a:t> </a:t>
            </a:r>
            <a:r>
              <a:rPr lang="en-US" sz="2400" b="1" i="1" dirty="0"/>
              <a:t>F</a:t>
            </a:r>
            <a:r>
              <a:rPr lang="sk-SK" sz="2400" b="1" i="1" baseline="-25000" dirty="0"/>
              <a:t>x</a:t>
            </a:r>
            <a:r>
              <a:rPr lang="en-US" sz="2400" b="1" i="1" dirty="0"/>
              <a:t>(x)</a:t>
            </a:r>
            <a:r>
              <a:rPr lang="en-US" sz="2400" b="1" dirty="0"/>
              <a:t> je </a:t>
            </a:r>
            <a:r>
              <a:rPr lang="sk-SK" sz="2400" b="1" dirty="0"/>
              <a:t>známa (máme nejakú teóriu)</a:t>
            </a:r>
            <a:endParaRPr lang="en-US" sz="24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27584" y="5085184"/>
            <a:ext cx="720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539552" y="4797152"/>
            <a:ext cx="648072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4716017" y="4969971"/>
            <a:ext cx="259229" cy="2592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11760" y="5213816"/>
            <a:ext cx="39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i="1" dirty="0"/>
              <a:t>x</a:t>
            </a:r>
            <a:endParaRPr lang="en-US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85546" y="4263479"/>
            <a:ext cx="774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i="1" dirty="0"/>
              <a:t>Q</a:t>
            </a:r>
            <a:r>
              <a:rPr lang="en-US" sz="2400" i="1" dirty="0"/>
              <a:t>&gt;0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86206" y="4479503"/>
            <a:ext cx="652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k-SK" sz="2400" i="1" dirty="0">
                <a:solidFill>
                  <a:prstClr val="black"/>
                </a:solidFill>
              </a:rPr>
              <a:t>q</a:t>
            </a:r>
            <a:r>
              <a:rPr lang="en-US" sz="2400" i="1" dirty="0">
                <a:solidFill>
                  <a:prstClr val="black"/>
                </a:solidFill>
              </a:rPr>
              <a:t>&lt;0</a:t>
            </a:r>
          </a:p>
        </p:txBody>
      </p:sp>
      <p:cxnSp>
        <p:nvCxnSpPr>
          <p:cNvPr id="12" name="Straight Arrow Connector 11"/>
          <p:cNvCxnSpPr>
            <a:stCxn id="6" idx="2"/>
          </p:cNvCxnSpPr>
          <p:nvPr/>
        </p:nvCxnSpPr>
        <p:spPr>
          <a:xfrm flipH="1" flipV="1">
            <a:off x="3491880" y="5099585"/>
            <a:ext cx="1224137" cy="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858886" y="4626104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/>
              <a:t>F</a:t>
            </a:r>
            <a:r>
              <a:rPr lang="sk-SK" sz="2400" i="1" baseline="-25000" dirty="0"/>
              <a:t>x</a:t>
            </a:r>
            <a:r>
              <a:rPr lang="en-US" sz="2400" i="1" dirty="0"/>
              <a:t>(x)</a:t>
            </a:r>
            <a:r>
              <a:rPr lang="en-US" sz="2400" dirty="0"/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805264"/>
            <a:ext cx="5741284" cy="64527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51920" y="3789040"/>
            <a:ext cx="1223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Pr</a:t>
            </a:r>
            <a:r>
              <a:rPr lang="sk-SK" sz="2800" b="1" dirty="0" err="1">
                <a:solidFill>
                  <a:srgbClr val="FF0000"/>
                </a:solidFill>
              </a:rPr>
              <a:t>íklad</a:t>
            </a:r>
            <a:endParaRPr lang="sk-SK" sz="2800" b="1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49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0191376"/>
      </p:ext>
    </p:extLst>
  </p:cSld>
  <p:clrMapOvr>
    <a:masterClrMapping/>
  </p:clrMapOvr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62" y="174327"/>
            <a:ext cx="6062619" cy="469483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123728" y="4365104"/>
            <a:ext cx="171588" cy="186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522920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Počiatočný stav: </a:t>
            </a:r>
            <a:r>
              <a:rPr lang="en-US" sz="2400" b="1" dirty="0"/>
              <a:t>t=0; Q(0)=0</a:t>
            </a:r>
            <a:endParaRPr lang="sk-SK" sz="2400" b="1" dirty="0"/>
          </a:p>
        </p:txBody>
      </p:sp>
      <p:sp>
        <p:nvSpPr>
          <p:cNvPr id="6" name="Oval 5"/>
          <p:cNvSpPr/>
          <p:nvPr/>
        </p:nvSpPr>
        <p:spPr>
          <a:xfrm>
            <a:off x="8676456" y="260648"/>
            <a:ext cx="369332" cy="3693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5790084"/>
      </p:ext>
    </p:extLst>
  </p:cSld>
  <p:clrMapOvr>
    <a:masterClrMapping/>
  </p:clrMapOvr>
  <p:extLst mod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22412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/>
              <a:t>Ako mi znalosť funkcie </a:t>
            </a:r>
            <a:r>
              <a:rPr lang="en-US" sz="2400" b="1" i="1" dirty="0">
                <a:solidFill>
                  <a:prstClr val="black"/>
                </a:solidFill>
              </a:rPr>
              <a:t>F</a:t>
            </a:r>
            <a:r>
              <a:rPr lang="sk-SK" sz="2400" b="1" i="1" baseline="-25000" dirty="0">
                <a:solidFill>
                  <a:prstClr val="black"/>
                </a:solidFill>
              </a:rPr>
              <a:t>x</a:t>
            </a:r>
            <a:r>
              <a:rPr lang="en-US" sz="2400" b="1" i="1" dirty="0">
                <a:solidFill>
                  <a:prstClr val="black"/>
                </a:solidFill>
              </a:rPr>
              <a:t>(x)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sk-SK" sz="2400" b="1" dirty="0">
                <a:solidFill>
                  <a:prstClr val="black"/>
                </a:solidFill>
              </a:rPr>
              <a:t>umožňuje predpovedať budúcnosť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124744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dirty="0"/>
              <a:t>Poznám počiatočný stav v čase t</a:t>
            </a:r>
            <a:r>
              <a:rPr lang="en-US" dirty="0"/>
              <a:t>=0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Pozn</a:t>
            </a:r>
            <a:r>
              <a:rPr lang="sk-SK" dirty="0" err="1"/>
              <a:t>ám</a:t>
            </a:r>
            <a:r>
              <a:rPr lang="sk-SK" dirty="0"/>
              <a:t> hodnotu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Teda</a:t>
            </a:r>
            <a:r>
              <a:rPr lang="en-US" dirty="0"/>
              <a:t> pod</a:t>
            </a:r>
            <a:r>
              <a:rPr lang="sk-SK" dirty="0"/>
              <a:t>ľa </a:t>
            </a:r>
            <a:r>
              <a:rPr lang="sk-SK" dirty="0" err="1"/>
              <a:t>Newtona</a:t>
            </a:r>
            <a:r>
              <a:rPr lang="sk-SK" dirty="0"/>
              <a:t> poznám zrýchlenie</a:t>
            </a:r>
            <a:r>
              <a:rPr lang="en-US" dirty="0"/>
              <a:t> v </a:t>
            </a:r>
            <a:r>
              <a:rPr lang="sk-SK" dirty="0"/>
              <a:t>čase 0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sk-SK" dirty="0"/>
          </a:p>
          <a:p>
            <a:r>
              <a:rPr lang="sk-SK" dirty="0"/>
              <a:t>   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Zo</a:t>
            </a:r>
            <a:r>
              <a:rPr lang="en-US" dirty="0"/>
              <a:t> </a:t>
            </a:r>
            <a:r>
              <a:rPr lang="sk-SK" dirty="0"/>
              <a:t>známej rýchlosti viem vypočítať polohu za krátky okamih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sk-SK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Zo</a:t>
            </a:r>
            <a:r>
              <a:rPr lang="en-US" dirty="0"/>
              <a:t> </a:t>
            </a:r>
            <a:r>
              <a:rPr lang="en-US" dirty="0" err="1"/>
              <a:t>zn</a:t>
            </a:r>
            <a:r>
              <a:rPr lang="sk-SK" dirty="0" err="1"/>
              <a:t>ámeho</a:t>
            </a:r>
            <a:r>
              <a:rPr lang="sk-SK" dirty="0"/>
              <a:t> zrýchlenia viem vypočítať rýchlosť za krátky okamih</a:t>
            </a:r>
          </a:p>
          <a:p>
            <a:pPr marL="285750" indent="-285750">
              <a:buFont typeface="Arial" pitchFamily="34" charset="0"/>
              <a:buChar char="•"/>
            </a:pPr>
            <a:endParaRPr lang="sk-SK" dirty="0"/>
          </a:p>
          <a:p>
            <a:pPr marL="285750" indent="-285750">
              <a:buFont typeface="Arial" pitchFamily="34" charset="0"/>
              <a:buChar char="•"/>
            </a:pPr>
            <a:endParaRPr lang="sk-SK" dirty="0"/>
          </a:p>
          <a:p>
            <a:pPr marL="285750" indent="-285750">
              <a:buFont typeface="Arial" pitchFamily="34" charset="0"/>
              <a:buChar char="•"/>
            </a:pPr>
            <a:r>
              <a:rPr lang="sk-SK" dirty="0"/>
              <a:t>V novej polohe viem vypočítať aké bude zrýchlenie v čase 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Viem</a:t>
            </a:r>
            <a:r>
              <a:rPr lang="en-US" dirty="0"/>
              <a:t> </a:t>
            </a:r>
            <a:r>
              <a:rPr lang="en-US" dirty="0" err="1"/>
              <a:t>teda</a:t>
            </a:r>
            <a:r>
              <a:rPr lang="en-US" dirty="0"/>
              <a:t> </a:t>
            </a:r>
            <a:r>
              <a:rPr lang="sk-SK" dirty="0"/>
              <a:t>stav v budúcom čase </a:t>
            </a:r>
            <a:r>
              <a:rPr lang="sk-SK" dirty="0" err="1"/>
              <a:t>dt</a:t>
            </a:r>
            <a:r>
              <a:rPr lang="sk-SK" dirty="0"/>
              <a:t> a pokračujem rovnako do ešte budúcejšieho času </a:t>
            </a:r>
            <a:endParaRPr lang="en-US" dirty="0"/>
          </a:p>
          <a:p>
            <a:r>
              <a:rPr lang="sk-SK" dirty="0"/>
              <a:t>  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157506"/>
            <a:ext cx="1123950" cy="2552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45538"/>
            <a:ext cx="830580" cy="2552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937" y="2060848"/>
            <a:ext cx="1805940" cy="5391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500" y="2852936"/>
            <a:ext cx="205740" cy="1790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3" y="3245738"/>
            <a:ext cx="2463165" cy="2552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56" y="3681978"/>
            <a:ext cx="205740" cy="1790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302" y="4005064"/>
            <a:ext cx="2684145" cy="2552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050130"/>
            <a:ext cx="329565" cy="17907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5733979"/>
            <a:ext cx="2783205" cy="2552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075414"/>
            <a:ext cx="2000250" cy="53911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484" y="4474066"/>
            <a:ext cx="205740" cy="17907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702" y="6165304"/>
            <a:ext cx="3006090" cy="25527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589302" y="3104014"/>
            <a:ext cx="781278" cy="46900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3" idx="5"/>
          </p:cNvCxnSpPr>
          <p:nvPr/>
        </p:nvCxnSpPr>
        <p:spPr>
          <a:xfrm>
            <a:off x="3256164" y="3504332"/>
            <a:ext cx="1027804" cy="1635333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131840" y="3573016"/>
            <a:ext cx="799535" cy="2160963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483768" y="3896102"/>
            <a:ext cx="781278" cy="46900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23" idx="5"/>
          </p:cNvCxnSpPr>
          <p:nvPr/>
        </p:nvCxnSpPr>
        <p:spPr>
          <a:xfrm>
            <a:off x="3150630" y="4296420"/>
            <a:ext cx="1695313" cy="143755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3" idx="4"/>
          </p:cNvCxnSpPr>
          <p:nvPr/>
        </p:nvCxnSpPr>
        <p:spPr>
          <a:xfrm>
            <a:off x="2874407" y="4365104"/>
            <a:ext cx="1123879" cy="1800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710602" y="5120238"/>
            <a:ext cx="781278" cy="4690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28" idx="5"/>
          </p:cNvCxnSpPr>
          <p:nvPr/>
        </p:nvCxnSpPr>
        <p:spPr>
          <a:xfrm>
            <a:off x="3377464" y="5520556"/>
            <a:ext cx="1698592" cy="77238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50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5448194"/>
      </p:ext>
    </p:extLst>
  </p:cSld>
  <p:clrMapOvr>
    <a:masterClrMapping/>
  </p:clrMapOvr>
  <p:extLst mod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78" y="1950317"/>
            <a:ext cx="2463165" cy="2552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76" y="1291753"/>
            <a:ext cx="1805940" cy="5391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079" y="2381642"/>
            <a:ext cx="2684145" cy="25527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29295" y="322412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/>
              <a:t>Reťazenie predpovedí budúcnosti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105910"/>
            <a:ext cx="2000250" cy="5391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951" y="3821802"/>
            <a:ext cx="2783205" cy="2552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4325858"/>
            <a:ext cx="3006090" cy="2552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157192"/>
            <a:ext cx="2255520" cy="5391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950" y="5873085"/>
            <a:ext cx="3034665" cy="2552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5" y="6377141"/>
            <a:ext cx="3259455" cy="25527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051720" y="2780928"/>
            <a:ext cx="51125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051720" y="4869160"/>
            <a:ext cx="51125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51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0490322"/>
      </p:ext>
    </p:extLst>
  </p:cSld>
  <p:clrMapOvr>
    <a:masterClrMapping/>
  </p:clrMapOvr>
  <p:extLst mod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Dobre, takže vieme pomocou počítača predpovedať po malých krokoch budúcnosť. Pri kondenzátore sme mali ale dve techniky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k-SK" sz="2000" dirty="0"/>
              <a:t>technika malých počítačových krokov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k-SK" sz="2000" dirty="0"/>
              <a:t>technika riešenia diferenciálnej rovnice</a:t>
            </a:r>
          </a:p>
          <a:p>
            <a:r>
              <a:rPr lang="sk-SK" sz="2000" b="1" dirty="0">
                <a:solidFill>
                  <a:srgbClr val="FF0000"/>
                </a:solidFill>
              </a:rPr>
              <a:t>Takže otázka: funguje aj tu nejaká diferenciálna rovnica, ktorú vlastne riešime pomocou počítača technikou malých krokov? </a:t>
            </a:r>
            <a:r>
              <a:rPr lang="sk-SK" sz="2000" dirty="0"/>
              <a:t>Pri kondenzátore to bolo takto: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460" y="2484180"/>
            <a:ext cx="5688632" cy="42664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16216" y="5661248"/>
            <a:ext cx="7920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52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8480005"/>
      </p:ext>
    </p:extLst>
  </p:cSld>
  <p:clrMapOvr>
    <a:masterClrMapping/>
  </p:clrMapOvr>
  <p:extLst mod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9" y="725458"/>
            <a:ext cx="2794635" cy="255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653" y="1229514"/>
            <a:ext cx="3017520" cy="2552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332656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Naše "posúvacie" rovnice boli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3528" y="1700808"/>
                <a:ext cx="80648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sz="2000" dirty="0"/>
                  <a:t>Pričom podľa </a:t>
                </a:r>
                <a:r>
                  <a:rPr lang="sk-SK" sz="2000" dirty="0" err="1"/>
                  <a:t>Newtona</a:t>
                </a:r>
                <a:r>
                  <a:rPr lang="sk-SK" sz="2000" dirty="0"/>
                  <a:t> môžem namiesto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sz="20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sk-SK" sz="20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sk-SK" sz="2000" b="0" i="1" smtClean="0">
                        <a:latin typeface="Cambria Math"/>
                      </a:rPr>
                      <m:t>(</m:t>
                    </m:r>
                    <m:r>
                      <a:rPr lang="sk-SK" sz="2000" b="0" i="1" smtClean="0">
                        <a:latin typeface="Cambria Math"/>
                      </a:rPr>
                      <m:t>𝑡</m:t>
                    </m:r>
                    <m:r>
                      <a:rPr lang="sk-SK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sk-SK" sz="2000" dirty="0"/>
                  <a:t> písať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700808"/>
                <a:ext cx="8064896" cy="400110"/>
              </a:xfrm>
              <a:prstGeom prst="rect">
                <a:avLst/>
              </a:prstGeom>
              <a:blipFill rotWithShape="1">
                <a:blip r:embed="rId13"/>
                <a:stretch>
                  <a:fillRect l="-756" t="-7576" b="-25758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42735"/>
            <a:ext cx="1150620" cy="5162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2132856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Takže posúvacie rovnice budú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654" y="2996952"/>
            <a:ext cx="3670935" cy="5162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7544" y="3513207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Chceme dostať diferenciálne rovnice, takže to prepíšeme tak, aby naľavo boli derivácie:</a:t>
            </a: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602" y="4005066"/>
            <a:ext cx="3467100" cy="11753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103" y="5445225"/>
            <a:ext cx="2310765" cy="114490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275856" y="5301208"/>
            <a:ext cx="3024336" cy="14401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9" y="2637324"/>
            <a:ext cx="2794635" cy="25527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53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9641132"/>
      </p:ext>
    </p:extLst>
  </p:cSld>
  <p:clrMapOvr>
    <a:masterClrMapping/>
  </p:clrMapOvr>
  <p:extLst mod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753869"/>
            <a:ext cx="3793261" cy="18794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7504" y="2924944"/>
                <a:ext cx="8964488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sz="2000" dirty="0"/>
                  <a:t>Predpoveď budúcnosti pre časticu v jednorozmernom svete teda vyzerá nasledovne: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sk-SK" sz="2000" dirty="0"/>
                  <a:t>Musím mať teóriu, ktorá povie aká sila bude pôsobiť na časticu </a:t>
                </a:r>
                <a:r>
                  <a:rPr lang="sk-SK" sz="2000" b="1" dirty="0">
                    <a:solidFill>
                      <a:srgbClr val="FF0000"/>
                    </a:solidFill>
                  </a:rPr>
                  <a:t>ak by</a:t>
                </a:r>
                <a:r>
                  <a:rPr lang="sk-SK" sz="2000" dirty="0"/>
                  <a:t> sa táto nachádzala v (ľubovoľnom) mieste </a:t>
                </a:r>
                <a14:m>
                  <m:oMath xmlns:m="http://schemas.openxmlformats.org/officeDocument/2006/math">
                    <m:r>
                      <a:rPr lang="sk-SK" sz="20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sk-SK" sz="2000" dirty="0"/>
                  <a:t>.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sk-SK" sz="2000" dirty="0"/>
                  <a:t>Musím poznať počiatočný stav, teda </a:t>
                </a:r>
                <a:r>
                  <a:rPr lang="sk-SK" sz="2000" b="1" dirty="0">
                    <a:solidFill>
                      <a:srgbClr val="FF0000"/>
                    </a:solidFill>
                  </a:rPr>
                  <a:t>polohu a rýchlosť </a:t>
                </a:r>
                <a:r>
                  <a:rPr lang="sk-SK" sz="2000" dirty="0"/>
                  <a:t>v čase </a:t>
                </a:r>
                <a14:m>
                  <m:oMath xmlns:m="http://schemas.openxmlformats.org/officeDocument/2006/math">
                    <m:r>
                      <a:rPr lang="sk-SK" sz="2000" b="0" i="1" smtClean="0">
                        <a:latin typeface="Cambria Math"/>
                      </a:rPr>
                      <m:t>𝑡</m:t>
                    </m:r>
                    <m:r>
                      <a:rPr lang="sk-SK" sz="20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sk-SK" sz="2000" dirty="0"/>
                  <a:t>.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sk-SK" sz="2000" dirty="0"/>
                  <a:t>Potom hľadám dve neznáme funkcie                        , ktoré spĺňajú uvedené diferenciálne rovnice a vyhovujú počiatočným podmienkam, teda že pre </a:t>
                </a:r>
                <a14:m>
                  <m:oMath xmlns:m="http://schemas.openxmlformats.org/officeDocument/2006/math">
                    <m:r>
                      <a:rPr lang="sk-SK" sz="2000" b="0" i="1" smtClean="0">
                        <a:latin typeface="Cambria Math"/>
                      </a:rPr>
                      <m:t>𝑡</m:t>
                    </m:r>
                    <m:r>
                      <a:rPr lang="sk-SK" sz="20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sk-SK" sz="2000" dirty="0"/>
                  <a:t> ich hodnoty súhlasia s počiatočnou polohou a rýchlosťou.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sk-SK" sz="2000" dirty="0"/>
                  <a:t>Tie diferenciálne rovnice sú navzájom previazané. Prvá rovnice síce hovorí niečo len o derivácii funkcie polohy, ale súčasne v nej vystupuje i funkcia rýchlosti. Podobne druhá rovnica hovorí niečo o derivácii funkcie rýchlosti, ale vystupuje v nej aj funkcia polohy. Rovnice teda treba riešiť "súčasne".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924944"/>
                <a:ext cx="8964488" cy="3477875"/>
              </a:xfrm>
              <a:prstGeom prst="rect">
                <a:avLst/>
              </a:prstGeom>
              <a:blipFill rotWithShape="0">
                <a:blip r:embed="rId7"/>
                <a:stretch>
                  <a:fillRect l="-748" t="-1053" r="-816" b="-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221088"/>
            <a:ext cx="1194435" cy="2552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23728" y="476672"/>
            <a:ext cx="4680520" cy="23042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54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3402327"/>
      </p:ext>
    </p:extLst>
  </p:cSld>
  <p:clrMapOvr>
    <a:masterClrMapping/>
  </p:clrMapOvr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00" y="172800"/>
            <a:ext cx="6045327" cy="46814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28" y="5661248"/>
            <a:ext cx="5937885" cy="81438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195736" y="4437112"/>
            <a:ext cx="28803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483768" y="3717032"/>
            <a:ext cx="0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173337" y="5313629"/>
            <a:ext cx="3261590" cy="1509626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195738" y="5932790"/>
            <a:ext cx="418364" cy="3765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0" name="Oval 9"/>
          <p:cNvSpPr/>
          <p:nvPr/>
        </p:nvSpPr>
        <p:spPr>
          <a:xfrm>
            <a:off x="8676456" y="260648"/>
            <a:ext cx="369332" cy="3693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6654490"/>
      </p:ext>
    </p:extLst>
  </p:cSld>
  <p:clrMapOvr>
    <a:masterClrMapping/>
  </p:clrMapOvr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00" y="172800"/>
            <a:ext cx="6045327" cy="46814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28" y="5661248"/>
            <a:ext cx="5937885" cy="81438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2483768" y="3717032"/>
            <a:ext cx="28803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2771800" y="3140968"/>
            <a:ext cx="0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173337" y="5313629"/>
            <a:ext cx="3261590" cy="1509626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195738" y="5932790"/>
            <a:ext cx="418364" cy="3765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0" name="Oval 9"/>
          <p:cNvSpPr/>
          <p:nvPr/>
        </p:nvSpPr>
        <p:spPr>
          <a:xfrm>
            <a:off x="8676456" y="260648"/>
            <a:ext cx="369332" cy="3693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8558479"/>
      </p:ext>
    </p:extLst>
  </p:cSld>
  <p:clrMapOvr>
    <a:masterClrMapping/>
  </p:clrMapOvr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00" y="172800"/>
            <a:ext cx="6045327" cy="46814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28" y="5661248"/>
            <a:ext cx="5937885" cy="81438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2699792" y="3140968"/>
            <a:ext cx="28803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2987824" y="2708920"/>
            <a:ext cx="0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173337" y="5313629"/>
            <a:ext cx="3261590" cy="1509626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2195738" y="5932790"/>
            <a:ext cx="418364" cy="3765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" name="Oval 7"/>
          <p:cNvSpPr/>
          <p:nvPr/>
        </p:nvSpPr>
        <p:spPr>
          <a:xfrm>
            <a:off x="8676456" y="260648"/>
            <a:ext cx="369332" cy="3693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3607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00" y="172800"/>
            <a:ext cx="6045327" cy="468144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676456" y="260648"/>
            <a:ext cx="369332" cy="3693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8009955"/>
      </p:ext>
    </p:extLst>
  </p:cSld>
  <p:clrMapOvr>
    <a:masterClrMapping/>
  </p:clrMapOvr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Q(t+dt) = Q(t)+ \frac{1}{R}(U_0-\frac{Q(t)}{C}) dt \]&#10;&#10;&#10;\end{document}"/>
  <p:tag name="IGUANATEXSIZE" val="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Q(t+dt+dt+dt) = Q(t+dt+dt)+ \frac{1}{R}(U_0-\frac{Q(t+dt+dt)}{C}) dt \]&#10;&#10;&#10;\end{document}"/>
  <p:tag name="IGUANATEXSIZE" val="3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cp1250]{inputenc}&#10;\usepackage[slovak]{babel}&#10;\usepackage[T1]{fontenc}&#10;\usepackage[usenames,dvipsnames]{xcolor}&#10;\def \vek{\overrightarrow}&#10;\begin{document}&#10;\begin{align*}&#10;%\color{YellowOrange}&#10;x(t),\;\;v_x(t)&#10;\end{align*}&#10;\end{document}&#10;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Q(t+dt) = Q(t)+ \frac{1}{R}(U_0-\frac{Q(t)}{C}) dt \]&#10;&#10;&#10;\end{document}"/>
  <p:tag name="IGUANATEXSIZE" val="3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Q(t+dt) = Q(t)+ \frac{1}{R}(U_0-\frac{Q(t)}{C}) dt \]&#10;&#10;&#10;\end{document}"/>
  <p:tag name="IGUANATEXSIZE" val="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Q(t+dt) = Q(t)+ \frac{1}{R}(U_0-\frac{Q(t)}{C}) dt \]&#10;&#10;&#10;\end{document}"/>
  <p:tag name="IGUANATEXSIZE" val="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Q(t+dt) = Q(t)+ \frac{1}{R}(U_0-\frac{Q(t)}{C}) dt \]&#10;&#10;&#10;\end{document}"/>
  <p:tag name="IGUANATEXSIZE" val="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Q(t+dt) = Q(t)+ \frac{1}{R}(U_0-\frac{Q(t)}{C}) dt \]&#10;&#10;&#10;\end{document}"/>
  <p:tag name="IGUANATEXSIZE" val="3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\frac{Q(t+dt)-Q(t)}{dt}= \frac{1}{R}(U_0-\frac{Q(t)}{C}) \]&#10;&#10;&#10;\end{document}"/>
  <p:tag name="IGUANATEXSIZE" val="3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\frac{dQ}{dt}= \frac{1}{R}(U_0-\frac{Q(t)}{C}) \]&#10;&#10;&#10;\end{document}"/>
  <p:tag name="IGUANATEXSIZE" val="3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I = \frac{1}{R}(U_0-U)\]&#10;&#10;&#10;\end{document}"/>
  <p:tag name="IGUANATEXSIZE" val="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I = \frac{1}{R}(U_0-\frac{Q}{C})\]&#10;&#10;&#10;\end{document}"/>
  <p:tag name="IGUANATEXSIZE" val="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Q(t+dt) = Q(t)+ \frac{1}{R}(U_0-\frac{Q(t)}{C}) dt \]&#10;&#10;&#10;\end{document}"/>
  <p:tag name="IGUANATEXSIZE" val="3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U=\frac{Q}{C}\]&#10;&#10;&#10;\end{document}"/>
  <p:tag name="IGUANATEXSIZE" val="3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I = \frac{dQ}{dt}\]&#10;&#10;&#10;\end{document}"/>
  <p:tag name="IGUANATEXSIZE" val="3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\frac{dQ}{dt} = \frac{1}{R}(U_0-\frac{Q}{C})\]&#10;&#10;&#10;\end{document}"/>
  <p:tag name="IGUANATEXSIZE" val="3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\frac{dQ}{dt}= \frac{1}{R}(U_0-\frac{Q(t)}{C}) \]&#10;&#10;&#10;\end{document}"/>
  <p:tag name="IGUANATEXSIZE" val="3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\tan\alpha = \frac{1}{R}(U_0-\frac{Q(t)}{C})\]&#10;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\frac{dQ}{dt}= \frac{1}{R}(U_0-\frac{Q(t)}{C}) \]&#10;&#10;&#10;\end{document}"/>
  <p:tag name="IGUANATEXSIZE" val="3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\tan\alpha = \frac{1}{R}(U_0-\frac{Q(t)}{C})\]&#10;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\tan\alpha = \frac{1}{R}(U_0-\frac{Q(t)}{C})\]&#10;&#10;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\tan\alpha = \frac{1}{R}(U_0-\frac{Q(t)}{C})\]&#10;&#10;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Q(t+dt) = Q(t)+ \frac{1}{R}(U_0-\frac{Q(t)}{C}) dt \]&#10;&#10;&#10;\end{document}"/>
  <p:tag name="IGUANATEXSIZE" val="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Q(t+dt+dt) = Q(t+dt)+ \frac{1}{R}(U_0-\frac{Q(t+dt)}{C}) dt \]&#10;&#10;&#10;\end{document}"/>
  <p:tag name="IGUANATEXSIZE" val="3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dQ=dt \tan\alpha \]&#10;&#10;&#10;\end{document}"/>
  <p:tag name="IGUANATEXSIZE" val="3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Q(t+dt) = Q(t)+ \frac{1}{R}(U_0-\frac{Q(t)}{C}) dt \]&#10;&#10;&#10;\end{document}"/>
  <p:tag name="IGUANATEXSIZE" val="3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dQ=dt \tan\alpha \]&#10;&#10;&#10;\end{document}"/>
  <p:tag name="IGUANATEXSIZE" val="3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Q(t+dt) = Q(t)+ \frac{1}{R}(U_0-\frac{Q(t)}{C}) dt \]&#10;&#10;&#10;\end{document}"/>
  <p:tag name="IGUANATEXSIZE" val="3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Q(t+dt) = Q(t)+ \frac{1}{R}(U_0-\frac{Q(t)}{C}) dt \]&#10;&#10;&#10;\end{document}"/>
  <p:tag name="IGUANATEXSIZE" val="3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\frac{dQ}{dt} = \frac{1}{R}(U_0-\frac{Q}{C})\]&#10;&#10;&#10;\end{document}"/>
  <p:tag name="IGUANATEXSIZE" val="1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\frac{Q(t_1)-Q(t_0)}{dt} = \frac{1}{R}(U_0-\frac{Q(t_0)}{C})\]&#10;&#10;&#10;\end{document}"/>
  <p:tag name="IGUANATEXSIZE" val="1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\frac{Q(t_2)-Q(t_1)}{dt} = \frac{1}{R}(U_0-\frac{Q(t_1)}{C})\]&#10;&#10;&#10;\end{document}"/>
  <p:tag name="IGUANATEXSIZE" val="1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\frac{Q(t_3)-Q(t_2)}{dt} = \frac{1}{R}(U_0-\frac{Q(t_2)}{C})\]&#10;&#10;&#10;\end{document}"/>
  <p:tag name="IGUANATEXSIZE" val="1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\frac{Q(t_4)-Q(t_3)}{dt} = \frac{1}{R}(U_0-\frac{Q(t_3)}{C})\]&#10;&#10;&#10;\end{document}"/>
  <p:tag name="IGUANATEXSIZE" val="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Q(t+dt+dt+dt) = Q(t+dt+dt)+ \frac{1}{R}(U_0-\frac{Q(t+dt+dt)}{C}) dt \]&#10;&#10;&#10;\end{document}"/>
  <p:tag name="IGUANATEXSIZE" val="3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\frac{dQ}{dt}= \frac{1}{R}(U_0-\frac{Q(t)}{C}) \]&#10;&#10;&#10;\end{document}"/>
  <p:tag name="IGUANATEXSIZE" val="3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\frac{dQ}{dt}= \frac{1}{R}(U_0-\frac{Q(t)}{C}) \]&#10;&#10;&#10;\end{document}"/>
  <p:tag name="IGUANATEXSIZE" val="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Q(t)= \frac{U_0}{R}\left(1-\exp(-\frac{t}{RC})\right)&#10;\]&#10;\end{document}"/>
  <p:tag name="IGUANATEXSIZE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Q(t+dt) = Q(t)+ \frac{1}{R}(U_0-\frac{Q(t)}{C}) dt \]&#10;&#10;&#10;\end{document}"/>
  <p:tag name="IGUANATEXSIZE" val="3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Q(t)= U_0C\left(1-\exp(-\frac{t}{RC})\right)&#10;\]&#10;\end{document}"/>
  <p:tag name="IGUANATEXSIZE" val="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overrightarrow{r}=\{x,y,z\}$&#10;&#10;&#10;&#10;\end{document}"/>
  <p:tag name="IGUANATEXSIZE" val="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overrightarrow{v}=\{v_x,v_y,v_z\}$&#10;&#10;&#10;&#10;\end{document}"/>
  <p:tag name="IGUANATEXSIZE" val="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{x, y, z,v_x,v_y,v_z\}$&#10;&#10;&#10;&#10;\end{document}"/>
  <p:tag name="IGUANATEXSIZE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{x,y,z\}$&#10;&#10;&#10;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overrightarrow{v}=\{v_x,v_y,v_z\}$&#10;&#10;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Q(t+dt) = Q(t)+ \frac{1}{R}(U_0-\frac{Q(t)}{C}) dt \]&#10;&#10;&#10;\end{document}"/>
  <p:tag name="IGUANATEXSIZE" val="3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{x, y, z,v_x,v_y,v_z\}$&#10;&#10;&#10;&#10;\end{document}"/>
  <p:tag name="IGUANATEXSIZE" val="2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v =\lim_{\Delta t\rightarrow 0} \frac{\Delta x}{\Delta t}=x^\prime(t)\]&#10;&#10;&#10;&#10;\end{document}"/>
  <p:tag name="IGUANATEXSIZE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t&#10;\end{align*}&#10;\end{document}&#10;"/>
  <p:tag name="IGUANATEXSIZE" val="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v(t)&#10;\end{align*}&#10;\end{document}&#10;"/>
  <p:tag name="IGUANATEXSIZE" val="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dt&#10;\end{align*}&#10;\end{document}&#10;"/>
  <p:tag name="IGUANATEXSIZE" val="2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\color{Red1}&#10;ds=v(t)dt&#10;\end{align*}&#10;\end{document}&#10;"/>
  <p:tag name="IGUANATEXSIZE" val="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t&#10;\end{align*}&#10;\end{document}&#10;"/>
  <p:tag name="IGUANATEXSIZE" val="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v(t)&#10;\end{align*}&#10;\end{document}&#10;"/>
  <p:tag name="IGUANATEXSIZE" val="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dt&#10;\end{align*}&#10;\end{document}&#10;"/>
  <p:tag name="IGUANATEXSIZE" val="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\color{Red1}&#10;ds=v(t)dt&#10;\end{align*}&#10;\end{document}&#10;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Q(t+dt+dt) = Q(t+dt)+ \frac{1}{R}(U_0-\frac{Q(t+dt)}{C}) dt \]&#10;&#10;&#10;\end{document}"/>
  <p:tag name="IGUANATEXSIZE" val="3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overrightarrow{a}= \frac{\overrightarrow{F}}{m}$&#10;&#10;&#10;&#10;\end{document}"/>
  <p:tag name="IGUANATEXSIZE" val="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overrightarrow{v}= \mathrm{const}$&#10;&#10;&#10;\end{document}"/>
  <p:tag name="IGUANATEXSIZE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v_x, v_y, v_z)= \mathrm{const}$&#10;&#10;&#10;\end{document}"/>
  <p:tag name="IGUANATEXSIZE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x(t)=x_0+v_xt$&#10;\end{document}"/>
  <p:tag name="IGUANATEXSIZE" val="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overrightarrow{v}= \mathrm{const}$&#10;&#10;&#10;\end{document}"/>
  <p:tag name="IGUANATEXSIZE" val="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v_x, v_y, v_z)= \mathrm{const}$&#10;&#10;&#10;\end{document}"/>
  <p:tag name="IGUANATEXSIZE" val="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v_x(t), v_y(t), v_z(t))= \mathrm{const}$&#10;&#10;&#10;\end{document}"/>
  <p:tag name="IGUANATEXSIZE" val="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\frac{v_x}{dt}, \frac{dv_y}{dt},\frac{dv_z}{dt})= 0$&#10;&#10;&#10;\end{document}"/>
  <p:tag name="IGUANATEXSIZE" val="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overrightarrow{a}=\frac{d\overrightarrow{v}}{dt}=0$&#10;&#10;&#10;\end{document}"/>
  <p:tag name="IGUANATEXSIZE" val="2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overrightarrow{a}=(a_x, a_y, a_z)=(\frac{dv_x}{dt}, \frac{dv_y}{dt},\frac{dv_z}{dt})$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Q(t+dt+dt+dt) = Q(t+dt+dt)+ \frac{1}{R}(U_0-\frac{Q(t+dt+dt)}{C}) dt \]&#10;&#10;&#10;\end{document}"/>
  <p:tag name="IGUANATEXSIZE" val="3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F_x(x)=\frac{1}{4\pi\varepsilon_0}\frac{Qq}{x^2}=-\frac{1}{4\pi\varepsilon_0}\frac{|Q||q|}{x^2}$\end{document}"/>
  <p:tag name="IGUANATEXSIZE" val="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x(0), v_x(0)$&#10;&#10;&#10;\end{document}"/>
  <p:tag name="IGUANATEXSIZE" val="2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F(x(0))$&#10;&#10;&#10;\end{document}"/>
  <p:tag name="IGUANATEXSIZE" val="2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a_x(0) = \frac{F(x(0))}{m}\]&#10;&#10;&#10;\end{document}"/>
  <p:tag name="IGUANATEXSIZE" val="2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dt$&#10;&#10;&#10;\end{document}"/>
  <p:tag name="IGUANATEXSIZE" val="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x(dt) = x(0)+v_x(0) dt\]&#10;&#10;&#10;\end{document}"/>
  <p:tag name="IGUANATEXSIZE" val="2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dt$&#10;&#10;&#10;\end{document}"/>
  <p:tag name="IGUANATEXSIZE" val="2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v_x(dt) = v_x(0)+a_x(0) dt\]&#10;&#10;&#10;\end{document}"/>
  <p:tag name="IGUANATEXSIZE" val="2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2dt$&#10;&#10;&#10;\end{document}"/>
  <p:tag name="IGUANATEXSIZE" val="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x(2dt) = x(dt)+v_x(dt)dt\]&#10;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Q(t+dt) = Q(t)+ \frac{1}{R}(U_0-\frac{Q(t)}{C}) dt \]&#10;&#10;&#10;\end{document}"/>
  <p:tag name="IGUANATEXSIZE" val="3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a_x(dt) = \frac{F(x(dt))}{m}\]&#10;&#10;&#10;\end{document}"/>
  <p:tag name="IGUANATEXSIZE" val="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dt$&#10;&#10;&#10;\end{document}"/>
  <p:tag name="IGUANATEXSIZE" val="2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v_x(2dt) = v_x(dt)+a_x(dt) dt\]&#10;&#10;&#10;\end{document}"/>
  <p:tag name="IGUANATEXSIZE" val="2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x(dt) = x(0)+v_x(0)dt\]&#10;&#10;&#10;\end{document}"/>
  <p:tag name="IGUANATEXSIZE" val="2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a_x(0) = \frac{F(x(0))}{m}\]&#10;&#10;&#10;\end{document}"/>
  <p:tag name="IGUANATEXSIZE" val="2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v_x(dt) = v_x(0)+a_x(0) dt\]&#10;&#10;&#10;\end{document}"/>
  <p:tag name="IGUANATEXSIZE" val="2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a_x(dt) = \frac{F(x(dt))}{m}\]&#10;&#10;&#10;\end{document}"/>
  <p:tag name="IGUANATEXSIZE" val="2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x(2dt) = x(dt)+v_x(dt)dt\]&#10;&#10;&#10;\end{document}"/>
  <p:tag name="IGUANATEXSIZE" val="2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v_x(2dt) = v_x(dt)+a_x(dt) dt\]&#10;&#10;&#10;\end{document}"/>
  <p:tag name="IGUANATEXSIZE" val="2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a_x(2dt) = \frac{F(x(2dt))}{m}\]&#10;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Q(t+dt+dt) = Q(t+dt)+ \frac{1}{R}(U_0-\frac{Q(t+dt)}{C}) dt \]&#10;&#10;&#10;\end{document}"/>
  <p:tag name="IGUANATEXSIZE" val="3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x(3dt) = x(2dt)+v_x(2dt)dt\]&#10;&#10;&#10;\end{document}"/>
  <p:tag name="IGUANATEXSIZE" val="2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v_x(3dt) = v_x(2dt)+a_x(2dt) dt\]&#10;&#10;&#10;\end{document}"/>
  <p:tag name="IGUANATEXSIZE" val="2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x(t+dt) = x(t)+v_x(t)dt\]&#10;&#10;&#10;\end{document}"/>
  <p:tag name="IGUANATEXSIZE" val="2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v_x(t+dt) = v_x(t)+a_x(t) dt\]&#10;&#10;&#10;\end{document}"/>
  <p:tag name="IGUANATEXSIZE" val="2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cp1250]{inputenc}&#10;\usepackage[slovak]{babel}&#10;\usepackage[T1]{fontenc}&#10;\usepackage[usenames,dvipsnames]{xcolor}&#10;\def \vek{\overrightarrow}&#10;\begin{document}&#10;\begin{align*}&#10;%\color{YellowOrange}&#10;\frac{1}{m}F_x(x(t))&#10;\end{align*}&#10;\end{document}&#10;"/>
  <p:tag name="IGUANATEXSIZE" val="2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v_x(t+dt) = v_x(t)+\frac{1}{m}F_x(x(t))dt\]&#10;&#10;&#10;\end{document}"/>
  <p:tag name="IGUANATEXSIZE" val="2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cp1250]{inputenc}&#10;\usepackage[slovak]{babel}&#10;\usepackage[T1]{fontenc}&#10;\usepackage[usenames,dvipsnames]{xcolor}&#10;\def \vek{\overrightarrow}&#10;\begin{document}&#10;\begin{align*}&#10;%\color{YellowOrange}&#10;\frac{x(t+dt)-x(t)}{dt}&amp;= v_x(t)\\&#10;\frac{v_x(t+dt)-v_x(t)}{dt}&amp;=\frac{1}{m}F_x(x(t))&#10;\end{align*}&#10;\end{document}&#10;"/>
  <p:tag name="IGUANATEXSIZE" val="2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cp1250]{inputenc}&#10;\usepackage[slovak]{babel}&#10;\usepackage[T1]{fontenc}&#10;\usepackage[usenames,dvipsnames]{xcolor}&#10;\def \vek{\overrightarrow}&#10;\begin{document}&#10;\begin{align*}&#10;%\color{YellowOrange}&#10;\frac{d}{dt}x(t)&amp;= v_x(t)\\&#10;\frac{d}{dt}v_x(t)&amp;=\frac{1}{m}F_x(x(t))&#10;\end{align*}&#10;\end{document}&#10;"/>
  <p:tag name="IGUANATEXSIZE" val="2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x(t+dt) = x(t)+v_x(t)dt\]&#10;&#10;&#10;\end{document}"/>
  <p:tag name="IGUANATEXSIZE" val="2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cp1250]{inputenc}&#10;\usepackage[slovak]{babel}&#10;\usepackage[T1]{fontenc}&#10;\usepackage[usenames,dvipsnames]{xcolor}&#10;\def \vek{\overrightarrow}&#10;\begin{document}&#10;\begin{align*}&#10;%\color{YellowOrange}&#10;\frac{d}{dt}x(t)&amp;= v_x(t)\\&#10;\frac{d}{dt}v_x(t)&amp;=\frac{1}{m}F_x(x(t))&#10;\end{align*}&#10;\end{document}&#10;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BFC4D6B-A924-454A-A1BA-1534EA58ACEE}" vid="{79D79B44-7DC3-4FB3-9E3E-A08CB7E84F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Myblank</Template>
  <TotalTime>7118</TotalTime>
  <Words>1822</Words>
  <Application>Microsoft Office PowerPoint</Application>
  <PresentationFormat>On-screen Show (4:3)</PresentationFormat>
  <Paragraphs>271</Paragraphs>
  <Slides>54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Cerny</dc:creator>
  <cp:lastModifiedBy>Černý Vladimír</cp:lastModifiedBy>
  <cp:revision>175</cp:revision>
  <dcterms:created xsi:type="dcterms:W3CDTF">2014-02-21T11:26:05Z</dcterms:created>
  <dcterms:modified xsi:type="dcterms:W3CDTF">2018-10-10T12:14:22Z</dcterms:modified>
</cp:coreProperties>
</file>