
<file path=[Content_Types].xml><?xml version="1.0" encoding="utf-8"?>
<Types xmlns="http://schemas.openxmlformats.org/package/2006/content-types">
  <Default Extension="png" ContentType="image/png"/>
  <Default Extension="tmp" ContentType="image/pn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xml" ContentType="application/vnd.openxmlformats-officedocument.presentationml.notesSlide+xml"/>
  <Override PartName="/ppt/tags/tag63.xml" ContentType="application/vnd.openxmlformats-officedocument.presentationml.tags+xml"/>
  <Override PartName="/ppt/notesSlides/notesSlide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580" r:id="rId2"/>
    <p:sldId id="581" r:id="rId3"/>
    <p:sldId id="582" r:id="rId4"/>
    <p:sldId id="583" r:id="rId5"/>
    <p:sldId id="584" r:id="rId6"/>
    <p:sldId id="585" r:id="rId7"/>
    <p:sldId id="679" r:id="rId8"/>
    <p:sldId id="680" r:id="rId9"/>
    <p:sldId id="683" r:id="rId10"/>
    <p:sldId id="684" r:id="rId11"/>
    <p:sldId id="586" r:id="rId12"/>
    <p:sldId id="587" r:id="rId13"/>
    <p:sldId id="588" r:id="rId14"/>
    <p:sldId id="589" r:id="rId15"/>
    <p:sldId id="590" r:id="rId16"/>
    <p:sldId id="591" r:id="rId17"/>
    <p:sldId id="592" r:id="rId18"/>
    <p:sldId id="626" r:id="rId19"/>
    <p:sldId id="627" r:id="rId20"/>
    <p:sldId id="628" r:id="rId21"/>
    <p:sldId id="629" r:id="rId22"/>
    <p:sldId id="630" r:id="rId23"/>
    <p:sldId id="631" r:id="rId24"/>
    <p:sldId id="632" r:id="rId25"/>
    <p:sldId id="633" r:id="rId26"/>
    <p:sldId id="678" r:id="rId27"/>
    <p:sldId id="634" r:id="rId28"/>
    <p:sldId id="635" r:id="rId29"/>
    <p:sldId id="675" r:id="rId30"/>
    <p:sldId id="637" r:id="rId31"/>
    <p:sldId id="638" r:id="rId32"/>
    <p:sldId id="639" r:id="rId33"/>
    <p:sldId id="640" r:id="rId34"/>
    <p:sldId id="641" r:id="rId35"/>
    <p:sldId id="642" r:id="rId36"/>
    <p:sldId id="643" r:id="rId37"/>
    <p:sldId id="644" r:id="rId38"/>
    <p:sldId id="645" r:id="rId39"/>
    <p:sldId id="646" r:id="rId40"/>
    <p:sldId id="676" r:id="rId4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5" autoAdjust="0"/>
    <p:restoredTop sz="94660"/>
  </p:normalViewPr>
  <p:slideViewPr>
    <p:cSldViewPr snapToGrid="0">
      <p:cViewPr varScale="1">
        <p:scale>
          <a:sx n="94" d="100"/>
          <a:sy n="94" d="100"/>
        </p:scale>
        <p:origin x="840" y="90"/>
      </p:cViewPr>
      <p:guideLst/>
    </p:cSldViewPr>
  </p:slideViewPr>
  <p:notesTextViewPr>
    <p:cViewPr>
      <p:scale>
        <a:sx n="1" d="1"/>
        <a:sy n="1" d="1"/>
      </p:scale>
      <p:origin x="0" y="0"/>
    </p:cViewPr>
  </p:notesTextViewPr>
  <p:sorterViewPr>
    <p:cViewPr varScale="1">
      <p:scale>
        <a:sx n="1" d="1"/>
        <a:sy n="1" d="1"/>
      </p:scale>
      <p:origin x="0" y="-1032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09E590-0BEA-425F-B3A6-3E0CDCFB4019}" type="datetimeFigureOut">
              <a:rPr lang="sk-SK" smtClean="0"/>
              <a:t>11. 10. 2018</a:t>
            </a:fld>
            <a:endParaRPr lang="sk-S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k-S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E7CF09-CDAF-4DCA-8BFD-A1CD64FB1C6B}" type="slidenum">
              <a:rPr lang="sk-SK" smtClean="0"/>
              <a:t>‹#›</a:t>
            </a:fld>
            <a:endParaRPr lang="sk-SK"/>
          </a:p>
        </p:txBody>
      </p:sp>
    </p:spTree>
    <p:extLst>
      <p:ext uri="{BB962C8B-B14F-4D97-AF65-F5344CB8AC3E}">
        <p14:creationId xmlns:p14="http://schemas.microsoft.com/office/powerpoint/2010/main" val="274754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2E091-6BAE-4CAD-B200-AB3370A42984}" type="slidenum">
              <a:rPr lang="en-US" smtClean="0"/>
              <a:t>17</a:t>
            </a:fld>
            <a:endParaRPr lang="en-US"/>
          </a:p>
        </p:txBody>
      </p:sp>
    </p:spTree>
    <p:extLst>
      <p:ext uri="{BB962C8B-B14F-4D97-AF65-F5344CB8AC3E}">
        <p14:creationId xmlns:p14="http://schemas.microsoft.com/office/powerpoint/2010/main" val="146037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B2E091-6BAE-4CAD-B200-AB3370A42984}" type="slidenum">
              <a:rPr lang="en-US" smtClean="0"/>
              <a:t>19</a:t>
            </a:fld>
            <a:endParaRPr lang="en-US"/>
          </a:p>
        </p:txBody>
      </p:sp>
    </p:spTree>
    <p:extLst>
      <p:ext uri="{BB962C8B-B14F-4D97-AF65-F5344CB8AC3E}">
        <p14:creationId xmlns:p14="http://schemas.microsoft.com/office/powerpoint/2010/main" val="34072693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11. 10. 2018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11. 10. 2018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11. 10. 2018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11. 10. 2018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11. 10. 2018</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11. 10. 2018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11. 10. 2018</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11. 10. 2018</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11. 10. 2018</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11. 10. 2018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11. 10. 2018</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11. 10. 2018</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900.png"/><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image" Target="../media/image23.png"/><Relationship Id="rId3" Type="http://schemas.openxmlformats.org/officeDocument/2006/relationships/tags" Target="../tags/tag44.xml"/><Relationship Id="rId7" Type="http://schemas.openxmlformats.org/officeDocument/2006/relationships/tags" Target="../tags/tag48.xml"/><Relationship Id="rId12" Type="http://schemas.openxmlformats.org/officeDocument/2006/relationships/image" Target="../media/image25.pn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image" Target="../media/image24.png"/><Relationship Id="rId5" Type="http://schemas.openxmlformats.org/officeDocument/2006/relationships/tags" Target="../tags/tag46.xml"/><Relationship Id="rId15" Type="http://schemas.openxmlformats.org/officeDocument/2006/relationships/image" Target="../media/image35.png"/><Relationship Id="rId10" Type="http://schemas.openxmlformats.org/officeDocument/2006/relationships/image" Target="../media/image21.png"/><Relationship Id="rId4" Type="http://schemas.openxmlformats.org/officeDocument/2006/relationships/tags" Target="../tags/tag45.xml"/><Relationship Id="rId9" Type="http://schemas.openxmlformats.org/officeDocument/2006/relationships/slideLayout" Target="../slideLayouts/slideLayout7.xml"/><Relationship Id="rId14" Type="http://schemas.openxmlformats.org/officeDocument/2006/relationships/image" Target="../media/image26.png"/></Relationships>
</file>

<file path=ppt/slides/_rels/slide11.xml.rels><?xml version="1.0" encoding="UTF-8" standalone="yes"?>
<Relationships xmlns="http://schemas.openxmlformats.org/package/2006/relationships"><Relationship Id="rId13" Type="http://schemas.openxmlformats.org/officeDocument/2006/relationships/image" Target="../media/image30.tmp"/><Relationship Id="rId3" Type="http://schemas.openxmlformats.org/officeDocument/2006/relationships/tags" Target="../tags/tag52.xml"/><Relationship Id="rId7" Type="http://schemas.openxmlformats.org/officeDocument/2006/relationships/image" Target="../media/image19.png"/><Relationship Id="rId12" Type="http://schemas.openxmlformats.org/officeDocument/2006/relationships/image" Target="../media/image29.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14.png"/><Relationship Id="rId11" Type="http://schemas.openxmlformats.org/officeDocument/2006/relationships/image" Target="../media/image28.png"/><Relationship Id="rId5" Type="http://schemas.openxmlformats.org/officeDocument/2006/relationships/slideLayout" Target="../slideLayouts/slideLayout7.xml"/><Relationship Id="rId10" Type="http://schemas.openxmlformats.org/officeDocument/2006/relationships/image" Target="../media/image1090.png"/><Relationship Id="rId4" Type="http://schemas.openxmlformats.org/officeDocument/2006/relationships/tags" Target="../tags/tag53.xml"/></Relationships>
</file>

<file path=ppt/slides/_rels/slide12.xml.rels><?xml version="1.0" encoding="UTF-8" standalone="yes"?>
<Relationships xmlns="http://schemas.openxmlformats.org/package/2006/relationships"><Relationship Id="rId2" Type="http://schemas.openxmlformats.org/officeDocument/2006/relationships/image" Target="../media/image3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32.tmp"/></Relationships>
</file>

<file path=ppt/slides/_rels/slide14.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7.xml"/><Relationship Id="rId1" Type="http://schemas.openxmlformats.org/officeDocument/2006/relationships/tags" Target="../tags/tag56.xml"/><Relationship Id="rId5" Type="http://schemas.openxmlformats.org/officeDocument/2006/relationships/image" Target="../media/image34.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38.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920.png"/><Relationship Id="rId3" Type="http://schemas.openxmlformats.org/officeDocument/2006/relationships/slideLayout" Target="../slideLayouts/slideLayout7.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37.png"/><Relationship Id="rId4" Type="http://schemas.openxmlformats.org/officeDocument/2006/relationships/notesSlide" Target="../notesSlides/notesSlide1.xml"/><Relationship Id="rId9"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3" Type="http://schemas.openxmlformats.org/officeDocument/2006/relationships/image" Target="../media/image6.png"/><Relationship Id="rId3" Type="http://schemas.openxmlformats.org/officeDocument/2006/relationships/tags" Target="../tags/tag5.xml"/><Relationship Id="rId12" Type="http://schemas.openxmlformats.org/officeDocument/2006/relationships/image" Target="../media/image5.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slideLayout" Target="../slideLayouts/slideLayout7.xml"/><Relationship Id="rId11" Type="http://schemas.openxmlformats.org/officeDocument/2006/relationships/image" Target="../media/image4.png"/><Relationship Id="rId5" Type="http://schemas.openxmlformats.org/officeDocument/2006/relationships/tags" Target="../tags/tag7.xml"/><Relationship Id="rId10" Type="http://schemas.openxmlformats.org/officeDocument/2006/relationships/image" Target="../media/image3.png"/><Relationship Id="rId4" Type="http://schemas.openxmlformats.org/officeDocument/2006/relationships/tags" Target="../tags/tag6.xml"/><Relationship Id="rId9" Type="http://schemas.openxmlformats.org/officeDocument/2006/relationships/image" Target="../media/image921.png"/><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190.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tags" Target="../tags/tag68.xml"/><Relationship Id="rId7" Type="http://schemas.openxmlformats.org/officeDocument/2006/relationships/image" Target="../media/image1212.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41.png"/><Relationship Id="rId5" Type="http://schemas.openxmlformats.org/officeDocument/2006/relationships/slideLayout" Target="../slideLayouts/slideLayout7.xml"/><Relationship Id="rId10" Type="http://schemas.openxmlformats.org/officeDocument/2006/relationships/image" Target="../media/image44.png"/><Relationship Id="rId4" Type="http://schemas.openxmlformats.org/officeDocument/2006/relationships/tags" Target="../tags/tag69.xml"/><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1250.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tags" Target="../tags/tag74.xml"/><Relationship Id="rId7" Type="http://schemas.openxmlformats.org/officeDocument/2006/relationships/image" Target="../media/image48.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47.png"/><Relationship Id="rId5" Type="http://schemas.openxmlformats.org/officeDocument/2006/relationships/image" Target="../media/image1000.png"/><Relationship Id="rId4"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tags" Target="../tags/tag82.xml"/><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tags" Target="../tags/tag76.xml"/><Relationship Id="rId16" Type="http://schemas.openxmlformats.org/officeDocument/2006/relationships/image" Target="../media/image55.png"/><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50.png"/><Relationship Id="rId5" Type="http://schemas.openxmlformats.org/officeDocument/2006/relationships/tags" Target="../tags/tag79.xml"/><Relationship Id="rId15" Type="http://schemas.openxmlformats.org/officeDocument/2006/relationships/image" Target="../media/image54.png"/><Relationship Id="rId10" Type="http://schemas.openxmlformats.org/officeDocument/2006/relationships/slideLayout" Target="../slideLayouts/slideLayout7.xml"/><Relationship Id="rId19" Type="http://schemas.openxmlformats.org/officeDocument/2006/relationships/image" Target="../media/image58.png"/><Relationship Id="rId4" Type="http://schemas.openxmlformats.org/officeDocument/2006/relationships/tags" Target="../tags/tag78.xml"/><Relationship Id="rId9" Type="http://schemas.openxmlformats.org/officeDocument/2006/relationships/tags" Target="../tags/tag83.xml"/><Relationship Id="rId1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60.tmp"/><Relationship Id="rId2" Type="http://schemas.openxmlformats.org/officeDocument/2006/relationships/image" Target="../media/image59.tmp"/><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0.tmp"/><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67.png"/><Relationship Id="rId3" Type="http://schemas.openxmlformats.org/officeDocument/2006/relationships/tags" Target="../tags/tag86.xml"/><Relationship Id="rId7" Type="http://schemas.openxmlformats.org/officeDocument/2006/relationships/slideLayout" Target="../slideLayouts/slideLayout7.xml"/><Relationship Id="rId12" Type="http://schemas.openxmlformats.org/officeDocument/2006/relationships/image" Target="../media/image64.pn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image" Target="../media/image63.png"/><Relationship Id="rId5" Type="http://schemas.openxmlformats.org/officeDocument/2006/relationships/tags" Target="../tags/tag88.xml"/><Relationship Id="rId15" Type="http://schemas.openxmlformats.org/officeDocument/2006/relationships/image" Target="../media/image66.png"/><Relationship Id="rId10" Type="http://schemas.openxmlformats.org/officeDocument/2006/relationships/image" Target="../media/image62.png"/><Relationship Id="rId4" Type="http://schemas.openxmlformats.org/officeDocument/2006/relationships/tags" Target="../tags/tag87.xml"/><Relationship Id="rId9" Type="http://schemas.openxmlformats.org/officeDocument/2006/relationships/image" Target="../media/image163.png"/><Relationship Id="rId14" Type="http://schemas.openxmlformats.org/officeDocument/2006/relationships/image" Target="../media/image65.png"/></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png"/><Relationship Id="rId3" Type="http://schemas.openxmlformats.org/officeDocument/2006/relationships/tags" Target="../tags/tag92.xml"/><Relationship Id="rId7" Type="http://schemas.openxmlformats.org/officeDocument/2006/relationships/slideLayout" Target="../slideLayouts/slideLayout7.xml"/><Relationship Id="rId12" Type="http://schemas.openxmlformats.org/officeDocument/2006/relationships/image" Target="../media/image69.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image" Target="../media/image68.png"/><Relationship Id="rId5" Type="http://schemas.openxmlformats.org/officeDocument/2006/relationships/tags" Target="../tags/tag94.xml"/><Relationship Id="rId10" Type="http://schemas.openxmlformats.org/officeDocument/2006/relationships/image" Target="../media/image171.png"/><Relationship Id="rId4" Type="http://schemas.openxmlformats.org/officeDocument/2006/relationships/tags" Target="../tags/tag93.xml"/><Relationship Id="rId9" Type="http://schemas.openxmlformats.org/officeDocument/2006/relationships/image" Target="../media/image6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7.xml"/><Relationship Id="rId1" Type="http://schemas.openxmlformats.org/officeDocument/2006/relationships/tags" Target="../tags/tag96.xml"/><Relationship Id="rId5" Type="http://schemas.openxmlformats.org/officeDocument/2006/relationships/image" Target="../media/image72.png"/><Relationship Id="rId4" Type="http://schemas.openxmlformats.org/officeDocument/2006/relationships/image" Target="../media/image71.png"/></Relationships>
</file>

<file path=ppt/slides/_rels/slide3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33.xml.rels><?xml version="1.0" encoding="UTF-8" standalone="yes"?>
<Relationships xmlns="http://schemas.openxmlformats.org/package/2006/relationships"><Relationship Id="rId8" Type="http://schemas.openxmlformats.org/officeDocument/2006/relationships/tags" Target="../tags/tag106.xml"/><Relationship Id="rId13" Type="http://schemas.openxmlformats.org/officeDocument/2006/relationships/image" Target="../media/image76.png"/><Relationship Id="rId18" Type="http://schemas.openxmlformats.org/officeDocument/2006/relationships/image" Target="../media/image81.png"/><Relationship Id="rId3" Type="http://schemas.openxmlformats.org/officeDocument/2006/relationships/tags" Target="../tags/tag101.xml"/><Relationship Id="rId7" Type="http://schemas.openxmlformats.org/officeDocument/2006/relationships/tags" Target="../tags/tag105.xml"/><Relationship Id="rId12" Type="http://schemas.openxmlformats.org/officeDocument/2006/relationships/image" Target="../media/image75.png"/><Relationship Id="rId17" Type="http://schemas.openxmlformats.org/officeDocument/2006/relationships/image" Target="../media/image80.png"/><Relationship Id="rId2" Type="http://schemas.openxmlformats.org/officeDocument/2006/relationships/tags" Target="../tags/tag100.xml"/><Relationship Id="rId16" Type="http://schemas.openxmlformats.org/officeDocument/2006/relationships/image" Target="../media/image79.png"/><Relationship Id="rId1" Type="http://schemas.openxmlformats.org/officeDocument/2006/relationships/tags" Target="../tags/tag99.xml"/><Relationship Id="rId6" Type="http://schemas.openxmlformats.org/officeDocument/2006/relationships/tags" Target="../tags/tag104.xml"/><Relationship Id="rId11" Type="http://schemas.openxmlformats.org/officeDocument/2006/relationships/image" Target="../media/image74.png"/><Relationship Id="rId5" Type="http://schemas.openxmlformats.org/officeDocument/2006/relationships/tags" Target="../tags/tag103.xml"/><Relationship Id="rId15" Type="http://schemas.openxmlformats.org/officeDocument/2006/relationships/image" Target="../media/image78.png"/><Relationship Id="rId10" Type="http://schemas.openxmlformats.org/officeDocument/2006/relationships/image" Target="../media/image1060.png"/><Relationship Id="rId4" Type="http://schemas.openxmlformats.org/officeDocument/2006/relationships/tags" Target="../tags/tag102.xml"/><Relationship Id="rId9" Type="http://schemas.openxmlformats.org/officeDocument/2006/relationships/slideLayout" Target="../slideLayouts/slideLayout7.xml"/><Relationship Id="rId14"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1170.png"/><Relationship Id="rId3" Type="http://schemas.openxmlformats.org/officeDocument/2006/relationships/tags" Target="../tags/tag109.xml"/><Relationship Id="rId7" Type="http://schemas.openxmlformats.org/officeDocument/2006/relationships/image" Target="../media/image83.png"/><Relationship Id="rId2" Type="http://schemas.openxmlformats.org/officeDocument/2006/relationships/tags" Target="../tags/tag108.xml"/><Relationship Id="rId1" Type="http://schemas.openxmlformats.org/officeDocument/2006/relationships/tags" Target="../tags/tag107.xml"/><Relationship Id="rId6" Type="http://schemas.microsoft.com/office/2007/relationships/hdphoto" Target="../media/hdphoto1.wdp"/><Relationship Id="rId5" Type="http://schemas.openxmlformats.org/officeDocument/2006/relationships/image" Target="../media/image82.png"/><Relationship Id="rId10" Type="http://schemas.openxmlformats.org/officeDocument/2006/relationships/image" Target="../media/image85.png"/><Relationship Id="rId4" Type="http://schemas.openxmlformats.org/officeDocument/2006/relationships/slideLayout" Target="../slideLayouts/slideLayout7.xml"/><Relationship Id="rId9" Type="http://schemas.openxmlformats.org/officeDocument/2006/relationships/image" Target="../media/image84.png"/></Relationships>
</file>

<file path=ppt/slides/_rels/slide35.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88.png"/><Relationship Id="rId3" Type="http://schemas.openxmlformats.org/officeDocument/2006/relationships/tags" Target="../tags/tag112.xml"/><Relationship Id="rId7" Type="http://schemas.openxmlformats.org/officeDocument/2006/relationships/slideLayout" Target="../slideLayouts/slideLayout7.xml"/><Relationship Id="rId12" Type="http://schemas.openxmlformats.org/officeDocument/2006/relationships/image" Target="../media/image87.png"/><Relationship Id="rId2" Type="http://schemas.openxmlformats.org/officeDocument/2006/relationships/tags" Target="../tags/tag111.xml"/><Relationship Id="rId16" Type="http://schemas.openxmlformats.org/officeDocument/2006/relationships/image" Target="../media/image91.png"/><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94.png"/><Relationship Id="rId5" Type="http://schemas.openxmlformats.org/officeDocument/2006/relationships/tags" Target="../tags/tag114.xml"/><Relationship Id="rId15" Type="http://schemas.openxmlformats.org/officeDocument/2006/relationships/image" Target="../media/image90.png"/><Relationship Id="rId10" Type="http://schemas.openxmlformats.org/officeDocument/2006/relationships/image" Target="../media/image86.png"/><Relationship Id="rId4" Type="http://schemas.openxmlformats.org/officeDocument/2006/relationships/tags" Target="../tags/tag113.xml"/><Relationship Id="rId9" Type="http://schemas.microsoft.com/office/2007/relationships/hdphoto" Target="../media/hdphoto1.wdp"/><Relationship Id="rId14" Type="http://schemas.openxmlformats.org/officeDocument/2006/relationships/image" Target="../media/image89.png"/></Relationships>
</file>

<file path=ppt/slides/_rels/slide36.xml.rels><?xml version="1.0" encoding="UTF-8" standalone="yes"?>
<Relationships xmlns="http://schemas.openxmlformats.org/package/2006/relationships"><Relationship Id="rId8" Type="http://schemas.openxmlformats.org/officeDocument/2006/relationships/image" Target="../media/image82.png"/><Relationship Id="rId13" Type="http://schemas.openxmlformats.org/officeDocument/2006/relationships/image" Target="../media/image96.png"/><Relationship Id="rId3" Type="http://schemas.openxmlformats.org/officeDocument/2006/relationships/tags" Target="../tags/tag118.xml"/><Relationship Id="rId7" Type="http://schemas.openxmlformats.org/officeDocument/2006/relationships/slideLayout" Target="../slideLayouts/slideLayout7.xml"/><Relationship Id="rId12" Type="http://schemas.openxmlformats.org/officeDocument/2006/relationships/image" Target="../media/image95.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93.png"/><Relationship Id="rId5" Type="http://schemas.openxmlformats.org/officeDocument/2006/relationships/tags" Target="../tags/tag120.xml"/><Relationship Id="rId15" Type="http://schemas.openxmlformats.org/officeDocument/2006/relationships/image" Target="../media/image98.png"/><Relationship Id="rId10" Type="http://schemas.openxmlformats.org/officeDocument/2006/relationships/image" Target="../media/image92.png"/><Relationship Id="rId4" Type="http://schemas.openxmlformats.org/officeDocument/2006/relationships/tags" Target="../tags/tag119.xml"/><Relationship Id="rId9" Type="http://schemas.microsoft.com/office/2007/relationships/hdphoto" Target="../media/hdphoto1.wdp"/><Relationship Id="rId14" Type="http://schemas.openxmlformats.org/officeDocument/2006/relationships/image" Target="../media/image97.png"/></Relationships>
</file>

<file path=ppt/slides/_rels/slide37.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tags" Target="../tags/tag124.xml"/><Relationship Id="rId7" Type="http://schemas.openxmlformats.org/officeDocument/2006/relationships/image" Target="../media/image75.pn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7.xml"/><Relationship Id="rId11" Type="http://schemas.openxmlformats.org/officeDocument/2006/relationships/image" Target="../media/image99.png"/><Relationship Id="rId5" Type="http://schemas.openxmlformats.org/officeDocument/2006/relationships/tags" Target="../tags/tag126.xml"/><Relationship Id="rId10" Type="http://schemas.openxmlformats.org/officeDocument/2006/relationships/image" Target="../media/image78.png"/><Relationship Id="rId4" Type="http://schemas.openxmlformats.org/officeDocument/2006/relationships/tags" Target="../tags/tag125.xml"/><Relationship Id="rId9" Type="http://schemas.openxmlformats.org/officeDocument/2006/relationships/image" Target="../media/image77.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100.png"/><Relationship Id="rId5" Type="http://schemas.openxmlformats.org/officeDocument/2006/relationships/image" Target="../media/image1330.png"/><Relationship Id="rId4" Type="http://schemas.openxmlformats.org/officeDocument/2006/relationships/image" Target="../media/image99.png"/></Relationships>
</file>

<file path=ppt/slides/_rels/slide39.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tags" Target="../tags/tag131.xml"/><Relationship Id="rId7" Type="http://schemas.openxmlformats.org/officeDocument/2006/relationships/image" Target="../media/image99.png"/><Relationship Id="rId12" Type="http://schemas.openxmlformats.org/officeDocument/2006/relationships/image" Target="../media/image208.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7.xml"/><Relationship Id="rId11" Type="http://schemas.openxmlformats.org/officeDocument/2006/relationships/image" Target="../media/image104.png"/><Relationship Id="rId5" Type="http://schemas.openxmlformats.org/officeDocument/2006/relationships/tags" Target="../tags/tag133.xml"/><Relationship Id="rId10" Type="http://schemas.openxmlformats.org/officeDocument/2006/relationships/image" Target="../media/image103.png"/><Relationship Id="rId4" Type="http://schemas.openxmlformats.org/officeDocument/2006/relationships/tags" Target="../tags/tag132.xml"/><Relationship Id="rId9" Type="http://schemas.openxmlformats.org/officeDocument/2006/relationships/image" Target="../media/image10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2.xml"/><Relationship Id="rId7"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1.png"/><Relationship Id="rId5" Type="http://schemas.openxmlformats.org/officeDocument/2006/relationships/slideLayout" Target="../slideLayouts/slideLayout7.xml"/><Relationship Id="rId10" Type="http://schemas.openxmlformats.org/officeDocument/2006/relationships/image" Target="../media/image14.png"/><Relationship Id="rId4" Type="http://schemas.openxmlformats.org/officeDocument/2006/relationships/tags" Target="../tags/tag13.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16.xml"/><Relationship Id="rId7" Type="http://schemas.openxmlformats.org/officeDocument/2006/relationships/image" Target="../media/image16.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slideLayout" Target="../slideLayouts/slideLayout7.xml"/><Relationship Id="rId4" Type="http://schemas.openxmlformats.org/officeDocument/2006/relationships/tags" Target="../tags/tag17.xml"/><Relationship Id="rId9"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tags" Target="../tags/tag20.xml"/><Relationship Id="rId7" Type="http://schemas.openxmlformats.org/officeDocument/2006/relationships/image" Target="../media/image21.png"/><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20.png"/><Relationship Id="rId5" Type="http://schemas.openxmlformats.org/officeDocument/2006/relationships/slideLayout" Target="../slideLayouts/slideLayout7.xml"/><Relationship Id="rId4" Type="http://schemas.openxmlformats.org/officeDocument/2006/relationships/tags" Target="../tags/tag21.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image" Target="../media/image25.png"/><Relationship Id="rId3" Type="http://schemas.openxmlformats.org/officeDocument/2006/relationships/tags" Target="../tags/tag24.xml"/><Relationship Id="rId7" Type="http://schemas.openxmlformats.org/officeDocument/2006/relationships/tags" Target="../tags/tag28.xml"/><Relationship Id="rId12" Type="http://schemas.openxmlformats.org/officeDocument/2006/relationships/image" Target="../media/image24.png"/><Relationship Id="rId2" Type="http://schemas.openxmlformats.org/officeDocument/2006/relationships/tags" Target="../tags/tag23.xml"/><Relationship Id="rId16" Type="http://schemas.openxmlformats.org/officeDocument/2006/relationships/image" Target="../media/image20.png"/><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1.png"/><Relationship Id="rId5" Type="http://schemas.openxmlformats.org/officeDocument/2006/relationships/tags" Target="../tags/tag26.xml"/><Relationship Id="rId15" Type="http://schemas.openxmlformats.org/officeDocument/2006/relationships/image" Target="../media/image26.png"/><Relationship Id="rId10" Type="http://schemas.openxmlformats.org/officeDocument/2006/relationships/slideLayout" Target="../slideLayouts/slideLayout7.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image" Target="../media/image21.png"/><Relationship Id="rId18" Type="http://schemas.openxmlformats.org/officeDocument/2006/relationships/image" Target="../media/image20.png"/><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slideLayout" Target="../slideLayouts/slideLayout7.xml"/><Relationship Id="rId17" Type="http://schemas.openxmlformats.org/officeDocument/2006/relationships/image" Target="../media/image26.png"/><Relationship Id="rId2" Type="http://schemas.openxmlformats.org/officeDocument/2006/relationships/tags" Target="../tags/tag32.xml"/><Relationship Id="rId16" Type="http://schemas.openxmlformats.org/officeDocument/2006/relationships/image" Target="../media/image23.png"/><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5" Type="http://schemas.openxmlformats.org/officeDocument/2006/relationships/tags" Target="../tags/tag35.xml"/><Relationship Id="rId15" Type="http://schemas.openxmlformats.org/officeDocument/2006/relationships/image" Target="../media/image25.png"/><Relationship Id="rId10" Type="http://schemas.openxmlformats.org/officeDocument/2006/relationships/tags" Target="../tags/tag40.xml"/><Relationship Id="rId19" Type="http://schemas.openxmlformats.org/officeDocument/2006/relationships/image" Target="../media/image27.png"/><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627784" y="753869"/>
            <a:ext cx="3793261" cy="1879431"/>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07504" y="2924944"/>
                <a:ext cx="8964488" cy="3477875"/>
              </a:xfrm>
              <a:prstGeom prst="rect">
                <a:avLst/>
              </a:prstGeom>
              <a:noFill/>
            </p:spPr>
            <p:txBody>
              <a:bodyPr wrap="square" rtlCol="0">
                <a:spAutoFit/>
              </a:bodyPr>
              <a:lstStyle/>
              <a:p>
                <a:r>
                  <a:rPr lang="sk-SK" sz="2000" dirty="0"/>
                  <a:t>Predpoveď budúcnosti pre časticu v jednorozmernom svete teda vyzerá nasledovne:</a:t>
                </a:r>
              </a:p>
              <a:p>
                <a:pPr marL="342900" indent="-342900">
                  <a:buFont typeface="Arial" pitchFamily="34" charset="0"/>
                  <a:buChar char="•"/>
                </a:pPr>
                <a:r>
                  <a:rPr lang="sk-SK" sz="2000" dirty="0"/>
                  <a:t>Musím mať teóriu, ktorá povie aká sila bude pôsobiť na časticu </a:t>
                </a:r>
                <a:r>
                  <a:rPr lang="sk-SK" sz="2000" b="1" dirty="0">
                    <a:solidFill>
                      <a:srgbClr val="FF0000"/>
                    </a:solidFill>
                  </a:rPr>
                  <a:t>ak by</a:t>
                </a:r>
                <a:r>
                  <a:rPr lang="sk-SK" sz="2000" dirty="0"/>
                  <a:t> sa táto nachádzala v (ľubovoľnom) mieste </a:t>
                </a:r>
                <a14:m>
                  <m:oMath xmlns:m="http://schemas.openxmlformats.org/officeDocument/2006/math">
                    <m:r>
                      <a:rPr lang="sk-SK" sz="2000" b="0" i="1" smtClean="0">
                        <a:latin typeface="Cambria Math"/>
                      </a:rPr>
                      <m:t>𝑥</m:t>
                    </m:r>
                  </m:oMath>
                </a14:m>
                <a:r>
                  <a:rPr lang="sk-SK" sz="2000" dirty="0"/>
                  <a:t>.</a:t>
                </a:r>
              </a:p>
              <a:p>
                <a:pPr marL="342900" indent="-342900">
                  <a:buFont typeface="Arial" pitchFamily="34" charset="0"/>
                  <a:buChar char="•"/>
                </a:pPr>
                <a:r>
                  <a:rPr lang="sk-SK" sz="2000" dirty="0"/>
                  <a:t>Musím poznať počiatočný stav, teda </a:t>
                </a:r>
                <a:r>
                  <a:rPr lang="sk-SK" sz="2000" b="1" dirty="0">
                    <a:solidFill>
                      <a:srgbClr val="FF0000"/>
                    </a:solidFill>
                  </a:rPr>
                  <a:t>polohu a rýchlosť </a:t>
                </a:r>
                <a:r>
                  <a:rPr lang="sk-SK" sz="2000" dirty="0"/>
                  <a:t>v čase </a:t>
                </a:r>
                <a14:m>
                  <m:oMath xmlns:m="http://schemas.openxmlformats.org/officeDocument/2006/math">
                    <m:r>
                      <a:rPr lang="sk-SK" sz="2000" b="0" i="1" smtClean="0">
                        <a:latin typeface="Cambria Math"/>
                      </a:rPr>
                      <m:t>𝑡</m:t>
                    </m:r>
                    <m:r>
                      <a:rPr lang="sk-SK" sz="2000" b="0" i="1" smtClean="0">
                        <a:latin typeface="Cambria Math"/>
                      </a:rPr>
                      <m:t>=0</m:t>
                    </m:r>
                  </m:oMath>
                </a14:m>
                <a:r>
                  <a:rPr lang="sk-SK" sz="2000" dirty="0"/>
                  <a:t>.</a:t>
                </a:r>
              </a:p>
              <a:p>
                <a:pPr marL="342900" indent="-342900">
                  <a:buFont typeface="Arial" pitchFamily="34" charset="0"/>
                  <a:buChar char="•"/>
                </a:pPr>
                <a:r>
                  <a:rPr lang="sk-SK" sz="2000" dirty="0"/>
                  <a:t>Potom hľadám dve neznáme funkcie                        , ktoré spĺňajú uvedené diferenciálne rovnice a vyhovujú počiatočným podmienkam, teda že pre </a:t>
                </a:r>
                <a14:m>
                  <m:oMath xmlns:m="http://schemas.openxmlformats.org/officeDocument/2006/math">
                    <m:r>
                      <a:rPr lang="sk-SK" sz="2000" b="0" i="1" smtClean="0">
                        <a:latin typeface="Cambria Math"/>
                      </a:rPr>
                      <m:t>𝑡</m:t>
                    </m:r>
                    <m:r>
                      <a:rPr lang="sk-SK" sz="2000" b="0" i="1" smtClean="0">
                        <a:latin typeface="Cambria Math"/>
                      </a:rPr>
                      <m:t>=0</m:t>
                    </m:r>
                  </m:oMath>
                </a14:m>
                <a:r>
                  <a:rPr lang="sk-SK" sz="2000" dirty="0"/>
                  <a:t> ich hodnoty súhlasia s počiatočnou polohou a rýchlosťou.</a:t>
                </a:r>
              </a:p>
              <a:p>
                <a:pPr marL="342900" indent="-342900">
                  <a:buFont typeface="Arial" pitchFamily="34" charset="0"/>
                  <a:buChar char="•"/>
                </a:pPr>
                <a:r>
                  <a:rPr lang="sk-SK" sz="2000" dirty="0"/>
                  <a:t>Tie diferenciálne rovnice sú navzájom previazané. Prvá rovnice síce hovorí niečo len o derivácii funkcie polohy, ale súčasne v nej vystupuje i funkcia rýchlosti. Podobne druhá rovnica hovorí niečo o derivácii funkcie rýchlosti, ale vystupuje v nej aj funkcia polohy. Rovnice teda treba riešiť "súčasne".</a:t>
                </a:r>
              </a:p>
            </p:txBody>
          </p:sp>
        </mc:Choice>
        <mc:Fallback xmlns="">
          <p:sp>
            <p:nvSpPr>
              <p:cNvPr id="4" name="TextBox 3"/>
              <p:cNvSpPr txBox="1">
                <a:spLocks noRot="1" noChangeAspect="1" noMove="1" noResize="1" noEditPoints="1" noAdjustHandles="1" noChangeArrowheads="1" noChangeShapeType="1" noTextEdit="1"/>
              </p:cNvSpPr>
              <p:nvPr/>
            </p:nvSpPr>
            <p:spPr>
              <a:xfrm>
                <a:off x="107504" y="2924944"/>
                <a:ext cx="8964488" cy="3477875"/>
              </a:xfrm>
              <a:prstGeom prst="rect">
                <a:avLst/>
              </a:prstGeom>
              <a:blipFill rotWithShape="0">
                <a:blip r:embed="rId7"/>
                <a:stretch>
                  <a:fillRect l="-748" t="-1053" r="-816" b="-2281"/>
                </a:stretch>
              </a:blipFill>
            </p:spPr>
            <p:txBody>
              <a:bodyPr/>
              <a:lstStyle/>
              <a:p>
                <a:r>
                  <a:rPr lang="en-US">
                    <a:noFill/>
                  </a:rPr>
                  <a:t> </a:t>
                </a:r>
              </a:p>
            </p:txBody>
          </p:sp>
        </mc:Fallback>
      </mc:AlternateContent>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4355976" y="4221088"/>
            <a:ext cx="1194435" cy="255270"/>
          </a:xfrm>
          <a:prstGeom prst="rect">
            <a:avLst/>
          </a:prstGeom>
        </p:spPr>
      </p:pic>
      <p:sp>
        <p:nvSpPr>
          <p:cNvPr id="7" name="Rectangle 6"/>
          <p:cNvSpPr/>
          <p:nvPr/>
        </p:nvSpPr>
        <p:spPr>
          <a:xfrm>
            <a:off x="2123728" y="476672"/>
            <a:ext cx="4680520" cy="23042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sk-SK"/>
          </a:p>
        </p:txBody>
      </p:sp>
      <p:sp>
        <p:nvSpPr>
          <p:cNvPr id="8" name="Slide Number Placeholder 7"/>
          <p:cNvSpPr>
            <a:spLocks noGrp="1"/>
          </p:cNvSpPr>
          <p:nvPr>
            <p:ph type="sldNum" sz="quarter" idx="12"/>
          </p:nvPr>
        </p:nvSpPr>
        <p:spPr/>
        <p:txBody>
          <a:bodyPr/>
          <a:lstStyle/>
          <a:p>
            <a:fld id="{53A2F171-A641-4D3E-AA75-363029A1D4AF}" type="slidenum">
              <a:rPr lang="en-US" smtClean="0"/>
              <a:t>1</a:t>
            </a:fld>
            <a:endParaRPr lang="en-US"/>
          </a:p>
        </p:txBody>
      </p:sp>
    </p:spTree>
    <p:extLst>
      <p:ext uri="{BB962C8B-B14F-4D97-AF65-F5344CB8AC3E}">
        <p14:creationId xmlns:p14="http://schemas.microsoft.com/office/powerpoint/2010/main" val="3513402327"/>
      </p:ext>
    </p:extLst>
  </p:cSld>
  <p:clrMapOvr>
    <a:masterClrMapping/>
  </p:clrMapOvr>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94460" y="1161288"/>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83030" y="4087368"/>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94460" y="2472538"/>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7227696" y="4213352"/>
            <a:ext cx="78105" cy="161925"/>
          </a:xfrm>
          <a:prstGeom prst="rect">
            <a:avLst/>
          </a:prstGeom>
        </p:spPr>
      </p:pic>
      <p:pic>
        <p:nvPicPr>
          <p:cNvPr id="10" name="Picture 9"/>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5826506" y="2552572"/>
            <a:ext cx="390525" cy="25527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10</a:t>
            </a:fld>
            <a:endParaRPr lang="sk-SK"/>
          </a:p>
        </p:txBody>
      </p:sp>
      <p:pic>
        <p:nvPicPr>
          <p:cNvPr id="2" name="Picture 1"/>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867410" y="1127632"/>
            <a:ext cx="114300" cy="114300"/>
          </a:xfrm>
          <a:prstGeom prst="rect">
            <a:avLst/>
          </a:prstGeom>
        </p:spPr>
      </p:pic>
      <p:sp>
        <p:nvSpPr>
          <p:cNvPr id="9" name="TextBox 8"/>
          <p:cNvSpPr txBox="1"/>
          <p:nvPr/>
        </p:nvSpPr>
        <p:spPr>
          <a:xfrm>
            <a:off x="981710" y="320997"/>
            <a:ext cx="6846570"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Naopak</a:t>
            </a:r>
            <a:r>
              <a:rPr lang="sk-SK" dirty="0">
                <a:latin typeface="Arial" panose="020B0604020202020204" pitchFamily="34" charset="0"/>
                <a:cs typeface="Arial" panose="020B0604020202020204" pitchFamily="34" charset="0"/>
              </a:rPr>
              <a:t>: poznám priebeh rýchlosti v čase          , chcem určiť </a:t>
            </a:r>
          </a:p>
        </p:txBody>
      </p:sp>
      <p:pic>
        <p:nvPicPr>
          <p:cNvPr id="16" name="Picture 15"/>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425185" y="378028"/>
            <a:ext cx="390525" cy="255270"/>
          </a:xfrm>
          <a:prstGeom prst="rect">
            <a:avLst/>
          </a:prstGeom>
        </p:spPr>
      </p:pic>
      <p:pic>
        <p:nvPicPr>
          <p:cNvPr id="12" name="Picture 11"/>
          <p:cNvPicPr>
            <a:picLocks noChangeAspect="1"/>
          </p:cNvPicPr>
          <p:nvPr>
            <p:custDataLst>
              <p:tags r:id="rId5"/>
            </p:custDataLst>
          </p:nvPr>
        </p:nvPicPr>
        <p:blipFill>
          <a:blip r:embed="rId13" cstate="print">
            <a:extLst>
              <a:ext uri="{28A0092B-C50C-407E-A947-70E740481C1C}">
                <a14:useLocalDpi xmlns:a14="http://schemas.microsoft.com/office/drawing/2010/main" val="0"/>
              </a:ext>
            </a:extLst>
          </a:blip>
          <a:stretch>
            <a:fillRect/>
          </a:stretch>
        </p:blipFill>
        <p:spPr>
          <a:xfrm>
            <a:off x="7305801" y="378028"/>
            <a:ext cx="371475" cy="255270"/>
          </a:xfrm>
          <a:prstGeom prst="rect">
            <a:avLst/>
          </a:prstGeom>
        </p:spPr>
      </p:pic>
      <p:pic>
        <p:nvPicPr>
          <p:cNvPr id="14" name="Picture 13"/>
          <p:cNvPicPr>
            <a:picLocks noChangeAspect="1"/>
          </p:cNvPicPr>
          <p:nvPr>
            <p:custDataLst>
              <p:tags r:id="rId6"/>
            </p:custDataLst>
          </p:nvPr>
        </p:nvPicPr>
        <p:blipFill>
          <a:blip r:embed="rId14" cstate="print">
            <a:extLst>
              <a:ext uri="{28A0092B-C50C-407E-A947-70E740481C1C}">
                <a14:useLocalDpi xmlns:a14="http://schemas.microsoft.com/office/drawing/2010/main" val="0"/>
              </a:ext>
            </a:extLst>
          </a:blip>
          <a:stretch>
            <a:fillRect/>
          </a:stretch>
        </p:blipFill>
        <p:spPr>
          <a:xfrm>
            <a:off x="3424746" y="1579074"/>
            <a:ext cx="840105" cy="25527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374904" y="4818888"/>
                <a:ext cx="8549640" cy="1754326"/>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Dráha prejdená od času </a:t>
                </a:r>
                <a14:m>
                  <m:oMath xmlns:m="http://schemas.openxmlformats.org/officeDocument/2006/math">
                    <m:r>
                      <a:rPr lang="sk-SK" b="0" i="1" smtClean="0">
                        <a:latin typeface="Cambria Math" panose="02040503050406030204" pitchFamily="18" charset="0"/>
                        <a:cs typeface="Arial" panose="020B0604020202020204" pitchFamily="34" charset="0"/>
                      </a:rPr>
                      <m:t>𝑡</m:t>
                    </m:r>
                    <m:r>
                      <a:rPr lang="sk-SK" b="0" i="1" smtClean="0">
                        <a:latin typeface="Cambria Math" panose="02040503050406030204" pitchFamily="18" charset="0"/>
                        <a:cs typeface="Arial" panose="020B0604020202020204" pitchFamily="34" charset="0"/>
                      </a:rPr>
                      <m:t>=0</m:t>
                    </m:r>
                  </m:oMath>
                </a14:m>
                <a:r>
                  <a:rPr lang="sk-SK" dirty="0">
                    <a:latin typeface="Arial" panose="020B0604020202020204" pitchFamily="34" charset="0"/>
                    <a:cs typeface="Arial" panose="020B0604020202020204" pitchFamily="34" charset="0"/>
                  </a:rPr>
                  <a:t> až po čas </a:t>
                </a:r>
                <a14:m>
                  <m:oMath xmlns:m="http://schemas.openxmlformats.org/officeDocument/2006/math">
                    <m:r>
                      <a:rPr lang="sk-SK" b="0" i="1" smtClean="0">
                        <a:latin typeface="Cambria Math" panose="02040503050406030204" pitchFamily="18" charset="0"/>
                        <a:cs typeface="Arial" panose="020B0604020202020204" pitchFamily="34" charset="0"/>
                      </a:rPr>
                      <m:t>𝑡</m:t>
                    </m:r>
                  </m:oMath>
                </a14:m>
                <a:r>
                  <a:rPr lang="sk-SK" dirty="0">
                    <a:latin typeface="Arial" panose="020B0604020202020204" pitchFamily="34" charset="0"/>
                    <a:cs typeface="Arial" panose="020B0604020202020204" pitchFamily="34" charset="0"/>
                  </a:rPr>
                  <a:t> je</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opak derivácie funkcie </a:t>
                </a:r>
              </a:p>
              <a:p>
                <a:pPr marL="285750" indent="-285750">
                  <a:buFont typeface="Arial" panose="020B0604020202020204" pitchFamily="34" charset="0"/>
                  <a:buChar char="•"/>
                </a:pPr>
                <a:r>
                  <a:rPr lang="sk-SK" dirty="0">
                    <a:latin typeface="Arial" panose="020B0604020202020204" pitchFamily="34" charset="0"/>
                    <a:cs typeface="Arial" panose="020B0604020202020204" pitchFamily="34" charset="0"/>
                  </a:rPr>
                  <a:t>plocha pod krivkou </a:t>
                </a:r>
              </a:p>
              <a:p>
                <a:pPr marL="285750" indent="-285750">
                  <a:buFont typeface="Arial" panose="020B0604020202020204" pitchFamily="34" charset="0"/>
                  <a:buChar char="•"/>
                </a:pPr>
                <a:endParaRPr lang="sk-SK" dirty="0">
                  <a:latin typeface="Arial" panose="020B0604020202020204" pitchFamily="34" charset="0"/>
                  <a:cs typeface="Arial" panose="020B0604020202020204" pitchFamily="34" charset="0"/>
                </a:endParaRPr>
              </a:p>
              <a:p>
                <a:r>
                  <a:rPr lang="sk-SK" b="1" dirty="0">
                    <a:solidFill>
                      <a:srgbClr val="FF0000"/>
                    </a:solidFill>
                    <a:latin typeface="Arial" panose="020B0604020202020204" pitchFamily="34" charset="0"/>
                    <a:cs typeface="Arial" panose="020B0604020202020204" pitchFamily="34" charset="0"/>
                  </a:rPr>
                  <a:t>Matematický poznatok: plocha pod krivkou sa dá vypočítať pomocou „opaku derivácie“.</a:t>
                </a:r>
              </a:p>
            </p:txBody>
          </p:sp>
        </mc:Choice>
        <mc:Fallback xmlns="">
          <p:sp>
            <p:nvSpPr>
              <p:cNvPr id="13" name="TextBox 12"/>
              <p:cNvSpPr txBox="1">
                <a:spLocks noRot="1" noChangeAspect="1" noMove="1" noResize="1" noEditPoints="1" noAdjustHandles="1" noChangeArrowheads="1" noChangeShapeType="1" noTextEdit="1"/>
              </p:cNvSpPr>
              <p:nvPr/>
            </p:nvSpPr>
            <p:spPr>
              <a:xfrm>
                <a:off x="374904" y="4818888"/>
                <a:ext cx="8549640" cy="1754326"/>
              </a:xfrm>
              <a:prstGeom prst="rect">
                <a:avLst/>
              </a:prstGeom>
              <a:blipFill rotWithShape="0">
                <a:blip r:embed="rId15"/>
                <a:stretch>
                  <a:fillRect l="-642" t="-2091" r="-1284" b="-4530"/>
                </a:stretch>
              </a:blipFill>
            </p:spPr>
            <p:txBody>
              <a:bodyPr/>
              <a:lstStyle/>
              <a:p>
                <a:r>
                  <a:rPr lang="sk-SK">
                    <a:noFill/>
                  </a:rPr>
                  <a:t> </a:t>
                </a:r>
              </a:p>
            </p:txBody>
          </p:sp>
        </mc:Fallback>
      </mc:AlternateContent>
      <p:pic>
        <p:nvPicPr>
          <p:cNvPr id="17" name="Picture 16"/>
          <p:cNvPicPr>
            <a:picLocks noChangeAspect="1"/>
          </p:cNvPicPr>
          <p:nvPr>
            <p:custDataLst>
              <p:tags r:id="rId7"/>
            </p:custDataLst>
          </p:nvPr>
        </p:nvPicPr>
        <p:blipFill>
          <a:blip r:embed="rId11" cstate="print">
            <a:extLst>
              <a:ext uri="{28A0092B-C50C-407E-A947-70E740481C1C}">
                <a14:useLocalDpi xmlns:a14="http://schemas.microsoft.com/office/drawing/2010/main" val="0"/>
              </a:ext>
            </a:extLst>
          </a:blip>
          <a:stretch>
            <a:fillRect/>
          </a:stretch>
        </p:blipFill>
        <p:spPr>
          <a:xfrm>
            <a:off x="3153410" y="5156030"/>
            <a:ext cx="390525" cy="255270"/>
          </a:xfrm>
          <a:prstGeom prst="rect">
            <a:avLst/>
          </a:prstGeom>
        </p:spPr>
      </p:pic>
      <p:pic>
        <p:nvPicPr>
          <p:cNvPr id="18" name="Picture 17"/>
          <p:cNvPicPr>
            <a:picLocks noChangeAspect="1"/>
          </p:cNvPicPr>
          <p:nvPr>
            <p:custDataLst>
              <p:tags r:id="rId8"/>
            </p:custDataLst>
          </p:nvPr>
        </p:nvPicPr>
        <p:blipFill>
          <a:blip r:embed="rId11" cstate="print">
            <a:extLst>
              <a:ext uri="{28A0092B-C50C-407E-A947-70E740481C1C}">
                <a14:useLocalDpi xmlns:a14="http://schemas.microsoft.com/office/drawing/2010/main" val="0"/>
              </a:ext>
            </a:extLst>
          </a:blip>
          <a:stretch>
            <a:fillRect/>
          </a:stretch>
        </p:blipFill>
        <p:spPr>
          <a:xfrm>
            <a:off x="2762885" y="5430960"/>
            <a:ext cx="390525" cy="255270"/>
          </a:xfrm>
          <a:prstGeom prst="rect">
            <a:avLst/>
          </a:prstGeom>
        </p:spPr>
      </p:pic>
    </p:spTree>
    <p:extLst>
      <p:ext uri="{BB962C8B-B14F-4D97-AF65-F5344CB8AC3E}">
        <p14:creationId xmlns:p14="http://schemas.microsoft.com/office/powerpoint/2010/main" val="858815092"/>
      </p:ext>
    </p:extLst>
  </p:cSld>
  <p:clrMapOvr>
    <a:masterClrMapping/>
  </p:clrMapOvr>
  <p:extLst mod="1"/>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11</a:t>
            </a:fld>
            <a:endParaRPr lang="en-US"/>
          </a:p>
        </p:txBody>
      </p:sp>
      <p:pic>
        <p:nvPicPr>
          <p:cNvPr id="3" name="Picture 2"/>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80232" y="980728"/>
            <a:ext cx="1693545" cy="255270"/>
          </a:xfrm>
          <a:prstGeom prst="rect">
            <a:avLst/>
          </a:prstGeom>
        </p:spPr>
      </p:pic>
      <p:pic>
        <p:nvPicPr>
          <p:cNvPr id="4" name="Pictur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275856" y="260648"/>
            <a:ext cx="2621280" cy="51435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179512" y="1488632"/>
                <a:ext cx="8507288" cy="1323439"/>
              </a:xfrm>
              <a:prstGeom prst="rect">
                <a:avLst/>
              </a:prstGeom>
              <a:noFill/>
            </p:spPr>
            <p:txBody>
              <a:bodyPr wrap="square" rtlCol="0">
                <a:spAutoFit/>
              </a:bodyPr>
              <a:lstStyle/>
              <a:p>
                <a:r>
                  <a:rPr lang="sk-SK" sz="2000" dirty="0"/>
                  <a:t>Vyriešili sme „predpoveď budúcnosti“. So známeho stavu v čase </a:t>
                </a:r>
                <a14:m>
                  <m:oMath xmlns:m="http://schemas.openxmlformats.org/officeDocument/2006/math">
                    <m:r>
                      <a:rPr lang="sk-SK" sz="2000" b="0" i="1" smtClean="0">
                        <a:latin typeface="Cambria Math" panose="02040503050406030204" pitchFamily="18" charset="0"/>
                      </a:rPr>
                      <m:t>𝑡</m:t>
                    </m:r>
                    <m:r>
                      <a:rPr lang="sk-SK" sz="2000" b="0" i="1" smtClean="0">
                        <a:latin typeface="Cambria Math" panose="02040503050406030204" pitchFamily="18" charset="0"/>
                      </a:rPr>
                      <m:t>=0</m:t>
                    </m:r>
                  </m:oMath>
                </a14:m>
                <a:r>
                  <a:rPr lang="sk-SK" sz="2000" dirty="0"/>
                  <a:t> sme našli ako bude vyzerať stav                        v budúcnosti. Toto riešenie môžeme </a:t>
                </a:r>
                <a:r>
                  <a:rPr lang="sk-SK" sz="2000" dirty="0" err="1"/>
                  <a:t>vizualizovť</a:t>
                </a:r>
                <a:r>
                  <a:rPr lang="sk-SK" sz="2000" dirty="0"/>
                  <a:t> dvoma spôsobmi.</a:t>
                </a:r>
              </a:p>
              <a:p>
                <a:r>
                  <a:rPr lang="sk-SK" sz="2000" dirty="0">
                    <a:ea typeface="Arial Unicode MS" panose="020B0604020202020204" pitchFamily="34" charset="-128"/>
                    <a:cs typeface="Arial Unicode MS" panose="020B0604020202020204" pitchFamily="34" charset="-128"/>
                  </a:rPr>
                  <a:t>1. V stavovom priestore           ako </a:t>
                </a:r>
                <a:r>
                  <a:rPr lang="sk-SK" sz="2000" dirty="0" err="1">
                    <a:ea typeface="Arial Unicode MS" panose="020B0604020202020204" pitchFamily="34" charset="-128"/>
                    <a:cs typeface="Arial Unicode MS" panose="020B0604020202020204" pitchFamily="34" charset="-128"/>
                  </a:rPr>
                  <a:t>parametrizovanú</a:t>
                </a:r>
                <a:r>
                  <a:rPr lang="sk-SK" sz="2000" dirty="0">
                    <a:ea typeface="Arial Unicode MS" panose="020B0604020202020204" pitchFamily="34" charset="-128"/>
                    <a:cs typeface="Arial Unicode MS" panose="020B0604020202020204" pitchFamily="34" charset="-128"/>
                  </a:rPr>
                  <a:t> čiaru:</a:t>
                </a:r>
                <a:endParaRPr lang="en-US" sz="2000" dirty="0">
                  <a:ea typeface="Arial Unicode MS" panose="020B0604020202020204" pitchFamily="34" charset="-128"/>
                  <a:cs typeface="Arial Unicode MS" panose="020B0604020202020204" pitchFamily="34" charset="-128"/>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79512" y="1488632"/>
                <a:ext cx="8507288" cy="1323439"/>
              </a:xfrm>
              <a:prstGeom prst="rect">
                <a:avLst/>
              </a:prstGeom>
              <a:blipFill rotWithShape="0">
                <a:blip r:embed="rId10"/>
                <a:stretch>
                  <a:fillRect l="-716" t="-2304" b="-7373"/>
                </a:stretch>
              </a:blipFill>
            </p:spPr>
            <p:txBody>
              <a:bodyPr/>
              <a:lstStyle/>
              <a:p>
                <a:r>
                  <a:rPr lang="sk-SK">
                    <a:noFill/>
                  </a:rPr>
                  <a:t> </a:t>
                </a:r>
              </a:p>
            </p:txBody>
          </p:sp>
        </mc:Fallback>
      </mc:AlternateContent>
      <p:pic>
        <p:nvPicPr>
          <p:cNvPr id="8" name="Picture 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627784" y="1877586"/>
            <a:ext cx="1099185" cy="255270"/>
          </a:xfrm>
          <a:prstGeom prst="rect">
            <a:avLst/>
          </a:prstGeom>
        </p:spPr>
      </p:pic>
      <p:pic>
        <p:nvPicPr>
          <p:cNvPr id="10" name="Picture 9"/>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726263" y="2470499"/>
            <a:ext cx="521970" cy="255270"/>
          </a:xfrm>
          <a:prstGeom prst="rect">
            <a:avLst/>
          </a:prstGeom>
        </p:spPr>
      </p:pic>
      <p:grpSp>
        <p:nvGrpSpPr>
          <p:cNvPr id="6" name="Group 5"/>
          <p:cNvGrpSpPr/>
          <p:nvPr/>
        </p:nvGrpSpPr>
        <p:grpSpPr>
          <a:xfrm>
            <a:off x="252611" y="2923066"/>
            <a:ext cx="4750346" cy="3823101"/>
            <a:chOff x="1967864" y="2898374"/>
            <a:chExt cx="4750346" cy="3823101"/>
          </a:xfrm>
        </p:grpSpPr>
        <p:pic>
          <p:nvPicPr>
            <p:cNvPr id="12" name="Picture 11"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267744" y="2898374"/>
              <a:ext cx="4450466" cy="3497883"/>
            </a:xfrm>
            <a:prstGeom prst="rect">
              <a:avLst/>
            </a:prstGeom>
          </p:spPr>
        </p:pic>
        <p:sp>
          <p:nvSpPr>
            <p:cNvPr id="13" name="TextBox 12"/>
            <p:cNvSpPr txBox="1"/>
            <p:nvPr/>
          </p:nvSpPr>
          <p:spPr>
            <a:xfrm>
              <a:off x="1967864" y="4447261"/>
              <a:ext cx="288032" cy="400110"/>
            </a:xfrm>
            <a:prstGeom prst="rect">
              <a:avLst/>
            </a:prstGeom>
            <a:noFill/>
          </p:spPr>
          <p:txBody>
            <a:bodyPr wrap="square" rtlCol="0">
              <a:spAutoFit/>
            </a:bodyPr>
            <a:lstStyle/>
            <a:p>
              <a:r>
                <a:rPr lang="sk-SK" sz="2000" dirty="0"/>
                <a:t>v</a:t>
              </a:r>
              <a:endParaRPr lang="en-US" sz="2000" dirty="0"/>
            </a:p>
          </p:txBody>
        </p:sp>
        <p:sp>
          <p:nvSpPr>
            <p:cNvPr id="14" name="TextBox 13"/>
            <p:cNvSpPr txBox="1"/>
            <p:nvPr/>
          </p:nvSpPr>
          <p:spPr>
            <a:xfrm>
              <a:off x="4204945" y="6321365"/>
              <a:ext cx="288032" cy="400110"/>
            </a:xfrm>
            <a:prstGeom prst="rect">
              <a:avLst/>
            </a:prstGeom>
            <a:noFill/>
          </p:spPr>
          <p:txBody>
            <a:bodyPr wrap="square" rtlCol="0">
              <a:spAutoFit/>
            </a:bodyPr>
            <a:lstStyle/>
            <a:p>
              <a:r>
                <a:rPr lang="sk-SK" sz="2000" dirty="0"/>
                <a:t>z</a:t>
              </a:r>
              <a:endParaRPr lang="en-US" sz="2000" dirty="0"/>
            </a:p>
          </p:txBody>
        </p:sp>
      </p:grpSp>
      <p:sp>
        <p:nvSpPr>
          <p:cNvPr id="7" name="Rectangle 6"/>
          <p:cNvSpPr/>
          <p:nvPr/>
        </p:nvSpPr>
        <p:spPr>
          <a:xfrm>
            <a:off x="5334000" y="3433748"/>
            <a:ext cx="2766392" cy="2585323"/>
          </a:xfrm>
          <a:prstGeom prst="rect">
            <a:avLst/>
          </a:prstGeom>
        </p:spPr>
        <p:txBody>
          <a:bodyPr wrap="square">
            <a:spAutoFit/>
          </a:bodyPr>
          <a:lstStyle/>
          <a:p>
            <a:r>
              <a:rPr lang="sk-SK" dirty="0"/>
              <a:t>Počiatočný stav sa v grafe na obrázku nachádza v pravom hornom rohu, počas zvyšujúceho sa času sa stav posúva dolu po nakreslenej čiare, pričom každý zvýraznený bod na čiare predstavuje nárast času  o 0.05 sekundy.</a:t>
            </a:r>
            <a:endParaRPr lang="en-US" dirty="0"/>
          </a:p>
        </p:txBody>
      </p:sp>
    </p:spTree>
    <p:extLst>
      <p:ext uri="{BB962C8B-B14F-4D97-AF65-F5344CB8AC3E}">
        <p14:creationId xmlns:p14="http://schemas.microsoft.com/office/powerpoint/2010/main" val="3787316187"/>
      </p:ext>
    </p:extLst>
  </p:cSld>
  <p:clrMapOvr>
    <a:masterClrMapping/>
  </p:clrMapOvr>
  <p:extLst mod="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12</a:t>
            </a:fld>
            <a:endParaRPr lang="en-US"/>
          </a:p>
        </p:txBody>
      </p:sp>
      <p:sp>
        <p:nvSpPr>
          <p:cNvPr id="3" name="Rectangle 2"/>
          <p:cNvSpPr/>
          <p:nvPr/>
        </p:nvSpPr>
        <p:spPr>
          <a:xfrm>
            <a:off x="683568" y="990590"/>
            <a:ext cx="4572000" cy="3108543"/>
          </a:xfrm>
          <a:prstGeom prst="rect">
            <a:avLst/>
          </a:prstGeom>
          <a:ln>
            <a:solidFill>
              <a:schemeClr val="tx1"/>
            </a:solidFill>
          </a:ln>
        </p:spPr>
        <p:txBody>
          <a:bodyPr>
            <a:spAutoFit/>
          </a:bodyPr>
          <a:lstStyle/>
          <a:p>
            <a:r>
              <a:rPr lang="en-US" sz="1400" dirty="0">
                <a:latin typeface="Lucida Console" panose="020B0609040504020204" pitchFamily="49" charset="0"/>
              </a:rPr>
              <a:t>g=9.81</a:t>
            </a:r>
          </a:p>
          <a:p>
            <a:r>
              <a:rPr lang="en-US" sz="1400" dirty="0">
                <a:latin typeface="Lucida Console" panose="020B0609040504020204" pitchFamily="49" charset="0"/>
              </a:rPr>
              <a:t>v0=0</a:t>
            </a:r>
          </a:p>
          <a:p>
            <a:r>
              <a:rPr lang="en-US" sz="1400" dirty="0">
                <a:latin typeface="Lucida Console" panose="020B0609040504020204" pitchFamily="49" charset="0"/>
              </a:rPr>
              <a:t>z0=10.</a:t>
            </a:r>
          </a:p>
          <a:p>
            <a:r>
              <a:rPr lang="en-US" sz="1400" dirty="0">
                <a:latin typeface="Lucida Console" panose="020B0609040504020204" pitchFamily="49" charset="0"/>
              </a:rPr>
              <a:t>t=[]</a:t>
            </a:r>
          </a:p>
          <a:p>
            <a:r>
              <a:rPr lang="en-US" sz="1400" dirty="0">
                <a:latin typeface="Lucida Console" panose="020B0609040504020204" pitchFamily="49" charset="0"/>
              </a:rPr>
              <a:t>for </a:t>
            </a:r>
            <a:r>
              <a:rPr lang="en-US" sz="1400" dirty="0" err="1">
                <a:latin typeface="Lucida Console" panose="020B0609040504020204" pitchFamily="49" charset="0"/>
              </a:rPr>
              <a:t>i</a:t>
            </a:r>
            <a:r>
              <a:rPr lang="en-US" sz="1400" dirty="0">
                <a:latin typeface="Lucida Console" panose="020B0609040504020204" pitchFamily="49" charset="0"/>
              </a:rPr>
              <a:t> in range(0,20):</a:t>
            </a:r>
          </a:p>
          <a:p>
            <a:r>
              <a:rPr lang="en-US" sz="1400" dirty="0">
                <a:latin typeface="Lucida Console" panose="020B0609040504020204" pitchFamily="49" charset="0"/>
              </a:rPr>
              <a:t>    </a:t>
            </a:r>
            <a:r>
              <a:rPr lang="en-US" sz="1400" dirty="0" err="1">
                <a:latin typeface="Lucida Console" panose="020B0609040504020204" pitchFamily="49" charset="0"/>
              </a:rPr>
              <a:t>t.append</a:t>
            </a:r>
            <a:r>
              <a:rPr lang="en-US" sz="1400" dirty="0">
                <a:latin typeface="Lucida Console" panose="020B0609040504020204" pitchFamily="49" charset="0"/>
              </a:rPr>
              <a:t>(0.05*</a:t>
            </a:r>
            <a:r>
              <a:rPr lang="en-US" sz="1400" dirty="0" err="1">
                <a:latin typeface="Lucida Console" panose="020B0609040504020204" pitchFamily="49" charset="0"/>
              </a:rPr>
              <a:t>i</a:t>
            </a:r>
            <a:r>
              <a:rPr lang="en-US" sz="1400" dirty="0">
                <a:latin typeface="Lucida Console" panose="020B0609040504020204" pitchFamily="49" charset="0"/>
              </a:rPr>
              <a:t>)</a:t>
            </a:r>
          </a:p>
          <a:p>
            <a:r>
              <a:rPr lang="en-US" sz="1400" dirty="0">
                <a:latin typeface="Lucida Console" panose="020B0609040504020204" pitchFamily="49" charset="0"/>
              </a:rPr>
              <a:t>v=[]</a:t>
            </a:r>
          </a:p>
          <a:p>
            <a:r>
              <a:rPr lang="en-US" sz="1400" dirty="0">
                <a:latin typeface="Lucida Console" panose="020B0609040504020204" pitchFamily="49" charset="0"/>
              </a:rPr>
              <a:t>for </a:t>
            </a:r>
            <a:r>
              <a:rPr lang="en-US" sz="1400" dirty="0" err="1">
                <a:latin typeface="Lucida Console" panose="020B0609040504020204" pitchFamily="49" charset="0"/>
              </a:rPr>
              <a:t>i</a:t>
            </a:r>
            <a:r>
              <a:rPr lang="en-US" sz="1400" dirty="0">
                <a:latin typeface="Lucida Console" panose="020B0609040504020204" pitchFamily="49" charset="0"/>
              </a:rPr>
              <a:t> in range(0,20):</a:t>
            </a:r>
          </a:p>
          <a:p>
            <a:r>
              <a:rPr lang="en-US" sz="1400" dirty="0">
                <a:latin typeface="Lucida Console" panose="020B0609040504020204" pitchFamily="49" charset="0"/>
              </a:rPr>
              <a:t>    </a:t>
            </a:r>
            <a:r>
              <a:rPr lang="en-US" sz="1400" dirty="0" err="1">
                <a:latin typeface="Lucida Console" panose="020B0609040504020204" pitchFamily="49" charset="0"/>
              </a:rPr>
              <a:t>v.append</a:t>
            </a:r>
            <a:r>
              <a:rPr lang="en-US" sz="1400" dirty="0">
                <a:latin typeface="Lucida Console" panose="020B0609040504020204" pitchFamily="49" charset="0"/>
              </a:rPr>
              <a:t>(v0-g*t[</a:t>
            </a:r>
            <a:r>
              <a:rPr lang="en-US" sz="1400" dirty="0" err="1">
                <a:latin typeface="Lucida Console" panose="020B0609040504020204" pitchFamily="49" charset="0"/>
              </a:rPr>
              <a:t>i</a:t>
            </a:r>
            <a:r>
              <a:rPr lang="en-US" sz="1400" dirty="0">
                <a:latin typeface="Lucida Console" panose="020B0609040504020204" pitchFamily="49" charset="0"/>
              </a:rPr>
              <a:t>])</a:t>
            </a:r>
          </a:p>
          <a:p>
            <a:r>
              <a:rPr lang="en-US" sz="1400" dirty="0">
                <a:latin typeface="Lucida Console" panose="020B0609040504020204" pitchFamily="49" charset="0"/>
              </a:rPr>
              <a:t>z=[]</a:t>
            </a:r>
          </a:p>
          <a:p>
            <a:r>
              <a:rPr lang="en-US" sz="1400" dirty="0">
                <a:latin typeface="Lucida Console" panose="020B0609040504020204" pitchFamily="49" charset="0"/>
              </a:rPr>
              <a:t>for </a:t>
            </a:r>
            <a:r>
              <a:rPr lang="en-US" sz="1400" dirty="0" err="1">
                <a:latin typeface="Lucida Console" panose="020B0609040504020204" pitchFamily="49" charset="0"/>
              </a:rPr>
              <a:t>i</a:t>
            </a:r>
            <a:r>
              <a:rPr lang="en-US" sz="1400" dirty="0">
                <a:latin typeface="Lucida Console" panose="020B0609040504020204" pitchFamily="49" charset="0"/>
              </a:rPr>
              <a:t> in range(0,20):</a:t>
            </a:r>
          </a:p>
          <a:p>
            <a:r>
              <a:rPr lang="en-US" sz="1400" dirty="0">
                <a:latin typeface="Lucida Console" panose="020B0609040504020204" pitchFamily="49" charset="0"/>
              </a:rPr>
              <a:t>    </a:t>
            </a:r>
            <a:r>
              <a:rPr lang="en-US" sz="1400" dirty="0" err="1">
                <a:latin typeface="Lucida Console" panose="020B0609040504020204" pitchFamily="49" charset="0"/>
              </a:rPr>
              <a:t>z.append</a:t>
            </a:r>
            <a:r>
              <a:rPr lang="en-US" sz="1400" dirty="0">
                <a:latin typeface="Lucida Console" panose="020B0609040504020204" pitchFamily="49" charset="0"/>
              </a:rPr>
              <a:t>(z0+v0*t[</a:t>
            </a:r>
            <a:r>
              <a:rPr lang="en-US" sz="1400" dirty="0" err="1">
                <a:latin typeface="Lucida Console" panose="020B0609040504020204" pitchFamily="49" charset="0"/>
              </a:rPr>
              <a:t>i</a:t>
            </a:r>
            <a:r>
              <a:rPr lang="en-US" sz="1400" dirty="0">
                <a:latin typeface="Lucida Console" panose="020B0609040504020204" pitchFamily="49" charset="0"/>
              </a:rPr>
              <a:t>]-0.5*g*t[</a:t>
            </a:r>
            <a:r>
              <a:rPr lang="en-US" sz="1400" dirty="0" err="1">
                <a:latin typeface="Lucida Console" panose="020B0609040504020204" pitchFamily="49" charset="0"/>
              </a:rPr>
              <a:t>i</a:t>
            </a:r>
            <a:r>
              <a:rPr lang="en-US" sz="1400" dirty="0">
                <a:latin typeface="Lucida Console" panose="020B0609040504020204" pitchFamily="49" charset="0"/>
              </a:rPr>
              <a:t>]*t[</a:t>
            </a:r>
            <a:r>
              <a:rPr lang="en-US" sz="1400" dirty="0" err="1">
                <a:latin typeface="Lucida Console" panose="020B0609040504020204" pitchFamily="49" charset="0"/>
              </a:rPr>
              <a:t>i</a:t>
            </a:r>
            <a:r>
              <a:rPr lang="en-US" sz="1400" dirty="0">
                <a:latin typeface="Lucida Console" panose="020B0609040504020204" pitchFamily="49" charset="0"/>
              </a:rPr>
              <a:t>])</a:t>
            </a:r>
            <a:endParaRPr lang="sk-SK" sz="1400" dirty="0">
              <a:latin typeface="Lucida Console" panose="020B0609040504020204" pitchFamily="49" charset="0"/>
            </a:endParaRPr>
          </a:p>
          <a:p>
            <a:r>
              <a:rPr lang="sk-SK" sz="1400" dirty="0">
                <a:latin typeface="Lucida Console" panose="020B0609040504020204" pitchFamily="49" charset="0"/>
              </a:rPr>
              <a:t>plot(</a:t>
            </a:r>
            <a:r>
              <a:rPr lang="sk-SK" sz="1400" dirty="0" err="1">
                <a:latin typeface="Lucida Console" panose="020B0609040504020204" pitchFamily="49" charset="0"/>
              </a:rPr>
              <a:t>z,v</a:t>
            </a:r>
            <a:r>
              <a:rPr lang="sk-SK" sz="1400" dirty="0">
                <a:latin typeface="Lucida Console" panose="020B0609040504020204" pitchFamily="49" charset="0"/>
              </a:rPr>
              <a:t>)</a:t>
            </a:r>
            <a:endParaRPr lang="en-US" sz="1400" dirty="0">
              <a:latin typeface="Lucida Console" panose="020B0609040504020204" pitchFamily="49" charset="0"/>
            </a:endParaRPr>
          </a:p>
          <a:p>
            <a:r>
              <a:rPr lang="en-US" sz="1400" dirty="0">
                <a:latin typeface="Lucida Console" panose="020B0609040504020204" pitchFamily="49" charset="0"/>
              </a:rPr>
              <a:t>plot(</a:t>
            </a:r>
            <a:r>
              <a:rPr lang="en-US" sz="1400" dirty="0" err="1">
                <a:latin typeface="Lucida Console" panose="020B0609040504020204" pitchFamily="49" charset="0"/>
              </a:rPr>
              <a:t>z,v,"o</a:t>
            </a:r>
            <a:r>
              <a:rPr lang="en-US" sz="1400" dirty="0">
                <a:latin typeface="Lucida Console" panose="020B0609040504020204" pitchFamily="49" charset="0"/>
              </a:rPr>
              <a:t>")</a:t>
            </a:r>
          </a:p>
        </p:txBody>
      </p:sp>
      <p:sp>
        <p:nvSpPr>
          <p:cNvPr id="4" name="TextBox 3"/>
          <p:cNvSpPr txBox="1"/>
          <p:nvPr/>
        </p:nvSpPr>
        <p:spPr>
          <a:xfrm>
            <a:off x="683568" y="332656"/>
            <a:ext cx="7560840" cy="400110"/>
          </a:xfrm>
          <a:prstGeom prst="rect">
            <a:avLst/>
          </a:prstGeom>
          <a:noFill/>
        </p:spPr>
        <p:txBody>
          <a:bodyPr wrap="square" rtlCol="0">
            <a:spAutoFit/>
          </a:bodyPr>
          <a:lstStyle/>
          <a:p>
            <a:r>
              <a:rPr lang="sk-SK" sz="2000" dirty="0"/>
              <a:t>Graf som nakreslil v </a:t>
            </a:r>
            <a:r>
              <a:rPr lang="sk-SK" sz="2000" dirty="0" err="1"/>
              <a:t>Pythone</a:t>
            </a:r>
            <a:r>
              <a:rPr lang="sk-SK" sz="2000" dirty="0"/>
              <a:t> takto:</a:t>
            </a:r>
            <a:endParaRPr lang="en-US" sz="2000" dirty="0"/>
          </a:p>
        </p:txBody>
      </p:sp>
      <p:sp>
        <p:nvSpPr>
          <p:cNvPr id="5" name="TextBox 4"/>
          <p:cNvSpPr txBox="1"/>
          <p:nvPr/>
        </p:nvSpPr>
        <p:spPr>
          <a:xfrm>
            <a:off x="683568" y="4356957"/>
            <a:ext cx="8003232" cy="1938992"/>
          </a:xfrm>
          <a:prstGeom prst="rect">
            <a:avLst/>
          </a:prstGeom>
          <a:noFill/>
        </p:spPr>
        <p:txBody>
          <a:bodyPr wrap="square" rtlCol="0">
            <a:spAutoFit/>
          </a:bodyPr>
          <a:lstStyle/>
          <a:p>
            <a:r>
              <a:rPr lang="sk-SK" sz="2000" dirty="0"/>
              <a:t>Počiatočný stav sa v grafe na obrázku nachádza v pravom hornom rohu, počas zvyšujúceho sa času sa stav posúva dolu po nakreslenej čiare, pričom každý zvýraznený bod na čiare predstavuje nárast času  o 0.05 sekundy.</a:t>
            </a:r>
          </a:p>
          <a:p>
            <a:endParaRPr lang="sk-SK" sz="2000" dirty="0"/>
          </a:p>
          <a:p>
            <a:r>
              <a:rPr lang="sk-SK" sz="2000" dirty="0"/>
              <a:t>Poznamenajme, že program v Pythone nerieši pohybové riešenie, iba vykresľuje už hotové riešenie, ktoré sme našli analyticky.</a:t>
            </a:r>
            <a:endParaRPr lang="en-US" sz="2000" dirty="0"/>
          </a:p>
        </p:txBody>
      </p:sp>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0112" y="1379188"/>
            <a:ext cx="3240360" cy="2546790"/>
          </a:xfrm>
          <a:prstGeom prst="rect">
            <a:avLst/>
          </a:prstGeom>
        </p:spPr>
      </p:pic>
    </p:spTree>
    <p:extLst>
      <p:ext uri="{BB962C8B-B14F-4D97-AF65-F5344CB8AC3E}">
        <p14:creationId xmlns:p14="http://schemas.microsoft.com/office/powerpoint/2010/main" val="1738219309"/>
      </p:ext>
    </p:extLst>
  </p:cSld>
  <p:clrMapOvr>
    <a:masterClrMapping/>
  </p:clrMapOvr>
  <p:extLst mod="1"/>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13</a:t>
            </a:fld>
            <a:endParaRPr lang="en-US"/>
          </a:p>
        </p:txBody>
      </p:sp>
      <p:sp>
        <p:nvSpPr>
          <p:cNvPr id="3" name="TextBox 2"/>
          <p:cNvSpPr txBox="1"/>
          <p:nvPr/>
        </p:nvSpPr>
        <p:spPr>
          <a:xfrm>
            <a:off x="611560" y="692696"/>
            <a:ext cx="8075240" cy="400110"/>
          </a:xfrm>
          <a:prstGeom prst="rect">
            <a:avLst/>
          </a:prstGeom>
          <a:noFill/>
        </p:spPr>
        <p:txBody>
          <a:bodyPr wrap="square" rtlCol="0">
            <a:spAutoFit/>
          </a:bodyPr>
          <a:lstStyle/>
          <a:p>
            <a:r>
              <a:rPr lang="sk-SK" sz="2000" dirty="0"/>
              <a:t>2. Vizualizácia v trojrozmernom priestore                  : </a:t>
            </a:r>
            <a:endParaRPr lang="en-US" sz="2000" dirty="0"/>
          </a:p>
        </p:txBody>
      </p:sp>
      <p:pic>
        <p:nvPicPr>
          <p:cNvPr id="4" name="Picture 3"/>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5148064" y="765116"/>
            <a:ext cx="725805" cy="255270"/>
          </a:xfrm>
          <a:prstGeom prst="rect">
            <a:avLst/>
          </a:prstGeom>
        </p:spPr>
      </p:pic>
      <p:pic>
        <p:nvPicPr>
          <p:cNvPr id="5" name="Picture 4" descr="Screen Clipping"/>
          <p:cNvPicPr>
            <a:picLocks noChangeAspect="1"/>
          </p:cNvPicPr>
          <p:nvPr/>
        </p:nvPicPr>
        <p:blipFill rotWithShape="1">
          <a:blip r:embed="rId4">
            <a:extLst>
              <a:ext uri="{28A0092B-C50C-407E-A947-70E740481C1C}">
                <a14:useLocalDpi xmlns:a14="http://schemas.microsoft.com/office/drawing/2010/main" val="0"/>
              </a:ext>
            </a:extLst>
          </a:blip>
          <a:srcRect l="11111" t="6873" r="4032" b="9802"/>
          <a:stretch/>
        </p:blipFill>
        <p:spPr>
          <a:xfrm>
            <a:off x="1907210" y="1099519"/>
            <a:ext cx="6049166" cy="4921769"/>
          </a:xfrm>
          <a:prstGeom prst="rect">
            <a:avLst/>
          </a:prstGeom>
        </p:spPr>
      </p:pic>
      <p:sp>
        <p:nvSpPr>
          <p:cNvPr id="7" name="Rectangle 6"/>
          <p:cNvSpPr/>
          <p:nvPr/>
        </p:nvSpPr>
        <p:spPr>
          <a:xfrm>
            <a:off x="1954558" y="3539912"/>
            <a:ext cx="288862" cy="369332"/>
          </a:xfrm>
          <a:prstGeom prst="rect">
            <a:avLst/>
          </a:prstGeom>
        </p:spPr>
        <p:txBody>
          <a:bodyPr wrap="none">
            <a:spAutoFit/>
          </a:bodyPr>
          <a:lstStyle/>
          <a:p>
            <a:r>
              <a:rPr lang="sk-SK" dirty="0"/>
              <a:t>v</a:t>
            </a:r>
            <a:endParaRPr lang="en-US" dirty="0"/>
          </a:p>
        </p:txBody>
      </p:sp>
      <p:sp>
        <p:nvSpPr>
          <p:cNvPr id="8" name="Rectangle 7"/>
          <p:cNvSpPr/>
          <p:nvPr/>
        </p:nvSpPr>
        <p:spPr>
          <a:xfrm>
            <a:off x="4793774" y="5963599"/>
            <a:ext cx="276038" cy="369332"/>
          </a:xfrm>
          <a:prstGeom prst="rect">
            <a:avLst/>
          </a:prstGeom>
        </p:spPr>
        <p:txBody>
          <a:bodyPr wrap="none">
            <a:spAutoFit/>
          </a:bodyPr>
          <a:lstStyle/>
          <a:p>
            <a:r>
              <a:rPr lang="sk-SK" dirty="0"/>
              <a:t>z</a:t>
            </a:r>
            <a:endParaRPr lang="en-US" dirty="0"/>
          </a:p>
        </p:txBody>
      </p:sp>
      <p:sp>
        <p:nvSpPr>
          <p:cNvPr id="9" name="Rectangle 8"/>
          <p:cNvSpPr/>
          <p:nvPr/>
        </p:nvSpPr>
        <p:spPr>
          <a:xfrm>
            <a:off x="7092280" y="4581128"/>
            <a:ext cx="261610" cy="369332"/>
          </a:xfrm>
          <a:prstGeom prst="rect">
            <a:avLst/>
          </a:prstGeom>
        </p:spPr>
        <p:txBody>
          <a:bodyPr wrap="none">
            <a:spAutoFit/>
          </a:bodyPr>
          <a:lstStyle/>
          <a:p>
            <a:r>
              <a:rPr lang="sk-SK" dirty="0"/>
              <a:t>t</a:t>
            </a:r>
            <a:endParaRPr lang="en-US" dirty="0"/>
          </a:p>
        </p:txBody>
      </p:sp>
      <p:sp>
        <p:nvSpPr>
          <p:cNvPr id="10" name="TextBox 9"/>
          <p:cNvSpPr txBox="1"/>
          <p:nvPr/>
        </p:nvSpPr>
        <p:spPr>
          <a:xfrm>
            <a:off x="611560" y="6356350"/>
            <a:ext cx="7344322" cy="400110"/>
          </a:xfrm>
          <a:prstGeom prst="rect">
            <a:avLst/>
          </a:prstGeom>
          <a:noFill/>
        </p:spPr>
        <p:txBody>
          <a:bodyPr wrap="square" rtlCol="0">
            <a:spAutoFit/>
          </a:bodyPr>
          <a:lstStyle/>
          <a:p>
            <a:r>
              <a:rPr lang="sk-SK" sz="2000" dirty="0"/>
              <a:t>Obrázok bol vyrobený v programe </a:t>
            </a:r>
            <a:r>
              <a:rPr lang="sk-SK" sz="2000" dirty="0" err="1"/>
              <a:t>Mathematica</a:t>
            </a:r>
            <a:r>
              <a:rPr lang="sk-SK" sz="2000" dirty="0"/>
              <a:t>, detaily neuvádzame</a:t>
            </a:r>
            <a:endParaRPr lang="en-US" sz="2000" dirty="0"/>
          </a:p>
        </p:txBody>
      </p:sp>
    </p:spTree>
    <p:extLst>
      <p:ext uri="{BB962C8B-B14F-4D97-AF65-F5344CB8AC3E}">
        <p14:creationId xmlns:p14="http://schemas.microsoft.com/office/powerpoint/2010/main" val="1362998634"/>
      </p:ext>
    </p:extLst>
  </p:cSld>
  <p:clrMapOvr>
    <a:masterClrMapping/>
  </p:clrMapOvr>
  <p:extLst mod="1"/>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14</a:t>
            </a:fld>
            <a:endParaRPr lang="en-US"/>
          </a:p>
        </p:txBody>
      </p:sp>
      <p:pic>
        <p:nvPicPr>
          <p:cNvPr id="3" name="Picture 2" descr="Screen Clipping"/>
          <p:cNvPicPr>
            <a:picLocks noChangeAspect="1"/>
          </p:cNvPicPr>
          <p:nvPr/>
        </p:nvPicPr>
        <p:blipFill rotWithShape="1">
          <a:blip r:embed="rId3">
            <a:extLst>
              <a:ext uri="{28A0092B-C50C-407E-A947-70E740481C1C}">
                <a14:useLocalDpi xmlns:a14="http://schemas.microsoft.com/office/drawing/2010/main" val="0"/>
              </a:ext>
            </a:extLst>
          </a:blip>
          <a:srcRect r="957" b="8097"/>
          <a:stretch/>
        </p:blipFill>
        <p:spPr>
          <a:xfrm>
            <a:off x="2339752" y="2887201"/>
            <a:ext cx="3748813" cy="2714217"/>
          </a:xfrm>
          <a:prstGeom prst="rect">
            <a:avLst/>
          </a:prstGeom>
        </p:spPr>
      </p:pic>
      <p:sp>
        <p:nvSpPr>
          <p:cNvPr id="4" name="Rectangle 3"/>
          <p:cNvSpPr/>
          <p:nvPr/>
        </p:nvSpPr>
        <p:spPr>
          <a:xfrm>
            <a:off x="1979712" y="3244334"/>
            <a:ext cx="276038" cy="369332"/>
          </a:xfrm>
          <a:prstGeom prst="rect">
            <a:avLst/>
          </a:prstGeom>
        </p:spPr>
        <p:txBody>
          <a:bodyPr wrap="none">
            <a:spAutoFit/>
          </a:bodyPr>
          <a:lstStyle/>
          <a:p>
            <a:r>
              <a:rPr lang="sk-SK" dirty="0"/>
              <a:t>z</a:t>
            </a:r>
            <a:endParaRPr lang="en-US" dirty="0"/>
          </a:p>
        </p:txBody>
      </p:sp>
      <p:sp>
        <p:nvSpPr>
          <p:cNvPr id="5" name="TextBox 4"/>
          <p:cNvSpPr txBox="1"/>
          <p:nvPr/>
        </p:nvSpPr>
        <p:spPr>
          <a:xfrm>
            <a:off x="395536" y="332656"/>
            <a:ext cx="8291264" cy="2554545"/>
          </a:xfrm>
          <a:prstGeom prst="rect">
            <a:avLst/>
          </a:prstGeom>
          <a:noFill/>
        </p:spPr>
        <p:txBody>
          <a:bodyPr wrap="square" rtlCol="0">
            <a:spAutoFit/>
          </a:bodyPr>
          <a:lstStyle/>
          <a:p>
            <a:r>
              <a:rPr lang="sk-SK" sz="2000" dirty="0"/>
              <a:t>Vizualizovali sme trajektóriu častice v stavovom priestore.</a:t>
            </a:r>
          </a:p>
          <a:p>
            <a:r>
              <a:rPr lang="sk-SK" sz="2000" dirty="0"/>
              <a:t>Pojmom </a:t>
            </a:r>
            <a:r>
              <a:rPr lang="sk-SK" sz="2000" b="1" dirty="0"/>
              <a:t>trajektória (bez prívlastkov) </a:t>
            </a:r>
            <a:r>
              <a:rPr lang="sk-SK" sz="2000" dirty="0"/>
              <a:t>máme spravidla na mysli čiaru, ktorú pri pohybe opíše častica v „normálnom“ (niekedy hovoríme konfiguračnom) priestore. V prípade jednorozmerného pohybu je to triviálna vec, je to nejaká úsečka, časť priamky definujúcej jednorozmerný svet častice. Na trajektórii môžeme tiež vyznačiť čas ako na ďalšom obrázku. Vyznačené body zodpovedajú nárastu času vždy o 0.05 sekundy. Na obrázku je trajektória častice pri voľnom páde z výšky 10m počas prvej sekundy pádu.</a:t>
            </a:r>
            <a:endParaRPr lang="en-US" sz="2000" dirty="0"/>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987824" y="6024562"/>
            <a:ext cx="2621280" cy="514350"/>
          </a:xfrm>
          <a:prstGeom prst="rect">
            <a:avLst/>
          </a:prstGeom>
        </p:spPr>
      </p:pic>
    </p:spTree>
    <p:extLst>
      <p:ext uri="{BB962C8B-B14F-4D97-AF65-F5344CB8AC3E}">
        <p14:creationId xmlns:p14="http://schemas.microsoft.com/office/powerpoint/2010/main" val="3069748294"/>
      </p:ext>
    </p:extLst>
  </p:cSld>
  <p:clrMapOvr>
    <a:masterClrMapping/>
  </p:clrMapOvr>
  <p:extLst mod="1"/>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15</a:t>
            </a:fld>
            <a:endParaRPr lang="en-US"/>
          </a:p>
        </p:txBody>
      </p:sp>
      <p:sp>
        <p:nvSpPr>
          <p:cNvPr id="3" name="TextBox 2"/>
          <p:cNvSpPr txBox="1"/>
          <p:nvPr/>
        </p:nvSpPr>
        <p:spPr>
          <a:xfrm>
            <a:off x="755576" y="692696"/>
            <a:ext cx="7704856" cy="2246769"/>
          </a:xfrm>
          <a:prstGeom prst="rect">
            <a:avLst/>
          </a:prstGeom>
          <a:noFill/>
        </p:spPr>
        <p:txBody>
          <a:bodyPr wrap="square" rtlCol="0">
            <a:spAutoFit/>
          </a:bodyPr>
          <a:lstStyle/>
          <a:p>
            <a:r>
              <a:rPr lang="sk-SK" sz="2000" dirty="0"/>
              <a:t>Poznamenajme ešte, že ak poznáme časový priebeh trajektórie</a:t>
            </a:r>
          </a:p>
          <a:p>
            <a:endParaRPr lang="sk-SK" sz="2000" dirty="0"/>
          </a:p>
          <a:p>
            <a:endParaRPr lang="sk-SK" sz="2000" dirty="0"/>
          </a:p>
          <a:p>
            <a:endParaRPr lang="sk-SK" sz="2000" dirty="0"/>
          </a:p>
          <a:p>
            <a:endParaRPr lang="sk-SK" sz="2000" dirty="0"/>
          </a:p>
          <a:p>
            <a:r>
              <a:rPr lang="sk-SK" sz="2000" dirty="0"/>
              <a:t>potom vieme triviálne doplniť riešenie na úplné riešenie v stavovom priestore, pretože priebeh rýchlosti získame prosto derivovaním:</a:t>
            </a:r>
            <a:endParaRPr lang="en-US" sz="2000" dirty="0"/>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131840" y="1556792"/>
            <a:ext cx="2621280" cy="514350"/>
          </a:xfrm>
          <a:prstGeom prst="rect">
            <a:avLst/>
          </a:prstGeom>
        </p:spPr>
      </p:pic>
      <p:pic>
        <p:nvPicPr>
          <p:cNvPr id="6" name="Picture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1719282" y="3356992"/>
            <a:ext cx="5446395" cy="523875"/>
          </a:xfrm>
          <a:prstGeom prst="rect">
            <a:avLst/>
          </a:prstGeom>
        </p:spPr>
      </p:pic>
    </p:spTree>
    <p:extLst>
      <p:ext uri="{BB962C8B-B14F-4D97-AF65-F5344CB8AC3E}">
        <p14:creationId xmlns:p14="http://schemas.microsoft.com/office/powerpoint/2010/main" val="3779240139"/>
      </p:ext>
    </p:extLst>
  </p:cSld>
  <p:clrMapOvr>
    <a:masterClrMapping/>
  </p:clrMapOvr>
  <p:extLst mod="1"/>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520" y="1988840"/>
            <a:ext cx="8640960" cy="707886"/>
          </a:xfrm>
          <a:prstGeom prst="rect">
            <a:avLst/>
          </a:prstGeom>
          <a:noFill/>
        </p:spPr>
        <p:txBody>
          <a:bodyPr wrap="square" rtlCol="0">
            <a:spAutoFit/>
          </a:bodyPr>
          <a:lstStyle/>
          <a:p>
            <a:r>
              <a:rPr lang="sk-SK" sz="2000" dirty="0"/>
              <a:t>Vo všeobecnosti môže sila pôsobiaca na teleso závisieť nielen od jeho polohy ale aj od okamžitej rýchlosti, teda</a:t>
            </a:r>
            <a:endParaRPr lang="en-US" sz="2000" dirty="0"/>
          </a:p>
        </p:txBody>
      </p:sp>
      <p:pic>
        <p:nvPicPr>
          <p:cNvPr id="7" name="Picture 6"/>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4284806" y="2703514"/>
            <a:ext cx="923925" cy="255270"/>
          </a:xfrm>
          <a:prstGeom prst="rect">
            <a:avLst/>
          </a:prstGeom>
        </p:spPr>
      </p:pic>
      <p:sp>
        <p:nvSpPr>
          <p:cNvPr id="8" name="TextBox 7"/>
          <p:cNvSpPr txBox="1"/>
          <p:nvPr/>
        </p:nvSpPr>
        <p:spPr>
          <a:xfrm>
            <a:off x="251520" y="3429000"/>
            <a:ext cx="8640960" cy="707886"/>
          </a:xfrm>
          <a:prstGeom prst="rect">
            <a:avLst/>
          </a:prstGeom>
          <a:noFill/>
        </p:spPr>
        <p:txBody>
          <a:bodyPr wrap="square" rtlCol="0">
            <a:spAutoFit/>
          </a:bodyPr>
          <a:lstStyle/>
          <a:p>
            <a:r>
              <a:rPr lang="sk-SK" sz="2000" dirty="0"/>
              <a:t>Napríklad keby sme uvažovali nielen gravitáciu ale aj odpor vzduchu, silová funkcia by mohla mať tvar</a:t>
            </a:r>
            <a:endParaRPr lang="en-US" sz="2000" dirty="0"/>
          </a:p>
        </p:txBody>
      </p:sp>
      <p:pic>
        <p:nvPicPr>
          <p:cNvPr id="14" name="Picture 13"/>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419477" y="4186697"/>
            <a:ext cx="2527935" cy="287655"/>
          </a:xfrm>
          <a:prstGeom prst="rect">
            <a:avLst/>
          </a:prstGeom>
        </p:spPr>
      </p:pic>
      <p:sp>
        <p:nvSpPr>
          <p:cNvPr id="10" name="TextBox 9"/>
          <p:cNvSpPr txBox="1"/>
          <p:nvPr/>
        </p:nvSpPr>
        <p:spPr>
          <a:xfrm>
            <a:off x="251520" y="4541058"/>
            <a:ext cx="8640960" cy="400110"/>
          </a:xfrm>
          <a:prstGeom prst="rect">
            <a:avLst/>
          </a:prstGeom>
          <a:noFill/>
        </p:spPr>
        <p:txBody>
          <a:bodyPr wrap="square" rtlCol="0">
            <a:spAutoFit/>
          </a:bodyPr>
          <a:lstStyle/>
          <a:p>
            <a:r>
              <a:rPr lang="sk-SK" sz="2000" dirty="0"/>
              <a:t>Druhá diferenciálna rovnica by mala tvar</a:t>
            </a:r>
            <a:endParaRPr lang="en-US" sz="2000" dirty="0"/>
          </a:p>
        </p:txBody>
      </p:sp>
      <p:pic>
        <p:nvPicPr>
          <p:cNvPr id="11" name="Picture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a:xfrm>
            <a:off x="3581787" y="4941168"/>
            <a:ext cx="2259330" cy="523875"/>
          </a:xfrm>
          <a:prstGeom prst="rect">
            <a:avLst/>
          </a:prstGeom>
        </p:spPr>
      </p:pic>
      <p:sp>
        <p:nvSpPr>
          <p:cNvPr id="13" name="TextBox 12"/>
          <p:cNvSpPr txBox="1"/>
          <p:nvPr/>
        </p:nvSpPr>
        <p:spPr>
          <a:xfrm>
            <a:off x="251520" y="5733256"/>
            <a:ext cx="8640960" cy="1015663"/>
          </a:xfrm>
          <a:prstGeom prst="rect">
            <a:avLst/>
          </a:prstGeom>
          <a:noFill/>
        </p:spPr>
        <p:txBody>
          <a:bodyPr wrap="square" rtlCol="0">
            <a:spAutoFit/>
          </a:bodyPr>
          <a:lstStyle/>
          <a:p>
            <a:r>
              <a:rPr lang="sk-SK" sz="2000" dirty="0"/>
              <a:t>a sme v koncoch</a:t>
            </a:r>
            <a:r>
              <a:rPr lang="en-US" sz="2000" dirty="0"/>
              <a:t>:</a:t>
            </a:r>
            <a:r>
              <a:rPr lang="sk-SK" sz="2000" dirty="0"/>
              <a:t> nemôžeme to jednoducho integrovať. Musíme zapnúť počítač a vyriešiť všetko numericky </a:t>
            </a:r>
            <a:r>
              <a:rPr lang="sk-SK" sz="2000" dirty="0" err="1"/>
              <a:t>Eulerovou</a:t>
            </a:r>
            <a:r>
              <a:rPr lang="sk-SK" sz="2000" dirty="0"/>
              <a:t> metódou „postupných malých krokov“ (metódou Sovietskej armády). </a:t>
            </a:r>
            <a:endParaRPr lang="en-US" sz="2000" dirty="0"/>
          </a:p>
        </p:txBody>
      </p:sp>
      <p:sp>
        <p:nvSpPr>
          <p:cNvPr id="17" name="Slide Number Placeholder 16"/>
          <p:cNvSpPr>
            <a:spLocks noGrp="1"/>
          </p:cNvSpPr>
          <p:nvPr>
            <p:ph type="sldNum" sz="quarter" idx="12"/>
          </p:nvPr>
        </p:nvSpPr>
        <p:spPr/>
        <p:txBody>
          <a:bodyPr/>
          <a:lstStyle/>
          <a:p>
            <a:fld id="{53A2F171-A641-4D3E-AA75-363029A1D4AF}" type="slidenum">
              <a:rPr lang="en-US" smtClean="0"/>
              <a:t>16</a:t>
            </a:fld>
            <a:endParaRPr lang="en-US"/>
          </a:p>
        </p:txBody>
      </p:sp>
    </p:spTree>
    <p:extLst>
      <p:ext uri="{BB962C8B-B14F-4D97-AF65-F5344CB8AC3E}">
        <p14:creationId xmlns:p14="http://schemas.microsoft.com/office/powerpoint/2010/main" val="3990253798"/>
      </p:ext>
    </p:extLst>
  </p:cSld>
  <p:clrMapOvr>
    <a:masterClrMapping/>
  </p:clrMapOvr>
  <p:extLst mod="1"/>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404664"/>
            <a:ext cx="8712968" cy="400110"/>
          </a:xfrm>
          <a:prstGeom prst="rect">
            <a:avLst/>
          </a:prstGeom>
          <a:noFill/>
        </p:spPr>
        <p:txBody>
          <a:bodyPr wrap="square" rtlCol="0">
            <a:spAutoFit/>
          </a:bodyPr>
          <a:lstStyle/>
          <a:p>
            <a:r>
              <a:rPr lang="sk-SK" sz="2000" dirty="0"/>
              <a:t>Poznamenajme, že rovnica</a:t>
            </a:r>
            <a:endParaRPr lang="en-US" sz="2000" dirty="0"/>
          </a:p>
        </p:txBody>
      </p:sp>
      <p:pic>
        <p:nvPicPr>
          <p:cNvPr id="5" name="Picture 4"/>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272029" y="804775"/>
            <a:ext cx="2527935" cy="28765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179512" y="1268760"/>
                <a:ext cx="8712968" cy="1323439"/>
              </a:xfrm>
              <a:prstGeom prst="rect">
                <a:avLst/>
              </a:prstGeom>
              <a:noFill/>
            </p:spPr>
            <p:txBody>
              <a:bodyPr wrap="square" rtlCol="0">
                <a:spAutoFit/>
              </a:bodyPr>
              <a:lstStyle/>
              <a:p>
                <a:r>
                  <a:rPr lang="sk-SK" sz="2000" dirty="0"/>
                  <a:t>je fyzikálne realistická len pre vrh nadol alebo voľný pád. Lebo len vtedy sa teleso pohybuje stále len smerom nadol a sila odporu vzduchu teda má smer nahor, teda v smere osi z, teda priemet sily na os z je stále kladný. Odtiaľ znamienko plus pri odporovej sile (ak predpokladáme, že konštanta úmernosti </a:t>
                </a:r>
                <a14:m>
                  <m:oMath xmlns:m="http://schemas.openxmlformats.org/officeDocument/2006/math">
                    <m:r>
                      <a:rPr lang="sk-SK" sz="2000" i="1" smtClean="0">
                        <a:latin typeface="Cambria Math"/>
                        <a:ea typeface="Cambria Math"/>
                      </a:rPr>
                      <m:t>𝛼</m:t>
                    </m:r>
                  </m:oMath>
                </a14:m>
                <a:r>
                  <a:rPr lang="sk-SK" sz="2000" dirty="0"/>
                  <a:t> je kladná.</a:t>
                </a:r>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79512" y="1268760"/>
                <a:ext cx="8712968" cy="1323439"/>
              </a:xfrm>
              <a:prstGeom prst="rect">
                <a:avLst/>
              </a:prstGeom>
              <a:blipFill rotWithShape="1">
                <a:blip r:embed="rId8"/>
                <a:stretch>
                  <a:fillRect l="-699" t="-2304" r="-350" b="-7373"/>
                </a:stretch>
              </a:blipFill>
            </p:spPr>
            <p:txBody>
              <a:bodyPr/>
              <a:lstStyle/>
              <a:p>
                <a:r>
                  <a:rPr lang="en-US">
                    <a:noFill/>
                  </a:rPr>
                  <a:t> </a:t>
                </a:r>
              </a:p>
            </p:txBody>
          </p:sp>
        </mc:Fallback>
      </mc:AlternateContent>
      <p:sp>
        <p:nvSpPr>
          <p:cNvPr id="8" name="Slide Number Placeholder 7"/>
          <p:cNvSpPr>
            <a:spLocks noGrp="1"/>
          </p:cNvSpPr>
          <p:nvPr>
            <p:ph type="sldNum" sz="quarter" idx="12"/>
          </p:nvPr>
        </p:nvSpPr>
        <p:spPr/>
        <p:txBody>
          <a:bodyPr/>
          <a:lstStyle/>
          <a:p>
            <a:fld id="{53A2F171-A641-4D3E-AA75-363029A1D4AF}" type="slidenum">
              <a:rPr lang="en-US" smtClean="0"/>
              <a:t>17</a:t>
            </a:fld>
            <a:endParaRPr lang="en-US" dirty="0"/>
          </a:p>
        </p:txBody>
      </p:sp>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318563" y="3573016"/>
            <a:ext cx="1623060" cy="1144905"/>
          </a:xfrm>
          <a:prstGeom prst="rect">
            <a:avLst/>
          </a:prstGeom>
        </p:spPr>
      </p:pic>
      <p:sp>
        <p:nvSpPr>
          <p:cNvPr id="3" name="TextBox 2"/>
          <p:cNvSpPr txBox="1"/>
          <p:nvPr/>
        </p:nvSpPr>
        <p:spPr>
          <a:xfrm>
            <a:off x="179512" y="2780928"/>
            <a:ext cx="8712968" cy="3170099"/>
          </a:xfrm>
          <a:prstGeom prst="rect">
            <a:avLst/>
          </a:prstGeom>
          <a:noFill/>
        </p:spPr>
        <p:txBody>
          <a:bodyPr wrap="square" rtlCol="0">
            <a:spAutoFit/>
          </a:bodyPr>
          <a:lstStyle/>
          <a:p>
            <a:r>
              <a:rPr lang="sk-SK" sz="2000" dirty="0"/>
              <a:t>Fakt, že potrebujeme dve diferenciálne rovnice prvého rádu, aby sme vedeli predpovedať budúcnosť, ukazuje, že ani v jednorozmernom svete na priamke</a:t>
            </a:r>
          </a:p>
          <a:p>
            <a:endParaRPr lang="sk-SK" sz="2000" dirty="0"/>
          </a:p>
          <a:p>
            <a:endParaRPr lang="sk-SK" sz="2000" dirty="0"/>
          </a:p>
          <a:p>
            <a:endParaRPr lang="sk-SK" sz="2000" dirty="0"/>
          </a:p>
          <a:p>
            <a:endParaRPr lang="sk-SK" sz="2000" dirty="0"/>
          </a:p>
          <a:p>
            <a:endParaRPr lang="sk-SK" sz="2000" dirty="0"/>
          </a:p>
          <a:p>
            <a:r>
              <a:rPr lang="sk-SK" sz="2000" dirty="0"/>
              <a:t>nestačí jedno číslo na zadanie momentálneho stavu ale treba dve čísla, počiatočnú hodnotu súradnice aj počiatočnú hodnotu rýchlosti</a:t>
            </a:r>
            <a:r>
              <a:rPr lang="sk-SK" sz="2000" dirty="0">
                <a:solidFill>
                  <a:srgbClr val="FF0000"/>
                </a:solidFill>
              </a:rPr>
              <a:t>. </a:t>
            </a:r>
            <a:r>
              <a:rPr lang="sk-SK" sz="2000" b="1" dirty="0">
                <a:solidFill>
                  <a:srgbClr val="FF0000"/>
                </a:solidFill>
              </a:rPr>
              <a:t>Priestor stavov </a:t>
            </a:r>
            <a:r>
              <a:rPr lang="sk-SK" sz="2000" dirty="0">
                <a:solidFill>
                  <a:srgbClr val="FF0000"/>
                </a:solidFill>
              </a:rPr>
              <a:t>častice žijúcej v jednorozmernom svete na priamke </a:t>
            </a:r>
            <a:r>
              <a:rPr lang="sk-SK" sz="2000" b="1" dirty="0">
                <a:solidFill>
                  <a:srgbClr val="FF0000"/>
                </a:solidFill>
              </a:rPr>
              <a:t>je teda dvojrozmerný</a:t>
            </a:r>
            <a:r>
              <a:rPr lang="sk-SK" sz="2000" dirty="0">
                <a:solidFill>
                  <a:srgbClr val="FF0000"/>
                </a:solidFill>
              </a:rPr>
              <a:t>. </a:t>
            </a:r>
          </a:p>
        </p:txBody>
      </p:sp>
    </p:spTree>
    <p:extLst>
      <p:ext uri="{BB962C8B-B14F-4D97-AF65-F5344CB8AC3E}">
        <p14:creationId xmlns:p14="http://schemas.microsoft.com/office/powerpoint/2010/main" val="1131729416"/>
      </p:ext>
    </p:extLst>
  </p:cSld>
  <p:clrMapOvr>
    <a:masterClrMapping/>
  </p:clrMapOvr>
  <p:extLst mod="1"/>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5355312"/>
          </a:xfrm>
          <a:prstGeom prst="rect">
            <a:avLst/>
          </a:prstGeom>
          <a:noFill/>
        </p:spPr>
        <p:txBody>
          <a:bodyPr wrap="square" rtlCol="0">
            <a:spAutoFit/>
          </a:bodyPr>
          <a:lstStyle/>
          <a:p>
            <a:r>
              <a:rPr lang="sk-SK" dirty="0">
                <a:solidFill>
                  <a:prstClr val="white"/>
                </a:solidFill>
                <a:latin typeface="Arial" panose="020B0604020202020204" pitchFamily="34" charset="0"/>
                <a:cs typeface="Arial" panose="020B0604020202020204" pitchFamily="34" charset="0"/>
              </a:rPr>
              <a:t>Čo mám garantovane vedieť</a:t>
            </a:r>
          </a:p>
          <a:p>
            <a:endParaRPr lang="sk-SK" dirty="0">
              <a:solidFill>
                <a:prstClr val="whit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ako sa zadáva stav hmotného bodu</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čo je pohybová rovnica pre hmotný bod</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popíšte </a:t>
            </a:r>
            <a:r>
              <a:rPr lang="sk-SK" dirty="0" err="1">
                <a:solidFill>
                  <a:prstClr val="white"/>
                </a:solidFill>
                <a:latin typeface="Arial" panose="020B0604020202020204" pitchFamily="34" charset="0"/>
                <a:cs typeface="Arial" panose="020B0604020202020204" pitchFamily="34" charset="0"/>
              </a:rPr>
              <a:t>predp</a:t>
            </a:r>
            <a:r>
              <a:rPr lang="en-US" dirty="0">
                <a:solidFill>
                  <a:prstClr val="white"/>
                </a:solidFill>
                <a:latin typeface="Arial" panose="020B0604020202020204" pitchFamily="34" charset="0"/>
                <a:cs typeface="Arial" panose="020B0604020202020204" pitchFamily="34" charset="0"/>
              </a:rPr>
              <a:t>o</a:t>
            </a:r>
            <a:r>
              <a:rPr lang="sk-SK" dirty="0">
                <a:solidFill>
                  <a:prstClr val="white"/>
                </a:solidFill>
                <a:latin typeface="Arial" panose="020B0604020202020204" pitchFamily="34" charset="0"/>
                <a:cs typeface="Arial" panose="020B0604020202020204" pitchFamily="34" charset="0"/>
              </a:rPr>
              <a:t>veď budúcnosti ako sa bude meniť stav častice v jednorozmernom svete reťazením malých zmien stavu s využitím Newtonovej rovnice ak je zmapovaná sila v celom priestore</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ako vyzerá sústava dvoch diferenciálnych rovníc prvého rádu popisujúca vývoj stavu častice</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riešte jednorozmerný (zvislý) pohyb častice v homogénnom gravitačnom poli pri ľubovoľnej počiatočnej rýchlosti (v smere osi z)</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napíšte riešenie pohybovej rovnice pre voľný pád z výšky h</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akou rýchlosťou dopadne častica pri voľnom páde z výšky h</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čo hovorí </a:t>
            </a:r>
            <a:r>
              <a:rPr lang="sk-SK" dirty="0" err="1">
                <a:solidFill>
                  <a:prstClr val="white"/>
                </a:solidFill>
                <a:latin typeface="Arial" panose="020B0604020202020204" pitchFamily="34" charset="0"/>
                <a:cs typeface="Arial" panose="020B0604020202020204" pitchFamily="34" charset="0"/>
              </a:rPr>
              <a:t>Galileov</a:t>
            </a:r>
            <a:r>
              <a:rPr lang="sk-SK" dirty="0">
                <a:solidFill>
                  <a:prstClr val="white"/>
                </a:solidFill>
                <a:latin typeface="Arial" panose="020B0604020202020204" pitchFamily="34" charset="0"/>
                <a:cs typeface="Arial" panose="020B0604020202020204" pitchFamily="34" charset="0"/>
              </a:rPr>
              <a:t> pokus o páde telies rôznych hmotností a ako to vyplýva z </a:t>
            </a:r>
            <a:r>
              <a:rPr lang="sk-SK" dirty="0" err="1">
                <a:solidFill>
                  <a:prstClr val="white"/>
                </a:solidFill>
                <a:latin typeface="Arial" panose="020B0604020202020204" pitchFamily="34" charset="0"/>
                <a:cs typeface="Arial" panose="020B0604020202020204" pitchFamily="34" charset="0"/>
              </a:rPr>
              <a:t>Newtonovej</a:t>
            </a:r>
            <a:r>
              <a:rPr lang="sk-SK" dirty="0">
                <a:solidFill>
                  <a:prstClr val="white"/>
                </a:solidFill>
                <a:latin typeface="Arial" panose="020B0604020202020204" pitchFamily="34" charset="0"/>
                <a:cs typeface="Arial" panose="020B0604020202020204" pitchFamily="34" charset="0"/>
              </a:rPr>
              <a:t> rovnice</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určte hĺbku studne, ak voľný pád kameňa na dno trvá 2 sekundy</a:t>
            </a:r>
          </a:p>
          <a:p>
            <a:pPr marL="285750" indent="-285750">
              <a:buFont typeface="Arial" panose="020B0604020202020204" pitchFamily="34" charset="0"/>
              <a:buChar char="•"/>
            </a:pPr>
            <a:r>
              <a:rPr lang="sk-SK" dirty="0" err="1">
                <a:solidFill>
                  <a:prstClr val="white"/>
                </a:solidFill>
                <a:latin typeface="Arial" panose="020B0604020202020204" pitchFamily="34" charset="0"/>
                <a:cs typeface="Arial" panose="020B0604020202020204" pitchFamily="34" charset="0"/>
              </a:rPr>
              <a:t>koľkorozmerný</a:t>
            </a:r>
            <a:r>
              <a:rPr lang="sk-SK" dirty="0">
                <a:solidFill>
                  <a:prstClr val="white"/>
                </a:solidFill>
                <a:latin typeface="Arial" panose="020B0604020202020204" pitchFamily="34" charset="0"/>
                <a:cs typeface="Arial" panose="020B0604020202020204" pitchFamily="34" charset="0"/>
              </a:rPr>
              <a:t> je stavový priestor častice žijúcej v jednorozmernom svete. A v trojrozmernom? </a:t>
            </a:r>
          </a:p>
          <a:p>
            <a:pPr marL="285750" indent="-285750">
              <a:buFont typeface="Arial" panose="020B0604020202020204" pitchFamily="34" charset="0"/>
              <a:buChar char="•"/>
            </a:pPr>
            <a:endParaRPr lang="en-US" dirty="0">
              <a:solidFill>
                <a:prstClr val="whit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838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3A2F171-A641-4D3E-AA75-363029A1D4AF}" type="slidenum">
              <a:rPr lang="en-US" smtClean="0"/>
              <a:t>19</a:t>
            </a:fld>
            <a:endParaRPr lang="en-US" dirty="0"/>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318563" y="3573016"/>
            <a:ext cx="1623060" cy="1144905"/>
          </a:xfrm>
          <a:prstGeom prst="rect">
            <a:avLst/>
          </a:prstGeom>
        </p:spPr>
      </p:pic>
      <p:sp>
        <p:nvSpPr>
          <p:cNvPr id="3" name="TextBox 2"/>
          <p:cNvSpPr txBox="1"/>
          <p:nvPr/>
        </p:nvSpPr>
        <p:spPr>
          <a:xfrm>
            <a:off x="179512" y="2780928"/>
            <a:ext cx="8712968" cy="3170099"/>
          </a:xfrm>
          <a:prstGeom prst="rect">
            <a:avLst/>
          </a:prstGeom>
          <a:noFill/>
        </p:spPr>
        <p:txBody>
          <a:bodyPr wrap="square" rtlCol="0">
            <a:spAutoFit/>
          </a:bodyPr>
          <a:lstStyle/>
          <a:p>
            <a:r>
              <a:rPr lang="sk-SK" sz="2000" dirty="0"/>
              <a:t>Fakt, že potrebujeme dve diferenciálne rovnice prvého rádu, aby sme vedeli predpovedať budúcnosť, ukazuje, že ani v jednorozmernom svete na priamke</a:t>
            </a:r>
          </a:p>
          <a:p>
            <a:endParaRPr lang="sk-SK" sz="2000" dirty="0"/>
          </a:p>
          <a:p>
            <a:endParaRPr lang="sk-SK" sz="2000" dirty="0"/>
          </a:p>
          <a:p>
            <a:endParaRPr lang="sk-SK" sz="2000" dirty="0"/>
          </a:p>
          <a:p>
            <a:endParaRPr lang="sk-SK" sz="2000" dirty="0"/>
          </a:p>
          <a:p>
            <a:endParaRPr lang="sk-SK" sz="2000" dirty="0"/>
          </a:p>
          <a:p>
            <a:r>
              <a:rPr lang="sk-SK" sz="2000" dirty="0"/>
              <a:t>nestačí jedno číslo na zadanie momentálneho stavu ale treba dve čísla, počiatočnú hodnotu súradnice aj počiatočnú hodnotu rýchlosti</a:t>
            </a:r>
            <a:r>
              <a:rPr lang="sk-SK" sz="2000" dirty="0">
                <a:solidFill>
                  <a:srgbClr val="FF0000"/>
                </a:solidFill>
              </a:rPr>
              <a:t>. </a:t>
            </a:r>
            <a:r>
              <a:rPr lang="sk-SK" sz="2000" b="1" dirty="0">
                <a:solidFill>
                  <a:srgbClr val="FF0000"/>
                </a:solidFill>
              </a:rPr>
              <a:t>Priestor stavov </a:t>
            </a:r>
            <a:r>
              <a:rPr lang="sk-SK" sz="2000" dirty="0">
                <a:solidFill>
                  <a:srgbClr val="FF0000"/>
                </a:solidFill>
              </a:rPr>
              <a:t>častice žijúcej v jednorozmernom svete na priamke </a:t>
            </a:r>
            <a:r>
              <a:rPr lang="sk-SK" sz="2000" b="1" dirty="0">
                <a:solidFill>
                  <a:srgbClr val="FF0000"/>
                </a:solidFill>
              </a:rPr>
              <a:t>je teda dvojrozmerný</a:t>
            </a:r>
            <a:r>
              <a:rPr lang="sk-SK" sz="2000" dirty="0">
                <a:solidFill>
                  <a:srgbClr val="FF0000"/>
                </a:solidFill>
              </a:rPr>
              <a:t>. </a:t>
            </a:r>
          </a:p>
        </p:txBody>
      </p:sp>
    </p:spTree>
    <p:extLst>
      <p:ext uri="{BB962C8B-B14F-4D97-AF65-F5344CB8AC3E}">
        <p14:creationId xmlns:p14="http://schemas.microsoft.com/office/powerpoint/2010/main" val="3810819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95536" y="476672"/>
                <a:ext cx="8208912" cy="5632311"/>
              </a:xfrm>
              <a:prstGeom prst="rect">
                <a:avLst/>
              </a:prstGeom>
              <a:noFill/>
            </p:spPr>
            <p:txBody>
              <a:bodyPr wrap="square" rtlCol="0">
                <a:spAutoFit/>
              </a:bodyPr>
              <a:lstStyle/>
              <a:p>
                <a:r>
                  <a:rPr lang="sk-SK" sz="2000" b="1" dirty="0"/>
                  <a:t>Ukážeme si analytické riešenie </a:t>
                </a:r>
                <a:r>
                  <a:rPr lang="sk-SK" sz="2000" dirty="0"/>
                  <a:t>pohybových rovníc vo veľmi ľahkom prípade jednorozmerného pohybu "hmotného bodu" v homogénnom gravitačnom poli.</a:t>
                </a:r>
              </a:p>
              <a:p>
                <a:r>
                  <a:rPr lang="sk-SK" sz="2000" dirty="0"/>
                  <a:t>Úloha znie tak:</a:t>
                </a:r>
              </a:p>
              <a:p>
                <a:pPr marL="342900" indent="-342900">
                  <a:buFont typeface="Arial" pitchFamily="34" charset="0"/>
                  <a:buChar char="•"/>
                </a:pPr>
                <a:r>
                  <a:rPr lang="sk-SK" sz="2000" dirty="0"/>
                  <a:t>Mám teleso, ktoré sa môže pohybovať len po zvislej osi, nazveme ju </a:t>
                </a:r>
                <a14:m>
                  <m:oMath xmlns:m="http://schemas.openxmlformats.org/officeDocument/2006/math">
                    <m:r>
                      <a:rPr lang="sk-SK" sz="2000" b="0" i="1" smtClean="0">
                        <a:latin typeface="Cambria Math"/>
                      </a:rPr>
                      <m:t>𝑧</m:t>
                    </m:r>
                  </m:oMath>
                </a14:m>
                <a:r>
                  <a:rPr lang="sk-SK" sz="2000" dirty="0"/>
                  <a:t>.</a:t>
                </a:r>
              </a:p>
              <a:p>
                <a:pPr marL="342900" indent="-342900">
                  <a:buFont typeface="Arial" pitchFamily="34" charset="0"/>
                  <a:buChar char="•"/>
                </a:pPr>
                <a:r>
                  <a:rPr lang="sk-SK" sz="2000" dirty="0"/>
                  <a:t>V čase </a:t>
                </a:r>
                <a14:m>
                  <m:oMath xmlns:m="http://schemas.openxmlformats.org/officeDocument/2006/math">
                    <m:r>
                      <a:rPr lang="sk-SK" sz="2000" b="0" i="1" smtClean="0">
                        <a:latin typeface="Cambria Math"/>
                      </a:rPr>
                      <m:t>𝑡</m:t>
                    </m:r>
                    <m:r>
                      <a:rPr lang="sk-SK" sz="2000" b="0" i="1" smtClean="0">
                        <a:latin typeface="Cambria Math"/>
                      </a:rPr>
                      <m:t>=0 </m:t>
                    </m:r>
                  </m:oMath>
                </a14:m>
                <a:r>
                  <a:rPr lang="sk-SK" sz="2000" dirty="0"/>
                  <a:t> poznám počiatočné podmienky, teda </a:t>
                </a:r>
              </a:p>
              <a:p>
                <a:pPr marL="342900" indent="-342900">
                  <a:buFont typeface="Arial" pitchFamily="34" charset="0"/>
                  <a:buChar char="•"/>
                </a:pPr>
                <a:endParaRPr lang="sk-SK" sz="2000" dirty="0"/>
              </a:p>
              <a:p>
                <a:endParaRPr lang="sk-SK" sz="2000" dirty="0"/>
              </a:p>
              <a:p>
                <a:pPr marL="342900" indent="-342900">
                  <a:buFont typeface="Arial" pitchFamily="34" charset="0"/>
                  <a:buChar char="•"/>
                </a:pPr>
                <a:r>
                  <a:rPr lang="sk-SK" sz="2000" dirty="0"/>
                  <a:t>Termín homogénne gravitačné pole znamená, že na teleso v ľubovoľnej výške pôsobí rovnaká sila, rovná</a:t>
                </a:r>
              </a:p>
              <a:p>
                <a:pPr marL="342900" indent="-342900">
                  <a:buFont typeface="Arial" pitchFamily="34" charset="0"/>
                  <a:buChar char="•"/>
                </a:pPr>
                <a:endParaRPr lang="sk-SK" sz="2000" dirty="0"/>
              </a:p>
              <a:p>
                <a:pPr marL="342900" indent="-342900">
                  <a:buFont typeface="Arial" pitchFamily="34" charset="0"/>
                  <a:buChar char="•"/>
                </a:pPr>
                <a:endParaRPr lang="sk-SK" sz="2000" dirty="0"/>
              </a:p>
              <a:p>
                <a:r>
                  <a:rPr lang="sk-SK" sz="2000" dirty="0"/>
                  <a:t>       záporné znamienko znamená, že sila smeruje nadol, teda priemet na os z</a:t>
                </a:r>
              </a:p>
              <a:p>
                <a:r>
                  <a:rPr lang="sk-SK" sz="2000" dirty="0"/>
                  <a:t>       bude záporný. </a:t>
                </a:r>
              </a:p>
              <a:p>
                <a:endParaRPr lang="sk-SK" sz="2000" dirty="0"/>
              </a:p>
              <a:p>
                <a:r>
                  <a:rPr lang="sk-SK" sz="2000" dirty="0"/>
                  <a:t>Prakticky to znamená, že sa nachádzam niekde na povrchu Zeme, teleso je vo </a:t>
                </a:r>
                <a:r>
                  <a:rPr lang="sk-SK" sz="2000" dirty="0">
                    <a:cs typeface="Arial" pitchFamily="34" charset="0"/>
                  </a:rPr>
                  <a:t>výške</a:t>
                </a:r>
                <a:r>
                  <a:rPr lang="sk-SK" sz="2000" dirty="0"/>
                  <a:t> </a:t>
                </a:r>
                <a14:m>
                  <m:oMath xmlns:m="http://schemas.openxmlformats.org/officeDocument/2006/math">
                    <m:sSub>
                      <m:sSubPr>
                        <m:ctrlPr>
                          <a:rPr lang="sk-SK" sz="2000" i="1" smtClean="0">
                            <a:latin typeface="Cambria Math" panose="02040503050406030204" pitchFamily="18" charset="0"/>
                          </a:rPr>
                        </m:ctrlPr>
                      </m:sSubPr>
                      <m:e>
                        <m:r>
                          <a:rPr lang="sk-SK" sz="2000" b="0" i="1" smtClean="0">
                            <a:latin typeface="Cambria Math"/>
                          </a:rPr>
                          <m:t>𝑧</m:t>
                        </m:r>
                      </m:e>
                      <m:sub>
                        <m:r>
                          <a:rPr lang="sk-SK" sz="2000" b="0" i="1" smtClean="0">
                            <a:latin typeface="Cambria Math"/>
                          </a:rPr>
                          <m:t>0</m:t>
                        </m:r>
                      </m:sub>
                    </m:sSub>
                  </m:oMath>
                </a14:m>
                <a:r>
                  <a:rPr lang="sk-SK" sz="2000" dirty="0"/>
                  <a:t> a vrhnem ho zvislo nahor, ak               , alebo ho vrhnem zvislo nadol, ak              , alebo ho proste voľne pustím, ak </a:t>
                </a:r>
              </a:p>
            </p:txBody>
          </p:sp>
        </mc:Choice>
        <mc:Fallback xmlns="">
          <p:sp>
            <p:nvSpPr>
              <p:cNvPr id="2" name="TextBox 1"/>
              <p:cNvSpPr txBox="1">
                <a:spLocks noRot="1" noChangeAspect="1" noMove="1" noResize="1" noEditPoints="1" noAdjustHandles="1" noChangeArrowheads="1" noChangeShapeType="1" noTextEdit="1"/>
              </p:cNvSpPr>
              <p:nvPr/>
            </p:nvSpPr>
            <p:spPr>
              <a:xfrm>
                <a:off x="395536" y="476672"/>
                <a:ext cx="8208912" cy="5632311"/>
              </a:xfrm>
              <a:prstGeom prst="rect">
                <a:avLst/>
              </a:prstGeom>
              <a:blipFill rotWithShape="0">
                <a:blip r:embed="rId9"/>
                <a:stretch>
                  <a:fillRect l="-817" t="-541" r="-446" b="-974"/>
                </a:stretch>
              </a:blipFill>
            </p:spPr>
            <p:txBody>
              <a:bodyPr/>
              <a:lstStyle/>
              <a:p>
                <a:r>
                  <a:rPr lang="en-US">
                    <a:noFill/>
                  </a:rPr>
                  <a:t> </a:t>
                </a:r>
              </a:p>
            </p:txBody>
          </p:sp>
        </mc:Fallback>
      </mc:AlternateContent>
      <p:pic>
        <p:nvPicPr>
          <p:cNvPr id="3" name="Picture 2"/>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2540001" y="2540000"/>
            <a:ext cx="3236595" cy="255270"/>
          </a:xfrm>
          <a:prstGeom prst="rect">
            <a:avLst/>
          </a:prstGeom>
        </p:spPr>
      </p:pic>
      <p:pic>
        <p:nvPicPr>
          <p:cNvPr id="4" name="Picture 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3250891" y="3789040"/>
            <a:ext cx="1470660" cy="255270"/>
          </a:xfrm>
          <a:prstGeom prst="rect">
            <a:avLst/>
          </a:prstGeom>
        </p:spPr>
      </p:pic>
      <p:pic>
        <p:nvPicPr>
          <p:cNvPr id="8" name="Picture 7"/>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4378651" y="5449793"/>
            <a:ext cx="685800" cy="211455"/>
          </a:xfrm>
          <a:prstGeom prst="rect">
            <a:avLst/>
          </a:prstGeom>
        </p:spPr>
      </p:pic>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827584" y="5733256"/>
            <a:ext cx="685800" cy="211455"/>
          </a:xfrm>
          <a:prstGeom prst="rect">
            <a:avLst/>
          </a:prstGeom>
        </p:spPr>
      </p:pic>
      <p:pic>
        <p:nvPicPr>
          <p:cNvPr id="12" name="Picture 1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5292080" y="5733256"/>
            <a:ext cx="685800" cy="211455"/>
          </a:xfrm>
          <a:prstGeom prst="rect">
            <a:avLst/>
          </a:prstGeom>
        </p:spPr>
      </p:pic>
      <p:sp>
        <p:nvSpPr>
          <p:cNvPr id="7" name="Slide Number Placeholder 6"/>
          <p:cNvSpPr>
            <a:spLocks noGrp="1"/>
          </p:cNvSpPr>
          <p:nvPr>
            <p:ph type="sldNum" sz="quarter" idx="12"/>
          </p:nvPr>
        </p:nvSpPr>
        <p:spPr/>
        <p:txBody>
          <a:bodyPr/>
          <a:lstStyle/>
          <a:p>
            <a:fld id="{53A2F171-A641-4D3E-AA75-363029A1D4AF}" type="slidenum">
              <a:rPr lang="en-US" smtClean="0"/>
              <a:t>2</a:t>
            </a:fld>
            <a:endParaRPr lang="en-US"/>
          </a:p>
        </p:txBody>
      </p:sp>
    </p:spTree>
    <p:extLst>
      <p:ext uri="{BB962C8B-B14F-4D97-AF65-F5344CB8AC3E}">
        <p14:creationId xmlns:p14="http://schemas.microsoft.com/office/powerpoint/2010/main" val="1645705814"/>
      </p:ext>
    </p:extLst>
  </p:cSld>
  <p:clrMapOvr>
    <a:masterClrMapping/>
  </p:clrMapOvr>
  <p:extLst mod="1"/>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20</a:t>
            </a:fld>
            <a:endParaRPr lang="en-US"/>
          </a:p>
        </p:txBody>
      </p:sp>
      <p:sp>
        <p:nvSpPr>
          <p:cNvPr id="3" name="TextBox 2"/>
          <p:cNvSpPr txBox="1"/>
          <p:nvPr/>
        </p:nvSpPr>
        <p:spPr>
          <a:xfrm>
            <a:off x="251520" y="620688"/>
            <a:ext cx="8640960" cy="1631216"/>
          </a:xfrm>
          <a:prstGeom prst="rect">
            <a:avLst/>
          </a:prstGeom>
          <a:noFill/>
        </p:spPr>
        <p:txBody>
          <a:bodyPr wrap="square" rtlCol="0">
            <a:spAutoFit/>
          </a:bodyPr>
          <a:lstStyle/>
          <a:p>
            <a:r>
              <a:rPr lang="sk-SK" sz="2000" dirty="0"/>
              <a:t>Predstavme si, že by sme si to hneď neuvedomili, že na zadanie stavu častice potrebujeme dve čísla </a:t>
            </a:r>
            <a:r>
              <a:rPr lang="sk-SK" sz="2000" b="1" dirty="0"/>
              <a:t>a skúšali by sme to len s jedným číslom, polohou častice</a:t>
            </a:r>
            <a:r>
              <a:rPr lang="sk-SK" sz="2000" dirty="0"/>
              <a:t>. Lebo aj pre samotnú funkciu polohy sa dá napísať pohybová rovnica. </a:t>
            </a:r>
          </a:p>
          <a:p>
            <a:endParaRPr lang="sk-SK" sz="2000" dirty="0"/>
          </a:p>
          <a:p>
            <a:r>
              <a:rPr lang="sk-SK" sz="2000" dirty="0"/>
              <a:t>Naozaj Newtonov zákon                          sa dá prepísať takto </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080067" y="1916832"/>
            <a:ext cx="1080135" cy="213360"/>
          </a:xfrm>
          <a:prstGeom prst="rect">
            <a:avLst/>
          </a:prstGeom>
        </p:spPr>
      </p:pic>
      <p:pic>
        <p:nvPicPr>
          <p:cNvPr id="6" name="Picture 5"/>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540001" y="2540000"/>
            <a:ext cx="2318385" cy="116776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51520" y="4005064"/>
                <a:ext cx="8640960" cy="2554545"/>
              </a:xfrm>
              <a:prstGeom prst="rect">
                <a:avLst/>
              </a:prstGeom>
              <a:noFill/>
            </p:spPr>
            <p:txBody>
              <a:bodyPr wrap="square" rtlCol="0">
                <a:spAutoFit/>
              </a:bodyPr>
              <a:lstStyle/>
              <a:p>
                <a:r>
                  <a:rPr lang="sk-SK" sz="2000" b="1" dirty="0">
                    <a:solidFill>
                      <a:srgbClr val="FF0000"/>
                    </a:solidFill>
                  </a:rPr>
                  <a:t>Hľadáme teda jednu neznámu funkciu </a:t>
                </a:r>
                <a14:m>
                  <m:oMath xmlns:m="http://schemas.openxmlformats.org/officeDocument/2006/math">
                    <m:r>
                      <a:rPr lang="sk-SK" sz="2000" b="1" i="1" smtClean="0">
                        <a:solidFill>
                          <a:srgbClr val="FF0000"/>
                        </a:solidFill>
                        <a:latin typeface="Cambria Math"/>
                      </a:rPr>
                      <m:t>𝒙</m:t>
                    </m:r>
                    <m:r>
                      <a:rPr lang="sk-SK" sz="2000" b="1" i="1" smtClean="0">
                        <a:solidFill>
                          <a:srgbClr val="FF0000"/>
                        </a:solidFill>
                        <a:latin typeface="Cambria Math"/>
                      </a:rPr>
                      <m:t>(</m:t>
                    </m:r>
                    <m:r>
                      <a:rPr lang="sk-SK" sz="2000" b="1" i="1" smtClean="0">
                        <a:solidFill>
                          <a:srgbClr val="FF0000"/>
                        </a:solidFill>
                        <a:latin typeface="Cambria Math"/>
                      </a:rPr>
                      <m:t>𝒕</m:t>
                    </m:r>
                    <m:r>
                      <a:rPr lang="sk-SK" sz="2000" b="1" i="1" smtClean="0">
                        <a:solidFill>
                          <a:srgbClr val="FF0000"/>
                        </a:solidFill>
                        <a:latin typeface="Cambria Math"/>
                      </a:rPr>
                      <m:t>)</m:t>
                    </m:r>
                  </m:oMath>
                </a14:m>
                <a:r>
                  <a:rPr lang="sk-SK" sz="2000" b="1" dirty="0">
                    <a:solidFill>
                      <a:srgbClr val="FF0000"/>
                    </a:solidFill>
                  </a:rPr>
                  <a:t>, ktorá spĺňa diferenciálnu rovnicu druhého rádu.</a:t>
                </a:r>
              </a:p>
              <a:p>
                <a:r>
                  <a:rPr lang="sk-SK" sz="2000" dirty="0"/>
                  <a:t>Problém sa ukáže hneď: znalosť jednej počiatočnej podmienky </a:t>
                </a:r>
                <a14:m>
                  <m:oMath xmlns:m="http://schemas.openxmlformats.org/officeDocument/2006/math">
                    <m:r>
                      <a:rPr lang="sk-SK" sz="2000" b="0" i="1" smtClean="0">
                        <a:latin typeface="Cambria Math"/>
                      </a:rPr>
                      <m:t>𝑥</m:t>
                    </m:r>
                    <m:r>
                      <a:rPr lang="sk-SK" sz="2000" b="0" i="1" smtClean="0">
                        <a:latin typeface="Cambria Math"/>
                      </a:rPr>
                      <m:t>(</m:t>
                    </m:r>
                    <m:r>
                      <a:rPr lang="sk-SK" sz="2000" b="0" i="1" smtClean="0">
                        <a:latin typeface="Cambria Math"/>
                      </a:rPr>
                      <m:t>𝑡</m:t>
                    </m:r>
                    <m:r>
                      <a:rPr lang="sk-SK" sz="2000" b="0" i="1" smtClean="0">
                        <a:latin typeface="Cambria Math"/>
                      </a:rPr>
                      <m:t>=0)</m:t>
                    </m:r>
                  </m:oMath>
                </a14:m>
                <a:r>
                  <a:rPr lang="sk-SK" sz="2000" dirty="0"/>
                  <a:t> nestačí na to, aby bolo jednoznačne určené riešenie diferenciálnej rovnice. To vedia dokázať matematici. Ale my tiež môžeme tušiť, v čom je problém. Diferenciálna rovnica druhého rádu s jednou počiatočnou podmienkou sa nedá atakovať na počítači našou metódou postupných malých krokov. Na aproximáciu druhej derivácie nestačia dva blízke body, potrebujeme tri. Ukážme si to podobnejšie.</a:t>
                </a:r>
              </a:p>
            </p:txBody>
          </p:sp>
        </mc:Choice>
        <mc:Fallback xmlns="">
          <p:sp>
            <p:nvSpPr>
              <p:cNvPr id="7" name="TextBox 6"/>
              <p:cNvSpPr txBox="1">
                <a:spLocks noRot="1" noChangeAspect="1" noMove="1" noResize="1" noEditPoints="1" noAdjustHandles="1" noChangeArrowheads="1" noChangeShapeType="1" noTextEdit="1"/>
              </p:cNvSpPr>
              <p:nvPr/>
            </p:nvSpPr>
            <p:spPr>
              <a:xfrm>
                <a:off x="251520" y="4005064"/>
                <a:ext cx="8640960" cy="2554545"/>
              </a:xfrm>
              <a:prstGeom prst="rect">
                <a:avLst/>
              </a:prstGeom>
              <a:blipFill rotWithShape="0">
                <a:blip r:embed="rId6"/>
                <a:stretch>
                  <a:fillRect l="-705" t="-1432" b="-3341"/>
                </a:stretch>
              </a:blipFill>
            </p:spPr>
            <p:txBody>
              <a:bodyPr/>
              <a:lstStyle/>
              <a:p>
                <a:r>
                  <a:rPr lang="en-US">
                    <a:noFill/>
                  </a:rPr>
                  <a:t> </a:t>
                </a:r>
              </a:p>
            </p:txBody>
          </p:sp>
        </mc:Fallback>
      </mc:AlternateContent>
    </p:spTree>
    <p:extLst>
      <p:ext uri="{BB962C8B-B14F-4D97-AF65-F5344CB8AC3E}">
        <p14:creationId xmlns:p14="http://schemas.microsoft.com/office/powerpoint/2010/main" val="2358711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21</a:t>
            </a:fld>
            <a:endParaRPr lang="en-US"/>
          </a:p>
        </p:txBody>
      </p:sp>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03846" y="474097"/>
            <a:ext cx="2318385" cy="560070"/>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265329" y="1340768"/>
                <a:ext cx="8435280" cy="4708981"/>
              </a:xfrm>
              <a:prstGeom prst="rect">
                <a:avLst/>
              </a:prstGeom>
              <a:noFill/>
            </p:spPr>
            <p:txBody>
              <a:bodyPr wrap="square" rtlCol="0">
                <a:spAutoFit/>
              </a:bodyPr>
              <a:lstStyle/>
              <a:p>
                <a:r>
                  <a:rPr lang="sk-SK" sz="2000" dirty="0"/>
                  <a:t>Povedali sme si už že poloha je „jednookamihová záležitosť“, rýchlosť je „dvojokamihová“  a uvidíme, že zrýchlenie je „</a:t>
                </a:r>
                <a:r>
                  <a:rPr lang="sk-SK" sz="2000" dirty="0" err="1"/>
                  <a:t>trojokamihová</a:t>
                </a:r>
                <a:r>
                  <a:rPr lang="sk-SK" sz="2000" dirty="0"/>
                  <a:t> záležitosť“.</a:t>
                </a:r>
              </a:p>
              <a:p>
                <a:r>
                  <a:rPr lang="sk-SK" sz="2000" dirty="0"/>
                  <a:t>Zrýchlenie je derivácia rýchlosti, teda je to rýchlosť, s ktorou sa mení rýchlosť. Aby sme určili zrýchlenie, potrebujeme rýchlosť v dvoch okamihoch. Ak chceme vedieť zrýchlenie v okamihu </a:t>
                </a:r>
                <a14:m>
                  <m:oMath xmlns:m="http://schemas.openxmlformats.org/officeDocument/2006/math">
                    <m:r>
                      <a:rPr lang="sk-SK" sz="2000" b="0" i="1" smtClean="0">
                        <a:latin typeface="Cambria Math" panose="02040503050406030204" pitchFamily="18" charset="0"/>
                      </a:rPr>
                      <m:t>𝑡</m:t>
                    </m:r>
                    <m:r>
                      <a:rPr lang="sk-SK" sz="2000" b="0" i="1" smtClean="0">
                        <a:latin typeface="Cambria Math" panose="02040503050406030204" pitchFamily="18" charset="0"/>
                      </a:rPr>
                      <m:t>,</m:t>
                    </m:r>
                  </m:oMath>
                </a14:m>
                <a:r>
                  <a:rPr lang="sk-SK" sz="2000" dirty="0"/>
                  <a:t>  potrebujeme poznať rýchlosť v malom </a:t>
                </a:r>
                <a:r>
                  <a:rPr lang="sk-SK" sz="2000" dirty="0" err="1"/>
                  <a:t>intervalíku</a:t>
                </a:r>
                <a:r>
                  <a:rPr lang="sk-SK" sz="2000" dirty="0"/>
                  <a:t> </a:t>
                </a:r>
                <a14:m>
                  <m:oMath xmlns:m="http://schemas.openxmlformats.org/officeDocument/2006/math">
                    <m:r>
                      <a:rPr lang="sk-SK" sz="2000" b="0" i="1" smtClean="0">
                        <a:latin typeface="Cambria Math" panose="02040503050406030204" pitchFamily="18" charset="0"/>
                      </a:rPr>
                      <m:t>𝑑𝑡</m:t>
                    </m:r>
                  </m:oMath>
                </a14:m>
                <a:r>
                  <a:rPr lang="sk-SK" sz="2000" dirty="0"/>
                  <a:t> pred časom </a:t>
                </a:r>
                <a14:m>
                  <m:oMath xmlns:m="http://schemas.openxmlformats.org/officeDocument/2006/math">
                    <m:r>
                      <a:rPr lang="sk-SK" sz="2000" b="0" i="1" smtClean="0">
                        <a:latin typeface="Cambria Math" panose="02040503050406030204" pitchFamily="18" charset="0"/>
                      </a:rPr>
                      <m:t>𝑡</m:t>
                    </m:r>
                  </m:oMath>
                </a14:m>
                <a:r>
                  <a:rPr lang="sk-SK" sz="2000" dirty="0"/>
                  <a:t> a potom aj rýchlosť v malom </a:t>
                </a:r>
                <a:r>
                  <a:rPr lang="sk-SK" sz="2000" dirty="0" err="1"/>
                  <a:t>intervalíku</a:t>
                </a:r>
                <a:r>
                  <a:rPr lang="sk-SK" sz="2000" dirty="0"/>
                  <a:t> </a:t>
                </a:r>
                <a14:m>
                  <m:oMath xmlns:m="http://schemas.openxmlformats.org/officeDocument/2006/math">
                    <m:r>
                      <a:rPr lang="sk-SK" sz="2000" b="0" i="1" smtClean="0">
                        <a:latin typeface="Cambria Math" panose="02040503050406030204" pitchFamily="18" charset="0"/>
                      </a:rPr>
                      <m:t>𝑑𝑡</m:t>
                    </m:r>
                  </m:oMath>
                </a14:m>
                <a:r>
                  <a:rPr lang="sk-SK" sz="2000" dirty="0"/>
                  <a:t> po čase t. Potrebujeme teda poznať rýchlosť v intervale </a:t>
                </a:r>
                <a14:m>
                  <m:oMath xmlns:m="http://schemas.openxmlformats.org/officeDocument/2006/math">
                    <m:d>
                      <m:dPr>
                        <m:ctrlPr>
                          <a:rPr lang="sk-SK" sz="2000" b="0" i="1" smtClean="0">
                            <a:latin typeface="Cambria Math" panose="02040503050406030204" pitchFamily="18" charset="0"/>
                          </a:rPr>
                        </m:ctrlPr>
                      </m:dPr>
                      <m:e>
                        <m:r>
                          <a:rPr lang="sk-SK" sz="2000" b="0" i="1" smtClean="0">
                            <a:latin typeface="Cambria Math" panose="02040503050406030204" pitchFamily="18" charset="0"/>
                          </a:rPr>
                          <m:t>𝑡</m:t>
                        </m:r>
                        <m:r>
                          <a:rPr lang="sk-SK" sz="2000" b="0" i="1" smtClean="0">
                            <a:latin typeface="Cambria Math" panose="02040503050406030204" pitchFamily="18" charset="0"/>
                          </a:rPr>
                          <m:t>−</m:t>
                        </m:r>
                        <m:r>
                          <a:rPr lang="sk-SK" sz="2000" b="0" i="1" smtClean="0">
                            <a:latin typeface="Cambria Math" panose="02040503050406030204" pitchFamily="18" charset="0"/>
                          </a:rPr>
                          <m:t>𝑑𝑡</m:t>
                        </m:r>
                        <m:r>
                          <a:rPr lang="sk-SK" sz="2000" b="0" i="1" smtClean="0">
                            <a:latin typeface="Cambria Math" panose="02040503050406030204" pitchFamily="18" charset="0"/>
                          </a:rPr>
                          <m:t>,</m:t>
                        </m:r>
                        <m:r>
                          <a:rPr lang="sk-SK" sz="2000" b="0" i="1" smtClean="0">
                            <a:latin typeface="Cambria Math" panose="02040503050406030204" pitchFamily="18" charset="0"/>
                          </a:rPr>
                          <m:t>𝑡</m:t>
                        </m:r>
                      </m:e>
                    </m:d>
                  </m:oMath>
                </a14:m>
                <a:r>
                  <a:rPr lang="sk-SK" sz="2000" dirty="0"/>
                  <a:t> to je</a:t>
                </a:r>
              </a:p>
              <a:p>
                <a:endParaRPr lang="sk-SK" sz="2000" dirty="0"/>
              </a:p>
              <a:p>
                <a:endParaRPr lang="sk-SK" sz="2000" dirty="0"/>
              </a:p>
              <a:p>
                <a:r>
                  <a:rPr lang="sk-SK" sz="2000" dirty="0"/>
                  <a:t>a potom rýchlosť v intervale </a:t>
                </a:r>
                <a14:m>
                  <m:oMath xmlns:m="http://schemas.openxmlformats.org/officeDocument/2006/math">
                    <m:d>
                      <m:dPr>
                        <m:ctrlPr>
                          <a:rPr lang="sk-SK" sz="2000" i="1">
                            <a:latin typeface="Cambria Math" panose="02040503050406030204" pitchFamily="18" charset="0"/>
                          </a:rPr>
                        </m:ctrlPr>
                      </m:dPr>
                      <m:e>
                        <m:r>
                          <a:rPr lang="sk-SK" sz="2000" i="1">
                            <a:latin typeface="Cambria Math" panose="02040503050406030204" pitchFamily="18" charset="0"/>
                          </a:rPr>
                          <m:t>𝑡</m:t>
                        </m:r>
                        <m:r>
                          <a:rPr lang="sk-SK" sz="2000" i="1">
                            <a:latin typeface="Cambria Math" panose="02040503050406030204" pitchFamily="18" charset="0"/>
                          </a:rPr>
                          <m:t>,</m:t>
                        </m:r>
                        <m:r>
                          <a:rPr lang="sk-SK" sz="2000" b="0" i="1" smtClean="0">
                            <a:latin typeface="Cambria Math" panose="02040503050406030204" pitchFamily="18" charset="0"/>
                          </a:rPr>
                          <m:t>𝑡</m:t>
                        </m:r>
                        <m:r>
                          <a:rPr lang="sk-SK" sz="2000" b="0" i="1" smtClean="0">
                            <a:latin typeface="Cambria Math" panose="02040503050406030204" pitchFamily="18" charset="0"/>
                          </a:rPr>
                          <m:t>+</m:t>
                        </m:r>
                        <m:r>
                          <a:rPr lang="sk-SK" sz="2000" b="0" i="1" smtClean="0">
                            <a:latin typeface="Cambria Math" panose="02040503050406030204" pitchFamily="18" charset="0"/>
                          </a:rPr>
                          <m:t>𝑑𝑡</m:t>
                        </m:r>
                      </m:e>
                    </m:d>
                  </m:oMath>
                </a14:m>
                <a:r>
                  <a:rPr lang="sk-SK" sz="2000" dirty="0"/>
                  <a:t> to je</a:t>
                </a:r>
              </a:p>
              <a:p>
                <a:endParaRPr lang="sk-SK" sz="2000" dirty="0"/>
              </a:p>
              <a:p>
                <a:endParaRPr lang="sk-SK" sz="2000" dirty="0"/>
              </a:p>
              <a:p>
                <a:r>
                  <a:rPr lang="sk-SK" sz="2000" dirty="0"/>
                  <a:t>Zrýchlenie je rozdiel týchto dvoch rýchlostí predelená </a:t>
                </a:r>
                <a14:m>
                  <m:oMath xmlns:m="http://schemas.openxmlformats.org/officeDocument/2006/math">
                    <m:r>
                      <a:rPr lang="sk-SK" sz="2000" b="0" i="1" smtClean="0">
                        <a:latin typeface="Cambria Math" panose="02040503050406030204" pitchFamily="18" charset="0"/>
                      </a:rPr>
                      <m:t>𝑑𝑡</m:t>
                    </m:r>
                    <m:r>
                      <a:rPr lang="sk-SK" sz="2000" b="0" i="0" smtClean="0">
                        <a:latin typeface="Cambria Math" panose="02040503050406030204" pitchFamily="18" charset="0"/>
                      </a:rPr>
                      <m:t>, </m:t>
                    </m:r>
                  </m:oMath>
                </a14:m>
                <a:r>
                  <a:rPr lang="sk-SK" sz="2000" dirty="0"/>
                  <a:t>teda</a:t>
                </a:r>
              </a:p>
              <a:p>
                <a:endParaRPr lang="sk-SK" sz="2000" dirty="0"/>
              </a:p>
              <a:p>
                <a:endParaRPr lang="en-US" sz="2000" dirty="0"/>
              </a:p>
            </p:txBody>
          </p:sp>
        </mc:Choice>
        <mc:Fallback xmlns="">
          <p:sp>
            <p:nvSpPr>
              <p:cNvPr id="3" name="TextBox 2"/>
              <p:cNvSpPr txBox="1">
                <a:spLocks noRot="1" noChangeAspect="1" noMove="1" noResize="1" noEditPoints="1" noAdjustHandles="1" noChangeArrowheads="1" noChangeShapeType="1" noTextEdit="1"/>
              </p:cNvSpPr>
              <p:nvPr/>
            </p:nvSpPr>
            <p:spPr>
              <a:xfrm>
                <a:off x="265329" y="1340768"/>
                <a:ext cx="8435280" cy="4708981"/>
              </a:xfrm>
              <a:prstGeom prst="rect">
                <a:avLst/>
              </a:prstGeom>
              <a:blipFill rotWithShape="0">
                <a:blip r:embed="rId7"/>
                <a:stretch>
                  <a:fillRect l="-795" t="-777" r="-651"/>
                </a:stretch>
              </a:blipFill>
            </p:spPr>
            <p:txBody>
              <a:bodyPr/>
              <a:lstStyle/>
              <a:p>
                <a:r>
                  <a:rPr lang="en-US">
                    <a:noFill/>
                  </a:rPr>
                  <a:t> </a:t>
                </a:r>
              </a:p>
            </p:txBody>
          </p:sp>
        </mc:Fallback>
      </mc:AlternateContent>
      <p:pic>
        <p:nvPicPr>
          <p:cNvPr id="15" name="Picture 1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131840" y="3648425"/>
            <a:ext cx="1537907" cy="485204"/>
          </a:xfrm>
          <a:prstGeom prst="rect">
            <a:avLst/>
          </a:prstGeom>
        </p:spPr>
      </p:pic>
      <p:pic>
        <p:nvPicPr>
          <p:cNvPr id="16" name="Picture 15"/>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3211509" y="4509120"/>
            <a:ext cx="1537907" cy="485204"/>
          </a:xfrm>
          <a:prstGeom prst="rect">
            <a:avLst/>
          </a:prstGeom>
        </p:spPr>
      </p:pic>
      <p:pic>
        <p:nvPicPr>
          <p:cNvPr id="21" name="Picture 20"/>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627785" y="5579652"/>
            <a:ext cx="4289488" cy="683133"/>
          </a:xfrm>
          <a:prstGeom prst="rect">
            <a:avLst/>
          </a:prstGeom>
        </p:spPr>
      </p:pic>
    </p:spTree>
    <p:extLst>
      <p:ext uri="{BB962C8B-B14F-4D97-AF65-F5344CB8AC3E}">
        <p14:creationId xmlns:p14="http://schemas.microsoft.com/office/powerpoint/2010/main" val="509862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22</a:t>
            </a:fld>
            <a:endParaRPr lang="en-US"/>
          </a:p>
        </p:txBody>
      </p:sp>
      <mc:AlternateContent xmlns:mc="http://schemas.openxmlformats.org/markup-compatibility/2006" xmlns:a14="http://schemas.microsoft.com/office/drawing/2010/main">
        <mc:Choice Requires="a14">
          <p:sp>
            <p:nvSpPr>
              <p:cNvPr id="3" name="Rectangle 2"/>
              <p:cNvSpPr/>
              <p:nvPr/>
            </p:nvSpPr>
            <p:spPr>
              <a:xfrm>
                <a:off x="215516" y="3028018"/>
                <a:ext cx="8640960" cy="3785652"/>
              </a:xfrm>
              <a:prstGeom prst="rect">
                <a:avLst/>
              </a:prstGeom>
            </p:spPr>
            <p:txBody>
              <a:bodyPr wrap="square">
                <a:spAutoFit/>
              </a:bodyPr>
              <a:lstStyle/>
              <a:p>
                <a:r>
                  <a:rPr lang="sk-SK" sz="2000" dirty="0"/>
                  <a:t>Teraz vidíme, že na určenie stavu v budúcnosti </a:t>
                </a:r>
                <a14:m>
                  <m:oMath xmlns:m="http://schemas.openxmlformats.org/officeDocument/2006/math">
                    <m:r>
                      <a:rPr lang="sk-SK" sz="2000" i="1">
                        <a:latin typeface="Cambria Math" panose="02040503050406030204" pitchFamily="18" charset="0"/>
                      </a:rPr>
                      <m:t>𝑥</m:t>
                    </m:r>
                    <m:r>
                      <a:rPr lang="sk-SK" sz="2000" i="1">
                        <a:latin typeface="Cambria Math" panose="02040503050406030204" pitchFamily="18" charset="0"/>
                      </a:rPr>
                      <m:t>(</m:t>
                    </m:r>
                    <m:r>
                      <a:rPr lang="sk-SK" sz="2000" i="1">
                        <a:latin typeface="Cambria Math" panose="02040503050406030204" pitchFamily="18" charset="0"/>
                      </a:rPr>
                      <m:t>𝑡</m:t>
                    </m:r>
                    <m:r>
                      <a:rPr lang="sk-SK" sz="2000" i="1">
                        <a:latin typeface="Cambria Math" panose="02040503050406030204" pitchFamily="18" charset="0"/>
                      </a:rPr>
                      <m:t>+</m:t>
                    </m:r>
                    <m:r>
                      <a:rPr lang="sk-SK" sz="2000" i="1">
                        <a:latin typeface="Cambria Math" panose="02040503050406030204" pitchFamily="18" charset="0"/>
                      </a:rPr>
                      <m:t>𝑑𝑡</m:t>
                    </m:r>
                    <m:r>
                      <a:rPr lang="sk-SK" sz="2000" i="1">
                        <a:latin typeface="Cambria Math" panose="02040503050406030204" pitchFamily="18" charset="0"/>
                      </a:rPr>
                      <m:t>)</m:t>
                    </m:r>
                  </m:oMath>
                </a14:m>
                <a:r>
                  <a:rPr lang="sk-SK" sz="2000" dirty="0"/>
                  <a:t> nestačí vedieť stav "teraz", teda </a:t>
                </a:r>
                <a14:m>
                  <m:oMath xmlns:m="http://schemas.openxmlformats.org/officeDocument/2006/math">
                    <m:r>
                      <a:rPr lang="sk-SK" sz="2000" i="1">
                        <a:latin typeface="Cambria Math" panose="02040503050406030204" pitchFamily="18" charset="0"/>
                      </a:rPr>
                      <m:t>𝑥</m:t>
                    </m:r>
                    <m:r>
                      <a:rPr lang="sk-SK" sz="2000" i="1">
                        <a:latin typeface="Cambria Math" panose="02040503050406030204" pitchFamily="18" charset="0"/>
                      </a:rPr>
                      <m:t>(</m:t>
                    </m:r>
                    <m:r>
                      <a:rPr lang="sk-SK" sz="2000" i="1">
                        <a:latin typeface="Cambria Math" panose="02040503050406030204" pitchFamily="18" charset="0"/>
                      </a:rPr>
                      <m:t>𝑡</m:t>
                    </m:r>
                    <m:r>
                      <a:rPr lang="sk-SK" sz="2000" i="1">
                        <a:latin typeface="Cambria Math" panose="02040503050406030204" pitchFamily="18" charset="0"/>
                      </a:rPr>
                      <m:t>)</m:t>
                    </m:r>
                  </m:oMath>
                </a14:m>
                <a:r>
                  <a:rPr lang="sk-SK" sz="2000" dirty="0"/>
                  <a:t> , ale potrebujeme ešte vedieť aj stav v neďalekej minulosti, teda </a:t>
                </a:r>
                <a14:m>
                  <m:oMath xmlns:m="http://schemas.openxmlformats.org/officeDocument/2006/math">
                    <m:r>
                      <a:rPr lang="sk-SK" sz="2000" i="1">
                        <a:latin typeface="Cambria Math" panose="02040503050406030204" pitchFamily="18" charset="0"/>
                      </a:rPr>
                      <m:t>𝑥</m:t>
                    </m:r>
                    <m:r>
                      <a:rPr lang="sk-SK" sz="2000" i="1">
                        <a:latin typeface="Cambria Math" panose="02040503050406030204" pitchFamily="18" charset="0"/>
                      </a:rPr>
                      <m:t>(</m:t>
                    </m:r>
                    <m:r>
                      <a:rPr lang="sk-SK" sz="2000" i="1">
                        <a:latin typeface="Cambria Math" panose="02040503050406030204" pitchFamily="18" charset="0"/>
                      </a:rPr>
                      <m:t>𝑡</m:t>
                    </m:r>
                    <m:r>
                      <a:rPr lang="sk-SK" sz="2000" i="1">
                        <a:latin typeface="Cambria Math" panose="02040503050406030204" pitchFamily="18" charset="0"/>
                      </a:rPr>
                      <m:t>−</m:t>
                    </m:r>
                    <m:r>
                      <a:rPr lang="sk-SK" sz="2000" i="1">
                        <a:latin typeface="Cambria Math" panose="02040503050406030204" pitchFamily="18" charset="0"/>
                      </a:rPr>
                      <m:t>𝑑𝑡</m:t>
                    </m:r>
                    <m:r>
                      <a:rPr lang="sk-SK" sz="2000" b="1" i="1">
                        <a:latin typeface="Cambria Math" panose="02040503050406030204" pitchFamily="18" charset="0"/>
                      </a:rPr>
                      <m:t>)</m:t>
                    </m:r>
                  </m:oMath>
                </a14:m>
                <a:r>
                  <a:rPr lang="sk-SK" sz="2000" b="1" dirty="0"/>
                  <a:t>. Ak trváme na tom, že stav "teraz" má samotný určiť budúcnosť </a:t>
                </a:r>
                <a:r>
                  <a:rPr lang="sk-SK" sz="2000" dirty="0"/>
                  <a:t>pomocou pohybovej rovnice ako jej počiatočné riešenie, potom jedno číslo „teraz“ nestačí. Z dvoch okamihov </a:t>
                </a:r>
                <a14:m>
                  <m:oMath xmlns:m="http://schemas.openxmlformats.org/officeDocument/2006/math">
                    <m:r>
                      <a:rPr lang="sk-SK" sz="2000" b="0" i="1" smtClean="0">
                        <a:latin typeface="Cambria Math" panose="02040503050406030204" pitchFamily="18" charset="0"/>
                      </a:rPr>
                      <m:t>𝑥</m:t>
                    </m:r>
                    <m:d>
                      <m:dPr>
                        <m:ctrlPr>
                          <a:rPr lang="sk-SK" sz="2000" b="0" i="1" smtClean="0">
                            <a:latin typeface="Cambria Math" panose="02040503050406030204" pitchFamily="18" charset="0"/>
                          </a:rPr>
                        </m:ctrlPr>
                      </m:dPr>
                      <m:e>
                        <m:r>
                          <a:rPr lang="sk-SK" sz="2000" b="0" i="1" smtClean="0">
                            <a:latin typeface="Cambria Math" panose="02040503050406030204" pitchFamily="18" charset="0"/>
                          </a:rPr>
                          <m:t>𝑡</m:t>
                        </m:r>
                        <m:r>
                          <a:rPr lang="sk-SK" sz="2000" b="0" i="1" smtClean="0">
                            <a:latin typeface="Cambria Math" panose="02040503050406030204" pitchFamily="18" charset="0"/>
                          </a:rPr>
                          <m:t>−</m:t>
                        </m:r>
                        <m:r>
                          <a:rPr lang="sk-SK" sz="2000" b="0" i="1" smtClean="0">
                            <a:latin typeface="Cambria Math" panose="02040503050406030204" pitchFamily="18" charset="0"/>
                          </a:rPr>
                          <m:t>𝑑𝑡</m:t>
                        </m:r>
                      </m:e>
                    </m:d>
                  </m:oMath>
                </a14:m>
                <a:r>
                  <a:rPr lang="sk-SK" sz="2000" dirty="0"/>
                  <a:t> a </a:t>
                </a:r>
                <a14:m>
                  <m:oMath xmlns:m="http://schemas.openxmlformats.org/officeDocument/2006/math">
                    <m:r>
                      <a:rPr lang="sk-SK" sz="2000" b="0" i="1" smtClean="0">
                        <a:latin typeface="Cambria Math" panose="02040503050406030204" pitchFamily="18" charset="0"/>
                      </a:rPr>
                      <m:t>𝑥</m:t>
                    </m:r>
                    <m:r>
                      <a:rPr lang="sk-SK" sz="2000" b="0" i="1" smtClean="0">
                        <a:latin typeface="Cambria Math" panose="02040503050406030204" pitchFamily="18" charset="0"/>
                      </a:rPr>
                      <m:t>(</m:t>
                    </m:r>
                    <m:r>
                      <a:rPr lang="sk-SK" sz="2000" b="0" i="1" smtClean="0">
                        <a:latin typeface="Cambria Math" panose="02040503050406030204" pitchFamily="18" charset="0"/>
                      </a:rPr>
                      <m:t>𝑡</m:t>
                    </m:r>
                    <m:r>
                      <a:rPr lang="sk-SK" sz="2000" b="0" i="1" smtClean="0">
                        <a:latin typeface="Cambria Math" panose="02040503050406030204" pitchFamily="18" charset="0"/>
                      </a:rPr>
                      <m:t>)</m:t>
                    </m:r>
                  </m:oMath>
                </a14:m>
                <a:r>
                  <a:rPr lang="sk-SK" sz="2000" dirty="0"/>
                  <a:t> sa dá </a:t>
                </a:r>
                <a:r>
                  <a:rPr lang="sk-SK" sz="2000"/>
                  <a:t>Newtonovým </a:t>
                </a:r>
                <a:r>
                  <a:rPr lang="sk-SK" sz="2000" dirty="0"/>
                  <a:t>trikom urobiť rýchlosť, týkajúca sa okamihu „teraz“. Takže už chápeme, prečo stav „teraz“ treba zadávať pomocou aj polohy aj rýchlosti, ak chceme na jeho základe vedieť predpovedať budúcnosť. Pravda, je to len trik, potreba dvoch okamihov je zakamuflovaná do limitnej definície rýchlosti ako keby </a:t>
                </a:r>
                <a:r>
                  <a:rPr lang="sk-SK" sz="2000" dirty="0" err="1"/>
                  <a:t>jednookamihovej</a:t>
                </a:r>
                <a:r>
                  <a:rPr lang="sk-SK" sz="2000" dirty="0"/>
                  <a:t> veličiny.</a:t>
                </a:r>
              </a:p>
              <a:p>
                <a:endParaRPr lang="sk-SK" sz="2000" dirty="0"/>
              </a:p>
              <a:p>
                <a:r>
                  <a:rPr lang="sk-SK" sz="2000" b="1" dirty="0">
                    <a:solidFill>
                      <a:srgbClr val="00B050"/>
                    </a:solidFill>
                  </a:rPr>
                  <a:t>Ešte poznámka: zapamätajte si ako sa </a:t>
                </a:r>
                <a:r>
                  <a:rPr lang="sk-SK" sz="2000" b="1" dirty="0" err="1">
                    <a:solidFill>
                      <a:srgbClr val="00B050"/>
                    </a:solidFill>
                  </a:rPr>
                  <a:t>aproximuje</a:t>
                </a:r>
                <a:r>
                  <a:rPr lang="sk-SK" sz="2000" b="1" dirty="0">
                    <a:solidFill>
                      <a:srgbClr val="00B050"/>
                    </a:solidFill>
                  </a:rPr>
                  <a:t> druhá derivácia pomocou troch okamihov (červený rámik), uvidíte to počas štúdia ešte veľakrát.</a:t>
                </a:r>
              </a:p>
            </p:txBody>
          </p:sp>
        </mc:Choice>
        <mc:Fallback xmlns="">
          <p:sp>
            <p:nvSpPr>
              <p:cNvPr id="3" name="Rectangle 2"/>
              <p:cNvSpPr>
                <a:spLocks noRot="1" noChangeAspect="1" noMove="1" noResize="1" noEditPoints="1" noAdjustHandles="1" noChangeArrowheads="1" noChangeShapeType="1" noTextEdit="1"/>
              </p:cNvSpPr>
              <p:nvPr/>
            </p:nvSpPr>
            <p:spPr>
              <a:xfrm>
                <a:off x="215516" y="3028018"/>
                <a:ext cx="8640960" cy="3785652"/>
              </a:xfrm>
              <a:prstGeom prst="rect">
                <a:avLst/>
              </a:prstGeom>
              <a:blipFill rotWithShape="0">
                <a:blip r:embed="rId4"/>
                <a:stretch>
                  <a:fillRect l="-705" t="-966" r="-1199" b="-1932"/>
                </a:stretch>
              </a:blipFill>
            </p:spPr>
            <p:txBody>
              <a:bodyPr/>
              <a:lstStyle/>
              <a:p>
                <a:r>
                  <a:rPr lang="en-US">
                    <a:noFill/>
                  </a:rPr>
                  <a:t> </a:t>
                </a:r>
              </a:p>
            </p:txBody>
          </p:sp>
        </mc:Fallback>
      </mc:AlternateContent>
      <p:pic>
        <p:nvPicPr>
          <p:cNvPr id="4" name="Picture 3"/>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034380" y="2252055"/>
            <a:ext cx="5234940" cy="516255"/>
          </a:xfrm>
          <a:prstGeom prst="rect">
            <a:avLst/>
          </a:prstGeom>
        </p:spPr>
      </p:pic>
      <p:pic>
        <p:nvPicPr>
          <p:cNvPr id="7" name="Picture 6"/>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67743" y="566159"/>
            <a:ext cx="4768215" cy="560070"/>
          </a:xfrm>
          <a:prstGeom prst="rect">
            <a:avLst/>
          </a:prstGeom>
        </p:spPr>
      </p:pic>
      <p:sp>
        <p:nvSpPr>
          <p:cNvPr id="8" name="TextBox 7"/>
          <p:cNvSpPr txBox="1"/>
          <p:nvPr/>
        </p:nvSpPr>
        <p:spPr>
          <a:xfrm>
            <a:off x="107504" y="1385936"/>
            <a:ext cx="8856984" cy="707886"/>
          </a:xfrm>
          <a:prstGeom prst="rect">
            <a:avLst/>
          </a:prstGeom>
          <a:noFill/>
        </p:spPr>
        <p:txBody>
          <a:bodyPr wrap="square" rtlCol="0">
            <a:spAutoFit/>
          </a:bodyPr>
          <a:lstStyle/>
          <a:p>
            <a:r>
              <a:rPr lang="sk-SK" sz="2000" dirty="0"/>
              <a:t>„Posúvacia rovnica“ pre predpovedanie stavu v budúcnosti by teda mala vyzerať takto: </a:t>
            </a:r>
            <a:endParaRPr lang="en-US" sz="2000" dirty="0"/>
          </a:p>
        </p:txBody>
      </p:sp>
      <p:sp>
        <p:nvSpPr>
          <p:cNvPr id="9" name="Rectangle 8"/>
          <p:cNvSpPr/>
          <p:nvPr/>
        </p:nvSpPr>
        <p:spPr>
          <a:xfrm>
            <a:off x="1979712" y="306452"/>
            <a:ext cx="5328592" cy="978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7259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23</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251520" y="620688"/>
                <a:ext cx="8640960" cy="707886"/>
              </a:xfrm>
              <a:prstGeom prst="rect">
                <a:avLst/>
              </a:prstGeom>
              <a:noFill/>
            </p:spPr>
            <p:txBody>
              <a:bodyPr wrap="square" rtlCol="0">
                <a:spAutoFit/>
              </a:bodyPr>
              <a:lstStyle/>
              <a:p>
                <a:r>
                  <a:rPr lang="sk-SK" sz="2000" dirty="0"/>
                  <a:t>Newtonovu rovnicu druhého rádu pre </a:t>
                </a:r>
                <a14:m>
                  <m:oMath xmlns:m="http://schemas.openxmlformats.org/officeDocument/2006/math">
                    <m:r>
                      <a:rPr lang="sk-SK" sz="2000" b="0" i="1" smtClean="0">
                        <a:latin typeface="Cambria Math"/>
                      </a:rPr>
                      <m:t>𝑥</m:t>
                    </m:r>
                    <m:r>
                      <a:rPr lang="sk-SK" sz="2000" b="0" i="1" smtClean="0">
                        <a:latin typeface="Cambria Math"/>
                      </a:rPr>
                      <m:t>(</m:t>
                    </m:r>
                    <m:r>
                      <a:rPr lang="sk-SK" sz="2000" b="0" i="1" smtClean="0">
                        <a:latin typeface="Cambria Math"/>
                      </a:rPr>
                      <m:t>𝑡</m:t>
                    </m:r>
                    <m:r>
                      <a:rPr lang="sk-SK" sz="2000" b="0" i="1" smtClean="0">
                        <a:latin typeface="Cambria Math"/>
                      </a:rPr>
                      <m:t>)</m:t>
                    </m:r>
                  </m:oMath>
                </a14:m>
                <a:r>
                  <a:rPr lang="sk-SK" sz="2000" dirty="0"/>
                  <a:t> prepíšeme ako rovnicu prvého rádu pre rýchlosť, teda</a:t>
                </a:r>
              </a:p>
            </p:txBody>
          </p:sp>
        </mc:Choice>
        <mc:Fallback xmlns="">
          <p:sp>
            <p:nvSpPr>
              <p:cNvPr id="3" name="TextBox 2"/>
              <p:cNvSpPr txBox="1">
                <a:spLocks noRot="1" noChangeAspect="1" noMove="1" noResize="1" noEditPoints="1" noAdjustHandles="1" noChangeArrowheads="1" noChangeShapeType="1" noTextEdit="1"/>
              </p:cNvSpPr>
              <p:nvPr/>
            </p:nvSpPr>
            <p:spPr>
              <a:xfrm>
                <a:off x="251520" y="620688"/>
                <a:ext cx="8640960" cy="707886"/>
              </a:xfrm>
              <a:prstGeom prst="rect">
                <a:avLst/>
              </a:prstGeom>
              <a:blipFill rotWithShape="1">
                <a:blip r:embed="rId5"/>
                <a:stretch>
                  <a:fillRect l="-705" t="-4310" b="-14655"/>
                </a:stretch>
              </a:blipFill>
            </p:spPr>
            <p:txBody>
              <a:bodyPr/>
              <a:lstStyle/>
              <a:p>
                <a:r>
                  <a:rPr lang="sk-SK">
                    <a:noFill/>
                  </a:rPr>
                  <a:t> </a:t>
                </a:r>
              </a:p>
            </p:txBody>
          </p:sp>
        </mc:Fallback>
      </mc:AlternateContent>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987824" y="1328574"/>
            <a:ext cx="2310765" cy="523875"/>
          </a:xfrm>
          <a:prstGeom prst="rect">
            <a:avLst/>
          </a:prstGeom>
        </p:spPr>
      </p:pic>
      <p:sp>
        <p:nvSpPr>
          <p:cNvPr id="5" name="TextBox 4"/>
          <p:cNvSpPr txBox="1"/>
          <p:nvPr/>
        </p:nvSpPr>
        <p:spPr>
          <a:xfrm>
            <a:off x="251520" y="2132856"/>
            <a:ext cx="8640960" cy="707886"/>
          </a:xfrm>
          <a:prstGeom prst="rect">
            <a:avLst/>
          </a:prstGeom>
          <a:noFill/>
        </p:spPr>
        <p:txBody>
          <a:bodyPr wrap="square" rtlCol="0">
            <a:spAutoFit/>
          </a:bodyPr>
          <a:lstStyle/>
          <a:p>
            <a:r>
              <a:rPr lang="sk-SK" sz="2000" dirty="0"/>
              <a:t>Lenže funkcie                          nie sú na sebe nezávisle, rýchlosť je v skutočnosti deriváciou polohy, takže musíme navyše žiadať, aby platilo</a:t>
            </a:r>
          </a:p>
        </p:txBody>
      </p:sp>
      <p:pic>
        <p:nvPicPr>
          <p:cNvPr id="6" name="Picture 5"/>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1952110" y="2205276"/>
            <a:ext cx="1125855" cy="255270"/>
          </a:xfrm>
          <a:prstGeom prst="rect">
            <a:avLst/>
          </a:prstGeom>
        </p:spPr>
      </p:pic>
      <p:pic>
        <p:nvPicPr>
          <p:cNvPr id="8" name="Picture 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3186100" y="3102679"/>
            <a:ext cx="1421130" cy="523875"/>
          </a:xfrm>
          <a:prstGeom prst="rect">
            <a:avLst/>
          </a:prstGeom>
        </p:spPr>
      </p:pic>
      <p:sp>
        <p:nvSpPr>
          <p:cNvPr id="9" name="TextBox 8"/>
          <p:cNvSpPr txBox="1"/>
          <p:nvPr/>
        </p:nvSpPr>
        <p:spPr>
          <a:xfrm>
            <a:off x="251520" y="4149080"/>
            <a:ext cx="8640960" cy="1631216"/>
          </a:xfrm>
          <a:prstGeom prst="rect">
            <a:avLst/>
          </a:prstGeom>
          <a:noFill/>
        </p:spPr>
        <p:txBody>
          <a:bodyPr wrap="square" rtlCol="0">
            <a:spAutoFit/>
          </a:bodyPr>
          <a:lstStyle/>
          <a:p>
            <a:r>
              <a:rPr lang="sk-SK" sz="2000" dirty="0"/>
              <a:t>A to je druhá diferenciálna rovnica do páru k </a:t>
            </a:r>
            <a:r>
              <a:rPr lang="sk-SK" sz="2000" dirty="0" err="1"/>
              <a:t>Newtonovej</a:t>
            </a:r>
            <a:r>
              <a:rPr lang="sk-SK" sz="2000" dirty="0"/>
              <a:t>, čo spolu robí dve rovnice prvého rádu s dvoma počiatočnými podmienkami (poloha a rýchlosť "teraz") čo sa dá jednoznačne posúvať do budúcnosti po malých krokoch na počítači. teraz už rozumieme tomu, čo bolo napísané na prvom </a:t>
            </a:r>
            <a:r>
              <a:rPr lang="sk-SK" sz="2000" dirty="0" err="1"/>
              <a:t>slajde</a:t>
            </a:r>
            <a:r>
              <a:rPr lang="sk-SK" sz="2000" dirty="0"/>
              <a:t> tejto prezentácie</a:t>
            </a:r>
          </a:p>
        </p:txBody>
      </p:sp>
    </p:spTree>
    <p:extLst>
      <p:ext uri="{BB962C8B-B14F-4D97-AF65-F5344CB8AC3E}">
        <p14:creationId xmlns:p14="http://schemas.microsoft.com/office/powerpoint/2010/main" val="10536511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108178" y="1950317"/>
            <a:ext cx="2463165" cy="255270"/>
          </a:xfrm>
          <a:prstGeom prst="rect">
            <a:avLst/>
          </a:prstGeom>
        </p:spPr>
      </p:pic>
      <p:pic>
        <p:nvPicPr>
          <p:cNvPr id="3" name="Picture 2"/>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108176" y="1291753"/>
            <a:ext cx="1805940" cy="539115"/>
          </a:xfrm>
          <a:prstGeom prst="rect">
            <a:avLst/>
          </a:prstGeom>
        </p:spPr>
      </p:pic>
      <p:pic>
        <p:nvPicPr>
          <p:cNvPr id="10" name="Picture 9"/>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078079" y="2381642"/>
            <a:ext cx="2684145" cy="255270"/>
          </a:xfrm>
          <a:prstGeom prst="rect">
            <a:avLst/>
          </a:prstGeom>
        </p:spPr>
      </p:pic>
      <p:sp>
        <p:nvSpPr>
          <p:cNvPr id="19" name="TextBox 18"/>
          <p:cNvSpPr txBox="1"/>
          <p:nvPr/>
        </p:nvSpPr>
        <p:spPr>
          <a:xfrm>
            <a:off x="829295" y="322412"/>
            <a:ext cx="7344816" cy="584775"/>
          </a:xfrm>
          <a:prstGeom prst="rect">
            <a:avLst/>
          </a:prstGeom>
          <a:noFill/>
        </p:spPr>
        <p:txBody>
          <a:bodyPr wrap="square" rtlCol="0">
            <a:spAutoFit/>
          </a:bodyPr>
          <a:lstStyle/>
          <a:p>
            <a:pPr algn="ctr"/>
            <a:r>
              <a:rPr lang="sk-SK" sz="3200" b="1" dirty="0"/>
              <a:t>Reťazenie predpovedí budúcnosti</a:t>
            </a:r>
          </a:p>
        </p:txBody>
      </p:sp>
      <p:pic>
        <p:nvPicPr>
          <p:cNvPr id="12" name="Picture 11"/>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059832" y="3105910"/>
            <a:ext cx="2000250" cy="539115"/>
          </a:xfrm>
          <a:prstGeom prst="rect">
            <a:avLst/>
          </a:prstGeom>
        </p:spPr>
      </p:pic>
      <p:pic>
        <p:nvPicPr>
          <p:cNvPr id="18" name="Picture 17"/>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3156951" y="3821802"/>
            <a:ext cx="2783205" cy="255270"/>
          </a:xfrm>
          <a:prstGeom prst="rect">
            <a:avLst/>
          </a:prstGeom>
        </p:spPr>
      </p:pic>
      <p:pic>
        <p:nvPicPr>
          <p:cNvPr id="15" name="Picture 14"/>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3059833" y="4325858"/>
            <a:ext cx="3006090" cy="255270"/>
          </a:xfrm>
          <a:prstGeom prst="rect">
            <a:avLst/>
          </a:prstGeom>
        </p:spPr>
      </p:pic>
      <p:pic>
        <p:nvPicPr>
          <p:cNvPr id="16" name="Picture 15"/>
          <p:cNvPicPr>
            <a:picLocks noChangeAspect="1"/>
          </p:cNvPicPr>
          <p:nvPr>
            <p:custDataLst>
              <p:tags r:id="rId7"/>
            </p:custDataLst>
          </p:nvPr>
        </p:nvPicPr>
        <p:blipFill>
          <a:blip r:embed="rId17" cstate="print">
            <a:extLst>
              <a:ext uri="{28A0092B-C50C-407E-A947-70E740481C1C}">
                <a14:useLocalDpi xmlns:a14="http://schemas.microsoft.com/office/drawing/2010/main" val="0"/>
              </a:ext>
            </a:extLst>
          </a:blip>
          <a:stretch>
            <a:fillRect/>
          </a:stretch>
        </p:blipFill>
        <p:spPr>
          <a:xfrm>
            <a:off x="3059832" y="5157192"/>
            <a:ext cx="2255520" cy="539115"/>
          </a:xfrm>
          <a:prstGeom prst="rect">
            <a:avLst/>
          </a:prstGeom>
        </p:spPr>
      </p:pic>
      <p:pic>
        <p:nvPicPr>
          <p:cNvPr id="20" name="Picture 19"/>
          <p:cNvPicPr>
            <a:picLocks noChangeAspect="1"/>
          </p:cNvPicPr>
          <p:nvPr>
            <p:custDataLst>
              <p:tags r:id="rId8"/>
            </p:custDataLst>
          </p:nvPr>
        </p:nvPicPr>
        <p:blipFill>
          <a:blip r:embed="rId18" cstate="print">
            <a:extLst>
              <a:ext uri="{28A0092B-C50C-407E-A947-70E740481C1C}">
                <a14:useLocalDpi xmlns:a14="http://schemas.microsoft.com/office/drawing/2010/main" val="0"/>
              </a:ext>
            </a:extLst>
          </a:blip>
          <a:stretch>
            <a:fillRect/>
          </a:stretch>
        </p:blipFill>
        <p:spPr>
          <a:xfrm>
            <a:off x="3156950" y="5873085"/>
            <a:ext cx="3034665" cy="255270"/>
          </a:xfrm>
          <a:prstGeom prst="rect">
            <a:avLst/>
          </a:prstGeom>
        </p:spPr>
      </p:pic>
      <p:pic>
        <p:nvPicPr>
          <p:cNvPr id="21" name="Picture 20"/>
          <p:cNvPicPr>
            <a:picLocks noChangeAspect="1"/>
          </p:cNvPicPr>
          <p:nvPr>
            <p:custDataLst>
              <p:tags r:id="rId9"/>
            </p:custDataLst>
          </p:nvPr>
        </p:nvPicPr>
        <p:blipFill>
          <a:blip r:embed="rId19" cstate="print">
            <a:extLst>
              <a:ext uri="{28A0092B-C50C-407E-A947-70E740481C1C}">
                <a14:useLocalDpi xmlns:a14="http://schemas.microsoft.com/office/drawing/2010/main" val="0"/>
              </a:ext>
            </a:extLst>
          </a:blip>
          <a:stretch>
            <a:fillRect/>
          </a:stretch>
        </p:blipFill>
        <p:spPr>
          <a:xfrm>
            <a:off x="3059835" y="6377141"/>
            <a:ext cx="3259455" cy="255270"/>
          </a:xfrm>
          <a:prstGeom prst="rect">
            <a:avLst/>
          </a:prstGeom>
        </p:spPr>
      </p:pic>
      <p:cxnSp>
        <p:nvCxnSpPr>
          <p:cNvPr id="13" name="Straight Connector 12"/>
          <p:cNvCxnSpPr/>
          <p:nvPr/>
        </p:nvCxnSpPr>
        <p:spPr>
          <a:xfrm>
            <a:off x="2051720" y="2780928"/>
            <a:ext cx="5112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051720" y="4869160"/>
            <a:ext cx="511256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53A2F171-A641-4D3E-AA75-363029A1D4AF}" type="slidenum">
              <a:rPr lang="en-US" smtClean="0"/>
              <a:t>24</a:t>
            </a:fld>
            <a:endParaRPr lang="en-US"/>
          </a:p>
        </p:txBody>
      </p:sp>
      <p:sp>
        <p:nvSpPr>
          <p:cNvPr id="2" name="TextBox 1"/>
          <p:cNvSpPr txBox="1"/>
          <p:nvPr/>
        </p:nvSpPr>
        <p:spPr>
          <a:xfrm>
            <a:off x="107504" y="116632"/>
            <a:ext cx="1656184" cy="400110"/>
          </a:xfrm>
          <a:prstGeom prst="rect">
            <a:avLst/>
          </a:prstGeom>
          <a:noFill/>
        </p:spPr>
        <p:txBody>
          <a:bodyPr wrap="square" rtlCol="0">
            <a:spAutoFit/>
          </a:bodyPr>
          <a:lstStyle/>
          <a:p>
            <a:r>
              <a:rPr lang="sk-SK" sz="2000" b="1" dirty="0">
                <a:solidFill>
                  <a:srgbClr val="FF0000"/>
                </a:solidFill>
              </a:rPr>
              <a:t>pripomienka</a:t>
            </a:r>
          </a:p>
        </p:txBody>
      </p:sp>
    </p:spTree>
    <p:extLst>
      <p:ext uri="{BB962C8B-B14F-4D97-AF65-F5344CB8AC3E}">
        <p14:creationId xmlns:p14="http://schemas.microsoft.com/office/powerpoint/2010/main" val="38826303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25</a:t>
            </a:fld>
            <a:endParaRPr lang="en-US"/>
          </a:p>
        </p:txBody>
      </p:sp>
      <p:sp>
        <p:nvSpPr>
          <p:cNvPr id="3" name="TextBox 2"/>
          <p:cNvSpPr txBox="1"/>
          <p:nvPr/>
        </p:nvSpPr>
        <p:spPr>
          <a:xfrm>
            <a:off x="323528" y="404664"/>
            <a:ext cx="7920880" cy="707886"/>
          </a:xfrm>
          <a:prstGeom prst="rect">
            <a:avLst/>
          </a:prstGeom>
          <a:noFill/>
        </p:spPr>
        <p:txBody>
          <a:bodyPr wrap="square" rtlCol="0">
            <a:spAutoFit/>
          </a:bodyPr>
          <a:lstStyle/>
          <a:p>
            <a:r>
              <a:rPr lang="sk-SK" sz="2000" dirty="0"/>
              <a:t>Teraz ešte naprogramujeme voľný pád posúvaním v čase v Pythone. Tu</a:t>
            </a:r>
            <a:r>
              <a:rPr lang="en-US" sz="2000" dirty="0"/>
              <a:t> </a:t>
            </a:r>
            <a:r>
              <a:rPr lang="sk-SK" sz="2000" dirty="0"/>
              <a:t>je program a jeho výstup. Preštudujte si to pozorne a aj vyskúšajte.</a:t>
            </a:r>
          </a:p>
        </p:txBody>
      </p:sp>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5665" y="1268760"/>
            <a:ext cx="4772691" cy="3515216"/>
          </a:xfrm>
          <a:prstGeom prst="rect">
            <a:avLst/>
          </a:prstGeom>
        </p:spPr>
      </p:pic>
      <p:sp>
        <p:nvSpPr>
          <p:cNvPr id="6" name="TextBox 5"/>
          <p:cNvSpPr txBox="1"/>
          <p:nvPr/>
        </p:nvSpPr>
        <p:spPr>
          <a:xfrm>
            <a:off x="323528" y="5215473"/>
            <a:ext cx="8424936" cy="1015663"/>
          </a:xfrm>
          <a:prstGeom prst="rect">
            <a:avLst/>
          </a:prstGeom>
          <a:noFill/>
        </p:spPr>
        <p:txBody>
          <a:bodyPr wrap="square" rtlCol="0">
            <a:spAutoFit/>
          </a:bodyPr>
          <a:lstStyle/>
          <a:p>
            <a:r>
              <a:rPr lang="sk-SK" sz="2000" dirty="0"/>
              <a:t>Presnosť nie je veľká, účel programu je skôr didaktický . Presnejší výpočet by vyžadoval oveľa menší časový krok, alebo ešte lepšie, kvalitnejšiu numerickú metódu. To už ide nad rámec tejto prednášky</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340768"/>
            <a:ext cx="3572374" cy="2181529"/>
          </a:xfrm>
          <a:prstGeom prst="rect">
            <a:avLst/>
          </a:prstGeom>
        </p:spPr>
      </p:pic>
    </p:spTree>
    <p:extLst>
      <p:ext uri="{BB962C8B-B14F-4D97-AF65-F5344CB8AC3E}">
        <p14:creationId xmlns:p14="http://schemas.microsoft.com/office/powerpoint/2010/main" val="11815680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0" y="700688"/>
            <a:ext cx="8405872" cy="5133184"/>
          </a:xfrm>
          <a:prstGeom prst="rect">
            <a:avLst/>
          </a:prstGeom>
        </p:spPr>
      </p:pic>
    </p:spTree>
    <p:extLst>
      <p:ext uri="{BB962C8B-B14F-4D97-AF65-F5344CB8AC3E}">
        <p14:creationId xmlns:p14="http://schemas.microsoft.com/office/powerpoint/2010/main" val="3888327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27</a:t>
            </a:fld>
            <a:endParaRPr lang="en-US"/>
          </a:p>
        </p:txBody>
      </p:sp>
      <p:sp>
        <p:nvSpPr>
          <p:cNvPr id="3" name="TextBox 2"/>
          <p:cNvSpPr txBox="1"/>
          <p:nvPr/>
        </p:nvSpPr>
        <p:spPr>
          <a:xfrm>
            <a:off x="1403648" y="548680"/>
            <a:ext cx="6480720" cy="461665"/>
          </a:xfrm>
          <a:prstGeom prst="rect">
            <a:avLst/>
          </a:prstGeom>
          <a:noFill/>
        </p:spPr>
        <p:txBody>
          <a:bodyPr wrap="square" rtlCol="0">
            <a:spAutoFit/>
          </a:bodyPr>
          <a:lstStyle/>
          <a:p>
            <a:pPr algn="ctr"/>
            <a:r>
              <a:rPr lang="sk-SK" sz="2400" b="1" dirty="0"/>
              <a:t>Voľný pád, energetická bilancia.</a:t>
            </a:r>
            <a:endParaRPr lang="en-US" sz="2400" b="1" dirty="0"/>
          </a:p>
        </p:txBody>
      </p:sp>
      <p:cxnSp>
        <p:nvCxnSpPr>
          <p:cNvPr id="5" name="Straight Connector 4"/>
          <p:cNvCxnSpPr/>
          <p:nvPr/>
        </p:nvCxnSpPr>
        <p:spPr>
          <a:xfrm>
            <a:off x="179512" y="3212976"/>
            <a:ext cx="1008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11560" y="1124744"/>
            <a:ext cx="0" cy="20882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539552" y="1082353"/>
            <a:ext cx="186407" cy="186407"/>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755576" y="2132856"/>
            <a:ext cx="125730" cy="179070"/>
          </a:xfrm>
          <a:prstGeom prst="rect">
            <a:avLst/>
          </a:prstGeom>
        </p:spPr>
      </p:pic>
      <mc:AlternateContent xmlns:mc="http://schemas.openxmlformats.org/markup-compatibility/2006" xmlns:a14="http://schemas.microsoft.com/office/drawing/2010/main">
        <mc:Choice Requires="a14">
          <p:sp>
            <p:nvSpPr>
              <p:cNvPr id="10" name="TextBox 9"/>
              <p:cNvSpPr txBox="1"/>
              <p:nvPr/>
            </p:nvSpPr>
            <p:spPr>
              <a:xfrm>
                <a:off x="2627784" y="1268760"/>
                <a:ext cx="6192688" cy="2246769"/>
              </a:xfrm>
              <a:prstGeom prst="rect">
                <a:avLst/>
              </a:prstGeom>
              <a:noFill/>
            </p:spPr>
            <p:txBody>
              <a:bodyPr wrap="square" rtlCol="0">
                <a:spAutoFit/>
              </a:bodyPr>
              <a:lstStyle/>
              <a:p>
                <a:r>
                  <a:rPr lang="sk-SK" sz="2000" dirty="0"/>
                  <a:t>Uvažujme voľný pád z výšky h. Počas celého pádu pôsobí na časticu konštantná sila (Zeme) veľkosti </a:t>
                </a:r>
                <a14:m>
                  <m:oMath xmlns:m="http://schemas.openxmlformats.org/officeDocument/2006/math">
                    <m:r>
                      <a:rPr lang="sk-SK" sz="2000" b="0" i="1" smtClean="0">
                        <a:latin typeface="Cambria Math" panose="02040503050406030204" pitchFamily="18" charset="0"/>
                      </a:rPr>
                      <m:t>𝑚𝑔</m:t>
                    </m:r>
                  </m:oMath>
                </a14:m>
                <a:r>
                  <a:rPr lang="sk-SK" sz="2000" dirty="0"/>
                  <a:t>.  Na druhom obrázku je zachytený okamih, keď častica už padá a práve sa nachádza vo výške </a:t>
                </a:r>
                <a14:m>
                  <m:oMath xmlns:m="http://schemas.openxmlformats.org/officeDocument/2006/math">
                    <m:r>
                      <a:rPr lang="sk-SK" sz="2000" b="0" i="1" smtClean="0">
                        <a:latin typeface="Cambria Math" panose="02040503050406030204" pitchFamily="18" charset="0"/>
                      </a:rPr>
                      <m:t>𝑧</m:t>
                    </m:r>
                  </m:oMath>
                </a14:m>
                <a:r>
                  <a:rPr lang="sk-SK" sz="2000" dirty="0"/>
                  <a:t>. Ubehla teda dráhu veľkosti </a:t>
                </a:r>
                <a14:m>
                  <m:oMath xmlns:m="http://schemas.openxmlformats.org/officeDocument/2006/math">
                    <m:r>
                      <a:rPr lang="sk-SK" sz="2000" b="0" i="1" smtClean="0">
                        <a:latin typeface="Cambria Math" panose="02040503050406030204" pitchFamily="18" charset="0"/>
                      </a:rPr>
                      <m:t>h</m:t>
                    </m:r>
                    <m:r>
                      <a:rPr lang="sk-SK" sz="2000" b="0" i="1" smtClean="0">
                        <a:latin typeface="Cambria Math" panose="02040503050406030204" pitchFamily="18" charset="0"/>
                      </a:rPr>
                      <m:t>−</m:t>
                    </m:r>
                    <m:r>
                      <a:rPr lang="sk-SK" sz="2000" b="0" i="1" smtClean="0">
                        <a:latin typeface="Cambria Math" panose="02040503050406030204" pitchFamily="18" charset="0"/>
                      </a:rPr>
                      <m:t>𝑧</m:t>
                    </m:r>
                  </m:oMath>
                </a14:m>
                <a:r>
                  <a:rPr lang="sk-SK" sz="2000" dirty="0"/>
                  <a:t>. Zem až do tohto okamihu teda vykonala prácu </a:t>
                </a:r>
                <a14:m>
                  <m:oMath xmlns:m="http://schemas.openxmlformats.org/officeDocument/2006/math">
                    <m:r>
                      <a:rPr lang="sk-SK" sz="2000" b="0" i="1" smtClean="0">
                        <a:latin typeface="Cambria Math" panose="02040503050406030204" pitchFamily="18" charset="0"/>
                      </a:rPr>
                      <m:t>𝑚𝑔</m:t>
                    </m:r>
                    <m:r>
                      <a:rPr lang="sk-SK" sz="2000" b="0" i="1" smtClean="0">
                        <a:latin typeface="Cambria Math" panose="02040503050406030204" pitchFamily="18" charset="0"/>
                      </a:rPr>
                      <m:t>(</m:t>
                    </m:r>
                    <m:r>
                      <a:rPr lang="sk-SK" sz="2000" b="0" i="1" smtClean="0">
                        <a:latin typeface="Cambria Math" panose="02040503050406030204" pitchFamily="18" charset="0"/>
                      </a:rPr>
                      <m:t>h</m:t>
                    </m:r>
                    <m:r>
                      <a:rPr lang="sk-SK" sz="2000" b="0" i="1" smtClean="0">
                        <a:latin typeface="Cambria Math" panose="02040503050406030204" pitchFamily="18" charset="0"/>
                      </a:rPr>
                      <m:t>−</m:t>
                    </m:r>
                    <m:r>
                      <a:rPr lang="sk-SK" sz="2000" b="0" i="1" smtClean="0">
                        <a:latin typeface="Cambria Math" panose="02040503050406030204" pitchFamily="18" charset="0"/>
                      </a:rPr>
                      <m:t>𝑧</m:t>
                    </m:r>
                    <m:r>
                      <a:rPr lang="sk-SK" sz="2000" b="0" i="1" smtClean="0">
                        <a:latin typeface="Cambria Math" panose="02040503050406030204" pitchFamily="18" charset="0"/>
                      </a:rPr>
                      <m:t>)</m:t>
                    </m:r>
                  </m:oMath>
                </a14:m>
                <a:r>
                  <a:rPr lang="sk-SK" sz="2000" dirty="0"/>
                  <a:t>. Vypočítajme, akému času zodpovedá okamih na druhom obrázku. Priebeh pohybu poznáme:</a:t>
                </a:r>
                <a:endParaRPr lang="en-US" sz="2000" dirty="0"/>
              </a:p>
            </p:txBody>
          </p:sp>
        </mc:Choice>
        <mc:Fallback xmlns="">
          <p:sp>
            <p:nvSpPr>
              <p:cNvPr id="10" name="TextBox 9"/>
              <p:cNvSpPr txBox="1">
                <a:spLocks noRot="1" noChangeAspect="1" noMove="1" noResize="1" noEditPoints="1" noAdjustHandles="1" noChangeArrowheads="1" noChangeShapeType="1" noTextEdit="1"/>
              </p:cNvSpPr>
              <p:nvPr/>
            </p:nvSpPr>
            <p:spPr>
              <a:xfrm>
                <a:off x="2627784" y="1268760"/>
                <a:ext cx="6192688" cy="2246769"/>
              </a:xfrm>
              <a:prstGeom prst="rect">
                <a:avLst/>
              </a:prstGeom>
              <a:blipFill rotWithShape="0">
                <a:blip r:embed="rId9"/>
                <a:stretch>
                  <a:fillRect l="-984" t="-1355" r="-1181" b="-3794"/>
                </a:stretch>
              </a:blipFill>
            </p:spPr>
            <p:txBody>
              <a:bodyPr/>
              <a:lstStyle/>
              <a:p>
                <a:r>
                  <a:rPr lang="en-US">
                    <a:noFill/>
                  </a:rPr>
                  <a:t> </a:t>
                </a:r>
              </a:p>
            </p:txBody>
          </p:sp>
        </mc:Fallback>
      </mc:AlternateContent>
      <p:cxnSp>
        <p:nvCxnSpPr>
          <p:cNvPr id="11" name="Straight Connector 10"/>
          <p:cNvCxnSpPr/>
          <p:nvPr/>
        </p:nvCxnSpPr>
        <p:spPr>
          <a:xfrm>
            <a:off x="1403648" y="3212976"/>
            <a:ext cx="100811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35696" y="1124744"/>
            <a:ext cx="0" cy="20882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1763688" y="1802433"/>
            <a:ext cx="186407" cy="186407"/>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963083" y="2421838"/>
            <a:ext cx="108585" cy="114300"/>
          </a:xfrm>
          <a:prstGeom prst="rect">
            <a:avLst/>
          </a:prstGeom>
        </p:spPr>
      </p:pic>
      <p:pic>
        <p:nvPicPr>
          <p:cNvPr id="18" name="Picture 17"/>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079195" y="3573016"/>
            <a:ext cx="1721358" cy="462915"/>
          </a:xfrm>
          <a:prstGeom prst="rect">
            <a:avLst/>
          </a:prstGeom>
        </p:spPr>
      </p:pic>
      <p:pic>
        <p:nvPicPr>
          <p:cNvPr id="19" name="Picture 18"/>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4932040" y="3722922"/>
            <a:ext cx="1047560" cy="229743"/>
          </a:xfrm>
          <a:prstGeom prst="rect">
            <a:avLst/>
          </a:prstGeom>
        </p:spPr>
      </p:pic>
      <mc:AlternateContent xmlns:mc="http://schemas.openxmlformats.org/markup-compatibility/2006" xmlns:a14="http://schemas.microsoft.com/office/drawing/2010/main">
        <mc:Choice Requires="a14">
          <p:sp>
            <p:nvSpPr>
              <p:cNvPr id="21" name="TextBox 20"/>
              <p:cNvSpPr txBox="1"/>
              <p:nvPr/>
            </p:nvSpPr>
            <p:spPr>
              <a:xfrm>
                <a:off x="103231" y="4302781"/>
                <a:ext cx="8352928" cy="2257541"/>
              </a:xfrm>
              <a:prstGeom prst="rect">
                <a:avLst/>
              </a:prstGeom>
              <a:noFill/>
            </p:spPr>
            <p:txBody>
              <a:bodyPr wrap="square" rtlCol="0">
                <a:spAutoFit/>
              </a:bodyPr>
              <a:lstStyle/>
              <a:p>
                <a:r>
                  <a:rPr lang="sk-SK" sz="2000" dirty="0"/>
                  <a:t>Z prvej rovnice dostaneme  </a:t>
                </a:r>
                <a14:m>
                  <m:oMath xmlns:m="http://schemas.openxmlformats.org/officeDocument/2006/math">
                    <m:r>
                      <a:rPr lang="sk-SK" sz="2000" b="0" i="1" smtClean="0">
                        <a:latin typeface="Cambria Math" panose="02040503050406030204" pitchFamily="18" charset="0"/>
                      </a:rPr>
                      <m:t>𝑡</m:t>
                    </m:r>
                    <m:r>
                      <a:rPr lang="sk-SK" sz="2000" b="0" i="1" smtClean="0">
                        <a:latin typeface="Cambria Math" panose="02040503050406030204" pitchFamily="18" charset="0"/>
                      </a:rPr>
                      <m:t>=</m:t>
                    </m:r>
                    <m:rad>
                      <m:radPr>
                        <m:degHide m:val="on"/>
                        <m:ctrlPr>
                          <a:rPr lang="sk-SK" sz="2000" b="0" i="1" smtClean="0">
                            <a:latin typeface="Cambria Math" panose="02040503050406030204" pitchFamily="18" charset="0"/>
                          </a:rPr>
                        </m:ctrlPr>
                      </m:radPr>
                      <m:deg/>
                      <m:e>
                        <m:f>
                          <m:fPr>
                            <m:ctrlPr>
                              <a:rPr lang="sk-SK" sz="2000" b="0" i="1" smtClean="0">
                                <a:latin typeface="Cambria Math" panose="02040503050406030204" pitchFamily="18" charset="0"/>
                              </a:rPr>
                            </m:ctrlPr>
                          </m:fPr>
                          <m:num>
                            <m:r>
                              <a:rPr lang="en-US" sz="2000" b="0" i="1" smtClean="0">
                                <a:latin typeface="Cambria Math" panose="02040503050406030204" pitchFamily="18" charset="0"/>
                              </a:rPr>
                              <m:t>2</m:t>
                            </m:r>
                            <m:d>
                              <m:dPr>
                                <m:ctrlPr>
                                  <a:rPr lang="sk-SK" sz="2000" b="0" i="1" smtClean="0">
                                    <a:latin typeface="Cambria Math" panose="02040503050406030204" pitchFamily="18" charset="0"/>
                                  </a:rPr>
                                </m:ctrlPr>
                              </m:dPr>
                              <m:e>
                                <m:r>
                                  <a:rPr lang="sk-SK" sz="2000" b="0" i="1" smtClean="0">
                                    <a:latin typeface="Cambria Math" panose="02040503050406030204" pitchFamily="18" charset="0"/>
                                  </a:rPr>
                                  <m:t>h</m:t>
                                </m:r>
                                <m:r>
                                  <a:rPr lang="sk-SK" sz="2000" b="0" i="1" smtClean="0">
                                    <a:latin typeface="Cambria Math" panose="02040503050406030204" pitchFamily="18" charset="0"/>
                                  </a:rPr>
                                  <m:t>−</m:t>
                                </m:r>
                                <m:r>
                                  <a:rPr lang="sk-SK" sz="2000" b="0" i="1" smtClean="0">
                                    <a:latin typeface="Cambria Math" panose="02040503050406030204" pitchFamily="18" charset="0"/>
                                  </a:rPr>
                                  <m:t>𝑧</m:t>
                                </m:r>
                              </m:e>
                            </m:d>
                          </m:num>
                          <m:den>
                            <m:r>
                              <a:rPr lang="sk-SK" sz="2000" b="0" i="1" smtClean="0">
                                <a:latin typeface="Cambria Math" panose="02040503050406030204" pitchFamily="18" charset="0"/>
                              </a:rPr>
                              <m:t>𝑔</m:t>
                            </m:r>
                          </m:den>
                        </m:f>
                      </m:e>
                    </m:rad>
                  </m:oMath>
                </a14:m>
                <a:r>
                  <a:rPr lang="sk-SK" sz="2000" dirty="0"/>
                  <a:t> a po dosadení do druhej rovnice dostaneme pre rýchlosť vo výške </a:t>
                </a:r>
                <a14:m>
                  <m:oMath xmlns:m="http://schemas.openxmlformats.org/officeDocument/2006/math">
                    <m:r>
                      <a:rPr lang="sk-SK" sz="2000" b="0" i="1" smtClean="0">
                        <a:latin typeface="Cambria Math" panose="02040503050406030204" pitchFamily="18" charset="0"/>
                      </a:rPr>
                      <m:t>𝑧</m:t>
                    </m:r>
                    <m:r>
                      <a:rPr lang="sk-SK" sz="2000" b="0" i="0" smtClean="0">
                        <a:latin typeface="Cambria Math" panose="02040503050406030204" pitchFamily="18" charset="0"/>
                      </a:rPr>
                      <m:t>:</m:t>
                    </m:r>
                  </m:oMath>
                </a14:m>
                <a:r>
                  <a:rPr lang="sk-SK" sz="2000" dirty="0"/>
                  <a:t>                                 . Kinetická energia častice vo výške </a:t>
                </a:r>
                <a14:m>
                  <m:oMath xmlns:m="http://schemas.openxmlformats.org/officeDocument/2006/math">
                    <m:r>
                      <a:rPr lang="sk-SK" sz="2000" b="0" i="1" smtClean="0">
                        <a:latin typeface="Cambria Math" panose="02040503050406030204" pitchFamily="18" charset="0"/>
                      </a:rPr>
                      <m:t>𝑧</m:t>
                    </m:r>
                    <m:r>
                      <a:rPr lang="sk-SK" sz="2000" b="0" i="1" smtClean="0">
                        <a:latin typeface="Cambria Math" panose="02040503050406030204" pitchFamily="18" charset="0"/>
                      </a:rPr>
                      <m:t> </m:t>
                    </m:r>
                  </m:oMath>
                </a14:m>
                <a:r>
                  <a:rPr lang="sk-SK" sz="2000" dirty="0"/>
                  <a:t> teda bude</a:t>
                </a:r>
              </a:p>
              <a:p>
                <a:endParaRPr lang="sk-SK" sz="2000" dirty="0"/>
              </a:p>
              <a:p>
                <a:endParaRPr lang="sk-SK" sz="2000" dirty="0"/>
              </a:p>
              <a:p>
                <a:r>
                  <a:rPr lang="sk-SK" sz="2000" dirty="0"/>
                  <a:t>Častica teda nadobudla kinetickú energiu rovnú práci vykonanej zemou.</a:t>
                </a:r>
                <a:endParaRPr lang="en-US" sz="2000" dirty="0"/>
              </a:p>
            </p:txBody>
          </p:sp>
        </mc:Choice>
        <mc:Fallback xmlns="">
          <p:sp>
            <p:nvSpPr>
              <p:cNvPr id="21" name="TextBox 20"/>
              <p:cNvSpPr txBox="1">
                <a:spLocks noRot="1" noChangeAspect="1" noMove="1" noResize="1" noEditPoints="1" noAdjustHandles="1" noChangeArrowheads="1" noChangeShapeType="1" noTextEdit="1"/>
              </p:cNvSpPr>
              <p:nvPr/>
            </p:nvSpPr>
            <p:spPr>
              <a:xfrm>
                <a:off x="103231" y="4302781"/>
                <a:ext cx="8352928" cy="2257541"/>
              </a:xfrm>
              <a:prstGeom prst="rect">
                <a:avLst/>
              </a:prstGeom>
              <a:blipFill rotWithShape="0">
                <a:blip r:embed="rId13"/>
                <a:stretch>
                  <a:fillRect l="-803" r="-1168" b="-4054"/>
                </a:stretch>
              </a:blipFill>
            </p:spPr>
            <p:txBody>
              <a:bodyPr/>
              <a:lstStyle/>
              <a:p>
                <a:r>
                  <a:rPr lang="en-US">
                    <a:noFill/>
                  </a:rPr>
                  <a:t> </a:t>
                </a:r>
              </a:p>
            </p:txBody>
          </p:sp>
        </mc:Fallback>
      </mc:AlternateContent>
      <p:pic>
        <p:nvPicPr>
          <p:cNvPr id="14" name="Picture 1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4104000" y="4986000"/>
            <a:ext cx="1579055" cy="274320"/>
          </a:xfrm>
          <a:prstGeom prst="rect">
            <a:avLst/>
          </a:prstGeom>
        </p:spPr>
      </p:pic>
      <p:pic>
        <p:nvPicPr>
          <p:cNvPr id="6" name="Picture 5"/>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3347864" y="5609845"/>
            <a:ext cx="1863662" cy="462915"/>
          </a:xfrm>
          <a:prstGeom prst="rect">
            <a:avLst/>
          </a:prstGeom>
        </p:spPr>
      </p:pic>
      <p:sp>
        <p:nvSpPr>
          <p:cNvPr id="16" name="Rectangle 15"/>
          <p:cNvSpPr/>
          <p:nvPr/>
        </p:nvSpPr>
        <p:spPr>
          <a:xfrm>
            <a:off x="2939874" y="5459745"/>
            <a:ext cx="2568230" cy="70555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3611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28</a:t>
            </a:fld>
            <a:endParaRPr lang="en-US"/>
          </a:p>
        </p:txBody>
      </p:sp>
      <p:pic>
        <p:nvPicPr>
          <p:cNvPr id="3" name="Picture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491880" y="188640"/>
            <a:ext cx="1863662" cy="462915"/>
          </a:xfrm>
          <a:prstGeom prst="rect">
            <a:avLst/>
          </a:prstGeom>
        </p:spPr>
      </p:pic>
      <p:pic>
        <p:nvPicPr>
          <p:cNvPr id="6" name="Picture 5"/>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771800" y="908720"/>
            <a:ext cx="3638169" cy="462915"/>
          </a:xfrm>
          <a:prstGeom prst="rect">
            <a:avLst/>
          </a:prstGeom>
        </p:spPr>
      </p:pic>
      <mc:AlternateContent xmlns:mc="http://schemas.openxmlformats.org/markup-compatibility/2006" xmlns:a14="http://schemas.microsoft.com/office/drawing/2010/main">
        <mc:Choice Requires="a14">
          <p:sp>
            <p:nvSpPr>
              <p:cNvPr id="7" name="TextBox 6"/>
              <p:cNvSpPr txBox="1"/>
              <p:nvPr/>
            </p:nvSpPr>
            <p:spPr>
              <a:xfrm>
                <a:off x="251520" y="1638856"/>
                <a:ext cx="8568952" cy="5016758"/>
              </a:xfrm>
              <a:prstGeom prst="rect">
                <a:avLst/>
              </a:prstGeom>
              <a:noFill/>
            </p:spPr>
            <p:txBody>
              <a:bodyPr wrap="square" rtlCol="0">
                <a:spAutoFit/>
              </a:bodyPr>
              <a:lstStyle/>
              <a:p>
                <a:r>
                  <a:rPr lang="sk-SK" sz="2000" dirty="0"/>
                  <a:t>Keď sme zapísali nulu ako hodnota počiatočnej kinetickej energie (počiatočná rýchlosť pri voľnom páde je nulová). V každom okamihu je teda súčet</a:t>
                </a:r>
              </a:p>
              <a:p>
                <a:endParaRPr lang="sk-SK" sz="2000" dirty="0"/>
              </a:p>
              <a:p>
                <a:endParaRPr lang="sk-SK" sz="2000" dirty="0"/>
              </a:p>
              <a:p>
                <a:r>
                  <a:rPr lang="sk-SK" sz="2000" dirty="0"/>
                  <a:t>stále rovnaký, konštantný. Hovoríme, že veličina                          </a:t>
                </a:r>
                <a:r>
                  <a:rPr lang="sk-SK" sz="2000" b="1" dirty="0"/>
                  <a:t>sa zachováva</a:t>
                </a:r>
                <a:r>
                  <a:rPr lang="sk-SK" sz="2000" dirty="0"/>
                  <a:t>. Veličina </a:t>
                </a:r>
                <a14:m>
                  <m:oMath xmlns:m="http://schemas.openxmlformats.org/officeDocument/2006/math">
                    <m:r>
                      <a:rPr lang="sk-SK" sz="2000" b="0" i="1" smtClean="0">
                        <a:latin typeface="Cambria Math" panose="02040503050406030204" pitchFamily="18" charset="0"/>
                      </a:rPr>
                      <m:t>𝑚𝑔𝑧</m:t>
                    </m:r>
                  </m:oMath>
                </a14:m>
                <a:r>
                  <a:rPr lang="sk-SK" sz="2000" dirty="0"/>
                  <a:t> sa volá potenciálna energia častice. Prečo? Na začiatku voľného pádu je  </a:t>
                </a:r>
                <a14:m>
                  <m:oMath xmlns:m="http://schemas.openxmlformats.org/officeDocument/2006/math">
                    <m:r>
                      <a:rPr lang="sk-SK" sz="2000" b="0" i="1" smtClean="0">
                        <a:latin typeface="Cambria Math" panose="02040503050406030204" pitchFamily="18" charset="0"/>
                      </a:rPr>
                      <m:t>𝑚𝑔h</m:t>
                    </m:r>
                  </m:oMath>
                </a14:m>
                <a:r>
                  <a:rPr lang="sk-SK" sz="2000" dirty="0"/>
                  <a:t> a kinetická energia je nulová. Pri dopade je hodnota </a:t>
                </a:r>
                <a14:m>
                  <m:oMath xmlns:m="http://schemas.openxmlformats.org/officeDocument/2006/math">
                    <m:r>
                      <a:rPr lang="sk-SK" sz="2000" b="0" i="1" smtClean="0">
                        <a:latin typeface="Cambria Math" panose="02040503050406030204" pitchFamily="18" charset="0"/>
                      </a:rPr>
                      <m:t>𝑚𝑔𝑧</m:t>
                    </m:r>
                  </m:oMath>
                </a14:m>
                <a:r>
                  <a:rPr lang="sk-SK" sz="2000" dirty="0"/>
                  <a:t> nulová a kinetická energia bude</a:t>
                </a:r>
              </a:p>
              <a:p>
                <a:endParaRPr lang="sk-SK" sz="2000" dirty="0"/>
              </a:p>
              <a:p>
                <a:endParaRPr lang="sk-SK" sz="2000" dirty="0"/>
              </a:p>
              <a:p>
                <a:r>
                  <a:rPr lang="sk-SK" sz="2000" dirty="0"/>
                  <a:t>Slovo potenciálna sme zvolili, aby reprezentovalo fakt, že hodnota </a:t>
                </a:r>
                <a14:m>
                  <m:oMath xmlns:m="http://schemas.openxmlformats.org/officeDocument/2006/math">
                    <m:r>
                      <a:rPr lang="sk-SK" sz="2000" b="0" i="1" smtClean="0">
                        <a:latin typeface="Cambria Math" panose="02040503050406030204" pitchFamily="18" charset="0"/>
                      </a:rPr>
                      <m:t>𝑚𝑔h</m:t>
                    </m:r>
                  </m:oMath>
                </a14:m>
                <a:r>
                  <a:rPr lang="sk-SK" sz="2000" dirty="0"/>
                  <a:t>  predstavuje možnosť (potenciálny = možný) získať pri dopade kinetickú energiu. Rovnica</a:t>
                </a:r>
              </a:p>
              <a:p>
                <a:endParaRPr lang="sk-SK" sz="2000" dirty="0"/>
              </a:p>
              <a:p>
                <a:r>
                  <a:rPr lang="sk-SK" sz="2000" dirty="0"/>
                  <a:t>predstavuje zákon zachovania celkovej energie (súčtu kinetickej a potenciálnej).</a:t>
                </a:r>
              </a:p>
              <a:p>
                <a:endParaRPr lang="en-US" sz="2000" dirty="0"/>
              </a:p>
            </p:txBody>
          </p:sp>
        </mc:Choice>
        <mc:Fallback xmlns="">
          <p:sp>
            <p:nvSpPr>
              <p:cNvPr id="7" name="TextBox 6"/>
              <p:cNvSpPr txBox="1">
                <a:spLocks noRot="1" noChangeAspect="1" noMove="1" noResize="1" noEditPoints="1" noAdjustHandles="1" noChangeArrowheads="1" noChangeShapeType="1" noTextEdit="1"/>
              </p:cNvSpPr>
              <p:nvPr/>
            </p:nvSpPr>
            <p:spPr>
              <a:xfrm>
                <a:off x="251520" y="1638856"/>
                <a:ext cx="8568952" cy="5016758"/>
              </a:xfrm>
              <a:prstGeom prst="rect">
                <a:avLst/>
              </a:prstGeom>
              <a:blipFill rotWithShape="0">
                <a:blip r:embed="rId10"/>
                <a:stretch>
                  <a:fillRect l="-711" t="-729"/>
                </a:stretch>
              </a:blipFill>
            </p:spPr>
            <p:txBody>
              <a:bodyPr/>
              <a:lstStyle/>
              <a:p>
                <a:r>
                  <a:rPr lang="en-US">
                    <a:noFill/>
                  </a:rPr>
                  <a:t> </a:t>
                </a:r>
              </a:p>
            </p:txBody>
          </p:sp>
        </mc:Fallback>
      </mc:AlternateContent>
      <p:pic>
        <p:nvPicPr>
          <p:cNvPr id="9" name="Picture 8"/>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613607" y="2330960"/>
            <a:ext cx="1263587" cy="462915"/>
          </a:xfrm>
          <a:prstGeom prst="rect">
            <a:avLst/>
          </a:prstGeom>
        </p:spPr>
      </p:pic>
      <p:pic>
        <p:nvPicPr>
          <p:cNvPr id="11" name="Picture 10"/>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5355542" y="2780928"/>
            <a:ext cx="1263587" cy="462915"/>
          </a:xfrm>
          <a:prstGeom prst="rect">
            <a:avLst/>
          </a:prstGeom>
        </p:spPr>
      </p:pic>
      <p:pic>
        <p:nvPicPr>
          <p:cNvPr id="13" name="Picture 12"/>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3591318" y="4007550"/>
            <a:ext cx="1308164" cy="462915"/>
          </a:xfrm>
          <a:prstGeom prst="rect">
            <a:avLst/>
          </a:prstGeom>
        </p:spPr>
      </p:pic>
      <p:pic>
        <p:nvPicPr>
          <p:cNvPr id="15" name="Picture 14"/>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3059832" y="5440540"/>
            <a:ext cx="2084832" cy="462915"/>
          </a:xfrm>
          <a:prstGeom prst="rect">
            <a:avLst/>
          </a:prstGeom>
        </p:spPr>
      </p:pic>
      <p:sp>
        <p:nvSpPr>
          <p:cNvPr id="16" name="Rectangle 15"/>
          <p:cNvSpPr/>
          <p:nvPr/>
        </p:nvSpPr>
        <p:spPr>
          <a:xfrm>
            <a:off x="2987824" y="5360451"/>
            <a:ext cx="2228848" cy="623094"/>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18601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2031325"/>
          </a:xfrm>
          <a:prstGeom prst="rect">
            <a:avLst/>
          </a:prstGeom>
          <a:noFill/>
        </p:spPr>
        <p:txBody>
          <a:bodyPr wrap="square" rtlCol="0">
            <a:spAutoFit/>
          </a:bodyPr>
          <a:lstStyle/>
          <a:p>
            <a:r>
              <a:rPr lang="sk-SK" dirty="0">
                <a:solidFill>
                  <a:prstClr val="white"/>
                </a:solidFill>
                <a:latin typeface="Arial" panose="020B0604020202020204" pitchFamily="34" charset="0"/>
                <a:cs typeface="Arial" panose="020B0604020202020204" pitchFamily="34" charset="0"/>
              </a:rPr>
              <a:t>Čo mám garantovane vedieť</a:t>
            </a:r>
          </a:p>
          <a:p>
            <a:endParaRPr lang="en-US" dirty="0">
              <a:solidFill>
                <a:prstClr val="whit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err="1">
                <a:solidFill>
                  <a:prstClr val="white"/>
                </a:solidFill>
                <a:latin typeface="Arial" panose="020B0604020202020204" pitchFamily="34" charset="0"/>
                <a:cs typeface="Arial" panose="020B0604020202020204" pitchFamily="34" charset="0"/>
              </a:rPr>
              <a:t>vysvetli</a:t>
            </a:r>
            <a:r>
              <a:rPr lang="sk-SK" dirty="0" err="1">
                <a:solidFill>
                  <a:prstClr val="white"/>
                </a:solidFill>
                <a:latin typeface="Arial" panose="020B0604020202020204" pitchFamily="34" charset="0"/>
                <a:cs typeface="Arial" panose="020B0604020202020204" pitchFamily="34" charset="0"/>
              </a:rPr>
              <a:t>te</a:t>
            </a:r>
            <a:r>
              <a:rPr lang="sk-SK" dirty="0">
                <a:solidFill>
                  <a:prstClr val="white"/>
                </a:solidFill>
                <a:latin typeface="Arial" panose="020B0604020202020204" pitchFamily="34" charset="0"/>
                <a:cs typeface="Arial" panose="020B0604020202020204" pitchFamily="34" charset="0"/>
              </a:rPr>
              <a:t> prečo pre predpovedanie budúcnosti pohybu častice nestačí poznať len počiatočnú polohu ale potrebujeme poznať aj počiatočnú rýchlosť</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napíšte vzorec pre približný výpočet </a:t>
            </a:r>
            <a:r>
              <a:rPr lang="sk-SK" dirty="0" err="1">
                <a:solidFill>
                  <a:prstClr val="white"/>
                </a:solidFill>
                <a:latin typeface="Arial" panose="020B0604020202020204" pitchFamily="34" charset="0"/>
                <a:cs typeface="Arial" panose="020B0604020202020204" pitchFamily="34" charset="0"/>
              </a:rPr>
              <a:t>dru</a:t>
            </a:r>
            <a:r>
              <a:rPr lang="en-US" dirty="0">
                <a:solidFill>
                  <a:prstClr val="white"/>
                </a:solidFill>
                <a:latin typeface="Arial" panose="020B0604020202020204" pitchFamily="34" charset="0"/>
                <a:cs typeface="Arial" panose="020B0604020202020204" pitchFamily="34" charset="0"/>
              </a:rPr>
              <a:t>he</a:t>
            </a:r>
            <a:r>
              <a:rPr lang="sk-SK" dirty="0">
                <a:solidFill>
                  <a:prstClr val="white"/>
                </a:solidFill>
                <a:latin typeface="Arial" panose="020B0604020202020204" pitchFamily="34" charset="0"/>
                <a:cs typeface="Arial" panose="020B0604020202020204" pitchFamily="34" charset="0"/>
              </a:rPr>
              <a:t>j derivácie funkcie z troch blízkych bodov</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napíšte zákon zachovania energie pre voľný pád</a:t>
            </a:r>
          </a:p>
        </p:txBody>
      </p:sp>
    </p:spTree>
    <p:extLst>
      <p:ext uri="{BB962C8B-B14F-4D97-AF65-F5344CB8AC3E}">
        <p14:creationId xmlns:p14="http://schemas.microsoft.com/office/powerpoint/2010/main" val="62595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3</a:t>
            </a:fld>
            <a:endParaRPr lang="en-US"/>
          </a:p>
        </p:txBody>
      </p:sp>
      <p:pic>
        <p:nvPicPr>
          <p:cNvPr id="6" name="Picture 5"/>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915816" y="1052736"/>
            <a:ext cx="2432876" cy="1042416"/>
          </a:xfrm>
          <a:prstGeom prst="rect">
            <a:avLst/>
          </a:prstGeom>
        </p:spPr>
      </p:pic>
      <p:sp>
        <p:nvSpPr>
          <p:cNvPr id="5" name="TextBox 4"/>
          <p:cNvSpPr txBox="1"/>
          <p:nvPr/>
        </p:nvSpPr>
        <p:spPr>
          <a:xfrm>
            <a:off x="251520" y="404664"/>
            <a:ext cx="8280920" cy="400110"/>
          </a:xfrm>
          <a:prstGeom prst="rect">
            <a:avLst/>
          </a:prstGeom>
          <a:noFill/>
        </p:spPr>
        <p:txBody>
          <a:bodyPr wrap="square" rtlCol="0">
            <a:spAutoFit/>
          </a:bodyPr>
          <a:lstStyle/>
          <a:p>
            <a:r>
              <a:rPr lang="sk-SK" sz="2000" dirty="0"/>
              <a:t>Pohybové rovnice budú</a:t>
            </a:r>
          </a:p>
        </p:txBody>
      </p:sp>
      <p:pic>
        <p:nvPicPr>
          <p:cNvPr id="8" name="Picture 7"/>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2902661" y="2636912"/>
            <a:ext cx="1460754" cy="1030415"/>
          </a:xfrm>
          <a:prstGeom prst="rect">
            <a:avLst/>
          </a:prstGeom>
        </p:spPr>
      </p:pic>
      <p:sp>
        <p:nvSpPr>
          <p:cNvPr id="9" name="Rectangle 8"/>
          <p:cNvSpPr/>
          <p:nvPr/>
        </p:nvSpPr>
        <p:spPr>
          <a:xfrm>
            <a:off x="2771800" y="2492896"/>
            <a:ext cx="1728192" cy="13681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10" name="TextBox 9"/>
          <p:cNvSpPr txBox="1"/>
          <p:nvPr/>
        </p:nvSpPr>
        <p:spPr>
          <a:xfrm>
            <a:off x="251520" y="4149080"/>
            <a:ext cx="7848872" cy="2246769"/>
          </a:xfrm>
          <a:prstGeom prst="rect">
            <a:avLst/>
          </a:prstGeom>
          <a:noFill/>
        </p:spPr>
        <p:txBody>
          <a:bodyPr wrap="square" rtlCol="0">
            <a:spAutoFit/>
          </a:bodyPr>
          <a:lstStyle/>
          <a:p>
            <a:r>
              <a:rPr lang="sk-SK" sz="2000" dirty="0"/>
              <a:t>Všimnime si, že z rovníc vypadla hmotnosť padajúceho telesa, čo znamená že všetky telesá pri rovnakých počiatočných podmienkach padajú rovnako. Prišiel na to Galileo. Traduje sa, že to skúšal tak, že zo šikmej veže v Pizze nechal padať rôzne telesá. </a:t>
            </a:r>
          </a:p>
          <a:p>
            <a:endParaRPr lang="sk-SK" sz="2000" dirty="0"/>
          </a:p>
          <a:p>
            <a:r>
              <a:rPr lang="sk-SK" sz="2000" dirty="0"/>
              <a:t>Na ďalšom </a:t>
            </a:r>
            <a:r>
              <a:rPr lang="sk-SK" sz="2000" dirty="0" err="1"/>
              <a:t>slajde</a:t>
            </a:r>
            <a:r>
              <a:rPr lang="sk-SK" sz="2000" dirty="0"/>
              <a:t> je video, v ktorom vo vákuovej komore padajú vedľa seba ťažká guľa a ľahké pierko.</a:t>
            </a:r>
          </a:p>
        </p:txBody>
      </p:sp>
    </p:spTree>
    <p:extLst>
      <p:ext uri="{BB962C8B-B14F-4D97-AF65-F5344CB8AC3E}">
        <p14:creationId xmlns:p14="http://schemas.microsoft.com/office/powerpoint/2010/main" val="3330813980"/>
      </p:ext>
    </p:extLst>
  </p:cSld>
  <p:clrMapOvr>
    <a:masterClrMapping/>
  </p:clrMapOvr>
  <p:extLst mod="1"/>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484784"/>
            <a:ext cx="8208912" cy="3139321"/>
          </a:xfrm>
          <a:prstGeom prst="rect">
            <a:avLst/>
          </a:prstGeom>
          <a:noFill/>
        </p:spPr>
        <p:txBody>
          <a:bodyPr wrap="square" rtlCol="0">
            <a:spAutoFit/>
          </a:bodyPr>
          <a:lstStyle/>
          <a:p>
            <a:pPr algn="ctr"/>
            <a:r>
              <a:rPr lang="sk-SK" sz="4000" b="1" dirty="0"/>
              <a:t>Mechanika hmotného bodu</a:t>
            </a:r>
          </a:p>
          <a:p>
            <a:endParaRPr lang="sk-SK" dirty="0"/>
          </a:p>
          <a:p>
            <a:pPr marL="285750" indent="-285750">
              <a:buFont typeface="Arial" pitchFamily="34" charset="0"/>
              <a:buChar char="•"/>
            </a:pPr>
            <a:r>
              <a:rPr lang="sk-SK" sz="2800" b="1" dirty="0"/>
              <a:t>Stav je bod vo viacrozmernom priestore</a:t>
            </a:r>
          </a:p>
          <a:p>
            <a:pPr marL="285750" indent="-285750">
              <a:buFont typeface="Arial" pitchFamily="34" charset="0"/>
              <a:buChar char="•"/>
            </a:pPr>
            <a:r>
              <a:rPr lang="sk-SK" sz="2800" b="1" dirty="0"/>
              <a:t>Časový vývoj je druhého rádu v konfiguračnom priestore</a:t>
            </a:r>
          </a:p>
          <a:p>
            <a:pPr marL="285750" indent="-285750">
              <a:buFont typeface="Arial" pitchFamily="34" charset="0"/>
              <a:buChar char="•"/>
            </a:pPr>
            <a:r>
              <a:rPr lang="sk-SK" sz="2800" b="1" dirty="0"/>
              <a:t>Časový vývoj je prvého rádu v stavovom priestore</a:t>
            </a:r>
          </a:p>
          <a:p>
            <a:endParaRPr lang="sk-SK" sz="2800" b="1" dirty="0"/>
          </a:p>
        </p:txBody>
      </p:sp>
      <p:sp>
        <p:nvSpPr>
          <p:cNvPr id="5" name="Slide Number Placeholder 4"/>
          <p:cNvSpPr>
            <a:spLocks noGrp="1"/>
          </p:cNvSpPr>
          <p:nvPr>
            <p:ph type="sldNum" sz="quarter" idx="12"/>
          </p:nvPr>
        </p:nvSpPr>
        <p:spPr/>
        <p:txBody>
          <a:bodyPr/>
          <a:lstStyle/>
          <a:p>
            <a:fld id="{53A2F171-A641-4D3E-AA75-363029A1D4AF}" type="slidenum">
              <a:rPr lang="en-US" smtClean="0"/>
              <a:t>30</a:t>
            </a:fld>
            <a:endParaRPr lang="en-US"/>
          </a:p>
        </p:txBody>
      </p:sp>
      <p:sp>
        <p:nvSpPr>
          <p:cNvPr id="3" name="TextBox 2"/>
          <p:cNvSpPr txBox="1"/>
          <p:nvPr/>
        </p:nvSpPr>
        <p:spPr>
          <a:xfrm>
            <a:off x="107504" y="476672"/>
            <a:ext cx="3744416" cy="400110"/>
          </a:xfrm>
          <a:prstGeom prst="rect">
            <a:avLst/>
          </a:prstGeom>
          <a:noFill/>
        </p:spPr>
        <p:txBody>
          <a:bodyPr wrap="square" rtlCol="0">
            <a:spAutoFit/>
          </a:bodyPr>
          <a:lstStyle/>
          <a:p>
            <a:r>
              <a:rPr lang="sk-SK" sz="2000" b="1" dirty="0">
                <a:solidFill>
                  <a:srgbClr val="FF0000"/>
                </a:solidFill>
              </a:rPr>
              <a:t>Pripomienka</a:t>
            </a:r>
          </a:p>
        </p:txBody>
      </p:sp>
    </p:spTree>
    <p:extLst>
      <p:ext uri="{BB962C8B-B14F-4D97-AF65-F5344CB8AC3E}">
        <p14:creationId xmlns:p14="http://schemas.microsoft.com/office/powerpoint/2010/main" val="2973232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31</a:t>
            </a:fld>
            <a:endParaRPr lang="en-US"/>
          </a:p>
        </p:txBody>
      </p:sp>
      <p:sp>
        <p:nvSpPr>
          <p:cNvPr id="3" name="TextBox 2"/>
          <p:cNvSpPr txBox="1"/>
          <p:nvPr/>
        </p:nvSpPr>
        <p:spPr>
          <a:xfrm>
            <a:off x="251520" y="620688"/>
            <a:ext cx="8640960" cy="1015663"/>
          </a:xfrm>
          <a:prstGeom prst="rect">
            <a:avLst/>
          </a:prstGeom>
          <a:noFill/>
        </p:spPr>
        <p:txBody>
          <a:bodyPr wrap="square" rtlCol="0">
            <a:spAutoFit/>
          </a:bodyPr>
          <a:lstStyle/>
          <a:p>
            <a:r>
              <a:rPr lang="sk-SK" sz="2000" dirty="0"/>
              <a:t>Doteraz sme sa zaoberali jednorozmerným svetom, naše častice žili na priamkach. Náš svet je ale trojrozmerný. Zovšeobecnenie na tri rozmery je ale priamočiare.</a:t>
            </a:r>
          </a:p>
          <a:p>
            <a:r>
              <a:rPr lang="sk-SK" sz="2000" dirty="0"/>
              <a:t>Stav častice nebudú dve čísla, ale dva vektory</a:t>
            </a:r>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3545042" y="1911160"/>
            <a:ext cx="1596390" cy="647700"/>
          </a:xfrm>
          <a:prstGeom prst="rect">
            <a:avLst/>
          </a:prstGeom>
        </p:spPr>
      </p:pic>
      <p:sp>
        <p:nvSpPr>
          <p:cNvPr id="5" name="TextBox 4"/>
          <p:cNvSpPr txBox="1"/>
          <p:nvPr/>
        </p:nvSpPr>
        <p:spPr>
          <a:xfrm>
            <a:off x="251520" y="2558860"/>
            <a:ext cx="8640960" cy="1015663"/>
          </a:xfrm>
          <a:prstGeom prst="rect">
            <a:avLst/>
          </a:prstGeom>
          <a:noFill/>
        </p:spPr>
        <p:txBody>
          <a:bodyPr wrap="square" rtlCol="0">
            <a:spAutoFit/>
          </a:bodyPr>
          <a:lstStyle/>
          <a:p>
            <a:r>
              <a:rPr lang="sk-SK" sz="2000" dirty="0"/>
              <a:t>Stav sú dva vektory, teda 6 čísel (tri zložky vektora polohy a tri zložky vektora rýchlosti). Priestor stavov častice žijúcej v trojrozmernom svete je teda šesťrozmerný. Pohybové rovnice zapísané pomocou vektorov budú</a:t>
            </a:r>
          </a:p>
        </p:txBody>
      </p:sp>
      <p:pic>
        <p:nvPicPr>
          <p:cNvPr id="7" name="Picture 6"/>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350015" y="3861048"/>
            <a:ext cx="2609850" cy="1144905"/>
          </a:xfrm>
          <a:prstGeom prst="rect">
            <a:avLst/>
          </a:prstGeom>
        </p:spPr>
      </p:pic>
      <p:sp>
        <p:nvSpPr>
          <p:cNvPr id="8" name="TextBox 7"/>
          <p:cNvSpPr txBox="1"/>
          <p:nvPr/>
        </p:nvSpPr>
        <p:spPr>
          <a:xfrm>
            <a:off x="395536" y="5373216"/>
            <a:ext cx="8496944" cy="1015663"/>
          </a:xfrm>
          <a:prstGeom prst="rect">
            <a:avLst/>
          </a:prstGeom>
          <a:noFill/>
        </p:spPr>
        <p:txBody>
          <a:bodyPr wrap="square" rtlCol="0">
            <a:spAutoFit/>
          </a:bodyPr>
          <a:lstStyle/>
          <a:p>
            <a:r>
              <a:rPr lang="sk-SK" sz="2000" dirty="0"/>
              <a:t>keď sme už zohľadnili, že vo všeobecnosti sila pôsobiaca na časticu môže závisieť </a:t>
            </a:r>
            <a:r>
              <a:rPr lang="sk-SK" sz="2000" b="1" dirty="0"/>
              <a:t>nielen od jej polohy ale aj od jej rýchlosti </a:t>
            </a:r>
            <a:r>
              <a:rPr lang="sk-SK" sz="2000" dirty="0"/>
              <a:t>(ako je tomu napríklad pri zohľadnení odporu vzduchu)</a:t>
            </a:r>
          </a:p>
        </p:txBody>
      </p:sp>
      <p:sp>
        <p:nvSpPr>
          <p:cNvPr id="9" name="Rectangle 8"/>
          <p:cNvSpPr/>
          <p:nvPr/>
        </p:nvSpPr>
        <p:spPr>
          <a:xfrm>
            <a:off x="2915816" y="3717032"/>
            <a:ext cx="3312368" cy="1512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3049885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32</a:t>
            </a:fld>
            <a:endParaRPr lang="en-US"/>
          </a:p>
        </p:txBody>
      </p:sp>
      <p:sp>
        <p:nvSpPr>
          <p:cNvPr id="3" name="TextBox 2"/>
          <p:cNvSpPr txBox="1"/>
          <p:nvPr/>
        </p:nvSpPr>
        <p:spPr>
          <a:xfrm>
            <a:off x="251520" y="548680"/>
            <a:ext cx="8640960" cy="400110"/>
          </a:xfrm>
          <a:prstGeom prst="rect">
            <a:avLst/>
          </a:prstGeom>
          <a:noFill/>
        </p:spPr>
        <p:txBody>
          <a:bodyPr wrap="square" rtlCol="0">
            <a:spAutoFit/>
          </a:bodyPr>
          <a:lstStyle/>
          <a:p>
            <a:r>
              <a:rPr lang="sk-SK" sz="2000" dirty="0"/>
              <a:t>Dve vektorové rovnice sa dajú prepísať ako 6 rovníc pre zložky tých vektorov:</a:t>
            </a:r>
          </a:p>
        </p:txBody>
      </p:sp>
      <p:pic>
        <p:nvPicPr>
          <p:cNvPr id="8" name="Picture 7"/>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751349" y="1556795"/>
            <a:ext cx="5311140" cy="3632835"/>
          </a:xfrm>
          <a:prstGeom prst="rect">
            <a:avLst/>
          </a:prstGeom>
        </p:spPr>
      </p:pic>
      <p:sp>
        <p:nvSpPr>
          <p:cNvPr id="9" name="Rectangle 8"/>
          <p:cNvSpPr/>
          <p:nvPr/>
        </p:nvSpPr>
        <p:spPr>
          <a:xfrm>
            <a:off x="1115616" y="1268760"/>
            <a:ext cx="6768752" cy="46805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164373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33</a:t>
            </a:fld>
            <a:endParaRPr lang="en-US"/>
          </a:p>
        </p:txBody>
      </p:sp>
      <mc:AlternateContent xmlns:mc="http://schemas.openxmlformats.org/markup-compatibility/2006" xmlns:a14="http://schemas.microsoft.com/office/drawing/2010/main">
        <mc:Choice Requires="a14">
          <p:sp>
            <p:nvSpPr>
              <p:cNvPr id="3" name="TextBox 2"/>
              <p:cNvSpPr txBox="1"/>
              <p:nvPr/>
            </p:nvSpPr>
            <p:spPr>
              <a:xfrm>
                <a:off x="251520" y="548680"/>
                <a:ext cx="8640960" cy="1323439"/>
              </a:xfrm>
              <a:prstGeom prst="rect">
                <a:avLst/>
              </a:prstGeom>
              <a:noFill/>
            </p:spPr>
            <p:txBody>
              <a:bodyPr wrap="square" rtlCol="0">
                <a:spAutoFit/>
              </a:bodyPr>
              <a:lstStyle/>
              <a:p>
                <a:r>
                  <a:rPr lang="sk-SK" sz="2000" dirty="0"/>
                  <a:t>Ako príklad riešenia pohybových rovníc si vyriešme klasickú školskú úlohu "šikmý vrh". Úloha znie takto.</a:t>
                </a:r>
              </a:p>
              <a:p>
                <a:r>
                  <a:rPr lang="sk-SK" sz="2000" dirty="0"/>
                  <a:t>V čase </a:t>
                </a:r>
                <a14:m>
                  <m:oMath xmlns:m="http://schemas.openxmlformats.org/officeDocument/2006/math">
                    <m:r>
                      <a:rPr lang="sk-SK" sz="2000" b="0" i="1" smtClean="0">
                        <a:latin typeface="Cambria Math"/>
                      </a:rPr>
                      <m:t>𝑡</m:t>
                    </m:r>
                    <m:r>
                      <a:rPr lang="sk-SK" sz="2000" b="0" i="1" smtClean="0">
                        <a:latin typeface="Cambria Math"/>
                      </a:rPr>
                      <m:t>=0</m:t>
                    </m:r>
                  </m:oMath>
                </a14:m>
                <a:r>
                  <a:rPr lang="sk-SK" sz="2000" dirty="0"/>
                  <a:t> je častica v bode </a:t>
                </a:r>
                <a14:m>
                  <m:oMath xmlns:m="http://schemas.openxmlformats.org/officeDocument/2006/math">
                    <m:r>
                      <a:rPr lang="sk-SK" sz="2000" b="0" i="1" smtClean="0">
                        <a:latin typeface="Cambria Math"/>
                      </a:rPr>
                      <m:t>𝑥</m:t>
                    </m:r>
                    <m:r>
                      <a:rPr lang="sk-SK" sz="2000" b="0" i="1" smtClean="0">
                        <a:latin typeface="Cambria Math"/>
                      </a:rPr>
                      <m:t>=</m:t>
                    </m:r>
                    <m:r>
                      <a:rPr lang="sk-SK" sz="2000" b="0" i="1" smtClean="0">
                        <a:latin typeface="Cambria Math"/>
                      </a:rPr>
                      <m:t>𝑦</m:t>
                    </m:r>
                    <m:r>
                      <a:rPr lang="sk-SK" sz="2000" b="0" i="1" smtClean="0">
                        <a:latin typeface="Cambria Math"/>
                      </a:rPr>
                      <m:t>=</m:t>
                    </m:r>
                    <m:r>
                      <a:rPr lang="sk-SK" sz="2000" b="0" i="1" smtClean="0">
                        <a:latin typeface="Cambria Math"/>
                      </a:rPr>
                      <m:t>𝑧</m:t>
                    </m:r>
                    <m:r>
                      <a:rPr lang="sk-SK" sz="2000" b="0" i="1" smtClean="0">
                        <a:latin typeface="Cambria Math"/>
                      </a:rPr>
                      <m:t>=0</m:t>
                    </m:r>
                  </m:oMath>
                </a14:m>
                <a:r>
                  <a:rPr lang="sk-SK" sz="2000" dirty="0"/>
                  <a:t> a má počiatočnú rýchlosť o veľkosti</a:t>
                </a:r>
              </a:p>
              <a:p>
                <a:r>
                  <a:rPr lang="sk-SK" sz="2000" dirty="0"/>
                  <a:t>               . Vektor počiatočnej rýchlosti leží v rovine (</a:t>
                </a:r>
                <a:r>
                  <a:rPr lang="sk-SK" sz="2000" dirty="0" err="1"/>
                  <a:t>x,z</a:t>
                </a:r>
                <a:r>
                  <a:rPr lang="sk-SK" sz="2000" dirty="0"/>
                  <a:t>) a zviera  s osou x uhol </a:t>
                </a:r>
                <a14:m>
                  <m:oMath xmlns:m="http://schemas.openxmlformats.org/officeDocument/2006/math">
                    <m:r>
                      <a:rPr lang="sk-SK" sz="2000" i="1" smtClean="0">
                        <a:latin typeface="Cambria Math"/>
                        <a:ea typeface="Cambria Math"/>
                      </a:rPr>
                      <m:t>𝛼</m:t>
                    </m:r>
                  </m:oMath>
                </a14:m>
                <a:r>
                  <a:rPr lang="sk-SK" sz="2000" dirty="0"/>
                  <a:t>.</a:t>
                </a:r>
              </a:p>
            </p:txBody>
          </p:sp>
        </mc:Choice>
        <mc:Fallback xmlns="">
          <p:sp>
            <p:nvSpPr>
              <p:cNvPr id="3" name="TextBox 2"/>
              <p:cNvSpPr txBox="1">
                <a:spLocks noRot="1" noChangeAspect="1" noMove="1" noResize="1" noEditPoints="1" noAdjustHandles="1" noChangeArrowheads="1" noChangeShapeType="1" noTextEdit="1"/>
              </p:cNvSpPr>
              <p:nvPr/>
            </p:nvSpPr>
            <p:spPr>
              <a:xfrm>
                <a:off x="251520" y="548680"/>
                <a:ext cx="8640960" cy="1323439"/>
              </a:xfrm>
              <a:prstGeom prst="rect">
                <a:avLst/>
              </a:prstGeom>
              <a:blipFill rotWithShape="1">
                <a:blip r:embed="rId10"/>
                <a:stretch>
                  <a:fillRect l="-705" t="-2304" b="-7373"/>
                </a:stretch>
              </a:blipFill>
            </p:spPr>
            <p:txBody>
              <a:bodyPr/>
              <a:lstStyle/>
              <a:p>
                <a:r>
                  <a:rPr lang="sk-SK">
                    <a:noFill/>
                  </a:rPr>
                  <a:t> </a:t>
                </a:r>
              </a:p>
            </p:txBody>
          </p:sp>
        </mc:Fallback>
      </mc:AlternateContent>
      <p:pic>
        <p:nvPicPr>
          <p:cNvPr id="11" name="Picture 10"/>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323528" y="1519451"/>
            <a:ext cx="901065" cy="253365"/>
          </a:xfrm>
          <a:prstGeom prst="rect">
            <a:avLst/>
          </a:prstGeom>
        </p:spPr>
      </p:pic>
      <p:grpSp>
        <p:nvGrpSpPr>
          <p:cNvPr id="21" name="Group 20"/>
          <p:cNvGrpSpPr/>
          <p:nvPr/>
        </p:nvGrpSpPr>
        <p:grpSpPr>
          <a:xfrm>
            <a:off x="899592" y="2060848"/>
            <a:ext cx="6840760" cy="2418556"/>
            <a:chOff x="899592" y="2636912"/>
            <a:chExt cx="6840760" cy="2418556"/>
          </a:xfrm>
        </p:grpSpPr>
        <p:cxnSp>
          <p:nvCxnSpPr>
            <p:cNvPr id="6" name="Straight Connector 5"/>
            <p:cNvCxnSpPr/>
            <p:nvPr/>
          </p:nvCxnSpPr>
          <p:spPr>
            <a:xfrm>
              <a:off x="1117913" y="2636912"/>
              <a:ext cx="0" cy="2160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117913" y="4797152"/>
              <a:ext cx="66224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160060" y="3970075"/>
              <a:ext cx="5431809" cy="833937"/>
            </a:xfrm>
            <a:custGeom>
              <a:avLst/>
              <a:gdLst>
                <a:gd name="connsiteX0" fmla="*/ 0 w 5227092"/>
                <a:gd name="connsiteY0" fmla="*/ 806641 h 833937"/>
                <a:gd name="connsiteX1" fmla="*/ 232012 w 5227092"/>
                <a:gd name="connsiteY1" fmla="*/ 615573 h 833937"/>
                <a:gd name="connsiteX2" fmla="*/ 627797 w 5227092"/>
                <a:gd name="connsiteY2" fmla="*/ 424504 h 833937"/>
                <a:gd name="connsiteX3" fmla="*/ 1091821 w 5227092"/>
                <a:gd name="connsiteY3" fmla="*/ 233435 h 833937"/>
                <a:gd name="connsiteX4" fmla="*/ 1719618 w 5227092"/>
                <a:gd name="connsiteY4" fmla="*/ 69662 h 833937"/>
                <a:gd name="connsiteX5" fmla="*/ 2402006 w 5227092"/>
                <a:gd name="connsiteY5" fmla="*/ 15071 h 833937"/>
                <a:gd name="connsiteX6" fmla="*/ 3029803 w 5227092"/>
                <a:gd name="connsiteY6" fmla="*/ 1424 h 833937"/>
                <a:gd name="connsiteX7" fmla="*/ 3534770 w 5227092"/>
                <a:gd name="connsiteY7" fmla="*/ 42367 h 833937"/>
                <a:gd name="connsiteX8" fmla="*/ 4094328 w 5227092"/>
                <a:gd name="connsiteY8" fmla="*/ 151549 h 833937"/>
                <a:gd name="connsiteX9" fmla="*/ 4558352 w 5227092"/>
                <a:gd name="connsiteY9" fmla="*/ 342618 h 833937"/>
                <a:gd name="connsiteX10" fmla="*/ 4926841 w 5227092"/>
                <a:gd name="connsiteY10" fmla="*/ 574629 h 833937"/>
                <a:gd name="connsiteX11" fmla="*/ 5227092 w 5227092"/>
                <a:gd name="connsiteY11" fmla="*/ 833937 h 833937"/>
                <a:gd name="connsiteX0" fmla="*/ 0 w 5336274"/>
                <a:gd name="connsiteY0" fmla="*/ 806641 h 847585"/>
                <a:gd name="connsiteX1" fmla="*/ 232012 w 5336274"/>
                <a:gd name="connsiteY1" fmla="*/ 615573 h 847585"/>
                <a:gd name="connsiteX2" fmla="*/ 627797 w 5336274"/>
                <a:gd name="connsiteY2" fmla="*/ 424504 h 847585"/>
                <a:gd name="connsiteX3" fmla="*/ 1091821 w 5336274"/>
                <a:gd name="connsiteY3" fmla="*/ 233435 h 847585"/>
                <a:gd name="connsiteX4" fmla="*/ 1719618 w 5336274"/>
                <a:gd name="connsiteY4" fmla="*/ 69662 h 847585"/>
                <a:gd name="connsiteX5" fmla="*/ 2402006 w 5336274"/>
                <a:gd name="connsiteY5" fmla="*/ 15071 h 847585"/>
                <a:gd name="connsiteX6" fmla="*/ 3029803 w 5336274"/>
                <a:gd name="connsiteY6" fmla="*/ 1424 h 847585"/>
                <a:gd name="connsiteX7" fmla="*/ 3534770 w 5336274"/>
                <a:gd name="connsiteY7" fmla="*/ 42367 h 847585"/>
                <a:gd name="connsiteX8" fmla="*/ 4094328 w 5336274"/>
                <a:gd name="connsiteY8" fmla="*/ 151549 h 847585"/>
                <a:gd name="connsiteX9" fmla="*/ 4558352 w 5336274"/>
                <a:gd name="connsiteY9" fmla="*/ 342618 h 847585"/>
                <a:gd name="connsiteX10" fmla="*/ 4926841 w 5336274"/>
                <a:gd name="connsiteY10" fmla="*/ 574629 h 847585"/>
                <a:gd name="connsiteX11" fmla="*/ 5336274 w 5336274"/>
                <a:gd name="connsiteY11" fmla="*/ 847585 h 847585"/>
                <a:gd name="connsiteX0" fmla="*/ 0 w 5336274"/>
                <a:gd name="connsiteY0" fmla="*/ 806641 h 847585"/>
                <a:gd name="connsiteX1" fmla="*/ 232012 w 5336274"/>
                <a:gd name="connsiteY1" fmla="*/ 615573 h 847585"/>
                <a:gd name="connsiteX2" fmla="*/ 627797 w 5336274"/>
                <a:gd name="connsiteY2" fmla="*/ 424504 h 847585"/>
                <a:gd name="connsiteX3" fmla="*/ 1091821 w 5336274"/>
                <a:gd name="connsiteY3" fmla="*/ 233435 h 847585"/>
                <a:gd name="connsiteX4" fmla="*/ 1719618 w 5336274"/>
                <a:gd name="connsiteY4" fmla="*/ 69662 h 847585"/>
                <a:gd name="connsiteX5" fmla="*/ 2402006 w 5336274"/>
                <a:gd name="connsiteY5" fmla="*/ 15071 h 847585"/>
                <a:gd name="connsiteX6" fmla="*/ 3029803 w 5336274"/>
                <a:gd name="connsiteY6" fmla="*/ 1424 h 847585"/>
                <a:gd name="connsiteX7" fmla="*/ 3534770 w 5336274"/>
                <a:gd name="connsiteY7" fmla="*/ 42367 h 847585"/>
                <a:gd name="connsiteX8" fmla="*/ 4094328 w 5336274"/>
                <a:gd name="connsiteY8" fmla="*/ 151549 h 847585"/>
                <a:gd name="connsiteX9" fmla="*/ 4558352 w 5336274"/>
                <a:gd name="connsiteY9" fmla="*/ 342618 h 847585"/>
                <a:gd name="connsiteX10" fmla="*/ 4967784 w 5336274"/>
                <a:gd name="connsiteY10" fmla="*/ 547334 h 847585"/>
                <a:gd name="connsiteX11" fmla="*/ 5336274 w 5336274"/>
                <a:gd name="connsiteY11" fmla="*/ 847585 h 847585"/>
                <a:gd name="connsiteX0" fmla="*/ 0 w 5431809"/>
                <a:gd name="connsiteY0" fmla="*/ 806641 h 833937"/>
                <a:gd name="connsiteX1" fmla="*/ 232012 w 5431809"/>
                <a:gd name="connsiteY1" fmla="*/ 615573 h 833937"/>
                <a:gd name="connsiteX2" fmla="*/ 627797 w 5431809"/>
                <a:gd name="connsiteY2" fmla="*/ 424504 h 833937"/>
                <a:gd name="connsiteX3" fmla="*/ 1091821 w 5431809"/>
                <a:gd name="connsiteY3" fmla="*/ 233435 h 833937"/>
                <a:gd name="connsiteX4" fmla="*/ 1719618 w 5431809"/>
                <a:gd name="connsiteY4" fmla="*/ 69662 h 833937"/>
                <a:gd name="connsiteX5" fmla="*/ 2402006 w 5431809"/>
                <a:gd name="connsiteY5" fmla="*/ 15071 h 833937"/>
                <a:gd name="connsiteX6" fmla="*/ 3029803 w 5431809"/>
                <a:gd name="connsiteY6" fmla="*/ 1424 h 833937"/>
                <a:gd name="connsiteX7" fmla="*/ 3534770 w 5431809"/>
                <a:gd name="connsiteY7" fmla="*/ 42367 h 833937"/>
                <a:gd name="connsiteX8" fmla="*/ 4094328 w 5431809"/>
                <a:gd name="connsiteY8" fmla="*/ 151549 h 833937"/>
                <a:gd name="connsiteX9" fmla="*/ 4558352 w 5431809"/>
                <a:gd name="connsiteY9" fmla="*/ 342618 h 833937"/>
                <a:gd name="connsiteX10" fmla="*/ 4967784 w 5431809"/>
                <a:gd name="connsiteY10" fmla="*/ 547334 h 833937"/>
                <a:gd name="connsiteX11" fmla="*/ 5431809 w 5431809"/>
                <a:gd name="connsiteY11" fmla="*/ 833937 h 8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1809" h="833937">
                  <a:moveTo>
                    <a:pt x="0" y="806641"/>
                  </a:moveTo>
                  <a:cubicBezTo>
                    <a:pt x="63689" y="742951"/>
                    <a:pt x="127379" y="679262"/>
                    <a:pt x="232012" y="615573"/>
                  </a:cubicBezTo>
                  <a:cubicBezTo>
                    <a:pt x="336645" y="551883"/>
                    <a:pt x="484496" y="488194"/>
                    <a:pt x="627797" y="424504"/>
                  </a:cubicBezTo>
                  <a:cubicBezTo>
                    <a:pt x="771098" y="360814"/>
                    <a:pt x="909851" y="292575"/>
                    <a:pt x="1091821" y="233435"/>
                  </a:cubicBezTo>
                  <a:cubicBezTo>
                    <a:pt x="1273791" y="174295"/>
                    <a:pt x="1501254" y="106056"/>
                    <a:pt x="1719618" y="69662"/>
                  </a:cubicBezTo>
                  <a:cubicBezTo>
                    <a:pt x="1937982" y="33268"/>
                    <a:pt x="2183642" y="26444"/>
                    <a:pt x="2402006" y="15071"/>
                  </a:cubicBezTo>
                  <a:cubicBezTo>
                    <a:pt x="2620370" y="3698"/>
                    <a:pt x="2841009" y="-3125"/>
                    <a:pt x="3029803" y="1424"/>
                  </a:cubicBezTo>
                  <a:cubicBezTo>
                    <a:pt x="3218597" y="5973"/>
                    <a:pt x="3357349" y="17346"/>
                    <a:pt x="3534770" y="42367"/>
                  </a:cubicBezTo>
                  <a:cubicBezTo>
                    <a:pt x="3712191" y="67388"/>
                    <a:pt x="3923731" y="101507"/>
                    <a:pt x="4094328" y="151549"/>
                  </a:cubicBezTo>
                  <a:cubicBezTo>
                    <a:pt x="4264925" y="201591"/>
                    <a:pt x="4412776" y="276654"/>
                    <a:pt x="4558352" y="342618"/>
                  </a:cubicBezTo>
                  <a:cubicBezTo>
                    <a:pt x="4703928" y="408582"/>
                    <a:pt x="4822208" y="465448"/>
                    <a:pt x="4967784" y="547334"/>
                  </a:cubicBezTo>
                  <a:cubicBezTo>
                    <a:pt x="5113360" y="629220"/>
                    <a:pt x="5337412" y="745226"/>
                    <a:pt x="5431809" y="833937"/>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10" name="Straight Arrow Connector 9"/>
            <p:cNvCxnSpPr/>
            <p:nvPr/>
          </p:nvCxnSpPr>
          <p:spPr>
            <a:xfrm flipV="1">
              <a:off x="1117913" y="3717032"/>
              <a:ext cx="1437863" cy="108012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5"/>
              </p:custDataLst>
            </p:nvPr>
          </p:nvPicPr>
          <p:blipFill>
            <a:blip r:embed="rId12" cstate="print">
              <a:extLst>
                <a:ext uri="{28A0092B-C50C-407E-A947-70E740481C1C}">
                  <a14:useLocalDpi xmlns:a14="http://schemas.microsoft.com/office/drawing/2010/main" val="0"/>
                </a:ext>
              </a:extLst>
            </a:blip>
            <a:stretch>
              <a:fillRect/>
            </a:stretch>
          </p:blipFill>
          <p:spPr>
            <a:xfrm>
              <a:off x="7612717" y="4941168"/>
              <a:ext cx="127635" cy="114300"/>
            </a:xfrm>
            <a:prstGeom prst="rect">
              <a:avLst/>
            </a:prstGeom>
          </p:spPr>
        </p:pic>
        <p:pic>
          <p:nvPicPr>
            <p:cNvPr id="15" name="Picture 14"/>
            <p:cNvPicPr>
              <a:picLocks noChangeAspect="1"/>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899592" y="2636912"/>
              <a:ext cx="108585" cy="114300"/>
            </a:xfrm>
            <a:prstGeom prst="rect">
              <a:avLst/>
            </a:prstGeom>
          </p:spPr>
        </p:pic>
        <p:pic>
          <p:nvPicPr>
            <p:cNvPr id="17" name="Picture 16"/>
            <p:cNvPicPr>
              <a:picLocks noChangeAspect="1"/>
            </p:cNvPicPr>
            <p:nvPr>
              <p:custDataLst>
                <p:tags r:id="rId7"/>
              </p:custDataLst>
            </p:nvPr>
          </p:nvPicPr>
          <p:blipFill>
            <a:blip r:embed="rId14" cstate="print">
              <a:extLst>
                <a:ext uri="{28A0092B-C50C-407E-A947-70E740481C1C}">
                  <a14:useLocalDpi xmlns:a14="http://schemas.microsoft.com/office/drawing/2010/main" val="0"/>
                </a:ext>
              </a:extLst>
            </a:blip>
            <a:stretch>
              <a:fillRect/>
            </a:stretch>
          </p:blipFill>
          <p:spPr>
            <a:xfrm>
              <a:off x="2195736" y="3610301"/>
              <a:ext cx="207645" cy="222885"/>
            </a:xfrm>
            <a:prstGeom prst="rect">
              <a:avLst/>
            </a:prstGeom>
          </p:spPr>
        </p:pic>
        <p:sp>
          <p:nvSpPr>
            <p:cNvPr id="18" name="Freeform 17"/>
            <p:cNvSpPr/>
            <p:nvPr/>
          </p:nvSpPr>
          <p:spPr>
            <a:xfrm>
              <a:off x="1796902" y="4274288"/>
              <a:ext cx="256205" cy="499731"/>
            </a:xfrm>
            <a:custGeom>
              <a:avLst/>
              <a:gdLst>
                <a:gd name="connsiteX0" fmla="*/ 0 w 256205"/>
                <a:gd name="connsiteY0" fmla="*/ 0 h 499731"/>
                <a:gd name="connsiteX1" fmla="*/ 138224 w 256205"/>
                <a:gd name="connsiteY1" fmla="*/ 106326 h 499731"/>
                <a:gd name="connsiteX2" fmla="*/ 212651 w 256205"/>
                <a:gd name="connsiteY2" fmla="*/ 233917 h 499731"/>
                <a:gd name="connsiteX3" fmla="*/ 244549 w 256205"/>
                <a:gd name="connsiteY3" fmla="*/ 340242 h 499731"/>
                <a:gd name="connsiteX4" fmla="*/ 255182 w 256205"/>
                <a:gd name="connsiteY4" fmla="*/ 467833 h 499731"/>
                <a:gd name="connsiteX5" fmla="*/ 255182 w 256205"/>
                <a:gd name="connsiteY5" fmla="*/ 499731 h 49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205" h="499731">
                  <a:moveTo>
                    <a:pt x="0" y="0"/>
                  </a:moveTo>
                  <a:cubicBezTo>
                    <a:pt x="51391" y="33670"/>
                    <a:pt x="102782" y="67340"/>
                    <a:pt x="138224" y="106326"/>
                  </a:cubicBezTo>
                  <a:cubicBezTo>
                    <a:pt x="173666" y="145312"/>
                    <a:pt x="194930" y="194931"/>
                    <a:pt x="212651" y="233917"/>
                  </a:cubicBezTo>
                  <a:cubicBezTo>
                    <a:pt x="230372" y="272903"/>
                    <a:pt x="237461" y="301256"/>
                    <a:pt x="244549" y="340242"/>
                  </a:cubicBezTo>
                  <a:cubicBezTo>
                    <a:pt x="251637" y="379228"/>
                    <a:pt x="253410" y="441252"/>
                    <a:pt x="255182" y="467833"/>
                  </a:cubicBezTo>
                  <a:cubicBezTo>
                    <a:pt x="256954" y="494414"/>
                    <a:pt x="256068" y="497072"/>
                    <a:pt x="255182" y="499731"/>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20" name="Picture 19"/>
            <p:cNvPicPr>
              <a:picLocks noChangeAspect="1"/>
            </p:cNvPicPr>
            <p:nvPr>
              <p:custDataLst>
                <p:tags r:id="rId8"/>
              </p:custDataLst>
            </p:nvPr>
          </p:nvPicPr>
          <p:blipFill>
            <a:blip r:embed="rId15" cstate="print">
              <a:extLst>
                <a:ext uri="{28A0092B-C50C-407E-A947-70E740481C1C}">
                  <a14:useLocalDpi xmlns:a14="http://schemas.microsoft.com/office/drawing/2010/main" val="0"/>
                </a:ext>
              </a:extLst>
            </a:blip>
            <a:stretch>
              <a:fillRect/>
            </a:stretch>
          </p:blipFill>
          <p:spPr>
            <a:xfrm>
              <a:off x="1688317" y="4531722"/>
              <a:ext cx="142875" cy="114300"/>
            </a:xfrm>
            <a:prstGeom prst="rect">
              <a:avLst/>
            </a:prstGeom>
          </p:spPr>
        </p:pic>
      </p:grpSp>
      <p:pic>
        <p:nvPicPr>
          <p:cNvPr id="22" name="Picture 21"/>
          <p:cNvPicPr>
            <a:picLocks noChangeAspect="1"/>
          </p:cNvPicPr>
          <p:nvPr>
            <p:custDataLst>
              <p:tags r:id="rId2"/>
            </p:custDataLst>
          </p:nvPr>
        </p:nvPicPr>
        <p:blipFill>
          <a:blip r:embed="rId16" cstate="print">
            <a:extLst>
              <a:ext uri="{28A0092B-C50C-407E-A947-70E740481C1C}">
                <a14:useLocalDpi xmlns:a14="http://schemas.microsoft.com/office/drawing/2010/main" val="0"/>
              </a:ext>
            </a:extLst>
          </a:blip>
          <a:stretch>
            <a:fillRect/>
          </a:stretch>
        </p:blipFill>
        <p:spPr>
          <a:xfrm>
            <a:off x="476737" y="4994503"/>
            <a:ext cx="2708910" cy="255270"/>
          </a:xfrm>
          <a:prstGeom prst="rect">
            <a:avLst/>
          </a:prstGeom>
        </p:spPr>
      </p:pic>
      <p:pic>
        <p:nvPicPr>
          <p:cNvPr id="23" name="Picture 22"/>
          <p:cNvPicPr>
            <a:picLocks noChangeAspect="1"/>
          </p:cNvPicPr>
          <p:nvPr>
            <p:custDataLst>
              <p:tags r:id="rId3"/>
            </p:custDataLst>
          </p:nvPr>
        </p:nvPicPr>
        <p:blipFill>
          <a:blip r:embed="rId17" cstate="print">
            <a:extLst>
              <a:ext uri="{28A0092B-C50C-407E-A947-70E740481C1C}">
                <a14:useLocalDpi xmlns:a14="http://schemas.microsoft.com/office/drawing/2010/main" val="0"/>
              </a:ext>
            </a:extLst>
          </a:blip>
          <a:stretch>
            <a:fillRect/>
          </a:stretch>
        </p:blipFill>
        <p:spPr>
          <a:xfrm>
            <a:off x="476737" y="5354543"/>
            <a:ext cx="1725930" cy="306705"/>
          </a:xfrm>
          <a:prstGeom prst="rect">
            <a:avLst/>
          </a:prstGeom>
        </p:spPr>
      </p:pic>
      <p:pic>
        <p:nvPicPr>
          <p:cNvPr id="24" name="Picture 23"/>
          <p:cNvPicPr>
            <a:picLocks noChangeAspect="1"/>
          </p:cNvPicPr>
          <p:nvPr>
            <p:custDataLst>
              <p:tags r:id="rId4"/>
            </p:custDataLst>
          </p:nvPr>
        </p:nvPicPr>
        <p:blipFill>
          <a:blip r:embed="rId18" cstate="print">
            <a:extLst>
              <a:ext uri="{28A0092B-C50C-407E-A947-70E740481C1C}">
                <a14:useLocalDpi xmlns:a14="http://schemas.microsoft.com/office/drawing/2010/main" val="0"/>
              </a:ext>
            </a:extLst>
          </a:blip>
          <a:stretch>
            <a:fillRect/>
          </a:stretch>
        </p:blipFill>
        <p:spPr>
          <a:xfrm>
            <a:off x="499534" y="4581128"/>
            <a:ext cx="1337310" cy="255270"/>
          </a:xfrm>
          <a:prstGeom prst="rect">
            <a:avLst/>
          </a:prstGeom>
        </p:spPr>
      </p:pic>
    </p:spTree>
    <p:extLst>
      <p:ext uri="{BB962C8B-B14F-4D97-AF65-F5344CB8AC3E}">
        <p14:creationId xmlns:p14="http://schemas.microsoft.com/office/powerpoint/2010/main" val="8615064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34</a:t>
            </a:fld>
            <a:endParaRPr lang="en-US"/>
          </a:p>
        </p:txBody>
      </p:sp>
      <p:sp>
        <p:nvSpPr>
          <p:cNvPr id="3" name="TextBox 2"/>
          <p:cNvSpPr txBox="1"/>
          <p:nvPr/>
        </p:nvSpPr>
        <p:spPr>
          <a:xfrm>
            <a:off x="251520" y="476672"/>
            <a:ext cx="8640960" cy="400110"/>
          </a:xfrm>
          <a:prstGeom prst="rect">
            <a:avLst/>
          </a:prstGeom>
          <a:noFill/>
        </p:spPr>
        <p:txBody>
          <a:bodyPr wrap="square" rtlCol="0">
            <a:spAutoFit/>
          </a:bodyPr>
          <a:lstStyle/>
          <a:p>
            <a:r>
              <a:rPr lang="sk-SK" sz="2000" dirty="0"/>
              <a:t>Vybavme najprv smer y. Príslušné rovnice sú</a:t>
            </a:r>
          </a:p>
        </p:txBody>
      </p:sp>
      <p:pic>
        <p:nvPicPr>
          <p:cNvPr id="4"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48064" y="476672"/>
            <a:ext cx="368738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676911" y="1164359"/>
            <a:ext cx="2146935" cy="114490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539552" y="3198455"/>
                <a:ext cx="8352928" cy="2246769"/>
              </a:xfrm>
              <a:prstGeom prst="rect">
                <a:avLst/>
              </a:prstGeom>
              <a:noFill/>
            </p:spPr>
            <p:txBody>
              <a:bodyPr wrap="square" rtlCol="0">
                <a:spAutoFit/>
              </a:bodyPr>
              <a:lstStyle/>
              <a:p>
                <a:r>
                  <a:rPr lang="sk-SK" sz="2000" dirty="0"/>
                  <a:t>Druhá rovnica hovorí, že rýchlosť v smere osi y je konštantná a teda stále rovná svojej počiatočnej hodnote, čo je ale 0. Máme teda                     . Prvá rovnica potom je</a:t>
                </a:r>
              </a:p>
              <a:p>
                <a:endParaRPr lang="sk-SK" sz="2000" dirty="0"/>
              </a:p>
              <a:p>
                <a:endParaRPr lang="sk-SK" sz="2000" dirty="0"/>
              </a:p>
              <a:p>
                <a:r>
                  <a:rPr lang="sk-SK" sz="2000" dirty="0"/>
                  <a:t>teda aj súradnica y je konštantná a stále rovná svojej počiatočnej hodnote, teda máme </a:t>
                </a:r>
                <a14:m>
                  <m:oMath xmlns:m="http://schemas.openxmlformats.org/officeDocument/2006/math">
                    <m:r>
                      <a:rPr lang="sk-SK" sz="2000" b="0" i="1" smtClean="0">
                        <a:latin typeface="Cambria Math"/>
                      </a:rPr>
                      <m:t>𝑦</m:t>
                    </m:r>
                    <m:r>
                      <a:rPr lang="sk-SK" sz="2000" b="0" i="1" smtClean="0">
                        <a:latin typeface="Cambria Math"/>
                      </a:rPr>
                      <m:t>=0</m:t>
                    </m:r>
                  </m:oMath>
                </a14:m>
                <a:r>
                  <a:rPr lang="sk-SK" sz="2000" dirty="0"/>
                  <a:t>. Celý pohyb sa teda bude diať v rovine (</a:t>
                </a:r>
                <a:r>
                  <a:rPr lang="sk-SK" sz="2000" dirty="0" err="1"/>
                  <a:t>x,z</a:t>
                </a:r>
                <a:r>
                  <a:rPr lang="sk-SK" sz="20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3198455"/>
                <a:ext cx="8352928" cy="2246769"/>
              </a:xfrm>
              <a:prstGeom prst="rect">
                <a:avLst/>
              </a:prstGeom>
              <a:blipFill rotWithShape="1">
                <a:blip r:embed="rId8"/>
                <a:stretch>
                  <a:fillRect l="-803" t="-1359" r="-1387" b="-4076"/>
                </a:stretch>
              </a:blipFill>
            </p:spPr>
            <p:txBody>
              <a:bodyPr/>
              <a:lstStyle/>
              <a:p>
                <a:r>
                  <a:rPr lang="sk-SK">
                    <a:noFill/>
                  </a:rPr>
                  <a:t> </a:t>
                </a:r>
              </a:p>
            </p:txBody>
          </p:sp>
        </mc:Fallback>
      </mc:AlternateContent>
      <p:pic>
        <p:nvPicPr>
          <p:cNvPr id="7" name="Picture 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6008775" y="3574529"/>
            <a:ext cx="982980" cy="266700"/>
          </a:xfrm>
          <a:prstGeom prst="rect">
            <a:avLst/>
          </a:prstGeom>
        </p:spPr>
      </p:pic>
      <p:pic>
        <p:nvPicPr>
          <p:cNvPr id="10" name="Picture 9"/>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837725" y="3985245"/>
            <a:ext cx="1131570" cy="523875"/>
          </a:xfrm>
          <a:prstGeom prst="rect">
            <a:avLst/>
          </a:prstGeom>
        </p:spPr>
      </p:pic>
    </p:spTree>
    <p:extLst>
      <p:ext uri="{BB962C8B-B14F-4D97-AF65-F5344CB8AC3E}">
        <p14:creationId xmlns:p14="http://schemas.microsoft.com/office/powerpoint/2010/main" val="4017314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35</a:t>
            </a:fld>
            <a:endParaRPr lang="en-US"/>
          </a:p>
        </p:txBody>
      </p:sp>
      <p:sp>
        <p:nvSpPr>
          <p:cNvPr id="3" name="TextBox 2"/>
          <p:cNvSpPr txBox="1"/>
          <p:nvPr/>
        </p:nvSpPr>
        <p:spPr>
          <a:xfrm>
            <a:off x="251520" y="476672"/>
            <a:ext cx="8640960" cy="400110"/>
          </a:xfrm>
          <a:prstGeom prst="rect">
            <a:avLst/>
          </a:prstGeom>
          <a:noFill/>
        </p:spPr>
        <p:txBody>
          <a:bodyPr wrap="square" rtlCol="0">
            <a:spAutoFit/>
          </a:bodyPr>
          <a:lstStyle/>
          <a:p>
            <a:r>
              <a:rPr lang="sk-SK" sz="2000" dirty="0"/>
              <a:t>Vybavme teraz smer x. Príslušné rovnice sú</a:t>
            </a:r>
          </a:p>
        </p:txBody>
      </p:sp>
      <p:pic>
        <p:nvPicPr>
          <p:cNvPr id="4" name="Picture 2"/>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48064" y="476672"/>
            <a:ext cx="368738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6"/>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676911" y="1164361"/>
            <a:ext cx="2158365" cy="1144905"/>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448864" y="3188344"/>
                <a:ext cx="8352928" cy="2554545"/>
              </a:xfrm>
              <a:prstGeom prst="rect">
                <a:avLst/>
              </a:prstGeom>
              <a:noFill/>
            </p:spPr>
            <p:txBody>
              <a:bodyPr wrap="square" rtlCol="0">
                <a:spAutoFit/>
              </a:bodyPr>
              <a:lstStyle/>
              <a:p>
                <a:r>
                  <a:rPr lang="sk-SK" sz="2000" dirty="0"/>
                  <a:t>Druhá rovnica hovorí, že rýchlosť v smere osi x je konštantná a teda stále rovná svojej počiatočnej hodnote, čo je</a:t>
                </a:r>
                <a:r>
                  <a:rPr lang="en-US" sz="2000" dirty="0"/>
                  <a:t>    </a:t>
                </a:r>
                <a:r>
                  <a:rPr lang="sk-SK" sz="2000" dirty="0"/>
                  <a:t>             .  Máme teda                     .</a:t>
                </a:r>
              </a:p>
              <a:p>
                <a:endParaRPr lang="sk-SK" sz="2000" dirty="0"/>
              </a:p>
              <a:p>
                <a:endParaRPr lang="sk-SK" sz="2000" dirty="0"/>
              </a:p>
              <a:p>
                <a:r>
                  <a:rPr lang="sk-SK" sz="2000" dirty="0"/>
                  <a:t>Prvá rovnica potom je</a:t>
                </a:r>
              </a:p>
              <a:p>
                <a:endParaRPr lang="sk-SK" sz="2000" dirty="0"/>
              </a:p>
              <a:p>
                <a:r>
                  <a:rPr lang="sk-SK" sz="2000" dirty="0"/>
                  <a:t>Hľadám teda "opak derivácie" a dostanem</a:t>
                </a:r>
              </a:p>
              <a:p>
                <a:r>
                  <a:rPr lang="sk-SK" sz="2000" dirty="0"/>
                  <a:t>C určím tak aby platilo </a:t>
                </a:r>
                <a14:m>
                  <m:oMath xmlns:m="http://schemas.openxmlformats.org/officeDocument/2006/math">
                    <m:r>
                      <a:rPr lang="sk-SK" sz="2000" b="0" i="1" smtClean="0">
                        <a:latin typeface="Cambria Math"/>
                      </a:rPr>
                      <m:t>𝑥</m:t>
                    </m:r>
                    <m:d>
                      <m:dPr>
                        <m:ctrlPr>
                          <a:rPr lang="sk-SK" sz="2000" b="0" i="1" smtClean="0">
                            <a:latin typeface="Cambria Math" panose="02040503050406030204" pitchFamily="18" charset="0"/>
                          </a:rPr>
                        </m:ctrlPr>
                      </m:dPr>
                      <m:e>
                        <m:r>
                          <a:rPr lang="sk-SK" sz="2000" b="0" i="1" smtClean="0">
                            <a:latin typeface="Cambria Math"/>
                          </a:rPr>
                          <m:t>𝑡</m:t>
                        </m:r>
                        <m:r>
                          <a:rPr lang="sk-SK" sz="2000" b="0" i="1" smtClean="0">
                            <a:latin typeface="Cambria Math"/>
                          </a:rPr>
                          <m:t>=0</m:t>
                        </m:r>
                      </m:e>
                    </m:d>
                    <m:r>
                      <a:rPr lang="sk-SK" sz="2000" b="0" i="1" smtClean="0">
                        <a:latin typeface="Cambria Math"/>
                      </a:rPr>
                      <m:t>=0</m:t>
                    </m:r>
                    <m:r>
                      <a:rPr lang="sk-SK" sz="2000" b="0" i="0" smtClean="0">
                        <a:latin typeface="Cambria Math"/>
                      </a:rPr>
                      <m:t>  </m:t>
                    </m:r>
                  </m:oMath>
                </a14:m>
                <a:r>
                  <a:rPr lang="sk-SK" sz="2000" dirty="0"/>
                  <a:t>,    teda </a:t>
                </a:r>
                <a14:m>
                  <m:oMath xmlns:m="http://schemas.openxmlformats.org/officeDocument/2006/math">
                    <m:r>
                      <a:rPr lang="sk-SK" sz="2000" b="0" i="1" smtClean="0">
                        <a:latin typeface="Cambria Math"/>
                      </a:rPr>
                      <m:t>𝐶</m:t>
                    </m:r>
                    <m:r>
                      <a:rPr lang="sk-SK" sz="2000" b="0" i="1" smtClean="0">
                        <a:latin typeface="Cambria Math"/>
                      </a:rPr>
                      <m:t>=0</m:t>
                    </m:r>
                  </m:oMath>
                </a14:m>
                <a:r>
                  <a:rPr lang="sk-SK" sz="2000" b="0" dirty="0"/>
                  <a:t> a bude teda</a:t>
                </a:r>
                <a:endParaRPr lang="sk-SK" sz="2000" dirty="0"/>
              </a:p>
            </p:txBody>
          </p:sp>
        </mc:Choice>
        <mc:Fallback xmlns="">
          <p:sp>
            <p:nvSpPr>
              <p:cNvPr id="6" name="TextBox 5"/>
              <p:cNvSpPr txBox="1">
                <a:spLocks noRot="1" noChangeAspect="1" noMove="1" noResize="1" noEditPoints="1" noAdjustHandles="1" noChangeArrowheads="1" noChangeShapeType="1" noTextEdit="1"/>
              </p:cNvSpPr>
              <p:nvPr/>
            </p:nvSpPr>
            <p:spPr>
              <a:xfrm>
                <a:off x="448864" y="3188344"/>
                <a:ext cx="8352928" cy="2554545"/>
              </a:xfrm>
              <a:prstGeom prst="rect">
                <a:avLst/>
              </a:prstGeom>
              <a:blipFill rotWithShape="0">
                <a:blip r:embed="rId11"/>
                <a:stretch>
                  <a:fillRect l="-803" t="-1193" r="-657" b="-3341"/>
                </a:stretch>
              </a:blipFill>
            </p:spPr>
            <p:txBody>
              <a:bodyPr/>
              <a:lstStyle/>
              <a:p>
                <a:r>
                  <a:rPr lang="sk-SK">
                    <a:noFill/>
                  </a:rPr>
                  <a:t> </a:t>
                </a:r>
              </a:p>
            </p:txBody>
          </p:sp>
        </mc:Fallback>
      </mc:AlternateContent>
      <p:pic>
        <p:nvPicPr>
          <p:cNvPr id="12" name="Picture 11"/>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3465949" y="4367679"/>
            <a:ext cx="1836420" cy="523875"/>
          </a:xfrm>
          <a:prstGeom prst="rect">
            <a:avLst/>
          </a:prstGeom>
        </p:spPr>
      </p:pic>
      <p:pic>
        <p:nvPicPr>
          <p:cNvPr id="9" name="Picture 8"/>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4030224" y="3645024"/>
            <a:ext cx="805815" cy="158115"/>
          </a:xfrm>
          <a:prstGeom prst="rect">
            <a:avLst/>
          </a:prstGeom>
        </p:spPr>
      </p:pic>
      <p:pic>
        <p:nvPicPr>
          <p:cNvPr id="11" name="Picture 10"/>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3465949" y="4005064"/>
            <a:ext cx="1682115" cy="255270"/>
          </a:xfrm>
          <a:prstGeom prst="rect">
            <a:avLst/>
          </a:prstGeom>
        </p:spPr>
      </p:pic>
      <p:pic>
        <p:nvPicPr>
          <p:cNvPr id="13" name="Picture 12"/>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148064" y="5085184"/>
            <a:ext cx="2251710" cy="255270"/>
          </a:xfrm>
          <a:prstGeom prst="rect">
            <a:avLst/>
          </a:prstGeom>
        </p:spPr>
      </p:pic>
      <p:pic>
        <p:nvPicPr>
          <p:cNvPr id="15" name="Picture 14"/>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2551430" y="6058086"/>
            <a:ext cx="3760470" cy="255270"/>
          </a:xfrm>
          <a:prstGeom prst="rect">
            <a:avLst/>
          </a:prstGeom>
        </p:spPr>
      </p:pic>
      <p:sp>
        <p:nvSpPr>
          <p:cNvPr id="16" name="Rectangle 15"/>
          <p:cNvSpPr/>
          <p:nvPr/>
        </p:nvSpPr>
        <p:spPr>
          <a:xfrm>
            <a:off x="2267744" y="5742889"/>
            <a:ext cx="4464496" cy="8544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8297405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36</a:t>
            </a:fld>
            <a:endParaRPr lang="en-US" dirty="0"/>
          </a:p>
        </p:txBody>
      </p:sp>
      <p:sp>
        <p:nvSpPr>
          <p:cNvPr id="3" name="TextBox 2"/>
          <p:cNvSpPr txBox="1"/>
          <p:nvPr/>
        </p:nvSpPr>
        <p:spPr>
          <a:xfrm>
            <a:off x="251520" y="476672"/>
            <a:ext cx="8640960" cy="400110"/>
          </a:xfrm>
          <a:prstGeom prst="rect">
            <a:avLst/>
          </a:prstGeom>
          <a:noFill/>
        </p:spPr>
        <p:txBody>
          <a:bodyPr wrap="square" rtlCol="0">
            <a:spAutoFit/>
          </a:bodyPr>
          <a:lstStyle/>
          <a:p>
            <a:r>
              <a:rPr lang="sk-SK" sz="2000" dirty="0"/>
              <a:t>Vybavme teraz smer z. Príslušné rovnice sú</a:t>
            </a:r>
          </a:p>
        </p:txBody>
      </p:sp>
      <p:pic>
        <p:nvPicPr>
          <p:cNvPr id="4" name="Picture 2"/>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5148064" y="476672"/>
            <a:ext cx="3687382"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676910" y="1164360"/>
            <a:ext cx="2335530" cy="1144905"/>
          </a:xfrm>
          <a:prstGeom prst="rect">
            <a:avLst/>
          </a:prstGeom>
        </p:spPr>
      </p:pic>
      <p:sp>
        <p:nvSpPr>
          <p:cNvPr id="6" name="TextBox 5"/>
          <p:cNvSpPr txBox="1"/>
          <p:nvPr/>
        </p:nvSpPr>
        <p:spPr>
          <a:xfrm>
            <a:off x="467461" y="3007167"/>
            <a:ext cx="8352928" cy="2554545"/>
          </a:xfrm>
          <a:prstGeom prst="rect">
            <a:avLst/>
          </a:prstGeom>
          <a:noFill/>
        </p:spPr>
        <p:txBody>
          <a:bodyPr wrap="square" rtlCol="0">
            <a:spAutoFit/>
          </a:bodyPr>
          <a:lstStyle/>
          <a:p>
            <a:r>
              <a:rPr lang="sk-SK" sz="2000" dirty="0"/>
              <a:t>Riešim napred druhú rovnicu ako "opak derivácie", teda neurčitý integrál.</a:t>
            </a:r>
          </a:p>
          <a:p>
            <a:endParaRPr lang="sk-SK" sz="2000" dirty="0"/>
          </a:p>
          <a:p>
            <a:pPr>
              <a:spcBef>
                <a:spcPts val="1200"/>
              </a:spcBef>
            </a:pPr>
            <a:r>
              <a:rPr lang="sk-SK" sz="2000" dirty="0"/>
              <a:t>C určím tak, aby platilo                                        , čo vedie na riešenie</a:t>
            </a:r>
          </a:p>
          <a:p>
            <a:pPr>
              <a:spcBef>
                <a:spcPts val="1200"/>
              </a:spcBef>
            </a:pPr>
            <a:endParaRPr lang="sk-SK" sz="2000" dirty="0"/>
          </a:p>
          <a:p>
            <a:endParaRPr lang="sk-SK" sz="2000" dirty="0"/>
          </a:p>
          <a:p>
            <a:r>
              <a:rPr lang="sk-SK" sz="2000" dirty="0"/>
              <a:t>Prvá rovnica potom je</a:t>
            </a:r>
          </a:p>
          <a:p>
            <a:endParaRPr lang="sk-SK" sz="2000" dirty="0"/>
          </a:p>
        </p:txBody>
      </p:sp>
      <p:pic>
        <p:nvPicPr>
          <p:cNvPr id="7" name="Picture 6"/>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2987824" y="3517389"/>
            <a:ext cx="1779270" cy="255270"/>
          </a:xfrm>
          <a:prstGeom prst="rect">
            <a:avLst/>
          </a:prstGeom>
        </p:spPr>
      </p:pic>
      <p:pic>
        <p:nvPicPr>
          <p:cNvPr id="24" name="Picture 23"/>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2915817" y="4764370"/>
            <a:ext cx="5587365" cy="1184910"/>
          </a:xfrm>
          <a:prstGeom prst="rect">
            <a:avLst/>
          </a:prstGeom>
        </p:spPr>
      </p:pic>
      <p:pic>
        <p:nvPicPr>
          <p:cNvPr id="10" name="Picture 9"/>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987824" y="3861048"/>
            <a:ext cx="2106930" cy="255270"/>
          </a:xfrm>
          <a:prstGeom prst="rect">
            <a:avLst/>
          </a:prstGeom>
        </p:spPr>
      </p:pic>
      <p:pic>
        <p:nvPicPr>
          <p:cNvPr id="14" name="Picture 13"/>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3012440" y="4364474"/>
            <a:ext cx="2177415" cy="255270"/>
          </a:xfrm>
          <a:prstGeom prst="rect">
            <a:avLst/>
          </a:prstGeom>
        </p:spPr>
      </p:pic>
      <p:pic>
        <p:nvPicPr>
          <p:cNvPr id="25" name="Picture 24"/>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899593" y="6093296"/>
            <a:ext cx="4752975" cy="514350"/>
          </a:xfrm>
          <a:prstGeom prst="rect">
            <a:avLst/>
          </a:prstGeom>
        </p:spPr>
      </p:pic>
      <p:sp>
        <p:nvSpPr>
          <p:cNvPr id="21" name="TextBox 20"/>
          <p:cNvSpPr txBox="1"/>
          <p:nvPr/>
        </p:nvSpPr>
        <p:spPr>
          <a:xfrm>
            <a:off x="2915816" y="4284439"/>
            <a:ext cx="2448272" cy="400110"/>
          </a:xfrm>
          <a:prstGeom prst="rect">
            <a:avLst/>
          </a:prstGeom>
          <a:noFill/>
        </p:spPr>
        <p:txBody>
          <a:bodyPr wrap="square" rtlCol="0">
            <a:spAutoFit/>
          </a:bodyPr>
          <a:lstStyle/>
          <a:p>
            <a:endParaRPr lang="sk-SK" sz="2000" dirty="0"/>
          </a:p>
        </p:txBody>
      </p:sp>
      <p:sp>
        <p:nvSpPr>
          <p:cNvPr id="22" name="Rectangle 21"/>
          <p:cNvSpPr/>
          <p:nvPr/>
        </p:nvSpPr>
        <p:spPr>
          <a:xfrm>
            <a:off x="2915816" y="4284440"/>
            <a:ext cx="2448272" cy="4001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3" name="Rectangle 22"/>
          <p:cNvSpPr/>
          <p:nvPr/>
        </p:nvSpPr>
        <p:spPr>
          <a:xfrm>
            <a:off x="3059832" y="6021288"/>
            <a:ext cx="2736304"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1514967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37</a:t>
            </a:fld>
            <a:endParaRPr lang="en-US"/>
          </a:p>
        </p:txBody>
      </p:sp>
      <p:grpSp>
        <p:nvGrpSpPr>
          <p:cNvPr id="3" name="Group 2"/>
          <p:cNvGrpSpPr/>
          <p:nvPr/>
        </p:nvGrpSpPr>
        <p:grpSpPr>
          <a:xfrm>
            <a:off x="953884" y="1392423"/>
            <a:ext cx="6840760" cy="2418556"/>
            <a:chOff x="899592" y="2636912"/>
            <a:chExt cx="6840760" cy="2418556"/>
          </a:xfrm>
        </p:grpSpPr>
        <p:cxnSp>
          <p:nvCxnSpPr>
            <p:cNvPr id="4" name="Straight Connector 3"/>
            <p:cNvCxnSpPr/>
            <p:nvPr/>
          </p:nvCxnSpPr>
          <p:spPr>
            <a:xfrm>
              <a:off x="1117913" y="2636912"/>
              <a:ext cx="0" cy="21602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117913" y="4797152"/>
              <a:ext cx="66224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160060" y="3970075"/>
              <a:ext cx="5431809" cy="833937"/>
            </a:xfrm>
            <a:custGeom>
              <a:avLst/>
              <a:gdLst>
                <a:gd name="connsiteX0" fmla="*/ 0 w 5227092"/>
                <a:gd name="connsiteY0" fmla="*/ 806641 h 833937"/>
                <a:gd name="connsiteX1" fmla="*/ 232012 w 5227092"/>
                <a:gd name="connsiteY1" fmla="*/ 615573 h 833937"/>
                <a:gd name="connsiteX2" fmla="*/ 627797 w 5227092"/>
                <a:gd name="connsiteY2" fmla="*/ 424504 h 833937"/>
                <a:gd name="connsiteX3" fmla="*/ 1091821 w 5227092"/>
                <a:gd name="connsiteY3" fmla="*/ 233435 h 833937"/>
                <a:gd name="connsiteX4" fmla="*/ 1719618 w 5227092"/>
                <a:gd name="connsiteY4" fmla="*/ 69662 h 833937"/>
                <a:gd name="connsiteX5" fmla="*/ 2402006 w 5227092"/>
                <a:gd name="connsiteY5" fmla="*/ 15071 h 833937"/>
                <a:gd name="connsiteX6" fmla="*/ 3029803 w 5227092"/>
                <a:gd name="connsiteY6" fmla="*/ 1424 h 833937"/>
                <a:gd name="connsiteX7" fmla="*/ 3534770 w 5227092"/>
                <a:gd name="connsiteY7" fmla="*/ 42367 h 833937"/>
                <a:gd name="connsiteX8" fmla="*/ 4094328 w 5227092"/>
                <a:gd name="connsiteY8" fmla="*/ 151549 h 833937"/>
                <a:gd name="connsiteX9" fmla="*/ 4558352 w 5227092"/>
                <a:gd name="connsiteY9" fmla="*/ 342618 h 833937"/>
                <a:gd name="connsiteX10" fmla="*/ 4926841 w 5227092"/>
                <a:gd name="connsiteY10" fmla="*/ 574629 h 833937"/>
                <a:gd name="connsiteX11" fmla="*/ 5227092 w 5227092"/>
                <a:gd name="connsiteY11" fmla="*/ 833937 h 833937"/>
                <a:gd name="connsiteX0" fmla="*/ 0 w 5336274"/>
                <a:gd name="connsiteY0" fmla="*/ 806641 h 847585"/>
                <a:gd name="connsiteX1" fmla="*/ 232012 w 5336274"/>
                <a:gd name="connsiteY1" fmla="*/ 615573 h 847585"/>
                <a:gd name="connsiteX2" fmla="*/ 627797 w 5336274"/>
                <a:gd name="connsiteY2" fmla="*/ 424504 h 847585"/>
                <a:gd name="connsiteX3" fmla="*/ 1091821 w 5336274"/>
                <a:gd name="connsiteY3" fmla="*/ 233435 h 847585"/>
                <a:gd name="connsiteX4" fmla="*/ 1719618 w 5336274"/>
                <a:gd name="connsiteY4" fmla="*/ 69662 h 847585"/>
                <a:gd name="connsiteX5" fmla="*/ 2402006 w 5336274"/>
                <a:gd name="connsiteY5" fmla="*/ 15071 h 847585"/>
                <a:gd name="connsiteX6" fmla="*/ 3029803 w 5336274"/>
                <a:gd name="connsiteY6" fmla="*/ 1424 h 847585"/>
                <a:gd name="connsiteX7" fmla="*/ 3534770 w 5336274"/>
                <a:gd name="connsiteY7" fmla="*/ 42367 h 847585"/>
                <a:gd name="connsiteX8" fmla="*/ 4094328 w 5336274"/>
                <a:gd name="connsiteY8" fmla="*/ 151549 h 847585"/>
                <a:gd name="connsiteX9" fmla="*/ 4558352 w 5336274"/>
                <a:gd name="connsiteY9" fmla="*/ 342618 h 847585"/>
                <a:gd name="connsiteX10" fmla="*/ 4926841 w 5336274"/>
                <a:gd name="connsiteY10" fmla="*/ 574629 h 847585"/>
                <a:gd name="connsiteX11" fmla="*/ 5336274 w 5336274"/>
                <a:gd name="connsiteY11" fmla="*/ 847585 h 847585"/>
                <a:gd name="connsiteX0" fmla="*/ 0 w 5336274"/>
                <a:gd name="connsiteY0" fmla="*/ 806641 h 847585"/>
                <a:gd name="connsiteX1" fmla="*/ 232012 w 5336274"/>
                <a:gd name="connsiteY1" fmla="*/ 615573 h 847585"/>
                <a:gd name="connsiteX2" fmla="*/ 627797 w 5336274"/>
                <a:gd name="connsiteY2" fmla="*/ 424504 h 847585"/>
                <a:gd name="connsiteX3" fmla="*/ 1091821 w 5336274"/>
                <a:gd name="connsiteY3" fmla="*/ 233435 h 847585"/>
                <a:gd name="connsiteX4" fmla="*/ 1719618 w 5336274"/>
                <a:gd name="connsiteY4" fmla="*/ 69662 h 847585"/>
                <a:gd name="connsiteX5" fmla="*/ 2402006 w 5336274"/>
                <a:gd name="connsiteY5" fmla="*/ 15071 h 847585"/>
                <a:gd name="connsiteX6" fmla="*/ 3029803 w 5336274"/>
                <a:gd name="connsiteY6" fmla="*/ 1424 h 847585"/>
                <a:gd name="connsiteX7" fmla="*/ 3534770 w 5336274"/>
                <a:gd name="connsiteY7" fmla="*/ 42367 h 847585"/>
                <a:gd name="connsiteX8" fmla="*/ 4094328 w 5336274"/>
                <a:gd name="connsiteY8" fmla="*/ 151549 h 847585"/>
                <a:gd name="connsiteX9" fmla="*/ 4558352 w 5336274"/>
                <a:gd name="connsiteY9" fmla="*/ 342618 h 847585"/>
                <a:gd name="connsiteX10" fmla="*/ 4967784 w 5336274"/>
                <a:gd name="connsiteY10" fmla="*/ 547334 h 847585"/>
                <a:gd name="connsiteX11" fmla="*/ 5336274 w 5336274"/>
                <a:gd name="connsiteY11" fmla="*/ 847585 h 847585"/>
                <a:gd name="connsiteX0" fmla="*/ 0 w 5431809"/>
                <a:gd name="connsiteY0" fmla="*/ 806641 h 833937"/>
                <a:gd name="connsiteX1" fmla="*/ 232012 w 5431809"/>
                <a:gd name="connsiteY1" fmla="*/ 615573 h 833937"/>
                <a:gd name="connsiteX2" fmla="*/ 627797 w 5431809"/>
                <a:gd name="connsiteY2" fmla="*/ 424504 h 833937"/>
                <a:gd name="connsiteX3" fmla="*/ 1091821 w 5431809"/>
                <a:gd name="connsiteY3" fmla="*/ 233435 h 833937"/>
                <a:gd name="connsiteX4" fmla="*/ 1719618 w 5431809"/>
                <a:gd name="connsiteY4" fmla="*/ 69662 h 833937"/>
                <a:gd name="connsiteX5" fmla="*/ 2402006 w 5431809"/>
                <a:gd name="connsiteY5" fmla="*/ 15071 h 833937"/>
                <a:gd name="connsiteX6" fmla="*/ 3029803 w 5431809"/>
                <a:gd name="connsiteY6" fmla="*/ 1424 h 833937"/>
                <a:gd name="connsiteX7" fmla="*/ 3534770 w 5431809"/>
                <a:gd name="connsiteY7" fmla="*/ 42367 h 833937"/>
                <a:gd name="connsiteX8" fmla="*/ 4094328 w 5431809"/>
                <a:gd name="connsiteY8" fmla="*/ 151549 h 833937"/>
                <a:gd name="connsiteX9" fmla="*/ 4558352 w 5431809"/>
                <a:gd name="connsiteY9" fmla="*/ 342618 h 833937"/>
                <a:gd name="connsiteX10" fmla="*/ 4967784 w 5431809"/>
                <a:gd name="connsiteY10" fmla="*/ 547334 h 833937"/>
                <a:gd name="connsiteX11" fmla="*/ 5431809 w 5431809"/>
                <a:gd name="connsiteY11" fmla="*/ 833937 h 833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31809" h="833937">
                  <a:moveTo>
                    <a:pt x="0" y="806641"/>
                  </a:moveTo>
                  <a:cubicBezTo>
                    <a:pt x="63689" y="742951"/>
                    <a:pt x="127379" y="679262"/>
                    <a:pt x="232012" y="615573"/>
                  </a:cubicBezTo>
                  <a:cubicBezTo>
                    <a:pt x="336645" y="551883"/>
                    <a:pt x="484496" y="488194"/>
                    <a:pt x="627797" y="424504"/>
                  </a:cubicBezTo>
                  <a:cubicBezTo>
                    <a:pt x="771098" y="360814"/>
                    <a:pt x="909851" y="292575"/>
                    <a:pt x="1091821" y="233435"/>
                  </a:cubicBezTo>
                  <a:cubicBezTo>
                    <a:pt x="1273791" y="174295"/>
                    <a:pt x="1501254" y="106056"/>
                    <a:pt x="1719618" y="69662"/>
                  </a:cubicBezTo>
                  <a:cubicBezTo>
                    <a:pt x="1937982" y="33268"/>
                    <a:pt x="2183642" y="26444"/>
                    <a:pt x="2402006" y="15071"/>
                  </a:cubicBezTo>
                  <a:cubicBezTo>
                    <a:pt x="2620370" y="3698"/>
                    <a:pt x="2841009" y="-3125"/>
                    <a:pt x="3029803" y="1424"/>
                  </a:cubicBezTo>
                  <a:cubicBezTo>
                    <a:pt x="3218597" y="5973"/>
                    <a:pt x="3357349" y="17346"/>
                    <a:pt x="3534770" y="42367"/>
                  </a:cubicBezTo>
                  <a:cubicBezTo>
                    <a:pt x="3712191" y="67388"/>
                    <a:pt x="3923731" y="101507"/>
                    <a:pt x="4094328" y="151549"/>
                  </a:cubicBezTo>
                  <a:cubicBezTo>
                    <a:pt x="4264925" y="201591"/>
                    <a:pt x="4412776" y="276654"/>
                    <a:pt x="4558352" y="342618"/>
                  </a:cubicBezTo>
                  <a:cubicBezTo>
                    <a:pt x="4703928" y="408582"/>
                    <a:pt x="4822208" y="465448"/>
                    <a:pt x="4967784" y="547334"/>
                  </a:cubicBezTo>
                  <a:cubicBezTo>
                    <a:pt x="5113360" y="629220"/>
                    <a:pt x="5337412" y="745226"/>
                    <a:pt x="5431809" y="833937"/>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cxnSp>
          <p:nvCxnSpPr>
            <p:cNvPr id="7" name="Straight Arrow Connector 6"/>
            <p:cNvCxnSpPr/>
            <p:nvPr/>
          </p:nvCxnSpPr>
          <p:spPr>
            <a:xfrm flipV="1">
              <a:off x="1117913" y="3717032"/>
              <a:ext cx="1437863" cy="108012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7612717" y="4941168"/>
              <a:ext cx="127635" cy="114300"/>
            </a:xfrm>
            <a:prstGeom prst="rect">
              <a:avLst/>
            </a:prstGeom>
          </p:spPr>
        </p:pic>
        <p:pic>
          <p:nvPicPr>
            <p:cNvPr id="9" name="Picture 8"/>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899592" y="2636912"/>
              <a:ext cx="108585" cy="114300"/>
            </a:xfrm>
            <a:prstGeom prst="rect">
              <a:avLst/>
            </a:prstGeom>
          </p:spPr>
        </p:pic>
        <p:pic>
          <p:nvPicPr>
            <p:cNvPr id="10" name="Picture 9"/>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2195736" y="3610301"/>
              <a:ext cx="207645" cy="222885"/>
            </a:xfrm>
            <a:prstGeom prst="rect">
              <a:avLst/>
            </a:prstGeom>
          </p:spPr>
        </p:pic>
        <p:sp>
          <p:nvSpPr>
            <p:cNvPr id="11" name="Freeform 10"/>
            <p:cNvSpPr/>
            <p:nvPr/>
          </p:nvSpPr>
          <p:spPr>
            <a:xfrm>
              <a:off x="1796902" y="4274288"/>
              <a:ext cx="256205" cy="499731"/>
            </a:xfrm>
            <a:custGeom>
              <a:avLst/>
              <a:gdLst>
                <a:gd name="connsiteX0" fmla="*/ 0 w 256205"/>
                <a:gd name="connsiteY0" fmla="*/ 0 h 499731"/>
                <a:gd name="connsiteX1" fmla="*/ 138224 w 256205"/>
                <a:gd name="connsiteY1" fmla="*/ 106326 h 499731"/>
                <a:gd name="connsiteX2" fmla="*/ 212651 w 256205"/>
                <a:gd name="connsiteY2" fmla="*/ 233917 h 499731"/>
                <a:gd name="connsiteX3" fmla="*/ 244549 w 256205"/>
                <a:gd name="connsiteY3" fmla="*/ 340242 h 499731"/>
                <a:gd name="connsiteX4" fmla="*/ 255182 w 256205"/>
                <a:gd name="connsiteY4" fmla="*/ 467833 h 499731"/>
                <a:gd name="connsiteX5" fmla="*/ 255182 w 256205"/>
                <a:gd name="connsiteY5" fmla="*/ 499731 h 499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205" h="499731">
                  <a:moveTo>
                    <a:pt x="0" y="0"/>
                  </a:moveTo>
                  <a:cubicBezTo>
                    <a:pt x="51391" y="33670"/>
                    <a:pt x="102782" y="67340"/>
                    <a:pt x="138224" y="106326"/>
                  </a:cubicBezTo>
                  <a:cubicBezTo>
                    <a:pt x="173666" y="145312"/>
                    <a:pt x="194930" y="194931"/>
                    <a:pt x="212651" y="233917"/>
                  </a:cubicBezTo>
                  <a:cubicBezTo>
                    <a:pt x="230372" y="272903"/>
                    <a:pt x="237461" y="301256"/>
                    <a:pt x="244549" y="340242"/>
                  </a:cubicBezTo>
                  <a:cubicBezTo>
                    <a:pt x="251637" y="379228"/>
                    <a:pt x="253410" y="441252"/>
                    <a:pt x="255182" y="467833"/>
                  </a:cubicBezTo>
                  <a:cubicBezTo>
                    <a:pt x="256954" y="494414"/>
                    <a:pt x="256068" y="497072"/>
                    <a:pt x="255182" y="499731"/>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2" name="Picture 11"/>
            <p:cNvPicPr>
              <a:picLocks noChangeAspect="1"/>
            </p:cNvPicPr>
            <p:nvPr>
              <p:custDataLst>
                <p:tags r:id="rId5"/>
              </p:custDataLst>
            </p:nvPr>
          </p:nvPicPr>
          <p:blipFill>
            <a:blip r:embed="rId10" cstate="print">
              <a:extLst>
                <a:ext uri="{28A0092B-C50C-407E-A947-70E740481C1C}">
                  <a14:useLocalDpi xmlns:a14="http://schemas.microsoft.com/office/drawing/2010/main" val="0"/>
                </a:ext>
              </a:extLst>
            </a:blip>
            <a:stretch>
              <a:fillRect/>
            </a:stretch>
          </p:blipFill>
          <p:spPr>
            <a:xfrm>
              <a:off x="1688317" y="4531722"/>
              <a:ext cx="142875" cy="114300"/>
            </a:xfrm>
            <a:prstGeom prst="rect">
              <a:avLst/>
            </a:prstGeom>
          </p:spPr>
        </p:pic>
      </p:grpSp>
      <p:sp>
        <p:nvSpPr>
          <p:cNvPr id="13" name="TextBox 12"/>
          <p:cNvSpPr txBox="1"/>
          <p:nvPr/>
        </p:nvSpPr>
        <p:spPr>
          <a:xfrm>
            <a:off x="1331640" y="476672"/>
            <a:ext cx="6120680" cy="461665"/>
          </a:xfrm>
          <a:prstGeom prst="rect">
            <a:avLst/>
          </a:prstGeom>
          <a:noFill/>
        </p:spPr>
        <p:txBody>
          <a:bodyPr wrap="square" rtlCol="0">
            <a:spAutoFit/>
          </a:bodyPr>
          <a:lstStyle/>
          <a:p>
            <a:pPr algn="ctr"/>
            <a:r>
              <a:rPr lang="sk-SK" sz="2400" b="1" dirty="0"/>
              <a:t>Našli sme riešenie</a:t>
            </a:r>
          </a:p>
        </p:txBody>
      </p:sp>
      <p:pic>
        <p:nvPicPr>
          <p:cNvPr id="16" name="Picture 15"/>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2267744" y="4221088"/>
            <a:ext cx="5031105" cy="1272540"/>
          </a:xfrm>
          <a:prstGeom prst="rect">
            <a:avLst/>
          </a:prstGeom>
        </p:spPr>
      </p:pic>
      <p:sp>
        <p:nvSpPr>
          <p:cNvPr id="18" name="Rectangle 17"/>
          <p:cNvSpPr/>
          <p:nvPr/>
        </p:nvSpPr>
        <p:spPr>
          <a:xfrm>
            <a:off x="1891136" y="4005064"/>
            <a:ext cx="5775873" cy="19442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val="32367127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38</a:t>
            </a:fld>
            <a:endParaRPr lang="en-US"/>
          </a:p>
        </p:txBody>
      </p:sp>
      <p:sp>
        <p:nvSpPr>
          <p:cNvPr id="3" name="TextBox 2"/>
          <p:cNvSpPr txBox="1"/>
          <p:nvPr/>
        </p:nvSpPr>
        <p:spPr>
          <a:xfrm>
            <a:off x="467544" y="692696"/>
            <a:ext cx="8064896" cy="707886"/>
          </a:xfrm>
          <a:prstGeom prst="rect">
            <a:avLst/>
          </a:prstGeom>
          <a:noFill/>
        </p:spPr>
        <p:txBody>
          <a:bodyPr wrap="square" rtlCol="0">
            <a:spAutoFit/>
          </a:bodyPr>
          <a:lstStyle/>
          <a:p>
            <a:r>
              <a:rPr lang="sk-SK" sz="2000" dirty="0"/>
              <a:t>Keď už máme riešenie, môžeme zodpovedať všakové otázky napríklad</a:t>
            </a:r>
          </a:p>
          <a:p>
            <a:r>
              <a:rPr lang="sk-SK" sz="2000" dirty="0"/>
              <a:t>Ako ďaleko doletí častica?</a:t>
            </a:r>
            <a:endParaRPr lang="en-US" sz="2000" dirty="0"/>
          </a:p>
        </p:txBody>
      </p:sp>
      <p:pic>
        <p:nvPicPr>
          <p:cNvPr id="4" name="Picture 3"/>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056447" y="1484784"/>
            <a:ext cx="5031105" cy="127254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a:xfrm>
                <a:off x="467544" y="2763076"/>
                <a:ext cx="8352928" cy="400110"/>
              </a:xfrm>
              <a:prstGeom prst="rect">
                <a:avLst/>
              </a:prstGeom>
              <a:noFill/>
            </p:spPr>
            <p:txBody>
              <a:bodyPr wrap="square" rtlCol="0">
                <a:spAutoFit/>
              </a:bodyPr>
              <a:lstStyle/>
              <a:p>
                <a:r>
                  <a:rPr lang="sk-SK" sz="2000" dirty="0"/>
                  <a:t>V bode dopadu je </a:t>
                </a:r>
                <a14:m>
                  <m:oMath xmlns:m="http://schemas.openxmlformats.org/officeDocument/2006/math">
                    <m:r>
                      <a:rPr lang="sk-SK" sz="2000" b="0" i="1" smtClean="0">
                        <a:latin typeface="Cambria Math"/>
                      </a:rPr>
                      <m:t>𝑧</m:t>
                    </m:r>
                    <m:r>
                      <a:rPr lang="sk-SK" sz="2000" b="0" i="1" smtClean="0">
                        <a:latin typeface="Cambria Math"/>
                      </a:rPr>
                      <m:t>=0</m:t>
                    </m:r>
                  </m:oMath>
                </a14:m>
                <a:endParaRPr lang="sk-SK"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2763076"/>
                <a:ext cx="8352928" cy="400110"/>
              </a:xfrm>
              <a:prstGeom prst="rect">
                <a:avLst/>
              </a:prstGeom>
              <a:blipFill rotWithShape="1">
                <a:blip r:embed="rId5"/>
                <a:stretch>
                  <a:fillRect l="-803" t="-7576" b="-25758"/>
                </a:stretch>
              </a:blipFill>
            </p:spPr>
            <p:txBody>
              <a:bodyPr/>
              <a:lstStyle/>
              <a:p>
                <a:r>
                  <a:rPr lang="en-US">
                    <a:noFill/>
                  </a:rPr>
                  <a:t> </a:t>
                </a:r>
              </a:p>
            </p:txBody>
          </p:sp>
        </mc:Fallback>
      </mc:AlternateContent>
      <p:pic>
        <p:nvPicPr>
          <p:cNvPr id="15" name="Picture 14"/>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2267745" y="3163189"/>
            <a:ext cx="3728085" cy="3095625"/>
          </a:xfrm>
          <a:prstGeom prst="rect">
            <a:avLst/>
          </a:prstGeom>
        </p:spPr>
      </p:pic>
      <p:sp>
        <p:nvSpPr>
          <p:cNvPr id="16" name="Rectangle 15"/>
          <p:cNvSpPr/>
          <p:nvPr/>
        </p:nvSpPr>
        <p:spPr>
          <a:xfrm>
            <a:off x="2056447" y="5612587"/>
            <a:ext cx="4891817" cy="8365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753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39</a:t>
            </a:fld>
            <a:endParaRPr lang="en-US"/>
          </a:p>
        </p:txBody>
      </p:sp>
      <p:sp>
        <p:nvSpPr>
          <p:cNvPr id="3" name="TextBox 2"/>
          <p:cNvSpPr txBox="1"/>
          <p:nvPr/>
        </p:nvSpPr>
        <p:spPr>
          <a:xfrm>
            <a:off x="1475656" y="332656"/>
            <a:ext cx="6480720" cy="461665"/>
          </a:xfrm>
          <a:prstGeom prst="rect">
            <a:avLst/>
          </a:prstGeom>
          <a:noFill/>
        </p:spPr>
        <p:txBody>
          <a:bodyPr wrap="square" rtlCol="0">
            <a:spAutoFit/>
          </a:bodyPr>
          <a:lstStyle/>
          <a:p>
            <a:pPr algn="ctr"/>
            <a:r>
              <a:rPr lang="sk-SK" sz="2400" b="1" dirty="0"/>
              <a:t>Šikmý vrh, energetická bilancia.</a:t>
            </a:r>
            <a:endParaRPr lang="en-US" sz="2400" b="1" dirty="0"/>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195736" y="980728"/>
            <a:ext cx="5031105" cy="1272540"/>
          </a:xfrm>
          <a:prstGeom prst="rect">
            <a:avLst/>
          </a:prstGeom>
        </p:spPr>
      </p:pic>
      <p:sp>
        <p:nvSpPr>
          <p:cNvPr id="5" name="TextBox 4"/>
          <p:cNvSpPr txBox="1"/>
          <p:nvPr/>
        </p:nvSpPr>
        <p:spPr>
          <a:xfrm>
            <a:off x="395536" y="2420888"/>
            <a:ext cx="8496944" cy="400110"/>
          </a:xfrm>
          <a:prstGeom prst="rect">
            <a:avLst/>
          </a:prstGeom>
          <a:noFill/>
        </p:spPr>
        <p:txBody>
          <a:bodyPr wrap="square" rtlCol="0">
            <a:spAutoFit/>
          </a:bodyPr>
          <a:lstStyle/>
          <a:p>
            <a:r>
              <a:rPr lang="sk-SK" sz="2000" dirty="0"/>
              <a:t>Kinetická energia v ľubovoľnom okamihu</a:t>
            </a:r>
            <a:endParaRPr lang="en-US" sz="2000" dirty="0"/>
          </a:p>
        </p:txBody>
      </p:sp>
      <p:pic>
        <p:nvPicPr>
          <p:cNvPr id="12" name="Picture 11"/>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1259632" y="2996952"/>
            <a:ext cx="7189470" cy="514350"/>
          </a:xfrm>
          <a:prstGeom prst="rect">
            <a:avLst/>
          </a:prstGeom>
        </p:spPr>
      </p:pic>
      <p:pic>
        <p:nvPicPr>
          <p:cNvPr id="11" name="Picture 10"/>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2483768" y="3645024"/>
            <a:ext cx="4095750" cy="514350"/>
          </a:xfrm>
          <a:prstGeom prst="rect">
            <a:avLst/>
          </a:prstGeom>
        </p:spPr>
      </p:pic>
      <p:sp>
        <p:nvSpPr>
          <p:cNvPr id="9" name="TextBox 8"/>
          <p:cNvSpPr txBox="1"/>
          <p:nvPr/>
        </p:nvSpPr>
        <p:spPr>
          <a:xfrm>
            <a:off x="251520" y="4149080"/>
            <a:ext cx="8496944" cy="400110"/>
          </a:xfrm>
          <a:prstGeom prst="rect">
            <a:avLst/>
          </a:prstGeom>
          <a:noFill/>
        </p:spPr>
        <p:txBody>
          <a:bodyPr wrap="square" rtlCol="0">
            <a:spAutoFit/>
          </a:bodyPr>
          <a:lstStyle/>
          <a:p>
            <a:r>
              <a:rPr lang="sk-SK" sz="2000" dirty="0"/>
              <a:t>Potenciálna energia v ľubovoľnom okamihu</a:t>
            </a:r>
            <a:endParaRPr lang="en-US" sz="2000" dirty="0"/>
          </a:p>
        </p:txBody>
      </p:sp>
      <p:pic>
        <p:nvPicPr>
          <p:cNvPr id="10" name="Picture 9"/>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339752" y="4509120"/>
            <a:ext cx="4444365" cy="514350"/>
          </a:xfrm>
          <a:prstGeom prst="rect">
            <a:avLst/>
          </a:prstGeom>
        </p:spPr>
      </p:pic>
      <p:sp>
        <p:nvSpPr>
          <p:cNvPr id="13" name="TextBox 12"/>
          <p:cNvSpPr txBox="1"/>
          <p:nvPr/>
        </p:nvSpPr>
        <p:spPr>
          <a:xfrm>
            <a:off x="323528" y="5013176"/>
            <a:ext cx="8496944" cy="400110"/>
          </a:xfrm>
          <a:prstGeom prst="rect">
            <a:avLst/>
          </a:prstGeom>
          <a:noFill/>
        </p:spPr>
        <p:txBody>
          <a:bodyPr wrap="square" rtlCol="0">
            <a:spAutoFit/>
          </a:bodyPr>
          <a:lstStyle/>
          <a:p>
            <a:r>
              <a:rPr lang="sk-SK" sz="2000" dirty="0"/>
              <a:t>Celková energia v ľubovoľnom okamihu</a:t>
            </a:r>
            <a:endParaRPr lang="en-US" sz="2000" dirty="0"/>
          </a:p>
        </p:txBody>
      </p:sp>
      <p:pic>
        <p:nvPicPr>
          <p:cNvPr id="17" name="Picture 16"/>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339752" y="5517232"/>
            <a:ext cx="4160520" cy="514350"/>
          </a:xfrm>
          <a:prstGeom prst="rect">
            <a:avLst/>
          </a:prstGeom>
        </p:spPr>
      </p:pic>
      <p:sp>
        <p:nvSpPr>
          <p:cNvPr id="15" name="Rectangle 14"/>
          <p:cNvSpPr/>
          <p:nvPr/>
        </p:nvSpPr>
        <p:spPr>
          <a:xfrm>
            <a:off x="2195736" y="5445224"/>
            <a:ext cx="5040560" cy="7200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p:cNvSpPr txBox="1"/>
              <p:nvPr/>
            </p:nvSpPr>
            <p:spPr>
              <a:xfrm>
                <a:off x="107504" y="6165304"/>
                <a:ext cx="8496944" cy="707886"/>
              </a:xfrm>
              <a:prstGeom prst="rect">
                <a:avLst/>
              </a:prstGeom>
              <a:noFill/>
            </p:spPr>
            <p:txBody>
              <a:bodyPr wrap="square" rtlCol="0">
                <a:spAutoFit/>
              </a:bodyPr>
              <a:lstStyle/>
              <a:p>
                <a:r>
                  <a:rPr lang="sk-SK" sz="2000" b="1" dirty="0">
                    <a:solidFill>
                      <a:srgbClr val="FF0000"/>
                    </a:solidFill>
                  </a:rPr>
                  <a:t>Celková energia je teda konštantná</a:t>
                </a:r>
                <a:r>
                  <a:rPr lang="sk-SK" sz="2000" dirty="0"/>
                  <a:t> a rovná počiatočnej kinetickej energii, lebo počiatočná potenciálna energia vo výške </a:t>
                </a:r>
                <a14:m>
                  <m:oMath xmlns:m="http://schemas.openxmlformats.org/officeDocument/2006/math">
                    <m:r>
                      <a:rPr lang="sk-SK" sz="2000" b="0" i="1" smtClean="0">
                        <a:latin typeface="Cambria Math" panose="02040503050406030204" pitchFamily="18" charset="0"/>
                      </a:rPr>
                      <m:t>𝑧</m:t>
                    </m:r>
                    <m:r>
                      <a:rPr lang="sk-SK" sz="2000" b="0" i="1" smtClean="0">
                        <a:latin typeface="Cambria Math" panose="02040503050406030204" pitchFamily="18" charset="0"/>
                      </a:rPr>
                      <m:t>=0</m:t>
                    </m:r>
                  </m:oMath>
                </a14:m>
                <a:r>
                  <a:rPr lang="sk-SK" sz="2000" dirty="0"/>
                  <a:t> bola nulová</a:t>
                </a:r>
                <a:endParaRPr lang="en-US" sz="2000" dirty="0"/>
              </a:p>
            </p:txBody>
          </p:sp>
        </mc:Choice>
        <mc:Fallback xmlns="">
          <p:sp>
            <p:nvSpPr>
              <p:cNvPr id="18" name="TextBox 17"/>
              <p:cNvSpPr txBox="1">
                <a:spLocks noRot="1" noChangeAspect="1" noMove="1" noResize="1" noEditPoints="1" noAdjustHandles="1" noChangeArrowheads="1" noChangeShapeType="1" noTextEdit="1"/>
              </p:cNvSpPr>
              <p:nvPr/>
            </p:nvSpPr>
            <p:spPr>
              <a:xfrm>
                <a:off x="107504" y="6165304"/>
                <a:ext cx="8496944" cy="707886"/>
              </a:xfrm>
              <a:prstGeom prst="rect">
                <a:avLst/>
              </a:prstGeom>
              <a:blipFill rotWithShape="0">
                <a:blip r:embed="rId12"/>
                <a:stretch>
                  <a:fillRect l="-790" t="-4310" b="-14655"/>
                </a:stretch>
              </a:blipFill>
            </p:spPr>
            <p:txBody>
              <a:bodyPr/>
              <a:lstStyle/>
              <a:p>
                <a:r>
                  <a:rPr lang="en-US">
                    <a:noFill/>
                  </a:rPr>
                  <a:t> </a:t>
                </a:r>
              </a:p>
            </p:txBody>
          </p:sp>
        </mc:Fallback>
      </mc:AlternateContent>
    </p:spTree>
    <p:extLst>
      <p:ext uri="{BB962C8B-B14F-4D97-AF65-F5344CB8AC3E}">
        <p14:creationId xmlns:p14="http://schemas.microsoft.com/office/powerpoint/2010/main" val="766190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53A2F171-A641-4D3E-AA75-363029A1D4AF}" type="slidenum">
              <a:rPr lang="en-US" smtClean="0"/>
              <a:t>4</a:t>
            </a:fld>
            <a:endParaRPr lang="en-US"/>
          </a:p>
        </p:txBody>
      </p:sp>
      <p:pic>
        <p:nvPicPr>
          <p:cNvPr id="3" name="VolnyPadVoVakuu">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523646" y="548680"/>
            <a:ext cx="8153400" cy="4800600"/>
          </a:xfrm>
          <a:prstGeom prst="rect">
            <a:avLst/>
          </a:prstGeom>
        </p:spPr>
      </p:pic>
      <p:sp>
        <p:nvSpPr>
          <p:cNvPr id="4" name="TextBox 3"/>
          <p:cNvSpPr txBox="1"/>
          <p:nvPr/>
        </p:nvSpPr>
        <p:spPr>
          <a:xfrm>
            <a:off x="1763688" y="5621668"/>
            <a:ext cx="5112568" cy="400110"/>
          </a:xfrm>
          <a:prstGeom prst="rect">
            <a:avLst/>
          </a:prstGeom>
          <a:noFill/>
        </p:spPr>
        <p:txBody>
          <a:bodyPr wrap="square" rtlCol="0">
            <a:spAutoFit/>
          </a:bodyPr>
          <a:lstStyle/>
          <a:p>
            <a:pPr algn="ctr"/>
            <a:r>
              <a:rPr lang="sk-SK" sz="2000" dirty="0"/>
              <a:t>video je bez zvuku</a:t>
            </a:r>
          </a:p>
        </p:txBody>
      </p:sp>
    </p:spTree>
    <p:extLst>
      <p:ext uri="{BB962C8B-B14F-4D97-AF65-F5344CB8AC3E}">
        <p14:creationId xmlns:p14="http://schemas.microsoft.com/office/powerpoint/2010/main" val="1323649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75758">
                <p:cTn id="7" fill="hold" display="0">
                  <p:stCondLst>
                    <p:cond delay="indefinite"/>
                  </p:stCondLst>
                </p:cTn>
                <p:tgtEl>
                  <p:spTgt spid="3"/>
                </p:tgtEl>
              </p:cMediaNode>
            </p:video>
          </p:childTnLst>
        </p:cTn>
      </p:par>
    </p:tnLst>
  </p:timing>
  <p:extLst mod="1"/>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extBox 1"/>
          <p:cNvSpPr txBox="1"/>
          <p:nvPr/>
        </p:nvSpPr>
        <p:spPr>
          <a:xfrm>
            <a:off x="285750" y="422910"/>
            <a:ext cx="8572500" cy="2862322"/>
          </a:xfrm>
          <a:prstGeom prst="rect">
            <a:avLst/>
          </a:prstGeom>
          <a:noFill/>
        </p:spPr>
        <p:txBody>
          <a:bodyPr wrap="square" rtlCol="0">
            <a:spAutoFit/>
          </a:bodyPr>
          <a:lstStyle/>
          <a:p>
            <a:r>
              <a:rPr lang="sk-SK" dirty="0">
                <a:solidFill>
                  <a:prstClr val="white"/>
                </a:solidFill>
                <a:latin typeface="Arial" panose="020B0604020202020204" pitchFamily="34" charset="0"/>
                <a:cs typeface="Arial" panose="020B0604020202020204" pitchFamily="34" charset="0"/>
              </a:rPr>
              <a:t>Čo mám garantovane vedieť</a:t>
            </a:r>
          </a:p>
          <a:p>
            <a:endParaRPr lang="en-US" dirty="0">
              <a:solidFill>
                <a:prstClr val="white"/>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napíšte sústavu vektorových pohybových rovníc prvého rádu pre časticu v trojrozmernom svete</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zapíšte ako sa vektory polohy a rýchlosti „posúvajú po malých k</a:t>
            </a:r>
            <a:r>
              <a:rPr lang="en-US" dirty="0">
                <a:solidFill>
                  <a:prstClr val="white"/>
                </a:solidFill>
                <a:latin typeface="Arial" panose="020B0604020202020204" pitchFamily="34" charset="0"/>
                <a:cs typeface="Arial" panose="020B0604020202020204" pitchFamily="34" charset="0"/>
              </a:rPr>
              <a:t>r</a:t>
            </a:r>
            <a:r>
              <a:rPr lang="sk-SK" dirty="0">
                <a:solidFill>
                  <a:prstClr val="white"/>
                </a:solidFill>
                <a:latin typeface="Arial" panose="020B0604020202020204" pitchFamily="34" charset="0"/>
                <a:cs typeface="Arial" panose="020B0604020202020204" pitchFamily="34" charset="0"/>
              </a:rPr>
              <a:t>o</a:t>
            </a:r>
            <a:r>
              <a:rPr lang="en-US" dirty="0">
                <a:solidFill>
                  <a:prstClr val="white"/>
                </a:solidFill>
                <a:latin typeface="Arial" panose="020B0604020202020204" pitchFamily="34" charset="0"/>
                <a:cs typeface="Arial" panose="020B0604020202020204" pitchFamily="34" charset="0"/>
              </a:rPr>
              <a:t>k</a:t>
            </a:r>
            <a:r>
              <a:rPr lang="sk-SK" dirty="0" err="1">
                <a:solidFill>
                  <a:prstClr val="white"/>
                </a:solidFill>
                <a:latin typeface="Arial" panose="020B0604020202020204" pitchFamily="34" charset="0"/>
                <a:cs typeface="Arial" panose="020B0604020202020204" pitchFamily="34" charset="0"/>
              </a:rPr>
              <a:t>ocoh</a:t>
            </a:r>
            <a:r>
              <a:rPr lang="sk-SK" dirty="0">
                <a:solidFill>
                  <a:prstClr val="white"/>
                </a:solidFill>
                <a:latin typeface="Arial" panose="020B0604020202020204" pitchFamily="34" charset="0"/>
                <a:cs typeface="Arial" panose="020B0604020202020204" pitchFamily="34" charset="0"/>
              </a:rPr>
              <a:t>“ do budúcnosti podľa Newtona</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vyriešte pohybové rovnice pre šikmý vrh</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nájdite rovnicu pre dolet častice pri šikmom vrhu</a:t>
            </a:r>
          </a:p>
          <a:p>
            <a:pPr marL="285750" indent="-285750">
              <a:buFont typeface="Arial" panose="020B0604020202020204" pitchFamily="34" charset="0"/>
              <a:buChar char="•"/>
            </a:pPr>
            <a:r>
              <a:rPr lang="sk-SK" dirty="0">
                <a:solidFill>
                  <a:prstClr val="white"/>
                </a:solidFill>
                <a:latin typeface="Arial" panose="020B0604020202020204" pitchFamily="34" charset="0"/>
                <a:cs typeface="Arial" panose="020B0604020202020204" pitchFamily="34" charset="0"/>
              </a:rPr>
              <a:t>napíšte zákon zachovania energie pre šikmý vrh a overte dosadením explicitného riešenia, že celková energia sa zachováva</a:t>
            </a:r>
          </a:p>
        </p:txBody>
      </p:sp>
    </p:spTree>
    <p:extLst>
      <p:ext uri="{BB962C8B-B14F-4D97-AF65-F5344CB8AC3E}">
        <p14:creationId xmlns:p14="http://schemas.microsoft.com/office/powerpoint/2010/main" val="448745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63888" y="548680"/>
            <a:ext cx="1623060" cy="1144905"/>
          </a:xfrm>
          <a:prstGeom prst="rect">
            <a:avLst/>
          </a:prstGeom>
        </p:spPr>
      </p:pic>
      <mc:AlternateContent xmlns:mc="http://schemas.openxmlformats.org/markup-compatibility/2006" xmlns:a14="http://schemas.microsoft.com/office/drawing/2010/main">
        <mc:Choice Requires="a14">
          <p:sp>
            <p:nvSpPr>
              <p:cNvPr id="4" name="TextBox 3"/>
              <p:cNvSpPr txBox="1"/>
              <p:nvPr/>
            </p:nvSpPr>
            <p:spPr>
              <a:xfrm>
                <a:off x="251520" y="1693585"/>
                <a:ext cx="8424936" cy="1631216"/>
              </a:xfrm>
              <a:prstGeom prst="rect">
                <a:avLst/>
              </a:prstGeom>
              <a:noFill/>
            </p:spPr>
            <p:txBody>
              <a:bodyPr wrap="square" rtlCol="0">
                <a:spAutoFit/>
              </a:bodyPr>
              <a:lstStyle/>
              <a:p>
                <a:r>
                  <a:rPr lang="sk-SK" sz="2000" dirty="0"/>
                  <a:t>Všiminime si pohybové rovnice v tomto prípade. Druhá rovnica sa „odviazala“, nevystupuje v nej funkcia </a:t>
                </a:r>
                <a14:m>
                  <m:oMath xmlns:m="http://schemas.openxmlformats.org/officeDocument/2006/math">
                    <m:r>
                      <a:rPr lang="sk-SK" sz="2000" b="0" i="1" smtClean="0">
                        <a:latin typeface="Cambria Math"/>
                      </a:rPr>
                      <m:t>𝑧</m:t>
                    </m:r>
                    <m:r>
                      <a:rPr lang="sk-SK" sz="2000" b="0" i="1" smtClean="0">
                        <a:latin typeface="Cambria Math"/>
                      </a:rPr>
                      <m:t>(</m:t>
                    </m:r>
                    <m:r>
                      <a:rPr lang="sk-SK" sz="2000" b="0" i="1" smtClean="0">
                        <a:latin typeface="Cambria Math"/>
                      </a:rPr>
                      <m:t>𝑡</m:t>
                    </m:r>
                    <m:r>
                      <a:rPr lang="sk-SK" sz="2000" b="0" i="1" smtClean="0">
                        <a:latin typeface="Cambria Math"/>
                      </a:rPr>
                      <m:t>)</m:t>
                    </m:r>
                  </m:oMath>
                </a14:m>
                <a:r>
                  <a:rPr lang="sk-SK" sz="2000" dirty="0"/>
                  <a:t> . Môžeme je teda vyriešiť samostatne.</a:t>
                </a:r>
              </a:p>
              <a:p>
                <a:r>
                  <a:rPr lang="sk-SK" sz="2000" dirty="0"/>
                  <a:t>Čo hovorí tá druhá rovnica? Pýtame sa akú funkciu času keď zderivujeme, dostaneme konštantu. Hľadáme teda opak derivácie, teda niečo, čo matematici volali „neurčitý </a:t>
                </a:r>
                <a:r>
                  <a:rPr lang="sk-SK" sz="2000" dirty="0" err="1"/>
                  <a:t>integral</a:t>
                </a:r>
                <a:r>
                  <a:rPr lang="en-US" sz="2000" dirty="0"/>
                  <a:t>.</a:t>
                </a:r>
                <a:r>
                  <a:rPr lang="sk-SK" sz="2000" dirty="0"/>
                  <a:t>Dostaneme</a:t>
                </a:r>
              </a:p>
            </p:txBody>
          </p:sp>
        </mc:Choice>
        <mc:Fallback xmlns="">
          <p:sp>
            <p:nvSpPr>
              <p:cNvPr id="4" name="TextBox 3"/>
              <p:cNvSpPr txBox="1">
                <a:spLocks noRot="1" noChangeAspect="1" noMove="1" noResize="1" noEditPoints="1" noAdjustHandles="1" noChangeArrowheads="1" noChangeShapeType="1" noTextEdit="1"/>
              </p:cNvSpPr>
              <p:nvPr/>
            </p:nvSpPr>
            <p:spPr>
              <a:xfrm>
                <a:off x="251520" y="1693585"/>
                <a:ext cx="8424936" cy="1631216"/>
              </a:xfrm>
              <a:prstGeom prst="rect">
                <a:avLst/>
              </a:prstGeom>
              <a:blipFill rotWithShape="0">
                <a:blip r:embed="rId7"/>
                <a:stretch>
                  <a:fillRect l="-724" t="-2247" r="-434" b="-5993"/>
                </a:stretch>
              </a:blipFill>
            </p:spPr>
            <p:txBody>
              <a:bodyPr/>
              <a:lstStyle/>
              <a:p>
                <a:r>
                  <a:rPr lang="sk-SK">
                    <a:noFill/>
                  </a:rPr>
                  <a:t> </a:t>
                </a:r>
              </a:p>
            </p:txBody>
          </p:sp>
        </mc:Fallback>
      </mc:AlternateContent>
      <p:pic>
        <p:nvPicPr>
          <p:cNvPr id="10" name="Picture 9"/>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488251" y="3789040"/>
            <a:ext cx="1674495" cy="941070"/>
          </a:xfrm>
          <a:prstGeom prst="rect">
            <a:avLst/>
          </a:prstGeom>
        </p:spPr>
      </p:pic>
      <p:sp>
        <p:nvSpPr>
          <p:cNvPr id="7" name="TextBox 6"/>
          <p:cNvSpPr txBox="1"/>
          <p:nvPr/>
        </p:nvSpPr>
        <p:spPr>
          <a:xfrm>
            <a:off x="251520" y="4869160"/>
            <a:ext cx="8640960" cy="707886"/>
          </a:xfrm>
          <a:prstGeom prst="rect">
            <a:avLst/>
          </a:prstGeom>
          <a:noFill/>
        </p:spPr>
        <p:txBody>
          <a:bodyPr wrap="square" rtlCol="0">
            <a:spAutoFit/>
          </a:bodyPr>
          <a:lstStyle/>
          <a:p>
            <a:r>
              <a:rPr lang="sk-SK" sz="2000" dirty="0"/>
              <a:t>Vidím, že C môžem hneď určiť s počiatočnej podmienky                                  a dostanem</a:t>
            </a:r>
            <a:endParaRPr lang="en-US" sz="2000" dirty="0"/>
          </a:p>
        </p:txBody>
      </p:sp>
      <p:pic>
        <p:nvPicPr>
          <p:cNvPr id="8" name="Picture 7"/>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6300192" y="4941168"/>
            <a:ext cx="1430655" cy="255270"/>
          </a:xfrm>
          <a:prstGeom prst="rect">
            <a:avLst/>
          </a:prstGeom>
        </p:spPr>
      </p:pic>
      <p:pic>
        <p:nvPicPr>
          <p:cNvPr id="9" name="Picture 8"/>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3469201" y="5601434"/>
            <a:ext cx="1693545" cy="255270"/>
          </a:xfrm>
          <a:prstGeom prst="rect">
            <a:avLst/>
          </a:prstGeom>
        </p:spPr>
      </p:pic>
      <p:sp>
        <p:nvSpPr>
          <p:cNvPr id="11" name="Rectangle 10"/>
          <p:cNvSpPr/>
          <p:nvPr/>
        </p:nvSpPr>
        <p:spPr>
          <a:xfrm>
            <a:off x="3275856" y="5445224"/>
            <a:ext cx="2232248" cy="6602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95536" y="6237312"/>
            <a:ext cx="8352928" cy="400110"/>
          </a:xfrm>
          <a:prstGeom prst="rect">
            <a:avLst/>
          </a:prstGeom>
          <a:noFill/>
        </p:spPr>
        <p:txBody>
          <a:bodyPr wrap="square" rtlCol="0">
            <a:spAutoFit/>
          </a:bodyPr>
          <a:lstStyle/>
          <a:p>
            <a:r>
              <a:rPr lang="sk-SK" sz="2000" dirty="0"/>
              <a:t>Toto dosadím do prvej rovnice a dostanem</a:t>
            </a:r>
            <a:endParaRPr lang="en-US" sz="2000" dirty="0"/>
          </a:p>
        </p:txBody>
      </p:sp>
      <p:sp>
        <p:nvSpPr>
          <p:cNvPr id="15" name="Slide Number Placeholder 14"/>
          <p:cNvSpPr>
            <a:spLocks noGrp="1"/>
          </p:cNvSpPr>
          <p:nvPr>
            <p:ph type="sldNum" sz="quarter" idx="12"/>
          </p:nvPr>
        </p:nvSpPr>
        <p:spPr/>
        <p:txBody>
          <a:bodyPr/>
          <a:lstStyle/>
          <a:p>
            <a:fld id="{53A2F171-A641-4D3E-AA75-363029A1D4AF}" type="slidenum">
              <a:rPr lang="en-US" smtClean="0"/>
              <a:t>5</a:t>
            </a:fld>
            <a:endParaRPr lang="en-US"/>
          </a:p>
        </p:txBody>
      </p:sp>
    </p:spTree>
    <p:extLst>
      <p:ext uri="{BB962C8B-B14F-4D97-AF65-F5344CB8AC3E}">
        <p14:creationId xmlns:p14="http://schemas.microsoft.com/office/powerpoint/2010/main" val="3952785349"/>
      </p:ext>
    </p:extLst>
  </p:cSld>
  <p:clrMapOvr>
    <a:masterClrMapping/>
  </p:clrMapOvr>
  <p:extLst mod="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515360" y="764704"/>
            <a:ext cx="1950720" cy="523875"/>
          </a:xfrm>
          <a:prstGeom prst="rect">
            <a:avLst/>
          </a:prstGeom>
        </p:spPr>
      </p:pic>
      <p:sp>
        <p:nvSpPr>
          <p:cNvPr id="3" name="TextBox 2"/>
          <p:cNvSpPr txBox="1"/>
          <p:nvPr/>
        </p:nvSpPr>
        <p:spPr>
          <a:xfrm>
            <a:off x="395536" y="1484784"/>
            <a:ext cx="8424936" cy="400110"/>
          </a:xfrm>
          <a:prstGeom prst="rect">
            <a:avLst/>
          </a:prstGeom>
          <a:noFill/>
        </p:spPr>
        <p:txBody>
          <a:bodyPr wrap="square" rtlCol="0">
            <a:spAutoFit/>
          </a:bodyPr>
          <a:lstStyle/>
          <a:p>
            <a:r>
              <a:rPr lang="sk-SK" sz="2000" dirty="0"/>
              <a:t>Znovu hľadám opak derivácie a dostanem</a:t>
            </a:r>
            <a:endParaRPr lang="en-US" sz="2000" dirty="0"/>
          </a:p>
        </p:txBody>
      </p:sp>
      <p:pic>
        <p:nvPicPr>
          <p:cNvPr id="4" name="Picture 3"/>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241232" y="2204985"/>
            <a:ext cx="4661535" cy="563880"/>
          </a:xfrm>
          <a:prstGeom prst="rect">
            <a:avLst/>
          </a:prstGeom>
        </p:spPr>
      </p:pic>
      <p:sp>
        <p:nvSpPr>
          <p:cNvPr id="5" name="TextBox 4"/>
          <p:cNvSpPr txBox="1"/>
          <p:nvPr/>
        </p:nvSpPr>
        <p:spPr>
          <a:xfrm>
            <a:off x="539552" y="3140968"/>
            <a:ext cx="8280920" cy="400110"/>
          </a:xfrm>
          <a:prstGeom prst="rect">
            <a:avLst/>
          </a:prstGeom>
          <a:noFill/>
        </p:spPr>
        <p:txBody>
          <a:bodyPr wrap="square" rtlCol="0">
            <a:spAutoFit/>
          </a:bodyPr>
          <a:lstStyle/>
          <a:p>
            <a:r>
              <a:rPr lang="sk-SK" sz="2000" dirty="0"/>
              <a:t>Neznámu konštantu určím z počiatočnej podmienky                                  </a:t>
            </a:r>
            <a:endParaRPr lang="en-US" sz="2000" dirty="0"/>
          </a:p>
        </p:txBody>
      </p:sp>
      <p:pic>
        <p:nvPicPr>
          <p:cNvPr id="7" name="Picture 6"/>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6300192" y="3213388"/>
            <a:ext cx="1419225" cy="255270"/>
          </a:xfrm>
          <a:prstGeom prst="rect">
            <a:avLst/>
          </a:prstGeom>
        </p:spPr>
      </p:pic>
      <p:pic>
        <p:nvPicPr>
          <p:cNvPr id="9" name="Picture 8"/>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3059832" y="4077072"/>
            <a:ext cx="2621280" cy="514350"/>
          </a:xfrm>
          <a:prstGeom prst="rect">
            <a:avLst/>
          </a:prstGeom>
        </p:spPr>
      </p:pic>
      <p:sp>
        <p:nvSpPr>
          <p:cNvPr id="11" name="Rectangle 10"/>
          <p:cNvSpPr/>
          <p:nvPr/>
        </p:nvSpPr>
        <p:spPr>
          <a:xfrm>
            <a:off x="2699792" y="3933056"/>
            <a:ext cx="3240360" cy="8640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212010" y="5157192"/>
            <a:ext cx="8680470" cy="1631216"/>
          </a:xfrm>
          <a:prstGeom prst="rect">
            <a:avLst/>
          </a:prstGeom>
          <a:noFill/>
        </p:spPr>
        <p:txBody>
          <a:bodyPr wrap="square" rtlCol="0">
            <a:spAutoFit/>
          </a:bodyPr>
          <a:lstStyle/>
          <a:p>
            <a:r>
              <a:rPr lang="sk-SK" sz="2000" dirty="0"/>
              <a:t>Poznamenajme, že takéto ľahké riešenie je vo svete diferenciálnych rovníc výnimočná vec. Mali sme jednoducho šťastie, lebo druhá rovnica sa odviazala a ešte aj rovnice boli jednoduché, dali sa riešiť integrovaním (opakom derivácie). Bolo to tak preto že v rovnici pre rýchlosť nevystupovala neznáma funkcia rýchlosti aj na pravej strane, čo by vo všeobecnosti mohlo byť.</a:t>
            </a:r>
            <a:endParaRPr lang="en-US" sz="2000" dirty="0"/>
          </a:p>
        </p:txBody>
      </p:sp>
      <p:sp>
        <p:nvSpPr>
          <p:cNvPr id="15" name="Slide Number Placeholder 14"/>
          <p:cNvSpPr>
            <a:spLocks noGrp="1"/>
          </p:cNvSpPr>
          <p:nvPr>
            <p:ph type="sldNum" sz="quarter" idx="12"/>
          </p:nvPr>
        </p:nvSpPr>
        <p:spPr/>
        <p:txBody>
          <a:bodyPr/>
          <a:lstStyle/>
          <a:p>
            <a:fld id="{53A2F171-A641-4D3E-AA75-363029A1D4AF}" type="slidenum">
              <a:rPr lang="en-US" smtClean="0"/>
              <a:t>6</a:t>
            </a:fld>
            <a:endParaRPr lang="en-US"/>
          </a:p>
        </p:txBody>
      </p:sp>
    </p:spTree>
    <p:extLst>
      <p:ext uri="{BB962C8B-B14F-4D97-AF65-F5344CB8AC3E}">
        <p14:creationId xmlns:p14="http://schemas.microsoft.com/office/powerpoint/2010/main" val="1598821185"/>
      </p:ext>
    </p:extLst>
  </p:cSld>
  <p:clrMapOvr>
    <a:masterClrMapping/>
  </p:clrMapOvr>
  <p:extLst mod="1"/>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3508" y="373063"/>
            <a:ext cx="8799324" cy="584775"/>
          </a:xfrm>
          <a:prstGeom prst="rect">
            <a:avLst/>
          </a:prstGeom>
          <a:noFill/>
        </p:spPr>
        <p:txBody>
          <a:bodyPr wrap="square" rtlCol="0">
            <a:spAutoFit/>
          </a:bodyPr>
          <a:lstStyle/>
          <a:p>
            <a:pPr algn="ctr"/>
            <a:r>
              <a:rPr lang="en-US" sz="3200" b="1" dirty="0" err="1"/>
              <a:t>Niekedy</a:t>
            </a:r>
            <a:r>
              <a:rPr lang="en-US" sz="3200" b="1" dirty="0"/>
              <a:t> </a:t>
            </a:r>
            <a:r>
              <a:rPr lang="sk-SK" sz="3200" b="1" dirty="0"/>
              <a:t>je užitočné hľadať „opak derivácie“</a:t>
            </a:r>
            <a:endParaRPr lang="sk-SK" b="1" dirty="0"/>
          </a:p>
        </p:txBody>
      </p:sp>
      <p:pic>
        <p:nvPicPr>
          <p:cNvPr id="9" name="Picture 8"/>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3245330" y="4663798"/>
            <a:ext cx="2522220" cy="529590"/>
          </a:xfrm>
          <a:prstGeom prst="rect">
            <a:avLst/>
          </a:prstGeom>
        </p:spPr>
      </p:pic>
      <p:grpSp>
        <p:nvGrpSpPr>
          <p:cNvPr id="33" name="Group 32"/>
          <p:cNvGrpSpPr/>
          <p:nvPr/>
        </p:nvGrpSpPr>
        <p:grpSpPr>
          <a:xfrm>
            <a:off x="2613447" y="1700808"/>
            <a:ext cx="3974777" cy="2456855"/>
            <a:chOff x="957263" y="1700808"/>
            <a:chExt cx="3974777" cy="2456855"/>
          </a:xfrm>
        </p:grpSpPr>
        <p:cxnSp>
          <p:nvCxnSpPr>
            <p:cNvPr id="11" name="Straight Connector 10"/>
            <p:cNvCxnSpPr/>
            <p:nvPr/>
          </p:nvCxnSpPr>
          <p:spPr>
            <a:xfrm>
              <a:off x="971600" y="1700808"/>
              <a:ext cx="0" cy="24482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71600" y="4149080"/>
              <a:ext cx="396044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reeform 14"/>
            <p:cNvSpPr/>
            <p:nvPr/>
          </p:nvSpPr>
          <p:spPr>
            <a:xfrm>
              <a:off x="957263" y="2471738"/>
              <a:ext cx="3957637" cy="1685925"/>
            </a:xfrm>
            <a:custGeom>
              <a:avLst/>
              <a:gdLst>
                <a:gd name="connsiteX0" fmla="*/ 0 w 4986337"/>
                <a:gd name="connsiteY0" fmla="*/ 1692366 h 1692366"/>
                <a:gd name="connsiteX1" fmla="*/ 300037 w 4986337"/>
                <a:gd name="connsiteY1" fmla="*/ 1163728 h 1692366"/>
                <a:gd name="connsiteX2" fmla="*/ 742950 w 4986337"/>
                <a:gd name="connsiteY2" fmla="*/ 735103 h 1692366"/>
                <a:gd name="connsiteX3" fmla="*/ 1400175 w 4986337"/>
                <a:gd name="connsiteY3" fmla="*/ 349341 h 1692366"/>
                <a:gd name="connsiteX4" fmla="*/ 2057400 w 4986337"/>
                <a:gd name="connsiteY4" fmla="*/ 192178 h 1692366"/>
                <a:gd name="connsiteX5" fmla="*/ 2757487 w 4986337"/>
                <a:gd name="connsiteY5" fmla="*/ 106453 h 1692366"/>
                <a:gd name="connsiteX6" fmla="*/ 3457575 w 4986337"/>
                <a:gd name="connsiteY6" fmla="*/ 49303 h 1692366"/>
                <a:gd name="connsiteX7" fmla="*/ 3957637 w 4986337"/>
                <a:gd name="connsiteY7" fmla="*/ 6441 h 1692366"/>
                <a:gd name="connsiteX8" fmla="*/ 4243387 w 4986337"/>
                <a:gd name="connsiteY8" fmla="*/ 49303 h 1692366"/>
                <a:gd name="connsiteX9" fmla="*/ 4986337 w 4986337"/>
                <a:gd name="connsiteY9" fmla="*/ 449353 h 1692366"/>
                <a:gd name="connsiteX0" fmla="*/ 0 w 4972049"/>
                <a:gd name="connsiteY0" fmla="*/ 1692366 h 1692366"/>
                <a:gd name="connsiteX1" fmla="*/ 300037 w 4972049"/>
                <a:gd name="connsiteY1" fmla="*/ 1163728 h 1692366"/>
                <a:gd name="connsiteX2" fmla="*/ 742950 w 4972049"/>
                <a:gd name="connsiteY2" fmla="*/ 735103 h 1692366"/>
                <a:gd name="connsiteX3" fmla="*/ 1400175 w 4972049"/>
                <a:gd name="connsiteY3" fmla="*/ 349341 h 1692366"/>
                <a:gd name="connsiteX4" fmla="*/ 2057400 w 4972049"/>
                <a:gd name="connsiteY4" fmla="*/ 192178 h 1692366"/>
                <a:gd name="connsiteX5" fmla="*/ 2757487 w 4972049"/>
                <a:gd name="connsiteY5" fmla="*/ 106453 h 1692366"/>
                <a:gd name="connsiteX6" fmla="*/ 3457575 w 4972049"/>
                <a:gd name="connsiteY6" fmla="*/ 49303 h 1692366"/>
                <a:gd name="connsiteX7" fmla="*/ 3957637 w 4972049"/>
                <a:gd name="connsiteY7" fmla="*/ 6441 h 1692366"/>
                <a:gd name="connsiteX8" fmla="*/ 4243387 w 4972049"/>
                <a:gd name="connsiteY8" fmla="*/ 49303 h 1692366"/>
                <a:gd name="connsiteX9" fmla="*/ 4972049 w 4972049"/>
                <a:gd name="connsiteY9" fmla="*/ 449353 h 1692366"/>
                <a:gd name="connsiteX0" fmla="*/ 0 w 4972049"/>
                <a:gd name="connsiteY0" fmla="*/ 1692366 h 1692366"/>
                <a:gd name="connsiteX1" fmla="*/ 300037 w 4972049"/>
                <a:gd name="connsiteY1" fmla="*/ 1163728 h 1692366"/>
                <a:gd name="connsiteX2" fmla="*/ 742950 w 4972049"/>
                <a:gd name="connsiteY2" fmla="*/ 735103 h 1692366"/>
                <a:gd name="connsiteX3" fmla="*/ 1400175 w 4972049"/>
                <a:gd name="connsiteY3" fmla="*/ 349341 h 1692366"/>
                <a:gd name="connsiteX4" fmla="*/ 2057400 w 4972049"/>
                <a:gd name="connsiteY4" fmla="*/ 192178 h 1692366"/>
                <a:gd name="connsiteX5" fmla="*/ 2757487 w 4972049"/>
                <a:gd name="connsiteY5" fmla="*/ 106453 h 1692366"/>
                <a:gd name="connsiteX6" fmla="*/ 3457575 w 4972049"/>
                <a:gd name="connsiteY6" fmla="*/ 49303 h 1692366"/>
                <a:gd name="connsiteX7" fmla="*/ 3957637 w 4972049"/>
                <a:gd name="connsiteY7" fmla="*/ 6441 h 1692366"/>
                <a:gd name="connsiteX8" fmla="*/ 4243387 w 4972049"/>
                <a:gd name="connsiteY8" fmla="*/ 49303 h 1692366"/>
                <a:gd name="connsiteX9" fmla="*/ 4972049 w 4972049"/>
                <a:gd name="connsiteY9" fmla="*/ 449353 h 1692366"/>
                <a:gd name="connsiteX0" fmla="*/ 0 w 4243387"/>
                <a:gd name="connsiteY0" fmla="*/ 1692366 h 1692366"/>
                <a:gd name="connsiteX1" fmla="*/ 300037 w 4243387"/>
                <a:gd name="connsiteY1" fmla="*/ 1163728 h 1692366"/>
                <a:gd name="connsiteX2" fmla="*/ 742950 w 4243387"/>
                <a:gd name="connsiteY2" fmla="*/ 735103 h 1692366"/>
                <a:gd name="connsiteX3" fmla="*/ 1400175 w 4243387"/>
                <a:gd name="connsiteY3" fmla="*/ 349341 h 1692366"/>
                <a:gd name="connsiteX4" fmla="*/ 2057400 w 4243387"/>
                <a:gd name="connsiteY4" fmla="*/ 192178 h 1692366"/>
                <a:gd name="connsiteX5" fmla="*/ 2757487 w 4243387"/>
                <a:gd name="connsiteY5" fmla="*/ 106453 h 1692366"/>
                <a:gd name="connsiteX6" fmla="*/ 3457575 w 4243387"/>
                <a:gd name="connsiteY6" fmla="*/ 49303 h 1692366"/>
                <a:gd name="connsiteX7" fmla="*/ 3957637 w 4243387"/>
                <a:gd name="connsiteY7" fmla="*/ 6441 h 1692366"/>
                <a:gd name="connsiteX8" fmla="*/ 4243387 w 4243387"/>
                <a:gd name="connsiteY8" fmla="*/ 49303 h 1692366"/>
                <a:gd name="connsiteX0" fmla="*/ 0 w 3957637"/>
                <a:gd name="connsiteY0" fmla="*/ 1685925 h 1685925"/>
                <a:gd name="connsiteX1" fmla="*/ 300037 w 3957637"/>
                <a:gd name="connsiteY1" fmla="*/ 1157287 h 1685925"/>
                <a:gd name="connsiteX2" fmla="*/ 742950 w 3957637"/>
                <a:gd name="connsiteY2" fmla="*/ 728662 h 1685925"/>
                <a:gd name="connsiteX3" fmla="*/ 1400175 w 3957637"/>
                <a:gd name="connsiteY3" fmla="*/ 342900 h 1685925"/>
                <a:gd name="connsiteX4" fmla="*/ 2057400 w 3957637"/>
                <a:gd name="connsiteY4" fmla="*/ 185737 h 1685925"/>
                <a:gd name="connsiteX5" fmla="*/ 2757487 w 3957637"/>
                <a:gd name="connsiteY5" fmla="*/ 100012 h 1685925"/>
                <a:gd name="connsiteX6" fmla="*/ 3457575 w 3957637"/>
                <a:gd name="connsiteY6" fmla="*/ 42862 h 1685925"/>
                <a:gd name="connsiteX7" fmla="*/ 3957637 w 3957637"/>
                <a:gd name="connsiteY7"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7637" h="1685925">
                  <a:moveTo>
                    <a:pt x="0" y="1685925"/>
                  </a:moveTo>
                  <a:cubicBezTo>
                    <a:pt x="88106" y="1501378"/>
                    <a:pt x="176212" y="1316831"/>
                    <a:pt x="300037" y="1157287"/>
                  </a:cubicBezTo>
                  <a:cubicBezTo>
                    <a:pt x="423862" y="997743"/>
                    <a:pt x="559594" y="864393"/>
                    <a:pt x="742950" y="728662"/>
                  </a:cubicBezTo>
                  <a:cubicBezTo>
                    <a:pt x="926306" y="592931"/>
                    <a:pt x="1181100" y="433387"/>
                    <a:pt x="1400175" y="342900"/>
                  </a:cubicBezTo>
                  <a:cubicBezTo>
                    <a:pt x="1619250" y="252412"/>
                    <a:pt x="1831181" y="226218"/>
                    <a:pt x="2057400" y="185737"/>
                  </a:cubicBezTo>
                  <a:cubicBezTo>
                    <a:pt x="2283619" y="145256"/>
                    <a:pt x="2524125" y="123824"/>
                    <a:pt x="2757487" y="100012"/>
                  </a:cubicBezTo>
                  <a:cubicBezTo>
                    <a:pt x="2990850" y="76199"/>
                    <a:pt x="3457575" y="42862"/>
                    <a:pt x="3457575" y="42862"/>
                  </a:cubicBezTo>
                  <a:cubicBezTo>
                    <a:pt x="3657600" y="26193"/>
                    <a:pt x="3826668" y="0"/>
                    <a:pt x="3957637"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flipV="1">
              <a:off x="1259632" y="2348880"/>
              <a:ext cx="2088232" cy="96582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475656" y="5661248"/>
            <a:ext cx="6840760" cy="400110"/>
          </a:xfrm>
          <a:prstGeom prst="rect">
            <a:avLst/>
          </a:prstGeom>
          <a:noFill/>
        </p:spPr>
        <p:txBody>
          <a:bodyPr wrap="square" rtlCol="0">
            <a:spAutoFit/>
          </a:bodyPr>
          <a:lstStyle/>
          <a:p>
            <a:pPr algn="ctr"/>
            <a:r>
              <a:rPr lang="sk-SK" sz="2000" b="1" dirty="0">
                <a:solidFill>
                  <a:srgbClr val="FF0000"/>
                </a:solidFill>
              </a:rPr>
              <a:t>Rýchlosť je derivácia dráhy podľa času</a:t>
            </a:r>
            <a:endParaRPr lang="en-US" sz="2000" b="1" dirty="0">
              <a:solidFill>
                <a:srgbClr val="FF0000"/>
              </a:solidFill>
            </a:endParaRPr>
          </a:p>
        </p:txBody>
      </p:sp>
      <p:sp>
        <p:nvSpPr>
          <p:cNvPr id="5" name="Slide Number Placeholder 4"/>
          <p:cNvSpPr>
            <a:spLocks noGrp="1"/>
          </p:cNvSpPr>
          <p:nvPr>
            <p:ph type="sldNum" sz="quarter" idx="12"/>
          </p:nvPr>
        </p:nvSpPr>
        <p:spPr/>
        <p:txBody>
          <a:bodyPr/>
          <a:lstStyle/>
          <a:p>
            <a:fld id="{1BCE0CA2-1A48-4B23-8A77-1A9F640E54E6}" type="slidenum">
              <a:rPr lang="sk-SK" smtClean="0"/>
              <a:t>7</a:t>
            </a:fld>
            <a:endParaRPr lang="sk-SK"/>
          </a:p>
        </p:txBody>
      </p:sp>
      <p:sp>
        <p:nvSpPr>
          <p:cNvPr id="4" name="TextBox 3"/>
          <p:cNvSpPr txBox="1"/>
          <p:nvPr/>
        </p:nvSpPr>
        <p:spPr>
          <a:xfrm>
            <a:off x="4270248" y="1340680"/>
            <a:ext cx="184731" cy="369332"/>
          </a:xfrm>
          <a:prstGeom prst="rect">
            <a:avLst/>
          </a:prstGeom>
          <a:noFill/>
        </p:spPr>
        <p:txBody>
          <a:bodyPr wrap="none" rtlCol="0">
            <a:spAutoFit/>
          </a:bodyPr>
          <a:lstStyle/>
          <a:p>
            <a:endParaRPr lang="sk-SK" dirty="0">
              <a:latin typeface="Arial" panose="020B0604020202020204" pitchFamily="34" charset="0"/>
              <a:cs typeface="Arial" panose="020B0604020202020204" pitchFamily="34" charset="0"/>
            </a:endParaRPr>
          </a:p>
        </p:txBody>
      </p:sp>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6492979" y="4329768"/>
            <a:ext cx="78105" cy="161925"/>
          </a:xfrm>
          <a:prstGeom prst="rect">
            <a:avLst/>
          </a:prstGeom>
        </p:spPr>
      </p:pic>
      <p:pic>
        <p:nvPicPr>
          <p:cNvPr id="8" name="Picture 7"/>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2339753" y="1710012"/>
            <a:ext cx="95250" cy="114300"/>
          </a:xfrm>
          <a:prstGeom prst="rect">
            <a:avLst/>
          </a:prstGeom>
        </p:spPr>
      </p:pic>
      <p:pic>
        <p:nvPicPr>
          <p:cNvPr id="10" name="Picture 9"/>
          <p:cNvPicPr>
            <a:picLocks noChangeAspect="1"/>
          </p:cNvPicPr>
          <p:nvPr>
            <p:custDataLst>
              <p:tags r:id="rId4"/>
            </p:custDataLst>
          </p:nvPr>
        </p:nvPicPr>
        <p:blipFill>
          <a:blip r:embed="rId9" cstate="print">
            <a:extLst>
              <a:ext uri="{28A0092B-C50C-407E-A947-70E740481C1C}">
                <a14:useLocalDpi xmlns:a14="http://schemas.microsoft.com/office/drawing/2010/main" val="0"/>
              </a:ext>
            </a:extLst>
          </a:blip>
          <a:stretch>
            <a:fillRect/>
          </a:stretch>
        </p:blipFill>
        <p:spPr>
          <a:xfrm>
            <a:off x="6362700" y="2184796"/>
            <a:ext cx="371475" cy="255270"/>
          </a:xfrm>
          <a:prstGeom prst="rect">
            <a:avLst/>
          </a:prstGeom>
        </p:spPr>
      </p:pic>
    </p:spTree>
    <p:extLst>
      <p:ext uri="{BB962C8B-B14F-4D97-AF65-F5344CB8AC3E}">
        <p14:creationId xmlns:p14="http://schemas.microsoft.com/office/powerpoint/2010/main" val="1444987230"/>
      </p:ext>
    </p:extLst>
  </p:cSld>
  <p:clrMapOvr>
    <a:masterClrMapping/>
  </p:clrMapOvr>
  <p:extLst mod="1"/>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94460" y="1161288"/>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83030" y="4087368"/>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94460" y="2472538"/>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8586470" y="4204208"/>
            <a:ext cx="78105" cy="161925"/>
          </a:xfrm>
          <a:prstGeom prst="rect">
            <a:avLst/>
          </a:prstGeom>
        </p:spPr>
      </p:pic>
      <p:pic>
        <p:nvPicPr>
          <p:cNvPr id="10" name="Picture 9"/>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5826506" y="2552572"/>
            <a:ext cx="390525" cy="25527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8</a:t>
            </a:fld>
            <a:endParaRPr lang="sk-SK"/>
          </a:p>
        </p:txBody>
      </p:sp>
      <p:pic>
        <p:nvPicPr>
          <p:cNvPr id="2" name="Picture 1"/>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867410" y="1127632"/>
            <a:ext cx="114300" cy="114300"/>
          </a:xfrm>
          <a:prstGeom prst="rect">
            <a:avLst/>
          </a:prstGeom>
        </p:spPr>
      </p:pic>
      <p:sp>
        <p:nvSpPr>
          <p:cNvPr id="9" name="TextBox 8"/>
          <p:cNvSpPr txBox="1"/>
          <p:nvPr/>
        </p:nvSpPr>
        <p:spPr>
          <a:xfrm>
            <a:off x="981710" y="320997"/>
            <a:ext cx="6846570"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Naopak</a:t>
            </a:r>
            <a:r>
              <a:rPr lang="sk-SK" dirty="0">
                <a:latin typeface="Arial" panose="020B0604020202020204" pitchFamily="34" charset="0"/>
                <a:cs typeface="Arial" panose="020B0604020202020204" pitchFamily="34" charset="0"/>
              </a:rPr>
              <a:t>: poznám priebeh rýchlosti v čase          , chcem určiť </a:t>
            </a:r>
          </a:p>
        </p:txBody>
      </p:sp>
      <p:pic>
        <p:nvPicPr>
          <p:cNvPr id="16" name="Picture 15"/>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5425185" y="378028"/>
            <a:ext cx="390525" cy="255270"/>
          </a:xfrm>
          <a:prstGeom prst="rect">
            <a:avLst/>
          </a:prstGeom>
        </p:spPr>
      </p:pic>
      <p:pic>
        <p:nvPicPr>
          <p:cNvPr id="12" name="Picture 11"/>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7305801" y="378028"/>
            <a:ext cx="371475" cy="255270"/>
          </a:xfrm>
          <a:prstGeom prst="rect">
            <a:avLst/>
          </a:prstGeom>
        </p:spPr>
      </p:pic>
      <p:pic>
        <p:nvPicPr>
          <p:cNvPr id="14" name="Picture 13"/>
          <p:cNvPicPr>
            <a:picLocks noChangeAspect="1"/>
          </p:cNvPicPr>
          <p:nvPr>
            <p:custDataLst>
              <p:tags r:id="rId6"/>
            </p:custDataLst>
          </p:nvPr>
        </p:nvPicPr>
        <p:blipFill>
          <a:blip r:embed="rId15" cstate="print">
            <a:extLst>
              <a:ext uri="{28A0092B-C50C-407E-A947-70E740481C1C}">
                <a14:useLocalDpi xmlns:a14="http://schemas.microsoft.com/office/drawing/2010/main" val="0"/>
              </a:ext>
            </a:extLst>
          </a:blip>
          <a:stretch>
            <a:fillRect/>
          </a:stretch>
        </p:blipFill>
        <p:spPr>
          <a:xfrm>
            <a:off x="3424746" y="1579074"/>
            <a:ext cx="840105" cy="255270"/>
          </a:xfrm>
          <a:prstGeom prst="rect">
            <a:avLst/>
          </a:prstGeom>
        </p:spPr>
      </p:pic>
      <p:pic>
        <p:nvPicPr>
          <p:cNvPr id="21" name="Picture 20"/>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924560" y="4478198"/>
            <a:ext cx="2522220" cy="529590"/>
          </a:xfrm>
          <a:prstGeom prst="rect">
            <a:avLst/>
          </a:prstGeom>
        </p:spPr>
      </p:pic>
      <p:sp>
        <p:nvSpPr>
          <p:cNvPr id="15" name="TextBox 14"/>
          <p:cNvSpPr txBox="1"/>
          <p:nvPr/>
        </p:nvSpPr>
        <p:spPr>
          <a:xfrm>
            <a:off x="3844798" y="4558327"/>
            <a:ext cx="3983482"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potrebujem</a:t>
            </a:r>
            <a:r>
              <a:rPr lang="sk-SK" dirty="0">
                <a:latin typeface="Arial" panose="020B0604020202020204" pitchFamily="34" charset="0"/>
                <a:cs typeface="Arial" panose="020B0604020202020204" pitchFamily="34" charset="0"/>
              </a:rPr>
              <a:t> nájsť opak derivácie</a:t>
            </a:r>
          </a:p>
        </p:txBody>
      </p:sp>
      <p:sp>
        <p:nvSpPr>
          <p:cNvPr id="23" name="TextBox 22"/>
          <p:cNvSpPr txBox="1"/>
          <p:nvPr/>
        </p:nvSpPr>
        <p:spPr>
          <a:xfrm>
            <a:off x="437642" y="5202522"/>
            <a:ext cx="8374888"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Opak derivácie sa niekedy dá „uhádnuť“, teda metódou „pozriem a vidím“.</a:t>
            </a:r>
          </a:p>
          <a:p>
            <a:r>
              <a:rPr lang="sk-SK" dirty="0">
                <a:latin typeface="Arial" panose="020B0604020202020204" pitchFamily="34" charset="0"/>
                <a:cs typeface="Arial" panose="020B0604020202020204" pitchFamily="34" charset="0"/>
              </a:rPr>
              <a:t>Často to ale neviem. vtedy môže pomôcť počítač, ktorý zo zadanej krivky          vyrobí hľadanú krivku</a:t>
            </a:r>
          </a:p>
        </p:txBody>
      </p:sp>
      <p:pic>
        <p:nvPicPr>
          <p:cNvPr id="24" name="Picture 23"/>
          <p:cNvPicPr>
            <a:picLocks noChangeAspect="1"/>
          </p:cNvPicPr>
          <p:nvPr>
            <p:custDataLst>
              <p:tags r:id="rId8"/>
            </p:custDataLst>
          </p:nvPr>
        </p:nvPicPr>
        <p:blipFill>
          <a:blip r:embed="rId12" cstate="print">
            <a:extLst>
              <a:ext uri="{28A0092B-C50C-407E-A947-70E740481C1C}">
                <a14:useLocalDpi xmlns:a14="http://schemas.microsoft.com/office/drawing/2010/main" val="0"/>
              </a:ext>
            </a:extLst>
          </a:blip>
          <a:stretch>
            <a:fillRect/>
          </a:stretch>
        </p:blipFill>
        <p:spPr>
          <a:xfrm>
            <a:off x="8036306" y="5526973"/>
            <a:ext cx="390525" cy="255270"/>
          </a:xfrm>
          <a:prstGeom prst="rect">
            <a:avLst/>
          </a:prstGeom>
        </p:spPr>
      </p:pic>
      <p:pic>
        <p:nvPicPr>
          <p:cNvPr id="26" name="Picture 25"/>
          <p:cNvPicPr>
            <a:picLocks noChangeAspect="1"/>
          </p:cNvPicPr>
          <p:nvPr>
            <p:custDataLst>
              <p:tags r:id="rId9"/>
            </p:custDataLst>
          </p:nvPr>
        </p:nvPicPr>
        <p:blipFill>
          <a:blip r:embed="rId14" cstate="print">
            <a:extLst>
              <a:ext uri="{28A0092B-C50C-407E-A947-70E740481C1C}">
                <a14:useLocalDpi xmlns:a14="http://schemas.microsoft.com/office/drawing/2010/main" val="0"/>
              </a:ext>
            </a:extLst>
          </a:blip>
          <a:stretch>
            <a:fillRect/>
          </a:stretch>
        </p:blipFill>
        <p:spPr>
          <a:xfrm>
            <a:off x="2827338" y="5816823"/>
            <a:ext cx="371475" cy="255270"/>
          </a:xfrm>
          <a:prstGeom prst="rect">
            <a:avLst/>
          </a:prstGeom>
        </p:spPr>
      </p:pic>
    </p:spTree>
    <p:extLst>
      <p:ext uri="{BB962C8B-B14F-4D97-AF65-F5344CB8AC3E}">
        <p14:creationId xmlns:p14="http://schemas.microsoft.com/office/powerpoint/2010/main" val="3761936879"/>
      </p:ext>
    </p:extLst>
  </p:cSld>
  <p:clrMapOvr>
    <a:masterClrMapping/>
  </p:clrMapOvr>
  <p:extLst mod="1"/>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394460" y="1161288"/>
            <a:ext cx="0" cy="29260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1383030" y="4087368"/>
            <a:ext cx="7429500" cy="114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Freeform 5"/>
          <p:cNvSpPr/>
          <p:nvPr/>
        </p:nvSpPr>
        <p:spPr>
          <a:xfrm>
            <a:off x="1394460" y="2472538"/>
            <a:ext cx="5920740" cy="1603400"/>
          </a:xfrm>
          <a:custGeom>
            <a:avLst/>
            <a:gdLst>
              <a:gd name="connsiteX0" fmla="*/ 0 w 5920740"/>
              <a:gd name="connsiteY0" fmla="*/ 1603400 h 1603400"/>
              <a:gd name="connsiteX1" fmla="*/ 205740 w 5920740"/>
              <a:gd name="connsiteY1" fmla="*/ 1214780 h 1603400"/>
              <a:gd name="connsiteX2" fmla="*/ 582930 w 5920740"/>
              <a:gd name="connsiteY2" fmla="*/ 917600 h 1603400"/>
              <a:gd name="connsiteX3" fmla="*/ 1028700 w 5920740"/>
              <a:gd name="connsiteY3" fmla="*/ 711860 h 1603400"/>
              <a:gd name="connsiteX4" fmla="*/ 1314450 w 5920740"/>
              <a:gd name="connsiteY4" fmla="*/ 334670 h 1603400"/>
              <a:gd name="connsiteX5" fmla="*/ 1725930 w 5920740"/>
              <a:gd name="connsiteY5" fmla="*/ 83210 h 1603400"/>
              <a:gd name="connsiteX6" fmla="*/ 2411730 w 5920740"/>
              <a:gd name="connsiteY6" fmla="*/ 3200 h 1603400"/>
              <a:gd name="connsiteX7" fmla="*/ 2903220 w 5920740"/>
              <a:gd name="connsiteY7" fmla="*/ 14630 h 1603400"/>
              <a:gd name="connsiteX8" fmla="*/ 3371850 w 5920740"/>
              <a:gd name="connsiteY8" fmla="*/ 3200 h 1603400"/>
              <a:gd name="connsiteX9" fmla="*/ 3726180 w 5920740"/>
              <a:gd name="connsiteY9" fmla="*/ 71780 h 1603400"/>
              <a:gd name="connsiteX10" fmla="*/ 4229100 w 5920740"/>
              <a:gd name="connsiteY10" fmla="*/ 243230 h 1603400"/>
              <a:gd name="connsiteX11" fmla="*/ 4697730 w 5920740"/>
              <a:gd name="connsiteY11" fmla="*/ 540410 h 1603400"/>
              <a:gd name="connsiteX12" fmla="*/ 5017770 w 5920740"/>
              <a:gd name="connsiteY12" fmla="*/ 917600 h 1603400"/>
              <a:gd name="connsiteX13" fmla="*/ 5177790 w 5920740"/>
              <a:gd name="connsiteY13" fmla="*/ 1157630 h 1603400"/>
              <a:gd name="connsiteX14" fmla="*/ 5360670 w 5920740"/>
              <a:gd name="connsiteY14" fmla="*/ 1306220 h 1603400"/>
              <a:gd name="connsiteX15" fmla="*/ 5623560 w 5920740"/>
              <a:gd name="connsiteY15" fmla="*/ 1477670 h 1603400"/>
              <a:gd name="connsiteX16" fmla="*/ 5760720 w 5920740"/>
              <a:gd name="connsiteY16" fmla="*/ 1569110 h 1603400"/>
              <a:gd name="connsiteX17" fmla="*/ 5920740 w 5920740"/>
              <a:gd name="connsiteY17" fmla="*/ 1603400 h 16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20740" h="1603400">
                <a:moveTo>
                  <a:pt x="0" y="1603400"/>
                </a:moveTo>
                <a:cubicBezTo>
                  <a:pt x="54292" y="1466240"/>
                  <a:pt x="108585" y="1329080"/>
                  <a:pt x="205740" y="1214780"/>
                </a:cubicBezTo>
                <a:cubicBezTo>
                  <a:pt x="302895" y="1100480"/>
                  <a:pt x="445770" y="1001420"/>
                  <a:pt x="582930" y="917600"/>
                </a:cubicBezTo>
                <a:cubicBezTo>
                  <a:pt x="720090" y="833780"/>
                  <a:pt x="906780" y="809015"/>
                  <a:pt x="1028700" y="711860"/>
                </a:cubicBezTo>
                <a:cubicBezTo>
                  <a:pt x="1150620" y="614705"/>
                  <a:pt x="1198245" y="439445"/>
                  <a:pt x="1314450" y="334670"/>
                </a:cubicBezTo>
                <a:cubicBezTo>
                  <a:pt x="1430655" y="229895"/>
                  <a:pt x="1543050" y="138455"/>
                  <a:pt x="1725930" y="83210"/>
                </a:cubicBezTo>
                <a:cubicBezTo>
                  <a:pt x="1908810" y="27965"/>
                  <a:pt x="2215515" y="14630"/>
                  <a:pt x="2411730" y="3200"/>
                </a:cubicBezTo>
                <a:cubicBezTo>
                  <a:pt x="2607945" y="-8230"/>
                  <a:pt x="2743200" y="14630"/>
                  <a:pt x="2903220" y="14630"/>
                </a:cubicBezTo>
                <a:cubicBezTo>
                  <a:pt x="3063240" y="14630"/>
                  <a:pt x="3234690" y="-6325"/>
                  <a:pt x="3371850" y="3200"/>
                </a:cubicBezTo>
                <a:cubicBezTo>
                  <a:pt x="3509010" y="12725"/>
                  <a:pt x="3583305" y="31775"/>
                  <a:pt x="3726180" y="71780"/>
                </a:cubicBezTo>
                <a:cubicBezTo>
                  <a:pt x="3869055" y="111785"/>
                  <a:pt x="4067175" y="165125"/>
                  <a:pt x="4229100" y="243230"/>
                </a:cubicBezTo>
                <a:cubicBezTo>
                  <a:pt x="4391025" y="321335"/>
                  <a:pt x="4566285" y="428015"/>
                  <a:pt x="4697730" y="540410"/>
                </a:cubicBezTo>
                <a:cubicBezTo>
                  <a:pt x="4829175" y="652805"/>
                  <a:pt x="4937760" y="814730"/>
                  <a:pt x="5017770" y="917600"/>
                </a:cubicBezTo>
                <a:cubicBezTo>
                  <a:pt x="5097780" y="1020470"/>
                  <a:pt x="5120640" y="1092860"/>
                  <a:pt x="5177790" y="1157630"/>
                </a:cubicBezTo>
                <a:cubicBezTo>
                  <a:pt x="5234940" y="1222400"/>
                  <a:pt x="5286375" y="1252880"/>
                  <a:pt x="5360670" y="1306220"/>
                </a:cubicBezTo>
                <a:cubicBezTo>
                  <a:pt x="5434965" y="1359560"/>
                  <a:pt x="5623560" y="1477670"/>
                  <a:pt x="5623560" y="1477670"/>
                </a:cubicBezTo>
                <a:cubicBezTo>
                  <a:pt x="5690235" y="1521485"/>
                  <a:pt x="5711190" y="1548155"/>
                  <a:pt x="5760720" y="1569110"/>
                </a:cubicBezTo>
                <a:cubicBezTo>
                  <a:pt x="5810250" y="1590065"/>
                  <a:pt x="5865495" y="1596732"/>
                  <a:pt x="5920740" y="1603400"/>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8" name="Picture 7"/>
          <p:cNvPicPr>
            <a:picLocks noChangeAspect="1"/>
          </p:cNvPicPr>
          <p:nvPr>
            <p:custDataLst>
              <p:tags r:id="rId1"/>
            </p:custDataLst>
          </p:nvPr>
        </p:nvPicPr>
        <p:blipFill>
          <a:blip r:embed="rId13" cstate="print">
            <a:extLst>
              <a:ext uri="{28A0092B-C50C-407E-A947-70E740481C1C}">
                <a14:useLocalDpi xmlns:a14="http://schemas.microsoft.com/office/drawing/2010/main" val="0"/>
              </a:ext>
            </a:extLst>
          </a:blip>
          <a:stretch>
            <a:fillRect/>
          </a:stretch>
        </p:blipFill>
        <p:spPr>
          <a:xfrm>
            <a:off x="8586470" y="4204208"/>
            <a:ext cx="78105" cy="161925"/>
          </a:xfrm>
          <a:prstGeom prst="rect">
            <a:avLst/>
          </a:prstGeom>
        </p:spPr>
      </p:pic>
      <p:pic>
        <p:nvPicPr>
          <p:cNvPr id="10" name="Picture 9"/>
          <p:cNvPicPr>
            <a:picLocks noChangeAspect="1"/>
          </p:cNvPicPr>
          <p:nvPr>
            <p:custDataLst>
              <p:tags r:id="rId2"/>
            </p:custDataLst>
          </p:nvPr>
        </p:nvPicPr>
        <p:blipFill>
          <a:blip r:embed="rId14" cstate="print">
            <a:extLst>
              <a:ext uri="{28A0092B-C50C-407E-A947-70E740481C1C}">
                <a14:useLocalDpi xmlns:a14="http://schemas.microsoft.com/office/drawing/2010/main" val="0"/>
              </a:ext>
            </a:extLst>
          </a:blip>
          <a:stretch>
            <a:fillRect/>
          </a:stretch>
        </p:blipFill>
        <p:spPr>
          <a:xfrm>
            <a:off x="5826506" y="2552572"/>
            <a:ext cx="390525" cy="255270"/>
          </a:xfrm>
          <a:prstGeom prst="rect">
            <a:avLst/>
          </a:prstGeom>
        </p:spPr>
      </p:pic>
      <p:sp>
        <p:nvSpPr>
          <p:cNvPr id="4" name="Slide Number Placeholder 3"/>
          <p:cNvSpPr>
            <a:spLocks noGrp="1"/>
          </p:cNvSpPr>
          <p:nvPr>
            <p:ph type="sldNum" sz="quarter" idx="12"/>
          </p:nvPr>
        </p:nvSpPr>
        <p:spPr/>
        <p:txBody>
          <a:bodyPr/>
          <a:lstStyle/>
          <a:p>
            <a:fld id="{1BCE0CA2-1A48-4B23-8A77-1A9F640E54E6}" type="slidenum">
              <a:rPr lang="sk-SK" smtClean="0"/>
              <a:t>9</a:t>
            </a:fld>
            <a:endParaRPr lang="sk-SK"/>
          </a:p>
        </p:txBody>
      </p:sp>
      <p:pic>
        <p:nvPicPr>
          <p:cNvPr id="2" name="Picture 1"/>
          <p:cNvPicPr>
            <a:picLocks noChangeAspect="1"/>
          </p:cNvPicPr>
          <p:nvPr>
            <p:custDataLst>
              <p:tags r:id="rId3"/>
            </p:custDataLst>
          </p:nvPr>
        </p:nvPicPr>
        <p:blipFill>
          <a:blip r:embed="rId15" cstate="print">
            <a:extLst>
              <a:ext uri="{28A0092B-C50C-407E-A947-70E740481C1C}">
                <a14:useLocalDpi xmlns:a14="http://schemas.microsoft.com/office/drawing/2010/main" val="0"/>
              </a:ext>
            </a:extLst>
          </a:blip>
          <a:stretch>
            <a:fillRect/>
          </a:stretch>
        </p:blipFill>
        <p:spPr>
          <a:xfrm>
            <a:off x="867410" y="1127632"/>
            <a:ext cx="114300" cy="114300"/>
          </a:xfrm>
          <a:prstGeom prst="rect">
            <a:avLst/>
          </a:prstGeom>
        </p:spPr>
      </p:pic>
      <p:sp>
        <p:nvSpPr>
          <p:cNvPr id="9" name="TextBox 8"/>
          <p:cNvSpPr txBox="1"/>
          <p:nvPr/>
        </p:nvSpPr>
        <p:spPr>
          <a:xfrm>
            <a:off x="981710" y="320997"/>
            <a:ext cx="6846570"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Naopak</a:t>
            </a:r>
            <a:r>
              <a:rPr lang="sk-SK" dirty="0">
                <a:latin typeface="Arial" panose="020B0604020202020204" pitchFamily="34" charset="0"/>
                <a:cs typeface="Arial" panose="020B0604020202020204" pitchFamily="34" charset="0"/>
              </a:rPr>
              <a:t>: poznám priebeh rýchlosti v čase          , chcem určiť </a:t>
            </a:r>
          </a:p>
        </p:txBody>
      </p:sp>
      <p:pic>
        <p:nvPicPr>
          <p:cNvPr id="16" name="Picture 15"/>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5425185" y="378028"/>
            <a:ext cx="390525" cy="255270"/>
          </a:xfrm>
          <a:prstGeom prst="rect">
            <a:avLst/>
          </a:prstGeom>
        </p:spPr>
      </p:pic>
      <p:pic>
        <p:nvPicPr>
          <p:cNvPr id="12" name="Picture 11"/>
          <p:cNvPicPr>
            <a:picLocks noChangeAspect="1"/>
          </p:cNvPicPr>
          <p:nvPr>
            <p:custDataLst>
              <p:tags r:id="rId5"/>
            </p:custDataLst>
          </p:nvPr>
        </p:nvPicPr>
        <p:blipFill>
          <a:blip r:embed="rId16" cstate="print">
            <a:extLst>
              <a:ext uri="{28A0092B-C50C-407E-A947-70E740481C1C}">
                <a14:useLocalDpi xmlns:a14="http://schemas.microsoft.com/office/drawing/2010/main" val="0"/>
              </a:ext>
            </a:extLst>
          </a:blip>
          <a:stretch>
            <a:fillRect/>
          </a:stretch>
        </p:blipFill>
        <p:spPr>
          <a:xfrm>
            <a:off x="7305801" y="378028"/>
            <a:ext cx="371475" cy="255270"/>
          </a:xfrm>
          <a:prstGeom prst="rect">
            <a:avLst/>
          </a:prstGeom>
        </p:spPr>
      </p:pic>
      <p:pic>
        <p:nvPicPr>
          <p:cNvPr id="14" name="Picture 13"/>
          <p:cNvPicPr>
            <a:picLocks noChangeAspect="1"/>
          </p:cNvPicPr>
          <p:nvPr>
            <p:custDataLst>
              <p:tags r:id="rId6"/>
            </p:custDataLst>
          </p:nvPr>
        </p:nvPicPr>
        <p:blipFill>
          <a:blip r:embed="rId17" cstate="print">
            <a:extLst>
              <a:ext uri="{28A0092B-C50C-407E-A947-70E740481C1C}">
                <a14:useLocalDpi xmlns:a14="http://schemas.microsoft.com/office/drawing/2010/main" val="0"/>
              </a:ext>
            </a:extLst>
          </a:blip>
          <a:stretch>
            <a:fillRect/>
          </a:stretch>
        </p:blipFill>
        <p:spPr>
          <a:xfrm>
            <a:off x="3424746" y="1579074"/>
            <a:ext cx="840105" cy="255270"/>
          </a:xfrm>
          <a:prstGeom prst="rect">
            <a:avLst/>
          </a:prstGeom>
        </p:spPr>
      </p:pic>
      <p:pic>
        <p:nvPicPr>
          <p:cNvPr id="21" name="Picture 20"/>
          <p:cNvPicPr>
            <a:picLocks noChangeAspect="1"/>
          </p:cNvPicPr>
          <p:nvPr>
            <p:custDataLst>
              <p:tags r:id="rId7"/>
            </p:custDataLst>
          </p:nvPr>
        </p:nvPicPr>
        <p:blipFill>
          <a:blip r:embed="rId18" cstate="print">
            <a:extLst>
              <a:ext uri="{28A0092B-C50C-407E-A947-70E740481C1C}">
                <a14:useLocalDpi xmlns:a14="http://schemas.microsoft.com/office/drawing/2010/main" val="0"/>
              </a:ext>
            </a:extLst>
          </a:blip>
          <a:stretch>
            <a:fillRect/>
          </a:stretch>
        </p:blipFill>
        <p:spPr>
          <a:xfrm>
            <a:off x="924560" y="4478198"/>
            <a:ext cx="2522220" cy="529590"/>
          </a:xfrm>
          <a:prstGeom prst="rect">
            <a:avLst/>
          </a:prstGeom>
        </p:spPr>
      </p:pic>
      <p:sp>
        <p:nvSpPr>
          <p:cNvPr id="15" name="TextBox 14"/>
          <p:cNvSpPr txBox="1"/>
          <p:nvPr/>
        </p:nvSpPr>
        <p:spPr>
          <a:xfrm>
            <a:off x="3844798" y="4558327"/>
            <a:ext cx="3983482" cy="369332"/>
          </a:xfrm>
          <a:prstGeom prst="rect">
            <a:avLst/>
          </a:prstGeom>
          <a:noFill/>
        </p:spPr>
        <p:txBody>
          <a:bodyPr wrap="square" rtlCol="0">
            <a:spAutoFit/>
          </a:bodyPr>
          <a:lstStyle/>
          <a:p>
            <a:r>
              <a:rPr lang="en-US" dirty="0" err="1">
                <a:latin typeface="Arial" panose="020B0604020202020204" pitchFamily="34" charset="0"/>
                <a:cs typeface="Arial" panose="020B0604020202020204" pitchFamily="34" charset="0"/>
              </a:rPr>
              <a:t>potrebujem</a:t>
            </a:r>
            <a:r>
              <a:rPr lang="sk-SK" dirty="0">
                <a:latin typeface="Arial" panose="020B0604020202020204" pitchFamily="34" charset="0"/>
                <a:cs typeface="Arial" panose="020B0604020202020204" pitchFamily="34" charset="0"/>
              </a:rPr>
              <a:t> nájsť opak derivácie</a:t>
            </a:r>
          </a:p>
        </p:txBody>
      </p:sp>
      <p:sp>
        <p:nvSpPr>
          <p:cNvPr id="23" name="TextBox 22"/>
          <p:cNvSpPr txBox="1"/>
          <p:nvPr/>
        </p:nvSpPr>
        <p:spPr>
          <a:xfrm>
            <a:off x="437642" y="5231383"/>
            <a:ext cx="8374888" cy="923330"/>
          </a:xfrm>
          <a:prstGeom prst="rect">
            <a:avLst/>
          </a:prstGeom>
          <a:noFill/>
        </p:spPr>
        <p:txBody>
          <a:bodyPr wrap="square" rtlCol="0">
            <a:spAutoFit/>
          </a:bodyPr>
          <a:lstStyle/>
          <a:p>
            <a:r>
              <a:rPr lang="sk-SK" dirty="0">
                <a:latin typeface="Arial" panose="020B0604020202020204" pitchFamily="34" charset="0"/>
                <a:cs typeface="Arial" panose="020B0604020202020204" pitchFamily="34" charset="0"/>
              </a:rPr>
              <a:t>Opak derivácie sa niekedy dá „uhádnuť“, teda metódou „pozriem a vidím“.</a:t>
            </a:r>
          </a:p>
          <a:p>
            <a:r>
              <a:rPr lang="sk-SK" dirty="0">
                <a:latin typeface="Arial" panose="020B0604020202020204" pitchFamily="34" charset="0"/>
                <a:cs typeface="Arial" panose="020B0604020202020204" pitchFamily="34" charset="0"/>
              </a:rPr>
              <a:t>Často to ale neviem. vtedy môže pomôcť počítač, ktorý zo zadanej krivky          vyrobí hľadanú krivku</a:t>
            </a:r>
          </a:p>
        </p:txBody>
      </p:sp>
      <p:pic>
        <p:nvPicPr>
          <p:cNvPr id="24" name="Picture 23"/>
          <p:cNvPicPr>
            <a:picLocks noChangeAspect="1"/>
          </p:cNvPicPr>
          <p:nvPr>
            <p:custDataLst>
              <p:tags r:id="rId8"/>
            </p:custDataLst>
          </p:nvPr>
        </p:nvPicPr>
        <p:blipFill>
          <a:blip r:embed="rId14" cstate="print">
            <a:extLst>
              <a:ext uri="{28A0092B-C50C-407E-A947-70E740481C1C}">
                <a14:useLocalDpi xmlns:a14="http://schemas.microsoft.com/office/drawing/2010/main" val="0"/>
              </a:ext>
            </a:extLst>
          </a:blip>
          <a:stretch>
            <a:fillRect/>
          </a:stretch>
        </p:blipFill>
        <p:spPr>
          <a:xfrm>
            <a:off x="8036306" y="5574313"/>
            <a:ext cx="390525" cy="255270"/>
          </a:xfrm>
          <a:prstGeom prst="rect">
            <a:avLst/>
          </a:prstGeom>
        </p:spPr>
      </p:pic>
      <p:pic>
        <p:nvPicPr>
          <p:cNvPr id="26" name="Picture 25"/>
          <p:cNvPicPr>
            <a:picLocks noChangeAspect="1"/>
          </p:cNvPicPr>
          <p:nvPr>
            <p:custDataLst>
              <p:tags r:id="rId9"/>
            </p:custDataLst>
          </p:nvPr>
        </p:nvPicPr>
        <p:blipFill>
          <a:blip r:embed="rId16" cstate="print">
            <a:extLst>
              <a:ext uri="{28A0092B-C50C-407E-A947-70E740481C1C}">
                <a14:useLocalDpi xmlns:a14="http://schemas.microsoft.com/office/drawing/2010/main" val="0"/>
              </a:ext>
            </a:extLst>
          </a:blip>
          <a:stretch>
            <a:fillRect/>
          </a:stretch>
        </p:blipFill>
        <p:spPr>
          <a:xfrm>
            <a:off x="2827338" y="5816823"/>
            <a:ext cx="371475" cy="255270"/>
          </a:xfrm>
          <a:prstGeom prst="rect">
            <a:avLst/>
          </a:prstGeom>
        </p:spPr>
      </p:pic>
      <p:sp>
        <p:nvSpPr>
          <p:cNvPr id="18" name="Flowchart: Manual Input 17"/>
          <p:cNvSpPr/>
          <p:nvPr/>
        </p:nvSpPr>
        <p:spPr>
          <a:xfrm>
            <a:off x="2096262" y="3184398"/>
            <a:ext cx="354330" cy="902970"/>
          </a:xfrm>
          <a:prstGeom prst="flowChartManualInput">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pic>
        <p:nvPicPr>
          <p:cNvPr id="19" name="Picture 18"/>
          <p:cNvPicPr>
            <a:picLocks noChangeAspect="1"/>
          </p:cNvPicPr>
          <p:nvPr>
            <p:custDataLst>
              <p:tags r:id="rId10"/>
            </p:custDataLst>
          </p:nvPr>
        </p:nvPicPr>
        <p:blipFill>
          <a:blip r:embed="rId19" cstate="print">
            <a:extLst>
              <a:ext uri="{28A0092B-C50C-407E-A947-70E740481C1C}">
                <a14:useLocalDpi xmlns:a14="http://schemas.microsoft.com/office/drawing/2010/main" val="0"/>
              </a:ext>
            </a:extLst>
          </a:blip>
          <a:stretch>
            <a:fillRect/>
          </a:stretch>
        </p:blipFill>
        <p:spPr>
          <a:xfrm>
            <a:off x="2686178" y="3474699"/>
            <a:ext cx="1215390" cy="255270"/>
          </a:xfrm>
          <a:prstGeom prst="rect">
            <a:avLst/>
          </a:prstGeom>
        </p:spPr>
      </p:pic>
      <p:pic>
        <p:nvPicPr>
          <p:cNvPr id="20" name="Picture 19"/>
          <p:cNvPicPr>
            <a:picLocks noChangeAspect="1"/>
          </p:cNvPicPr>
          <p:nvPr>
            <p:custDataLst>
              <p:tags r:id="rId11"/>
            </p:custDataLst>
          </p:nvPr>
        </p:nvPicPr>
        <p:blipFill>
          <a:blip r:embed="rId19" cstate="print">
            <a:extLst>
              <a:ext uri="{28A0092B-C50C-407E-A947-70E740481C1C}">
                <a14:useLocalDpi xmlns:a14="http://schemas.microsoft.com/office/drawing/2010/main" val="0"/>
              </a:ext>
            </a:extLst>
          </a:blip>
          <a:stretch>
            <a:fillRect/>
          </a:stretch>
        </p:blipFill>
        <p:spPr>
          <a:xfrm>
            <a:off x="2105788" y="6228716"/>
            <a:ext cx="1215390" cy="255270"/>
          </a:xfrm>
          <a:prstGeom prst="rect">
            <a:avLst/>
          </a:prstGeom>
        </p:spPr>
      </p:pic>
    </p:spTree>
    <p:extLst>
      <p:ext uri="{BB962C8B-B14F-4D97-AF65-F5344CB8AC3E}">
        <p14:creationId xmlns:p14="http://schemas.microsoft.com/office/powerpoint/2010/main" val="325923911"/>
      </p:ext>
    </p:extLst>
  </p:cSld>
  <p:clrMapOvr>
    <a:masterClrMapping/>
  </p:clrMapOvr>
  <p:extLst mod="1"/>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x(t)&amp;= v_x(t)\\&#10;\frac{d}{dt}v_x(t)&amp;=\frac{1}{m}F_x(x(t))&#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z(t)&amp;=v_z(t)\\&#10;\frac{d}{dt}v_z(t)&amp;=-g&#10;\end{align*}&#10;\end{document}&#10;"/>
  <p:tag name="IGUANATEXSIZE" val="20"/>
</p:tagLst>
</file>

<file path=ppt/tags/tag10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_0=(v_0\cos\alpha,0,v_0\sin\alpha)&#10;\end{align*}&#10;\end{document}&#10;"/>
  <p:tag name="IGUANATEXSIZE" val="20"/>
</p:tagLst>
</file>

<file path=ppt/tags/tag10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F=(0,0,-mg)&#10;\end{align*}&#10;\end{document}&#10;"/>
  <p:tag name="IGUANATEXSIZE" val="20"/>
</p:tagLst>
</file>

<file path=ppt/tags/tag10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r_0=(0,0,0)&#10;\end{align*}&#10;\end{document}&#10;"/>
  <p:tag name="IGUANATEXSIZE" val="20"/>
</p:tagLst>
</file>

<file path=ppt/tags/tag10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10;\end{align*}&#10;\end{document}&#10;"/>
  <p:tag name="IGUANATEXSIZE" val="20"/>
</p:tagLst>
</file>

<file path=ppt/tags/tag10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z&#10;\end{align*}&#10;\end{document}&#10;"/>
  <p:tag name="IGUANATEXSIZE" val="20"/>
</p:tagLst>
</file>

<file path=ppt/tags/tag10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_0&#10;\end{align*}&#10;\end{document}&#10;"/>
  <p:tag name="IGUANATEXSIZE" val="20"/>
</p:tagLst>
</file>

<file path=ppt/tags/tag10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alpha&#10;\end{align*}&#10;\end{document}&#10;"/>
  <p:tag name="IGUANATEXSIZE" val="20"/>
</p:tagLst>
</file>

<file path=ppt/tags/tag10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y(t)&amp;=v_y(t)\\&#10;\frac{d}{dt}v_y(t)&amp;=\frac{1}{m}F_y=0&#10;\end{align*}&#10;\end{document}&#10;"/>
  <p:tag name="IGUANATEXSIZE" val="20"/>
</p:tagLst>
</file>

<file path=ppt/tags/tag10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y(t)=0&#10;\end{align*}&#10;\end{document}&#10;"/>
  <p:tag name="IGUANATEXSIZE" val="20"/>
</p:tagLst>
</file>

<file path=ppt/tags/tag10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y(t)&amp;=0&#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t)&amp;=-\int g\,dt\\&#10;v(t)&amp;= -gt + C&#10;\end{align*}&#10;\end{document}"/>
  <p:tag name="IGUANATEXSIZE" val="20"/>
</p:tagLst>
</file>

<file path=ppt/tags/tag11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x(t)&amp;=v_x(t)\\&#10;\frac{d}{dt}v_x(t)&amp;=\frac{1}{m}F_x=0&#10;\end{align*}&#10;\end{document}&#10;"/>
  <p:tag name="IGUANATEXSIZE" val="20"/>
</p:tagLst>
</file>

<file path=ppt/tags/tag11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x(t)&amp;=v_0\cos\alpha&#10;\end{align*}&#10;\end{document}&#10;"/>
  <p:tag name="IGUANATEXSIZE" val="20"/>
</p:tagLst>
</file>

<file path=ppt/tags/tag1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0\cos\alpha&#10;\end{align*}&#10;\end{document}&#10;"/>
  <p:tag name="IGUANATEXSIZE" val="20"/>
</p:tagLst>
</file>

<file path=ppt/tags/tag1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x(t)=v_0\cos\alpha&#10;\end{align*}&#10;\end{document}&#10;"/>
  <p:tag name="IGUANATEXSIZE" val="20"/>
</p:tagLst>
</file>

<file path=ppt/tags/tag1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t)&amp;=v_0\cos\alpha\;t+C&#10;\end{align*}&#10;\end{document}&#10;"/>
  <p:tag name="IGUANATEXSIZE" val="20"/>
</p:tagLst>
</file>

<file path=ppt/tags/tag1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t)&amp;=v_0\cos\alpha\;t,\;\;\; v_x(t)=v_0\cos\alpha&#10;\end{align*}&#10;\end{document}&#10;"/>
  <p:tag name="IGUANATEXSIZE" val="20"/>
</p:tagLst>
</file>

<file path=ppt/tags/tag1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z(t)&amp;=v_z(t)\\&#10;\frac{d}{dt}v_z(t)&amp;=\frac{1}{m}F_z=-g&#10;\end{align*}&#10;\end{document}&#10;"/>
  <p:tag name="IGUANATEXSIZE" val="20"/>
</p:tagLst>
</file>

<file path=ppt/tags/tag1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z(t)=-gt+C&#10;\end{align*}&#10;\end{document}&#10;"/>
  <p:tag name="IGUANATEXSIZE" val="20"/>
</p:tagLst>
</file>

<file path=ppt/tags/tag1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z(t)&amp;=v_0\sin\alpha\-gt\\&#10;z(t)&amp;=\int(v_0\sin\alpha-gt)dt=C+v_0\sin\alpha\,t-\frac{1}{2}gt^2&#10;\end{align*}&#10;\end{document}&#10;"/>
  <p:tag name="IGUANATEXSIZE" val="20"/>
</p:tagLst>
</file>

<file path=ppt/tags/tag1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z(t=0)=v_0\sin\alpha&#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t=0)=v_0&#10;\end{align*}&#10;\end{document}"/>
  <p:tag name="IGUANATEXSIZE" val="20"/>
</p:tagLst>
</file>

<file path=ppt/tags/tag1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z(t)=v_0\sin\alpha-gt&#10;\end{align*}&#10;\end{document}&#10;"/>
  <p:tag name="IGUANATEXSIZE" val="20"/>
</p:tagLst>
</file>

<file path=ppt/tags/tag1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z(t=0)=0,\text{~~teda~~}z(t)&amp;=v_0\sin\alpha\,t-\frac{1}{2}gt^2&#10;\end{align*}&#10;\end{document}&#10;"/>
  <p:tag name="IGUANATEXSIZE" val="20"/>
</p:tagLst>
</file>

<file path=ppt/tags/tag12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t)&amp;=v_0\cos\alpha\;t,\;\;\; v_x(t)=v_0\cos\alpha\\&#10;y(t)&amp;=0,\;\;\;v_y(t)=0\\&#10;z(t)&amp;=v_0\sin\alpha\,t-\frac{1}{2}gt^2,\;\;\;v_z(t)=v_0\sin\alpha-gt&#10;\end{align*}&#10;\end{document}&#10;"/>
  <p:tag name="IGUANATEXSIZE" val="20"/>
</p:tagLst>
</file>

<file path=ppt/tags/tag1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10;\end{align*}&#10;\end{document}&#10;"/>
  <p:tag name="IGUANATEXSIZE" val="20"/>
</p:tagLst>
</file>

<file path=ppt/tags/tag12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z&#10;\end{align*}&#10;\end{document}&#10;"/>
  <p:tag name="IGUANATEXSIZE" val="20"/>
</p:tagLst>
</file>

<file path=ppt/tags/tag12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_0&#10;\end{align*}&#10;\end{document}&#10;"/>
  <p:tag name="IGUANATEXSIZE" val="20"/>
</p:tagLst>
</file>

<file path=ppt/tags/tag12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alpha&#10;\end{align*}&#10;\end{document}&#10;"/>
  <p:tag name="IGUANATEXSIZE" val="20"/>
</p:tagLst>
</file>

<file path=ppt/tags/tag12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t)&amp;=v_0\cos\alpha\;t,\;\;\; v_x(t)=v_0\cos\alpha\\&#10;y(t)&amp;=0,\;\;\;v_y(t)=0\\&#10;z(t)&amp;=v_0\sin\alpha\,t-\frac{1}{2}gt^2,\;\;\;v_z(t)=v_0\sin\alpha-gt&#10;\end{align*}&#10;\end{document}&#10;"/>
  <p:tag name="IGUANATEXSIZE" val="20"/>
</p:tagLst>
</file>

<file path=ppt/tags/tag1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0&amp;=v_0\sin\alpha\,t-\frac{1}{2}gt^2\\&#10;0&amp;=t(v_0\sin\alpha-\frac{1}{2}gt)\\&#10;t&amp;=0\;\;\text{alebo}\;\;0=v_0\sin\alpha-\frac{1}{2}gt\\&#10;t&amp;=\frac{2v_0}{g}\sin\alpha\\&#10;L&amp;=x(\frac{2v_0}{g}\sin\alpha)=\frac{2v_0^2}{g}\sin\alpha\cos\alpha&#10;\end{align*}&#10;\end{document}&#10;"/>
  <p:tag name="IGUANATEXSIZE" val="20"/>
</p:tagLst>
</file>

<file path=ppt/tags/tag12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t)&amp;=v_0\cos\alpha\;t,\;\;\; v_x(t)=v_0\cos\alpha\\&#10;y(t)&amp;=0,\;\;\;v_y(t)=0\\&#10;z(t)&amp;=v_0\sin\alpha\,t-\frac{1}{2}gt^2,\;\;\;v_z(t)=v_0\sin\alpha-gt&#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t)=-gt+v_0&#10;\end{align*}&#10;\end{document}"/>
  <p:tag name="IGUANATEXSIZE" val="20"/>
</p:tagLst>
</file>

<file path=ppt/tags/tag1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_k(t) = \frac{1}{2}mv^2=\frac{1}{2}m(v_x^2+v_z^2)=&#10;\frac{1}{2}m(v_0^2\cos^2\alpha + (v_0\sin\alpha-gt)^2)&#10;\end{align*}&#10;\end{document}&#10;"/>
  <p:tag name="IGUANATEXSIZE" val="20"/>
</p:tagLst>
</file>

<file path=ppt/tags/tag1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W_k(t) = &#10;\frac{1}{2}m(v_0^2 -2gtv_0\sin\alpha+(gt)^2)&#10;\end{align*}&#10;\end{document}&#10;"/>
  <p:tag name="IGUANATEXSIZE" val="20"/>
</p:tagLst>
</file>

<file path=ppt/tags/tag1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U(t)=mgz(t)=mhv_0zt\sin\alpha-\frac{1}{2}mg^2t^2&#10;\end{align*}&#10;\end{document}&#10;"/>
  <p:tag name="IGUANATEXSIZE" val="20"/>
</p:tagLst>
</file>

<file path=ppt/tags/tag1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t)=W_k(t)+U(t) = &#10;\frac{1}{2}mv_0^2=\text{const}&#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d}{dt}z(t)=-gt+v_0&#10;\end{align*}&#10;\end{document}"/>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int\left(-gt+v_0\right)dt = -\frac{1}{2}gt^2+v_0t+C&#10;\end{align*}&#10;\end{document}"/>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0)=z_0&#10;\end{align*}&#10;\end{document}"/>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 -\frac{1}{2}gt^2+v_0t+z_0&#10;\end{align*}&#10;\end{document}"/>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v(t) =\lim_{\Delta t\rightarrow 0} \frac{\Delta s}{\Delta t}=s^\prime(t)\]&#10;&#10;&#10;&#10;\end{document}"/>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t\]&#10;&#10;&#10;&#10;\end{document}"/>
  <p:tag name="IGUANATEXSIZE" val="20"/>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t),\;\;v_x(t)&#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10;&#10;&#10;&#10;\end{document}"/>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s(t)\]&#10;&#10;&#10;&#10;\end{document}"/>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10;\end{align*}&#10;\end{document}&#10;"/>
  <p:tag name="IGUANATEXSIZE" val="20"/>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 \text{?}&#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v(t) =\lim_{\Delta t\rightarrow 0} \frac{\Delta s}{\Delta t}=s^\prime(t)\]&#10;&#10;&#10;&#10;\end{document}"/>
  <p:tag name="IGUANATEXSIZE" val="20"/>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z(t=0)=z_0,\;\;v_z(t=0)=v_0&#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 \text{?}&#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v(t) =\lim_{\Delta t\rightarrow 0} \frac{\Delta s}{\Delta t}=s^\prime(t)\]&#10;&#10;&#10;&#10;\end{document}"/>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_z(z)=-mg&#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s=v(t)dt&#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s=v(t)dt&#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10;\end{align*}&#10;\end{document}&#10;"/>
  <p:tag name="IGUANATEXSIZE" val="20"/>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t)= \text{?}&#10;\end{align*}&#10;\end{document}&#10;"/>
  <p:tag name="IGUANATEXSIZE" val="20"/>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t)&#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0&gt;0&#10;\end{align*}&#10;\end{document}&#10;"/>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t)=-gt+v_0&#10;\end{align*}&#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 -\frac{1}{2}gt^2+v_0t+z_0&#10;\end{align*}&#10;\end{document}"/>
  <p:tag name="IGUANATEXSIZE" val="20"/>
</p:tagLst>
</file>

<file path=ppt/tags/tag5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z(t),v(t))$&#10;&#10;\end{document}"/>
  <p:tag name="IGUANATEXSIZE" val="20"/>
</p:tagLst>
</file>

<file path=ppt/tags/tag5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z,v)$&#10;&#10;\end{document}"/>
  <p:tag name="IGUANATEXSIZE" val="20"/>
</p:tagLst>
</file>

<file path=ppt/tags/tag5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10;$(t,z,v)$&#10;&#10;\end{document}"/>
  <p:tag name="IGUANATEXSIZE" val="20"/>
</p:tagLst>
</file>

<file path=ppt/tags/tag5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 -\frac{1}{2}gt^2+v_0t+z_0&#10;\end{align*}&#10;\end{document}"/>
  <p:tag name="IGUANATEXSIZE" val="20"/>
</p:tagLst>
</file>

<file path=ppt/tags/tag5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 -\frac{1}{2}gt^2+v_0t+z_0&#10;\end{align*}&#10;\end{document}"/>
  <p:tag name="IGUANATEXSIZE" val="20"/>
</p:tagLst>
</file>

<file path=ppt/tags/tag5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t)=\frac{d}{dt}z(t)= \frac{d}{dt}(-\frac{1}{2}gt^2+v_0t+z_0)=&#10;-gt+v_0&#10;\end{align*}&#10;\end{document}"/>
  <p:tag name="IGUANATEXSIZE" val="20"/>
</p:tagLst>
</file>

<file path=ppt/tags/tag5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_z(z, v_z)&#10;\end{align*}&#10;\end{document}"/>
  <p:tag name="IGUANATEXSIZE" val="20"/>
</p:tagLst>
</file>

<file path=ppt/tags/tag5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_z(z, v_z)=-mg+\alpha v_z^2&#10;\end{align*}&#10;\end{document}"/>
  <p:tag name="IGUANATEXSIZE" val="20"/>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0&lt;0&#10;\end{align*}&#10;\end{document}&#10;"/>
  <p:tag name="IGUANATEXSIZE" val="20"/>
</p:tagLst>
</file>

<file path=ppt/tags/tag6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d}{dt}v_z(t)=-g+\frac{\alpha}{m}v_z^2&#10;\end{align*}&#10;\end{document}"/>
  <p:tag name="IGUANATEXSIZE" val="20"/>
</p:tagLst>
</file>

<file path=ppt/tags/tag6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_z(z, v_z)=-mg+\alpha v_z^2&#10;\end{align*}&#10;\end{document}"/>
  <p:tag name="IGUANATEXSIZE" val="20"/>
</p:tagLst>
</file>

<file path=ppt/tags/tag6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z(t)&amp;=v_z(t)\\&#10;\frac{d}{dt}v_z(t)&amp;=-g&#10;\end{align*}&#10;\end{document}&#10;"/>
  <p:tag name="IGUANATEXSIZE" val="20"/>
</p:tagLst>
</file>

<file path=ppt/tags/tag6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z(t)&amp;=v_z(t)\\&#10;\frac{d}{dt}v_z(t)&amp;=-g&#10;\end{align*}&#10;\end{document}&#10;"/>
  <p:tag name="IGUANATEXSIZE" val="20"/>
</p:tagLst>
</file>

<file path=ppt/tags/tag6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_x = m a_x&#10;\end{align*}&#10;\end{document}&#10;"/>
  <p:tag name="IGUANATEXSIZE" val="20"/>
</p:tagLst>
</file>

<file path=ppt/tags/tag6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a_x&amp;=\frac{1}{m}F_x\\&#10;\frac{d^2}{dt^2} x(t)&amp;=\frac{1}{m}F_x(x(t))&#10;\end{align*}&#10;\end{document}&#10;"/>
  <p:tag name="IGUANATEXSIZE" val="20"/>
</p:tagLst>
</file>

<file path=ppt/tags/tag6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2}{dt^2} x(t)&amp;=\frac{1}{m}F_x(x(t))&#10;\end{align*}&#10;\end{document}&#10;"/>
  <p:tag name="IGUANATEXSIZE" val="20"/>
</p:tagLst>
</file>

<file path=ppt/tags/tag6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x(t)-x(t-dt)}{dt}&#10;\end{align*}&#10;\end{document}"/>
  <p:tag name="IGUANATEXSIZE" val="18"/>
</p:tagLst>
</file>

<file path=ppt/tags/tag6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x(t+dt)-x(t)}{dt}&#10;\end{align*}&#10;\end{document}"/>
  <p:tag name="IGUANATEXSIZE" val="18"/>
</p:tagLst>
</file>

<file path=ppt/tags/tag6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frac{d^2x(t)}{dt^2}=\frac{\frac{x(t+dt)-x(t)}{dt}-\frac{x(t)-x(t-dt)}{dt}}{dt}&#10;\end{align*}&#10;\end{document}"/>
  <p:tag name="IGUANATEXSIZE" val="22"/>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_0=0&#10;\end{align*}&#10;\end{document}&#10;"/>
  <p:tag name="IGUANATEXSIZE" val="20"/>
</p:tagLst>
</file>

<file path=ppt/tags/tag7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1}{dt^2}\left(x(t-dt)-2x(t)+x(t+dt)\right)&amp;=\frac{1}{m}F_x(x(t))&#10;\end{align*}&#10;\end{document}&#10;"/>
  <p:tag name="IGUANATEXSIZE" val="20"/>
</p:tagLst>
</file>

<file path=ppt/tags/tag7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2x(t)}{dt^2}=\frac{1}{dt^2}\left(x(t-dt)-2x(t)+x(t+dt)\right)&#10;\end{align*}&#10;\end{document}&#10;"/>
  <p:tag name="IGUANATEXSIZE" val="20"/>
</p:tagLst>
</file>

<file path=ppt/tags/tag7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v_x(t)=\frac{1}{m}F_x(x(t))&#10;\end{align*}&#10;\end{document}&#10;"/>
  <p:tag name="IGUANATEXSIZE" val="20"/>
</p:tagLst>
</file>

<file path=ppt/tags/tag7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x(t),\;v_x(t)&#10;\end{align*}&#10;\end{document}&#10;"/>
  <p:tag name="IGUANATEXSIZE" val="20"/>
</p:tagLst>
</file>

<file path=ppt/tags/tag74.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x(t)=v(t)&#10;\end{align*}&#10;\end{document}&#10;"/>
  <p:tag name="IGUANATEXSIZE" val="20"/>
</p:tagLst>
</file>

<file path=ppt/tags/tag75.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dt) = x(0)+v_x(0)dt\]&#10;&#10;&#10;\end{document}"/>
  <p:tag name="IGUANATEXSIZE" val="20"/>
</p:tagLst>
</file>

<file path=ppt/tags/tag7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0) = \frac{F(x(0))}{m}\]&#10;&#10;&#10;\end{document}"/>
  <p:tag name="IGUANATEXSIZE" val="20"/>
</p:tagLst>
</file>

<file path=ppt/tags/tag7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dt) = v_x(0)+a_x(0) dt\]&#10;&#10;&#10;\end{document}"/>
  <p:tag name="IGUANATEXSIZE" val="20"/>
</p:tagLst>
</file>

<file path=ppt/tags/tag7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dt) = \frac{F(x(dt))}{m}\]&#10;&#10;&#10;\end{document}"/>
  <p:tag name="IGUANATEXSIZE" val="20"/>
</p:tagLst>
</file>

<file path=ppt/tags/tag7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2dt) = x(dt)+v_x(dt)dt\]&#10;&#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z(t)&amp;=v_z(t)\\&#10;\frac{d}{dt}v_z(t)&amp;=\frac{F_z(z)}{m}=\frac{-mg}{m}&#10;\end{align*}&#10;\end{document}&#10;"/>
  <p:tag name="IGUANATEXSIZE" val="18"/>
</p:tagLst>
</file>

<file path=ppt/tags/tag80.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2dt) = v_x(dt)+a_x(dt) dt\]&#10;&#10;&#10;\end{document}"/>
  <p:tag name="IGUANATEXSIZE" val="20"/>
</p:tagLst>
</file>

<file path=ppt/tags/tag8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a_x(2dt) = \frac{F(x(2dt))}{m}\]&#10;&#10;&#10;\end{document}"/>
  <p:tag name="IGUANATEXSIZE" val="20"/>
</p:tagLst>
</file>

<file path=ppt/tags/tag8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x(3dt) = x(2dt)+v_x(2dt)dt\]&#10;&#10;&#10;\end{document}"/>
  <p:tag name="IGUANATEXSIZE" val="20"/>
</p:tagLst>
</file>

<file path=ppt/tags/tag8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v_x(3dt) = v_x(2dt)+a_x(2dt) dt\]&#10;&#10;&#10;\end{document}"/>
  <p:tag name="IGUANATEXSIZE" val="20"/>
</p:tagLst>
</file>

<file path=ppt/tags/tag8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10;\end{align*}&#10;\end{document}&#10;"/>
  <p:tag name="IGUANATEXSIZE" val="20"/>
</p:tagLst>
</file>

<file path=ppt/tags/tag8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z&#10;\end{align*}&#10;\end{document}&#10;"/>
  <p:tag name="IGUANATEXSIZE" val="20"/>
</p:tagLst>
</file>

<file path=ppt/tags/tag8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z(t)= -\frac{1}{2}gt^2+h&#10;\end{align*}&#10;\end{document}"/>
  <p:tag name="IGUANATEXSIZE" val="18"/>
</p:tagLst>
</file>

<file path=ppt/tags/tag8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def \vek{\overrightarrow}&#10;\begin{document}&#10;\begin{align*}&#10;v(t)=-gt&#10;\end{align*}&#10;\end{document}"/>
  <p:tag name="IGUANATEXSIZE" val="18"/>
</p:tagLst>
</file>

<file path=ppt/tags/tag8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sqrt{2g(h-z)}&#10;\end{align*}&#10;\end{document}&#10;"/>
  <p:tag name="IGUANATEXSIZE" val="18"/>
</p:tagLst>
</file>

<file path=ppt/tags/tag8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v^2=mg(h-z)&#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z(t)&amp;=v_z(t)\\&#10;\frac{d}{dt}v_z(t)&amp;=-g&#10;\end{align*}&#10;\end{document}&#10;"/>
  <p:tag name="IGUANATEXSIZE" val="18"/>
</p:tagLst>
</file>

<file path=ppt/tags/tag9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v^2=mg(h-z)&#10;\end{align*}&#10;\end{document}&#10;"/>
  <p:tag name="IGUANATEXSIZE" val="18"/>
</p:tagLst>
</file>

<file path=ppt/tags/tag9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v^2+mgz=mgh=\frac{1}{2}mv_0^2+mgh&#10;\end{align*}&#10;\end{document}&#10;"/>
  <p:tag name="IGUANATEXSIZE" val="18"/>
</p:tagLst>
</file>

<file path=ppt/tags/tag9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v^2+mgz&#10;\end{align*}&#10;\end{document}&#10;"/>
  <p:tag name="IGUANATEXSIZE" val="18"/>
</p:tagLst>
</file>

<file path=ppt/tags/tag9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v^2+mgz&#10;\end{align*}&#10;\end{document}&#10;"/>
  <p:tag name="IGUANATEXSIZE" val="18"/>
</p:tagLst>
</file>

<file path=ppt/tags/tag9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v^2=mgh&#10;\end{align*}&#10;\end{document}&#10;"/>
  <p:tag name="IGUANATEXSIZE" val="18"/>
</p:tagLst>
</file>

<file path=ppt/tags/tag9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frac{1}{2}mv^2+mgz=\text{const}&#10;\end{align*}&#10;\end{document}&#10;"/>
  <p:tag name="IGUANATEXSIZE" val="18"/>
</p:tagLst>
</file>

<file path=ppt/tags/tag96.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r &amp;= (x,y,z)\\&#10;\vec v &amp;= (v_x,v_y,v_z)&#10;\end{align*}&#10;\end{document}&#10;"/>
  <p:tag name="IGUANATEXSIZE" val="20"/>
</p:tagLst>
</file>

<file path=ppt/tags/tag97.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vec r(t) &amp;= \vec v(t)\\&#10;\frac{d}{dt}\vec v(t) &amp;= \frac{1}{m}\vec F(\vec r(t),\vec v(t))&#10;\end{align*}&#10;\end{document}&#10;"/>
  <p:tag name="IGUANATEXSIZE" val="20"/>
</p:tagLst>
</file>

<file path=ppt/tags/tag98.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frac{d}{dt}x(t) &amp;= v_x(t)\\&#10;\frac{d}{dt}y(t) &amp;= v_y(t)\\&#10;\frac{d}{dt}z(t) &amp;= v_z(t)\\&#10;\frac{d}{dt}v_x(t) &amp;= \frac{1}{m}F_x(x(t),y(t),z(t),v_x(t),v_y(t),v_z(t))\\&#10;\frac{d}{dt}v_y(t) &amp;= \frac{1}{m}F_y(x(t),y(t),z(t),v_x(t),v_y(t),v_z(t))\\&#10;\frac{d}{dt}v_z(t) &amp;= \frac{1}{m}F_z(x(t),y(t),z(t),v_x(t),v_y(t),v_z(t))\\&#10;\end{align*}&#10;\end{document}&#10;"/>
  <p:tag name="IGUANATEXSIZE" val="20"/>
</p:tagLst>
</file>

<file path=ppt/tags/tag9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usepackage[cp1250]{inputenc}&#10;\usepackage[slovak]{babel}&#10;\usepackage[T1]{fontenc}&#10;\usepackage[usenames,dvipsnames]{xcolor}&#10;\def \vek{\overrightarrow}&#10;\begin{document}&#10;\begin{align*}&#10;%\color{YellowOrange}&#10;|\vec v_0| = v_0&#10;\end{align*}&#10;\end{document}&#10;"/>
  <p:tag name="IGUANATEXSIZE" val="2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Template>
  <TotalTime>6998</TotalTime>
  <Words>2837</Words>
  <Application>Microsoft Office PowerPoint</Application>
  <PresentationFormat>On-screen Show (4:3)</PresentationFormat>
  <Paragraphs>247</Paragraphs>
  <Slides>40</Slides>
  <Notes>2</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Arial Unicode MS</vt:lpstr>
      <vt:lpstr>Calibri</vt:lpstr>
      <vt:lpstr>Calibri Light</vt:lpstr>
      <vt:lpstr>Cambria Math</vt:lpstr>
      <vt:lpstr>Lucida Console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Černý Vladimír</cp:lastModifiedBy>
  <cp:revision>178</cp:revision>
  <dcterms:created xsi:type="dcterms:W3CDTF">2014-02-21T11:26:05Z</dcterms:created>
  <dcterms:modified xsi:type="dcterms:W3CDTF">2018-10-11T08:34:12Z</dcterms:modified>
</cp:coreProperties>
</file>