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648" r:id="rId2"/>
    <p:sldId id="649" r:id="rId3"/>
    <p:sldId id="650" r:id="rId4"/>
    <p:sldId id="651" r:id="rId5"/>
    <p:sldId id="652" r:id="rId6"/>
    <p:sldId id="653" r:id="rId7"/>
    <p:sldId id="654" r:id="rId8"/>
    <p:sldId id="655" r:id="rId9"/>
    <p:sldId id="656" r:id="rId10"/>
    <p:sldId id="657" r:id="rId11"/>
    <p:sldId id="658" r:id="rId12"/>
    <p:sldId id="659" r:id="rId13"/>
    <p:sldId id="660" r:id="rId14"/>
    <p:sldId id="665" r:id="rId15"/>
    <p:sldId id="666" r:id="rId16"/>
    <p:sldId id="667" r:id="rId17"/>
    <p:sldId id="668" r:id="rId18"/>
    <p:sldId id="669" r:id="rId19"/>
    <p:sldId id="670" r:id="rId20"/>
    <p:sldId id="671" r:id="rId21"/>
    <p:sldId id="672" r:id="rId22"/>
    <p:sldId id="673" r:id="rId23"/>
    <p:sldId id="684" r:id="rId24"/>
    <p:sldId id="677" r:id="rId25"/>
    <p:sldId id="686" r:id="rId26"/>
    <p:sldId id="687" r:id="rId27"/>
    <p:sldId id="688" r:id="rId28"/>
    <p:sldId id="689" r:id="rId29"/>
    <p:sldId id="690" r:id="rId30"/>
    <p:sldId id="691" r:id="rId31"/>
    <p:sldId id="692" r:id="rId32"/>
    <p:sldId id="693" r:id="rId3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72" d="100"/>
          <a:sy n="72" d="100"/>
        </p:scale>
        <p:origin x="792" y="53"/>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17.10.2018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082C07-6158-428D-93F5-AEEA6EF6B720}" type="slidenum">
              <a:rPr lang="en-US" smtClean="0"/>
              <a:t>2</a:t>
            </a:fld>
            <a:endParaRPr lang="en-US"/>
          </a:p>
        </p:txBody>
      </p:sp>
    </p:spTree>
    <p:extLst>
      <p:ext uri="{BB962C8B-B14F-4D97-AF65-F5344CB8AC3E}">
        <p14:creationId xmlns:p14="http://schemas.microsoft.com/office/powerpoint/2010/main" val="81109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082C07-6158-428D-93F5-AEEA6EF6B720}" type="slidenum">
              <a:rPr lang="en-US" smtClean="0"/>
              <a:t>12</a:t>
            </a:fld>
            <a:endParaRPr lang="en-US"/>
          </a:p>
        </p:txBody>
      </p:sp>
    </p:spTree>
    <p:extLst>
      <p:ext uri="{BB962C8B-B14F-4D97-AF65-F5344CB8AC3E}">
        <p14:creationId xmlns:p14="http://schemas.microsoft.com/office/powerpoint/2010/main" val="160255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17.10.2018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17.10.2018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17.10.2018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17.10.2018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17.10.2018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17.10.2018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17.10.2018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17.10.2018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17.10.2018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17.10.2018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17.10.2018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17.10.2018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0.xml"/><Relationship Id="rId7" Type="http://schemas.openxmlformats.org/officeDocument/2006/relationships/image" Target="../media/image2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tags" Target="../tags/tag33.xml"/><Relationship Id="rId12" Type="http://schemas.openxmlformats.org/officeDocument/2006/relationships/image" Target="../media/image29.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tags" Target="../tags/tag35.xml"/><Relationship Id="rId10" Type="http://schemas.openxmlformats.org/officeDocument/2006/relationships/image" Target="../media/image27.png"/><Relationship Id="rId4" Type="http://schemas.openxmlformats.org/officeDocument/2006/relationships/tags" Target="../tags/tag34.xml"/><Relationship Id="rId9" Type="http://schemas.openxmlformats.org/officeDocument/2006/relationships/image" Target="../media/image280.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29.png"/><Relationship Id="rId3" Type="http://schemas.openxmlformats.org/officeDocument/2006/relationships/tags" Target="../tags/tag38.xml"/><Relationship Id="rId7" Type="http://schemas.openxmlformats.org/officeDocument/2006/relationships/slideLayout" Target="../slideLayouts/slideLayout7.xml"/><Relationship Id="rId12" Type="http://schemas.openxmlformats.org/officeDocument/2006/relationships/image" Target="../media/image30.png"/><Relationship Id="rId2" Type="http://schemas.openxmlformats.org/officeDocument/2006/relationships/tags" Target="../tags/tag37.xml"/><Relationship Id="rId16" Type="http://schemas.openxmlformats.org/officeDocument/2006/relationships/image" Target="../media/image34.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340.png"/><Relationship Id="rId5" Type="http://schemas.openxmlformats.org/officeDocument/2006/relationships/tags" Target="../tags/tag40.xml"/><Relationship Id="rId15" Type="http://schemas.openxmlformats.org/officeDocument/2006/relationships/image" Target="../media/image33.png"/><Relationship Id="rId4" Type="http://schemas.openxmlformats.org/officeDocument/2006/relationships/tags" Target="../tags/tag39.xml"/><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44.xml"/><Relationship Id="rId7" Type="http://schemas.openxmlformats.org/officeDocument/2006/relationships/image" Target="../media/image350.png"/><Relationship Id="rId2" Type="http://schemas.openxmlformats.org/officeDocument/2006/relationships/tags" Target="../tags/tag43.xml"/><Relationship Id="rId1" Type="http://schemas.openxmlformats.org/officeDocument/2006/relationships/tags" Target="../tags/tag42.xml"/><Relationship Id="rId10" Type="http://schemas.openxmlformats.org/officeDocument/2006/relationships/image" Target="../media/image35.png"/><Relationship Id="rId4" Type="http://schemas.openxmlformats.org/officeDocument/2006/relationships/slideLayout" Target="../slideLayouts/slideLayout7.xml"/><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47.xml"/><Relationship Id="rId7" Type="http://schemas.openxmlformats.org/officeDocument/2006/relationships/image" Target="../media/image490.png"/><Relationship Id="rId2" Type="http://schemas.openxmlformats.org/officeDocument/2006/relationships/tags" Target="../tags/tag46.xml"/><Relationship Id="rId1" Type="http://schemas.openxmlformats.org/officeDocument/2006/relationships/tags" Target="../tags/tag45.xml"/><Relationship Id="rId10" Type="http://schemas.openxmlformats.org/officeDocument/2006/relationships/image" Target="../media/image38.png"/><Relationship Id="rId4" Type="http://schemas.openxmlformats.org/officeDocument/2006/relationships/slideLayout" Target="../slideLayouts/slideLayout7.xml"/><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image" Target="../media/image28.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530.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52.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7.xml"/><Relationship Id="rId11" Type="http://schemas.openxmlformats.org/officeDocument/2006/relationships/image" Target="../media/image44.png"/><Relationship Id="rId5" Type="http://schemas.openxmlformats.org/officeDocument/2006/relationships/tags" Target="../tags/tag54.xml"/><Relationship Id="rId10" Type="http://schemas.openxmlformats.org/officeDocument/2006/relationships/image" Target="../media/image43.png"/><Relationship Id="rId4" Type="http://schemas.openxmlformats.org/officeDocument/2006/relationships/tags" Target="../tags/tag53.xml"/><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37.png"/><Relationship Id="rId10" Type="http://schemas.openxmlformats.org/officeDocument/2006/relationships/image" Target="../media/image36.png"/><Relationship Id="rId4" Type="http://schemas.openxmlformats.org/officeDocument/2006/relationships/slideLayout" Target="../slideLayouts/slideLayout7.xml"/><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65.xml"/><Relationship Id="rId18" Type="http://schemas.openxmlformats.org/officeDocument/2006/relationships/image" Target="../media/image49.png"/><Relationship Id="rId3" Type="http://schemas.openxmlformats.org/officeDocument/2006/relationships/tags" Target="../tags/tag60.xml"/><Relationship Id="rId21" Type="http://schemas.openxmlformats.org/officeDocument/2006/relationships/image" Target="../media/image26.png"/><Relationship Id="rId7" Type="http://schemas.openxmlformats.org/officeDocument/2006/relationships/tags" Target="../tags/tag64.xml"/><Relationship Id="rId17" Type="http://schemas.openxmlformats.org/officeDocument/2006/relationships/image" Target="../media/image48.png"/><Relationship Id="rId2" Type="http://schemas.openxmlformats.org/officeDocument/2006/relationships/tags" Target="../tags/tag59.xml"/><Relationship Id="rId16" Type="http://schemas.openxmlformats.org/officeDocument/2006/relationships/image" Target="../media/image47.png"/><Relationship Id="rId20" Type="http://schemas.openxmlformats.org/officeDocument/2006/relationships/image" Target="../media/image25.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slideLayout" Target="../slideLayouts/slideLayout7.xml"/><Relationship Id="rId24" Type="http://schemas.openxmlformats.org/officeDocument/2006/relationships/image" Target="../media/image52.png"/><Relationship Id="rId5" Type="http://schemas.openxmlformats.org/officeDocument/2006/relationships/tags" Target="../tags/tag62.xml"/><Relationship Id="rId15" Type="http://schemas.openxmlformats.org/officeDocument/2006/relationships/image" Target="../media/image46.png"/><Relationship Id="rId23" Type="http://schemas.openxmlformats.org/officeDocument/2006/relationships/image" Target="../media/image51.png"/><Relationship Id="rId10" Type="http://schemas.openxmlformats.org/officeDocument/2006/relationships/tags" Target="../tags/tag67.xml"/><Relationship Id="rId19" Type="http://schemas.openxmlformats.org/officeDocument/2006/relationships/image" Target="../media/image24.png"/><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media/image620.png"/><Relationship Id="rId22" Type="http://schemas.openxmlformats.org/officeDocument/2006/relationships/image" Target="../media/image50.png"/></Relationships>
</file>

<file path=ppt/slides/_rels/slide2.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tags" Target="../tags/tag3.xm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image" Target="../media/image140.png"/><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image" Target="../media/image51.pn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54.png"/><Relationship Id="rId17" Type="http://schemas.openxmlformats.org/officeDocument/2006/relationships/image" Target="../media/image56.png"/><Relationship Id="rId2" Type="http://schemas.openxmlformats.org/officeDocument/2006/relationships/tags" Target="../tags/tag69.xml"/><Relationship Id="rId16" Type="http://schemas.openxmlformats.org/officeDocument/2006/relationships/image" Target="../media/image55.png"/><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53.png"/><Relationship Id="rId5" Type="http://schemas.openxmlformats.org/officeDocument/2006/relationships/tags" Target="../tags/tag72.xml"/><Relationship Id="rId15" Type="http://schemas.openxmlformats.org/officeDocument/2006/relationships/image" Target="../media/image36.png"/><Relationship Id="rId10" Type="http://schemas.openxmlformats.org/officeDocument/2006/relationships/image" Target="../media/image11.png"/><Relationship Id="rId4" Type="http://schemas.openxmlformats.org/officeDocument/2006/relationships/tags" Target="../tags/tag71.xml"/><Relationship Id="rId9" Type="http://schemas.openxmlformats.org/officeDocument/2006/relationships/slideLayout" Target="../slideLayouts/slideLayout7.xml"/><Relationship Id="rId1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740.png"/><Relationship Id="rId17" Type="http://schemas.openxmlformats.org/officeDocument/2006/relationships/image" Target="../media/image61.png"/><Relationship Id="rId2" Type="http://schemas.openxmlformats.org/officeDocument/2006/relationships/tags" Target="../tags/tag77.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15" Type="http://schemas.openxmlformats.org/officeDocument/2006/relationships/image" Target="../media/image59.png"/><Relationship Id="rId19" Type="http://schemas.openxmlformats.org/officeDocument/2006/relationships/image" Target="../media/image63.png"/><Relationship Id="rId4" Type="http://schemas.openxmlformats.org/officeDocument/2006/relationships/tags" Target="../tags/tag79.xml"/><Relationship Id="rId9" Type="http://schemas.openxmlformats.org/officeDocument/2006/relationships/slideLayout" Target="../slideLayouts/slideLayout7.xml"/><Relationship Id="rId1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gif"/></Relationships>
</file>

<file path=ppt/slides/_rels/slide2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86.xml"/><Relationship Id="rId7" Type="http://schemas.openxmlformats.org/officeDocument/2006/relationships/image" Target="../media/image70.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7.xml"/><Relationship Id="rId7" Type="http://schemas.openxmlformats.org/officeDocument/2006/relationships/image" Target="../media/image72.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4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76.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79.png"/><Relationship Id="rId18" Type="http://schemas.openxmlformats.org/officeDocument/2006/relationships/image" Target="../media/image83.pn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78.png"/><Relationship Id="rId17" Type="http://schemas.openxmlformats.org/officeDocument/2006/relationships/image" Target="../media/image82.png"/><Relationship Id="rId2" Type="http://schemas.openxmlformats.org/officeDocument/2006/relationships/tags" Target="../tags/tag93.xml"/><Relationship Id="rId16" Type="http://schemas.openxmlformats.org/officeDocument/2006/relationships/image" Target="../media/image81.png"/><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77.png"/><Relationship Id="rId5" Type="http://schemas.openxmlformats.org/officeDocument/2006/relationships/tags" Target="../tags/tag96.xml"/><Relationship Id="rId15" Type="http://schemas.openxmlformats.org/officeDocument/2006/relationships/image" Target="../media/image76.png"/><Relationship Id="rId10" Type="http://schemas.openxmlformats.org/officeDocument/2006/relationships/slideLayout" Target="../slideLayouts/slideLayout7.xml"/><Relationship Id="rId19" Type="http://schemas.openxmlformats.org/officeDocument/2006/relationships/image" Target="../media/image84.png"/><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5.png"/><Relationship Id="rId18" Type="http://schemas.openxmlformats.org/officeDocument/2006/relationships/image" Target="../media/image81.png"/><Relationship Id="rId3" Type="http://schemas.openxmlformats.org/officeDocument/2006/relationships/tags" Target="../tags/tag103.xml"/><Relationship Id="rId21" Type="http://schemas.openxmlformats.org/officeDocument/2006/relationships/image" Target="../media/image88.png"/><Relationship Id="rId7" Type="http://schemas.openxmlformats.org/officeDocument/2006/relationships/tags" Target="../tags/tag107.xml"/><Relationship Id="rId12" Type="http://schemas.openxmlformats.org/officeDocument/2006/relationships/slideLayout" Target="../slideLayouts/slideLayout7.xml"/><Relationship Id="rId17" Type="http://schemas.openxmlformats.org/officeDocument/2006/relationships/image" Target="../media/image86.png"/><Relationship Id="rId2" Type="http://schemas.openxmlformats.org/officeDocument/2006/relationships/tags" Target="../tags/tag102.xml"/><Relationship Id="rId16" Type="http://schemas.openxmlformats.org/officeDocument/2006/relationships/image" Target="../media/image80.png"/><Relationship Id="rId20" Type="http://schemas.openxmlformats.org/officeDocument/2006/relationships/image" Target="../media/image87.png"/><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5" Type="http://schemas.openxmlformats.org/officeDocument/2006/relationships/tags" Target="../tags/tag105.xml"/><Relationship Id="rId15" Type="http://schemas.openxmlformats.org/officeDocument/2006/relationships/image" Target="../media/image79.png"/><Relationship Id="rId23" Type="http://schemas.openxmlformats.org/officeDocument/2006/relationships/image" Target="../media/image90.png"/><Relationship Id="rId10" Type="http://schemas.openxmlformats.org/officeDocument/2006/relationships/tags" Target="../tags/tag110.xml"/><Relationship Id="rId19" Type="http://schemas.openxmlformats.org/officeDocument/2006/relationships/image" Target="../media/image82.png"/><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image" Target="../media/image78.png"/><Relationship Id="rId22" Type="http://schemas.openxmlformats.org/officeDocument/2006/relationships/image" Target="../media/image89.png"/></Relationships>
</file>

<file path=ppt/slides/_rels/slide2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tags" Target="../tags/tag114.xml"/><Relationship Id="rId7" Type="http://schemas.openxmlformats.org/officeDocument/2006/relationships/image" Target="../media/image92.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91.png"/><Relationship Id="rId5" Type="http://schemas.openxmlformats.org/officeDocument/2006/relationships/slideLayout" Target="../slideLayouts/slideLayout7.xml"/><Relationship Id="rId4" Type="http://schemas.openxmlformats.org/officeDocument/2006/relationships/tags" Target="../tags/tag115.xml"/><Relationship Id="rId9" Type="http://schemas.openxmlformats.org/officeDocument/2006/relationships/image" Target="../media/image9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99.png"/><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98.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97.png"/><Relationship Id="rId5" Type="http://schemas.openxmlformats.org/officeDocument/2006/relationships/tags" Target="../tags/tag120.xml"/><Relationship Id="rId15" Type="http://schemas.openxmlformats.org/officeDocument/2006/relationships/image" Target="../media/image101.png"/><Relationship Id="rId10" Type="http://schemas.openxmlformats.org/officeDocument/2006/relationships/image" Target="../media/image96.png"/><Relationship Id="rId4" Type="http://schemas.openxmlformats.org/officeDocument/2006/relationships/tags" Target="../tags/tag119.xml"/><Relationship Id="rId9" Type="http://schemas.openxmlformats.org/officeDocument/2006/relationships/image" Target="../media/image95.png"/><Relationship Id="rId14" Type="http://schemas.openxmlformats.org/officeDocument/2006/relationships/image" Target="../media/image100.png"/></Relationships>
</file>

<file path=ppt/slides/_rels/slide31.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tags" Target="../tags/tag125.xml"/><Relationship Id="rId7" Type="http://schemas.openxmlformats.org/officeDocument/2006/relationships/slideLayout" Target="../slideLayouts/slideLayout7.xml"/><Relationship Id="rId12" Type="http://schemas.openxmlformats.org/officeDocument/2006/relationships/image" Target="../media/image105.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104.png"/><Relationship Id="rId5" Type="http://schemas.openxmlformats.org/officeDocument/2006/relationships/tags" Target="../tags/tag127.xml"/><Relationship Id="rId10" Type="http://schemas.openxmlformats.org/officeDocument/2006/relationships/image" Target="../media/image103.png"/><Relationship Id="rId4" Type="http://schemas.openxmlformats.org/officeDocument/2006/relationships/tags" Target="../tags/tag126.xml"/><Relationship Id="rId9" Type="http://schemas.openxmlformats.org/officeDocument/2006/relationships/image" Target="../media/image102.png"/><Relationship Id="rId14" Type="http://schemas.openxmlformats.org/officeDocument/2006/relationships/image" Target="../media/image107.png"/></Relationships>
</file>

<file path=ppt/slides/_rels/slide32.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image" Target="../media/image102.png"/><Relationship Id="rId18" Type="http://schemas.openxmlformats.org/officeDocument/2006/relationships/image" Target="../media/image112.png"/><Relationship Id="rId3" Type="http://schemas.openxmlformats.org/officeDocument/2006/relationships/tags" Target="../tags/tag131.xml"/><Relationship Id="rId21" Type="http://schemas.openxmlformats.org/officeDocument/2006/relationships/image" Target="../media/image115.png"/><Relationship Id="rId7" Type="http://schemas.openxmlformats.org/officeDocument/2006/relationships/tags" Target="../tags/tag135.xml"/><Relationship Id="rId12" Type="http://schemas.openxmlformats.org/officeDocument/2006/relationships/slideLayout" Target="../slideLayouts/slideLayout7.xml"/><Relationship Id="rId17" Type="http://schemas.openxmlformats.org/officeDocument/2006/relationships/image" Target="../media/image111.png"/><Relationship Id="rId2" Type="http://schemas.openxmlformats.org/officeDocument/2006/relationships/tags" Target="../tags/tag130.xml"/><Relationship Id="rId16" Type="http://schemas.openxmlformats.org/officeDocument/2006/relationships/image" Target="../media/image110.png"/><Relationship Id="rId20" Type="http://schemas.openxmlformats.org/officeDocument/2006/relationships/image" Target="../media/image114.pn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24" Type="http://schemas.openxmlformats.org/officeDocument/2006/relationships/image" Target="../media/image118.png"/><Relationship Id="rId5" Type="http://schemas.openxmlformats.org/officeDocument/2006/relationships/tags" Target="../tags/tag133.xml"/><Relationship Id="rId15" Type="http://schemas.openxmlformats.org/officeDocument/2006/relationships/image" Target="../media/image109.png"/><Relationship Id="rId23" Type="http://schemas.openxmlformats.org/officeDocument/2006/relationships/image" Target="../media/image117.png"/><Relationship Id="rId10" Type="http://schemas.openxmlformats.org/officeDocument/2006/relationships/tags" Target="../tags/tag138.xml"/><Relationship Id="rId19" Type="http://schemas.openxmlformats.org/officeDocument/2006/relationships/image" Target="../media/image113.png"/><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image" Target="../media/image108.png"/><Relationship Id="rId22" Type="http://schemas.openxmlformats.org/officeDocument/2006/relationships/image" Target="../media/image116.png"/></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5.xml"/><Relationship Id="rId7" Type="http://schemas.openxmlformats.org/officeDocument/2006/relationships/image" Target="../media/image710.png"/><Relationship Id="rId2" Type="http://schemas.openxmlformats.org/officeDocument/2006/relationships/tags" Target="../tags/tag14.xml"/><Relationship Id="rId1" Type="http://schemas.openxmlformats.org/officeDocument/2006/relationships/tags" Target="../tags/tag13.xml"/><Relationship Id="rId11"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slideLayout" Target="../slideLayouts/slideLayout7.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1210.png"/><Relationship Id="rId18" Type="http://schemas.openxmlformats.org/officeDocument/2006/relationships/image" Target="../media/image17.png"/><Relationship Id="rId3" Type="http://schemas.openxmlformats.org/officeDocument/2006/relationships/tags" Target="../tags/tag18.xml"/><Relationship Id="rId21" Type="http://schemas.openxmlformats.org/officeDocument/2006/relationships/image" Target="../media/image20.png"/><Relationship Id="rId7" Type="http://schemas.openxmlformats.org/officeDocument/2006/relationships/tags" Target="../tags/tag22.xml"/><Relationship Id="rId17" Type="http://schemas.openxmlformats.org/officeDocument/2006/relationships/image" Target="../media/image16.png"/><Relationship Id="rId2" Type="http://schemas.openxmlformats.org/officeDocument/2006/relationships/tags" Target="../tags/tag17.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5" Type="http://schemas.openxmlformats.org/officeDocument/2006/relationships/image" Target="../media/image14.png"/><Relationship Id="rId10" Type="http://schemas.openxmlformats.org/officeDocument/2006/relationships/slideLayout" Target="../slideLayouts/slideLayout7.xml"/><Relationship Id="rId19" Type="http://schemas.openxmlformats.org/officeDocument/2006/relationships/image" Target="../media/image18.pn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13.png"/><Relationship Id="rId2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3.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240.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1</a:t>
            </a:fld>
            <a:endParaRPr lang="en-US"/>
          </a:p>
        </p:txBody>
      </p:sp>
      <p:sp>
        <p:nvSpPr>
          <p:cNvPr id="3" name="TextBox 2"/>
          <p:cNvSpPr txBox="1"/>
          <p:nvPr/>
        </p:nvSpPr>
        <p:spPr>
          <a:xfrm>
            <a:off x="859908" y="2636875"/>
            <a:ext cx="7655442" cy="923330"/>
          </a:xfrm>
          <a:prstGeom prst="rect">
            <a:avLst/>
          </a:prstGeom>
          <a:noFill/>
        </p:spPr>
        <p:txBody>
          <a:bodyPr wrap="square" rtlCol="0">
            <a:spAutoFit/>
          </a:bodyPr>
          <a:lstStyle/>
          <a:p>
            <a:pPr algn="ctr"/>
            <a:r>
              <a:rPr lang="sk-SK" sz="5400" b="1" dirty="0">
                <a:latin typeface="Arial" panose="020B0604020202020204" pitchFamily="34" charset="0"/>
                <a:cs typeface="Arial" panose="020B0604020202020204" pitchFamily="34" charset="0"/>
              </a:rPr>
              <a:t>Všeličo o vektoroch</a:t>
            </a:r>
          </a:p>
        </p:txBody>
      </p:sp>
    </p:spTree>
    <p:extLst>
      <p:ext uri="{BB962C8B-B14F-4D97-AF65-F5344CB8AC3E}">
        <p14:creationId xmlns:p14="http://schemas.microsoft.com/office/powerpoint/2010/main" val="18350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10</a:t>
            </a:fld>
            <a:endParaRPr lang="en-US"/>
          </a:p>
        </p:txBody>
      </p:sp>
      <p:sp>
        <p:nvSpPr>
          <p:cNvPr id="3" name="TextBox 2"/>
          <p:cNvSpPr txBox="1"/>
          <p:nvPr/>
        </p:nvSpPr>
        <p:spPr>
          <a:xfrm>
            <a:off x="574158" y="648586"/>
            <a:ext cx="7761768" cy="563231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že grafická vizualizácia sčítania vektorov sa dá urobiť nielen takto</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ale aj takto</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teda „doplnením do vektorového rovnobežníka“. Je to zjavne to isté sčítanie, možno viac používané na strednej škole, kde sa prvýkrát hovorí o vektoroch pri pojme sila a zavedie sa </a:t>
            </a:r>
            <a:r>
              <a:rPr lang="sk-SK" b="1" dirty="0">
                <a:latin typeface="Arial" panose="020B0604020202020204" pitchFamily="34" charset="0"/>
                <a:cs typeface="Arial" panose="020B0604020202020204" pitchFamily="34" charset="0"/>
              </a:rPr>
              <a:t>magika</a:t>
            </a:r>
            <a:r>
              <a:rPr lang="sk-SK" dirty="0">
                <a:latin typeface="Arial" panose="020B0604020202020204" pitchFamily="34" charset="0"/>
                <a:cs typeface="Arial" panose="020B0604020202020204" pitchFamily="34" charset="0"/>
              </a:rPr>
              <a:t> „silový rovnobežník“. K tomu, prečo sa sily sčítajú ako vektory, teda „podľa rovnobežníka“ sa prepracujeme trochu neskôr.</a:t>
            </a:r>
          </a:p>
        </p:txBody>
      </p:sp>
      <p:pic>
        <p:nvPicPr>
          <p:cNvPr id="4" name="Picture 3"/>
          <p:cNvPicPr>
            <a:picLocks noChangeAspect="1"/>
          </p:cNvPicPr>
          <p:nvPr/>
        </p:nvPicPr>
        <p:blipFill>
          <a:blip r:embed="rId5"/>
          <a:stretch>
            <a:fillRect/>
          </a:stretch>
        </p:blipFill>
        <p:spPr>
          <a:xfrm>
            <a:off x="3519225" y="1294917"/>
            <a:ext cx="1871634" cy="1268078"/>
          </a:xfrm>
          <a:prstGeom prst="rect">
            <a:avLst/>
          </a:prstGeom>
        </p:spPr>
      </p:pic>
      <p:cxnSp>
        <p:nvCxnSpPr>
          <p:cNvPr id="6" name="Straight Arrow Connector 5"/>
          <p:cNvCxnSpPr/>
          <p:nvPr/>
        </p:nvCxnSpPr>
        <p:spPr>
          <a:xfrm flipV="1">
            <a:off x="3418599" y="3539049"/>
            <a:ext cx="725556" cy="9204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418683" y="4270180"/>
            <a:ext cx="1003852" cy="194067"/>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444498" y="3390282"/>
            <a:ext cx="1699591" cy="1058981"/>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00652" y="3838518"/>
            <a:ext cx="133350" cy="182880"/>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920609" y="4466094"/>
            <a:ext cx="118110" cy="249555"/>
          </a:xfrm>
          <a:prstGeom prst="rect">
            <a:avLst/>
          </a:prstGeom>
        </p:spPr>
      </p:pic>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289993" y="3901506"/>
            <a:ext cx="135255" cy="182880"/>
          </a:xfrm>
          <a:prstGeom prst="rect">
            <a:avLst/>
          </a:prstGeom>
        </p:spPr>
      </p:pic>
      <p:cxnSp>
        <p:nvCxnSpPr>
          <p:cNvPr id="13" name="Straight Arrow Connector 12"/>
          <p:cNvCxnSpPr/>
          <p:nvPr/>
        </p:nvCxnSpPr>
        <p:spPr>
          <a:xfrm flipV="1">
            <a:off x="4144155" y="3375298"/>
            <a:ext cx="1003852" cy="194067"/>
          </a:xfrm>
          <a:prstGeom prst="straightConnector1">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418533" y="3366956"/>
            <a:ext cx="725556" cy="920400"/>
          </a:xfrm>
          <a:prstGeom prst="straightConnector1">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254944"/>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824" y="510988"/>
            <a:ext cx="7288305" cy="707886"/>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Všeobecný pohyb pri známej („zadanej“) rýchlosti ako vektorovej funkcii času</a:t>
            </a:r>
            <a:endParaRPr lang="en-US" sz="2000" b="1" dirty="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86871" y="1425385"/>
                <a:ext cx="8184776" cy="507831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Predstavme si, že odniekiaľ poznáme časový priebeh vektora rýchlosti častice, teda vektorovú funkciu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Taká situácia nie je až taká nepravdepodobná, akou by sa mohla zdať. Napríklad kamióny majú v tachometri zariadenie zapisujúce rýchlosť (síce len veľkosť) v závislosti na čase (tachograf).</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Chceme teraz zistiť priebeh polohy na čase, teda funkciu          ak poznáme polohu na počiatku pohybu, teda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Podľa predchádzajúcich úvah je zrejmé, že </a:t>
                </a:r>
                <a:r>
                  <a:rPr lang="sk-SK" b="1" dirty="0">
                    <a:latin typeface="Arial" panose="020B0604020202020204" pitchFamily="34" charset="0"/>
                    <a:cs typeface="Arial" panose="020B0604020202020204" pitchFamily="34" charset="0"/>
                  </a:rPr>
                  <a:t>i pre nekonštantnú rýchlosť </a:t>
                </a:r>
                <a:r>
                  <a:rPr lang="sk-SK" dirty="0">
                    <a:latin typeface="Arial" panose="020B0604020202020204" pitchFamily="34" charset="0"/>
                    <a:cs typeface="Arial" panose="020B0604020202020204" pitchFamily="34" charset="0"/>
                  </a:rPr>
                  <a:t>je možné považovať výsledok pohybu v časovom intervale </a:t>
                </a:r>
                <a14:m>
                  <m:oMath xmlns:m="http://schemas.openxmlformats.org/officeDocument/2006/math">
                    <m:d>
                      <m:dPr>
                        <m:ctrlPr>
                          <a:rPr lang="sk-SK" b="0" i="1" smtClean="0">
                            <a:latin typeface="Cambria Math" panose="02040503050406030204" pitchFamily="18" charset="0"/>
                            <a:cs typeface="Arial" panose="020B0604020202020204" pitchFamily="34" charset="0"/>
                          </a:rPr>
                        </m:ctrlPr>
                      </m:dPr>
                      <m:e>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𝑑𝑡</m:t>
                        </m:r>
                      </m:e>
                    </m:d>
                  </m:oMath>
                </a14:m>
                <a:r>
                  <a:rPr lang="sk-SK" dirty="0">
                    <a:latin typeface="Arial" panose="020B0604020202020204" pitchFamily="34" charset="0"/>
                    <a:cs typeface="Arial" panose="020B0604020202020204" pitchFamily="34" charset="0"/>
                  </a:rPr>
                  <a:t> za posunutie o </a:t>
                </a:r>
                <a:r>
                  <a:rPr lang="sk-SK" dirty="0" err="1">
                    <a:latin typeface="Arial" panose="020B0604020202020204" pitchFamily="34" charset="0"/>
                    <a:cs typeface="Arial" panose="020B0604020202020204" pitchFamily="34" charset="0"/>
                  </a:rPr>
                  <a:t>infinitezimálny</a:t>
                </a:r>
                <a:r>
                  <a:rPr lang="sk-SK" dirty="0">
                    <a:latin typeface="Arial" panose="020B0604020202020204" pitchFamily="34" charset="0"/>
                    <a:cs typeface="Arial" panose="020B0604020202020204" pitchFamily="34" charset="0"/>
                  </a:rPr>
                  <a:t> vektor posunutia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celý pohyb ako vektorový súčet takých infinitezimálnych posunutí  </a:t>
                </a:r>
              </a:p>
              <a:p>
                <a:endParaRPr lang="sk-SK" dirty="0">
                  <a:latin typeface="Arial" panose="020B0604020202020204" pitchFamily="34" charset="0"/>
                  <a:cs typeface="Arial" panose="020B0604020202020204" pitchFamily="34" charset="0"/>
                </a:endParaRPr>
              </a:p>
              <a:p>
                <a:endParaRPr lang="en-US" dirty="0" err="1">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6871" y="1425385"/>
                <a:ext cx="8184776" cy="5078313"/>
              </a:xfrm>
              <a:prstGeom prst="rect">
                <a:avLst/>
              </a:prstGeom>
              <a:blipFill rotWithShape="0">
                <a:blip r:embed="rId9"/>
                <a:stretch>
                  <a:fillRect l="-596" t="-720" r="-819"/>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813305" y="1956844"/>
            <a:ext cx="351473" cy="229743"/>
          </a:xfrm>
          <a:prstGeom prst="rect">
            <a:avLst/>
          </a:prstGeom>
        </p:spPr>
      </p:pic>
      <p:pic>
        <p:nvPicPr>
          <p:cNvPr id="7" name="Picture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287563" y="3409128"/>
            <a:ext cx="341186" cy="229743"/>
          </a:xfrm>
          <a:prstGeom prst="rect">
            <a:avLst/>
          </a:prstGeom>
        </p:spPr>
      </p:pic>
      <p:pic>
        <p:nvPicPr>
          <p:cNvPr id="15" name="Picture 14"/>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378954" y="5174514"/>
            <a:ext cx="3158109" cy="229743"/>
          </a:xfrm>
          <a:prstGeom prst="rect">
            <a:avLst/>
          </a:prstGeom>
        </p:spPr>
      </p:pic>
      <p:pic>
        <p:nvPicPr>
          <p:cNvPr id="16" name="Picture 15"/>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889939" y="6024249"/>
            <a:ext cx="2372868" cy="653225"/>
          </a:xfrm>
          <a:prstGeom prst="rect">
            <a:avLst/>
          </a:prstGeom>
        </p:spPr>
      </p:pic>
      <p:pic>
        <p:nvPicPr>
          <p:cNvPr id="18" name="Picture 17"/>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87416" y="3689974"/>
            <a:ext cx="373761" cy="229743"/>
          </a:xfrm>
          <a:prstGeom prst="rect">
            <a:avLst/>
          </a:prstGeom>
        </p:spPr>
      </p:pic>
      <p:sp>
        <p:nvSpPr>
          <p:cNvPr id="4" name="Slide Number Placeholder 3"/>
          <p:cNvSpPr>
            <a:spLocks noGrp="1"/>
          </p:cNvSpPr>
          <p:nvPr>
            <p:ph type="sldNum" sz="quarter" idx="12"/>
          </p:nvPr>
        </p:nvSpPr>
        <p:spPr/>
        <p:txBody>
          <a:bodyPr/>
          <a:lstStyle/>
          <a:p>
            <a:fld id="{66823058-5E0E-41BC-A830-5C8D4B66250F}" type="slidenum">
              <a:rPr lang="en-US" smtClean="0"/>
              <a:t>11</a:t>
            </a:fld>
            <a:endParaRPr lang="en-US"/>
          </a:p>
        </p:txBody>
      </p:sp>
    </p:spTree>
    <p:extLst>
      <p:ext uri="{BB962C8B-B14F-4D97-AF65-F5344CB8AC3E}">
        <p14:creationId xmlns:p14="http://schemas.microsoft.com/office/powerpoint/2010/main" val="259947715"/>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82554" y="186613"/>
                <a:ext cx="8602825" cy="6740307"/>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Pár slov o tom, čo sme to napísali. Začiatočníka môže prekvapiť, že vo výraze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sa objavil symbol </a:t>
                </a:r>
                <a14:m>
                  <m:oMath xmlns:m="http://schemas.openxmlformats.org/officeDocument/2006/math">
                    <m:r>
                      <a:rPr lang="sk-SK" b="0" i="1" smtClean="0">
                        <a:latin typeface="Cambria Math" panose="02040503050406030204" pitchFamily="18" charset="0"/>
                        <a:cs typeface="Arial" panose="020B0604020202020204" pitchFamily="34" charset="0"/>
                      </a:rPr>
                      <m:t>𝜏</m:t>
                    </m:r>
                  </m:oMath>
                </a14:m>
                <a:r>
                  <a:rPr lang="sk-SK" dirty="0">
                    <a:latin typeface="Arial" panose="020B0604020202020204" pitchFamily="34" charset="0"/>
                    <a:cs typeface="Arial" panose="020B0604020202020204" pitchFamily="34" charset="0"/>
                  </a:rPr>
                  <a:t>, keď predtým sme písali vo výraze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 časový okamih symbol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Treba si uvedomiť, že istú fyzikálnu veličinu môžeme označiť ako chceme, podstatné je iba to, aby v jednej rovnici  istá veličina bola označovaná rovnakým symbolom a v tej istej rovnici už žiadna iná veličina nebola označená tým istým symbolom. Teda rovnicu (2) môžeme zapísať aj takto</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to sme práve využili pri písaní rovnice (1), lebo v nej chceme symbol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použiť na niečo iné, nie na označenie ľubovoľného časového okamihu, ale na označenie „koncového časového okamihu“, keď chceme vypočítať, kam sa až častica dostane po uplynutí doby </a:t>
                </a:r>
                <a14:m>
                  <m:oMath xmlns:m="http://schemas.openxmlformats.org/officeDocument/2006/math">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V rovnici (1) je symbol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použitý dvakrát: naľavo v argumente vektorovej funkcie a napravo ako horná hranica sumy. Symbol </a:t>
                </a:r>
                <a14:m>
                  <m:oMath xmlns:m="http://schemas.openxmlformats.org/officeDocument/2006/math">
                    <m:r>
                      <a:rPr lang="sk-SK" b="0" i="1" smtClean="0">
                        <a:latin typeface="Cambria Math" panose="02040503050406030204" pitchFamily="18" charset="0"/>
                        <a:cs typeface="Arial" panose="020B0604020202020204" pitchFamily="34" charset="0"/>
                      </a:rPr>
                      <m:t>𝜏</m:t>
                    </m:r>
                  </m:oMath>
                </a14:m>
                <a:r>
                  <a:rPr lang="sk-SK" dirty="0">
                    <a:latin typeface="Arial" panose="020B0604020202020204" pitchFamily="34" charset="0"/>
                    <a:cs typeface="Arial" panose="020B0604020202020204" pitchFamily="34" charset="0"/>
                  </a:rPr>
                  <a:t> napravo je použitý rafinovanejšie ako v rovnici (2). V rovnici (2) ním myslíme jeden konkrétny, hoci ľubovoľný časový okamih. V rovnici (1) však symbol </a:t>
                </a:r>
                <a14:m>
                  <m:oMath xmlns:m="http://schemas.openxmlformats.org/officeDocument/2006/math">
                    <m:r>
                      <a:rPr lang="sk-SK" b="0" i="1" smtClean="0">
                        <a:latin typeface="Cambria Math" panose="02040503050406030204" pitchFamily="18" charset="0"/>
                        <a:cs typeface="Arial" panose="020B0604020202020204" pitchFamily="34" charset="0"/>
                      </a:rPr>
                      <m:t>𝜏</m:t>
                    </m:r>
                    <m:r>
                      <a:rPr lang="sk-SK"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je použitý ako „sumačný index“. Neznamená jeden jediný časový okamih ale postupne všetky časové okamihy, „cez ktorú sčítavame“. </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2554" y="186613"/>
                <a:ext cx="8602825" cy="6740307"/>
              </a:xfrm>
              <a:prstGeom prst="rect">
                <a:avLst/>
              </a:prstGeom>
              <a:blipFill rotWithShape="0">
                <a:blip r:embed="rId11"/>
                <a:stretch>
                  <a:fillRect l="-638" t="-543" r="-1205"/>
                </a:stretch>
              </a:blipFill>
            </p:spPr>
            <p:txBody>
              <a:bodyPr/>
              <a:lstStyle/>
              <a:p>
                <a:r>
                  <a:rPr lang="sk-SK">
                    <a:noFill/>
                  </a:rPr>
                  <a:t> </a:t>
                </a:r>
              </a:p>
            </p:txBody>
          </p:sp>
        </mc:Fallback>
      </mc:AlternateContent>
      <p:pic>
        <p:nvPicPr>
          <p:cNvPr id="2" name="Picture 1"/>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039229" y="555945"/>
            <a:ext cx="2372868" cy="653225"/>
          </a:xfrm>
          <a:prstGeom prst="rect">
            <a:avLst/>
          </a:prstGeom>
        </p:spPr>
      </p:pic>
      <p:pic>
        <p:nvPicPr>
          <p:cNvPr id="5" name="Picture 4"/>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845484" y="1776455"/>
            <a:ext cx="3158109" cy="229743"/>
          </a:xfrm>
          <a:prstGeom prst="rect">
            <a:avLst/>
          </a:prstGeom>
        </p:spPr>
      </p:pic>
      <p:sp>
        <p:nvSpPr>
          <p:cNvPr id="3" name="Slide Number Placeholder 2"/>
          <p:cNvSpPr>
            <a:spLocks noGrp="1"/>
          </p:cNvSpPr>
          <p:nvPr>
            <p:ph type="sldNum" sz="quarter" idx="12"/>
          </p:nvPr>
        </p:nvSpPr>
        <p:spPr/>
        <p:txBody>
          <a:bodyPr/>
          <a:lstStyle/>
          <a:p>
            <a:fld id="{66823058-5E0E-41BC-A830-5C8D4B66250F}" type="slidenum">
              <a:rPr lang="en-US" smtClean="0"/>
              <a:t>12</a:t>
            </a:fld>
            <a:endParaRPr lang="en-US"/>
          </a:p>
        </p:txBody>
      </p:sp>
      <p:pic>
        <p:nvPicPr>
          <p:cNvPr id="7" name="Picture 6"/>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7998408" y="717599"/>
            <a:ext cx="246888" cy="229743"/>
          </a:xfrm>
          <a:prstGeom prst="rect">
            <a:avLst/>
          </a:prstGeom>
        </p:spPr>
      </p:pic>
      <p:pic>
        <p:nvPicPr>
          <p:cNvPr id="9" name="Picture 8"/>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7998408" y="1661584"/>
            <a:ext cx="246888" cy="229743"/>
          </a:xfrm>
          <a:prstGeom prst="rect">
            <a:avLst/>
          </a:prstGeom>
        </p:spPr>
      </p:pic>
      <p:pic>
        <p:nvPicPr>
          <p:cNvPr id="11" name="Picture 10"/>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781998" y="3494705"/>
            <a:ext cx="3413570" cy="229743"/>
          </a:xfrm>
          <a:prstGeom prst="rect">
            <a:avLst/>
          </a:prstGeom>
        </p:spPr>
      </p:pic>
      <p:pic>
        <p:nvPicPr>
          <p:cNvPr id="14" name="Picture 1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7998408" y="3465523"/>
            <a:ext cx="246888" cy="229743"/>
          </a:xfrm>
          <a:prstGeom prst="rect">
            <a:avLst/>
          </a:prstGeom>
        </p:spPr>
      </p:pic>
    </p:spTree>
    <p:extLst>
      <p:ext uri="{BB962C8B-B14F-4D97-AF65-F5344CB8AC3E}">
        <p14:creationId xmlns:p14="http://schemas.microsoft.com/office/powerpoint/2010/main" val="1789729321"/>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13</a:t>
            </a:fld>
            <a:endParaRPr lang="en-US"/>
          </a:p>
        </p:txBody>
      </p:sp>
      <mc:AlternateContent xmlns:mc="http://schemas.openxmlformats.org/markup-compatibility/2006" xmlns:a14="http://schemas.microsoft.com/office/drawing/2010/main">
        <mc:Choice Requires="a14">
          <p:sp>
            <p:nvSpPr>
              <p:cNvPr id="4" name="Rectangle 3"/>
              <p:cNvSpPr/>
              <p:nvPr/>
            </p:nvSpPr>
            <p:spPr>
              <a:xfrm>
                <a:off x="634482" y="1001039"/>
                <a:ext cx="8332236" cy="5355312"/>
              </a:xfrm>
              <a:prstGeom prst="rect">
                <a:avLst/>
              </a:prstGeom>
            </p:spPr>
            <p:txBody>
              <a:bodyPr wrap="square">
                <a:spAutoFit/>
              </a:bodyPr>
              <a:lstStyle/>
              <a:p>
                <a:r>
                  <a:rPr lang="sk-SK" dirty="0">
                    <a:latin typeface="Arial" panose="020B0604020202020204" pitchFamily="34" charset="0"/>
                    <a:cs typeface="Arial" panose="020B0604020202020204" pitchFamily="34" charset="0"/>
                  </a:rPr>
                  <a:t>Sumačný symbol je efektívny zápis súčtu veľkého množstva sčítancov, každý sčítanec je napísaný pre jeden konkrétny okamih </a:t>
                </a:r>
                <a14:m>
                  <m:oMath xmlns:m="http://schemas.openxmlformats.org/officeDocument/2006/math">
                    <m:r>
                      <a:rPr lang="sk-SK" i="1">
                        <a:latin typeface="Cambria Math" panose="02040503050406030204" pitchFamily="18" charset="0"/>
                        <a:cs typeface="Arial" panose="020B0604020202020204" pitchFamily="34" charset="0"/>
                      </a:rPr>
                      <m:t>𝜏</m:t>
                    </m:r>
                    <m:r>
                      <a:rPr lang="sk-SK">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ale v každom sčítanci nadobúda </a:t>
                </a:r>
                <a14:m>
                  <m:oMath xmlns:m="http://schemas.openxmlformats.org/officeDocument/2006/math">
                    <m:r>
                      <a:rPr lang="sk-SK" i="1">
                        <a:latin typeface="Cambria Math" panose="02040503050406030204" pitchFamily="18" charset="0"/>
                        <a:cs typeface="Arial" panose="020B0604020202020204" pitchFamily="34" charset="0"/>
                      </a:rPr>
                      <m:t>𝜏</m:t>
                    </m:r>
                    <m:r>
                      <a:rPr lang="sk-SK"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inú hodnotu. Pre prvý sčítanec je to </a:t>
                </a:r>
                <a14:m>
                  <m:oMath xmlns:m="http://schemas.openxmlformats.org/officeDocument/2006/math">
                    <m:r>
                      <a:rPr lang="sk-SK" i="1">
                        <a:latin typeface="Cambria Math" panose="02040503050406030204" pitchFamily="18" charset="0"/>
                        <a:cs typeface="Arial" panose="020B0604020202020204" pitchFamily="34" charset="0"/>
                      </a:rPr>
                      <m:t>𝜏</m:t>
                    </m:r>
                    <m:r>
                      <a:rPr lang="sk-SK" i="1">
                        <a:latin typeface="Cambria Math" panose="02040503050406030204" pitchFamily="18" charset="0"/>
                        <a:cs typeface="Arial" panose="020B0604020202020204" pitchFamily="34" charset="0"/>
                      </a:rPr>
                      <m:t>=0,</m:t>
                    </m:r>
                  </m:oMath>
                </a14:m>
                <a:r>
                  <a:rPr lang="sk-SK" dirty="0"/>
                  <a:t> potom </a:t>
                </a:r>
                <a14:m>
                  <m:oMath xmlns:m="http://schemas.openxmlformats.org/officeDocument/2006/math">
                    <m:r>
                      <a:rPr lang="sk-SK" i="1">
                        <a:latin typeface="Cambria Math" panose="02040503050406030204" pitchFamily="18" charset="0"/>
                        <a:cs typeface="Arial" panose="020B0604020202020204" pitchFamily="34" charset="0"/>
                      </a:rPr>
                      <m:t>𝜏</m:t>
                    </m:r>
                    <m:r>
                      <a:rPr lang="sk-SK" i="1">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𝑑</m:t>
                    </m:r>
                    <m:r>
                      <a:rPr lang="sk-SK" b="0" i="1" smtClean="0">
                        <a:latin typeface="Cambria Math" panose="02040503050406030204" pitchFamily="18" charset="0"/>
                        <a:cs typeface="Arial" panose="020B0604020202020204" pitchFamily="34" charset="0"/>
                      </a:rPr>
                      <m:t>𝜏</m:t>
                    </m:r>
                    <m:r>
                      <a:rPr lang="sk-SK" b="0" i="1" smtClean="0">
                        <a:latin typeface="Cambria Math" panose="02040503050406030204" pitchFamily="18" charset="0"/>
                        <a:cs typeface="Arial" panose="020B0604020202020204" pitchFamily="34" charset="0"/>
                      </a:rPr>
                      <m:t>, </m:t>
                    </m:r>
                  </m:oMath>
                </a14:m>
                <a:r>
                  <a:rPr lang="sk-SK" dirty="0"/>
                  <a:t> potom </a:t>
                </a:r>
                <a14:m>
                  <m:oMath xmlns:m="http://schemas.openxmlformats.org/officeDocument/2006/math">
                    <m:r>
                      <a:rPr lang="sk-SK" b="0" i="1" smtClean="0">
                        <a:latin typeface="Cambria Math" panose="02040503050406030204" pitchFamily="18" charset="0"/>
                      </a:rPr>
                      <m:t>𝜏</m:t>
                    </m:r>
                    <m:r>
                      <a:rPr lang="sk-SK" b="0" i="1" smtClean="0">
                        <a:latin typeface="Cambria Math" panose="02040503050406030204" pitchFamily="18" charset="0"/>
                      </a:rPr>
                      <m:t>=2 </m:t>
                    </m:r>
                    <m:r>
                      <a:rPr lang="sk-SK" b="0" i="1" smtClean="0">
                        <a:latin typeface="Cambria Math" panose="02040503050406030204" pitchFamily="18" charset="0"/>
                      </a:rPr>
                      <m:t>𝑑</m:t>
                    </m:r>
                    <m:r>
                      <a:rPr lang="sk-SK" b="0" i="1" smtClean="0">
                        <a:latin typeface="Cambria Math" panose="02040503050406030204" pitchFamily="18" charset="0"/>
                      </a:rPr>
                      <m:t>𝜏</m:t>
                    </m:r>
                  </m:oMath>
                </a14:m>
                <a:r>
                  <a:rPr lang="sk-SK" dirty="0"/>
                  <a:t>, potom </a:t>
                </a:r>
                <a14:m>
                  <m:oMath xmlns:m="http://schemas.openxmlformats.org/officeDocument/2006/math">
                    <m:r>
                      <a:rPr lang="sk-SK" i="1">
                        <a:latin typeface="Cambria Math" panose="02040503050406030204" pitchFamily="18" charset="0"/>
                      </a:rPr>
                      <m:t>𝜏</m:t>
                    </m:r>
                    <m:r>
                      <a:rPr lang="sk-SK" i="1">
                        <a:latin typeface="Cambria Math" panose="02040503050406030204" pitchFamily="18" charset="0"/>
                      </a:rPr>
                      <m:t>=3 </m:t>
                    </m:r>
                    <m:r>
                      <a:rPr lang="sk-SK" i="1">
                        <a:latin typeface="Cambria Math" panose="02040503050406030204" pitchFamily="18" charset="0"/>
                      </a:rPr>
                      <m:t>𝑑</m:t>
                    </m:r>
                    <m:r>
                      <a:rPr lang="sk-SK" i="1">
                        <a:latin typeface="Cambria Math" panose="02040503050406030204" pitchFamily="18" charset="0"/>
                      </a:rPr>
                      <m:t>𝜏</m:t>
                    </m:r>
                  </m:oMath>
                </a14:m>
                <a:r>
                  <a:rPr lang="sk-SK" dirty="0"/>
                  <a:t>, atď. </a:t>
                </a:r>
                <a:r>
                  <a:rPr lang="sk-SK" dirty="0">
                    <a:latin typeface="Arial" panose="020B0604020202020204" pitchFamily="34" charset="0"/>
                    <a:cs typeface="Arial" panose="020B0604020202020204" pitchFamily="34" charset="0"/>
                  </a:rPr>
                  <a:t>Tá suma hovorí, že máme sčítať výrazy              a to vždy jeden taký výraz pre každý časový interval dĺžky </a:t>
                </a:r>
                <a14:m>
                  <m:oMath xmlns:m="http://schemas.openxmlformats.org/officeDocument/2006/math">
                    <m:r>
                      <a:rPr lang="sk-SK" i="1">
                        <a:latin typeface="Cambria Math" panose="02040503050406030204" pitchFamily="18" charset="0"/>
                        <a:cs typeface="Arial" panose="020B0604020202020204" pitchFamily="34" charset="0"/>
                      </a:rPr>
                      <m:t>𝑑</m:t>
                    </m:r>
                    <m:r>
                      <a:rPr lang="sk-SK" i="1">
                        <a:latin typeface="Cambria Math" panose="02040503050406030204" pitchFamily="18" charset="0"/>
                        <a:cs typeface="Arial" panose="020B0604020202020204" pitchFamily="34" charset="0"/>
                      </a:rPr>
                      <m:t>𝜏</m:t>
                    </m:r>
                  </m:oMath>
                </a14:m>
                <a:r>
                  <a:rPr lang="sk-SK" dirty="0">
                    <a:latin typeface="Arial" panose="020B0604020202020204" pitchFamily="34" charset="0"/>
                    <a:cs typeface="Arial" panose="020B0604020202020204" pitchFamily="34" charset="0"/>
                  </a:rPr>
                  <a:t> medzi časmi 0 a </a:t>
                </a:r>
                <a14:m>
                  <m:oMath xmlns:m="http://schemas.openxmlformats.org/officeDocument/2006/math">
                    <m:r>
                      <a:rPr lang="sk-SK" i="1">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a:t>
                </a:r>
              </a:p>
              <a:p>
                <a:endParaRPr lang="sk-SK" b="1" dirty="0">
                  <a:solidFill>
                    <a:srgbClr val="FF0000"/>
                  </a:solidFill>
                  <a:latin typeface="Arial" panose="020B0604020202020204" pitchFamily="34" charset="0"/>
                  <a:cs typeface="Arial" panose="020B0604020202020204" pitchFamily="34" charset="0"/>
                </a:endParaRPr>
              </a:p>
              <a:p>
                <a:r>
                  <a:rPr lang="sk-SK" b="1" dirty="0">
                    <a:solidFill>
                      <a:srgbClr val="FF0000"/>
                    </a:solidFill>
                    <a:latin typeface="Arial" panose="020B0604020202020204" pitchFamily="34" charset="0"/>
                    <a:cs typeface="Arial" panose="020B0604020202020204" pitchFamily="34" charset="0"/>
                  </a:rPr>
                  <a:t>Ak si chcem overiť, či naozaj rozumiem, čo presne hovorí nejaká formula, potom najlepší test je, či viem napísať jednoduchý program, ktorý tú formulu realizuje, spočíta ju  aspoň numericky približne. </a:t>
                </a:r>
                <a:endParaRPr lang="sk-SK" dirty="0">
                  <a:latin typeface="Arial" panose="020B0604020202020204" pitchFamily="34" charset="0"/>
                  <a:cs typeface="Arial" panose="020B0604020202020204" pitchFamily="34" charset="0"/>
                </a:endParaRPr>
              </a:p>
              <a:p>
                <a:r>
                  <a:rPr lang="sk-SK" dirty="0">
                    <a:solidFill>
                      <a:schemeClr val="accent6">
                        <a:lumMod val="75000"/>
                      </a:schemeClr>
                    </a:solidFill>
                    <a:latin typeface="Arial" panose="020B0604020202020204" pitchFamily="34" charset="0"/>
                    <a:cs typeface="Arial" panose="020B0604020202020204" pitchFamily="34" charset="0"/>
                  </a:rPr>
                  <a:t>Ale najskôr malú poznámku. Ospravedlňujem sa všetkým, ktorým sa predchádzajúci text zdal príliš „</a:t>
                </a:r>
                <a:r>
                  <a:rPr lang="sk-SK" dirty="0" err="1">
                    <a:solidFill>
                      <a:schemeClr val="accent6">
                        <a:lumMod val="75000"/>
                      </a:schemeClr>
                    </a:solidFill>
                    <a:latin typeface="Arial" panose="020B0604020202020204" pitchFamily="34" charset="0"/>
                    <a:cs typeface="Arial" panose="020B0604020202020204" pitchFamily="34" charset="0"/>
                  </a:rPr>
                  <a:t>škôlkársky</a:t>
                </a:r>
                <a:r>
                  <a:rPr lang="sk-SK" dirty="0">
                    <a:solidFill>
                      <a:schemeClr val="accent6">
                        <a:lumMod val="75000"/>
                      </a:schemeClr>
                    </a:solidFill>
                    <a:latin typeface="Arial" panose="020B0604020202020204" pitchFamily="34" charset="0"/>
                    <a:cs typeface="Arial" panose="020B0604020202020204" pitchFamily="34" charset="0"/>
                  </a:rPr>
                  <a:t>“, lebo im bolo hneď všetko jasné. Ale viem, že je veľa študentov, ktorým to tak jasné nie je, a na skúške vystupujú tak trochu ako </a:t>
                </a:r>
                <a:r>
                  <a:rPr lang="sk-SK" dirty="0" err="1">
                    <a:solidFill>
                      <a:schemeClr val="accent6">
                        <a:lumMod val="75000"/>
                      </a:schemeClr>
                    </a:solidFill>
                    <a:latin typeface="Arial" panose="020B0604020202020204" pitchFamily="34" charset="0"/>
                    <a:cs typeface="Arial" panose="020B0604020202020204" pitchFamily="34" charset="0"/>
                  </a:rPr>
                  <a:t>autisti</a:t>
                </a:r>
                <a:r>
                  <a:rPr lang="sk-SK" dirty="0">
                    <a:solidFill>
                      <a:schemeClr val="accent6">
                        <a:lumMod val="75000"/>
                      </a:schemeClr>
                    </a:solidFill>
                    <a:latin typeface="Arial" panose="020B0604020202020204" pitchFamily="34" charset="0"/>
                    <a:cs typeface="Arial" panose="020B0604020202020204" pitchFamily="34" charset="0"/>
                  </a:rPr>
                  <a:t>. Píšu symboly, a len veľmi hmlisto tušia, čo píšu. Takých prosím, veľmi prosím: čítajte pozorne každé slovo. A kontrolujte si, či sa to chytá vo vašej hlave. Dôverujte svojej hlave. Môžem vyvolať dojem, že študentov podceňujem. Opak je pravdou. Študenti sami sebe neveria, že by „to“ mohli prípadne aj pochopiť. Vydržte,  „aha pocit“ stojí za to. Žiaľ, v učiteľových textoch bývajú aj chyby. Nedajte sa odradiť. Ak ich nie je priveľa, objavíte ich a získate za to aj pocit zadosťučinenia.</a:t>
                </a:r>
                <a:endParaRPr lang="en-US" dirty="0" err="1">
                  <a:solidFill>
                    <a:schemeClr val="accent6">
                      <a:lumMod val="75000"/>
                    </a:schemeClr>
                  </a:solidFill>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34482" y="1001039"/>
                <a:ext cx="8332236" cy="5355312"/>
              </a:xfrm>
              <a:prstGeom prst="rect">
                <a:avLst/>
              </a:prstGeom>
              <a:blipFill rotWithShape="0">
                <a:blip r:embed="rId7"/>
                <a:stretch>
                  <a:fillRect l="-585" t="-569" r="-732" b="-796"/>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85882" y="284115"/>
            <a:ext cx="2372868" cy="653225"/>
          </a:xfrm>
          <a:prstGeom prst="rect">
            <a:avLst/>
          </a:prstGeom>
        </p:spPr>
      </p:pic>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921210" y="495855"/>
            <a:ext cx="246888" cy="229743"/>
          </a:xfrm>
          <a:prstGeom prst="rect">
            <a:avLst/>
          </a:prstGeom>
        </p:spPr>
      </p:pic>
      <p:pic>
        <p:nvPicPr>
          <p:cNvPr id="7" name="Picture 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7393144" y="1907221"/>
            <a:ext cx="651510" cy="229743"/>
          </a:xfrm>
          <a:prstGeom prst="rect">
            <a:avLst/>
          </a:prstGeom>
        </p:spPr>
      </p:pic>
    </p:spTree>
    <p:extLst>
      <p:ext uri="{BB962C8B-B14F-4D97-AF65-F5344CB8AC3E}">
        <p14:creationId xmlns:p14="http://schemas.microsoft.com/office/powerpoint/2010/main" val="1228513689"/>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14</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669851" y="510363"/>
                <a:ext cx="7315200" cy="341632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To, čo sme robili s v </a:t>
                </a:r>
                <a:r>
                  <a:rPr lang="sk-SK" dirty="0" err="1">
                    <a:latin typeface="Arial" panose="020B0604020202020204" pitchFamily="34" charset="0"/>
                    <a:cs typeface="Arial" panose="020B0604020202020204" pitchFamily="34" charset="0"/>
                  </a:rPr>
                  <a:t>jendorozmernom</a:t>
                </a:r>
                <a:r>
                  <a:rPr lang="sk-SK" dirty="0">
                    <a:latin typeface="Arial" panose="020B0604020202020204" pitchFamily="34" charset="0"/>
                    <a:cs typeface="Arial" panose="020B0604020202020204" pitchFamily="34" charset="0"/>
                  </a:rPr>
                  <a:t> prípade, môžeme urobiť aj v troch rozmeroch. Predstavme si, že máme zadanú okamžitú rýchlosť ako vektor v čase </a:t>
                </a:r>
                <a14:m>
                  <m:oMath xmlns:m="http://schemas.openxmlformats.org/officeDocument/2006/math">
                    <m:r>
                      <a:rPr lang="en-US" b="0" i="1" smtClean="0">
                        <a:latin typeface="Cambria Math" panose="02040503050406030204" pitchFamily="18" charset="0"/>
                        <a:cs typeface="Arial" panose="020B0604020202020204" pitchFamily="34" charset="0"/>
                      </a:rPr>
                      <m:t>𝜏</m:t>
                    </m:r>
                  </m:oMath>
                </a14:m>
                <a:r>
                  <a:rPr lang="sk-SK" dirty="0">
                    <a:latin typeface="Arial" panose="020B0604020202020204" pitchFamily="34" charset="0"/>
                    <a:cs typeface="Arial" panose="020B0604020202020204" pitchFamily="34" charset="0"/>
                  </a:rPr>
                  <a:t>, teda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chceme vypočítať polohu v čase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Zjavne dostaneme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pod (určitým) integrálom je vektor, sumujú sa vektory (infinitezimálne </a:t>
                </a:r>
                <a:r>
                  <a:rPr lang="sk-SK" dirty="0" err="1">
                    <a:latin typeface="Arial" panose="020B0604020202020204" pitchFamily="34" charset="0"/>
                    <a:cs typeface="Arial" panose="020B0604020202020204" pitchFamily="34" charset="0"/>
                  </a:rPr>
                  <a:t>vektoríky</a:t>
                </a:r>
                <a:r>
                  <a:rPr lang="sk-SK" dirty="0">
                    <a:latin typeface="Arial" panose="020B0604020202020204" pitchFamily="34" charset="0"/>
                    <a:cs typeface="Arial" panose="020B0604020202020204" pitchFamily="34" charset="0"/>
                  </a:rPr>
                  <a:t>). Je zrejmé, čo to znamená. Keďže vektory sa sčítajú „po zložkách“, uvedený vzorec je vlastne skráteným zápisom troch vzorcov, pre každú zložku jeden. Teda</a:t>
                </a:r>
              </a:p>
            </p:txBody>
          </p:sp>
        </mc:Choice>
        <mc:Fallback xmlns="">
          <p:sp>
            <p:nvSpPr>
              <p:cNvPr id="3" name="TextBox 2"/>
              <p:cNvSpPr txBox="1">
                <a:spLocks noRot="1" noChangeAspect="1" noMove="1" noResize="1" noEditPoints="1" noAdjustHandles="1" noChangeArrowheads="1" noChangeShapeType="1" noTextEdit="1"/>
              </p:cNvSpPr>
              <p:nvPr/>
            </p:nvSpPr>
            <p:spPr>
              <a:xfrm>
                <a:off x="669851" y="510363"/>
                <a:ext cx="7315200" cy="3416320"/>
              </a:xfrm>
              <a:prstGeom prst="rect">
                <a:avLst/>
              </a:prstGeom>
              <a:blipFill rotWithShape="0">
                <a:blip r:embed="rId7"/>
                <a:stretch>
                  <a:fillRect l="-750" t="-1071" b="-1964"/>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47806" y="1318822"/>
            <a:ext cx="394335" cy="229743"/>
          </a:xfrm>
          <a:prstGeom prst="rect">
            <a:avLst/>
          </a:prstGeom>
        </p:spPr>
      </p:pic>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870540" y="2074988"/>
            <a:ext cx="2348865" cy="564071"/>
          </a:xfrm>
          <a:prstGeom prst="rect">
            <a:avLst/>
          </a:prstGeom>
        </p:spPr>
      </p:pic>
      <p:pic>
        <p:nvPicPr>
          <p:cNvPr id="8" name="Picture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067708" y="4006423"/>
            <a:ext cx="2496312" cy="1863662"/>
          </a:xfrm>
          <a:prstGeom prst="rect">
            <a:avLst/>
          </a:prstGeom>
        </p:spPr>
      </p:pic>
    </p:spTree>
    <p:extLst>
      <p:ext uri="{BB962C8B-B14F-4D97-AF65-F5344CB8AC3E}">
        <p14:creationId xmlns:p14="http://schemas.microsoft.com/office/powerpoint/2010/main" val="4104558325"/>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15</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457200" y="106326"/>
                <a:ext cx="7708605" cy="618630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Vypočítali sme polohu ako funkciu času z toho, že sme mali zadanú okamžitú rýchlosť ako funkciu času.</a:t>
                </a:r>
              </a:p>
              <a:p>
                <a:r>
                  <a:rPr lang="sk-SK" dirty="0">
                    <a:latin typeface="Arial" panose="020B0604020202020204" pitchFamily="34" charset="0"/>
                    <a:cs typeface="Arial" panose="020B0604020202020204" pitchFamily="34" charset="0"/>
                  </a:rPr>
                  <a:t>My sme v predchádzajúcich prednáškach definovali okamžitú rýchlosť ako časovú deriváciu polohy. Takže môžeme zderivovať polohu ako funkciu času a pýtať sa, či dostaneme to, z čoho sme vyšli, teda zadanú okamžitú rýchlosť.</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Predtým sme to robili vlastne v každom smere (</a:t>
                </a:r>
                <a:r>
                  <a:rPr lang="sk-SK" dirty="0" err="1">
                    <a:latin typeface="Arial" panose="020B0604020202020204" pitchFamily="34" charset="0"/>
                    <a:cs typeface="Arial" panose="020B0604020202020204" pitchFamily="34" charset="0"/>
                  </a:rPr>
                  <a:t>x,y,z</a:t>
                </a:r>
                <a:r>
                  <a:rPr lang="sk-SK" dirty="0">
                    <a:latin typeface="Arial" panose="020B0604020202020204" pitchFamily="34" charset="0"/>
                    <a:cs typeface="Arial" panose="020B0604020202020204" pitchFamily="34" charset="0"/>
                  </a:rPr>
                  <a:t>) zvlášť, teraz použijeme vektory, presnejšie vektorové funkcie času, ktoré, ako je takmer zrejmé, sa tiež dajú derivovať.</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Majme teda        . Ako sa toto dá derivovať? Prirodzene takto</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Vynechali sme symbol limity, aby sme zdôraznili, </a:t>
                </a:r>
                <a:r>
                  <a:rPr lang="sk-SK" dirty="0" err="1">
                    <a:latin typeface="Arial" panose="020B0604020202020204" pitchFamily="34" charset="0"/>
                    <a:cs typeface="Arial" panose="020B0604020202020204" pitchFamily="34" charset="0"/>
                  </a:rPr>
                  <a:t>fyzikálnosť</a:t>
                </a:r>
                <a:r>
                  <a:rPr lang="sk-SK" dirty="0">
                    <a:latin typeface="Arial" panose="020B0604020202020204" pitchFamily="34" charset="0"/>
                    <a:cs typeface="Arial" panose="020B0604020202020204" pitchFamily="34" charset="0"/>
                  </a:rPr>
                  <a:t> definície, ktorú máme na mysli, teda nie „abstraktné vektorové funkcie“, ale skutočné fyzikálne chápané polohy.</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 zlomku napravo je v čitateli rozdiel dvoch vektorov, teda vektor, v menovateli číslo, výsledok je teda vektor a celé je to urobené pre čas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Výraz napravo definuje vektor okamžitej rýchlosti v čase </a:t>
                </a:r>
                <a14:m>
                  <m:oMath xmlns:m="http://schemas.openxmlformats.org/officeDocument/2006/math">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m:t>
                    </m:r>
                  </m:oMath>
                </a14:m>
                <a:endParaRPr lang="sk-SK"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57200" y="106326"/>
                <a:ext cx="7708605" cy="6186309"/>
              </a:xfrm>
              <a:prstGeom prst="rect">
                <a:avLst/>
              </a:prstGeom>
              <a:blipFill rotWithShape="0">
                <a:blip r:embed="rId6"/>
                <a:stretch>
                  <a:fillRect l="-632" t="-493" r="-1186" b="-591"/>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885684" y="3217742"/>
            <a:ext cx="341186" cy="229743"/>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926206" y="3640957"/>
            <a:ext cx="2424303" cy="485204"/>
          </a:xfrm>
          <a:prstGeom prst="rect">
            <a:avLst/>
          </a:prstGeom>
        </p:spPr>
      </p:pic>
    </p:spTree>
    <p:extLst>
      <p:ext uri="{BB962C8B-B14F-4D97-AF65-F5344CB8AC3E}">
        <p14:creationId xmlns:p14="http://schemas.microsoft.com/office/powerpoint/2010/main" val="2210117453"/>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16</a:t>
            </a:fld>
            <a:endParaRPr lang="en-US"/>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61471" y="1070556"/>
            <a:ext cx="2199704" cy="485204"/>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842444" y="1070556"/>
            <a:ext cx="2672906" cy="485204"/>
          </a:xfrm>
          <a:prstGeom prst="rect">
            <a:avLst/>
          </a:prstGeom>
        </p:spPr>
      </p:pic>
      <p:sp>
        <p:nvSpPr>
          <p:cNvPr id="7" name="TextBox 6"/>
          <p:cNvSpPr txBox="1"/>
          <p:nvPr/>
        </p:nvSpPr>
        <p:spPr>
          <a:xfrm>
            <a:off x="3668233" y="1148320"/>
            <a:ext cx="1616148"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formálnejšie</a:t>
            </a:r>
          </a:p>
        </p:txBody>
      </p:sp>
      <p:sp>
        <p:nvSpPr>
          <p:cNvPr id="8" name="TextBox 7"/>
          <p:cNvSpPr txBox="1"/>
          <p:nvPr/>
        </p:nvSpPr>
        <p:spPr>
          <a:xfrm>
            <a:off x="2583712" y="308344"/>
            <a:ext cx="320040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Vektor okamžitej rýchlosti</a:t>
            </a:r>
          </a:p>
        </p:txBody>
      </p:sp>
      <p:sp>
        <p:nvSpPr>
          <p:cNvPr id="9" name="TextBox 8"/>
          <p:cNvSpPr txBox="1"/>
          <p:nvPr/>
        </p:nvSpPr>
        <p:spPr>
          <a:xfrm>
            <a:off x="148856" y="2137144"/>
            <a:ext cx="8366494"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Pretože vektory sa sčítajú po zložkách, každá vektorová rovnica predstavuje tri skalárne (číselné) rovnice pre jednotlivé zložky. </a:t>
            </a:r>
          </a:p>
        </p:txBody>
      </p:sp>
      <p:pic>
        <p:nvPicPr>
          <p:cNvPr id="11" name="Picture 10"/>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680906" y="2956403"/>
            <a:ext cx="3777044" cy="485204"/>
          </a:xfrm>
          <a:prstGeom prst="rect">
            <a:avLst/>
          </a:prstGeom>
        </p:spPr>
      </p:pic>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680907" y="3770319"/>
            <a:ext cx="3741039" cy="485204"/>
          </a:xfrm>
          <a:prstGeom prst="rect">
            <a:avLst/>
          </a:prstGeom>
        </p:spPr>
      </p:pic>
      <p:pic>
        <p:nvPicPr>
          <p:cNvPr id="15" name="Picture 14"/>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680906" y="4605324"/>
            <a:ext cx="3723894" cy="485204"/>
          </a:xfrm>
          <a:prstGeom prst="rect">
            <a:avLst/>
          </a:prstGeom>
        </p:spPr>
      </p:pic>
      <p:sp>
        <p:nvSpPr>
          <p:cNvPr id="16" name="TextBox 15"/>
          <p:cNvSpPr txBox="1"/>
          <p:nvPr/>
        </p:nvSpPr>
        <p:spPr>
          <a:xfrm>
            <a:off x="414670" y="5284381"/>
            <a:ext cx="8293395"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Okamžitá rýchlosť je vektor. Vektory sa dajú sčítať. Takže aj vektory rýchlosti sa dajú sčítať. Prinajmenej čisto formálne, „matematicky“. Má také sčítanie okamžitých rýchlostí aj nejaký fyzikálny zmysel?</a:t>
            </a:r>
          </a:p>
        </p:txBody>
      </p:sp>
    </p:spTree>
    <p:extLst>
      <p:ext uri="{BB962C8B-B14F-4D97-AF65-F5344CB8AC3E}">
        <p14:creationId xmlns:p14="http://schemas.microsoft.com/office/powerpoint/2010/main" val="1500856570"/>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17</a:t>
            </a:fld>
            <a:endParaRPr lang="en-US"/>
          </a:p>
        </p:txBody>
      </p:sp>
      <p:sp>
        <p:nvSpPr>
          <p:cNvPr id="3" name="TextBox 2"/>
          <p:cNvSpPr txBox="1"/>
          <p:nvPr/>
        </p:nvSpPr>
        <p:spPr>
          <a:xfrm>
            <a:off x="831007" y="219018"/>
            <a:ext cx="700685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Posunutia a posúvania.</a:t>
            </a: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565740" y="852889"/>
            <a:ext cx="2348865" cy="564071"/>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215153" y="950259"/>
                <a:ext cx="8633012" cy="507831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Vráťme sa k vzorcu                                            a ešte o ňom trochu pouvažujme.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Vzorec vyjadruje, že výsledok pohybu, ktorý trval čas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je </a:t>
                </a:r>
                <a:r>
                  <a:rPr lang="sk-SK" b="1" dirty="0">
                    <a:latin typeface="Arial" panose="020B0604020202020204" pitchFamily="34" charset="0"/>
                    <a:cs typeface="Arial" panose="020B0604020202020204" pitchFamily="34" charset="0"/>
                  </a:rPr>
                  <a:t>posunutie</a:t>
                </a:r>
                <a:r>
                  <a:rPr lang="sk-SK" dirty="0">
                    <a:latin typeface="Arial" panose="020B0604020202020204" pitchFamily="34" charset="0"/>
                    <a:cs typeface="Arial" panose="020B0604020202020204" pitchFamily="34" charset="0"/>
                  </a:rPr>
                  <a:t> (po anglicky </a:t>
                </a:r>
                <a:r>
                  <a:rPr lang="en-US" dirty="0">
                    <a:latin typeface="Arial" panose="020B0604020202020204" pitchFamily="34" charset="0"/>
                    <a:cs typeface="Arial" panose="020B0604020202020204" pitchFamily="34" charset="0"/>
                  </a:rPr>
                  <a:t>displacement</a:t>
                </a:r>
                <a:r>
                  <a:rPr lang="sk-SK" dirty="0">
                    <a:latin typeface="Arial" panose="020B0604020202020204" pitchFamily="34" charset="0"/>
                    <a:cs typeface="Arial" panose="020B0604020202020204" pitchFamily="34" charset="0"/>
                  </a:rPr>
                  <a:t>) o vektor</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Slovo posunutie sme však definovali všeobecnejšie, nielen ako výsledok pohybu, ale ako všeobecný vzťah medzi dvoma polohami, pričom do posunutej polohy sa častica alebo teleso  nemusí dostať len pohybom, ale napríklad aj tak, že v posunutej polohe vznikne. Taká améba sa môže objaviť v novej polohe aj tak, že pretiahne svoj tvar a potom sa zasa scvrkne do pôvodného tvaru ale už na novom mieste. To je niečo iné ako kontinuálny pohyb pri fixnom  tvare.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Procesu, v ktorom došlo k posunutiu pohybom, teda tak, že sa kontinuálne skladali postupné infinitezimálne posunutia hovoríme  niekedy </a:t>
                </a:r>
                <a:r>
                  <a:rPr lang="sk-SK" b="1" dirty="0">
                    <a:latin typeface="Arial" panose="020B0604020202020204" pitchFamily="34" charset="0"/>
                    <a:cs typeface="Arial" panose="020B0604020202020204" pitchFamily="34" charset="0"/>
                  </a:rPr>
                  <a:t>posúvanie</a:t>
                </a:r>
                <a:r>
                  <a:rPr lang="sk-SK" dirty="0">
                    <a:latin typeface="Arial" panose="020B0604020202020204" pitchFamily="34" charset="0"/>
                    <a:cs typeface="Arial" panose="020B0604020202020204" pitchFamily="34" charset="0"/>
                  </a:rPr>
                  <a:t>.  Vektor           je, samozrejme rýchlosť pohybu (rýchlosť posúvania). </a:t>
                </a:r>
              </a:p>
              <a:p>
                <a:endParaRPr lang="en-US" dirty="0" err="1">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5153" y="950259"/>
                <a:ext cx="8633012" cy="5078313"/>
              </a:xfrm>
              <a:prstGeom prst="rect">
                <a:avLst/>
              </a:prstGeom>
              <a:blipFill rotWithShape="0">
                <a:blip r:embed="rId8"/>
                <a:stretch>
                  <a:fillRect l="-565" t="-720" r="-918"/>
                </a:stretch>
              </a:blipFill>
            </p:spPr>
            <p:txBody>
              <a:bodyPr/>
              <a:lstStyle/>
              <a:p>
                <a:r>
                  <a:rPr lang="sk-SK">
                    <a:noFill/>
                  </a:rPr>
                  <a:t> </a:t>
                </a:r>
              </a:p>
            </p:txBody>
          </p:sp>
        </mc:Fallback>
      </mc:AlternateContent>
      <p:pic>
        <p:nvPicPr>
          <p:cNvPr id="12" name="Picture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838944" y="1965922"/>
            <a:ext cx="990981" cy="564071"/>
          </a:xfrm>
          <a:prstGeom prst="rect">
            <a:avLst/>
          </a:prstGeom>
        </p:spPr>
      </p:pic>
      <p:pic>
        <p:nvPicPr>
          <p:cNvPr id="5" name="Picture 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7889084" y="5148606"/>
            <a:ext cx="394335" cy="229743"/>
          </a:xfrm>
          <a:prstGeom prst="rect">
            <a:avLst/>
          </a:prstGeom>
        </p:spPr>
      </p:pic>
    </p:spTree>
    <p:extLst>
      <p:ext uri="{BB962C8B-B14F-4D97-AF65-F5344CB8AC3E}">
        <p14:creationId xmlns:p14="http://schemas.microsoft.com/office/powerpoint/2010/main" val="3221040569"/>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18</a:t>
            </a:fld>
            <a:endParaRPr lang="en-US"/>
          </a:p>
        </p:txBody>
      </p:sp>
      <p:sp>
        <p:nvSpPr>
          <p:cNvPr id="3" name="TextBox 2"/>
          <p:cNvSpPr txBox="1"/>
          <p:nvPr/>
        </p:nvSpPr>
        <p:spPr>
          <a:xfrm>
            <a:off x="831007" y="219018"/>
            <a:ext cx="700685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Posunutia a posúvania.</a:t>
            </a:r>
          </a:p>
        </p:txBody>
      </p:sp>
      <p:sp>
        <p:nvSpPr>
          <p:cNvPr id="4" name="TextBox 3"/>
          <p:cNvSpPr txBox="1"/>
          <p:nvPr/>
        </p:nvSpPr>
        <p:spPr>
          <a:xfrm>
            <a:off x="152400" y="1181100"/>
            <a:ext cx="8848725" cy="397031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Niekomu sa môže zdať príliš puntičkárske rozlišovať pojmy </a:t>
            </a:r>
            <a:r>
              <a:rPr lang="sk-SK" b="1" dirty="0">
                <a:latin typeface="Arial" panose="020B0604020202020204" pitchFamily="34" charset="0"/>
                <a:cs typeface="Arial" panose="020B0604020202020204" pitchFamily="34" charset="0"/>
              </a:rPr>
              <a:t>posunutie a posúvanie</a:t>
            </a:r>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dirty="0">
                <a:solidFill>
                  <a:srgbClr val="00B050"/>
                </a:solidFill>
                <a:latin typeface="Arial" panose="020B0604020202020204" pitchFamily="34" charset="0"/>
                <a:cs typeface="Arial" panose="020B0604020202020204" pitchFamily="34" charset="0"/>
              </a:rPr>
              <a:t>Prezradím preto dopredu, že neskôr budeme mať podobné pojmy </a:t>
            </a:r>
            <a:r>
              <a:rPr lang="sk-SK" b="1" dirty="0">
                <a:solidFill>
                  <a:srgbClr val="00B050"/>
                </a:solidFill>
                <a:latin typeface="Arial" panose="020B0604020202020204" pitchFamily="34" charset="0"/>
                <a:cs typeface="Arial" panose="020B0604020202020204" pitchFamily="34" charset="0"/>
              </a:rPr>
              <a:t>otočenie a otáčanie</a:t>
            </a:r>
            <a:r>
              <a:rPr lang="sk-SK" dirty="0">
                <a:solidFill>
                  <a:srgbClr val="00B050"/>
                </a:solidFill>
                <a:latin typeface="Arial" panose="020B0604020202020204" pitchFamily="34" charset="0"/>
                <a:cs typeface="Arial" panose="020B0604020202020204" pitchFamily="34" charset="0"/>
              </a:rPr>
              <a:t>. Tam budeme cítiť oveľa väčší rozdiel medzi tými pojmami. Napríklad až taký, že uvidíme, že klavirista sediaci v kľude na otočnej stoličke sa nemôže bez nejakého pôsobenia „zvonka“ začať otáčať, ale môže sa bez pomoci zvonka otočiť.</a:t>
            </a:r>
          </a:p>
          <a:p>
            <a:r>
              <a:rPr lang="sk-SK" dirty="0">
                <a:solidFill>
                  <a:srgbClr val="00B050"/>
                </a:solidFill>
                <a:latin typeface="Arial" panose="020B0604020202020204" pitchFamily="34" charset="0"/>
                <a:cs typeface="Arial" panose="020B0604020202020204" pitchFamily="34" charset="0"/>
              </a:rPr>
              <a:t>Skúste podumať, ako je to možné. Nie je to ľahká hádanka. Návod na riešenie: klavirista môže tak trochu fungovať ako améba.</a:t>
            </a:r>
          </a:p>
          <a:p>
            <a:endParaRPr lang="sk-SK" dirty="0">
              <a:solidFill>
                <a:srgbClr val="00B050"/>
              </a:solidFill>
              <a:latin typeface="Arial" panose="020B0604020202020204" pitchFamily="34" charset="0"/>
              <a:cs typeface="Arial" panose="020B0604020202020204" pitchFamily="34" charset="0"/>
            </a:endParaRPr>
          </a:p>
          <a:p>
            <a:r>
              <a:rPr lang="sk-SK" dirty="0">
                <a:solidFill>
                  <a:srgbClr val="00B050"/>
                </a:solidFill>
                <a:latin typeface="Arial" panose="020B0604020202020204" pitchFamily="34" charset="0"/>
                <a:cs typeface="Arial" panose="020B0604020202020204" pitchFamily="34" charset="0"/>
              </a:rPr>
              <a:t>Poznamenajme, že človek stojaci na dokonalom skateboarde (bez trenia v ložiskách) sa nemôže bez pomoci zvonku začať posúvať ale ani posunúť. Améba na posunutie, ktoré sme pred chvíľou popísali, potrebuje vodu okolo. Vo vákuu by sa márne nadrapovala (ak by aj kvôli vnútornému tlaku nepraskla).</a:t>
            </a:r>
          </a:p>
          <a:p>
            <a:endParaRPr lang="sk-SK"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643617"/>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19</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180753" y="976475"/>
                <a:ext cx="8353425" cy="5781767"/>
              </a:xfrm>
              <a:prstGeom prst="rect">
                <a:avLst/>
              </a:prstGeom>
              <a:noFill/>
            </p:spPr>
            <p:txBody>
              <a:bodyPr wrap="square" tIns="72000" rtlCol="0">
                <a:spAutoFit/>
              </a:bodyPr>
              <a:lstStyle/>
              <a:p>
                <a:r>
                  <a:rPr lang="sk-SK" dirty="0">
                    <a:latin typeface="Arial" panose="020B0604020202020204" pitchFamily="34" charset="0"/>
                    <a:cs typeface="Arial" panose="020B0604020202020204" pitchFamily="34" charset="0"/>
                  </a:rPr>
                  <a:t>Predstavme si teraz, že obe posunutia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𝑎</m:t>
                        </m:r>
                      </m:e>
                    </m:acc>
                  </m:oMath>
                </a14:m>
                <a:r>
                  <a:rPr lang="sk-SK" dirty="0">
                    <a:latin typeface="Arial" panose="020B0604020202020204" pitchFamily="34" charset="0"/>
                    <a:cs typeface="Arial" panose="020B0604020202020204" pitchFamily="34" charset="0"/>
                  </a:rPr>
                  <a:t> aj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 sú výsledkom kontinuálnych posúvaní, trvajúcich rovnakú dobu, pravda vykonané po sebe.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Teda čosi ako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Čo sme to označili symbolom            ?</a:t>
                </a:r>
              </a:p>
              <a:p>
                <a:r>
                  <a:rPr lang="sk-SK" dirty="0">
                    <a:latin typeface="Arial" panose="020B0604020202020204" pitchFamily="34" charset="0"/>
                    <a:cs typeface="Arial" panose="020B0604020202020204" pitchFamily="34" charset="0"/>
                  </a:rPr>
                  <a:t>Je to funkcia, ktorá „vyrobí posunutie“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 posúvaním medzi časmi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a </a:t>
                </a:r>
                <a14:m>
                  <m:oMath xmlns:m="http://schemas.openxmlformats.org/officeDocument/2006/math">
                    <m:r>
                      <a:rPr lang="sk-SK" b="0" i="1" smtClean="0">
                        <a:latin typeface="Cambria Math" panose="02040503050406030204" pitchFamily="18" charset="0"/>
                        <a:cs typeface="Arial" panose="020B0604020202020204" pitchFamily="34" charset="0"/>
                      </a:rPr>
                      <m:t>2</m:t>
                    </m:r>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Predstavme si, že by sme obrátili poradie posunutí, teda najprv vyrobili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 až potom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𝑎</m:t>
                        </m:r>
                      </m:e>
                    </m:acc>
                  </m:oMath>
                </a14:m>
                <a:r>
                  <a:rPr lang="sk-SK" dirty="0">
                    <a:latin typeface="Arial" panose="020B0604020202020204" pitchFamily="34" charset="0"/>
                    <a:cs typeface="Arial" panose="020B0604020202020204" pitchFamily="34" charset="0"/>
                  </a:rPr>
                  <a:t>. Potom by sme písali</a:t>
                </a:r>
              </a:p>
              <a:p>
                <a:r>
                  <a:rPr lang="sk-SK" dirty="0">
                    <a:latin typeface="Arial" panose="020B0604020202020204" pitchFamily="34" charset="0"/>
                    <a:cs typeface="Arial" panose="020B0604020202020204" pitchFamily="34" charset="0"/>
                  </a:rPr>
                  <a:t>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To je prirodzenejšie vyjadrenie posunutia cez posúvanie. Zjavne platí</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Posledná operácia je využitie asociatívneho a komutatívneho zákona   pre sčítanie, keď sme preskupili sčítance tak, že to vyzerá nie ako dve po sebe nasledujúce posúvania ale ako jedno posúvanie, pričom na každom </a:t>
                </a:r>
                <a:r>
                  <a:rPr lang="sk-SK" dirty="0" err="1">
                    <a:latin typeface="Arial" panose="020B0604020202020204" pitchFamily="34" charset="0"/>
                    <a:cs typeface="Arial" panose="020B0604020202020204" pitchFamily="34" charset="0"/>
                  </a:rPr>
                  <a:t>infinitezimálnom</a:t>
                </a:r>
                <a:r>
                  <a:rPr lang="sk-SK" dirty="0">
                    <a:latin typeface="Arial" panose="020B0604020202020204" pitchFamily="34" charset="0"/>
                    <a:cs typeface="Arial" panose="020B0604020202020204" pitchFamily="34" charset="0"/>
                  </a:rPr>
                  <a:t> kúsku sa objekt trochu posunie v smere           a hneď za tým trochu v smere           . Objekt ako keby  vykonával pohyb súčasne dvoma rýchlosťami</a:t>
                </a:r>
              </a:p>
            </p:txBody>
          </p:sp>
        </mc:Choice>
        <mc:Fallback xmlns="">
          <p:sp>
            <p:nvSpPr>
              <p:cNvPr id="3" name="TextBox 2"/>
              <p:cNvSpPr txBox="1">
                <a:spLocks noRot="1" noChangeAspect="1" noMove="1" noResize="1" noEditPoints="1" noAdjustHandles="1" noChangeArrowheads="1" noChangeShapeType="1" noTextEdit="1"/>
              </p:cNvSpPr>
              <p:nvPr/>
            </p:nvSpPr>
            <p:spPr>
              <a:xfrm>
                <a:off x="180753" y="976475"/>
                <a:ext cx="8353425" cy="5781767"/>
              </a:xfrm>
              <a:prstGeom prst="rect">
                <a:avLst/>
              </a:prstGeom>
              <a:blipFill rotWithShape="0">
                <a:blip r:embed="rId14"/>
                <a:stretch>
                  <a:fillRect l="-657" t="-211" b="-632"/>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2087351" y="1772228"/>
            <a:ext cx="4227957" cy="572643"/>
          </a:xfrm>
          <a:prstGeom prst="rect">
            <a:avLst/>
          </a:prstGeom>
        </p:spPr>
      </p:pic>
      <p:pic>
        <p:nvPicPr>
          <p:cNvPr id="5" name="Picture 4" title="dddd"/>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3376857" y="2518715"/>
            <a:ext cx="476631" cy="240030"/>
          </a:xfrm>
          <a:prstGeom prst="rect">
            <a:avLst/>
          </a:prstGeom>
        </p:spPr>
      </p:pic>
      <p:pic>
        <p:nvPicPr>
          <p:cNvPr id="6" name="Picture 5"/>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994625" y="3610641"/>
            <a:ext cx="1476185" cy="564071"/>
          </a:xfrm>
          <a:prstGeom prst="rect">
            <a:avLst/>
          </a:prstGeom>
        </p:spPr>
      </p:pic>
      <p:pic>
        <p:nvPicPr>
          <p:cNvPr id="7" name="Picture 6"/>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5284682" y="3772661"/>
            <a:ext cx="1645920" cy="240030"/>
          </a:xfrm>
          <a:prstGeom prst="rect">
            <a:avLst/>
          </a:prstGeom>
        </p:spPr>
      </p:pic>
      <p:sp>
        <p:nvSpPr>
          <p:cNvPr id="10" name="Rectangle 9"/>
          <p:cNvSpPr/>
          <p:nvPr/>
        </p:nvSpPr>
        <p:spPr>
          <a:xfrm>
            <a:off x="180753" y="236841"/>
            <a:ext cx="5292947" cy="646331"/>
          </a:xfrm>
          <a:prstGeom prst="rect">
            <a:avLst/>
          </a:prstGeom>
        </p:spPr>
        <p:txBody>
          <a:bodyPr wrap="square">
            <a:spAutoFit/>
          </a:bodyPr>
          <a:lstStyle/>
          <a:p>
            <a:r>
              <a:rPr lang="sk-SK" dirty="0">
                <a:latin typeface="Arial" panose="020B0604020202020204" pitchFamily="34" charset="0"/>
                <a:cs typeface="Arial" panose="020B0604020202020204" pitchFamily="34" charset="0"/>
              </a:rPr>
              <a:t>Posunutia (konečné) sme aj skladali pomocou </a:t>
            </a:r>
          </a:p>
          <a:p>
            <a:r>
              <a:rPr lang="sk-SK" dirty="0">
                <a:latin typeface="Arial" panose="020B0604020202020204" pitchFamily="34" charset="0"/>
                <a:cs typeface="Arial" panose="020B0604020202020204" pitchFamily="34" charset="0"/>
              </a:rPr>
              <a:t>vektorového súčtu</a:t>
            </a:r>
          </a:p>
        </p:txBody>
      </p:sp>
      <p:grpSp>
        <p:nvGrpSpPr>
          <p:cNvPr id="12" name="Group 11"/>
          <p:cNvGrpSpPr/>
          <p:nvPr/>
        </p:nvGrpSpPr>
        <p:grpSpPr>
          <a:xfrm>
            <a:off x="5608155" y="16311"/>
            <a:ext cx="1292376" cy="866861"/>
            <a:chOff x="4949687" y="4667706"/>
            <a:chExt cx="1699591" cy="1251510"/>
          </a:xfrm>
        </p:grpSpPr>
        <p:cxnSp>
          <p:nvCxnSpPr>
            <p:cNvPr id="14" name="Straight Arrow Connector 13"/>
            <p:cNvCxnSpPr/>
            <p:nvPr/>
          </p:nvCxnSpPr>
          <p:spPr>
            <a:xfrm flipV="1">
              <a:off x="4949687" y="4998816"/>
              <a:ext cx="725556" cy="9204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645426" y="4855011"/>
              <a:ext cx="1003852" cy="194067"/>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949687" y="4860235"/>
              <a:ext cx="1699591" cy="1058981"/>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5031740" y="5298285"/>
              <a:ext cx="133350" cy="182880"/>
            </a:xfrm>
            <a:prstGeom prst="rect">
              <a:avLst/>
            </a:prstGeom>
          </p:spPr>
        </p:pic>
        <p:pic>
          <p:nvPicPr>
            <p:cNvPr id="18" name="Picture 17"/>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5835513" y="4667706"/>
              <a:ext cx="118110" cy="249555"/>
            </a:xfrm>
            <a:prstGeom prst="rect">
              <a:avLst/>
            </a:prstGeom>
          </p:spPr>
        </p:pic>
        <p:pic>
          <p:nvPicPr>
            <p:cNvPr id="19" name="Picture 18"/>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5835513" y="5481165"/>
              <a:ext cx="135255" cy="182880"/>
            </a:xfrm>
            <a:prstGeom prst="rect">
              <a:avLst/>
            </a:prstGeom>
          </p:spPr>
        </p:pic>
      </p:grpSp>
      <p:pic>
        <p:nvPicPr>
          <p:cNvPr id="22" name="Picture 21"/>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962638" y="4462537"/>
            <a:ext cx="6477381" cy="564071"/>
          </a:xfrm>
          <a:prstGeom prst="rect">
            <a:avLst/>
          </a:prstGeom>
        </p:spPr>
      </p:pic>
      <p:sp>
        <p:nvSpPr>
          <p:cNvPr id="24" name="TextBox 23"/>
          <p:cNvSpPr txBox="1"/>
          <p:nvPr/>
        </p:nvSpPr>
        <p:spPr>
          <a:xfrm>
            <a:off x="3853488" y="3698810"/>
            <a:ext cx="1154353"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pričom</a:t>
            </a:r>
          </a:p>
        </p:txBody>
      </p:sp>
      <p:pic>
        <p:nvPicPr>
          <p:cNvPr id="26" name="Picture 25"/>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6086377" y="5866576"/>
            <a:ext cx="497205" cy="229743"/>
          </a:xfrm>
          <a:prstGeom prst="rect">
            <a:avLst/>
          </a:prstGeom>
        </p:spPr>
      </p:pic>
      <p:pic>
        <p:nvPicPr>
          <p:cNvPr id="28" name="Picture 27"/>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1956082" y="6147584"/>
            <a:ext cx="476631" cy="229743"/>
          </a:xfrm>
          <a:prstGeom prst="rect">
            <a:avLst/>
          </a:prstGeom>
        </p:spPr>
      </p:pic>
    </p:spTree>
    <p:extLst>
      <p:ext uri="{BB962C8B-B14F-4D97-AF65-F5344CB8AC3E}">
        <p14:creationId xmlns:p14="http://schemas.microsoft.com/office/powerpoint/2010/main" val="3977875604"/>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hidden="1"/>
          <p:cNvSpPr txBox="1"/>
          <p:nvPr/>
        </p:nvSpPr>
        <p:spPr>
          <a:xfrm>
            <a:off x="1568741" y="268448"/>
            <a:ext cx="5939406"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Posunutia, vektory</a:t>
            </a:r>
            <a:endParaRPr lang="en-US" sz="2800" b="1" dirty="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76837" y="1065402"/>
                <a:ext cx="8749717" cy="563231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Predstavme si časticu, ktorá sa nachádza v mieste </a:t>
                </a:r>
                <a14:m>
                  <m:oMath xmlns:m="http://schemas.openxmlformats.org/officeDocument/2006/math">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𝑦</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𝑧</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a premiestni sa do bodu </a:t>
                </a:r>
                <a14:m>
                  <m:oMath xmlns:m="http://schemas.openxmlformats.org/officeDocument/2006/math">
                    <m:d>
                      <m:dPr>
                        <m:ctrlPr>
                          <a:rPr lang="sk-SK" b="0" i="1" smtClean="0">
                            <a:latin typeface="Cambria Math" panose="02040503050406030204" pitchFamily="18" charset="0"/>
                            <a:cs typeface="Arial" panose="020B0604020202020204" pitchFamily="34" charset="0"/>
                          </a:rPr>
                        </m:ctrlPr>
                      </m:dPr>
                      <m:e>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𝑦</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𝑧</m:t>
                            </m:r>
                          </m:e>
                          <m:sup>
                            <m:r>
                              <a:rPr lang="en-US" b="0" i="1" smtClean="0">
                                <a:latin typeface="Cambria Math" panose="02040503050406030204" pitchFamily="18" charset="0"/>
                                <a:cs typeface="Arial" panose="020B0604020202020204" pitchFamily="34" charset="0"/>
                              </a:rPr>
                              <m:t>′</m:t>
                            </m:r>
                          </m:sup>
                        </m:sSup>
                      </m:e>
                    </m:d>
                  </m:oMath>
                </a14:m>
                <a:r>
                  <a:rPr lang="sk-SK" dirty="0">
                    <a:latin typeface="Arial" panose="020B0604020202020204" pitchFamily="34" charset="0"/>
                    <a:cs typeface="Arial" panose="020B0604020202020204" pitchFamily="34" charset="0"/>
                  </a:rPr>
                  <a:t>. Tento fakt môžeme vyjadriť pomocou vektora posunutia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pôvodný polohový vektor</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nový polohový vektor</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pritom súvisia takto</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Využili sme tu fakt, že operácia sčítania vektorov je definovaná tak, že sa sčítajú príslušné zložky vektorov (to sa učí už na strednej škole). Poznamenajme</a:t>
                </a:r>
                <a:r>
                  <a:rPr lang="sk-SK" b="1" dirty="0">
                    <a:solidFill>
                      <a:srgbClr val="FF0000"/>
                    </a:solidFill>
                    <a:latin typeface="Arial" panose="020B0604020202020204" pitchFamily="34" charset="0"/>
                    <a:cs typeface="Arial" panose="020B0604020202020204" pitchFamily="34" charset="0"/>
                  </a:rPr>
                  <a:t>, že to nie je „samé od seba“, že vektory sa sčítavajú takto</a:t>
                </a:r>
                <a:r>
                  <a:rPr lang="sk-SK" dirty="0">
                    <a:latin typeface="Arial" panose="020B0604020202020204" pitchFamily="34" charset="0"/>
                    <a:cs typeface="Arial" panose="020B0604020202020204" pitchFamily="34" charset="0"/>
                  </a:rPr>
                  <a:t>. Možno Marťania majú inú definíciu súčtu „vektorov“. Múdri ľudia na Zemi definovali súčet vektorov takto, lebo si uvedomili, že to je užitočný skrátený zápis čohosi, čo treba robiť veľmi často (vyrobiť vektor, ktorého zložky sú súčtom zložiek dvojice vektorov)</a:t>
                </a:r>
                <a:endParaRPr lang="en-US" dirty="0" err="1">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76837" y="1065402"/>
                <a:ext cx="8749717" cy="5632311"/>
              </a:xfrm>
              <a:prstGeom prst="rect">
                <a:avLst/>
              </a:prstGeom>
              <a:blipFill rotWithShape="0">
                <a:blip r:embed="rId9"/>
                <a:stretch>
                  <a:fillRect l="-557" t="-649" r="-348" b="-758"/>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323599" y="1835185"/>
            <a:ext cx="2813685" cy="264795"/>
          </a:xfrm>
          <a:prstGeom prst="rect">
            <a:avLst/>
          </a:prstGeom>
        </p:spPr>
      </p:pic>
      <p:pic>
        <p:nvPicPr>
          <p:cNvPr id="7" name="Picture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323598" y="2653096"/>
            <a:ext cx="1257300" cy="255270"/>
          </a:xfrm>
          <a:prstGeom prst="rect">
            <a:avLst/>
          </a:prstGeom>
        </p:spPr>
      </p:pic>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323598" y="3376343"/>
            <a:ext cx="1541145" cy="304800"/>
          </a:xfrm>
          <a:prstGeom prst="rect">
            <a:avLst/>
          </a:prstGeom>
        </p:spPr>
      </p:pic>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323598" y="4301688"/>
            <a:ext cx="1097280" cy="262890"/>
          </a:xfrm>
          <a:prstGeom prst="rect">
            <a:avLst/>
          </a:prstGeom>
        </p:spPr>
      </p:pic>
      <p:pic>
        <p:nvPicPr>
          <p:cNvPr id="56" name="Picture 55"/>
          <p:cNvPicPr>
            <a:picLocks noChangeAspect="1"/>
          </p:cNvPicPr>
          <p:nvPr/>
        </p:nvPicPr>
        <p:blipFill>
          <a:blip r:embed="rId14"/>
          <a:stretch>
            <a:fillRect/>
          </a:stretch>
        </p:blipFill>
        <p:spPr>
          <a:xfrm>
            <a:off x="5033400" y="1967582"/>
            <a:ext cx="3097036" cy="2115495"/>
          </a:xfrm>
          <a:prstGeom prst="rect">
            <a:avLst/>
          </a:prstGeom>
        </p:spPr>
      </p:pic>
      <p:sp>
        <p:nvSpPr>
          <p:cNvPr id="4" name="Slide Number Placeholder 3"/>
          <p:cNvSpPr>
            <a:spLocks noGrp="1"/>
          </p:cNvSpPr>
          <p:nvPr>
            <p:ph type="sldNum" sz="quarter" idx="12"/>
          </p:nvPr>
        </p:nvSpPr>
        <p:spPr/>
        <p:txBody>
          <a:bodyPr/>
          <a:lstStyle/>
          <a:p>
            <a:fld id="{66823058-5E0E-41BC-A830-5C8D4B66250F}" type="slidenum">
              <a:rPr lang="en-US" smtClean="0"/>
              <a:t>2</a:t>
            </a:fld>
            <a:endParaRPr lang="en-US"/>
          </a:p>
        </p:txBody>
      </p:sp>
      <p:sp>
        <p:nvSpPr>
          <p:cNvPr id="5" name="TextBox 4"/>
          <p:cNvSpPr txBox="1"/>
          <p:nvPr/>
        </p:nvSpPr>
        <p:spPr>
          <a:xfrm>
            <a:off x="5205002" y="4146875"/>
            <a:ext cx="2753832" cy="523220"/>
          </a:xfrm>
          <a:prstGeom prst="rect">
            <a:avLst/>
          </a:prstGeom>
          <a:noFill/>
        </p:spPr>
        <p:txBody>
          <a:bodyPr wrap="square" rtlCol="0">
            <a:spAutoFit/>
          </a:bodyPr>
          <a:lstStyle/>
          <a:p>
            <a:r>
              <a:rPr lang="sk-SK" sz="1400" dirty="0">
                <a:latin typeface="Arial" panose="020B0604020202020204" pitchFamily="34" charset="0"/>
                <a:cs typeface="Arial" panose="020B0604020202020204" pitchFamily="34" charset="0"/>
              </a:rPr>
              <a:t>pre zjednodušenie nakreslené v dvojdimenzionálnom svete</a:t>
            </a:r>
          </a:p>
        </p:txBody>
      </p:sp>
    </p:spTree>
    <p:extLst>
      <p:ext uri="{BB962C8B-B14F-4D97-AF65-F5344CB8AC3E}">
        <p14:creationId xmlns:p14="http://schemas.microsoft.com/office/powerpoint/2010/main" val="2504118063"/>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20</a:t>
            </a:fld>
            <a:endParaRPr lang="en-US"/>
          </a:p>
        </p:txBody>
      </p:sp>
      <p:sp>
        <p:nvSpPr>
          <p:cNvPr id="3" name="TextBox 2"/>
          <p:cNvSpPr txBox="1"/>
          <p:nvPr/>
        </p:nvSpPr>
        <p:spPr>
          <a:xfrm>
            <a:off x="467833" y="329610"/>
            <a:ext cx="8217638" cy="646330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Vidno teda, že celkové posunutie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je možné vyjadriť ako</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kde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Vidno teda že, výsledné posúvanie rýchlosťou             je možné rovnako dobre chápať ako dve súčasne vykonávané posúvania rýchlosťami             a           ,</a:t>
            </a:r>
          </a:p>
          <a:p>
            <a:r>
              <a:rPr lang="sk-SK" dirty="0">
                <a:latin typeface="Arial" panose="020B0604020202020204" pitchFamily="34" charset="0"/>
                <a:cs typeface="Arial" panose="020B0604020202020204" pitchFamily="34" charset="0"/>
              </a:rPr>
              <a:t>pričom výsledná rýchlosť je vektorovým súčtom „čiastkových“ rýchlostí súčasných pohybov. Všimnime si, že „rýchlosti sa sčítajú ako vektory“ (teda vlastne posúvania sa sčítajú ako vektory) pretože posunutia sa sčítajú ako vektory. To, že rýchlosť je vektor, ešte automaticky nemusí znamenať, že rýchlosti sa zmysluplne aj dajú sčítať ako vektory. Celé to predchádzajúce trápenie bolo kvôli tomu, aby sme ukázali, že rýchlosti sa dajú sčítať ako vektory.</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 pojmu (či dojmu?) „vykonávať dva pohyby súčasne“ možno dospieť aj opačne. Predstavím si objekt konajúci nejaký pohyb rýchlosťou         , vyjadrím tento vektor ako súčet (do značnej miery ľubovoľne)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vnímam (jeden) skutočný pohyb ako keby súčasne vykonávané dva. Takže vlastne </a:t>
            </a:r>
            <a:r>
              <a:rPr lang="sk-SK" b="1" dirty="0">
                <a:latin typeface="Arial" panose="020B0604020202020204" pitchFamily="34" charset="0"/>
                <a:cs typeface="Arial" panose="020B0604020202020204" pitchFamily="34" charset="0"/>
              </a:rPr>
              <a:t>rýchlosť „rozkladám na dve“</a:t>
            </a:r>
            <a:r>
              <a:rPr lang="sk-SK" dirty="0">
                <a:latin typeface="Arial" panose="020B0604020202020204" pitchFamily="34" charset="0"/>
                <a:cs typeface="Arial" panose="020B0604020202020204" pitchFamily="34" charset="0"/>
              </a:rPr>
              <a:t>.</a:t>
            </a:r>
          </a:p>
        </p:txBody>
      </p:sp>
      <p:pic>
        <p:nvPicPr>
          <p:cNvPr id="4" name="Picture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312981" y="391153"/>
            <a:ext cx="1009650" cy="268605"/>
          </a:xfrm>
          <a:prstGeom prst="rect">
            <a:avLst/>
          </a:prstGeom>
        </p:spPr>
      </p:pic>
      <p:pic>
        <p:nvPicPr>
          <p:cNvPr id="7" name="Picture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034539" y="1190879"/>
            <a:ext cx="4620578" cy="564071"/>
          </a:xfrm>
          <a:prstGeom prst="rect">
            <a:avLst/>
          </a:prstGeom>
        </p:spPr>
      </p:pic>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364339" y="2329130"/>
            <a:ext cx="478346" cy="229743"/>
          </a:xfrm>
          <a:prstGeom prst="rect">
            <a:avLst/>
          </a:prstGeom>
        </p:spPr>
      </p:pic>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820021" y="2569519"/>
            <a:ext cx="497205" cy="229743"/>
          </a:xfrm>
          <a:prstGeom prst="rect">
            <a:avLst/>
          </a:prstGeom>
        </p:spPr>
      </p:pic>
      <p:pic>
        <p:nvPicPr>
          <p:cNvPr id="11" name="Picture 10"/>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7799020" y="2569396"/>
            <a:ext cx="476631" cy="229743"/>
          </a:xfrm>
          <a:prstGeom prst="rect">
            <a:avLst/>
          </a:prstGeom>
        </p:spPr>
      </p:pic>
      <p:pic>
        <p:nvPicPr>
          <p:cNvPr id="13" name="Picture 12"/>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7061977" y="5352334"/>
            <a:ext cx="394335" cy="229743"/>
          </a:xfrm>
          <a:prstGeom prst="rect">
            <a:avLst/>
          </a:prstGeom>
        </p:spPr>
      </p:pic>
      <p:pic>
        <p:nvPicPr>
          <p:cNvPr id="16" name="Picture 15"/>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3234370" y="1927168"/>
            <a:ext cx="2088261" cy="229743"/>
          </a:xfrm>
          <a:prstGeom prst="rect">
            <a:avLst/>
          </a:prstGeom>
        </p:spPr>
      </p:pic>
      <p:pic>
        <p:nvPicPr>
          <p:cNvPr id="18" name="Picture 17"/>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3574526" y="5907289"/>
            <a:ext cx="2004251" cy="229743"/>
          </a:xfrm>
          <a:prstGeom prst="rect">
            <a:avLst/>
          </a:prstGeom>
        </p:spPr>
      </p:pic>
    </p:spTree>
    <p:extLst>
      <p:ext uri="{BB962C8B-B14F-4D97-AF65-F5344CB8AC3E}">
        <p14:creationId xmlns:p14="http://schemas.microsoft.com/office/powerpoint/2010/main" val="575057637"/>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21</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276447" y="361507"/>
                <a:ext cx="8537944" cy="590931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teraz, že také čosi ako dva súčasne vykonávané pohyby sme v tomto kurze už videli: šikmý vrh. Tam sme mali riešenie: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vektor rýchlosti je teda                                                      a to sa dá predstaviť ako súčet dvoch vektorov                                      a                                               </a:t>
                </a:r>
              </a:p>
              <a:p>
                <a:r>
                  <a:rPr lang="sk-SK" dirty="0">
                    <a:latin typeface="Arial" panose="020B0604020202020204" pitchFamily="34" charset="0"/>
                    <a:cs typeface="Arial" panose="020B0604020202020204" pitchFamily="34" charset="0"/>
                  </a:rPr>
                  <a:t>Dá sa to vnímať ako dva nezávislé pohyby, jeden v smere osi x, čo je rovnomerný priamočiary pohyb konštantnou rýchlosťou, druhý v smere osi z, akoby zvislý vrh nahor.</a:t>
                </a:r>
              </a:p>
              <a:p>
                <a:r>
                  <a:rPr lang="sk-SK" dirty="0">
                    <a:latin typeface="Arial" panose="020B0604020202020204" pitchFamily="34" charset="0"/>
                    <a:cs typeface="Arial" panose="020B0604020202020204" pitchFamily="34" charset="0"/>
                  </a:rPr>
                  <a:t>Ale dá sa na to pozerať ešte rafinovanejšie, ako iné dva nezávislé pohyby, takto:</a:t>
                </a:r>
              </a:p>
              <a:p>
                <a:r>
                  <a:rPr lang="sk-SK" dirty="0">
                    <a:latin typeface="Arial" panose="020B0604020202020204" pitchFamily="34" charset="0"/>
                    <a:cs typeface="Arial" panose="020B0604020202020204" pitchFamily="34" charset="0"/>
                  </a:rPr>
                  <a:t>                                             a                               pričom platí                                .</a:t>
                </a:r>
              </a:p>
              <a:p>
                <a:r>
                  <a:rPr lang="sk-SK" dirty="0">
                    <a:latin typeface="Arial" panose="020B0604020202020204" pitchFamily="34" charset="0"/>
                    <a:cs typeface="Arial" panose="020B0604020202020204" pitchFamily="34" charset="0"/>
                  </a:rPr>
                  <a:t>Podumajte aké sú to teraz pohyby. Prvý je rovnomerný priamočiary pohyb ale v šikmom smere danom uhlom </a:t>
                </a:r>
                <a14:m>
                  <m:oMath xmlns:m="http://schemas.openxmlformats.org/officeDocument/2006/math">
                    <m:r>
                      <a:rPr lang="sk-SK" b="0" i="1" smtClean="0">
                        <a:latin typeface="Cambria Math" panose="02040503050406030204" pitchFamily="18" charset="0"/>
                        <a:cs typeface="Arial" panose="020B0604020202020204" pitchFamily="34" charset="0"/>
                      </a:rPr>
                      <m:t>𝛼</m:t>
                    </m:r>
                  </m:oMath>
                </a14:m>
                <a:r>
                  <a:rPr lang="sk-SK" dirty="0">
                    <a:latin typeface="Arial" panose="020B0604020202020204" pitchFamily="34" charset="0"/>
                    <a:cs typeface="Arial" panose="020B0604020202020204" pitchFamily="34" charset="0"/>
                  </a:rPr>
                  <a:t>. Druhý je vlastne voľný pád nadol v zvislom smere.</a:t>
                </a:r>
              </a:p>
              <a:p>
                <a:r>
                  <a:rPr lang="sk-SK" dirty="0">
                    <a:latin typeface="Arial" panose="020B0604020202020204" pitchFamily="34" charset="0"/>
                    <a:cs typeface="Arial" panose="020B0604020202020204" pitchFamily="34" charset="0"/>
                  </a:rPr>
                  <a:t>Ten prvý pohyb je vlastne pohyb, ktorý by objekt konal, keby nebola gravitácia, projektil by letel rovnomerne priamočiaro v smere výstrelu. Na taký pohyb sa ešte superponuje v gravitačnom poli voľný pád.</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Tento pohľad umožňuje elegantne vyriešiť (a najmä porozumieť inému, prácnejšiemu, riešeniu) nasledujúci príklad.</a:t>
                </a:r>
              </a:p>
            </p:txBody>
          </p:sp>
        </mc:Choice>
        <mc:Fallback xmlns="">
          <p:sp>
            <p:nvSpPr>
              <p:cNvPr id="3" name="TextBox 2"/>
              <p:cNvSpPr txBox="1">
                <a:spLocks noRot="1" noChangeAspect="1" noMove="1" noResize="1" noEditPoints="1" noAdjustHandles="1" noChangeArrowheads="1" noChangeShapeType="1" noTextEdit="1"/>
              </p:cNvSpPr>
              <p:nvPr/>
            </p:nvSpPr>
            <p:spPr>
              <a:xfrm>
                <a:off x="276447" y="361507"/>
                <a:ext cx="8537944" cy="5909310"/>
              </a:xfrm>
              <a:prstGeom prst="rect">
                <a:avLst/>
              </a:prstGeom>
              <a:blipFill rotWithShape="0">
                <a:blip r:embed="rId12"/>
                <a:stretch>
                  <a:fillRect l="-571" t="-515" r="-785" b="-619"/>
                </a:stretch>
              </a:blipFill>
            </p:spPr>
            <p:txBody>
              <a:bodyPr/>
              <a:lstStyle/>
              <a:p>
                <a:r>
                  <a:rPr lang="sk-SK">
                    <a:noFill/>
                  </a:rPr>
                  <a:t> </a:t>
                </a:r>
              </a:p>
            </p:txBody>
          </p:sp>
        </mc:Fallback>
      </mc:AlternateContent>
      <p:pic>
        <p:nvPicPr>
          <p:cNvPr id="11" name="Picture 10"/>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456711" y="1186833"/>
            <a:ext cx="1513904" cy="229743"/>
          </a:xfrm>
          <a:prstGeom prst="rect">
            <a:avLst/>
          </a:prstGeom>
        </p:spPr>
      </p:pic>
      <p:pic>
        <p:nvPicPr>
          <p:cNvPr id="12" name="Picture 11"/>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456711" y="1534563"/>
            <a:ext cx="1959674" cy="229743"/>
          </a:xfrm>
          <a:prstGeom prst="rect">
            <a:avLst/>
          </a:prstGeom>
        </p:spPr>
      </p:pic>
      <p:pic>
        <p:nvPicPr>
          <p:cNvPr id="10" name="Picture 9"/>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2813465" y="2075957"/>
            <a:ext cx="3080957" cy="229743"/>
          </a:xfrm>
          <a:prstGeom prst="rect">
            <a:avLst/>
          </a:prstGeom>
        </p:spPr>
      </p:pic>
      <p:pic>
        <p:nvPicPr>
          <p:cNvPr id="14" name="Picture 13"/>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611367" y="2357090"/>
            <a:ext cx="2105406" cy="229743"/>
          </a:xfrm>
          <a:prstGeom prst="rect">
            <a:avLst/>
          </a:prstGeom>
        </p:spPr>
      </p:pic>
      <p:pic>
        <p:nvPicPr>
          <p:cNvPr id="17" name="Picture 16"/>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5278884" y="2366752"/>
            <a:ext cx="2537460" cy="229743"/>
          </a:xfrm>
          <a:prstGeom prst="rect">
            <a:avLst/>
          </a:prstGeom>
        </p:spPr>
      </p:pic>
      <p:pic>
        <p:nvPicPr>
          <p:cNvPr id="20" name="Picture 19"/>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82075" y="3735907"/>
            <a:ext cx="2688336" cy="229743"/>
          </a:xfrm>
          <a:prstGeom prst="rect">
            <a:avLst/>
          </a:prstGeom>
        </p:spPr>
      </p:pic>
      <p:pic>
        <p:nvPicPr>
          <p:cNvPr id="22" name="Picture 21"/>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456712" y="3735907"/>
            <a:ext cx="1736789" cy="229743"/>
          </a:xfrm>
          <a:prstGeom prst="rect">
            <a:avLst/>
          </a:prstGeom>
        </p:spPr>
      </p:pic>
      <p:pic>
        <p:nvPicPr>
          <p:cNvPr id="23" name="Picture 22"/>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6641401" y="3735907"/>
            <a:ext cx="1873949" cy="229743"/>
          </a:xfrm>
          <a:prstGeom prst="rect">
            <a:avLst/>
          </a:prstGeom>
        </p:spPr>
      </p:pic>
    </p:spTree>
    <p:extLst>
      <p:ext uri="{BB962C8B-B14F-4D97-AF65-F5344CB8AC3E}">
        <p14:creationId xmlns:p14="http://schemas.microsoft.com/office/powerpoint/2010/main" val="3191685837"/>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hswstatic.com/gif/gun9.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21188638">
            <a:off x="1950848" y="2308709"/>
            <a:ext cx="1455885" cy="97315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6823058-5E0E-41BC-A830-5C8D4B66250F}" type="slidenum">
              <a:rPr lang="en-US" smtClean="0"/>
              <a:t>22</a:t>
            </a:fld>
            <a:endParaRPr lang="en-US"/>
          </a:p>
        </p:txBody>
      </p:sp>
      <p:pic>
        <p:nvPicPr>
          <p:cNvPr id="1026" name="Picture 2" descr="http://starchild.gsfc.nasa.gov/Images/StarChild/questions/apple_fallin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8691" y="699127"/>
            <a:ext cx="17907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RcZhAHjvcd8PGl0WnlllnL9F66mOoOXyR2o7_JLdrqI5p4nv1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254" y="203487"/>
            <a:ext cx="971476" cy="145430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3279307" y="2190307"/>
            <a:ext cx="2664293" cy="34024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3916" y="3337547"/>
            <a:ext cx="8591107"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Príklad: keď zamierim presne na jablko visiace na strome a vystrelím, jablko netrafím, lebo strela neletí pozdĺž zámernej priamky ale pohybuje sa pod vplyvom gravitačného poľa po parabole. Ako to dopadne, ak  (nejakou zázračnou náhodou) jablko odpadne zo stromu práve v okamihu, keď strela opúšťa hlaveň?</a:t>
            </a:r>
          </a:p>
          <a:p>
            <a:r>
              <a:rPr lang="sk-SK" dirty="0">
                <a:latin typeface="Arial" panose="020B0604020202020204" pitchFamily="34" charset="0"/>
                <a:cs typeface="Arial" panose="020B0604020202020204" pitchFamily="34" charset="0"/>
              </a:rPr>
              <a:t>Poznamenajme, že nevieme rýchlosť strely a predsa výsledok streľby bude jednoznačný. Nenapíšeme tu riešenie ale predstavte si let strely ako zložený z dvoch pohybov.</a:t>
            </a:r>
          </a:p>
          <a:p>
            <a:r>
              <a:rPr lang="sk-SK" dirty="0">
                <a:latin typeface="Arial" panose="020B0604020202020204" pitchFamily="34" charset="0"/>
                <a:cs typeface="Arial" panose="020B0604020202020204" pitchFamily="34" charset="0"/>
              </a:rPr>
              <a:t>Potom si jednoduchý výsledok aj overte riešením pohybových rovníc pre strelu a jablko (to je to prácnejšie riešenie s na prvý pohľad prekvapivým výsledkom).</a:t>
            </a:r>
          </a:p>
        </p:txBody>
      </p:sp>
      <p:sp>
        <p:nvSpPr>
          <p:cNvPr id="7" name="Freeform 6"/>
          <p:cNvSpPr/>
          <p:nvPr/>
        </p:nvSpPr>
        <p:spPr>
          <a:xfrm>
            <a:off x="3232298" y="2360428"/>
            <a:ext cx="3019646" cy="180754"/>
          </a:xfrm>
          <a:custGeom>
            <a:avLst/>
            <a:gdLst>
              <a:gd name="connsiteX0" fmla="*/ 0 w 3019646"/>
              <a:gd name="connsiteY0" fmla="*/ 180754 h 1467293"/>
              <a:gd name="connsiteX1" fmla="*/ 616688 w 3019646"/>
              <a:gd name="connsiteY1" fmla="*/ 95693 h 1467293"/>
              <a:gd name="connsiteX2" fmla="*/ 1063255 w 3019646"/>
              <a:gd name="connsiteY2" fmla="*/ 53163 h 1467293"/>
              <a:gd name="connsiteX3" fmla="*/ 1626781 w 3019646"/>
              <a:gd name="connsiteY3" fmla="*/ 31898 h 1467293"/>
              <a:gd name="connsiteX4" fmla="*/ 2200939 w 3019646"/>
              <a:gd name="connsiteY4" fmla="*/ 10633 h 1467293"/>
              <a:gd name="connsiteX5" fmla="*/ 2796362 w 3019646"/>
              <a:gd name="connsiteY5" fmla="*/ 0 h 1467293"/>
              <a:gd name="connsiteX6" fmla="*/ 3019646 w 3019646"/>
              <a:gd name="connsiteY6" fmla="*/ 10633 h 1467293"/>
              <a:gd name="connsiteX7" fmla="*/ 3019646 w 3019646"/>
              <a:gd name="connsiteY7" fmla="*/ 10633 h 1467293"/>
              <a:gd name="connsiteX8" fmla="*/ 2105246 w 3019646"/>
              <a:gd name="connsiteY8" fmla="*/ 1467293 h 1467293"/>
              <a:gd name="connsiteX0" fmla="*/ 0 w 3019646"/>
              <a:gd name="connsiteY0" fmla="*/ 180754 h 180754"/>
              <a:gd name="connsiteX1" fmla="*/ 616688 w 3019646"/>
              <a:gd name="connsiteY1" fmla="*/ 95693 h 180754"/>
              <a:gd name="connsiteX2" fmla="*/ 1063255 w 3019646"/>
              <a:gd name="connsiteY2" fmla="*/ 53163 h 180754"/>
              <a:gd name="connsiteX3" fmla="*/ 1626781 w 3019646"/>
              <a:gd name="connsiteY3" fmla="*/ 31898 h 180754"/>
              <a:gd name="connsiteX4" fmla="*/ 2200939 w 3019646"/>
              <a:gd name="connsiteY4" fmla="*/ 10633 h 180754"/>
              <a:gd name="connsiteX5" fmla="*/ 2796362 w 3019646"/>
              <a:gd name="connsiteY5" fmla="*/ 0 h 180754"/>
              <a:gd name="connsiteX6" fmla="*/ 3019646 w 3019646"/>
              <a:gd name="connsiteY6" fmla="*/ 10633 h 180754"/>
              <a:gd name="connsiteX7" fmla="*/ 3019646 w 3019646"/>
              <a:gd name="connsiteY7" fmla="*/ 10633 h 18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646" h="180754">
                <a:moveTo>
                  <a:pt x="0" y="180754"/>
                </a:moveTo>
                <a:lnTo>
                  <a:pt x="616688" y="95693"/>
                </a:lnTo>
                <a:cubicBezTo>
                  <a:pt x="793897" y="74428"/>
                  <a:pt x="894906" y="63795"/>
                  <a:pt x="1063255" y="53163"/>
                </a:cubicBezTo>
                <a:cubicBezTo>
                  <a:pt x="1231604" y="42530"/>
                  <a:pt x="1626781" y="31898"/>
                  <a:pt x="1626781" y="31898"/>
                </a:cubicBezTo>
                <a:lnTo>
                  <a:pt x="2200939" y="10633"/>
                </a:lnTo>
                <a:lnTo>
                  <a:pt x="2796362" y="0"/>
                </a:lnTo>
                <a:cubicBezTo>
                  <a:pt x="2932813" y="0"/>
                  <a:pt x="3019646" y="10633"/>
                  <a:pt x="3019646" y="10633"/>
                </a:cubicBezTo>
                <a:lnTo>
                  <a:pt x="3019646" y="10633"/>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TextBox 8"/>
          <p:cNvSpPr txBox="1"/>
          <p:nvPr/>
        </p:nvSpPr>
        <p:spPr>
          <a:xfrm>
            <a:off x="1111730" y="283628"/>
            <a:ext cx="499730" cy="830997"/>
          </a:xfrm>
          <a:prstGeom prst="rect">
            <a:avLst/>
          </a:prstGeom>
          <a:noFill/>
        </p:spPr>
        <p:txBody>
          <a:bodyPr wrap="square" rtlCol="0">
            <a:spAutoFit/>
          </a:bodyPr>
          <a:lstStyle/>
          <a:p>
            <a:r>
              <a:rPr lang="sk-SK" sz="4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23691458"/>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492875"/>
            <a:ext cx="2057400" cy="365125"/>
          </a:xfrm>
        </p:spPr>
        <p:txBody>
          <a:bodyPr/>
          <a:lstStyle/>
          <a:p>
            <a:fld id="{66823058-5E0E-41BC-A830-5C8D4B66250F}" type="slidenum">
              <a:rPr lang="en-US" smtClean="0"/>
              <a:t>23</a:t>
            </a:fld>
            <a:endParaRPr lang="en-US"/>
          </a:p>
        </p:txBody>
      </p:sp>
      <p:pic>
        <p:nvPicPr>
          <p:cNvPr id="2050" name="Picture 2" descr="http://info.orschelnfarmhome.com/Portals/92432/images/mounted%20shooter%20gir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9634" y="635146"/>
            <a:ext cx="2055998" cy="16471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36405" y="235036"/>
            <a:ext cx="5550195"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Skladanie rýchlostí. Relatívna rýchlosť.</a:t>
            </a:r>
          </a:p>
        </p:txBody>
      </p:sp>
      <p:sp>
        <p:nvSpPr>
          <p:cNvPr id="4" name="TextBox 3"/>
          <p:cNvSpPr txBox="1"/>
          <p:nvPr/>
        </p:nvSpPr>
        <p:spPr>
          <a:xfrm>
            <a:off x="170120" y="2388203"/>
            <a:ext cx="8559210" cy="452431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Na obrázku je strieľajúca </a:t>
            </a:r>
            <a:r>
              <a:rPr lang="sk-SK" dirty="0" err="1">
                <a:latin typeface="Arial" panose="020B0604020202020204" pitchFamily="34" charset="0"/>
                <a:cs typeface="Arial" panose="020B0604020202020204" pitchFamily="34" charset="0"/>
              </a:rPr>
              <a:t>cowgirl</a:t>
            </a:r>
            <a:r>
              <a:rPr lang="sk-SK" dirty="0">
                <a:latin typeface="Arial" panose="020B0604020202020204" pitchFamily="34" charset="0"/>
                <a:cs typeface="Arial" panose="020B0604020202020204" pitchFamily="34" charset="0"/>
              </a:rPr>
              <a:t> (?) na cválajúcom koni. Ako sa pohybuje vystrelená guľka v okamihu opustenia hlavne?</a:t>
            </a:r>
          </a:p>
          <a:p>
            <a:r>
              <a:rPr lang="sk-SK" dirty="0">
                <a:latin typeface="Arial" panose="020B0604020202020204" pitchFamily="34" charset="0"/>
                <a:cs typeface="Arial" panose="020B0604020202020204" pitchFamily="34" charset="0"/>
              </a:rPr>
              <a:t>Nuž, voči pištoli sa bude pohybovať výstrelnou rýchlosťou     , ktorá sa dá určiť meraním pri stojacej pištoli. Ibaže pištoľ sa hýbe voči zemi v podstate rýchlosťou koňa      . Takže strela teraz „naozaj“ vykonáva dva pohyby, dve posúvania: pištoľ voči zemi a strela voči pištoli. Rýchlosť strely voči zemi potom dostaneme ako vektorový súčet                   . Všimnime si </a:t>
            </a:r>
            <a:r>
              <a:rPr lang="sk-SK" b="1" dirty="0">
                <a:latin typeface="Arial" panose="020B0604020202020204" pitchFamily="34" charset="0"/>
                <a:cs typeface="Arial" panose="020B0604020202020204" pitchFamily="34" charset="0"/>
              </a:rPr>
              <a:t>jemný rozdiel </a:t>
            </a:r>
            <a:r>
              <a:rPr lang="sk-SK" dirty="0">
                <a:latin typeface="Arial" panose="020B0604020202020204" pitchFamily="34" charset="0"/>
                <a:cs typeface="Arial" panose="020B0604020202020204" pitchFamily="34" charset="0"/>
              </a:rPr>
              <a:t>oproti tomu, ako sme rozkladali rýchlosť pri šikmom vrhu, kde sme formálne napísali rýchlosť „skutočného pohybu“ ako vektorový súčet dvoch fiktívnych pohybov. V prípade streľby na koni má jedna z rýchlostí fyzikálny význam relatívnej rýchlosti (strela voči pištoli). V oboch prípadoch ale išlo o skladanie dvoch posúvaní, </a:t>
            </a:r>
            <a:r>
              <a:rPr lang="sk-SK">
                <a:latin typeface="Arial" panose="020B0604020202020204" pitchFamily="34" charset="0"/>
                <a:cs typeface="Arial" panose="020B0604020202020204" pitchFamily="34" charset="0"/>
              </a:rPr>
              <a:t>takže opäť </a:t>
            </a:r>
            <a:r>
              <a:rPr lang="sk-SK" dirty="0" err="1">
                <a:latin typeface="Arial" panose="020B0604020202020204" pitchFamily="34" charset="0"/>
                <a:cs typeface="Arial" panose="020B0604020202020204" pitchFamily="34" charset="0"/>
              </a:rPr>
              <a:t>zafungoval</a:t>
            </a:r>
            <a:r>
              <a:rPr lang="sk-SK" dirty="0">
                <a:latin typeface="Arial" panose="020B0604020202020204" pitchFamily="34" charset="0"/>
                <a:cs typeface="Arial" panose="020B0604020202020204" pitchFamily="34" charset="0"/>
              </a:rPr>
              <a:t> vektorový súčet.</a:t>
            </a:r>
          </a:p>
          <a:p>
            <a:r>
              <a:rPr lang="sk-SK" dirty="0">
                <a:latin typeface="Arial" panose="020B0604020202020204" pitchFamily="34" charset="0"/>
                <a:cs typeface="Arial" panose="020B0604020202020204" pitchFamily="34" charset="0"/>
              </a:rPr>
              <a:t>Prezraďme trochu predčasne, že u Einsteina sa nič nemení ak rozkladáme vektor rýchlosti na dva fiktívne pohyby ale ak sa bavíme o relatívnej rýchlosti, potom v teórii relativity sa rýchlosti skladajú podľa komplikovanejšieho vzorca, než je jednoduchý vektorový súčet. </a:t>
            </a:r>
            <a:r>
              <a:rPr lang="sk-SK" b="1" dirty="0">
                <a:latin typeface="Arial" panose="020B0604020202020204" pitchFamily="34" charset="0"/>
                <a:cs typeface="Arial" panose="020B0604020202020204" pitchFamily="34" charset="0"/>
              </a:rPr>
              <a:t>Takže na jemné rozdiely pozor</a:t>
            </a:r>
            <a:r>
              <a:rPr lang="sk-SK" dirty="0">
                <a:latin typeface="Arial" panose="020B0604020202020204" pitchFamily="34" charset="0"/>
                <a:cs typeface="Arial" panose="020B0604020202020204" pitchFamily="34" charset="0"/>
              </a:rPr>
              <a:t>!</a:t>
            </a:r>
          </a:p>
        </p:txBody>
      </p: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235395" y="3029084"/>
            <a:ext cx="180023" cy="198882"/>
          </a:xfrm>
          <a:prstGeom prst="rect">
            <a:avLst/>
          </a:prstGeom>
        </p:spPr>
      </p:pic>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66415" y="3574477"/>
            <a:ext cx="195453" cy="198882"/>
          </a:xfrm>
          <a:prstGeom prst="rect">
            <a:avLst/>
          </a:prstGeom>
        </p:spPr>
      </p:pic>
      <p:pic>
        <p:nvPicPr>
          <p:cNvPr id="9" name="Picture 8"/>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003599" y="4135979"/>
            <a:ext cx="1104138" cy="198882"/>
          </a:xfrm>
          <a:prstGeom prst="rect">
            <a:avLst/>
          </a:prstGeom>
        </p:spPr>
      </p:pic>
    </p:spTree>
    <p:extLst>
      <p:ext uri="{BB962C8B-B14F-4D97-AF65-F5344CB8AC3E}">
        <p14:creationId xmlns:p14="http://schemas.microsoft.com/office/powerpoint/2010/main" val="1806707714"/>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85750" y="422910"/>
                <a:ext cx="8572500" cy="4288290"/>
              </a:xfrm>
              <a:prstGeom prst="rect">
                <a:avLst/>
              </a:prstGeom>
              <a:noFill/>
            </p:spPr>
            <p:txBody>
              <a:bodyPr wrap="square" rtlCol="0">
                <a:spAutoFit/>
              </a:bodyPr>
              <a:lstStyle/>
              <a:p>
                <a:r>
                  <a:rPr lang="sk-SK" dirty="0">
                    <a:solidFill>
                      <a:prstClr val="white"/>
                    </a:solidFill>
                    <a:latin typeface="Arial" panose="020B0604020202020204" pitchFamily="34" charset="0"/>
                    <a:cs typeface="Arial" panose="020B0604020202020204" pitchFamily="34" charset="0"/>
                  </a:rPr>
                  <a:t>Čo mám garantovane vedieť</a:t>
                </a:r>
              </a:p>
              <a:p>
                <a:endParaRPr lang="sk-SK" dirty="0">
                  <a:solidFill>
                    <a:prstClr val="whit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systém častíc posuniem najprv o vektor </a:t>
                </a:r>
                <a14:m>
                  <m:oMath xmlns:m="http://schemas.openxmlformats.org/officeDocument/2006/math">
                    <m:acc>
                      <m:accPr>
                        <m:chr m:val="⃗"/>
                        <m:ctrlPr>
                          <a:rPr lang="en-US" i="1" smtClean="0">
                            <a:solidFill>
                              <a:prstClr val="white"/>
                            </a:solidFill>
                            <a:latin typeface="Cambria Math" panose="02040503050406030204" pitchFamily="18" charset="0"/>
                            <a:cs typeface="Arial" panose="020B0604020202020204" pitchFamily="34" charset="0"/>
                          </a:rPr>
                        </m:ctrlPr>
                      </m:accPr>
                      <m:e>
                        <m:r>
                          <a:rPr lang="en-US" i="1" smtClean="0">
                            <a:solidFill>
                              <a:prstClr val="white"/>
                            </a:solidFill>
                            <a:latin typeface="Cambria Math" panose="02040503050406030204" pitchFamily="18" charset="0"/>
                            <a:cs typeface="Arial" panose="020B0604020202020204" pitchFamily="34" charset="0"/>
                          </a:rPr>
                          <m:t>𝑎</m:t>
                        </m:r>
                      </m:e>
                    </m:acc>
                  </m:oMath>
                </a14:m>
                <a:r>
                  <a:rPr lang="en-US" dirty="0">
                    <a:solidFill>
                      <a:prstClr val="white"/>
                    </a:solidFill>
                    <a:latin typeface="Arial" panose="020B0604020202020204" pitchFamily="34" charset="0"/>
                    <a:cs typeface="Arial" panose="020B0604020202020204" pitchFamily="34" charset="0"/>
                  </a:rPr>
                  <a:t> </a:t>
                </a:r>
                <a:r>
                  <a:rPr lang="sk-SK" dirty="0">
                    <a:solidFill>
                      <a:prstClr val="white"/>
                    </a:solidFill>
                    <a:latin typeface="Arial" panose="020B0604020202020204" pitchFamily="34" charset="0"/>
                    <a:cs typeface="Arial" panose="020B0604020202020204" pitchFamily="34" charset="0"/>
                  </a:rPr>
                  <a:t>a potom o vektor </a:t>
                </a:r>
                <a14:m>
                  <m:oMath xmlns:m="http://schemas.openxmlformats.org/officeDocument/2006/math">
                    <m:acc>
                      <m:accPr>
                        <m:chr m:val="⃗"/>
                        <m:ctrlPr>
                          <a:rPr lang="en-US" i="1" smtClean="0">
                            <a:solidFill>
                              <a:prstClr val="white"/>
                            </a:solidFill>
                            <a:latin typeface="Cambria Math" panose="02040503050406030204" pitchFamily="18" charset="0"/>
                            <a:cs typeface="Arial" panose="020B0604020202020204" pitchFamily="34" charset="0"/>
                          </a:rPr>
                        </m:ctrlPr>
                      </m:accPr>
                      <m:e>
                        <m:r>
                          <a:rPr lang="en-US" i="1" smtClean="0">
                            <a:solidFill>
                              <a:prstClr val="white"/>
                            </a:solidFill>
                            <a:latin typeface="Cambria Math" panose="02040503050406030204" pitchFamily="18" charset="0"/>
                            <a:cs typeface="Arial" panose="020B0604020202020204" pitchFamily="34" charset="0"/>
                          </a:rPr>
                          <m:t>𝑏</m:t>
                        </m:r>
                      </m:e>
                    </m:acc>
                  </m:oMath>
                </a14:m>
                <a:r>
                  <a:rPr lang="en-US" dirty="0">
                    <a:solidFill>
                      <a:prstClr val="white"/>
                    </a:solidFill>
                    <a:latin typeface="Arial" panose="020B0604020202020204" pitchFamily="34" charset="0"/>
                    <a:cs typeface="Arial" panose="020B0604020202020204" pitchFamily="34" charset="0"/>
                  </a:rPr>
                  <a:t>.</a:t>
                </a:r>
                <a:r>
                  <a:rPr lang="sk-SK" dirty="0">
                    <a:solidFill>
                      <a:prstClr val="white"/>
                    </a:solidFill>
                    <a:latin typeface="Arial" panose="020B0604020202020204" pitchFamily="34" charset="0"/>
                    <a:cs typeface="Arial" panose="020B0604020202020204" pitchFamily="34" charset="0"/>
                  </a:rPr>
                  <a:t> Výsledkom sa dá získať ako jediné posunutie o vektor </a:t>
                </a:r>
                <a14:m>
                  <m:oMath xmlns:m="http://schemas.openxmlformats.org/officeDocument/2006/math">
                    <m:acc>
                      <m:accPr>
                        <m:chr m:val="⃗"/>
                        <m:ctrlPr>
                          <a:rPr lang="en-US" i="1" smtClean="0">
                            <a:solidFill>
                              <a:prstClr val="white"/>
                            </a:solidFill>
                            <a:latin typeface="Cambria Math" panose="02040503050406030204" pitchFamily="18" charset="0"/>
                            <a:cs typeface="Arial" panose="020B0604020202020204" pitchFamily="34" charset="0"/>
                          </a:rPr>
                        </m:ctrlPr>
                      </m:accPr>
                      <m:e>
                        <m:r>
                          <a:rPr lang="en-US" i="1" smtClean="0">
                            <a:solidFill>
                              <a:prstClr val="white"/>
                            </a:solidFill>
                            <a:latin typeface="Cambria Math" panose="02040503050406030204" pitchFamily="18" charset="0"/>
                            <a:cs typeface="Arial" panose="020B0604020202020204" pitchFamily="34" charset="0"/>
                          </a:rPr>
                          <m:t>𝑐</m:t>
                        </m:r>
                      </m:e>
                    </m:acc>
                  </m:oMath>
                </a14:m>
                <a:r>
                  <a:rPr lang="en-US" dirty="0">
                    <a:solidFill>
                      <a:prstClr val="white"/>
                    </a:solidFill>
                    <a:latin typeface="Arial" panose="020B0604020202020204" pitchFamily="34" charset="0"/>
                    <a:cs typeface="Arial" panose="020B0604020202020204" pitchFamily="34" charset="0"/>
                  </a:rPr>
                  <a:t>. </a:t>
                </a:r>
                <a:r>
                  <a:rPr lang="sk-SK" dirty="0">
                    <a:solidFill>
                      <a:prstClr val="white"/>
                    </a:solidFill>
                    <a:latin typeface="Arial" panose="020B0604020202020204" pitchFamily="34" charset="0"/>
                    <a:cs typeface="Arial" panose="020B0604020202020204" pitchFamily="34" charset="0"/>
                  </a:rPr>
                  <a:t>Vyjadrite ten vektor pomocou pôvodných posunutí.</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popíšte pohyb ako postupnosť infinitezimálnych posunutí. Ako súvisí okamžitá rýchlosť s práve konaným </a:t>
                </a:r>
                <a:r>
                  <a:rPr lang="sk-SK" dirty="0" err="1">
                    <a:solidFill>
                      <a:prstClr val="white"/>
                    </a:solidFill>
                    <a:latin typeface="Arial" panose="020B0604020202020204" pitchFamily="34" charset="0"/>
                    <a:cs typeface="Arial" panose="020B0604020202020204" pitchFamily="34" charset="0"/>
                  </a:rPr>
                  <a:t>infinitezimálnym</a:t>
                </a:r>
                <a:r>
                  <a:rPr lang="sk-SK" dirty="0">
                    <a:solidFill>
                      <a:prstClr val="white"/>
                    </a:solidFill>
                    <a:latin typeface="Arial" panose="020B0604020202020204" pitchFamily="34" charset="0"/>
                    <a:cs typeface="Arial" panose="020B0604020202020204" pitchFamily="34" charset="0"/>
                  </a:rPr>
                  <a:t> posunutím.</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konečné posunutie vzniklo ako výsledok pohybu rýchlosťou (vektorom) závislom na čase. Vyjadrite výsledný vektor posunutia ako integrál z vektora rýchlosti.</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vysvetlite ako treba chápať vyjadrenie, že častica vykonáva naraz dva pohyby dvoma rôznymi rýchlosťami a prečo výsledok vyzerá ako pohyb </a:t>
                </a:r>
                <a:r>
                  <a:rPr lang="sk-SK" dirty="0" err="1">
                    <a:solidFill>
                      <a:prstClr val="white"/>
                    </a:solidFill>
                    <a:latin typeface="Arial" panose="020B0604020202020204" pitchFamily="34" charset="0"/>
                    <a:cs typeface="Arial" panose="020B0604020202020204" pitchFamily="34" charset="0"/>
                  </a:rPr>
                  <a:t>jedninou</a:t>
                </a:r>
                <a:r>
                  <a:rPr lang="sk-SK" dirty="0">
                    <a:solidFill>
                      <a:prstClr val="white"/>
                    </a:solidFill>
                    <a:latin typeface="Arial" panose="020B0604020202020204" pitchFamily="34" charset="0"/>
                    <a:cs typeface="Arial" panose="020B0604020202020204" pitchFamily="34" charset="0"/>
                  </a:rPr>
                  <a:t> rýchlosťou. Ako táto výsledná rýchlosť súvisí s rýchlosťami dvoch naraz vykonávaných pohybov.</a:t>
                </a:r>
              </a:p>
              <a:p>
                <a:pPr marL="285750" indent="-285750">
                  <a:buFont typeface="Arial" panose="020B0604020202020204" pitchFamily="34" charset="0"/>
                  <a:buChar char="•"/>
                </a:pPr>
                <a:endParaRPr lang="en-US" dirty="0">
                  <a:solidFill>
                    <a:prstClr val="white"/>
                  </a:solidFill>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85750" y="422910"/>
                <a:ext cx="8572500" cy="4288290"/>
              </a:xfrm>
              <a:prstGeom prst="rect">
                <a:avLst/>
              </a:prstGeom>
              <a:blipFill rotWithShape="0">
                <a:blip r:embed="rId6"/>
                <a:stretch>
                  <a:fillRect l="-640" t="-710" r="-996"/>
                </a:stretch>
              </a:blipFill>
            </p:spPr>
            <p:txBody>
              <a:bodyPr/>
              <a:lstStyle/>
              <a:p>
                <a:r>
                  <a:rPr lang="en-US">
                    <a:noFill/>
                  </a:rPr>
                  <a:t> </a:t>
                </a:r>
              </a:p>
            </p:txBody>
          </p:sp>
        </mc:Fallback>
      </mc:AlternateContent>
      <p:sp>
        <p:nvSpPr>
          <p:cNvPr id="3" name="TextBox 2"/>
          <p:cNvSpPr txBox="1"/>
          <p:nvPr/>
        </p:nvSpPr>
        <p:spPr>
          <a:xfrm>
            <a:off x="112014" y="4501134"/>
            <a:ext cx="8572500" cy="923330"/>
          </a:xfrm>
          <a:prstGeom prst="rect">
            <a:avLst/>
          </a:prstGeom>
          <a:noFill/>
        </p:spPr>
        <p:txBody>
          <a:bodyPr wrap="square" rtlCol="0">
            <a:spAutoFit/>
          </a:bodyPr>
          <a:lstStyle/>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častica sa pohybuje voči inerciálnej sústave B rýchlosťou      . Sústava </a:t>
            </a:r>
            <a:r>
              <a:rPr lang="en-US" dirty="0">
                <a:solidFill>
                  <a:prstClr val="white"/>
                </a:solidFill>
                <a:latin typeface="Arial" panose="020B0604020202020204" pitchFamily="34" charset="0"/>
                <a:cs typeface="Arial" panose="020B0604020202020204" pitchFamily="34" charset="0"/>
              </a:rPr>
              <a:t>A </a:t>
            </a:r>
            <a:r>
              <a:rPr lang="en-US" dirty="0" err="1">
                <a:solidFill>
                  <a:prstClr val="white"/>
                </a:solidFill>
                <a:latin typeface="Arial" panose="020B0604020202020204" pitchFamily="34" charset="0"/>
                <a:cs typeface="Arial" panose="020B0604020202020204" pitchFamily="34" charset="0"/>
              </a:rPr>
              <a:t>sa</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pohybuje</a:t>
            </a:r>
            <a:r>
              <a:rPr lang="sk-SK" dirty="0">
                <a:solidFill>
                  <a:prstClr val="white"/>
                </a:solidFill>
                <a:latin typeface="Arial" panose="020B0604020202020204" pitchFamily="34" charset="0"/>
                <a:cs typeface="Arial" panose="020B0604020202020204" pitchFamily="34" charset="0"/>
              </a:rPr>
              <a:t> voči inej inerciálnej sústave A rýchlosťou       . Ako sa vyjadrí rýchlosť častice voči sústave A.</a:t>
            </a: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363165" y="4588942"/>
            <a:ext cx="200025" cy="219075"/>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698443" y="4848756"/>
            <a:ext cx="264795" cy="219075"/>
          </a:xfrm>
          <a:prstGeom prst="rect">
            <a:avLst/>
          </a:prstGeom>
        </p:spPr>
      </p:pic>
    </p:spTree>
    <p:extLst>
      <p:ext uri="{BB962C8B-B14F-4D97-AF65-F5344CB8AC3E}">
        <p14:creationId xmlns:p14="http://schemas.microsoft.com/office/powerpoint/2010/main" val="1292985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25</a:t>
            </a:fld>
            <a:endParaRPr lang="en-US"/>
          </a:p>
        </p:txBody>
      </p:sp>
      <p:sp>
        <p:nvSpPr>
          <p:cNvPr id="3" name="TextBox 2"/>
          <p:cNvSpPr txBox="1"/>
          <p:nvPr/>
        </p:nvSpPr>
        <p:spPr>
          <a:xfrm>
            <a:off x="595423" y="2636874"/>
            <a:ext cx="7612912" cy="1200329"/>
          </a:xfrm>
          <a:prstGeom prst="rect">
            <a:avLst/>
          </a:prstGeom>
          <a:noFill/>
        </p:spPr>
        <p:txBody>
          <a:bodyPr wrap="square" rtlCol="0">
            <a:spAutoFit/>
          </a:bodyPr>
          <a:lstStyle/>
          <a:p>
            <a:pPr algn="ctr"/>
            <a:r>
              <a:rPr lang="sk-SK" sz="3600" b="1" dirty="0">
                <a:latin typeface="Arial" panose="020B0604020202020204" pitchFamily="34" charset="0"/>
                <a:cs typeface="Arial" panose="020B0604020202020204" pitchFamily="34" charset="0"/>
              </a:rPr>
              <a:t>Rozklad vektora, báza, vektorové operácie</a:t>
            </a:r>
          </a:p>
        </p:txBody>
      </p:sp>
    </p:spTree>
    <p:extLst>
      <p:ext uri="{BB962C8B-B14F-4D97-AF65-F5344CB8AC3E}">
        <p14:creationId xmlns:p14="http://schemas.microsoft.com/office/powerpoint/2010/main" val="2042915463"/>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556792"/>
            <a:ext cx="5544616" cy="430887"/>
          </a:xfrm>
          <a:prstGeom prst="rect">
            <a:avLst/>
          </a:prstGeom>
          <a:noFill/>
        </p:spPr>
        <p:txBody>
          <a:bodyPr wrap="square" rtlCol="0">
            <a:spAutoFit/>
          </a:bodyPr>
          <a:lstStyle/>
          <a:p>
            <a:r>
              <a:rPr lang="sk-SK" sz="2200" dirty="0"/>
              <a:t>Stav častice =</a:t>
            </a:r>
            <a:r>
              <a:rPr lang="en-US" sz="2200" dirty="0"/>
              <a:t> </a:t>
            </a: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339752" y="1620787"/>
            <a:ext cx="765810" cy="302895"/>
          </a:xfrm>
          <a:prstGeom prst="rect">
            <a:avLst/>
          </a:prstGeom>
        </p:spPr>
      </p:pic>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339754" y="2237697"/>
            <a:ext cx="3240405" cy="314325"/>
          </a:xfrm>
          <a:prstGeom prst="rect">
            <a:avLst/>
          </a:prstGeom>
        </p:spPr>
      </p:pic>
      <p:grpSp>
        <p:nvGrpSpPr>
          <p:cNvPr id="17" name="Group 16"/>
          <p:cNvGrpSpPr/>
          <p:nvPr/>
        </p:nvGrpSpPr>
        <p:grpSpPr>
          <a:xfrm>
            <a:off x="1979712" y="2924944"/>
            <a:ext cx="3796974" cy="3096344"/>
            <a:chOff x="1979712" y="2924944"/>
            <a:chExt cx="3796974" cy="3096344"/>
          </a:xfrm>
        </p:grpSpPr>
        <p:cxnSp>
          <p:nvCxnSpPr>
            <p:cNvPr id="10" name="Straight Connector 9"/>
            <p:cNvCxnSpPr/>
            <p:nvPr/>
          </p:nvCxnSpPr>
          <p:spPr>
            <a:xfrm>
              <a:off x="2915816" y="2924944"/>
              <a:ext cx="0" cy="2160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15816" y="5085184"/>
              <a:ext cx="28608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79712" y="5085184"/>
              <a:ext cx="936104"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flipV="1">
            <a:off x="2915816" y="4005064"/>
            <a:ext cx="1728192" cy="108012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15542" y="4034092"/>
            <a:ext cx="0" cy="187220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090057" y="5906300"/>
            <a:ext cx="252548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601028" y="5085184"/>
            <a:ext cx="821116" cy="82111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915816" y="3212878"/>
            <a:ext cx="1685212" cy="82111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24852" y="5297713"/>
            <a:ext cx="360040" cy="430887"/>
          </a:xfrm>
          <a:prstGeom prst="rect">
            <a:avLst/>
          </a:prstGeom>
          <a:noFill/>
        </p:spPr>
        <p:txBody>
          <a:bodyPr wrap="square" rtlCol="0">
            <a:spAutoFit/>
          </a:bodyPr>
          <a:lstStyle/>
          <a:p>
            <a:r>
              <a:rPr lang="en-US" sz="2200" dirty="0"/>
              <a:t>x</a:t>
            </a:r>
          </a:p>
        </p:txBody>
      </p:sp>
      <p:sp>
        <p:nvSpPr>
          <p:cNvPr id="33" name="TextBox 32"/>
          <p:cNvSpPr txBox="1"/>
          <p:nvPr/>
        </p:nvSpPr>
        <p:spPr>
          <a:xfrm>
            <a:off x="4991370" y="4666357"/>
            <a:ext cx="360040" cy="430887"/>
          </a:xfrm>
          <a:prstGeom prst="rect">
            <a:avLst/>
          </a:prstGeom>
          <a:noFill/>
        </p:spPr>
        <p:txBody>
          <a:bodyPr wrap="square" rtlCol="0">
            <a:spAutoFit/>
          </a:bodyPr>
          <a:lstStyle/>
          <a:p>
            <a:r>
              <a:rPr lang="en-US" sz="2200" dirty="0"/>
              <a:t>y</a:t>
            </a:r>
          </a:p>
        </p:txBody>
      </p:sp>
      <p:sp>
        <p:nvSpPr>
          <p:cNvPr id="34" name="TextBox 33"/>
          <p:cNvSpPr txBox="1"/>
          <p:nvPr/>
        </p:nvSpPr>
        <p:spPr>
          <a:xfrm>
            <a:off x="2603820" y="3875347"/>
            <a:ext cx="360040" cy="430887"/>
          </a:xfrm>
          <a:prstGeom prst="rect">
            <a:avLst/>
          </a:prstGeom>
          <a:noFill/>
        </p:spPr>
        <p:txBody>
          <a:bodyPr wrap="square" rtlCol="0">
            <a:spAutoFit/>
          </a:bodyPr>
          <a:lstStyle/>
          <a:p>
            <a:r>
              <a:rPr lang="en-US" sz="2200" dirty="0"/>
              <a:t>z</a:t>
            </a:r>
          </a:p>
        </p:txBody>
      </p:sp>
      <p:pic>
        <p:nvPicPr>
          <p:cNvPr id="43" name="Picture 4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666564" y="4282058"/>
            <a:ext cx="226695" cy="241935"/>
          </a:xfrm>
          <a:prstGeom prst="rect">
            <a:avLst/>
          </a:prstGeom>
        </p:spPr>
      </p:pic>
      <p:cxnSp>
        <p:nvCxnSpPr>
          <p:cNvPr id="6" name="Straight Connector 5"/>
          <p:cNvCxnSpPr/>
          <p:nvPr/>
        </p:nvCxnSpPr>
        <p:spPr>
          <a:xfrm>
            <a:off x="2915816" y="5085184"/>
            <a:ext cx="1699726" cy="821116"/>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EF2191A1-080D-4B75-96DD-5F8CFE4971FF}" type="slidenum">
              <a:rPr lang="en-US" smtClean="0"/>
              <a:t>26</a:t>
            </a:fld>
            <a:endParaRPr lang="en-US" dirty="0"/>
          </a:p>
        </p:txBody>
      </p:sp>
    </p:spTree>
    <p:extLst>
      <p:ext uri="{BB962C8B-B14F-4D97-AF65-F5344CB8AC3E}">
        <p14:creationId xmlns:p14="http://schemas.microsoft.com/office/powerpoint/2010/main" val="2048885475"/>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658963" y="452440"/>
            <a:ext cx="1381125" cy="302895"/>
          </a:xfrm>
          <a:prstGeom prst="rect">
            <a:avLst/>
          </a:prstGeom>
        </p:spPr>
      </p:pic>
      <p:grpSp>
        <p:nvGrpSpPr>
          <p:cNvPr id="17" name="Group 16"/>
          <p:cNvGrpSpPr/>
          <p:nvPr/>
        </p:nvGrpSpPr>
        <p:grpSpPr>
          <a:xfrm>
            <a:off x="658938" y="1067152"/>
            <a:ext cx="3796974" cy="3096344"/>
            <a:chOff x="1979712" y="2924944"/>
            <a:chExt cx="3796974" cy="3096344"/>
          </a:xfrm>
        </p:grpSpPr>
        <p:cxnSp>
          <p:nvCxnSpPr>
            <p:cNvPr id="10" name="Straight Connector 9"/>
            <p:cNvCxnSpPr/>
            <p:nvPr/>
          </p:nvCxnSpPr>
          <p:spPr>
            <a:xfrm>
              <a:off x="2915816" y="2924944"/>
              <a:ext cx="0" cy="2160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15816" y="5085184"/>
              <a:ext cx="28608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79712" y="5085184"/>
              <a:ext cx="936104"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flipV="1">
            <a:off x="1595042" y="2147272"/>
            <a:ext cx="1728192" cy="108012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94768" y="2176300"/>
            <a:ext cx="0" cy="187220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69283" y="4048508"/>
            <a:ext cx="252548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280254" y="3227392"/>
            <a:ext cx="821116" cy="82111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95042" y="1355086"/>
            <a:ext cx="1685212" cy="82111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04078" y="3439921"/>
            <a:ext cx="360040" cy="430887"/>
          </a:xfrm>
          <a:prstGeom prst="rect">
            <a:avLst/>
          </a:prstGeom>
          <a:noFill/>
        </p:spPr>
        <p:txBody>
          <a:bodyPr wrap="square" rtlCol="0">
            <a:spAutoFit/>
          </a:bodyPr>
          <a:lstStyle/>
          <a:p>
            <a:r>
              <a:rPr lang="en-US" sz="2200" dirty="0"/>
              <a:t>x</a:t>
            </a:r>
          </a:p>
        </p:txBody>
      </p:sp>
      <p:sp>
        <p:nvSpPr>
          <p:cNvPr id="33" name="TextBox 32"/>
          <p:cNvSpPr txBox="1"/>
          <p:nvPr/>
        </p:nvSpPr>
        <p:spPr>
          <a:xfrm>
            <a:off x="3670596" y="2808565"/>
            <a:ext cx="360040" cy="430887"/>
          </a:xfrm>
          <a:prstGeom prst="rect">
            <a:avLst/>
          </a:prstGeom>
          <a:noFill/>
        </p:spPr>
        <p:txBody>
          <a:bodyPr wrap="square" rtlCol="0">
            <a:spAutoFit/>
          </a:bodyPr>
          <a:lstStyle/>
          <a:p>
            <a:r>
              <a:rPr lang="en-US" sz="2200" dirty="0"/>
              <a:t>y</a:t>
            </a:r>
          </a:p>
        </p:txBody>
      </p:sp>
      <p:sp>
        <p:nvSpPr>
          <p:cNvPr id="34" name="TextBox 33"/>
          <p:cNvSpPr txBox="1"/>
          <p:nvPr/>
        </p:nvSpPr>
        <p:spPr>
          <a:xfrm>
            <a:off x="1283046" y="2017555"/>
            <a:ext cx="360040" cy="430887"/>
          </a:xfrm>
          <a:prstGeom prst="rect">
            <a:avLst/>
          </a:prstGeom>
          <a:noFill/>
        </p:spPr>
        <p:txBody>
          <a:bodyPr wrap="square" rtlCol="0">
            <a:spAutoFit/>
          </a:bodyPr>
          <a:lstStyle/>
          <a:p>
            <a:r>
              <a:rPr lang="en-US" sz="2200" dirty="0"/>
              <a:t>z</a:t>
            </a:r>
          </a:p>
        </p:txBody>
      </p:sp>
      <p:cxnSp>
        <p:nvCxnSpPr>
          <p:cNvPr id="38" name="Straight Arrow Connector 37"/>
          <p:cNvCxnSpPr/>
          <p:nvPr/>
        </p:nvCxnSpPr>
        <p:spPr>
          <a:xfrm flipV="1">
            <a:off x="1595042" y="2687332"/>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V="1">
            <a:off x="1878068" y="2955844"/>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345406" y="3216362"/>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a:grpSpLocks noChangeAspect="1"/>
          </p:cNvGrpSpPr>
          <p:nvPr/>
        </p:nvGrpSpPr>
        <p:grpSpPr>
          <a:xfrm>
            <a:off x="5880951" y="2332870"/>
            <a:ext cx="1734446" cy="1687433"/>
            <a:chOff x="5880973" y="4190677"/>
            <a:chExt cx="802692" cy="780930"/>
          </a:xfrm>
        </p:grpSpPr>
        <p:cxnSp>
          <p:nvCxnSpPr>
            <p:cNvPr id="22" name="Straight Arrow Connector 21"/>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880951" y="3438949"/>
            <a:ext cx="226695" cy="299085"/>
          </a:xfrm>
          <a:prstGeom prst="rect">
            <a:avLst/>
          </a:prstGeom>
        </p:spPr>
      </p:pic>
      <p:pic>
        <p:nvPicPr>
          <p:cNvPr id="9" name="Picture 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7194494" y="3077849"/>
            <a:ext cx="226695" cy="348615"/>
          </a:xfrm>
          <a:prstGeom prst="rect">
            <a:avLst/>
          </a:prstGeom>
        </p:spPr>
      </p:pic>
      <p:pic>
        <p:nvPicPr>
          <p:cNvPr id="11" name="Picture 10"/>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521013" y="2338717"/>
            <a:ext cx="226695" cy="308610"/>
          </a:xfrm>
          <a:prstGeom prst="rect">
            <a:avLst/>
          </a:prstGeom>
        </p:spPr>
      </p:pic>
      <p:sp>
        <p:nvSpPr>
          <p:cNvPr id="12" name="Oval 11"/>
          <p:cNvSpPr/>
          <p:nvPr/>
        </p:nvSpPr>
        <p:spPr>
          <a:xfrm>
            <a:off x="5580159" y="2147272"/>
            <a:ext cx="2344641" cy="2453793"/>
          </a:xfrm>
          <a:prstGeom prst="ellipse">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5" name="Straight Connector 14"/>
          <p:cNvCxnSpPr>
            <a:endCxn id="42" idx="0"/>
          </p:cNvCxnSpPr>
          <p:nvPr/>
        </p:nvCxnSpPr>
        <p:spPr>
          <a:xfrm flipH="1">
            <a:off x="1735517" y="2147272"/>
            <a:ext cx="4898843" cy="500054"/>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73477" y="1571208"/>
            <a:ext cx="2477340" cy="446347"/>
          </a:xfrm>
          <a:prstGeom prst="rect">
            <a:avLst/>
          </a:prstGeom>
          <a:noFill/>
          <a:ln>
            <a:noFill/>
          </a:ln>
        </p:spPr>
        <p:txBody>
          <a:bodyPr wrap="square" rtlCol="0">
            <a:spAutoFit/>
          </a:bodyPr>
          <a:lstStyle/>
          <a:p>
            <a:r>
              <a:rPr lang="sk-SK" sz="2200" dirty="0">
                <a:solidFill>
                  <a:srgbClr val="00B0F0"/>
                </a:solidFill>
              </a:rPr>
              <a:t>Jednotkové vektory</a:t>
            </a:r>
            <a:endParaRPr lang="en-US" sz="2200" dirty="0">
              <a:solidFill>
                <a:srgbClr val="00B0F0"/>
              </a:solidFill>
            </a:endParaRPr>
          </a:p>
        </p:txBody>
      </p:sp>
      <p:pic>
        <p:nvPicPr>
          <p:cNvPr id="35" name="Picture 34"/>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148098" y="2483704"/>
            <a:ext cx="226695" cy="241935"/>
          </a:xfrm>
          <a:prstGeom prst="rect">
            <a:avLst/>
          </a:prstGeom>
        </p:spPr>
      </p:pic>
      <p:pic>
        <p:nvPicPr>
          <p:cNvPr id="28" name="Picture 27"/>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769283" y="4416280"/>
            <a:ext cx="4362450" cy="369570"/>
          </a:xfrm>
          <a:prstGeom prst="rect">
            <a:avLst/>
          </a:prstGeom>
        </p:spPr>
      </p:pic>
      <p:pic>
        <p:nvPicPr>
          <p:cNvPr id="36" name="Picture 35"/>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779234" y="4850520"/>
            <a:ext cx="2889885" cy="369570"/>
          </a:xfrm>
          <a:prstGeom prst="rect">
            <a:avLst/>
          </a:prstGeom>
        </p:spPr>
      </p:pic>
      <p:pic>
        <p:nvPicPr>
          <p:cNvPr id="37" name="Picture 36"/>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2782868" y="5413828"/>
            <a:ext cx="2348865" cy="358140"/>
          </a:xfrm>
          <a:prstGeom prst="rect">
            <a:avLst/>
          </a:prstGeom>
        </p:spPr>
      </p:pic>
      <p:cxnSp>
        <p:nvCxnSpPr>
          <p:cNvPr id="41" name="Straight Connector 40"/>
          <p:cNvCxnSpPr/>
          <p:nvPr/>
        </p:nvCxnSpPr>
        <p:spPr>
          <a:xfrm flipH="1" flipV="1">
            <a:off x="1608038" y="3738034"/>
            <a:ext cx="4817216" cy="815381"/>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209589" y="2647326"/>
            <a:ext cx="1051855" cy="1100823"/>
          </a:xfrm>
          <a:prstGeom prst="ellipse">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TextBox 29"/>
          <p:cNvSpPr txBox="1"/>
          <p:nvPr/>
        </p:nvSpPr>
        <p:spPr>
          <a:xfrm>
            <a:off x="351693" y="5936564"/>
            <a:ext cx="8440610" cy="769441"/>
          </a:xfrm>
          <a:prstGeom prst="rect">
            <a:avLst/>
          </a:prstGeom>
          <a:noFill/>
        </p:spPr>
        <p:txBody>
          <a:bodyPr wrap="square" rtlCol="0">
            <a:spAutoFit/>
          </a:bodyPr>
          <a:lstStyle/>
          <a:p>
            <a:r>
              <a:rPr lang="sk-SK" sz="2200" dirty="0"/>
              <a:t>Vektory</a:t>
            </a:r>
            <a:r>
              <a:rPr lang="en-US" sz="2200" dirty="0"/>
              <a:t>                      </a:t>
            </a:r>
            <a:r>
              <a:rPr lang="sk-SK" sz="2200" dirty="0"/>
              <a:t>sa nazývajú </a:t>
            </a:r>
            <a:r>
              <a:rPr lang="sk-SK" sz="2200" b="1" dirty="0"/>
              <a:t>báza</a:t>
            </a:r>
            <a:r>
              <a:rPr lang="sk-SK" sz="2200" dirty="0"/>
              <a:t>, lebo pomocou nich sa dá vyjadriť ľubovoľný vektor</a:t>
            </a:r>
            <a:r>
              <a:rPr lang="en-US" sz="2200" dirty="0"/>
              <a:t> </a:t>
            </a:r>
            <a:r>
              <a:rPr lang="sk-SK" sz="2200" dirty="0"/>
              <a:t>ako ich </a:t>
            </a:r>
            <a:r>
              <a:rPr lang="sk-SK" sz="2200" dirty="0" err="1"/>
              <a:t>superpozícia</a:t>
            </a:r>
            <a:r>
              <a:rPr lang="sk-SK" sz="2200" dirty="0"/>
              <a:t> (lineárna kombinácia)</a:t>
            </a:r>
          </a:p>
        </p:txBody>
      </p:sp>
      <p:pic>
        <p:nvPicPr>
          <p:cNvPr id="44" name="Picture 43"/>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1515055" y="5950632"/>
            <a:ext cx="1097280" cy="358140"/>
          </a:xfrm>
          <a:prstGeom prst="rect">
            <a:avLst/>
          </a:prstGeom>
        </p:spPr>
      </p:pic>
      <p:sp>
        <p:nvSpPr>
          <p:cNvPr id="2" name="Slide Number Placeholder 1"/>
          <p:cNvSpPr>
            <a:spLocks noGrp="1"/>
          </p:cNvSpPr>
          <p:nvPr>
            <p:ph type="sldNum" sz="quarter" idx="12"/>
          </p:nvPr>
        </p:nvSpPr>
        <p:spPr/>
        <p:txBody>
          <a:bodyPr/>
          <a:lstStyle/>
          <a:p>
            <a:fld id="{EF2191A1-080D-4B75-96DD-5F8CFE4971FF}" type="slidenum">
              <a:rPr lang="en-US" smtClean="0"/>
              <a:t>27</a:t>
            </a:fld>
            <a:endParaRPr lang="en-US"/>
          </a:p>
        </p:txBody>
      </p:sp>
    </p:spTree>
    <p:extLst>
      <p:ext uri="{BB962C8B-B14F-4D97-AF65-F5344CB8AC3E}">
        <p14:creationId xmlns:p14="http://schemas.microsoft.com/office/powerpoint/2010/main" val="488730358"/>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28</a:t>
            </a:fld>
            <a:endParaRPr lang="en-US"/>
          </a:p>
        </p:txBody>
      </p:sp>
      <p:sp>
        <p:nvSpPr>
          <p:cNvPr id="3" name="TextBox 2"/>
          <p:cNvSpPr txBox="1"/>
          <p:nvPr/>
        </p:nvSpPr>
        <p:spPr>
          <a:xfrm>
            <a:off x="542260" y="701749"/>
            <a:ext cx="814454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Aj vektor rýchlosti môžeme vyjadriť v tej istej báze</a:t>
            </a:r>
          </a:p>
        </p:txBody>
      </p:sp>
      <p:pic>
        <p:nvPicPr>
          <p:cNvPr id="36" name="Picture 35"/>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658964" y="1186098"/>
            <a:ext cx="1436751" cy="240030"/>
          </a:xfrm>
          <a:prstGeom prst="rect">
            <a:avLst/>
          </a:prstGeom>
        </p:spPr>
      </p:pic>
      <p:grpSp>
        <p:nvGrpSpPr>
          <p:cNvPr id="5" name="Group 4"/>
          <p:cNvGrpSpPr/>
          <p:nvPr/>
        </p:nvGrpSpPr>
        <p:grpSpPr>
          <a:xfrm>
            <a:off x="658938" y="1800810"/>
            <a:ext cx="3796974" cy="3096344"/>
            <a:chOff x="1979712" y="2924944"/>
            <a:chExt cx="3796974" cy="3096344"/>
          </a:xfrm>
        </p:grpSpPr>
        <p:cxnSp>
          <p:nvCxnSpPr>
            <p:cNvPr id="6" name="Straight Connector 5"/>
            <p:cNvCxnSpPr/>
            <p:nvPr/>
          </p:nvCxnSpPr>
          <p:spPr>
            <a:xfrm>
              <a:off x="2915816" y="2924944"/>
              <a:ext cx="0" cy="2160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15816" y="5085184"/>
              <a:ext cx="28608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979712" y="5085184"/>
              <a:ext cx="936104"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Straight Arrow Connector 8"/>
          <p:cNvCxnSpPr/>
          <p:nvPr/>
        </p:nvCxnSpPr>
        <p:spPr>
          <a:xfrm flipV="1">
            <a:off x="1595042" y="2880930"/>
            <a:ext cx="1728192" cy="108012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94768" y="2909958"/>
            <a:ext cx="0" cy="187220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69283" y="4782166"/>
            <a:ext cx="252548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280254" y="3961050"/>
            <a:ext cx="821116" cy="82111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95042" y="2088744"/>
            <a:ext cx="1685212" cy="82111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595042" y="3420990"/>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1878068" y="3689502"/>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345406" y="3950020"/>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a:grpSpLocks noChangeAspect="1"/>
          </p:cNvGrpSpPr>
          <p:nvPr/>
        </p:nvGrpSpPr>
        <p:grpSpPr>
          <a:xfrm>
            <a:off x="5880951" y="3066528"/>
            <a:ext cx="1734446" cy="1687433"/>
            <a:chOff x="5880973" y="4190677"/>
            <a:chExt cx="802692" cy="780930"/>
          </a:xfrm>
        </p:grpSpPr>
        <p:cxnSp>
          <p:nvCxnSpPr>
            <p:cNvPr id="21" name="Straight Arrow Connector 20"/>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5880951" y="4172607"/>
            <a:ext cx="226695" cy="299085"/>
          </a:xfrm>
          <a:prstGeom prst="rect">
            <a:avLst/>
          </a:prstGeom>
        </p:spPr>
      </p:pic>
      <p:pic>
        <p:nvPicPr>
          <p:cNvPr id="25" name="Picture 24"/>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7194494" y="3811507"/>
            <a:ext cx="226695" cy="348615"/>
          </a:xfrm>
          <a:prstGeom prst="rect">
            <a:avLst/>
          </a:prstGeom>
        </p:spPr>
      </p:pic>
      <p:pic>
        <p:nvPicPr>
          <p:cNvPr id="26" name="Picture 25"/>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6521013" y="3072375"/>
            <a:ext cx="226695" cy="308610"/>
          </a:xfrm>
          <a:prstGeom prst="rect">
            <a:avLst/>
          </a:prstGeom>
        </p:spPr>
      </p:pic>
      <p:sp>
        <p:nvSpPr>
          <p:cNvPr id="27" name="Oval 26"/>
          <p:cNvSpPr/>
          <p:nvPr/>
        </p:nvSpPr>
        <p:spPr>
          <a:xfrm>
            <a:off x="5580159" y="2880930"/>
            <a:ext cx="2344641" cy="2453793"/>
          </a:xfrm>
          <a:prstGeom prst="ellipse">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8" name="Straight Connector 27"/>
          <p:cNvCxnSpPr>
            <a:endCxn id="35" idx="0"/>
          </p:cNvCxnSpPr>
          <p:nvPr/>
        </p:nvCxnSpPr>
        <p:spPr>
          <a:xfrm flipH="1">
            <a:off x="1735517" y="2880930"/>
            <a:ext cx="4898843" cy="500054"/>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573477" y="2304866"/>
            <a:ext cx="2477340" cy="446347"/>
          </a:xfrm>
          <a:prstGeom prst="rect">
            <a:avLst/>
          </a:prstGeom>
          <a:noFill/>
          <a:ln>
            <a:noFill/>
          </a:ln>
        </p:spPr>
        <p:txBody>
          <a:bodyPr wrap="square" rtlCol="0">
            <a:spAutoFit/>
          </a:bodyPr>
          <a:lstStyle/>
          <a:p>
            <a:r>
              <a:rPr lang="sk-SK" sz="2200" dirty="0">
                <a:solidFill>
                  <a:srgbClr val="00B0F0"/>
                </a:solidFill>
              </a:rPr>
              <a:t>Jednotkové vektory</a:t>
            </a:r>
            <a:endParaRPr lang="en-US" sz="2200" dirty="0">
              <a:solidFill>
                <a:srgbClr val="00B0F0"/>
              </a:solidFill>
            </a:endParaRPr>
          </a:p>
        </p:txBody>
      </p:sp>
      <p:pic>
        <p:nvPicPr>
          <p:cNvPr id="37" name="Picture 36"/>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2626287" y="2962542"/>
            <a:ext cx="142875" cy="182880"/>
          </a:xfrm>
          <a:prstGeom prst="rect">
            <a:avLst/>
          </a:prstGeom>
        </p:spPr>
      </p:pic>
      <p:pic>
        <p:nvPicPr>
          <p:cNvPr id="31" name="Picture 30"/>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769283" y="5149938"/>
            <a:ext cx="4362450" cy="369570"/>
          </a:xfrm>
          <a:prstGeom prst="rect">
            <a:avLst/>
          </a:prstGeom>
        </p:spPr>
      </p:pic>
      <p:pic>
        <p:nvPicPr>
          <p:cNvPr id="32" name="Picture 31"/>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779234" y="5584178"/>
            <a:ext cx="2889885" cy="369570"/>
          </a:xfrm>
          <a:prstGeom prst="rect">
            <a:avLst/>
          </a:prstGeom>
        </p:spPr>
      </p:pic>
      <p:pic>
        <p:nvPicPr>
          <p:cNvPr id="44" name="Picture 4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3294768" y="6216968"/>
            <a:ext cx="2167890" cy="321945"/>
          </a:xfrm>
          <a:prstGeom prst="rect">
            <a:avLst/>
          </a:prstGeom>
        </p:spPr>
      </p:pic>
      <p:cxnSp>
        <p:nvCxnSpPr>
          <p:cNvPr id="34" name="Straight Connector 33"/>
          <p:cNvCxnSpPr/>
          <p:nvPr/>
        </p:nvCxnSpPr>
        <p:spPr>
          <a:xfrm flipH="1" flipV="1">
            <a:off x="1608038" y="4471692"/>
            <a:ext cx="4817216" cy="815381"/>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209589" y="3380984"/>
            <a:ext cx="1051855" cy="1100823"/>
          </a:xfrm>
          <a:prstGeom prst="ellipse">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9" name="Picture 38"/>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749107" y="4246222"/>
            <a:ext cx="220980" cy="152400"/>
          </a:xfrm>
          <a:prstGeom prst="rect">
            <a:avLst/>
          </a:prstGeom>
        </p:spPr>
      </p:pic>
      <p:pic>
        <p:nvPicPr>
          <p:cNvPr id="41" name="Picture 40"/>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3571345" y="3739225"/>
            <a:ext cx="217170" cy="186690"/>
          </a:xfrm>
          <a:prstGeom prst="rect">
            <a:avLst/>
          </a:prstGeom>
        </p:spPr>
      </p:pic>
      <p:pic>
        <p:nvPicPr>
          <p:cNvPr id="43" name="Picture 42"/>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1297055" y="2304866"/>
            <a:ext cx="209550" cy="152400"/>
          </a:xfrm>
          <a:prstGeom prst="rect">
            <a:avLst/>
          </a:prstGeom>
        </p:spPr>
      </p:pic>
    </p:spTree>
    <p:extLst>
      <p:ext uri="{BB962C8B-B14F-4D97-AF65-F5344CB8AC3E}">
        <p14:creationId xmlns:p14="http://schemas.microsoft.com/office/powerpoint/2010/main" val="2372745713"/>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0166"/>
            <a:ext cx="7301132" cy="584775"/>
          </a:xfrm>
          <a:prstGeom prst="rect">
            <a:avLst/>
          </a:prstGeom>
          <a:noFill/>
        </p:spPr>
        <p:txBody>
          <a:bodyPr wrap="square" rtlCol="0">
            <a:spAutoFit/>
          </a:bodyPr>
          <a:lstStyle/>
          <a:p>
            <a:pPr algn="ctr"/>
            <a:r>
              <a:rPr lang="sk-SK" sz="3200" b="1" dirty="0"/>
              <a:t>Skalárny súčin</a:t>
            </a: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865707" y="1414588"/>
            <a:ext cx="2708910" cy="840105"/>
          </a:xfrm>
          <a:prstGeom prst="rect">
            <a:avLst/>
          </a:prstGeom>
        </p:spPr>
      </p:pic>
      <p:pic>
        <p:nvPicPr>
          <p:cNvPr id="28" name="Picture 2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41859" y="3071071"/>
            <a:ext cx="2954655" cy="379095"/>
          </a:xfrm>
          <a:prstGeom prst="rect">
            <a:avLst/>
          </a:prstGeom>
        </p:spPr>
      </p:pic>
      <p:sp>
        <p:nvSpPr>
          <p:cNvPr id="14" name="TextBox 13"/>
          <p:cNvSpPr txBox="1"/>
          <p:nvPr/>
        </p:nvSpPr>
        <p:spPr>
          <a:xfrm>
            <a:off x="534572" y="2659588"/>
            <a:ext cx="8243668" cy="430887"/>
          </a:xfrm>
          <a:prstGeom prst="rect">
            <a:avLst/>
          </a:prstGeom>
          <a:noFill/>
        </p:spPr>
        <p:txBody>
          <a:bodyPr wrap="square" rtlCol="0">
            <a:spAutoFit/>
          </a:bodyPr>
          <a:lstStyle/>
          <a:p>
            <a:r>
              <a:rPr lang="sk-SK" sz="2200" b="1" dirty="0"/>
              <a:t>Skalárny súčin vyrobí z dvoch vektorov reálne číslo definované takto</a:t>
            </a:r>
          </a:p>
        </p:txBody>
      </p:sp>
      <p:pic>
        <p:nvPicPr>
          <p:cNvPr id="30" name="Picture 2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541858" y="3564011"/>
            <a:ext cx="3874770" cy="312420"/>
          </a:xfrm>
          <a:prstGeom prst="rect">
            <a:avLst/>
          </a:prstGeom>
        </p:spPr>
      </p:pic>
      <p:sp>
        <p:nvSpPr>
          <p:cNvPr id="16" name="TextBox 15"/>
          <p:cNvSpPr txBox="1"/>
          <p:nvPr/>
        </p:nvSpPr>
        <p:spPr>
          <a:xfrm>
            <a:off x="540288" y="3876431"/>
            <a:ext cx="8243668" cy="430887"/>
          </a:xfrm>
          <a:prstGeom prst="rect">
            <a:avLst/>
          </a:prstGeom>
          <a:noFill/>
        </p:spPr>
        <p:txBody>
          <a:bodyPr wrap="square" rtlCol="0">
            <a:spAutoFit/>
          </a:bodyPr>
          <a:lstStyle/>
          <a:p>
            <a:r>
              <a:rPr lang="sk-SK" sz="2200" dirty="0"/>
              <a:t>Skalárny súčin je zjavne komutatívny a distributívny, teda</a:t>
            </a:r>
          </a:p>
        </p:txBody>
      </p:sp>
      <p:pic>
        <p:nvPicPr>
          <p:cNvPr id="31" name="Picture 30"/>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758902" y="4324920"/>
            <a:ext cx="4924425" cy="367665"/>
          </a:xfrm>
          <a:prstGeom prst="rect">
            <a:avLst/>
          </a:prstGeom>
        </p:spPr>
      </p:pic>
      <p:sp>
        <p:nvSpPr>
          <p:cNvPr id="19" name="TextBox 18"/>
          <p:cNvSpPr txBox="1"/>
          <p:nvPr/>
        </p:nvSpPr>
        <p:spPr>
          <a:xfrm>
            <a:off x="540288" y="4797073"/>
            <a:ext cx="7844057" cy="1785104"/>
          </a:xfrm>
          <a:prstGeom prst="rect">
            <a:avLst/>
          </a:prstGeom>
          <a:noFill/>
        </p:spPr>
        <p:txBody>
          <a:bodyPr wrap="square" rtlCol="0">
            <a:spAutoFit/>
          </a:bodyPr>
          <a:lstStyle/>
          <a:p>
            <a:r>
              <a:rPr lang="sk-SK" sz="2200" dirty="0"/>
              <a:t>Definícia skalárneho súčinu vyžaduje definovať bázu. Mohlo by sa stať, že keď si niekto definuje svoju bázu odlišnú od našej (napríklad pootočí našu bázu) bude jeho výsledok pre skalárny súčin dvoch vektorov číslo odlišné od nášho. Nie je to tak, </a:t>
            </a:r>
            <a:r>
              <a:rPr lang="sk-SK" sz="2200" b="1" dirty="0"/>
              <a:t>skalárny súčin dáva v každej báze rovnakú hodnotu</a:t>
            </a:r>
            <a:r>
              <a:rPr lang="sk-SK" sz="2200" dirty="0"/>
              <a:t>, ako hneď uvidíme</a:t>
            </a:r>
          </a:p>
        </p:txBody>
      </p:sp>
      <p:sp>
        <p:nvSpPr>
          <p:cNvPr id="4" name="Slide Number Placeholder 3"/>
          <p:cNvSpPr>
            <a:spLocks noGrp="1"/>
          </p:cNvSpPr>
          <p:nvPr>
            <p:ph type="sldNum" sz="quarter" idx="12"/>
          </p:nvPr>
        </p:nvSpPr>
        <p:spPr/>
        <p:txBody>
          <a:bodyPr/>
          <a:lstStyle/>
          <a:p>
            <a:fld id="{EF2191A1-080D-4B75-96DD-5F8CFE4971FF}" type="slidenum">
              <a:rPr lang="en-US" smtClean="0"/>
              <a:t>29</a:t>
            </a:fld>
            <a:endParaRPr lang="en-US"/>
          </a:p>
        </p:txBody>
      </p:sp>
    </p:spTree>
    <p:extLst>
      <p:ext uri="{BB962C8B-B14F-4D97-AF65-F5344CB8AC3E}">
        <p14:creationId xmlns:p14="http://schemas.microsoft.com/office/powerpoint/2010/main" val="1762390651"/>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87911" y="2541455"/>
            <a:ext cx="3097036" cy="2115495"/>
            <a:chOff x="723176" y="493155"/>
            <a:chExt cx="3097036" cy="2115495"/>
          </a:xfrm>
        </p:grpSpPr>
        <p:pic>
          <p:nvPicPr>
            <p:cNvPr id="11" name="Picture 10"/>
            <p:cNvPicPr>
              <a:picLocks noChangeAspect="1"/>
            </p:cNvPicPr>
            <p:nvPr/>
          </p:nvPicPr>
          <p:blipFill>
            <a:blip r:embed="rId3"/>
            <a:stretch>
              <a:fillRect/>
            </a:stretch>
          </p:blipFill>
          <p:spPr>
            <a:xfrm>
              <a:off x="723176" y="493155"/>
              <a:ext cx="3097036" cy="2115495"/>
            </a:xfrm>
            <a:prstGeom prst="rect">
              <a:avLst/>
            </a:prstGeom>
          </p:spPr>
        </p:pic>
        <p:pic>
          <p:nvPicPr>
            <p:cNvPr id="12" name="Picture 1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56441" y="599057"/>
              <a:ext cx="1097280" cy="262890"/>
            </a:xfrm>
            <a:prstGeom prst="rect">
              <a:avLst/>
            </a:prstGeom>
          </p:spPr>
        </p:pic>
      </p:grpSp>
      <p:sp>
        <p:nvSpPr>
          <p:cNvPr id="13" name="TextBox 12"/>
          <p:cNvSpPr txBox="1"/>
          <p:nvPr/>
        </p:nvSpPr>
        <p:spPr>
          <a:xfrm>
            <a:off x="500424" y="745204"/>
            <a:ext cx="8229600"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Poznamenajme, že my tu za primárnu definíciu súčtu vektorov považujeme „sčítanie po zložkách“. Na obrázku vidíme geometrickú realizáciu: druhý vektor nakreslíme do koncového </a:t>
            </a:r>
            <a:r>
              <a:rPr lang="en-US" dirty="0">
                <a:latin typeface="Arial" panose="020B0604020202020204" pitchFamily="34" charset="0"/>
                <a:cs typeface="Arial" panose="020B0604020202020204" pitchFamily="34" charset="0"/>
              </a:rPr>
              <a:t>b</a:t>
            </a:r>
            <a:r>
              <a:rPr lang="sk-SK" dirty="0" err="1">
                <a:latin typeface="Arial" panose="020B0604020202020204" pitchFamily="34" charset="0"/>
                <a:cs typeface="Arial" panose="020B0604020202020204" pitchFamily="34" charset="0"/>
              </a:rPr>
              <a:t>odu</a:t>
            </a:r>
            <a:r>
              <a:rPr lang="sk-SK" dirty="0">
                <a:latin typeface="Arial" panose="020B0604020202020204" pitchFamily="34" charset="0"/>
                <a:cs typeface="Arial" panose="020B0604020202020204" pitchFamily="34" charset="0"/>
              </a:rPr>
              <a:t> prvého vektora a súčet je vektor od nakresleného počiatku prvého vektora do koncového bodu druhého vektora.</a:t>
            </a:r>
          </a:p>
          <a:p>
            <a:endParaRPr lang="sk-SK"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6823058-5E0E-41BC-A830-5C8D4B66250F}" type="slidenum">
              <a:rPr lang="en-US" smtClean="0"/>
              <a:t>3</a:t>
            </a:fld>
            <a:endParaRPr lang="en-US"/>
          </a:p>
        </p:txBody>
      </p:sp>
      <p:sp>
        <p:nvSpPr>
          <p:cNvPr id="21" name="TextBox 20"/>
          <p:cNvSpPr txBox="1"/>
          <p:nvPr/>
        </p:nvSpPr>
        <p:spPr>
          <a:xfrm>
            <a:off x="3159513" y="4848624"/>
            <a:ext cx="2753832" cy="523220"/>
          </a:xfrm>
          <a:prstGeom prst="rect">
            <a:avLst/>
          </a:prstGeom>
          <a:noFill/>
        </p:spPr>
        <p:txBody>
          <a:bodyPr wrap="square" rtlCol="0">
            <a:spAutoFit/>
          </a:bodyPr>
          <a:lstStyle/>
          <a:p>
            <a:r>
              <a:rPr lang="sk-SK" sz="1400" dirty="0">
                <a:latin typeface="Arial" panose="020B0604020202020204" pitchFamily="34" charset="0"/>
                <a:cs typeface="Arial" panose="020B0604020202020204" pitchFamily="34" charset="0"/>
              </a:rPr>
              <a:t>pre zjednodušenie nakreslené v dvojdimenzionálnom svete</a:t>
            </a:r>
          </a:p>
        </p:txBody>
      </p:sp>
    </p:spTree>
    <p:extLst>
      <p:ext uri="{BB962C8B-B14F-4D97-AF65-F5344CB8AC3E}">
        <p14:creationId xmlns:p14="http://schemas.microsoft.com/office/powerpoint/2010/main" val="4277871598"/>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1237957" y="1026942"/>
            <a:ext cx="1645920" cy="17021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237957" y="1139483"/>
            <a:ext cx="4206240" cy="15896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69809" y="1057063"/>
            <a:ext cx="2574388" cy="824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842843" y="1513059"/>
            <a:ext cx="226695" cy="240030"/>
          </a:xfrm>
          <a:prstGeom prst="rect">
            <a:avLst/>
          </a:prstGeom>
        </p:spPr>
      </p:pic>
      <p:pic>
        <p:nvPicPr>
          <p:cNvPr id="12" name="Picture 11"/>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486418" y="1934307"/>
            <a:ext cx="226695" cy="306705"/>
          </a:xfrm>
          <a:prstGeom prst="rect">
            <a:avLst/>
          </a:prstGeom>
        </p:spPr>
      </p:pic>
      <p:pic>
        <p:nvPicPr>
          <p:cNvPr id="15" name="Picture 1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663851" y="720237"/>
            <a:ext cx="1379220" cy="306705"/>
          </a:xfrm>
          <a:prstGeom prst="rect">
            <a:avLst/>
          </a:prstGeom>
        </p:spPr>
      </p:pic>
      <p:pic>
        <p:nvPicPr>
          <p:cNvPr id="17" name="Picture 16"/>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540002" y="2540000"/>
            <a:ext cx="4444365" cy="760095"/>
          </a:xfrm>
          <a:prstGeom prst="rect">
            <a:avLst/>
          </a:prstGeom>
        </p:spPr>
      </p:pic>
      <p:sp>
        <p:nvSpPr>
          <p:cNvPr id="18" name="TextBox 17"/>
          <p:cNvSpPr txBox="1"/>
          <p:nvPr/>
        </p:nvSpPr>
        <p:spPr>
          <a:xfrm>
            <a:off x="703385" y="3601329"/>
            <a:ext cx="7033846" cy="430887"/>
          </a:xfrm>
          <a:prstGeom prst="rect">
            <a:avLst/>
          </a:prstGeom>
          <a:noFill/>
        </p:spPr>
        <p:txBody>
          <a:bodyPr wrap="square" rtlCol="0">
            <a:spAutoFit/>
          </a:bodyPr>
          <a:lstStyle/>
          <a:p>
            <a:r>
              <a:rPr lang="sk-SK" sz="2200" dirty="0"/>
              <a:t>Porovnajme to s kosínusovou vetou</a:t>
            </a:r>
          </a:p>
        </p:txBody>
      </p:sp>
      <p:pic>
        <p:nvPicPr>
          <p:cNvPr id="20" name="Picture 19"/>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2526667" y="4171853"/>
            <a:ext cx="4427220" cy="367665"/>
          </a:xfrm>
          <a:prstGeom prst="rect">
            <a:avLst/>
          </a:prstGeom>
        </p:spPr>
      </p:pic>
      <p:sp>
        <p:nvSpPr>
          <p:cNvPr id="23" name="Arc 22"/>
          <p:cNvSpPr/>
          <p:nvPr/>
        </p:nvSpPr>
        <p:spPr>
          <a:xfrm rot="2566452">
            <a:off x="1373328" y="1842741"/>
            <a:ext cx="966311" cy="966311"/>
          </a:xfrm>
          <a:prstGeom prst="arc">
            <a:avLst>
              <a:gd name="adj1" fmla="val 15266585"/>
              <a:gd name="adj2" fmla="val 1894425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pic>
        <p:nvPicPr>
          <p:cNvPr id="27" name="Picture 26"/>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977280" y="2132028"/>
            <a:ext cx="135255" cy="167640"/>
          </a:xfrm>
          <a:prstGeom prst="rect">
            <a:avLst/>
          </a:prstGeom>
        </p:spPr>
      </p:pic>
      <p:sp>
        <p:nvSpPr>
          <p:cNvPr id="28" name="TextBox 27"/>
          <p:cNvSpPr txBox="1"/>
          <p:nvPr/>
        </p:nvSpPr>
        <p:spPr>
          <a:xfrm>
            <a:off x="703385" y="4825218"/>
            <a:ext cx="6485206" cy="430887"/>
          </a:xfrm>
          <a:prstGeom prst="rect">
            <a:avLst/>
          </a:prstGeom>
          <a:noFill/>
        </p:spPr>
        <p:txBody>
          <a:bodyPr wrap="square" rtlCol="0">
            <a:spAutoFit/>
          </a:bodyPr>
          <a:lstStyle/>
          <a:p>
            <a:r>
              <a:rPr lang="sk-SK" sz="2200" dirty="0"/>
              <a:t>Dostaneme</a:t>
            </a:r>
          </a:p>
        </p:txBody>
      </p:sp>
      <p:pic>
        <p:nvPicPr>
          <p:cNvPr id="29" name="Picture 28"/>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2869809" y="5226925"/>
            <a:ext cx="2386965" cy="367665"/>
          </a:xfrm>
          <a:prstGeom prst="rect">
            <a:avLst/>
          </a:prstGeom>
        </p:spPr>
      </p:pic>
      <p:sp>
        <p:nvSpPr>
          <p:cNvPr id="31" name="TextBox 30"/>
          <p:cNvSpPr txBox="1"/>
          <p:nvPr/>
        </p:nvSpPr>
        <p:spPr>
          <a:xfrm>
            <a:off x="703385" y="5922498"/>
            <a:ext cx="6879101" cy="769441"/>
          </a:xfrm>
          <a:prstGeom prst="rect">
            <a:avLst/>
          </a:prstGeom>
          <a:noFill/>
        </p:spPr>
        <p:txBody>
          <a:bodyPr wrap="square" rtlCol="0">
            <a:spAutoFit/>
          </a:bodyPr>
          <a:lstStyle/>
          <a:p>
            <a:r>
              <a:rPr lang="sk-SK" sz="2200" dirty="0"/>
              <a:t>Toto vyjadrenie nie je závislé na voľbe bázy, teda vidíme že hodnota skalárneho súčinu nezávisí na voľbe bázy</a:t>
            </a:r>
          </a:p>
        </p:txBody>
      </p:sp>
      <p:sp>
        <p:nvSpPr>
          <p:cNvPr id="32" name="Rectangle 31"/>
          <p:cNvSpPr/>
          <p:nvPr/>
        </p:nvSpPr>
        <p:spPr>
          <a:xfrm>
            <a:off x="2526667" y="5040661"/>
            <a:ext cx="3311425" cy="881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Slide Number Placeholder 1"/>
          <p:cNvSpPr>
            <a:spLocks noGrp="1"/>
          </p:cNvSpPr>
          <p:nvPr>
            <p:ph type="sldNum" sz="quarter" idx="12"/>
          </p:nvPr>
        </p:nvSpPr>
        <p:spPr/>
        <p:txBody>
          <a:bodyPr/>
          <a:lstStyle/>
          <a:p>
            <a:fld id="{EF2191A1-080D-4B75-96DD-5F8CFE4971FF}" type="slidenum">
              <a:rPr lang="en-US" smtClean="0"/>
              <a:t>30</a:t>
            </a:fld>
            <a:endParaRPr lang="en-US"/>
          </a:p>
        </p:txBody>
      </p:sp>
      <p:sp>
        <p:nvSpPr>
          <p:cNvPr id="4" name="TextBox 3"/>
          <p:cNvSpPr txBox="1"/>
          <p:nvPr/>
        </p:nvSpPr>
        <p:spPr>
          <a:xfrm>
            <a:off x="5508441" y="861785"/>
            <a:ext cx="3455581" cy="1323439"/>
          </a:xfrm>
          <a:prstGeom prst="rect">
            <a:avLst/>
          </a:prstGeom>
          <a:noFill/>
          <a:ln w="28575">
            <a:solidFill>
              <a:srgbClr val="00B050"/>
            </a:solidFill>
          </a:ln>
        </p:spPr>
        <p:txBody>
          <a:bodyPr wrap="square" rtlCol="0">
            <a:spAutoFit/>
          </a:bodyPr>
          <a:lstStyle/>
          <a:p>
            <a:r>
              <a:rPr lang="sk-SK" sz="1600" dirty="0">
                <a:solidFill>
                  <a:srgbClr val="00B050"/>
                </a:solidFill>
                <a:latin typeface="Arial" panose="020B0604020202020204" pitchFamily="34" charset="0"/>
                <a:cs typeface="Arial" panose="020B0604020202020204" pitchFamily="34" charset="0"/>
              </a:rPr>
              <a:t>Tu využívame že skalárny súčin je distributívny voči vektorovému sčítaniu, dokážte si sami, že to vyplýva z definície skalárneho súčinu</a:t>
            </a:r>
          </a:p>
        </p:txBody>
      </p:sp>
      <p:cxnSp>
        <p:nvCxnSpPr>
          <p:cNvPr id="8" name="Straight Arrow Connector 7"/>
          <p:cNvCxnSpPr/>
          <p:nvPr/>
        </p:nvCxnSpPr>
        <p:spPr>
          <a:xfrm flipH="1">
            <a:off x="5652240" y="2187805"/>
            <a:ext cx="10632" cy="39391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88149" y="4754961"/>
            <a:ext cx="2775873" cy="1077218"/>
          </a:xfrm>
          <a:prstGeom prst="rect">
            <a:avLst/>
          </a:prstGeom>
          <a:noFill/>
          <a:ln w="28575">
            <a:solidFill>
              <a:srgbClr val="00B050"/>
            </a:solidFill>
          </a:ln>
        </p:spPr>
        <p:txBody>
          <a:bodyPr wrap="square" rtlCol="0">
            <a:spAutoFit/>
          </a:bodyPr>
          <a:lstStyle/>
          <a:p>
            <a:r>
              <a:rPr lang="sk-SK" sz="1600" dirty="0">
                <a:solidFill>
                  <a:srgbClr val="00B050"/>
                </a:solidFill>
                <a:latin typeface="Arial" panose="020B0604020202020204" pitchFamily="34" charset="0"/>
                <a:cs typeface="Arial" panose="020B0604020202020204" pitchFamily="34" charset="0"/>
              </a:rPr>
              <a:t>Niekedy sa toto považuje za definíciu skalárneho súčinu. Ale skúste si potom dokázať distributívny zákon!</a:t>
            </a:r>
          </a:p>
        </p:txBody>
      </p:sp>
    </p:spTree>
    <p:extLst>
      <p:ext uri="{BB962C8B-B14F-4D97-AF65-F5344CB8AC3E}">
        <p14:creationId xmlns:p14="http://schemas.microsoft.com/office/powerpoint/2010/main" val="634515938"/>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66756" y="598654"/>
            <a:ext cx="2386965" cy="367665"/>
          </a:xfrm>
          <a:prstGeom prst="rect">
            <a:avLst/>
          </a:prstGeom>
        </p:spPr>
      </p:pic>
      <p:sp>
        <p:nvSpPr>
          <p:cNvPr id="3" name="TextBox 2"/>
          <p:cNvSpPr txBox="1"/>
          <p:nvPr/>
        </p:nvSpPr>
        <p:spPr>
          <a:xfrm>
            <a:off x="675249" y="1069142"/>
            <a:ext cx="7540283" cy="430887"/>
          </a:xfrm>
          <a:prstGeom prst="rect">
            <a:avLst/>
          </a:prstGeom>
          <a:noFill/>
        </p:spPr>
        <p:txBody>
          <a:bodyPr wrap="square" rtlCol="0">
            <a:spAutoFit/>
          </a:bodyPr>
          <a:lstStyle/>
          <a:p>
            <a:r>
              <a:rPr lang="sk-SK" sz="2200" b="1" dirty="0">
                <a:solidFill>
                  <a:srgbClr val="FF0000"/>
                </a:solidFill>
              </a:rPr>
              <a:t>Ak sú dva vektory ortogonálne, ich skalárny súčin je nulový</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249" y="1676935"/>
            <a:ext cx="20669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369994" y="1808478"/>
            <a:ext cx="2836545" cy="356235"/>
          </a:xfrm>
          <a:prstGeom prst="rect">
            <a:avLst/>
          </a:prstGeom>
        </p:spPr>
      </p:pic>
      <p:pic>
        <p:nvPicPr>
          <p:cNvPr id="17" name="Picture 16"/>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381714" y="2655946"/>
            <a:ext cx="2847975" cy="356235"/>
          </a:xfrm>
          <a:prstGeom prst="rect">
            <a:avLst/>
          </a:prstGeom>
        </p:spPr>
      </p:pic>
      <p:sp>
        <p:nvSpPr>
          <p:cNvPr id="19" name="TextBox 18"/>
          <p:cNvSpPr txBox="1"/>
          <p:nvPr/>
        </p:nvSpPr>
        <p:spPr>
          <a:xfrm>
            <a:off x="675249" y="3582104"/>
            <a:ext cx="7793502" cy="1107996"/>
          </a:xfrm>
          <a:prstGeom prst="rect">
            <a:avLst/>
          </a:prstGeom>
          <a:noFill/>
        </p:spPr>
        <p:txBody>
          <a:bodyPr wrap="square" rtlCol="0">
            <a:spAutoFit/>
          </a:bodyPr>
          <a:lstStyle/>
          <a:p>
            <a:r>
              <a:rPr lang="sk-SK" sz="2200" dirty="0"/>
              <a:t>Vektory bázy sú teda ortogonálne a normované na jednotku, hovoríme, že báza je </a:t>
            </a:r>
            <a:r>
              <a:rPr lang="sk-SK" sz="2200" b="1" dirty="0">
                <a:solidFill>
                  <a:srgbClr val="FF0000"/>
                </a:solidFill>
              </a:rPr>
              <a:t>ortonormálna</a:t>
            </a:r>
            <a:r>
              <a:rPr lang="sk-SK" sz="2200" dirty="0"/>
              <a:t>.  </a:t>
            </a:r>
            <a:r>
              <a:rPr lang="sk-SK" sz="2200" dirty="0" err="1"/>
              <a:t>Ortonormálnosť</a:t>
            </a:r>
            <a:r>
              <a:rPr lang="sk-SK" sz="2200" dirty="0"/>
              <a:t> využijeme,</a:t>
            </a:r>
            <a:r>
              <a:rPr lang="en-US" sz="2200" dirty="0"/>
              <a:t> </a:t>
            </a:r>
            <a:r>
              <a:rPr lang="sk-SK" sz="2200" dirty="0"/>
              <a:t>aby sme vypočítali zložky vektora.</a:t>
            </a:r>
          </a:p>
        </p:txBody>
      </p:sp>
      <p:pic>
        <p:nvPicPr>
          <p:cNvPr id="20" name="Picture 1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728106" y="4727093"/>
            <a:ext cx="2708910" cy="379095"/>
          </a:xfrm>
          <a:prstGeom prst="rect">
            <a:avLst/>
          </a:prstGeom>
        </p:spPr>
      </p:pic>
      <p:pic>
        <p:nvPicPr>
          <p:cNvPr id="24" name="Picture 23"/>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911030" y="5206992"/>
            <a:ext cx="7679055" cy="379095"/>
          </a:xfrm>
          <a:prstGeom prst="rect">
            <a:avLst/>
          </a:prstGeom>
        </p:spPr>
      </p:pic>
      <p:pic>
        <p:nvPicPr>
          <p:cNvPr id="25" name="Picture 24"/>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505075" y="5719298"/>
            <a:ext cx="4133850" cy="379095"/>
          </a:xfrm>
          <a:prstGeom prst="rect">
            <a:avLst/>
          </a:prstGeom>
        </p:spPr>
      </p:pic>
      <p:sp>
        <p:nvSpPr>
          <p:cNvPr id="26" name="Rectangle 25"/>
          <p:cNvSpPr/>
          <p:nvPr/>
        </p:nvSpPr>
        <p:spPr>
          <a:xfrm>
            <a:off x="2405575" y="5698631"/>
            <a:ext cx="4445391" cy="470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TextBox 26"/>
          <p:cNvSpPr txBox="1"/>
          <p:nvPr/>
        </p:nvSpPr>
        <p:spPr>
          <a:xfrm>
            <a:off x="675249" y="6288254"/>
            <a:ext cx="8106386" cy="430887"/>
          </a:xfrm>
          <a:prstGeom prst="rect">
            <a:avLst/>
          </a:prstGeom>
          <a:noFill/>
        </p:spPr>
        <p:txBody>
          <a:bodyPr wrap="none" rtlCol="0">
            <a:spAutoFit/>
          </a:bodyPr>
          <a:lstStyle/>
          <a:p>
            <a:r>
              <a:rPr lang="sk-SK" sz="2200" b="1" dirty="0"/>
              <a:t>Priemet vektora na os je skalárny súčin s jednotkovým vektorom osi</a:t>
            </a:r>
          </a:p>
        </p:txBody>
      </p:sp>
      <p:sp>
        <p:nvSpPr>
          <p:cNvPr id="4" name="Slide Number Placeholder 3"/>
          <p:cNvSpPr>
            <a:spLocks noGrp="1"/>
          </p:cNvSpPr>
          <p:nvPr>
            <p:ph type="sldNum" sz="quarter" idx="12"/>
          </p:nvPr>
        </p:nvSpPr>
        <p:spPr/>
        <p:txBody>
          <a:bodyPr/>
          <a:lstStyle/>
          <a:p>
            <a:fld id="{EF2191A1-080D-4B75-96DD-5F8CFE4971FF}" type="slidenum">
              <a:rPr lang="en-US" smtClean="0"/>
              <a:t>31</a:t>
            </a:fld>
            <a:endParaRPr lang="en-US"/>
          </a:p>
        </p:txBody>
      </p:sp>
    </p:spTree>
    <p:extLst>
      <p:ext uri="{BB962C8B-B14F-4D97-AF65-F5344CB8AC3E}">
        <p14:creationId xmlns:p14="http://schemas.microsoft.com/office/powerpoint/2010/main" val="2443927402"/>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7957" y="379828"/>
            <a:ext cx="6569612" cy="523220"/>
          </a:xfrm>
          <a:prstGeom prst="rect">
            <a:avLst/>
          </a:prstGeom>
          <a:noFill/>
        </p:spPr>
        <p:txBody>
          <a:bodyPr wrap="square" rtlCol="0">
            <a:spAutoFit/>
          </a:bodyPr>
          <a:lstStyle/>
          <a:p>
            <a:pPr algn="ctr"/>
            <a:r>
              <a:rPr lang="sk-SK" sz="2800" b="1" dirty="0"/>
              <a:t>Alternatívne označenie</a:t>
            </a:r>
          </a:p>
        </p:txBody>
      </p:sp>
      <p:sp>
        <p:nvSpPr>
          <p:cNvPr id="4" name="TextBox 3"/>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5" name="TextBox 4"/>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6" name="TextBox 5"/>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7" name="TextBox 6"/>
          <p:cNvSpPr txBox="1"/>
          <p:nvPr/>
        </p:nvSpPr>
        <p:spPr>
          <a:xfrm>
            <a:off x="1270000" y="1270000"/>
            <a:ext cx="2540000" cy="430887"/>
          </a:xfrm>
          <a:prstGeom prst="rect">
            <a:avLst/>
          </a:prstGeom>
          <a:noFill/>
        </p:spPr>
        <p:txBody>
          <a:bodyPr vert="horz" wrap="square" rtlCol="0">
            <a:spAutoFit/>
          </a:bodyPr>
          <a:lstStyle/>
          <a:p>
            <a:endParaRPr lang="sk-SK" sz="2200" dirty="0"/>
          </a:p>
        </p:txBody>
      </p:sp>
      <p:sp>
        <p:nvSpPr>
          <p:cNvPr id="8" name="TextBox 7"/>
          <p:cNvSpPr txBox="1"/>
          <p:nvPr/>
        </p:nvSpPr>
        <p:spPr>
          <a:xfrm>
            <a:off x="1270000" y="1270000"/>
            <a:ext cx="2540000" cy="430887"/>
          </a:xfrm>
          <a:prstGeom prst="rect">
            <a:avLst/>
          </a:prstGeom>
          <a:noFill/>
        </p:spPr>
        <p:txBody>
          <a:bodyPr vert="horz" wrap="square" rtlCol="0">
            <a:spAutoFit/>
          </a:bodyPr>
          <a:lstStyle/>
          <a:p>
            <a:endParaRPr lang="sk-SK" sz="2200" dirty="0"/>
          </a:p>
        </p:txBody>
      </p:sp>
      <p:sp>
        <p:nvSpPr>
          <p:cNvPr id="9" name="TextBox 8"/>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0" name="TextBox 9"/>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1" name="TextBox 10"/>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2" name="TextBox 11"/>
          <p:cNvSpPr txBox="1"/>
          <p:nvPr/>
        </p:nvSpPr>
        <p:spPr>
          <a:xfrm>
            <a:off x="1270000" y="1270000"/>
            <a:ext cx="2540000" cy="635000"/>
          </a:xfrm>
          <a:prstGeom prst="rect">
            <a:avLst/>
          </a:prstGeom>
          <a:noFill/>
        </p:spPr>
        <p:txBody>
          <a:bodyPr vert="horz" wrap="square" rtlCol="0">
            <a:spAutoFit/>
          </a:bodyPr>
          <a:lstStyle/>
          <a:p>
            <a:endParaRPr lang="sk-SK" sz="2200" dirty="0"/>
          </a:p>
        </p:txBody>
      </p:sp>
      <p:pic>
        <p:nvPicPr>
          <p:cNvPr id="1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249" y="1086079"/>
            <a:ext cx="20669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a:grpSpLocks noChangeAspect="1"/>
          </p:cNvGrpSpPr>
          <p:nvPr/>
        </p:nvGrpSpPr>
        <p:grpSpPr>
          <a:xfrm>
            <a:off x="5013728" y="1233619"/>
            <a:ext cx="1734446" cy="1687433"/>
            <a:chOff x="5880973" y="4190677"/>
            <a:chExt cx="802692" cy="780930"/>
          </a:xfrm>
        </p:grpSpPr>
        <p:cxnSp>
          <p:nvCxnSpPr>
            <p:cNvPr id="15" name="Straight Arrow Connector 14"/>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962029" y="2336775"/>
            <a:ext cx="226695" cy="276225"/>
          </a:xfrm>
          <a:prstGeom prst="rect">
            <a:avLst/>
          </a:prstGeom>
        </p:spPr>
      </p:pic>
      <p:pic>
        <p:nvPicPr>
          <p:cNvPr id="29" name="Picture 28"/>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6118921" y="2060550"/>
            <a:ext cx="226695" cy="276225"/>
          </a:xfrm>
          <a:prstGeom prst="rect">
            <a:avLst/>
          </a:prstGeom>
        </p:spPr>
      </p:pic>
      <p:pic>
        <p:nvPicPr>
          <p:cNvPr id="28" name="Picture 27"/>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5581220" y="1316711"/>
            <a:ext cx="226695" cy="280035"/>
          </a:xfrm>
          <a:prstGeom prst="rect">
            <a:avLst/>
          </a:prstGeom>
        </p:spPr>
      </p:pic>
      <p:pic>
        <p:nvPicPr>
          <p:cNvPr id="30" name="Picture 29"/>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793115" y="3250883"/>
            <a:ext cx="3150870" cy="356235"/>
          </a:xfrm>
          <a:prstGeom prst="rect">
            <a:avLst/>
          </a:prstGeom>
        </p:spPr>
      </p:pic>
      <p:pic>
        <p:nvPicPr>
          <p:cNvPr id="26" name="Picture 25"/>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793115" y="3806093"/>
            <a:ext cx="3981450" cy="735330"/>
          </a:xfrm>
          <a:prstGeom prst="rect">
            <a:avLst/>
          </a:prstGeom>
        </p:spPr>
      </p:pic>
      <p:pic>
        <p:nvPicPr>
          <p:cNvPr id="31" name="Picture 3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5763500" y="4077555"/>
            <a:ext cx="3135630" cy="192405"/>
          </a:xfrm>
          <a:prstGeom prst="rect">
            <a:avLst/>
          </a:prstGeom>
        </p:spPr>
      </p:pic>
      <p:sp>
        <p:nvSpPr>
          <p:cNvPr id="32" name="TextBox 31"/>
          <p:cNvSpPr txBox="1"/>
          <p:nvPr/>
        </p:nvSpPr>
        <p:spPr>
          <a:xfrm>
            <a:off x="5149488" y="3906658"/>
            <a:ext cx="684352" cy="430887"/>
          </a:xfrm>
          <a:prstGeom prst="rect">
            <a:avLst/>
          </a:prstGeom>
          <a:noFill/>
        </p:spPr>
        <p:txBody>
          <a:bodyPr wrap="square" rtlCol="0">
            <a:spAutoFit/>
          </a:bodyPr>
          <a:lstStyle/>
          <a:p>
            <a:r>
              <a:rPr lang="sk-SK" sz="2200" dirty="0"/>
              <a:t>kde</a:t>
            </a:r>
            <a:endParaRPr lang="en-US" sz="2200" dirty="0"/>
          </a:p>
        </p:txBody>
      </p:sp>
      <p:sp>
        <p:nvSpPr>
          <p:cNvPr id="33" name="TextBox 32"/>
          <p:cNvSpPr txBox="1"/>
          <p:nvPr/>
        </p:nvSpPr>
        <p:spPr>
          <a:xfrm>
            <a:off x="795665" y="4998446"/>
            <a:ext cx="2314031" cy="430887"/>
          </a:xfrm>
          <a:prstGeom prst="rect">
            <a:avLst/>
          </a:prstGeom>
          <a:noFill/>
        </p:spPr>
        <p:txBody>
          <a:bodyPr wrap="none" rtlCol="0">
            <a:spAutoFit/>
          </a:bodyPr>
          <a:lstStyle/>
          <a:p>
            <a:r>
              <a:rPr lang="sk-SK" sz="2200" dirty="0"/>
              <a:t>Zavedieme symbol</a:t>
            </a:r>
            <a:endParaRPr lang="en-US" sz="2200" dirty="0"/>
          </a:p>
        </p:txBody>
      </p:sp>
      <p:pic>
        <p:nvPicPr>
          <p:cNvPr id="34" name="Picture 33"/>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3325634" y="4791643"/>
            <a:ext cx="2072640" cy="760095"/>
          </a:xfrm>
          <a:prstGeom prst="rect">
            <a:avLst/>
          </a:prstGeom>
        </p:spPr>
      </p:pic>
      <p:pic>
        <p:nvPicPr>
          <p:cNvPr id="18" name="Picture 17"/>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5807915" y="5045005"/>
            <a:ext cx="1899285" cy="253365"/>
          </a:xfrm>
          <a:prstGeom prst="rect">
            <a:avLst/>
          </a:prstGeom>
        </p:spPr>
      </p:pic>
      <p:pic>
        <p:nvPicPr>
          <p:cNvPr id="39" name="Picture 38"/>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857594" y="5555909"/>
            <a:ext cx="1085850" cy="257175"/>
          </a:xfrm>
          <a:prstGeom prst="rect">
            <a:avLst/>
          </a:prstGeom>
        </p:spPr>
      </p:pic>
      <p:pic>
        <p:nvPicPr>
          <p:cNvPr id="37" name="Picture 36"/>
          <p:cNvPicPr>
            <a:picLocks noChangeAspect="1"/>
          </p:cNvPicPr>
          <p:nvPr>
            <p:custDataLst>
              <p:tags r:id="rId10"/>
            </p:custDataLst>
          </p:nvPr>
        </p:nvPicPr>
        <p:blipFill>
          <a:blip r:embed="rId23" cstate="print">
            <a:extLst>
              <a:ext uri="{28A0092B-C50C-407E-A947-70E740481C1C}">
                <a14:useLocalDpi xmlns:a14="http://schemas.microsoft.com/office/drawing/2010/main" val="0"/>
              </a:ext>
            </a:extLst>
          </a:blip>
          <a:stretch>
            <a:fillRect/>
          </a:stretch>
        </p:blipFill>
        <p:spPr>
          <a:xfrm>
            <a:off x="6378380" y="6010527"/>
            <a:ext cx="1067562" cy="265176"/>
          </a:xfrm>
          <a:prstGeom prst="rect">
            <a:avLst/>
          </a:prstGeom>
        </p:spPr>
      </p:pic>
      <p:sp>
        <p:nvSpPr>
          <p:cNvPr id="21" name="Rectangle 20"/>
          <p:cNvSpPr/>
          <p:nvPr/>
        </p:nvSpPr>
        <p:spPr>
          <a:xfrm>
            <a:off x="5738407" y="5749532"/>
            <a:ext cx="2176183" cy="7434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custDataLst>
              <p:tags r:id="rId11"/>
            </p:custDataLst>
          </p:nvPr>
        </p:nvPicPr>
        <p:blipFill>
          <a:blip r:embed="rId24" cstate="print">
            <a:extLst>
              <a:ext uri="{28A0092B-C50C-407E-A947-70E740481C1C}">
                <a14:useLocalDpi xmlns:a14="http://schemas.microsoft.com/office/drawing/2010/main" val="0"/>
              </a:ext>
            </a:extLst>
          </a:blip>
          <a:stretch>
            <a:fillRect/>
          </a:stretch>
        </p:blipFill>
        <p:spPr>
          <a:xfrm>
            <a:off x="886772" y="5988048"/>
            <a:ext cx="3688080" cy="575310"/>
          </a:xfrm>
          <a:prstGeom prst="rect">
            <a:avLst/>
          </a:prstGeom>
        </p:spPr>
      </p:pic>
      <p:sp>
        <p:nvSpPr>
          <p:cNvPr id="23" name="Oval 22"/>
          <p:cNvSpPr/>
          <p:nvPr/>
        </p:nvSpPr>
        <p:spPr>
          <a:xfrm>
            <a:off x="3144071" y="5666943"/>
            <a:ext cx="1960245" cy="10996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EF2191A1-080D-4B75-96DD-5F8CFE4971FF}" type="slidenum">
              <a:rPr lang="en-US" smtClean="0"/>
              <a:t>32</a:t>
            </a:fld>
            <a:endParaRPr lang="en-US"/>
          </a:p>
        </p:txBody>
      </p:sp>
    </p:spTree>
    <p:extLst>
      <p:ext uri="{BB962C8B-B14F-4D97-AF65-F5344CB8AC3E}">
        <p14:creationId xmlns:p14="http://schemas.microsoft.com/office/powerpoint/2010/main" val="288774003"/>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438400" y="1281953"/>
            <a:ext cx="0" cy="2841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38400" y="4132729"/>
            <a:ext cx="3603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416424" y="4159624"/>
            <a:ext cx="1013011" cy="1013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447365" y="3092824"/>
            <a:ext cx="1694329" cy="1057835"/>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150659" y="2949388"/>
            <a:ext cx="1093694" cy="170330"/>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420471" y="2985247"/>
            <a:ext cx="2823882" cy="115644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302000" y="3257177"/>
            <a:ext cx="133350" cy="182880"/>
          </a:xfrm>
          <a:prstGeom prst="rect">
            <a:avLst/>
          </a:prstGeom>
        </p:spPr>
      </p:pic>
      <p:pic>
        <p:nvPicPr>
          <p:cNvPr id="29" name="Picture 2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485341" y="2764118"/>
            <a:ext cx="118110" cy="249555"/>
          </a:xfrm>
          <a:prstGeom prst="rect">
            <a:avLst/>
          </a:prstGeom>
        </p:spPr>
      </p:pic>
      <p:pic>
        <p:nvPicPr>
          <p:cNvPr id="31" name="Picture 3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180541" y="3526118"/>
            <a:ext cx="135255" cy="182880"/>
          </a:xfrm>
          <a:prstGeom prst="rect">
            <a:avLst/>
          </a:prstGeom>
        </p:spPr>
      </p:pic>
      <p:sp>
        <p:nvSpPr>
          <p:cNvPr id="32" name="TextBox 31"/>
          <p:cNvSpPr txBox="1"/>
          <p:nvPr/>
        </p:nvSpPr>
        <p:spPr>
          <a:xfrm>
            <a:off x="502024" y="5468471"/>
            <a:ext cx="8157882"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Tu je zobrazené „geometrické sčítanie dvoch vektorov“: do koncového bodu prvého paralelne prenesiem druhý</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748799"/>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438400" y="1281953"/>
            <a:ext cx="0" cy="2841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38400" y="4132729"/>
            <a:ext cx="3603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16424" y="4159624"/>
            <a:ext cx="1013011" cy="1013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29435" y="2698376"/>
            <a:ext cx="2133600" cy="144331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43952" y="3101788"/>
            <a:ext cx="2133600" cy="144331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061881" y="2707341"/>
            <a:ext cx="367554" cy="38548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186517" y="2716305"/>
            <a:ext cx="367554" cy="38548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177552" y="4141693"/>
            <a:ext cx="367554" cy="38548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070846" y="4150658"/>
            <a:ext cx="367554" cy="38548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177553" y="2411505"/>
            <a:ext cx="1452282" cy="67235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74140" y="2931458"/>
            <a:ext cx="1482856" cy="67235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3765176" y="2411505"/>
            <a:ext cx="412377" cy="51995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35387" y="2411506"/>
            <a:ext cx="412377" cy="51995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235388" y="3074894"/>
            <a:ext cx="412377" cy="51995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765177" y="3092824"/>
            <a:ext cx="412377" cy="51995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447365" y="3092824"/>
            <a:ext cx="1694329" cy="1057835"/>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150659" y="2949388"/>
            <a:ext cx="1093694" cy="170330"/>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420471" y="2985247"/>
            <a:ext cx="2823882" cy="115644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190565" y="4491319"/>
            <a:ext cx="448235" cy="510987"/>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684494" y="4509249"/>
            <a:ext cx="484095" cy="475127"/>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159624" y="4491318"/>
            <a:ext cx="1479176" cy="8964"/>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711389" y="4975412"/>
            <a:ext cx="1479176" cy="8964"/>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302000" y="3257177"/>
            <a:ext cx="133350" cy="182880"/>
          </a:xfrm>
          <a:prstGeom prst="rect">
            <a:avLst/>
          </a:prstGeom>
        </p:spPr>
      </p:pic>
      <p:pic>
        <p:nvPicPr>
          <p:cNvPr id="39" name="Picture 3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485341" y="2764118"/>
            <a:ext cx="118110" cy="249555"/>
          </a:xfrm>
          <a:prstGeom prst="rect">
            <a:avLst/>
          </a:prstGeom>
        </p:spPr>
      </p:pic>
      <p:pic>
        <p:nvPicPr>
          <p:cNvPr id="40" name="Picture 3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180541" y="3526118"/>
            <a:ext cx="135255" cy="182880"/>
          </a:xfrm>
          <a:prstGeom prst="rect">
            <a:avLst/>
          </a:prstGeom>
        </p:spPr>
      </p:pic>
      <p:sp>
        <p:nvSpPr>
          <p:cNvPr id="41" name="TextBox 40"/>
          <p:cNvSpPr txBox="1"/>
          <p:nvPr/>
        </p:nvSpPr>
        <p:spPr>
          <a:xfrm>
            <a:off x="448236" y="5235389"/>
            <a:ext cx="8157882"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Tu je zobrazené že geometrické sčítanie dvoch vektorov dá to isté ako algebraické sčítanie „po zložkách“. Zložky geometricky sčítaných vektorov vidno lepšie, keď okolo sčítaných vektorov nakreslím hranoly, ktorým tie vektory sú telesové uhlopriečky. Z obrázku by už malo byť jasne vidieť, že „priemety súčtu sú súčty priemetov“.</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27231"/>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12544" y="376197"/>
            <a:ext cx="3097036" cy="2115495"/>
          </a:xfrm>
          <a:prstGeom prst="rect">
            <a:avLst/>
          </a:prstGeom>
        </p:spPr>
      </p:pic>
      <p:pic>
        <p:nvPicPr>
          <p:cNvPr id="12" name="Picture 1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56441" y="599057"/>
            <a:ext cx="1097280" cy="262890"/>
          </a:xfrm>
          <a:prstGeom prst="rect">
            <a:avLst/>
          </a:prstGeom>
        </p:spPr>
      </p:pic>
      <p:sp>
        <p:nvSpPr>
          <p:cNvPr id="13" name="TextBox 12"/>
          <p:cNvSpPr txBox="1"/>
          <p:nvPr/>
        </p:nvSpPr>
        <p:spPr>
          <a:xfrm>
            <a:off x="447261" y="2882348"/>
            <a:ext cx="8229600" cy="286232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Poznamenajme, že my tu za primárnu definíciu súčtu vektorov považujeme „sčítanie po zložkách“. Na obrázku vidíme geometrickú realizáciu: druhý vektor nakreslíme do koncového </a:t>
            </a:r>
            <a:r>
              <a:rPr lang="en-US" dirty="0">
                <a:latin typeface="Arial" panose="020B0604020202020204" pitchFamily="34" charset="0"/>
                <a:cs typeface="Arial" panose="020B0604020202020204" pitchFamily="34" charset="0"/>
              </a:rPr>
              <a:t>b</a:t>
            </a:r>
            <a:r>
              <a:rPr lang="sk-SK" dirty="0" err="1">
                <a:latin typeface="Arial" panose="020B0604020202020204" pitchFamily="34" charset="0"/>
                <a:cs typeface="Arial" panose="020B0604020202020204" pitchFamily="34" charset="0"/>
              </a:rPr>
              <a:t>odu</a:t>
            </a:r>
            <a:r>
              <a:rPr lang="sk-SK" dirty="0">
                <a:latin typeface="Arial" panose="020B0604020202020204" pitchFamily="34" charset="0"/>
                <a:cs typeface="Arial" panose="020B0604020202020204" pitchFamily="34" charset="0"/>
              </a:rPr>
              <a:t> prvého vektora a súčet je vektor od nakresleného počiatku prvého vektora do koncového bodu druhého vektora.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Pripomeňme znovu, že vektor nemá (nevlastní) počiatok. V tom zmysle ak máme sústavu častíc a chceme tú sústavu posunúť „ako celok“, posunieme každú časticu o rovnaký vektor posunutia. V hre je teda </a:t>
            </a:r>
            <a:r>
              <a:rPr lang="sk-SK" b="1" dirty="0">
                <a:latin typeface="Arial" panose="020B0604020202020204" pitchFamily="34" charset="0"/>
                <a:cs typeface="Arial" panose="020B0604020202020204" pitchFamily="34" charset="0"/>
              </a:rPr>
              <a:t>iba jeden vektor </a:t>
            </a:r>
            <a:r>
              <a:rPr lang="sk-SK" dirty="0">
                <a:latin typeface="Arial" panose="020B0604020202020204" pitchFamily="34" charset="0"/>
                <a:cs typeface="Arial" panose="020B0604020202020204" pitchFamily="34" charset="0"/>
              </a:rPr>
              <a:t>posunutia, hoci ho aplikujeme na každú časticu systému, ako je ukázané na obrázku.</a:t>
            </a:r>
            <a:endParaRPr lang="en-US" dirty="0">
              <a:latin typeface="Arial" panose="020B0604020202020204" pitchFamily="34" charset="0"/>
              <a:cs typeface="Arial" panose="020B0604020202020204" pitchFamily="34" charset="0"/>
            </a:endParaRPr>
          </a:p>
        </p:txBody>
      </p:sp>
      <p:cxnSp>
        <p:nvCxnSpPr>
          <p:cNvPr id="3" name="Straight Connector 2"/>
          <p:cNvCxnSpPr/>
          <p:nvPr/>
        </p:nvCxnSpPr>
        <p:spPr>
          <a:xfrm>
            <a:off x="4860235" y="447261"/>
            <a:ext cx="0" cy="2044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860235" y="2491692"/>
            <a:ext cx="31904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506278" y="1172817"/>
            <a:ext cx="59635" cy="5963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0" name="Oval 9"/>
          <p:cNvSpPr/>
          <p:nvPr/>
        </p:nvSpPr>
        <p:spPr>
          <a:xfrm>
            <a:off x="6413058" y="2101037"/>
            <a:ext cx="59635" cy="5963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4" name="Oval 13"/>
          <p:cNvSpPr/>
          <p:nvPr/>
        </p:nvSpPr>
        <p:spPr>
          <a:xfrm>
            <a:off x="6327913" y="1457740"/>
            <a:ext cx="59635" cy="5963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5" name="Oval 14"/>
          <p:cNvSpPr/>
          <p:nvPr/>
        </p:nvSpPr>
        <p:spPr>
          <a:xfrm>
            <a:off x="5844208" y="1331847"/>
            <a:ext cx="59635" cy="5963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6" name="Oval 15"/>
          <p:cNvSpPr/>
          <p:nvPr/>
        </p:nvSpPr>
        <p:spPr>
          <a:xfrm>
            <a:off x="6801678" y="1782425"/>
            <a:ext cx="59635" cy="5963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cxnSp>
        <p:nvCxnSpPr>
          <p:cNvPr id="8" name="Straight Arrow Connector 7"/>
          <p:cNvCxnSpPr>
            <a:stCxn id="6" idx="0"/>
          </p:cNvCxnSpPr>
          <p:nvPr/>
        </p:nvCxnSpPr>
        <p:spPr>
          <a:xfrm flipV="1">
            <a:off x="5536096" y="258417"/>
            <a:ext cx="337929" cy="9144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871376" y="456537"/>
            <a:ext cx="337929" cy="9144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366676" y="574647"/>
            <a:ext cx="337929" cy="9144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861976" y="887067"/>
            <a:ext cx="337929" cy="9144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442876" y="1176627"/>
            <a:ext cx="337929" cy="9144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6823058-5E0E-41BC-A830-5C8D4B66250F}" type="slidenum">
              <a:rPr lang="en-US" smtClean="0"/>
              <a:t>6</a:t>
            </a:fld>
            <a:endParaRPr lang="en-US"/>
          </a:p>
        </p:txBody>
      </p:sp>
    </p:spTree>
    <p:extLst>
      <p:ext uri="{BB962C8B-B14F-4D97-AF65-F5344CB8AC3E}">
        <p14:creationId xmlns:p14="http://schemas.microsoft.com/office/powerpoint/2010/main" val="93248638"/>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57" y="417443"/>
            <a:ext cx="6818243"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Skladanie posunutí</a:t>
            </a:r>
            <a:endParaRPr lang="en-US" sz="2800" b="1" dirty="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68357" y="968065"/>
                <a:ext cx="8666921" cy="345729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Posuňme časticu, ktorá sa pôvodne nachádza v bode </a:t>
                </a:r>
                <a14:m>
                  <m:oMath xmlns:m="http://schemas.openxmlformats.org/officeDocument/2006/math">
                    <m:d>
                      <m:dPr>
                        <m:ctrlPr>
                          <a:rPr lang="sk-SK" b="0" i="1" smtClean="0">
                            <a:latin typeface="Cambria Math" panose="02040503050406030204" pitchFamily="18" charset="0"/>
                            <a:cs typeface="Arial" panose="020B0604020202020204" pitchFamily="34" charset="0"/>
                          </a:rPr>
                        </m:ctrlPr>
                      </m:dPr>
                      <m:e>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𝑦</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𝑧</m:t>
                        </m:r>
                      </m:e>
                    </m:d>
                  </m:oMath>
                </a14:m>
                <a:r>
                  <a:rPr lang="sk-SK" dirty="0">
                    <a:latin typeface="Arial" panose="020B0604020202020204" pitchFamily="34" charset="0"/>
                    <a:cs typeface="Arial" panose="020B0604020202020204" pitchFamily="34" charset="0"/>
                  </a:rPr>
                  <a:t> vektorom</a:t>
                </a:r>
                <a:r>
                  <a:rPr lang="en-US" dirty="0">
                    <a:latin typeface="Arial" panose="020B0604020202020204" pitchFamily="34" charset="0"/>
                    <a:cs typeface="Arial" panose="020B0604020202020204" pitchFamily="34" charset="0"/>
                  </a:rPr>
                  <a:t>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𝑎</m:t>
                        </m:r>
                      </m:e>
                    </m:acc>
                  </m:oMath>
                </a14:m>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bodu</a:t>
                </a:r>
                <a:r>
                  <a:rPr lang="en-US" dirty="0">
                    <a:latin typeface="Arial" panose="020B0604020202020204" pitchFamily="34" charset="0"/>
                    <a:cs typeface="Arial" panose="020B0604020202020204" pitchFamily="34" charset="0"/>
                  </a:rPr>
                  <a:t>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𝑦</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𝑧</m:t>
                            </m:r>
                          </m:e>
                          <m:sup>
                            <m:r>
                              <a:rPr lang="en-US" b="0" i="1" smtClean="0">
                                <a:latin typeface="Cambria Math" panose="02040503050406030204" pitchFamily="18" charset="0"/>
                                <a:cs typeface="Arial" panose="020B0604020202020204" pitchFamily="34" charset="0"/>
                              </a:rPr>
                              <m:t>′</m:t>
                            </m:r>
                          </m:sup>
                        </m:sSup>
                      </m:e>
                    </m:d>
                  </m:oMath>
                </a14:m>
                <a:r>
                  <a:rPr lang="en-US" dirty="0">
                    <a:latin typeface="Arial" panose="020B0604020202020204" pitchFamily="34" charset="0"/>
                    <a:cs typeface="Arial" panose="020B0604020202020204" pitchFamily="34" charset="0"/>
                  </a:rPr>
                  <a:t> a </a:t>
                </a:r>
                <a:r>
                  <a:rPr lang="sk-SK" dirty="0">
                    <a:latin typeface="Arial" panose="020B0604020202020204" pitchFamily="34" charset="0"/>
                    <a:cs typeface="Arial" panose="020B0604020202020204" pitchFamily="34" charset="0"/>
                  </a:rPr>
                  <a:t>odtiaľ vektorom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𝑏</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do bodu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𝑦</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𝑧</m:t>
                    </m:r>
                    <m:r>
                      <a:rPr lang="en-US" b="0" i="1" smtClean="0">
                        <a:latin typeface="Cambria Math" panose="02040503050406030204" pitchFamily="18" charset="0"/>
                        <a:cs typeface="Arial" panose="020B0604020202020204" pitchFamily="34" charset="0"/>
                      </a:rPr>
                      <m:t>′′).</m:t>
                    </m:r>
                  </m:oMath>
                </a14:m>
                <a:endParaRPr lang="en-US" b="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Vektory posunutí sú</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Celú operáciu môžeme vykonať jediným posunutím z bodu </a:t>
                </a:r>
                <a14:m>
                  <m:oMath xmlns:m="http://schemas.openxmlformats.org/officeDocument/2006/math">
                    <m:d>
                      <m:dPr>
                        <m:ctrlPr>
                          <a:rPr lang="sk-SK" i="1">
                            <a:latin typeface="Cambria Math" panose="02040503050406030204" pitchFamily="18" charset="0"/>
                            <a:cs typeface="Arial" panose="020B0604020202020204" pitchFamily="34" charset="0"/>
                          </a:rPr>
                        </m:ctrlPr>
                      </m:dPr>
                      <m:e>
                        <m:r>
                          <a:rPr lang="sk-SK" i="1">
                            <a:latin typeface="Cambria Math" panose="02040503050406030204" pitchFamily="18" charset="0"/>
                            <a:cs typeface="Arial" panose="020B0604020202020204" pitchFamily="34" charset="0"/>
                          </a:rPr>
                          <m:t>𝑥</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𝑦</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𝑧</m:t>
                        </m:r>
                      </m:e>
                    </m:d>
                  </m:oMath>
                </a14:m>
                <a:r>
                  <a:rPr lang="sk-SK" dirty="0">
                    <a:latin typeface="Arial" panose="020B0604020202020204" pitchFamily="34" charset="0"/>
                    <a:cs typeface="Arial" panose="020B0604020202020204" pitchFamily="34" charset="0"/>
                  </a:rPr>
                  <a:t> priamo do bodu </a:t>
                </a:r>
                <a14:m>
                  <m:oMath xmlns:m="http://schemas.openxmlformats.org/officeDocument/2006/math">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𝑥</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𝑦</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𝑧</m:t>
                    </m:r>
                    <m:r>
                      <a:rPr lang="en-US" i="1">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pomocou vektora posunutia </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pričom platí</a:t>
                </a:r>
              </a:p>
              <a:p>
                <a:r>
                  <a:rPr lang="sk-SK" dirty="0">
                    <a:latin typeface="Arial" panose="020B0604020202020204" pitchFamily="34" charset="0"/>
                    <a:cs typeface="Arial" panose="020B0604020202020204" pitchFamily="34" charset="0"/>
                  </a:rPr>
                  <a:t>Vidno to hneď po dosadení súradníc.</a:t>
                </a:r>
              </a:p>
            </p:txBody>
          </p:sp>
        </mc:Choice>
        <mc:Fallback xmlns="">
          <p:sp>
            <p:nvSpPr>
              <p:cNvPr id="3" name="TextBox 2"/>
              <p:cNvSpPr txBox="1">
                <a:spLocks noRot="1" noChangeAspect="1" noMove="1" noResize="1" noEditPoints="1" noAdjustHandles="1" noChangeArrowheads="1" noChangeShapeType="1" noTextEdit="1"/>
              </p:cNvSpPr>
              <p:nvPr/>
            </p:nvSpPr>
            <p:spPr>
              <a:xfrm>
                <a:off x="268357" y="968065"/>
                <a:ext cx="8666921" cy="3457293"/>
              </a:xfrm>
              <a:prstGeom prst="rect">
                <a:avLst/>
              </a:prstGeom>
              <a:blipFill rotWithShape="0">
                <a:blip r:embed="rId7"/>
                <a:stretch>
                  <a:fillRect l="-563" t="-2293" r="-422" b="-1940"/>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09575" y="1744870"/>
            <a:ext cx="3202305" cy="704850"/>
          </a:xfrm>
          <a:prstGeom prst="rect">
            <a:avLst/>
          </a:prstGeom>
        </p:spPr>
      </p:pic>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540001" y="3311243"/>
            <a:ext cx="2964180" cy="264795"/>
          </a:xfrm>
          <a:prstGeom prst="rect">
            <a:avLst/>
          </a:prstGeom>
        </p:spPr>
      </p:pic>
      <p:pic>
        <p:nvPicPr>
          <p:cNvPr id="8" name="Picture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739901" y="3767722"/>
            <a:ext cx="1009650" cy="268605"/>
          </a:xfrm>
          <a:prstGeom prst="rect">
            <a:avLst/>
          </a:prstGeom>
        </p:spPr>
      </p:pic>
      <p:pic>
        <p:nvPicPr>
          <p:cNvPr id="24" name="Picture 23"/>
          <p:cNvPicPr>
            <a:picLocks noChangeAspect="1"/>
          </p:cNvPicPr>
          <p:nvPr/>
        </p:nvPicPr>
        <p:blipFill>
          <a:blip r:embed="rId11"/>
          <a:stretch>
            <a:fillRect/>
          </a:stretch>
        </p:blipFill>
        <p:spPr>
          <a:xfrm>
            <a:off x="6612988" y="4452760"/>
            <a:ext cx="1871634" cy="1268078"/>
          </a:xfrm>
          <a:prstGeom prst="rect">
            <a:avLst/>
          </a:prstGeom>
        </p:spPr>
      </p:pic>
      <p:sp>
        <p:nvSpPr>
          <p:cNvPr id="25" name="TextBox 24"/>
          <p:cNvSpPr txBox="1"/>
          <p:nvPr/>
        </p:nvSpPr>
        <p:spPr>
          <a:xfrm>
            <a:off x="306016" y="4437561"/>
            <a:ext cx="6121678" cy="1538883"/>
          </a:xfrm>
          <a:prstGeom prst="rect">
            <a:avLst/>
          </a:prstGeom>
          <a:noFill/>
          <a:ln>
            <a:solidFill>
              <a:schemeClr val="tx1"/>
            </a:solidFill>
          </a:ln>
        </p:spPr>
        <p:txBody>
          <a:bodyPr wrap="square" rtlCol="0">
            <a:spAutoFit/>
          </a:bodyPr>
          <a:lstStyle/>
          <a:p>
            <a:r>
              <a:rPr lang="sk-SK" dirty="0">
                <a:latin typeface="Arial" panose="020B0604020202020204" pitchFamily="34" charset="0"/>
                <a:cs typeface="Arial" panose="020B0604020202020204" pitchFamily="34" charset="0"/>
              </a:rPr>
              <a:t>Záver: </a:t>
            </a:r>
          </a:p>
          <a:p>
            <a:r>
              <a:rPr lang="sk-SK" sz="2000" b="1" dirty="0">
                <a:solidFill>
                  <a:srgbClr val="FF0000"/>
                </a:solidFill>
                <a:latin typeface="Arial" panose="020B0604020202020204" pitchFamily="34" charset="0"/>
                <a:cs typeface="Arial" panose="020B0604020202020204" pitchFamily="34" charset="0"/>
              </a:rPr>
              <a:t>Skladaniu posunutí zodpovedá súčet príslušných vektorov posunutia</a:t>
            </a:r>
          </a:p>
          <a:p>
            <a:r>
              <a:rPr lang="sk-SK" dirty="0">
                <a:latin typeface="Arial" panose="020B0604020202020204" pitchFamily="34" charset="0"/>
                <a:cs typeface="Arial" panose="020B0604020202020204" pitchFamily="34" charset="0"/>
              </a:rPr>
              <a:t>To je tiež dôvod (ba možno hlavný), prečo bol súčet vektorov definovaný, ako bol. Teda cez súčet zložiek.</a:t>
            </a:r>
            <a:endParaRPr lang="en-US" dirty="0" err="1">
              <a:latin typeface="Arial" panose="020B0604020202020204" pitchFamily="34" charset="0"/>
              <a:cs typeface="Arial" panose="020B0604020202020204" pitchFamily="34" charset="0"/>
            </a:endParaRPr>
          </a:p>
        </p:txBody>
      </p:sp>
      <p:sp>
        <p:nvSpPr>
          <p:cNvPr id="26" name="TextBox 25"/>
          <p:cNvSpPr txBox="1"/>
          <p:nvPr/>
        </p:nvSpPr>
        <p:spPr>
          <a:xfrm>
            <a:off x="268357" y="6118483"/>
            <a:ext cx="8730408"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Pozor! Písmenom a tu neoznačujeme zrýchlenie ale posunutie. </a:t>
            </a:r>
            <a:r>
              <a:rPr lang="sk-SK" dirty="0">
                <a:solidFill>
                  <a:srgbClr val="FF0000"/>
                </a:solidFill>
                <a:latin typeface="Arial" panose="020B0604020202020204" pitchFamily="34" charset="0"/>
                <a:cs typeface="Arial" panose="020B0604020202020204" pitchFamily="34" charset="0"/>
              </a:rPr>
              <a:t>Písmen je málo! Pri čítaní treba rozmýšľať, nie fotografovať text do mozgu.</a:t>
            </a:r>
            <a:endParaRPr lang="en-US" dirty="0" err="1">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823058-5E0E-41BC-A830-5C8D4B66250F}" type="slidenum">
              <a:rPr lang="en-US" smtClean="0"/>
              <a:t>7</a:t>
            </a:fld>
            <a:endParaRPr lang="en-US"/>
          </a:p>
        </p:txBody>
      </p:sp>
    </p:spTree>
    <p:extLst>
      <p:ext uri="{BB962C8B-B14F-4D97-AF65-F5344CB8AC3E}">
        <p14:creationId xmlns:p14="http://schemas.microsoft.com/office/powerpoint/2010/main" val="2455322776"/>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753" y="323404"/>
            <a:ext cx="8090452"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Pohyb ako postupnosť posunutí</a:t>
            </a:r>
            <a:endParaRPr lang="en-US" sz="2400" b="1" dirty="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491892" y="950259"/>
                <a:ext cx="8299174" cy="535531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Všimneme si teraz, že pohyb častice je možno považovať za postupnosť malých (infinitezimálnych) posunutí. Uvažujme vektor posunutia</a:t>
                </a:r>
              </a:p>
              <a:p>
                <a:r>
                  <a:rPr lang="sk-SK" dirty="0">
                    <a:latin typeface="Arial" panose="020B0604020202020204" pitchFamily="34" charset="0"/>
                    <a:cs typeface="Arial" panose="020B0604020202020204" pitchFamily="34" charset="0"/>
                  </a:rPr>
                  <a:t>Urobme z neho vektor veľmi malého posunutia predelením veľkým číslom </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Posunutie o celý vektor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𝑎</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potom možno vy</a:t>
                </a:r>
                <a:r>
                  <a:rPr lang="en-US" dirty="0">
                    <a:latin typeface="Arial" panose="020B0604020202020204" pitchFamily="34" charset="0"/>
                    <a:cs typeface="Arial" panose="020B0604020202020204" pitchFamily="34" charset="0"/>
                  </a:rPr>
                  <a:t>j</a:t>
                </a:r>
                <a:r>
                  <a:rPr lang="sk-SK" dirty="0" err="1">
                    <a:latin typeface="Arial" panose="020B0604020202020204" pitchFamily="34" charset="0"/>
                    <a:cs typeface="Arial" panose="020B0604020202020204" pitchFamily="34" charset="0"/>
                  </a:rPr>
                  <a:t>adriť</a:t>
                </a:r>
                <a:r>
                  <a:rPr lang="sk-SK" dirty="0">
                    <a:latin typeface="Arial" panose="020B0604020202020204" pitchFamily="34" charset="0"/>
                    <a:cs typeface="Arial" panose="020B0604020202020204" pitchFamily="34" charset="0"/>
                  </a:rPr>
                  <a:t> zložením malých posunutí:</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Polohový vektor častice sa pri tom zmení z pôvodného </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postupne </a:t>
                </a:r>
                <a:r>
                  <a:rPr lang="en-US" dirty="0">
                    <a:latin typeface="Arial" panose="020B0604020202020204" pitchFamily="34" charset="0"/>
                    <a:cs typeface="Arial" panose="020B0604020202020204" pitchFamily="34" charset="0"/>
                  </a:rPr>
                  <a:t>na </a:t>
                </a:r>
                <a:r>
                  <a:rPr lang="en-US" dirty="0" err="1">
                    <a:latin typeface="Arial" panose="020B0604020202020204" pitchFamily="34" charset="0"/>
                    <a:cs typeface="Arial" panose="020B0604020202020204" pitchFamily="34" charset="0"/>
                  </a:rPr>
                  <a:t>ve</a:t>
                </a:r>
                <a:r>
                  <a:rPr lang="sk-SK"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tor</a:t>
                </a:r>
                <a:r>
                  <a:rPr lang="sk-SK" dirty="0">
                    <a:latin typeface="Arial" panose="020B0604020202020204" pitchFamily="34" charset="0"/>
                    <a:cs typeface="Arial" panose="020B0604020202020204" pitchFamily="34" charset="0"/>
                  </a:rPr>
                  <a:t>y </a:t>
                </a:r>
              </a:p>
              <a:p>
                <a:endParaRPr lang="sk-SK"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Predstavme si teraz, že jedno infinitezimálne posunutie o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𝜀</m:t>
                        </m:r>
                      </m:e>
                    </m:acc>
                  </m:oMath>
                </a14:m>
                <a:r>
                  <a:rPr lang="sk-SK" dirty="0">
                    <a:latin typeface="Arial" panose="020B0604020202020204" pitchFamily="34" charset="0"/>
                    <a:cs typeface="Arial" panose="020B0604020202020204" pitchFamily="34" charset="0"/>
                  </a:rPr>
                  <a:t> sa udeje za </a:t>
                </a:r>
                <a:r>
                  <a:rPr lang="sk-SK" dirty="0" err="1">
                    <a:latin typeface="Arial" panose="020B0604020202020204" pitchFamily="34" charset="0"/>
                    <a:cs typeface="Arial" panose="020B0604020202020204" pitchFamily="34" charset="0"/>
                  </a:rPr>
                  <a:t>infinitezimálny</a:t>
                </a:r>
                <a:r>
                  <a:rPr lang="sk-SK" dirty="0">
                    <a:latin typeface="Arial" panose="020B0604020202020204" pitchFamily="34" charset="0"/>
                    <a:cs typeface="Arial" panose="020B0604020202020204" pitchFamily="34" charset="0"/>
                  </a:rPr>
                  <a:t> čas </a:t>
                </a:r>
                <a14:m>
                  <m:oMath xmlns:m="http://schemas.openxmlformats.org/officeDocument/2006/math">
                    <m:r>
                      <a:rPr lang="sk-SK" b="0" i="1" smtClean="0">
                        <a:latin typeface="Cambria Math" panose="02040503050406030204" pitchFamily="18" charset="0"/>
                        <a:cs typeface="Arial" panose="020B0604020202020204" pitchFamily="34" charset="0"/>
                      </a:rPr>
                      <m:t>𝑑𝑡</m:t>
                    </m:r>
                  </m:oMath>
                </a14:m>
                <a:r>
                  <a:rPr lang="sk-SK" dirty="0">
                    <a:latin typeface="Arial" panose="020B0604020202020204" pitchFamily="34" charset="0"/>
                    <a:cs typeface="Arial" panose="020B0604020202020204" pitchFamily="34" charset="0"/>
                  </a:rPr>
                  <a:t>. Definujeme vektor (všimnime si jeho rozmer m/s)</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Dostaneme (</a:t>
                </a:r>
                <a14:m>
                  <m:oMath xmlns:m="http://schemas.openxmlformats.org/officeDocument/2006/math">
                    <m:r>
                      <a:rPr lang="sk-SK" b="0" i="1" smtClean="0">
                        <a:latin typeface="Cambria Math" panose="02040503050406030204" pitchFamily="18" charset="0"/>
                        <a:cs typeface="Arial" panose="020B0604020202020204" pitchFamily="34" charset="0"/>
                      </a:rPr>
                      <m:t>𝑛</m:t>
                    </m:r>
                    <m:r>
                      <a:rPr lang="sk-SK"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krokov sa vykoná za čas </a:t>
                </a:r>
                <a14:m>
                  <m:oMath xmlns:m="http://schemas.openxmlformats.org/officeDocument/2006/math">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𝑛</m:t>
                    </m:r>
                    <m:r>
                      <a:rPr lang="sk-SK" b="0" i="1" smtClean="0">
                        <a:latin typeface="Cambria Math" panose="02040503050406030204" pitchFamily="18" charset="0"/>
                        <a:cs typeface="Arial" panose="020B0604020202020204" pitchFamily="34" charset="0"/>
                      </a:rPr>
                      <m:t> </m:t>
                    </m:r>
                    <m:r>
                      <a:rPr lang="sk-SK" b="0" i="1" smtClean="0">
                        <a:latin typeface="Cambria Math" panose="02040503050406030204" pitchFamily="18" charset="0"/>
                        <a:cs typeface="Arial" panose="020B0604020202020204" pitchFamily="34" charset="0"/>
                      </a:rPr>
                      <m:t>𝑑𝑡</m:t>
                    </m:r>
                    <m:r>
                      <a:rPr lang="sk-SK" b="0" i="1" smtClean="0">
                        <a:latin typeface="Cambria Math" panose="02040503050406030204" pitchFamily="18" charset="0"/>
                        <a:cs typeface="Arial" panose="020B0604020202020204" pitchFamily="34" charset="0"/>
                      </a:rPr>
                      <m:t>)</m:t>
                    </m:r>
                  </m:oMath>
                </a14:m>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a:t>
                </a:r>
              </a:p>
              <a:p>
                <a:r>
                  <a:rPr lang="sk-SK" dirty="0">
                    <a:latin typeface="Arial" panose="020B0604020202020204" pitchFamily="34" charset="0"/>
                    <a:cs typeface="Arial" panose="020B0604020202020204" pitchFamily="34" charset="0"/>
                  </a:rPr>
                  <a:t>                                                                 teda vlastne </a:t>
                </a:r>
                <a:endParaRPr lang="en-US"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91892" y="950259"/>
                <a:ext cx="8299174" cy="5355312"/>
              </a:xfrm>
              <a:prstGeom prst="rect">
                <a:avLst/>
              </a:prstGeom>
              <a:blipFill rotWithShape="0">
                <a:blip r:embed="rId13"/>
                <a:stretch>
                  <a:fillRect l="-661" t="-683" r="-294" b="-911"/>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7164196" y="1284012"/>
            <a:ext cx="1626870" cy="266700"/>
          </a:xfrm>
          <a:prstGeom prst="rect">
            <a:avLst/>
          </a:prstGeom>
        </p:spPr>
      </p:pic>
      <p:pic>
        <p:nvPicPr>
          <p:cNvPr id="13" name="Picture 12"/>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3591158" y="1903669"/>
            <a:ext cx="1796415" cy="457200"/>
          </a:xfrm>
          <a:prstGeom prst="rect">
            <a:avLst/>
          </a:prstGeom>
        </p:spPr>
      </p:pic>
      <p:pic>
        <p:nvPicPr>
          <p:cNvPr id="12" name="Picture 11"/>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4083030" y="4879925"/>
            <a:ext cx="812673" cy="464630"/>
          </a:xfrm>
          <a:prstGeom prst="rect">
            <a:avLst/>
          </a:prstGeom>
        </p:spPr>
      </p:pic>
      <p:pic>
        <p:nvPicPr>
          <p:cNvPr id="14" name="Picture 13"/>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8107083" y="1582776"/>
            <a:ext cx="213360" cy="173355"/>
          </a:xfrm>
          <a:prstGeom prst="rect">
            <a:avLst/>
          </a:prstGeom>
        </p:spPr>
      </p:pic>
      <p:pic>
        <p:nvPicPr>
          <p:cNvPr id="6" name="Picture 5"/>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3501625" y="2716109"/>
            <a:ext cx="922401" cy="665226"/>
          </a:xfrm>
          <a:prstGeom prst="rect">
            <a:avLst/>
          </a:prstGeom>
        </p:spPr>
      </p:pic>
      <p:pic>
        <p:nvPicPr>
          <p:cNvPr id="7" name="Picture 6"/>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3501623" y="3732024"/>
            <a:ext cx="1474470" cy="625793"/>
          </a:xfrm>
          <a:prstGeom prst="rect">
            <a:avLst/>
          </a:prstGeom>
        </p:spPr>
      </p:pic>
      <p:pic>
        <p:nvPicPr>
          <p:cNvPr id="8" name="Picture 7"/>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557826" y="5790054"/>
            <a:ext cx="3921062" cy="625793"/>
          </a:xfrm>
          <a:prstGeom prst="rect">
            <a:avLst/>
          </a:prstGeom>
        </p:spPr>
      </p:pic>
      <p:pic>
        <p:nvPicPr>
          <p:cNvPr id="36" name="Picture 35"/>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6249465" y="5971822"/>
            <a:ext cx="1345883" cy="229743"/>
          </a:xfrm>
          <a:prstGeom prst="rect">
            <a:avLst/>
          </a:prstGeom>
        </p:spPr>
      </p:pic>
      <p:pic>
        <p:nvPicPr>
          <p:cNvPr id="33" name="Picture 32"/>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6206566" y="3478301"/>
            <a:ext cx="200025" cy="222885"/>
          </a:xfrm>
          <a:prstGeom prst="rect">
            <a:avLst/>
          </a:prstGeom>
        </p:spPr>
      </p:pic>
      <p:sp>
        <p:nvSpPr>
          <p:cNvPr id="4" name="Slide Number Placeholder 3"/>
          <p:cNvSpPr>
            <a:spLocks noGrp="1"/>
          </p:cNvSpPr>
          <p:nvPr>
            <p:ph type="sldNum" sz="quarter" idx="12"/>
          </p:nvPr>
        </p:nvSpPr>
        <p:spPr/>
        <p:txBody>
          <a:bodyPr/>
          <a:lstStyle/>
          <a:p>
            <a:fld id="{66823058-5E0E-41BC-A830-5C8D4B66250F}" type="slidenum">
              <a:rPr lang="en-US" smtClean="0"/>
              <a:t>8</a:t>
            </a:fld>
            <a:endParaRPr lang="en-US"/>
          </a:p>
        </p:txBody>
      </p:sp>
    </p:spTree>
    <p:extLst>
      <p:ext uri="{BB962C8B-B14F-4D97-AF65-F5344CB8AC3E}">
        <p14:creationId xmlns:p14="http://schemas.microsoft.com/office/powerpoint/2010/main" val="302668059"/>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340" y="457200"/>
            <a:ext cx="8220635"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Zhrnutie: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Rovnomerný priamočiary pohyb</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je možné chápať ako postupné skladanie </a:t>
            </a:r>
            <a:r>
              <a:rPr lang="sk-SK" dirty="0" err="1">
                <a:latin typeface="Arial" panose="020B0604020202020204" pitchFamily="34" charset="0"/>
                <a:cs typeface="Arial" panose="020B0604020202020204" pitchFamily="34" charset="0"/>
              </a:rPr>
              <a:t>infinitezimálych</a:t>
            </a:r>
            <a:r>
              <a:rPr lang="sk-SK" dirty="0">
                <a:latin typeface="Arial" panose="020B0604020202020204" pitchFamily="34" charset="0"/>
                <a:cs typeface="Arial" panose="020B0604020202020204" pitchFamily="34" charset="0"/>
              </a:rPr>
              <a:t> posunutí o vektory</a:t>
            </a:r>
          </a:p>
          <a:p>
            <a:endParaRPr lang="en-US" dirty="0" err="1">
              <a:latin typeface="Arial" panose="020B0604020202020204" pitchFamily="34" charset="0"/>
              <a:cs typeface="Arial" panose="020B0604020202020204" pitchFamily="34" charset="0"/>
            </a:endParaRPr>
          </a:p>
        </p:txBody>
      </p:sp>
      <p:pic>
        <p:nvPicPr>
          <p:cNvPr id="2" name="Picture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185775" y="1552221"/>
            <a:ext cx="1345883" cy="229743"/>
          </a:xfrm>
          <a:prstGeom prst="rect">
            <a:avLst/>
          </a:prstGeom>
        </p:spPr>
      </p:pic>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61386" y="2373653"/>
            <a:ext cx="927735" cy="182880"/>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329766" y="2793892"/>
            <a:ext cx="6345555" cy="35433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21340" y="3290047"/>
                <a:ext cx="8373036" cy="341632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„neporiadny“ matematický zápis, vo fyzike častý.</a:t>
                </a:r>
              </a:p>
              <a:p>
                <a:r>
                  <a:rPr lang="sk-SK" dirty="0">
                    <a:latin typeface="Arial" panose="020B0604020202020204" pitchFamily="34" charset="0"/>
                    <a:cs typeface="Arial" panose="020B0604020202020204" pitchFamily="34" charset="0"/>
                  </a:rPr>
                  <a:t>Symbol pre sumu nemá žiaden index ani hranice. Znamená to, že sa postupne sumujú „všetky sčítance, ktoré dá rozum, že pripadajú do úvahy“. Učenejším jazykom sa to isté povie „z kontextu vyplýva, o akú sumu ide“. Autor by mal mať rozumnú istotu, že študent už pokročil natoľko, že mu je kontext jasný a príde na to, o akú sumu sa jedná.</a:t>
                </a:r>
              </a:p>
              <a:p>
                <a:r>
                  <a:rPr lang="sk-SK" dirty="0">
                    <a:latin typeface="Arial" panose="020B0604020202020204" pitchFamily="34" charset="0"/>
                    <a:cs typeface="Arial" panose="020B0604020202020204" pitchFamily="34" charset="0"/>
                  </a:rPr>
                  <a:t>V uvedených sumách ide zjavne o všetky posunutia a všetky intervaly </a:t>
                </a:r>
                <a14:m>
                  <m:oMath xmlns:m="http://schemas.openxmlformats.org/officeDocument/2006/math">
                    <m:r>
                      <a:rPr lang="sk-SK" b="0" i="1" smtClean="0">
                        <a:latin typeface="Cambria Math" panose="02040503050406030204" pitchFamily="18" charset="0"/>
                        <a:cs typeface="Arial" panose="020B0604020202020204" pitchFamily="34" charset="0"/>
                      </a:rPr>
                      <m:t>𝑑𝑡</m:t>
                    </m:r>
                  </m:oMath>
                </a14:m>
                <a:r>
                  <a:rPr lang="sk-SK" dirty="0">
                    <a:latin typeface="Arial" panose="020B0604020202020204" pitchFamily="34" charset="0"/>
                    <a:cs typeface="Arial" panose="020B0604020202020204" pitchFamily="34" charset="0"/>
                  </a:rPr>
                  <a:t>, ktoré ležia medzi časmi 0 a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Použili sme tiež distributívny zákon, keď sme konštantný vektor „vybrali pred zátvorku“, teda pred znak sumy.</a:t>
                </a:r>
              </a:p>
              <a:p>
                <a:r>
                  <a:rPr lang="sk-SK" b="1" dirty="0">
                    <a:solidFill>
                      <a:srgbClr val="FF0000"/>
                    </a:solidFill>
                    <a:latin typeface="Arial" panose="020B0604020202020204" pitchFamily="34" charset="0"/>
                    <a:cs typeface="Arial" panose="020B0604020202020204" pitchFamily="34" charset="0"/>
                  </a:rPr>
                  <a:t>Pre študenta z toho ale plynie: „budem sa učiť až cez skúškové obdobie“ je zlý nápad. </a:t>
                </a:r>
                <a:r>
                  <a:rPr lang="sk-SK" b="1" dirty="0">
                    <a:latin typeface="Arial" panose="020B0604020202020204" pitchFamily="34" charset="0"/>
                    <a:cs typeface="Arial" panose="020B0604020202020204" pitchFamily="34" charset="0"/>
                  </a:rPr>
                  <a:t>Bez priebežného učenia „študent nepokročí natoľko, aby mu bol daný kontext zrejmý“ a nakoniec bude zle! </a:t>
                </a:r>
                <a:r>
                  <a:rPr lang="sk-SK" b="1" dirty="0">
                    <a:solidFill>
                      <a:srgbClr val="FF0000"/>
                    </a:solidFill>
                    <a:latin typeface="Arial" panose="020B0604020202020204" pitchFamily="34" charset="0"/>
                    <a:cs typeface="Arial" panose="020B0604020202020204" pitchFamily="34" charset="0"/>
                  </a:rPr>
                  <a:t>Boli ste varovaní!</a:t>
                </a:r>
                <a:endParaRPr lang="en-US" b="1" dirty="0" err="1">
                  <a:solidFill>
                    <a:srgbClr val="FF0000"/>
                  </a:solidFill>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21340" y="3290047"/>
                <a:ext cx="8373036" cy="3416320"/>
              </a:xfrm>
              <a:prstGeom prst="rect">
                <a:avLst/>
              </a:prstGeom>
              <a:blipFill rotWithShape="0">
                <a:blip r:embed="rId10"/>
                <a:stretch>
                  <a:fillRect l="-582" t="-1071" r="-1164" b="-1964"/>
                </a:stretch>
              </a:blipFill>
            </p:spPr>
            <p:txBody>
              <a:bodyPr/>
              <a:lstStyle/>
              <a:p>
                <a:r>
                  <a:rPr lang="en-US">
                    <a:noFill/>
                  </a:rPr>
                  <a:t> </a:t>
                </a:r>
              </a:p>
            </p:txBody>
          </p:sp>
        </mc:Fallback>
      </mc:AlternateContent>
      <p:sp>
        <p:nvSpPr>
          <p:cNvPr id="4" name="Rectangle 3"/>
          <p:cNvSpPr/>
          <p:nvPr/>
        </p:nvSpPr>
        <p:spPr>
          <a:xfrm>
            <a:off x="421340" y="1004047"/>
            <a:ext cx="7969625" cy="228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66823058-5E0E-41BC-A830-5C8D4B66250F}" type="slidenum">
              <a:rPr lang="en-US" smtClean="0"/>
              <a:t>9</a:t>
            </a:fld>
            <a:endParaRPr lang="en-US"/>
          </a:p>
        </p:txBody>
      </p:sp>
    </p:spTree>
    <p:extLst>
      <p:ext uri="{BB962C8B-B14F-4D97-AF65-F5344CB8AC3E}">
        <p14:creationId xmlns:p14="http://schemas.microsoft.com/office/powerpoint/2010/main" val="228081903"/>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a =(x^\prime-x,y^\prime-y,z^\prime-z)&#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b&#10;\end{align*}&#10;\end{document}&#10;"/>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i,\;\overrightarrow j,\;\overrightarrow k\]&#10;&#10;\end{document}"/>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vec v =(v_x,v_y,v_z)\]&#10;&#10;\end{document}"/>
  <p:tag name="IGUANATEXSIZE" val="18"/>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i\]&#10;&#10;\end{document}"/>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j\]&#10;&#10;\end{document}"/>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k\]&#10;&#10;\end{document}"/>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vec v\]&#10;&#10;\end{document}"/>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i =(1,0,0),&#10;\overrightarrow j =(0,1,0),&#10;\overrightarrow k =(0,0,1)\]&#10;&#10;\end{document}"/>
  <p:tag name="IGUANATEXSIZE" val="2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i| =1,\;&#10;|\overrightarrow j| =1,\;&#10;|\overrightarrow k| =1\]&#10;&#10;\end{document}"/>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vec v = v_x\vec i+&#10;v_y\vec j+&#10;v_z\vec k\]&#10;&#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v_x\]&#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c&#10;\end{align*}&#10;\end{document}&#10;"/>
  <p:tag name="IGUANATEXSIZE" val="2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v_y\]&#10;&#10;\end{document}"/>
  <p:tag name="IGUANATEXSIZE" val="2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v_z\]&#10;&#10;\end{document}"/>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amp;=a_x\vek i + a_y \vek j+a_z\vek k \\&#10;\vek b&amp;=b_x\vek i + b_y \vek j+b_z\vek k \\&#10;\end{align*}&#10;\end{document}"/>
  <p:tag name="IGUANATEXSIZE" val="20"/>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 . \vek b &amp;= a_xb_x+a_yb_y+a_zb_z &#10;\end{align*}&#10;\end{document}"/>
  <p:tag name="IGUANATEXSIZE" val="20"/>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 . \vek a &amp;= a_xa_x+a_ya_y+a_za_z=|\vek a|^2&#10;\end{align*}&#10;\end{document}"/>
  <p:tag name="IGUANATEXSIZE" val="2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eqnarray*}&#10;\vek a . \vek b=\vek b.\vek a,\;\;\;\vek a.(\vek b + \vek c) = \vek a.\vek b + \vek a . \vek c&#10;\end{eqnarray*}&#10;\end{document}"/>
  <p:tag name="IGUANATEXSIZE" val="20"/>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eqnarray*}&#10;\vek a &#10;\end{eqnarray*}&#10;\end{document}"/>
  <p:tag name="IGUANATEXSIZE" val="20"/>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eqnarray*}&#10;\vek b&#10;\end{eqnarray*}&#10;\end{document}"/>
  <p:tag name="IGUANATEXSIZE" val="20"/>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eqnarray*}&#10;\vek c=\vek b - \vek a&#10;\end{eqnarray*}&#10;\end{document}"/>
  <p:tag name="IGUANATEXSIZE" val="20"/>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eqnarray*}&#10;|\vek c|^2 &amp;=&amp;\vek c.\vek c= (\vek b - \vek a).(\vek b-\vek a)=\\&#10;&amp;=&amp; \vek b.\vek b + \vek a.\vek a - 2 \vek a.\vek b&#10;\end{eqnarray*}&#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r^\prime}=\vec r +\vec a&#10;\end{align*}&#10;\end{document}&#10;"/>
  <p:tag name="IGUANATEXSIZE" val="2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eqnarray*}&#10;|\vek c|^2 &amp;=&amp; |\vek b|^2 + |\vek a|^2 - 2 |\vek a||\vek b|\cos(\gamma)&#10;\end{eqnarray*}&#10;\end{document}"/>
  <p:tag name="IGUANATEXSIZE" val="20"/>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eqnarray*}&#10;\gamma&#10;\end{eqnarray*}&#10;\end{document}"/>
  <p:tag name="IGUANATEXSIZE" val="20"/>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eqnarray*}&#10;\vek a . \vek b=|\vek a||\vek b|\cos(\gamma)&#10;\end{eqnarray*}&#10;\end{document}"/>
  <p:tag name="IGUANATEXSIZE" val="20"/>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eqnarray*}&#10;\vek a . \vek b=|\vek a||\vek b|\cos(\gamma)&#10;\end{eqnarray*}&#10;\end{document}"/>
  <p:tag name="IGUANATEXSIZE" val="20"/>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eqnarray*}&#10;\vek i.\vek i=\vek j.\vek j=\vek k.\vek k=1&#10;\end{eqnarray*}&#10;\end{document}"/>
  <p:tag name="IGUANATEXSIZE" val="20"/>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eqnarray*}&#10;\vek i.\vek j=\vek j.\vek k=\vek k.\vek i=0&#10;\end{eqnarray*}&#10;\end{document}"/>
  <p:tag name="IGUANATEXSIZE" val="20"/>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amp;=a_x\vek i + a_y \vek j+a_z\vek k&#10;\end{align*}&#10;\end{document}"/>
  <p:tag name="IGUANATEXSIZE" val="20"/>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vek i&amp;=(a_x\vek i + a_y \vek j+a_z\vek k).\vek i=\&#10;a_x\vek i.\vek i+a_y\vek j.\vek i+a_z\vek k.\vek i = a_x&#10;\end{align*}&#10;\end{document}"/>
  <p:tag name="IGUANATEXSIZE" val="2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x=\vek a.\vek i,\;\;\;a_y=\vek a.\vek j,\;\;\; a_z=\vek a.\vek k&#10;\end{align*}&#10;\end{document}"/>
  <p:tag name="IGUANATEXSIZE" val="20"/>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a&amp;=(x^\prime - x,y^\prime-y,z^\prime-z)\\&#10;\vec b&amp;=(x^{\prime\prime}-x^\prime,y^{\prime\prime}-y^\prime,&#10;z^{\prime\prime}-z^\prime)&#10;\end{align*}&#10;\end{document}&#10;"/>
  <p:tag name="IGUANATEXSIZE" val="2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equiv\vek i,\;\;\;\vek {e_2}\equiv\vek j,\;\;\;\vek {e_3}\equiv\vek k&#10;\end{align*}&#10;\end{document}"/>
  <p:tag name="IGUANATEXSIZE" val="20"/>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amp;=a_x\vek i + a_y \vek j+a_z\vek k\Leftrightarrow \sum^3_{i=1}a_i\vek{e_i}&#10;\end{align*}&#10;\end{document}"/>
  <p:tag name="IGUANATEXSIZE" val="20"/>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1\equiv a_x,\;\;\;a_2\equiv a_y,\;\;\;a_3\equiv a_z&#10;\end{align*}&#10;\end{document}"/>
  <p:tag name="IGUANATEXSIZE" val="2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elta_{ij}=&#10;\begin{cases}&#10;0&amp; \text{ak } i\ne j\\&#10;1&amp; \text{ak } i=j&#10;\end{cases}&#10;\end{align*}&#10;\end{document}"/>
  <p:tag name="IGUANATEXSIZE" val="20"/>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mbox{pre   }i,j\in\{1,2,3\}&#10;\end{align*}&#10;\end{document}"/>
  <p:tag name="IGUANATEXSIZE" val="20"/>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e_i}.\vec{e_j}=\delta_{ij}&#10;\end{align*}&#10;\end{document}"/>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i=\vec{e_i}\vec a&#10;\end{align*}&#10;\end{document}"/>
  <p:tag name="IGUANATEXSIZE" val="24"/>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e_i}.\vec a=\sum_j\vec{e_i}.\vec{e_j}a_j=\sum_j\delta_{ij}a_j=a_i&#10;\end{align*}&#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c&amp;=(x^{\prime\prime}-x,y^{\prime\prime}-y,&#10;z^{\prime\prime}-z)&#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c&amp;=\vec a + \vec b&#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a =(a_x,a_y,a_z)&#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varepsilon =(\frac{a_x}{N},\frac{a_y}{N},\frac{a_z}{N})&#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v=\frac{1}{dt} \vec\varepsilon&#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N&#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r =(x,y,z)&#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a = \sum_{i=1}^N \vec\varepsilon&#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_n = \vec r_0+ \sum_{i=1}^n \varepsilon&#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_n = \vec r_0+ \sum_{i=1}^n \vec v dt=\vec r_0+\vec v n dt&#10;=\vec r_0 + \vec v t&#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 =\vec r_0+ \vec v t&#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_0&#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 =\vec r_0+ \vec v t&#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d\vec r=\vec v dt&#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 = \vec r_0 + \sum d\vec r= \vec r_0 +\sum \vec v dt=&#10;\vec r_0+\vec v \sum dt = \vec r_0+\vec v t&#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Red1}&#10;\vec a&#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Green4}&#10;\vec b&#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r^\prime} =(x^\prime,y^\prime,z^\prime)&#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c&#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v(t)&#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dt)-\vec r(t)=d\vec r(t)= \vec v(t) dt&#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 \vec r(0)+\sum_{\tau=0}^t\vec v(\tau) d\tau&#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0)&#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 \vec r(0)+\sum_{\tau=0}^t\vec v(\tau) d\tau&#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dt)-\vec r(t)=d\vec r(t)= \vec v(t) dt&#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10;&#10;\end{document}"/>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10;&#10;\end{document}"/>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r^\prime}=\vec r +\vec a&#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au+d\tau)-\vec r(\tau)=d\vec r(\tau)= \vec v(\tau) d\tau&#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10;&#10;\end{document}"/>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 \vec r(0)+\sum_{\tau=0}^t\vec v(\tau) d\tau&#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10;&#10;\end{document}"/>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v(\tau) d\tau&#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v(\tau)&#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 = \vec r(0)+\int^t_0 \vec v(\tau)d\tau&#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x(t) &amp;= x(0)+\int^t_0 v_x(\tau)d\tau\\&#10;y(t) &amp;= y(0)+\int^t_0 v_y(\tau)d\tau\\&#10;z(t) &amp;= z(0)+\int^t_0 v_z(\tau)d\tau\\&#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frac{d}{dt}\vec r(t)=\frac{\vec r(t+dt)-\vec r(t)}{dt}&#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r^\prime}=\vec r +\vec a&#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v(t)=\frac{\vec r(t+dt)-\vec r(t)}{dt}&#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v(t)=\lim_{dt\rightarrow 0}\frac{\vec r(t+dt)-\vec r(t)}{dt}&#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_x(t)=\lim_{dt\rightarrow 0}\frac{x(t+dt)-x(t)}{dt}=\frac{d}{dt}x(t)&#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_y(t)=\lim_{dt\rightarrow 0}\frac{y(t+dt)-y(t)}{dt}=\frac{d}{dt}y(t)&#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_z(t)=\lim_{dt\rightarrow 0}\frac{z(t+dt)-z(t)}{dt}=\frac{d}{dt}z(t)&#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r(t) = \vec r(0)+\int^t_0 \vec v(\tau)d\tau&#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int^t_0 \vec v(\tau)d\tau&#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v(\tau)&#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r^\prime}=\vec r +\vec a+ \vec b=\int_0^t {\vec v}_a(\tau) d\tau&#10;+ \int_t^{2t} {\vec v}_b^\prime(\tau) d\tau&#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v_b^\prime(\tau)&#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a&#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b=\int_0^{t} {\vec v}_b(\tau) d\tau&#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v}_b^\prime(\tau)={\vec v}_b(\tau-t)&#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r^\prime}=\vec r +\vec a+ \vec b=\int_0^t {\vec v}_a(\tau) d\tau&#10;+ \int_0^t {\vec v}_b(\tau) d\tau=\int_0^t ({\vec v}_a(\tau)+{\vec v}_b(\tau))d\tau&#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v_a(\tau)&#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v_b(\tau)&#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Red1}&#10;\vec a&#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Green4}&#10;\vec b&#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Red1, Green4, Blue3,Yellow1&#10;\color{Blue3}&#10;\vec c&#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c&amp;=\vec a + \vec b&#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c=\vec a+ \vec b=\int_0^t ({\vec v}_a(\tau)+{\vec v}_b(\tau))d\tau=&#10;\int_0^t {\vec v}_c(\tau) d\tau&#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b&#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v_c(\tau)&#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v_a(\tau)&#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v_b(\tau)&#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v(\tau)&#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v_c(\tau)=\vec v_a(\tau)+\vec v_b(\tau)&#10;\end{align*}&#10;\end{document}&#10;"/>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v(\tau)=\vec v_a(\tau)+\vec v_b(\tau)&#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x(t)=v_0\cos\alpha&#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z(t)=v_0\sin\alpha-gt&#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t) =(v_0\cos\alpha, 0, v_0\sin\alpha-gt)&#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_a(t) =(v_0\cos\alpha, 0, 0)&#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c&#10;\end{align*}&#10;\end{document}&#10;"/>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_b(t) =(0, 0, v_0\sin\alpha-gt)&#10;\end{align*}&#10;\end{document}&#10;"/>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_c(t) =(v_0\cos\alpha, 0, v_0\sin\alpha)&#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_d(t) =(0, 0, -gt)&#10;\end{align*}&#10;\end{document}&#10;"/>
  <p:tag name="IGUANATEXSIZE" val="18"/>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t) =\vec v_c(t)+\vec v_d(t)&#10;\end{align*}&#10;\end{document}&#10;"/>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_s&#10;\end{align*}&#10;\end{document}&#10;"/>
  <p:tag name="IGUANATEXSIZE" val="18"/>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_k&#10;\end{align*}&#10;\end{document}&#10;"/>
  <p:tag name="IGUANATEXSIZE" val="18"/>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 = \vec v_k+\vec v_s&#10;\end{align*}&#10;\end{document}&#10;"/>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vec v_1&#10;\end{align*}&#10;\end{document}&#10;"/>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vec v_B&#10;\end{align*}&#10;\end{document}&#10;"/>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r, \overrightarrow v)\]&#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a&#10;\end{align*}&#10;\end{document}&#10;"/>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r =(x,y,z), \overrightarrow v =(v_x,v_y,v_z)\]&#10;&#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r\]&#10;&#10;\end{document}"/>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r =(x,y,z)\]&#10;&#10;\end{document}"/>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i\]&#10;&#10;\end{document}"/>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j\]&#10;&#10;\end{document}"/>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k\]&#10;&#10;\end{document}"/>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r\]&#10;&#10;\end{document}"/>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i =(1,0,0),&#10;\overrightarrow j =(0,1,0),&#10;\overrightarrow k =(0,0,1)\]&#10;&#10;\end{document}"/>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i| =1,\;&#10;|\overrightarrow j| =1,\;&#10;|\overrightarrow k| =1\]&#10;&#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verrightarrow r = x\overrightarrow i+&#10;y\overrightarrow j+&#10;z\overrightarrow k\]&#10;&#10;\end{document}"/>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7091</TotalTime>
  <Words>3330</Words>
  <Application>Microsoft Office PowerPoint</Application>
  <PresentationFormat>On-screen Show (4:3)</PresentationFormat>
  <Paragraphs>263</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181</cp:revision>
  <dcterms:created xsi:type="dcterms:W3CDTF">2014-02-21T11:26:05Z</dcterms:created>
  <dcterms:modified xsi:type="dcterms:W3CDTF">2018-10-17T15:28:53Z</dcterms:modified>
</cp:coreProperties>
</file>