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709" r:id="rId2"/>
    <p:sldId id="694" r:id="rId3"/>
    <p:sldId id="711" r:id="rId4"/>
    <p:sldId id="712" r:id="rId5"/>
    <p:sldId id="713" r:id="rId6"/>
    <p:sldId id="714" r:id="rId7"/>
    <p:sldId id="661" r:id="rId8"/>
    <p:sldId id="662" r:id="rId9"/>
    <p:sldId id="663" r:id="rId10"/>
    <p:sldId id="664" r:id="rId11"/>
    <p:sldId id="665" r:id="rId12"/>
    <p:sldId id="666" r:id="rId13"/>
    <p:sldId id="667" r:id="rId14"/>
    <p:sldId id="668" r:id="rId15"/>
    <p:sldId id="669" r:id="rId16"/>
    <p:sldId id="670" r:id="rId17"/>
    <p:sldId id="671" r:id="rId18"/>
    <p:sldId id="672" r:id="rId19"/>
    <p:sldId id="673" r:id="rId20"/>
    <p:sldId id="674" r:id="rId21"/>
    <p:sldId id="675" r:id="rId22"/>
    <p:sldId id="676" r:id="rId23"/>
    <p:sldId id="677" r:id="rId24"/>
    <p:sldId id="678" r:id="rId25"/>
    <p:sldId id="679" r:id="rId26"/>
    <p:sldId id="680" r:id="rId27"/>
    <p:sldId id="681" r:id="rId28"/>
    <p:sldId id="682" r:id="rId29"/>
    <p:sldId id="683" r:id="rId30"/>
    <p:sldId id="684" r:id="rId31"/>
    <p:sldId id="685" r:id="rId32"/>
    <p:sldId id="686" r:id="rId3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84" d="100"/>
          <a:sy n="84" d="100"/>
        </p:scale>
        <p:origin x="1152"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19.10.2018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E90C718E-3A79-445D-BE29-22AEB4823C1F}" type="slidenum">
              <a:rPr lang="sk-SK" smtClean="0"/>
              <a:t>14</a:t>
            </a:fld>
            <a:endParaRPr lang="sk-SK"/>
          </a:p>
        </p:txBody>
      </p:sp>
    </p:spTree>
    <p:extLst>
      <p:ext uri="{BB962C8B-B14F-4D97-AF65-F5344CB8AC3E}">
        <p14:creationId xmlns:p14="http://schemas.microsoft.com/office/powerpoint/2010/main" val="237630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19.10.2018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19.10.2018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19.10.2018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19.10.2018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19.10.2018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19.10.2018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19.10.2018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19.10.2018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19.10.2018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19.10.2018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19.10.2018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19.10.2018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tags" Target="../tags/tag3.xml"/><Relationship Id="rId21" Type="http://schemas.openxmlformats.org/officeDocument/2006/relationships/image" Target="../media/image9.png"/><Relationship Id="rId7" Type="http://schemas.openxmlformats.org/officeDocument/2006/relationships/tags" Target="../tags/tag7.xml"/><Relationship Id="rId12" Type="http://schemas.openxmlformats.org/officeDocument/2006/relationships/slideLayout" Target="../slideLayouts/slideLayout7.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2.png"/><Relationship Id="rId5" Type="http://schemas.openxmlformats.org/officeDocument/2006/relationships/tags" Target="../tags/tag5.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image" Target="../media/image4.png"/><Relationship Id="rId26" Type="http://schemas.openxmlformats.org/officeDocument/2006/relationships/image" Target="../media/image53.png"/><Relationship Id="rId3" Type="http://schemas.openxmlformats.org/officeDocument/2006/relationships/tags" Target="../tags/tag84.xml"/><Relationship Id="rId21" Type="http://schemas.openxmlformats.org/officeDocument/2006/relationships/image" Target="../media/image49.png"/><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image" Target="../media/image3.png"/><Relationship Id="rId25" Type="http://schemas.openxmlformats.org/officeDocument/2006/relationships/image" Target="../media/image52.png"/><Relationship Id="rId2" Type="http://schemas.openxmlformats.org/officeDocument/2006/relationships/tags" Target="../tags/tag83.xml"/><Relationship Id="rId16" Type="http://schemas.openxmlformats.org/officeDocument/2006/relationships/image" Target="../media/image2.png"/><Relationship Id="rId20" Type="http://schemas.openxmlformats.org/officeDocument/2006/relationships/image" Target="../media/image35.png"/><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image" Target="../media/image51.png"/><Relationship Id="rId5" Type="http://schemas.openxmlformats.org/officeDocument/2006/relationships/tags" Target="../tags/tag86.xml"/><Relationship Id="rId15" Type="http://schemas.openxmlformats.org/officeDocument/2006/relationships/slideLayout" Target="../slideLayouts/slideLayout7.xml"/><Relationship Id="rId23" Type="http://schemas.openxmlformats.org/officeDocument/2006/relationships/image" Target="../media/image50.png"/><Relationship Id="rId10" Type="http://schemas.openxmlformats.org/officeDocument/2006/relationships/tags" Target="../tags/tag91.xml"/><Relationship Id="rId19" Type="http://schemas.openxmlformats.org/officeDocument/2006/relationships/image" Target="../media/image34.png"/><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image" Target="../media/image41.png"/><Relationship Id="rId27" Type="http://schemas.openxmlformats.org/officeDocument/2006/relationships/image" Target="../media/image54.png"/></Relationships>
</file>

<file path=ppt/slides/_rels/slide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98.xml"/><Relationship Id="rId7" Type="http://schemas.openxmlformats.org/officeDocument/2006/relationships/image" Target="../media/image58.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7.xml"/><Relationship Id="rId5" Type="http://schemas.openxmlformats.org/officeDocument/2006/relationships/tags" Target="../tags/tag100.xml"/><Relationship Id="rId4" Type="http://schemas.openxmlformats.org/officeDocument/2006/relationships/tags" Target="../tags/tag99.xml"/><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tags" Target="../tags/tag103.xml"/><Relationship Id="rId12" Type="http://schemas.openxmlformats.org/officeDocument/2006/relationships/image" Target="../media/image64.png"/><Relationship Id="rId2" Type="http://schemas.openxmlformats.org/officeDocument/2006/relationships/tags" Target="../tags/tag102.xml"/><Relationship Id="rId1" Type="http://schemas.openxmlformats.org/officeDocument/2006/relationships/tags" Target="../tags/tag101.xml"/><Relationship Id="rId11" Type="http://schemas.openxmlformats.org/officeDocument/2006/relationships/image" Target="../media/image63.png"/><Relationship Id="rId5" Type="http://schemas.openxmlformats.org/officeDocument/2006/relationships/slideLayout" Target="../slideLayouts/slideLayout7.xml"/><Relationship Id="rId10" Type="http://schemas.openxmlformats.org/officeDocument/2006/relationships/image" Target="../media/image62.png"/><Relationship Id="rId4" Type="http://schemas.openxmlformats.org/officeDocument/2006/relationships/tags" Target="../tags/tag104.xml"/><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tags" Target="../tags/tag105.xml"/><Relationship Id="rId6" Type="http://schemas.openxmlformats.org/officeDocument/2006/relationships/image" Target="../media/image610.png"/></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7.xml"/><Relationship Id="rId1" Type="http://schemas.openxmlformats.org/officeDocument/2006/relationships/tags" Target="../tags/tag106.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4.xml"/><Relationship Id="rId7" Type="http://schemas.openxmlformats.org/officeDocument/2006/relationships/image" Target="../media/image1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tags" Target="../tags/tag16.xml"/><Relationship Id="rId10" Type="http://schemas.openxmlformats.org/officeDocument/2006/relationships/image" Target="../media/image12.png"/><Relationship Id="rId4" Type="http://schemas.openxmlformats.org/officeDocument/2006/relationships/tags" Target="../tags/tag15.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7.xml"/><Relationship Id="rId1" Type="http://schemas.openxmlformats.org/officeDocument/2006/relationships/tags" Target="../tags/tag107.x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7.xml"/><Relationship Id="rId1" Type="http://schemas.openxmlformats.org/officeDocument/2006/relationships/tags" Target="../tags/tag108.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7.xml"/><Relationship Id="rId1" Type="http://schemas.openxmlformats.org/officeDocument/2006/relationships/tags" Target="../tags/tag109.xml"/><Relationship Id="rId6" Type="http://schemas.openxmlformats.org/officeDocument/2006/relationships/image" Target="../media/image180.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Layout" Target="../slideLayouts/slideLayout7.xml"/><Relationship Id="rId7" Type="http://schemas.openxmlformats.org/officeDocument/2006/relationships/image" Target="../media/image190.png"/><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350.png"/><Relationship Id="rId3" Type="http://schemas.openxmlformats.org/officeDocument/2006/relationships/tags" Target="../tags/tag19.xml"/><Relationship Id="rId7" Type="http://schemas.openxmlformats.org/officeDocument/2006/relationships/image" Target="../media/image12.png"/><Relationship Id="rId12" Type="http://schemas.openxmlformats.org/officeDocument/2006/relationships/image" Target="../media/image134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15" Type="http://schemas.openxmlformats.org/officeDocument/2006/relationships/image" Target="../media/image18.png"/><Relationship Id="rId4" Type="http://schemas.openxmlformats.org/officeDocument/2006/relationships/tags" Target="../tags/tag20.xml"/><Relationship Id="rId9" Type="http://schemas.openxmlformats.org/officeDocument/2006/relationships/image" Target="../media/image16.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4.xml"/><Relationship Id="rId6" Type="http://schemas.openxmlformats.org/officeDocument/2006/relationships/image" Target="../media/image81.png"/><Relationship Id="rId5" Type="http://schemas.openxmlformats.org/officeDocument/2006/relationships/image" Target="../media/image230.png"/></Relationships>
</file>

<file path=ppt/slides/_rels/slide3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4.xml"/><Relationship Id="rId7" Type="http://schemas.openxmlformats.org/officeDocument/2006/relationships/image" Target="../media/image1380.png"/><Relationship Id="rId2" Type="http://schemas.openxmlformats.org/officeDocument/2006/relationships/tags" Target="../tags/tag23.xml"/><Relationship Id="rId1" Type="http://schemas.openxmlformats.org/officeDocument/2006/relationships/tags" Target="../tags/tag22.xml"/><Relationship Id="rId11" Type="http://schemas.openxmlformats.org/officeDocument/2006/relationships/image" Target="../media/image142.png"/><Relationship Id="rId10" Type="http://schemas.openxmlformats.org/officeDocument/2006/relationships/image" Target="../media/image21.png"/><Relationship Id="rId4" Type="http://schemas.openxmlformats.org/officeDocument/2006/relationships/slideLayout" Target="../slideLayouts/slideLayout7.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tags" Target="../tags/tag27.xml"/><Relationship Id="rId7" Type="http://schemas.openxmlformats.org/officeDocument/2006/relationships/image" Target="../media/image23.png"/><Relationship Id="rId12" Type="http://schemas.openxmlformats.org/officeDocument/2006/relationships/image" Target="../media/image1470.png"/><Relationship Id="rId2" Type="http://schemas.openxmlformats.org/officeDocument/2006/relationships/tags" Target="../tags/tag26.xml"/><Relationship Id="rId16" Type="http://schemas.openxmlformats.org/officeDocument/2006/relationships/image" Target="../media/image29.png"/><Relationship Id="rId1" Type="http://schemas.openxmlformats.org/officeDocument/2006/relationships/tags" Target="../tags/tag25.xml"/><Relationship Id="rId6" Type="http://schemas.openxmlformats.org/officeDocument/2006/relationships/image" Target="../media/image22.png"/><Relationship Id="rId5" Type="http://schemas.openxmlformats.org/officeDocument/2006/relationships/slideLayout" Target="../slideLayouts/slideLayout7.xml"/><Relationship Id="rId15" Type="http://schemas.openxmlformats.org/officeDocument/2006/relationships/image" Target="../media/image28.png"/><Relationship Id="rId4" Type="http://schemas.openxmlformats.org/officeDocument/2006/relationships/tags" Target="../tags/tag28.xml"/><Relationship Id="rId9" Type="http://schemas.openxmlformats.org/officeDocument/2006/relationships/image" Target="../media/image25.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image" Target="../media/image4.png"/><Relationship Id="rId26" Type="http://schemas.openxmlformats.org/officeDocument/2006/relationships/image" Target="../media/image38.png"/><Relationship Id="rId3" Type="http://schemas.openxmlformats.org/officeDocument/2006/relationships/tags" Target="../tags/tag33.xml"/><Relationship Id="rId21" Type="http://schemas.openxmlformats.org/officeDocument/2006/relationships/image" Target="../media/image33.png"/><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3.png"/><Relationship Id="rId25" Type="http://schemas.openxmlformats.org/officeDocument/2006/relationships/image" Target="../media/image37.png"/><Relationship Id="rId2" Type="http://schemas.openxmlformats.org/officeDocument/2006/relationships/tags" Target="../tags/tag32.xml"/><Relationship Id="rId16" Type="http://schemas.openxmlformats.org/officeDocument/2006/relationships/image" Target="../media/image2.png"/><Relationship Id="rId20" Type="http://schemas.openxmlformats.org/officeDocument/2006/relationships/image" Target="../media/image32.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image" Target="../media/image36.png"/><Relationship Id="rId5" Type="http://schemas.openxmlformats.org/officeDocument/2006/relationships/tags" Target="../tags/tag35.xml"/><Relationship Id="rId15" Type="http://schemas.openxmlformats.org/officeDocument/2006/relationships/slideLayout" Target="../slideLayouts/slideLayout7.xml"/><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tags" Target="../tags/tag40.xml"/><Relationship Id="rId19" Type="http://schemas.openxmlformats.org/officeDocument/2006/relationships/image" Target="../media/image31.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34.png"/><Relationship Id="rId27"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26" Type="http://schemas.openxmlformats.org/officeDocument/2006/relationships/image" Target="../media/image31.png"/><Relationship Id="rId3" Type="http://schemas.openxmlformats.org/officeDocument/2006/relationships/tags" Target="../tags/tag47.xml"/><Relationship Id="rId21" Type="http://schemas.openxmlformats.org/officeDocument/2006/relationships/tags" Target="../tags/tag65.xml"/><Relationship Id="rId34" Type="http://schemas.openxmlformats.org/officeDocument/2006/relationships/image" Target="../media/image44.png"/><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image" Target="../media/image4.png"/><Relationship Id="rId33" Type="http://schemas.openxmlformats.org/officeDocument/2006/relationships/image" Target="../media/image43.png"/><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tags" Target="../tags/tag64.xml"/><Relationship Id="rId29" Type="http://schemas.openxmlformats.org/officeDocument/2006/relationships/image" Target="../media/image34.pn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image" Target="../media/image3.png"/><Relationship Id="rId32" Type="http://schemas.openxmlformats.org/officeDocument/2006/relationships/image" Target="../media/image42.png"/><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image" Target="../media/image2.png"/><Relationship Id="rId28" Type="http://schemas.openxmlformats.org/officeDocument/2006/relationships/image" Target="../media/image33.png"/><Relationship Id="rId10" Type="http://schemas.openxmlformats.org/officeDocument/2006/relationships/tags" Target="../tags/tag54.xml"/><Relationship Id="rId19" Type="http://schemas.openxmlformats.org/officeDocument/2006/relationships/tags" Target="../tags/tag63.xml"/><Relationship Id="rId31" Type="http://schemas.openxmlformats.org/officeDocument/2006/relationships/image" Target="../media/image35.pn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slideLayout" Target="../slideLayouts/slideLayout7.xml"/><Relationship Id="rId27" Type="http://schemas.openxmlformats.org/officeDocument/2006/relationships/image" Target="../media/image32.png"/><Relationship Id="rId30"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image" Target="../media/image2.png"/><Relationship Id="rId26" Type="http://schemas.openxmlformats.org/officeDocument/2006/relationships/image" Target="../media/image35.png"/><Relationship Id="rId3" Type="http://schemas.openxmlformats.org/officeDocument/2006/relationships/tags" Target="../tags/tag68.xml"/><Relationship Id="rId21" Type="http://schemas.openxmlformats.org/officeDocument/2006/relationships/image" Target="../media/image31.png"/><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slideLayout" Target="../slideLayouts/slideLayout7.xml"/><Relationship Id="rId25" Type="http://schemas.openxmlformats.org/officeDocument/2006/relationships/image" Target="../media/image41.png"/><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image" Target="../media/image4.png"/><Relationship Id="rId29" Type="http://schemas.openxmlformats.org/officeDocument/2006/relationships/image" Target="../media/image47.png"/><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image" Target="../media/image34.png"/><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image" Target="../media/image33.png"/><Relationship Id="rId28" Type="http://schemas.openxmlformats.org/officeDocument/2006/relationships/image" Target="../media/image46.png"/><Relationship Id="rId10" Type="http://schemas.openxmlformats.org/officeDocument/2006/relationships/tags" Target="../tags/tag75.xml"/><Relationship Id="rId19" Type="http://schemas.openxmlformats.org/officeDocument/2006/relationships/image" Target="../media/image3.png"/><Relationship Id="rId31" Type="http://schemas.openxmlformats.org/officeDocument/2006/relationships/image" Target="../media/image48.png"/><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image" Target="../media/image32.png"/><Relationship Id="rId27" Type="http://schemas.openxmlformats.org/officeDocument/2006/relationships/image" Target="../media/image45.png"/><Relationship Id="rId30"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7957" y="379828"/>
            <a:ext cx="6569612" cy="523220"/>
          </a:xfrm>
          <a:prstGeom prst="rect">
            <a:avLst/>
          </a:prstGeom>
          <a:noFill/>
        </p:spPr>
        <p:txBody>
          <a:bodyPr wrap="square" rtlCol="0">
            <a:spAutoFit/>
          </a:bodyPr>
          <a:lstStyle/>
          <a:p>
            <a:pPr algn="ctr"/>
            <a:r>
              <a:rPr lang="sk-SK" sz="2800" b="1" dirty="0"/>
              <a:t>Alternatívne označenie</a:t>
            </a:r>
          </a:p>
        </p:txBody>
      </p:sp>
      <p:sp>
        <p:nvSpPr>
          <p:cNvPr id="4" name="TextBox 3"/>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5" name="TextBox 4"/>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6" name="TextBox 5"/>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7" name="TextBox 6"/>
          <p:cNvSpPr txBox="1"/>
          <p:nvPr/>
        </p:nvSpPr>
        <p:spPr>
          <a:xfrm>
            <a:off x="1270000" y="1270000"/>
            <a:ext cx="2540000" cy="430887"/>
          </a:xfrm>
          <a:prstGeom prst="rect">
            <a:avLst/>
          </a:prstGeom>
          <a:noFill/>
        </p:spPr>
        <p:txBody>
          <a:bodyPr vert="horz" wrap="square" rtlCol="0">
            <a:spAutoFit/>
          </a:bodyPr>
          <a:lstStyle/>
          <a:p>
            <a:endParaRPr lang="sk-SK" sz="2200" dirty="0"/>
          </a:p>
        </p:txBody>
      </p:sp>
      <p:sp>
        <p:nvSpPr>
          <p:cNvPr id="8" name="TextBox 7"/>
          <p:cNvSpPr txBox="1"/>
          <p:nvPr/>
        </p:nvSpPr>
        <p:spPr>
          <a:xfrm>
            <a:off x="1270000" y="1270000"/>
            <a:ext cx="2540000" cy="430887"/>
          </a:xfrm>
          <a:prstGeom prst="rect">
            <a:avLst/>
          </a:prstGeom>
          <a:noFill/>
        </p:spPr>
        <p:txBody>
          <a:bodyPr vert="horz" wrap="square" rtlCol="0">
            <a:spAutoFit/>
          </a:bodyPr>
          <a:lstStyle/>
          <a:p>
            <a:endParaRPr lang="sk-SK" sz="2200" dirty="0"/>
          </a:p>
        </p:txBody>
      </p:sp>
      <p:sp>
        <p:nvSpPr>
          <p:cNvPr id="9" name="TextBox 8"/>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0" name="TextBox 9"/>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1" name="TextBox 10"/>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2" name="TextBox 11"/>
          <p:cNvSpPr txBox="1"/>
          <p:nvPr/>
        </p:nvSpPr>
        <p:spPr>
          <a:xfrm>
            <a:off x="1270000" y="1270000"/>
            <a:ext cx="2540000" cy="635000"/>
          </a:xfrm>
          <a:prstGeom prst="rect">
            <a:avLst/>
          </a:prstGeom>
          <a:noFill/>
        </p:spPr>
        <p:txBody>
          <a:bodyPr vert="horz" wrap="square" rtlCol="0">
            <a:spAutoFit/>
          </a:bodyPr>
          <a:lstStyle/>
          <a:p>
            <a:endParaRPr lang="sk-SK" sz="2200" dirty="0"/>
          </a:p>
        </p:txBody>
      </p:sp>
      <p:pic>
        <p:nvPicPr>
          <p:cNvPr id="1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249" y="1086079"/>
            <a:ext cx="20669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a:grpSpLocks noChangeAspect="1"/>
          </p:cNvGrpSpPr>
          <p:nvPr/>
        </p:nvGrpSpPr>
        <p:grpSpPr>
          <a:xfrm>
            <a:off x="5013728" y="1233619"/>
            <a:ext cx="1734446" cy="1687433"/>
            <a:chOff x="5880973" y="4190677"/>
            <a:chExt cx="802692" cy="780930"/>
          </a:xfrm>
        </p:grpSpPr>
        <p:cxnSp>
          <p:nvCxnSpPr>
            <p:cNvPr id="15" name="Straight Arrow Connector 14"/>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962029" y="2336775"/>
            <a:ext cx="226695" cy="276225"/>
          </a:xfrm>
          <a:prstGeom prst="rect">
            <a:avLst/>
          </a:prstGeom>
        </p:spPr>
      </p:pic>
      <p:pic>
        <p:nvPicPr>
          <p:cNvPr id="29" name="Picture 28"/>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6118921" y="2060550"/>
            <a:ext cx="226695" cy="276225"/>
          </a:xfrm>
          <a:prstGeom prst="rect">
            <a:avLst/>
          </a:prstGeom>
        </p:spPr>
      </p:pic>
      <p:pic>
        <p:nvPicPr>
          <p:cNvPr id="28" name="Picture 27"/>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5581220" y="1316711"/>
            <a:ext cx="226695" cy="280035"/>
          </a:xfrm>
          <a:prstGeom prst="rect">
            <a:avLst/>
          </a:prstGeom>
        </p:spPr>
      </p:pic>
      <p:pic>
        <p:nvPicPr>
          <p:cNvPr id="30" name="Picture 29"/>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793115" y="3250883"/>
            <a:ext cx="3150870" cy="356235"/>
          </a:xfrm>
          <a:prstGeom prst="rect">
            <a:avLst/>
          </a:prstGeom>
        </p:spPr>
      </p:pic>
      <p:pic>
        <p:nvPicPr>
          <p:cNvPr id="26" name="Picture 25"/>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793115" y="3806093"/>
            <a:ext cx="3981450" cy="735330"/>
          </a:xfrm>
          <a:prstGeom prst="rect">
            <a:avLst/>
          </a:prstGeom>
        </p:spPr>
      </p:pic>
      <p:pic>
        <p:nvPicPr>
          <p:cNvPr id="31" name="Picture 3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5763500" y="4077555"/>
            <a:ext cx="3135630" cy="192405"/>
          </a:xfrm>
          <a:prstGeom prst="rect">
            <a:avLst/>
          </a:prstGeom>
        </p:spPr>
      </p:pic>
      <p:sp>
        <p:nvSpPr>
          <p:cNvPr id="32" name="TextBox 31"/>
          <p:cNvSpPr txBox="1"/>
          <p:nvPr/>
        </p:nvSpPr>
        <p:spPr>
          <a:xfrm>
            <a:off x="5149488" y="3906658"/>
            <a:ext cx="684352" cy="430887"/>
          </a:xfrm>
          <a:prstGeom prst="rect">
            <a:avLst/>
          </a:prstGeom>
          <a:noFill/>
        </p:spPr>
        <p:txBody>
          <a:bodyPr wrap="square" rtlCol="0">
            <a:spAutoFit/>
          </a:bodyPr>
          <a:lstStyle/>
          <a:p>
            <a:r>
              <a:rPr lang="sk-SK" sz="2200" dirty="0"/>
              <a:t>kde</a:t>
            </a:r>
            <a:endParaRPr lang="en-US" sz="2200" dirty="0"/>
          </a:p>
        </p:txBody>
      </p:sp>
      <p:sp>
        <p:nvSpPr>
          <p:cNvPr id="33" name="TextBox 32"/>
          <p:cNvSpPr txBox="1"/>
          <p:nvPr/>
        </p:nvSpPr>
        <p:spPr>
          <a:xfrm>
            <a:off x="795665" y="4998446"/>
            <a:ext cx="2314031" cy="430887"/>
          </a:xfrm>
          <a:prstGeom prst="rect">
            <a:avLst/>
          </a:prstGeom>
          <a:noFill/>
        </p:spPr>
        <p:txBody>
          <a:bodyPr wrap="none" rtlCol="0">
            <a:spAutoFit/>
          </a:bodyPr>
          <a:lstStyle/>
          <a:p>
            <a:r>
              <a:rPr lang="sk-SK" sz="2200" dirty="0"/>
              <a:t>Zavedieme symbol</a:t>
            </a:r>
            <a:endParaRPr lang="en-US" sz="2200" dirty="0"/>
          </a:p>
        </p:txBody>
      </p:sp>
      <p:pic>
        <p:nvPicPr>
          <p:cNvPr id="34" name="Picture 33"/>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3325634" y="4791643"/>
            <a:ext cx="2072640" cy="760095"/>
          </a:xfrm>
          <a:prstGeom prst="rect">
            <a:avLst/>
          </a:prstGeom>
        </p:spPr>
      </p:pic>
      <p:pic>
        <p:nvPicPr>
          <p:cNvPr id="18" name="Picture 17"/>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5807915" y="5045005"/>
            <a:ext cx="1899285" cy="253365"/>
          </a:xfrm>
          <a:prstGeom prst="rect">
            <a:avLst/>
          </a:prstGeom>
        </p:spPr>
      </p:pic>
      <p:pic>
        <p:nvPicPr>
          <p:cNvPr id="39" name="Picture 38"/>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857594" y="5555909"/>
            <a:ext cx="1085850" cy="257175"/>
          </a:xfrm>
          <a:prstGeom prst="rect">
            <a:avLst/>
          </a:prstGeom>
        </p:spPr>
      </p:pic>
      <p:pic>
        <p:nvPicPr>
          <p:cNvPr id="37" name="Picture 36"/>
          <p:cNvPicPr>
            <a:picLocks noChangeAspect="1"/>
          </p:cNvPicPr>
          <p:nvPr>
            <p:custDataLst>
              <p:tags r:id="rId10"/>
            </p:custDataLst>
          </p:nvPr>
        </p:nvPicPr>
        <p:blipFill>
          <a:blip r:embed="rId23" cstate="print">
            <a:extLst>
              <a:ext uri="{28A0092B-C50C-407E-A947-70E740481C1C}">
                <a14:useLocalDpi xmlns:a14="http://schemas.microsoft.com/office/drawing/2010/main" val="0"/>
              </a:ext>
            </a:extLst>
          </a:blip>
          <a:stretch>
            <a:fillRect/>
          </a:stretch>
        </p:blipFill>
        <p:spPr>
          <a:xfrm>
            <a:off x="6378380" y="6010527"/>
            <a:ext cx="1067562" cy="265176"/>
          </a:xfrm>
          <a:prstGeom prst="rect">
            <a:avLst/>
          </a:prstGeom>
        </p:spPr>
      </p:pic>
      <p:sp>
        <p:nvSpPr>
          <p:cNvPr id="21" name="Rectangle 20"/>
          <p:cNvSpPr/>
          <p:nvPr/>
        </p:nvSpPr>
        <p:spPr>
          <a:xfrm>
            <a:off x="5738407" y="5749532"/>
            <a:ext cx="2176183" cy="7434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custDataLst>
              <p:tags r:id="rId11"/>
            </p:custDataLst>
          </p:nvPr>
        </p:nvPicPr>
        <p:blipFill>
          <a:blip r:embed="rId24" cstate="print">
            <a:extLst>
              <a:ext uri="{28A0092B-C50C-407E-A947-70E740481C1C}">
                <a14:useLocalDpi xmlns:a14="http://schemas.microsoft.com/office/drawing/2010/main" val="0"/>
              </a:ext>
            </a:extLst>
          </a:blip>
          <a:stretch>
            <a:fillRect/>
          </a:stretch>
        </p:blipFill>
        <p:spPr>
          <a:xfrm>
            <a:off x="886772" y="5988048"/>
            <a:ext cx="3688080" cy="575310"/>
          </a:xfrm>
          <a:prstGeom prst="rect">
            <a:avLst/>
          </a:prstGeom>
        </p:spPr>
      </p:pic>
      <p:sp>
        <p:nvSpPr>
          <p:cNvPr id="23" name="Oval 22"/>
          <p:cNvSpPr/>
          <p:nvPr/>
        </p:nvSpPr>
        <p:spPr>
          <a:xfrm>
            <a:off x="3144071" y="5666943"/>
            <a:ext cx="1960245" cy="10996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EF2191A1-080D-4B75-96DD-5F8CFE4971FF}" type="slidenum">
              <a:rPr lang="en-US" smtClean="0"/>
              <a:t>1</a:t>
            </a:fld>
            <a:endParaRPr lang="en-US"/>
          </a:p>
        </p:txBody>
      </p:sp>
    </p:spTree>
    <p:extLst>
      <p:ext uri="{BB962C8B-B14F-4D97-AF65-F5344CB8AC3E}">
        <p14:creationId xmlns:p14="http://schemas.microsoft.com/office/powerpoint/2010/main" val="2142505458"/>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2" y="281354"/>
            <a:ext cx="7596553" cy="461665"/>
          </a:xfrm>
          <a:prstGeom prst="rect">
            <a:avLst/>
          </a:prstGeom>
          <a:noFill/>
        </p:spPr>
        <p:txBody>
          <a:bodyPr wrap="square" rtlCol="0">
            <a:spAutoFit/>
          </a:bodyPr>
          <a:lstStyle/>
          <a:p>
            <a:pPr algn="ctr"/>
            <a:r>
              <a:rPr lang="sk-SK" sz="2400" b="1" dirty="0"/>
              <a:t>Vektor a otočený vektor v tej istej báze</a:t>
            </a:r>
            <a:endParaRPr lang="en-US" sz="2400" b="1" dirty="0"/>
          </a:p>
        </p:txBody>
      </p:sp>
      <p:grpSp>
        <p:nvGrpSpPr>
          <p:cNvPr id="7" name="Group 6"/>
          <p:cNvGrpSpPr>
            <a:grpSpLocks noChangeAspect="1"/>
          </p:cNvGrpSpPr>
          <p:nvPr/>
        </p:nvGrpSpPr>
        <p:grpSpPr>
          <a:xfrm>
            <a:off x="1229519" y="1316711"/>
            <a:ext cx="1734446" cy="1687433"/>
            <a:chOff x="5880973" y="4190677"/>
            <a:chExt cx="802692" cy="780930"/>
          </a:xfrm>
        </p:grpSpPr>
        <p:cxnSp>
          <p:nvCxnSpPr>
            <p:cNvPr id="8" name="Straight Arrow Connector 7"/>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1177820" y="2419867"/>
            <a:ext cx="226695" cy="276225"/>
          </a:xfrm>
          <a:prstGeom prst="rect">
            <a:avLst/>
          </a:prstGeom>
        </p:spPr>
      </p:pic>
      <p:pic>
        <p:nvPicPr>
          <p:cNvPr id="12" name="Picture 11"/>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2334712" y="2143642"/>
            <a:ext cx="226695" cy="276225"/>
          </a:xfrm>
          <a:prstGeom prst="rect">
            <a:avLst/>
          </a:prstGeom>
        </p:spPr>
      </p:pic>
      <p:pic>
        <p:nvPicPr>
          <p:cNvPr id="13" name="Picture 12"/>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1797011" y="1399803"/>
            <a:ext cx="226695" cy="280035"/>
          </a:xfrm>
          <a:prstGeom prst="rect">
            <a:avLst/>
          </a:prstGeom>
        </p:spPr>
      </p:pic>
      <p:cxnSp>
        <p:nvCxnSpPr>
          <p:cNvPr id="34" name="Straight Arrow Connector 33"/>
          <p:cNvCxnSpPr/>
          <p:nvPr/>
        </p:nvCxnSpPr>
        <p:spPr>
          <a:xfrm flipV="1">
            <a:off x="1773821" y="942535"/>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2963965" y="1076681"/>
            <a:ext cx="226695" cy="240030"/>
          </a:xfrm>
          <a:prstGeom prst="rect">
            <a:avLst/>
          </a:prstGeom>
        </p:spPr>
      </p:pic>
      <p:pic>
        <p:nvPicPr>
          <p:cNvPr id="39" name="Picture 38"/>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4326787" y="1534338"/>
            <a:ext cx="1443990" cy="541020"/>
          </a:xfrm>
          <a:prstGeom prst="rect">
            <a:avLst/>
          </a:prstGeom>
        </p:spPr>
      </p:pic>
      <p:pic>
        <p:nvPicPr>
          <p:cNvPr id="3" name="Picture 2"/>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6336413" y="1492134"/>
            <a:ext cx="1417320" cy="605790"/>
          </a:xfrm>
          <a:prstGeom prst="rect">
            <a:avLst/>
          </a:prstGeom>
        </p:spPr>
      </p:pic>
      <p:cxnSp>
        <p:nvCxnSpPr>
          <p:cNvPr id="36" name="Straight Arrow Connector 35"/>
          <p:cNvCxnSpPr/>
          <p:nvPr/>
        </p:nvCxnSpPr>
        <p:spPr>
          <a:xfrm flipV="1">
            <a:off x="1768929" y="258911"/>
            <a:ext cx="838047" cy="22009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2380281" y="870470"/>
            <a:ext cx="226695" cy="306705"/>
          </a:xfrm>
          <a:prstGeom prst="rect">
            <a:avLst/>
          </a:prstGeom>
        </p:spPr>
      </p:pic>
      <p:pic>
        <p:nvPicPr>
          <p:cNvPr id="4" name="Picture 3"/>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tretch>
            <a:fillRect/>
          </a:stretch>
        </p:blipFill>
        <p:spPr>
          <a:xfrm>
            <a:off x="1797012" y="3004144"/>
            <a:ext cx="3297555" cy="575310"/>
          </a:xfrm>
          <a:prstGeom prst="rect">
            <a:avLst/>
          </a:prstGeom>
        </p:spPr>
      </p:pic>
      <p:pic>
        <p:nvPicPr>
          <p:cNvPr id="5" name="Picture 4"/>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1552219" y="3633930"/>
            <a:ext cx="3760470" cy="912495"/>
          </a:xfrm>
          <a:prstGeom prst="rect">
            <a:avLst/>
          </a:prstGeom>
        </p:spPr>
      </p:pic>
      <p:pic>
        <p:nvPicPr>
          <p:cNvPr id="6" name="Picture 5"/>
          <p:cNvPicPr>
            <a:picLocks noChangeAspect="1"/>
          </p:cNvPicPr>
          <p:nvPr>
            <p:custDataLst>
              <p:tags r:id="rId10"/>
            </p:custDataLst>
          </p:nvPr>
        </p:nvPicPr>
        <p:blipFill>
          <a:blip r:embed="rId25" cstate="print">
            <a:extLst>
              <a:ext uri="{28A0092B-C50C-407E-A947-70E740481C1C}">
                <a14:useLocalDpi xmlns:a14="http://schemas.microsoft.com/office/drawing/2010/main" val="0"/>
              </a:ext>
            </a:extLst>
          </a:blip>
          <a:stretch>
            <a:fillRect/>
          </a:stretch>
        </p:blipFill>
        <p:spPr>
          <a:xfrm>
            <a:off x="1005022" y="4904638"/>
            <a:ext cx="1329690" cy="312420"/>
          </a:xfrm>
          <a:prstGeom prst="rect">
            <a:avLst/>
          </a:prstGeom>
        </p:spPr>
      </p:pic>
      <p:grpSp>
        <p:nvGrpSpPr>
          <p:cNvPr id="25" name="Group 24"/>
          <p:cNvGrpSpPr/>
          <p:nvPr/>
        </p:nvGrpSpPr>
        <p:grpSpPr>
          <a:xfrm>
            <a:off x="2701642" y="4651414"/>
            <a:ext cx="6365240" cy="769441"/>
            <a:chOff x="2729778" y="4904638"/>
            <a:chExt cx="6365240" cy="769441"/>
          </a:xfrm>
        </p:grpSpPr>
        <p:sp>
          <p:nvSpPr>
            <p:cNvPr id="14" name="TextBox 13"/>
            <p:cNvSpPr txBox="1"/>
            <p:nvPr/>
          </p:nvSpPr>
          <p:spPr>
            <a:xfrm>
              <a:off x="2729778" y="4904638"/>
              <a:ext cx="6365240" cy="769441"/>
            </a:xfrm>
            <a:prstGeom prst="rect">
              <a:avLst/>
            </a:prstGeom>
            <a:noFill/>
          </p:spPr>
          <p:txBody>
            <a:bodyPr wrap="square" rtlCol="0">
              <a:spAutoFit/>
            </a:bodyPr>
            <a:lstStyle/>
            <a:p>
              <a:r>
                <a:rPr lang="sk-SK" sz="2200" dirty="0"/>
                <a:t>vektor      vznikol z vektora         rotáciou, ktorou vznikol vektor       z vektora        </a:t>
              </a:r>
              <a:endParaRPr lang="en-US" sz="2200" dirty="0"/>
            </a:p>
          </p:txBody>
        </p:sp>
        <p:pic>
          <p:nvPicPr>
            <p:cNvPr id="15" name="Picture 14"/>
            <p:cNvPicPr>
              <a:picLocks noChangeAspect="1"/>
            </p:cNvPicPr>
            <p:nvPr>
              <p:custDataLst>
                <p:tags r:id="rId11"/>
              </p:custDataLst>
            </p:nvPr>
          </p:nvPicPr>
          <p:blipFill>
            <a:blip r:embed="rId26" cstate="print">
              <a:extLst>
                <a:ext uri="{28A0092B-C50C-407E-A947-70E740481C1C}">
                  <a14:useLocalDpi xmlns:a14="http://schemas.microsoft.com/office/drawing/2010/main" val="0"/>
                </a:ext>
              </a:extLst>
            </a:blip>
            <a:stretch>
              <a:fillRect/>
            </a:stretch>
          </p:blipFill>
          <p:spPr>
            <a:xfrm>
              <a:off x="3637526" y="4957965"/>
              <a:ext cx="293370" cy="312420"/>
            </a:xfrm>
            <a:prstGeom prst="rect">
              <a:avLst/>
            </a:prstGeom>
          </p:spPr>
        </p:pic>
        <p:pic>
          <p:nvPicPr>
            <p:cNvPr id="17" name="Picture 16"/>
            <p:cNvPicPr>
              <a:picLocks noChangeAspect="1"/>
            </p:cNvPicPr>
            <p:nvPr>
              <p:custDataLst>
                <p:tags r:id="rId12"/>
              </p:custDataLst>
            </p:nvPr>
          </p:nvPicPr>
          <p:blipFill>
            <a:blip r:embed="rId27" cstate="print">
              <a:extLst>
                <a:ext uri="{28A0092B-C50C-407E-A947-70E740481C1C}">
                  <a14:useLocalDpi xmlns:a14="http://schemas.microsoft.com/office/drawing/2010/main" val="0"/>
                </a:ext>
              </a:extLst>
            </a:blip>
            <a:stretch>
              <a:fillRect/>
            </a:stretch>
          </p:blipFill>
          <p:spPr>
            <a:xfrm>
              <a:off x="5986771" y="4968128"/>
              <a:ext cx="226695" cy="312420"/>
            </a:xfrm>
            <a:prstGeom prst="rect">
              <a:avLst/>
            </a:prstGeom>
          </p:spPr>
        </p:pic>
        <p:pic>
          <p:nvPicPr>
            <p:cNvPr id="19" name="Picture 18"/>
            <p:cNvPicPr>
              <a:picLocks noChangeAspect="1"/>
            </p:cNvPicPr>
            <p:nvPr>
              <p:custDataLst>
                <p:tags r:id="rId13"/>
              </p:custDataLst>
            </p:nvPr>
          </p:nvPicPr>
          <p:blipFill>
            <a:blip r:embed="rId22" cstate="print">
              <a:extLst>
                <a:ext uri="{28A0092B-C50C-407E-A947-70E740481C1C}">
                  <a14:useLocalDpi xmlns:a14="http://schemas.microsoft.com/office/drawing/2010/main" val="0"/>
                </a:ext>
              </a:extLst>
            </a:blip>
            <a:stretch>
              <a:fillRect/>
            </a:stretch>
          </p:blipFill>
          <p:spPr>
            <a:xfrm>
              <a:off x="4500461" y="5245266"/>
              <a:ext cx="226695" cy="306705"/>
            </a:xfrm>
            <a:prstGeom prst="rect">
              <a:avLst/>
            </a:prstGeom>
          </p:spPr>
        </p:pic>
        <p:pic>
          <p:nvPicPr>
            <p:cNvPr id="20" name="Picture 19"/>
            <p:cNvPicPr>
              <a:picLocks noChangeAspect="1"/>
            </p:cNvPicPr>
            <p:nvPr>
              <p:custDataLst>
                <p:tags r:id="rId14"/>
              </p:custDataLst>
            </p:nvPr>
          </p:nvPicPr>
          <p:blipFill>
            <a:blip r:embed="rId19" cstate="print">
              <a:extLst>
                <a:ext uri="{28A0092B-C50C-407E-A947-70E740481C1C}">
                  <a14:useLocalDpi xmlns:a14="http://schemas.microsoft.com/office/drawing/2010/main" val="0"/>
                </a:ext>
              </a:extLst>
            </a:blip>
            <a:stretch>
              <a:fillRect/>
            </a:stretch>
          </p:blipFill>
          <p:spPr>
            <a:xfrm>
              <a:off x="5986771" y="5292082"/>
              <a:ext cx="226695" cy="240030"/>
            </a:xfrm>
            <a:prstGeom prst="rect">
              <a:avLst/>
            </a:prstGeom>
          </p:spPr>
        </p:pic>
      </p:grpSp>
      <p:sp>
        <p:nvSpPr>
          <p:cNvPr id="18" name="TextBox 17"/>
          <p:cNvSpPr txBox="1"/>
          <p:nvPr/>
        </p:nvSpPr>
        <p:spPr>
          <a:xfrm>
            <a:off x="703390" y="5617807"/>
            <a:ext cx="7723163" cy="1200329"/>
          </a:xfrm>
          <a:prstGeom prst="rect">
            <a:avLst/>
          </a:prstGeom>
          <a:solidFill>
            <a:srgbClr val="FFC000"/>
          </a:solidFill>
        </p:spPr>
        <p:txBody>
          <a:bodyPr wrap="square" rtlCol="0">
            <a:spAutoFit/>
          </a:bodyPr>
          <a:lstStyle/>
          <a:p>
            <a:pPr algn="ctr"/>
            <a:r>
              <a:rPr lang="sk-SK" sz="3600" b="1" dirty="0"/>
              <a:t>Kľúčový pojem na zapamätanie: rotačná matica</a:t>
            </a:r>
            <a:endParaRPr lang="en-US" sz="3600" b="1" dirty="0"/>
          </a:p>
        </p:txBody>
      </p:sp>
      <p:sp>
        <p:nvSpPr>
          <p:cNvPr id="16" name="Slide Number Placeholder 15"/>
          <p:cNvSpPr>
            <a:spLocks noGrp="1"/>
          </p:cNvSpPr>
          <p:nvPr>
            <p:ph type="sldNum" sz="quarter" idx="12"/>
          </p:nvPr>
        </p:nvSpPr>
        <p:spPr/>
        <p:txBody>
          <a:bodyPr/>
          <a:lstStyle/>
          <a:p>
            <a:fld id="{EF2191A1-080D-4B75-96DD-5F8CFE4971FF}" type="slidenum">
              <a:rPr lang="en-US" smtClean="0"/>
              <a:t>10</a:t>
            </a:fld>
            <a:endParaRPr lang="en-US"/>
          </a:p>
        </p:txBody>
      </p:sp>
    </p:spTree>
    <p:extLst>
      <p:ext uri="{BB962C8B-B14F-4D97-AF65-F5344CB8AC3E}">
        <p14:creationId xmlns:p14="http://schemas.microsoft.com/office/powerpoint/2010/main" val="65283159"/>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89578" y="6420457"/>
            <a:ext cx="2057400" cy="365125"/>
          </a:xfrm>
        </p:spPr>
        <p:txBody>
          <a:bodyPr/>
          <a:lstStyle/>
          <a:p>
            <a:fld id="{66823058-5E0E-41BC-A830-5C8D4B66250F}" type="slidenum">
              <a:rPr lang="en-US" smtClean="0"/>
              <a:t>11</a:t>
            </a:fld>
            <a:endParaRPr lang="en-US"/>
          </a:p>
        </p:txBody>
      </p:sp>
      <p:pic>
        <p:nvPicPr>
          <p:cNvPr id="3" name="Picture 2"/>
          <p:cNvPicPr>
            <a:picLocks noChangeAspect="1"/>
          </p:cNvPicPr>
          <p:nvPr/>
        </p:nvPicPr>
        <p:blipFill>
          <a:blip r:embed="rId2"/>
          <a:stretch>
            <a:fillRect/>
          </a:stretch>
        </p:blipFill>
        <p:spPr>
          <a:xfrm>
            <a:off x="1885312" y="342659"/>
            <a:ext cx="4572638" cy="3429479"/>
          </a:xfrm>
          <a:prstGeom prst="rect">
            <a:avLst/>
          </a:prstGeom>
          <a:ln>
            <a:solidFill>
              <a:schemeClr val="tx1"/>
            </a:solidFill>
          </a:ln>
        </p:spPr>
      </p:pic>
      <p:sp>
        <p:nvSpPr>
          <p:cNvPr id="4" name="TextBox 3"/>
          <p:cNvSpPr txBox="1"/>
          <p:nvPr/>
        </p:nvSpPr>
        <p:spPr>
          <a:xfrm>
            <a:off x="126262" y="4048474"/>
            <a:ext cx="8920716" cy="255454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Poopravme si predstavu („definíciu“), čo je to vektor. Doteraz sme sa tvárili, že vektor sú tri čísla. Presnejšia predstava je že pri zadanej ortogonálnej báze je vektor daný troma číslami, </a:t>
            </a:r>
            <a:r>
              <a:rPr lang="sk-SK" b="1" dirty="0">
                <a:latin typeface="Arial" panose="020B0604020202020204" pitchFamily="34" charset="0"/>
                <a:cs typeface="Arial" panose="020B0604020202020204" pitchFamily="34" charset="0"/>
              </a:rPr>
              <a:t>pričom pri prechode k inej báze sa tá trojica čísel transformuje pomocou matice „smerových kosínusov“</a:t>
            </a:r>
            <a:r>
              <a:rPr lang="sk-SK" dirty="0">
                <a:latin typeface="Arial" panose="020B0604020202020204" pitchFamily="34" charset="0"/>
                <a:cs typeface="Arial" panose="020B0604020202020204" pitchFamily="34" charset="0"/>
              </a:rPr>
              <a:t>. Teda trojica čísel „sa stáva vektorom“ až po doplnení pravidla transformácie prechodu k inej báze. Transformačné pravidlo je kľúčová vec aby objekt mal vlastnosť „</a:t>
            </a:r>
            <a:r>
              <a:rPr lang="sk-SK" dirty="0" err="1">
                <a:latin typeface="Arial" panose="020B0604020202020204" pitchFamily="34" charset="0"/>
                <a:cs typeface="Arial" panose="020B0604020202020204" pitchFamily="34" charset="0"/>
              </a:rPr>
              <a:t>vektorovosť</a:t>
            </a:r>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Tieto vety sú len slabým odvarom toho, čo všetko si predstaví matematik pod pojmom vektor. Ak si chcete spraviť o tom predstavu, otvorte si knižku</a:t>
            </a:r>
          </a:p>
          <a:p>
            <a:pPr lvl="0" eaLnBrk="0" fontAlgn="base" hangingPunct="0">
              <a:spcBef>
                <a:spcPct val="0"/>
              </a:spcBef>
              <a:spcAft>
                <a:spcPct val="0"/>
              </a:spcAft>
            </a:pPr>
            <a:r>
              <a:rPr lang="sk-SK" altLang="sk-SK" sz="1600" b="1" dirty="0" err="1">
                <a:solidFill>
                  <a:srgbClr val="00B050"/>
                </a:solidFill>
                <a:latin typeface="Arial" panose="020B0604020202020204" pitchFamily="34" charset="0"/>
              </a:rPr>
              <a:t>M.Fecko:Diferenciálna</a:t>
            </a:r>
            <a:r>
              <a:rPr lang="sk-SK" altLang="sk-SK" sz="1600" b="1" dirty="0">
                <a:solidFill>
                  <a:srgbClr val="00B050"/>
                </a:solidFill>
                <a:latin typeface="Arial" panose="020B0604020202020204" pitchFamily="34" charset="0"/>
              </a:rPr>
              <a:t> geometria a </a:t>
            </a:r>
            <a:r>
              <a:rPr lang="sk-SK" altLang="sk-SK" sz="1600" b="1" dirty="0" err="1">
                <a:solidFill>
                  <a:srgbClr val="00B050"/>
                </a:solidFill>
                <a:latin typeface="Arial" panose="020B0604020202020204" pitchFamily="34" charset="0"/>
              </a:rPr>
              <a:t>Lieove</a:t>
            </a:r>
            <a:r>
              <a:rPr lang="sk-SK" altLang="sk-SK" sz="1600" b="1" dirty="0">
                <a:solidFill>
                  <a:srgbClr val="00B050"/>
                </a:solidFill>
                <a:latin typeface="Arial" panose="020B0604020202020204" pitchFamily="34" charset="0"/>
              </a:rPr>
              <a:t> grupy pre fyzikov, ISBN:9788089256204</a:t>
            </a:r>
          </a:p>
        </p:txBody>
      </p:sp>
    </p:spTree>
    <p:extLst>
      <p:ext uri="{BB962C8B-B14F-4D97-AF65-F5344CB8AC3E}">
        <p14:creationId xmlns:p14="http://schemas.microsoft.com/office/powerpoint/2010/main" val="1201820657"/>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12</a:t>
            </a:fld>
            <a:endParaRPr lang="en-US"/>
          </a:p>
        </p:txBody>
      </p:sp>
      <p:sp>
        <p:nvSpPr>
          <p:cNvPr id="3" name="TextBox 2"/>
          <p:cNvSpPr txBox="1"/>
          <p:nvPr/>
        </p:nvSpPr>
        <p:spPr>
          <a:xfrm>
            <a:off x="457200" y="695687"/>
            <a:ext cx="8133907" cy="341632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Čo sme nazvali vektorom?</a:t>
            </a:r>
          </a:p>
          <a:p>
            <a:r>
              <a:rPr lang="sk-SK" dirty="0">
                <a:latin typeface="Arial" panose="020B0604020202020204" pitchFamily="34" charset="0"/>
                <a:cs typeface="Arial" panose="020B0604020202020204" pitchFamily="34" charset="0"/>
              </a:rPr>
              <a:t>Vlastne trojicu čísel. Postupne si to doplníme a</a:t>
            </a:r>
          </a:p>
          <a:p>
            <a:r>
              <a:rPr lang="sk-SK" dirty="0">
                <a:latin typeface="Arial" panose="020B0604020202020204" pitchFamily="34" charset="0"/>
                <a:cs typeface="Arial" panose="020B0604020202020204" pitchFamily="34" charset="0"/>
              </a:rPr>
              <a:t>upresníme.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Čo bola tá trojica čísel? </a:t>
            </a:r>
          </a:p>
          <a:p>
            <a:r>
              <a:rPr lang="sk-SK" dirty="0">
                <a:latin typeface="Arial" panose="020B0604020202020204" pitchFamily="34" charset="0"/>
                <a:cs typeface="Arial" panose="020B0604020202020204" pitchFamily="34" charset="0"/>
              </a:rPr>
              <a:t>Boli to priemety vektora na osi.</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Všimnime si, že sme vektor („úsečku so šípkou na konci“) umiestnili na obrázku špeciálne, teda tak, že počiatočný bod úsečky sme dali do počiatku súradnicovej sústavy.  Ak rovnakú úsečku umiestnime inak, stále bude definovaná troma číslami, svojimi priemetmi na osi, tak ako je na druhom obrázku</a:t>
            </a:r>
          </a:p>
        </p:txBody>
      </p:sp>
      <p:pic>
        <p:nvPicPr>
          <p:cNvPr id="4" name="Picture 3"/>
          <p:cNvPicPr>
            <a:picLocks noChangeAspect="1"/>
          </p:cNvPicPr>
          <p:nvPr/>
        </p:nvPicPr>
        <p:blipFill rotWithShape="1">
          <a:blip r:embed="rId2"/>
          <a:srcRect l="18143" t="34687" r="34654" b="8577"/>
          <a:stretch/>
        </p:blipFill>
        <p:spPr>
          <a:xfrm>
            <a:off x="5852594" y="253657"/>
            <a:ext cx="2630194" cy="2371061"/>
          </a:xfrm>
          <a:prstGeom prst="rect">
            <a:avLst/>
          </a:prstGeom>
          <a:ln>
            <a:solidFill>
              <a:schemeClr val="tx1"/>
            </a:solidFill>
          </a:ln>
        </p:spPr>
      </p:pic>
      <p:pic>
        <p:nvPicPr>
          <p:cNvPr id="5" name="Picture 4"/>
          <p:cNvPicPr>
            <a:picLocks noChangeAspect="1"/>
          </p:cNvPicPr>
          <p:nvPr/>
        </p:nvPicPr>
        <p:blipFill rotWithShape="1">
          <a:blip r:embed="rId3"/>
          <a:srcRect l="17447" t="30623" r="21865" b="8610"/>
          <a:stretch/>
        </p:blipFill>
        <p:spPr>
          <a:xfrm>
            <a:off x="595423" y="4230280"/>
            <a:ext cx="3317358" cy="2491196"/>
          </a:xfrm>
          <a:prstGeom prst="rect">
            <a:avLst/>
          </a:prstGeom>
          <a:ln>
            <a:solidFill>
              <a:schemeClr val="tx1"/>
            </a:solidFill>
          </a:ln>
        </p:spPr>
      </p:pic>
      <p:sp>
        <p:nvSpPr>
          <p:cNvPr id="6" name="TextBox 5"/>
          <p:cNvSpPr txBox="1"/>
          <p:nvPr/>
        </p:nvSpPr>
        <p:spPr>
          <a:xfrm>
            <a:off x="4433112" y="4269663"/>
            <a:ext cx="4049676" cy="923330"/>
          </a:xfrm>
          <a:prstGeom prst="rect">
            <a:avLst/>
          </a:prstGeom>
          <a:noFill/>
          <a:ln>
            <a:solidFill>
              <a:schemeClr val="tx1"/>
            </a:solidFill>
          </a:ln>
        </p:spPr>
        <p:txBody>
          <a:bodyPr wrap="square" rtlCol="0">
            <a:spAutoFit/>
          </a:bodyPr>
          <a:lstStyle/>
          <a:p>
            <a:r>
              <a:rPr lang="sk-SK" dirty="0">
                <a:latin typeface="Arial" panose="020B0604020202020204" pitchFamily="34" charset="0"/>
                <a:cs typeface="Arial" panose="020B0604020202020204" pitchFamily="34" charset="0"/>
              </a:rPr>
              <a:t>Tie priemety budú presne rovnaké, priemety vektora na osi nezávisia od toho, kam umiestnime jeho počiatok</a:t>
            </a:r>
          </a:p>
        </p:txBody>
      </p:sp>
    </p:spTree>
    <p:extLst>
      <p:ext uri="{BB962C8B-B14F-4D97-AF65-F5344CB8AC3E}">
        <p14:creationId xmlns:p14="http://schemas.microsoft.com/office/powerpoint/2010/main" val="1985305465"/>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13</a:t>
            </a:fld>
            <a:endParaRPr lang="en-US"/>
          </a:p>
        </p:txBody>
      </p:sp>
      <p:sp>
        <p:nvSpPr>
          <p:cNvPr id="3" name="TextBox 2"/>
          <p:cNvSpPr txBox="1"/>
          <p:nvPr/>
        </p:nvSpPr>
        <p:spPr>
          <a:xfrm>
            <a:off x="595424" y="447041"/>
            <a:ext cx="8027581" cy="590931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Prirodzene sa ale natíska otázka: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Keď sa povie „vektor“ myslí sa tým len trojica čísel (jeho priemetov na osi), alebo aj poloha „počiatku“ toho vektora?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Táto otázka, či presnejšie odpoveď na ňu, je trochu náročná a presahuje adekvátnu didaktickú úroveň základného kurzu fyziky. Ale trošku ten problém na</a:t>
            </a:r>
            <a:r>
              <a:rPr lang="en-US" dirty="0" err="1">
                <a:latin typeface="Arial" panose="020B0604020202020204" pitchFamily="34" charset="0"/>
                <a:cs typeface="Arial" panose="020B0604020202020204" pitchFamily="34" charset="0"/>
              </a:rPr>
              <a:t>hryzneme</a:t>
            </a:r>
            <a:r>
              <a:rPr lang="sk-SK" dirty="0">
                <a:latin typeface="Arial" panose="020B0604020202020204" pitchFamily="34" charset="0"/>
                <a:cs typeface="Arial" panose="020B0604020202020204" pitchFamily="34" charset="0"/>
              </a:rPr>
              <a:t>. Ak začneme hlbšie rozvažovať, zistíme, že celkom nevieme, o čom sme to vlastne hovorili.</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Aby problém lepšie vynikol, predstavme si vektor rýchlosti                          .</a:t>
            </a:r>
          </a:p>
          <a:p>
            <a:r>
              <a:rPr lang="sk-SK" dirty="0">
                <a:latin typeface="Arial" panose="020B0604020202020204" pitchFamily="34" charset="0"/>
                <a:cs typeface="Arial" panose="020B0604020202020204" pitchFamily="34" charset="0"/>
              </a:rPr>
              <a:t>V akých jednotkách vyjadrujeme priemety                 ? Samozrejme v         .</a:t>
            </a:r>
          </a:p>
          <a:p>
            <a:r>
              <a:rPr lang="sk-SK" dirty="0">
                <a:latin typeface="Arial" panose="020B0604020202020204" pitchFamily="34" charset="0"/>
                <a:cs typeface="Arial" panose="020B0604020202020204" pitchFamily="34" charset="0"/>
              </a:rPr>
              <a:t>Na aké osi to premietame vektor rýchlosti? No na osi </a:t>
            </a:r>
            <a:r>
              <a:rPr lang="sk-SK" dirty="0" err="1">
                <a:latin typeface="Arial" panose="020B0604020202020204" pitchFamily="34" charset="0"/>
                <a:cs typeface="Arial" panose="020B0604020202020204" pitchFamily="34" charset="0"/>
              </a:rPr>
              <a:t>x,y,z</a:t>
            </a:r>
            <a:r>
              <a:rPr lang="sk-SK" dirty="0">
                <a:latin typeface="Arial" panose="020B0604020202020204" pitchFamily="34" charset="0"/>
                <a:cs typeface="Arial" panose="020B0604020202020204" pitchFamily="34" charset="0"/>
              </a:rPr>
              <a:t> súradnicovej sústavy. Naozaj? Veď dĺžky na osiach v našom normálnom (trojrozmernom priestore) meriame v metroch! To je nejaké divné!</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Nech tá rýchlosť je rýchlosť nejakej častice. Ako je prirodzené nakresliť ten vektor? Nuž tak, že jeho počiatok dáme do bodu, v ktorom sa tá častica práve nachádza. Ale ako dlhú úsečku nakreslíme, keď rýchlosť sa meria v            jednotkách        . Grafikovi sa nedá dať príkaz „nakresli úsečku dlhú 5        !</a:t>
            </a:r>
          </a:p>
          <a:p>
            <a:r>
              <a:rPr lang="sk-SK" dirty="0">
                <a:latin typeface="Arial" panose="020B0604020202020204" pitchFamily="34" charset="0"/>
                <a:cs typeface="Arial" panose="020B0604020202020204" pitchFamily="34" charset="0"/>
              </a:rPr>
              <a:t>To je nejaké divné.</a:t>
            </a:r>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571493" y="3252383"/>
            <a:ext cx="1436751" cy="240030"/>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021199" y="3598744"/>
            <a:ext cx="836676" cy="168021"/>
          </a:xfrm>
          <a:prstGeom prst="rect">
            <a:avLst/>
          </a:prstGeom>
        </p:spPr>
      </p:pic>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7728688" y="3537022"/>
            <a:ext cx="378905" cy="229743"/>
          </a:xfrm>
          <a:prstGeom prst="rect">
            <a:avLst/>
          </a:prstGeom>
        </p:spPr>
      </p:pic>
      <p:pic>
        <p:nvPicPr>
          <p:cNvPr id="9" name="Picture 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880458" y="5739540"/>
            <a:ext cx="378905" cy="229743"/>
          </a:xfrm>
          <a:prstGeom prst="rect">
            <a:avLst/>
          </a:prstGeom>
        </p:spPr>
      </p:pic>
      <p:pic>
        <p:nvPicPr>
          <p:cNvPr id="10" name="Picture 9"/>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7728688" y="5734172"/>
            <a:ext cx="378905" cy="229743"/>
          </a:xfrm>
          <a:prstGeom prst="rect">
            <a:avLst/>
          </a:prstGeom>
        </p:spPr>
      </p:pic>
    </p:spTree>
    <p:extLst>
      <p:ext uri="{BB962C8B-B14F-4D97-AF65-F5344CB8AC3E}">
        <p14:creationId xmlns:p14="http://schemas.microsoft.com/office/powerpoint/2010/main" val="1651358252"/>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871" y="582706"/>
            <a:ext cx="7082117" cy="523220"/>
          </a:xfrm>
          <a:prstGeom prst="rect">
            <a:avLst/>
          </a:prstGeom>
          <a:noFill/>
        </p:spPr>
        <p:txBody>
          <a:bodyPr wrap="square" rtlCol="0">
            <a:spAutoFit/>
          </a:bodyPr>
          <a:lstStyle/>
          <a:p>
            <a:pPr algn="ctr"/>
            <a:r>
              <a:rPr lang="sk-SK" sz="2800" b="1" dirty="0" err="1">
                <a:latin typeface="Arial" panose="020B0604020202020204" pitchFamily="34" charset="0"/>
                <a:cs typeface="Arial" panose="020B0604020202020204" pitchFamily="34" charset="0"/>
              </a:rPr>
              <a:t>Newtonove</a:t>
            </a:r>
            <a:r>
              <a:rPr lang="sk-SK" sz="2800" b="1" dirty="0">
                <a:latin typeface="Arial" panose="020B0604020202020204" pitchFamily="34" charset="0"/>
                <a:cs typeface="Arial" panose="020B0604020202020204" pitchFamily="34" charset="0"/>
              </a:rPr>
              <a:t> zákony mechaniky</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2895599" y="2124635"/>
            <a:ext cx="3388659" cy="1015663"/>
          </a:xfrm>
          <a:prstGeom prst="rect">
            <a:avLst/>
          </a:prstGeom>
          <a:noFill/>
        </p:spPr>
        <p:txBody>
          <a:bodyPr wrap="square" rtlCol="0">
            <a:spAutoFit/>
          </a:bodyPr>
          <a:lstStyle/>
          <a:p>
            <a:pPr marL="342900" indent="-342900">
              <a:buFont typeface="+mj-lt"/>
              <a:buAutoNum type="arabicPeriod"/>
            </a:pPr>
            <a:r>
              <a:rPr lang="sk-SK" sz="2000" b="1" dirty="0">
                <a:latin typeface="Arial" panose="020B0604020202020204" pitchFamily="34" charset="0"/>
                <a:cs typeface="Arial" panose="020B0604020202020204" pitchFamily="34" charset="0"/>
              </a:rPr>
              <a:t>Zákon zotrvačnosti</a:t>
            </a:r>
          </a:p>
          <a:p>
            <a:pPr marL="342900" indent="-342900">
              <a:buFont typeface="+mj-lt"/>
              <a:buAutoNum type="arabicPeriod"/>
            </a:pPr>
            <a:r>
              <a:rPr lang="sk-SK" sz="2000" b="1" dirty="0">
                <a:latin typeface="Arial" panose="020B0604020202020204" pitchFamily="34" charset="0"/>
                <a:cs typeface="Arial" panose="020B0604020202020204" pitchFamily="34" charset="0"/>
              </a:rPr>
              <a:t>Zákon sily</a:t>
            </a:r>
          </a:p>
          <a:p>
            <a:pPr marL="342900" indent="-342900">
              <a:buFont typeface="+mj-lt"/>
              <a:buAutoNum type="arabicPeriod"/>
            </a:pPr>
            <a:r>
              <a:rPr lang="sk-SK" sz="2000" b="1" dirty="0">
                <a:latin typeface="Arial" panose="020B0604020202020204" pitchFamily="34" charset="0"/>
                <a:cs typeface="Arial" panose="020B0604020202020204" pitchFamily="34" charset="0"/>
              </a:rPr>
              <a:t>Zákon akcie a reakcie</a:t>
            </a: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t>14</a:t>
            </a:fld>
            <a:endParaRPr lang="sk-SK"/>
          </a:p>
        </p:txBody>
      </p:sp>
    </p:spTree>
    <p:extLst>
      <p:ext uri="{BB962C8B-B14F-4D97-AF65-F5344CB8AC3E}">
        <p14:creationId xmlns:p14="http://schemas.microsoft.com/office/powerpoint/2010/main" val="3601749823"/>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6281" y="439270"/>
            <a:ext cx="3388659"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Zákon zotrvačnosti</a:t>
            </a:r>
          </a:p>
        </p:txBody>
      </p:sp>
      <p:sp>
        <p:nvSpPr>
          <p:cNvPr id="3" name="TextBox 2"/>
          <p:cNvSpPr txBox="1"/>
          <p:nvPr/>
        </p:nvSpPr>
        <p:spPr>
          <a:xfrm>
            <a:off x="313765" y="1425388"/>
            <a:ext cx="8444753" cy="369331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Hmotný bod (častica) zotrváva v pokoji alebo rovnomernom priamočiarom pohybe (voči inerciálnej sústave) pokiaľ nie je nútená vonkajším (silovým) pôsobením svoj pohybový stav zmeniť.</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Poznámka:</a:t>
            </a:r>
          </a:p>
          <a:p>
            <a:r>
              <a:rPr lang="sk-SK" dirty="0">
                <a:latin typeface="Arial" panose="020B0604020202020204" pitchFamily="34" charset="0"/>
                <a:cs typeface="Arial" panose="020B0604020202020204" pitchFamily="34" charset="0"/>
              </a:rPr>
              <a:t>Tento veršík ste sa možno učili naspamäť v tvare že „teleso zotrváva ...“. Ani to nie je úplne zlá básnička, ale je trochu problém, čo sa tým myslí, lebo teleso môže aj rotovať, alebo, ak je deformovateľné, aj meniť svoj tvar. Potom ale treba starostlivejšie definovať čo je to rovnomerný priamočiary pohyb telesa. Veta platí, ak ju vzťahujeme na pohyb ťažiska (hmotného stredu) toho telesa. Teda „Ťažisko telesa zotrváva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 tejto príležitosti si osviežte diskusiu, čo je to „rovnomerne“ a „priamočiaro“</a:t>
            </a:r>
          </a:p>
        </p:txBody>
      </p:sp>
      <p:sp>
        <p:nvSpPr>
          <p:cNvPr id="4" name="Slide Number Placeholder 3"/>
          <p:cNvSpPr>
            <a:spLocks noGrp="1"/>
          </p:cNvSpPr>
          <p:nvPr>
            <p:ph type="sldNum" sz="quarter" idx="12"/>
          </p:nvPr>
        </p:nvSpPr>
        <p:spPr/>
        <p:txBody>
          <a:bodyPr/>
          <a:lstStyle/>
          <a:p>
            <a:fld id="{1BCE0CA2-1A48-4B23-8A77-1A9F640E54E6}" type="slidenum">
              <a:rPr lang="sk-SK" smtClean="0"/>
              <a:t>15</a:t>
            </a:fld>
            <a:endParaRPr lang="sk-SK"/>
          </a:p>
        </p:txBody>
      </p:sp>
    </p:spTree>
    <p:extLst>
      <p:ext uri="{BB962C8B-B14F-4D97-AF65-F5344CB8AC3E}">
        <p14:creationId xmlns:p14="http://schemas.microsoft.com/office/powerpoint/2010/main" val="273234163"/>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0775" y="654424"/>
            <a:ext cx="3388659"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Zákon sily</a:t>
            </a:r>
            <a:endParaRPr lang="en-US" sz="2400" b="1" dirty="0">
              <a:latin typeface="Arial" panose="020B0604020202020204" pitchFamily="34" charset="0"/>
              <a:cs typeface="Arial" panose="020B0604020202020204" pitchFamily="34" charset="0"/>
            </a:endParaRPr>
          </a:p>
        </p:txBody>
      </p:sp>
      <p:sp>
        <p:nvSpPr>
          <p:cNvPr id="3" name="TextBox 2"/>
          <p:cNvSpPr txBox="1"/>
          <p:nvPr/>
        </p:nvSpPr>
        <p:spPr>
          <a:xfrm>
            <a:off x="1622612" y="1532965"/>
            <a:ext cx="5782235"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Stručne povedané zákon sily hovorí: </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412374" y="2245717"/>
                <a:ext cx="8462683" cy="397031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Čo je netriviálne, je uvedomiť si, čo tie písmená „naozaj“ znamenajú.</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Budeme sa baviť len o častici (hmotnom bode). Mali by sme už vedieť, čo znamená symbol </a:t>
                </a:r>
                <a14:m>
                  <m:oMath xmlns:m="http://schemas.openxmlformats.org/officeDocument/2006/math">
                    <m:r>
                      <a:rPr lang="sk-SK" b="0" i="1" smtClean="0">
                        <a:latin typeface="Cambria Math" panose="02040503050406030204" pitchFamily="18" charset="0"/>
                        <a:cs typeface="Arial" panose="020B0604020202020204" pitchFamily="34" charset="0"/>
                      </a:rPr>
                      <m:t>𝑎</m:t>
                    </m:r>
                  </m:oMath>
                </a14:m>
                <a:r>
                  <a:rPr lang="sk-SK" dirty="0">
                    <a:latin typeface="Arial" panose="020B0604020202020204" pitchFamily="34" charset="0"/>
                    <a:cs typeface="Arial" panose="020B0604020202020204" pitchFamily="34" charset="0"/>
                  </a:rPr>
                  <a:t>, teda zrýchlenie. Toto: Ak sa častica pohybuje tak, že jej polohový vektor voči zvolenému referenčnému bodu súradnicovej sústavy je popísaný vektorovou funkciou času,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potom okamžitá rýchlosť tej častice v čase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je</a:t>
                </a:r>
              </a:p>
              <a:p>
                <a:r>
                  <a:rPr lang="sk-SK" dirty="0">
                    <a:latin typeface="Arial" panose="020B0604020202020204" pitchFamily="34" charset="0"/>
                    <a:cs typeface="Arial" panose="020B0604020202020204" pitchFamily="34" charset="0"/>
                  </a:rPr>
                  <a:t>a okamžité zrýchlenie  je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Poznamenajme, že zrýchlenie je definované rovnako, či ho vzťahujeme voči inerciálnej alebo neinerciálnej sústave, ale zákon sily už v neinerciálnej sústave vyzerá inakšie, takže teraz sa chvíľu budeme baviť iba o inerciálnych sústavách</a:t>
                </a:r>
                <a:r>
                  <a:rPr lang="en-US" dirty="0">
                    <a:latin typeface="Arial" panose="020B0604020202020204" pitchFamily="34" charset="0"/>
                    <a:cs typeface="Arial" panose="020B0604020202020204" pitchFamily="34" charset="0"/>
                  </a:rPr>
                  <a:t>.</a:t>
                </a:r>
                <a:endParaRPr lang="sk-SK" dirty="0">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2374" y="2245717"/>
                <a:ext cx="8462683" cy="3970318"/>
              </a:xfrm>
              <a:prstGeom prst="rect">
                <a:avLst/>
              </a:prstGeom>
              <a:blipFill rotWithShape="0">
                <a:blip r:embed="rId8"/>
                <a:stretch>
                  <a:fillRect l="-648" t="-767" b="-1380"/>
                </a:stretch>
              </a:blipFill>
            </p:spPr>
            <p:txBody>
              <a:bodyPr/>
              <a:lstStyle/>
              <a:p>
                <a:r>
                  <a:rPr lang="en-US">
                    <a:noFill/>
                  </a:rPr>
                  <a:t> </a:t>
                </a:r>
              </a:p>
            </p:txBody>
          </p:sp>
        </mc:Fallback>
      </mc:AlternateContent>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454169" y="3906691"/>
            <a:ext cx="379095" cy="255270"/>
          </a:xfrm>
          <a:prstGeom prst="rect">
            <a:avLst/>
          </a:prstGeom>
        </p:spPr>
      </p:pic>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401178" y="4106046"/>
            <a:ext cx="1423035" cy="523875"/>
          </a:xfrm>
          <a:prstGeom prst="rect">
            <a:avLst/>
          </a:prstGeom>
        </p:spPr>
      </p:pic>
      <p:pic>
        <p:nvPicPr>
          <p:cNvPr id="10" name="Picture 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25949" y="4698981"/>
            <a:ext cx="2575560" cy="560070"/>
          </a:xfrm>
          <a:prstGeom prst="rect">
            <a:avLst/>
          </a:prstGeom>
        </p:spPr>
      </p:pic>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605929" y="1553581"/>
            <a:ext cx="889635" cy="245745"/>
          </a:xfrm>
          <a:prstGeom prst="rect">
            <a:avLst/>
          </a:prstGeom>
        </p:spPr>
      </p:pic>
      <p:sp>
        <p:nvSpPr>
          <p:cNvPr id="12" name="Rectangle 11"/>
          <p:cNvSpPr/>
          <p:nvPr/>
        </p:nvSpPr>
        <p:spPr>
          <a:xfrm>
            <a:off x="1371600" y="1353671"/>
            <a:ext cx="5452613" cy="7440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1BCE0CA2-1A48-4B23-8A77-1A9F640E54E6}" type="slidenum">
              <a:rPr lang="sk-SK" smtClean="0"/>
              <a:t>16</a:t>
            </a:fld>
            <a:endParaRPr lang="sk-SK"/>
          </a:p>
        </p:txBody>
      </p:sp>
    </p:spTree>
    <p:extLst>
      <p:ext uri="{BB962C8B-B14F-4D97-AF65-F5344CB8AC3E}">
        <p14:creationId xmlns:p14="http://schemas.microsoft.com/office/powerpoint/2010/main" val="304914569"/>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947459" y="594357"/>
            <a:ext cx="889635" cy="24574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510988" y="1255059"/>
                <a:ext cx="8301318" cy="507831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Netriviálny problém je, že v zákone sily máme dva zatiaľ nedefinované symboly </a:t>
                </a:r>
                <a14:m>
                  <m:oMath xmlns:m="http://schemas.openxmlformats.org/officeDocument/2006/math">
                    <m:r>
                      <a:rPr lang="sk-SK" b="0" i="1" smtClean="0">
                        <a:latin typeface="Cambria Math" panose="02040503050406030204" pitchFamily="18" charset="0"/>
                        <a:cs typeface="Arial" panose="020B0604020202020204" pitchFamily="34" charset="0"/>
                      </a:rPr>
                      <m:t> </m:t>
                    </m:r>
                    <m:r>
                      <a:rPr lang="sk-SK" b="0" i="1" smtClean="0">
                        <a:latin typeface="Cambria Math" panose="02040503050406030204" pitchFamily="18" charset="0"/>
                        <a:cs typeface="Arial" panose="020B0604020202020204" pitchFamily="34" charset="0"/>
                      </a:rPr>
                      <m:t>𝐹</m:t>
                    </m:r>
                    <m:r>
                      <a:rPr lang="sk-SK"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a </a:t>
                </a:r>
                <a14:m>
                  <m:oMath xmlns:m="http://schemas.openxmlformats.org/officeDocument/2006/math">
                    <m:r>
                      <a:rPr lang="sk-SK" b="0" i="1" smtClean="0">
                        <a:latin typeface="Cambria Math" panose="02040503050406030204" pitchFamily="18" charset="0"/>
                        <a:cs typeface="Arial" panose="020B0604020202020204" pitchFamily="34" charset="0"/>
                      </a:rPr>
                      <m:t>𝑚</m:t>
                    </m:r>
                  </m:oMath>
                </a14:m>
                <a:r>
                  <a:rPr lang="sk-SK" dirty="0">
                    <a:latin typeface="Arial" panose="020B0604020202020204" pitchFamily="34" charset="0"/>
                    <a:cs typeface="Arial" panose="020B0604020202020204" pitchFamily="34" charset="0"/>
                  </a:rPr>
                  <a:t>. Symbol </a:t>
                </a:r>
                <a14:m>
                  <m:oMath xmlns:m="http://schemas.openxmlformats.org/officeDocument/2006/math">
                    <m:r>
                      <a:rPr lang="sk-SK" b="0" i="1" smtClean="0">
                        <a:latin typeface="Cambria Math" panose="02040503050406030204" pitchFamily="18" charset="0"/>
                        <a:cs typeface="Arial" panose="020B0604020202020204" pitchFamily="34" charset="0"/>
                      </a:rPr>
                      <m:t>𝐹</m:t>
                    </m:r>
                  </m:oMath>
                </a14:m>
                <a:r>
                  <a:rPr lang="sk-SK" dirty="0">
                    <a:latin typeface="Arial" panose="020B0604020202020204" pitchFamily="34" charset="0"/>
                    <a:cs typeface="Arial" panose="020B0604020202020204" pitchFamily="34" charset="0"/>
                  </a:rPr>
                  <a:t> má znamenať čosi ako „mieru vonkajšieho pôsobenia“ na uvažované teleso a symbol </a:t>
                </a:r>
                <a14:m>
                  <m:oMath xmlns:m="http://schemas.openxmlformats.org/officeDocument/2006/math">
                    <m:r>
                      <a:rPr lang="sk-SK" b="0" i="1" smtClean="0">
                        <a:latin typeface="Cambria Math" panose="02040503050406030204" pitchFamily="18" charset="0"/>
                        <a:cs typeface="Arial" panose="020B0604020202020204" pitchFamily="34" charset="0"/>
                      </a:rPr>
                      <m:t>𝑚</m:t>
                    </m:r>
                  </m:oMath>
                </a14:m>
                <a:r>
                  <a:rPr lang="sk-SK" dirty="0">
                    <a:latin typeface="Arial" panose="020B0604020202020204" pitchFamily="34" charset="0"/>
                    <a:cs typeface="Arial" panose="020B0604020202020204" pitchFamily="34" charset="0"/>
                  </a:rPr>
                  <a:t> čosi ako „mieru zotrvačnosti telesa“ alebo „mieru „odporu telesa voči zmene pohybového stavu“. Učitelia nás naučili už v mladšom veku, že </a:t>
                </a:r>
                <a14:m>
                  <m:oMath xmlns:m="http://schemas.openxmlformats.org/officeDocument/2006/math">
                    <m:r>
                      <a:rPr lang="sk-SK" b="0" i="1" smtClean="0">
                        <a:latin typeface="Cambria Math" panose="02040503050406030204" pitchFamily="18" charset="0"/>
                        <a:cs typeface="Arial" panose="020B0604020202020204" pitchFamily="34" charset="0"/>
                      </a:rPr>
                      <m:t>𝐹</m:t>
                    </m:r>
                  </m:oMath>
                </a14:m>
                <a:r>
                  <a:rPr lang="sk-SK" dirty="0">
                    <a:latin typeface="Arial" panose="020B0604020202020204" pitchFamily="34" charset="0"/>
                    <a:cs typeface="Arial" panose="020B0604020202020204" pitchFamily="34" charset="0"/>
                  </a:rPr>
                  <a:t> znamená silu a </a:t>
                </a:r>
                <a14:m>
                  <m:oMath xmlns:m="http://schemas.openxmlformats.org/officeDocument/2006/math">
                    <m:r>
                      <a:rPr lang="sk-SK" b="0" i="1" smtClean="0">
                        <a:latin typeface="Cambria Math" panose="02040503050406030204" pitchFamily="18" charset="0"/>
                        <a:cs typeface="Arial" panose="020B0604020202020204" pitchFamily="34" charset="0"/>
                      </a:rPr>
                      <m:t>𝑚</m:t>
                    </m:r>
                  </m:oMath>
                </a14:m>
                <a:r>
                  <a:rPr lang="sk-SK" dirty="0">
                    <a:latin typeface="Arial" panose="020B0604020202020204" pitchFamily="34" charset="0"/>
                    <a:cs typeface="Arial" panose="020B0604020202020204" pitchFamily="34" charset="0"/>
                  </a:rPr>
                  <a:t> znamená zotrvačnú hmotnosť, pričom akosi intuitívne vnímame, čo tie slová znamenajú. Ale „vedecky presne“ vysvetliť tie pojmy nás asi nik nenaučil.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Problém je v tom, že oba tie pojmy sú určené jednou rovnicou, </a:t>
                </a:r>
                <a:r>
                  <a:rPr lang="sk-SK" dirty="0" err="1">
                    <a:latin typeface="Arial" panose="020B0604020202020204" pitchFamily="34" charset="0"/>
                    <a:cs typeface="Arial" panose="020B0604020202020204" pitchFamily="34" charset="0"/>
                  </a:rPr>
                  <a:t>Newtonovým</a:t>
                </a:r>
                <a:r>
                  <a:rPr lang="sk-SK" dirty="0">
                    <a:latin typeface="Arial" panose="020B0604020202020204" pitchFamily="34" charset="0"/>
                    <a:cs typeface="Arial" panose="020B0604020202020204" pitchFamily="34" charset="0"/>
                  </a:rPr>
                  <a:t> zákonom sily. Pričom je jasné, že jedna rovnica nemôže definovať dva nové neznáme pojmy.</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Keby sme nezávisle na zákone sily vedeli, čo je to zotrvačná hmotnosť telesa, potom zákon sily by definoval, čo máme na mysli pod pojmom sila. Asi takto: sila je to, čo je treba napísať na ľavú stranu rovnice, aby zákon sily platil. Rozmenené na drobné: necháme na teleso známej hmotnosti pôsobiť „neznámu silu“, zmeriame silou vyvolané zrýchlenie, vypočítame súčin </a:t>
                </a:r>
                <a14:m>
                  <m:oMath xmlns:m="http://schemas.openxmlformats.org/officeDocument/2006/math">
                    <m:r>
                      <a:rPr lang="sk-SK" b="0" i="1" smtClean="0">
                        <a:latin typeface="Cambria Math" panose="02040503050406030204" pitchFamily="18" charset="0"/>
                        <a:cs typeface="Arial" panose="020B0604020202020204" pitchFamily="34" charset="0"/>
                      </a:rPr>
                      <m:t>𝑚𝑎</m:t>
                    </m:r>
                  </m:oMath>
                </a14:m>
                <a:r>
                  <a:rPr lang="sk-SK" dirty="0">
                    <a:latin typeface="Arial" panose="020B0604020202020204" pitchFamily="34" charset="0"/>
                    <a:cs typeface="Arial" panose="020B0604020202020204" pitchFamily="34" charset="0"/>
                  </a:rPr>
                  <a:t> a tým sme určili neznámu silu. Ibaže nevieme, čo je to hmotnosť.</a:t>
                </a:r>
              </a:p>
            </p:txBody>
          </p:sp>
        </mc:Choice>
        <mc:Fallback xmlns="">
          <p:sp>
            <p:nvSpPr>
              <p:cNvPr id="3" name="TextBox 2"/>
              <p:cNvSpPr txBox="1">
                <a:spLocks noRot="1" noChangeAspect="1" noMove="1" noResize="1" noEditPoints="1" noAdjustHandles="1" noChangeArrowheads="1" noChangeShapeType="1" noTextEdit="1"/>
              </p:cNvSpPr>
              <p:nvPr/>
            </p:nvSpPr>
            <p:spPr>
              <a:xfrm>
                <a:off x="510988" y="1255059"/>
                <a:ext cx="8301318" cy="5078313"/>
              </a:xfrm>
              <a:prstGeom prst="rect">
                <a:avLst/>
              </a:prstGeom>
              <a:blipFill rotWithShape="0">
                <a:blip r:embed="rId6"/>
                <a:stretch>
                  <a:fillRect l="-661" t="-720" r="-147" b="-9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BCE0CA2-1A48-4B23-8A77-1A9F640E54E6}" type="slidenum">
              <a:rPr lang="sk-SK" smtClean="0"/>
              <a:t>17</a:t>
            </a:fld>
            <a:endParaRPr lang="sk-SK"/>
          </a:p>
        </p:txBody>
      </p:sp>
    </p:spTree>
    <p:extLst>
      <p:ext uri="{BB962C8B-B14F-4D97-AF65-F5344CB8AC3E}">
        <p14:creationId xmlns:p14="http://schemas.microsoft.com/office/powerpoint/2010/main" val="1380034859"/>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7553" y="699247"/>
            <a:ext cx="8417859" cy="286232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naopak, keby sme vedeli, čo je to sila, zákon sily by umožňoval definovať, čo je to hmotnosť, ako „je to to, čo treba napísať do zákona sily, aby zákon platil“.</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Teória sa nám tu akosi </a:t>
            </a:r>
            <a:r>
              <a:rPr lang="sk-SK" dirty="0" err="1">
                <a:latin typeface="Arial" panose="020B0604020202020204" pitchFamily="34" charset="0"/>
                <a:cs typeface="Arial" panose="020B0604020202020204" pitchFamily="34" charset="0"/>
              </a:rPr>
              <a:t>zacyklila</a:t>
            </a:r>
            <a:r>
              <a:rPr lang="sk-SK" dirty="0">
                <a:latin typeface="Arial" panose="020B0604020202020204" pitchFamily="34" charset="0"/>
                <a:cs typeface="Arial" panose="020B0604020202020204" pitchFamily="34" charset="0"/>
              </a:rPr>
              <a:t>. Keďže neviem, čo je to hmotnosť, nemôžeme dosť presne definovať, čo je to sila. A keďže nevieme, čo je to sila, nemôžeme dosť presne definovať, čo je to hmotnosť.</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Na základnej škole sme si neuvedomovali problém, lebo učebnica akosi zamietla problém pod koberec, lebo povedala: hmotnosť je to, čo sa zisťuje vážením na rovnoramenných váhach a sila je to, čo sa meria silomerom. </a:t>
            </a:r>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367553" y="3695700"/>
            <a:ext cx="3137647" cy="2733210"/>
            <a:chOff x="264879" y="123359"/>
            <a:chExt cx="4143375" cy="4143376"/>
          </a:xfrm>
        </p:grpSpPr>
        <p:pic>
          <p:nvPicPr>
            <p:cNvPr id="5" name="Picture 2" descr="http://wickedcozy.files.wordpress.com/2014/05/balance_sc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879" y="123359"/>
              <a:ext cx="4143375" cy="4143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interweigh.ca/images/weights/weigh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850" y="3163887"/>
              <a:ext cx="1008063" cy="1008063"/>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4" descr="http://i01.i.aliimg.com/wsphoto/v0/1819140811/2014-10kg-font-b-tensiometer-b-font-forcemeter-hanging-scale-said-portable-spring-balance-2022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321" y="3872533"/>
            <a:ext cx="3205629" cy="240422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BCE0CA2-1A48-4B23-8A77-1A9F640E54E6}" type="slidenum">
              <a:rPr lang="sk-SK" smtClean="0"/>
              <a:t>18</a:t>
            </a:fld>
            <a:endParaRPr lang="sk-SK"/>
          </a:p>
        </p:txBody>
      </p:sp>
    </p:spTree>
    <p:extLst>
      <p:ext uri="{BB962C8B-B14F-4D97-AF65-F5344CB8AC3E}">
        <p14:creationId xmlns:p14="http://schemas.microsoft.com/office/powerpoint/2010/main" val="3774912937"/>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0034" y="95250"/>
            <a:ext cx="2102828" cy="1810668"/>
            <a:chOff x="264879" y="123359"/>
            <a:chExt cx="4143375" cy="4143376"/>
          </a:xfrm>
        </p:grpSpPr>
        <p:pic>
          <p:nvPicPr>
            <p:cNvPr id="1026" name="Picture 2" descr="http://wickedcozy.files.wordpress.com/2014/05/balance_sca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879" y="123359"/>
              <a:ext cx="4143375" cy="41433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nterweigh.ca/images/weights/weigh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7850" y="3163887"/>
              <a:ext cx="1008063" cy="100806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522862" y="95250"/>
            <a:ext cx="6525888" cy="452431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Problém je v tom, že na rovnoramenných váhach sa meria iná fyzikálna veličina, nie zotrvačná hmotnosť, ale gravitačná hmotnosť.</a:t>
            </a:r>
          </a:p>
          <a:p>
            <a:r>
              <a:rPr lang="sk-SK" dirty="0">
                <a:latin typeface="Arial" panose="020B0604020202020204" pitchFamily="34" charset="0"/>
                <a:cs typeface="Arial" panose="020B0604020202020204" pitchFamily="34" charset="0"/>
              </a:rPr>
              <a:t>Váhy zisťujú či gravitačná sila, pôsobiaca na teleso na ľavej miske je rovnaká ako gravitačná sila pôsobiaca na teleso na pravej miske. Trochu spotvorene by sme váhy mohli nazvať „rovnako-silo-</a:t>
            </a:r>
            <a:r>
              <a:rPr lang="sk-SK" dirty="0" err="1">
                <a:latin typeface="Arial" panose="020B0604020202020204" pitchFamily="34" charset="0"/>
                <a:cs typeface="Arial" panose="020B0604020202020204" pitchFamily="34" charset="0"/>
              </a:rPr>
              <a:t>mer</a:t>
            </a:r>
            <a:r>
              <a:rPr lang="sk-SK" dirty="0">
                <a:latin typeface="Arial" panose="020B0604020202020204" pitchFamily="34" charset="0"/>
                <a:cs typeface="Arial" panose="020B0604020202020204" pitchFamily="34" charset="0"/>
              </a:rPr>
              <a:t>“.  Gravitačná sila, ktorou Zem pôsobí na teleso je úmerná akejsi vlastnosti toho telesa, ktorá sa volá </a:t>
            </a:r>
            <a:r>
              <a:rPr lang="sk-SK" b="1" dirty="0">
                <a:latin typeface="Arial" panose="020B0604020202020204" pitchFamily="34" charset="0"/>
                <a:cs typeface="Arial" panose="020B0604020202020204" pitchFamily="34" charset="0"/>
              </a:rPr>
              <a:t>gravitačná hmotnosť </a:t>
            </a:r>
            <a:r>
              <a:rPr lang="sk-SK" dirty="0">
                <a:latin typeface="Arial" panose="020B0604020202020204" pitchFamily="34" charset="0"/>
                <a:cs typeface="Arial" panose="020B0604020202020204" pitchFamily="34" charset="0"/>
              </a:rPr>
              <a:t>(najlepšia analógia by bola nazvať tú vlastnosť gravitačný náboj). </a:t>
            </a:r>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Ale volá sa gravitačná hmotnosť, lebo ako ukázali </a:t>
            </a:r>
            <a:r>
              <a:rPr lang="sk-SK" dirty="0" err="1">
                <a:latin typeface="Arial" panose="020B0604020202020204" pitchFamily="34" charset="0"/>
                <a:cs typeface="Arial" panose="020B0604020202020204" pitchFamily="34" charset="0"/>
              </a:rPr>
              <a:t>Galileove</a:t>
            </a:r>
            <a:r>
              <a:rPr lang="sk-SK" dirty="0">
                <a:latin typeface="Arial" panose="020B0604020202020204" pitchFamily="34" charset="0"/>
                <a:cs typeface="Arial" panose="020B0604020202020204" pitchFamily="34" charset="0"/>
              </a:rPr>
              <a:t> pokusy</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(vraj nechal padať rôzne telesa z veže v </a:t>
            </a:r>
            <a:r>
              <a:rPr lang="sk-SK" dirty="0" err="1">
                <a:latin typeface="Arial" panose="020B0604020202020204" pitchFamily="34" charset="0"/>
                <a:cs typeface="Arial" panose="020B0604020202020204" pitchFamily="34" charset="0"/>
              </a:rPr>
              <a:t>Pise</a:t>
            </a:r>
            <a:r>
              <a:rPr lang="sk-SK" dirty="0">
                <a:latin typeface="Arial" panose="020B0604020202020204" pitchFamily="34" charset="0"/>
                <a:cs typeface="Arial" panose="020B0604020202020204" pitchFamily="34" charset="0"/>
              </a:rPr>
              <a:t>), gravitačná hmotnosť je „zhodou okolností“ rovná zotrvačnej hmotnosti. Ak je to pravda, potom váhami môžeme naozaj odmerať zotrvačnú hmotnosť telesa.</a:t>
            </a:r>
          </a:p>
          <a:p>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320883" y="4011746"/>
            <a:ext cx="8591764" cy="2862322"/>
          </a:xfrm>
          <a:prstGeom prst="rect">
            <a:avLst/>
          </a:prstGeom>
          <a:noFill/>
        </p:spPr>
        <p:txBody>
          <a:bodyPr wrap="square" rtlCol="0">
            <a:spAutoFit/>
          </a:bodyPr>
          <a:lstStyle/>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To, že gravitačná a zotrvačná hmotnosť sú rovnaké (presnejšie úmerné), vyplýva z </a:t>
            </a:r>
            <a:r>
              <a:rPr lang="sk-SK" dirty="0" err="1">
                <a:latin typeface="Arial" panose="020B0604020202020204" pitchFamily="34" charset="0"/>
                <a:cs typeface="Arial" panose="020B0604020202020204" pitchFamily="34" charset="0"/>
              </a:rPr>
              <a:t>Galileovho</a:t>
            </a:r>
            <a:r>
              <a:rPr lang="sk-SK" dirty="0">
                <a:latin typeface="Arial" panose="020B0604020202020204" pitchFamily="34" charset="0"/>
                <a:cs typeface="Arial" panose="020B0604020202020204" pitchFamily="34" charset="0"/>
              </a:rPr>
              <a:t> výsledku, že v gravitačnom poli padajú všetky telesá s rovnakým zrýchlením. Naozaj, podľa zákona sily dostaneme pre zrýchlenie voľného pádu</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ale dostaneme to len vtedy, ak sa zotrvačná hmotnosť a gravitačná hmotnosť vykrátia, teda keď sú rovnaké (stačí aby boli úmerné, vtedy po vykrátení ostane jedna rovnaká univerzálna konštanta prepočítavajúca jednotky zotrvačnej hmotnosti na jednotky gravitačnej hmotnosti). </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175705" y="5166425"/>
            <a:ext cx="2659190" cy="502349"/>
          </a:xfrm>
          <a:prstGeom prst="rect">
            <a:avLst/>
          </a:prstGeom>
        </p:spPr>
      </p:pic>
      <p:pic>
        <p:nvPicPr>
          <p:cNvPr id="5" name="Picture 2" descr="http://upload.wikimedia.org/wikipedia/commons/6/66/The_Leaning_Tower_of_Pisa_SB.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046" t="12751" r="10863" b="3092"/>
          <a:stretch/>
        </p:blipFill>
        <p:spPr bwMode="auto">
          <a:xfrm>
            <a:off x="959983" y="2034601"/>
            <a:ext cx="1022929" cy="17681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1BCE0CA2-1A48-4B23-8A77-1A9F640E54E6}" type="slidenum">
              <a:rPr lang="sk-SK" smtClean="0"/>
              <a:t>19</a:t>
            </a:fld>
            <a:endParaRPr lang="sk-SK"/>
          </a:p>
        </p:txBody>
      </p:sp>
    </p:spTree>
    <p:extLst>
      <p:ext uri="{BB962C8B-B14F-4D97-AF65-F5344CB8AC3E}">
        <p14:creationId xmlns:p14="http://schemas.microsoft.com/office/powerpoint/2010/main" val="1978769595"/>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23058-5E0E-41BC-A830-5C8D4B6625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83341" y="156585"/>
            <a:ext cx="65173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Načo je </a:t>
            </a: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dobré alternatívne</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označenie</a:t>
            </a:r>
            <a:endPar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25506" y="651401"/>
            <a:ext cx="8767483"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škole nás kedysi naučili osi súradnicovej sústavy pomenúvať písmenami, najčastejšie x, y, z. matematika ale už dávno prišla na to, že veľa vecí sa dá zefektívniť ba až zautomatizovať, keď sa najprv vymyslí vhodný spôsob zápisu, vhodné označenie. Len skúste vymyslieť „písomné sčítanie“ pre čísla, zapísané rímskymi číslicami!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Jednoduchý nápad: osi proste očíslujme, namiesto označenia pomocou písmen, teda nie os x, y, z, ale 1, 2, 3.To, čo sme museli v starom označení písať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novom píšeme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poviete si „je tam toho“! Ale skúste „odvodiť“ výpočet komponenty vektora v starom zápise, keď po novom to bolo takmer zadarmo: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Všimnime si, že okrem jednoindexových symbolov (zložky vektorov) sa nám veľmi zišiel aj dvojindexový symbol</a:t>
            </a:r>
            <a:endPar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69168" y="2915458"/>
            <a:ext cx="2438019" cy="341186"/>
          </a:xfrm>
          <a:prstGeom prst="rect">
            <a:avLst/>
          </a:prstGeom>
        </p:spPr>
      </p:pic>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788586" y="3248592"/>
            <a:ext cx="1299591" cy="661797"/>
          </a:xfrm>
          <a:prstGeom prst="rect">
            <a:avLst/>
          </a:prstGeom>
        </p:spPr>
      </p:pic>
      <p:pic>
        <p:nvPicPr>
          <p:cNvPr id="13" name="Picture 1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869168" y="5520701"/>
            <a:ext cx="2072640" cy="760095"/>
          </a:xfrm>
          <a:prstGeom prst="rect">
            <a:avLst/>
          </a:prstGeom>
        </p:spPr>
      </p:pic>
      <p:pic>
        <p:nvPicPr>
          <p:cNvPr id="14" name="Picture 13"/>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400097" y="4532771"/>
            <a:ext cx="3688080" cy="575310"/>
          </a:xfrm>
          <a:prstGeom prst="rect">
            <a:avLst/>
          </a:prstGeom>
        </p:spPr>
      </p:pic>
      <p:pic>
        <p:nvPicPr>
          <p:cNvPr id="15" name="Picture 14"/>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5661203" y="4596052"/>
            <a:ext cx="1067562" cy="265176"/>
          </a:xfrm>
          <a:prstGeom prst="rect">
            <a:avLst/>
          </a:prstGeom>
        </p:spPr>
      </p:pic>
      <p:sp>
        <p:nvSpPr>
          <p:cNvPr id="16" name="Rectangle 15"/>
          <p:cNvSpPr/>
          <p:nvPr/>
        </p:nvSpPr>
        <p:spPr>
          <a:xfrm>
            <a:off x="5200525" y="4356897"/>
            <a:ext cx="2176183" cy="7434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318176"/>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01.i.aliimg.com/wsphoto/v0/1819140811/2014-10kg-font-b-tensiometer-b-font-forcemeter-hanging-scale-said-portable-spring-balance-202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71" y="186358"/>
            <a:ext cx="2805579" cy="21041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teamstraus.com/SchoolDaysBorder_files/Class%20Events/force%20me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599" y="186358"/>
            <a:ext cx="5260507" cy="21091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9071" y="2543175"/>
            <a:ext cx="8787280"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Silomer je vlastne kalibrovaná pružina, predĺženie pružiny indikuje, akou veľkou silou ju napíname. Teda z veľkosti </a:t>
            </a:r>
            <a:r>
              <a:rPr lang="sk-SK" dirty="0" err="1">
                <a:latin typeface="Arial" panose="020B0604020202020204" pitchFamily="34" charset="0"/>
                <a:cs typeface="Arial" panose="020B0604020202020204" pitchFamily="34" charset="0"/>
              </a:rPr>
              <a:t>predĺzenia</a:t>
            </a:r>
            <a:r>
              <a:rPr lang="sk-SK" dirty="0">
                <a:latin typeface="Arial" panose="020B0604020202020204" pitchFamily="34" charset="0"/>
                <a:cs typeface="Arial" panose="020B0604020202020204" pitchFamily="34" charset="0"/>
              </a:rPr>
              <a:t> pružiny sa „dá usúdiť“ na veľkosť pôsobiacej sily. Problém je v slovách „dá usúdiť“. Silomery bývajú kalibrované podľa predpokladu, že predĺženie je priamo úmerné pôsobiacej sile, čo hovorí tzv. </a:t>
            </a:r>
            <a:r>
              <a:rPr lang="sk-SK" dirty="0" err="1">
                <a:latin typeface="Arial" panose="020B0604020202020204" pitchFamily="34" charset="0"/>
                <a:cs typeface="Arial" panose="020B0604020202020204" pitchFamily="34" charset="0"/>
              </a:rPr>
              <a:t>Hookov</a:t>
            </a:r>
            <a:r>
              <a:rPr lang="sk-SK" dirty="0">
                <a:latin typeface="Arial" panose="020B0604020202020204" pitchFamily="34" charset="0"/>
                <a:cs typeface="Arial" panose="020B0604020202020204" pitchFamily="34" charset="0"/>
              </a:rPr>
              <a:t> zákon. Ale </a:t>
            </a:r>
            <a:r>
              <a:rPr lang="sk-SK" dirty="0" err="1">
                <a:latin typeface="Arial" panose="020B0604020202020204" pitchFamily="34" charset="0"/>
                <a:cs typeface="Arial" panose="020B0604020202020204" pitchFamily="34" charset="0"/>
              </a:rPr>
              <a:t>Hookov</a:t>
            </a:r>
            <a:r>
              <a:rPr lang="sk-SK" dirty="0">
                <a:latin typeface="Arial" panose="020B0604020202020204" pitchFamily="34" charset="0"/>
                <a:cs typeface="Arial" panose="020B0604020202020204" pitchFamily="34" charset="0"/>
              </a:rPr>
              <a:t> zákon nie je nijaký fundamentálny prírodný zákon. Ak silu definujeme pomocou zákona sily a nie podľa </a:t>
            </a:r>
            <a:r>
              <a:rPr lang="sk-SK" dirty="0" err="1">
                <a:latin typeface="Arial" panose="020B0604020202020204" pitchFamily="34" charset="0"/>
                <a:cs typeface="Arial" panose="020B0604020202020204" pitchFamily="34" charset="0"/>
              </a:rPr>
              <a:t>Hookovho</a:t>
            </a:r>
            <a:r>
              <a:rPr lang="sk-SK" dirty="0">
                <a:latin typeface="Arial" panose="020B0604020202020204" pitchFamily="34" charset="0"/>
                <a:cs typeface="Arial" panose="020B0604020202020204" pitchFamily="34" charset="0"/>
              </a:rPr>
              <a:t> zákona, potom sa ukáže, že </a:t>
            </a:r>
            <a:r>
              <a:rPr lang="sk-SK" dirty="0" err="1">
                <a:latin typeface="Arial" panose="020B0604020202020204" pitchFamily="34" charset="0"/>
                <a:cs typeface="Arial" panose="020B0604020202020204" pitchFamily="34" charset="0"/>
              </a:rPr>
              <a:t>Hookov</a:t>
            </a:r>
            <a:r>
              <a:rPr lang="sk-SK" dirty="0">
                <a:latin typeface="Arial" panose="020B0604020202020204" pitchFamily="34" charset="0"/>
                <a:cs typeface="Arial" panose="020B0604020202020204" pitchFamily="34" charset="0"/>
              </a:rPr>
              <a:t> zákon platí iba približne. Lineárne kalibrovaný silomer teda nemeria silu, ktorá vystupuje v zákone sily. </a:t>
            </a:r>
            <a:endParaRPr lang="en-US" dirty="0">
              <a:latin typeface="Arial" panose="020B0604020202020204" pitchFamily="34" charset="0"/>
              <a:cs typeface="Arial" panose="020B0604020202020204" pitchFamily="34" charset="0"/>
            </a:endParaRPr>
          </a:p>
        </p:txBody>
      </p:sp>
      <p:pic>
        <p:nvPicPr>
          <p:cNvPr id="3076" name="Picture 4" descr="http://image.slidesharecdn.com/measuringforces-140710121732-phpapp01/95/measuring-forces-4-638.jpg?cb=1405012963"/>
          <p:cNvPicPr>
            <a:picLocks noChangeAspect="1" noChangeArrowheads="1"/>
          </p:cNvPicPr>
          <p:nvPr/>
        </p:nvPicPr>
        <p:blipFill rotWithShape="1">
          <a:blip r:embed="rId4">
            <a:extLst>
              <a:ext uri="{28A0092B-C50C-407E-A947-70E740481C1C}">
                <a14:useLocalDpi xmlns:a14="http://schemas.microsoft.com/office/drawing/2010/main" val="0"/>
              </a:ext>
            </a:extLst>
          </a:blip>
          <a:srcRect l="41051" t="77717" r="43956" b="6560"/>
          <a:stretch/>
        </p:blipFill>
        <p:spPr bwMode="auto">
          <a:xfrm>
            <a:off x="6658201" y="4973687"/>
            <a:ext cx="2238150" cy="1762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9712" y="4839086"/>
            <a:ext cx="6634513"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ale veríme v rovnosť gravitačnej a zotrvačnej hmotnosti, potom silomer možno </a:t>
            </a:r>
            <a:r>
              <a:rPr lang="sk-SK" dirty="0" err="1">
                <a:latin typeface="Arial" panose="020B0604020202020204" pitchFamily="34" charset="0"/>
                <a:cs typeface="Arial" panose="020B0604020202020204" pitchFamily="34" charset="0"/>
              </a:rPr>
              <a:t>nakalibrovať</a:t>
            </a:r>
            <a:r>
              <a:rPr lang="sk-SK" dirty="0">
                <a:latin typeface="Arial" panose="020B0604020202020204" pitchFamily="34" charset="0"/>
                <a:cs typeface="Arial" panose="020B0604020202020204" pitchFamily="34" charset="0"/>
              </a:rPr>
              <a:t> jednoducho pomocou gravitačnej sily, že na silomer postupne zavesujeme závažia rôznej hmotnosti, ak veríme, že hmotnosť je aditívna, teda že dve rovnaké závažia majú dvojnásobnú gravitačnú hmotnosť ako jedno závažie.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Rectangle 4"/>
          <p:cNvSpPr/>
          <p:nvPr/>
        </p:nvSpPr>
        <p:spPr>
          <a:xfrm>
            <a:off x="499712" y="4912591"/>
            <a:ext cx="8396639" cy="188431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BCE0CA2-1A48-4B23-8A77-1A9F640E54E6}" type="slidenum">
              <a:rPr lang="sk-SK" smtClean="0"/>
              <a:t>20</a:t>
            </a:fld>
            <a:endParaRPr lang="sk-SK"/>
          </a:p>
        </p:txBody>
      </p:sp>
    </p:spTree>
    <p:extLst>
      <p:ext uri="{BB962C8B-B14F-4D97-AF65-F5344CB8AC3E}">
        <p14:creationId xmlns:p14="http://schemas.microsoft.com/office/powerpoint/2010/main" val="121481769"/>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uffieldfoundation.org/sites/default/files/images/Calibrate%20a%20forcemeter%20by%20pulling%20a%20trolley1_8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694" y="2699497"/>
            <a:ext cx="4762500" cy="246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7906" y="358588"/>
            <a:ext cx="8552329"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akceptujeme, že vieme, čo je zotrvačná hmotnosť (to, čo sa dá merať na váhach) a že vieme, čo je to sila (to, čo sa dá merať akosi okalibrovaným silomerom), potom sa môžeme tváriť, že Newtonov zákon sily je čosi, čo sa dá postaviť ako hypotéza na základe merania zrýchlenia vozíka ťahaného silomerom, na ktorý môžeme nakladať závažia a tým meniť jeho hmotnosť. Toto je zhruba „typický stredoškolský postup“.</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037106" y="5630182"/>
            <a:ext cx="889635" cy="245745"/>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21</a:t>
            </a:fld>
            <a:endParaRPr lang="sk-SK"/>
          </a:p>
        </p:txBody>
      </p:sp>
    </p:spTree>
    <p:extLst>
      <p:ext uri="{BB962C8B-B14F-4D97-AF65-F5344CB8AC3E}">
        <p14:creationId xmlns:p14="http://schemas.microsoft.com/office/powerpoint/2010/main" val="3210140763"/>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164" y="4652682"/>
            <a:ext cx="8606117"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Fyzika je zvláštna veda. Na rozdiel od matematiky jedna rovnica, zákon sily, akosi takmer mysticky „porodí“ oba neznáme pojmy, silu aj hmotnosť. Matematika sa musí rigorózne držať formálnej štruktúry uvažovania. Fyzika má možnosť kedy-tedy „urobiť krok staranou“, pomôcť si informáciou, skúsenosťou, získanou nie v abstraktnom  svete ideí, ale v okolitom reálnom svete. Proces je to často </a:t>
            </a:r>
            <a:r>
              <a:rPr lang="sk-SK">
                <a:latin typeface="Arial" panose="020B0604020202020204" pitchFamily="34" charset="0"/>
                <a:cs typeface="Arial" panose="020B0604020202020204" pitchFamily="34" charset="0"/>
              </a:rPr>
              <a:t>iteratívny.</a:t>
            </a:r>
          </a:p>
          <a:p>
            <a:r>
              <a:rPr lang="sk-SK">
                <a:latin typeface="Arial" panose="020B0604020202020204" pitchFamily="34" charset="0"/>
                <a:cs typeface="Arial" panose="020B0604020202020204" pitchFamily="34" charset="0"/>
              </a:rPr>
              <a:t> </a:t>
            </a:r>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537882" y="528918"/>
            <a:ext cx="8265459" cy="397031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chceme byť pravdivejší, potom musíme najprv akceptovať, že fyzika nič nedokazuje tak, aby sa už o danej veci „nedalo pochybovať“. Preto ani zákon sily nemožno „presvedčivo vysvetliť“. V skutočnosti je to neuveriteľne smelá hypotéza a žiadna sada experimentov nemôže bezvýhradne overiť, že taký zákon naozaj platí. To, čo popíšeme je len niekoľko experimentálnych argumentov, ktoré môžu urobiť Newtonovu hypotézu „očakávateľnejšou“.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Hypotéza vychádza z toho, že ak vidím zmenu pohybového stavu telesa, potom hľadám príčinu vo vonkajšom pôsobení a nazvem to „sila“, aj keď neviem, čo by to malo byť. A ešte si urobím „poistný predpoklad“, že existuje niečo ako „rovnaká sila“ pôsobiaca na nerovnaké telesá, ale nemusí vyvolať rovnakú zmenu pohybového stavu, takže zavediem pojem „zotrvačná hmotnosť“, aj keď neviem, čo to znamená a sformulujem hypotézu, zákon sily, kde budú vystupovať oba nedefinované pojmy: sila aj zotrvačná hmotnosť.</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t>22</a:t>
            </a:fld>
            <a:endParaRPr lang="sk-SK"/>
          </a:p>
        </p:txBody>
      </p:sp>
    </p:spTree>
    <p:extLst>
      <p:ext uri="{BB962C8B-B14F-4D97-AF65-F5344CB8AC3E}">
        <p14:creationId xmlns:p14="http://schemas.microsoft.com/office/powerpoint/2010/main" val="2565236695"/>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158" y="606056"/>
            <a:ext cx="8080744"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Ukážeme si možný spôsob uvažovania v snahe sformulovať zákon sily ako hypotézu súčasne s formulovaním pojmov zotrvačná hmotnosť a sila.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Začneme tak, že si  do značnej miery ľubovoľne zvolíme etalón zotrvačnej hmotnosti a etalón sily. Etalón hmotnosti bude proste nejaké konkrétne teleso, napríklad etalón 1 kg. Slovo kilogram tu neznamená vôbec nič, preto budeme teraz chvíľu používať slovo „hmotoetal“.</a:t>
            </a:r>
          </a:p>
        </p:txBody>
      </p:sp>
      <p:pic>
        <p:nvPicPr>
          <p:cNvPr id="3" name="Picture 2" descr="http://cdn.phys.org/newman/gfx/news/hires/2011/2-factfileon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38" y="2902688"/>
            <a:ext cx="3454503" cy="34072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BCE0CA2-1A48-4B23-8A77-1A9F640E54E6}" type="slidenum">
              <a:rPr lang="sk-SK" smtClean="0"/>
              <a:t>23</a:t>
            </a:fld>
            <a:endParaRPr lang="sk-SK"/>
          </a:p>
        </p:txBody>
      </p:sp>
    </p:spTree>
    <p:extLst>
      <p:ext uri="{BB962C8B-B14F-4D97-AF65-F5344CB8AC3E}">
        <p14:creationId xmlns:p14="http://schemas.microsoft.com/office/powerpoint/2010/main" val="3076571632"/>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670" y="563526"/>
            <a:ext cx="7953153"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Teraz vyrobíme nejaký etalón sily, nekalibrovaný silomer, na ktorom urobíme jedinú rysku, ktorá bude znamenať, že ak je pružina vytiahnutá po tú rysku, tak etalón sily pôsobí silou 1 „siloetal“.</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Teraz musíme experimentálne overiť nejaké základné vlastnosti. Použijeme vozík (so </a:t>
            </a:r>
            <a:r>
              <a:rPr lang="sk-SK" dirty="0" err="1">
                <a:latin typeface="Arial" panose="020B0604020202020204" pitchFamily="34" charset="0"/>
                <a:cs typeface="Arial" panose="020B0604020202020204" pitchFamily="34" charset="0"/>
              </a:rPr>
              <a:t>zandebateľným</a:t>
            </a:r>
            <a:r>
              <a:rPr lang="sk-SK" dirty="0">
                <a:latin typeface="Arial" panose="020B0604020202020204" pitchFamily="34" charset="0"/>
                <a:cs typeface="Arial" panose="020B0604020202020204" pitchFamily="34" charset="0"/>
              </a:rPr>
              <a:t> trením a zanedbateľnou hmotnosťou) a budeme overovať, či je pravda, že:</a:t>
            </a:r>
          </a:p>
        </p:txBody>
      </p:sp>
      <p:pic>
        <p:nvPicPr>
          <p:cNvPr id="3" name="Picture 2" descr="http://www.nuffieldfoundation.org/sites/default/files/images/Calibrate%20a%20forcemeter%20by%20pulling%20a%20trolley1_8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94" y="3179135"/>
            <a:ext cx="2830776" cy="1466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68232" y="2700625"/>
            <a:ext cx="4965405" cy="3139321"/>
          </a:xfrm>
          <a:prstGeom prst="rect">
            <a:avLst/>
          </a:prstGeom>
          <a:noFill/>
        </p:spPr>
        <p:txBody>
          <a:bodyPr wrap="square" rtlCol="0">
            <a:spAutoFit/>
          </a:bodyPr>
          <a:lstStyle/>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pri opakovanom pokuse pôsobenie sily o veľkosti 1 siloetal udelí tomu istému telesu vždy rovnaké zrýchlenie (vlastne skúmame či je etalón sily dobre vymyslený a jeho pružina sa opakovaným používaním „neunaví“)</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je to pravda pre každé teleso</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nájdeme nejaké teleso, ktorého zrýchlenie bude polovičné ako zrýchlenie etalónu 1 hmotoetal a urobíme hypotéze, že to teleso má zotrvačnú hmotnosť 2 </a:t>
            </a:r>
            <a:r>
              <a:rPr lang="sk-SK" dirty="0" err="1">
                <a:latin typeface="Arial" panose="020B0604020202020204" pitchFamily="34" charset="0"/>
                <a:cs typeface="Arial" panose="020B0604020202020204" pitchFamily="34" charset="0"/>
              </a:rPr>
              <a:t>hmotoetaly</a:t>
            </a:r>
            <a:endParaRPr lang="sk-SK"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t>24</a:t>
            </a:fld>
            <a:endParaRPr lang="sk-SK"/>
          </a:p>
        </p:txBody>
      </p:sp>
    </p:spTree>
    <p:extLst>
      <p:ext uri="{BB962C8B-B14F-4D97-AF65-F5344CB8AC3E}">
        <p14:creationId xmlns:p14="http://schemas.microsoft.com/office/powerpoint/2010/main" val="3427565533"/>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nuffieldfoundation.org/sites/default/files/images/Calibrate%20a%20forcemeter%20by%20pulling%20a%20trolley1_8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98" y="851510"/>
            <a:ext cx="2830776" cy="1466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72540" y="233870"/>
            <a:ext cx="4965405" cy="5078313"/>
          </a:xfrm>
          <a:prstGeom prst="rect">
            <a:avLst/>
          </a:prstGeom>
          <a:noFill/>
        </p:spPr>
        <p:txBody>
          <a:bodyPr wrap="square" rtlCol="0">
            <a:spAutoFit/>
          </a:bodyPr>
          <a:lstStyle/>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overíme, že ak na vozík naložíme dva </a:t>
            </a:r>
            <a:r>
              <a:rPr lang="sk-SK" dirty="0" err="1">
                <a:latin typeface="Arial" panose="020B0604020202020204" pitchFamily="34" charset="0"/>
                <a:cs typeface="Arial" panose="020B0604020202020204" pitchFamily="34" charset="0"/>
              </a:rPr>
              <a:t>etalóny</a:t>
            </a:r>
            <a:r>
              <a:rPr lang="sk-SK" dirty="0">
                <a:latin typeface="Arial" panose="020B0604020202020204" pitchFamily="34" charset="0"/>
                <a:cs typeface="Arial" panose="020B0604020202020204" pitchFamily="34" charset="0"/>
              </a:rPr>
              <a:t>, každý o hmotnosti 1 hmotoetal, potom zrýchlenie bude tiež polovičné ako zrýchlenie telesa s hmotnosťou 2 </a:t>
            </a:r>
            <a:r>
              <a:rPr lang="sk-SK" dirty="0" err="1">
                <a:latin typeface="Arial" panose="020B0604020202020204" pitchFamily="34" charset="0"/>
                <a:cs typeface="Arial" panose="020B0604020202020204" pitchFamily="34" charset="0"/>
              </a:rPr>
              <a:t>hmotoetaly</a:t>
            </a:r>
            <a:r>
              <a:rPr lang="sk-SK" dirty="0">
                <a:latin typeface="Arial" panose="020B0604020202020204" pitchFamily="34" charset="0"/>
                <a:cs typeface="Arial" panose="020B0604020202020204" pitchFamily="34" charset="0"/>
              </a:rPr>
              <a:t>. Tým overíme, že zotrvačná hmotnosť je aditívna veličina.</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potiahneme silomer viac a skusmo nájdeme pretiahnutie pružiny také, aby zrýchlenie telesa 1 hmotoetal bolo dvojnásobné ako pri sile 1 siloetal. Urobíme si na silomere ďalšiu rysku, a pokračujeme v kalibrácii pre ďalšie hodnoty sily (tu nepotrebujeme žiaden predpoklad, že sila rastie lineárne s predĺžením pružiny)</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overíme že sila 2 siloetaly udeľuje telesu s hmotnosťou 2 </a:t>
            </a:r>
            <a:r>
              <a:rPr lang="sk-SK" dirty="0" err="1">
                <a:latin typeface="Arial" panose="020B0604020202020204" pitchFamily="34" charset="0"/>
                <a:cs typeface="Arial" panose="020B0604020202020204" pitchFamily="34" charset="0"/>
              </a:rPr>
              <a:t>hmotoetaly</a:t>
            </a:r>
            <a:r>
              <a:rPr lang="sk-SK" dirty="0">
                <a:latin typeface="Arial" panose="020B0604020202020204" pitchFamily="34" charset="0"/>
                <a:cs typeface="Arial" panose="020B0604020202020204" pitchFamily="34" charset="0"/>
              </a:rPr>
              <a:t> zrýchlenie rovnaké, ako sila jeden siloetal telesu 1 hmotoetal</a:t>
            </a:r>
          </a:p>
        </p:txBody>
      </p:sp>
      <p:sp>
        <p:nvSpPr>
          <p:cNvPr id="5" name="TextBox 4"/>
          <p:cNvSpPr txBox="1"/>
          <p:nvPr/>
        </p:nvSpPr>
        <p:spPr>
          <a:xfrm>
            <a:off x="471098" y="5312183"/>
            <a:ext cx="8205069"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podobnom duchu môžeme pokračovať a vymýšľať rôzne experimenty a overovať, že všetko dopadne kompatibilne s predpokladom</a:t>
            </a:r>
          </a:p>
        </p:txBody>
      </p: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766705" y="6133919"/>
            <a:ext cx="1040130" cy="175260"/>
          </a:xfrm>
          <a:prstGeom prst="rect">
            <a:avLst/>
          </a:prstGeom>
        </p:spPr>
      </p:pic>
      <p:sp>
        <p:nvSpPr>
          <p:cNvPr id="2" name="Slide Number Placeholder 1"/>
          <p:cNvSpPr>
            <a:spLocks noGrp="1"/>
          </p:cNvSpPr>
          <p:nvPr>
            <p:ph type="sldNum" sz="quarter" idx="12"/>
          </p:nvPr>
        </p:nvSpPr>
        <p:spPr/>
        <p:txBody>
          <a:bodyPr/>
          <a:lstStyle/>
          <a:p>
            <a:fld id="{1BCE0CA2-1A48-4B23-8A77-1A9F640E54E6}" type="slidenum">
              <a:rPr lang="sk-SK" smtClean="0"/>
              <a:t>25</a:t>
            </a:fld>
            <a:endParaRPr lang="sk-SK"/>
          </a:p>
        </p:txBody>
      </p:sp>
    </p:spTree>
    <p:extLst>
      <p:ext uri="{BB962C8B-B14F-4D97-AF65-F5344CB8AC3E}">
        <p14:creationId xmlns:p14="http://schemas.microsoft.com/office/powerpoint/2010/main" val="3552218148"/>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66705" y="541194"/>
            <a:ext cx="1040130" cy="17526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14670" y="1095153"/>
                <a:ext cx="8250865"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kde </a:t>
                </a:r>
                <a14:m>
                  <m:oMath xmlns:m="http://schemas.openxmlformats.org/officeDocument/2006/math">
                    <m:r>
                      <a:rPr lang="sk-SK" b="0" i="1" smtClean="0">
                        <a:latin typeface="Cambria Math" panose="02040503050406030204" pitchFamily="18" charset="0"/>
                        <a:cs typeface="Arial" panose="020B0604020202020204" pitchFamily="34" charset="0"/>
                      </a:rPr>
                      <m:t>𝛼</m:t>
                    </m:r>
                  </m:oMath>
                </a14:m>
                <a:r>
                  <a:rPr lang="sk-SK" dirty="0">
                    <a:latin typeface="Arial" panose="020B0604020202020204" pitchFamily="34" charset="0"/>
                    <a:cs typeface="Arial" panose="020B0604020202020204" pitchFamily="34" charset="0"/>
                  </a:rPr>
                  <a:t> je nejaká vhodná „záhorácka konštanta“ (</a:t>
                </a:r>
                <a:r>
                  <a:rPr lang="en-US" dirty="0">
                    <a:latin typeface="Arial" panose="020B0604020202020204" pitchFamily="34" charset="0"/>
                    <a:cs typeface="Arial" panose="020B0604020202020204" pitchFamily="34" charset="0"/>
                  </a:rPr>
                  <a:t>N</a:t>
                </a:r>
                <a:r>
                  <a:rPr lang="sk-SK" dirty="0" err="1">
                    <a:latin typeface="Arial" panose="020B0604020202020204" pitchFamily="34" charset="0"/>
                    <a:cs typeface="Arial" panose="020B0604020202020204" pitchFamily="34" charset="0"/>
                  </a:rPr>
                  <a:t>apísal</a:t>
                </a:r>
                <a:r>
                  <a:rPr lang="sk-SK" dirty="0">
                    <a:latin typeface="Arial" panose="020B0604020202020204" pitchFamily="34" charset="0"/>
                    <a:cs typeface="Arial" panose="020B0604020202020204" pitchFamily="34" charset="0"/>
                  </a:rPr>
                  <a:t> by som „bulharská“, ale Bulhari by ma mohli žalovať. Vlastne aj Záhoráci, ale hádam vlastného žalovať nebudú.)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Predumajte si chvíľku, prečo sme tam museli strčiť tú záhorácku konštantu .</a:t>
                </a:r>
              </a:p>
            </p:txBody>
          </p:sp>
        </mc:Choice>
        <mc:Fallback xmlns="">
          <p:sp>
            <p:nvSpPr>
              <p:cNvPr id="3" name="TextBox 2"/>
              <p:cNvSpPr txBox="1">
                <a:spLocks noRot="1" noChangeAspect="1" noMove="1" noResize="1" noEditPoints="1" noAdjustHandles="1" noChangeArrowheads="1" noChangeShapeType="1" noTextEdit="1"/>
              </p:cNvSpPr>
              <p:nvPr/>
            </p:nvSpPr>
            <p:spPr>
              <a:xfrm>
                <a:off x="414670" y="1095153"/>
                <a:ext cx="8250865" cy="1477328"/>
              </a:xfrm>
              <a:prstGeom prst="rect">
                <a:avLst/>
              </a:prstGeom>
              <a:blipFill rotWithShape="0">
                <a:blip r:embed="rId6"/>
                <a:stretch>
                  <a:fillRect l="-591" t="-2479" r="-1108" b="-5785"/>
                </a:stretch>
              </a:blipFill>
            </p:spPr>
            <p:txBody>
              <a:bodyPr/>
              <a:lstStyle/>
              <a:p>
                <a:r>
                  <a:rPr lang="sk-SK">
                    <a:noFill/>
                  </a:rPr>
                  <a:t> </a:t>
                </a:r>
              </a:p>
            </p:txBody>
          </p:sp>
        </mc:Fallback>
      </mc:AlternateContent>
      <p:sp>
        <p:nvSpPr>
          <p:cNvPr id="4" name="Slide Number Placeholder 3"/>
          <p:cNvSpPr>
            <a:spLocks noGrp="1"/>
          </p:cNvSpPr>
          <p:nvPr>
            <p:ph type="sldNum" sz="quarter" idx="12"/>
          </p:nvPr>
        </p:nvSpPr>
        <p:spPr/>
        <p:txBody>
          <a:bodyPr/>
          <a:lstStyle/>
          <a:p>
            <a:fld id="{1BCE0CA2-1A48-4B23-8A77-1A9F640E54E6}" type="slidenum">
              <a:rPr lang="sk-SK" smtClean="0"/>
              <a:t>26</a:t>
            </a:fld>
            <a:endParaRPr lang="sk-SK"/>
          </a:p>
        </p:txBody>
      </p:sp>
    </p:spTree>
    <p:extLst>
      <p:ext uri="{BB962C8B-B14F-4D97-AF65-F5344CB8AC3E}">
        <p14:creationId xmlns:p14="http://schemas.microsoft.com/office/powerpoint/2010/main" val="2325653475"/>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766705" y="541194"/>
            <a:ext cx="1040130" cy="17526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14670" y="1095153"/>
                <a:ext cx="8250865" cy="507831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kde </a:t>
                </a:r>
                <a14:m>
                  <m:oMath xmlns:m="http://schemas.openxmlformats.org/officeDocument/2006/math">
                    <m:r>
                      <a:rPr lang="sk-SK" b="0" i="1" smtClean="0">
                        <a:latin typeface="Cambria Math" panose="02040503050406030204" pitchFamily="18" charset="0"/>
                        <a:cs typeface="Arial" panose="020B0604020202020204" pitchFamily="34" charset="0"/>
                      </a:rPr>
                      <m:t>𝛼</m:t>
                    </m:r>
                  </m:oMath>
                </a14:m>
                <a:r>
                  <a:rPr lang="sk-SK" dirty="0">
                    <a:latin typeface="Arial" panose="020B0604020202020204" pitchFamily="34" charset="0"/>
                    <a:cs typeface="Arial" panose="020B0604020202020204" pitchFamily="34" charset="0"/>
                  </a:rPr>
                  <a:t> je nejaká vhodná „záhorácka konštanta“ (</a:t>
                </a:r>
                <a:r>
                  <a:rPr lang="en-US" dirty="0">
                    <a:latin typeface="Arial" panose="020B0604020202020204" pitchFamily="34" charset="0"/>
                    <a:cs typeface="Arial" panose="020B0604020202020204" pitchFamily="34" charset="0"/>
                  </a:rPr>
                  <a:t>N</a:t>
                </a:r>
                <a:r>
                  <a:rPr lang="sk-SK" dirty="0" err="1">
                    <a:latin typeface="Arial" panose="020B0604020202020204" pitchFamily="34" charset="0"/>
                    <a:cs typeface="Arial" panose="020B0604020202020204" pitchFamily="34" charset="0"/>
                  </a:rPr>
                  <a:t>apísal</a:t>
                </a:r>
                <a:r>
                  <a:rPr lang="sk-SK" dirty="0">
                    <a:latin typeface="Arial" panose="020B0604020202020204" pitchFamily="34" charset="0"/>
                    <a:cs typeface="Arial" panose="020B0604020202020204" pitchFamily="34" charset="0"/>
                  </a:rPr>
                  <a:t> by som „bulharská“, ale Bulhari by ma mohli žalovať. Vlastne aj Záhoráci, ale hádam vlastného žalovať nebudú.)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Predumajte si chvíľku, prečo sme tam museli strčiť tú záhorácku konštantu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Preto, lebo sme si celkom ľubovoľne zvolili nezávislé jednotky pre hmotnosť (hmotoetal) aj pre silu (siloetal). Záhorácka konštanta do seba „vstrebe“ túto našu prílišnú rozšafnosť vo voľbe jednotiek.</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 histórii fyziky sa rýchlo prišlo na to, že príliš veľa rozšafnosti je na škodu a urobil sa v jednotkách istý poriadok. Hmotoetal ostal, ale nazval sa kilogramom, aby to vyzeralo vedeckejšie. Ale siloetal sa zrušil. Etalón sily sa urobil tak, že sa našla poloha rysky na silomere, pri ktorej sa telesu 1 kg udelí zrýchlenie 1 ms</a:t>
                </a:r>
                <a:r>
                  <a:rPr lang="sk-SK" baseline="30000" dirty="0">
                    <a:latin typeface="Arial" panose="020B0604020202020204" pitchFamily="34" charset="0"/>
                    <a:cs typeface="Arial" panose="020B0604020202020204" pitchFamily="34" charset="0"/>
                  </a:rPr>
                  <a:t>-2</a:t>
                </a:r>
                <a:r>
                  <a:rPr lang="sk-SK" dirty="0">
                    <a:latin typeface="Arial" panose="020B0604020202020204" pitchFamily="34" charset="0"/>
                    <a:cs typeface="Arial" panose="020B0604020202020204" pitchFamily="34" charset="0"/>
                  </a:rPr>
                  <a:t>. A taký etalón sily sa nazval Newton. Potom netreba záhorácku konštantu a zákon sily bude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14670" y="1095153"/>
                <a:ext cx="8250865" cy="5078313"/>
              </a:xfrm>
              <a:prstGeom prst="rect">
                <a:avLst/>
              </a:prstGeom>
              <a:blipFill rotWithShape="0">
                <a:blip r:embed="rId7"/>
                <a:stretch>
                  <a:fillRect l="-591" t="-720" r="-1182"/>
                </a:stretch>
              </a:blipFill>
            </p:spPr>
            <p:txBody>
              <a:bodyPr/>
              <a:lstStyle/>
              <a:p>
                <a:r>
                  <a:rPr lang="sk-SK">
                    <a:noFill/>
                  </a:rPr>
                  <a:t> </a:t>
                </a:r>
              </a:p>
            </p:txBody>
          </p:sp>
        </mc:Fallback>
      </mc:AlternateContent>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766705" y="5786590"/>
            <a:ext cx="876300" cy="17526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27</a:t>
            </a:fld>
            <a:endParaRPr lang="sk-SK"/>
          </a:p>
        </p:txBody>
      </p:sp>
    </p:spTree>
    <p:extLst>
      <p:ext uri="{BB962C8B-B14F-4D97-AF65-F5344CB8AC3E}">
        <p14:creationId xmlns:p14="http://schemas.microsoft.com/office/powerpoint/2010/main" val="100327161"/>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712" y="180754"/>
            <a:ext cx="8537944" cy="646330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Toto bola malá exkurzia naznačujúca možný spôsob uvažovania pri hľadaní hypotézy typu „zákon sily“. Pridáme ešte na záver niekoľko poznámok.</a:t>
            </a:r>
          </a:p>
          <a:p>
            <a:endParaRPr lang="sk-SK" dirty="0">
              <a:latin typeface="Arial" panose="020B0604020202020204" pitchFamily="34" charset="0"/>
              <a:cs typeface="Arial" panose="020B0604020202020204" pitchFamily="34" charset="0"/>
            </a:endParaRPr>
          </a:p>
          <a:p>
            <a:pPr marL="342900" indent="-342900">
              <a:buFont typeface="+mj-lt"/>
              <a:buAutoNum type="arabicPeriod"/>
            </a:pPr>
            <a:r>
              <a:rPr lang="sk-SK" dirty="0">
                <a:latin typeface="Arial" panose="020B0604020202020204" pitchFamily="34" charset="0"/>
                <a:cs typeface="Arial" panose="020B0604020202020204" pitchFamily="34" charset="0"/>
              </a:rPr>
              <a:t>Predpoklad zanedbateľného trenia vozíka nie je totálne zlý, dá sa k nemu celkom dobre priblížiť napríklad vozíkom typu vznášadlo, alebo magnetická levitácia, alebo môžu pokus urobiť kozmonauti v bezváhovom stave.</a:t>
            </a:r>
          </a:p>
          <a:p>
            <a:pPr marL="342900" indent="-342900">
              <a:buFont typeface="+mj-lt"/>
              <a:buAutoNum type="arabicPeriod"/>
            </a:pPr>
            <a:r>
              <a:rPr lang="sk-SK" dirty="0">
                <a:latin typeface="Arial" panose="020B0604020202020204" pitchFamily="34" charset="0"/>
                <a:cs typeface="Arial" panose="020B0604020202020204" pitchFamily="34" charset="0"/>
              </a:rPr>
              <a:t>Predpoklad zanedbateľnej hmotnosti vozíka sme urobili pre zjednodušenie výkladu, v skutočnosti ho netreba. Vozík má nejakú hmotnosť a možno ju experimentálne určiť v priebehu popísaných pokusov. Podumajte, ako to urobiť.</a:t>
            </a:r>
          </a:p>
          <a:p>
            <a:pPr marL="342900" indent="-342900">
              <a:buFont typeface="+mj-lt"/>
              <a:buAutoNum type="arabicPeriod"/>
            </a:pPr>
            <a:r>
              <a:rPr lang="sk-SK" dirty="0">
                <a:latin typeface="Arial" panose="020B0604020202020204" pitchFamily="34" charset="0"/>
                <a:cs typeface="Arial" panose="020B0604020202020204" pitchFamily="34" charset="0"/>
              </a:rPr>
              <a:t>Zaoberali sme sa len pokusmi s pohybom v jednom rozmere. Dá sa to rozšíriť na tri rozmery a vektorový tvar zákona</a:t>
            </a:r>
          </a:p>
          <a:p>
            <a:pPr marL="342900" indent="-342900">
              <a:buFont typeface="+mj-lt"/>
              <a:buAutoNum type="arabicPeriod"/>
            </a:pPr>
            <a:r>
              <a:rPr lang="sk-SK" dirty="0">
                <a:latin typeface="Arial" panose="020B0604020202020204" pitchFamily="34" charset="0"/>
                <a:cs typeface="Arial" panose="020B0604020202020204" pitchFamily="34" charset="0"/>
              </a:rPr>
              <a:t>Aditívnosť zotrvačnej hmotnosti je komplikovanejšia vec a venujeme jej o chvíľu niekoľko samostatných slajdov.</a:t>
            </a:r>
          </a:p>
          <a:p>
            <a:pPr marL="342900" indent="-342900">
              <a:buFont typeface="+mj-lt"/>
              <a:buAutoNum type="arabicPeriod"/>
            </a:pPr>
            <a:r>
              <a:rPr lang="sk-SK" dirty="0">
                <a:latin typeface="Arial" panose="020B0604020202020204" pitchFamily="34" charset="0"/>
                <a:cs typeface="Arial" panose="020B0604020202020204" pitchFamily="34" charset="0"/>
              </a:rPr>
              <a:t>Naša diskusia vôbec nebola historická, Newtonov myšlienkový postup bol ešte oveľa geniálnejší, lebo Newton „jednou ranou“ zrejme „zabil viac múch naraz“: zákon sily, pojem sily, pojem zotrvačnej hmotnosti ale aj (a najmä) gravitačný zákon. Nevymýšľal „siloetal“ ale urobil hypotézu      	                                                                                                                                                                                                                                                  Potom použil </a:t>
            </a:r>
            <a:r>
              <a:rPr lang="sk-SK" dirty="0" err="1">
                <a:latin typeface="Arial" panose="020B0604020202020204" pitchFamily="34" charset="0"/>
                <a:cs typeface="Arial" panose="020B0604020202020204" pitchFamily="34" charset="0"/>
              </a:rPr>
              <a:t>Keplerom</a:t>
            </a:r>
            <a:r>
              <a:rPr lang="sk-SK" dirty="0">
                <a:latin typeface="Arial" panose="020B0604020202020204" pitchFamily="34" charset="0"/>
                <a:cs typeface="Arial" panose="020B0604020202020204" pitchFamily="34" charset="0"/>
              </a:rPr>
              <a:t> predspracované astronomické dáta a overil konzistentnosť všetkých svojich hypotéz s dátami tak, že prepočítal dráhy planét vyplývajúce z hypotetických zákonov sily a gravitácie.</a:t>
            </a:r>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900971" y="5216540"/>
            <a:ext cx="1128141" cy="469773"/>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28</a:t>
            </a:fld>
            <a:endParaRPr lang="sk-SK"/>
          </a:p>
        </p:txBody>
      </p:sp>
    </p:spTree>
    <p:extLst>
      <p:ext uri="{BB962C8B-B14F-4D97-AF65-F5344CB8AC3E}">
        <p14:creationId xmlns:p14="http://schemas.microsoft.com/office/powerpoint/2010/main" val="1201686602"/>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712" y="446567"/>
            <a:ext cx="8665535" cy="5632311"/>
          </a:xfrm>
          <a:prstGeom prst="rect">
            <a:avLst/>
          </a:prstGeom>
          <a:noFill/>
        </p:spPr>
        <p:txBody>
          <a:bodyPr wrap="square" rtlCol="0">
            <a:spAutoFit/>
          </a:bodyPr>
          <a:lstStyle/>
          <a:p>
            <a:pPr marL="342900" indent="-342900">
              <a:buFont typeface="+mj-lt"/>
              <a:buAutoNum type="arabicPeriod" startAt="6"/>
            </a:pPr>
            <a:r>
              <a:rPr lang="sk-SK" dirty="0">
                <a:latin typeface="Arial" panose="020B0604020202020204" pitchFamily="34" charset="0"/>
                <a:cs typeface="Arial" panose="020B0604020202020204" pitchFamily="34" charset="0"/>
              </a:rPr>
              <a:t>Pridávame, že pri meraní zrýchlenia pri overovaní zákona sily sme implicitne mali na mysli zrýchlenie merané v okamihu, keď merané teleso má nulovú rýchlosť. Vtedy môžeme namiesto pojmu hmotnosť použiť presnejší pojem pokojová zotrvačná hmotnosť. (Slovenčinári presadzujú pojem pokojová hmotnosť, starší fyzici používali termín kľudová hmotnosť.) Narážame tu na skutočnosť, že v špeciálnej teórii relativity sa zákon sily modifikuje a vystupuje tam čosi ako hmotnosť závislá na rýchlosti v tvare­</a:t>
            </a:r>
          </a:p>
          <a:p>
            <a:pPr marL="342900" indent="-342900">
              <a:buFont typeface="+mj-lt"/>
              <a:buAutoNum type="arabicPeriod" startAt="6"/>
            </a:pPr>
            <a:endParaRPr lang="sk-SK" dirty="0">
              <a:latin typeface="Arial" panose="020B0604020202020204" pitchFamily="34" charset="0"/>
              <a:cs typeface="Arial" panose="020B0604020202020204" pitchFamily="34" charset="0"/>
            </a:endParaRPr>
          </a:p>
          <a:p>
            <a:pPr marL="342900" indent="-342900">
              <a:buFont typeface="+mj-lt"/>
              <a:buAutoNum type="arabicPeriod" startAt="6"/>
            </a:pPr>
            <a:endParaRPr lang="sk-SK" dirty="0">
              <a:latin typeface="Arial" panose="020B0604020202020204" pitchFamily="34" charset="0"/>
              <a:cs typeface="Arial" panose="020B0604020202020204" pitchFamily="34" charset="0"/>
            </a:endParaRPr>
          </a:p>
          <a:p>
            <a:pPr marL="342900" indent="-342900">
              <a:buFont typeface="+mj-lt"/>
              <a:buAutoNum type="arabicPeriod" startAt="6"/>
            </a:pPr>
            <a:endParaRPr lang="sk-SK" dirty="0">
              <a:latin typeface="Arial" panose="020B0604020202020204" pitchFamily="34" charset="0"/>
              <a:cs typeface="Arial" panose="020B0604020202020204" pitchFamily="34" charset="0"/>
            </a:endParaRPr>
          </a:p>
          <a:p>
            <a:pPr marL="363538"/>
            <a:r>
              <a:rPr lang="sk-SK" dirty="0">
                <a:latin typeface="Arial" panose="020B0604020202020204" pitchFamily="34" charset="0"/>
                <a:cs typeface="Arial" panose="020B0604020202020204" pitchFamily="34" charset="0"/>
              </a:rPr>
              <a:t>Použil som výraz „čosi ako“, lebo sa mi celý pojem „hmotnosť závislá na rýchlosti“ neveľmi páči. V relativistickej fyzike odporúčam pracovať s hybnosťou telesa a energiou telesa a nepoužívať rovnice, kde sa hybnosť rozpisuje na súčin rýchlosti a od rýchlosti závislej hmotnosti. Slovo hmotnosť mám „vo svojom vnútri“ rezervované len pre pokojovú hmotnosť. Ale netrvám na tom, že treba upáliť každého, komu sa hmotnosť závislá na rýchlosti páči.</a:t>
            </a:r>
          </a:p>
          <a:p>
            <a:endParaRPr lang="sk-SK" dirty="0">
              <a:latin typeface="Arial" panose="020B0604020202020204" pitchFamily="34" charset="0"/>
              <a:cs typeface="Arial" panose="020B0604020202020204" pitchFamily="34" charset="0"/>
            </a:endParaRPr>
          </a:p>
          <a:p>
            <a:pPr marL="363538"/>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a:t>
            </a:r>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88659" y="2625060"/>
            <a:ext cx="1683639" cy="510921"/>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29</a:t>
            </a:fld>
            <a:endParaRPr lang="sk-SK"/>
          </a:p>
        </p:txBody>
      </p:sp>
    </p:spTree>
    <p:extLst>
      <p:ext uri="{BB962C8B-B14F-4D97-AF65-F5344CB8AC3E}">
        <p14:creationId xmlns:p14="http://schemas.microsoft.com/office/powerpoint/2010/main" val="4100516023"/>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976" y="152825"/>
            <a:ext cx="8812306" cy="480131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Pozrite sa, ako sme dvojindexový (budeme hovoriť aj dvojzložkový)symbol        používali:</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urobili sme súčet súčinov, pričom v súčinoch mali rovnakú hodnotu druhá zložka dvojzložkového symbolu a zložka vektora.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Dvojzložkový symbol, to je vlastne 9 čísel, je šikovné usporiadať ich do 3 x 3 tabuľky</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Takýto dvojzložkový objekt sa volá matica, v tomto prípade matica typu 3 x 3.</a:t>
            </a:r>
          </a:p>
          <a:p>
            <a:r>
              <a:rPr lang="sk-SK" dirty="0">
                <a:latin typeface="Arial" panose="020B0604020202020204" pitchFamily="34" charset="0"/>
                <a:cs typeface="Arial" panose="020B0604020202020204" pitchFamily="34" charset="0"/>
              </a:rPr>
              <a:t>Všeobecná matica môže mať n riadkov a m stĺpcov, teda bude typu n x m.</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Jednozložkový objekt ako vektor je často šikovné zapísať ako maticu 3 x 1, teda stĺpec o troch riadkoch</a:t>
            </a:r>
            <a:endParaRPr lang="en-US" dirty="0" err="1">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879291" y="6329454"/>
            <a:ext cx="2057400" cy="365125"/>
          </a:xfrm>
        </p:spPr>
        <p:txBody>
          <a:bodyPr/>
          <a:lstStyle/>
          <a:p>
            <a:fld id="{66823058-5E0E-41BC-A830-5C8D4B66250F}" type="slidenum">
              <a:rPr lang="en-US" smtClean="0"/>
              <a:t>3</a:t>
            </a:fld>
            <a:endParaRPr lang="en-US" dirty="0"/>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121320" y="749662"/>
            <a:ext cx="3688080" cy="575310"/>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097314" y="272175"/>
            <a:ext cx="253365" cy="257175"/>
          </a:xfrm>
          <a:prstGeom prst="rect">
            <a:avLst/>
          </a:prstGeom>
        </p:spPr>
      </p:pic>
      <p:pic>
        <p:nvPicPr>
          <p:cNvPr id="7" name="Picture 6"/>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203390" y="2710737"/>
            <a:ext cx="1834515" cy="821246"/>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783106" y="2341405"/>
                <a:ext cx="7351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panose="02040503050406030204" pitchFamily="18" charset="0"/>
                          <a:cs typeface="Arial" panose="020B0604020202020204" pitchFamily="34" charset="0"/>
                        </a:rPr>
                        <m:t>𝑗</m:t>
                      </m:r>
                      <m:r>
                        <m:rPr>
                          <m:nor/>
                        </m:rPr>
                        <a:rPr lang="en-US" b="0" i="0" smtClean="0">
                          <a:solidFill>
                            <a:srgbClr val="00B0F0"/>
                          </a:solidFill>
                          <a:latin typeface="Cambria Math" panose="02040503050406030204" pitchFamily="18" charset="0"/>
                          <a:cs typeface="Arial" panose="020B0604020202020204" pitchFamily="34" charset="0"/>
                        </a:rPr>
                        <m:t>  </m:t>
                      </m:r>
                      <m:r>
                        <a:rPr lang="en-US" b="0" i="1" smtClean="0">
                          <a:solidFill>
                            <a:srgbClr val="00B0F0"/>
                          </a:solidFill>
                          <a:latin typeface="Cambria Math" panose="02040503050406030204" pitchFamily="18" charset="0"/>
                          <a:cs typeface="Arial" panose="020B0604020202020204" pitchFamily="34" charset="0"/>
                        </a:rPr>
                        <m:t>→</m:t>
                      </m:r>
                    </m:oMath>
                  </m:oMathPara>
                </a14:m>
                <a:endParaRPr lang="en-US" dirty="0" err="1">
                  <a:solidFill>
                    <a:srgbClr val="00B0F0"/>
                  </a:solidFill>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83106" y="2341405"/>
                <a:ext cx="735105" cy="369332"/>
              </a:xfrm>
              <a:prstGeom prst="rect">
                <a:avLst/>
              </a:prstGeom>
              <a:blipFill rotWithShape="0">
                <a:blip r:embed="rId12"/>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41812" y="2774851"/>
                <a:ext cx="36157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panose="02040503050406030204" pitchFamily="18" charset="0"/>
                          <a:cs typeface="Arial" panose="020B0604020202020204" pitchFamily="34" charset="0"/>
                        </a:rPr>
                        <m:t>𝑖</m:t>
                      </m:r>
                    </m:oMath>
                  </m:oMathPara>
                </a14:m>
                <a:endParaRPr lang="en-US" b="0" dirty="0">
                  <a:solidFill>
                    <a:srgbClr val="00B0F0"/>
                  </a:solidFill>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panose="02040503050406030204" pitchFamily="18" charset="0"/>
                          <a:cs typeface="Arial" panose="020B0604020202020204" pitchFamily="34" charset="0"/>
                        </a:rPr>
                        <m:t>↓</m:t>
                      </m:r>
                    </m:oMath>
                  </m:oMathPara>
                </a14:m>
                <a:endParaRPr lang="en-US" dirty="0" err="1">
                  <a:solidFill>
                    <a:srgbClr val="00B0F0"/>
                  </a:solidFill>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41812" y="2774851"/>
                <a:ext cx="361578" cy="646331"/>
              </a:xfrm>
              <a:prstGeom prst="rect">
                <a:avLst/>
              </a:prstGeom>
              <a:blipFill rotWithShape="0">
                <a:blip r:embed="rId13"/>
                <a:stretch>
                  <a:fillRect/>
                </a:stretch>
              </a:blipFill>
            </p:spPr>
            <p:txBody>
              <a:bodyPr/>
              <a:lstStyle/>
              <a:p>
                <a:r>
                  <a:rPr lang="en-US">
                    <a:noFill/>
                  </a:rPr>
                  <a:t> </a:t>
                </a:r>
              </a:p>
            </p:txBody>
          </p:sp>
        </mc:Fallback>
      </mc:AlternateContent>
      <p:pic>
        <p:nvPicPr>
          <p:cNvPr id="10" name="Picture 9"/>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331839" y="2955053"/>
            <a:ext cx="329184" cy="166307"/>
          </a:xfrm>
          <a:prstGeom prst="rect">
            <a:avLst/>
          </a:prstGeom>
        </p:spPr>
      </p:pic>
      <p:sp>
        <p:nvSpPr>
          <p:cNvPr id="12" name="TextBox 11"/>
          <p:cNvSpPr txBox="1"/>
          <p:nvPr/>
        </p:nvSpPr>
        <p:spPr>
          <a:xfrm>
            <a:off x="5399483" y="2526071"/>
            <a:ext cx="3579103" cy="954107"/>
          </a:xfrm>
          <a:prstGeom prst="rect">
            <a:avLst/>
          </a:prstGeom>
          <a:noFill/>
          <a:ln>
            <a:solidFill>
              <a:schemeClr val="accent1"/>
            </a:solidFill>
          </a:ln>
        </p:spPr>
        <p:txBody>
          <a:bodyPr wrap="square" rtlCol="0">
            <a:spAutoFit/>
          </a:bodyPr>
          <a:lstStyle/>
          <a:p>
            <a:r>
              <a:rPr lang="sk-SK" sz="1400" dirty="0">
                <a:solidFill>
                  <a:srgbClr val="00B0F0"/>
                </a:solidFill>
                <a:latin typeface="Arial" panose="020B0604020202020204" pitchFamily="34" charset="0"/>
                <a:cs typeface="Arial" panose="020B0604020202020204" pitchFamily="34" charset="0"/>
              </a:rPr>
              <a:t>Modro znázornené znaky nie sú súčasťou matice, je to len didaktická pomôcka ukazujúca ako zložky matice súvisia s číslovaním riadkov a stĺpcov</a:t>
            </a:r>
            <a:endParaRPr lang="en-US" sz="1400" dirty="0" err="1">
              <a:solidFill>
                <a:srgbClr val="00B0F0"/>
              </a:solidFill>
              <a:latin typeface="Arial" panose="020B0604020202020204" pitchFamily="34" charset="0"/>
              <a:cs typeface="Arial" panose="020B0604020202020204" pitchFamily="34" charset="0"/>
            </a:endParaRPr>
          </a:p>
        </p:txBody>
      </p:sp>
      <p:pic>
        <p:nvPicPr>
          <p:cNvPr id="14" name="Picture 13"/>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66142" y="4924011"/>
            <a:ext cx="1198436" cy="821246"/>
          </a:xfrm>
          <a:prstGeom prst="rect">
            <a:avLst/>
          </a:prstGeom>
        </p:spPr>
      </p:pic>
    </p:spTree>
    <p:extLst>
      <p:ext uri="{BB962C8B-B14F-4D97-AF65-F5344CB8AC3E}">
        <p14:creationId xmlns:p14="http://schemas.microsoft.com/office/powerpoint/2010/main" val="1404949529"/>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535" y="440675"/>
            <a:ext cx="7205031" cy="461665"/>
          </a:xfrm>
          <a:prstGeom prst="rect">
            <a:avLst/>
          </a:prstGeom>
          <a:noFill/>
        </p:spPr>
        <p:txBody>
          <a:bodyPr wrap="square" rtlCol="0">
            <a:spAutoFit/>
          </a:bodyPr>
          <a:lstStyle/>
          <a:p>
            <a:pPr algn="ctr"/>
            <a:r>
              <a:rPr lang="sk-SK" sz="2400" b="1">
                <a:latin typeface="Arial" panose="020B0604020202020204" pitchFamily="34" charset="0"/>
                <a:cs typeface="Arial" panose="020B0604020202020204" pitchFamily="34" charset="0"/>
              </a:rPr>
              <a:t>Aditívnosť hmotnosti</a:t>
            </a:r>
            <a:endParaRPr lang="sk-SK" sz="2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20337" y="1013551"/>
                <a:ext cx="8339769" cy="53767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Pod pojmom aditívnosť (zotrvačnej) hmotnosti máme na mysli tvrdenia typu hmotnosť dvoch tehál je dvakrát hmotnosť jednej tehly.</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Je fakt, že pre bežný život je hypotéza o aditívnosti hmotnosti užitočná, ale pre presné úvahy (najmä v oblasti mikrosveta) neplatí.</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Vidno to napríklad z nasledujúcich experimentálnych hodnôt</a:t>
                </a:r>
              </a:p>
              <a:p>
                <a:r>
                  <a:rPr lang="sk-SK" dirty="0">
                    <a:latin typeface="Arial" panose="020B0604020202020204" pitchFamily="34" charset="0"/>
                    <a:cs typeface="Arial" panose="020B0604020202020204" pitchFamily="34" charset="0"/>
                  </a:rPr>
                  <a:t> 	</a:t>
                </a:r>
              </a:p>
              <a:p>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sk-SK" b="0" i="1" smtClean="0">
                            <a:latin typeface="Cambria Math" panose="02040503050406030204" pitchFamily="18" charset="0"/>
                            <a:cs typeface="Arial" panose="020B0604020202020204" pitchFamily="34" charset="0"/>
                          </a:rPr>
                          <m:t>𝑚</m:t>
                        </m:r>
                      </m:e>
                      <m:sub>
                        <m:r>
                          <a:rPr lang="en-US" b="0" i="1" smtClean="0">
                            <a:latin typeface="Cambria Math" panose="02040503050406030204" pitchFamily="18" charset="0"/>
                            <a:cs typeface="Arial" panose="020B0604020202020204" pitchFamily="34" charset="0"/>
                          </a:rPr>
                          <m:t>𝑝</m:t>
                        </m:r>
                      </m:sub>
                    </m:sSub>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hmotnosť protónu</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1.6726210-27 kg</a:t>
                </a:r>
              </a:p>
              <a:p>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𝑚</m:t>
                        </m:r>
                      </m:e>
                      <m:sub>
                        <m:r>
                          <a:rPr lang="en-US" b="0" i="1" smtClean="0">
                            <a:latin typeface="Cambria Math" panose="02040503050406030204" pitchFamily="18" charset="0"/>
                            <a:cs typeface="Arial" panose="020B0604020202020204" pitchFamily="34" charset="0"/>
                          </a:rPr>
                          <m:t>𝑛</m:t>
                        </m:r>
                      </m:sub>
                    </m:sSub>
                    <m:r>
                      <a:rPr lang="en-US"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hmotnosť neutrónu</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1.6749310-27 kg</a:t>
                </a:r>
              </a:p>
              <a:p>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𝑚</m:t>
                        </m:r>
                      </m:e>
                      <m:sub>
                        <m:r>
                          <a:rPr lang="en-US" b="0" i="1" smtClean="0">
                            <a:latin typeface="Cambria Math" panose="02040503050406030204" pitchFamily="18" charset="0"/>
                            <a:cs typeface="Arial" panose="020B0604020202020204" pitchFamily="34" charset="0"/>
                          </a:rPr>
                          <m:t>𝑒</m:t>
                        </m:r>
                      </m:sub>
                    </m:sSub>
                    <m:r>
                      <a:rPr lang="en-US"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hmotnosť elektrónu</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9.10938×10-31 kg</a:t>
                </a:r>
              </a:p>
              <a:p>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𝑚</m:t>
                        </m:r>
                      </m:e>
                      <m:sub>
                        <m:r>
                          <a:rPr lang="en-US" b="0" i="1" smtClean="0">
                            <a:latin typeface="Cambria Math" panose="02040503050406030204" pitchFamily="18" charset="0"/>
                            <a:cs typeface="Arial" panose="020B0604020202020204" pitchFamily="34" charset="0"/>
                          </a:rPr>
                          <m:t>𝐻𝑒</m:t>
                        </m:r>
                      </m:sub>
                    </m:sSub>
                    <m:r>
                      <a:rPr lang="en-US"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hmotnosť atómu hélia 4</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6.64647x10-27 kg</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Teda hmotnosť atómu hélia je menšia, ako súčet hmotností častíc, z ktorých sa tento atóm skladá. Dôvod je v tom, že pri vzniku atómu hélia  sa uvoľní väzbová energia, čo sa podľa známeho Einsteinovho vzťahu </a:t>
                </a:r>
                <a14:m>
                  <m:oMath xmlns:m="http://schemas.openxmlformats.org/officeDocument/2006/math">
                    <m:r>
                      <a:rPr lang="sk-SK"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𝑚</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𝑐</m:t>
                        </m:r>
                      </m:e>
                      <m:sup>
                        <m:r>
                          <a:rPr lang="en-US" b="0" i="1" smtClean="0">
                            <a:latin typeface="Cambria Math" panose="02040503050406030204" pitchFamily="18" charset="0"/>
                            <a:cs typeface="Arial" panose="020B0604020202020204" pitchFamily="34" charset="0"/>
                          </a:rPr>
                          <m:t>2</m:t>
                        </m:r>
                      </m:sup>
                    </m:sSup>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prejaví ako deficit hmotnosti.</a:t>
                </a:r>
              </a:p>
            </p:txBody>
          </p:sp>
        </mc:Choice>
        <mc:Fallback xmlns="">
          <p:sp>
            <p:nvSpPr>
              <p:cNvPr id="3" name="TextBox 2"/>
              <p:cNvSpPr txBox="1">
                <a:spLocks noRot="1" noChangeAspect="1" noMove="1" noResize="1" noEditPoints="1" noAdjustHandles="1" noChangeArrowheads="1" noChangeShapeType="1" noTextEdit="1"/>
              </p:cNvSpPr>
              <p:nvPr/>
            </p:nvSpPr>
            <p:spPr>
              <a:xfrm>
                <a:off x="220337" y="1013551"/>
                <a:ext cx="8339769" cy="5376728"/>
              </a:xfrm>
              <a:prstGeom prst="rect">
                <a:avLst/>
              </a:prstGeom>
              <a:blipFill rotWithShape="0">
                <a:blip r:embed="rId5"/>
                <a:stretch>
                  <a:fillRect l="-585" t="-567" r="-365" b="-907"/>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394249" y="4633463"/>
            <a:ext cx="5812155" cy="267462"/>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30</a:t>
            </a:fld>
            <a:endParaRPr lang="sk-SK"/>
          </a:p>
        </p:txBody>
      </p:sp>
    </p:spTree>
    <p:extLst>
      <p:ext uri="{BB962C8B-B14F-4D97-AF65-F5344CB8AC3E}">
        <p14:creationId xmlns:p14="http://schemas.microsoft.com/office/powerpoint/2010/main" val="2990707674"/>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2535" y="440675"/>
            <a:ext cx="7205031" cy="461665"/>
          </a:xfrm>
          <a:prstGeom prst="rect">
            <a:avLst/>
          </a:prstGeom>
          <a:noFill/>
        </p:spPr>
        <p:txBody>
          <a:bodyPr wrap="square" rtlCol="0">
            <a:spAutoFit/>
          </a:bodyPr>
          <a:lstStyle/>
          <a:p>
            <a:pPr algn="ctr"/>
            <a:r>
              <a:rPr lang="sk-SK" sz="2400" b="1">
                <a:latin typeface="Arial" panose="020B0604020202020204" pitchFamily="34" charset="0"/>
                <a:cs typeface="Arial" panose="020B0604020202020204" pitchFamily="34" charset="0"/>
              </a:rPr>
              <a:t>Aditívnosť hmotnosti</a:t>
            </a:r>
            <a:endParaRPr lang="sk-SK" sz="2400" b="1" dirty="0">
              <a:latin typeface="Arial" panose="020B0604020202020204" pitchFamily="34" charset="0"/>
              <a:cs typeface="Arial" panose="020B0604020202020204" pitchFamily="34" charset="0"/>
            </a:endParaRPr>
          </a:p>
        </p:txBody>
      </p:sp>
      <p:sp>
        <p:nvSpPr>
          <p:cNvPr id="4" name="TextBox 3"/>
          <p:cNvSpPr txBox="1"/>
          <p:nvPr/>
        </p:nvSpPr>
        <p:spPr>
          <a:xfrm>
            <a:off x="396606" y="966272"/>
            <a:ext cx="8416887" cy="31393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Na príklade hélia sme videli, že s </a:t>
            </a:r>
            <a:r>
              <a:rPr lang="sk-SK" dirty="0" err="1">
                <a:latin typeface="Arial" panose="020B0604020202020204" pitchFamily="34" charset="0"/>
                <a:cs typeface="Arial" panose="020B0604020202020204" pitchFamily="34" charset="0"/>
              </a:rPr>
              <a:t>aditívnsťou</a:t>
            </a:r>
            <a:r>
              <a:rPr lang="sk-SK" dirty="0">
                <a:latin typeface="Arial" panose="020B0604020202020204" pitchFamily="34" charset="0"/>
                <a:cs typeface="Arial" panose="020B0604020202020204" pitchFamily="34" charset="0"/>
              </a:rPr>
              <a:t> hmotnosti to nie je také jednoduché.</a:t>
            </a:r>
          </a:p>
          <a:p>
            <a:r>
              <a:rPr lang="sk-SK" dirty="0">
                <a:latin typeface="Arial" panose="020B0604020202020204" pitchFamily="34" charset="0"/>
                <a:cs typeface="Arial" panose="020B0604020202020204" pitchFamily="34" charset="0"/>
              </a:rPr>
              <a:t>Stručne možno povedať, že hmotnosť fyzikálneho objektu, ktorý „sa skladá“ z dvoch čiastkových objektov je súčtom hmotností tých dvoch objektov ak interakciu (vzájomné pôsobenie) tých zložkových objektov môžeme zanedbať.</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 tomto zmysle hmotnosť dvoch dotýkajúcich sa tehál, nie je súčtom hmotností tých tehál, lebo atómy na ich styku navzájom interagujú a môže vzniknúť deficit hmotnosti, ak sa tie tehly efektívne priťahujú. Je to, pravda, silne pritiahnuté za vlasy, lebo s interakciou súvisiaci deficit hmotnosti je tak malý, že je asi menší, než akákoľvek zmysluplná presnosť určenia hmotnosti jednej tehly.</a:t>
            </a:r>
          </a:p>
        </p:txBody>
      </p:sp>
      <p:pic>
        <p:nvPicPr>
          <p:cNvPr id="1032" name="Picture 8" descr="http://i.imgur.com/BPkdtt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48" b="41680"/>
          <a:stretch/>
        </p:blipFill>
        <p:spPr bwMode="auto">
          <a:xfrm>
            <a:off x="4259228" y="4325014"/>
            <a:ext cx="2058944" cy="21427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6605" y="4101894"/>
            <a:ext cx="3680845" cy="2585323"/>
          </a:xfrm>
          <a:prstGeom prst="rect">
            <a:avLst/>
          </a:prstGeom>
          <a:noFill/>
          <a:ln w="28575">
            <a:solidFill>
              <a:srgbClr val="FF0000"/>
            </a:solidFill>
          </a:ln>
        </p:spPr>
        <p:txBody>
          <a:bodyPr wrap="square" rtlCol="0">
            <a:spAutoFit/>
          </a:bodyPr>
          <a:lstStyle/>
          <a:p>
            <a:r>
              <a:rPr lang="sk-SK" dirty="0">
                <a:latin typeface="Arial" panose="020B0604020202020204" pitchFamily="34" charset="0"/>
                <a:cs typeface="Arial" panose="020B0604020202020204" pitchFamily="34" charset="0"/>
              </a:rPr>
              <a:t>Tehly sa moc nepriťahujú, ale hladko a rovinne opracované kovové hranoly ako sú metrologické rovnobežné koncové mierky na presné meranie dĺžok áno. Pritlačené na seba priľnú a držia spolu ako na obrázku (</a:t>
            </a:r>
            <a:r>
              <a:rPr lang="sk-SK" b="1" dirty="0">
                <a:latin typeface="Arial" panose="020B0604020202020204" pitchFamily="34" charset="0"/>
                <a:cs typeface="Arial" panose="020B0604020202020204" pitchFamily="34" charset="0"/>
              </a:rPr>
              <a:t>nie sú magnetické</a:t>
            </a:r>
            <a:r>
              <a:rPr lang="sk-SK" dirty="0">
                <a:latin typeface="Arial" panose="020B0604020202020204" pitchFamily="34" charset="0"/>
                <a:cs typeface="Arial" panose="020B0604020202020204" pitchFamily="34" charset="0"/>
              </a:rPr>
              <a:t>, ide o adhéziu!). (Na Googli „</a:t>
            </a:r>
            <a:r>
              <a:rPr lang="sk-SK" dirty="0" err="1">
                <a:latin typeface="Arial" panose="020B0604020202020204" pitchFamily="34" charset="0"/>
                <a:cs typeface="Arial" panose="020B0604020202020204" pitchFamily="34" charset="0"/>
              </a:rPr>
              <a:t>gauge</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blocks</a:t>
            </a:r>
            <a:r>
              <a:rPr lang="sk-SK" dirty="0">
                <a:latin typeface="Arial" panose="020B0604020202020204" pitchFamily="34" charset="0"/>
                <a:cs typeface="Arial" panose="020B0604020202020204" pitchFamily="34" charset="0"/>
              </a:rPr>
              <a:t>“.)</a:t>
            </a:r>
          </a:p>
        </p:txBody>
      </p:sp>
      <p:pic>
        <p:nvPicPr>
          <p:cNvPr id="1034" name="Picture 10" descr="Koncové mierky oce&amp;lcaron;ové, ISO 3650, Schut"/>
          <p:cNvPicPr>
            <a:picLocks noChangeAspect="1" noChangeArrowheads="1"/>
          </p:cNvPicPr>
          <p:nvPr/>
        </p:nvPicPr>
        <p:blipFill rotWithShape="1">
          <a:blip r:embed="rId3">
            <a:extLst>
              <a:ext uri="{28A0092B-C50C-407E-A947-70E740481C1C}">
                <a14:useLocalDpi xmlns:a14="http://schemas.microsoft.com/office/drawing/2010/main" val="0"/>
              </a:ext>
            </a:extLst>
          </a:blip>
          <a:srcRect l="22166" t="3764" r="18155" b="5229"/>
          <a:stretch/>
        </p:blipFill>
        <p:spPr bwMode="auto">
          <a:xfrm>
            <a:off x="6499950" y="4276343"/>
            <a:ext cx="2313543" cy="223642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1BCE0CA2-1A48-4B23-8A77-1A9F640E54E6}" type="slidenum">
              <a:rPr lang="sk-SK" smtClean="0"/>
              <a:t>31</a:t>
            </a:fld>
            <a:endParaRPr lang="sk-SK"/>
          </a:p>
        </p:txBody>
      </p:sp>
    </p:spTree>
    <p:extLst>
      <p:ext uri="{BB962C8B-B14F-4D97-AF65-F5344CB8AC3E}">
        <p14:creationId xmlns:p14="http://schemas.microsoft.com/office/powerpoint/2010/main" val="3014185715"/>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i.imgur.com/BPkdtt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48" b="41680"/>
          <a:stretch/>
        </p:blipFill>
        <p:spPr bwMode="auto">
          <a:xfrm>
            <a:off x="3377878" y="127587"/>
            <a:ext cx="2058944" cy="21427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398" y="2522863"/>
            <a:ext cx="8427904" cy="4247317"/>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Nedá mi nepridať sem malú poznámku: ako to, že koncové mierky sa zlepia bez lepidla? To je nejaké čudné. V skutočnosti to nie je o nič čudnejšie ako to, že s lepidlom sa zlepia.</a:t>
            </a:r>
          </a:p>
          <a:p>
            <a:r>
              <a:rPr lang="sk-SK" dirty="0">
                <a:latin typeface="Arial" panose="020B0604020202020204" pitchFamily="34" charset="0"/>
                <a:cs typeface="Arial" panose="020B0604020202020204" pitchFamily="34" charset="0"/>
              </a:rPr>
              <a:t>Čaro je schované v slove lepidlo. Škôlkar sa diví, že prečo vystrihnutý obrázok potretý čímsi mazľavým drží na papieri, ak ho naň pritlačíme. Pani učiteľka mu to „vysvetlí“: lebo sme to natreli </a:t>
            </a:r>
            <a:r>
              <a:rPr lang="sk-SK" b="1" dirty="0">
                <a:latin typeface="Arial" panose="020B0604020202020204" pitchFamily="34" charset="0"/>
                <a:cs typeface="Arial" panose="020B0604020202020204" pitchFamily="34" charset="0"/>
              </a:rPr>
              <a:t>lepidlom</a:t>
            </a:r>
            <a:r>
              <a:rPr lang="sk-SK" dirty="0">
                <a:latin typeface="Arial" panose="020B0604020202020204" pitchFamily="34" charset="0"/>
                <a:cs typeface="Arial" panose="020B0604020202020204" pitchFamily="34" charset="0"/>
              </a:rPr>
              <a:t>. A lepidlo lepí! Nič v zlom proti pani učiteľke, bola by chyba, keby začala spomínať akési </a:t>
            </a:r>
            <a:r>
              <a:rPr lang="sk-SK" dirty="0" err="1">
                <a:latin typeface="Arial" panose="020B0604020202020204" pitchFamily="34" charset="0"/>
                <a:cs typeface="Arial" panose="020B0604020202020204" pitchFamily="34" charset="0"/>
              </a:rPr>
              <a:t>medzimolekulárne</a:t>
            </a:r>
            <a:r>
              <a:rPr lang="sk-SK" dirty="0">
                <a:latin typeface="Arial" panose="020B0604020202020204" pitchFamily="34" charset="0"/>
                <a:cs typeface="Arial" panose="020B0604020202020204" pitchFamily="34" charset="0"/>
              </a:rPr>
              <a:t> sily. Ale je to „čínske vysvetlenie“ typu hodiny ukazujú čas, lebo majú „</a:t>
            </a:r>
            <a:r>
              <a:rPr lang="sk-SK" dirty="0" err="1">
                <a:latin typeface="Arial" panose="020B0604020202020204" pitchFamily="34" charset="0"/>
                <a:cs typeface="Arial" panose="020B0604020202020204" pitchFamily="34" charset="0"/>
              </a:rPr>
              <a:t>časoukazovaciu</a:t>
            </a:r>
            <a:r>
              <a:rPr lang="sk-SK" dirty="0">
                <a:latin typeface="Arial" panose="020B0604020202020204" pitchFamily="34" charset="0"/>
                <a:cs typeface="Arial" panose="020B0604020202020204" pitchFamily="34" charset="0"/>
              </a:rPr>
              <a:t> schopnosť“. </a:t>
            </a:r>
          </a:p>
          <a:p>
            <a:r>
              <a:rPr lang="sk-SK" dirty="0">
                <a:latin typeface="Arial" panose="020B0604020202020204" pitchFamily="34" charset="0"/>
                <a:cs typeface="Arial" panose="020B0604020202020204" pitchFamily="34" charset="0"/>
              </a:rPr>
              <a:t>Dva bežné kovové hranoly sa bez lepidla nezlepia, lebo majú nie dosť rovné plochy, navyše znečistené, takže atómy kovu tých dvoch kúskov sa nedostanú dosť blízko k sebe, aby sa </a:t>
            </a:r>
            <a:r>
              <a:rPr lang="sk-SK" dirty="0" err="1">
                <a:latin typeface="Arial" panose="020B0604020202020204" pitchFamily="34" charset="0"/>
                <a:cs typeface="Arial" panose="020B0604020202020204" pitchFamily="34" charset="0"/>
              </a:rPr>
              <a:t>medzimolekulárne</a:t>
            </a:r>
            <a:r>
              <a:rPr lang="sk-SK" dirty="0">
                <a:latin typeface="Arial" panose="020B0604020202020204" pitchFamily="34" charset="0"/>
                <a:cs typeface="Arial" panose="020B0604020202020204" pitchFamily="34" charset="0"/>
              </a:rPr>
              <a:t> sily kov – kov prejavili. Lepidlo má šancu „vyplniť drobné priehlbinky“ a prejavia sa </a:t>
            </a:r>
            <a:r>
              <a:rPr lang="sk-SK" dirty="0" err="1">
                <a:latin typeface="Arial" panose="020B0604020202020204" pitchFamily="34" charset="0"/>
                <a:cs typeface="Arial" panose="020B0604020202020204" pitchFamily="34" charset="0"/>
              </a:rPr>
              <a:t>medzimolekulárne</a:t>
            </a:r>
            <a:r>
              <a:rPr lang="sk-SK" dirty="0">
                <a:latin typeface="Arial" panose="020B0604020202020204" pitchFamily="34" charset="0"/>
                <a:cs typeface="Arial" panose="020B0604020202020204" pitchFamily="34" charset="0"/>
              </a:rPr>
              <a:t> sily kov – lepidlo a lepidlo – kov. Okrem toho je dôležitých ešte množstvo iných vecí, aby to „dobre lepilo“. Vysvetlenie len o byľku lepšie, než to </a:t>
            </a:r>
            <a:r>
              <a:rPr lang="sk-SK" dirty="0" err="1">
                <a:latin typeface="Arial" panose="020B0604020202020204" pitchFamily="34" charset="0"/>
                <a:cs typeface="Arial" panose="020B0604020202020204" pitchFamily="34" charset="0"/>
              </a:rPr>
              <a:t>škôlkárske</a:t>
            </a:r>
            <a:r>
              <a:rPr lang="sk-SK"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fld id="{1BCE0CA2-1A48-4B23-8A77-1A9F640E54E6}" type="slidenum">
              <a:rPr lang="sk-SK" smtClean="0"/>
              <a:t>32</a:t>
            </a:fld>
            <a:endParaRPr lang="sk-SK"/>
          </a:p>
        </p:txBody>
      </p:sp>
    </p:spTree>
    <p:extLst>
      <p:ext uri="{BB962C8B-B14F-4D97-AF65-F5344CB8AC3E}">
        <p14:creationId xmlns:p14="http://schemas.microsoft.com/office/powerpoint/2010/main" val="2210680094"/>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4</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313765" y="376518"/>
                <a:ext cx="8480611" cy="369331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teraz, že výraz typu</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sú vlastne tri čísla, indexované indexom </a:t>
                </a:r>
                <a14:m>
                  <m:oMath xmlns:m="http://schemas.openxmlformats.org/officeDocument/2006/math">
                    <m:r>
                      <a:rPr lang="sk-SK" b="0" i="1" smtClean="0">
                        <a:latin typeface="Cambria Math" panose="02040503050406030204" pitchFamily="18" charset="0"/>
                        <a:cs typeface="Arial" panose="020B0604020202020204" pitchFamily="34" charset="0"/>
                      </a:rPr>
                      <m:t>𝑖</m:t>
                    </m:r>
                  </m:oMath>
                </a14:m>
                <a:r>
                  <a:rPr lang="sk-SK" dirty="0">
                    <a:latin typeface="Arial" panose="020B0604020202020204" pitchFamily="34" charset="0"/>
                    <a:cs typeface="Arial" panose="020B0604020202020204" pitchFamily="34" charset="0"/>
                  </a:rPr>
                  <a:t>, teda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čísla, ktoré sú výsledkami súm sú identifikované už len jedným indexom </a:t>
                </a:r>
                <a14:m>
                  <m:oMath xmlns:m="http://schemas.openxmlformats.org/officeDocument/2006/math">
                    <m:r>
                      <a:rPr lang="sk-SK" b="0" i="1" smtClean="0">
                        <a:latin typeface="Cambria Math" panose="02040503050406030204" pitchFamily="18" charset="0"/>
                        <a:cs typeface="Arial" panose="020B0604020202020204" pitchFamily="34" charset="0"/>
                      </a:rPr>
                      <m:t>𝑖</m:t>
                    </m:r>
                  </m:oMath>
                </a14:m>
                <a:r>
                  <a:rPr lang="sk-SK" dirty="0">
                    <a:latin typeface="Arial" panose="020B0604020202020204" pitchFamily="34" charset="0"/>
                    <a:cs typeface="Arial" panose="020B0604020202020204" pitchFamily="34" charset="0"/>
                  </a:rPr>
                  <a:t>. Sčítací index vystupuje len vnútri sumačného výrazu, číslo, ktoré je výsledkom sumy “už o ňom nevie“. Suma ten sumačný index „zožrala“. Uvedomme si ešte, že sumačný index môžeme označiť ľubovoľným symbolom, na výsledkoch to nič nemení, preto sa mu niekedy hovorí aj „nemý index“. Naozaj, zjavne platí identita</a:t>
                </a:r>
                <a:endParaRPr lang="en-US" dirty="0" err="1">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13765" y="376518"/>
                <a:ext cx="8480611" cy="3693319"/>
              </a:xfrm>
              <a:prstGeom prst="rect">
                <a:avLst/>
              </a:prstGeom>
              <a:blipFill rotWithShape="0">
                <a:blip r:embed="rId7"/>
                <a:stretch>
                  <a:fillRect l="-575" t="-990" r="-575" b="-1650"/>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658720" y="919992"/>
            <a:ext cx="895350" cy="575310"/>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663637" y="2038776"/>
            <a:ext cx="3284982" cy="517779"/>
          </a:xfrm>
          <a:prstGeom prst="rect">
            <a:avLst/>
          </a:prstGeom>
        </p:spPr>
      </p:pic>
      <p:pic>
        <p:nvPicPr>
          <p:cNvPr id="12" name="Picture 1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557946" y="4218814"/>
            <a:ext cx="1992249" cy="517779"/>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273422" y="4784587"/>
                <a:ext cx="8798860" cy="1815882"/>
              </a:xfrm>
              <a:prstGeom prst="rect">
                <a:avLst/>
              </a:prstGeom>
              <a:solidFill>
                <a:schemeClr val="accent1">
                  <a:lumMod val="40000"/>
                  <a:lumOff val="60000"/>
                </a:schemeClr>
              </a:solidFill>
              <a:ln>
                <a:solidFill>
                  <a:schemeClr val="accent1"/>
                </a:solidFill>
              </a:ln>
            </p:spPr>
            <p:txBody>
              <a:bodyPr wrap="square" rtlCol="0">
                <a:spAutoFit/>
              </a:bodyPr>
              <a:lstStyle/>
              <a:p>
                <a:r>
                  <a:rPr lang="sk-SK" sz="1600" dirty="0">
                    <a:latin typeface="Arial" panose="020B0604020202020204" pitchFamily="34" charset="0"/>
                    <a:cs typeface="Arial" panose="020B0604020202020204" pitchFamily="34" charset="0"/>
                  </a:rPr>
                  <a:t>Tú identitu sa nemáte naučiť ako nejaký hieroglyf, máte si sebakriticky overiť (bez urážky!), či naozaj chápete, že to je pravda. Vedeli by ste to aj vysvetliť kolegovi, ktorý povie, že nevidí, prečo je to pravda? Uvedomte si, že sú to tri identity indexované indexom </a:t>
                </a:r>
                <a14:m>
                  <m:oMath xmlns:m="http://schemas.openxmlformats.org/officeDocument/2006/math">
                    <m:r>
                      <a:rPr lang="sk-SK" sz="1600" b="0" i="1" smtClean="0">
                        <a:latin typeface="Cambria Math" panose="02040503050406030204" pitchFamily="18" charset="0"/>
                        <a:cs typeface="Arial" panose="020B0604020202020204" pitchFamily="34" charset="0"/>
                      </a:rPr>
                      <m:t>𝑖</m:t>
                    </m:r>
                  </m:oMath>
                </a14:m>
                <a:r>
                  <a:rPr lang="sk-SK" sz="1600" dirty="0">
                    <a:latin typeface="Arial" panose="020B0604020202020204" pitchFamily="34" charset="0"/>
                    <a:cs typeface="Arial" panose="020B0604020202020204" pitchFamily="34" charset="0"/>
                  </a:rPr>
                  <a:t>.</a:t>
                </a:r>
              </a:p>
              <a:p>
                <a:r>
                  <a:rPr lang="sk-SK" sz="1600" dirty="0">
                    <a:latin typeface="Arial" panose="020B0604020202020204" pitchFamily="34" charset="0"/>
                    <a:cs typeface="Arial" panose="020B0604020202020204" pitchFamily="34" charset="0"/>
                  </a:rPr>
                  <a:t>Platnosť každej z nich najlepšie uvidíte, keď rozpíšete sumy dosadením konkrétnych čísel za indexy. Vyskúšajte si, že písanie budete kolegovi komentovať pomocou korektných slovenských viet s podmetmi a prísudkami! Nepodceňujte túto triviálnu úlohu. Možno zistíte, že na prvý pokus vaše vety nebudú až tak celkom  korektné!</a:t>
                </a:r>
                <a:endParaRPr lang="en-US" sz="1600" dirty="0" err="1">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73422" y="4784587"/>
                <a:ext cx="8798860" cy="1815882"/>
              </a:xfrm>
              <a:prstGeom prst="rect">
                <a:avLst/>
              </a:prstGeom>
              <a:blipFill rotWithShape="0">
                <a:blip r:embed="rId11"/>
                <a:stretch>
                  <a:fillRect l="-346" t="-667" r="-761" b="-300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66666812"/>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6"/>
          <a:stretch>
            <a:fillRect/>
          </a:stretch>
        </p:blipFill>
        <p:spPr>
          <a:xfrm rot="20197104" flipH="1">
            <a:off x="5915382" y="3274134"/>
            <a:ext cx="534151" cy="411249"/>
          </a:xfrm>
          <a:prstGeom prst="rect">
            <a:avLst/>
          </a:prstGeom>
        </p:spPr>
      </p:pic>
      <p:pic>
        <p:nvPicPr>
          <p:cNvPr id="40" name="Picture 39"/>
          <p:cNvPicPr>
            <a:picLocks noChangeAspect="1"/>
          </p:cNvPicPr>
          <p:nvPr/>
        </p:nvPicPr>
        <p:blipFill>
          <a:blip r:embed="rId6"/>
          <a:stretch>
            <a:fillRect/>
          </a:stretch>
        </p:blipFill>
        <p:spPr>
          <a:xfrm rot="2207681">
            <a:off x="4193647" y="2600142"/>
            <a:ext cx="534151" cy="411249"/>
          </a:xfrm>
          <a:prstGeom prst="rect">
            <a:avLst/>
          </a:prstGeom>
        </p:spPr>
      </p:pic>
      <p:pic>
        <p:nvPicPr>
          <p:cNvPr id="39" name="Picture 38"/>
          <p:cNvPicPr>
            <a:picLocks noChangeAspect="1"/>
          </p:cNvPicPr>
          <p:nvPr/>
        </p:nvPicPr>
        <p:blipFill>
          <a:blip r:embed="rId7"/>
          <a:stretch>
            <a:fillRect/>
          </a:stretch>
        </p:blipFill>
        <p:spPr>
          <a:xfrm rot="19909057" flipH="1">
            <a:off x="5892152" y="2978776"/>
            <a:ext cx="538878" cy="378160"/>
          </a:xfrm>
          <a:prstGeom prst="rect">
            <a:avLst/>
          </a:prstGeom>
        </p:spPr>
      </p:pic>
      <p:pic>
        <p:nvPicPr>
          <p:cNvPr id="38" name="Picture 37"/>
          <p:cNvPicPr>
            <a:picLocks noChangeAspect="1"/>
          </p:cNvPicPr>
          <p:nvPr/>
        </p:nvPicPr>
        <p:blipFill>
          <a:blip r:embed="rId7"/>
          <a:stretch>
            <a:fillRect/>
          </a:stretch>
        </p:blipFill>
        <p:spPr>
          <a:xfrm rot="2539254">
            <a:off x="3500162" y="2619032"/>
            <a:ext cx="538878" cy="378160"/>
          </a:xfrm>
          <a:prstGeom prst="rect">
            <a:avLst/>
          </a:prstGeom>
        </p:spPr>
      </p:pic>
      <p:pic>
        <p:nvPicPr>
          <p:cNvPr id="37" name="Picture 36"/>
          <p:cNvPicPr>
            <a:picLocks noChangeAspect="1"/>
          </p:cNvPicPr>
          <p:nvPr/>
        </p:nvPicPr>
        <p:blipFill>
          <a:blip r:embed="rId8"/>
          <a:stretch>
            <a:fillRect/>
          </a:stretch>
        </p:blipFill>
        <p:spPr>
          <a:xfrm rot="20099254" flipH="1">
            <a:off x="5856892" y="2654864"/>
            <a:ext cx="543605" cy="392341"/>
          </a:xfrm>
          <a:prstGeom prst="rect">
            <a:avLst/>
          </a:prstGeom>
        </p:spPr>
      </p:pic>
      <p:pic>
        <p:nvPicPr>
          <p:cNvPr id="36" name="Picture 35"/>
          <p:cNvPicPr>
            <a:picLocks noChangeAspect="1"/>
          </p:cNvPicPr>
          <p:nvPr/>
        </p:nvPicPr>
        <p:blipFill>
          <a:blip r:embed="rId8"/>
          <a:stretch>
            <a:fillRect/>
          </a:stretch>
        </p:blipFill>
        <p:spPr>
          <a:xfrm rot="2217814">
            <a:off x="2980651" y="2612200"/>
            <a:ext cx="543605" cy="392341"/>
          </a:xfrm>
          <a:prstGeom prst="rect">
            <a:avLst/>
          </a:prstGeom>
        </p:spPr>
      </p:pic>
      <p:pic>
        <p:nvPicPr>
          <p:cNvPr id="17" name="Picture 16"/>
          <p:cNvPicPr>
            <a:picLocks noChangeAspect="1"/>
          </p:cNvPicPr>
          <p:nvPr/>
        </p:nvPicPr>
        <p:blipFill>
          <a:blip r:embed="rId9"/>
          <a:stretch>
            <a:fillRect/>
          </a:stretch>
        </p:blipFill>
        <p:spPr>
          <a:xfrm>
            <a:off x="1662040" y="2808112"/>
            <a:ext cx="534151" cy="33561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8942" y="442137"/>
                <a:ext cx="8588188" cy="155927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Majme teda výraz typu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Treba to vnímať takto. Na vstupe (na pravej strane) je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𝑎</m:t>
                        </m:r>
                      </m:e>
                    </m:acc>
                  </m:oMath>
                </a14:m>
                <a:r>
                  <a:rPr lang="sk-SK" dirty="0">
                    <a:latin typeface="Arial" panose="020B0604020202020204" pitchFamily="34" charset="0"/>
                    <a:cs typeface="Arial" panose="020B0604020202020204" pitchFamily="34" charset="0"/>
                  </a:rPr>
                  <a:t> a pomocou matice </a:t>
                </a:r>
                <a14:m>
                  <m:oMath xmlns:m="http://schemas.openxmlformats.org/officeDocument/2006/math">
                    <m:sSub>
                      <m:sSubPr>
                        <m:ctrlPr>
                          <a:rPr lang="sk-SK" b="0" i="1" smtClean="0">
                            <a:latin typeface="Cambria Math" panose="02040503050406030204" pitchFamily="18" charset="0"/>
                            <a:cs typeface="Arial" panose="020B0604020202020204" pitchFamily="34" charset="0"/>
                          </a:rPr>
                        </m:ctrlPr>
                      </m:sSubPr>
                      <m:e>
                        <m:r>
                          <a:rPr lang="sk-SK" b="0" i="1" smtClean="0">
                            <a:latin typeface="Cambria Math" panose="02040503050406030204" pitchFamily="18" charset="0"/>
                            <a:cs typeface="Arial" panose="020B0604020202020204" pitchFamily="34" charset="0"/>
                          </a:rPr>
                          <m:t>𝐴</m:t>
                        </m:r>
                      </m:e>
                      <m:sub>
                        <m:r>
                          <a:rPr lang="sk-SK" b="0" i="1" smtClean="0">
                            <a:latin typeface="Cambria Math" panose="02040503050406030204" pitchFamily="18" charset="0"/>
                            <a:cs typeface="Arial" panose="020B0604020202020204" pitchFamily="34" charset="0"/>
                          </a:rPr>
                          <m:t>𝑖𝑗</m:t>
                        </m:r>
                      </m:sub>
                    </m:sSub>
                  </m:oMath>
                </a14:m>
                <a:r>
                  <a:rPr lang="sk-SK" dirty="0">
                    <a:latin typeface="Arial" panose="020B0604020202020204" pitchFamily="34" charset="0"/>
                    <a:cs typeface="Arial" panose="020B0604020202020204" pitchFamily="34" charset="0"/>
                  </a:rPr>
                  <a:t> z neho vyrobíme nový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 Hovoríme, že matica </a:t>
                </a:r>
                <a14:m>
                  <m:oMath xmlns:m="http://schemas.openxmlformats.org/officeDocument/2006/math">
                    <m:sSub>
                      <m:sSubPr>
                        <m:ctrlPr>
                          <a:rPr lang="sk-SK" i="1">
                            <a:latin typeface="Cambria Math" panose="02040503050406030204" pitchFamily="18" charset="0"/>
                            <a:cs typeface="Arial" panose="020B0604020202020204" pitchFamily="34" charset="0"/>
                          </a:rPr>
                        </m:ctrlPr>
                      </m:sSubPr>
                      <m:e>
                        <m:r>
                          <a:rPr lang="sk-SK" i="1">
                            <a:latin typeface="Cambria Math" panose="02040503050406030204" pitchFamily="18" charset="0"/>
                            <a:cs typeface="Arial" panose="020B0604020202020204" pitchFamily="34" charset="0"/>
                          </a:rPr>
                          <m:t>𝐴</m:t>
                        </m:r>
                      </m:e>
                      <m:sub>
                        <m:r>
                          <a:rPr lang="sk-SK" i="1">
                            <a:latin typeface="Cambria Math" panose="02040503050406030204" pitchFamily="18" charset="0"/>
                            <a:cs typeface="Arial" panose="020B0604020202020204" pitchFamily="34" charset="0"/>
                          </a:rPr>
                          <m:t>𝑖𝑗</m:t>
                        </m:r>
                      </m:sub>
                    </m:sSub>
                  </m:oMath>
                </a14:m>
                <a:r>
                  <a:rPr lang="sk-SK" dirty="0">
                    <a:latin typeface="Arial" panose="020B0604020202020204" pitchFamily="34" charset="0"/>
                    <a:cs typeface="Arial" panose="020B0604020202020204" pitchFamily="34" charset="0"/>
                  </a:rPr>
                  <a:t> transformuje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𝑎</m:t>
                        </m:r>
                      </m:e>
                    </m:acc>
                  </m:oMath>
                </a14:m>
                <a:r>
                  <a:rPr lang="sk-SK" dirty="0">
                    <a:latin typeface="Arial" panose="020B0604020202020204" pitchFamily="34" charset="0"/>
                    <a:cs typeface="Arial" panose="020B0604020202020204" pitchFamily="34" charset="0"/>
                  </a:rPr>
                  <a:t> na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 Rozpíšme pre istotu ako vypočítame prvú zložku vektora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268942" y="442137"/>
                <a:ext cx="8588188" cy="1559273"/>
              </a:xfrm>
              <a:prstGeom prst="rect">
                <a:avLst/>
              </a:prstGeom>
              <a:blipFill rotWithShape="0">
                <a:blip r:embed="rId12"/>
                <a:stretch>
                  <a:fillRect l="-568" t="-2353" r="-1774" b="-588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66823058-5E0E-41BC-A830-5C8D4B66250F}" type="slidenum">
              <a:rPr lang="en-US" smtClean="0"/>
              <a:t>5</a:t>
            </a:fld>
            <a:endParaRPr lang="en-US"/>
          </a:p>
        </p:txBody>
      </p:sp>
      <p:pic>
        <p:nvPicPr>
          <p:cNvPr id="15" name="Picture 14"/>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998785" y="2808112"/>
            <a:ext cx="4162806" cy="821246"/>
          </a:xfrm>
          <a:prstGeom prst="rect">
            <a:avLst/>
          </a:prstGeom>
        </p:spPr>
      </p:pic>
      <p:pic>
        <p:nvPicPr>
          <p:cNvPr id="10" name="Picture 9"/>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320513" y="489824"/>
            <a:ext cx="1356170" cy="517779"/>
          </a:xfrm>
          <a:prstGeom prst="rect">
            <a:avLst/>
          </a:prstGeom>
        </p:spPr>
      </p:pic>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2917319" y="2036072"/>
            <a:ext cx="2789492" cy="202311"/>
          </a:xfrm>
          <a:prstGeom prst="rect">
            <a:avLst/>
          </a:prstGeom>
        </p:spPr>
      </p:pic>
      <p:sp>
        <p:nvSpPr>
          <p:cNvPr id="13" name="TextBox 12"/>
          <p:cNvSpPr txBox="1"/>
          <p:nvPr/>
        </p:nvSpPr>
        <p:spPr>
          <a:xfrm>
            <a:off x="268942" y="2286441"/>
            <a:ext cx="8588188"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Zapíšme teraz všetko v maticovom (tabuľkovom) tvare</a:t>
            </a:r>
            <a:endParaRPr lang="en-US" dirty="0" err="1">
              <a:latin typeface="Arial" panose="020B0604020202020204" pitchFamily="34" charset="0"/>
              <a:cs typeface="Arial" panose="020B0604020202020204" pitchFamily="34" charset="0"/>
            </a:endParaRPr>
          </a:p>
        </p:txBody>
      </p:sp>
      <p:sp>
        <p:nvSpPr>
          <p:cNvPr id="16" name="TextBox 15"/>
          <p:cNvSpPr txBox="1"/>
          <p:nvPr/>
        </p:nvSpPr>
        <p:spPr>
          <a:xfrm>
            <a:off x="179295" y="3737040"/>
            <a:ext cx="8767482"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zápise sme použili akoby znamienko súčinu, bodku. Tým sme akoby definovali „ako sa násobia matice“. Všimnite si ukazováky na obrázku. Ukazujú ako vznikne prvý riadok výsledného vektora. Môžem si to predstaviť tak, že ukazovákom ľavej ruky postupne ukazujem prvky v prvom riadku matice a ukazovákom pravej ruky postupne prvky vektorového stĺpca tak že ukazováky posúvam synchrónne. Červená ruka ukazuje prvú synchrónnu polohu, modrá druhú a zelená tretiu. Vynásobím   vždy prvoky, na ktoré ukazujú synchronizované prstu a vzniknuté súčiny sčítam. </a:t>
            </a:r>
            <a:endParaRPr lang="en-US" dirty="0">
              <a:latin typeface="Arial" panose="020B0604020202020204" pitchFamily="34" charset="0"/>
              <a:cs typeface="Arial" panose="020B0604020202020204" pitchFamily="34" charset="0"/>
            </a:endParaRPr>
          </a:p>
        </p:txBody>
      </p:sp>
      <p:pic>
        <p:nvPicPr>
          <p:cNvPr id="43" name="Picture 42"/>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965051" y="6043634"/>
            <a:ext cx="2789492" cy="202311"/>
          </a:xfrm>
          <a:prstGeom prst="rect">
            <a:avLst/>
          </a:prstGeom>
        </p:spPr>
      </p:pic>
    </p:spTree>
    <p:extLst>
      <p:ext uri="{BB962C8B-B14F-4D97-AF65-F5344CB8AC3E}">
        <p14:creationId xmlns:p14="http://schemas.microsoft.com/office/powerpoint/2010/main" val="2568148693"/>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823058-5E0E-41BC-A830-5C8D4B66250F}" type="slidenum">
              <a:rPr lang="en-US" smtClean="0"/>
              <a:t>6</a:t>
            </a:fld>
            <a:endParaRPr lang="en-US"/>
          </a:p>
        </p:txBody>
      </p:sp>
      <p:pic>
        <p:nvPicPr>
          <p:cNvPr id="3" name="Picture 2"/>
          <p:cNvPicPr>
            <a:picLocks noChangeAspect="1"/>
          </p:cNvPicPr>
          <p:nvPr/>
        </p:nvPicPr>
        <p:blipFill>
          <a:blip r:embed="rId4"/>
          <a:stretch>
            <a:fillRect/>
          </a:stretch>
        </p:blipFill>
        <p:spPr>
          <a:xfrm rot="20197104" flipH="1">
            <a:off x="6085712" y="1434751"/>
            <a:ext cx="534151" cy="411249"/>
          </a:xfrm>
          <a:prstGeom prst="rect">
            <a:avLst/>
          </a:prstGeom>
        </p:spPr>
      </p:pic>
      <p:pic>
        <p:nvPicPr>
          <p:cNvPr id="4" name="Picture 3"/>
          <p:cNvPicPr>
            <a:picLocks noChangeAspect="1"/>
          </p:cNvPicPr>
          <p:nvPr/>
        </p:nvPicPr>
        <p:blipFill>
          <a:blip r:embed="rId4"/>
          <a:stretch>
            <a:fillRect/>
          </a:stretch>
        </p:blipFill>
        <p:spPr>
          <a:xfrm rot="2207681">
            <a:off x="4363977" y="1038674"/>
            <a:ext cx="534151" cy="411249"/>
          </a:xfrm>
          <a:prstGeom prst="rect">
            <a:avLst/>
          </a:prstGeom>
        </p:spPr>
      </p:pic>
      <p:pic>
        <p:nvPicPr>
          <p:cNvPr id="5" name="Picture 4"/>
          <p:cNvPicPr>
            <a:picLocks noChangeAspect="1"/>
          </p:cNvPicPr>
          <p:nvPr/>
        </p:nvPicPr>
        <p:blipFill>
          <a:blip r:embed="rId5"/>
          <a:stretch>
            <a:fillRect/>
          </a:stretch>
        </p:blipFill>
        <p:spPr>
          <a:xfrm rot="19909057" flipH="1">
            <a:off x="6062482" y="1139393"/>
            <a:ext cx="538878" cy="378160"/>
          </a:xfrm>
          <a:prstGeom prst="rect">
            <a:avLst/>
          </a:prstGeom>
        </p:spPr>
      </p:pic>
      <p:pic>
        <p:nvPicPr>
          <p:cNvPr id="6" name="Picture 5"/>
          <p:cNvPicPr>
            <a:picLocks noChangeAspect="1"/>
          </p:cNvPicPr>
          <p:nvPr/>
        </p:nvPicPr>
        <p:blipFill>
          <a:blip r:embed="rId5"/>
          <a:stretch>
            <a:fillRect/>
          </a:stretch>
        </p:blipFill>
        <p:spPr>
          <a:xfrm rot="2539254">
            <a:off x="3670492" y="1057564"/>
            <a:ext cx="538878" cy="378160"/>
          </a:xfrm>
          <a:prstGeom prst="rect">
            <a:avLst/>
          </a:prstGeom>
        </p:spPr>
      </p:pic>
      <p:pic>
        <p:nvPicPr>
          <p:cNvPr id="7" name="Picture 6"/>
          <p:cNvPicPr>
            <a:picLocks noChangeAspect="1"/>
          </p:cNvPicPr>
          <p:nvPr/>
        </p:nvPicPr>
        <p:blipFill>
          <a:blip r:embed="rId6"/>
          <a:stretch>
            <a:fillRect/>
          </a:stretch>
        </p:blipFill>
        <p:spPr>
          <a:xfrm rot="20099254" flipH="1">
            <a:off x="6027222" y="815481"/>
            <a:ext cx="543605" cy="392341"/>
          </a:xfrm>
          <a:prstGeom prst="rect">
            <a:avLst/>
          </a:prstGeom>
        </p:spPr>
      </p:pic>
      <p:pic>
        <p:nvPicPr>
          <p:cNvPr id="8" name="Picture 7"/>
          <p:cNvPicPr>
            <a:picLocks noChangeAspect="1"/>
          </p:cNvPicPr>
          <p:nvPr/>
        </p:nvPicPr>
        <p:blipFill>
          <a:blip r:embed="rId6"/>
          <a:stretch>
            <a:fillRect/>
          </a:stretch>
        </p:blipFill>
        <p:spPr>
          <a:xfrm rot="2217814">
            <a:off x="3150981" y="1050732"/>
            <a:ext cx="543605" cy="392341"/>
          </a:xfrm>
          <a:prstGeom prst="rect">
            <a:avLst/>
          </a:prstGeom>
        </p:spPr>
      </p:pic>
      <p:pic>
        <p:nvPicPr>
          <p:cNvPr id="9" name="Picture 8"/>
          <p:cNvPicPr>
            <a:picLocks noChangeAspect="1"/>
          </p:cNvPicPr>
          <p:nvPr/>
        </p:nvPicPr>
        <p:blipFill>
          <a:blip r:embed="rId7"/>
          <a:stretch>
            <a:fillRect/>
          </a:stretch>
        </p:blipFill>
        <p:spPr>
          <a:xfrm>
            <a:off x="1832370" y="1246644"/>
            <a:ext cx="534151" cy="335617"/>
          </a:xfrm>
          <a:prstGeom prst="rect">
            <a:avLst/>
          </a:prstGeom>
        </p:spPr>
      </p:pic>
      <p:pic>
        <p:nvPicPr>
          <p:cNvPr id="10" name="Picture 9"/>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169115" y="968729"/>
            <a:ext cx="4162806" cy="821246"/>
          </a:xfrm>
          <a:prstGeom prst="rect">
            <a:avLst/>
          </a:prstGeom>
        </p:spPr>
      </p:pic>
      <p:sp>
        <p:nvSpPr>
          <p:cNvPr id="12" name="TextBox 11"/>
          <p:cNvSpPr txBox="1"/>
          <p:nvPr/>
        </p:nvSpPr>
        <p:spPr>
          <a:xfrm>
            <a:off x="430306" y="349624"/>
            <a:ext cx="8220635"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Druhý riadok výsledného vektora je už analogický</a:t>
            </a:r>
            <a:endParaRPr lang="en-US" dirty="0" err="1">
              <a:latin typeface="Arial" panose="020B0604020202020204" pitchFamily="34" charset="0"/>
              <a:cs typeface="Arial" panose="020B0604020202020204" pitchFamily="34" charset="0"/>
            </a:endParaRPr>
          </a:p>
        </p:txBody>
      </p:sp>
      <p:pic>
        <p:nvPicPr>
          <p:cNvPr id="14" name="Picture 1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731969" y="2135022"/>
            <a:ext cx="2789492" cy="202311"/>
          </a:xfrm>
          <a:prstGeom prst="rect">
            <a:avLst/>
          </a:prstGeom>
        </p:spPr>
      </p:pic>
      <p:sp>
        <p:nvSpPr>
          <p:cNvPr id="15" name="TextBox 14"/>
          <p:cNvSpPr txBox="1"/>
          <p:nvPr/>
        </p:nvSpPr>
        <p:spPr>
          <a:xfrm>
            <a:off x="430306" y="2572871"/>
            <a:ext cx="8301318" cy="1354217"/>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Keby som vypísal ešte aj tretí riadok, už by som vás urazil.</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sz="2800" b="1" dirty="0">
                <a:solidFill>
                  <a:srgbClr val="FF0000"/>
                </a:solidFill>
                <a:latin typeface="Arial" panose="020B0604020202020204" pitchFamily="34" charset="0"/>
                <a:cs typeface="Arial" panose="020B0604020202020204" pitchFamily="34" charset="0"/>
              </a:rPr>
              <a:t>Techniku maticového násobenia sa nabifľujte!</a:t>
            </a:r>
            <a:endParaRPr lang="en-US" sz="2800" b="1" dirty="0" err="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655612"/>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2" y="281354"/>
            <a:ext cx="7596553" cy="461665"/>
          </a:xfrm>
          <a:prstGeom prst="rect">
            <a:avLst/>
          </a:prstGeom>
          <a:noFill/>
        </p:spPr>
        <p:txBody>
          <a:bodyPr wrap="square" rtlCol="0">
            <a:spAutoFit/>
          </a:bodyPr>
          <a:lstStyle/>
          <a:p>
            <a:pPr algn="ctr"/>
            <a:r>
              <a:rPr lang="sk-SK" sz="2400" b="1" dirty="0"/>
              <a:t>Rovnaký vektor vyjadrený v dvoch bázach</a:t>
            </a:r>
            <a:endParaRPr lang="en-US" sz="2400" b="1" dirty="0"/>
          </a:p>
        </p:txBody>
      </p:sp>
      <p:grpSp>
        <p:nvGrpSpPr>
          <p:cNvPr id="7" name="Group 6"/>
          <p:cNvGrpSpPr>
            <a:grpSpLocks noChangeAspect="1"/>
          </p:cNvGrpSpPr>
          <p:nvPr/>
        </p:nvGrpSpPr>
        <p:grpSpPr>
          <a:xfrm>
            <a:off x="1229519" y="1316711"/>
            <a:ext cx="1734446" cy="1687433"/>
            <a:chOff x="5880973" y="4190677"/>
            <a:chExt cx="802692" cy="780930"/>
          </a:xfrm>
        </p:grpSpPr>
        <p:cxnSp>
          <p:nvCxnSpPr>
            <p:cNvPr id="8" name="Straight Arrow Connector 7"/>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1177820" y="2419867"/>
            <a:ext cx="226695" cy="276225"/>
          </a:xfrm>
          <a:prstGeom prst="rect">
            <a:avLst/>
          </a:prstGeom>
        </p:spPr>
      </p:pic>
      <p:pic>
        <p:nvPicPr>
          <p:cNvPr id="12" name="Picture 11"/>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2334712" y="2143642"/>
            <a:ext cx="226695" cy="276225"/>
          </a:xfrm>
          <a:prstGeom prst="rect">
            <a:avLst/>
          </a:prstGeom>
        </p:spPr>
      </p:pic>
      <p:pic>
        <p:nvPicPr>
          <p:cNvPr id="13" name="Picture 12"/>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1797011" y="1399803"/>
            <a:ext cx="226695" cy="280035"/>
          </a:xfrm>
          <a:prstGeom prst="rect">
            <a:avLst/>
          </a:prstGeom>
        </p:spPr>
      </p:pic>
      <p:grpSp>
        <p:nvGrpSpPr>
          <p:cNvPr id="21" name="Group 20"/>
          <p:cNvGrpSpPr>
            <a:grpSpLocks noChangeAspect="1"/>
          </p:cNvGrpSpPr>
          <p:nvPr/>
        </p:nvGrpSpPr>
        <p:grpSpPr>
          <a:xfrm rot="19742131">
            <a:off x="5771039" y="1316711"/>
            <a:ext cx="1734446" cy="1687433"/>
            <a:chOff x="5880973" y="4190677"/>
            <a:chExt cx="802692" cy="780930"/>
          </a:xfrm>
        </p:grpSpPr>
        <p:cxnSp>
          <p:nvCxnSpPr>
            <p:cNvPr id="22" name="Straight Arrow Connector 21"/>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5944428" y="2996655"/>
            <a:ext cx="293370" cy="276225"/>
          </a:xfrm>
          <a:prstGeom prst="rect">
            <a:avLst/>
          </a:prstGeom>
        </p:spPr>
      </p:pic>
      <p:pic>
        <p:nvPicPr>
          <p:cNvPr id="32" name="Picture 31"/>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6932504" y="1890418"/>
            <a:ext cx="293370" cy="276225"/>
          </a:xfrm>
          <a:prstGeom prst="rect">
            <a:avLst/>
          </a:prstGeom>
        </p:spPr>
      </p:pic>
      <p:pic>
        <p:nvPicPr>
          <p:cNvPr id="31" name="Picture 30"/>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6197851" y="1498279"/>
            <a:ext cx="293370" cy="280035"/>
          </a:xfrm>
          <a:prstGeom prst="rect">
            <a:avLst/>
          </a:prstGeom>
        </p:spPr>
      </p:pic>
      <p:cxnSp>
        <p:nvCxnSpPr>
          <p:cNvPr id="34" name="Straight Arrow Connector 33"/>
          <p:cNvCxnSpPr/>
          <p:nvPr/>
        </p:nvCxnSpPr>
        <p:spPr>
          <a:xfrm flipV="1">
            <a:off x="1773821" y="942535"/>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491221" y="1077519"/>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2963965" y="1076681"/>
            <a:ext cx="226695" cy="240030"/>
          </a:xfrm>
          <a:prstGeom prst="rect">
            <a:avLst/>
          </a:prstGeom>
        </p:spPr>
      </p:pic>
      <p:pic>
        <p:nvPicPr>
          <p:cNvPr id="38" name="Picture 37"/>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7800906" y="1076681"/>
            <a:ext cx="226695" cy="240030"/>
          </a:xfrm>
          <a:prstGeom prst="rect">
            <a:avLst/>
          </a:prstGeom>
        </p:spPr>
      </p:pic>
      <p:pic>
        <p:nvPicPr>
          <p:cNvPr id="39" name="Picture 38"/>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1404515" y="3429000"/>
            <a:ext cx="1443990" cy="541020"/>
          </a:xfrm>
          <a:prstGeom prst="rect">
            <a:avLst/>
          </a:prstGeom>
        </p:spPr>
      </p:pic>
      <p:pic>
        <p:nvPicPr>
          <p:cNvPr id="41" name="Picture 40"/>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5944428" y="3429000"/>
            <a:ext cx="1508760" cy="541020"/>
          </a:xfrm>
          <a:prstGeom prst="rect">
            <a:avLst/>
          </a:prstGeom>
        </p:spPr>
      </p:pic>
      <p:pic>
        <p:nvPicPr>
          <p:cNvPr id="55" name="Picture 54"/>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899294" y="3998204"/>
            <a:ext cx="5943600" cy="575310"/>
          </a:xfrm>
          <a:prstGeom prst="rect">
            <a:avLst/>
          </a:prstGeom>
        </p:spPr>
      </p:pic>
      <p:sp>
        <p:nvSpPr>
          <p:cNvPr id="47" name="TextBox 46"/>
          <p:cNvSpPr txBox="1"/>
          <p:nvPr/>
        </p:nvSpPr>
        <p:spPr>
          <a:xfrm>
            <a:off x="899294" y="4726745"/>
            <a:ext cx="2064671" cy="430887"/>
          </a:xfrm>
          <a:prstGeom prst="rect">
            <a:avLst/>
          </a:prstGeom>
          <a:noFill/>
        </p:spPr>
        <p:txBody>
          <a:bodyPr wrap="square" rtlCol="0">
            <a:spAutoFit/>
          </a:bodyPr>
          <a:lstStyle/>
          <a:p>
            <a:r>
              <a:rPr lang="sk-SK" sz="2200" dirty="0"/>
              <a:t>keď sme označili </a:t>
            </a:r>
            <a:endParaRPr lang="en-US" sz="2200" dirty="0"/>
          </a:p>
        </p:txBody>
      </p:sp>
      <p:pic>
        <p:nvPicPr>
          <p:cNvPr id="57" name="Picture 56"/>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3468471" y="4743671"/>
            <a:ext cx="4257675" cy="312420"/>
          </a:xfrm>
          <a:prstGeom prst="rect">
            <a:avLst/>
          </a:prstGeom>
        </p:spPr>
      </p:pic>
      <p:sp>
        <p:nvSpPr>
          <p:cNvPr id="52" name="TextBox 51"/>
          <p:cNvSpPr txBox="1"/>
          <p:nvPr/>
        </p:nvSpPr>
        <p:spPr>
          <a:xfrm>
            <a:off x="899294" y="5289452"/>
            <a:ext cx="7330306" cy="769441"/>
          </a:xfrm>
          <a:prstGeom prst="rect">
            <a:avLst/>
          </a:prstGeom>
          <a:noFill/>
        </p:spPr>
        <p:txBody>
          <a:bodyPr wrap="square" rtlCol="0">
            <a:spAutoFit/>
          </a:bodyPr>
          <a:lstStyle/>
          <a:p>
            <a:r>
              <a:rPr lang="sk-SK" sz="2200" dirty="0"/>
              <a:t>Transformačná matica         je </a:t>
            </a:r>
            <a:r>
              <a:rPr lang="sk-SK" sz="2200" b="1" dirty="0"/>
              <a:t>matica smerových kosínusov </a:t>
            </a:r>
            <a:r>
              <a:rPr lang="sk-SK" sz="2200" dirty="0"/>
              <a:t>zvieraných bázovými vektormi starej a novej bázy</a:t>
            </a:r>
            <a:endParaRPr lang="en-US" sz="2200" dirty="0"/>
          </a:p>
        </p:txBody>
      </p:sp>
      <p:pic>
        <p:nvPicPr>
          <p:cNvPr id="53" name="Picture 52"/>
          <p:cNvPicPr>
            <a:picLocks noChangeAspect="1"/>
          </p:cNvPicPr>
          <p:nvPr>
            <p:custDataLst>
              <p:tags r:id="rId13"/>
            </p:custDataLst>
          </p:nvPr>
        </p:nvPicPr>
        <p:blipFill>
          <a:blip r:embed="rId27" cstate="print">
            <a:extLst>
              <a:ext uri="{28A0092B-C50C-407E-A947-70E740481C1C}">
                <a14:useLocalDpi xmlns:a14="http://schemas.microsoft.com/office/drawing/2010/main" val="0"/>
              </a:ext>
            </a:extLst>
          </a:blip>
          <a:stretch>
            <a:fillRect/>
          </a:stretch>
        </p:blipFill>
        <p:spPr>
          <a:xfrm>
            <a:off x="3664272" y="5397100"/>
            <a:ext cx="331470" cy="253365"/>
          </a:xfrm>
          <a:prstGeom prst="rect">
            <a:avLst/>
          </a:prstGeom>
        </p:spPr>
      </p:pic>
      <p:sp>
        <p:nvSpPr>
          <p:cNvPr id="29" name="Rectangle 28"/>
          <p:cNvSpPr/>
          <p:nvPr/>
        </p:nvSpPr>
        <p:spPr>
          <a:xfrm>
            <a:off x="548639" y="5289452"/>
            <a:ext cx="8187397" cy="1093695"/>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custDataLst>
              <p:tags r:id="rId14"/>
            </p:custDataLst>
          </p:nvPr>
        </p:nvPicPr>
        <p:blipFill>
          <a:blip r:embed="rId28" cstate="print">
            <a:extLst>
              <a:ext uri="{28A0092B-C50C-407E-A947-70E740481C1C}">
                <a14:useLocalDpi xmlns:a14="http://schemas.microsoft.com/office/drawing/2010/main" val="0"/>
              </a:ext>
            </a:extLst>
          </a:blip>
          <a:stretch>
            <a:fillRect/>
          </a:stretch>
        </p:blipFill>
        <p:spPr>
          <a:xfrm>
            <a:off x="2398151" y="5380051"/>
            <a:ext cx="3787140" cy="912495"/>
          </a:xfrm>
          <a:prstGeom prst="rect">
            <a:avLst/>
          </a:prstGeom>
        </p:spPr>
      </p:pic>
      <p:sp>
        <p:nvSpPr>
          <p:cNvPr id="3" name="Slide Number Placeholder 2"/>
          <p:cNvSpPr>
            <a:spLocks noGrp="1"/>
          </p:cNvSpPr>
          <p:nvPr>
            <p:ph type="sldNum" sz="quarter" idx="12"/>
          </p:nvPr>
        </p:nvSpPr>
        <p:spPr/>
        <p:txBody>
          <a:bodyPr/>
          <a:lstStyle/>
          <a:p>
            <a:fld id="{EF2191A1-080D-4B75-96DD-5F8CFE4971FF}" type="slidenum">
              <a:rPr lang="en-US" smtClean="0"/>
              <a:t>7</a:t>
            </a:fld>
            <a:endParaRPr lang="en-US"/>
          </a:p>
        </p:txBody>
      </p:sp>
    </p:spTree>
    <p:extLst>
      <p:ext uri="{BB962C8B-B14F-4D97-AF65-F5344CB8AC3E}">
        <p14:creationId xmlns:p14="http://schemas.microsoft.com/office/powerpoint/2010/main" val="3512731662"/>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2" y="281354"/>
            <a:ext cx="7596553" cy="461665"/>
          </a:xfrm>
          <a:prstGeom prst="rect">
            <a:avLst/>
          </a:prstGeom>
          <a:noFill/>
        </p:spPr>
        <p:txBody>
          <a:bodyPr wrap="square" rtlCol="0">
            <a:spAutoFit/>
          </a:bodyPr>
          <a:lstStyle/>
          <a:p>
            <a:pPr algn="ctr"/>
            <a:r>
              <a:rPr lang="sk-SK" sz="2400" b="1" dirty="0"/>
              <a:t>Vektor a otočený vektor v tej istej báze</a:t>
            </a:r>
            <a:endParaRPr lang="en-US" sz="2400" b="1" dirty="0"/>
          </a:p>
        </p:txBody>
      </p:sp>
      <p:grpSp>
        <p:nvGrpSpPr>
          <p:cNvPr id="7" name="Group 6"/>
          <p:cNvGrpSpPr>
            <a:grpSpLocks noChangeAspect="1"/>
          </p:cNvGrpSpPr>
          <p:nvPr/>
        </p:nvGrpSpPr>
        <p:grpSpPr>
          <a:xfrm>
            <a:off x="1229519" y="1316711"/>
            <a:ext cx="1734446" cy="1687433"/>
            <a:chOff x="5880973" y="4190677"/>
            <a:chExt cx="802692" cy="780930"/>
          </a:xfrm>
        </p:grpSpPr>
        <p:cxnSp>
          <p:nvCxnSpPr>
            <p:cNvPr id="8" name="Straight Arrow Connector 7"/>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custDataLst>
              <p:tags r:id="rId1"/>
            </p:custDataLst>
          </p:nvPr>
        </p:nvPicPr>
        <p:blipFill>
          <a:blip r:embed="rId23" cstate="print">
            <a:extLst>
              <a:ext uri="{28A0092B-C50C-407E-A947-70E740481C1C}">
                <a14:useLocalDpi xmlns:a14="http://schemas.microsoft.com/office/drawing/2010/main" val="0"/>
              </a:ext>
            </a:extLst>
          </a:blip>
          <a:stretch>
            <a:fillRect/>
          </a:stretch>
        </p:blipFill>
        <p:spPr>
          <a:xfrm>
            <a:off x="1177820" y="2419867"/>
            <a:ext cx="226695" cy="276225"/>
          </a:xfrm>
          <a:prstGeom prst="rect">
            <a:avLst/>
          </a:prstGeom>
        </p:spPr>
      </p:pic>
      <p:pic>
        <p:nvPicPr>
          <p:cNvPr id="12" name="Picture 11"/>
          <p:cNvPicPr>
            <a:picLocks noChangeAspect="1"/>
          </p:cNvPicPr>
          <p:nvPr>
            <p:custDataLst>
              <p:tags r:id="rId2"/>
            </p:custDataLst>
          </p:nvPr>
        </p:nvPicPr>
        <p:blipFill>
          <a:blip r:embed="rId24" cstate="print">
            <a:extLst>
              <a:ext uri="{28A0092B-C50C-407E-A947-70E740481C1C}">
                <a14:useLocalDpi xmlns:a14="http://schemas.microsoft.com/office/drawing/2010/main" val="0"/>
              </a:ext>
            </a:extLst>
          </a:blip>
          <a:stretch>
            <a:fillRect/>
          </a:stretch>
        </p:blipFill>
        <p:spPr>
          <a:xfrm>
            <a:off x="2334712" y="2143642"/>
            <a:ext cx="226695" cy="276225"/>
          </a:xfrm>
          <a:prstGeom prst="rect">
            <a:avLst/>
          </a:prstGeom>
        </p:spPr>
      </p:pic>
      <p:pic>
        <p:nvPicPr>
          <p:cNvPr id="13" name="Picture 12"/>
          <p:cNvPicPr>
            <a:picLocks noChangeAspect="1"/>
          </p:cNvPicPr>
          <p:nvPr>
            <p:custDataLst>
              <p:tags r:id="rId3"/>
            </p:custDataLst>
          </p:nvPr>
        </p:nvPicPr>
        <p:blipFill>
          <a:blip r:embed="rId25" cstate="print">
            <a:extLst>
              <a:ext uri="{28A0092B-C50C-407E-A947-70E740481C1C}">
                <a14:useLocalDpi xmlns:a14="http://schemas.microsoft.com/office/drawing/2010/main" val="0"/>
              </a:ext>
            </a:extLst>
          </a:blip>
          <a:stretch>
            <a:fillRect/>
          </a:stretch>
        </p:blipFill>
        <p:spPr>
          <a:xfrm>
            <a:off x="1797011" y="1399803"/>
            <a:ext cx="226695" cy="280035"/>
          </a:xfrm>
          <a:prstGeom prst="rect">
            <a:avLst/>
          </a:prstGeom>
        </p:spPr>
      </p:pic>
      <p:grpSp>
        <p:nvGrpSpPr>
          <p:cNvPr id="21" name="Group 20"/>
          <p:cNvGrpSpPr>
            <a:grpSpLocks noChangeAspect="1"/>
          </p:cNvGrpSpPr>
          <p:nvPr/>
        </p:nvGrpSpPr>
        <p:grpSpPr>
          <a:xfrm rot="19742131">
            <a:off x="5771039" y="1316711"/>
            <a:ext cx="1734446" cy="1687433"/>
            <a:chOff x="5880973" y="4190677"/>
            <a:chExt cx="802692" cy="780930"/>
          </a:xfrm>
        </p:grpSpPr>
        <p:cxnSp>
          <p:nvCxnSpPr>
            <p:cNvPr id="22" name="Straight Arrow Connector 21"/>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custDataLst>
              <p:tags r:id="rId4"/>
            </p:custDataLst>
          </p:nvPr>
        </p:nvPicPr>
        <p:blipFill>
          <a:blip r:embed="rId26" cstate="print">
            <a:extLst>
              <a:ext uri="{28A0092B-C50C-407E-A947-70E740481C1C}">
                <a14:useLocalDpi xmlns:a14="http://schemas.microsoft.com/office/drawing/2010/main" val="0"/>
              </a:ext>
            </a:extLst>
          </a:blip>
          <a:stretch>
            <a:fillRect/>
          </a:stretch>
        </p:blipFill>
        <p:spPr>
          <a:xfrm>
            <a:off x="5944428" y="2996655"/>
            <a:ext cx="293370" cy="276225"/>
          </a:xfrm>
          <a:prstGeom prst="rect">
            <a:avLst/>
          </a:prstGeom>
        </p:spPr>
      </p:pic>
      <p:pic>
        <p:nvPicPr>
          <p:cNvPr id="32" name="Picture 31"/>
          <p:cNvPicPr>
            <a:picLocks noChangeAspect="1"/>
          </p:cNvPicPr>
          <p:nvPr>
            <p:custDataLst>
              <p:tags r:id="rId5"/>
            </p:custDataLst>
          </p:nvPr>
        </p:nvPicPr>
        <p:blipFill>
          <a:blip r:embed="rId27" cstate="print">
            <a:extLst>
              <a:ext uri="{28A0092B-C50C-407E-A947-70E740481C1C}">
                <a14:useLocalDpi xmlns:a14="http://schemas.microsoft.com/office/drawing/2010/main" val="0"/>
              </a:ext>
            </a:extLst>
          </a:blip>
          <a:stretch>
            <a:fillRect/>
          </a:stretch>
        </p:blipFill>
        <p:spPr>
          <a:xfrm>
            <a:off x="7312340" y="2185846"/>
            <a:ext cx="293370" cy="276225"/>
          </a:xfrm>
          <a:prstGeom prst="rect">
            <a:avLst/>
          </a:prstGeom>
        </p:spPr>
      </p:pic>
      <p:pic>
        <p:nvPicPr>
          <p:cNvPr id="31" name="Picture 30"/>
          <p:cNvPicPr>
            <a:picLocks noChangeAspect="1"/>
          </p:cNvPicPr>
          <p:nvPr>
            <p:custDataLst>
              <p:tags r:id="rId6"/>
            </p:custDataLst>
          </p:nvPr>
        </p:nvPicPr>
        <p:blipFill>
          <a:blip r:embed="rId28" cstate="print">
            <a:extLst>
              <a:ext uri="{28A0092B-C50C-407E-A947-70E740481C1C}">
                <a14:useLocalDpi xmlns:a14="http://schemas.microsoft.com/office/drawing/2010/main" val="0"/>
              </a:ext>
            </a:extLst>
          </a:blip>
          <a:stretch>
            <a:fillRect/>
          </a:stretch>
        </p:blipFill>
        <p:spPr>
          <a:xfrm>
            <a:off x="6127511" y="1498279"/>
            <a:ext cx="293370" cy="280035"/>
          </a:xfrm>
          <a:prstGeom prst="rect">
            <a:avLst/>
          </a:prstGeom>
        </p:spPr>
      </p:pic>
      <p:cxnSp>
        <p:nvCxnSpPr>
          <p:cNvPr id="34" name="Straight Arrow Connector 33"/>
          <p:cNvCxnSpPr/>
          <p:nvPr/>
        </p:nvCxnSpPr>
        <p:spPr>
          <a:xfrm flipV="1">
            <a:off x="1773821" y="942535"/>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545870" y="382384"/>
            <a:ext cx="838047" cy="22009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custDataLst>
              <p:tags r:id="rId7"/>
            </p:custDataLst>
          </p:nvPr>
        </p:nvPicPr>
        <p:blipFill>
          <a:blip r:embed="rId29" cstate="print">
            <a:extLst>
              <a:ext uri="{28A0092B-C50C-407E-A947-70E740481C1C}">
                <a14:useLocalDpi xmlns:a14="http://schemas.microsoft.com/office/drawing/2010/main" val="0"/>
              </a:ext>
            </a:extLst>
          </a:blip>
          <a:stretch>
            <a:fillRect/>
          </a:stretch>
        </p:blipFill>
        <p:spPr>
          <a:xfrm>
            <a:off x="2963965" y="1076681"/>
            <a:ext cx="226695" cy="240030"/>
          </a:xfrm>
          <a:prstGeom prst="rect">
            <a:avLst/>
          </a:prstGeom>
        </p:spPr>
      </p:pic>
      <p:pic>
        <p:nvPicPr>
          <p:cNvPr id="16" name="Picture 15"/>
          <p:cNvPicPr>
            <a:picLocks noChangeAspect="1"/>
          </p:cNvPicPr>
          <p:nvPr>
            <p:custDataLst>
              <p:tags r:id="rId8"/>
            </p:custDataLst>
          </p:nvPr>
        </p:nvPicPr>
        <p:blipFill>
          <a:blip r:embed="rId30" cstate="print">
            <a:extLst>
              <a:ext uri="{28A0092B-C50C-407E-A947-70E740481C1C}">
                <a14:useLocalDpi xmlns:a14="http://schemas.microsoft.com/office/drawing/2010/main" val="0"/>
              </a:ext>
            </a:extLst>
          </a:blip>
          <a:stretch>
            <a:fillRect/>
          </a:stretch>
        </p:blipFill>
        <p:spPr>
          <a:xfrm>
            <a:off x="7215920" y="915405"/>
            <a:ext cx="226695" cy="306705"/>
          </a:xfrm>
          <a:prstGeom prst="rect">
            <a:avLst/>
          </a:prstGeom>
        </p:spPr>
      </p:pic>
      <p:pic>
        <p:nvPicPr>
          <p:cNvPr id="39" name="Picture 38"/>
          <p:cNvPicPr>
            <a:picLocks noChangeAspect="1"/>
          </p:cNvPicPr>
          <p:nvPr>
            <p:custDataLst>
              <p:tags r:id="rId9"/>
            </p:custDataLst>
          </p:nvPr>
        </p:nvPicPr>
        <p:blipFill>
          <a:blip r:embed="rId31" cstate="print">
            <a:extLst>
              <a:ext uri="{28A0092B-C50C-407E-A947-70E740481C1C}">
                <a14:useLocalDpi xmlns:a14="http://schemas.microsoft.com/office/drawing/2010/main" val="0"/>
              </a:ext>
            </a:extLst>
          </a:blip>
          <a:stretch>
            <a:fillRect/>
          </a:stretch>
        </p:blipFill>
        <p:spPr>
          <a:xfrm>
            <a:off x="1404515" y="3541544"/>
            <a:ext cx="1443990" cy="541020"/>
          </a:xfrm>
          <a:prstGeom prst="rect">
            <a:avLst/>
          </a:prstGeom>
        </p:spPr>
      </p:pic>
      <p:pic>
        <p:nvPicPr>
          <p:cNvPr id="17" name="Picture 16"/>
          <p:cNvPicPr>
            <a:picLocks noChangeAspect="1"/>
          </p:cNvPicPr>
          <p:nvPr>
            <p:custDataLst>
              <p:tags r:id="rId10"/>
            </p:custDataLst>
          </p:nvPr>
        </p:nvPicPr>
        <p:blipFill>
          <a:blip r:embed="rId32" cstate="print">
            <a:extLst>
              <a:ext uri="{28A0092B-C50C-407E-A947-70E740481C1C}">
                <a14:useLocalDpi xmlns:a14="http://schemas.microsoft.com/office/drawing/2010/main" val="0"/>
              </a:ext>
            </a:extLst>
          </a:blip>
          <a:stretch>
            <a:fillRect/>
          </a:stretch>
        </p:blipFill>
        <p:spPr>
          <a:xfrm>
            <a:off x="5944428" y="3527476"/>
            <a:ext cx="1508760" cy="605790"/>
          </a:xfrm>
          <a:prstGeom prst="rect">
            <a:avLst/>
          </a:prstGeom>
        </p:spPr>
      </p:pic>
      <p:cxnSp>
        <p:nvCxnSpPr>
          <p:cNvPr id="36" name="Straight Arrow Connector 35"/>
          <p:cNvCxnSpPr/>
          <p:nvPr/>
        </p:nvCxnSpPr>
        <p:spPr>
          <a:xfrm flipV="1">
            <a:off x="1768929" y="258911"/>
            <a:ext cx="838047" cy="22009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custDataLst>
              <p:tags r:id="rId11"/>
            </p:custDataLst>
          </p:nvPr>
        </p:nvPicPr>
        <p:blipFill>
          <a:blip r:embed="rId30" cstate="print">
            <a:extLst>
              <a:ext uri="{28A0092B-C50C-407E-A947-70E740481C1C}">
                <a14:useLocalDpi xmlns:a14="http://schemas.microsoft.com/office/drawing/2010/main" val="0"/>
              </a:ext>
            </a:extLst>
          </a:blip>
          <a:stretch>
            <a:fillRect/>
          </a:stretch>
        </p:blipFill>
        <p:spPr>
          <a:xfrm>
            <a:off x="2380281" y="870470"/>
            <a:ext cx="226695" cy="306705"/>
          </a:xfrm>
          <a:prstGeom prst="rect">
            <a:avLst/>
          </a:prstGeom>
        </p:spPr>
      </p:pic>
      <p:cxnSp>
        <p:nvCxnSpPr>
          <p:cNvPr id="42" name="Straight Arrow Connector 41"/>
          <p:cNvCxnSpPr/>
          <p:nvPr/>
        </p:nvCxnSpPr>
        <p:spPr>
          <a:xfrm flipV="1">
            <a:off x="6545870" y="1053836"/>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8116252" y="1357973"/>
            <a:ext cx="226695" cy="240030"/>
          </a:xfrm>
          <a:prstGeom prst="rect">
            <a:avLst/>
          </a:prstGeom>
        </p:spPr>
      </p:pic>
      <p:grpSp>
        <p:nvGrpSpPr>
          <p:cNvPr id="28" name="Group 27"/>
          <p:cNvGrpSpPr/>
          <p:nvPr/>
        </p:nvGrpSpPr>
        <p:grpSpPr>
          <a:xfrm>
            <a:off x="267286" y="4262511"/>
            <a:ext cx="8637563" cy="2462213"/>
            <a:chOff x="267286" y="4262511"/>
            <a:chExt cx="8637563" cy="2462213"/>
          </a:xfrm>
        </p:grpSpPr>
        <p:sp>
          <p:nvSpPr>
            <p:cNvPr id="3" name="TextBox 2"/>
            <p:cNvSpPr txBox="1"/>
            <p:nvPr/>
          </p:nvSpPr>
          <p:spPr>
            <a:xfrm>
              <a:off x="267286" y="4262511"/>
              <a:ext cx="8637563" cy="2462213"/>
            </a:xfrm>
            <a:prstGeom prst="rect">
              <a:avLst/>
            </a:prstGeom>
            <a:noFill/>
            <a:ln w="38100">
              <a:solidFill>
                <a:srgbClr val="FFC000"/>
              </a:solidFill>
            </a:ln>
          </p:spPr>
          <p:txBody>
            <a:bodyPr wrap="square" rtlCol="0">
              <a:spAutoFit/>
            </a:bodyPr>
            <a:lstStyle/>
            <a:p>
              <a:r>
                <a:rPr lang="sk-SK" sz="2200" b="1" dirty="0"/>
                <a:t>Vektor     vznikne z vektora      nejakým otočením, pričom súradnicová sústava (a teda báza) ostáva nehybná</a:t>
              </a:r>
              <a:r>
                <a:rPr lang="sk-SK" sz="2200" dirty="0"/>
                <a:t>. Chcem vedieť, aké sú komponenty otočeného vektora     v pôvodnej báze.</a:t>
              </a:r>
            </a:p>
            <a:p>
              <a:r>
                <a:rPr lang="sk-SK" sz="2200" dirty="0"/>
                <a:t>Urobím si pomocnú konštrukciu:   otočím nielen vektor     do novej polohy</a:t>
              </a:r>
            </a:p>
            <a:p>
              <a:r>
                <a:rPr lang="sk-SK" sz="2200" dirty="0"/>
                <a:t>    ale súčasne rovnako otočím aj bázu       , takže vznikne nová  báza       . Zjavne </a:t>
              </a:r>
              <a:r>
                <a:rPr lang="sk-SK" sz="2200" b="1" dirty="0"/>
                <a:t>komponenty</a:t>
              </a:r>
              <a:r>
                <a:rPr lang="sk-SK" sz="2200" dirty="0"/>
                <a:t> </a:t>
              </a:r>
              <a:r>
                <a:rPr lang="sk-SK" sz="2200" b="1" dirty="0"/>
                <a:t>otočeného vektora      v otočenej báze sú rovnaké ako boli komponenty pôvodného vektora       v pôvodnej báze</a:t>
              </a:r>
              <a:r>
                <a:rPr lang="sk-SK" sz="2200" dirty="0"/>
                <a:t>.</a:t>
              </a:r>
              <a:endParaRPr lang="en-US" sz="2200" dirty="0"/>
            </a:p>
          </p:txBody>
        </p:sp>
        <p:pic>
          <p:nvPicPr>
            <p:cNvPr id="4" name="Picture 3"/>
            <p:cNvPicPr>
              <a:picLocks noChangeAspect="1"/>
            </p:cNvPicPr>
            <p:nvPr>
              <p:custDataLst>
                <p:tags r:id="rId13"/>
              </p:custDataLst>
            </p:nvPr>
          </p:nvPicPr>
          <p:blipFill>
            <a:blip r:embed="rId30" cstate="print">
              <a:extLst>
                <a:ext uri="{28A0092B-C50C-407E-A947-70E740481C1C}">
                  <a14:useLocalDpi xmlns:a14="http://schemas.microsoft.com/office/drawing/2010/main" val="0"/>
                </a:ext>
              </a:extLst>
            </a:blip>
            <a:stretch>
              <a:fillRect/>
            </a:stretch>
          </p:blipFill>
          <p:spPr>
            <a:xfrm>
              <a:off x="1149683" y="4271674"/>
              <a:ext cx="226695" cy="306705"/>
            </a:xfrm>
            <a:prstGeom prst="rect">
              <a:avLst/>
            </a:prstGeom>
          </p:spPr>
        </p:pic>
        <p:pic>
          <p:nvPicPr>
            <p:cNvPr id="5" name="Picture 4"/>
            <p:cNvPicPr>
              <a:picLocks noChangeAspect="1"/>
            </p:cNvPicPr>
            <p:nvPr>
              <p:custDataLst>
                <p:tags r:id="rId14"/>
              </p:custDataLst>
            </p:nvPr>
          </p:nvPicPr>
          <p:blipFill>
            <a:blip r:embed="rId29" cstate="print">
              <a:extLst>
                <a:ext uri="{28A0092B-C50C-407E-A947-70E740481C1C}">
                  <a14:useLocalDpi xmlns:a14="http://schemas.microsoft.com/office/drawing/2010/main" val="0"/>
                </a:ext>
              </a:extLst>
            </a:blip>
            <a:stretch>
              <a:fillRect/>
            </a:stretch>
          </p:blipFill>
          <p:spPr>
            <a:xfrm>
              <a:off x="3524827" y="4325598"/>
              <a:ext cx="226695" cy="240030"/>
            </a:xfrm>
            <a:prstGeom prst="rect">
              <a:avLst/>
            </a:prstGeom>
          </p:spPr>
        </p:pic>
        <p:pic>
          <p:nvPicPr>
            <p:cNvPr id="41" name="Picture 40"/>
            <p:cNvPicPr>
              <a:picLocks noChangeAspect="1"/>
            </p:cNvPicPr>
            <p:nvPr>
              <p:custDataLst>
                <p:tags r:id="rId15"/>
              </p:custDataLst>
            </p:nvPr>
          </p:nvPicPr>
          <p:blipFill>
            <a:blip r:embed="rId30" cstate="print">
              <a:extLst>
                <a:ext uri="{28A0092B-C50C-407E-A947-70E740481C1C}">
                  <a14:useLocalDpi xmlns:a14="http://schemas.microsoft.com/office/drawing/2010/main" val="0"/>
                </a:ext>
              </a:extLst>
            </a:blip>
            <a:stretch>
              <a:fillRect/>
            </a:stretch>
          </p:blipFill>
          <p:spPr>
            <a:xfrm>
              <a:off x="2561407" y="4930511"/>
              <a:ext cx="226695" cy="306705"/>
            </a:xfrm>
            <a:prstGeom prst="rect">
              <a:avLst/>
            </a:prstGeom>
          </p:spPr>
        </p:pic>
        <p:pic>
          <p:nvPicPr>
            <p:cNvPr id="44" name="Picture 43"/>
            <p:cNvPicPr>
              <a:picLocks noChangeAspect="1"/>
            </p:cNvPicPr>
            <p:nvPr>
              <p:custDataLst>
                <p:tags r:id="rId16"/>
              </p:custDataLst>
            </p:nvPr>
          </p:nvPicPr>
          <p:blipFill>
            <a:blip r:embed="rId29" cstate="print">
              <a:extLst>
                <a:ext uri="{28A0092B-C50C-407E-A947-70E740481C1C}">
                  <a14:useLocalDpi xmlns:a14="http://schemas.microsoft.com/office/drawing/2010/main" val="0"/>
                </a:ext>
              </a:extLst>
            </a:blip>
            <a:stretch>
              <a:fillRect/>
            </a:stretch>
          </p:blipFill>
          <p:spPr>
            <a:xfrm>
              <a:off x="6639908" y="5331398"/>
              <a:ext cx="226695" cy="240030"/>
            </a:xfrm>
            <a:prstGeom prst="rect">
              <a:avLst/>
            </a:prstGeom>
          </p:spPr>
        </p:pic>
        <p:pic>
          <p:nvPicPr>
            <p:cNvPr id="45" name="Picture 44"/>
            <p:cNvPicPr>
              <a:picLocks noChangeAspect="1"/>
            </p:cNvPicPr>
            <p:nvPr>
              <p:custDataLst>
                <p:tags r:id="rId17"/>
              </p:custDataLst>
            </p:nvPr>
          </p:nvPicPr>
          <p:blipFill>
            <a:blip r:embed="rId30" cstate="print">
              <a:extLst>
                <a:ext uri="{28A0092B-C50C-407E-A947-70E740481C1C}">
                  <a14:useLocalDpi xmlns:a14="http://schemas.microsoft.com/office/drawing/2010/main" val="0"/>
                </a:ext>
              </a:extLst>
            </a:blip>
            <a:stretch>
              <a:fillRect/>
            </a:stretch>
          </p:blipFill>
          <p:spPr>
            <a:xfrm>
              <a:off x="323558" y="5599564"/>
              <a:ext cx="226695" cy="306705"/>
            </a:xfrm>
            <a:prstGeom prst="rect">
              <a:avLst/>
            </a:prstGeom>
          </p:spPr>
        </p:pic>
        <p:pic>
          <p:nvPicPr>
            <p:cNvPr id="6" name="Picture 5"/>
            <p:cNvPicPr>
              <a:picLocks noChangeAspect="1"/>
            </p:cNvPicPr>
            <p:nvPr>
              <p:custDataLst>
                <p:tags r:id="rId18"/>
              </p:custDataLst>
            </p:nvPr>
          </p:nvPicPr>
          <p:blipFill>
            <a:blip r:embed="rId33" cstate="print">
              <a:extLst>
                <a:ext uri="{28A0092B-C50C-407E-A947-70E740481C1C}">
                  <a14:useLocalDpi xmlns:a14="http://schemas.microsoft.com/office/drawing/2010/main" val="0"/>
                </a:ext>
              </a:extLst>
            </a:blip>
            <a:stretch>
              <a:fillRect/>
            </a:stretch>
          </p:blipFill>
          <p:spPr>
            <a:xfrm>
              <a:off x="4734560" y="5645066"/>
              <a:ext cx="226695" cy="278130"/>
            </a:xfrm>
            <a:prstGeom prst="rect">
              <a:avLst/>
            </a:prstGeom>
          </p:spPr>
        </p:pic>
        <p:pic>
          <p:nvPicPr>
            <p:cNvPr id="14" name="Picture 13"/>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8111612" y="5644333"/>
              <a:ext cx="293370" cy="278130"/>
            </a:xfrm>
            <a:prstGeom prst="rect">
              <a:avLst/>
            </a:prstGeom>
          </p:spPr>
        </p:pic>
        <p:pic>
          <p:nvPicPr>
            <p:cNvPr id="50" name="Picture 49"/>
            <p:cNvPicPr>
              <a:picLocks noChangeAspect="1"/>
            </p:cNvPicPr>
            <p:nvPr>
              <p:custDataLst>
                <p:tags r:id="rId20"/>
              </p:custDataLst>
            </p:nvPr>
          </p:nvPicPr>
          <p:blipFill>
            <a:blip r:embed="rId30" cstate="print">
              <a:extLst>
                <a:ext uri="{28A0092B-C50C-407E-A947-70E740481C1C}">
                  <a14:useLocalDpi xmlns:a14="http://schemas.microsoft.com/office/drawing/2010/main" val="0"/>
                </a:ext>
              </a:extLst>
            </a:blip>
            <a:stretch>
              <a:fillRect/>
            </a:stretch>
          </p:blipFill>
          <p:spPr>
            <a:xfrm>
              <a:off x="4890111" y="5951332"/>
              <a:ext cx="226695" cy="306705"/>
            </a:xfrm>
            <a:prstGeom prst="rect">
              <a:avLst/>
            </a:prstGeom>
          </p:spPr>
        </p:pic>
        <p:pic>
          <p:nvPicPr>
            <p:cNvPr id="54" name="Picture 53"/>
            <p:cNvPicPr>
              <a:picLocks noChangeAspect="1"/>
            </p:cNvPicPr>
            <p:nvPr>
              <p:custDataLst>
                <p:tags r:id="rId21"/>
              </p:custDataLst>
            </p:nvPr>
          </p:nvPicPr>
          <p:blipFill>
            <a:blip r:embed="rId29" cstate="print">
              <a:extLst>
                <a:ext uri="{28A0092B-C50C-407E-A947-70E740481C1C}">
                  <a14:useLocalDpi xmlns:a14="http://schemas.microsoft.com/office/drawing/2010/main" val="0"/>
                </a:ext>
              </a:extLst>
            </a:blip>
            <a:stretch>
              <a:fillRect/>
            </a:stretch>
          </p:blipFill>
          <p:spPr>
            <a:xfrm>
              <a:off x="5269897" y="6331565"/>
              <a:ext cx="226695" cy="240030"/>
            </a:xfrm>
            <a:prstGeom prst="rect">
              <a:avLst/>
            </a:prstGeom>
          </p:spPr>
        </p:pic>
      </p:grpSp>
      <p:sp>
        <p:nvSpPr>
          <p:cNvPr id="15" name="Oval 14"/>
          <p:cNvSpPr/>
          <p:nvPr/>
        </p:nvSpPr>
        <p:spPr>
          <a:xfrm>
            <a:off x="5613008" y="3372728"/>
            <a:ext cx="2236766" cy="83351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Elbow Connector 26"/>
          <p:cNvCxnSpPr>
            <a:endCxn id="15" idx="2"/>
          </p:cNvCxnSpPr>
          <p:nvPr/>
        </p:nvCxnSpPr>
        <p:spPr>
          <a:xfrm rot="16200000" flipV="1">
            <a:off x="4686491" y="4716001"/>
            <a:ext cx="2662096" cy="809061"/>
          </a:xfrm>
          <a:prstGeom prst="bentConnector4">
            <a:avLst>
              <a:gd name="adj1" fmla="val 42172"/>
              <a:gd name="adj2" fmla="val 128255"/>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EF2191A1-080D-4B75-96DD-5F8CFE4971FF}" type="slidenum">
              <a:rPr lang="en-US" smtClean="0"/>
              <a:t>8</a:t>
            </a:fld>
            <a:endParaRPr lang="en-US"/>
          </a:p>
        </p:txBody>
      </p:sp>
    </p:spTree>
    <p:extLst>
      <p:ext uri="{BB962C8B-B14F-4D97-AF65-F5344CB8AC3E}">
        <p14:creationId xmlns:p14="http://schemas.microsoft.com/office/powerpoint/2010/main" val="2745629665"/>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2" y="281354"/>
            <a:ext cx="7596553" cy="461665"/>
          </a:xfrm>
          <a:prstGeom prst="rect">
            <a:avLst/>
          </a:prstGeom>
          <a:noFill/>
        </p:spPr>
        <p:txBody>
          <a:bodyPr wrap="square" rtlCol="0">
            <a:spAutoFit/>
          </a:bodyPr>
          <a:lstStyle/>
          <a:p>
            <a:pPr algn="ctr"/>
            <a:r>
              <a:rPr lang="sk-SK" sz="2400" b="1" dirty="0"/>
              <a:t>Vektor a otočený vektor v tej istej báze</a:t>
            </a:r>
            <a:endParaRPr lang="en-US" sz="2400" b="1" dirty="0"/>
          </a:p>
        </p:txBody>
      </p:sp>
      <p:grpSp>
        <p:nvGrpSpPr>
          <p:cNvPr id="7" name="Group 6"/>
          <p:cNvGrpSpPr>
            <a:grpSpLocks noChangeAspect="1"/>
          </p:cNvGrpSpPr>
          <p:nvPr/>
        </p:nvGrpSpPr>
        <p:grpSpPr>
          <a:xfrm>
            <a:off x="1229519" y="1316711"/>
            <a:ext cx="1734446" cy="1687433"/>
            <a:chOff x="5880973" y="4190677"/>
            <a:chExt cx="802692" cy="780930"/>
          </a:xfrm>
        </p:grpSpPr>
        <p:cxnSp>
          <p:nvCxnSpPr>
            <p:cNvPr id="8" name="Straight Arrow Connector 7"/>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1177820" y="2419867"/>
            <a:ext cx="226695" cy="276225"/>
          </a:xfrm>
          <a:prstGeom prst="rect">
            <a:avLst/>
          </a:prstGeom>
        </p:spPr>
      </p:pic>
      <p:pic>
        <p:nvPicPr>
          <p:cNvPr id="12" name="Picture 11"/>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2334712" y="2143642"/>
            <a:ext cx="226695" cy="276225"/>
          </a:xfrm>
          <a:prstGeom prst="rect">
            <a:avLst/>
          </a:prstGeom>
        </p:spPr>
      </p:pic>
      <p:pic>
        <p:nvPicPr>
          <p:cNvPr id="13" name="Picture 12"/>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1797011" y="1399803"/>
            <a:ext cx="226695" cy="280035"/>
          </a:xfrm>
          <a:prstGeom prst="rect">
            <a:avLst/>
          </a:prstGeom>
        </p:spPr>
      </p:pic>
      <p:grpSp>
        <p:nvGrpSpPr>
          <p:cNvPr id="21" name="Group 20"/>
          <p:cNvGrpSpPr>
            <a:grpSpLocks noChangeAspect="1"/>
          </p:cNvGrpSpPr>
          <p:nvPr/>
        </p:nvGrpSpPr>
        <p:grpSpPr>
          <a:xfrm rot="19742131">
            <a:off x="5771039" y="1316711"/>
            <a:ext cx="1734446" cy="1687433"/>
            <a:chOff x="5880973" y="4190677"/>
            <a:chExt cx="802692" cy="780930"/>
          </a:xfrm>
        </p:grpSpPr>
        <p:cxnSp>
          <p:nvCxnSpPr>
            <p:cNvPr id="22" name="Straight Arrow Connector 21"/>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5944428" y="2996655"/>
            <a:ext cx="293370" cy="276225"/>
          </a:xfrm>
          <a:prstGeom prst="rect">
            <a:avLst/>
          </a:prstGeom>
        </p:spPr>
      </p:pic>
      <p:pic>
        <p:nvPicPr>
          <p:cNvPr id="32" name="Picture 31"/>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7312340" y="2185846"/>
            <a:ext cx="293370" cy="276225"/>
          </a:xfrm>
          <a:prstGeom prst="rect">
            <a:avLst/>
          </a:prstGeom>
        </p:spPr>
      </p:pic>
      <p:pic>
        <p:nvPicPr>
          <p:cNvPr id="31" name="Picture 30"/>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6127511" y="1498279"/>
            <a:ext cx="293370" cy="280035"/>
          </a:xfrm>
          <a:prstGeom prst="rect">
            <a:avLst/>
          </a:prstGeom>
        </p:spPr>
      </p:pic>
      <p:cxnSp>
        <p:nvCxnSpPr>
          <p:cNvPr id="34" name="Straight Arrow Connector 33"/>
          <p:cNvCxnSpPr/>
          <p:nvPr/>
        </p:nvCxnSpPr>
        <p:spPr>
          <a:xfrm flipV="1">
            <a:off x="1773821" y="942535"/>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545870" y="382384"/>
            <a:ext cx="838047" cy="22009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2963965" y="1076681"/>
            <a:ext cx="226695" cy="240030"/>
          </a:xfrm>
          <a:prstGeom prst="rect">
            <a:avLst/>
          </a:prstGeom>
        </p:spPr>
      </p:pic>
      <p:pic>
        <p:nvPicPr>
          <p:cNvPr id="16" name="Picture 15"/>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7215920" y="915405"/>
            <a:ext cx="226695" cy="306705"/>
          </a:xfrm>
          <a:prstGeom prst="rect">
            <a:avLst/>
          </a:prstGeom>
        </p:spPr>
      </p:pic>
      <p:pic>
        <p:nvPicPr>
          <p:cNvPr id="39" name="Picture 38"/>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1404515" y="3541544"/>
            <a:ext cx="1443990" cy="541020"/>
          </a:xfrm>
          <a:prstGeom prst="rect">
            <a:avLst/>
          </a:prstGeom>
        </p:spPr>
      </p:pic>
      <p:pic>
        <p:nvPicPr>
          <p:cNvPr id="18" name="Picture 17"/>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5944428" y="3527476"/>
            <a:ext cx="2705100" cy="605790"/>
          </a:xfrm>
          <a:prstGeom prst="rect">
            <a:avLst/>
          </a:prstGeom>
        </p:spPr>
      </p:pic>
      <p:cxnSp>
        <p:nvCxnSpPr>
          <p:cNvPr id="36" name="Straight Arrow Connector 35"/>
          <p:cNvCxnSpPr/>
          <p:nvPr/>
        </p:nvCxnSpPr>
        <p:spPr>
          <a:xfrm flipV="1">
            <a:off x="1768929" y="258911"/>
            <a:ext cx="838047" cy="22009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2380281" y="870470"/>
            <a:ext cx="226695" cy="306705"/>
          </a:xfrm>
          <a:prstGeom prst="rect">
            <a:avLst/>
          </a:prstGeom>
        </p:spPr>
      </p:pic>
      <p:cxnSp>
        <p:nvCxnSpPr>
          <p:cNvPr id="42" name="Straight Arrow Connector 41"/>
          <p:cNvCxnSpPr/>
          <p:nvPr/>
        </p:nvCxnSpPr>
        <p:spPr>
          <a:xfrm flipV="1">
            <a:off x="6545870" y="1053836"/>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12"/>
            </p:custDataLst>
          </p:nvPr>
        </p:nvPicPr>
        <p:blipFill>
          <a:blip r:embed="rId24" cstate="print">
            <a:extLst>
              <a:ext uri="{28A0092B-C50C-407E-A947-70E740481C1C}">
                <a14:useLocalDpi xmlns:a14="http://schemas.microsoft.com/office/drawing/2010/main" val="0"/>
              </a:ext>
            </a:extLst>
          </a:blip>
          <a:stretch>
            <a:fillRect/>
          </a:stretch>
        </p:blipFill>
        <p:spPr>
          <a:xfrm>
            <a:off x="8116252" y="1357973"/>
            <a:ext cx="226695" cy="240030"/>
          </a:xfrm>
          <a:prstGeom prst="rect">
            <a:avLst/>
          </a:prstGeom>
        </p:spPr>
      </p:pic>
      <p:pic>
        <p:nvPicPr>
          <p:cNvPr id="26" name="Picture 25"/>
          <p:cNvPicPr>
            <a:picLocks noChangeAspect="1"/>
          </p:cNvPicPr>
          <p:nvPr>
            <p:custDataLst>
              <p:tags r:id="rId13"/>
            </p:custDataLst>
          </p:nvPr>
        </p:nvPicPr>
        <p:blipFill>
          <a:blip r:embed="rId28" cstate="print">
            <a:extLst>
              <a:ext uri="{28A0092B-C50C-407E-A947-70E740481C1C}">
                <a14:useLocalDpi xmlns:a14="http://schemas.microsoft.com/office/drawing/2010/main" val="0"/>
              </a:ext>
            </a:extLst>
          </a:blip>
          <a:stretch>
            <a:fillRect/>
          </a:stretch>
        </p:blipFill>
        <p:spPr>
          <a:xfrm>
            <a:off x="1404517" y="4270327"/>
            <a:ext cx="5844540" cy="640080"/>
          </a:xfrm>
          <a:prstGeom prst="rect">
            <a:avLst/>
          </a:prstGeom>
        </p:spPr>
      </p:pic>
      <p:sp>
        <p:nvSpPr>
          <p:cNvPr id="46" name="TextBox 45"/>
          <p:cNvSpPr txBox="1"/>
          <p:nvPr/>
        </p:nvSpPr>
        <p:spPr>
          <a:xfrm>
            <a:off x="1349470" y="4965901"/>
            <a:ext cx="2064671" cy="430887"/>
          </a:xfrm>
          <a:prstGeom prst="rect">
            <a:avLst/>
          </a:prstGeom>
          <a:noFill/>
        </p:spPr>
        <p:txBody>
          <a:bodyPr wrap="square" rtlCol="0">
            <a:spAutoFit/>
          </a:bodyPr>
          <a:lstStyle/>
          <a:p>
            <a:r>
              <a:rPr lang="sk-SK" sz="2200" dirty="0"/>
              <a:t>keď sme označili </a:t>
            </a:r>
            <a:endParaRPr lang="en-US" sz="2200" dirty="0"/>
          </a:p>
        </p:txBody>
      </p:sp>
      <p:pic>
        <p:nvPicPr>
          <p:cNvPr id="52" name="Picture 51"/>
          <p:cNvPicPr>
            <a:picLocks noChangeAspect="1"/>
          </p:cNvPicPr>
          <p:nvPr>
            <p:custDataLst>
              <p:tags r:id="rId14"/>
            </p:custDataLst>
          </p:nvPr>
        </p:nvPicPr>
        <p:blipFill>
          <a:blip r:embed="rId29" cstate="print">
            <a:extLst>
              <a:ext uri="{28A0092B-C50C-407E-A947-70E740481C1C}">
                <a14:useLocalDpi xmlns:a14="http://schemas.microsoft.com/office/drawing/2010/main" val="0"/>
              </a:ext>
            </a:extLst>
          </a:blip>
          <a:stretch>
            <a:fillRect/>
          </a:stretch>
        </p:blipFill>
        <p:spPr>
          <a:xfrm>
            <a:off x="3876443" y="5025031"/>
            <a:ext cx="4255770" cy="312420"/>
          </a:xfrm>
          <a:prstGeom prst="rect">
            <a:avLst/>
          </a:prstGeom>
        </p:spPr>
      </p:pic>
      <p:sp>
        <p:nvSpPr>
          <p:cNvPr id="48" name="TextBox 47"/>
          <p:cNvSpPr txBox="1"/>
          <p:nvPr/>
        </p:nvSpPr>
        <p:spPr>
          <a:xfrm>
            <a:off x="1363538" y="5331669"/>
            <a:ext cx="2064671" cy="430887"/>
          </a:xfrm>
          <a:prstGeom prst="rect">
            <a:avLst/>
          </a:prstGeom>
          <a:noFill/>
        </p:spPr>
        <p:txBody>
          <a:bodyPr wrap="square" rtlCol="0">
            <a:spAutoFit/>
          </a:bodyPr>
          <a:lstStyle/>
          <a:p>
            <a:r>
              <a:rPr lang="sk-SK" sz="2200" dirty="0"/>
              <a:t>predtým bolo</a:t>
            </a:r>
            <a:endParaRPr lang="en-US" sz="2200" dirty="0"/>
          </a:p>
        </p:txBody>
      </p:sp>
      <p:pic>
        <p:nvPicPr>
          <p:cNvPr id="49" name="Picture 48"/>
          <p:cNvPicPr>
            <a:picLocks noChangeAspect="1"/>
          </p:cNvPicPr>
          <p:nvPr>
            <p:custDataLst>
              <p:tags r:id="rId15"/>
            </p:custDataLst>
          </p:nvPr>
        </p:nvPicPr>
        <p:blipFill>
          <a:blip r:embed="rId30" cstate="print">
            <a:extLst>
              <a:ext uri="{28A0092B-C50C-407E-A947-70E740481C1C}">
                <a14:useLocalDpi xmlns:a14="http://schemas.microsoft.com/office/drawing/2010/main" val="0"/>
              </a:ext>
            </a:extLst>
          </a:blip>
          <a:stretch>
            <a:fillRect/>
          </a:stretch>
        </p:blipFill>
        <p:spPr>
          <a:xfrm>
            <a:off x="3890511" y="5433003"/>
            <a:ext cx="4257675" cy="312420"/>
          </a:xfrm>
          <a:prstGeom prst="rect">
            <a:avLst/>
          </a:prstGeom>
        </p:spPr>
      </p:pic>
      <p:pic>
        <p:nvPicPr>
          <p:cNvPr id="33" name="Picture 32"/>
          <p:cNvPicPr>
            <a:picLocks noChangeAspect="1"/>
          </p:cNvPicPr>
          <p:nvPr>
            <p:custDataLst>
              <p:tags r:id="rId16"/>
            </p:custDataLst>
          </p:nvPr>
        </p:nvPicPr>
        <p:blipFill>
          <a:blip r:embed="rId31" cstate="print">
            <a:extLst>
              <a:ext uri="{28A0092B-C50C-407E-A947-70E740481C1C}">
                <a14:useLocalDpi xmlns:a14="http://schemas.microsoft.com/office/drawing/2010/main" val="0"/>
              </a:ext>
            </a:extLst>
          </a:blip>
          <a:stretch>
            <a:fillRect/>
          </a:stretch>
        </p:blipFill>
        <p:spPr>
          <a:xfrm>
            <a:off x="233468" y="5986585"/>
            <a:ext cx="2003791" cy="484553"/>
          </a:xfrm>
          <a:prstGeom prst="rect">
            <a:avLst/>
          </a:prstGeom>
        </p:spPr>
      </p:pic>
      <p:sp>
        <p:nvSpPr>
          <p:cNvPr id="38" name="TextBox 37"/>
          <p:cNvSpPr txBox="1"/>
          <p:nvPr/>
        </p:nvSpPr>
        <p:spPr>
          <a:xfrm>
            <a:off x="2330904" y="5984820"/>
            <a:ext cx="6756823" cy="430887"/>
          </a:xfrm>
          <a:prstGeom prst="rect">
            <a:avLst/>
          </a:prstGeom>
          <a:noFill/>
        </p:spPr>
        <p:txBody>
          <a:bodyPr wrap="square" rtlCol="0">
            <a:spAutoFit/>
          </a:bodyPr>
          <a:lstStyle/>
          <a:p>
            <a:r>
              <a:rPr lang="sk-SK" sz="2200" dirty="0"/>
              <a:t>Rotačná matica R a matica O sú navzájom transponované</a:t>
            </a:r>
            <a:endParaRPr lang="en-US" sz="2200" dirty="0"/>
          </a:p>
        </p:txBody>
      </p:sp>
      <p:sp>
        <p:nvSpPr>
          <p:cNvPr id="51" name="Rectangle 50"/>
          <p:cNvSpPr/>
          <p:nvPr/>
        </p:nvSpPr>
        <p:spPr>
          <a:xfrm>
            <a:off x="126609" y="5762556"/>
            <a:ext cx="2208103" cy="877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F2191A1-080D-4B75-96DD-5F8CFE4971FF}" type="slidenum">
              <a:rPr lang="en-US" smtClean="0"/>
              <a:t>9</a:t>
            </a:fld>
            <a:endParaRPr lang="en-US"/>
          </a:p>
        </p:txBody>
      </p:sp>
    </p:spTree>
    <p:extLst>
      <p:ext uri="{BB962C8B-B14F-4D97-AF65-F5344CB8AC3E}">
        <p14:creationId xmlns:p14="http://schemas.microsoft.com/office/powerpoint/2010/main" val="1616211395"/>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i=\vec{e_i}\vec a&#10;\end{align*}&#10;\end{document}"/>
  <p:tag name="IGUANATEXSIZE" val="24"/>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Meter/\Sek&#10;\end{align*}&#10;\end{document}&#10;"/>
  <p:tag name="IGUANATEXSIZE" val="18"/>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2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 \frac{d}{dt}\vec r(t)&#10;\end{align*}&#10;\end{document}&#10;"/>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t)= \frac{d}{dt}\vec v(t)=\frac{d^2}{dt^2}\vec r(t)&#10;\end{align*}&#10;\end{document}&#10;"/>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m \vec a&#10;\end{align*}&#10;\end{document}&#10;"/>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m \vec a&#10;\end{align*}&#10;\end{document}&#10;"/>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frac{F_{\text{gravit}}}{m_{\text{zotrv}}}&#10;=\frac{m_{\text{gravit}}g}{m_{\text{zotrv}}}=g&#10;\end{align*}&#10;\end{document}&#10;"/>
  <p:tag name="IGUANATEXSIZE" val="18"/>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m \vec a&#10;\end{align*}&#10;\end{document}&#10;"/>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 = \alpha m a&#10;\end{align*}&#10;\end{document}&#10;"/>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 = \alpha m a&#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e_i}.\vec a=\sum_j\vec{e_i}.\vec{e_j}a_j=\sum_j\delta_{ij}a_j=a_i&#10;\end{align*}&#10;\end{document}"/>
  <p:tag name="IGUANATEXSIZE" val="2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 = \alpha m a&#10;\end{align*}&#10;\end{document}&#10;"/>
  <p:tag name="IGUANATEXSIZE" val="2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 = m a&#10;\end{align*}&#10;\end{document}&#10;"/>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 = G\frac{Mm}{r^2}&#10;\end{align*}&#10;\end{document}&#10;"/>
  <p:tag name="IGUANATEXSIZE" val="18"/>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 \frac{m_0}{\sqrt{1-v^2/c^2}}&#10;\end{align*}&#10;\end{document}&#10;"/>
  <p:tag name="IGUANATEXSIZE" val="18"/>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 m_p + 2 m_n + 2m_e =6.6969258\times 10^{-27}&gt;6.64647\times 10^{-27}&#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amp;=a_x\vek i + a_y \vek j+a_z\vek k&#10;\end{align*}&#10;\end{document}"/>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amp;= \sum^3_{i=1}a_i\vek{e_i}&#10;\end{align*}&#10;\end{document}"/>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elta_{ij}=&#10;\begin{cases}&#10;0&amp; \text{ak } i\ne j\\&#10;1&amp; \text{ak } i=j&#10;\end{cases}&#10;\end{align*}&#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e_i}.\vec a=\sum_j\vec{e_i}.\vec{e_j}a_j=\sum_j\delta_{ij}a_j=a_i&#10;\end{align*}&#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i=\vec{e_i}\vec a&#10;\end{align*}&#10;\end{document}"/>
  <p:tag name="IGUANATEXSIZE" val="24"/>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e_i}.\vec a=\sum_j\vec{e_i}.\vec{e_j}a_j=\sum_j\delta_{ij}a_j=a_i&#10;\end{align*}&#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elta_{ij}&#10;\end{align*}&#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10;  \begin{array}{ccc}&#10;    \delta_{11} &amp; \delta_{12} &amp; \delta_{13} \\&#10;    \delta_{21} &amp; \delta_{22} &amp; \delta_{23} \\&#10;    \delta_{31} &amp; \delta_{32} &amp; \delta_{33} \\&#10;  \end{array}&#10;\right)\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left(&#10;  \begin{array}{c}&#10;    a_1 \\&#10;    a_2 \\&#10;    a_3 \\&#10;  \end{array}&#10;\right)&#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um_j\delta_{ij}a_j&#10;\end{align*}&#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um_j\delta_{1j}a_j, \;\;\;\;\sum_j\delta_{2j}a_j, \;\;\;\;\sum_j\delta_{3j}a_j&#10;\end{align*}&#10;\end{document}"/>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um_j\delta_{ij}a_j \equiv \sum_k\delta_{ik}a_k&#10;\end{align*}&#10;\end{document}"/>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10;  \begin{array}{c}&#10;    b_{1}\\&#10;    b_{2}\\&#10;    b_{3}\\&#10;  \end{array}&#10;\right)&#10;=&#10;\left(&#10;  \begin{array}{ccc}&#10;    A_{11} &amp; A_{12} &amp; A_{13} \\&#10;    A_{21} &amp; A_{22} &amp; A_{23} \\&#10;    A_{31} &amp; A_{32} &amp; A_{33} \\&#10;  \end{array}&#10;\right)&#10;.&#10;\left(&#10;  \begin{array}{c}&#10;    a_{1}\\&#10;    a_{2}\\&#10;    a_{3}\\&#10;  \end{array}&#10;\right)&#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i=\sum_j A_{ij}a_j&#10;\end{align*}&#10;\end{document}"/>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1=A_{11}a_1+A_{12}a_2+A_{13}a_3&#10;\end{align*}&#10;\end{document}"/>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_1=&#10;\color{Red1}&#10;A_{11}a_1&#10;\color{Black}&#10;+&#10;\color{Blue3}&#10;A_{12}a_2&#10;\color{Black}&#10;+&#10;\color{Green4}&#10;A_{13}a_3&#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10;  \begin{array}{c}&#10;    b_{1}\\&#10;    b_{2}\\&#10;    b_{3}\\&#10;  \end{array}&#10;\right)&#10;=&#10;\left(&#10;  \begin{array}{ccc}&#10;    A_{11} &amp; A_{12} &amp; A_{13} \\&#10;    A_{21} &amp; A_{22} &amp; A_{23} \\&#10;    A_{31} &amp; A_{32} &amp; A_{33} \\&#10;  \end{array}&#10;\right)&#10;.&#10;\left(&#10;  \begin{array}{c}&#10;    a_{1}\\&#10;    a_{2}\\&#10;    a_{3}\\&#10;  \end{array}&#10;\right)&#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_1=&#10;\color{Red1}&#10;A_{21}a_1&#10;\color{Black}&#10;+&#10;\color{Blue3}&#10;A_{22}a_2&#10;\color{Black}&#10;+&#10;\color{Green4}&#10;A_{23}a_3&#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prime&#10;\end{align*}&#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prime&#10;\end{align*}&#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prime&#10;\end{align*}&#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vek{e_i}&#10;\end{align*}&#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equiv\vek i,\;\;\;\vek {e_2}\equiv\vek j,\;\;\;\vek {e_3}\equiv\vek k&#10;\end{align*}&#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prime\vek{e_i}^\prime&#10;\end{align*}&#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i^\prime= \vek a.\vek{e_i}^\prime=\sum_ja_j\vek{e_j}.\vek{e_i}^\prime&#10;=\sum_j(\vek{e_i}^\prime.\vek{e_j})a_j=\sum_jO_{ij}a_j&#10;\end{align*}&#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_{ij}\equiv\vek{e_i}^\prime.\vek{e_j}&#10;=\mbox{cos uhla medzi  }\vek{e_i}^\prime\mbox{  a  }\vek{e_j}&#10;\end{align*}&#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_{ij}&#10;\end{align*}&#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a_1^\prime\\a_2^\prime\\a_3^\prime\end{pmatrix}&#10;=\begin{pmatrix}O_{11}&amp;O_{12}&amp;O_{13}\\O_{21}&amp;O_{22}&amp;O_{23}\\&#10;O_{31}&amp;O_{32}&amp;O_{33}\end{pmatrix}&#10;\begin{pmatrix} a_1\\a_2\\a_3\end{pmatrix}&#10;\end{align*}&#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prime&#10;\end{align*}&#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prime&#10;\end{align*}&#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amp;=a_x\vek i + a_y \vek j+a_z\vek k\Leftrightarrow \sum^3_{i=1}a_i\vek{e_i}&#10;\end{align*}&#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prime&#10;\end{align*}&#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vek{e_i}&#10;\end{align*}&#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sum_ia_i\vek{e_i}^\prime&#10;\end{align*}&#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1\equiv a_x,\;\;\;a_2\equiv a_y,\;\;\;a_3\equiv a_z&#10;\end{align*}&#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i}&#10;\end{align*}&#10;\end{document}"/>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i}^\prime&#10;\end{align*}&#10;\end{document}"/>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prime&#10;\end{align*}&#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elta_{ij}=&#10;\begin{cases}&#10;0&amp; \text{ak } i\ne j\\&#10;1&amp; \text{ak } i=j&#10;\end{cases}&#10;\end{align*}&#10;\end{document}"/>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prime&#10;\end{align*}&#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prime&#10;\end{align*}&#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vek{e_i}&#10;\end{align*}&#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sum_ia_i\vek{e_i}^\prime=\sum_ib_i\vek{e_i}&#10;\end{align*}&#10;\end{document}"/>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i= \vek b.\vek{e_i}=\sum_ja_j\vek{e_j}^\prime.\vek{e_i}&#10;=\sum_j(\vek{e_i}.\vek{e_j}^\prime)a_j=\sum_jR_{ij}a_j&#10;\end{align*}&#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j}\equiv\vek{e_i}.\vek{e_j}^\prime&#10;=\mbox{cos uhla medzi  }\vek{e_i}\mbox{  a  }\vek{e_j}^\prime&#10;\end{align*}&#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mbox{pre   }i,j\in\{1,2,3\}&#10;\end{align*}&#10;\end{document}"/>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_{ij}\equiv\vek{e_i}^\prime.\vek{e_j}&#10;=\mbox{cos uhla medzi  }\vek{e_i}^\prime\mbox{  a  }\vek{e_j}&#10;\end{align*}&#10;\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j}=O_{ji}&#10;\end{align*}&#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vek{e_i}&#10;\end{align*}&#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sum_ib_i\vek{e_i}&#10;\end{align*}&#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i= \sum_j(\vek{e_i}.\vek{e_j}^\prime)a_j=\sum_jR_{ij}a_j&#10;\end{align*}&#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e_i}.\vec{e_j}=\delta_{ij}&#10;\end{align*}&#10;\end{document}"/>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b_1\\b_2\\b_3\end{pmatrix}&#10;=\begin{pmatrix}R_{11}&amp;R_{12}&amp;R_{13}\\R_{21}&amp;R_{22}&amp;R_{23}\\&#10;R_{31}&amp;R_{32}&amp;R_{33}\end{pmatrix}&#10;\begin{pmatrix} a_1\\a_2\\a_3\end{pmatrix}&#10;\end{align*}&#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j}\equiv\vek{e_i}.\vek{e_j}^\prime&#10;\end{align*}&#10;\end{document}"/>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e_j}^\prime&#10;\end{align*}&#10;\end{document}"/>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e_j}&#10;\end{align*}&#10;\end{document}"/>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b}&#10;\end{align*}&#10;\end{document}"/>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a}&#10;\end{align*}&#10;\end{document}"/>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v=(v_x, v_y, v_z)&#10;\end{align*}&#10;\end{document}&#10;"/>
  <p:tag name="IGUANATEXSIZE" val="18"/>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_x, v_y, v_z&#10;\end{align*}&#10;\end{document}&#10;"/>
  <p:tag name="IGUANATEXSIZE" val="18"/>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Meter/\Sek&#10;\end{align*}&#10;\end{document}&#10;"/>
  <p:tag name="IGUANATEXSIZE" val="18"/>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Meter/\Sek&#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7131</TotalTime>
  <Words>3906</Words>
  <Application>Microsoft Office PowerPoint</Application>
  <PresentationFormat>On-screen Show (4:3)</PresentationFormat>
  <Paragraphs>236</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180</cp:revision>
  <dcterms:created xsi:type="dcterms:W3CDTF">2014-02-21T11:26:05Z</dcterms:created>
  <dcterms:modified xsi:type="dcterms:W3CDTF">2018-10-19T17:36:25Z</dcterms:modified>
</cp:coreProperties>
</file>