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689" r:id="rId2"/>
    <p:sldId id="690" r:id="rId3"/>
    <p:sldId id="691" r:id="rId4"/>
    <p:sldId id="692" r:id="rId5"/>
    <p:sldId id="693" r:id="rId6"/>
    <p:sldId id="694" r:id="rId7"/>
    <p:sldId id="695" r:id="rId8"/>
    <p:sldId id="696" r:id="rId9"/>
    <p:sldId id="697" r:id="rId10"/>
    <p:sldId id="698" r:id="rId11"/>
    <p:sldId id="699" r:id="rId12"/>
    <p:sldId id="700" r:id="rId13"/>
    <p:sldId id="701" r:id="rId14"/>
    <p:sldId id="702" r:id="rId15"/>
    <p:sldId id="703" r:id="rId16"/>
    <p:sldId id="704" r:id="rId17"/>
    <p:sldId id="705" r:id="rId18"/>
    <p:sldId id="706" r:id="rId19"/>
    <p:sldId id="707" r:id="rId20"/>
    <p:sldId id="709" r:id="rId21"/>
    <p:sldId id="710" r:id="rId22"/>
    <p:sldId id="711" r:id="rId23"/>
    <p:sldId id="712" r:id="rId24"/>
    <p:sldId id="713" r:id="rId25"/>
    <p:sldId id="714" r:id="rId26"/>
    <p:sldId id="715" r:id="rId27"/>
    <p:sldId id="716" r:id="rId28"/>
    <p:sldId id="717" r:id="rId29"/>
    <p:sldId id="718" r:id="rId3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72" d="100"/>
          <a:sy n="72" d="100"/>
        </p:scale>
        <p:origin x="94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B2C6D-23AD-48DB-B68F-43D62C5140CA}" type="datetimeFigureOut">
              <a:rPr lang="sk-SK" smtClean="0"/>
              <a:t>6.11.2018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5B4E5-49D5-4B50-8F69-B5DD2656B8FD}" type="slidenum">
              <a:rPr lang="sk-SK" smtClean="0"/>
              <a:t>‹#›</a:t>
            </a:fld>
            <a:endParaRPr lang="sk-SK"/>
          </a:p>
        </p:txBody>
      </p:sp>
    </p:spTree>
    <p:extLst>
      <p:ext uri="{BB962C8B-B14F-4D97-AF65-F5344CB8AC3E}">
        <p14:creationId xmlns:p14="http://schemas.microsoft.com/office/powerpoint/2010/main" val="70540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BE612-7176-44C6-BDFA-CE5AA6B1BF56}"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0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3789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2361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69299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66367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0206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83859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6.11.2018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15723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6.11.2018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44277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6.11.2018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42986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04576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12374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6.11.2018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3003593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5.png"/><Relationship Id="rId11" Type="http://schemas.openxmlformats.org/officeDocument/2006/relationships/image" Target="../media/image17.png"/><Relationship Id="rId5" Type="http://schemas.openxmlformats.org/officeDocument/2006/relationships/image" Target="../media/image14.jpg"/><Relationship Id="rId10" Type="http://schemas.openxmlformats.org/officeDocument/2006/relationships/image" Target="../media/image16.png"/><Relationship Id="rId4" Type="http://schemas.openxmlformats.org/officeDocument/2006/relationships/slideLayout" Target="../slideLayouts/slideLayout7.xml"/><Relationship Id="rId9" Type="http://schemas.openxmlformats.org/officeDocument/2006/relationships/image" Target="../media/image48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tags" Target="../tags/tag22.xml"/><Relationship Id="rId7" Type="http://schemas.openxmlformats.org/officeDocument/2006/relationships/slideLayout" Target="../slideLayouts/slideLayout7.xml"/><Relationship Id="rId12" Type="http://schemas.openxmlformats.org/officeDocument/2006/relationships/image" Target="../media/image19.png"/><Relationship Id="rId17" Type="http://schemas.openxmlformats.org/officeDocument/2006/relationships/image" Target="../media/image14.jpg"/><Relationship Id="rId2" Type="http://schemas.openxmlformats.org/officeDocument/2006/relationships/tags" Target="../tags/tag21.xml"/><Relationship Id="rId16" Type="http://schemas.openxmlformats.org/officeDocument/2006/relationships/image" Target="../media/image13.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0.png"/><Relationship Id="rId5" Type="http://schemas.openxmlformats.org/officeDocument/2006/relationships/tags" Target="../tags/tag24.xml"/><Relationship Id="rId15" Type="http://schemas.openxmlformats.org/officeDocument/2006/relationships/image" Target="../media/image12.png"/><Relationship Id="rId10" Type="http://schemas.openxmlformats.org/officeDocument/2006/relationships/image" Target="../media/image91.png"/><Relationship Id="rId4" Type="http://schemas.openxmlformats.org/officeDocument/2006/relationships/tags" Target="../tags/tag23.xml"/><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slideLayout" Target="../slideLayouts/slideLayout7.xml"/><Relationship Id="rId9" Type="http://schemas.openxmlformats.org/officeDocument/2006/relationships/image" Target="../media/image430.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470.png"/><Relationship Id="rId5" Type="http://schemas.openxmlformats.org/officeDocument/2006/relationships/image" Target="../media/image46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330.png"/></Relationships>
</file>

<file path=ppt/slides/_rels/slide1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25.png"/><Relationship Id="rId3" Type="http://schemas.openxmlformats.org/officeDocument/2006/relationships/tags" Target="../tags/tag31.xml"/><Relationship Id="rId21" Type="http://schemas.openxmlformats.org/officeDocument/2006/relationships/image" Target="../media/image30.png"/><Relationship Id="rId7" Type="http://schemas.openxmlformats.org/officeDocument/2006/relationships/tags" Target="../tags/tag35.xml"/><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tags" Target="../tags/tag30.xml"/><Relationship Id="rId16" Type="http://schemas.openxmlformats.org/officeDocument/2006/relationships/image" Target="../media/image28.png"/><Relationship Id="rId20" Type="http://schemas.openxmlformats.org/officeDocument/2006/relationships/image" Target="../media/image711.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notesSlide" Target="../notesSlides/notesSlide1.xml"/><Relationship Id="rId24" Type="http://schemas.openxmlformats.org/officeDocument/2006/relationships/image" Target="../media/image32.png"/><Relationship Id="rId5" Type="http://schemas.openxmlformats.org/officeDocument/2006/relationships/tags" Target="../tags/tag33.xml"/><Relationship Id="rId15" Type="http://schemas.openxmlformats.org/officeDocument/2006/relationships/image" Target="../media/image27.png"/><Relationship Id="rId23" Type="http://schemas.openxmlformats.org/officeDocument/2006/relationships/image" Target="../media/image1010.png"/><Relationship Id="rId10" Type="http://schemas.openxmlformats.org/officeDocument/2006/relationships/slideLayout" Target="../slideLayouts/slideLayout7.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26.png"/><Relationship Id="rId22"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26.png"/><Relationship Id="rId3" Type="http://schemas.openxmlformats.org/officeDocument/2006/relationships/tags" Target="../tags/tag40.xml"/><Relationship Id="rId21" Type="http://schemas.openxmlformats.org/officeDocument/2006/relationships/image" Target="../media/image31.png"/><Relationship Id="rId7" Type="http://schemas.openxmlformats.org/officeDocument/2006/relationships/tags" Target="../tags/tag44.xml"/><Relationship Id="rId12" Type="http://schemas.openxmlformats.org/officeDocument/2006/relationships/image" Target="../media/image25.png"/><Relationship Id="rId2" Type="http://schemas.openxmlformats.org/officeDocument/2006/relationships/tags" Target="../tags/tag39.xml"/><Relationship Id="rId16" Type="http://schemas.openxmlformats.org/officeDocument/2006/relationships/image" Target="../media/image29.png"/><Relationship Id="rId20" Type="http://schemas.openxmlformats.org/officeDocument/2006/relationships/image" Target="../media/image30.pn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24.png"/><Relationship Id="rId5" Type="http://schemas.openxmlformats.org/officeDocument/2006/relationships/tags" Target="../tags/tag42.xml"/><Relationship Id="rId15" Type="http://schemas.openxmlformats.org/officeDocument/2006/relationships/image" Target="../media/image28.png"/><Relationship Id="rId23" Type="http://schemas.openxmlformats.org/officeDocument/2006/relationships/image" Target="../media/image34.png"/><Relationship Id="rId10" Type="http://schemas.openxmlformats.org/officeDocument/2006/relationships/slideLayout" Target="../slideLayouts/slideLayout7.xml"/><Relationship Id="rId19" Type="http://schemas.openxmlformats.org/officeDocument/2006/relationships/image" Target="../media/image711.png"/><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image" Target="../media/image33.png"/><Relationship Id="rId22" Type="http://schemas.openxmlformats.org/officeDocument/2006/relationships/image" Target="../media/image1010.png"/></Relationships>
</file>

<file path=ppt/slides/_rels/slide18.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image" Target="../media/image37.png"/><Relationship Id="rId26" Type="http://schemas.openxmlformats.org/officeDocument/2006/relationships/image" Target="../media/image42.png"/><Relationship Id="rId3" Type="http://schemas.openxmlformats.org/officeDocument/2006/relationships/tags" Target="../tags/tag49.xml"/><Relationship Id="rId21" Type="http://schemas.openxmlformats.org/officeDocument/2006/relationships/image" Target="../media/image40.png"/><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image" Target="../media/image28.png"/><Relationship Id="rId25" Type="http://schemas.openxmlformats.org/officeDocument/2006/relationships/image" Target="../media/image41.png"/><Relationship Id="rId2" Type="http://schemas.openxmlformats.org/officeDocument/2006/relationships/tags" Target="../tags/tag48.xml"/><Relationship Id="rId16" Type="http://schemas.openxmlformats.org/officeDocument/2006/relationships/image" Target="../media/image36.png"/><Relationship Id="rId20" Type="http://schemas.openxmlformats.org/officeDocument/2006/relationships/image" Target="../media/image39.png"/><Relationship Id="rId29" Type="http://schemas.openxmlformats.org/officeDocument/2006/relationships/image" Target="../media/image45.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image" Target="../media/image1910.png"/><Relationship Id="rId5" Type="http://schemas.openxmlformats.org/officeDocument/2006/relationships/tags" Target="../tags/tag51.xml"/><Relationship Id="rId15" Type="http://schemas.openxmlformats.org/officeDocument/2006/relationships/image" Target="../media/image35.png"/><Relationship Id="rId28" Type="http://schemas.openxmlformats.org/officeDocument/2006/relationships/image" Target="../media/image44.png"/><Relationship Id="rId10" Type="http://schemas.openxmlformats.org/officeDocument/2006/relationships/tags" Target="../tags/tag56.xml"/><Relationship Id="rId19" Type="http://schemas.openxmlformats.org/officeDocument/2006/relationships/image" Target="../media/image38.pn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slideLayout" Target="../slideLayouts/slideLayout7.xml"/><Relationship Id="rId27"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80.png"/><Relationship Id="rId18" Type="http://schemas.openxmlformats.org/officeDocument/2006/relationships/image" Target="../media/image51.png"/><Relationship Id="rId3" Type="http://schemas.openxmlformats.org/officeDocument/2006/relationships/tags" Target="../tags/tag64.xml"/><Relationship Id="rId7" Type="http://schemas.openxmlformats.org/officeDocument/2006/relationships/tags" Target="../tags/tag68.xml"/><Relationship Id="rId17" Type="http://schemas.openxmlformats.org/officeDocument/2006/relationships/image" Target="../media/image50.png"/><Relationship Id="rId2" Type="http://schemas.openxmlformats.org/officeDocument/2006/relationships/tags" Target="../tags/tag63.xml"/><Relationship Id="rId16" Type="http://schemas.openxmlformats.org/officeDocument/2006/relationships/image" Target="../media/image47.png"/><Relationship Id="rId20" Type="http://schemas.openxmlformats.org/officeDocument/2006/relationships/image" Target="../media/image52.png"/><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5" Type="http://schemas.openxmlformats.org/officeDocument/2006/relationships/image" Target="../media/image300.png"/><Relationship Id="rId10" Type="http://schemas.openxmlformats.org/officeDocument/2006/relationships/image" Target="../media/image48.png"/><Relationship Id="rId19" Type="http://schemas.openxmlformats.org/officeDocument/2006/relationships/image" Target="../media/image330.png"/><Relationship Id="rId4" Type="http://schemas.openxmlformats.org/officeDocument/2006/relationships/tags" Target="../tags/tag65.xml"/><Relationship Id="rId9" Type="http://schemas.openxmlformats.org/officeDocument/2006/relationships/image" Target="../media/image46.png"/><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tags" Target="../tags/tag71.xml"/><Relationship Id="rId7" Type="http://schemas.openxmlformats.org/officeDocument/2006/relationships/slideLayout" Target="../slideLayouts/slideLayout7.xml"/><Relationship Id="rId12" Type="http://schemas.openxmlformats.org/officeDocument/2006/relationships/image" Target="../media/image57.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56.png"/><Relationship Id="rId5" Type="http://schemas.openxmlformats.org/officeDocument/2006/relationships/tags" Target="../tags/tag73.xml"/><Relationship Id="rId10" Type="http://schemas.openxmlformats.org/officeDocument/2006/relationships/image" Target="../media/image55.png"/><Relationship Id="rId4" Type="http://schemas.openxmlformats.org/officeDocument/2006/relationships/tags" Target="../tags/tag72.xml"/><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18" Type="http://schemas.openxmlformats.org/officeDocument/2006/relationships/image" Target="../media/image62.png"/><Relationship Id="rId3" Type="http://schemas.openxmlformats.org/officeDocument/2006/relationships/tags" Target="../tags/tag77.xml"/><Relationship Id="rId7" Type="http://schemas.openxmlformats.org/officeDocument/2006/relationships/tags" Target="../tags/tag81.xml"/><Relationship Id="rId17" Type="http://schemas.openxmlformats.org/officeDocument/2006/relationships/image" Target="../media/image440.png"/><Relationship Id="rId2" Type="http://schemas.openxmlformats.org/officeDocument/2006/relationships/tags" Target="../tags/tag76.xml"/><Relationship Id="rId16" Type="http://schemas.openxmlformats.org/officeDocument/2006/relationships/image" Target="../media/image61.png"/><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46.png"/><Relationship Id="rId5" Type="http://schemas.openxmlformats.org/officeDocument/2006/relationships/tags" Target="../tags/tag79.xml"/><Relationship Id="rId15" Type="http://schemas.openxmlformats.org/officeDocument/2006/relationships/image" Target="../media/image60.png"/><Relationship Id="rId10" Type="http://schemas.microsoft.com/office/2007/relationships/hdphoto" Target="../media/hdphoto1.wdp"/><Relationship Id="rId19" Type="http://schemas.openxmlformats.org/officeDocument/2006/relationships/image" Target="../media/image63.png"/><Relationship Id="rId4" Type="http://schemas.openxmlformats.org/officeDocument/2006/relationships/tags" Target="../tags/tag78.xml"/><Relationship Id="rId9" Type="http://schemas.openxmlformats.org/officeDocument/2006/relationships/image" Target="../media/image59.png"/><Relationship Id="rId14" Type="http://schemas.openxmlformats.org/officeDocument/2006/relationships/image" Target="../media/image410.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0.png"/><Relationship Id="rId3" Type="http://schemas.openxmlformats.org/officeDocument/2006/relationships/tags" Target="../tags/tag85.xml"/><Relationship Id="rId7" Type="http://schemas.openxmlformats.org/officeDocument/2006/relationships/slideLayout" Target="../slideLayouts/slideLayout7.xml"/><Relationship Id="rId12" Type="http://schemas.openxmlformats.org/officeDocument/2006/relationships/image" Target="../media/image65.png"/><Relationship Id="rId17" Type="http://schemas.openxmlformats.org/officeDocument/2006/relationships/image" Target="../media/image67.png"/><Relationship Id="rId2" Type="http://schemas.openxmlformats.org/officeDocument/2006/relationships/tags" Target="../tags/tag84.xml"/><Relationship Id="rId16" Type="http://schemas.openxmlformats.org/officeDocument/2006/relationships/image" Target="../media/image28.png"/><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490.png"/><Relationship Id="rId5" Type="http://schemas.openxmlformats.org/officeDocument/2006/relationships/tags" Target="../tags/tag87.xml"/><Relationship Id="rId15" Type="http://schemas.openxmlformats.org/officeDocument/2006/relationships/image" Target="../media/image42.png"/><Relationship Id="rId4" Type="http://schemas.openxmlformats.org/officeDocument/2006/relationships/tags" Target="../tags/tag86.xml"/><Relationship Id="rId14" Type="http://schemas.openxmlformats.org/officeDocument/2006/relationships/image" Target="../media/image66.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65.png"/><Relationship Id="rId18" Type="http://schemas.openxmlformats.org/officeDocument/2006/relationships/image" Target="../media/image67.png"/><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image" Target="../media/image490.png"/><Relationship Id="rId17" Type="http://schemas.openxmlformats.org/officeDocument/2006/relationships/image" Target="../media/image28.png"/><Relationship Id="rId2" Type="http://schemas.openxmlformats.org/officeDocument/2006/relationships/tags" Target="../tags/tag90.xml"/><Relationship Id="rId16" Type="http://schemas.openxmlformats.org/officeDocument/2006/relationships/image" Target="../media/image42.png"/><Relationship Id="rId20" Type="http://schemas.openxmlformats.org/officeDocument/2006/relationships/image" Target="../media/image68.png"/><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15" Type="http://schemas.openxmlformats.org/officeDocument/2006/relationships/image" Target="../media/image66.png"/><Relationship Id="rId19" Type="http://schemas.openxmlformats.org/officeDocument/2006/relationships/image" Target="../media/image530.png"/><Relationship Id="rId4" Type="http://schemas.openxmlformats.org/officeDocument/2006/relationships/tags" Target="../tags/tag92.xml"/><Relationship Id="rId9" Type="http://schemas.openxmlformats.org/officeDocument/2006/relationships/image" Target="../media/image46.png"/><Relationship Id="rId14" Type="http://schemas.openxmlformats.org/officeDocument/2006/relationships/image" Target="../media/image510.png"/></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Layout" Target="../slideLayouts/slideLayout7.xml"/><Relationship Id="rId7" Type="http://schemas.openxmlformats.org/officeDocument/2006/relationships/image" Target="../media/image551.png"/><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7.xml"/><Relationship Id="rId7" Type="http://schemas.openxmlformats.org/officeDocument/2006/relationships/image" Target="../media/image66.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570.png"/></Relationships>
</file>

<file path=ppt/slides/_rels/slide28.xml.rels><?xml version="1.0" encoding="UTF-8" standalone="yes"?>
<Relationships xmlns="http://schemas.openxmlformats.org/package/2006/relationships"><Relationship Id="rId13" Type="http://schemas.openxmlformats.org/officeDocument/2006/relationships/image" Target="../media/image74.jpeg"/><Relationship Id="rId3" Type="http://schemas.openxmlformats.org/officeDocument/2006/relationships/tags" Target="../tags/tag102.xml"/><Relationship Id="rId7" Type="http://schemas.openxmlformats.org/officeDocument/2006/relationships/image" Target="../media/image71.png"/><Relationship Id="rId12" Type="http://schemas.openxmlformats.org/officeDocument/2006/relationships/image" Target="../media/image73.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70.png"/><Relationship Id="rId11" Type="http://schemas.openxmlformats.org/officeDocument/2006/relationships/image" Target="../media/image72.png"/><Relationship Id="rId5" Type="http://schemas.openxmlformats.org/officeDocument/2006/relationships/slideLayout" Target="../slideLayouts/slideLayout7.xml"/><Relationship Id="rId10" Type="http://schemas.openxmlformats.org/officeDocument/2006/relationships/image" Target="../media/image600.png"/><Relationship Id="rId4"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270.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slideLayout" Target="../slideLayouts/slideLayout7.xml"/><Relationship Id="rId4" Type="http://schemas.openxmlformats.org/officeDocument/2006/relationships/tags" Target="../tags/tag9.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tags" Target="../tags/tag12.xml"/><Relationship Id="rId12" Type="http://schemas.openxmlformats.org/officeDocument/2006/relationships/image" Target="../media/image13.png"/><Relationship Id="rId2" Type="http://schemas.openxmlformats.org/officeDocument/2006/relationships/tags" Target="../tags/tag11.xml"/><Relationship Id="rId1" Type="http://schemas.openxmlformats.org/officeDocument/2006/relationships/tags" Target="../tags/tag10.xml"/><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13.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4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0918" y="385482"/>
            <a:ext cx="67324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Skladanie síl</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251012" y="1228165"/>
            <a:ext cx="844475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teraz časticu (hmotný bod), na ktorú silovo pôsobí viac „vonkajších telies“, napríklad dve. Otázka je, či môžeme rozumne sformulovať, že každé z tých dvoch vonkajších telies pôsobí na skúmanú časticu silovo tak, ako keby to druhé pôsobiace teleso neexistovalo, teda rovnakou silo ako keby pôsobilo samo.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 je jedna možná formulácia. Nech pôsobí len jedno teleso a vyriešme, ako sa bude častica pohybovať (nejaký krátky časový interval) pod vplyvom toho pôsobenia. Potom necháme pôsobiť iba druhé teleso a podobne vyriešime pohyb častice. Predstavme si teraz, že častica vykonáva  oba nájdené pohyby súčasne (už sme diskutovali o skladaní súčasných pohybov, pohyby – posúvania – sa skladajú ako vektorové súčty). Zložením dvoch nezávislých pohybov vznikne jeden výsledný pohyb. Môže sa stať, že výsledný zložený pohyb je presne rovnaký ako skutočný pohyb pozorovaný ak obe pôsobiace telesá pôsobia súčasne. Pýtame sa, ako vyzerá zákon sily pri pôsobení dvoch nezávislých síl.</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532967"/>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47" y="692696"/>
            <a:ext cx="7164288" cy="2307899"/>
          </a:xfrm>
          <a:prstGeom prst="rect">
            <a:avLst/>
          </a:prstGeom>
        </p:spPr>
      </p:pic>
      <p:cxnSp>
        <p:nvCxnSpPr>
          <p:cNvPr id="12" name="Straight Connector 11"/>
          <p:cNvCxnSpPr/>
          <p:nvPr/>
        </p:nvCxnSpPr>
        <p:spPr>
          <a:xfrm>
            <a:off x="2699792" y="1556792"/>
            <a:ext cx="0" cy="1443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87824" y="1484784"/>
            <a:ext cx="0" cy="151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75856" y="1484784"/>
            <a:ext cx="0" cy="151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63888" y="1484784"/>
            <a:ext cx="0" cy="151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51920" y="1412776"/>
            <a:ext cx="0"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39952" y="1340768"/>
            <a:ext cx="0" cy="16561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27984" y="1268760"/>
            <a:ext cx="0" cy="17281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16016" y="1124744"/>
            <a:ext cx="0" cy="187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004048" y="980728"/>
            <a:ext cx="0" cy="2016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92080" y="908720"/>
            <a:ext cx="0" cy="2088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80112" y="836712"/>
            <a:ext cx="0" cy="2160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68144" y="836712"/>
            <a:ext cx="0" cy="2160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a:spLocks/>
          </p:cNvSpPr>
          <p:nvPr/>
        </p:nvSpPr>
        <p:spPr>
          <a:xfrm>
            <a:off x="4139952" y="1407651"/>
            <a:ext cx="288032" cy="1589301"/>
          </a:xfrm>
          <a:prstGeom prst="rect">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970547" y="3429000"/>
            <a:ext cx="758571" cy="58674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970547" y="4293096"/>
                <a:ext cx="7489885"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Tento symbolický výraz znamená toto. Urobím sumu "cez všetky pomenované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obdĺžničky</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Ich mená sú "x", preto je tam že cez všetky "x". Za každý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obdĺžniček</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zapíšem sčítanec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𝑑𝑆</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𝑓</m:t>
                    </m:r>
                    <m:d>
                      <m:d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𝑥</m:t>
                        </m:r>
                      </m:e>
                    </m:d>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𝑑𝑥</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Dostanem nejaké číslo. Overím si (alebo to nechám overiť múdrych matematikov), že keď to budem rozsekávať na stále viac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obdĺžničkov</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tak tie čísla budú konvergovať k nejakému konkrétnemu číslu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𝑆</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Toto číslo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nazvem plocha pod krivkou.</a:t>
                </a:r>
              </a:p>
            </p:txBody>
          </p:sp>
        </mc:Choice>
        <mc:Fallback xmlns="">
          <p:sp>
            <p:nvSpPr>
              <p:cNvPr id="4" name="TextBox 3"/>
              <p:cNvSpPr txBox="1">
                <a:spLocks noRot="1" noChangeAspect="1" noMove="1" noResize="1" noEditPoints="1" noAdjustHandles="1" noChangeArrowheads="1" noChangeShapeType="1" noTextEdit="1"/>
              </p:cNvSpPr>
              <p:nvPr/>
            </p:nvSpPr>
            <p:spPr>
              <a:xfrm>
                <a:off x="970547" y="4293096"/>
                <a:ext cx="7489885" cy="2462213"/>
              </a:xfrm>
              <a:prstGeom prst="rect">
                <a:avLst/>
              </a:prstGeom>
              <a:blipFill rotWithShape="1">
                <a:blip r:embed="rId9"/>
                <a:stretch>
                  <a:fillRect l="-976" t="-1485" r="-976" b="-3960"/>
                </a:stretch>
              </a:blipFill>
            </p:spPr>
            <p:txBody>
              <a:bodyPr/>
              <a:lstStyle/>
              <a:p>
                <a:r>
                  <a:rPr lang="sk-SK">
                    <a:noFill/>
                  </a:rPr>
                  <a:t> </a:t>
                </a:r>
              </a:p>
            </p:txBody>
          </p:sp>
        </mc:Fallback>
      </mc:AlternateContent>
      <p:pic>
        <p:nvPicPr>
          <p:cNvPr id="5" name="Pictur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411760" y="3087246"/>
            <a:ext cx="129921" cy="125730"/>
          </a:xfrm>
          <a:prstGeom prst="rect">
            <a:avLst/>
          </a:prstGeom>
        </p:spPr>
      </p:pic>
      <p:pic>
        <p:nvPicPr>
          <p:cNvPr id="6" name="Picture 5"/>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170272" y="3068961"/>
            <a:ext cx="104775" cy="196977"/>
          </a:xfrm>
          <a:prstGeom prst="rect">
            <a:avLst/>
          </a:prstGeom>
        </p:spPr>
      </p:pic>
    </p:spTree>
    <p:extLst>
      <p:ext uri="{BB962C8B-B14F-4D97-AF65-F5344CB8AC3E}">
        <p14:creationId xmlns:p14="http://schemas.microsoft.com/office/powerpoint/2010/main" val="1623900769"/>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7" y="272262"/>
            <a:ext cx="75608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4000" b="1" i="0" u="none" strike="noStrike" kern="1200" cap="none" spc="0" normalizeH="0" baseline="0" noProof="0" dirty="0">
                <a:ln>
                  <a:noFill/>
                </a:ln>
                <a:solidFill>
                  <a:prstClr val="black"/>
                </a:solidFill>
                <a:effectLst/>
                <a:uLnTx/>
                <a:uFillTx/>
                <a:latin typeface="Calibri" panose="020F0502020204030204"/>
                <a:ea typeface="+mn-ea"/>
                <a:cs typeface="+mn-cs"/>
              </a:rPr>
              <a:t>Takže prerobte si hlavu!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(ak vás naučili, že integrál je opak derivácie)</a:t>
            </a:r>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084702" y="2492896"/>
            <a:ext cx="758571" cy="586740"/>
          </a:xfrm>
          <a:prstGeom prst="rect">
            <a:avLst/>
          </a:prstGeom>
        </p:spPr>
      </p:pic>
      <p:sp>
        <p:nvSpPr>
          <p:cNvPr id="4" name="TextBox 3"/>
          <p:cNvSpPr txBox="1"/>
          <p:nvPr/>
        </p:nvSpPr>
        <p:spPr>
          <a:xfrm>
            <a:off x="467544" y="1844824"/>
            <a:ext cx="828092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Nemusíte zavádzať pre plochu pod krivkou nový hieroglyf typu</a:t>
            </a:r>
          </a:p>
        </p:txBody>
      </p:sp>
      <p:sp>
        <p:nvSpPr>
          <p:cNvPr id="5" name="TextBox 4"/>
          <p:cNvSpPr txBox="1"/>
          <p:nvPr/>
        </p:nvSpPr>
        <p:spPr>
          <a:xfrm>
            <a:off x="467544" y="3356992"/>
            <a:ext cx="77768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spokojne používajte starý hieroglyf</a:t>
            </a:r>
          </a:p>
        </p:txBody>
      </p:sp>
      <p:pic>
        <p:nvPicPr>
          <p:cNvPr id="7" name="Pictur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035932" y="3933056"/>
            <a:ext cx="1144143" cy="980694"/>
          </a:xfrm>
          <a:prstGeom prst="rect">
            <a:avLst/>
          </a:prstGeom>
        </p:spPr>
      </p:pic>
      <p:sp>
        <p:nvSpPr>
          <p:cNvPr id="8" name="TextBox 7"/>
          <p:cNvSpPr txBox="1"/>
          <p:nvPr/>
        </p:nvSpPr>
        <p:spPr>
          <a:xfrm>
            <a:off x="467544" y="5301208"/>
            <a:ext cx="842493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Ale ten hieroglyf nech pre vás neznamená "opak derivácie" ale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sumu!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Ktorá, ako ste sa asi učili, sa (v tomto prípade) dá šikovne spočítať pomocou opaku derivácie.</a:t>
            </a:r>
          </a:p>
        </p:txBody>
      </p:sp>
    </p:spTree>
    <p:extLst>
      <p:ext uri="{BB962C8B-B14F-4D97-AF65-F5344CB8AC3E}">
        <p14:creationId xmlns:p14="http://schemas.microsoft.com/office/powerpoint/2010/main" val="2789415321"/>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313765" y="358588"/>
                <a:ext cx="8364070" cy="15109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Predpokladajme teraz že v priebehu nejakého časového intervalu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sledujeme a zaznamenávame pohybový stav častice a v každom okamihu toho intervalu aj nejakým meracím prístrojom zaznamenávame na časticu pôsobiacu silu, takže poznáme časový priebeh sily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𝜏</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sčítaním malých kúskov čas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13765" y="358588"/>
                <a:ext cx="8364070" cy="1510926"/>
              </a:xfrm>
              <a:prstGeom prst="rect">
                <a:avLst/>
              </a:prstGeom>
              <a:blipFill rotWithShape="0">
                <a:blip r:embed="rId10"/>
                <a:stretch>
                  <a:fillRect l="-583" t="-2419" b="-5645"/>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776564" y="1728303"/>
            <a:ext cx="1325309" cy="485204"/>
          </a:xfrm>
          <a:prstGeom prst="rect">
            <a:avLst/>
          </a:prstGeom>
        </p:spPr>
      </p:pic>
      <p:pic>
        <p:nvPicPr>
          <p:cNvPr id="9" name="Picture 8"/>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048631" y="5841223"/>
            <a:ext cx="2660904" cy="584645"/>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206365" y="4747855"/>
            <a:ext cx="2503170" cy="584645"/>
          </a:xfrm>
          <a:prstGeom prst="rect">
            <a:avLst/>
          </a:prstGeom>
        </p:spPr>
      </p:pic>
      <p:pic>
        <p:nvPicPr>
          <p:cNvPr id="14" name="Picture 1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451669" y="2331831"/>
            <a:ext cx="2292287" cy="653225"/>
          </a:xfrm>
          <a:prstGeom prst="rect">
            <a:avLst/>
          </a:prstGeom>
        </p:spPr>
      </p:pic>
      <p:pic>
        <p:nvPicPr>
          <p:cNvPr id="20" name="Picture 19"/>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876773" y="2997979"/>
            <a:ext cx="7262622" cy="653225"/>
          </a:xfrm>
          <a:prstGeom prst="rect">
            <a:avLst/>
          </a:prstGeom>
        </p:spPr>
      </p:pic>
      <p:pic>
        <p:nvPicPr>
          <p:cNvPr id="21" name="Picture 20"/>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323938" y="3478513"/>
            <a:ext cx="2547747" cy="653225"/>
          </a:xfrm>
          <a:prstGeom prst="rect">
            <a:avLst/>
          </a:prstGeom>
        </p:spPr>
      </p:pic>
      <p:pic>
        <p:nvPicPr>
          <p:cNvPr id="11" name="Pictur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6485" y="4374747"/>
            <a:ext cx="4131326" cy="1330863"/>
          </a:xfrm>
          <a:prstGeom prst="rect">
            <a:avLst/>
          </a:prstGeom>
        </p:spPr>
      </p:pic>
    </p:spTree>
    <p:extLst>
      <p:ext uri="{BB962C8B-B14F-4D97-AF65-F5344CB8AC3E}">
        <p14:creationId xmlns:p14="http://schemas.microsoft.com/office/powerpoint/2010/main" val="392258801"/>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221803" y="717016"/>
            <a:ext cx="2503170" cy="584645"/>
          </a:xfrm>
          <a:prstGeom prst="rect">
            <a:avLst/>
          </a:prstGeom>
        </p:spPr>
      </p:pic>
      <p:sp>
        <p:nvSpPr>
          <p:cNvPr id="4" name="TextBox 3"/>
          <p:cNvSpPr txBox="1"/>
          <p:nvPr/>
        </p:nvSpPr>
        <p:spPr>
          <a:xfrm>
            <a:off x="286871" y="322729"/>
            <a:ext cx="85164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pravej strane rovnice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86871" y="1452280"/>
            <a:ext cx="8373035" cy="3765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vyskytuje nová fyzikálna veličina,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impulz sily</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19027" y="1972234"/>
            <a:ext cx="1476185" cy="58464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86871" y="2589016"/>
                <a:ext cx="844475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to proste názov vymyslený pre ten integrál. Uvedomme si, že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impulz sily sa netýka jedného okamihu, jedného stavu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Nemôžeme sa pýtať „Akú hodnotu má impulz sily v tomto stave častice?“. Veličina impulz sily charakterizuje nie nejaký stav ale nejaký proces, ktorý trvá nejakú dobu, v našom prípade prebieha počas časového intervalu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Rovnicu (1) potom čítame takto: Zmena hybnosti častice je rovná impulzu, ktorý tej častici udelila sila.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veľmi vyzerá ako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slovíčkárenie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že načo zavádzať nové pojmy ako hybnosť a impulz sily. Je pravda, že pojem hybnosti pri sledovaní jednej častice veľa nového neprinesie, ale oceníme ho, keď budeme vyšetrovať systém viac častíc a objavíme zákon zachovania hybnosti, ktorý je veľmi účinným nástrojom na riešenie praktických problémov. </a:t>
                </a:r>
              </a:p>
            </p:txBody>
          </p:sp>
        </mc:Choice>
        <mc:Fallback xmlns="">
          <p:sp>
            <p:nvSpPr>
              <p:cNvPr id="8" name="TextBox 7"/>
              <p:cNvSpPr txBox="1">
                <a:spLocks noRot="1" noChangeAspect="1" noMove="1" noResize="1" noEditPoints="1" noAdjustHandles="1" noChangeArrowheads="1" noChangeShapeType="1" noTextEdit="1"/>
              </p:cNvSpPr>
              <p:nvPr/>
            </p:nvSpPr>
            <p:spPr>
              <a:xfrm>
                <a:off x="286871" y="2589016"/>
                <a:ext cx="8444753" cy="3970318"/>
              </a:xfrm>
              <a:prstGeom prst="rect">
                <a:avLst/>
              </a:prstGeom>
              <a:blipFill rotWithShape="0">
                <a:blip r:embed="rId9"/>
                <a:stretch>
                  <a:fillRect l="-578" t="-922" r="-578" b="-1536"/>
                </a:stretch>
              </a:blipFill>
            </p:spPr>
            <p:txBody>
              <a:bodyPr/>
              <a:lstStyle/>
              <a:p>
                <a:r>
                  <a:rPr lang="en-US">
                    <a:noFill/>
                  </a:rPr>
                  <a:t> </a:t>
                </a:r>
              </a:p>
            </p:txBody>
          </p:sp>
        </mc:Fallback>
      </mc:AlternateContent>
      <p:pic>
        <p:nvPicPr>
          <p:cNvPr id="9" name="Picture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268462" y="927593"/>
            <a:ext cx="246888" cy="229743"/>
          </a:xfrm>
          <a:prstGeom prst="rect">
            <a:avLst/>
          </a:prstGeom>
        </p:spPr>
      </p:pic>
    </p:spTree>
    <p:extLst>
      <p:ext uri="{BB962C8B-B14F-4D97-AF65-F5344CB8AC3E}">
        <p14:creationId xmlns:p14="http://schemas.microsoft.com/office/powerpoint/2010/main" val="1521497114"/>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43435" y="295835"/>
            <a:ext cx="883023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Nepodceňujme ale „slovíčka“. Dobrý systém pojmov veľmi pomáha upratať si myšlienky v hlave a sústrediť sa na podstatné veci. Napomáha to kreativite, uľahčí to „dostať geniálny nápad“. Napríklad aj pojem impulz sily. Stimuluje napríklad otázku, v akých jednotkách sa meria. Samozrejme v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Ns</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Čo môže evokovať nápad, že ak nepoznám silu ale poznám čas a veľkosť impulzu sily, môžem odhadnúť silu.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Napríklad auto ide rýchlosťou 70 km/h a narazí čelne do betónovej steny. Viete rýchlo odhadnúť silu, ktorá pôsobí pri náraze na auto? Pozrite si obrázok z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crash</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www.auto123.com/ArtImages/118778/volvo-crash-test-i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53" y="2688384"/>
            <a:ext cx="4476750" cy="25241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4849906" y="2814918"/>
                <a:ext cx="400722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70 km/h je približne 20 m/s. Vidím, že auto zastavilo zhruba na dráhe 0.4 m. Takže čas pôsobenia steny je 0.02 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auta je rádovo 1000 kg, hybnosť pri plnej rýchlosti je teda</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4</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kgm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 Na konci je hybnosť nulová, zmena hybnosti je impulz sily, takže impulz sily je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4</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kgm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849906" y="2814918"/>
                <a:ext cx="4007223" cy="2308324"/>
              </a:xfrm>
              <a:prstGeom prst="rect">
                <a:avLst/>
              </a:prstGeom>
              <a:blipFill rotWithShape="0">
                <a:blip r:embed="rId5"/>
                <a:stretch>
                  <a:fillRect l="-1370" t="-1587" r="-2435" b="-3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43435" y="5334001"/>
                <a:ext cx="866887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 0.02 s je teda udelený impulz sily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4</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Ns</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takže sila bude rádovo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6</m:t>
                        </m:r>
                      </m:sup>
                    </m:s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Pravda je to čosi ako priemerná sila za tú dobu, ale rádovú veľkosť sme asi trafili správne. Samozrejme, dá sa na to ísť aj inakšie, ale pojem impulz sily akúsi myšlienku celkom dobre napovedal. Konštruktér auta tak </a:t>
                </a: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rýchlo zistí,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akých rádoch sa pohybuje pri návrhu karosérie.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43435" y="5334001"/>
                <a:ext cx="8668871" cy="1477328"/>
              </a:xfrm>
              <a:prstGeom prst="rect">
                <a:avLst/>
              </a:prstGeom>
              <a:blipFill rotWithShape="0">
                <a:blip r:embed="rId6"/>
                <a:stretch>
                  <a:fillRect l="-633" t="-2066" b="-5785"/>
                </a:stretch>
              </a:blipFill>
            </p:spPr>
            <p:txBody>
              <a:bodyPr/>
              <a:lstStyle/>
              <a:p>
                <a:r>
                  <a:rPr lang="en-US">
                    <a:noFill/>
                  </a:rPr>
                  <a:t> </a:t>
                </a:r>
              </a:p>
            </p:txBody>
          </p:sp>
        </mc:Fallback>
      </mc:AlternateContent>
    </p:spTree>
    <p:extLst>
      <p:ext uri="{BB962C8B-B14F-4D97-AF65-F5344CB8AC3E}">
        <p14:creationId xmlns:p14="http://schemas.microsoft.com/office/powerpoint/2010/main" val="259428445"/>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64776"/>
            <a:ext cx="6705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Zákon akcie a reakcie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188259" y="1577788"/>
                <a:ext cx="8489576" cy="34835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Sformulujme ten zákon momentálne iba ako „zvestovanú pravdu“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teleso „A“ pôsobí na teleso „B“ silou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súčasne teleso „B“ pôsobí na teleso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silou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silou rovnako veľkou ale opačne orientovanou.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Newton s týmto zákonom zjavne nemal veľký problém, lebo uhádol správe zákon gravitačnej sily a ten v sebe apriórne skrýva vzájomnosť gravitačného silového pôsobenia dvoch telies konzistentne so zákonom akcie a reakcie.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že zákon akcie a reakcie „musí platiť“ i pre iné silové pôsobenia dostaneme, ak predpokladáme splnenie zákona zachovania hybnosti pre systém viacerých interagujúcich telies, vrátime sa k tomu v príslušnom čase.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88259" y="1577788"/>
                <a:ext cx="8489576" cy="3483518"/>
              </a:xfrm>
              <a:prstGeom prst="rect">
                <a:avLst/>
              </a:prstGeom>
              <a:blipFill rotWithShape="0">
                <a:blip r:embed="rId4"/>
                <a:stretch>
                  <a:fillRect l="-646" t="-1051" b="-1926"/>
                </a:stretch>
              </a:blipFill>
            </p:spPr>
            <p:txBody>
              <a:bodyPr/>
              <a:lstStyle/>
              <a:p>
                <a:r>
                  <a:rPr lang="en-US">
                    <a:noFill/>
                  </a:rPr>
                  <a:t> </a:t>
                </a:r>
              </a:p>
            </p:txBody>
          </p:sp>
        </mc:Fallback>
      </mc:AlternateContent>
      <p:sp>
        <p:nvSpPr>
          <p:cNvPr id="4" name="Rectangle 3"/>
          <p:cNvSpPr/>
          <p:nvPr/>
        </p:nvSpPr>
        <p:spPr>
          <a:xfrm>
            <a:off x="242047" y="2133600"/>
            <a:ext cx="8184777" cy="8247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3494176"/>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159983"/>
            <a:ext cx="73923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Rovnomerný pohyb po kružnici</a:t>
            </a:r>
          </a:p>
        </p:txBody>
      </p:sp>
      <p:sp>
        <p:nvSpPr>
          <p:cNvPr id="3" name="Oval 2"/>
          <p:cNvSpPr/>
          <p:nvPr/>
        </p:nvSpPr>
        <p:spPr>
          <a:xfrm>
            <a:off x="1399142" y="2192357"/>
            <a:ext cx="2071171" cy="20711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p:cNvCxnSpPr/>
          <p:nvPr/>
        </p:nvCxnSpPr>
        <p:spPr>
          <a:xfrm>
            <a:off x="2434728" y="1498294"/>
            <a:ext cx="0" cy="3448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1181" y="3227942"/>
            <a:ext cx="34372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4728" y="2269475"/>
            <a:ext cx="462708" cy="9584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7436" y="2269475"/>
            <a:ext cx="0" cy="9584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4728" y="2280492"/>
            <a:ext cx="46270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2540000" y="3046775"/>
            <a:ext cx="249555" cy="161925"/>
          </a:xfrm>
          <a:prstGeom prst="rect">
            <a:avLst/>
          </a:prstGeom>
        </p:spPr>
      </p:pic>
      <p:pic>
        <p:nvPicPr>
          <p:cNvPr id="22" name="Picture 21"/>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082073" y="2748533"/>
            <a:ext cx="2297430" cy="229743"/>
          </a:xfrm>
          <a:prstGeom prst="rect">
            <a:avLst/>
          </a:prstGeom>
        </p:spPr>
      </p:pic>
      <p:pic>
        <p:nvPicPr>
          <p:cNvPr id="23" name="Picture 22"/>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082073" y="3067484"/>
            <a:ext cx="3370707" cy="474917"/>
          </a:xfrm>
          <a:prstGeom prst="rect">
            <a:avLst/>
          </a:prstGeom>
        </p:spPr>
      </p:pic>
      <p:pic>
        <p:nvPicPr>
          <p:cNvPr id="11" name="Picture 10"/>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5082074" y="3683705"/>
            <a:ext cx="3761613" cy="474917"/>
          </a:xfrm>
          <a:prstGeom prst="rect">
            <a:avLst/>
          </a:prstGeom>
        </p:spPr>
      </p:pic>
      <p:pic>
        <p:nvPicPr>
          <p:cNvPr id="25" name="Picture 24"/>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044535" y="4159675"/>
            <a:ext cx="773240" cy="228029"/>
          </a:xfrm>
          <a:prstGeom prst="rect">
            <a:avLst/>
          </a:prstGeom>
        </p:spPr>
      </p:pic>
      <p:pic>
        <p:nvPicPr>
          <p:cNvPr id="27" name="Picture 26"/>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5044535" y="4477573"/>
            <a:ext cx="876110" cy="257175"/>
          </a:xfrm>
          <a:prstGeom prst="rect">
            <a:avLst/>
          </a:prstGeom>
        </p:spPr>
      </p:pic>
      <p:sp>
        <p:nvSpPr>
          <p:cNvPr id="28" name="TextBox 27"/>
          <p:cNvSpPr txBox="1"/>
          <p:nvPr/>
        </p:nvSpPr>
        <p:spPr>
          <a:xfrm>
            <a:off x="661012" y="5045725"/>
            <a:ext cx="80643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zjavné, že vektor rýchlosti je v každom okamihu kolmý na sprievodič, lebo skalárny súčin tých vektorov je nulový, má teda smer dotyčnice ku kruhovej trajektórii.</a:t>
            </a:r>
          </a:p>
        </p:txBody>
      </p:sp>
      <mc:AlternateContent xmlns:mc="http://schemas.openxmlformats.org/markup-compatibility/2006" xmlns:a14="http://schemas.microsoft.com/office/drawing/2010/main">
        <mc:Choice Requires="a14">
          <p:sp>
            <p:nvSpPr>
              <p:cNvPr id="29" name="TextBox 28"/>
              <p:cNvSpPr txBox="1"/>
              <p:nvPr/>
            </p:nvSpPr>
            <p:spPr>
              <a:xfrm>
                <a:off x="259508" y="618822"/>
                <a:ext cx="840587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Uhol sprievodiča narastá rovnomerne s časom, za kladný smer rotácie sa považuje pohyb proti smeru hodinových ručičiek, uhol sa meria v radiánoch,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volá uhlová rýchlosť</a:t>
                </a:r>
              </a:p>
            </p:txBody>
          </p:sp>
        </mc:Choice>
        <mc:Fallback xmlns="">
          <p:sp>
            <p:nvSpPr>
              <p:cNvPr id="29" name="TextBox 28"/>
              <p:cNvSpPr txBox="1">
                <a:spLocks noRot="1" noChangeAspect="1" noMove="1" noResize="1" noEditPoints="1" noAdjustHandles="1" noChangeArrowheads="1" noChangeShapeType="1" noTextEdit="1"/>
              </p:cNvSpPr>
              <p:nvPr/>
            </p:nvSpPr>
            <p:spPr>
              <a:xfrm>
                <a:off x="259508" y="618822"/>
                <a:ext cx="8405870" cy="923330"/>
              </a:xfrm>
              <a:prstGeom prst="rect">
                <a:avLst/>
              </a:prstGeom>
              <a:blipFill rotWithShape="0">
                <a:blip r:embed="rId20"/>
                <a:stretch>
                  <a:fillRect l="-653" t="-3974" r="-1234" b="-9934"/>
                </a:stretch>
              </a:blipFill>
            </p:spPr>
            <p:txBody>
              <a:bodyPr/>
              <a:lstStyle/>
              <a:p>
                <a:r>
                  <a:rPr lang="sk-SK">
                    <a:noFill/>
                  </a:rPr>
                  <a:t> </a:t>
                </a:r>
              </a:p>
            </p:txBody>
          </p:sp>
        </mc:Fallback>
      </mc:AlternateContent>
      <p:pic>
        <p:nvPicPr>
          <p:cNvPr id="30" name="Picture 29"/>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5096827" y="1653121"/>
            <a:ext cx="668655" cy="193739"/>
          </a:xfrm>
          <a:prstGeom prst="rect">
            <a:avLst/>
          </a:prstGeom>
        </p:spPr>
      </p:pic>
      <p:pic>
        <p:nvPicPr>
          <p:cNvPr id="32" name="Picture 31"/>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5096827" y="2014209"/>
            <a:ext cx="747522" cy="471488"/>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6230788" y="1533536"/>
                <a:ext cx="2648807" cy="92333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rýchlosť narastania uhla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 termín uhlová rýchlosť</a:t>
                </a:r>
              </a:p>
            </p:txBody>
          </p:sp>
        </mc:Choice>
        <mc:Fallback xmlns="">
          <p:sp>
            <p:nvSpPr>
              <p:cNvPr id="33" name="TextBox 32"/>
              <p:cNvSpPr txBox="1">
                <a:spLocks noRot="1" noChangeAspect="1" noMove="1" noResize="1" noEditPoints="1" noAdjustHandles="1" noChangeArrowheads="1" noChangeShapeType="1" noTextEdit="1"/>
              </p:cNvSpPr>
              <p:nvPr/>
            </p:nvSpPr>
            <p:spPr>
              <a:xfrm>
                <a:off x="6230788" y="1533536"/>
                <a:ext cx="2648807" cy="923330"/>
              </a:xfrm>
              <a:prstGeom prst="rect">
                <a:avLst/>
              </a:prstGeom>
              <a:blipFill rotWithShape="0">
                <a:blip r:embed="rId23"/>
                <a:stretch>
                  <a:fillRect l="-1364" t="-2564" r="-1818" b="-7692"/>
                </a:stretch>
              </a:blipFill>
              <a:ln w="28575">
                <a:solidFill>
                  <a:srgbClr val="FF0000"/>
                </a:solidFill>
              </a:ln>
            </p:spPr>
            <p:txBody>
              <a:bodyPr/>
              <a:lstStyle/>
              <a:p>
                <a:r>
                  <a:rPr lang="sk-SK">
                    <a:noFill/>
                  </a:rPr>
                  <a:t> </a:t>
                </a:r>
              </a:p>
            </p:txBody>
          </p:sp>
        </mc:Fallback>
      </mc:AlternateContent>
      <p:sp>
        <p:nvSpPr>
          <p:cNvPr id="39" name="Freeform 38"/>
          <p:cNvSpPr/>
          <p:nvPr/>
        </p:nvSpPr>
        <p:spPr>
          <a:xfrm>
            <a:off x="2806701" y="2201335"/>
            <a:ext cx="211667" cy="97367"/>
          </a:xfrm>
          <a:custGeom>
            <a:avLst/>
            <a:gdLst>
              <a:gd name="connsiteX0" fmla="*/ 0 w 211667"/>
              <a:gd name="connsiteY0" fmla="*/ 0 h 97367"/>
              <a:gd name="connsiteX1" fmla="*/ 67734 w 211667"/>
              <a:gd name="connsiteY1" fmla="*/ 12700 h 97367"/>
              <a:gd name="connsiteX2" fmla="*/ 114300 w 211667"/>
              <a:gd name="connsiteY2" fmla="*/ 33867 h 97367"/>
              <a:gd name="connsiteX3" fmla="*/ 173567 w 211667"/>
              <a:gd name="connsiteY3" fmla="*/ 67733 h 97367"/>
              <a:gd name="connsiteX4" fmla="*/ 211667 w 211667"/>
              <a:gd name="connsiteY4" fmla="*/ 97367 h 9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67" h="97367">
                <a:moveTo>
                  <a:pt x="0" y="0"/>
                </a:moveTo>
                <a:cubicBezTo>
                  <a:pt x="24342" y="3528"/>
                  <a:pt x="48684" y="7056"/>
                  <a:pt x="67734" y="12700"/>
                </a:cubicBezTo>
                <a:cubicBezTo>
                  <a:pt x="86784" y="18344"/>
                  <a:pt x="96661" y="24695"/>
                  <a:pt x="114300" y="33867"/>
                </a:cubicBezTo>
                <a:cubicBezTo>
                  <a:pt x="131939" y="43039"/>
                  <a:pt x="157339" y="57150"/>
                  <a:pt x="173567" y="67733"/>
                </a:cubicBezTo>
                <a:cubicBezTo>
                  <a:pt x="189795" y="78316"/>
                  <a:pt x="200731" y="87841"/>
                  <a:pt x="211667" y="97367"/>
                </a:cubicBezTo>
              </a:path>
            </a:pathLst>
          </a:custGeom>
          <a:noFill/>
          <a:ln w="12700">
            <a:solidFill>
              <a:srgbClr val="00B05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2403470" y="5840199"/>
            <a:ext cx="4579430" cy="219456"/>
          </a:xfrm>
          <a:prstGeom prst="rect">
            <a:avLst/>
          </a:prstGeom>
        </p:spPr>
      </p:pic>
      <p:sp>
        <p:nvSpPr>
          <p:cNvPr id="6" name="Rectangle 5"/>
          <p:cNvSpPr/>
          <p:nvPr/>
        </p:nvSpPr>
        <p:spPr>
          <a:xfrm>
            <a:off x="259508" y="4946573"/>
            <a:ext cx="8757492" cy="15558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623475"/>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159983"/>
            <a:ext cx="73923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Rovnomerný pohyb po kružnici</a:t>
            </a:r>
          </a:p>
        </p:txBody>
      </p:sp>
      <p:sp>
        <p:nvSpPr>
          <p:cNvPr id="3" name="Oval 2"/>
          <p:cNvSpPr/>
          <p:nvPr/>
        </p:nvSpPr>
        <p:spPr>
          <a:xfrm>
            <a:off x="1399142" y="2192357"/>
            <a:ext cx="2071171" cy="20711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p:cNvCxnSpPr/>
          <p:nvPr/>
        </p:nvCxnSpPr>
        <p:spPr>
          <a:xfrm>
            <a:off x="2434728" y="1498294"/>
            <a:ext cx="0" cy="3448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1181" y="3227942"/>
            <a:ext cx="34372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4728" y="2269475"/>
            <a:ext cx="462708" cy="9584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97436" y="2269475"/>
            <a:ext cx="0" cy="9584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4728" y="2280492"/>
            <a:ext cx="46270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540000" y="3046775"/>
            <a:ext cx="249555" cy="161925"/>
          </a:xfrm>
          <a:prstGeom prst="rect">
            <a:avLst/>
          </a:prstGeom>
        </p:spPr>
      </p:pic>
      <p:pic>
        <p:nvPicPr>
          <p:cNvPr id="22" name="Picture 2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082073" y="2748533"/>
            <a:ext cx="2297430" cy="229743"/>
          </a:xfrm>
          <a:prstGeom prst="rect">
            <a:avLst/>
          </a:prstGeom>
        </p:spPr>
      </p:pic>
      <p:pic>
        <p:nvPicPr>
          <p:cNvPr id="23" name="Picture 2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082073" y="3067484"/>
            <a:ext cx="3370707" cy="474917"/>
          </a:xfrm>
          <a:prstGeom prst="rect">
            <a:avLst/>
          </a:prstGeom>
        </p:spPr>
      </p:pic>
      <p:pic>
        <p:nvPicPr>
          <p:cNvPr id="24" name="Picture 2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082073" y="3683705"/>
            <a:ext cx="3583305" cy="474917"/>
          </a:xfrm>
          <a:prstGeom prst="rect">
            <a:avLst/>
          </a:prstGeom>
        </p:spPr>
      </p:pic>
      <p:pic>
        <p:nvPicPr>
          <p:cNvPr id="25" name="Picture 24"/>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044535" y="4159675"/>
            <a:ext cx="773240" cy="228029"/>
          </a:xfrm>
          <a:prstGeom prst="rect">
            <a:avLst/>
          </a:prstGeom>
        </p:spPr>
      </p:pic>
      <p:pic>
        <p:nvPicPr>
          <p:cNvPr id="27" name="Picture 26"/>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044535" y="4477573"/>
            <a:ext cx="876110" cy="257175"/>
          </a:xfrm>
          <a:prstGeom prst="rect">
            <a:avLst/>
          </a:prstGeom>
        </p:spPr>
      </p:pic>
      <p:sp>
        <p:nvSpPr>
          <p:cNvPr id="28" name="TextBox 27"/>
          <p:cNvSpPr txBox="1"/>
          <p:nvPr/>
        </p:nvSpPr>
        <p:spPr>
          <a:xfrm>
            <a:off x="215134" y="4880802"/>
            <a:ext cx="881869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Prostým porovnaním zložiek polohového vektora a zrýchlenia vidno, že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zrýchlenia</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 smer do stredu kružnice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rovnobežný ale opačný ako sprievodič). Volá sa to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dostredivé zrýchlenie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Zrýchlenie je teda nenulové, hoci veľkosť rýchlosti je konštantná. Rýchlosť ako vektor však nie je konštantná, smer vektora rýchlosti sa stále mení. </a:t>
            </a:r>
          </a:p>
        </p:txBody>
      </p:sp>
      <mc:AlternateContent xmlns:mc="http://schemas.openxmlformats.org/markup-compatibility/2006" xmlns:a14="http://schemas.microsoft.com/office/drawing/2010/main">
        <mc:Choice Requires="a14">
          <p:sp>
            <p:nvSpPr>
              <p:cNvPr id="29" name="TextBox 28"/>
              <p:cNvSpPr txBox="1"/>
              <p:nvPr/>
            </p:nvSpPr>
            <p:spPr>
              <a:xfrm>
                <a:off x="259508" y="618822"/>
                <a:ext cx="840587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Uhol sprievodiča narastá rovnomerne s časom, za kladný smer rotácie sa považuje pohyb proti smeru hodinových ručičiek, uhol sa meria v radiánoch,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volá uhlová rýchlosť</a:t>
                </a:r>
              </a:p>
            </p:txBody>
          </p:sp>
        </mc:Choice>
        <mc:Fallback xmlns="">
          <p:sp>
            <p:nvSpPr>
              <p:cNvPr id="29" name="TextBox 28"/>
              <p:cNvSpPr txBox="1">
                <a:spLocks noRot="1" noChangeAspect="1" noMove="1" noResize="1" noEditPoints="1" noAdjustHandles="1" noChangeArrowheads="1" noChangeShapeType="1" noTextEdit="1"/>
              </p:cNvSpPr>
              <p:nvPr/>
            </p:nvSpPr>
            <p:spPr>
              <a:xfrm>
                <a:off x="259508" y="618822"/>
                <a:ext cx="8405870" cy="923330"/>
              </a:xfrm>
              <a:prstGeom prst="rect">
                <a:avLst/>
              </a:prstGeom>
              <a:blipFill rotWithShape="0">
                <a:blip r:embed="rId19"/>
                <a:stretch>
                  <a:fillRect l="-653" t="-3974" r="-1234" b="-9934"/>
                </a:stretch>
              </a:blipFill>
            </p:spPr>
            <p:txBody>
              <a:bodyPr/>
              <a:lstStyle/>
              <a:p>
                <a:r>
                  <a:rPr lang="sk-SK">
                    <a:noFill/>
                  </a:rPr>
                  <a:t> </a:t>
                </a:r>
              </a:p>
            </p:txBody>
          </p:sp>
        </mc:Fallback>
      </mc:AlternateContent>
      <p:pic>
        <p:nvPicPr>
          <p:cNvPr id="30" name="Picture 29"/>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5096827" y="1653121"/>
            <a:ext cx="668655" cy="193739"/>
          </a:xfrm>
          <a:prstGeom prst="rect">
            <a:avLst/>
          </a:prstGeom>
        </p:spPr>
      </p:pic>
      <p:pic>
        <p:nvPicPr>
          <p:cNvPr id="32" name="Picture 31"/>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5096827" y="2014209"/>
            <a:ext cx="747522" cy="471488"/>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6230788" y="1533536"/>
                <a:ext cx="2648807" cy="92333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rýchlosť narastania uhla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 termín uhlová rýchlosť</a:t>
                </a:r>
              </a:p>
            </p:txBody>
          </p:sp>
        </mc:Choice>
        <mc:Fallback xmlns="">
          <p:sp>
            <p:nvSpPr>
              <p:cNvPr id="33" name="TextBox 32"/>
              <p:cNvSpPr txBox="1">
                <a:spLocks noRot="1" noChangeAspect="1" noMove="1" noResize="1" noEditPoints="1" noAdjustHandles="1" noChangeArrowheads="1" noChangeShapeType="1" noTextEdit="1"/>
              </p:cNvSpPr>
              <p:nvPr/>
            </p:nvSpPr>
            <p:spPr>
              <a:xfrm>
                <a:off x="6230788" y="1533536"/>
                <a:ext cx="2648807" cy="923330"/>
              </a:xfrm>
              <a:prstGeom prst="rect">
                <a:avLst/>
              </a:prstGeom>
              <a:blipFill rotWithShape="0">
                <a:blip r:embed="rId22"/>
                <a:stretch>
                  <a:fillRect l="-1364" t="-2564" r="-1818" b="-7692"/>
                </a:stretch>
              </a:blipFill>
              <a:ln w="28575">
                <a:solidFill>
                  <a:srgbClr val="FF0000"/>
                </a:solidFill>
              </a:ln>
            </p:spPr>
            <p:txBody>
              <a:bodyPr/>
              <a:lstStyle/>
              <a:p>
                <a:r>
                  <a:rPr lang="sk-SK">
                    <a:noFill/>
                  </a:rPr>
                  <a:t> </a:t>
                </a:r>
              </a:p>
            </p:txBody>
          </p:sp>
        </mc:Fallback>
      </mc:AlternateContent>
      <p:sp>
        <p:nvSpPr>
          <p:cNvPr id="39" name="Freeform 38"/>
          <p:cNvSpPr/>
          <p:nvPr/>
        </p:nvSpPr>
        <p:spPr>
          <a:xfrm>
            <a:off x="2806701" y="2201335"/>
            <a:ext cx="211667" cy="97367"/>
          </a:xfrm>
          <a:custGeom>
            <a:avLst/>
            <a:gdLst>
              <a:gd name="connsiteX0" fmla="*/ 0 w 211667"/>
              <a:gd name="connsiteY0" fmla="*/ 0 h 97367"/>
              <a:gd name="connsiteX1" fmla="*/ 67734 w 211667"/>
              <a:gd name="connsiteY1" fmla="*/ 12700 h 97367"/>
              <a:gd name="connsiteX2" fmla="*/ 114300 w 211667"/>
              <a:gd name="connsiteY2" fmla="*/ 33867 h 97367"/>
              <a:gd name="connsiteX3" fmla="*/ 173567 w 211667"/>
              <a:gd name="connsiteY3" fmla="*/ 67733 h 97367"/>
              <a:gd name="connsiteX4" fmla="*/ 211667 w 211667"/>
              <a:gd name="connsiteY4" fmla="*/ 97367 h 9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67" h="97367">
                <a:moveTo>
                  <a:pt x="0" y="0"/>
                </a:moveTo>
                <a:cubicBezTo>
                  <a:pt x="24342" y="3528"/>
                  <a:pt x="48684" y="7056"/>
                  <a:pt x="67734" y="12700"/>
                </a:cubicBezTo>
                <a:cubicBezTo>
                  <a:pt x="86784" y="18344"/>
                  <a:pt x="96661" y="24695"/>
                  <a:pt x="114300" y="33867"/>
                </a:cubicBezTo>
                <a:cubicBezTo>
                  <a:pt x="131939" y="43039"/>
                  <a:pt x="157339" y="57150"/>
                  <a:pt x="173567" y="67733"/>
                </a:cubicBezTo>
                <a:cubicBezTo>
                  <a:pt x="189795" y="78316"/>
                  <a:pt x="200731" y="87841"/>
                  <a:pt x="211667" y="97367"/>
                </a:cubicBezTo>
              </a:path>
            </a:pathLst>
          </a:custGeom>
          <a:noFill/>
          <a:ln w="12700">
            <a:solidFill>
              <a:srgbClr val="00B05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3470313" y="6121847"/>
            <a:ext cx="1438466" cy="504063"/>
          </a:xfrm>
          <a:prstGeom prst="rect">
            <a:avLst/>
          </a:prstGeom>
        </p:spPr>
      </p:pic>
      <p:sp>
        <p:nvSpPr>
          <p:cNvPr id="6" name="Rectangle 5"/>
          <p:cNvSpPr/>
          <p:nvPr/>
        </p:nvSpPr>
        <p:spPr>
          <a:xfrm>
            <a:off x="3238959" y="6055745"/>
            <a:ext cx="1805576" cy="6535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443144"/>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265" y="159983"/>
            <a:ext cx="73923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Nerovnomerný pohyb po kružnici</a:t>
            </a:r>
          </a:p>
        </p:txBody>
      </p:sp>
      <p:pic>
        <p:nvPicPr>
          <p:cNvPr id="62" name="Picture 61"/>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4384480" y="2218894"/>
            <a:ext cx="3501009" cy="229743"/>
          </a:xfrm>
          <a:prstGeom prst="rect">
            <a:avLst/>
          </a:prstGeom>
        </p:spPr>
      </p:pic>
      <p:pic>
        <p:nvPicPr>
          <p:cNvPr id="19" name="Picture 18"/>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395208" y="2493578"/>
            <a:ext cx="4519422" cy="474917"/>
          </a:xfrm>
          <a:prstGeom prst="rect">
            <a:avLst/>
          </a:prstGeom>
        </p:spPr>
      </p:pic>
      <p:pic>
        <p:nvPicPr>
          <p:cNvPr id="25" name="Picture 24"/>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4386770" y="3122126"/>
            <a:ext cx="773240" cy="228029"/>
          </a:xfrm>
          <a:prstGeom prst="rect">
            <a:avLst/>
          </a:prstGeom>
        </p:spPr>
      </p:pic>
      <p:sp>
        <p:nvSpPr>
          <p:cNvPr id="29" name="TextBox 28"/>
          <p:cNvSpPr txBox="1"/>
          <p:nvPr/>
        </p:nvSpPr>
        <p:spPr>
          <a:xfrm>
            <a:off x="259508" y="618822"/>
            <a:ext cx="84058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Uhol sprievodiča závisí ľubovoľne na čase.</a:t>
            </a:r>
          </a:p>
        </p:txBody>
      </p:sp>
      <p:pic>
        <p:nvPicPr>
          <p:cNvPr id="11" name="Picture 10"/>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409343" y="1135046"/>
            <a:ext cx="377190" cy="229743"/>
          </a:xfrm>
          <a:prstGeom prst="rect">
            <a:avLst/>
          </a:prstGeom>
        </p:spPr>
      </p:pic>
      <p:pic>
        <p:nvPicPr>
          <p:cNvPr id="17" name="Picture 16"/>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4378988" y="1326276"/>
            <a:ext cx="1008126" cy="471488"/>
          </a:xfrm>
          <a:prstGeom prst="rect">
            <a:avLst/>
          </a:prstGeom>
        </p:spPr>
      </p:pic>
      <p:sp>
        <p:nvSpPr>
          <p:cNvPr id="13" name="TextBox 12"/>
          <p:cNvSpPr txBox="1"/>
          <p:nvPr/>
        </p:nvSpPr>
        <p:spPr>
          <a:xfrm>
            <a:off x="5946299" y="809135"/>
            <a:ext cx="2836109" cy="1200329"/>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uhol je ľubovoľnou (aj nelineárnou) funkciou času, uhlová rýchlosť nie je konštantná</a:t>
            </a:r>
          </a:p>
        </p:txBody>
      </p:sp>
      <p:pic>
        <p:nvPicPr>
          <p:cNvPr id="42" name="Picture 41"/>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4401414" y="3537521"/>
            <a:ext cx="4013645" cy="229743"/>
          </a:xfrm>
          <a:prstGeom prst="rect">
            <a:avLst/>
          </a:prstGeom>
        </p:spPr>
      </p:pic>
      <p:sp>
        <p:nvSpPr>
          <p:cNvPr id="3" name="Oval 2"/>
          <p:cNvSpPr/>
          <p:nvPr/>
        </p:nvSpPr>
        <p:spPr>
          <a:xfrm>
            <a:off x="1079652" y="1409534"/>
            <a:ext cx="2071171" cy="20711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Connector 4"/>
          <p:cNvCxnSpPr/>
          <p:nvPr/>
        </p:nvCxnSpPr>
        <p:spPr>
          <a:xfrm>
            <a:off x="2115237" y="1014941"/>
            <a:ext cx="0" cy="2678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3045" y="2445119"/>
            <a:ext cx="28754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15238" y="1486652"/>
            <a:ext cx="462708" cy="9584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77946" y="1486652"/>
            <a:ext cx="0" cy="95846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15238" y="1497669"/>
            <a:ext cx="46270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220510" y="2219884"/>
            <a:ext cx="335280" cy="204216"/>
          </a:xfrm>
          <a:prstGeom prst="rect">
            <a:avLst/>
          </a:prstGeom>
        </p:spPr>
      </p:pic>
      <p:cxnSp>
        <p:nvCxnSpPr>
          <p:cNvPr id="36" name="Straight Arrow Connector 35"/>
          <p:cNvCxnSpPr/>
          <p:nvPr/>
        </p:nvCxnSpPr>
        <p:spPr>
          <a:xfrm flipH="1" flipV="1">
            <a:off x="2209493" y="1332416"/>
            <a:ext cx="357436" cy="176270"/>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2409546" y="1238759"/>
            <a:ext cx="146685" cy="182880"/>
          </a:xfrm>
          <a:prstGeom prst="rect">
            <a:avLst/>
          </a:prstGeom>
        </p:spPr>
      </p:pic>
      <mc:AlternateContent xmlns:mc="http://schemas.openxmlformats.org/markup-compatibility/2006" xmlns:a14="http://schemas.microsoft.com/office/drawing/2010/main">
        <mc:Choice Requires="a14">
          <p:sp>
            <p:nvSpPr>
              <p:cNvPr id="44" name="TextBox 43"/>
              <p:cNvSpPr txBox="1"/>
              <p:nvPr/>
            </p:nvSpPr>
            <p:spPr>
              <a:xfrm>
                <a:off x="259508" y="4193355"/>
                <a:ext cx="87412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jednotkový vektor v smere dotyčnice, rýchlosť má smer dotyčnice ku kruhovej trajektórii,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vektor v smere normály, teda kolmý na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59508" y="4193355"/>
                <a:ext cx="8741273" cy="646331"/>
              </a:xfrm>
              <a:prstGeom prst="rect">
                <a:avLst/>
              </a:prstGeom>
              <a:blipFill rotWithShape="0">
                <a:blip r:embed="rId24"/>
                <a:stretch>
                  <a:fillRect l="-628" t="-12264" b="-14151"/>
                </a:stretch>
              </a:blipFill>
            </p:spPr>
            <p:txBody>
              <a:bodyPr/>
              <a:lstStyle/>
              <a:p>
                <a:r>
                  <a:rPr lang="sk-SK">
                    <a:noFill/>
                  </a:rPr>
                  <a:t> </a:t>
                </a:r>
              </a:p>
            </p:txBody>
          </p:sp>
        </mc:Fallback>
      </mc:AlternateContent>
      <p:pic>
        <p:nvPicPr>
          <p:cNvPr id="52" name="Picture 51"/>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826265" y="4870885"/>
            <a:ext cx="6597396" cy="474917"/>
          </a:xfrm>
          <a:prstGeom prst="rect">
            <a:avLst/>
          </a:prstGeom>
        </p:spPr>
      </p:pic>
      <p:pic>
        <p:nvPicPr>
          <p:cNvPr id="56" name="Picture 55"/>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1807752" y="5459203"/>
            <a:ext cx="1750695" cy="224790"/>
          </a:xfrm>
          <a:prstGeom prst="rect">
            <a:avLst/>
          </a:prstGeom>
        </p:spPr>
      </p:pic>
      <p:cxnSp>
        <p:nvCxnSpPr>
          <p:cNvPr id="59" name="Straight Arrow Connector 58"/>
          <p:cNvCxnSpPr/>
          <p:nvPr/>
        </p:nvCxnSpPr>
        <p:spPr>
          <a:xfrm rot="5400000" flipH="1" flipV="1">
            <a:off x="2475121" y="1255906"/>
            <a:ext cx="357436" cy="17627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2727201" y="1280989"/>
            <a:ext cx="146685" cy="182880"/>
          </a:xfrm>
          <a:prstGeom prst="rect">
            <a:avLst/>
          </a:prstGeom>
        </p:spPr>
      </p:pic>
      <p:pic>
        <p:nvPicPr>
          <p:cNvPr id="64" name="Picture 63"/>
          <p:cNvPicPr>
            <a:picLocks noChangeAspect="1"/>
          </p:cNvPicPr>
          <p:nvPr>
            <p:custDataLst>
              <p:tags r:id="rId12"/>
            </p:custDataLst>
          </p:nvPr>
        </p:nvPicPr>
        <p:blipFill>
          <a:blip r:embed="rId28" cstate="print">
            <a:extLst>
              <a:ext uri="{28A0092B-C50C-407E-A947-70E740481C1C}">
                <a14:useLocalDpi xmlns:a14="http://schemas.microsoft.com/office/drawing/2010/main" val="0"/>
              </a:ext>
            </a:extLst>
          </a:blip>
          <a:stretch>
            <a:fillRect/>
          </a:stretch>
        </p:blipFill>
        <p:spPr>
          <a:xfrm>
            <a:off x="4409344" y="3932413"/>
            <a:ext cx="3802761" cy="229743"/>
          </a:xfrm>
          <a:prstGeom prst="rect">
            <a:avLst/>
          </a:prstGeom>
        </p:spPr>
      </p:pic>
      <p:sp>
        <p:nvSpPr>
          <p:cNvPr id="65" name="Rectangle 64"/>
          <p:cNvSpPr/>
          <p:nvPr/>
        </p:nvSpPr>
        <p:spPr>
          <a:xfrm>
            <a:off x="1609809" y="5288733"/>
            <a:ext cx="2108338" cy="561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p:cNvSpPr txBox="1"/>
          <p:nvPr/>
        </p:nvSpPr>
        <p:spPr>
          <a:xfrm>
            <a:off x="143217" y="5849956"/>
            <a:ext cx="87714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Zrýchlenie má zložky tangenciálnu a dostredivú. Tangenciálna je „zodpovedná“ za zmenu veľkosti rýchlosti, normálová je známe dostredivé zrýchlenie, „zodpovedné“ za zmenu smeru rýchlosti</a:t>
            </a:r>
          </a:p>
        </p:txBody>
      </p:sp>
      <p:sp>
        <p:nvSpPr>
          <p:cNvPr id="67" name="Slide Number Placeholder 6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3888954" y="5387081"/>
            <a:ext cx="19389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uvedomme si že</a:t>
            </a:r>
          </a:p>
        </p:txBody>
      </p:sp>
      <p:pic>
        <p:nvPicPr>
          <p:cNvPr id="15" name="Picture 14"/>
          <p:cNvPicPr>
            <a:picLocks noChangeAspect="1"/>
          </p:cNvPicPr>
          <p:nvPr>
            <p:custDataLst>
              <p:tags r:id="rId13"/>
            </p:custDataLst>
          </p:nvPr>
        </p:nvPicPr>
        <p:blipFill>
          <a:blip r:embed="rId29" cstate="print">
            <a:extLst>
              <a:ext uri="{28A0092B-C50C-407E-A947-70E740481C1C}">
                <a14:useLocalDpi xmlns:a14="http://schemas.microsoft.com/office/drawing/2010/main" val="0"/>
              </a:ext>
            </a:extLst>
          </a:blip>
          <a:stretch>
            <a:fillRect/>
          </a:stretch>
        </p:blipFill>
        <p:spPr>
          <a:xfrm>
            <a:off x="5871072" y="5310592"/>
            <a:ext cx="949833" cy="483489"/>
          </a:xfrm>
          <a:prstGeom prst="rect">
            <a:avLst/>
          </a:prstGeom>
        </p:spPr>
      </p:pic>
    </p:spTree>
    <p:extLst>
      <p:ext uri="{BB962C8B-B14F-4D97-AF65-F5344CB8AC3E}">
        <p14:creationId xmlns:p14="http://schemas.microsoft.com/office/powerpoint/2010/main" val="4169498816"/>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046" y="385590"/>
            <a:ext cx="79982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Všeobecný pohyb (po všeobecnej trajektórii)</a:t>
            </a:r>
          </a:p>
        </p:txBody>
      </p:sp>
      <p:sp>
        <p:nvSpPr>
          <p:cNvPr id="3" name="TextBox 2"/>
          <p:cNvSpPr txBox="1"/>
          <p:nvPr/>
        </p:nvSpPr>
        <p:spPr>
          <a:xfrm>
            <a:off x="253388" y="1057619"/>
            <a:ext cx="87363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Všeobecný pohyb je daný ľubovoľnou časovou závislosťou polohového vektora</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109628" y="1607262"/>
            <a:ext cx="341186" cy="229743"/>
          </a:xfrm>
          <a:prstGeom prst="rect">
            <a:avLst/>
          </a:prstGeom>
        </p:spPr>
      </p:pic>
      <p:sp>
        <p:nvSpPr>
          <p:cNvPr id="5" name="TextBox 4"/>
          <p:cNvSpPr txBox="1"/>
          <p:nvPr/>
        </p:nvSpPr>
        <p:spPr>
          <a:xfrm>
            <a:off x="374573" y="1994053"/>
            <a:ext cx="815248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Trajektóriou častice sa nazýva krivka v (normálnom trojrozmernom) priestore, po ktorej sa častica v priebehu času pohybovala, teda dráha častice. Je to čosi ako stopa častice, ktorú „zanechala“ v priestore.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Priestorová krivka je všeobecnejší matematický pojem, nemusí sa jednať o dráhu nejakej častice.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Matematickú krivku je šikovné zadať v tzv. parametrickom tvare</a:t>
            </a:r>
          </a:p>
        </p:txBody>
      </p:sp>
      <p:pic>
        <p:nvPicPr>
          <p:cNvPr id="7" name="Pictur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311837" y="4482688"/>
            <a:ext cx="370332" cy="22974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95759" y="4869479"/>
                <a:ext cx="818553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definičný obor parametra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nejaký interval, často (0,1).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sa jedná o dráhu častice, a poznáme časový priebeh pohybu po tej dráhe, potom prirodzeným parametrickým vyjadrením dráhe je použiť čas ako parameter. Teda vyjadrenie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Niekedy poznáme trajektóriu ale nie časový priebeh pohybu po nej. Vtedy je často výhodné použiť ako parameter pre parametrické vyjadrenie dráhy dĺžku dráhy (od začiatku dráhy až po uvažovaný bod).</a:t>
                </a:r>
              </a:p>
            </p:txBody>
          </p:sp>
        </mc:Choice>
        <mc:Fallback xmlns="">
          <p:sp>
            <p:nvSpPr>
              <p:cNvPr id="8" name="TextBox 7"/>
              <p:cNvSpPr txBox="1">
                <a:spLocks noRot="1" noChangeAspect="1" noMove="1" noResize="1" noEditPoints="1" noAdjustHandles="1" noChangeArrowheads="1" noChangeShapeType="1" noTextEdit="1"/>
              </p:cNvSpPr>
              <p:nvPr/>
            </p:nvSpPr>
            <p:spPr>
              <a:xfrm>
                <a:off x="495759" y="4869479"/>
                <a:ext cx="8185533" cy="2031325"/>
              </a:xfrm>
              <a:prstGeom prst="rect">
                <a:avLst/>
              </a:prstGeom>
              <a:blipFill rotWithShape="0">
                <a:blip r:embed="rId8"/>
                <a:stretch>
                  <a:fillRect l="-596" t="-1802" r="-1415" b="-3904"/>
                </a:stretch>
              </a:blipFill>
            </p:spPr>
            <p:txBody>
              <a:bodyPr/>
              <a:lstStyle/>
              <a:p>
                <a:r>
                  <a:rPr lang="sk-SK">
                    <a:noFill/>
                  </a:rPr>
                  <a:t> </a:t>
                </a:r>
              </a:p>
            </p:txBody>
          </p:sp>
        </mc:Fallback>
      </mc:AlternateContent>
      <p:sp>
        <p:nvSpPr>
          <p:cNvPr id="9" name="Slide Number Placeholder 8"/>
          <p:cNvSpPr>
            <a:spLocks noGrp="1"/>
          </p:cNvSpPr>
          <p:nvPr>
            <p:ph type="sldNum" sz="quarter" idx="12"/>
          </p:nvPr>
        </p:nvSpPr>
        <p:spPr>
          <a:xfrm>
            <a:off x="7129976" y="654364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810161"/>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129" y="672353"/>
            <a:ext cx="827442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Matematicky to vyzerá takto: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 pod vplyvom telesa „1“ bude podľa zákona 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 pod vplyvom telesa „2“ bude podľa zákona sily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508189" y="1428376"/>
            <a:ext cx="992696" cy="464630"/>
          </a:xfrm>
          <a:prstGeom prst="rect">
            <a:avLst/>
          </a:prstGeom>
        </p:spPr>
      </p:pic>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500185" y="2471362"/>
            <a:ext cx="997839" cy="464630"/>
          </a:xfrm>
          <a:prstGeom prst="rect">
            <a:avLst/>
          </a:prstGeom>
        </p:spPr>
      </p:pic>
      <p:sp>
        <p:nvSpPr>
          <p:cNvPr id="6" name="TextBox 5"/>
          <p:cNvSpPr txBox="1"/>
          <p:nvPr/>
        </p:nvSpPr>
        <p:spPr>
          <a:xfrm>
            <a:off x="528917" y="3105960"/>
            <a:ext cx="816684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Zložením pohybov „1“ a „2“ bude pohyb so zrýchlením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znamienko + označuje vektorový súčet v obvyklom zmysle. Ale presne rovnaké zrýchlenie dostaneme z pohybovej rovnice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606800" y="3593431"/>
            <a:ext cx="1117854" cy="197168"/>
          </a:xfrm>
          <a:prstGeom prst="rect">
            <a:avLst/>
          </a:prstGeom>
        </p:spPr>
      </p:pic>
      <p:pic>
        <p:nvPicPr>
          <p:cNvPr id="11" name="Picture 10"/>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046942" y="4627971"/>
            <a:ext cx="846963" cy="464630"/>
          </a:xfrm>
          <a:prstGeom prst="rect">
            <a:avLst/>
          </a:prstGeom>
        </p:spPr>
      </p:pic>
      <p:sp>
        <p:nvSpPr>
          <p:cNvPr id="12" name="TextBox 11"/>
          <p:cNvSpPr txBox="1"/>
          <p:nvPr/>
        </p:nvSpPr>
        <p:spPr>
          <a:xfrm>
            <a:off x="3473059" y="4662701"/>
            <a:ext cx="2049929" cy="367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platí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Picture 13"/>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964061" y="4747893"/>
            <a:ext cx="1227582" cy="253746"/>
          </a:xfrm>
          <a:prstGeom prst="rect">
            <a:avLst/>
          </a:prstGeom>
        </p:spPr>
      </p:pic>
      <p:sp>
        <p:nvSpPr>
          <p:cNvPr id="15" name="TextBox 14"/>
          <p:cNvSpPr txBox="1"/>
          <p:nvPr/>
        </p:nvSpPr>
        <p:spPr>
          <a:xfrm>
            <a:off x="547692" y="5079507"/>
            <a:ext cx="769741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Pričom sme sily sčítali tak, ako obvykle sčítavame vektory. Poznamenajme že tu nejde o triviálnu matematiku. Sila je síce zjavne vektor, lebo v zákone sily je zrýchlenie vektor a teda ja sila na pravej strane je vektor. Formálne matematicky síce môžeme sčítať dve sily tak ako sa sčítavajú vektory. Dostaneme niečo, čo by sme radi nazvali „výsledná sila“. Ale otázkou je, čo tá výsledná sila fyzikálne znamená.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477169"/>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165253" y="297455"/>
            <a:ext cx="862620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poznáme časový priebeh pohybu po trajektórii         ,    potom je priamočiare prepísať trajektóriu do parametrického tvaru podľa dĺžky prejdenej dráhy.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Dráha sa vypočíta takto (bodka nad symbolom značí derivovanie podľa času)</a:t>
            </a: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420635" y="378266"/>
            <a:ext cx="341186" cy="229743"/>
          </a:xfrm>
          <a:prstGeom prst="rect">
            <a:avLst/>
          </a:prstGeom>
        </p:spPr>
      </p:pic>
      <p:pic>
        <p:nvPicPr>
          <p:cNvPr id="5" name="Pictur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410334" y="1318577"/>
            <a:ext cx="1779651" cy="564071"/>
          </a:xfrm>
          <a:prstGeom prst="rect">
            <a:avLst/>
          </a:prstGeom>
        </p:spPr>
      </p:pic>
      <p:sp>
        <p:nvSpPr>
          <p:cNvPr id="6" name="TextBox 5"/>
          <p:cNvSpPr txBox="1"/>
          <p:nvPr/>
        </p:nvSpPr>
        <p:spPr>
          <a:xfrm>
            <a:off x="6828282" y="1365697"/>
            <a:ext cx="6059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mc:AlternateContent xmlns:mc="http://schemas.openxmlformats.org/markup-compatibility/2006" xmlns:a14="http://schemas.microsoft.com/office/drawing/2010/main">
        <mc:Choice Requires="a14">
          <p:sp>
            <p:nvSpPr>
              <p:cNvPr id="7" name="TextBox 6"/>
              <p:cNvSpPr txBox="1"/>
              <p:nvPr/>
            </p:nvSpPr>
            <p:spPr>
              <a:xfrm>
                <a:off x="264403" y="1970784"/>
                <a:ext cx="84279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Predpokladajme, že rovnica (1) sa dá obrátiť, teda vyjadriť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pomocou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parametrické vyjadrenie pomocou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a:t>
                </a:r>
              </a:p>
            </p:txBody>
          </p:sp>
        </mc:Choice>
        <mc:Fallback xmlns="">
          <p:sp>
            <p:nvSpPr>
              <p:cNvPr id="7" name="TextBox 6"/>
              <p:cNvSpPr txBox="1">
                <a:spLocks noRot="1" noChangeAspect="1" noMove="1" noResize="1" noEditPoints="1" noAdjustHandles="1" noChangeArrowheads="1" noChangeShapeType="1" noTextEdit="1"/>
              </p:cNvSpPr>
              <p:nvPr/>
            </p:nvSpPr>
            <p:spPr>
              <a:xfrm>
                <a:off x="264403" y="1970784"/>
                <a:ext cx="8427904" cy="646331"/>
              </a:xfrm>
              <a:prstGeom prst="rect">
                <a:avLst/>
              </a:prstGeom>
              <a:blipFill rotWithShape="0">
                <a:blip r:embed="rId13"/>
                <a:stretch>
                  <a:fillRect l="-578" t="-4717" b="-14151"/>
                </a:stretch>
              </a:blipFill>
            </p:spPr>
            <p:txBody>
              <a:bodyPr/>
              <a:lstStyle/>
              <a:p>
                <a:r>
                  <a:rPr lang="sk-SK">
                    <a:noFill/>
                  </a:rPr>
                  <a:t> </a:t>
                </a:r>
              </a:p>
            </p:txBody>
          </p:sp>
        </mc:Fallback>
      </mc:AlternateContent>
      <p:pic>
        <p:nvPicPr>
          <p:cNvPr id="9" name="Picture 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574067" y="2648698"/>
            <a:ext cx="1325309" cy="229743"/>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264403" y="2962368"/>
                <a:ext cx="81634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Dĺžka trajektórie ako všeobecnej matematickej krivky je definovaná nezávisle na nejakom pohybe. Ak máme všeobecnú parametrizáciu         , môžeme dĺžku krivky od počiatku až po hodnoty parametra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vyjadriť zjavne takto</a:t>
                </a:r>
              </a:p>
            </p:txBody>
          </p:sp>
        </mc:Choice>
        <mc:Fallback xmlns="">
          <p:sp>
            <p:nvSpPr>
              <p:cNvPr id="10" name="TextBox 9"/>
              <p:cNvSpPr txBox="1">
                <a:spLocks noRot="1" noChangeAspect="1" noMove="1" noResize="1" noEditPoints="1" noAdjustHandles="1" noChangeArrowheads="1" noChangeShapeType="1" noTextEdit="1"/>
              </p:cNvSpPr>
              <p:nvPr/>
            </p:nvSpPr>
            <p:spPr>
              <a:xfrm>
                <a:off x="264403" y="2962368"/>
                <a:ext cx="8163499" cy="923330"/>
              </a:xfrm>
              <a:prstGeom prst="rect">
                <a:avLst/>
              </a:prstGeom>
              <a:blipFill rotWithShape="0">
                <a:blip r:embed="rId15"/>
                <a:stretch>
                  <a:fillRect l="-597" t="-3974" r="-1343" b="-9934"/>
                </a:stretch>
              </a:blipFill>
            </p:spPr>
            <p:txBody>
              <a:bodyPr/>
              <a:lstStyle/>
              <a:p>
                <a:r>
                  <a:rPr lang="sk-SK">
                    <a:noFill/>
                  </a:rPr>
                  <a:t> </a:t>
                </a:r>
              </a:p>
            </p:txBody>
          </p:sp>
        </mc:Fallback>
      </mc:AlternateContent>
      <p:pic>
        <p:nvPicPr>
          <p:cNvPr id="12" name="Picture 11"/>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6272784" y="3309161"/>
            <a:ext cx="370332" cy="229743"/>
          </a:xfrm>
          <a:prstGeom prst="rect">
            <a:avLst/>
          </a:prstGeom>
        </p:spPr>
      </p:pic>
      <p:pic>
        <p:nvPicPr>
          <p:cNvPr id="18" name="Picture 17"/>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3517488" y="3969625"/>
            <a:ext cx="2096834" cy="529781"/>
          </a:xfrm>
          <a:prstGeom prst="rect">
            <a:avLst/>
          </a:prstGeom>
        </p:spPr>
      </p:pic>
      <p:pic>
        <p:nvPicPr>
          <p:cNvPr id="17" name="Picture 16"/>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352599" y="4499406"/>
            <a:ext cx="1987106" cy="615506"/>
          </a:xfrm>
          <a:prstGeom prst="rect">
            <a:avLst/>
          </a:prstGeom>
        </p:spPr>
      </p:pic>
      <p:sp>
        <p:nvSpPr>
          <p:cNvPr id="19" name="TextBox 18"/>
          <p:cNvSpPr txBox="1"/>
          <p:nvPr/>
        </p:nvSpPr>
        <p:spPr>
          <a:xfrm>
            <a:off x="7184153" y="4622493"/>
            <a:ext cx="6059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mc:AlternateContent xmlns:mc="http://schemas.openxmlformats.org/markup-compatibility/2006" xmlns:a14="http://schemas.microsoft.com/office/drawing/2010/main">
        <mc:Choice Requires="a14">
          <p:sp>
            <p:nvSpPr>
              <p:cNvPr id="20" name="Rectangle 19"/>
              <p:cNvSpPr/>
              <p:nvPr/>
            </p:nvSpPr>
            <p:spPr>
              <a:xfrm>
                <a:off x="327376" y="5113114"/>
                <a:ext cx="856323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Predpokladajme, že rovnica (2) sa dá obrátiť, teda vyjadriť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pomocou </a:t>
                </a:r>
                <a14:m>
                  <m:oMath xmlns:m="http://schemas.openxmlformats.org/officeDocument/2006/math">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parametrické vyjadrenie pomocou  </a:t>
                </a:r>
                <a14:m>
                  <m:oMath xmlns:m="http://schemas.openxmlformats.org/officeDocument/2006/math">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a:t>
                </a:r>
              </a:p>
            </p:txBody>
          </p:sp>
        </mc:Choice>
        <mc:Fallback xmlns="">
          <p:sp>
            <p:nvSpPr>
              <p:cNvPr id="20" name="Rectangle 19"/>
              <p:cNvSpPr>
                <a:spLocks noRot="1" noChangeAspect="1" noMove="1" noResize="1" noEditPoints="1" noAdjustHandles="1" noChangeArrowheads="1" noChangeShapeType="1" noTextEdit="1"/>
              </p:cNvSpPr>
              <p:nvPr/>
            </p:nvSpPr>
            <p:spPr>
              <a:xfrm>
                <a:off x="327376" y="5113114"/>
                <a:ext cx="8563236" cy="646331"/>
              </a:xfrm>
              <a:prstGeom prst="rect">
                <a:avLst/>
              </a:prstGeom>
              <a:blipFill rotWithShape="0">
                <a:blip r:embed="rId19"/>
                <a:stretch>
                  <a:fillRect l="-641" t="-5660" b="-14151"/>
                </a:stretch>
              </a:blipFill>
            </p:spPr>
            <p:txBody>
              <a:bodyPr/>
              <a:lstStyle/>
              <a:p>
                <a:r>
                  <a:rPr lang="sk-SK">
                    <a:noFill/>
                  </a:rPr>
                  <a:t> </a:t>
                </a:r>
              </a:p>
            </p:txBody>
          </p:sp>
        </mc:Fallback>
      </mc:AlternateContent>
      <p:pic>
        <p:nvPicPr>
          <p:cNvPr id="22" name="Picture 21"/>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3802842" y="5943026"/>
            <a:ext cx="1351026" cy="229743"/>
          </a:xfrm>
          <a:prstGeom prst="rect">
            <a:avLst/>
          </a:prstGeom>
        </p:spPr>
      </p:pic>
    </p:spTree>
    <p:extLst>
      <p:ext uri="{BB962C8B-B14F-4D97-AF65-F5344CB8AC3E}">
        <p14:creationId xmlns:p14="http://schemas.microsoft.com/office/powerpoint/2010/main" val="2624004636"/>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550843" y="605928"/>
            <a:ext cx="79645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Príklad: krivka – štvrťkružnica – parametrizovaná pomocou stredového uhla</a:t>
            </a:r>
          </a:p>
        </p:txBody>
      </p:sp>
      <p:sp>
        <p:nvSpPr>
          <p:cNvPr id="4" name="Arc 3"/>
          <p:cNvSpPr/>
          <p:nvPr/>
        </p:nvSpPr>
        <p:spPr>
          <a:xfrm>
            <a:off x="-550843" y="1652530"/>
            <a:ext cx="2721166" cy="2721166"/>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p:cNvCxnSpPr/>
          <p:nvPr/>
        </p:nvCxnSpPr>
        <p:spPr>
          <a:xfrm>
            <a:off x="809740" y="1233889"/>
            <a:ext cx="0" cy="2677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3388" y="3013113"/>
            <a:ext cx="24016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09740" y="2291508"/>
            <a:ext cx="1151262" cy="72160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256110" y="2806079"/>
            <a:ext cx="132017" cy="150876"/>
          </a:xfrm>
          <a:prstGeom prst="rect">
            <a:avLst/>
          </a:prstGeom>
        </p:spPr>
      </p:pic>
      <p:pic>
        <p:nvPicPr>
          <p:cNvPr id="28" name="Picture 2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046779" y="1422789"/>
            <a:ext cx="4711446" cy="229743"/>
          </a:xfrm>
          <a:prstGeom prst="rect">
            <a:avLst/>
          </a:prstGeom>
        </p:spPr>
      </p:pic>
      <p:pic>
        <p:nvPicPr>
          <p:cNvPr id="18" name="Picture 1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025347" y="2030046"/>
            <a:ext cx="5124641" cy="522923"/>
          </a:xfrm>
          <a:prstGeom prst="rect">
            <a:avLst/>
          </a:prstGeom>
        </p:spPr>
      </p:pic>
      <p:pic>
        <p:nvPicPr>
          <p:cNvPr id="19" name="Picture 18"/>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025347" y="2812194"/>
            <a:ext cx="2187702" cy="534924"/>
          </a:xfrm>
          <a:prstGeom prst="rect">
            <a:avLst/>
          </a:prstGeom>
        </p:spPr>
      </p:pic>
      <p:pic>
        <p:nvPicPr>
          <p:cNvPr id="20" name="Picture 19"/>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066276" y="3606343"/>
            <a:ext cx="929259" cy="416624"/>
          </a:xfrm>
          <a:prstGeom prst="rect">
            <a:avLst/>
          </a:prstGeom>
        </p:spPr>
      </p:pic>
      <p:pic>
        <p:nvPicPr>
          <p:cNvPr id="27" name="Picture 26"/>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099774" y="4505674"/>
            <a:ext cx="5052632" cy="229743"/>
          </a:xfrm>
          <a:prstGeom prst="rect">
            <a:avLst/>
          </a:prstGeom>
        </p:spPr>
      </p:pic>
      <p:sp>
        <p:nvSpPr>
          <p:cNvPr id="29" name="Rectangle 28"/>
          <p:cNvSpPr/>
          <p:nvPr/>
        </p:nvSpPr>
        <p:spPr>
          <a:xfrm>
            <a:off x="2842352" y="4339789"/>
            <a:ext cx="5486400" cy="6282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600506"/>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https://encrypted-tbn2.google.com/images?q=tbn:ANd9GcSpZS71HYh9jGGgJWNgcMciMb86CfUV4-3ypAAFrYHx76a6jpA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19556" y1="20000" x2="13778" y2="25333"/>
                        <a14:foregroundMark x1="11556" y1="32000" x2="11556" y2="32000"/>
                        <a14:foregroundMark x1="12444" y1="27556" x2="10667" y2="36889"/>
                        <a14:foregroundMark x1="11556" y1="40000" x2="11556" y2="40000"/>
                        <a14:foregroundMark x1="11111" y1="42222" x2="11111" y2="42222"/>
                        <a14:foregroundMark x1="12444" y1="37778" x2="12444" y2="37778"/>
                        <a14:foregroundMark x1="18667" y1="21778" x2="18667" y2="21778"/>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17995" y="148762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6265" y="159983"/>
            <a:ext cx="73923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Nerovnomerný pohyb po ľubovoľnej krivke</a:t>
            </a:r>
          </a:p>
        </p:txBody>
      </p:sp>
      <p:sp>
        <p:nvSpPr>
          <p:cNvPr id="4" name="TextBox 3"/>
          <p:cNvSpPr txBox="1"/>
          <p:nvPr/>
        </p:nvSpPr>
        <p:spPr>
          <a:xfrm>
            <a:off x="275422" y="1156771"/>
            <a:ext cx="83618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všeobecný pohyb častice daný časovým priebehom</a:t>
            </a:r>
          </a:p>
        </p:txBody>
      </p:sp>
      <p:pic>
        <p:nvPicPr>
          <p:cNvPr id="5" name="Picture 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6895255" y="1226565"/>
            <a:ext cx="341186" cy="229743"/>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4799475" y="1629953"/>
                <a:ext cx="36906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Rýchlosť v čase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a:t>
                </a:r>
              </a:p>
            </p:txBody>
          </p:sp>
        </mc:Choice>
        <mc:Fallback xmlns="">
          <p:sp>
            <p:nvSpPr>
              <p:cNvPr id="10" name="TextBox 9"/>
              <p:cNvSpPr txBox="1">
                <a:spLocks noRot="1" noChangeAspect="1" noMove="1" noResize="1" noEditPoints="1" noAdjustHandles="1" noChangeArrowheads="1" noChangeShapeType="1" noTextEdit="1"/>
              </p:cNvSpPr>
              <p:nvPr/>
            </p:nvSpPr>
            <p:spPr>
              <a:xfrm>
                <a:off x="4799475" y="1629953"/>
                <a:ext cx="3690651" cy="369332"/>
              </a:xfrm>
              <a:prstGeom prst="rect">
                <a:avLst/>
              </a:prstGeom>
              <a:blipFill rotWithShape="0">
                <a:blip r:embed="rId14"/>
                <a:stretch>
                  <a:fillRect l="-1320" t="-8197" b="-24590"/>
                </a:stretch>
              </a:blipFill>
            </p:spPr>
            <p:txBody>
              <a:bodyPr/>
              <a:lstStyle/>
              <a:p>
                <a:r>
                  <a:rPr lang="sk-SK">
                    <a:noFill/>
                  </a:rPr>
                  <a:t> </a:t>
                </a:r>
              </a:p>
            </p:txBody>
          </p:sp>
        </mc:Fallback>
      </mc:AlternateContent>
      <p:grpSp>
        <p:nvGrpSpPr>
          <p:cNvPr id="20" name="Group 19"/>
          <p:cNvGrpSpPr/>
          <p:nvPr/>
        </p:nvGrpSpPr>
        <p:grpSpPr>
          <a:xfrm>
            <a:off x="627962" y="2021671"/>
            <a:ext cx="3150824" cy="2093205"/>
            <a:chOff x="528810" y="2408682"/>
            <a:chExt cx="4098274" cy="2846364"/>
          </a:xfrm>
        </p:grpSpPr>
        <p:sp>
          <p:nvSpPr>
            <p:cNvPr id="6" name="Freeform 5"/>
            <p:cNvSpPr/>
            <p:nvPr/>
          </p:nvSpPr>
          <p:spPr>
            <a:xfrm>
              <a:off x="528810" y="2586573"/>
              <a:ext cx="4098274" cy="509167"/>
            </a:xfrm>
            <a:custGeom>
              <a:avLst/>
              <a:gdLst>
                <a:gd name="connsiteX0" fmla="*/ 0 w 4098274"/>
                <a:gd name="connsiteY0" fmla="*/ 277813 h 509167"/>
                <a:gd name="connsiteX1" fmla="*/ 308472 w 4098274"/>
                <a:gd name="connsiteY1" fmla="*/ 79509 h 509167"/>
                <a:gd name="connsiteX2" fmla="*/ 694062 w 4098274"/>
                <a:gd name="connsiteY2" fmla="*/ 2391 h 509167"/>
                <a:gd name="connsiteX3" fmla="*/ 1178804 w 4098274"/>
                <a:gd name="connsiteY3" fmla="*/ 35441 h 509167"/>
                <a:gd name="connsiteX4" fmla="*/ 1586429 w 4098274"/>
                <a:gd name="connsiteY4" fmla="*/ 189678 h 509167"/>
                <a:gd name="connsiteX5" fmla="*/ 1927951 w 4098274"/>
                <a:gd name="connsiteY5" fmla="*/ 321880 h 509167"/>
                <a:gd name="connsiteX6" fmla="*/ 2258457 w 4098274"/>
                <a:gd name="connsiteY6" fmla="*/ 365947 h 509167"/>
                <a:gd name="connsiteX7" fmla="*/ 2666082 w 4098274"/>
                <a:gd name="connsiteY7" fmla="*/ 321880 h 509167"/>
                <a:gd name="connsiteX8" fmla="*/ 3051672 w 4098274"/>
                <a:gd name="connsiteY8" fmla="*/ 178661 h 509167"/>
                <a:gd name="connsiteX9" fmla="*/ 3415229 w 4098274"/>
                <a:gd name="connsiteY9" fmla="*/ 167644 h 509167"/>
                <a:gd name="connsiteX10" fmla="*/ 3723701 w 4098274"/>
                <a:gd name="connsiteY10" fmla="*/ 266796 h 509167"/>
                <a:gd name="connsiteX11" fmla="*/ 4098274 w 4098274"/>
                <a:gd name="connsiteY11" fmla="*/ 509167 h 5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8274" h="509167">
                  <a:moveTo>
                    <a:pt x="0" y="277813"/>
                  </a:moveTo>
                  <a:cubicBezTo>
                    <a:pt x="96397" y="201613"/>
                    <a:pt x="192795" y="125413"/>
                    <a:pt x="308472" y="79509"/>
                  </a:cubicBezTo>
                  <a:cubicBezTo>
                    <a:pt x="424149" y="33605"/>
                    <a:pt x="549007" y="9736"/>
                    <a:pt x="694062" y="2391"/>
                  </a:cubicBezTo>
                  <a:cubicBezTo>
                    <a:pt x="839117" y="-4954"/>
                    <a:pt x="1030076" y="4227"/>
                    <a:pt x="1178804" y="35441"/>
                  </a:cubicBezTo>
                  <a:cubicBezTo>
                    <a:pt x="1327532" y="66655"/>
                    <a:pt x="1586429" y="189678"/>
                    <a:pt x="1586429" y="189678"/>
                  </a:cubicBezTo>
                  <a:cubicBezTo>
                    <a:pt x="1711287" y="237418"/>
                    <a:pt x="1815946" y="292502"/>
                    <a:pt x="1927951" y="321880"/>
                  </a:cubicBezTo>
                  <a:cubicBezTo>
                    <a:pt x="2039956" y="351258"/>
                    <a:pt x="2135435" y="365947"/>
                    <a:pt x="2258457" y="365947"/>
                  </a:cubicBezTo>
                  <a:cubicBezTo>
                    <a:pt x="2381479" y="365947"/>
                    <a:pt x="2533880" y="353094"/>
                    <a:pt x="2666082" y="321880"/>
                  </a:cubicBezTo>
                  <a:cubicBezTo>
                    <a:pt x="2798285" y="290666"/>
                    <a:pt x="2926814" y="204367"/>
                    <a:pt x="3051672" y="178661"/>
                  </a:cubicBezTo>
                  <a:cubicBezTo>
                    <a:pt x="3176530" y="152955"/>
                    <a:pt x="3303224" y="152955"/>
                    <a:pt x="3415229" y="167644"/>
                  </a:cubicBezTo>
                  <a:cubicBezTo>
                    <a:pt x="3527234" y="182333"/>
                    <a:pt x="3609860" y="209876"/>
                    <a:pt x="3723701" y="266796"/>
                  </a:cubicBezTo>
                  <a:cubicBezTo>
                    <a:pt x="3837542" y="323716"/>
                    <a:pt x="3967908" y="416441"/>
                    <a:pt x="4098274" y="50916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a:endCxn id="6" idx="9"/>
            </p:cNvCxnSpPr>
            <p:nvPr/>
          </p:nvCxnSpPr>
          <p:spPr>
            <a:xfrm flipV="1">
              <a:off x="2247441" y="2754217"/>
              <a:ext cx="1696598" cy="250082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3017122" y="4271508"/>
              <a:ext cx="341186" cy="229743"/>
            </a:xfrm>
            <a:prstGeom prst="rect">
              <a:avLst/>
            </a:prstGeom>
          </p:spPr>
        </p:pic>
        <p:pic>
          <p:nvPicPr>
            <p:cNvPr id="14" name="Picture 13"/>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390140" y="2408682"/>
              <a:ext cx="351473" cy="229743"/>
            </a:xfrm>
            <a:prstGeom prst="rect">
              <a:avLst/>
            </a:prstGeom>
          </p:spPr>
        </p:pic>
        <p:cxnSp>
          <p:nvCxnSpPr>
            <p:cNvPr id="13" name="Straight Arrow Connector 12"/>
            <p:cNvCxnSpPr>
              <a:stCxn id="6" idx="9"/>
            </p:cNvCxnSpPr>
            <p:nvPr/>
          </p:nvCxnSpPr>
          <p:spPr>
            <a:xfrm flipH="1" flipV="1">
              <a:off x="3187715" y="2666082"/>
              <a:ext cx="756324" cy="881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911440" y="2018257"/>
            <a:ext cx="2835783" cy="485204"/>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4799475" y="2559182"/>
                <a:ext cx="4212177"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jednotkový vektor v smere rýchlosti v bode </a:t>
                </a:r>
                <a14:m>
                  <m:oMath xmlns:m="http://schemas.openxmlformats.org/officeDocument/2006/math">
                    <m:acc>
                      <m:accPr>
                        <m:chr m:val="⃗"/>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Otázka je, v akom vzťahu je vektor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ku trajektórii v bode </a:t>
                </a:r>
                <a14:m>
                  <m:oMath xmlns:m="http://schemas.openxmlformats.org/officeDocument/2006/math">
                    <m:acc>
                      <m:accPr>
                        <m:chr m:val="⃗"/>
                        <m:ctrlP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𝑟</m:t>
                        </m:r>
                      </m:e>
                    </m:acc>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Tvrdíme, že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vektor </a:t>
                </a:r>
                <a14:m>
                  <m:oMath xmlns:m="http://schemas.openxmlformats.org/officeDocument/2006/math">
                    <m:acc>
                      <m:accPr>
                        <m:chr m:val="⃗"/>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𝝉</m:t>
                        </m:r>
                      </m:e>
                    </m:acc>
                  </m:oMath>
                </a14:m>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má smer dotyčnice k </a:t>
                </a:r>
                <a:r>
                  <a:rPr kumimoji="0" lang="sk-SK"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trajkektórii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Naozaj: pre výpočet vektora rýchlosti sú dôležité dva (infinitezimálne) blízke body trajektórie, vektor rýchlosti a teda aj </a:t>
                </a:r>
                <a14:m>
                  <m:oMath xmlns:m="http://schemas.openxmlformats.org/officeDocument/2006/math">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𝜏</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má smer spojnice tých dvoch bodov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Definícia dotyčnice ku krivke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Je to priamka prechádzajúca dvoma infinitezimálne blízkymi bodmi krivky</a:t>
                </a:r>
              </a:p>
            </p:txBody>
          </p:sp>
        </mc:Choice>
        <mc:Fallback xmlns="">
          <p:sp>
            <p:nvSpPr>
              <p:cNvPr id="19" name="TextBox 18"/>
              <p:cNvSpPr txBox="1">
                <a:spLocks noRot="1" noChangeAspect="1" noMove="1" noResize="1" noEditPoints="1" noAdjustHandles="1" noChangeArrowheads="1" noChangeShapeType="1" noTextEdit="1"/>
              </p:cNvSpPr>
              <p:nvPr/>
            </p:nvSpPr>
            <p:spPr>
              <a:xfrm>
                <a:off x="4799475" y="2559182"/>
                <a:ext cx="4212177" cy="3693319"/>
              </a:xfrm>
              <a:prstGeom prst="rect">
                <a:avLst/>
              </a:prstGeom>
              <a:blipFill rotWithShape="0">
                <a:blip r:embed="rId17"/>
                <a:stretch>
                  <a:fillRect l="-1158" t="-2145" r="-1447" b="-1650"/>
                </a:stretch>
              </a:blipFill>
            </p:spPr>
            <p:txBody>
              <a:bodyPr/>
              <a:lstStyle/>
              <a:p>
                <a:r>
                  <a:rPr lang="sk-SK">
                    <a:noFill/>
                  </a:rPr>
                  <a:t> </a:t>
                </a:r>
              </a:p>
            </p:txBody>
          </p:sp>
        </mc:Fallback>
      </mc:AlternateContent>
      <p:cxnSp>
        <p:nvCxnSpPr>
          <p:cNvPr id="23" name="Straight Connector 22"/>
          <p:cNvCxnSpPr/>
          <p:nvPr/>
        </p:nvCxnSpPr>
        <p:spPr>
          <a:xfrm flipH="1">
            <a:off x="1949275" y="2243369"/>
            <a:ext cx="1304375" cy="261584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53649" y="2275776"/>
            <a:ext cx="680677" cy="2769958"/>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564395" y="5607608"/>
            <a:ext cx="2945503" cy="636926"/>
          </a:xfrm>
          <a:custGeom>
            <a:avLst/>
            <a:gdLst>
              <a:gd name="connsiteX0" fmla="*/ 0 w 3139807"/>
              <a:gd name="connsiteY0" fmla="*/ 460656 h 636926"/>
              <a:gd name="connsiteX1" fmla="*/ 374574 w 3139807"/>
              <a:gd name="connsiteY1" fmla="*/ 240318 h 636926"/>
              <a:gd name="connsiteX2" fmla="*/ 815248 w 3139807"/>
              <a:gd name="connsiteY2" fmla="*/ 86082 h 636926"/>
              <a:gd name="connsiteX3" fmla="*/ 1255923 w 3139807"/>
              <a:gd name="connsiteY3" fmla="*/ 8964 h 636926"/>
              <a:gd name="connsiteX4" fmla="*/ 1718632 w 3139807"/>
              <a:gd name="connsiteY4" fmla="*/ 8964 h 636926"/>
              <a:gd name="connsiteX5" fmla="*/ 2148289 w 3139807"/>
              <a:gd name="connsiteY5" fmla="*/ 75065 h 636926"/>
              <a:gd name="connsiteX6" fmla="*/ 2610998 w 3139807"/>
              <a:gd name="connsiteY6" fmla="*/ 251335 h 636926"/>
              <a:gd name="connsiteX7" fmla="*/ 3007605 w 3139807"/>
              <a:gd name="connsiteY7" fmla="*/ 526757 h 636926"/>
              <a:gd name="connsiteX8" fmla="*/ 3139807 w 3139807"/>
              <a:gd name="connsiteY8" fmla="*/ 636926 h 63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807" h="636926">
                <a:moveTo>
                  <a:pt x="0" y="460656"/>
                </a:moveTo>
                <a:cubicBezTo>
                  <a:pt x="119349" y="381701"/>
                  <a:pt x="238699" y="302747"/>
                  <a:pt x="374574" y="240318"/>
                </a:cubicBezTo>
                <a:cubicBezTo>
                  <a:pt x="510449" y="177889"/>
                  <a:pt x="668357" y="124641"/>
                  <a:pt x="815248" y="86082"/>
                </a:cubicBezTo>
                <a:cubicBezTo>
                  <a:pt x="962140" y="47523"/>
                  <a:pt x="1105359" y="21817"/>
                  <a:pt x="1255923" y="8964"/>
                </a:cubicBezTo>
                <a:cubicBezTo>
                  <a:pt x="1406487" y="-3889"/>
                  <a:pt x="1569904" y="-2053"/>
                  <a:pt x="1718632" y="8964"/>
                </a:cubicBezTo>
                <a:cubicBezTo>
                  <a:pt x="1867360" y="19981"/>
                  <a:pt x="1999561" y="34670"/>
                  <a:pt x="2148289" y="75065"/>
                </a:cubicBezTo>
                <a:cubicBezTo>
                  <a:pt x="2297017" y="115460"/>
                  <a:pt x="2467779" y="176053"/>
                  <a:pt x="2610998" y="251335"/>
                </a:cubicBezTo>
                <a:cubicBezTo>
                  <a:pt x="2754217" y="326617"/>
                  <a:pt x="2919470" y="462492"/>
                  <a:pt x="3007605" y="526757"/>
                </a:cubicBezTo>
                <a:cubicBezTo>
                  <a:pt x="3095740" y="591022"/>
                  <a:pt x="3117773" y="613974"/>
                  <a:pt x="3139807" y="63692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p:cNvSpPr/>
          <p:nvPr/>
        </p:nvSpPr>
        <p:spPr>
          <a:xfrm>
            <a:off x="3343621" y="5596572"/>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p:cNvSpPr/>
          <p:nvPr/>
        </p:nvSpPr>
        <p:spPr>
          <a:xfrm>
            <a:off x="3546916" y="5646750"/>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0" name="Straight Arrow Connector 29"/>
          <p:cNvCxnSpPr>
            <a:stCxn id="26" idx="5"/>
          </p:cNvCxnSpPr>
          <p:nvPr/>
        </p:nvCxnSpPr>
        <p:spPr>
          <a:xfrm flipH="1" flipV="1">
            <a:off x="1274818" y="5183324"/>
            <a:ext cx="2304921" cy="4993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711985" y="5676478"/>
            <a:ext cx="865383" cy="113768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69229" y="4859212"/>
            <a:ext cx="4333923" cy="1953186"/>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4" name="Straight Arrow Connector 43"/>
          <p:cNvCxnSpPr>
            <a:stCxn id="37" idx="4"/>
            <a:endCxn id="27" idx="4"/>
          </p:cNvCxnSpPr>
          <p:nvPr/>
        </p:nvCxnSpPr>
        <p:spPr>
          <a:xfrm flipV="1">
            <a:off x="2636191" y="5673690"/>
            <a:ext cx="745989" cy="113870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218964" y="6144756"/>
            <a:ext cx="303276" cy="204216"/>
          </a:xfrm>
          <a:prstGeom prst="rect">
            <a:avLst/>
          </a:prstGeom>
        </p:spPr>
      </p:pic>
      <p:pic>
        <p:nvPicPr>
          <p:cNvPr id="49" name="Picture 48"/>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2295257" y="6060923"/>
            <a:ext cx="728472" cy="204216"/>
          </a:xfrm>
          <a:prstGeom prst="rect">
            <a:avLst/>
          </a:prstGeom>
        </p:spPr>
      </p:pic>
      <p:pic>
        <p:nvPicPr>
          <p:cNvPr id="51" name="Picture 50"/>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1783950" y="5104368"/>
            <a:ext cx="2132076" cy="204216"/>
          </a:xfrm>
          <a:prstGeom prst="rect">
            <a:avLst/>
          </a:prstGeom>
        </p:spPr>
      </p:pic>
    </p:spTree>
    <p:extLst>
      <p:ext uri="{BB962C8B-B14F-4D97-AF65-F5344CB8AC3E}">
        <p14:creationId xmlns:p14="http://schemas.microsoft.com/office/powerpoint/2010/main" val="3069560795"/>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11442" y="565484"/>
            <a:ext cx="649705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Oskulačná kružnica</a:t>
            </a:r>
          </a:p>
        </p:txBody>
      </p:sp>
      <p:sp>
        <p:nvSpPr>
          <p:cNvPr id="4" name="TextBox 3"/>
          <p:cNvSpPr txBox="1"/>
          <p:nvPr/>
        </p:nvSpPr>
        <p:spPr>
          <a:xfrm>
            <a:off x="288757" y="1146673"/>
            <a:ext cx="854242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všeobecnú krivku a na nej tri (infinitezimálne) blízke body. Krivka vo všeobecnosti neleží v jednej rovine. Ale tri nejaké body určujú rovinu a súčasne v tej rovine jednoznačne nejakú kružnicu, ktorá sa nazýva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oskulačná kružnica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tej krivky v jednom jej bode (v strednom z tých troch bodov).  Polomer oskulačnej kružnice sa nazýva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polomer krivosti krivky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uvažovanom bode.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Súčasne je zrejmé, že krivka a jej oskulačná kružnica majú v uvažovanom bode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spoločnú dotyčnicu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nvGrpSpPr>
          <p:cNvPr id="20" name="Group 19"/>
          <p:cNvGrpSpPr/>
          <p:nvPr/>
        </p:nvGrpSpPr>
        <p:grpSpPr>
          <a:xfrm>
            <a:off x="3224135" y="3177998"/>
            <a:ext cx="2671663" cy="1997033"/>
            <a:chOff x="300789" y="2901485"/>
            <a:chExt cx="3152322" cy="2356319"/>
          </a:xfrm>
        </p:grpSpPr>
        <p:sp>
          <p:nvSpPr>
            <p:cNvPr id="6" name="Freeform 5"/>
            <p:cNvSpPr/>
            <p:nvPr/>
          </p:nvSpPr>
          <p:spPr>
            <a:xfrm>
              <a:off x="300789" y="2947060"/>
              <a:ext cx="3152322" cy="830665"/>
            </a:xfrm>
            <a:custGeom>
              <a:avLst/>
              <a:gdLst>
                <a:gd name="connsiteX0" fmla="*/ 0 w 3152322"/>
                <a:gd name="connsiteY0" fmla="*/ 241308 h 830665"/>
                <a:gd name="connsiteX1" fmla="*/ 625643 w 3152322"/>
                <a:gd name="connsiteY1" fmla="*/ 72866 h 830665"/>
                <a:gd name="connsiteX2" fmla="*/ 1046748 w 3152322"/>
                <a:gd name="connsiteY2" fmla="*/ 12708 h 830665"/>
                <a:gd name="connsiteX3" fmla="*/ 1299411 w 3152322"/>
                <a:gd name="connsiteY3" fmla="*/ 677 h 830665"/>
                <a:gd name="connsiteX4" fmla="*/ 1552074 w 3152322"/>
                <a:gd name="connsiteY4" fmla="*/ 24740 h 830665"/>
                <a:gd name="connsiteX5" fmla="*/ 1816769 w 3152322"/>
                <a:gd name="connsiteY5" fmla="*/ 84898 h 830665"/>
                <a:gd name="connsiteX6" fmla="*/ 2237874 w 3152322"/>
                <a:gd name="connsiteY6" fmla="*/ 265372 h 830665"/>
                <a:gd name="connsiteX7" fmla="*/ 2671011 w 3152322"/>
                <a:gd name="connsiteY7" fmla="*/ 518035 h 830665"/>
                <a:gd name="connsiteX8" fmla="*/ 3092116 w 3152322"/>
                <a:gd name="connsiteY8" fmla="*/ 794761 h 830665"/>
                <a:gd name="connsiteX9" fmla="*/ 3140243 w 3152322"/>
                <a:gd name="connsiteY9" fmla="*/ 818824 h 83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2322" h="830665">
                  <a:moveTo>
                    <a:pt x="0" y="241308"/>
                  </a:moveTo>
                  <a:cubicBezTo>
                    <a:pt x="225592" y="176137"/>
                    <a:pt x="451185" y="110966"/>
                    <a:pt x="625643" y="72866"/>
                  </a:cubicBezTo>
                  <a:cubicBezTo>
                    <a:pt x="800101" y="34766"/>
                    <a:pt x="934453" y="24739"/>
                    <a:pt x="1046748" y="12708"/>
                  </a:cubicBezTo>
                  <a:cubicBezTo>
                    <a:pt x="1159043" y="677"/>
                    <a:pt x="1215190" y="-1328"/>
                    <a:pt x="1299411" y="677"/>
                  </a:cubicBezTo>
                  <a:cubicBezTo>
                    <a:pt x="1383632" y="2682"/>
                    <a:pt x="1465848" y="10703"/>
                    <a:pt x="1552074" y="24740"/>
                  </a:cubicBezTo>
                  <a:cubicBezTo>
                    <a:pt x="1638300" y="38777"/>
                    <a:pt x="1702469" y="44793"/>
                    <a:pt x="1816769" y="84898"/>
                  </a:cubicBezTo>
                  <a:cubicBezTo>
                    <a:pt x="1931069" y="125003"/>
                    <a:pt x="2095500" y="193183"/>
                    <a:pt x="2237874" y="265372"/>
                  </a:cubicBezTo>
                  <a:cubicBezTo>
                    <a:pt x="2380248" y="337561"/>
                    <a:pt x="2528637" y="429804"/>
                    <a:pt x="2671011" y="518035"/>
                  </a:cubicBezTo>
                  <a:cubicBezTo>
                    <a:pt x="2813385" y="606266"/>
                    <a:pt x="3013911" y="744630"/>
                    <a:pt x="3092116" y="794761"/>
                  </a:cubicBezTo>
                  <a:cubicBezTo>
                    <a:pt x="3170321" y="844892"/>
                    <a:pt x="3155282" y="831858"/>
                    <a:pt x="3140243" y="81882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1562958" y="2901485"/>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1715358" y="2909501"/>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1867758" y="2941581"/>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505318" y="2947550"/>
              <a:ext cx="2286000" cy="2310254"/>
            </a:xfrm>
            <a:prstGeom prst="ellipse">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1615087" y="4025559"/>
              <a:ext cx="77118" cy="77118"/>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a:endCxn id="11" idx="4"/>
            </p:cNvCxnSpPr>
            <p:nvPr/>
          </p:nvCxnSpPr>
          <p:spPr>
            <a:xfrm flipH="1">
              <a:off x="1653646" y="2953596"/>
              <a:ext cx="93807" cy="1149081"/>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747453" y="3541568"/>
              <a:ext cx="146304" cy="144780"/>
            </a:xfrm>
            <a:prstGeom prst="rect">
              <a:avLst/>
            </a:prstGeom>
          </p:spPr>
        </p:pic>
      </p:grpSp>
      <p:sp>
        <p:nvSpPr>
          <p:cNvPr id="21" name="TextBox 20"/>
          <p:cNvSpPr txBox="1"/>
          <p:nvPr/>
        </p:nvSpPr>
        <p:spPr>
          <a:xfrm>
            <a:off x="94829" y="5179881"/>
            <a:ext cx="88566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Prijmime intuitívne bez rigorózneho dôkazu, že v limite, keď uvažované tri body budú nekonečne blízko pri sebe, postupnosť nimi tvorených kružníc sa bude blížiť k limitnej oskulačnej kružnici v uvažovanom bode. V matematickej limite je teda oskulačná kružnica „bodový pojem“, fyzikálne je to „trojbodový pojem“ (v tom zmysle ako sme sa bavili, že rýchlosť je „dvojbodový pojem“ a zrýchlenie „trojbodový“</a:t>
            </a:r>
          </a:p>
        </p:txBody>
      </p:sp>
    </p:spTree>
    <p:extLst>
      <p:ext uri="{BB962C8B-B14F-4D97-AF65-F5344CB8AC3E}">
        <p14:creationId xmlns:p14="http://schemas.microsoft.com/office/powerpoint/2010/main" val="3867814554"/>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284" y="182633"/>
            <a:ext cx="79982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Všeobecný pohyb (po všeobecnej trajektórii)</a:t>
            </a:r>
          </a:p>
        </p:txBody>
      </p:sp>
      <p:sp>
        <p:nvSpPr>
          <p:cNvPr id="3" name="TextBox 2"/>
          <p:cNvSpPr txBox="1"/>
          <p:nvPr/>
        </p:nvSpPr>
        <p:spPr>
          <a:xfrm>
            <a:off x="247879" y="662282"/>
            <a:ext cx="87363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Všeobecný pohyb častice je daný ľubovoľnou časovou závislosťou polohového vektora</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278293" y="997613"/>
            <a:ext cx="341186" cy="229743"/>
          </a:xfrm>
          <a:prstGeom prst="rect">
            <a:avLst/>
          </a:prstGeom>
        </p:spPr>
      </p:pic>
      <p:sp>
        <p:nvSpPr>
          <p:cNvPr id="9" name="Slide Number Placeholder 8"/>
          <p:cNvSpPr>
            <a:spLocks noGrp="1"/>
          </p:cNvSpPr>
          <p:nvPr>
            <p:ph type="sldNum" sz="quarter" idx="12"/>
          </p:nvPr>
        </p:nvSpPr>
        <p:spPr>
          <a:xfrm>
            <a:off x="7129976" y="654364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 name="TextBox 5"/>
              <p:cNvSpPr txBox="1"/>
              <p:nvPr/>
            </p:nvSpPr>
            <p:spPr>
              <a:xfrm>
                <a:off x="247879" y="1297877"/>
                <a:ext cx="833976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Uvedená funkcia je súčasne časovou parametrizáciou krivky – trajektórie.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nejaký časový okamih </a:t>
                </a:r>
                <a14:m>
                  <m:oMath xmlns:m="http://schemas.openxmlformats.org/officeDocument/2006/math">
                    <m:sSub>
                      <m:sSubPr>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tomto okamihu  sa častica bude nachádzať v nejakom konkrétnom bude trajektórie, bude mať nejakú rýchlosť a zrýchlenie. </a:t>
                </a:r>
              </a:p>
            </p:txBody>
          </p:sp>
        </mc:Choice>
        <mc:Fallback xmlns="">
          <p:sp>
            <p:nvSpPr>
              <p:cNvPr id="6" name="TextBox 5"/>
              <p:cNvSpPr txBox="1">
                <a:spLocks noRot="1" noChangeAspect="1" noMove="1" noResize="1" noEditPoints="1" noAdjustHandles="1" noChangeArrowheads="1" noChangeShapeType="1" noTextEdit="1"/>
              </p:cNvSpPr>
              <p:nvPr/>
            </p:nvSpPr>
            <p:spPr>
              <a:xfrm>
                <a:off x="247879" y="1297877"/>
                <a:ext cx="8339769" cy="1200329"/>
              </a:xfrm>
              <a:prstGeom prst="rect">
                <a:avLst/>
              </a:prstGeom>
              <a:blipFill rotWithShape="0">
                <a:blip r:embed="rId11"/>
                <a:stretch>
                  <a:fillRect l="-658" t="-3046" b="-7107"/>
                </a:stretch>
              </a:blipFill>
            </p:spPr>
            <p:txBody>
              <a:bodyPr/>
              <a:lstStyle/>
              <a:p>
                <a:r>
                  <a:rPr lang="sk-SK">
                    <a:noFill/>
                  </a:rPr>
                  <a:t> </a:t>
                </a:r>
              </a:p>
            </p:txBody>
          </p:sp>
        </mc:Fallback>
      </mc:AlternateContent>
      <p:pic>
        <p:nvPicPr>
          <p:cNvPr id="10" name="Picture 9"/>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787594" y="2488202"/>
            <a:ext cx="5342382" cy="274320"/>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225845" y="2857487"/>
                <a:ext cx="875841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oskulačnú kružnicu trajektórie v bode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uvažujme fiktívny (všeobecne nerovnomerný) pohyb fiktívnej častice po oskulačnej kružnici taký, že v čase </a:t>
                </a:r>
                <a14:m>
                  <m:oMath xmlns:m="http://schemas.openxmlformats.org/officeDocument/2006/math">
                    <m:sSub>
                      <m:sSubPr>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táto fiktívna častica nachádza v bode </a:t>
                </a:r>
                <a14:m>
                  <m:oMath xmlns:m="http://schemas.openxmlformats.org/officeDocument/2006/math">
                    <m:sSub>
                      <m:sSub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má rýchlosť      a zrýchlenie </a:t>
                </a:r>
                <a14:m>
                  <m:oMath xmlns:m="http://schemas.openxmlformats.org/officeDocument/2006/math">
                    <m:sSub>
                      <m:sSubPr>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presne rovnaké ako uvažovaná skutočná častica na skutočnej trajektórii. Rýchlosť fiktívnej častice má smer dotyčnice k oskulačnej kružnici, čo zjavne je totožné s dotyčnicou ku skutočnej trajektórii v uvažovanom bode. Aj skutočná častica má rýchlosť v smere tej dotyčnice, to už sme zistili. Jednotkový vektor v smere tej dotyčnice označme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Ako vieme z diskusie o nerovnomernom pohybe častice po kružnici, zrýchlenie fiktívnej častice na oskulačnej kružnici môžeme rozložiť do tangenciálneho a normálového smeru, tam sme písali</a:t>
                </a:r>
              </a:p>
            </p:txBody>
          </p:sp>
        </mc:Choice>
        <mc:Fallback xmlns="">
          <p:sp>
            <p:nvSpPr>
              <p:cNvPr id="11" name="TextBox 10"/>
              <p:cNvSpPr txBox="1">
                <a:spLocks noRot="1" noChangeAspect="1" noMove="1" noResize="1" noEditPoints="1" noAdjustHandles="1" noChangeArrowheads="1" noChangeShapeType="1" noTextEdit="1"/>
              </p:cNvSpPr>
              <p:nvPr/>
            </p:nvSpPr>
            <p:spPr>
              <a:xfrm>
                <a:off x="225845" y="2857487"/>
                <a:ext cx="8758410" cy="2862322"/>
              </a:xfrm>
              <a:prstGeom prst="rect">
                <a:avLst/>
              </a:prstGeom>
              <a:blipFill rotWithShape="0">
                <a:blip r:embed="rId13"/>
                <a:stretch>
                  <a:fillRect l="-557" t="-2772" r="-139" b="-2559"/>
                </a:stretch>
              </a:blipFill>
            </p:spPr>
            <p:txBody>
              <a:bodyPr/>
              <a:lstStyle/>
              <a:p>
                <a:r>
                  <a:rPr lang="sk-SK">
                    <a:noFill/>
                  </a:rPr>
                  <a:t> </a:t>
                </a:r>
              </a:p>
            </p:txBody>
          </p:sp>
        </mc:Fallback>
      </mc:AlternateContent>
      <p:pic>
        <p:nvPicPr>
          <p:cNvPr id="12" name="Picture 11"/>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850568" y="3488215"/>
            <a:ext cx="197567" cy="200597"/>
          </a:xfrm>
          <a:prstGeom prst="rect">
            <a:avLst/>
          </a:prstGeom>
        </p:spPr>
      </p:pic>
      <p:pic>
        <p:nvPicPr>
          <p:cNvPr id="19" name="Picture 18"/>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448886" y="5977934"/>
            <a:ext cx="1575626" cy="202311"/>
          </a:xfrm>
          <a:prstGeom prst="rect">
            <a:avLst/>
          </a:prstGeom>
        </p:spPr>
      </p:pic>
      <p:pic>
        <p:nvPicPr>
          <p:cNvPr id="17" name="Picture 16"/>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990730" y="5955261"/>
            <a:ext cx="773240" cy="228029"/>
          </a:xfrm>
          <a:prstGeom prst="rect">
            <a:avLst/>
          </a:prstGeom>
        </p:spPr>
      </p:pic>
      <p:pic>
        <p:nvPicPr>
          <p:cNvPr id="18" name="Picture 17"/>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6310452" y="5778708"/>
            <a:ext cx="1011555" cy="483489"/>
          </a:xfrm>
          <a:prstGeom prst="rect">
            <a:avLst/>
          </a:prstGeom>
          <a:ln w="57150">
            <a:noFill/>
          </a:ln>
        </p:spPr>
      </p:pic>
      <p:sp>
        <p:nvSpPr>
          <p:cNvPr id="20" name="Rectangle 19"/>
          <p:cNvSpPr/>
          <p:nvPr/>
        </p:nvSpPr>
        <p:spPr>
          <a:xfrm>
            <a:off x="1178805" y="5719809"/>
            <a:ext cx="6979871" cy="823831"/>
          </a:xfrm>
          <a:prstGeom prst="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436069"/>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284" y="182633"/>
            <a:ext cx="79982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Všeobecný pohyb (po všeobecnej trajektórii)</a:t>
            </a:r>
          </a:p>
        </p:txBody>
      </p:sp>
      <p:sp>
        <p:nvSpPr>
          <p:cNvPr id="3" name="TextBox 2"/>
          <p:cNvSpPr txBox="1"/>
          <p:nvPr/>
        </p:nvSpPr>
        <p:spPr>
          <a:xfrm>
            <a:off x="247879" y="662282"/>
            <a:ext cx="87363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Všeobecný pohyb častice je daný ľubovoľnou časovou závislosťou polohového vektora</a:t>
            </a:r>
          </a:p>
        </p:txBody>
      </p:sp>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278293" y="997613"/>
            <a:ext cx="341186" cy="229743"/>
          </a:xfrm>
          <a:prstGeom prst="rect">
            <a:avLst/>
          </a:prstGeom>
        </p:spPr>
      </p:pic>
      <p:sp>
        <p:nvSpPr>
          <p:cNvPr id="9" name="Slide Number Placeholder 8"/>
          <p:cNvSpPr>
            <a:spLocks noGrp="1"/>
          </p:cNvSpPr>
          <p:nvPr>
            <p:ph type="sldNum" sz="quarter" idx="12"/>
          </p:nvPr>
        </p:nvSpPr>
        <p:spPr>
          <a:xfrm>
            <a:off x="7129976" y="654364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 name="TextBox 5"/>
              <p:cNvSpPr txBox="1"/>
              <p:nvPr/>
            </p:nvSpPr>
            <p:spPr>
              <a:xfrm>
                <a:off x="247879" y="1297877"/>
                <a:ext cx="833976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Uvedená funkcia je súčasne časovou parametrizáciou krivky – trajektórie.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nejaký časový okamih </a:t>
                </a:r>
                <a14:m>
                  <m:oMath xmlns:m="http://schemas.openxmlformats.org/officeDocument/2006/math">
                    <m:sSub>
                      <m:sSubPr>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tomto okamihu  sa častica bude nachádzať v nejakom konkrétnom bude trajektórie, bude mať nejakú rýchlosť a zrýchlenie. </a:t>
                </a:r>
              </a:p>
            </p:txBody>
          </p:sp>
        </mc:Choice>
        <mc:Fallback xmlns="">
          <p:sp>
            <p:nvSpPr>
              <p:cNvPr id="6" name="TextBox 5"/>
              <p:cNvSpPr txBox="1">
                <a:spLocks noRot="1" noChangeAspect="1" noMove="1" noResize="1" noEditPoints="1" noAdjustHandles="1" noChangeArrowheads="1" noChangeShapeType="1" noTextEdit="1"/>
              </p:cNvSpPr>
              <p:nvPr/>
            </p:nvSpPr>
            <p:spPr>
              <a:xfrm>
                <a:off x="247879" y="1297877"/>
                <a:ext cx="8339769" cy="1200329"/>
              </a:xfrm>
              <a:prstGeom prst="rect">
                <a:avLst/>
              </a:prstGeom>
              <a:blipFill rotWithShape="0">
                <a:blip r:embed="rId12"/>
                <a:stretch>
                  <a:fillRect l="-658" t="-3046" b="-7107"/>
                </a:stretch>
              </a:blipFill>
            </p:spPr>
            <p:txBody>
              <a:bodyPr/>
              <a:lstStyle/>
              <a:p>
                <a:r>
                  <a:rPr lang="sk-SK">
                    <a:noFill/>
                  </a:rPr>
                  <a:t> </a:t>
                </a:r>
              </a:p>
            </p:txBody>
          </p:sp>
        </mc:Fallback>
      </mc:AlternateContent>
      <p:pic>
        <p:nvPicPr>
          <p:cNvPr id="10" name="Picture 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787594" y="2488202"/>
            <a:ext cx="5342382" cy="274320"/>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225845" y="2857487"/>
                <a:ext cx="875841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oskulačnú kružnicu trajektórie v bode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uvažujme fiktívny (všeobecne nerovnomerný) pohyb fiktívnej častice po oskulačnej kružnici taký, že v čase </a:t>
                </a:r>
                <a14:m>
                  <m:oMath xmlns:m="http://schemas.openxmlformats.org/officeDocument/2006/math">
                    <m:sSub>
                      <m:sSubPr>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táto fiktívna častica nachádza v bode </a:t>
                </a:r>
                <a14:m>
                  <m:oMath xmlns:m="http://schemas.openxmlformats.org/officeDocument/2006/math">
                    <m:sSub>
                      <m:sSub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má rýchlosť      a zrýchlenie </a:t>
                </a:r>
                <a14:m>
                  <m:oMath xmlns:m="http://schemas.openxmlformats.org/officeDocument/2006/math">
                    <m:sSub>
                      <m:sSubPr>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presne rovnaké ako uvažovaná skutočná častica na skutočnej trajektórii. Rýchlosť fiktívnej častice má smer dotyčnice k oskulačnej kružnici, čo zjavne je totožné s dotyčnicou ku skutočnej trajektórii v uvažovanom bode. Aj skutočná častica má rýchlosť v smere tej dotyčnice, to už sme zistili. Jednotkový vektor v smere tej dotyčnice označme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Ako vieme z diskusie o nerovnomernom pohybe častice po kružnici, zrýchlenie fiktívnej častice na oskulačnej kružnici môžeme rozložiť do tangenciálneho a normálového smeru, tam sme písali</a:t>
                </a:r>
              </a:p>
            </p:txBody>
          </p:sp>
        </mc:Choice>
        <mc:Fallback xmlns="">
          <p:sp>
            <p:nvSpPr>
              <p:cNvPr id="11" name="TextBox 10"/>
              <p:cNvSpPr txBox="1">
                <a:spLocks noRot="1" noChangeAspect="1" noMove="1" noResize="1" noEditPoints="1" noAdjustHandles="1" noChangeArrowheads="1" noChangeShapeType="1" noTextEdit="1"/>
              </p:cNvSpPr>
              <p:nvPr/>
            </p:nvSpPr>
            <p:spPr>
              <a:xfrm>
                <a:off x="225845" y="2857487"/>
                <a:ext cx="8758410" cy="2862322"/>
              </a:xfrm>
              <a:prstGeom prst="rect">
                <a:avLst/>
              </a:prstGeom>
              <a:blipFill rotWithShape="0">
                <a:blip r:embed="rId14"/>
                <a:stretch>
                  <a:fillRect l="-557" t="-2772" r="-139" b="-2559"/>
                </a:stretch>
              </a:blipFill>
            </p:spPr>
            <p:txBody>
              <a:bodyPr/>
              <a:lstStyle/>
              <a:p>
                <a:r>
                  <a:rPr lang="sk-SK">
                    <a:noFill/>
                  </a:rPr>
                  <a:t> </a:t>
                </a:r>
              </a:p>
            </p:txBody>
          </p:sp>
        </mc:Fallback>
      </mc:AlternateContent>
      <p:pic>
        <p:nvPicPr>
          <p:cNvPr id="12" name="Picture 1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5850568" y="3488215"/>
            <a:ext cx="197567" cy="200597"/>
          </a:xfrm>
          <a:prstGeom prst="rect">
            <a:avLst/>
          </a:prstGeom>
        </p:spPr>
      </p:pic>
      <p:pic>
        <p:nvPicPr>
          <p:cNvPr id="19" name="Picture 18"/>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1448886" y="5977934"/>
            <a:ext cx="1575626" cy="202311"/>
          </a:xfrm>
          <a:prstGeom prst="rect">
            <a:avLst/>
          </a:prstGeom>
        </p:spPr>
      </p:pic>
      <p:pic>
        <p:nvPicPr>
          <p:cNvPr id="17" name="Picture 16"/>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3990730" y="5955261"/>
            <a:ext cx="773240" cy="228029"/>
          </a:xfrm>
          <a:prstGeom prst="rect">
            <a:avLst/>
          </a:prstGeom>
        </p:spPr>
      </p:pic>
      <p:pic>
        <p:nvPicPr>
          <p:cNvPr id="18" name="Picture 17"/>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310452" y="5778708"/>
            <a:ext cx="1011555" cy="483489"/>
          </a:xfrm>
          <a:prstGeom prst="rect">
            <a:avLst/>
          </a:prstGeom>
          <a:ln w="57150">
            <a:noFill/>
          </a:ln>
        </p:spPr>
      </p:pic>
      <p:sp>
        <p:nvSpPr>
          <p:cNvPr id="20" name="Rectangle 19"/>
          <p:cNvSpPr/>
          <p:nvPr/>
        </p:nvSpPr>
        <p:spPr>
          <a:xfrm>
            <a:off x="1178805" y="5719809"/>
            <a:ext cx="6979871" cy="823831"/>
          </a:xfrm>
          <a:prstGeom prst="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881349" y="3294043"/>
                <a:ext cx="7182998" cy="2308324"/>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teraz dostaneme v prirodzenejšom označení (bez použitia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a:t>
                </a:r>
                <a14:m>
                  <m:oMath xmlns:m="http://schemas.openxmlformats.org/officeDocument/2006/math">
                    <m:sSub>
                      <m:sSubPr>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e>
                      <m: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polomer oskulačnej kružnice trajektórie v bode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označenie polomeru sme použili veľké písmeno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aby sa to neplietlo s dĺžkou sprievodiča. </a:t>
                </a:r>
              </a:p>
            </p:txBody>
          </p:sp>
        </mc:Choice>
        <mc:Fallback xmlns="">
          <p:sp>
            <p:nvSpPr>
              <p:cNvPr id="5" name="TextBox 4"/>
              <p:cNvSpPr txBox="1">
                <a:spLocks noRot="1" noChangeAspect="1" noMove="1" noResize="1" noEditPoints="1" noAdjustHandles="1" noChangeArrowheads="1" noChangeShapeType="1" noTextEdit="1"/>
              </p:cNvSpPr>
              <p:nvPr/>
            </p:nvSpPr>
            <p:spPr>
              <a:xfrm>
                <a:off x="881349" y="3294043"/>
                <a:ext cx="7182998" cy="2308324"/>
              </a:xfrm>
              <a:prstGeom prst="rect">
                <a:avLst/>
              </a:prstGeom>
              <a:blipFill rotWithShape="0">
                <a:blip r:embed="rId19"/>
                <a:stretch>
                  <a:fillRect l="-678" t="-1050" r="-593" b="-2887"/>
                </a:stretch>
              </a:blipFill>
              <a:ln>
                <a:solidFill>
                  <a:schemeClr val="accent1">
                    <a:lumMod val="40000"/>
                    <a:lumOff val="60000"/>
                  </a:schemeClr>
                </a:solidFill>
              </a:ln>
            </p:spPr>
            <p:txBody>
              <a:bodyPr/>
              <a:lstStyle/>
              <a:p>
                <a:r>
                  <a:rPr lang="sk-SK">
                    <a:noFill/>
                  </a:rPr>
                  <a:t> </a:t>
                </a:r>
              </a:p>
            </p:txBody>
          </p:sp>
        </mc:Fallback>
      </mc:AlternateContent>
      <p:pic>
        <p:nvPicPr>
          <p:cNvPr id="21" name="Picture 20"/>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3528999" y="3901759"/>
            <a:ext cx="2132838" cy="538353"/>
          </a:xfrm>
          <a:prstGeom prst="rect">
            <a:avLst/>
          </a:prstGeom>
        </p:spPr>
      </p:pic>
    </p:spTree>
    <p:extLst>
      <p:ext uri="{BB962C8B-B14F-4D97-AF65-F5344CB8AC3E}">
        <p14:creationId xmlns:p14="http://schemas.microsoft.com/office/powerpoint/2010/main" val="1234039683"/>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07813" y="585681"/>
            <a:ext cx="2132838" cy="53835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42371" y="1487277"/>
                <a:ext cx="8725359"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Vektor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jednotkový vektor normály trajektórie v bode </a:t>
                </a:r>
                <a14:m>
                  <m:oMath xmlns:m="http://schemas.openxmlformats.org/officeDocument/2006/math">
                    <m:sSub>
                      <m:sSubPr>
                        <m:ctrlPr>
                          <a:rPr kumimoji="0" lang="sk-SK"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sk-SK"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kolmý na dotyčnicu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leží v rovine oskulačnej kružnice a má smer od stredu oskulačnej kružnice von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Znamienko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rovnici potom znamená že normálová zložka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smeruje do stredu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oskulačnej kružnice, hovoríme o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dostredivom zrýchlení</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Tangenciálne zrýchlenie teda vypovedá o zmene veľkosti rýchlosti, normálové (dostredivé) zrýchlenie o zmene smeru rýchlosti. Zapamätajte si vzorec pre veľkosť dostredivého zrýchlenia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Zdôraznime ešte, že dotyčnica ku krivke je väčšine ľudí intuitívne zrejmý pojem aj pri priestorovej krivke, ktorá neleží v nejakej rovine. Ale normálový vektor kolmý k dotyčnici vlastnosťou kolmosti nie je určený jednoznačne, musíme ešte určiť, v ktorej rovine leží. Je to práve rovina oskulačnej kružnice. Teda vektor normály ku krivke „je trojbodový pojem“, kým vektor dotyčnice ku krivke je „je dvojbodový pojem“.</a:t>
                </a:r>
              </a:p>
            </p:txBody>
          </p:sp>
        </mc:Choice>
        <mc:Fallback xmlns="">
          <p:sp>
            <p:nvSpPr>
              <p:cNvPr id="4" name="TextBox 3"/>
              <p:cNvSpPr txBox="1">
                <a:spLocks noRot="1" noChangeAspect="1" noMove="1" noResize="1" noEditPoints="1" noAdjustHandles="1" noChangeArrowheads="1" noChangeShapeType="1" noTextEdit="1"/>
              </p:cNvSpPr>
              <p:nvPr/>
            </p:nvSpPr>
            <p:spPr>
              <a:xfrm>
                <a:off x="242371" y="1487277"/>
                <a:ext cx="8725359" cy="4801314"/>
              </a:xfrm>
              <a:prstGeom prst="rect">
                <a:avLst/>
              </a:prstGeom>
              <a:blipFill rotWithShape="0">
                <a:blip r:embed="rId7"/>
                <a:stretch>
                  <a:fillRect l="-629" t="-1650" b="-1015"/>
                </a:stretch>
              </a:blipFill>
            </p:spPr>
            <p:txBody>
              <a:bodyPr/>
              <a:lstStyle/>
              <a:p>
                <a:r>
                  <a:rPr lang="sk-SK">
                    <a:noFill/>
                  </a:rPr>
                  <a:t> </a:t>
                </a:r>
              </a:p>
            </p:txBody>
          </p:sp>
        </mc:Fallback>
      </mc:AlternateContent>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184873" y="3795601"/>
            <a:ext cx="348044" cy="507492"/>
          </a:xfrm>
          <a:prstGeom prst="rect">
            <a:avLst/>
          </a:prstGeom>
          <a:ln w="28575">
            <a:noFill/>
          </a:ln>
        </p:spPr>
      </p:pic>
      <p:sp>
        <p:nvSpPr>
          <p:cNvPr id="8" name="Rectangle 7"/>
          <p:cNvSpPr/>
          <p:nvPr/>
        </p:nvSpPr>
        <p:spPr>
          <a:xfrm>
            <a:off x="4076241" y="3679634"/>
            <a:ext cx="528809" cy="7711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3194892" y="473725"/>
            <a:ext cx="2577947" cy="7932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413739"/>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341523" y="429658"/>
                <a:ext cx="8692308"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doterajšej úvahe sme zatiaľ iba intuitívne prijali takúto konštrukciu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oskulačnú kružnicu trajektórie v bode </a:t>
                </a:r>
                <a14:m>
                  <m:oMath xmlns:m="http://schemas.openxmlformats.org/officeDocument/2006/math">
                    <m:sSub>
                      <m:sSub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uvažujme fiktívny (všeobecne nerovnomerný) pohyb fiktívnej častice po oskulačnej kružnici taký, že v čase </a:t>
                </a:r>
                <a14:m>
                  <m:oMath xmlns:m="http://schemas.openxmlformats.org/officeDocument/2006/math">
                    <m:sSub>
                      <m:sSubPr>
                        <m:ctrlP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táto fiktívna častica nachádza v bode </a:t>
                </a:r>
                <a14:m>
                  <m:oMath xmlns:m="http://schemas.openxmlformats.org/officeDocument/2006/math">
                    <m:sSub>
                      <m:sSub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𝑟</m:t>
                            </m:r>
                          </m:e>
                        </m:acc>
                      </m:e>
                      <m:sub>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má rýchlosť      a zrýchlenie </a:t>
                </a:r>
                <a14:m>
                  <m:oMath xmlns:m="http://schemas.openxmlformats.org/officeDocument/2006/math">
                    <m:sSub>
                      <m:sSubPr>
                        <m:ctrlP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presne rovnaké ako uvažovaná skutočná častica na skutočnej trajektórii.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Nebudeme sa snažiť o rigorózny dôkaz, že je to možné, teda že fiktívna častica na oskulačnej kružnici môže mať rovnakú polohu, rýchlosť aj zrýchlenie ako skutočná častica na skutočnej trajektórii.  Nie je to tvrdenie triviálne. Uvedomme si napríklad, že by sme sa nemohli pokúsiť o konštrukciu fiktívnej častice hýbucej sa na fiktívnej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priamke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(dotyčnici) tak, aby mala rovnaké zrýchlenie ako skutočná častica na skutočnej trajektórii. Polohu a rýchlosť by mohla mať rovnakú, aj tangenciálne zrýchlenie ale nie normálové zrýchlenie, lebo to vypovedá o zmene smeru, a priamka smer nemení!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Fakt, že s oskulačnou kružnicou to funguje, je založený na tom, že oskulačná kružnica je „trojbodový pojem“ rovnako ako zrýchlenie. Spoločné tri body trajektórie a oskulačnej kružnice zabezpečia, že to bude fungovať. Predumajte si to. Pre hĺbavejších a matematicky vzdelanejších pridávame ešte poznámku, že sa vlastne jedná 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Taylorov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rozvoj vektorovej funkcie         do druhého rádu podľa času v okolí bodu </a:t>
                </a:r>
                <a14:m>
                  <m:oMath xmlns:m="http://schemas.openxmlformats.org/officeDocument/2006/math">
                    <m:sSub>
                      <m:sSubPr>
                        <m:ctrlP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341523" y="429658"/>
                <a:ext cx="8692308" cy="5909310"/>
              </a:xfrm>
              <a:prstGeom prst="rect">
                <a:avLst/>
              </a:prstGeom>
              <a:blipFill rotWithShape="0">
                <a:blip r:embed="rId6"/>
                <a:stretch>
                  <a:fillRect l="-561" t="-515" r="-912" b="-619"/>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982770" y="1604331"/>
            <a:ext cx="197567" cy="200597"/>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781657" y="5705536"/>
            <a:ext cx="341186" cy="229743"/>
          </a:xfrm>
          <a:prstGeom prst="rect">
            <a:avLst/>
          </a:prstGeom>
        </p:spPr>
      </p:pic>
      <p:sp>
        <p:nvSpPr>
          <p:cNvPr id="7" name="Rectangle 6"/>
          <p:cNvSpPr/>
          <p:nvPr/>
        </p:nvSpPr>
        <p:spPr>
          <a:xfrm>
            <a:off x="341524" y="947451"/>
            <a:ext cx="8692308" cy="1277956"/>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499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25417" y="363557"/>
            <a:ext cx="72380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Dostredivá sila</a:t>
            </a:r>
          </a:p>
        </p:txBody>
      </p:sp>
      <p:sp>
        <p:nvSpPr>
          <p:cNvPr id="4" name="Freeform 3"/>
          <p:cNvSpPr/>
          <p:nvPr/>
        </p:nvSpPr>
        <p:spPr>
          <a:xfrm>
            <a:off x="594911" y="1254190"/>
            <a:ext cx="2247759" cy="1235622"/>
          </a:xfrm>
          <a:custGeom>
            <a:avLst/>
            <a:gdLst>
              <a:gd name="connsiteX0" fmla="*/ 0 w 2247759"/>
              <a:gd name="connsiteY0" fmla="*/ 343256 h 1235622"/>
              <a:gd name="connsiteX1" fmla="*/ 418641 w 2247759"/>
              <a:gd name="connsiteY1" fmla="*/ 133935 h 1235622"/>
              <a:gd name="connsiteX2" fmla="*/ 694062 w 2247759"/>
              <a:gd name="connsiteY2" fmla="*/ 45800 h 1235622"/>
              <a:gd name="connsiteX3" fmla="*/ 991518 w 2247759"/>
              <a:gd name="connsiteY3" fmla="*/ 12750 h 1235622"/>
              <a:gd name="connsiteX4" fmla="*/ 1465243 w 2247759"/>
              <a:gd name="connsiteY4" fmla="*/ 12750 h 1235622"/>
              <a:gd name="connsiteX5" fmla="*/ 1828800 w 2247759"/>
              <a:gd name="connsiteY5" fmla="*/ 166986 h 1235622"/>
              <a:gd name="connsiteX6" fmla="*/ 2126255 w 2247759"/>
              <a:gd name="connsiteY6" fmla="*/ 431391 h 1235622"/>
              <a:gd name="connsiteX7" fmla="*/ 2225407 w 2247759"/>
              <a:gd name="connsiteY7" fmla="*/ 695796 h 1235622"/>
              <a:gd name="connsiteX8" fmla="*/ 2247441 w 2247759"/>
              <a:gd name="connsiteY8" fmla="*/ 971217 h 1235622"/>
              <a:gd name="connsiteX9" fmla="*/ 2236424 w 2247759"/>
              <a:gd name="connsiteY9" fmla="*/ 1235622 h 123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759" h="1235622">
                <a:moveTo>
                  <a:pt x="0" y="343256"/>
                </a:moveTo>
                <a:cubicBezTo>
                  <a:pt x="151482" y="263383"/>
                  <a:pt x="302964" y="183511"/>
                  <a:pt x="418641" y="133935"/>
                </a:cubicBezTo>
                <a:cubicBezTo>
                  <a:pt x="534318" y="84359"/>
                  <a:pt x="598583" y="65997"/>
                  <a:pt x="694062" y="45800"/>
                </a:cubicBezTo>
                <a:cubicBezTo>
                  <a:pt x="789541" y="25603"/>
                  <a:pt x="862988" y="18258"/>
                  <a:pt x="991518" y="12750"/>
                </a:cubicBezTo>
                <a:cubicBezTo>
                  <a:pt x="1120048" y="7242"/>
                  <a:pt x="1325696" y="-12956"/>
                  <a:pt x="1465243" y="12750"/>
                </a:cubicBezTo>
                <a:cubicBezTo>
                  <a:pt x="1604790" y="38456"/>
                  <a:pt x="1718631" y="97213"/>
                  <a:pt x="1828800" y="166986"/>
                </a:cubicBezTo>
                <a:cubicBezTo>
                  <a:pt x="1938969" y="236759"/>
                  <a:pt x="2060154" y="343256"/>
                  <a:pt x="2126255" y="431391"/>
                </a:cubicBezTo>
                <a:cubicBezTo>
                  <a:pt x="2192356" y="519526"/>
                  <a:pt x="2205209" y="605825"/>
                  <a:pt x="2225407" y="695796"/>
                </a:cubicBezTo>
                <a:cubicBezTo>
                  <a:pt x="2245605" y="785767"/>
                  <a:pt x="2245605" y="881246"/>
                  <a:pt x="2247441" y="971217"/>
                </a:cubicBezTo>
                <a:cubicBezTo>
                  <a:pt x="2249277" y="1061188"/>
                  <a:pt x="2242850" y="1148405"/>
                  <a:pt x="2236424" y="123562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p:cNvCxnSpPr>
            <a:stCxn id="4" idx="5"/>
          </p:cNvCxnSpPr>
          <p:nvPr/>
        </p:nvCxnSpPr>
        <p:spPr>
          <a:xfrm flipH="1" flipV="1">
            <a:off x="1652530" y="886777"/>
            <a:ext cx="771181" cy="5343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5"/>
          </p:cNvCxnSpPr>
          <p:nvPr/>
        </p:nvCxnSpPr>
        <p:spPr>
          <a:xfrm flipH="1">
            <a:off x="1443210" y="1421176"/>
            <a:ext cx="980501" cy="106863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38120" y="905891"/>
            <a:ext cx="128588" cy="164592"/>
          </a:xfrm>
          <a:prstGeom prst="rect">
            <a:avLst/>
          </a:prstGeom>
        </p:spPr>
      </p:pic>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005228" y="1955494"/>
            <a:ext cx="168021" cy="219456"/>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194892" y="1421176"/>
                <a:ext cx="532045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sa častica pohybuje po zakrivenej dráhe, má dostredivé zrýchlenie a teda naň musí pôsobiť dostredivá sila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polomer krivosti trajektórie.</a:t>
                </a:r>
              </a:p>
            </p:txBody>
          </p:sp>
        </mc:Choice>
        <mc:Fallback xmlns="">
          <p:sp>
            <p:nvSpPr>
              <p:cNvPr id="13" name="TextBox 12"/>
              <p:cNvSpPr txBox="1">
                <a:spLocks noRot="1" noChangeAspect="1" noMove="1" noResize="1" noEditPoints="1" noAdjustHandles="1" noChangeArrowheads="1" noChangeShapeType="1" noTextEdit="1"/>
              </p:cNvSpPr>
              <p:nvPr/>
            </p:nvSpPr>
            <p:spPr>
              <a:xfrm>
                <a:off x="3194892" y="1421176"/>
                <a:ext cx="5320458" cy="2031325"/>
              </a:xfrm>
              <a:prstGeom prst="rect">
                <a:avLst/>
              </a:prstGeom>
              <a:blipFill rotWithShape="0">
                <a:blip r:embed="rId10"/>
                <a:stretch>
                  <a:fillRect l="-916" t="-1502" b="-3904"/>
                </a:stretch>
              </a:blipFill>
            </p:spPr>
            <p:txBody>
              <a:bodyPr/>
              <a:lstStyle/>
              <a:p>
                <a:r>
                  <a:rPr lang="sk-SK">
                    <a:noFill/>
                  </a:rPr>
                  <a:t> </a:t>
                </a:r>
              </a:p>
            </p:txBody>
          </p:sp>
        </mc:Fallback>
      </mc:AlternateContent>
      <p:pic>
        <p:nvPicPr>
          <p:cNvPr id="22" name="Picture 2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203550" y="2489812"/>
            <a:ext cx="2690051" cy="504063"/>
          </a:xfrm>
          <a:prstGeom prst="rect">
            <a:avLst/>
          </a:prstGeom>
        </p:spPr>
      </p:pic>
      <p:cxnSp>
        <p:nvCxnSpPr>
          <p:cNvPr id="17" name="Straight Arrow Connector 16"/>
          <p:cNvCxnSpPr>
            <a:stCxn id="4" idx="5"/>
          </p:cNvCxnSpPr>
          <p:nvPr/>
        </p:nvCxnSpPr>
        <p:spPr>
          <a:xfrm flipV="1">
            <a:off x="2423711" y="1070483"/>
            <a:ext cx="286438" cy="35069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65730" y="1136101"/>
            <a:ext cx="132017" cy="164592"/>
          </a:xfrm>
          <a:prstGeom prst="rect">
            <a:avLst/>
          </a:prstGeom>
        </p:spPr>
      </p:pic>
      <p:sp>
        <p:nvSpPr>
          <p:cNvPr id="23" name="TextBox 22"/>
          <p:cNvSpPr txBox="1"/>
          <p:nvPr/>
        </p:nvSpPr>
        <p:spPr>
          <a:xfrm>
            <a:off x="149122" y="3512668"/>
            <a:ext cx="84550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Keby nepôsobila dostredivá sila, častica by pokračovala zotrvačným rovnomerným priamočiarym pohybom v smere dotyčnice, ako to napríklad vidno na odbrúsených časticiach kovu pri brúsení:</a:t>
            </a:r>
          </a:p>
        </p:txBody>
      </p:sp>
      <p:pic>
        <p:nvPicPr>
          <p:cNvPr id="24" name="Picture 2" descr="http://www.marineinsight.com/wp-content/uploads/2012/11/Grinder.jpg"/>
          <p:cNvPicPr>
            <a:picLocks noChangeAspect="1" noChangeArrowheads="1"/>
          </p:cNvPicPr>
          <p:nvPr/>
        </p:nvPicPr>
        <p:blipFill rotWithShape="1">
          <a:blip r:embed="rId13">
            <a:extLst>
              <a:ext uri="{28A0092B-C50C-407E-A947-70E740481C1C}">
                <a14:useLocalDpi xmlns:a14="http://schemas.microsoft.com/office/drawing/2010/main" val="0"/>
              </a:ext>
            </a:extLst>
          </a:blip>
          <a:srcRect r="28320" b="32776"/>
          <a:stretch/>
        </p:blipFill>
        <p:spPr bwMode="auto">
          <a:xfrm>
            <a:off x="3385583" y="4624406"/>
            <a:ext cx="3072367" cy="191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372927"/>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http://holybiblecoloring.files.wordpress.com/2010/07/david-and-golia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862" y="719079"/>
            <a:ext cx="2719827" cy="19218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1860" y="385590"/>
            <a:ext cx="77668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Príklady dostredivej sily</a:t>
            </a:r>
          </a:p>
        </p:txBody>
      </p:sp>
      <p:sp>
        <p:nvSpPr>
          <p:cNvPr id="4" name="TextBox 3"/>
          <p:cNvSpPr txBox="1"/>
          <p:nvPr/>
        </p:nvSpPr>
        <p:spPr>
          <a:xfrm>
            <a:off x="3062689" y="1156771"/>
            <a:ext cx="568470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Dávid zabil Goliáša kameňom vrhnutým prakom. Prak rozkrúti nad hlavou, kameň sa pohybuje po kruhovej dráhe a v okamihu uvoľnenia je vymrštený  po dotyčnici. Otázka je kto/čo pôsobí dostredivou silou, ktorá udržiava kameň na kruhovej dráhe. Odpoveď: napätie prakovej šnúry.</a:t>
            </a:r>
          </a:p>
        </p:txBody>
      </p:sp>
      <p:sp>
        <p:nvSpPr>
          <p:cNvPr id="5" name="TextBox 4"/>
          <p:cNvSpPr txBox="1"/>
          <p:nvPr/>
        </p:nvSpPr>
        <p:spPr>
          <a:xfrm>
            <a:off x="3062689" y="2966311"/>
            <a:ext cx="588300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Trochu zložitejšie je predumať si, ako to napätie šnúry vzniká. Použijeme trochu dadaistické „vysvetlenie“. Kameň „chce pokračovať“ po dotyčnicovej priamej dráhe. Ale narazí pri tom na kožené „vrecko“, cez ktoré „nemôže pokračovať“ v rovnej ceste. Prečo? Lebo by „musel potlačiť“ molekuly „vrecka“. Kameň teda pôsobí silovo (medzimolekulovými silami) na molekuly vrecka.</a:t>
            </a:r>
          </a:p>
        </p:txBody>
      </p:sp>
      <p:pic>
        <p:nvPicPr>
          <p:cNvPr id="1028" name="Picture 4" descr="http://ikerlarraiza.com/wp-content/uploads/2013/11/onda-dav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63" y="2966311"/>
            <a:ext cx="2598642" cy="17242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3040" y="4997636"/>
            <a:ext cx="840453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Molekuly vrecka podľa princípu akcie a reakcie pôsobia na kameň a vytvárajú dostredivú silu. Ale prečo molekuly vrecka proste „neuhnú“. Lebo na seba navzájom pôsobia silami a silové pôsobenie „technikou“ akcie a reakcie prenáša až na tie molekuly vrecka, ktoré „cítia“ molekuly šnúry. Tie sa snažia potiahnuť molekuly šnúry smerom von z kruhu a tie odpovedajú reakciu smerom dovnútra kruhu. Dostredivá sila.</a:t>
            </a:r>
          </a:p>
        </p:txBody>
      </p:sp>
    </p:spTree>
    <p:extLst>
      <p:ext uri="{BB962C8B-B14F-4D97-AF65-F5344CB8AC3E}">
        <p14:creationId xmlns:p14="http://schemas.microsoft.com/office/powerpoint/2010/main" val="3750272500"/>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894" y="107576"/>
            <a:ext cx="73152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Predchádzajúca úvaha hovorí, že v prípade nezávislého silového pôsobenia dvoch telies na sledovanú časticu, častica bude vykonávať </a:t>
            </a:r>
            <a:r>
              <a:rPr kumimoji="0" lang="sk-SK"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výsledný pohyb „ako keby“ pod vplyvom jedinej „výslednej sily“, ktorú dostaneme ako vektorový súčet dvoch primárne pôsobiacich nezávislých síl</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788894" y="1792940"/>
            <a:ext cx="7440706"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Poučka sa na škole obvykle vyslovuje skrátene ako slogan „sily sa skladajú ako vektory“ teda pomocou „silového rovnobežníka“.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strednej škole to bolo dokonca naopak. Tam nás učiteľ najprv presvedčil pomocou pokusov so silomermi, že „sily sa skladajú pomocou silového rovnobežníka“. Potom nasledovalo čosi ako že „sila je vektor“ a potom že teda „vektory sa sčítajú podľa pravidla rovnobežníka.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My sme v prednáškach použili že primárne posunutia sa skladajú podľa pravidla silového rovnobežníka (a na to nebolo treba experiment, len úvaha o skladaní posunutí). Potom že rýchlosti (teda posúvania) sa skladajú ako posunutia, teda ako vektory. A potom aj zrýchlenia sa skladajú ako vektory a teda aj nezávislé sily sa skladajú ako vektory.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Nechcem tvrdiť, že tento náš postup je „správnejší“ ako ten stredoškolský, ale zdá sa mi, že ukazuje viac súvislostí medzi základnými pojmami.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359662"/>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sa transformujú súradnice vektora pri prechode k inej báze pomocou smerových kosínusov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vyjadrite ako sa transformujú pomocou rotačnej matice súradnice vektora pri otočení</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Newtonov zákon zotrvačnosti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sa používa zákon sily ako pohybová rovnica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uveďte príklad že hmotnosť atómu nie je súčtom hmotností častíc, z ktorých sa skladá. Len princíp, čísla nemusíte </a:t>
            </a:r>
            <a:r>
              <a:rPr kumimoji="0" lang="sk-SK"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vedieť naspamäť.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1623974"/>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7449" y="165253"/>
            <a:ext cx="72270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a látkové množstvo</a:t>
            </a:r>
          </a:p>
        </p:txBody>
      </p:sp>
      <mc:AlternateContent xmlns:mc="http://schemas.openxmlformats.org/markup-compatibility/2006" xmlns:a14="http://schemas.microsoft.com/office/drawing/2010/main">
        <mc:Choice Requires="a14">
          <p:sp>
            <p:nvSpPr>
              <p:cNvPr id="3" name="TextBox 2"/>
              <p:cNvSpPr txBox="1"/>
              <p:nvPr/>
            </p:nvSpPr>
            <p:spPr>
              <a:xfrm>
                <a:off x="280927" y="626918"/>
                <a:ext cx="8560107" cy="6191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bežného človeka je hmotnosť ako keby výhradne vlastnosťou látok.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Slovo látka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matter</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dnes nie je vo fyzike dobre definované, tu máme na mysli „definíciu“: látka je čosi skladajúce sa z atómov.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Existuje fyzikálna veličina určujúca „množstvo látky“, jednotkou v sústave SI je</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mol</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Mol</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množstvo látky, obsahujúce taký počet častíc ako je v 12 g uhlíka </a:t>
                </a:r>
                <a14:m>
                  <m:oMath xmlns:m="http://schemas.openxmlformats.org/officeDocument/2006/math">
                    <m:sSubSup>
                      <m:sSubSupPr>
                        <m:ctrlP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𝐶</m:t>
                        </m:r>
                      </m:e>
                      <m:sub>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6</m:t>
                        </m:r>
                      </m:sub>
                      <m:sup>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12</m:t>
                        </m:r>
                      </m:sup>
                    </m:sSub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Ten počet sa volá Avogadrovo číslo: 6.02214129×10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23</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mol</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 spočítame počet častíc v nejakom kuse látky a vynásobíme hmotnosťou jednej častice, potom dostaneme hmotnosť toho kusa látky. Ak, pravda, predpokladáme aditívnosť hmotnosti. Teda ak hmotnostné defekty spôsobené interakciou častíc môžeme zanedbať.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praxi sa naopak určí hmotnosť kusa látky vážením a prepočíta sa cez hmotnosť jednej častice na počet častíc. V železiarstve tak predávajú klince. Ak si vypýtate 1000 klincov, predavač ich začne počítať že jedna, dva, tri,... Ale len do 20. Odváži 20 klincov, vynásobí hmotnosť 50timi a toľko naváži. Bude tam približne 1000 klincov.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slove mol nie je väčšia mystika ako v predávaní klincov.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Laická vedomosť, že hmotnosť je vlastnosť výhradne látok je chybná. Hmotnosť má napríklad aj elektromagnetické pole vnútri rozpálenej piecky (tepelné žiarenie). To žiarenie „sa skladá“ z fotónov, ale ich počet nijako nesúvisí s pojmami mol a Avogadrovo číslo.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a počet častíc nie sú univerzálne prepočítateľné.</a:t>
                </a:r>
              </a:p>
            </p:txBody>
          </p:sp>
        </mc:Choice>
        <mc:Fallback xmlns="">
          <p:sp>
            <p:nvSpPr>
              <p:cNvPr id="3" name="TextBox 2"/>
              <p:cNvSpPr txBox="1">
                <a:spLocks noRot="1" noChangeAspect="1" noMove="1" noResize="1" noEditPoints="1" noAdjustHandles="1" noChangeArrowheads="1" noChangeShapeType="1" noTextEdit="1"/>
              </p:cNvSpPr>
              <p:nvPr/>
            </p:nvSpPr>
            <p:spPr>
              <a:xfrm>
                <a:off x="280927" y="626918"/>
                <a:ext cx="8560107" cy="6191760"/>
              </a:xfrm>
              <a:prstGeom prst="rect">
                <a:avLst/>
              </a:prstGeom>
              <a:blipFill rotWithShape="0">
                <a:blip r:embed="rId4"/>
                <a:stretch>
                  <a:fillRect l="-570" t="-591" r="-926" b="-591"/>
                </a:stretch>
              </a:blipFill>
            </p:spPr>
            <p:txBody>
              <a:bodyPr/>
              <a:lstStyle/>
              <a:p>
                <a:r>
                  <a:rPr lang="sk-SK">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842739"/>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82588" y="430306"/>
            <a:ext cx="50202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Hybnosť</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403412" y="1192306"/>
            <a:ext cx="82744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Vráťme sa ešte k zákonu sily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909217" y="1139513"/>
            <a:ext cx="966978" cy="474917"/>
          </a:xfrm>
          <a:prstGeom prst="rect">
            <a:avLst/>
          </a:prstGeom>
        </p:spPr>
      </p:pic>
      <p:sp>
        <p:nvSpPr>
          <p:cNvPr id="6" name="TextBox 5"/>
          <p:cNvSpPr txBox="1"/>
          <p:nvPr/>
        </p:nvSpPr>
        <p:spPr>
          <a:xfrm>
            <a:off x="519953" y="1900518"/>
            <a:ext cx="8283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Hmotnosť častice je konštantná (prinajmenej v situáciách, ktoré mi tu diskutujeme), takže môžeme písať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909218" y="2648270"/>
            <a:ext cx="1203579" cy="471488"/>
          </a:xfrm>
          <a:prstGeom prst="rect">
            <a:avLst/>
          </a:prstGeom>
        </p:spPr>
      </p:pic>
      <p:sp>
        <p:nvSpPr>
          <p:cNvPr id="10" name="TextBox 9"/>
          <p:cNvSpPr txBox="1"/>
          <p:nvPr/>
        </p:nvSpPr>
        <p:spPr>
          <a:xfrm>
            <a:off x="519953" y="3221179"/>
            <a:ext cx="7637929" cy="367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Zavedieme novú fyzikálny veličinu, hybnosť, vzťahom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338917" y="3840034"/>
            <a:ext cx="761238" cy="207455"/>
          </a:xfrm>
          <a:prstGeom prst="rect">
            <a:avLst/>
          </a:prstGeom>
        </p:spPr>
      </p:pic>
      <p:sp>
        <p:nvSpPr>
          <p:cNvPr id="12" name="Rectangle 11"/>
          <p:cNvSpPr/>
          <p:nvPr/>
        </p:nvSpPr>
        <p:spPr>
          <a:xfrm>
            <a:off x="4204447" y="3738282"/>
            <a:ext cx="1084729" cy="4392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519953" y="4311191"/>
            <a:ext cx="81578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 použitím hybnosti Newtonov zákon znie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4204447" y="4814161"/>
            <a:ext cx="822960" cy="471488"/>
          </a:xfrm>
          <a:prstGeom prst="rect">
            <a:avLst/>
          </a:prstGeom>
        </p:spPr>
      </p:pic>
    </p:spTree>
    <p:extLst>
      <p:ext uri="{BB962C8B-B14F-4D97-AF65-F5344CB8AC3E}">
        <p14:creationId xmlns:p14="http://schemas.microsoft.com/office/powerpoint/2010/main" val="1454301180"/>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313765" y="358588"/>
                <a:ext cx="8364070" cy="15109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Predpokladajme teraz že v priebehu nejakého časového intervalu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sledujeme a zaznamenávame pohybový stav častice a v každom okamihu toho intervalu aj nejakým meracím prístrojom zaznamenávame na časticu pôsobiacu silu, takže poznáme časový priebeh sily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𝜏</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sčítaním malých kúskov čas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13765" y="358588"/>
                <a:ext cx="8364070" cy="1510926"/>
              </a:xfrm>
              <a:prstGeom prst="rect">
                <a:avLst/>
              </a:prstGeom>
              <a:blipFill rotWithShape="0">
                <a:blip r:embed="rId8"/>
                <a:stretch>
                  <a:fillRect l="-583" t="-2419" b="-5645"/>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776564" y="1728303"/>
            <a:ext cx="1325309" cy="485204"/>
          </a:xfrm>
          <a:prstGeom prst="rect">
            <a:avLst/>
          </a:prstGeom>
        </p:spPr>
      </p:pic>
      <p:pic>
        <p:nvPicPr>
          <p:cNvPr id="14" name="Picture 13"/>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451669" y="2331831"/>
            <a:ext cx="2292287" cy="653225"/>
          </a:xfrm>
          <a:prstGeom prst="rect">
            <a:avLst/>
          </a:prstGeom>
        </p:spPr>
      </p:pic>
      <p:pic>
        <p:nvPicPr>
          <p:cNvPr id="20" name="Picture 1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876773" y="2997979"/>
            <a:ext cx="7262622" cy="653225"/>
          </a:xfrm>
          <a:prstGeom prst="rect">
            <a:avLst/>
          </a:prstGeom>
        </p:spPr>
      </p:pic>
      <p:pic>
        <p:nvPicPr>
          <p:cNvPr id="21" name="Picture 2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165344" y="3651204"/>
            <a:ext cx="2547747" cy="653225"/>
          </a:xfrm>
          <a:prstGeom prst="rect">
            <a:avLst/>
          </a:prstGeom>
        </p:spPr>
      </p:pic>
    </p:spTree>
    <p:extLst>
      <p:ext uri="{BB962C8B-B14F-4D97-AF65-F5344CB8AC3E}">
        <p14:creationId xmlns:p14="http://schemas.microsoft.com/office/powerpoint/2010/main" val="679089049"/>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404664"/>
            <a:ext cx="55446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Integrály</a:t>
            </a:r>
            <a:endPar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395536" y="1412776"/>
            <a:ext cx="842493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Integrál je vždy súčet nekonečného počtu nekonečne malých čísel.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Niekedy sa stane, že sa dá vypočítať  "ako opak derivácie"</a:t>
            </a:r>
          </a:p>
        </p:txBody>
      </p:sp>
      <p:sp>
        <p:nvSpPr>
          <p:cNvPr id="4" name="TextBox 3"/>
          <p:cNvSpPr txBox="1"/>
          <p:nvPr/>
        </p:nvSpPr>
        <p:spPr>
          <a:xfrm>
            <a:off x="395536" y="2420888"/>
            <a:ext cx="806489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Príklad: plocha pod krivkou</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547" y="3140968"/>
            <a:ext cx="7164288" cy="2307899"/>
          </a:xfrm>
          <a:prstGeom prst="rect">
            <a:avLst/>
          </a:prstGeom>
        </p:spPr>
      </p:pic>
      <p:sp>
        <p:nvSpPr>
          <p:cNvPr id="24" name="TextBox 23"/>
          <p:cNvSpPr txBox="1"/>
          <p:nvPr/>
        </p:nvSpPr>
        <p:spPr>
          <a:xfrm>
            <a:off x="539552" y="5949280"/>
            <a:ext cx="7920880" cy="43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Ako sa to robí?</a:t>
            </a:r>
          </a:p>
        </p:txBody>
      </p:sp>
    </p:spTree>
    <p:extLst>
      <p:ext uri="{BB962C8B-B14F-4D97-AF65-F5344CB8AC3E}">
        <p14:creationId xmlns:p14="http://schemas.microsoft.com/office/powerpoint/2010/main" val="863111907"/>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47" y="692696"/>
            <a:ext cx="7164288" cy="2307899"/>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899592" y="3429000"/>
                <a:ext cx="7345869" cy="313932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rozseká sa to na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obdĺžničky</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Nie sú to celkom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obdĺžničky</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lebo hornú stranu majú krivú. Šírka tých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obdĺžničkov</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sa urobí rovnaká, rovná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𝑑𝑥</m:t>
                    </m:r>
                  </m:oMath>
                </a14:m>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každý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obdĺžniček</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"dostane meno". Meno bude súradnica ľavého dolného rohu.</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obdĺžničku</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s menom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𝑥</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priradím plochu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𝑑𝑆</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𝑓</m:t>
                    </m:r>
                    <m:d>
                      <m:d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𝑥</m:t>
                        </m:r>
                      </m:e>
                    </m:d>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𝑑𝑥</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To nie je plocha krivého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obdĺžnička</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ale rovného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obdĺžnička</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ktorý je trochu menší (v tomto prípade).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Plochu pod krivkou spočítam ako </a:t>
                </a:r>
              </a:p>
            </p:txBody>
          </p:sp>
        </mc:Choice>
        <mc:Fallback xmlns="">
          <p:sp>
            <p:nvSpPr>
              <p:cNvPr id="9" name="TextBox 8"/>
              <p:cNvSpPr txBox="1">
                <a:spLocks noRot="1" noChangeAspect="1" noMove="1" noResize="1" noEditPoints="1" noAdjustHandles="1" noChangeArrowheads="1" noChangeShapeType="1" noTextEdit="1"/>
              </p:cNvSpPr>
              <p:nvPr/>
            </p:nvSpPr>
            <p:spPr>
              <a:xfrm>
                <a:off x="899592" y="3429000"/>
                <a:ext cx="7345869" cy="3139321"/>
              </a:xfrm>
              <a:prstGeom prst="rect">
                <a:avLst/>
              </a:prstGeom>
              <a:blipFill rotWithShape="1">
                <a:blip r:embed="rId6"/>
                <a:stretch>
                  <a:fillRect l="-996" t="-1167" b="-2918"/>
                </a:stretch>
              </a:blipFill>
            </p:spPr>
            <p:txBody>
              <a:bodyPr/>
              <a:lstStyle/>
              <a:p>
                <a:r>
                  <a:rPr lang="sk-SK">
                    <a:noFill/>
                  </a:rPr>
                  <a:t> </a:t>
                </a:r>
              </a:p>
            </p:txBody>
          </p:sp>
        </mc:Fallback>
      </mc:AlternateContent>
      <p:cxnSp>
        <p:nvCxnSpPr>
          <p:cNvPr id="12" name="Straight Connector 11"/>
          <p:cNvCxnSpPr/>
          <p:nvPr/>
        </p:nvCxnSpPr>
        <p:spPr>
          <a:xfrm>
            <a:off x="2699792" y="1556792"/>
            <a:ext cx="0" cy="1443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87824" y="1484784"/>
            <a:ext cx="0" cy="151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75856" y="1484784"/>
            <a:ext cx="0" cy="151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63888" y="1484784"/>
            <a:ext cx="0" cy="151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51920" y="1412776"/>
            <a:ext cx="0" cy="1584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39952" y="1340768"/>
            <a:ext cx="0" cy="16561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27984" y="1268760"/>
            <a:ext cx="0" cy="17281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16016" y="1124744"/>
            <a:ext cx="0" cy="187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004048" y="980728"/>
            <a:ext cx="0" cy="2016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92080" y="908720"/>
            <a:ext cx="0" cy="2088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80112" y="836712"/>
            <a:ext cx="0" cy="2160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68144" y="836712"/>
            <a:ext cx="0" cy="2160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a:spLocks/>
          </p:cNvSpPr>
          <p:nvPr/>
        </p:nvSpPr>
        <p:spPr>
          <a:xfrm>
            <a:off x="4139952" y="1407651"/>
            <a:ext cx="288032" cy="1589301"/>
          </a:xfrm>
          <a:prstGeom prst="rect">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318041" y="6165304"/>
            <a:ext cx="758571" cy="586740"/>
          </a:xfrm>
          <a:prstGeom prst="rect">
            <a:avLst/>
          </a:prstGeom>
        </p:spPr>
      </p:pic>
    </p:spTree>
    <p:extLst>
      <p:ext uri="{BB962C8B-B14F-4D97-AF65-F5344CB8AC3E}">
        <p14:creationId xmlns:p14="http://schemas.microsoft.com/office/powerpoint/2010/main" val="2979357792"/>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_1=\frac{1}{m}\vec F_1&#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vec p(\tau)}{d\tau} = \vec F(\tau) &#10;\end{align*}&#10;\end{document}&#10;"/>
  <p:tag name="IGUANATEXSIZE" val="18"/>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18"/>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10;\end{align*}&#10;\end{document}&#10;"/>
  <p:tag name="IGUANATEXSIZE" val="18"/>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F_{\text{dostr}} =m \vec a_{\text{dostr}}= -\frac{mv^2}{r}\vec n&#10;\end{align*}&#10;\end{document}&#10;"/>
  <p:tag name="IGUANATEXSIZE" val="18"/>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SkyBlue1}&#10;\vec n&#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tau=0}^{\tau=t}d\vec p(\tau) = \sum_{\tau=0}^{\tau=t}\vec F(\tau)d\tau &#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d\tau)-\vec p(0))+(\vec p(2d\tau)-\vec p(d\tau))&#10;+(\vec p(3d\tau)-\vec p(2d\tau))+\dots = \sum_{\tau=0}^{\tau=t}\vec F(\tau) d\tau&#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t)-\vec p(0))= \sum_{\tau=0}^{\tau=t}\vec F(\tau) d\tau&#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sum_{x}dS&#10;\end{align*}&#10;\end{document}"/>
  <p:tag name="IGUANATEXSIZE" val="22"/>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sum_{x}dS&#10;\end{align*}&#10;\end{document}"/>
  <p:tag name="IGUANATEXSIZE" val="22"/>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a&#10;\end{align*}&#10;\end{document}"/>
  <p:tag name="IGUANATEXSIZE" val="22"/>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b&#10;\end{align*}&#10;\end{document}"/>
  <p:tag name="IGUANATEXSIZE" val="22"/>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sum_{x}dS&#10;\end{align*}&#10;\end{document}"/>
  <p:tag name="IGUANATEXSIZE" val="22"/>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int\limits_a^b f(x)dx&#10;\end{align*}&#10;\end{document}"/>
  <p:tag name="IGUANATEXSIZE" val="22"/>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_2=\frac{1}{m}\vec F_2&#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vec p(\tau)}{d\tau} = \vec F(\tau) &#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_{t_0}^t\frac{d}{d\tau}\vec p(\tau) d\tau= \int_{t_0}^t\vec F(\tau)d\tau &#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t)-\vec p(t_0)= \int_{t_0}^t\vec F(\tau)d\tau &#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tau=0}^{\tau=t}d\vec p(\tau) = \sum_{\tau=0}^{\tau=t}\vec F(\tau)d\tau &#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d\tau)-\vec p(0))+(\vec p(2d\tau)-\vec p(d\tau))&#10;+(\vec p(3d\tau)-\vec p(2d\tau))+\dots = \sum_{\tau=0}^{\tau=t}\vec F(\tau) d\tau&#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t)-\vec p(0))= \sum_{\tau=0}^{\tau=t}\vec F(\tau) d\tau&#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t)-\vec p(t_0)= \int_{t_0}^t\vec F(\tau)d\tau &#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 \int_{t_0}^t\vec F(\tau)d\tau &#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 t&#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vec a_1 + \vec a_2&#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r\cos \omega t, r\sin \omega t, 0)&#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frac{d\vec r}{dt}=(-\omega r\sin \omega t, \omega r\cos \omega t, 0)&#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d\vec v}{dt}=(-\omega^2 r\cos \omega t, &#10;-\omega^2 r\sin \omega t, 0)&#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omega^2 r&#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omega t&#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frac{d\varphi}{dt}&#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vec v = -\omega r^2 \sin \omega t \cos \omega t&#10;+\omega r^2 \sin \omega t \cos \omega t = 0&#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 t&#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r\cos \omega t, r\sin \omega t, 0)&#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frac{1}{m}\vec F&#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frac{d\vec r}{dt}=(-\omega r\sin \omega t, \omega r\cos \omega t, 0)&#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d\vec v}{dt}=(-\omega^2 r\cos \omega t, &#10;\omega^2 r\sin \omega t, 0)&#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omega^2 r&#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omega t&#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frac{d\varphi}{dt}&#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omega^2 r= \frac{v^2}{r}&#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 (r\cos(\varphi(t)), r\sin(\varphi(t)), 0)=r\vec n&#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frac{d\vec r}{dt}=(-\omega(t) r\sin(\varphi(t)), \omega(t) r\cos(\varphi(t)), 0)&#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 = \vec F_1 + \vec F_2&#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t)&#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t)=\frac{d\varphi}{dt}&#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vec v|\vec\tau, \;\;\;\;\vec\tau=(-\sin(\varphi(t)),\cos(\varphi(t)), 0)&#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t)&#10;\end{align*}&#10;\end{document}&#10;"/>
  <p:tag name="IGUANATEXSIZE" val="16"/>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tau&#10;\end{align*}&#10;\end{document}&#10;"/>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frac{d\vec v}{dt}=&#10;(-\dot\omega r\sin(\varphi)-\omega^2 r\cos(\varphi),\;\;&#10;\dot\omega(t)r\cos(\varphi)-\omega^2 r\sin(\varphi),\;\;0)&#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dot\omega r \vec\tau - \omega^2 r \vec n&#10;\end{align*}&#10;\end{document}&#10;"/>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n&#10;\end{align*}&#10;\end{document}&#10;"/>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r|\vec n, \;\;\;\;\vec n=(\cos(\varphi(t)),\sin(\varphi(t)), 0)&#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dot{\omega} = \frac{d|\vec v|}{dt}&#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vec v}{dt} = \vec F &#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xi)&#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 = \int_0^t |\dot{\vec r}(\tau)|d\tau&#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s)=\vec r(s(t))&#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xi)&#10;\end{align*}&#10;\end{document}&#10;"/>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 =|d\vec r|= |\frac{d\vec r(\xi)}{d\xi}|d\xi&#10;\end{align*}&#10;\end{document}&#10;"/>
  <p:tag name="IGUANATEXSIZE" val="18"/>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xi)=\int_0^\xi |\frac{d\vec r(\tilde{\xi)}}{d\tilde{\xi}}|d\tilde{\xi}&#10;\end{align*}&#10;\end{document}&#10;"/>
  <p:tag name="IGUANATEXSIZE" val="18"/>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s)=\vec r(s(\xi))&#10;\end{align*}&#10;\end{document}&#10;"/>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m\vec v) = \vec F &#10;\end{align*}&#10;\end{document}&#10;"/>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varphi) = (R\cos(\varphi), R\sin(\varphi), 0),&#10;\;\;\;\;\;\; \varphi =\in (0,\pi/2)&#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 = |\frac{d\vec r}{d\varphi}| d\varphi=&#10;\sqrt{R^2\sin^2(\varphi)+R^2\cos^2(\varphi)}d\varphi = Rd\varphi&#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varphi) = \int_0^\varphi R d\tilde{\varphi}=R\varphi&#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s) = \frac{s}{R}&#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s) = (R\cos(s/R), R\sin(s/R), 0),\;\;\;\;\; s \in (0, \pi R/2)&#10;\end{align*}&#10;\end{document}&#10;"/>
  <p:tag name="IGUANATEXSIZE" val="18"/>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frac{d\vec r(t)}{dt}\equiv \dot{\vec r}(t)=|\vec v(t)|\vec\tau&#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6"/>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dt)&#10;\end{align*}&#10;\end{document}&#10;"/>
  <p:tag name="IGUANATEXSIZE" val="16"/>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 = (\vec r(t+dt)-\vec r(t))/dt&#10;\end{align*}&#10;\end{document}&#10;"/>
  <p:tag name="IGUANATEXSIZE" val="16"/>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p = m\vec v&#10;\end{align*}&#10;\end{document}&#10;"/>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t)&#10;\end{align*}&#10;\end{document}&#10;"/>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R&#10;\end{align*}&#10;\end{document}&#10;"/>
  <p:tag name="IGUANATEXSIZE" val="16"/>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8"/>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0 = \vec r(t_0), \;\;\;\;\;&#10;\vec v_0 = \vec v(t_0)=\dot{\vec r}(t_0), \;\;\;\;\;&#10;\vec a_0 = \vec a(t_0)=\ddot{\vec r}(t_0)&#10;\end{align*}&#10;\end{document}&#10;"/>
  <p:tag name="IGUANATEXSIZE" val="18"/>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_0&#10;\end{align*}&#10;\end{document}&#10;"/>
  <p:tag name="IGUANATEXSIZE" val="18"/>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dot\omega r \vec\tau - \omega^2 r \vec n&#10;\end{align*}&#10;\end{document}&#10;"/>
  <p:tag name="IGUANATEXSIZE" val="18"/>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ot{\omega} = \frac{1}{r}\frac{d|\vec v|}{dt}&#10;\end{align*}&#10;\end{document}&#10;"/>
  <p:tag name="IGUANATEXSIZE" val="18"/>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 \vec F &#10;\end{align*}&#10;\end{document}&#10;"/>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_0 = \vec r(t_0), \;\;\;\;\;&#10;\vec v_0 = \vec v(t_0)=\dot{\vec r}(t_0), \;\;\;\;\;&#10;\vec a_0 = \vec a(t_0)=\ddot{\vec r}(t_0)&#10;\end{align*}&#10;\end{document}&#10;"/>
  <p:tag name="IGUANATEXSIZE" val="18"/>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_0&#10;\end{align*}&#10;\end{document}&#10;"/>
  <p:tag name="IGUANATEXSIZE" val="18"/>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 = \dot\omega r \vec\tau - \omega^2 r \vec n&#10;\end{align*}&#10;\end{document}&#10;"/>
  <p:tag name="IGUANATEXSIZE" val="18"/>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omega r&#10;\end{align*}&#10;\end{document}&#10;"/>
  <p:tag name="IGUANATEXSIZE" val="18"/>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ot{\omega} = \frac{1}{r}\frac{d|\vec v|}{dt}&#10;\end{align*}&#10;\end{document}&#10;"/>
  <p:tag name="IGUANATEXSIZE" val="18"/>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_0 = \frac{d|\vec v|}{dt} \vec\tau_0 - \frac{|\vec v_0|^2}{R_0} \vec n_0&#10;\end{align*}&#10;\end{document}&#10;"/>
  <p:tag name="IGUANATEXSIZE" val="18"/>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a_0 = \frac{d|\vec v|}{dt} \vec\tau_0 - \frac{|\vec v_0|^2}{R_0} \vec n_0&#10;\end{align*}&#10;\end{document}&#10;"/>
  <p:tag name="IGUANATEXSIZE" val="18"/>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ec v|^2}{R}&#10;\end{align*}&#10;\end{document}&#10;"/>
  <p:tag name="IGUANATEXSIZE" val="18"/>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v_0&#10;\end{align*}&#10;\end{document}&#10;"/>
  <p:tag name="IGUANATEXSIZE" val="18"/>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t)&#10;\end{align*}&#10;\end{document}&#10;"/>
  <p:tag name="IGUANATEXSIZE" val="18"/>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MyblankCalibri18</Template>
  <TotalTime>1</TotalTime>
  <Words>3648</Words>
  <Application>Microsoft Office PowerPoint</Application>
  <PresentationFormat>On-screen Show (4:3)</PresentationFormat>
  <Paragraphs>193</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cp:revision>
  <dcterms:created xsi:type="dcterms:W3CDTF">2018-11-06T22:03:51Z</dcterms:created>
  <dcterms:modified xsi:type="dcterms:W3CDTF">2018-11-06T22:05:39Z</dcterms:modified>
</cp:coreProperties>
</file>