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7"/>
  </p:notesMasterIdLst>
  <p:sldIdLst>
    <p:sldId id="744" r:id="rId3"/>
    <p:sldId id="745" r:id="rId4"/>
    <p:sldId id="746" r:id="rId5"/>
    <p:sldId id="747" r:id="rId6"/>
    <p:sldId id="748" r:id="rId7"/>
    <p:sldId id="749" r:id="rId8"/>
    <p:sldId id="750" r:id="rId9"/>
    <p:sldId id="751" r:id="rId10"/>
    <p:sldId id="752" r:id="rId11"/>
    <p:sldId id="753" r:id="rId12"/>
    <p:sldId id="754" r:id="rId13"/>
    <p:sldId id="755" r:id="rId14"/>
    <p:sldId id="756" r:id="rId15"/>
    <p:sldId id="773" r:id="rId16"/>
    <p:sldId id="757" r:id="rId17"/>
    <p:sldId id="758" r:id="rId18"/>
    <p:sldId id="759" r:id="rId19"/>
    <p:sldId id="760" r:id="rId20"/>
    <p:sldId id="761" r:id="rId21"/>
    <p:sldId id="762" r:id="rId22"/>
    <p:sldId id="763" r:id="rId23"/>
    <p:sldId id="764" r:id="rId24"/>
    <p:sldId id="765" r:id="rId25"/>
    <p:sldId id="766" r:id="rId26"/>
    <p:sldId id="767" r:id="rId27"/>
    <p:sldId id="768" r:id="rId28"/>
    <p:sldId id="769" r:id="rId29"/>
    <p:sldId id="770" r:id="rId30"/>
    <p:sldId id="771" r:id="rId31"/>
    <p:sldId id="772" r:id="rId32"/>
    <p:sldId id="774" r:id="rId33"/>
    <p:sldId id="775" r:id="rId34"/>
    <p:sldId id="776" r:id="rId35"/>
    <p:sldId id="777" r:id="rId36"/>
    <p:sldId id="778" r:id="rId37"/>
    <p:sldId id="779" r:id="rId38"/>
    <p:sldId id="780" r:id="rId39"/>
    <p:sldId id="781" r:id="rId40"/>
    <p:sldId id="782" r:id="rId41"/>
    <p:sldId id="783" r:id="rId42"/>
    <p:sldId id="784" r:id="rId43"/>
    <p:sldId id="785" r:id="rId44"/>
    <p:sldId id="786" r:id="rId45"/>
    <p:sldId id="787" r:id="rId4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660"/>
  </p:normalViewPr>
  <p:slideViewPr>
    <p:cSldViewPr snapToGrid="0">
      <p:cViewPr varScale="1">
        <p:scale>
          <a:sx n="72" d="100"/>
          <a:sy n="72" d="100"/>
        </p:scale>
        <p:origin x="792" y="53"/>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9E590-0BEA-425F-B3A6-3E0CDCFB4019}" type="datetimeFigureOut">
              <a:rPr lang="sk-SK" smtClean="0"/>
              <a:t>11.11.2018</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7CF09-CDAF-4DCA-8BFD-A1CD64FB1C6B}" type="slidenum">
              <a:rPr lang="sk-SK" smtClean="0"/>
              <a:t>‹#›</a:t>
            </a:fld>
            <a:endParaRPr lang="sk-SK"/>
          </a:p>
        </p:txBody>
      </p:sp>
    </p:spTree>
    <p:extLst>
      <p:ext uri="{BB962C8B-B14F-4D97-AF65-F5344CB8AC3E}">
        <p14:creationId xmlns:p14="http://schemas.microsoft.com/office/powerpoint/2010/main" val="274754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CE0E53-0EBB-4CAE-A515-324C0730048E}" type="slidenum">
              <a:rPr lang="en-US" smtClean="0"/>
              <a:t>23</a:t>
            </a:fld>
            <a:endParaRPr lang="en-US"/>
          </a:p>
        </p:txBody>
      </p:sp>
    </p:spTree>
    <p:extLst>
      <p:ext uri="{BB962C8B-B14F-4D97-AF65-F5344CB8AC3E}">
        <p14:creationId xmlns:p14="http://schemas.microsoft.com/office/powerpoint/2010/main" val="237389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11.11.2018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11.11.2018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11.11.2018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11.11.2018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17793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11.11.2018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559468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11.11.2018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2398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11.11.2018</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641901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solidFill>
                  <a:prstClr val="black">
                    <a:tint val="75000"/>
                  </a:prstClr>
                </a:solidFill>
              </a:rPr>
              <a:pPr/>
              <a:t>11.11.2018</a:t>
            </a:fld>
            <a:endParaRPr lang="sk-SK">
              <a:solidFill>
                <a:prstClr val="black">
                  <a:tint val="75000"/>
                </a:prstClr>
              </a:solidFill>
            </a:endParaRPr>
          </a:p>
        </p:txBody>
      </p:sp>
      <p:sp>
        <p:nvSpPr>
          <p:cNvPr id="8" name="Footer Placeholder 7"/>
          <p:cNvSpPr>
            <a:spLocks noGrp="1"/>
          </p:cNvSpPr>
          <p:nvPr>
            <p:ph type="ftr" sz="quarter" idx="11"/>
          </p:nvPr>
        </p:nvSpPr>
        <p:spPr/>
        <p:txBody>
          <a:bodyPr/>
          <a:lstStyle/>
          <a:p>
            <a:endParaRPr lang="sk-SK">
              <a:solidFill>
                <a:prstClr val="black">
                  <a:tint val="75000"/>
                </a:prstClr>
              </a:solidFill>
            </a:endParaRPr>
          </a:p>
        </p:txBody>
      </p:sp>
      <p:sp>
        <p:nvSpPr>
          <p:cNvPr id="9" name="Slide Number Placeholder 8"/>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187344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solidFill>
                  <a:prstClr val="black">
                    <a:tint val="75000"/>
                  </a:prstClr>
                </a:solidFill>
              </a:rPr>
              <a:pPr/>
              <a:t>11.11.2018</a:t>
            </a:fld>
            <a:endParaRPr lang="sk-SK">
              <a:solidFill>
                <a:prstClr val="black">
                  <a:tint val="75000"/>
                </a:prstClr>
              </a:solidFill>
            </a:endParaRPr>
          </a:p>
        </p:txBody>
      </p:sp>
      <p:sp>
        <p:nvSpPr>
          <p:cNvPr id="4" name="Footer Placeholder 3"/>
          <p:cNvSpPr>
            <a:spLocks noGrp="1"/>
          </p:cNvSpPr>
          <p:nvPr>
            <p:ph type="ftr" sz="quarter" idx="11"/>
          </p:nvPr>
        </p:nvSpPr>
        <p:spPr/>
        <p:txBody>
          <a:bodyPr/>
          <a:lstStyle/>
          <a:p>
            <a:endParaRPr lang="sk-SK">
              <a:solidFill>
                <a:prstClr val="black">
                  <a:tint val="75000"/>
                </a:prstClr>
              </a:solidFill>
            </a:endParaRPr>
          </a:p>
        </p:txBody>
      </p:sp>
      <p:sp>
        <p:nvSpPr>
          <p:cNvPr id="5" name="Slide Number Placeholder 4"/>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61242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solidFill>
                  <a:prstClr val="black">
                    <a:tint val="75000"/>
                  </a:prstClr>
                </a:solidFill>
              </a:rPr>
              <a:pPr/>
              <a:t>11.11.2018</a:t>
            </a:fld>
            <a:endParaRPr lang="sk-SK">
              <a:solidFill>
                <a:prstClr val="black">
                  <a:tint val="75000"/>
                </a:prstClr>
              </a:solidFill>
            </a:endParaRPr>
          </a:p>
        </p:txBody>
      </p:sp>
      <p:sp>
        <p:nvSpPr>
          <p:cNvPr id="3" name="Footer Placeholder 2"/>
          <p:cNvSpPr>
            <a:spLocks noGrp="1"/>
          </p:cNvSpPr>
          <p:nvPr>
            <p:ph type="ftr" sz="quarter" idx="11"/>
          </p:nvPr>
        </p:nvSpPr>
        <p:spPr/>
        <p:txBody>
          <a:bodyPr/>
          <a:lstStyle/>
          <a:p>
            <a:endParaRPr lang="sk-SK">
              <a:solidFill>
                <a:prstClr val="black">
                  <a:tint val="75000"/>
                </a:prstClr>
              </a:solidFill>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837904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11.11.2018</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1718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11.11.2018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11.11.2018</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606818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11.11.2018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795729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11.11.2018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17465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11.11.2018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11.11.2018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11.11.2018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11.11.2018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11.11.2018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11.11.2018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11.11.2018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11.11.2018</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solidFill>
                  <a:prstClr val="black">
                    <a:tint val="75000"/>
                  </a:prstClr>
                </a:solidFill>
              </a:rPr>
              <a:pPr/>
              <a:t>11.11.2018</a:t>
            </a:fld>
            <a:endParaRPr lang="sk-SK">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0162018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68.png"/><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image" Target="../media/image5.png"/><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5"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1.png"/><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35.png"/><Relationship Id="rId3" Type="http://schemas.openxmlformats.org/officeDocument/2006/relationships/tags" Target="../tags/tag31.xml"/><Relationship Id="rId12" Type="http://schemas.openxmlformats.org/officeDocument/2006/relationships/image" Target="../media/image34.png"/><Relationship Id="rId2" Type="http://schemas.openxmlformats.org/officeDocument/2006/relationships/tags" Target="../tags/tag30.xml"/><Relationship Id="rId1" Type="http://schemas.openxmlformats.org/officeDocument/2006/relationships/tags" Target="../tags/tag29.xml"/><Relationship Id="rId11" Type="http://schemas.openxmlformats.org/officeDocument/2006/relationships/image" Target="../media/image438.png"/><Relationship Id="rId5" Type="http://schemas.openxmlformats.org/officeDocument/2006/relationships/slideLayout" Target="../slideLayouts/slideLayout7.xml"/><Relationship Id="rId10" Type="http://schemas.openxmlformats.org/officeDocument/2006/relationships/image" Target="../media/image33.png"/><Relationship Id="rId4" Type="http://schemas.openxmlformats.org/officeDocument/2006/relationships/tags" Target="../tags/tag32.xml"/><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38.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jpeg"/><Relationship Id="rId3" Type="http://schemas.openxmlformats.org/officeDocument/2006/relationships/tags" Target="../tags/tag38.xml"/><Relationship Id="rId7" Type="http://schemas.openxmlformats.org/officeDocument/2006/relationships/slideLayout" Target="../slideLayouts/slideLayout7.xml"/><Relationship Id="rId12" Type="http://schemas.openxmlformats.org/officeDocument/2006/relationships/image" Target="../media/image44.png"/><Relationship Id="rId2" Type="http://schemas.openxmlformats.org/officeDocument/2006/relationships/tags" Target="../tags/tag37.xml"/><Relationship Id="rId16" Type="http://schemas.openxmlformats.org/officeDocument/2006/relationships/image" Target="../media/image48.png"/><Relationship Id="rId20" Type="http://schemas.openxmlformats.org/officeDocument/2006/relationships/image" Target="../media/image2410.pn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43.png"/><Relationship Id="rId5" Type="http://schemas.openxmlformats.org/officeDocument/2006/relationships/tags" Target="../tags/tag40.xml"/><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230.png"/><Relationship Id="rId4" Type="http://schemas.openxmlformats.org/officeDocument/2006/relationships/tags" Target="../tags/tag39.xml"/><Relationship Id="rId9" Type="http://schemas.openxmlformats.org/officeDocument/2006/relationships/image" Target="../media/image41.jpeg"/><Relationship Id="rId1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slideLayout" Target="../slideLayouts/slideLayout7.xml"/><Relationship Id="rId4" Type="http://schemas.openxmlformats.org/officeDocument/2006/relationships/tags" Target="../tags/tag11.xml"/><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44.xml"/><Relationship Id="rId7" Type="http://schemas.openxmlformats.org/officeDocument/2006/relationships/image" Target="../media/image41.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0.png"/><Relationship Id="rId11" Type="http://schemas.openxmlformats.org/officeDocument/2006/relationships/image" Target="../media/image49.png"/><Relationship Id="rId5" Type="http://schemas.openxmlformats.org/officeDocument/2006/relationships/slideLayout" Target="../slideLayouts/slideLayout7.xml"/><Relationship Id="rId10" Type="http://schemas.openxmlformats.org/officeDocument/2006/relationships/image" Target="../media/image44.png"/><Relationship Id="rId4" Type="http://schemas.openxmlformats.org/officeDocument/2006/relationships/tags" Target="../tags/tag45.xml"/><Relationship Id="rId9" Type="http://schemas.openxmlformats.org/officeDocument/2006/relationships/image" Target="../media/image43.png"/><Relationship Id="rId14" Type="http://schemas.openxmlformats.org/officeDocument/2006/relationships/image" Target="../media/image500.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48.xml"/><Relationship Id="rId7" Type="http://schemas.openxmlformats.org/officeDocument/2006/relationships/image" Target="../media/image41.jpe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40.png"/><Relationship Id="rId11" Type="http://schemas.openxmlformats.org/officeDocument/2006/relationships/image" Target="../media/image49.png"/><Relationship Id="rId5" Type="http://schemas.openxmlformats.org/officeDocument/2006/relationships/slideLayout" Target="../slideLayouts/slideLayout7.xml"/><Relationship Id="rId15" Type="http://schemas.openxmlformats.org/officeDocument/2006/relationships/image" Target="../media/image50.jpeg"/><Relationship Id="rId10" Type="http://schemas.openxmlformats.org/officeDocument/2006/relationships/image" Target="../media/image44.png"/><Relationship Id="rId4" Type="http://schemas.openxmlformats.org/officeDocument/2006/relationships/tags" Target="../tags/tag49.xml"/><Relationship Id="rId9" Type="http://schemas.openxmlformats.org/officeDocument/2006/relationships/image" Target="../media/image43.png"/><Relationship Id="rId14" Type="http://schemas.openxmlformats.org/officeDocument/2006/relationships/image" Target="../media/image117.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23.xml.rels><?xml version="1.0" encoding="UTF-8" standalone="yes"?>
<Relationships xmlns="http://schemas.openxmlformats.org/package/2006/relationships"><Relationship Id="rId3" Type="http://schemas.openxmlformats.org/officeDocument/2006/relationships/tags" Target="../tags/tag53.xml"/><Relationship Id="rId12" Type="http://schemas.openxmlformats.org/officeDocument/2006/relationships/image" Target="../media/image1390.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33.png"/><Relationship Id="rId11" Type="http://schemas.openxmlformats.org/officeDocument/2006/relationships/image" Target="../media/image52.png"/><Relationship Id="rId5" Type="http://schemas.openxmlformats.org/officeDocument/2006/relationships/notesSlide" Target="../notesSlides/notesSlide1.xml"/><Relationship Id="rId10" Type="http://schemas.openxmlformats.org/officeDocument/2006/relationships/image" Target="../media/image51.png"/><Relationship Id="rId4" Type="http://schemas.openxmlformats.org/officeDocument/2006/relationships/slideLayout" Target="../slideLayouts/slideLayout7.xml"/><Relationship Id="rId9" Type="http://schemas.openxmlformats.org/officeDocument/2006/relationships/image" Target="../media/image1011.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7.png"/><Relationship Id="rId3" Type="http://schemas.openxmlformats.org/officeDocument/2006/relationships/tags" Target="../tags/tag56.xml"/><Relationship Id="rId7" Type="http://schemas.openxmlformats.org/officeDocument/2006/relationships/slideLayout" Target="../slideLayouts/slideLayout7.xml"/><Relationship Id="rId12" Type="http://schemas.openxmlformats.org/officeDocument/2006/relationships/image" Target="../media/image56.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55.png"/><Relationship Id="rId5" Type="http://schemas.openxmlformats.org/officeDocument/2006/relationships/tags" Target="../tags/tag58.xml"/><Relationship Id="rId10" Type="http://schemas.openxmlformats.org/officeDocument/2006/relationships/image" Target="../media/image54.png"/><Relationship Id="rId4" Type="http://schemas.openxmlformats.org/officeDocument/2006/relationships/tags" Target="../tags/tag57.xml"/><Relationship Id="rId9"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0.png"/><Relationship Id="rId3" Type="http://schemas.openxmlformats.org/officeDocument/2006/relationships/tags" Target="../tags/tag62.xml"/><Relationship Id="rId7" Type="http://schemas.openxmlformats.org/officeDocument/2006/relationships/image" Target="../media/image55.png"/><Relationship Id="rId12" Type="http://schemas.openxmlformats.org/officeDocument/2006/relationships/image" Target="../media/image350.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7.xml"/><Relationship Id="rId5" Type="http://schemas.openxmlformats.org/officeDocument/2006/relationships/tags" Target="../tags/tag64.xml"/><Relationship Id="rId15" Type="http://schemas.openxmlformats.org/officeDocument/2006/relationships/image" Target="../media/image380.png"/><Relationship Id="rId4" Type="http://schemas.openxmlformats.org/officeDocument/2006/relationships/tags" Target="../tags/tag63.xml"/><Relationship Id="rId9" Type="http://schemas.openxmlformats.org/officeDocument/2006/relationships/image" Target="../media/image59.png"/><Relationship Id="rId1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6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62.png"/><Relationship Id="rId5" Type="http://schemas.openxmlformats.org/officeDocument/2006/relationships/image" Target="../media/image58.png"/><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6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64.png"/><Relationship Id="rId5" Type="http://schemas.openxmlformats.org/officeDocument/2006/relationships/image" Target="../media/image58.png"/><Relationship Id="rId4"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480.png"/><Relationship Id="rId2" Type="http://schemas.openxmlformats.org/officeDocument/2006/relationships/slideLayout" Target="../slideLayouts/slideLayout7.xml"/><Relationship Id="rId1" Type="http://schemas.openxmlformats.org/officeDocument/2006/relationships/tags" Target="../tags/tag71.xml"/><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slideLayout" Target="../slideLayouts/slideLayout7.xml"/><Relationship Id="rId7" Type="http://schemas.openxmlformats.org/officeDocument/2006/relationships/image" Target="../media/image71.png"/><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7" Type="http://schemas.openxmlformats.org/officeDocument/2006/relationships/image" Target="../media/image1470.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image" Target="../media/image1450.png"/></Relationships>
</file>

<file path=ppt/slides/_rels/slide30.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72.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64.png"/><Relationship Id="rId5" Type="http://schemas.openxmlformats.org/officeDocument/2006/relationships/image" Target="../media/image58.png"/><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18.xml"/><Relationship Id="rId1" Type="http://schemas.openxmlformats.org/officeDocument/2006/relationships/tags" Target="../tags/tag77.xml"/></Relationships>
</file>

<file path=ppt/slides/_rels/slide33.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65.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64.png"/><Relationship Id="rId5" Type="http://schemas.openxmlformats.org/officeDocument/2006/relationships/image" Target="../media/image58.png"/><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4800.png"/><Relationship Id="rId2" Type="http://schemas.openxmlformats.org/officeDocument/2006/relationships/slideLayout" Target="../slideLayouts/slideLayout7.xml"/><Relationship Id="rId1" Type="http://schemas.openxmlformats.org/officeDocument/2006/relationships/tags" Target="../tags/tag81.xml"/><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slideLayout" Target="../slideLayouts/slideLayout7.xml"/><Relationship Id="rId7" Type="http://schemas.openxmlformats.org/officeDocument/2006/relationships/image" Target="../media/image710.png"/><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72.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64.png"/><Relationship Id="rId5" Type="http://schemas.openxmlformats.org/officeDocument/2006/relationships/image" Target="../media/image58.png"/><Relationship Id="rId4"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18.xml"/><Relationship Id="rId1" Type="http://schemas.openxmlformats.org/officeDocument/2006/relationships/tags" Target="../tags/tag87.xml"/></Relationships>
</file>

<file path=ppt/slides/_rels/slide39.xml.rels><?xml version="1.0" encoding="UTF-8" standalone="yes"?>
<Relationships xmlns="http://schemas.openxmlformats.org/package/2006/relationships"><Relationship Id="rId8" Type="http://schemas.openxmlformats.org/officeDocument/2006/relationships/image" Target="../media/image491.png"/><Relationship Id="rId3" Type="http://schemas.openxmlformats.org/officeDocument/2006/relationships/tags" Target="../tags/tag90.xml"/><Relationship Id="rId12" Type="http://schemas.openxmlformats.org/officeDocument/2006/relationships/image" Target="../media/image76.png"/><Relationship Id="rId2" Type="http://schemas.openxmlformats.org/officeDocument/2006/relationships/tags" Target="../tags/tag89.xml"/><Relationship Id="rId1" Type="http://schemas.openxmlformats.org/officeDocument/2006/relationships/tags" Target="../tags/tag88.xml"/><Relationship Id="rId11" Type="http://schemas.openxmlformats.org/officeDocument/2006/relationships/image" Target="../media/image75.png"/><Relationship Id="rId5" Type="http://schemas.openxmlformats.org/officeDocument/2006/relationships/slideLayout" Target="../slideLayouts/slideLayout18.xml"/><Relationship Id="rId10" Type="http://schemas.openxmlformats.org/officeDocument/2006/relationships/image" Target="../media/image74.png"/><Relationship Id="rId4" Type="http://schemas.openxmlformats.org/officeDocument/2006/relationships/tags" Target="../tags/tag91.xml"/><Relationship Id="rId9" Type="http://schemas.openxmlformats.org/officeDocument/2006/relationships/image" Target="../media/image73.png"/></Relationships>
</file>

<file path=ppt/slides/_rels/slide4.xml.rels><?xml version="1.0" encoding="UTF-8" standalone="yes"?>
<Relationships xmlns="http://schemas.openxmlformats.org/package/2006/relationships"><Relationship Id="rId8" Type="http://schemas.openxmlformats.org/officeDocument/2006/relationships/image" Target="../media/image1480.png"/><Relationship Id="rId13" Type="http://schemas.openxmlformats.org/officeDocument/2006/relationships/image" Target="../media/image1520.png"/><Relationship Id="rId3" Type="http://schemas.openxmlformats.org/officeDocument/2006/relationships/tags" Target="../tags/tag15.xml"/><Relationship Id="rId12" Type="http://schemas.openxmlformats.org/officeDocument/2006/relationships/image" Target="../media/image13.png"/><Relationship Id="rId2" Type="http://schemas.openxmlformats.org/officeDocument/2006/relationships/tags" Target="../tags/tag14.xml"/><Relationship Id="rId1" Type="http://schemas.openxmlformats.org/officeDocument/2006/relationships/tags" Target="../tags/tag13.xml"/><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1440.png"/><Relationship Id="rId4" Type="http://schemas.openxmlformats.org/officeDocument/2006/relationships/tags" Target="../tags/tag16.xml"/><Relationship Id="rId9" Type="http://schemas.openxmlformats.org/officeDocument/2006/relationships/image" Target="../media/image11.png"/><Relationship Id="rId14" Type="http://schemas.openxmlformats.org/officeDocument/2006/relationships/image" Target="../media/image14.png"/></Relationships>
</file>

<file path=ppt/slides/_rels/slide40.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540.png"/><Relationship Id="rId18" Type="http://schemas.openxmlformats.org/officeDocument/2006/relationships/image" Target="../media/image80.png"/><Relationship Id="rId3" Type="http://schemas.openxmlformats.org/officeDocument/2006/relationships/tags" Target="../tags/tag94.xml"/><Relationship Id="rId21" Type="http://schemas.openxmlformats.org/officeDocument/2006/relationships/image" Target="../media/image83.png"/><Relationship Id="rId7" Type="http://schemas.openxmlformats.org/officeDocument/2006/relationships/tags" Target="../tags/tag98.xml"/><Relationship Id="rId17" Type="http://schemas.openxmlformats.org/officeDocument/2006/relationships/image" Target="../media/image580.png"/><Relationship Id="rId2" Type="http://schemas.openxmlformats.org/officeDocument/2006/relationships/tags" Target="../tags/tag93.xml"/><Relationship Id="rId16" Type="http://schemas.openxmlformats.org/officeDocument/2006/relationships/image" Target="../media/image79.png"/><Relationship Id="rId20" Type="http://schemas.openxmlformats.org/officeDocument/2006/relationships/image" Target="../media/image82.png"/><Relationship Id="rId1" Type="http://schemas.openxmlformats.org/officeDocument/2006/relationships/tags" Target="../tags/tag92.xml"/><Relationship Id="rId6" Type="http://schemas.openxmlformats.org/officeDocument/2006/relationships/tags" Target="../tags/tag97.xml"/><Relationship Id="rId5" Type="http://schemas.openxmlformats.org/officeDocument/2006/relationships/tags" Target="../tags/tag96.xml"/><Relationship Id="rId15" Type="http://schemas.openxmlformats.org/officeDocument/2006/relationships/image" Target="../media/image78.png"/><Relationship Id="rId23" Type="http://schemas.openxmlformats.org/officeDocument/2006/relationships/image" Target="../media/image85.png"/><Relationship Id="rId10" Type="http://schemas.openxmlformats.org/officeDocument/2006/relationships/slideLayout" Target="../slideLayouts/slideLayout18.xml"/><Relationship Id="rId19" Type="http://schemas.openxmlformats.org/officeDocument/2006/relationships/image" Target="../media/image81.png"/><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image" Target="../media/image77.png"/><Relationship Id="rId22" Type="http://schemas.openxmlformats.org/officeDocument/2006/relationships/image" Target="../media/image84.png"/></Relationships>
</file>

<file path=ppt/slides/_rels/slide41.xml.rels><?xml version="1.0" encoding="UTF-8" standalone="yes"?>
<Relationships xmlns="http://schemas.openxmlformats.org/package/2006/relationships"><Relationship Id="rId17" Type="http://schemas.openxmlformats.org/officeDocument/2006/relationships/image" Target="../media/image86.png"/><Relationship Id="rId2" Type="http://schemas.openxmlformats.org/officeDocument/2006/relationships/slideLayout" Target="../slideLayouts/slideLayout18.xml"/><Relationship Id="rId16" Type="http://schemas.openxmlformats.org/officeDocument/2006/relationships/image" Target="../media/image650.png"/><Relationship Id="rId1" Type="http://schemas.openxmlformats.org/officeDocument/2006/relationships/tags" Target="../tags/tag101.xml"/></Relationships>
</file>

<file path=ppt/slides/_rels/slide42.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tags" Target="../tags/tag114.xml"/><Relationship Id="rId26" Type="http://schemas.openxmlformats.org/officeDocument/2006/relationships/image" Target="../media/image87.png"/><Relationship Id="rId3" Type="http://schemas.openxmlformats.org/officeDocument/2006/relationships/tags" Target="../tags/tag104.xml"/><Relationship Id="rId21" Type="http://schemas.openxmlformats.org/officeDocument/2006/relationships/image" Target="../media/image78.png"/><Relationship Id="rId7" Type="http://schemas.openxmlformats.org/officeDocument/2006/relationships/tags" Target="../tags/tag108.xml"/><Relationship Id="rId12" Type="http://schemas.openxmlformats.org/officeDocument/2006/relationships/tags" Target="../tags/tag113.xml"/><Relationship Id="rId25" Type="http://schemas.openxmlformats.org/officeDocument/2006/relationships/image" Target="../media/image83.png"/><Relationship Id="rId2" Type="http://schemas.openxmlformats.org/officeDocument/2006/relationships/tags" Target="../tags/tag103.xml"/><Relationship Id="rId20" Type="http://schemas.openxmlformats.org/officeDocument/2006/relationships/image" Target="../media/image77.png"/><Relationship Id="rId29" Type="http://schemas.openxmlformats.org/officeDocument/2006/relationships/image" Target="../media/image90.png"/><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24" Type="http://schemas.openxmlformats.org/officeDocument/2006/relationships/image" Target="../media/image82.png"/><Relationship Id="rId5" Type="http://schemas.openxmlformats.org/officeDocument/2006/relationships/tags" Target="../tags/tag106.xml"/><Relationship Id="rId15" Type="http://schemas.openxmlformats.org/officeDocument/2006/relationships/image" Target="../media/image86.png"/><Relationship Id="rId23" Type="http://schemas.openxmlformats.org/officeDocument/2006/relationships/image" Target="../media/image81.png"/><Relationship Id="rId28" Type="http://schemas.openxmlformats.org/officeDocument/2006/relationships/image" Target="../media/image89.png"/><Relationship Id="rId10" Type="http://schemas.openxmlformats.org/officeDocument/2006/relationships/tags" Target="../tags/tag111.xml"/><Relationship Id="rId19" Type="http://schemas.openxmlformats.org/officeDocument/2006/relationships/image" Target="../media/image670.png"/><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slideLayout" Target="../slideLayouts/slideLayout18.xml"/><Relationship Id="rId22" Type="http://schemas.openxmlformats.org/officeDocument/2006/relationships/image" Target="../media/image79.png"/><Relationship Id="rId27" Type="http://schemas.openxmlformats.org/officeDocument/2006/relationships/image" Target="../media/image88.png"/></Relationships>
</file>

<file path=ppt/slides/_rels/slide43.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tags" Target="../tags/tag117.xml"/><Relationship Id="rId7" Type="http://schemas.openxmlformats.org/officeDocument/2006/relationships/image" Target="../media/image92.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91.png"/><Relationship Id="rId5" Type="http://schemas.openxmlformats.org/officeDocument/2006/relationships/slideLayout" Target="../slideLayouts/slideLayout18.xml"/><Relationship Id="rId4" Type="http://schemas.openxmlformats.org/officeDocument/2006/relationships/tags" Target="../tags/tag118.xml"/><Relationship Id="rId9" Type="http://schemas.openxmlformats.org/officeDocument/2006/relationships/image" Target="../media/image94.png"/></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780.png"/><Relationship Id="rId18" Type="http://schemas.openxmlformats.org/officeDocument/2006/relationships/image" Target="../media/image98.png"/><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image" Target="../media/image95.png"/><Relationship Id="rId17" Type="http://schemas.openxmlformats.org/officeDocument/2006/relationships/image" Target="../media/image97.png"/><Relationship Id="rId2" Type="http://schemas.openxmlformats.org/officeDocument/2006/relationships/tags" Target="../tags/tag120.xml"/><Relationship Id="rId16" Type="http://schemas.openxmlformats.org/officeDocument/2006/relationships/image" Target="../media/image78.png"/><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image" Target="../media/image761.png"/><Relationship Id="rId5" Type="http://schemas.openxmlformats.org/officeDocument/2006/relationships/tags" Target="../tags/tag123.xml"/><Relationship Id="rId15" Type="http://schemas.openxmlformats.org/officeDocument/2006/relationships/image" Target="../media/image82.png"/><Relationship Id="rId19" Type="http://schemas.openxmlformats.org/officeDocument/2006/relationships/image" Target="../media/image99.png"/><Relationship Id="rId4" Type="http://schemas.openxmlformats.org/officeDocument/2006/relationships/tags" Target="../tags/tag122.xml"/><Relationship Id="rId14" Type="http://schemas.openxmlformats.org/officeDocument/2006/relationships/image" Target="../media/image9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9.xml"/><Relationship Id="rId7" Type="http://schemas.openxmlformats.org/officeDocument/2006/relationships/image" Target="../media/image1490.png"/><Relationship Id="rId2" Type="http://schemas.openxmlformats.org/officeDocument/2006/relationships/tags" Target="../tags/tag18.xml"/><Relationship Id="rId1" Type="http://schemas.openxmlformats.org/officeDocument/2006/relationships/tags" Target="../tags/tag17.xml"/><Relationship Id="rId10" Type="http://schemas.openxmlformats.org/officeDocument/2006/relationships/image" Target="../media/image17.png"/><Relationship Id="rId4" Type="http://schemas.openxmlformats.org/officeDocument/2006/relationships/slideLayout" Target="../slideLayouts/slideLayout7.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2.xml"/><Relationship Id="rId7" Type="http://schemas.openxmlformats.org/officeDocument/2006/relationships/image" Target="../media/image21.png"/><Relationship Id="rId12" Type="http://schemas.openxmlformats.org/officeDocument/2006/relationships/image" Target="../media/image23.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0.png"/><Relationship Id="rId11" Type="http://schemas.openxmlformats.org/officeDocument/2006/relationships/image" Target="../media/image1720.png"/><Relationship Id="rId5" Type="http://schemas.openxmlformats.org/officeDocument/2006/relationships/slideLayout" Target="../slideLayouts/slideLayout7.xml"/><Relationship Id="rId4" Type="http://schemas.openxmlformats.org/officeDocument/2006/relationships/tags" Target="../tags/tag23.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6.xml"/><Relationship Id="rId7" Type="http://schemas.openxmlformats.org/officeDocument/2006/relationships/image" Target="../media/image1590.png"/><Relationship Id="rId2" Type="http://schemas.openxmlformats.org/officeDocument/2006/relationships/tags" Target="../tags/tag25.xml"/><Relationship Id="rId1" Type="http://schemas.openxmlformats.org/officeDocument/2006/relationships/tags" Target="../tags/tag24.xml"/><Relationship Id="rId10" Type="http://schemas.openxmlformats.org/officeDocument/2006/relationships/image" Target="../media/image26.png"/><Relationship Id="rId4" Type="http://schemas.openxmlformats.org/officeDocument/2006/relationships/slideLayout" Target="../slideLayouts/slideLayout7.xm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a:t>
            </a:fld>
            <a:endParaRPr lang="sk-SK"/>
          </a:p>
        </p:txBody>
      </p:sp>
      <p:sp>
        <p:nvSpPr>
          <p:cNvPr id="3" name="TextBox 2"/>
          <p:cNvSpPr txBox="1"/>
          <p:nvPr/>
        </p:nvSpPr>
        <p:spPr>
          <a:xfrm>
            <a:off x="797859" y="322729"/>
            <a:ext cx="7808259"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Postupnosť infinitezimálnych otočení</a:t>
            </a:r>
            <a:endParaRPr lang="en-US" sz="2000" b="1" dirty="0">
              <a:latin typeface="Arial" panose="020B0604020202020204" pitchFamily="34" charset="0"/>
              <a:cs typeface="Arial" panose="020B0604020202020204" pitchFamily="34" charset="0"/>
            </a:endParaRPr>
          </a:p>
        </p:txBody>
      </p:sp>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181897" y="1539527"/>
            <a:ext cx="1327785" cy="360045"/>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49624" y="761998"/>
                <a:ext cx="8256494"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Uvedomme si teraz, že po sebe vykonávané otočenia sa nemusia dať „jednoducho sčítať“. Ukážeme si to na postupnosti dvoch infinitezimálnych otočení, ktorým prislúchajú vektory otočenia</a:t>
                </a:r>
              </a:p>
              <a:p>
                <a:r>
                  <a:rPr lang="sk-SK" dirty="0">
                    <a:latin typeface="Arial" panose="020B0604020202020204" pitchFamily="34" charset="0"/>
                    <a:cs typeface="Arial" panose="020B0604020202020204" pitchFamily="34" charset="0"/>
                  </a:rPr>
                  <a:t>Použijúc vzorec                         dostaneme pre výsledný polohový vektor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𝑟</m:t>
                        </m:r>
                      </m:e>
                    </m:acc>
                    <m:r>
                      <a:rPr lang="en-US" b="0" i="1" dirty="0"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štartujúc z vektora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𝑟</m:t>
                        </m:r>
                      </m:e>
                    </m:acc>
                  </m:oMath>
                </a14:m>
                <a:endParaRPr lang="en-US" dirty="0">
                  <a:latin typeface="Arial" panose="020B0604020202020204" pitchFamily="34"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49624" y="761998"/>
                <a:ext cx="8256494" cy="1477328"/>
              </a:xfrm>
              <a:prstGeom prst="rect">
                <a:avLst/>
              </a:prstGeom>
              <a:blipFill rotWithShape="0">
                <a:blip r:embed="rId12"/>
                <a:stretch>
                  <a:fillRect l="-590" t="-2066" b="-5785"/>
                </a:stretch>
              </a:blipFill>
            </p:spPr>
            <p:txBody>
              <a:bodyPr/>
              <a:lstStyle/>
              <a:p>
                <a:r>
                  <a:rPr lang="sk-SK">
                    <a:noFill/>
                  </a:rPr>
                  <a:t> </a:t>
                </a:r>
              </a:p>
            </p:txBody>
          </p:sp>
        </mc:Fallback>
      </mc:AlternateContent>
      <p:pic>
        <p:nvPicPr>
          <p:cNvPr id="6" name="Picture 5"/>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5014026" y="1283937"/>
            <a:ext cx="1186434" cy="324041"/>
          </a:xfrm>
          <a:prstGeom prst="rect">
            <a:avLst/>
          </a:prstGeom>
        </p:spPr>
      </p:pic>
      <p:pic>
        <p:nvPicPr>
          <p:cNvPr id="8" name="Picture 7"/>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017059" y="2278613"/>
            <a:ext cx="4354830" cy="324041"/>
          </a:xfrm>
          <a:prstGeom prst="rect">
            <a:avLst/>
          </a:prstGeom>
        </p:spPr>
      </p:pic>
      <p:pic>
        <p:nvPicPr>
          <p:cNvPr id="11" name="Picture 10"/>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079812" y="2677101"/>
            <a:ext cx="3909060" cy="330899"/>
          </a:xfrm>
          <a:prstGeom prst="rect">
            <a:avLst/>
          </a:prstGeom>
        </p:spPr>
      </p:pic>
      <p:pic>
        <p:nvPicPr>
          <p:cNvPr id="13" name="Picture 12"/>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052918" y="3082447"/>
            <a:ext cx="4337685" cy="330899"/>
          </a:xfrm>
          <a:prstGeom prst="rect">
            <a:avLst/>
          </a:prstGeom>
        </p:spPr>
      </p:pic>
      <p:sp>
        <p:nvSpPr>
          <p:cNvPr id="14" name="TextBox 13"/>
          <p:cNvSpPr txBox="1"/>
          <p:nvPr/>
        </p:nvSpPr>
        <p:spPr>
          <a:xfrm>
            <a:off x="448235" y="3487793"/>
            <a:ext cx="8480612"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Vidno teda, že s presnosťou do prvého rádu malosti možno vektory infinitezimálnych otočení jednoducho vektorovo sčítať, ale je tam aj tretí sčítanec, ktorý je druhého rádu malosti, ktorý to komplikuje a nedá sa vyjadriť cez súčet vektorov</a:t>
            </a:r>
            <a:r>
              <a:rPr lang="en-US" dirty="0">
                <a:latin typeface="Arial" panose="020B0604020202020204" pitchFamily="34" charset="0"/>
                <a:cs typeface="Arial" panose="020B0604020202020204" pitchFamily="34" charset="0"/>
              </a:rPr>
              <a:t>                      . </a:t>
            </a:r>
            <a:r>
              <a:rPr lang="sk-SK" dirty="0">
                <a:latin typeface="Arial" panose="020B0604020202020204" pitchFamily="34" charset="0"/>
                <a:cs typeface="Arial" panose="020B0604020202020204" pitchFamily="34" charset="0"/>
              </a:rPr>
              <a:t>Vlastne sme niečo také videli pri vyjadrení cez rotačné matice (poznamenajme, že v jednoduchšom prípade otočení okolo tej istej osi):</a:t>
            </a:r>
            <a:endParaRPr lang="en-US" dirty="0">
              <a:latin typeface="Arial" panose="020B0604020202020204" pitchFamily="34" charset="0"/>
              <a:cs typeface="Arial" panose="020B0604020202020204" pitchFamily="34" charset="0"/>
            </a:endParaRPr>
          </a:p>
        </p:txBody>
      </p:sp>
      <p:pic>
        <p:nvPicPr>
          <p:cNvPr id="15" name="Picture 14"/>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561786" y="4304754"/>
            <a:ext cx="1186434" cy="324041"/>
          </a:xfrm>
          <a:prstGeom prst="rect">
            <a:avLst/>
          </a:prstGeom>
        </p:spPr>
      </p:pic>
      <p:pic>
        <p:nvPicPr>
          <p:cNvPr id="20" name="Picture 19"/>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636225" y="5038071"/>
            <a:ext cx="8104632" cy="1024128"/>
          </a:xfrm>
          <a:prstGeom prst="rect">
            <a:avLst/>
          </a:prstGeom>
        </p:spPr>
      </p:pic>
    </p:spTree>
    <p:extLst>
      <p:ext uri="{BB962C8B-B14F-4D97-AF65-F5344CB8AC3E}">
        <p14:creationId xmlns:p14="http://schemas.microsoft.com/office/powerpoint/2010/main" val="1496700786"/>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10</a:t>
            </a:fld>
            <a:endParaRPr lang="sk-SK"/>
          </a:p>
        </p:txBody>
      </p:sp>
      <p:sp>
        <p:nvSpPr>
          <p:cNvPr id="3" name="TextBox 2"/>
          <p:cNvSpPr txBox="1"/>
          <p:nvPr/>
        </p:nvSpPr>
        <p:spPr>
          <a:xfrm>
            <a:off x="1653309" y="489527"/>
            <a:ext cx="5634182"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Zloženie konečných otočení</a:t>
            </a:r>
          </a:p>
        </p:txBody>
      </p:sp>
      <p:sp>
        <p:nvSpPr>
          <p:cNvPr id="4" name="TextBox 3"/>
          <p:cNvSpPr txBox="1"/>
          <p:nvPr/>
        </p:nvSpPr>
        <p:spPr>
          <a:xfrm>
            <a:off x="314036" y="1385455"/>
            <a:ext cx="8377382" cy="397031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Videli sme, že je zmysluplné sčítať vektory uhlových rýchlostí ako vektory. Má to dobre definovaný fyzikálny zmysel výslednej uhlovej rýchlosti.</a:t>
            </a:r>
          </a:p>
          <a:p>
            <a:r>
              <a:rPr lang="sk-SK" dirty="0">
                <a:latin typeface="Arial" panose="020B0604020202020204" pitchFamily="34" charset="0"/>
                <a:cs typeface="Arial" panose="020B0604020202020204" pitchFamily="34" charset="0"/>
              </a:rPr>
              <a:t>Otázka je, ako sa „správne skladajú“ konečné otočenia. Konečné otočenia nezvykneme reprezentovať vektormi, iba infinitezimálne. V každom prípade sa konečné otočenia nedajú „skladať ako vektory“.</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Ako sa teda skladajú dve po sebe vykonané otočenia do jedného výsledného otočenia? Jednu odpoveď už poznáme. Obe otočenia reprezentujeme rotačnými maticami. Tie matice vynásobíme a dostaneme rotačnú maticu výsledného otočenia.</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Algoritmicky jasné, jednoducho naprogramovateľné pre počítač, ale intuitívne ťažko predstaviteľné. Pre zaujímavosť preto popíšeme jednoduchú a názornú „obrázkovú technológiu“.</a:t>
            </a:r>
          </a:p>
        </p:txBody>
      </p:sp>
    </p:spTree>
    <p:extLst>
      <p:ext uri="{BB962C8B-B14F-4D97-AF65-F5344CB8AC3E}">
        <p14:creationId xmlns:p14="http://schemas.microsoft.com/office/powerpoint/2010/main" val="339707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11</a:t>
            </a:fld>
            <a:endParaRPr lang="sk-SK"/>
          </a:p>
        </p:txBody>
      </p:sp>
      <p:pic>
        <p:nvPicPr>
          <p:cNvPr id="3074" name="Picture 2" descr="http://www7a.biglobe.ne.jp/%7Ei-takeda/revolutio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202369">
            <a:off x="3083503" y="2419640"/>
            <a:ext cx="2838450" cy="2990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53309" y="489527"/>
            <a:ext cx="5634182"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Zloženie konečných otočení</a:t>
            </a:r>
          </a:p>
        </p:txBody>
      </p:sp>
      <p:sp>
        <p:nvSpPr>
          <p:cNvPr id="3" name="TextBox 2"/>
          <p:cNvSpPr txBox="1"/>
          <p:nvPr/>
        </p:nvSpPr>
        <p:spPr>
          <a:xfrm>
            <a:off x="341745" y="1330036"/>
            <a:ext cx="8580582"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Predstavme si, že sféra rotuje okolo fixnej osi všeobecného smeru. Všimnime si hlavnú kružnicu na tej sfére v rovine kolmej na os otáčania (je to čosi ako „rovník“ voči uvažovanej osi rotácie). Predstavme si, že za nejaký čas sa vykoná otočenie, ktoré privedie bod X na hlavnej kružnici do bodu X</a:t>
            </a:r>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a:t>
            </a:r>
          </a:p>
        </p:txBody>
      </p:sp>
      <p:sp>
        <p:nvSpPr>
          <p:cNvPr id="5" name="Oval 4"/>
          <p:cNvSpPr/>
          <p:nvPr/>
        </p:nvSpPr>
        <p:spPr>
          <a:xfrm>
            <a:off x="4147127" y="4378036"/>
            <a:ext cx="73891" cy="73891"/>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Oval 6"/>
          <p:cNvSpPr/>
          <p:nvPr/>
        </p:nvSpPr>
        <p:spPr>
          <a:xfrm>
            <a:off x="4862947" y="3763837"/>
            <a:ext cx="73891" cy="73891"/>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9" name="Picture 8"/>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068261" y="4527593"/>
            <a:ext cx="188595" cy="156020"/>
          </a:xfrm>
          <a:prstGeom prst="rect">
            <a:avLst/>
          </a:prstGeom>
        </p:spPr>
      </p:pic>
      <p:pic>
        <p:nvPicPr>
          <p:cNvPr id="11" name="Picture 10"/>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014988" y="3718488"/>
            <a:ext cx="250317" cy="181737"/>
          </a:xfrm>
          <a:prstGeom prst="rect">
            <a:avLst/>
          </a:prstGeom>
        </p:spPr>
      </p:pic>
      <p:sp>
        <p:nvSpPr>
          <p:cNvPr id="10" name="TextBox 9"/>
          <p:cNvSpPr txBox="1"/>
          <p:nvPr/>
        </p:nvSpPr>
        <p:spPr>
          <a:xfrm>
            <a:off x="341745" y="5329382"/>
            <a:ext cx="8368146"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Hlavná kružnica je „najrovnejšia čiara“ ktorá sa dá nakresliť na sfére. Ľubovoľné dva body na sfére je možné spojiť hlavnou kružnicou. (Tie dva body a stred sféry tvoria rovinu, ktorá pretne sféru v hľadanej hlavnej kružnici.) Dva body spojené úsekom hlavnej kružnice vytvárajú „úsečku na sfére“.</a:t>
            </a:r>
          </a:p>
        </p:txBody>
      </p:sp>
    </p:spTree>
    <p:extLst>
      <p:ext uri="{BB962C8B-B14F-4D97-AF65-F5344CB8AC3E}">
        <p14:creationId xmlns:p14="http://schemas.microsoft.com/office/powerpoint/2010/main" val="3401625008"/>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12</a:t>
            </a:fld>
            <a:endParaRPr lang="sk-SK"/>
          </a:p>
        </p:txBody>
      </p:sp>
      <p:grpSp>
        <p:nvGrpSpPr>
          <p:cNvPr id="4" name="Group 3"/>
          <p:cNvGrpSpPr/>
          <p:nvPr/>
        </p:nvGrpSpPr>
        <p:grpSpPr>
          <a:xfrm>
            <a:off x="2425317" y="1782798"/>
            <a:ext cx="4338189" cy="3250044"/>
            <a:chOff x="1596447" y="573520"/>
            <a:chExt cx="5792644" cy="4810125"/>
          </a:xfrm>
        </p:grpSpPr>
        <p:pic>
          <p:nvPicPr>
            <p:cNvPr id="1026" name="Picture 2" descr="Composed rotations in euclidian three 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447" y="573520"/>
              <a:ext cx="5715000" cy="48101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75927" y="5080000"/>
              <a:ext cx="1413164" cy="30364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5" name="TextBox 4"/>
          <p:cNvSpPr txBox="1"/>
          <p:nvPr/>
        </p:nvSpPr>
        <p:spPr>
          <a:xfrm>
            <a:off x="313765" y="385482"/>
            <a:ext cx="8561294"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 troch úsečiek na sfére sa dá zostaviť sférický trojuholník, jeho strany ležia na troch pretínajúcich sa hlavných kružniciach</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546740"/>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157746" y="6437027"/>
            <a:ext cx="2057400" cy="365125"/>
          </a:xfrm>
        </p:spPr>
        <p:txBody>
          <a:bodyPr/>
          <a:lstStyle/>
          <a:p>
            <a:fld id="{1BCE0CA2-1A48-4B23-8A77-1A9F640E54E6}" type="slidenum">
              <a:rPr lang="sk-SK" smtClean="0"/>
              <a:t>13</a:t>
            </a:fld>
            <a:endParaRPr lang="sk-SK"/>
          </a:p>
        </p:txBody>
      </p:sp>
      <p:pic>
        <p:nvPicPr>
          <p:cNvPr id="3" name="Picture 2"/>
          <p:cNvPicPr>
            <a:picLocks noChangeAspect="1"/>
          </p:cNvPicPr>
          <p:nvPr/>
        </p:nvPicPr>
        <p:blipFill>
          <a:blip r:embed="rId2"/>
          <a:stretch>
            <a:fillRect/>
          </a:stretch>
        </p:blipFill>
        <p:spPr>
          <a:xfrm>
            <a:off x="419075" y="3176087"/>
            <a:ext cx="4353509" cy="3668062"/>
          </a:xfrm>
          <a:prstGeom prst="rect">
            <a:avLst/>
          </a:prstGeom>
        </p:spPr>
      </p:pic>
      <p:sp>
        <p:nvSpPr>
          <p:cNvPr id="4" name="TextBox 3"/>
          <p:cNvSpPr txBox="1"/>
          <p:nvPr/>
        </p:nvSpPr>
        <p:spPr>
          <a:xfrm>
            <a:off x="259976" y="313765"/>
            <a:ext cx="8516471" cy="286232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Majme sférický trojuholník ABC nakreslený modro. Zostrojme k nemu stredovou symetriou podľa bodu A trojuholník AB</a:t>
            </a:r>
            <a:r>
              <a:rPr lang="en-US" dirty="0">
                <a:latin typeface="Arial" panose="020B0604020202020204" pitchFamily="34" charset="0"/>
                <a:cs typeface="Arial" panose="020B0604020202020204" pitchFamily="34" charset="0"/>
              </a:rPr>
              <a:t>’C’</a:t>
            </a:r>
            <a:r>
              <a:rPr lang="sk-SK" dirty="0">
                <a:latin typeface="Arial" panose="020B0604020202020204" pitchFamily="34" charset="0"/>
                <a:cs typeface="Arial" panose="020B0604020202020204" pitchFamily="34" charset="0"/>
              </a:rPr>
              <a:t>. Podobne stredovou symetriou podľa bodu B trojuholník A</a:t>
            </a:r>
            <a:r>
              <a:rPr lang="en-US" dirty="0">
                <a:latin typeface="Arial" panose="020B0604020202020204" pitchFamily="34" charset="0"/>
                <a:cs typeface="Arial" panose="020B0604020202020204" pitchFamily="34" charset="0"/>
              </a:rPr>
              <a:t>’’BC’’</a:t>
            </a:r>
            <a:r>
              <a:rPr lang="sk-SK" dirty="0">
                <a:latin typeface="Arial" panose="020B0604020202020204" pitchFamily="34" charset="0"/>
                <a:cs typeface="Arial" panose="020B0604020202020204" pitchFamily="34" charset="0"/>
              </a:rPr>
              <a:t> a podľa bodu C trojuholník </a:t>
            </a:r>
            <a:r>
              <a:rPr lang="en-US" dirty="0">
                <a:latin typeface="Arial" panose="020B0604020202020204" pitchFamily="34" charset="0"/>
                <a:cs typeface="Arial" panose="020B0604020202020204" pitchFamily="34" charset="0"/>
              </a:rPr>
              <a:t>A’’’B’’’C</a:t>
            </a:r>
            <a:r>
              <a:rPr lang="sk-SK" dirty="0">
                <a:latin typeface="Arial" panose="020B0604020202020204" pitchFamily="34" charset="0"/>
                <a:cs typeface="Arial" panose="020B0604020202020204" pitchFamily="34" charset="0"/>
              </a:rPr>
              <a:t>. Dostali sme tri (červené) trojuholníku zhodné s pôvodným modrým (ibaže sú prevrátené, to ale na zhodnosti nič nemení). Všimnime si teraz, že trojuholník AB</a:t>
            </a:r>
            <a:r>
              <a:rPr lang="en-US" dirty="0">
                <a:latin typeface="Arial" panose="020B0604020202020204" pitchFamily="34" charset="0"/>
                <a:cs typeface="Arial" panose="020B0604020202020204" pitchFamily="34" charset="0"/>
              </a:rPr>
              <a:t>’C</a:t>
            </a:r>
            <a:r>
              <a:rPr lang="sk-SK" dirty="0">
                <a:latin typeface="Arial" panose="020B0604020202020204" pitchFamily="34" charset="0"/>
                <a:cs typeface="Arial" panose="020B0604020202020204" pitchFamily="34" charset="0"/>
              </a:rPr>
              <a:t> možno previesť rotáciou okolo osi, ktorá je kolmá na hlavnú kružnicu AB otočením o </a:t>
            </a:r>
            <a:r>
              <a:rPr lang="sk-SK" b="1" dirty="0">
                <a:latin typeface="Arial" panose="020B0604020202020204" pitchFamily="34" charset="0"/>
                <a:cs typeface="Arial" panose="020B0604020202020204" pitchFamily="34" charset="0"/>
              </a:rPr>
              <a:t>dvojnásobok</a:t>
            </a:r>
            <a:r>
              <a:rPr lang="sk-SK" dirty="0">
                <a:latin typeface="Arial" panose="020B0604020202020204" pitchFamily="34" charset="0"/>
                <a:cs typeface="Arial" panose="020B0604020202020204" pitchFamily="34" charset="0"/>
              </a:rPr>
              <a:t> uhla AOB (O je stred sféry). Ďalším otočením okolo osi kolmej na hlavnú kružnicu BC o </a:t>
            </a:r>
            <a:r>
              <a:rPr lang="sk-SK" b="1" dirty="0">
                <a:latin typeface="Arial" panose="020B0604020202020204" pitchFamily="34" charset="0"/>
                <a:cs typeface="Arial" panose="020B0604020202020204" pitchFamily="34" charset="0"/>
              </a:rPr>
              <a:t>dvojnásobok</a:t>
            </a:r>
            <a:r>
              <a:rPr lang="sk-SK" dirty="0">
                <a:latin typeface="Arial" panose="020B0604020202020204" pitchFamily="34" charset="0"/>
                <a:cs typeface="Arial" panose="020B0604020202020204" pitchFamily="34" charset="0"/>
              </a:rPr>
              <a:t> uhla BOC ho stotožníme s trojuholníkom </a:t>
            </a:r>
            <a:r>
              <a:rPr lang="en-US" dirty="0">
                <a:latin typeface="Arial" panose="020B0604020202020204" pitchFamily="34" charset="0"/>
                <a:cs typeface="Arial" panose="020B0604020202020204" pitchFamily="34" charset="0"/>
              </a:rPr>
              <a:t>A’’’B’’’C</a:t>
            </a:r>
            <a:r>
              <a:rPr lang="sk-SK" dirty="0">
                <a:latin typeface="Arial" panose="020B0604020202020204" pitchFamily="34" charset="0"/>
                <a:cs typeface="Arial" panose="020B0604020202020204" pitchFamily="34" charset="0"/>
              </a:rPr>
              <a:t>. Z obrázku je ale zrejmé že trojuholník AB</a:t>
            </a:r>
            <a:r>
              <a:rPr lang="en-US" dirty="0">
                <a:latin typeface="Arial" panose="020B0604020202020204" pitchFamily="34" charset="0"/>
                <a:cs typeface="Arial" panose="020B0604020202020204" pitchFamily="34" charset="0"/>
              </a:rPr>
              <a:t>’C’</a:t>
            </a:r>
            <a:r>
              <a:rPr lang="sk-SK" dirty="0">
                <a:latin typeface="Arial" panose="020B0604020202020204" pitchFamily="34" charset="0"/>
                <a:cs typeface="Arial" panose="020B0604020202020204" pitchFamily="34" charset="0"/>
              </a:rPr>
              <a:t> možno stotožniť s trojuholníkom </a:t>
            </a:r>
            <a:r>
              <a:rPr lang="en-US" dirty="0">
                <a:latin typeface="Arial" panose="020B0604020202020204" pitchFamily="34" charset="0"/>
                <a:cs typeface="Arial" panose="020B0604020202020204" pitchFamily="34" charset="0"/>
              </a:rPr>
              <a:t>A’’’B’’’C</a:t>
            </a:r>
            <a:r>
              <a:rPr lang="sk-SK" dirty="0">
                <a:latin typeface="Arial" panose="020B0604020202020204" pitchFamily="34" charset="0"/>
                <a:cs typeface="Arial" panose="020B0604020202020204" pitchFamily="34" charset="0"/>
              </a:rPr>
              <a:t> jedinou rotáciou okolo osi kolmej na hlavnú kružnicu AC o </a:t>
            </a:r>
            <a:r>
              <a:rPr lang="sk-SK" b="1" dirty="0">
                <a:latin typeface="Arial" panose="020B0604020202020204" pitchFamily="34" charset="0"/>
                <a:cs typeface="Arial" panose="020B0604020202020204" pitchFamily="34" charset="0"/>
              </a:rPr>
              <a:t>dvojnásobok</a:t>
            </a:r>
            <a:r>
              <a:rPr lang="sk-SK" dirty="0">
                <a:latin typeface="Arial" panose="020B0604020202020204" pitchFamily="34" charset="0"/>
                <a:cs typeface="Arial" panose="020B0604020202020204" pitchFamily="34" charset="0"/>
              </a:rPr>
              <a:t> uhla AOC.</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4365812" y="3343835"/>
            <a:ext cx="4661647" cy="3416320"/>
          </a:xfrm>
          <a:prstGeom prst="rect">
            <a:avLst/>
          </a:prstGeom>
          <a:noFill/>
          <a:ln w="28575">
            <a:solidFill>
              <a:srgbClr val="FF0000"/>
            </a:solidFill>
          </a:ln>
        </p:spPr>
        <p:txBody>
          <a:bodyPr wrap="square" rtlCol="0">
            <a:spAutoFit/>
          </a:bodyPr>
          <a:lstStyle/>
          <a:p>
            <a:r>
              <a:rPr lang="sk-SK" dirty="0">
                <a:latin typeface="Arial" panose="020B0604020202020204" pitchFamily="34" charset="0"/>
                <a:cs typeface="Arial" panose="020B0604020202020204" pitchFamily="34" charset="0"/>
              </a:rPr>
              <a:t>Objavili sme tak, </a:t>
            </a:r>
            <a:r>
              <a:rPr lang="sk-SK" b="1" dirty="0">
                <a:latin typeface="Arial" panose="020B0604020202020204" pitchFamily="34" charset="0"/>
                <a:cs typeface="Arial" panose="020B0604020202020204" pitchFamily="34" charset="0"/>
              </a:rPr>
              <a:t>ako sa dajú skladať dve konečné rotácie</a:t>
            </a:r>
            <a:r>
              <a:rPr lang="sk-SK" dirty="0">
                <a:latin typeface="Arial" panose="020B0604020202020204" pitchFamily="34" charset="0"/>
                <a:cs typeface="Arial" panose="020B0604020202020204" pitchFamily="34" charset="0"/>
              </a:rPr>
              <a:t>. Nakreslíme na sfére hlavnú kružnicu kolmú na os prvej rotácie a na nej sférickú úsečku AB tak, aby uhol AOB bol </a:t>
            </a:r>
            <a:r>
              <a:rPr lang="sk-SK" b="1" dirty="0">
                <a:latin typeface="Arial" panose="020B0604020202020204" pitchFamily="34" charset="0"/>
                <a:cs typeface="Arial" panose="020B0604020202020204" pitchFamily="34" charset="0"/>
              </a:rPr>
              <a:t>polovicou</a:t>
            </a:r>
            <a:r>
              <a:rPr lang="sk-SK" dirty="0">
                <a:latin typeface="Arial" panose="020B0604020202020204" pitchFamily="34" charset="0"/>
                <a:cs typeface="Arial" panose="020B0604020202020204" pitchFamily="34" charset="0"/>
              </a:rPr>
              <a:t> uhla prvej rotácie. Potom kolmo na os druhej rotácie nakreslíme hlavnú kružnicu prechádzajúcu cez bod B a na nej bod C tak, aby uhol BOC bol </a:t>
            </a:r>
            <a:r>
              <a:rPr lang="sk-SK" b="1" dirty="0">
                <a:latin typeface="Arial" panose="020B0604020202020204" pitchFamily="34" charset="0"/>
                <a:cs typeface="Arial" panose="020B0604020202020204" pitchFamily="34" charset="0"/>
              </a:rPr>
              <a:t>polovicou</a:t>
            </a:r>
            <a:r>
              <a:rPr lang="sk-SK" dirty="0">
                <a:latin typeface="Arial" panose="020B0604020202020204" pitchFamily="34" charset="0"/>
                <a:cs typeface="Arial" panose="020B0604020202020204" pitchFamily="34" charset="0"/>
              </a:rPr>
              <a:t> uhla druhej rotácie. Os výslednej rotácie je potom kolmá na hlavnú kružnicu danú bodmi AC a uhol výslednej rotácie je </a:t>
            </a:r>
            <a:r>
              <a:rPr lang="sk-SK" b="1" dirty="0">
                <a:latin typeface="Arial" panose="020B0604020202020204" pitchFamily="34" charset="0"/>
                <a:cs typeface="Arial" panose="020B0604020202020204" pitchFamily="34" charset="0"/>
              </a:rPr>
              <a:t>dvojnásobkom</a:t>
            </a:r>
            <a:r>
              <a:rPr lang="sk-SK" dirty="0">
                <a:latin typeface="Arial" panose="020B0604020202020204" pitchFamily="34" charset="0"/>
                <a:cs typeface="Arial" panose="020B0604020202020204" pitchFamily="34" charset="0"/>
              </a:rPr>
              <a:t> uhla AOC.</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89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3416320"/>
          </a:xfrm>
          <a:prstGeom prst="rect">
            <a:avLst/>
          </a:prstGeom>
          <a:noFill/>
        </p:spPr>
        <p:txBody>
          <a:bodyPr wrap="square" rtlCol="0">
            <a:spAutoFit/>
          </a:bodyPr>
          <a:lstStyle/>
          <a:p>
            <a:r>
              <a:rPr lang="sk-SK" dirty="0">
                <a:solidFill>
                  <a:prstClr val="white"/>
                </a:solidFill>
                <a:latin typeface="Arial" panose="020B0604020202020204" pitchFamily="34" charset="0"/>
                <a:cs typeface="Arial" panose="020B0604020202020204" pitchFamily="34" charset="0"/>
              </a:rPr>
              <a:t>Čo mám garantovane vedieť</a:t>
            </a:r>
          </a:p>
          <a:p>
            <a:endParaRPr lang="en-US" dirty="0">
              <a:solidFill>
                <a:prstClr val="whit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zadané sú dve infinitezimálne otočenia dané dvoma vektormi. Ak sa vyjadrí vektor výsledného infinitezimálneho otočenia</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vyjadrite okamžitú rýchlosť častice pri rotácii danej uhlovou rýchlosťou</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sústava vykonáva dve súčasné otáčania dané dvoma vektormi uhlovej rýchlosti. Výsledný pohyb sa dá predstaviť ako jediné otáčanie. Ako je určený vektor výslednej uhlovej rýchlosti pomocou dvoch pôvodne zadaných</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sústava vykonala dve po sebe nasledujúce konečné otočenia. </a:t>
            </a:r>
            <a:r>
              <a:rPr lang="sk-SK" dirty="0" err="1">
                <a:solidFill>
                  <a:prstClr val="white"/>
                </a:solidFill>
                <a:latin typeface="Arial" panose="020B0604020202020204" pitchFamily="34" charset="0"/>
                <a:cs typeface="Arial" panose="020B0604020202020204" pitchFamily="34" charset="0"/>
              </a:rPr>
              <a:t>Výslôedok</a:t>
            </a:r>
            <a:r>
              <a:rPr lang="sk-SK" dirty="0">
                <a:solidFill>
                  <a:prstClr val="white"/>
                </a:solidFill>
                <a:latin typeface="Arial" panose="020B0604020202020204" pitchFamily="34" charset="0"/>
                <a:cs typeface="Arial" panose="020B0604020202020204" pitchFamily="34" charset="0"/>
              </a:rPr>
              <a:t> je ekvivalentný jedinému otočeniu. Prediskutujte akou </a:t>
            </a:r>
            <a:r>
              <a:rPr lang="sk-SK" dirty="0" err="1">
                <a:solidFill>
                  <a:prstClr val="white"/>
                </a:solidFill>
                <a:latin typeface="Arial" panose="020B0604020202020204" pitchFamily="34" charset="0"/>
                <a:cs typeface="Arial" panose="020B0604020202020204" pitchFamily="34" charset="0"/>
              </a:rPr>
              <a:t>matemetickou</a:t>
            </a:r>
            <a:r>
              <a:rPr lang="sk-SK" dirty="0">
                <a:solidFill>
                  <a:prstClr val="white"/>
                </a:solidFill>
                <a:latin typeface="Arial" panose="020B0604020202020204" pitchFamily="34" charset="0"/>
                <a:cs typeface="Arial" panose="020B0604020202020204" pitchFamily="34" charset="0"/>
              </a:rPr>
              <a:t> technikou by ste vykonali „zloženie dvoch konečných otočení“</a:t>
            </a:r>
          </a:p>
          <a:p>
            <a:pPr marL="285750" indent="-285750">
              <a:buFont typeface="Arial" panose="020B0604020202020204" pitchFamily="34" charset="0"/>
              <a:buChar char="•"/>
            </a:pPr>
            <a:endParaRPr lang="en-US"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847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2873" y="2540000"/>
            <a:ext cx="6807200" cy="1569660"/>
          </a:xfrm>
          <a:prstGeom prst="rect">
            <a:avLst/>
          </a:prstGeom>
          <a:noFill/>
        </p:spPr>
        <p:txBody>
          <a:bodyPr wrap="square" rtlCol="0">
            <a:spAutoFit/>
          </a:bodyPr>
          <a:lstStyle/>
          <a:p>
            <a:pPr algn="ctr"/>
            <a:r>
              <a:rPr lang="sk-SK" sz="3200" b="1" dirty="0">
                <a:latin typeface="Arial" panose="020B0604020202020204" pitchFamily="34" charset="0"/>
                <a:cs typeface="Arial" panose="020B0604020202020204" pitchFamily="34" charset="0"/>
              </a:rPr>
              <a:t>Newton a systém mnohých častíc</a:t>
            </a:r>
            <a:r>
              <a:rPr lang="en-US" sz="3200" b="1" dirty="0">
                <a:latin typeface="Arial" panose="020B0604020202020204" pitchFamily="34" charset="0"/>
                <a:cs typeface="Arial" panose="020B0604020202020204" pitchFamily="34" charset="0"/>
              </a:rPr>
              <a:t>,</a:t>
            </a:r>
          </a:p>
          <a:p>
            <a:pPr algn="ctr"/>
            <a:r>
              <a:rPr lang="sk-SK" sz="3200" b="1" dirty="0">
                <a:latin typeface="Arial" panose="020B0604020202020204" pitchFamily="34" charset="0"/>
                <a:cs typeface="Arial" panose="020B0604020202020204" pitchFamily="34" charset="0"/>
              </a:rPr>
              <a:t>zachovanie hybnosti a momentu hybnosti</a:t>
            </a:r>
          </a:p>
        </p:txBody>
      </p:sp>
      <p:sp>
        <p:nvSpPr>
          <p:cNvPr id="3" name="Slide Number Placeholder 2"/>
          <p:cNvSpPr>
            <a:spLocks noGrp="1"/>
          </p:cNvSpPr>
          <p:nvPr>
            <p:ph type="sldNum" sz="quarter" idx="12"/>
          </p:nvPr>
        </p:nvSpPr>
        <p:spPr/>
        <p:txBody>
          <a:bodyPr/>
          <a:lstStyle/>
          <a:p>
            <a:fld id="{1BCE0CA2-1A48-4B23-8A77-1A9F640E54E6}" type="slidenum">
              <a:rPr lang="sk-SK" smtClean="0"/>
              <a:t>15</a:t>
            </a:fld>
            <a:endParaRPr lang="sk-SK"/>
          </a:p>
        </p:txBody>
      </p:sp>
    </p:spTree>
    <p:extLst>
      <p:ext uri="{BB962C8B-B14F-4D97-AF65-F5344CB8AC3E}">
        <p14:creationId xmlns:p14="http://schemas.microsoft.com/office/powerpoint/2010/main" val="1903224900"/>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78691" y="434109"/>
                <a:ext cx="8257309" cy="295818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Uvažujem systém viacerých častíc (hmotných bodov) indexovaných písmenom </a:t>
                </a:r>
                <a14:m>
                  <m:oMath xmlns:m="http://schemas.openxmlformats.org/officeDocument/2006/math">
                    <m:r>
                      <a:rPr lang="sk-SK" b="0" i="1" smtClean="0">
                        <a:latin typeface="Cambria Math" panose="02040503050406030204" pitchFamily="18" charset="0"/>
                        <a:cs typeface="Arial" panose="020B0604020202020204" pitchFamily="34" charset="0"/>
                      </a:rPr>
                      <m:t>𝑖</m:t>
                    </m:r>
                    <m:r>
                      <a:rPr lang="sk-SK" b="0" i="1" smtClean="0">
                        <a:latin typeface="Cambria Math" panose="02040503050406030204" pitchFamily="18" charset="0"/>
                        <a:cs typeface="Arial" panose="020B0604020202020204" pitchFamily="34" charset="0"/>
                      </a:rPr>
                      <m:t>,  </m:t>
                    </m:r>
                    <m:r>
                      <a:rPr lang="sk-SK" b="0" i="1" smtClean="0">
                        <a:latin typeface="Cambria Math" panose="02040503050406030204" pitchFamily="18" charset="0"/>
                        <a:cs typeface="Arial" panose="020B0604020202020204" pitchFamily="34" charset="0"/>
                      </a:rPr>
                      <m:t>𝑖</m:t>
                    </m:r>
                    <m:r>
                      <a:rPr lang="en-US" b="0" i="1" smtClean="0">
                        <a:latin typeface="Cambria Math" panose="02040503050406030204" pitchFamily="18" charset="0"/>
                        <a:cs typeface="Arial" panose="020B0604020202020204" pitchFamily="34" charset="0"/>
                      </a:rPr>
                      <m:t>∈(1,</m:t>
                    </m:r>
                    <m:r>
                      <a:rPr lang="en-US" b="0" i="1" smtClean="0">
                        <a:latin typeface="Cambria Math" panose="02040503050406030204" pitchFamily="18" charset="0"/>
                        <a:cs typeface="Arial" panose="020B0604020202020204" pitchFamily="34" charset="0"/>
                      </a:rPr>
                      <m:t>𝑁</m:t>
                    </m:r>
                    <m:r>
                      <a:rPr lang="en-US"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Uvažujme, že na častice pôsobia „vonkajšie sily“, označíme ich</a:t>
                </a:r>
                <a:r>
                  <a:rPr lang="en-US" dirty="0">
                    <a:latin typeface="Arial" panose="020B0604020202020204" pitchFamily="34" charset="0"/>
                    <a:cs typeface="Arial" panose="020B0604020202020204" pitchFamily="34" charset="0"/>
                  </a:rPr>
                  <a:t> </a:t>
                </a:r>
                <a14:m>
                  <m:oMath xmlns:m="http://schemas.openxmlformats.org/officeDocument/2006/math">
                    <m:sSub>
                      <m:sSubPr>
                        <m:ctrlPr>
                          <a:rPr lang="en-US" b="0" i="1" dirty="0" smtClean="0">
                            <a:latin typeface="Cambria Math" panose="02040503050406030204" pitchFamily="18" charset="0"/>
                            <a:cs typeface="Arial" panose="020B0604020202020204" pitchFamily="34" charset="0"/>
                          </a:rPr>
                        </m:ctrlPr>
                      </m:sSub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𝐹</m:t>
                            </m:r>
                          </m:e>
                        </m:acc>
                      </m:e>
                      <m:sub>
                        <m:r>
                          <a:rPr lang="en-US" b="0" i="1" dirty="0" smtClean="0">
                            <a:latin typeface="Cambria Math" panose="02040503050406030204" pitchFamily="18" charset="0"/>
                            <a:cs typeface="Arial" panose="020B0604020202020204" pitchFamily="34" charset="0"/>
                          </a:rPr>
                          <m:t>𝑖</m:t>
                        </m:r>
                      </m:sub>
                    </m:sSub>
                    <m:r>
                      <a:rPr lang="en-US" b="0" i="1" dirty="0"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 Okrem vonkajších síl budeme uvažovať aj „vnútorné sily“, označíme ich ako </a:t>
                </a:r>
                <a14:m>
                  <m:oMath xmlns:m="http://schemas.openxmlformats.org/officeDocument/2006/math">
                    <m:sSub>
                      <m:sSubPr>
                        <m:ctrlPr>
                          <a:rPr lang="en-US" b="0" i="1" dirty="0" smtClean="0">
                            <a:latin typeface="Cambria Math" panose="02040503050406030204" pitchFamily="18" charset="0"/>
                            <a:cs typeface="Arial" panose="020B0604020202020204" pitchFamily="34" charset="0"/>
                          </a:rPr>
                        </m:ctrlPr>
                      </m:sSub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𝐹</m:t>
                            </m:r>
                          </m:e>
                        </m:acc>
                      </m:e>
                      <m:sub>
                        <m:r>
                          <a:rPr lang="en-US" b="0" i="1" dirty="0" smtClean="0">
                            <a:latin typeface="Cambria Math" panose="02040503050406030204" pitchFamily="18" charset="0"/>
                            <a:cs typeface="Arial" panose="020B0604020202020204" pitchFamily="34" charset="0"/>
                          </a:rPr>
                          <m:t>𝑖𝑗</m:t>
                        </m:r>
                      </m:sub>
                    </m:sSub>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čo bude označovať silu, ktorou </a:t>
                </a:r>
                <a14:m>
                  <m:oMath xmlns:m="http://schemas.openxmlformats.org/officeDocument/2006/math">
                    <m:r>
                      <a:rPr lang="sk-SK" b="0" i="1" smtClean="0">
                        <a:latin typeface="Cambria Math" panose="02040503050406030204" pitchFamily="18" charset="0"/>
                        <a:cs typeface="Arial" panose="020B0604020202020204" pitchFamily="34" charset="0"/>
                      </a:rPr>
                      <m:t>𝑗</m:t>
                    </m:r>
                  </m:oMath>
                </a14:m>
                <a:r>
                  <a:rPr lang="sk-SK" dirty="0">
                    <a:latin typeface="Arial" panose="020B0604020202020204" pitchFamily="34" charset="0"/>
                    <a:cs typeface="Arial" panose="020B0604020202020204" pitchFamily="34" charset="0"/>
                  </a:rPr>
                  <a:t>-ta častica pôsobí na </a:t>
                </a:r>
                <a14:m>
                  <m:oMath xmlns:m="http://schemas.openxmlformats.org/officeDocument/2006/math">
                    <m:r>
                      <a:rPr lang="sk-SK" b="0" i="1" smtClean="0">
                        <a:latin typeface="Cambria Math" panose="02040503050406030204" pitchFamily="18" charset="0"/>
                        <a:cs typeface="Arial" panose="020B0604020202020204" pitchFamily="34" charset="0"/>
                      </a:rPr>
                      <m:t>𝑖</m:t>
                    </m:r>
                  </m:oMath>
                </a14:m>
                <a:r>
                  <a:rPr lang="sk-SK" dirty="0">
                    <a:latin typeface="Arial" panose="020B0604020202020204" pitchFamily="34" charset="0"/>
                    <a:cs typeface="Arial" panose="020B0604020202020204" pitchFamily="34" charset="0"/>
                  </a:rPr>
                  <a:t>-tu časticu. Podľa zákona akcie a reakcie budeme predpokladať, že platí</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Pre každú časticu musí platiť Newtonova pohybová rovnica:</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78691" y="434109"/>
                <a:ext cx="8257309" cy="2958182"/>
              </a:xfrm>
              <a:prstGeom prst="rect">
                <a:avLst/>
              </a:prstGeom>
              <a:blipFill rotWithShape="0">
                <a:blip r:embed="rId8"/>
                <a:stretch>
                  <a:fillRect l="-590" t="-1031" r="-1107"/>
                </a:stretch>
              </a:blipFill>
            </p:spPr>
            <p:txBody>
              <a:bodyPr/>
              <a:lstStyle/>
              <a:p>
                <a:r>
                  <a:rPr lang="en-US">
                    <a:noFill/>
                  </a:rPr>
                  <a:t> </a:t>
                </a:r>
              </a:p>
            </p:txBody>
          </p:sp>
        </mc:Fallback>
      </mc:AlternateContent>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805383" y="2141134"/>
            <a:ext cx="1066419" cy="286322"/>
          </a:xfrm>
          <a:prstGeom prst="rect">
            <a:avLst/>
          </a:prstGeom>
        </p:spPr>
      </p:pic>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366201" y="2894871"/>
            <a:ext cx="4077081" cy="65322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08000" y="3833091"/>
                <a:ext cx="8201891"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 istotu sme napísali, že sily môžu závisieť nielen od polôh ale aj od rýchlostí častíc (spomeňme si na silu pôsobiacu na nabitú časticu v magnetickom poli!).</a:t>
                </a:r>
              </a:p>
              <a:p>
                <a:r>
                  <a:rPr lang="sk-SK" dirty="0">
                    <a:latin typeface="Arial" panose="020B0604020202020204" pitchFamily="34" charset="0"/>
                    <a:cs typeface="Arial" panose="020B0604020202020204" pitchFamily="34" charset="0"/>
                  </a:rPr>
                  <a:t>Zo zápisu je zrejmé, že ide o systém </a:t>
                </a:r>
                <a14:m>
                  <m:oMath xmlns:m="http://schemas.openxmlformats.org/officeDocument/2006/math">
                    <m:r>
                      <a:rPr lang="sk-SK" b="0" i="1" smtClean="0">
                        <a:latin typeface="Cambria Math" panose="02040503050406030204" pitchFamily="18" charset="0"/>
                        <a:cs typeface="Arial" panose="020B0604020202020204" pitchFamily="34" charset="0"/>
                      </a:rPr>
                      <m:t>𝑁</m:t>
                    </m:r>
                  </m:oMath>
                </a14:m>
                <a:r>
                  <a:rPr lang="sk-SK" dirty="0">
                    <a:latin typeface="Arial" panose="020B0604020202020204" pitchFamily="34" charset="0"/>
                    <a:cs typeface="Arial" panose="020B0604020202020204" pitchFamily="34" charset="0"/>
                  </a:rPr>
                  <a:t> navzájom viazaných diferenciálnych rovníc. Na čo sú dobré: na predpovedanie budúcnosti. Zo známeho stavu systému častíc</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čo sú počiatočné podmienky sústavy pohybových rovníc, chceme určiť stav v ľubovoľnom okamihu v budúcnosti, teda</a:t>
                </a:r>
              </a:p>
            </p:txBody>
          </p:sp>
        </mc:Choice>
        <mc:Fallback xmlns="">
          <p:sp>
            <p:nvSpPr>
              <p:cNvPr id="8" name="TextBox 7"/>
              <p:cNvSpPr txBox="1">
                <a:spLocks noRot="1" noChangeAspect="1" noMove="1" noResize="1" noEditPoints="1" noAdjustHandles="1" noChangeArrowheads="1" noChangeShapeType="1" noTextEdit="1"/>
              </p:cNvSpPr>
              <p:nvPr/>
            </p:nvSpPr>
            <p:spPr>
              <a:xfrm>
                <a:off x="508000" y="3833091"/>
                <a:ext cx="8201891" cy="2308324"/>
              </a:xfrm>
              <a:prstGeom prst="rect">
                <a:avLst/>
              </a:prstGeom>
              <a:blipFill rotWithShape="0">
                <a:blip r:embed="rId11"/>
                <a:stretch>
                  <a:fillRect l="-594" t="-1587" r="-1114" b="-3439"/>
                </a:stretch>
              </a:blipFill>
            </p:spPr>
            <p:txBody>
              <a:bodyPr/>
              <a:lstStyle/>
              <a:p>
                <a:r>
                  <a:rPr lang="en-US">
                    <a:noFill/>
                  </a:rPr>
                  <a:t> </a:t>
                </a:r>
              </a:p>
            </p:txBody>
          </p:sp>
        </mc:Fallback>
      </mc:AlternateContent>
      <p:pic>
        <p:nvPicPr>
          <p:cNvPr id="9" name="Picture 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403651" y="5190351"/>
            <a:ext cx="2410587" cy="229743"/>
          </a:xfrm>
          <a:prstGeom prst="rect">
            <a:avLst/>
          </a:prstGeom>
        </p:spPr>
      </p:pic>
      <p:pic>
        <p:nvPicPr>
          <p:cNvPr id="11" name="Picture 10"/>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556051" y="6349515"/>
            <a:ext cx="2206562" cy="229743"/>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16</a:t>
            </a:fld>
            <a:endParaRPr lang="sk-SK"/>
          </a:p>
        </p:txBody>
      </p:sp>
    </p:spTree>
    <p:extLst>
      <p:ext uri="{BB962C8B-B14F-4D97-AF65-F5344CB8AC3E}">
        <p14:creationId xmlns:p14="http://schemas.microsoft.com/office/powerpoint/2010/main" val="2719325727"/>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75" y="367019"/>
            <a:ext cx="8973671"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 by sme poznali fyzikálne zákony interakcie, ktoré určujú tvar funkcií</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mohli by sme, aspoň v princípe, pohybové rovnice vyriešiť a predpovedať budúcnosť.</a:t>
            </a:r>
          </a:p>
          <a:p>
            <a:r>
              <a:rPr lang="sk-SK" dirty="0">
                <a:latin typeface="Arial" panose="020B0604020202020204" pitchFamily="34" charset="0"/>
                <a:cs typeface="Arial" panose="020B0604020202020204" pitchFamily="34" charset="0"/>
              </a:rPr>
              <a:t>Stáva sa, že poznáme sily, ktoré „zvonka“ pôsobia na uvažovaný systém častíc, teda sily</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ale nepoznáme „vnútorné sily“ medzi časticami v systéme, teda</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832366" y="824023"/>
            <a:ext cx="2962656" cy="286322"/>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948907" y="1978184"/>
            <a:ext cx="834962" cy="276035"/>
          </a:xfrm>
          <a:prstGeom prst="rect">
            <a:avLst/>
          </a:prstGeom>
        </p:spPr>
      </p:pic>
      <p:pic>
        <p:nvPicPr>
          <p:cNvPr id="8" name="Picture 7"/>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845811" y="2755078"/>
            <a:ext cx="1527620" cy="286322"/>
          </a:xfrm>
          <a:prstGeom prst="rect">
            <a:avLst/>
          </a:prstGeom>
        </p:spPr>
      </p:pic>
      <p:sp>
        <p:nvSpPr>
          <p:cNvPr id="9" name="TextBox 8"/>
          <p:cNvSpPr txBox="1"/>
          <p:nvPr/>
        </p:nvSpPr>
        <p:spPr>
          <a:xfrm>
            <a:off x="116059" y="3132347"/>
            <a:ext cx="8650942"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Majme napríklad „tuhé teleso“. Tak sa volá teleso, ktoré nemení za žiadnych okolností svoj tvar a „hýbe sa len ako celok“. Dá sa naň ale dívať, že je to systém zložený z veľa malých teliesok, ktoré navzájom „držia pokope“ tak, že na seba pôsobia silami, ktoré nedovolia, aby sa </a:t>
            </a:r>
            <a:r>
              <a:rPr lang="sk-SK" dirty="0" err="1">
                <a:latin typeface="Arial" panose="020B0604020202020204" pitchFamily="34" charset="0"/>
                <a:cs typeface="Arial" panose="020B0604020202020204" pitchFamily="34" charset="0"/>
              </a:rPr>
              <a:t>medzitelieskové</a:t>
            </a:r>
            <a:r>
              <a:rPr lang="sk-SK" dirty="0">
                <a:latin typeface="Arial" panose="020B0604020202020204" pitchFamily="34" charset="0"/>
                <a:cs typeface="Arial" panose="020B0604020202020204" pitchFamily="34" charset="0"/>
              </a:rPr>
              <a:t> vzdialenosti menili. Tie sily „vznikajú automaticky“, nevieme dopredu povedať, aká sila bude pôsobiť medzi telieskami v nejakom okamihu. </a:t>
            </a:r>
          </a:p>
          <a:p>
            <a:endParaRPr lang="en-US"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fld id="{1BCE0CA2-1A48-4B23-8A77-1A9F640E54E6}" type="slidenum">
              <a:rPr lang="sk-SK" smtClean="0"/>
              <a:t>17</a:t>
            </a:fld>
            <a:endParaRPr lang="sk-SK"/>
          </a:p>
        </p:txBody>
      </p:sp>
    </p:spTree>
    <p:extLst>
      <p:ext uri="{BB962C8B-B14F-4D97-AF65-F5344CB8AC3E}">
        <p14:creationId xmlns:p14="http://schemas.microsoft.com/office/powerpoint/2010/main" val="3279757869"/>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18</a:t>
            </a:fld>
            <a:endParaRPr lang="sk-SK"/>
          </a:p>
        </p:txBody>
      </p:sp>
      <p:sp>
        <p:nvSpPr>
          <p:cNvPr id="3" name="TextBox 2"/>
          <p:cNvSpPr txBox="1"/>
          <p:nvPr/>
        </p:nvSpPr>
        <p:spPr>
          <a:xfrm>
            <a:off x="251012" y="89647"/>
            <a:ext cx="8453717"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Aby sme nešpekulovali nad </a:t>
            </a:r>
            <a:r>
              <a:rPr lang="sk-SK" dirty="0" err="1">
                <a:latin typeface="Arial" panose="020B0604020202020204" pitchFamily="34" charset="0"/>
                <a:cs typeface="Arial" panose="020B0604020202020204" pitchFamily="34" charset="0"/>
              </a:rPr>
              <a:t>medziatómovými</a:t>
            </a:r>
            <a:r>
              <a:rPr lang="sk-SK" dirty="0">
                <a:latin typeface="Arial" panose="020B0604020202020204" pitchFamily="34" charset="0"/>
                <a:cs typeface="Arial" panose="020B0604020202020204" pitchFamily="34" charset="0"/>
              </a:rPr>
              <a:t> silami, pri ktorých naša predstavivosť zlyháva, uvažujme makroskopický model niečoho podobného.</a:t>
            </a:r>
          </a:p>
          <a:p>
            <a:r>
              <a:rPr lang="sk-SK" dirty="0">
                <a:latin typeface="Arial" panose="020B0604020202020204" pitchFamily="34" charset="0"/>
                <a:cs typeface="Arial" panose="020B0604020202020204" pitchFamily="34" charset="0"/>
              </a:rPr>
              <a:t>Videli ste už zriadenca na parkovisku pred hypermarketom tlačiť spriahnuté nákupné vozíky? Tu je obrázok.</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518" y="1289976"/>
            <a:ext cx="3623731" cy="2038349"/>
          </a:xfrm>
          <a:prstGeom prst="rect">
            <a:avLst/>
          </a:prstGeom>
        </p:spPr>
      </p:pic>
      <p:sp>
        <p:nvSpPr>
          <p:cNvPr id="5" name="TextBox 4"/>
          <p:cNvSpPr txBox="1"/>
          <p:nvPr/>
        </p:nvSpPr>
        <p:spPr>
          <a:xfrm>
            <a:off x="4125755" y="1154989"/>
            <a:ext cx="4346762"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Spriahnuté vozíky nie sú celkom tuhé teleso, ale takmer držia počas presunu rovný tvar. Zriadenec tlačí na posledný vozík, to je vonkajšia sila voči systému vozíkov. Tlačí dosť veľkou silou, lebo pri rozbiehaní premáha zotrvačnú hmotnosť všetkých vozíkov. Ako to, že aj ostatné vozíky sa dajú do pohybu? Vzájomnými </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251012" y="3328325"/>
            <a:ext cx="8202706" cy="337015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silami, teda vnútornými silami z hľadiska sústavy vozíkov. Posledný vozík tlačí na predposledný, ten zasa na druhý od konca, ten na tretí od konca. Každý ďalší vozík tlačí na vozíky pred ním menšou silou, než naň tlačí vozík, ktorý je za ním. Lebo už nebojuje so svojou vlastnou zotrvačnou hmotnosťou (s ktorou navyše musí bojovať vozík za ním), len s hmotnosťou vozíkov pred ním.</a:t>
            </a:r>
          </a:p>
          <a:p>
            <a:endParaRPr lang="sk-SK" sz="60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Ak v okamihu rozbiehania zmeriame zrýchlenie vozíkového vlaku, vieme podľa </a:t>
            </a:r>
            <a:r>
              <a:rPr lang="sk-SK" dirty="0" err="1">
                <a:latin typeface="Arial" panose="020B0604020202020204" pitchFamily="34" charset="0"/>
                <a:cs typeface="Arial" panose="020B0604020202020204" pitchFamily="34" charset="0"/>
              </a:rPr>
              <a:t>Newtona</a:t>
            </a:r>
            <a:r>
              <a:rPr lang="sk-SK" dirty="0">
                <a:latin typeface="Arial" panose="020B0604020202020204" pitchFamily="34" charset="0"/>
                <a:cs typeface="Arial" panose="020B0604020202020204" pitchFamily="34" charset="0"/>
              </a:rPr>
              <a:t> spočítať všetky sily, teda nielen silu, ktorou tlačí človek na posledný vozík, ale všetky medzivozíkové sily.</a:t>
            </a:r>
          </a:p>
          <a:p>
            <a:endParaRPr lang="sk-SK" sz="70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Človek je bytosť obdarená vôľou, vyvinie takú veľkú silu, aby sa vozíky zrýchľovali ako potrebuje. </a:t>
            </a:r>
            <a:r>
              <a:rPr lang="sk-SK" b="1" dirty="0">
                <a:latin typeface="Arial" panose="020B0604020202020204" pitchFamily="34" charset="0"/>
                <a:cs typeface="Arial" panose="020B0604020202020204" pitchFamily="34" charset="0"/>
              </a:rPr>
              <a:t>Ale ako vie hlúpy vozík, ako veľkou silou má tlačiť na vozík pred ním, že to akurát všetko správne vychádza?</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362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19</a:t>
            </a:fld>
            <a:endParaRPr lang="sk-SK"/>
          </a:p>
        </p:txBody>
      </p:sp>
      <p:cxnSp>
        <p:nvCxnSpPr>
          <p:cNvPr id="4" name="Straight Connector 3"/>
          <p:cNvCxnSpPr/>
          <p:nvPr/>
        </p:nvCxnSpPr>
        <p:spPr>
          <a:xfrm>
            <a:off x="2163857" y="1710592"/>
            <a:ext cx="49126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630021" y="1629909"/>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8">
            <a:clrChange>
              <a:clrFrom>
                <a:srgbClr val="FEFEFE"/>
              </a:clrFrom>
              <a:clrTo>
                <a:srgbClr val="FEFEFE">
                  <a:alpha val="0"/>
                </a:srgbClr>
              </a:clrTo>
            </a:clrChange>
          </a:blip>
          <a:srcRect l="19753" t="39962" r="16030" b="36163"/>
          <a:stretch/>
        </p:blipFill>
        <p:spPr>
          <a:xfrm>
            <a:off x="2701744" y="1495437"/>
            <a:ext cx="770963" cy="394447"/>
          </a:xfrm>
          <a:prstGeom prst="rect">
            <a:avLst/>
          </a:prstGeom>
        </p:spPr>
      </p:pic>
      <p:sp>
        <p:nvSpPr>
          <p:cNvPr id="10" name="Oval 9"/>
          <p:cNvSpPr/>
          <p:nvPr/>
        </p:nvSpPr>
        <p:spPr>
          <a:xfrm>
            <a:off x="3365124" y="1629904"/>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8">
            <a:clrChange>
              <a:clrFrom>
                <a:srgbClr val="FEFEFE"/>
              </a:clrFrom>
              <a:clrTo>
                <a:srgbClr val="FEFEFE">
                  <a:alpha val="0"/>
                </a:srgbClr>
              </a:clrTo>
            </a:clrChange>
          </a:blip>
          <a:srcRect l="19753" t="39962" r="16030" b="36163"/>
          <a:stretch/>
        </p:blipFill>
        <p:spPr>
          <a:xfrm>
            <a:off x="3436847" y="1495432"/>
            <a:ext cx="770963" cy="394447"/>
          </a:xfrm>
          <a:prstGeom prst="rect">
            <a:avLst/>
          </a:prstGeom>
        </p:spPr>
      </p:pic>
      <p:sp>
        <p:nvSpPr>
          <p:cNvPr id="15" name="Oval 14"/>
          <p:cNvSpPr/>
          <p:nvPr/>
        </p:nvSpPr>
        <p:spPr>
          <a:xfrm>
            <a:off x="4100228" y="1620939"/>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8">
            <a:clrChange>
              <a:clrFrom>
                <a:srgbClr val="FEFEFE"/>
              </a:clrFrom>
              <a:clrTo>
                <a:srgbClr val="FEFEFE">
                  <a:alpha val="0"/>
                </a:srgbClr>
              </a:clrTo>
            </a:clrChange>
          </a:blip>
          <a:srcRect l="19753" t="39962" r="16030" b="36163"/>
          <a:stretch/>
        </p:blipFill>
        <p:spPr>
          <a:xfrm>
            <a:off x="4171951" y="1486467"/>
            <a:ext cx="770963" cy="394447"/>
          </a:xfrm>
          <a:prstGeom prst="rect">
            <a:avLst/>
          </a:prstGeom>
        </p:spPr>
      </p:pic>
      <p:sp>
        <p:nvSpPr>
          <p:cNvPr id="17" name="Oval 16"/>
          <p:cNvSpPr/>
          <p:nvPr/>
        </p:nvSpPr>
        <p:spPr>
          <a:xfrm>
            <a:off x="4835331" y="1620934"/>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8">
            <a:clrChange>
              <a:clrFrom>
                <a:srgbClr val="FEFEFE"/>
              </a:clrFrom>
              <a:clrTo>
                <a:srgbClr val="FEFEFE">
                  <a:alpha val="0"/>
                </a:srgbClr>
              </a:clrTo>
            </a:clrChange>
          </a:blip>
          <a:srcRect l="19753" t="39962" r="16030" b="36163"/>
          <a:stretch/>
        </p:blipFill>
        <p:spPr>
          <a:xfrm>
            <a:off x="4907054" y="1486462"/>
            <a:ext cx="770963" cy="394447"/>
          </a:xfrm>
          <a:prstGeom prst="rect">
            <a:avLst/>
          </a:prstGeom>
        </p:spPr>
      </p:pic>
      <p:sp>
        <p:nvSpPr>
          <p:cNvPr id="19" name="Oval 18"/>
          <p:cNvSpPr/>
          <p:nvPr/>
        </p:nvSpPr>
        <p:spPr>
          <a:xfrm>
            <a:off x="5561482" y="1611969"/>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8">
            <a:clrChange>
              <a:clrFrom>
                <a:srgbClr val="FEFEFE"/>
              </a:clrFrom>
              <a:clrTo>
                <a:srgbClr val="FEFEFE">
                  <a:alpha val="0"/>
                </a:srgbClr>
              </a:clrTo>
            </a:clrChange>
          </a:blip>
          <a:srcRect l="19753" t="39962" r="16030" b="36163"/>
          <a:stretch/>
        </p:blipFill>
        <p:spPr>
          <a:xfrm>
            <a:off x="5633205" y="1477497"/>
            <a:ext cx="770963" cy="394447"/>
          </a:xfrm>
          <a:prstGeom prst="rect">
            <a:avLst/>
          </a:prstGeom>
        </p:spPr>
      </p:pic>
      <p:sp>
        <p:nvSpPr>
          <p:cNvPr id="21" name="Oval 20"/>
          <p:cNvSpPr/>
          <p:nvPr/>
        </p:nvSpPr>
        <p:spPr>
          <a:xfrm>
            <a:off x="6296585" y="1611964"/>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9912" y="267532"/>
            <a:ext cx="8086165" cy="369332"/>
          </a:xfrm>
          <a:prstGeom prst="rect">
            <a:avLst/>
          </a:prstGeom>
          <a:noFill/>
        </p:spPr>
        <p:txBody>
          <a:bodyPr wrap="square" rtlCol="0">
            <a:spAutoFit/>
          </a:bodyPr>
          <a:lstStyle/>
          <a:p>
            <a:pPr algn="ctr"/>
            <a:r>
              <a:rPr lang="sk-SK" b="1" dirty="0">
                <a:latin typeface="Arial" panose="020B0604020202020204" pitchFamily="34" charset="0"/>
                <a:cs typeface="Arial" panose="020B0604020202020204" pitchFamily="34" charset="0"/>
              </a:rPr>
              <a:t>Ako vzniká „akurát potrebná sila“</a:t>
            </a:r>
            <a:endParaRPr lang="en-US" b="1" dirty="0">
              <a:latin typeface="Arial" panose="020B0604020202020204" pitchFamily="34" charset="0"/>
              <a:cs typeface="Arial" panose="020B0604020202020204" pitchFamily="34" charset="0"/>
            </a:endParaRPr>
          </a:p>
        </p:txBody>
      </p:sp>
      <p:pic>
        <p:nvPicPr>
          <p:cNvPr id="1026" name="Picture 2" descr="http://thumbs.dreamstime.com/z/dwarf-pushing-stone-ball-wroclaw-poland-5594526.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0838" t="22394" r="39630" b="13518"/>
          <a:stretch/>
        </p:blipFill>
        <p:spPr bwMode="auto">
          <a:xfrm>
            <a:off x="1944523" y="1364549"/>
            <a:ext cx="721360" cy="85344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rot="-180000">
            <a:off x="2701744" y="1699368"/>
            <a:ext cx="502012" cy="17926"/>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180910" y="1956514"/>
            <a:ext cx="61722" cy="154305"/>
          </a:xfrm>
          <a:prstGeom prst="rect">
            <a:avLst/>
          </a:prstGeom>
        </p:spPr>
      </p:pic>
      <p:pic>
        <p:nvPicPr>
          <p:cNvPr id="40" name="Picture 39"/>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822401" y="1960058"/>
            <a:ext cx="296609" cy="171450"/>
          </a:xfrm>
          <a:prstGeom prst="rect">
            <a:avLst/>
          </a:prstGeom>
        </p:spPr>
      </p:pic>
      <p:pic>
        <p:nvPicPr>
          <p:cNvPr id="41" name="Picture 40"/>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439638" y="1300846"/>
            <a:ext cx="366903" cy="200597"/>
          </a:xfrm>
          <a:prstGeom prst="rect">
            <a:avLst/>
          </a:prstGeom>
        </p:spPr>
      </p:pic>
      <p:grpSp>
        <p:nvGrpSpPr>
          <p:cNvPr id="51" name="Group 50"/>
          <p:cNvGrpSpPr/>
          <p:nvPr/>
        </p:nvGrpSpPr>
        <p:grpSpPr>
          <a:xfrm>
            <a:off x="587193" y="4328070"/>
            <a:ext cx="2042828" cy="1733520"/>
            <a:chOff x="2057400" y="3360507"/>
            <a:chExt cx="2042828" cy="1733520"/>
          </a:xfrm>
        </p:grpSpPr>
        <p:pic>
          <p:nvPicPr>
            <p:cNvPr id="1028" name="Picture 4" descr="http://www.carid.com/images/arb/suspension-systems/old-man-emu-suspension-coil-springs.jpg"/>
            <p:cNvPicPr>
              <a:picLocks noChangeAspect="1" noChangeArrowheads="1"/>
            </p:cNvPicPr>
            <p:nvPr/>
          </p:nvPicPr>
          <p:blipFill rotWithShape="1">
            <a:blip r:embed="rId13">
              <a:extLst>
                <a:ext uri="{28A0092B-C50C-407E-A947-70E740481C1C}">
                  <a14:useLocalDpi xmlns:a14="http://schemas.microsoft.com/office/drawing/2010/main" val="0"/>
                </a:ext>
              </a:extLst>
            </a:blip>
            <a:srcRect l="39419" t="1604" r="37169" b="1670"/>
            <a:stretch/>
          </p:blipFill>
          <p:spPr bwMode="auto">
            <a:xfrm rot="16200000">
              <a:off x="2709332" y="2793016"/>
              <a:ext cx="738963" cy="204282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www.carid.com/images/arb/suspension-systems/old-man-emu-suspension-coil-springs.jpg"/>
            <p:cNvPicPr>
              <a:picLocks noChangeAspect="1" noChangeArrowheads="1"/>
            </p:cNvPicPr>
            <p:nvPr/>
          </p:nvPicPr>
          <p:blipFill rotWithShape="1">
            <a:blip r:embed="rId13">
              <a:extLst>
                <a:ext uri="{28A0092B-C50C-407E-A947-70E740481C1C}">
                  <a14:useLocalDpi xmlns:a14="http://schemas.microsoft.com/office/drawing/2010/main" val="0"/>
                </a:ext>
              </a:extLst>
            </a:blip>
            <a:srcRect l="39419" t="1604" r="37169" b="1670"/>
            <a:stretch/>
          </p:blipFill>
          <p:spPr bwMode="auto">
            <a:xfrm rot="16200000">
              <a:off x="2422464" y="3806323"/>
              <a:ext cx="738963" cy="1469090"/>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Connector 43"/>
            <p:cNvCxnSpPr/>
            <p:nvPr/>
          </p:nvCxnSpPr>
          <p:spPr>
            <a:xfrm>
              <a:off x="3483957" y="3365706"/>
              <a:ext cx="0" cy="172832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987242" y="3360507"/>
              <a:ext cx="0" cy="173352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3584047" y="4927720"/>
              <a:ext cx="300038" cy="166307"/>
            </a:xfrm>
            <a:prstGeom prst="rect">
              <a:avLst/>
            </a:prstGeom>
          </p:spPr>
        </p:pic>
      </p:grpSp>
      <p:pic>
        <p:nvPicPr>
          <p:cNvPr id="52" name="Picture 51"/>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646607" y="4675874"/>
            <a:ext cx="689229" cy="276035"/>
          </a:xfrm>
          <a:prstGeom prst="rect">
            <a:avLst/>
          </a:prstGeom>
        </p:spPr>
      </p:pic>
      <p:pic>
        <p:nvPicPr>
          <p:cNvPr id="53" name="Picture 52"/>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621202" y="5402312"/>
            <a:ext cx="1102424" cy="276035"/>
          </a:xfrm>
          <a:prstGeom prst="rect">
            <a:avLst/>
          </a:prstGeom>
        </p:spPr>
      </p:pic>
      <mc:AlternateContent xmlns:mc="http://schemas.openxmlformats.org/markup-compatibility/2006" xmlns:a14="http://schemas.microsoft.com/office/drawing/2010/main">
        <mc:Choice Requires="a14">
          <p:sp>
            <p:nvSpPr>
              <p:cNvPr id="54" name="TextBox 53"/>
              <p:cNvSpPr txBox="1"/>
              <p:nvPr/>
            </p:nvSpPr>
            <p:spPr>
              <a:xfrm>
                <a:off x="3896950" y="3950314"/>
                <a:ext cx="5121999" cy="258532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Čo je to pružina. V  </a:t>
                </a:r>
                <a:r>
                  <a:rPr lang="sk-SK" dirty="0" err="1">
                    <a:latin typeface="Arial" panose="020B0604020202020204" pitchFamily="34" charset="0"/>
                    <a:cs typeface="Arial" panose="020B0604020202020204" pitchFamily="34" charset="0"/>
                  </a:rPr>
                  <a:t>kľudovom</a:t>
                </a:r>
                <a:r>
                  <a:rPr lang="sk-SK" dirty="0">
                    <a:latin typeface="Arial" panose="020B0604020202020204" pitchFamily="34" charset="0"/>
                    <a:cs typeface="Arial" panose="020B0604020202020204" pitchFamily="34" charset="0"/>
                  </a:rPr>
                  <a:t> stave nepôsobí pružina na okolie žiadnou silou.</a:t>
                </a:r>
              </a:p>
              <a:p>
                <a:r>
                  <a:rPr lang="sk-SK" dirty="0">
                    <a:latin typeface="Arial" panose="020B0604020202020204" pitchFamily="34" charset="0"/>
                    <a:cs typeface="Arial" panose="020B0604020202020204" pitchFamily="34" charset="0"/>
                  </a:rPr>
                  <a:t>Ak sa dĺžka pružiny zmenší o </a:t>
                </a:r>
                <a14:m>
                  <m:oMath xmlns:m="http://schemas.openxmlformats.org/officeDocument/2006/math">
                    <m:r>
                      <m:rPr>
                        <m:sty m:val="p"/>
                      </m:rPr>
                      <a:rPr lang="en-US" b="0" i="0" smtClean="0">
                        <a:latin typeface="Cambria Math" panose="02040503050406030204" pitchFamily="18" charset="0"/>
                        <a:cs typeface="Arial" panose="020B0604020202020204" pitchFamily="34" charset="0"/>
                      </a:rPr>
                      <m:t>Δ</m:t>
                    </m:r>
                    <m:r>
                      <a:rPr lang="en-US" b="0" i="1" smtClean="0">
                        <a:latin typeface="Cambria Math" panose="02040503050406030204" pitchFamily="18" charset="0"/>
                        <a:cs typeface="Arial" panose="020B0604020202020204" pitchFamily="34" charset="0"/>
                      </a:rPr>
                      <m:t>𝑥</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potom pôsobí silou úmernou skráteniu. Konštanta úmernosti </a:t>
                </a:r>
                <a14:m>
                  <m:oMath xmlns:m="http://schemas.openxmlformats.org/officeDocument/2006/math">
                    <m:r>
                      <a:rPr lang="sk-SK" b="0" i="1" smtClean="0">
                        <a:latin typeface="Cambria Math" panose="02040503050406030204" pitchFamily="18" charset="0"/>
                        <a:cs typeface="Arial" panose="020B0604020202020204" pitchFamily="34" charset="0"/>
                      </a:rPr>
                      <m:t>𝐾</m:t>
                    </m:r>
                  </m:oMath>
                </a14:m>
                <a:r>
                  <a:rPr lang="sk-SK" dirty="0">
                    <a:latin typeface="Arial" panose="020B0604020202020204" pitchFamily="34" charset="0"/>
                    <a:cs typeface="Arial" panose="020B0604020202020204" pitchFamily="34" charset="0"/>
                  </a:rPr>
                  <a:t> sa volá tuhosť pružiny. Podrobnejšie napísané, takto veľkou silou pôsobí pružina na objekt, ktorý sa jej dotýka sprava aj na objekt zľava. Na pravý objekt pôsobí silou smerujúcou doprava, na ľavý objekt silou smerujúcou doľava.</a:t>
                </a:r>
                <a:endParaRPr lang="en-US" dirty="0">
                  <a:latin typeface="Arial" panose="020B0604020202020204" pitchFamily="34" charset="0"/>
                  <a:cs typeface="Arial" panose="020B0604020202020204" pitchFamily="34"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3896950" y="3950314"/>
                <a:ext cx="5121999" cy="2585323"/>
              </a:xfrm>
              <a:prstGeom prst="rect">
                <a:avLst/>
              </a:prstGeom>
              <a:blipFill rotWithShape="0">
                <a:blip r:embed="rId19"/>
                <a:stretch>
                  <a:fillRect l="-952" t="-1179" r="-476" b="-2830"/>
                </a:stretch>
              </a:blipFill>
            </p:spPr>
            <p:txBody>
              <a:bodyPr/>
              <a:lstStyle/>
              <a:p>
                <a:r>
                  <a:rPr lang="en-US">
                    <a:noFill/>
                  </a:rPr>
                  <a:t> </a:t>
                </a:r>
              </a:p>
            </p:txBody>
          </p:sp>
        </mc:Fallback>
      </mc:AlternateContent>
      <p:cxnSp>
        <p:nvCxnSpPr>
          <p:cNvPr id="58" name="Straight Arrow Connector 57"/>
          <p:cNvCxnSpPr/>
          <p:nvPr/>
        </p:nvCxnSpPr>
        <p:spPr>
          <a:xfrm rot="-180000">
            <a:off x="2013875" y="5499467"/>
            <a:ext cx="502012" cy="17926"/>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80000" flipH="1">
            <a:off x="177774" y="5487955"/>
            <a:ext cx="502012" cy="17926"/>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177648" y="2530549"/>
                <a:ext cx="8455989"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Namiesto nákupných vozíkov vyšetrujme ešte jednoduchší model. Jednorozmerný svet. Guličky na drôte, medzi nimi pružinky. Guličky sú číslované. Skrátenie pružinky medzi </a:t>
                </a:r>
                <a14:m>
                  <m:oMath xmlns:m="http://schemas.openxmlformats.org/officeDocument/2006/math">
                    <m:r>
                      <a:rPr lang="sk-SK" b="0" i="1" smtClean="0">
                        <a:latin typeface="Cambria Math" panose="02040503050406030204" pitchFamily="18" charset="0"/>
                        <a:cs typeface="Arial" panose="020B0604020202020204" pitchFamily="34" charset="0"/>
                      </a:rPr>
                      <m:t>𝑖</m:t>
                    </m:r>
                  </m:oMath>
                </a14:m>
                <a:r>
                  <a:rPr lang="sk-SK" dirty="0">
                    <a:latin typeface="Arial" panose="020B0604020202020204" pitchFamily="34" charset="0"/>
                    <a:cs typeface="Arial" panose="020B0604020202020204" pitchFamily="34" charset="0"/>
                  </a:rPr>
                  <a:t>-tou a </a:t>
                </a:r>
                <a14:m>
                  <m:oMath xmlns:m="http://schemas.openxmlformats.org/officeDocument/2006/math">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𝑖</m:t>
                    </m:r>
                    <m:r>
                      <a:rPr lang="sk-SK" b="0" i="1" smtClean="0">
                        <a:latin typeface="Cambria Math" panose="02040503050406030204" pitchFamily="18" charset="0"/>
                        <a:cs typeface="Arial" panose="020B0604020202020204" pitchFamily="34" charset="0"/>
                      </a:rPr>
                      <m:t>+1)</m:t>
                    </m:r>
                  </m:oMath>
                </a14:m>
                <a:r>
                  <a:rPr lang="sk-SK" dirty="0">
                    <a:latin typeface="Arial" panose="020B0604020202020204" pitchFamily="34" charset="0"/>
                    <a:cs typeface="Arial" panose="020B0604020202020204" pitchFamily="34" charset="0"/>
                  </a:rPr>
                  <a:t>-tou guličkou označme </a:t>
                </a:r>
                <a14:m>
                  <m:oMath xmlns:m="http://schemas.openxmlformats.org/officeDocument/2006/math">
                    <m:r>
                      <m:rPr>
                        <m:sty m:val="p"/>
                      </m:rPr>
                      <a:rPr lang="en-US" b="0" i="0" smtClean="0">
                        <a:latin typeface="Cambria Math" panose="02040503050406030204" pitchFamily="18" charset="0"/>
                        <a:cs typeface="Arial" panose="020B0604020202020204" pitchFamily="34" charset="0"/>
                      </a:rPr>
                      <m:t>Δ</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𝑥</m:t>
                        </m:r>
                      </m:e>
                      <m:sub>
                        <m:r>
                          <a:rPr lang="en-US" b="0" i="1" smtClean="0">
                            <a:latin typeface="Cambria Math" panose="02040503050406030204" pitchFamily="18" charset="0"/>
                            <a:cs typeface="Arial" panose="020B0604020202020204" pitchFamily="34" charset="0"/>
                          </a:rPr>
                          <m:t>𝑖</m:t>
                        </m:r>
                      </m:sub>
                    </m:sSub>
                  </m:oMath>
                </a14:m>
                <a:r>
                  <a:rPr lang="sk-SK" dirty="0">
                    <a:latin typeface="Arial" panose="020B0604020202020204" pitchFamily="34" charset="0"/>
                    <a:cs typeface="Arial" panose="020B0604020202020204" pitchFamily="34" charset="0"/>
                  </a:rPr>
                  <a:t>. Trpaslík tlačí na prvú guličku vľavo a posúva systém guličiek po drôte.</a:t>
                </a:r>
                <a:endParaRPr lang="en-US" dirty="0">
                  <a:latin typeface="Arial" panose="020B0604020202020204" pitchFamily="34" charset="0"/>
                  <a:cs typeface="Arial" panose="020B0604020202020204" pitchFamily="34"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177648" y="2530549"/>
                <a:ext cx="8455989" cy="1200329"/>
              </a:xfrm>
              <a:prstGeom prst="rect">
                <a:avLst/>
              </a:prstGeom>
              <a:blipFill rotWithShape="0">
                <a:blip r:embed="rId20"/>
                <a:stretch>
                  <a:fillRect l="-577" t="-2538" r="-865" b="-7107"/>
                </a:stretch>
              </a:blipFill>
            </p:spPr>
            <p:txBody>
              <a:bodyPr/>
              <a:lstStyle/>
              <a:p>
                <a:r>
                  <a:rPr lang="en-US">
                    <a:noFill/>
                  </a:rPr>
                  <a:t> </a:t>
                </a:r>
              </a:p>
            </p:txBody>
          </p:sp>
        </mc:Fallback>
      </mc:AlternateContent>
    </p:spTree>
    <p:extLst>
      <p:ext uri="{BB962C8B-B14F-4D97-AF65-F5344CB8AC3E}">
        <p14:creationId xmlns:p14="http://schemas.microsoft.com/office/powerpoint/2010/main" val="4098036834"/>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extBox 3"/>
          <p:cNvSpPr txBox="1"/>
          <p:nvPr/>
        </p:nvSpPr>
        <p:spPr>
          <a:xfrm>
            <a:off x="387927" y="397164"/>
            <a:ext cx="8358909" cy="590931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Podumajme o vzorci</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Ak oba vektory otočenia sú veľmi (</a:t>
            </a:r>
            <a:r>
              <a:rPr lang="sk-SK" dirty="0" err="1">
                <a:latin typeface="Arial" panose="020B0604020202020204" pitchFamily="34" charset="0"/>
                <a:cs typeface="Arial" panose="020B0604020202020204" pitchFamily="34" charset="0"/>
              </a:rPr>
              <a:t>Newtonovsky</a:t>
            </a:r>
            <a:r>
              <a:rPr lang="sk-SK" dirty="0">
                <a:latin typeface="Arial" panose="020B0604020202020204" pitchFamily="34" charset="0"/>
                <a:cs typeface="Arial" panose="020B0604020202020204" pitchFamily="34" charset="0"/>
              </a:rPr>
              <a:t> infinitezimálne) malé, potom aj vektor</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je veľmi malý a s presnosťou do prvého rádu malosti (čo pri infinitezimálne malých veličinách je dostatočná presnosť) môžeme písať</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Takže dve po sebe vykonané infinitezimálne otočenia možno nahradiť jediným </a:t>
            </a:r>
            <a:r>
              <a:rPr lang="sk-SK" dirty="0" err="1">
                <a:latin typeface="Arial" panose="020B0604020202020204" pitchFamily="34" charset="0"/>
                <a:cs typeface="Arial" panose="020B0604020202020204" pitchFamily="34" charset="0"/>
              </a:rPr>
              <a:t>infinitezimálnym</a:t>
            </a:r>
            <a:r>
              <a:rPr lang="sk-SK" dirty="0">
                <a:latin typeface="Arial" panose="020B0604020202020204" pitchFamily="34" charset="0"/>
                <a:cs typeface="Arial" panose="020B0604020202020204" pitchFamily="34" charset="0"/>
              </a:rPr>
              <a:t> otočením s vektorom otočenia</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b="1" dirty="0">
                <a:latin typeface="Arial" panose="020B0604020202020204" pitchFamily="34" charset="0"/>
                <a:cs typeface="Arial" panose="020B0604020202020204" pitchFamily="34" charset="0"/>
              </a:rPr>
              <a:t>Záver: dva infinitezimálne vektory otočenia možno zložiť do jedného výsledného vektora otočenia prostým vektorovým súčtom.</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Ale pozor, je tu pasca. Vlastne mohli by sme tak zložiť aj tri vektory infinitezimálnych otočení! Prečo nie, veď aj súčet troch veľmi malých čísel je stále veľmi malé číslo. No, mohli. </a:t>
            </a:r>
          </a:p>
        </p:txBody>
      </p:sp>
      <p:sp>
        <p:nvSpPr>
          <p:cNvPr id="2" name="Slide Number Placeholder 1"/>
          <p:cNvSpPr>
            <a:spLocks noGrp="1"/>
          </p:cNvSpPr>
          <p:nvPr>
            <p:ph type="sldNum" sz="quarter" idx="12"/>
          </p:nvPr>
        </p:nvSpPr>
        <p:spPr/>
        <p:txBody>
          <a:bodyPr/>
          <a:lstStyle/>
          <a:p>
            <a:fld id="{1BCE0CA2-1A48-4B23-8A77-1A9F640E54E6}" type="slidenum">
              <a:rPr lang="sk-SK" smtClean="0"/>
              <a:t>2</a:t>
            </a:fld>
            <a:endParaRPr lang="sk-SK"/>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176424" y="911901"/>
            <a:ext cx="4337685" cy="330899"/>
          </a:xfrm>
          <a:prstGeom prst="rect">
            <a:avLst/>
          </a:prstGeom>
        </p:spPr>
      </p:pic>
      <p:pic>
        <p:nvPicPr>
          <p:cNvPr id="5" name="Picture 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759201" y="1989469"/>
            <a:ext cx="970407" cy="324041"/>
          </a:xfrm>
          <a:prstGeom prst="rect">
            <a:avLst/>
          </a:prstGeom>
        </p:spPr>
      </p:pic>
      <p:pic>
        <p:nvPicPr>
          <p:cNvPr id="12" name="Picture 11"/>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973961" y="3017825"/>
            <a:ext cx="2540889" cy="330899"/>
          </a:xfrm>
          <a:prstGeom prst="rect">
            <a:avLst/>
          </a:prstGeom>
        </p:spPr>
      </p:pic>
      <p:pic>
        <p:nvPicPr>
          <p:cNvPr id="10" name="Picture 9"/>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578884" y="4088534"/>
            <a:ext cx="1532763" cy="324041"/>
          </a:xfrm>
          <a:prstGeom prst="rect">
            <a:avLst/>
          </a:prstGeom>
        </p:spPr>
      </p:pic>
    </p:spTree>
    <p:extLst>
      <p:ext uri="{BB962C8B-B14F-4D97-AF65-F5344CB8AC3E}">
        <p14:creationId xmlns:p14="http://schemas.microsoft.com/office/powerpoint/2010/main" val="691421329"/>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20</a:t>
            </a:fld>
            <a:endParaRPr lang="sk-SK"/>
          </a:p>
        </p:txBody>
      </p:sp>
      <p:cxnSp>
        <p:nvCxnSpPr>
          <p:cNvPr id="3" name="Straight Connector 2"/>
          <p:cNvCxnSpPr/>
          <p:nvPr/>
        </p:nvCxnSpPr>
        <p:spPr>
          <a:xfrm>
            <a:off x="2163857" y="1019471"/>
            <a:ext cx="49126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630021" y="938788"/>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2701744" y="804316"/>
            <a:ext cx="770963" cy="394447"/>
          </a:xfrm>
          <a:prstGeom prst="rect">
            <a:avLst/>
          </a:prstGeom>
        </p:spPr>
      </p:pic>
      <p:sp>
        <p:nvSpPr>
          <p:cNvPr id="6" name="Oval 5"/>
          <p:cNvSpPr/>
          <p:nvPr/>
        </p:nvSpPr>
        <p:spPr>
          <a:xfrm>
            <a:off x="3365124" y="938783"/>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3436847" y="804311"/>
            <a:ext cx="770963" cy="394447"/>
          </a:xfrm>
          <a:prstGeom prst="rect">
            <a:avLst/>
          </a:prstGeom>
        </p:spPr>
      </p:pic>
      <p:sp>
        <p:nvSpPr>
          <p:cNvPr id="8" name="Oval 7"/>
          <p:cNvSpPr/>
          <p:nvPr/>
        </p:nvSpPr>
        <p:spPr>
          <a:xfrm>
            <a:off x="4100228" y="929818"/>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4171951" y="795346"/>
            <a:ext cx="770963" cy="394447"/>
          </a:xfrm>
          <a:prstGeom prst="rect">
            <a:avLst/>
          </a:prstGeom>
        </p:spPr>
      </p:pic>
      <p:sp>
        <p:nvSpPr>
          <p:cNvPr id="10" name="Oval 9"/>
          <p:cNvSpPr/>
          <p:nvPr/>
        </p:nvSpPr>
        <p:spPr>
          <a:xfrm>
            <a:off x="4835331" y="929813"/>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4907054" y="795341"/>
            <a:ext cx="770963" cy="394447"/>
          </a:xfrm>
          <a:prstGeom prst="rect">
            <a:avLst/>
          </a:prstGeom>
        </p:spPr>
      </p:pic>
      <p:sp>
        <p:nvSpPr>
          <p:cNvPr id="12" name="Oval 11"/>
          <p:cNvSpPr/>
          <p:nvPr/>
        </p:nvSpPr>
        <p:spPr>
          <a:xfrm>
            <a:off x="5561482" y="920848"/>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5633205" y="786376"/>
            <a:ext cx="770963" cy="394447"/>
          </a:xfrm>
          <a:prstGeom prst="rect">
            <a:avLst/>
          </a:prstGeom>
        </p:spPr>
      </p:pic>
      <p:sp>
        <p:nvSpPr>
          <p:cNvPr id="14" name="Oval 13"/>
          <p:cNvSpPr/>
          <p:nvPr/>
        </p:nvSpPr>
        <p:spPr>
          <a:xfrm>
            <a:off x="6296585" y="920843"/>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http://thumbs.dreamstime.com/z/dwarf-pushing-stone-ball-wroclaw-poland-559452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838" t="22394" r="39630" b="13518"/>
          <a:stretch/>
        </p:blipFill>
        <p:spPr bwMode="auto">
          <a:xfrm>
            <a:off x="1944523" y="673428"/>
            <a:ext cx="721360" cy="85344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rot="-180000">
            <a:off x="2701744" y="1008247"/>
            <a:ext cx="502012" cy="17926"/>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180910" y="1265393"/>
            <a:ext cx="61722" cy="154305"/>
          </a:xfrm>
          <a:prstGeom prst="rect">
            <a:avLst/>
          </a:prstGeom>
        </p:spPr>
      </p:pic>
      <p:pic>
        <p:nvPicPr>
          <p:cNvPr id="18" name="Picture 1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22401" y="1268937"/>
            <a:ext cx="296609" cy="171450"/>
          </a:xfrm>
          <a:prstGeom prst="rect">
            <a:avLst/>
          </a:prstGeom>
        </p:spPr>
      </p:pic>
      <p:pic>
        <p:nvPicPr>
          <p:cNvPr id="19" name="Picture 1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439638" y="609725"/>
            <a:ext cx="366903" cy="200597"/>
          </a:xfrm>
          <a:prstGeom prst="rect">
            <a:avLst/>
          </a:prstGeom>
        </p:spPr>
      </p:pic>
      <p:pic>
        <p:nvPicPr>
          <p:cNvPr id="20" name="Picture 19"/>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849559" y="659119"/>
            <a:ext cx="168021" cy="219456"/>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139210" y="1712489"/>
                <a:ext cx="8877199" cy="511191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Trpaslík pôsobí na guličku č.1 silou</a:t>
                </a:r>
                <a:r>
                  <a:rPr lang="en-US" dirty="0">
                    <a:latin typeface="Arial" panose="020B0604020202020204" pitchFamily="34" charset="0"/>
                    <a:cs typeface="Arial" panose="020B0604020202020204" pitchFamily="34" charset="0"/>
                  </a:rPr>
                  <a:t> </a:t>
                </a:r>
                <a14:m>
                  <m:oMath xmlns:m="http://schemas.openxmlformats.org/officeDocument/2006/math">
                    <m:acc>
                      <m:accPr>
                        <m:chr m:val="⃗"/>
                        <m:ctrlPr>
                          <a:rPr lang="en-US" b="0" i="1" dirty="0" smtClean="0">
                            <a:latin typeface="Cambria Math" panose="02040503050406030204" pitchFamily="18" charset="0"/>
                            <a:cs typeface="Arial" panose="020B0604020202020204" pitchFamily="34" charset="0"/>
                          </a:rPr>
                        </m:ctrlPr>
                      </m:accPr>
                      <m:e>
                        <m:r>
                          <a:rPr lang="en-US" b="0" i="1" dirty="0" smtClean="0">
                            <a:latin typeface="Cambria Math" panose="02040503050406030204" pitchFamily="18" charset="0"/>
                            <a:cs typeface="Arial" panose="020B0604020202020204" pitchFamily="34" charset="0"/>
                          </a:rPr>
                          <m:t>𝐹</m:t>
                        </m:r>
                      </m:e>
                    </m:acc>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Ale na guličku č.1 pôsobí aj pružinka sprava. Ak sa nejako vyvinul stav, že táto pružinka je skrátená o dĺžku </a:t>
                </a:r>
                <a14:m>
                  <m:oMath xmlns:m="http://schemas.openxmlformats.org/officeDocument/2006/math">
                    <m:r>
                      <m:rPr>
                        <m:sty m:val="p"/>
                      </m:rPr>
                      <a:rPr lang="en-US" b="0" i="0" dirty="0" smtClean="0">
                        <a:latin typeface="Cambria Math" panose="02040503050406030204" pitchFamily="18" charset="0"/>
                        <a:cs typeface="Arial" panose="020B0604020202020204" pitchFamily="34" charset="0"/>
                      </a:rPr>
                      <m:t>Δ</m:t>
                    </m:r>
                    <m:sSub>
                      <m:sSubPr>
                        <m:ctrlPr>
                          <a:rPr lang="en-US" b="0" i="1" dirty="0" smtClean="0">
                            <a:latin typeface="Cambria Math" panose="02040503050406030204" pitchFamily="18" charset="0"/>
                            <a:cs typeface="Arial" panose="020B0604020202020204" pitchFamily="34" charset="0"/>
                          </a:rPr>
                        </m:ctrlPr>
                      </m:sSubPr>
                      <m:e>
                        <m:r>
                          <a:rPr lang="en-US" b="0" i="1" dirty="0" smtClean="0">
                            <a:latin typeface="Cambria Math" panose="02040503050406030204" pitchFamily="18" charset="0"/>
                            <a:cs typeface="Arial" panose="020B0604020202020204" pitchFamily="34" charset="0"/>
                          </a:rPr>
                          <m:t>𝑥</m:t>
                        </m:r>
                      </m:e>
                      <m:sub>
                        <m:r>
                          <a:rPr lang="en-US" b="0" i="1" dirty="0" smtClean="0">
                            <a:latin typeface="Cambria Math" panose="02040503050406030204" pitchFamily="18" charset="0"/>
                            <a:cs typeface="Arial" panose="020B0604020202020204" pitchFamily="34" charset="0"/>
                          </a:rPr>
                          <m:t>1</m:t>
                        </m:r>
                      </m:sub>
                    </m:sSub>
                  </m:oMath>
                </a14:m>
                <a:r>
                  <a:rPr lang="sk-SK" dirty="0">
                    <a:latin typeface="Arial" panose="020B0604020202020204" pitchFamily="34" charset="0"/>
                    <a:cs typeface="Arial" panose="020B0604020202020204" pitchFamily="34" charset="0"/>
                  </a:rPr>
                  <a:t>, potom priemet celkovej sily pôosobiacej na guličku č.1 bude mať hodnotu</a:t>
                </a:r>
              </a:p>
              <a:p>
                <a14:m>
                  <m:oMath xmlns:m="http://schemas.openxmlformats.org/officeDocument/2006/math">
                    <m:r>
                      <a:rPr lang="en-US" b="0" i="1" dirty="0" smtClean="0">
                        <a:latin typeface="Cambria Math" panose="02040503050406030204" pitchFamily="18" charset="0"/>
                        <a:cs typeface="Arial" panose="020B0604020202020204" pitchFamily="34" charset="0"/>
                      </a:rPr>
                      <m:t>𝐹</m:t>
                    </m:r>
                    <m:r>
                      <a:rPr lang="en-US" b="0" i="1" dirty="0" smtClean="0">
                        <a:latin typeface="Cambria Math" panose="02040503050406030204" pitchFamily="18" charset="0"/>
                        <a:cs typeface="Arial" panose="020B0604020202020204" pitchFamily="34" charset="0"/>
                      </a:rPr>
                      <m:t>−</m:t>
                    </m:r>
                    <m:r>
                      <a:rPr lang="en-US" b="0" i="1" dirty="0" smtClean="0">
                        <a:latin typeface="Cambria Math" panose="02040503050406030204" pitchFamily="18" charset="0"/>
                        <a:cs typeface="Arial" panose="020B0604020202020204" pitchFamily="34" charset="0"/>
                      </a:rPr>
                      <m:t>𝐾</m:t>
                    </m:r>
                    <m:r>
                      <m:rPr>
                        <m:sty m:val="p"/>
                      </m:rPr>
                      <a:rPr lang="en-US" b="0" i="0" dirty="0" smtClean="0">
                        <a:latin typeface="Cambria Math" panose="02040503050406030204" pitchFamily="18" charset="0"/>
                        <a:cs typeface="Arial" panose="020B0604020202020204" pitchFamily="34" charset="0"/>
                      </a:rPr>
                      <m:t>Δ</m:t>
                    </m:r>
                    <m:sSub>
                      <m:sSubPr>
                        <m:ctrlPr>
                          <a:rPr lang="en-US" b="0" i="1" dirty="0" smtClean="0">
                            <a:latin typeface="Cambria Math" panose="02040503050406030204" pitchFamily="18" charset="0"/>
                            <a:cs typeface="Arial" panose="020B0604020202020204" pitchFamily="34" charset="0"/>
                          </a:rPr>
                        </m:ctrlPr>
                      </m:sSubPr>
                      <m:e>
                        <m:r>
                          <a:rPr lang="en-US" b="0" i="1" dirty="0" smtClean="0">
                            <a:latin typeface="Cambria Math" panose="02040503050406030204" pitchFamily="18" charset="0"/>
                            <a:cs typeface="Arial" panose="020B0604020202020204" pitchFamily="34" charset="0"/>
                          </a:rPr>
                          <m:t>𝑥</m:t>
                        </m:r>
                      </m:e>
                      <m:sub>
                        <m:r>
                          <a:rPr lang="en-US" b="0" i="1" dirty="0" smtClean="0">
                            <a:latin typeface="Cambria Math" panose="02040503050406030204" pitchFamily="18" charset="0"/>
                            <a:cs typeface="Arial" panose="020B0604020202020204" pitchFamily="34" charset="0"/>
                          </a:rPr>
                          <m:t>1</m:t>
                        </m:r>
                      </m:sub>
                    </m:sSub>
                  </m:oMath>
                </a14:m>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Celková sila, ktorá pôsobí na </a:t>
                </a:r>
                <a14:m>
                  <m:oMath xmlns:m="http://schemas.openxmlformats.org/officeDocument/2006/math">
                    <m:r>
                      <a:rPr lang="sk-SK" b="0" i="1" dirty="0" smtClean="0">
                        <a:latin typeface="Cambria Math" panose="02040503050406030204" pitchFamily="18" charset="0"/>
                        <a:cs typeface="Arial" panose="020B0604020202020204" pitchFamily="34" charset="0"/>
                      </a:rPr>
                      <m:t>𝑖</m:t>
                    </m:r>
                  </m:oMath>
                </a14:m>
                <a:r>
                  <a:rPr lang="sk-SK" dirty="0">
                    <a:latin typeface="Arial" panose="020B0604020202020204" pitchFamily="34" charset="0"/>
                    <a:cs typeface="Arial" panose="020B0604020202020204" pitchFamily="34" charset="0"/>
                  </a:rPr>
                  <a:t>-tu guličku bude mať priemet</a:t>
                </a:r>
              </a:p>
              <a:p>
                <a14:m>
                  <m:oMath xmlns:m="http://schemas.openxmlformats.org/officeDocument/2006/math">
                    <m:r>
                      <a:rPr lang="en-US" b="0" i="1" dirty="0" smtClean="0">
                        <a:latin typeface="Cambria Math" panose="02040503050406030204" pitchFamily="18" charset="0"/>
                        <a:cs typeface="Arial" panose="020B0604020202020204" pitchFamily="34" charset="0"/>
                      </a:rPr>
                      <m:t>𝐾</m:t>
                    </m:r>
                    <m:r>
                      <a:rPr lang="en-US" b="0" i="1" dirty="0" smtClean="0">
                        <a:latin typeface="Cambria Math" panose="02040503050406030204" pitchFamily="18" charset="0"/>
                        <a:cs typeface="Arial" panose="020B0604020202020204" pitchFamily="34" charset="0"/>
                      </a:rPr>
                      <m:t>(</m:t>
                    </m:r>
                    <m:r>
                      <m:rPr>
                        <m:sty m:val="p"/>
                      </m:rPr>
                      <a:rPr lang="en-US" b="0" i="0" dirty="0" smtClean="0">
                        <a:latin typeface="Cambria Math" panose="02040503050406030204" pitchFamily="18" charset="0"/>
                        <a:cs typeface="Arial" panose="020B0604020202020204" pitchFamily="34" charset="0"/>
                      </a:rPr>
                      <m:t>Δ</m:t>
                    </m:r>
                    <m:sSub>
                      <m:sSubPr>
                        <m:ctrlPr>
                          <a:rPr lang="en-US" b="0" i="1" dirty="0" smtClean="0">
                            <a:latin typeface="Cambria Math" panose="02040503050406030204" pitchFamily="18" charset="0"/>
                            <a:cs typeface="Arial" panose="020B0604020202020204" pitchFamily="34" charset="0"/>
                          </a:rPr>
                        </m:ctrlPr>
                      </m:sSubPr>
                      <m:e>
                        <m:r>
                          <a:rPr lang="en-US" b="0" i="1" dirty="0" smtClean="0">
                            <a:latin typeface="Cambria Math" panose="02040503050406030204" pitchFamily="18" charset="0"/>
                            <a:cs typeface="Arial" panose="020B0604020202020204" pitchFamily="34" charset="0"/>
                          </a:rPr>
                          <m:t>𝑥</m:t>
                        </m:r>
                      </m:e>
                      <m:sub>
                        <m:r>
                          <a:rPr lang="en-US" b="0" i="1" dirty="0" smtClean="0">
                            <a:latin typeface="Cambria Math" panose="02040503050406030204" pitchFamily="18" charset="0"/>
                            <a:cs typeface="Arial" panose="020B0604020202020204" pitchFamily="34" charset="0"/>
                          </a:rPr>
                          <m:t>𝑖</m:t>
                        </m:r>
                        <m:r>
                          <a:rPr lang="en-US" b="0" i="1" dirty="0" smtClean="0">
                            <a:latin typeface="Cambria Math" panose="02040503050406030204" pitchFamily="18" charset="0"/>
                            <a:cs typeface="Arial" panose="020B0604020202020204" pitchFamily="34" charset="0"/>
                          </a:rPr>
                          <m:t>−1</m:t>
                        </m:r>
                      </m:sub>
                    </m:sSub>
                    <m:r>
                      <a:rPr lang="en-US" b="0" i="1" dirty="0" smtClean="0">
                        <a:latin typeface="Cambria Math" panose="02040503050406030204" pitchFamily="18" charset="0"/>
                        <a:cs typeface="Arial" panose="020B0604020202020204" pitchFamily="34" charset="0"/>
                      </a:rPr>
                      <m:t>−</m:t>
                    </m:r>
                    <m:r>
                      <m:rPr>
                        <m:sty m:val="p"/>
                      </m:rPr>
                      <a:rPr lang="en-US" b="0" i="0" dirty="0" smtClean="0">
                        <a:latin typeface="Cambria Math" panose="02040503050406030204" pitchFamily="18" charset="0"/>
                        <a:cs typeface="Arial" panose="020B0604020202020204" pitchFamily="34" charset="0"/>
                      </a:rPr>
                      <m:t>Δ</m:t>
                    </m:r>
                    <m:sSub>
                      <m:sSubPr>
                        <m:ctrlPr>
                          <a:rPr lang="en-US" b="0" i="1" dirty="0" smtClean="0">
                            <a:latin typeface="Cambria Math" panose="02040503050406030204" pitchFamily="18" charset="0"/>
                            <a:cs typeface="Arial" panose="020B0604020202020204" pitchFamily="34" charset="0"/>
                          </a:rPr>
                        </m:ctrlPr>
                      </m:sSubPr>
                      <m:e>
                        <m:r>
                          <a:rPr lang="en-US" b="0" i="1" dirty="0" smtClean="0">
                            <a:latin typeface="Cambria Math" panose="02040503050406030204" pitchFamily="18" charset="0"/>
                            <a:cs typeface="Arial" panose="020B0604020202020204" pitchFamily="34" charset="0"/>
                          </a:rPr>
                          <m:t>𝑥</m:t>
                        </m:r>
                      </m:e>
                      <m:sub>
                        <m:r>
                          <a:rPr lang="en-US" b="0" i="1" dirty="0" smtClean="0">
                            <a:latin typeface="Cambria Math" panose="02040503050406030204" pitchFamily="18" charset="0"/>
                            <a:cs typeface="Arial" panose="020B0604020202020204" pitchFamily="34" charset="0"/>
                          </a:rPr>
                          <m:t>𝑖</m:t>
                        </m:r>
                      </m:sub>
                    </m:sSub>
                    <m:r>
                      <a:rPr lang="en-US" b="0" i="1" dirty="0"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a:t>
                </a:r>
              </a:p>
              <a:p>
                <a:r>
                  <a:rPr lang="sk-SK" dirty="0">
                    <a:latin typeface="Arial" panose="020B0604020202020204" pitchFamily="34" charset="0"/>
                    <a:cs typeface="Arial" panose="020B0604020202020204" pitchFamily="34" charset="0"/>
                  </a:rPr>
                  <a:t>Uvažujme počiatočný styav, guličky v kľude, pružinky neskrátené. Trpaslík začína tlačiť silou. Gulička 1 sa pod vplyvom tej sily dá do pohybu doprava. Tým sa ale začne skracovť pružinka medzi guličkami 1 a 2. To má dva efekty. Jednak pružinka začne tlačiť na guličku 2, tá sa dá do pohybu. Ale pružinka začne tlačiť v protismere na guličku 1, preto zrýchlenie guliťky 1 začne byť menšie, než by bolo vyvolané samotnou trpaslíkovou silou. Pohyb guličky 2 začne skracovať  ďalšiu pružinku, tým sa začne urýchľovať gulička 3 a zmenší sa pôvodné zrýchlenie guličky 2. A tak ďalej.</a:t>
                </a:r>
                <a:r>
                  <a:rPr lang="en-US" dirty="0">
                    <a:latin typeface="Arial" panose="020B0604020202020204" pitchFamily="34" charset="0"/>
                    <a:cs typeface="Arial" panose="020B0604020202020204" pitchFamily="34" charset="0"/>
                  </a:rPr>
                  <a:t> </a:t>
                </a:r>
                <a14:m>
                  <m:oMath xmlns:m="http://schemas.openxmlformats.org/officeDocument/2006/math">
                    <m:r>
                      <a:rPr lang="en-US" b="0" i="1" smtClean="0">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 Kým rýchlosť a zrýchlenie guličky </a:t>
                </a:r>
                <a14:m>
                  <m:oMath xmlns:m="http://schemas.openxmlformats.org/officeDocument/2006/math">
                    <m:r>
                      <a:rPr lang="sk-SK" b="0" i="1" smtClean="0">
                        <a:latin typeface="Cambria Math" panose="02040503050406030204" pitchFamily="18" charset="0"/>
                        <a:cs typeface="Arial" panose="020B0604020202020204" pitchFamily="34" charset="0"/>
                      </a:rPr>
                      <m:t>𝑖</m:t>
                    </m:r>
                  </m:oMath>
                </a14:m>
                <a:r>
                  <a:rPr lang="sk-SK" dirty="0">
                    <a:latin typeface="Arial" panose="020B0604020202020204" pitchFamily="34" charset="0"/>
                    <a:cs typeface="Arial" panose="020B0604020202020204" pitchFamily="34" charset="0"/>
                  </a:rPr>
                  <a:t> a guličky </a:t>
                </a:r>
                <a14:m>
                  <m:oMath xmlns:m="http://schemas.openxmlformats.org/officeDocument/2006/math">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𝑖</m:t>
                    </m:r>
                    <m:r>
                      <a:rPr lang="sk-SK" b="0" i="1" smtClean="0">
                        <a:latin typeface="Cambria Math" panose="02040503050406030204" pitchFamily="18" charset="0"/>
                        <a:cs typeface="Arial" panose="020B0604020202020204" pitchFamily="34" charset="0"/>
                      </a:rPr>
                      <m:t>+1)</m:t>
                    </m:r>
                  </m:oMath>
                </a14:m>
                <a:r>
                  <a:rPr lang="sk-SK" dirty="0">
                    <a:latin typeface="Arial" panose="020B0604020202020204" pitchFamily="34" charset="0"/>
                    <a:cs typeface="Arial" panose="020B0604020202020204" pitchFamily="34" charset="0"/>
                  </a:rPr>
                  <a:t> nebudú rovnaké, dĺžka pružinky medzi nimi sa bude meniť. Ako</a:t>
                </a:r>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Ak by gulička </a:t>
                </a:r>
                <a14:m>
                  <m:oMath xmlns:m="http://schemas.openxmlformats.org/officeDocument/2006/math">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𝑖</m:t>
                    </m:r>
                    <m:r>
                      <a:rPr lang="sk-SK" b="0" i="1" smtClean="0">
                        <a:latin typeface="Cambria Math" panose="02040503050406030204" pitchFamily="18" charset="0"/>
                        <a:cs typeface="Arial" panose="020B0604020202020204" pitchFamily="34" charset="0"/>
                      </a:rPr>
                      <m:t>+1)</m:t>
                    </m:r>
                  </m:oMath>
                </a14:m>
                <a:r>
                  <a:rPr lang="sk-SK" dirty="0">
                    <a:latin typeface="Arial" panose="020B0604020202020204" pitchFamily="34" charset="0"/>
                    <a:cs typeface="Arial" panose="020B0604020202020204" pitchFamily="34" charset="0"/>
                  </a:rPr>
                  <a:t> bola pomalšia ako gulička </a:t>
                </a:r>
                <a14:m>
                  <m:oMath xmlns:m="http://schemas.openxmlformats.org/officeDocument/2006/math">
                    <m:r>
                      <a:rPr lang="sk-SK" b="0" i="1" smtClean="0">
                        <a:latin typeface="Cambria Math" panose="02040503050406030204" pitchFamily="18" charset="0"/>
                        <a:cs typeface="Arial" panose="020B0604020202020204" pitchFamily="34" charset="0"/>
                      </a:rPr>
                      <m:t>𝑖</m:t>
                    </m:r>
                  </m:oMath>
                </a14:m>
                <a:r>
                  <a:rPr lang="sk-SK" dirty="0">
                    <a:latin typeface="Arial" panose="020B0604020202020204" pitchFamily="34" charset="0"/>
                    <a:cs typeface="Arial" panose="020B0604020202020204" pitchFamily="34" charset="0"/>
                  </a:rPr>
                  <a:t>, pružina sa bude skracovať, čo bude zrýchľovať pomalú guličku </a:t>
                </a:r>
                <a14:m>
                  <m:oMath xmlns:m="http://schemas.openxmlformats.org/officeDocument/2006/math">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𝑖</m:t>
                    </m:r>
                    <m:r>
                      <a:rPr lang="sk-SK" b="0" i="1" smtClean="0">
                        <a:latin typeface="Cambria Math" panose="02040503050406030204" pitchFamily="18" charset="0"/>
                        <a:cs typeface="Arial" panose="020B0604020202020204" pitchFamily="34" charset="0"/>
                      </a:rPr>
                      <m:t>+1)</m:t>
                    </m:r>
                  </m:oMath>
                </a14:m>
                <a:r>
                  <a:rPr lang="sk-SK" dirty="0">
                    <a:latin typeface="Arial" panose="020B0604020202020204" pitchFamily="34" charset="0"/>
                    <a:cs typeface="Arial" panose="020B0604020202020204" pitchFamily="34" charset="0"/>
                  </a:rPr>
                  <a:t> a spomaľovať prirýchlu guličku </a:t>
                </a:r>
                <a14:m>
                  <m:oMath xmlns:m="http://schemas.openxmlformats.org/officeDocument/2006/math">
                    <m:r>
                      <a:rPr lang="sk-SK" b="0" i="1" smtClean="0">
                        <a:latin typeface="Cambria Math" panose="02040503050406030204" pitchFamily="18" charset="0"/>
                        <a:cs typeface="Arial" panose="020B0604020202020204" pitchFamily="34" charset="0"/>
                      </a:rPr>
                      <m:t>𝑖</m:t>
                    </m:r>
                  </m:oMath>
                </a14:m>
                <a:r>
                  <a:rPr lang="sk-SK" dirty="0">
                    <a:latin typeface="Arial" panose="020B0604020202020204" pitchFamily="34" charset="0"/>
                    <a:cs typeface="Arial" panose="020B0604020202020204" pitchFamily="34" charset="0"/>
                  </a:rPr>
                  <a:t>. Nakoniec sa situácia ustáli tak, že pružinky už budú mať časovo konštantné skrátenie a budú pôsobiť presne takými silami, aby všetky guličky sa pohybovali s rovnakým zrýchlením. </a:t>
                </a:r>
                <a:endParaRPr lang="en-US"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39210" y="1712489"/>
                <a:ext cx="8877199" cy="5111912"/>
              </a:xfrm>
              <a:prstGeom prst="rect">
                <a:avLst/>
              </a:prstGeom>
              <a:blipFill rotWithShape="0">
                <a:blip r:embed="rId14"/>
                <a:stretch>
                  <a:fillRect l="-618" t="-1671" b="-1074"/>
                </a:stretch>
              </a:blipFill>
            </p:spPr>
            <p:txBody>
              <a:bodyPr/>
              <a:lstStyle/>
              <a:p>
                <a:r>
                  <a:rPr lang="sk-SK">
                    <a:noFill/>
                  </a:rPr>
                  <a:t> </a:t>
                </a:r>
              </a:p>
            </p:txBody>
          </p:sp>
        </mc:Fallback>
      </mc:AlternateContent>
    </p:spTree>
    <p:extLst>
      <p:ext uri="{BB962C8B-B14F-4D97-AF65-F5344CB8AC3E}">
        <p14:creationId xmlns:p14="http://schemas.microsoft.com/office/powerpoint/2010/main" val="3535020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21</a:t>
            </a:fld>
            <a:endParaRPr lang="sk-SK"/>
          </a:p>
        </p:txBody>
      </p:sp>
      <p:cxnSp>
        <p:nvCxnSpPr>
          <p:cNvPr id="3" name="Straight Connector 2"/>
          <p:cNvCxnSpPr/>
          <p:nvPr/>
        </p:nvCxnSpPr>
        <p:spPr>
          <a:xfrm>
            <a:off x="2163857" y="1019471"/>
            <a:ext cx="49126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630021" y="938788"/>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2701744" y="804316"/>
            <a:ext cx="770963" cy="394447"/>
          </a:xfrm>
          <a:prstGeom prst="rect">
            <a:avLst/>
          </a:prstGeom>
        </p:spPr>
      </p:pic>
      <p:sp>
        <p:nvSpPr>
          <p:cNvPr id="6" name="Oval 5"/>
          <p:cNvSpPr/>
          <p:nvPr/>
        </p:nvSpPr>
        <p:spPr>
          <a:xfrm>
            <a:off x="3365124" y="938783"/>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3436847" y="804311"/>
            <a:ext cx="770963" cy="394447"/>
          </a:xfrm>
          <a:prstGeom prst="rect">
            <a:avLst/>
          </a:prstGeom>
        </p:spPr>
      </p:pic>
      <p:sp>
        <p:nvSpPr>
          <p:cNvPr id="8" name="Oval 7"/>
          <p:cNvSpPr/>
          <p:nvPr/>
        </p:nvSpPr>
        <p:spPr>
          <a:xfrm>
            <a:off x="4100228" y="929818"/>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4171951" y="795346"/>
            <a:ext cx="770963" cy="394447"/>
          </a:xfrm>
          <a:prstGeom prst="rect">
            <a:avLst/>
          </a:prstGeom>
        </p:spPr>
      </p:pic>
      <p:sp>
        <p:nvSpPr>
          <p:cNvPr id="10" name="Oval 9"/>
          <p:cNvSpPr/>
          <p:nvPr/>
        </p:nvSpPr>
        <p:spPr>
          <a:xfrm>
            <a:off x="4835331" y="929813"/>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4907054" y="795341"/>
            <a:ext cx="770963" cy="394447"/>
          </a:xfrm>
          <a:prstGeom prst="rect">
            <a:avLst/>
          </a:prstGeom>
        </p:spPr>
      </p:pic>
      <p:sp>
        <p:nvSpPr>
          <p:cNvPr id="12" name="Oval 11"/>
          <p:cNvSpPr/>
          <p:nvPr/>
        </p:nvSpPr>
        <p:spPr>
          <a:xfrm>
            <a:off x="5561482" y="920848"/>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6">
            <a:clrChange>
              <a:clrFrom>
                <a:srgbClr val="FEFEFE"/>
              </a:clrFrom>
              <a:clrTo>
                <a:srgbClr val="FEFEFE">
                  <a:alpha val="0"/>
                </a:srgbClr>
              </a:clrTo>
            </a:clrChange>
          </a:blip>
          <a:srcRect l="19753" t="39962" r="16030" b="36163"/>
          <a:stretch/>
        </p:blipFill>
        <p:spPr>
          <a:xfrm>
            <a:off x="5633205" y="786376"/>
            <a:ext cx="770963" cy="394447"/>
          </a:xfrm>
          <a:prstGeom prst="rect">
            <a:avLst/>
          </a:prstGeom>
        </p:spPr>
      </p:pic>
      <p:sp>
        <p:nvSpPr>
          <p:cNvPr id="14" name="Oval 13"/>
          <p:cNvSpPr/>
          <p:nvPr/>
        </p:nvSpPr>
        <p:spPr>
          <a:xfrm>
            <a:off x="6296585" y="920843"/>
            <a:ext cx="161365" cy="16136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http://thumbs.dreamstime.com/z/dwarf-pushing-stone-ball-wroclaw-poland-559452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838" t="22394" r="39630" b="13518"/>
          <a:stretch/>
        </p:blipFill>
        <p:spPr bwMode="auto">
          <a:xfrm>
            <a:off x="1944523" y="673428"/>
            <a:ext cx="721360" cy="85344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rot="-180000">
            <a:off x="2701744" y="1008247"/>
            <a:ext cx="502012" cy="17926"/>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180910" y="1265393"/>
            <a:ext cx="61722" cy="154305"/>
          </a:xfrm>
          <a:prstGeom prst="rect">
            <a:avLst/>
          </a:prstGeom>
        </p:spPr>
      </p:pic>
      <p:pic>
        <p:nvPicPr>
          <p:cNvPr id="18" name="Picture 1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22401" y="1268937"/>
            <a:ext cx="296609" cy="171450"/>
          </a:xfrm>
          <a:prstGeom prst="rect">
            <a:avLst/>
          </a:prstGeom>
        </p:spPr>
      </p:pic>
      <p:pic>
        <p:nvPicPr>
          <p:cNvPr id="19" name="Picture 1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439638" y="609725"/>
            <a:ext cx="366903" cy="200597"/>
          </a:xfrm>
          <a:prstGeom prst="rect">
            <a:avLst/>
          </a:prstGeom>
        </p:spPr>
      </p:pic>
      <p:pic>
        <p:nvPicPr>
          <p:cNvPr id="20" name="Picture 19"/>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849559" y="659119"/>
            <a:ext cx="168021" cy="219456"/>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1038" y="1654091"/>
                <a:ext cx="8877199" cy="4247317"/>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Tuhé teleso je potom čosi, kde koeficienty tuhosti </a:t>
                </a:r>
                <a14:m>
                  <m:oMath xmlns:m="http://schemas.openxmlformats.org/officeDocument/2006/math">
                    <m:r>
                      <a:rPr lang="sk-SK" b="0" i="1" smtClean="0">
                        <a:latin typeface="Cambria Math" panose="02040503050406030204" pitchFamily="18" charset="0"/>
                        <a:cs typeface="Arial" panose="020B0604020202020204" pitchFamily="34" charset="0"/>
                      </a:rPr>
                      <m:t>𝐾</m:t>
                    </m:r>
                  </m:oMath>
                </a14:m>
                <a:r>
                  <a:rPr lang="sk-SK" dirty="0">
                    <a:latin typeface="Arial" panose="020B0604020202020204" pitchFamily="34" charset="0"/>
                    <a:cs typeface="Arial" panose="020B0604020202020204" pitchFamily="34" charset="0"/>
                  </a:rPr>
                  <a:t> pružiniek sú veľmi veľké, takže aj malé skrátenia vyvolajú obrovské sily. Preto skrátenia sa vytvoria nepozorovateľne malé, zdá sa nám, že rozmery telesa sa nemenia, ale vnútorné sily sa ustanovia tak, aby všetko súhlasilo s </a:t>
                </a:r>
                <a:r>
                  <a:rPr lang="sk-SK" dirty="0" err="1">
                    <a:latin typeface="Arial" panose="020B0604020202020204" pitchFamily="34" charset="0"/>
                    <a:cs typeface="Arial" panose="020B0604020202020204" pitchFamily="34" charset="0"/>
                  </a:rPr>
                  <a:t>Newtonovým</a:t>
                </a:r>
                <a:r>
                  <a:rPr lang="sk-SK" dirty="0">
                    <a:latin typeface="Arial" panose="020B0604020202020204" pitchFamily="34" charset="0"/>
                    <a:cs typeface="Arial" panose="020B0604020202020204" pitchFamily="34" charset="0"/>
                  </a:rPr>
                  <a:t> zákonom sily pre každú guličku a teleso sa bude pohybovať ako tuhý celok s rovnakým zrýchlením.</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Keby si to niekto chcel modelovať na počítači, nie je to ťažké a je to celkom zaujímavé, ako sa to dáva do pohybu. Ale neuvidíte konečný stacionárny stav, keď sa už dĺžky pružiniek nemenia. Lebo sme trochu vo výklade klamali. V takto jednoduchom modeli ustálenie systému nenastane, pružinky budú kmitať a systémom sa budú šíriť čosi ako vlny. Aby ustálenie nastalo, museli by sme do modelu pridať energetické straty, zatlmiť kmitania. Skrátka, k pružinkám treba pridať tlmiče ako na aute: Vnútri pružiny je valec s piestom a olejovou náplňou, skracovanie pružiny vyvolá pohyb piesta, viskozita oleja premení kmitavú energiu na teplo a kmitanie zatlmí. Ibaže potom celý model bude už dosť zložitý aj na numerickú simuláciu.</a:t>
                </a:r>
                <a:endParaRPr lang="en-US"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038" y="1654091"/>
                <a:ext cx="8877199" cy="4247317"/>
              </a:xfrm>
              <a:prstGeom prst="rect">
                <a:avLst/>
              </a:prstGeom>
              <a:blipFill rotWithShape="0">
                <a:blip r:embed="rId14"/>
                <a:stretch>
                  <a:fillRect l="-549" t="-717" r="-1168" b="-1291"/>
                </a:stretch>
              </a:blipFill>
            </p:spPr>
            <p:txBody>
              <a:bodyPr/>
              <a:lstStyle/>
              <a:p>
                <a:r>
                  <a:rPr lang="sk-SK">
                    <a:noFill/>
                  </a:rPr>
                  <a:t> </a:t>
                </a:r>
              </a:p>
            </p:txBody>
          </p:sp>
        </mc:Fallback>
      </mc:AlternateContent>
      <p:pic>
        <p:nvPicPr>
          <p:cNvPr id="24" name="Picture 4" descr="https://encrypted-tbn2.gstatic.com/images?q=tbn:ANd9GcRVuVH6ioBa39vId4CobJveIxN0a4JpU14S5c9DXKlO39bhtldQsQ"/>
          <p:cNvPicPr>
            <a:picLocks noChangeAspect="1" noChangeArrowheads="1"/>
          </p:cNvPicPr>
          <p:nvPr/>
        </p:nvPicPr>
        <p:blipFill rotWithShape="1">
          <a:blip r:embed="rId15">
            <a:extLst>
              <a:ext uri="{28A0092B-C50C-407E-A947-70E740481C1C}">
                <a14:useLocalDpi xmlns:a14="http://schemas.microsoft.com/office/drawing/2010/main" val="0"/>
              </a:ext>
            </a:extLst>
          </a:blip>
          <a:srcRect l="11543" t="25836" r="8859" b="25238"/>
          <a:stretch/>
        </p:blipFill>
        <p:spPr bwMode="auto">
          <a:xfrm rot="166129">
            <a:off x="4484467" y="6122640"/>
            <a:ext cx="1520917" cy="46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76792"/>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1609" y="117693"/>
            <a:ext cx="8193741" cy="6740307"/>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Pri riešení pohybu auta ako tuhého celku, teda v rovniciach</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vonkajšie sily sú súčasťou „zadania úlohy“, poznáme ich, ale vnútorné sily často nie sú „súčasťou zadania“ ale sú súčasťou „výsledku riešenia“. Napríklad chcem nájsť, ako sa bude auto pohybovať ak je zadaný ťah motora, ale mohli by sme pritom aj hľadať, aké sily sa vyvinú vnútri systému medzi čiastočkami auta.</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 prvom rade nás zaujíma pohyb auta ako celku, nie vnútorné sily. Keď chceme nájsť pohyb auta ako celku, mali by sme sa vnútorných síl nejako „zbaviť“.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To budeme teraz chvíľu robiť všeobecne pre ľubovoľný systém častíc.</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Ako sa vnútorných síl zbavíme, to treba „vyhútať“. Chce to „inteligentný nápad“. To sa stáva, že sa nedá naučiť zaručený postup, ako riešiť praktický problém. Často treba najprv inteligentný nápad ako na to. To je podstata tvorivosti. V istom zmysle sa tvorivosť dá učiť riešením úloh, sledovaním, ako tú ktorú úlohu vyriešil pred vami nejaký majster a dúfať, že sa na človeka pritom kus majstrovských intuícií nalepí. Nuž, na niekoho sa nalepí viac, na niekoho menej. Na niekoho až toľko, že potom raz dostane naozaj geniálny nápad a pôjde si do Štokholmu po cenu. Ale garantovať sa to nedá.</a:t>
            </a: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447651" y="508978"/>
            <a:ext cx="4077081" cy="653225"/>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22</a:t>
            </a:fld>
            <a:endParaRPr lang="sk-SK"/>
          </a:p>
        </p:txBody>
      </p:sp>
    </p:spTree>
    <p:extLst>
      <p:ext uri="{BB962C8B-B14F-4D97-AF65-F5344CB8AC3E}">
        <p14:creationId xmlns:p14="http://schemas.microsoft.com/office/powerpoint/2010/main" val="440832645"/>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384130" y="716447"/>
            <a:ext cx="4077081" cy="653225"/>
          </a:xfrm>
          <a:prstGeom prst="rect">
            <a:avLst/>
          </a:prstGeom>
        </p:spPr>
      </p:pic>
      <p:sp>
        <p:nvSpPr>
          <p:cNvPr id="3" name="TextBox 2"/>
          <p:cNvSpPr txBox="1"/>
          <p:nvPr/>
        </p:nvSpPr>
        <p:spPr>
          <a:xfrm>
            <a:off x="537882" y="143435"/>
            <a:ext cx="7987553"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Takže hľadáme inteligentný nápad, ako sa zbaviť vnútorných síl v rovniciach</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600635" y="1524000"/>
                <a:ext cx="7978589" cy="3693319"/>
              </a:xfrm>
              <a:prstGeom prst="rect">
                <a:avLst/>
              </a:prstGeom>
              <a:noFill/>
              <a:ln w="19050">
                <a:solidFill>
                  <a:srgbClr val="FF0000"/>
                </a:solidFill>
              </a:ln>
            </p:spPr>
            <p:txBody>
              <a:bodyPr wrap="square" rtlCol="0">
                <a:spAutoFit/>
              </a:bodyPr>
              <a:lstStyle/>
              <a:p>
                <a:r>
                  <a:rPr lang="sk-SK" dirty="0">
                    <a:latin typeface="Arial" panose="020B0604020202020204" pitchFamily="34" charset="0"/>
                    <a:cs typeface="Arial" panose="020B0604020202020204" pitchFamily="34" charset="0"/>
                  </a:rPr>
                  <a:t>Učitelia vám kedysi dávno predkladali cvičné úlohy, napríklad</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To je intelektuálny tvorivý problém, lebo „staré naučené triky“ z rovníc o jednej neznámej zlyhávajú. Nemôžem vypočítať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lebo nepoznám </a:t>
                </a:r>
                <a14:m>
                  <m:oMath xmlns:m="http://schemas.openxmlformats.org/officeDocument/2006/math">
                    <m:r>
                      <a:rPr lang="sk-SK" b="0" i="1" smtClean="0">
                        <a:latin typeface="Cambria Math" panose="02040503050406030204" pitchFamily="18" charset="0"/>
                        <a:cs typeface="Arial" panose="020B0604020202020204" pitchFamily="34" charset="0"/>
                      </a:rPr>
                      <m:t>𝑦</m:t>
                    </m:r>
                  </m:oMath>
                </a14:m>
                <a:r>
                  <a:rPr lang="sk-SK" dirty="0">
                    <a:latin typeface="Arial" panose="020B0604020202020204" pitchFamily="34" charset="0"/>
                    <a:cs typeface="Arial" panose="020B0604020202020204" pitchFamily="34" charset="0"/>
                  </a:rPr>
                  <a:t>, a nemôžem vypočítať </a:t>
                </a:r>
                <a14:m>
                  <m:oMath xmlns:m="http://schemas.openxmlformats.org/officeDocument/2006/math">
                    <m:r>
                      <a:rPr lang="sk-SK" b="0" i="1" smtClean="0">
                        <a:latin typeface="Cambria Math" panose="02040503050406030204" pitchFamily="18" charset="0"/>
                        <a:cs typeface="Arial" panose="020B0604020202020204" pitchFamily="34" charset="0"/>
                      </a:rPr>
                      <m:t>𝑦</m:t>
                    </m:r>
                  </m:oMath>
                </a14:m>
                <a:r>
                  <a:rPr lang="sk-SK" dirty="0">
                    <a:latin typeface="Arial" panose="020B0604020202020204" pitchFamily="34" charset="0"/>
                    <a:cs typeface="Arial" panose="020B0604020202020204" pitchFamily="34" charset="0"/>
                  </a:rPr>
                  <a:t>, lebo nepoznám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a:t>
                </a:r>
              </a:p>
              <a:p>
                <a:endParaRPr lang="sk-SK" dirty="0">
                  <a:latin typeface="Arial" panose="020B0604020202020204" pitchFamily="34" charset="0"/>
                  <a:cs typeface="Arial" panose="020B0604020202020204" pitchFamily="34" charset="0"/>
                </a:endParaRPr>
              </a:p>
              <a:p>
                <a:r>
                  <a:rPr lang="sk-SK" b="1" dirty="0">
                    <a:latin typeface="Arial" panose="020B0604020202020204" pitchFamily="34" charset="0"/>
                    <a:cs typeface="Arial" panose="020B0604020202020204" pitchFamily="34" charset="0"/>
                  </a:rPr>
                  <a:t>Nápad</a:t>
                </a:r>
                <a:r>
                  <a:rPr lang="sk-SK" dirty="0">
                    <a:latin typeface="Arial" panose="020B0604020202020204" pitchFamily="34" charset="0"/>
                    <a:cs typeface="Arial" panose="020B0604020202020204" pitchFamily="34" charset="0"/>
                  </a:rPr>
                  <a:t>: vypočítam </a:t>
                </a:r>
                <a14:m>
                  <m:oMath xmlns:m="http://schemas.openxmlformats.org/officeDocument/2006/math">
                    <m:r>
                      <a:rPr lang="sk-SK" b="0" i="1" smtClean="0">
                        <a:latin typeface="Cambria Math" panose="02040503050406030204" pitchFamily="18" charset="0"/>
                        <a:cs typeface="Arial" panose="020B0604020202020204" pitchFamily="34" charset="0"/>
                      </a:rPr>
                      <m:t>𝑦</m:t>
                    </m:r>
                  </m:oMath>
                </a14:m>
                <a:r>
                  <a:rPr lang="sk-SK" dirty="0">
                    <a:latin typeface="Arial" panose="020B0604020202020204" pitchFamily="34" charset="0"/>
                    <a:cs typeface="Arial" panose="020B0604020202020204" pitchFamily="34" charset="0"/>
                  </a:rPr>
                  <a:t> ako keby som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poznal, dosadím do druhej rovnice a vypočítam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a:t>
                </a:r>
              </a:p>
              <a:p>
                <a:endParaRPr lang="sk-SK" dirty="0">
                  <a:latin typeface="Arial" panose="020B0604020202020204" pitchFamily="34" charset="0"/>
                  <a:cs typeface="Arial" panose="020B0604020202020204" pitchFamily="34" charset="0"/>
                </a:endParaRPr>
              </a:p>
              <a:p>
                <a:r>
                  <a:rPr lang="sk-SK" b="1" dirty="0">
                    <a:latin typeface="Arial" panose="020B0604020202020204" pitchFamily="34" charset="0"/>
                    <a:cs typeface="Arial" panose="020B0604020202020204" pitchFamily="34" charset="0"/>
                  </a:rPr>
                  <a:t>Geniálny nápad</a:t>
                </a:r>
                <a:r>
                  <a:rPr lang="sk-SK" dirty="0">
                    <a:latin typeface="Arial" panose="020B0604020202020204" pitchFamily="34" charset="0"/>
                    <a:cs typeface="Arial" panose="020B0604020202020204" pitchFamily="34" charset="0"/>
                  </a:rPr>
                  <a:t>: hľadím na rovnice a uvedomím si, že keď ich sčítam, </a:t>
                </a:r>
                <a14:m>
                  <m:oMath xmlns:m="http://schemas.openxmlformats.org/officeDocument/2006/math">
                    <m:r>
                      <a:rPr lang="sk-SK" b="0" i="1" smtClean="0">
                        <a:latin typeface="Cambria Math" panose="02040503050406030204" pitchFamily="18" charset="0"/>
                        <a:cs typeface="Arial" panose="020B0604020202020204" pitchFamily="34" charset="0"/>
                      </a:rPr>
                      <m:t>𝑦</m:t>
                    </m:r>
                  </m:oMath>
                </a14:m>
                <a:r>
                  <a:rPr lang="sk-SK" dirty="0">
                    <a:latin typeface="Arial" panose="020B0604020202020204" pitchFamily="34" charset="0"/>
                    <a:cs typeface="Arial" panose="020B0604020202020204" pitchFamily="34" charset="0"/>
                  </a:rPr>
                  <a:t> vypadne. Zbavím sa neznámej </a:t>
                </a:r>
                <a14:m>
                  <m:oMath xmlns:m="http://schemas.openxmlformats.org/officeDocument/2006/math">
                    <m:r>
                      <a:rPr lang="sk-SK" b="0" i="1" smtClean="0">
                        <a:latin typeface="Cambria Math" panose="02040503050406030204" pitchFamily="18" charset="0"/>
                        <a:cs typeface="Arial" panose="020B0604020202020204" pitchFamily="34" charset="0"/>
                      </a:rPr>
                      <m:t>𝑦</m:t>
                    </m:r>
                  </m:oMath>
                </a14:m>
                <a:r>
                  <a:rPr lang="sk-SK"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00635" y="1524000"/>
                <a:ext cx="7978589" cy="3693319"/>
              </a:xfrm>
              <a:prstGeom prst="rect">
                <a:avLst/>
              </a:prstGeom>
              <a:blipFill rotWithShape="0">
                <a:blip r:embed="rId9"/>
                <a:stretch>
                  <a:fillRect l="-610" t="-657" b="-1314"/>
                </a:stretch>
              </a:blipFill>
              <a:ln w="19050">
                <a:solidFill>
                  <a:srgbClr val="FF0000"/>
                </a:solidFill>
              </a:ln>
            </p:spPr>
            <p:txBody>
              <a:bodyPr/>
              <a:lstStyle/>
              <a:p>
                <a:r>
                  <a:rPr lang="en-US">
                    <a:noFill/>
                  </a:rPr>
                  <a:t> </a:t>
                </a:r>
              </a:p>
            </p:txBody>
          </p:sp>
        </mc:Fallback>
      </mc:AlternateContent>
      <p:pic>
        <p:nvPicPr>
          <p:cNvPr id="5" name="Picture 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951182" y="2047660"/>
            <a:ext cx="942975" cy="524637"/>
          </a:xfrm>
          <a:prstGeom prst="rect">
            <a:avLst/>
          </a:prstGeom>
        </p:spPr>
      </p:pic>
      <p:sp>
        <p:nvSpPr>
          <p:cNvPr id="6" name="Slide Number Placeholder 5"/>
          <p:cNvSpPr>
            <a:spLocks noGrp="1"/>
          </p:cNvSpPr>
          <p:nvPr>
            <p:ph type="sldNum" sz="quarter" idx="12"/>
          </p:nvPr>
        </p:nvSpPr>
        <p:spPr/>
        <p:txBody>
          <a:bodyPr/>
          <a:lstStyle/>
          <a:p>
            <a:fld id="{1BCE0CA2-1A48-4B23-8A77-1A9F640E54E6}" type="slidenum">
              <a:rPr lang="sk-SK" smtClean="0"/>
              <a:t>23</a:t>
            </a:fld>
            <a:endParaRPr lang="sk-SK"/>
          </a:p>
        </p:txBody>
      </p:sp>
      <p:pic>
        <p:nvPicPr>
          <p:cNvPr id="7" name="Picture 6"/>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7972612" y="903512"/>
            <a:ext cx="246888" cy="22974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600635" y="5576047"/>
                <a:ext cx="7978589" cy="12339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Zahľaďte sa na systém rovníc (1). Vidíte tam niečo? Vnútorné sily sú tam v pároch, v jednej z rovníc je sila </a:t>
                </a:r>
                <a14:m>
                  <m:oMath xmlns:m="http://schemas.openxmlformats.org/officeDocument/2006/math">
                    <m:sSub>
                      <m:sSubPr>
                        <m:ctrlPr>
                          <a:rPr lang="en-US" b="0" i="1" dirty="0" smtClean="0">
                            <a:latin typeface="Cambria Math" panose="02040503050406030204" pitchFamily="18" charset="0"/>
                            <a:cs typeface="Arial" panose="020B0604020202020204" pitchFamily="34" charset="0"/>
                          </a:rPr>
                        </m:ctrlPr>
                      </m:sSub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𝐹</m:t>
                            </m:r>
                          </m:e>
                        </m:acc>
                      </m:e>
                      <m:sub>
                        <m:r>
                          <a:rPr lang="en-US" b="0" i="1" dirty="0" smtClean="0">
                            <a:latin typeface="Cambria Math" panose="02040503050406030204" pitchFamily="18" charset="0"/>
                            <a:cs typeface="Arial" panose="020B0604020202020204" pitchFamily="34" charset="0"/>
                          </a:rPr>
                          <m:t>12</m:t>
                        </m:r>
                      </m:sub>
                    </m:sSub>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v inej rovnici bude </a:t>
                </a:r>
                <a14:m>
                  <m:oMath xmlns:m="http://schemas.openxmlformats.org/officeDocument/2006/math">
                    <m:sSub>
                      <m:sSubPr>
                        <m:ctrlPr>
                          <a:rPr lang="en-US" b="0" i="1" dirty="0" smtClean="0">
                            <a:latin typeface="Cambria Math" panose="02040503050406030204" pitchFamily="18" charset="0"/>
                            <a:cs typeface="Arial" panose="020B0604020202020204" pitchFamily="34" charset="0"/>
                          </a:rPr>
                        </m:ctrlPr>
                      </m:sSub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𝐹</m:t>
                            </m:r>
                          </m:e>
                        </m:acc>
                      </m:e>
                      <m:sub>
                        <m:r>
                          <a:rPr lang="en-US" b="0" i="1" dirty="0" smtClean="0">
                            <a:latin typeface="Cambria Math" panose="02040503050406030204" pitchFamily="18" charset="0"/>
                            <a:cs typeface="Arial" panose="020B0604020202020204" pitchFamily="34" charset="0"/>
                          </a:rPr>
                          <m:t>21</m:t>
                        </m:r>
                      </m:sub>
                    </m:sSub>
                  </m:oMath>
                </a14:m>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Podľa princípu akcie a reakcie sú tie sily navzájom opačné, keď sa to sčíta, vyrušia sa, vypadnú. To je ten geniálny trik. Urobíme to.</a:t>
                </a:r>
                <a:endParaRPr lang="en-US"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635" y="5576047"/>
                <a:ext cx="7978589" cy="1233928"/>
              </a:xfrm>
              <a:prstGeom prst="rect">
                <a:avLst/>
              </a:prstGeom>
              <a:blipFill rotWithShape="0">
                <a:blip r:embed="rId12"/>
                <a:stretch>
                  <a:fillRect l="-688" t="-2970" b="-7426"/>
                </a:stretch>
              </a:blipFill>
            </p:spPr>
            <p:txBody>
              <a:bodyPr/>
              <a:lstStyle/>
              <a:p>
                <a:r>
                  <a:rPr lang="en-US">
                    <a:noFill/>
                  </a:rPr>
                  <a:t> </a:t>
                </a:r>
              </a:p>
            </p:txBody>
          </p:sp>
        </mc:Fallback>
      </mc:AlternateContent>
    </p:spTree>
    <p:extLst>
      <p:ext uri="{BB962C8B-B14F-4D97-AF65-F5344CB8AC3E}">
        <p14:creationId xmlns:p14="http://schemas.microsoft.com/office/powerpoint/2010/main" val="4105277295"/>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24</a:t>
            </a:fld>
            <a:endParaRPr lang="sk-SK"/>
          </a:p>
        </p:txBody>
      </p:sp>
      <p:pic>
        <p:nvPicPr>
          <p:cNvPr id="3" name="Picture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384130" y="950359"/>
            <a:ext cx="4077081" cy="653225"/>
          </a:xfrm>
          <a:prstGeom prst="rect">
            <a:avLst/>
          </a:prstGeom>
        </p:spPr>
      </p:pic>
      <p:pic>
        <p:nvPicPr>
          <p:cNvPr id="6" name="Picture 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058140" y="1694430"/>
            <a:ext cx="5170932" cy="653225"/>
          </a:xfrm>
          <a:prstGeom prst="rect">
            <a:avLst/>
          </a:prstGeom>
        </p:spPr>
      </p:pic>
      <p:sp>
        <p:nvSpPr>
          <p:cNvPr id="7" name="TextBox 6"/>
          <p:cNvSpPr txBox="1"/>
          <p:nvPr/>
        </p:nvSpPr>
        <p:spPr>
          <a:xfrm>
            <a:off x="206188" y="2420471"/>
            <a:ext cx="8516471"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Dvojitá suma vnútorných síl napravo je rovná nule kvôli princípu akcie a reakcie, takže dostaneme</a:t>
            </a: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909787" y="3143011"/>
            <a:ext cx="2599182" cy="615506"/>
          </a:xfrm>
          <a:prstGeom prst="rect">
            <a:avLst/>
          </a:prstGeom>
        </p:spPr>
      </p:pic>
      <p:pic>
        <p:nvPicPr>
          <p:cNvPr id="13" name="Picture 12"/>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909787" y="3790622"/>
            <a:ext cx="2611184" cy="582930"/>
          </a:xfrm>
          <a:prstGeom prst="rect">
            <a:avLst/>
          </a:prstGeom>
        </p:spPr>
      </p:pic>
      <p:sp>
        <p:nvSpPr>
          <p:cNvPr id="4" name="TextBox 3"/>
          <p:cNvSpPr txBox="1"/>
          <p:nvPr/>
        </p:nvSpPr>
        <p:spPr>
          <a:xfrm>
            <a:off x="206188" y="202019"/>
            <a:ext cx="8671998"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Takže sme nadobudli presvedčenie, že v istých situáciách je zaujímavé zbaviť sa v rovniciach vnútorných síl. Poďme sa ich zbaviť.</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307927" y="4362783"/>
            <a:ext cx="8570259"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Suma naľavo je súčet hybností všetkých častíc, teda celková hybnosť sústavy</a:t>
            </a: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355789" y="4845602"/>
            <a:ext cx="1424940" cy="544830"/>
          </a:xfrm>
          <a:prstGeom prst="rect">
            <a:avLst/>
          </a:prstGeom>
        </p:spPr>
      </p:pic>
      <p:sp>
        <p:nvSpPr>
          <p:cNvPr id="10" name="TextBox 9"/>
          <p:cNvSpPr txBox="1"/>
          <p:nvPr/>
        </p:nvSpPr>
        <p:spPr>
          <a:xfrm>
            <a:off x="493059" y="5390432"/>
            <a:ext cx="8022291"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Suma napravo je vektorový súčet všetkých vonkajších síl, teda čosi ako celková vonkajšia sila, pôsobiaca na sústavu</a:t>
            </a:r>
            <a:endParaRPr lang="en-US" dirty="0">
              <a:latin typeface="Arial" panose="020B0604020202020204" pitchFamily="34" charset="0"/>
              <a:cs typeface="Arial" panose="020B0604020202020204" pitchFamily="34" charset="0"/>
            </a:endParaRPr>
          </a:p>
        </p:txBody>
      </p:sp>
      <p:pic>
        <p:nvPicPr>
          <p:cNvPr id="11" name="Picture 10"/>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3452950" y="6204733"/>
            <a:ext cx="1683639" cy="490347"/>
          </a:xfrm>
          <a:prstGeom prst="rect">
            <a:avLst/>
          </a:prstGeom>
        </p:spPr>
      </p:pic>
    </p:spTree>
    <p:extLst>
      <p:ext uri="{BB962C8B-B14F-4D97-AF65-F5344CB8AC3E}">
        <p14:creationId xmlns:p14="http://schemas.microsoft.com/office/powerpoint/2010/main" val="969127838"/>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25</a:t>
            </a:fld>
            <a:endParaRPr lang="sk-SK"/>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871961" y="523321"/>
            <a:ext cx="2611184" cy="582930"/>
          </a:xfrm>
          <a:prstGeom prst="rect">
            <a:avLst/>
          </a:prstGeom>
        </p:spPr>
      </p:pic>
      <p:pic>
        <p:nvPicPr>
          <p:cNvPr id="5" name="Pictur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420775" y="1069385"/>
            <a:ext cx="886397" cy="471488"/>
          </a:xfrm>
          <a:prstGeom prst="rect">
            <a:avLst/>
          </a:prstGeom>
        </p:spPr>
      </p:pic>
      <p:pic>
        <p:nvPicPr>
          <p:cNvPr id="9" name="Picture 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663032" y="2202025"/>
            <a:ext cx="5288280" cy="664845"/>
          </a:xfrm>
          <a:prstGeom prst="rect">
            <a:avLst/>
          </a:prstGeom>
        </p:spPr>
      </p:pic>
      <p:sp>
        <p:nvSpPr>
          <p:cNvPr id="7" name="TextBox 6"/>
          <p:cNvSpPr txBox="1"/>
          <p:nvPr/>
        </p:nvSpPr>
        <p:spPr>
          <a:xfrm>
            <a:off x="304800" y="1568781"/>
            <a:ext cx="8480612"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Pokúsime sa lepšie „precítiť“, čo tá rovnica znamená, upravíme preto výraz pre celkovú hybnosť</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6165" y="3065929"/>
                <a:ext cx="7422776"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Označme celkovú hmotnosť sústavy ako </a:t>
                </a:r>
                <a14:m>
                  <m:oMath xmlns:m="http://schemas.openxmlformats.org/officeDocument/2006/math">
                    <m:r>
                      <a:rPr lang="sk-SK" b="0" i="1" smtClean="0">
                        <a:latin typeface="Cambria Math" panose="02040503050406030204" pitchFamily="18" charset="0"/>
                        <a:cs typeface="Arial" panose="020B0604020202020204" pitchFamily="34" charset="0"/>
                      </a:rPr>
                      <m:t>𝑚</m:t>
                    </m:r>
                  </m:oMath>
                </a14:m>
                <a:r>
                  <a:rPr lang="sk-SK" dirty="0">
                    <a:latin typeface="Arial" panose="020B0604020202020204" pitchFamily="34" charset="0"/>
                    <a:cs typeface="Arial" panose="020B0604020202020204" pitchFamily="34" charset="0"/>
                  </a:rPr>
                  <a:t>, teda</a:t>
                </a:r>
              </a:p>
              <a:p>
                <a:r>
                  <a:rPr lang="sk-SK" dirty="0">
                    <a:latin typeface="Arial" panose="020B0604020202020204" pitchFamily="34" charset="0"/>
                    <a:cs typeface="Arial" panose="020B0604020202020204" pitchFamily="34" charset="0"/>
                  </a:rPr>
                  <a:t>a zaveďme označenie </a:t>
                </a:r>
                <a:endParaRPr lang="en-US" dirty="0">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6165" y="3065929"/>
                <a:ext cx="7422776" cy="646331"/>
              </a:xfrm>
              <a:prstGeom prst="rect">
                <a:avLst/>
              </a:prstGeom>
              <a:blipFill rotWithShape="0">
                <a:blip r:embed="rId12"/>
                <a:stretch>
                  <a:fillRect l="-657" t="-5660" b="-14151"/>
                </a:stretch>
              </a:blipFill>
            </p:spPr>
            <p:txBody>
              <a:bodyPr/>
              <a:lstStyle/>
              <a:p>
                <a:r>
                  <a:rPr lang="sk-SK">
                    <a:noFill/>
                  </a:rPr>
                  <a:t> </a:t>
                </a:r>
              </a:p>
            </p:txBody>
          </p:sp>
        </mc:Fallback>
      </mc:AlternateContent>
      <p:pic>
        <p:nvPicPr>
          <p:cNvPr id="4" name="Picture 3"/>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785452" y="3116365"/>
            <a:ext cx="1122998" cy="318897"/>
          </a:xfrm>
          <a:prstGeom prst="rect">
            <a:avLst/>
          </a:prstGeom>
        </p:spPr>
      </p:pic>
      <p:pic>
        <p:nvPicPr>
          <p:cNvPr id="6" name="Picture 5"/>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203389" y="3500490"/>
            <a:ext cx="1669923" cy="577787"/>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457200" y="4160146"/>
                <a:ext cx="8382000" cy="206524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Symbol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𝑅</m:t>
                            </m:r>
                          </m:e>
                        </m:acc>
                      </m:e>
                      <m:sup>
                        <m:r>
                          <a:rPr lang="en-US" b="0" i="1" smtClean="0">
                            <a:latin typeface="Cambria Math" panose="02040503050406030204" pitchFamily="18" charset="0"/>
                            <a:cs typeface="Arial" panose="020B0604020202020204" pitchFamily="34" charset="0"/>
                          </a:rPr>
                          <m:t>∗</m:t>
                        </m:r>
                      </m:sup>
                    </m:sSup>
                  </m:oMath>
                </a14:m>
                <a:r>
                  <a:rPr lang="sk-SK" dirty="0">
                    <a:latin typeface="Arial" panose="020B0604020202020204" pitchFamily="34" charset="0"/>
                    <a:cs typeface="Arial" panose="020B0604020202020204" pitchFamily="34" charset="0"/>
                  </a:rPr>
                  <a:t> môžeme zjavne chápať ako polohový vektor čohosi, otázka je čoho. Je to vážená suma polohových vektorov jednotlivých častíc. Je to čosi ako stredný polohový vektor systému, ale jednotlivé častice v ňom nezavážia rovnako. Váha, ktorou častica prispieva do tej sumy, je </a:t>
                </a:r>
                <a14:m>
                  <m:oMath xmlns:m="http://schemas.openxmlformats.org/officeDocument/2006/math">
                    <m:nary>
                      <m:naryPr>
                        <m:chr m:val="∑"/>
                        <m:supHide m:val="on"/>
                        <m:ctrlPr>
                          <a:rPr lang="en-US" b="0" i="1" smtClean="0">
                            <a:latin typeface="Cambria Math" panose="02040503050406030204" pitchFamily="18" charset="0"/>
                            <a:cs typeface="Arial" panose="020B0604020202020204" pitchFamily="34" charset="0"/>
                          </a:rPr>
                        </m:ctrlPr>
                      </m:naryPr>
                      <m:sub>
                        <m:r>
                          <a:rPr lang="en-US" b="0" i="1" smtClean="0">
                            <a:latin typeface="Cambria Math" panose="02040503050406030204" pitchFamily="18" charset="0"/>
                            <a:cs typeface="Arial" panose="020B0604020202020204" pitchFamily="34" charset="0"/>
                          </a:rPr>
                          <m:t>𝑖</m:t>
                        </m:r>
                      </m:sub>
                      <m:sup/>
                      <m:e>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𝑚</m:t>
                            </m:r>
                          </m:e>
                          <m:sub>
                            <m:r>
                              <a:rPr lang="en-US" b="0" i="1" smtClean="0">
                                <a:latin typeface="Cambria Math" panose="02040503050406030204" pitchFamily="18" charset="0"/>
                                <a:cs typeface="Arial" panose="020B0604020202020204" pitchFamily="34" charset="0"/>
                              </a:rPr>
                              <m:t>𝑖</m:t>
                            </m:r>
                          </m:sub>
                        </m:sSub>
                        <m:r>
                          <a:rPr lang="en-US"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𝑚</m:t>
                        </m:r>
                      </m:e>
                    </m:nary>
                  </m:oMath>
                </a14:m>
                <a:r>
                  <a:rPr lang="sk-SK" dirty="0">
                    <a:latin typeface="Arial" panose="020B0604020202020204" pitchFamily="34" charset="0"/>
                    <a:cs typeface="Arial" panose="020B0604020202020204" pitchFamily="34" charset="0"/>
                  </a:rPr>
                  <a:t>. Teda výsledný vektor je „bližšie k častici  veľkou hmotnosťou ako k častici s malou hmotnosťou.</a:t>
                </a:r>
              </a:p>
              <a:p>
                <a:r>
                  <a:rPr lang="sk-SK" dirty="0">
                    <a:latin typeface="Arial" panose="020B0604020202020204" pitchFamily="34" charset="0"/>
                    <a:cs typeface="Arial" panose="020B0604020202020204" pitchFamily="34" charset="0"/>
                  </a:rPr>
                  <a:t>Je to polohový vektor bodu, ktorý sa (definitoricky) nazýva </a:t>
                </a:r>
                <a:r>
                  <a:rPr lang="sk-SK" b="1" dirty="0">
                    <a:latin typeface="Arial" panose="020B0604020202020204" pitchFamily="34" charset="0"/>
                    <a:cs typeface="Arial" panose="020B0604020202020204" pitchFamily="34" charset="0"/>
                  </a:rPr>
                  <a:t>hmotný stred</a:t>
                </a:r>
                <a:r>
                  <a:rPr lang="sk-SK" dirty="0">
                    <a:latin typeface="Arial" panose="020B0604020202020204" pitchFamily="34" charset="0"/>
                    <a:cs typeface="Arial" panose="020B0604020202020204" pitchFamily="34" charset="0"/>
                  </a:rPr>
                  <a:t> sústavy.</a:t>
                </a:r>
                <a:endParaRPr lang="en-US"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57200" y="4160146"/>
                <a:ext cx="8382000" cy="2065245"/>
              </a:xfrm>
              <a:prstGeom prst="rect">
                <a:avLst/>
              </a:prstGeom>
              <a:blipFill rotWithShape="0">
                <a:blip r:embed="rId15"/>
                <a:stretch>
                  <a:fillRect l="-582" b="-3835"/>
                </a:stretch>
              </a:blipFill>
            </p:spPr>
            <p:txBody>
              <a:bodyPr/>
              <a:lstStyle/>
              <a:p>
                <a:r>
                  <a:rPr lang="sk-SK">
                    <a:noFill/>
                  </a:rPr>
                  <a:t> </a:t>
                </a:r>
              </a:p>
            </p:txBody>
          </p:sp>
        </mc:Fallback>
      </mc:AlternateContent>
      <p:sp>
        <p:nvSpPr>
          <p:cNvPr id="14" name="Rectangle 13"/>
          <p:cNvSpPr/>
          <p:nvPr/>
        </p:nvSpPr>
        <p:spPr>
          <a:xfrm>
            <a:off x="3065929" y="3435261"/>
            <a:ext cx="1972236" cy="7248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48702" y="33902"/>
            <a:ext cx="4563036"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Hmotný stred</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318080"/>
      </p:ext>
    </p:extLst>
  </p:cSld>
  <p:clrMapOvr>
    <a:masterClrMapping/>
  </p:clrMapOvr>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588" y="277906"/>
            <a:ext cx="8462683"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Prepíšeme teraz rovnicu</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využijúc polohový vektor hmotného stredu:</a:t>
            </a:r>
          </a:p>
        </p:txBody>
      </p:sp>
      <p:sp>
        <p:nvSpPr>
          <p:cNvPr id="2" name="Slide Number Placeholder 1"/>
          <p:cNvSpPr>
            <a:spLocks noGrp="1"/>
          </p:cNvSpPr>
          <p:nvPr>
            <p:ph type="sldNum" sz="quarter" idx="12"/>
          </p:nvPr>
        </p:nvSpPr>
        <p:spPr/>
        <p:txBody>
          <a:bodyPr/>
          <a:lstStyle/>
          <a:p>
            <a:fld id="{1BCE0CA2-1A48-4B23-8A77-1A9F640E54E6}" type="slidenum">
              <a:rPr lang="sk-SK" smtClean="0"/>
              <a:t>26</a:t>
            </a:fld>
            <a:endParaRPr lang="sk-SK"/>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537316" y="226828"/>
            <a:ext cx="886397" cy="471488"/>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236421" y="1584007"/>
            <a:ext cx="1441895" cy="1057847"/>
          </a:xfrm>
          <a:prstGeom prst="rect">
            <a:avLst/>
          </a:prstGeom>
        </p:spPr>
      </p:pic>
      <p:pic>
        <p:nvPicPr>
          <p:cNvPr id="5" name="Picture 4"/>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230369" y="780826"/>
            <a:ext cx="1183005" cy="471488"/>
          </a:xfrm>
          <a:prstGeom prst="rect">
            <a:avLst/>
          </a:prstGeom>
        </p:spPr>
      </p:pic>
      <p:sp>
        <p:nvSpPr>
          <p:cNvPr id="10" name="TextBox 9"/>
          <p:cNvSpPr txBox="1"/>
          <p:nvPr/>
        </p:nvSpPr>
        <p:spPr>
          <a:xfrm>
            <a:off x="233082" y="2761129"/>
            <a:ext cx="8507506"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Práve sme odvodili vetu o hmotnom strede:</a:t>
            </a:r>
          </a:p>
          <a:p>
            <a:r>
              <a:rPr lang="sk-SK" b="1" dirty="0">
                <a:latin typeface="Arial" panose="020B0604020202020204" pitchFamily="34" charset="0"/>
                <a:cs typeface="Arial" panose="020B0604020202020204" pitchFamily="34" charset="0"/>
              </a:rPr>
              <a:t>Hmotný stred sústavy sa pohybuje akoby to bol hmotný bod, v ktorom je sústredená celá hmotnosť systému a pôsobila by naň sila rovná vektorovému súčtu všetkých vonkajších síl pôsobiacich na sústavu.</a:t>
            </a:r>
            <a:endParaRPr lang="en-US" b="1" dirty="0">
              <a:latin typeface="Arial" panose="020B0604020202020204" pitchFamily="34" charset="0"/>
              <a:cs typeface="Arial" panose="020B0604020202020204" pitchFamily="34" charset="0"/>
            </a:endParaRPr>
          </a:p>
        </p:txBody>
      </p:sp>
      <p:sp>
        <p:nvSpPr>
          <p:cNvPr id="11" name="Rectangle 10"/>
          <p:cNvSpPr/>
          <p:nvPr/>
        </p:nvSpPr>
        <p:spPr>
          <a:xfrm>
            <a:off x="3236421" y="2112930"/>
            <a:ext cx="1604520" cy="648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19097" y="4009492"/>
            <a:ext cx="8606118"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Poznamenajme, že túto rovnicu sme odvodili súc motivovaný záujmom o pohyb tuhého telesa, ale v tomto odvodení sme tuhosť systému nijako nevyužili. Vnútorné sily vypadli kvôli univerzálnemu princípu akcie a reakcie takže </a:t>
            </a:r>
            <a:r>
              <a:rPr lang="sk-SK" b="1" dirty="0">
                <a:latin typeface="Arial" panose="020B0604020202020204" pitchFamily="34" charset="0"/>
                <a:cs typeface="Arial" panose="020B0604020202020204" pitchFamily="34" charset="0"/>
              </a:rPr>
              <a:t>veta o hmotnom strede je univerzálne platná pre hocijaký systém</a:t>
            </a:r>
            <a:r>
              <a:rPr lang="sk-SK"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1701666"/>
      </p:ext>
    </p:extLst>
  </p:cSld>
  <p:clrMapOvr>
    <a:masterClrMapping/>
  </p:clrMapOvr>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542473" y="323273"/>
            <a:ext cx="60775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Nulová vonkajšia sila, zachovanie hybnosti</a:t>
            </a: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119836" y="1125555"/>
            <a:ext cx="886397" cy="471488"/>
          </a:xfrm>
          <a:prstGeom prst="rect">
            <a:avLst/>
          </a:prstGeom>
        </p:spPr>
      </p:pic>
      <p:sp>
        <p:nvSpPr>
          <p:cNvPr id="6" name="TextBox 5"/>
          <p:cNvSpPr txBox="1"/>
          <p:nvPr/>
        </p:nvSpPr>
        <p:spPr>
          <a:xfrm>
            <a:off x="196103" y="1571045"/>
            <a:ext cx="83192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nulovú celkovú vonkajšiu silu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523285" y="1901185"/>
            <a:ext cx="2546033" cy="471488"/>
          </a:xfrm>
          <a:prstGeom prst="rect">
            <a:avLst/>
          </a:prstGeom>
        </p:spPr>
      </p:pic>
      <p:sp>
        <p:nvSpPr>
          <p:cNvPr id="10" name="TextBox 9"/>
          <p:cNvSpPr txBox="1"/>
          <p:nvPr/>
        </p:nvSpPr>
        <p:spPr>
          <a:xfrm>
            <a:off x="196103" y="2500482"/>
            <a:ext cx="884789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Dostali sme zákon zachovania hybnosti: Pri nulovej sumárnej vonkajšej sile sa celková hybnosť sústavy častíc zachováva. Prakticky to znamená, že ak pre takú sústavu vypočítame v nejakom okamihu jej celkovú hybnosť a potom v neskorom okamihu znovu, dostaneme tú istú hodnotu (ten istý vektor). Platí to všeobecne, nielen pre tuhé teleso.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Môže sa stať, že celková vonkajšia sila nie je nulová, ale má nulovú len niektorú zložku (napríklad priemet na os x). v takom prípade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290017" y="5111090"/>
            <a:ext cx="2714054" cy="471488"/>
          </a:xfrm>
          <a:prstGeom prst="rect">
            <a:avLst/>
          </a:prstGeom>
        </p:spPr>
      </p:pic>
      <p:sp>
        <p:nvSpPr>
          <p:cNvPr id="13" name="TextBox 12"/>
          <p:cNvSpPr txBox="1"/>
          <p:nvPr/>
        </p:nvSpPr>
        <p:spPr>
          <a:xfrm>
            <a:off x="376518" y="5862918"/>
            <a:ext cx="8426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prípade sa zachováva x-</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ová</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zložka hybnosti sústavy.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7594906"/>
      </p:ext>
    </p:extLst>
  </p:cSld>
  <p:clrMapOvr>
    <a:masterClrMapping/>
  </p:clrMapOvr>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338919" y="461743"/>
            <a:ext cx="2908044" cy="2725148"/>
          </a:xfrm>
          <a:prstGeom prst="rect">
            <a:avLst/>
          </a:prstGeom>
        </p:spPr>
      </p:pic>
      <p:sp>
        <p:nvSpPr>
          <p:cNvPr id="3" name="TextBox 2"/>
          <p:cNvSpPr txBox="1"/>
          <p:nvPr/>
        </p:nvSpPr>
        <p:spPr>
          <a:xfrm>
            <a:off x="3496235" y="394447"/>
            <a:ext cx="537882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 je klasický príklad na použitie zákona zachovania hybnosti.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začiatku máme nabitý kanón v pokoji. Jeho hybnosť je nulová.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Kanón je na kolieskach ako zvýraznenie faktu, že zanedbávame trenie pri pohybe kanóna vo vodorovnom smere.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 vodorovnom smere nepôsobí na kanón ani na náboj v ňom žiadna vonkajšia sila.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 sa zachováva vodorovná zložka hybnosti.</a:t>
            </a:r>
          </a:p>
        </p:txBody>
      </p:sp>
      <p:sp>
        <p:nvSpPr>
          <p:cNvPr id="4" name="TextBox 3"/>
          <p:cNvSpPr txBox="1"/>
          <p:nvPr/>
        </p:nvSpPr>
        <p:spPr>
          <a:xfrm>
            <a:off x="338919" y="3316941"/>
            <a:ext cx="864371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Akt výstrelu náboja je aktom pôsobenia vnútorných síl systému, nie je ovplyvnený vonkajšími silami. Preto po výstrele bude celková hybnosť systému kanón + náboj nulová. Keďže náboj má po výstrele zjavne hybnosť v smere dopredu, musí mať kanón po výstrele hybnosť v smere dozadu. Vojaci tomu hovoria, že kanón dostane spätný ráz. Pre hmotnosti a rýchlosti kanóna a náboja po výstrele teda platí</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865439" y="4924319"/>
            <a:ext cx="1590675" cy="176306"/>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21341" y="5360894"/>
                <a:ext cx="845371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Rýchlosti sme nepísali ako vektory, lebo sú to len vodorovné zložky rýchlosti. Pre rýchlosť kanóna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 dostaneme záporné číslo, čo znamená, že sa pohybuje v zápornom smere, teda doľava.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21341" y="5360894"/>
                <a:ext cx="8453718" cy="923330"/>
              </a:xfrm>
              <a:prstGeom prst="rect">
                <a:avLst/>
              </a:prstGeom>
              <a:blipFill rotWithShape="0">
                <a:blip r:embed="rId7"/>
                <a:stretch>
                  <a:fillRect l="-577" t="-3289" r="-360" b="-9211"/>
                </a:stretch>
              </a:blipFill>
            </p:spPr>
            <p:txBody>
              <a:bodyPr/>
              <a:lstStyle/>
              <a:p>
                <a:r>
                  <a:rPr lang="en-US">
                    <a:noFill/>
                  </a:rPr>
                  <a:t> </a:t>
                </a:r>
              </a:p>
            </p:txBody>
          </p:sp>
        </mc:Fallback>
      </mc:AlternateContent>
    </p:spTree>
    <p:extLst>
      <p:ext uri="{BB962C8B-B14F-4D97-AF65-F5344CB8AC3E}">
        <p14:creationId xmlns:p14="http://schemas.microsoft.com/office/powerpoint/2010/main" val="914152973"/>
      </p:ext>
    </p:extLst>
  </p:cSld>
  <p:clrMapOvr>
    <a:masterClrMapping/>
  </p:clrMapOvr>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550459" y="318627"/>
            <a:ext cx="1311593" cy="50406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30909" y="951345"/>
                <a:ext cx="8672945" cy="56659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POZOR! Tvrdenie, že táto rovnica platí úplne univerzálne ešte neznamená, že ju môžeme chápať ako pohybovú rovnicu pre pohyb hmotného stredu systému.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Problém je vo všeobecnosti s pravou stranou.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Aby sa to dalo riešiť ako pohybová rovnica hmotného stredu, musela by sila na pravej strane byť iba funkciou polohy hmotného stredu </a:t>
                </a:r>
                <a14:m>
                  <m:oMath xmlns:m="http://schemas.openxmlformats.org/officeDocument/2006/math">
                    <m:sSup>
                      <m:sSup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𝑹</m:t>
                            </m:r>
                          </m:e>
                        </m:acc>
                      </m:e>
                      <m: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oMath>
                </a14:m>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 jeho rýchlosti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𝒅</m:t>
                    </m:r>
                    <m:sSup>
                      <m:sSup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𝑹</m:t>
                            </m:r>
                          </m:e>
                        </m:acc>
                      </m:e>
                      <m: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𝒅𝒕</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ale všeobecne nie je pravda.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čo predpokladáme je, že poznáme vonkajšie sily, pôsobiace na jednotlivé častice systému v ich ľubovoľných polohách. Ibaže znalosť polohy hmotného stredu ešte neznamená, že poznáme polohy jednotlivých častíc, preto nepoznáme ani vonkajšie sily, ktoré na tie častice pôsobia a preto nevieme ani vypočítať ich vektorový súčet, teda celkovú vonkajšiu silu pôsobiacu na systém.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Dokonca ani pri tuhom telese poloha hmotného stredu ešte neznamená, že vieme polohy častíc, lebo tuhé teleso môže byť rôzne natočené a teda aj pre tuhé teleso potrebujeme k rovnici pre pohyb hmotného stredu ešte získať nejakú rovnicu pre momentálne „natočenie“ telesa. O chvíľu takú rovnicu nájdeme.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Tieto výhrady nechcú naznačiť, že rovnica je nedôležitá. Veta o hmotnom strede má sama o seba vážne dôsledky napríklad v prípade, že celková sila na systém, pôsobiaca je nulová.</a:t>
                </a:r>
              </a:p>
            </p:txBody>
          </p:sp>
        </mc:Choice>
        <mc:Fallback xmlns="">
          <p:sp>
            <p:nvSpPr>
              <p:cNvPr id="5" name="TextBox 4"/>
              <p:cNvSpPr txBox="1">
                <a:spLocks noRot="1" noChangeAspect="1" noMove="1" noResize="1" noEditPoints="1" noAdjustHandles="1" noChangeArrowheads="1" noChangeShapeType="1" noTextEdit="1"/>
              </p:cNvSpPr>
              <p:nvPr/>
            </p:nvSpPr>
            <p:spPr>
              <a:xfrm>
                <a:off x="230909" y="951345"/>
                <a:ext cx="8672945" cy="5665910"/>
              </a:xfrm>
              <a:prstGeom prst="rect">
                <a:avLst/>
              </a:prstGeom>
              <a:blipFill rotWithShape="0">
                <a:blip r:embed="rId7"/>
                <a:stretch>
                  <a:fillRect l="-632" t="-538" r="-1124" b="-753"/>
                </a:stretch>
              </a:blipFill>
            </p:spPr>
            <p:txBody>
              <a:bodyPr/>
              <a:lstStyle/>
              <a:p>
                <a:r>
                  <a:rPr lang="sk-SK">
                    <a:noFill/>
                  </a:rPr>
                  <a:t> </a:t>
                </a:r>
              </a:p>
            </p:txBody>
          </p:sp>
        </mc:Fallback>
      </mc:AlternateContent>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8054109" y="455785"/>
            <a:ext cx="246888" cy="229743"/>
          </a:xfrm>
          <a:prstGeom prst="rect">
            <a:avLst/>
          </a:prstGeom>
        </p:spPr>
      </p:pic>
    </p:spTree>
    <p:extLst>
      <p:ext uri="{BB962C8B-B14F-4D97-AF65-F5344CB8AC3E}">
        <p14:creationId xmlns:p14="http://schemas.microsoft.com/office/powerpoint/2010/main" val="2870044165"/>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3</a:t>
            </a:fld>
            <a:endParaRPr lang="sk-SK"/>
          </a:p>
        </p:txBody>
      </p:sp>
      <p:sp>
        <p:nvSpPr>
          <p:cNvPr id="3" name="TextBox 2"/>
          <p:cNvSpPr txBox="1"/>
          <p:nvPr/>
        </p:nvSpPr>
        <p:spPr>
          <a:xfrm>
            <a:off x="1708727" y="304800"/>
            <a:ext cx="5458691"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Pasca</a:t>
            </a:r>
          </a:p>
        </p:txBody>
      </p:sp>
      <mc:AlternateContent xmlns:mc="http://schemas.openxmlformats.org/markup-compatibility/2006" xmlns:a14="http://schemas.microsoft.com/office/drawing/2010/main">
        <mc:Choice Requires="a14">
          <p:sp>
            <p:nvSpPr>
              <p:cNvPr id="4" name="Rectangle 3"/>
              <p:cNvSpPr/>
              <p:nvPr/>
            </p:nvSpPr>
            <p:spPr>
              <a:xfrm>
                <a:off x="429490" y="953854"/>
                <a:ext cx="8455891" cy="646331"/>
              </a:xfrm>
              <a:prstGeom prst="rect">
                <a:avLst/>
              </a:prstGeom>
            </p:spPr>
            <p:txBody>
              <a:bodyPr wrap="square">
                <a:spAutoFit/>
              </a:bodyPr>
              <a:lstStyle/>
              <a:p>
                <a:r>
                  <a:rPr lang="sk-SK" dirty="0">
                    <a:latin typeface="Arial" panose="020B0604020202020204" pitchFamily="34" charset="0"/>
                    <a:cs typeface="Arial" panose="020B0604020202020204" pitchFamily="34" charset="0"/>
                  </a:rPr>
                  <a:t>Pasca je v tom, že by sme mohli usúdiť, že aj </a:t>
                </a:r>
                <a14:m>
                  <m:oMath xmlns:m="http://schemas.openxmlformats.org/officeDocument/2006/math">
                    <m:r>
                      <a:rPr lang="sk-SK" b="0" i="1" smtClean="0">
                        <a:latin typeface="Cambria Math" panose="02040503050406030204" pitchFamily="18" charset="0"/>
                        <a:cs typeface="Arial" panose="020B0604020202020204" pitchFamily="34" charset="0"/>
                      </a:rPr>
                      <m:t>𝑛</m:t>
                    </m:r>
                  </m:oMath>
                </a14:m>
                <a:r>
                  <a:rPr lang="sk-SK" dirty="0">
                    <a:latin typeface="Arial" panose="020B0604020202020204" pitchFamily="34" charset="0"/>
                    <a:cs typeface="Arial" panose="020B0604020202020204" pitchFamily="34" charset="0"/>
                  </a:rPr>
                  <a:t> po sebe idúcich infinitezimálnych otočení by sme mohli nahradiť jediným otočením</a:t>
                </a:r>
                <a:endParaRPr lang="sk-SK" dirty="0"/>
              </a:p>
            </p:txBody>
          </p:sp>
        </mc:Choice>
        <mc:Fallback xmlns="">
          <p:sp>
            <p:nvSpPr>
              <p:cNvPr id="4" name="Rectangle 3"/>
              <p:cNvSpPr>
                <a:spLocks noRot="1" noChangeAspect="1" noMove="1" noResize="1" noEditPoints="1" noAdjustHandles="1" noChangeArrowheads="1" noChangeShapeType="1" noTextEdit="1"/>
              </p:cNvSpPr>
              <p:nvPr/>
            </p:nvSpPr>
            <p:spPr>
              <a:xfrm>
                <a:off x="429490" y="953854"/>
                <a:ext cx="8455891" cy="646331"/>
              </a:xfrm>
              <a:prstGeom prst="rect">
                <a:avLst/>
              </a:prstGeom>
              <a:blipFill rotWithShape="0">
                <a:blip r:embed="rId5"/>
                <a:stretch>
                  <a:fillRect l="-576" t="-4717" r="-144" b="-13208"/>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819138" y="1717965"/>
            <a:ext cx="1237869" cy="625793"/>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50982" y="2419927"/>
                <a:ext cx="8543636" cy="369331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To určite nie je pravda. Nie pre ľubovoľné </a:t>
                </a:r>
                <a14:m>
                  <m:oMath xmlns:m="http://schemas.openxmlformats.org/officeDocument/2006/math">
                    <m:r>
                      <a:rPr lang="sk-SK" b="0" i="1" smtClean="0">
                        <a:latin typeface="Cambria Math" panose="02040503050406030204" pitchFamily="18" charset="0"/>
                        <a:cs typeface="Arial" panose="020B0604020202020204" pitchFamily="34" charset="0"/>
                      </a:rPr>
                      <m:t>𝑛</m:t>
                    </m:r>
                  </m:oMath>
                </a14:m>
                <a:r>
                  <a:rPr lang="sk-SK" dirty="0">
                    <a:latin typeface="Arial" panose="020B0604020202020204" pitchFamily="34" charset="0"/>
                    <a:cs typeface="Arial" panose="020B0604020202020204" pitchFamily="34" charset="0"/>
                  </a:rPr>
                  <a:t>.</a:t>
                </a:r>
              </a:p>
              <a:p>
                <a:r>
                  <a:rPr lang="sk-SK" dirty="0">
                    <a:latin typeface="Arial" panose="020B0604020202020204" pitchFamily="34" charset="0"/>
                    <a:cs typeface="Arial" panose="020B0604020202020204" pitchFamily="34" charset="0"/>
                  </a:rPr>
                  <a:t>Narazili sme tu na pascu: paradox „malej kopy piesku“. To je takýto žart:</a:t>
                </a:r>
              </a:p>
              <a:p>
                <a:r>
                  <a:rPr lang="sk-SK" dirty="0">
                    <a:latin typeface="Arial" panose="020B0604020202020204" pitchFamily="34" charset="0"/>
                    <a:cs typeface="Arial" panose="020B0604020202020204" pitchFamily="34" charset="0"/>
                  </a:rPr>
                  <a:t>„Platí, že každá kopa piesku je veľmi malá“. Dá sa to „dokázať“ matematickou indukciou.</a:t>
                </a:r>
              </a:p>
              <a:p>
                <a:r>
                  <a:rPr lang="sk-SK" b="1" dirty="0">
                    <a:latin typeface="Arial" panose="020B0604020202020204" pitchFamily="34" charset="0"/>
                    <a:cs typeface="Arial" panose="020B0604020202020204" pitchFamily="34" charset="0"/>
                  </a:rPr>
                  <a:t>Prvý krok</a:t>
                </a:r>
                <a:r>
                  <a:rPr lang="sk-SK" dirty="0">
                    <a:latin typeface="Arial" panose="020B0604020202020204" pitchFamily="34" charset="0"/>
                    <a:cs typeface="Arial" panose="020B0604020202020204" pitchFamily="34" charset="0"/>
                  </a:rPr>
                  <a:t>: jedno zrnko piesku je určite veľmi malá kopa piesku.</a:t>
                </a:r>
              </a:p>
              <a:p>
                <a:r>
                  <a:rPr lang="sk-SK" b="1" dirty="0">
                    <a:latin typeface="Arial" panose="020B0604020202020204" pitchFamily="34" charset="0"/>
                    <a:cs typeface="Arial" panose="020B0604020202020204" pitchFamily="34" charset="0"/>
                  </a:rPr>
                  <a:t>Indukčný krok</a:t>
                </a:r>
                <a:r>
                  <a:rPr lang="sk-SK" dirty="0">
                    <a:latin typeface="Arial" panose="020B0604020202020204" pitchFamily="34" charset="0"/>
                    <a:cs typeface="Arial" panose="020B0604020202020204" pitchFamily="34" charset="0"/>
                  </a:rPr>
                  <a:t>: Predpokladajme, že </a:t>
                </a:r>
                <a14:m>
                  <m:oMath xmlns:m="http://schemas.openxmlformats.org/officeDocument/2006/math">
                    <m:r>
                      <a:rPr lang="sk-SK" b="0" i="1" smtClean="0">
                        <a:latin typeface="Cambria Math" panose="02040503050406030204" pitchFamily="18" charset="0"/>
                        <a:cs typeface="Arial" panose="020B0604020202020204" pitchFamily="34" charset="0"/>
                      </a:rPr>
                      <m:t>𝑛</m:t>
                    </m:r>
                  </m:oMath>
                </a14:m>
                <a:r>
                  <a:rPr lang="sk-SK" dirty="0">
                    <a:latin typeface="Arial" panose="020B0604020202020204" pitchFamily="34" charset="0"/>
                    <a:cs typeface="Arial" panose="020B0604020202020204" pitchFamily="34" charset="0"/>
                  </a:rPr>
                  <a:t> zrniek piesku pre nejaké </a:t>
                </a:r>
                <a14:m>
                  <m:oMath xmlns:m="http://schemas.openxmlformats.org/officeDocument/2006/math">
                    <m:r>
                      <a:rPr lang="sk-SK" b="0" i="1" smtClean="0">
                        <a:latin typeface="Cambria Math" panose="02040503050406030204" pitchFamily="18" charset="0"/>
                        <a:cs typeface="Arial" panose="020B0604020202020204" pitchFamily="34" charset="0"/>
                      </a:rPr>
                      <m:t>𝑛</m:t>
                    </m:r>
                  </m:oMath>
                </a14:m>
                <a:r>
                  <a:rPr lang="sk-SK" dirty="0">
                    <a:latin typeface="Arial" panose="020B0604020202020204" pitchFamily="34" charset="0"/>
                    <a:cs typeface="Arial" panose="020B0604020202020204" pitchFamily="34" charset="0"/>
                  </a:rPr>
                  <a:t> tvorí veľmi malú kopu piesku. Potom ak pridáme jediné zrnko, kopa ostane veľmi malou, lebo pridanie jediného zrnka nemôže urobiť z veľmi malej kopy kopu veľkú. Takže aj kopa, tvorená </a:t>
                </a:r>
                <a14:m>
                  <m:oMath xmlns:m="http://schemas.openxmlformats.org/officeDocument/2006/math">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𝑛</m:t>
                    </m:r>
                    <m:r>
                      <a:rPr lang="sk-SK" b="0" i="1" smtClean="0">
                        <a:latin typeface="Cambria Math" panose="02040503050406030204" pitchFamily="18" charset="0"/>
                        <a:cs typeface="Arial" panose="020B0604020202020204" pitchFamily="34" charset="0"/>
                      </a:rPr>
                      <m:t>+1)</m:t>
                    </m:r>
                  </m:oMath>
                </a14:m>
                <a:r>
                  <a:rPr lang="sk-SK" dirty="0">
                    <a:latin typeface="Arial" panose="020B0604020202020204" pitchFamily="34" charset="0"/>
                    <a:cs typeface="Arial" panose="020B0604020202020204" pitchFamily="34" charset="0"/>
                  </a:rPr>
                  <a:t> zrnkami piesku je veľmi malá.</a:t>
                </a:r>
              </a:p>
              <a:p>
                <a:r>
                  <a:rPr lang="sk-SK" b="1" dirty="0">
                    <a:latin typeface="Arial" panose="020B0604020202020204" pitchFamily="34" charset="0"/>
                    <a:cs typeface="Arial" panose="020B0604020202020204" pitchFamily="34" charset="0"/>
                  </a:rPr>
                  <a:t>Indukčný záver</a:t>
                </a:r>
                <a:r>
                  <a:rPr lang="sk-SK" dirty="0">
                    <a:latin typeface="Arial" panose="020B0604020202020204" pitchFamily="34" charset="0"/>
                    <a:cs typeface="Arial" panose="020B0604020202020204" pitchFamily="34" charset="0"/>
                  </a:rPr>
                  <a:t>: </a:t>
                </a:r>
                <a14:m>
                  <m:oMath xmlns:m="http://schemas.openxmlformats.org/officeDocument/2006/math">
                    <m:r>
                      <a:rPr lang="sk-SK" b="0" i="1" smtClean="0">
                        <a:latin typeface="Cambria Math" panose="02040503050406030204" pitchFamily="18" charset="0"/>
                        <a:cs typeface="Arial" panose="020B0604020202020204" pitchFamily="34" charset="0"/>
                      </a:rPr>
                      <m:t>𝑛</m:t>
                    </m:r>
                  </m:oMath>
                </a14:m>
                <a:r>
                  <a:rPr lang="sk-SK" dirty="0">
                    <a:latin typeface="Arial" panose="020B0604020202020204" pitchFamily="34" charset="0"/>
                    <a:cs typeface="Arial" panose="020B0604020202020204" pitchFamily="34" charset="0"/>
                  </a:rPr>
                  <a:t> zrniek piesku tvorí veľmi malú kopu piesku pre ľubovoľné </a:t>
                </a:r>
                <a14:m>
                  <m:oMath xmlns:m="http://schemas.openxmlformats.org/officeDocument/2006/math">
                    <m:r>
                      <a:rPr lang="sk-SK" b="0" i="1" smtClean="0">
                        <a:latin typeface="Cambria Math" panose="02040503050406030204" pitchFamily="18" charset="0"/>
                        <a:cs typeface="Arial" panose="020B0604020202020204" pitchFamily="34" charset="0"/>
                      </a:rPr>
                      <m:t>𝑛</m:t>
                    </m:r>
                  </m:oMath>
                </a14:m>
                <a:r>
                  <a:rPr lang="sk-SK" dirty="0">
                    <a:latin typeface="Arial" panose="020B0604020202020204" pitchFamily="34" charset="0"/>
                    <a:cs typeface="Arial" panose="020B0604020202020204" pitchFamily="34" charset="0"/>
                  </a:rPr>
                  <a:t>.</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Je teda zrejmé, že vo všeobecnosti nemá zmysel sčítavať ani infinitezimálne vektory otočení. Ale dva hej.</a:t>
                </a:r>
              </a:p>
            </p:txBody>
          </p:sp>
        </mc:Choice>
        <mc:Fallback xmlns="">
          <p:sp>
            <p:nvSpPr>
              <p:cNvPr id="7" name="TextBox 6"/>
              <p:cNvSpPr txBox="1">
                <a:spLocks noRot="1" noChangeAspect="1" noMove="1" noResize="1" noEditPoints="1" noAdjustHandles="1" noChangeArrowheads="1" noChangeShapeType="1" noTextEdit="1"/>
              </p:cNvSpPr>
              <p:nvPr/>
            </p:nvSpPr>
            <p:spPr>
              <a:xfrm>
                <a:off x="350982" y="2419927"/>
                <a:ext cx="8543636" cy="3693319"/>
              </a:xfrm>
              <a:prstGeom prst="rect">
                <a:avLst/>
              </a:prstGeom>
              <a:blipFill rotWithShape="0">
                <a:blip r:embed="rId7"/>
                <a:stretch>
                  <a:fillRect l="-642" t="-990" r="-642" b="-1650"/>
                </a:stretch>
              </a:blipFill>
            </p:spPr>
            <p:txBody>
              <a:bodyPr/>
              <a:lstStyle/>
              <a:p>
                <a:r>
                  <a:rPr lang="sk-SK">
                    <a:noFill/>
                  </a:rPr>
                  <a:t> </a:t>
                </a:r>
              </a:p>
            </p:txBody>
          </p:sp>
        </mc:Fallback>
      </mc:AlternateContent>
    </p:spTree>
    <p:extLst>
      <p:ext uri="{BB962C8B-B14F-4D97-AF65-F5344CB8AC3E}">
        <p14:creationId xmlns:p14="http://schemas.microsoft.com/office/powerpoint/2010/main" val="761411608"/>
      </p:ext>
    </p:extLst>
  </p:cSld>
  <p:clrMapOvr>
    <a:masterClrMapping/>
  </p:clrMapOvr>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542473" y="323273"/>
            <a:ext cx="60775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Nulová vonkajšia sila, veta o hmotnom strede</a:t>
            </a:r>
          </a:p>
        </p:txBody>
      </p:sp>
      <p:sp>
        <p:nvSpPr>
          <p:cNvPr id="4" name="TextBox 3"/>
          <p:cNvSpPr txBox="1"/>
          <p:nvPr/>
        </p:nvSpPr>
        <p:spPr>
          <a:xfrm>
            <a:off x="281709" y="3718679"/>
            <a:ext cx="859905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je celková vonkajšia sila nulová, hmotný stred sa pohybuje akoby hmotný bod podľa zákona zotrvačnosti, teda rovnomerne priamočiaro alebo stojí (voči inerciálnej sústave). Platí to všeobecne, nielen pre tuhé teleso.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Znamená to, že hmotný stred systému, ak na počiatku stojí, sa nemôže len pôsobením vnútorných síl posunúť a teda ani začať posúvať.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Ľudovo povedané i keby vnútri sústavy boli trpaslíci vybavení slobodnou vôľou, nemôžu vykonať, bez podpory zvonku sústavy, nič, čo by posunulo polohu hmotného stredu.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119836" y="1125555"/>
            <a:ext cx="886397" cy="471488"/>
          </a:xfrm>
          <a:prstGeom prst="rect">
            <a:avLst/>
          </a:prstGeom>
        </p:spPr>
      </p:pic>
      <p:sp>
        <p:nvSpPr>
          <p:cNvPr id="6" name="TextBox 5"/>
          <p:cNvSpPr txBox="1"/>
          <p:nvPr/>
        </p:nvSpPr>
        <p:spPr>
          <a:xfrm>
            <a:off x="196103" y="1571045"/>
            <a:ext cx="83192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nulovú celkovú vonkajšiu silu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523285" y="1901185"/>
            <a:ext cx="2546033" cy="471488"/>
          </a:xfrm>
          <a:prstGeom prst="rect">
            <a:avLst/>
          </a:prstGeom>
        </p:spPr>
      </p:pic>
      <p:pic>
        <p:nvPicPr>
          <p:cNvPr id="10" name="Picture 9"/>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458654" y="3034353"/>
            <a:ext cx="1243013" cy="504063"/>
          </a:xfrm>
          <a:prstGeom prst="rect">
            <a:avLst/>
          </a:prstGeom>
        </p:spPr>
      </p:pic>
      <p:sp>
        <p:nvSpPr>
          <p:cNvPr id="8" name="TextBox 7"/>
          <p:cNvSpPr txBox="1"/>
          <p:nvPr/>
        </p:nvSpPr>
        <p:spPr>
          <a:xfrm>
            <a:off x="464116" y="2665020"/>
            <a:ext cx="82206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Vyjadrené cez rovnicu pre pohyb hmotného stredu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68857410"/>
      </p:ext>
    </p:extLst>
  </p:cSld>
  <p:clrMapOvr>
    <a:masterClrMapping/>
  </p:clrMapOvr>
  <p:extLst mod="1"/>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definujte hybnosť jednej častice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definujte hybnosť systému mnohých častíc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vzorec pre hmotný stred systému mnohých častíc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sa pohybuje hmotný stred systému mnohých častíc pri zadaných vonkajších silách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platí o hmotnom strede fyzikálneho objektu ak naň nepôsobia vonkajšie sily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uveďte nejaké konkrétne príklady demonštrujúce zákon </a:t>
            </a:r>
            <a:r>
              <a:rPr kumimoji="0" lang="sk-SK"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zachovania hybnosti</a:t>
            </a: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1845088"/>
      </p:ext>
    </p:extLst>
  </p:cSld>
  <p:clrMapOvr>
    <a:masterClrMapping/>
  </p:clrMapOvr>
  <p:extLst mod="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20703" y="5997763"/>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675181" y="1120819"/>
            <a:ext cx="1311593" cy="504063"/>
          </a:xfrm>
          <a:prstGeom prst="rect">
            <a:avLst/>
          </a:prstGeom>
        </p:spPr>
      </p:pic>
      <p:sp>
        <p:nvSpPr>
          <p:cNvPr id="4" name="TextBox 3"/>
          <p:cNvSpPr txBox="1"/>
          <p:nvPr/>
        </p:nvSpPr>
        <p:spPr>
          <a:xfrm>
            <a:off x="294476" y="1724756"/>
            <a:ext cx="852516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Táto rovnica vznikla sčítaním pôvodných pohybových rovníc pre častice systému, preto v nej nie je obsiahnutá celá informácia o pohybe systému, ktorá bola „skrytá“ v pôvodných rovniciach. Sčítaním rovníc došlo k redukcii informácie, ale benefitom bola ľudsky dobre vnímateľná rovnica, ktorá, napriek redukcii informácie, je schopná poskytnúť prakticky užitočné poznatky o charaktere pohybu systému.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Náš ďalší postup bude mať za cieľ iným spôsobom zredukovať totálnu informáciu a dostať tak ďalšiu univerzálne platnú rovnicu s nádejou, že pre tuhé teleso tá novozískaná rovnica doplní rovnicu o pohybe hmotného stredu tak, že predpoveď o pohybe tuhého telesa už bude možná.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Trošku sa napracujeme, ale nakoniec sa to podarí. Kľúčový pojem pre úspech bude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 name="TextBox 4"/>
          <p:cNvSpPr txBox="1"/>
          <p:nvPr/>
        </p:nvSpPr>
        <p:spPr>
          <a:xfrm>
            <a:off x="107576" y="313058"/>
            <a:ext cx="90364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Rovnica pre pohyb hmotného stredu ako redukovaná informácia o pohybe sústavy</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2032680"/>
      </p:ext>
    </p:extLst>
  </p:cSld>
  <p:clrMapOvr>
    <a:masterClrMapping/>
  </p:clrMapOvr>
  <p:extLst mod="1"/>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542473" y="323273"/>
            <a:ext cx="60775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Nulová vonkajšia sila, zachovanie hybnosti</a:t>
            </a: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119836" y="1125555"/>
            <a:ext cx="886397" cy="471488"/>
          </a:xfrm>
          <a:prstGeom prst="rect">
            <a:avLst/>
          </a:prstGeom>
        </p:spPr>
      </p:pic>
      <p:sp>
        <p:nvSpPr>
          <p:cNvPr id="6" name="TextBox 5"/>
          <p:cNvSpPr txBox="1"/>
          <p:nvPr/>
        </p:nvSpPr>
        <p:spPr>
          <a:xfrm>
            <a:off x="196103" y="1571045"/>
            <a:ext cx="83192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nulovú celkovú vonkajšiu silu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523285" y="1901185"/>
            <a:ext cx="2546033" cy="471488"/>
          </a:xfrm>
          <a:prstGeom prst="rect">
            <a:avLst/>
          </a:prstGeom>
        </p:spPr>
      </p:pic>
      <p:sp>
        <p:nvSpPr>
          <p:cNvPr id="10" name="TextBox 9"/>
          <p:cNvSpPr txBox="1"/>
          <p:nvPr/>
        </p:nvSpPr>
        <p:spPr>
          <a:xfrm>
            <a:off x="196103" y="2500482"/>
            <a:ext cx="884789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Dostali sme zákon zachovania hybnosti: Pri nulovej sumárnej vonkajšej sile sa celková hybnosť sústavy častíc zachováva. Prakticky to znamená, že ak pre takú sústavu vypočítame v nejakom okamihu jej celkovú hybnosť a potom v neskorom okamihu znovu, dostaneme tú istú hodnotu (ten istý vektor). Platí to všeobecne, nielen pre tuhé teleso.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Môže sa stať, že celková vonkajšia sila nie je nulová, ale má nulovú len niektorú zložku (napríklad priemet na os x). v takom prípade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290017" y="5111090"/>
            <a:ext cx="2714054" cy="471488"/>
          </a:xfrm>
          <a:prstGeom prst="rect">
            <a:avLst/>
          </a:prstGeom>
        </p:spPr>
      </p:pic>
      <p:sp>
        <p:nvSpPr>
          <p:cNvPr id="13" name="TextBox 12"/>
          <p:cNvSpPr txBox="1"/>
          <p:nvPr/>
        </p:nvSpPr>
        <p:spPr>
          <a:xfrm>
            <a:off x="376518" y="5862918"/>
            <a:ext cx="8426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prípade sa zachováva x-</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ová</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zložka hybnosti sústavy.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9654053"/>
      </p:ext>
    </p:extLst>
  </p:cSld>
  <p:clrMapOvr>
    <a:masterClrMapping/>
  </p:clrMapOvr>
  <p:extLst mod="1"/>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338919" y="461743"/>
            <a:ext cx="2908044" cy="2725148"/>
          </a:xfrm>
          <a:prstGeom prst="rect">
            <a:avLst/>
          </a:prstGeom>
        </p:spPr>
      </p:pic>
      <p:sp>
        <p:nvSpPr>
          <p:cNvPr id="3" name="TextBox 2"/>
          <p:cNvSpPr txBox="1"/>
          <p:nvPr/>
        </p:nvSpPr>
        <p:spPr>
          <a:xfrm>
            <a:off x="3496235" y="394447"/>
            <a:ext cx="537882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 je klasický príklad na použitie zákona zachovania hybnosti.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začiatku máme nabitý kanón v pokoji. Jeho hybnosť je nulová.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Kanón je na kolieskach ako zvýraznenie faktu, že zanedbávame trenie pri pohybe kanóna vo vodorovnom smere.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 vodorovnom smere nepôsobí na kanón ani na náboj v ňom žiadna vonkajšia sila.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 sa zachováva vodorovná zložka hybnosti.</a:t>
            </a:r>
          </a:p>
        </p:txBody>
      </p:sp>
      <p:sp>
        <p:nvSpPr>
          <p:cNvPr id="4" name="TextBox 3"/>
          <p:cNvSpPr txBox="1"/>
          <p:nvPr/>
        </p:nvSpPr>
        <p:spPr>
          <a:xfrm>
            <a:off x="338919" y="3316941"/>
            <a:ext cx="864371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Akt výstrelu náboja je aktom pôsobenia vnútorných síl systému, nie je ovplyvnený vonkajšími silami. Preto po výstrele bude celková hybnosť systému kanón + náboj nulová. Keďže náboj má po výstrele zjavne hybnosť v smere dopredu, musí mať kanón po výstrele hybnosť v smere dozadu. Vojaci tomu hovoria, že kanón dostane spätný ráz. Pre hmotnosti a rýchlosti kanóna a náboja po výstrele teda platí</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865439" y="4924319"/>
            <a:ext cx="1590675" cy="176306"/>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21341" y="5360894"/>
                <a:ext cx="845371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Rýchlosti sme nepísali ako vektory, lebo sú to len vodorovné zložky rýchlosti. Pre rýchlosť kanóna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 dostaneme záporné číslo, čo znamená, že sa pohybuje v zápornom smere, teda doľava.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21341" y="5360894"/>
                <a:ext cx="8453718" cy="923330"/>
              </a:xfrm>
              <a:prstGeom prst="rect">
                <a:avLst/>
              </a:prstGeom>
              <a:blipFill rotWithShape="0">
                <a:blip r:embed="rId7"/>
                <a:stretch>
                  <a:fillRect l="-577" t="-3289" r="-360" b="-9211"/>
                </a:stretch>
              </a:blipFill>
            </p:spPr>
            <p:txBody>
              <a:bodyPr/>
              <a:lstStyle/>
              <a:p>
                <a:r>
                  <a:rPr lang="en-US">
                    <a:noFill/>
                  </a:rPr>
                  <a:t> </a:t>
                </a:r>
              </a:p>
            </p:txBody>
          </p:sp>
        </mc:Fallback>
      </mc:AlternateContent>
    </p:spTree>
    <p:extLst>
      <p:ext uri="{BB962C8B-B14F-4D97-AF65-F5344CB8AC3E}">
        <p14:creationId xmlns:p14="http://schemas.microsoft.com/office/powerpoint/2010/main" val="306669282"/>
      </p:ext>
    </p:extLst>
  </p:cSld>
  <p:clrMapOvr>
    <a:masterClrMapping/>
  </p:clrMapOvr>
  <p:extLst mod="1"/>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550459" y="318627"/>
            <a:ext cx="1311593" cy="50406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30909" y="951345"/>
                <a:ext cx="8672945" cy="56659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POZOR! Tvrdenie, že táto rovnica platí úplne univerzálne ešte neznamená, že ju môžeme chápať ako pohybovú rovnicu pre pohyb hmotného stredu systému.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Problém je vo všeobecnosti s pravou stranou.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Aby sa to dalo riešiť ako pohybová rovnica hmotného stredu, musela by sila na pravej strane byť iba funkciou polohy hmotného stredu </a:t>
                </a:r>
                <a14:m>
                  <m:oMath xmlns:m="http://schemas.openxmlformats.org/officeDocument/2006/math">
                    <m:sSup>
                      <m:sSup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𝑹</m:t>
                            </m:r>
                          </m:e>
                        </m:acc>
                      </m:e>
                      <m: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oMath>
                </a14:m>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 jeho rýchlosti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𝒅</m:t>
                    </m:r>
                    <m:sSup>
                      <m:sSup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𝑹</m:t>
                            </m:r>
                          </m:e>
                        </m:acc>
                      </m:e>
                      <m: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𝒅𝒕</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ale všeobecne nie je pravda.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čo predpokladáme je, že poznáme vonkajšie sily, pôsobiace na jednotlivé častice systému v ich ľubovoľných polohách. Ibaže znalosť polohy hmotného stredu ešte neznamená, že poznáme polohy jednotlivých častíc, preto nepoznáme ani vonkajšie sily, ktoré na tie častice pôsobia a preto nevieme ani vypočítať ich vektorový súčet, teda celkovú vonkajšiu silu pôsobiacu na systém.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Dokonca ani pri tuhom telese poloha hmotného stredu ešte neznamená, že vieme polohy častíc, lebo tuhé teleso môže byť rôzne natočené a teda aj pre tuhé teleso potrebujeme k rovnici pre pohyb hmotného stredu ešte získať nejakú rovnicu pre momentálne „natočenie“ telesa. O chvíľu takú rovnicu nájdeme.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Tieto výhrady nechcú naznačiť, že rovnica je nedôležitá. Veta o hmotnom strede má sama o seba vážne dôsledky napríklad v prípade, že celková sila na systém, pôsobiaca je nulová.</a:t>
                </a:r>
              </a:p>
            </p:txBody>
          </p:sp>
        </mc:Choice>
        <mc:Fallback xmlns="">
          <p:sp>
            <p:nvSpPr>
              <p:cNvPr id="5" name="TextBox 4"/>
              <p:cNvSpPr txBox="1">
                <a:spLocks noRot="1" noChangeAspect="1" noMove="1" noResize="1" noEditPoints="1" noAdjustHandles="1" noChangeArrowheads="1" noChangeShapeType="1" noTextEdit="1"/>
              </p:cNvSpPr>
              <p:nvPr/>
            </p:nvSpPr>
            <p:spPr>
              <a:xfrm>
                <a:off x="230909" y="951345"/>
                <a:ext cx="8672945" cy="5665910"/>
              </a:xfrm>
              <a:prstGeom prst="rect">
                <a:avLst/>
              </a:prstGeom>
              <a:blipFill rotWithShape="0">
                <a:blip r:embed="rId7"/>
                <a:stretch>
                  <a:fillRect l="-632" t="-538" r="-1124" b="-753"/>
                </a:stretch>
              </a:blipFill>
            </p:spPr>
            <p:txBody>
              <a:bodyPr/>
              <a:lstStyle/>
              <a:p>
                <a:r>
                  <a:rPr lang="sk-SK">
                    <a:noFill/>
                  </a:rPr>
                  <a:t> </a:t>
                </a:r>
              </a:p>
            </p:txBody>
          </p:sp>
        </mc:Fallback>
      </mc:AlternateContent>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8054109" y="455785"/>
            <a:ext cx="246888" cy="229743"/>
          </a:xfrm>
          <a:prstGeom prst="rect">
            <a:avLst/>
          </a:prstGeom>
        </p:spPr>
      </p:pic>
    </p:spTree>
    <p:extLst>
      <p:ext uri="{BB962C8B-B14F-4D97-AF65-F5344CB8AC3E}">
        <p14:creationId xmlns:p14="http://schemas.microsoft.com/office/powerpoint/2010/main" val="438758758"/>
      </p:ext>
    </p:extLst>
  </p:cSld>
  <p:clrMapOvr>
    <a:masterClrMapping/>
  </p:clrMapOvr>
  <p:extLst mod="1"/>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542473" y="323273"/>
            <a:ext cx="60775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Nulová vonkajšia sila, veta o hmotnom strede</a:t>
            </a:r>
          </a:p>
        </p:txBody>
      </p:sp>
      <p:sp>
        <p:nvSpPr>
          <p:cNvPr id="4" name="TextBox 3"/>
          <p:cNvSpPr txBox="1"/>
          <p:nvPr/>
        </p:nvSpPr>
        <p:spPr>
          <a:xfrm>
            <a:off x="281709" y="3718679"/>
            <a:ext cx="859905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je celková vonkajšia sila nulová, hmotný stred sa pohybuje akoby hmotný bod podľa zákona zotrvačnosti, teda rovnomerne priamočiaro alebo stojí (voči inerciálnej sústave). Platí to všeobecne, nielen pre tuhé teleso.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Znamená to, že hmotný stred systému, ak na počiatku stojí, sa nemôže len pôsobením vnútorných síl posunúť a teda ani začať posúvať.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Ľudovo povedané i keby vnútri sústavy boli trpaslíci vybavení slobodnou vôľou, nemôžu vykonať, bez podpory zvonku sústavy, nič, čo by posunulo polohu hmotného stredu.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119836" y="1125555"/>
            <a:ext cx="886397" cy="471488"/>
          </a:xfrm>
          <a:prstGeom prst="rect">
            <a:avLst/>
          </a:prstGeom>
        </p:spPr>
      </p:pic>
      <p:sp>
        <p:nvSpPr>
          <p:cNvPr id="6" name="TextBox 5"/>
          <p:cNvSpPr txBox="1"/>
          <p:nvPr/>
        </p:nvSpPr>
        <p:spPr>
          <a:xfrm>
            <a:off x="196103" y="1571045"/>
            <a:ext cx="83192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nulovú celkovú vonkajšiu silu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523285" y="1901185"/>
            <a:ext cx="2546033" cy="471488"/>
          </a:xfrm>
          <a:prstGeom prst="rect">
            <a:avLst/>
          </a:prstGeom>
        </p:spPr>
      </p:pic>
      <p:pic>
        <p:nvPicPr>
          <p:cNvPr id="10" name="Picture 9"/>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458654" y="3034353"/>
            <a:ext cx="1243013" cy="504063"/>
          </a:xfrm>
          <a:prstGeom prst="rect">
            <a:avLst/>
          </a:prstGeom>
        </p:spPr>
      </p:pic>
      <p:sp>
        <p:nvSpPr>
          <p:cNvPr id="8" name="TextBox 7"/>
          <p:cNvSpPr txBox="1"/>
          <p:nvPr/>
        </p:nvSpPr>
        <p:spPr>
          <a:xfrm>
            <a:off x="464116" y="2665020"/>
            <a:ext cx="82206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Vyjadrené cez rovnicu pre pohyb hmotného stredu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69087625"/>
      </p:ext>
    </p:extLst>
  </p:cSld>
  <p:clrMapOvr>
    <a:masterClrMapping/>
  </p:clrMapOvr>
  <p:extLst mod="1"/>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definujte hybnosť jednej častice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definujte hybnosť systému mnohých častíc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vzorec pre hmotný stred systému mnohých častíc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sa pohybuje hmotný stred systému mnohých častíc pri zadaných vonkajších silách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platí o hmotnom strede fyzikálneho objektu ak naň nepôsobia vonkajšie sily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uveďte nejaké konkrétne príklady demonštrujúce zákon </a:t>
            </a:r>
            <a:r>
              <a:rPr kumimoji="0" lang="sk-SK"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zachovania hybnosti</a:t>
            </a: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08315024"/>
      </p:ext>
    </p:extLst>
  </p:cSld>
  <p:clrMapOvr>
    <a:masterClrMapping/>
  </p:clrMapOvr>
  <p:extLst mod="1"/>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20703" y="5997763"/>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675181" y="1120819"/>
            <a:ext cx="1311593" cy="504063"/>
          </a:xfrm>
          <a:prstGeom prst="rect">
            <a:avLst/>
          </a:prstGeom>
        </p:spPr>
      </p:pic>
      <p:sp>
        <p:nvSpPr>
          <p:cNvPr id="4" name="TextBox 3"/>
          <p:cNvSpPr txBox="1"/>
          <p:nvPr/>
        </p:nvSpPr>
        <p:spPr>
          <a:xfrm>
            <a:off x="294476" y="1724756"/>
            <a:ext cx="852516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Táto rovnica vznikla sčítaním pôvodných pohybových rovníc pre častice systému, preto v nej nie je obsiahnutá celá informácia o pohybe systému, ktorá bola „skrytá“ v pôvodných rovniciach. Sčítaním rovníc došlo k redukcii informácie, ale benefitom bola ľudsky dobre vnímateľná rovnica, ktorá, napriek redukcii informácie, je schopná poskytnúť prakticky užitočné poznatky o charaktere pohybu systému.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Náš ďalší postup bude mať za cieľ iným spôsobom zredukovať totálnu informáciu a dostať tak ďalšiu univerzálne platnú rovnicu s nádejou, že pre tuhé teleso tá novozískaná rovnica doplní rovnicu o pohybe hmotného stredu tak, že predpoveď o pohybe tuhého telesa už bude možná.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Trošku sa napracujeme, ale nakoniec sa to podarí. Kľúčový pojem pre úspech bude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 name="TextBox 4"/>
          <p:cNvSpPr txBox="1"/>
          <p:nvPr/>
        </p:nvSpPr>
        <p:spPr>
          <a:xfrm>
            <a:off x="107576" y="313058"/>
            <a:ext cx="90364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Rovnica pre pohyb hmotného stredu ako redukovaná informácia o pohybe sústavy</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3116458"/>
      </p:ext>
    </p:extLst>
  </p:cSld>
  <p:clrMapOvr>
    <a:masterClrMapping/>
  </p:clrMapOvr>
  <p:extLst mod="1"/>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588655" y="387927"/>
            <a:ext cx="596669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a:t>
            </a:r>
          </a:p>
        </p:txBody>
      </p:sp>
      <mc:AlternateContent xmlns:mc="http://schemas.openxmlformats.org/markup-compatibility/2006" xmlns:a14="http://schemas.microsoft.com/office/drawing/2010/main">
        <mc:Choice Requires="a14">
          <p:sp>
            <p:nvSpPr>
              <p:cNvPr id="4" name="TextBox 3"/>
              <p:cNvSpPr txBox="1"/>
              <p:nvPr/>
            </p:nvSpPr>
            <p:spPr>
              <a:xfrm>
                <a:off x="369455" y="1394691"/>
                <a:ext cx="83773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časticu, jej pohyb popisovaný voči inerciálnej sústave. Počiatok inerciálnej sústavy berme ako referenčný bod, voči ktorému budeme popisovať polohu častice pomocou polohového vektora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Okamžitá rýchlosť častice v okamihu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9455" y="1394691"/>
                <a:ext cx="8377381" cy="1200329"/>
              </a:xfrm>
              <a:prstGeom prst="rect">
                <a:avLst/>
              </a:prstGeom>
              <a:blipFill rotWithShape="0">
                <a:blip r:embed="rId8"/>
                <a:stretch>
                  <a:fillRect l="-655" t="-3046" b="-7107"/>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796146" y="2503055"/>
            <a:ext cx="1193292" cy="485204"/>
          </a:xfrm>
          <a:prstGeom prst="rect">
            <a:avLst/>
          </a:prstGeom>
        </p:spPr>
      </p:pic>
      <p:sp>
        <p:nvSpPr>
          <p:cNvPr id="6" name="TextBox 5"/>
          <p:cNvSpPr txBox="1"/>
          <p:nvPr/>
        </p:nvSpPr>
        <p:spPr>
          <a:xfrm>
            <a:off x="535709" y="3325091"/>
            <a:ext cx="79796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časticu v stave              sme už definovali veličinu hybnosť (anglicky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momentum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vzťahom </a:t>
            </a:r>
          </a:p>
        </p:txBody>
      </p:sp>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770910" y="3406029"/>
            <a:ext cx="466344" cy="207455"/>
          </a:xfrm>
          <a:prstGeom prst="rect">
            <a:avLst/>
          </a:prstGeom>
        </p:spPr>
      </p:pic>
      <p:pic>
        <p:nvPicPr>
          <p:cNvPr id="8" name="Picture 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916218" y="3927527"/>
            <a:ext cx="761238" cy="207455"/>
          </a:xfrm>
          <a:prstGeom prst="rect">
            <a:avLst/>
          </a:prstGeom>
        </p:spPr>
      </p:pic>
      <p:sp>
        <p:nvSpPr>
          <p:cNvPr id="9" name="TextBox 8"/>
          <p:cNvSpPr txBox="1"/>
          <p:nvPr/>
        </p:nvSpPr>
        <p:spPr>
          <a:xfrm>
            <a:off x="535709" y="4291019"/>
            <a:ext cx="77400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Definujeme teraz novú veličinu,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(anglicky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angular</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momentum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vzťahom</a:t>
            </a:r>
          </a:p>
        </p:txBody>
      </p:sp>
      <p:pic>
        <p:nvPicPr>
          <p:cNvPr id="10" name="Pictur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308427" y="5092937"/>
            <a:ext cx="1976819" cy="264033"/>
          </a:xfrm>
          <a:prstGeom prst="rect">
            <a:avLst/>
          </a:prstGeom>
        </p:spPr>
      </p:pic>
      <p:sp>
        <p:nvSpPr>
          <p:cNvPr id="11" name="TextBox 10"/>
          <p:cNvSpPr txBox="1"/>
          <p:nvPr/>
        </p:nvSpPr>
        <p:spPr>
          <a:xfrm>
            <a:off x="535709" y="5569527"/>
            <a:ext cx="777701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Presnejšie by sme mali hovoriť moment hybnosti voči zvolenému referenčnému bodu. Ak zvolíme iný referenčný pod, potom i keď nezmeníme smery osí súradnicovej sústavy, moment hybnosti častice bude vo všeobecnosti iný než voči pôvodnému referenčnému bodu.</a:t>
            </a:r>
          </a:p>
        </p:txBody>
      </p:sp>
    </p:spTree>
    <p:extLst>
      <p:ext uri="{BB962C8B-B14F-4D97-AF65-F5344CB8AC3E}">
        <p14:creationId xmlns:p14="http://schemas.microsoft.com/office/powerpoint/2010/main" val="766890439"/>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4</a:t>
            </a:fld>
            <a:endParaRPr lang="sk-SK"/>
          </a:p>
        </p:txBody>
      </p:sp>
      <p:sp>
        <p:nvSpPr>
          <p:cNvPr id="3" name="TextBox 2"/>
          <p:cNvSpPr txBox="1"/>
          <p:nvPr/>
        </p:nvSpPr>
        <p:spPr>
          <a:xfrm>
            <a:off x="797859" y="322729"/>
            <a:ext cx="7808259"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Otáčanie</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268941" y="776538"/>
                <a:ext cx="8570259"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Postupnosť infinitezimálnych otočení vykonávaných v časových intervaloch </a:t>
                </a:r>
                <a14:m>
                  <m:oMath xmlns:m="http://schemas.openxmlformats.org/officeDocument/2006/math">
                    <m:r>
                      <a:rPr lang="sk-SK" b="0" i="1" smtClean="0">
                        <a:latin typeface="Cambria Math" panose="02040503050406030204" pitchFamily="18" charset="0"/>
                        <a:cs typeface="Arial" panose="020B0604020202020204" pitchFamily="34" charset="0"/>
                      </a:rPr>
                      <m:t>𝑑𝑡</m:t>
                    </m:r>
                  </m:oMath>
                </a14:m>
                <a:r>
                  <a:rPr lang="sk-SK" dirty="0">
                    <a:latin typeface="Arial" panose="020B0604020202020204" pitchFamily="34" charset="0"/>
                    <a:cs typeface="Arial" panose="020B0604020202020204" pitchFamily="34" charset="0"/>
                  </a:rPr>
                  <a:t> je vlastne kontinuálne otáčanie (nie nevyhnutne okolo konštantnej osi). Polohový vektor sa pri takom otáčaní mení takto:</a:t>
                </a:r>
                <a:endParaRPr lang="en-US"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68941" y="776538"/>
                <a:ext cx="8570259" cy="923330"/>
              </a:xfrm>
              <a:prstGeom prst="rect">
                <a:avLst/>
              </a:prstGeom>
              <a:blipFill rotWithShape="0">
                <a:blip r:embed="rId8"/>
                <a:stretch>
                  <a:fillRect l="-569" t="-3289" b="-9211"/>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846251" y="1743072"/>
            <a:ext cx="2936939" cy="330899"/>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303679" y="2099615"/>
                <a:ext cx="8211671" cy="124194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Vektor</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𝛿𝜑</m:t>
                        </m:r>
                      </m:e>
                    </m:acc>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𝑡</m:t>
                    </m:r>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je vektor infinitezimálneho otočenia vykonaného v okamihu </a:t>
                </a:r>
                <a14:m>
                  <m:oMath xmlns:m="http://schemas.openxmlformats.org/officeDocument/2006/math">
                    <m:r>
                      <a:rPr lang="sk-SK" b="0" i="1" smtClean="0">
                        <a:latin typeface="Cambria Math" panose="02040503050406030204" pitchFamily="18" charset="0"/>
                        <a:cs typeface="Arial" panose="020B0604020202020204" pitchFamily="34" charset="0"/>
                      </a:rPr>
                      <m:t>𝑡</m:t>
                    </m:r>
                    <m:r>
                      <a:rPr lang="sk-SK" b="0" i="1" smtClean="0">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za časový interval </a:t>
                </a:r>
                <a14:m>
                  <m:oMath xmlns:m="http://schemas.openxmlformats.org/officeDocument/2006/math">
                    <m:r>
                      <a:rPr lang="sk-SK" b="0" i="1" smtClean="0">
                        <a:latin typeface="Cambria Math" panose="02040503050406030204" pitchFamily="18" charset="0"/>
                        <a:cs typeface="Arial" panose="020B0604020202020204" pitchFamily="34" charset="0"/>
                      </a:rPr>
                      <m:t>𝑑𝑡</m:t>
                    </m:r>
                  </m:oMath>
                </a14:m>
                <a:r>
                  <a:rPr lang="sk-SK" dirty="0">
                    <a:latin typeface="Arial" panose="020B0604020202020204" pitchFamily="34" charset="0"/>
                    <a:cs typeface="Arial" panose="020B0604020202020204" pitchFamily="34" charset="0"/>
                  </a:rPr>
                  <a:t>. Je závislý na čase a všeobecne môže meniť veľkosť aj smer. Z uvedeného vzťahu je zrejmé, že okamžitá rýchlosť častice, ktorej polohový vektor sa otáča, je</a:t>
                </a:r>
                <a:endParaRPr lang="en-US"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03679" y="2099615"/>
                <a:ext cx="8211671" cy="1241943"/>
              </a:xfrm>
              <a:prstGeom prst="rect">
                <a:avLst/>
              </a:prstGeom>
              <a:blipFill rotWithShape="0">
                <a:blip r:embed="rId10"/>
                <a:stretch>
                  <a:fillRect l="-668" b="-6863"/>
                </a:stretch>
              </a:blipFill>
            </p:spPr>
            <p:txBody>
              <a:bodyPr/>
              <a:lstStyle/>
              <a:p>
                <a:r>
                  <a:rPr lang="en-US">
                    <a:noFill/>
                  </a:rPr>
                  <a:t> </a:t>
                </a:r>
              </a:p>
            </p:txBody>
          </p:sp>
        </mc:Fallback>
      </mc:AlternateContent>
      <p:pic>
        <p:nvPicPr>
          <p:cNvPr id="10" name="Picture 9"/>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575445" y="3341558"/>
            <a:ext cx="5668137" cy="464630"/>
          </a:xfrm>
          <a:prstGeom prst="rect">
            <a:avLst/>
          </a:prstGeom>
        </p:spPr>
      </p:pic>
      <p:sp>
        <p:nvSpPr>
          <p:cNvPr id="11" name="TextBox 10"/>
          <p:cNvSpPr txBox="1"/>
          <p:nvPr/>
        </p:nvSpPr>
        <p:spPr>
          <a:xfrm>
            <a:off x="394447" y="3863503"/>
            <a:ext cx="8211671" cy="37090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kde vektor uhlovej rýchlosti otáčania sme definovali vzťahom</a:t>
            </a:r>
            <a:endParaRPr lang="en-US" dirty="0">
              <a:latin typeface="Arial" panose="020B0604020202020204" pitchFamily="34" charset="0"/>
              <a:cs typeface="Arial" panose="020B0604020202020204" pitchFamily="34" charset="0"/>
            </a:endParaRPr>
          </a:p>
        </p:txBody>
      </p:sp>
      <p:pic>
        <p:nvPicPr>
          <p:cNvPr id="19" name="Picture 1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6780846" y="3830756"/>
            <a:ext cx="1417892" cy="330899"/>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394447" y="4198421"/>
                <a:ext cx="8570258" cy="258532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Poznamenajme, že teraz chápeme ten vzťah všeobecnejšie ako keď sme sa s ním stretli prvýkrát: v každom časovom okamihu môže byť os </a:t>
                </a:r>
                <a:r>
                  <a:rPr lang="sk-SK" dirty="0" err="1">
                    <a:latin typeface="Arial" panose="020B0604020202020204" pitchFamily="34" charset="0"/>
                    <a:cs typeface="Arial" panose="020B0604020202020204" pitchFamily="34" charset="0"/>
                  </a:rPr>
                  <a:t>infinitezimálnej</a:t>
                </a:r>
                <a:r>
                  <a:rPr lang="sk-SK" dirty="0">
                    <a:latin typeface="Arial" panose="020B0604020202020204" pitchFamily="34" charset="0"/>
                    <a:cs typeface="Arial" panose="020B0604020202020204" pitchFamily="34" charset="0"/>
                  </a:rPr>
                  <a:t> rotácie iná. A zdôraznime, že hoci ten vzťah môžeme prepísať do tvaru</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ktorý chápeme (v </a:t>
                </a:r>
                <a:r>
                  <a:rPr lang="sk-SK" dirty="0" err="1">
                    <a:latin typeface="Arial" panose="020B0604020202020204" pitchFamily="34" charset="0"/>
                    <a:cs typeface="Arial" panose="020B0604020202020204" pitchFamily="34" charset="0"/>
                  </a:rPr>
                  <a:t>Newtonovom</a:t>
                </a:r>
                <a:r>
                  <a:rPr lang="sk-SK" dirty="0">
                    <a:latin typeface="Arial" panose="020B0604020202020204" pitchFamily="34" charset="0"/>
                    <a:cs typeface="Arial" panose="020B0604020202020204" pitchFamily="34" charset="0"/>
                  </a:rPr>
                  <a:t> zmysle) ako zlomok, podiel dvoch veľmi malých  vecí, nedá sa to „</a:t>
                </a:r>
                <a:r>
                  <a:rPr lang="sk-SK" dirty="0" err="1">
                    <a:latin typeface="Arial" panose="020B0604020202020204" pitchFamily="34" charset="0"/>
                    <a:cs typeface="Arial" panose="020B0604020202020204" pitchFamily="34" charset="0"/>
                  </a:rPr>
                  <a:t>zrigorózniť</a:t>
                </a:r>
                <a:r>
                  <a:rPr lang="sk-SK" dirty="0">
                    <a:latin typeface="Arial" panose="020B0604020202020204" pitchFamily="34" charset="0"/>
                    <a:cs typeface="Arial" panose="020B0604020202020204" pitchFamily="34" charset="0"/>
                  </a:rPr>
                  <a:t>“ tak, že by to bola derivácia akejsi vektorovej funkcie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𝜑</m:t>
                        </m:r>
                      </m:e>
                    </m:acc>
                    <m:r>
                      <a:rPr lang="en-US" b="0" i="1" dirty="0" smtClean="0">
                        <a:latin typeface="Cambria Math" panose="02040503050406030204" pitchFamily="18" charset="0"/>
                        <a:cs typeface="Arial" panose="020B0604020202020204" pitchFamily="34" charset="0"/>
                      </a:rPr>
                      <m:t>(</m:t>
                    </m:r>
                    <m:r>
                      <a:rPr lang="en-US" b="0" i="1" dirty="0" smtClean="0">
                        <a:latin typeface="Cambria Math" panose="02040503050406030204" pitchFamily="18" charset="0"/>
                        <a:cs typeface="Arial" panose="020B0604020202020204" pitchFamily="34" charset="0"/>
                      </a:rPr>
                      <m:t>𝑡</m:t>
                    </m:r>
                    <m:r>
                      <a:rPr lang="en-US" b="0" i="1" dirty="0"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podľa času. Súvisí to s nezmyselnosťou ľubovoľne sčítavať infinitezimálne otočenia ako vektory.</a:t>
                </a:r>
              </a:p>
            </p:txBody>
          </p:sp>
        </mc:Choice>
        <mc:Fallback xmlns="">
          <p:sp>
            <p:nvSpPr>
              <p:cNvPr id="13" name="TextBox 12"/>
              <p:cNvSpPr txBox="1">
                <a:spLocks noRot="1" noChangeAspect="1" noMove="1" noResize="1" noEditPoints="1" noAdjustHandles="1" noChangeArrowheads="1" noChangeShapeType="1" noTextEdit="1"/>
              </p:cNvSpPr>
              <p:nvPr/>
            </p:nvSpPr>
            <p:spPr>
              <a:xfrm>
                <a:off x="394447" y="4198421"/>
                <a:ext cx="8570258" cy="2585323"/>
              </a:xfrm>
              <a:prstGeom prst="rect">
                <a:avLst/>
              </a:prstGeom>
              <a:blipFill rotWithShape="0">
                <a:blip r:embed="rId13"/>
                <a:stretch>
                  <a:fillRect l="-640" t="-1415" r="-925" b="-2830"/>
                </a:stretch>
              </a:blipFill>
            </p:spPr>
            <p:txBody>
              <a:bodyPr/>
              <a:lstStyle/>
              <a:p>
                <a:r>
                  <a:rPr lang="sk-SK">
                    <a:noFill/>
                  </a:rPr>
                  <a:t> </a:t>
                </a:r>
              </a:p>
            </p:txBody>
          </p:sp>
        </mc:Fallback>
      </mc:AlternateContent>
      <p:pic>
        <p:nvPicPr>
          <p:cNvPr id="18" name="Picture 17"/>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871060" y="5055031"/>
            <a:ext cx="1258443" cy="586359"/>
          </a:xfrm>
          <a:prstGeom prst="rect">
            <a:avLst/>
          </a:prstGeom>
        </p:spPr>
      </p:pic>
    </p:spTree>
    <p:extLst>
      <p:ext uri="{BB962C8B-B14F-4D97-AF65-F5344CB8AC3E}">
        <p14:creationId xmlns:p14="http://schemas.microsoft.com/office/powerpoint/2010/main" val="2867986011"/>
      </p:ext>
    </p:extLst>
  </p:cSld>
  <p:clrMapOvr>
    <a:masterClrMapping/>
  </p:clrMapOvr>
  <p:extLst mod="1"/>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32116" y="140106"/>
            <a:ext cx="653010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 vzhľadom na priamku</a:t>
            </a:r>
          </a:p>
        </p:txBody>
      </p:sp>
      <mc:AlternateContent xmlns:mc="http://schemas.openxmlformats.org/markup-compatibility/2006" xmlns:a14="http://schemas.microsoft.com/office/drawing/2010/main">
        <mc:Choice Requires="a14">
          <p:sp>
            <p:nvSpPr>
              <p:cNvPr id="4" name="TextBox 3"/>
              <p:cNvSpPr txBox="1"/>
              <p:nvPr/>
            </p:nvSpPr>
            <p:spPr>
              <a:xfrm>
                <a:off x="360125" y="632084"/>
                <a:ext cx="8681238" cy="27469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Aby sme podobné veci mali na jednom mieste, definujme ešte moment hybnosti vzhľadom na priamku. Myslíme orientovanú priamku, teda čosi ako priamku, ktorej smer a orientácia je daná nejakým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jednotkovým vektorom</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 vzhľadom na priamku, je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priemet momentu hybnosti definovaného vzhľadom na referenčný bod ležiaci na tej priamke na tú priamku.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Trochu krkolomná veta, ale obsahuje všetko dôležité, aby definícia bola korektná. Na prvý pohľad sa to nezdá</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lebo sa nepovedalo, kde na uvažovanej priamke sa má umiestniť referenčný bod, ale, ako hneď uvidíme, môže to byť ľubovoľný bod na osi.</a:t>
                </a:r>
              </a:p>
            </p:txBody>
          </p:sp>
        </mc:Choice>
        <mc:Fallback xmlns="">
          <p:sp>
            <p:nvSpPr>
              <p:cNvPr id="4" name="TextBox 3"/>
              <p:cNvSpPr txBox="1">
                <a:spLocks noRot="1" noChangeAspect="1" noMove="1" noResize="1" noEditPoints="1" noAdjustHandles="1" noChangeArrowheads="1" noChangeShapeType="1" noTextEdit="1"/>
              </p:cNvSpPr>
              <p:nvPr/>
            </p:nvSpPr>
            <p:spPr>
              <a:xfrm>
                <a:off x="360125" y="632084"/>
                <a:ext cx="8681238" cy="2746906"/>
              </a:xfrm>
              <a:prstGeom prst="rect">
                <a:avLst/>
              </a:prstGeom>
              <a:blipFill rotWithShape="0">
                <a:blip r:embed="rId13"/>
                <a:stretch>
                  <a:fillRect l="-562" t="-1333" b="-2889"/>
                </a:stretch>
              </a:blipFill>
            </p:spPr>
            <p:txBody>
              <a:bodyPr/>
              <a:lstStyle/>
              <a:p>
                <a:r>
                  <a:rPr lang="en-US">
                    <a:noFill/>
                  </a:rPr>
                  <a:t> </a:t>
                </a:r>
              </a:p>
            </p:txBody>
          </p:sp>
        </mc:Fallback>
      </mc:AlternateContent>
      <p:cxnSp>
        <p:nvCxnSpPr>
          <p:cNvPr id="6" name="Straight Connector 5"/>
          <p:cNvCxnSpPr/>
          <p:nvPr/>
        </p:nvCxnSpPr>
        <p:spPr>
          <a:xfrm flipH="1">
            <a:off x="672353" y="4285129"/>
            <a:ext cx="726141" cy="24363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78541" y="5862918"/>
            <a:ext cx="71717" cy="71717"/>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p:cNvSpPr/>
          <p:nvPr/>
        </p:nvSpPr>
        <p:spPr>
          <a:xfrm>
            <a:off x="2402541" y="4652682"/>
            <a:ext cx="80683" cy="8068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p:cNvCxnSpPr/>
          <p:nvPr/>
        </p:nvCxnSpPr>
        <p:spPr>
          <a:xfrm flipV="1">
            <a:off x="915708" y="4686913"/>
            <a:ext cx="1531653" cy="1208923"/>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032000" y="4512819"/>
            <a:ext cx="402678" cy="1821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03353" y="6069106"/>
            <a:ext cx="166590" cy="58074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2161901" y="4312824"/>
            <a:ext cx="142875" cy="182880"/>
          </a:xfrm>
          <a:prstGeom prst="rect">
            <a:avLst/>
          </a:prstGeom>
        </p:spPr>
      </p:pic>
      <p:pic>
        <p:nvPicPr>
          <p:cNvPr id="23" name="Picture 22"/>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1491853" y="4814399"/>
            <a:ext cx="144780" cy="182880"/>
          </a:xfrm>
          <a:prstGeom prst="rect">
            <a:avLst/>
          </a:prstGeom>
        </p:spPr>
      </p:pic>
      <p:pic>
        <p:nvPicPr>
          <p:cNvPr id="30" name="Picture 29"/>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828553" y="6353600"/>
            <a:ext cx="146685" cy="182880"/>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2563453" y="3240490"/>
                <a:ext cx="6402490" cy="36240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Priemet momentu hybnosti na priamku označme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𝑀</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to skalárna hodnota, môže byť aj záporná, lebo os má orientáciu).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Keby sme za referenčný bod na priamke zvolili namiesto bodu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𝑂</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bod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𝑂</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m:rPr>
                        <m:sty m:val="p"/>
                      </m:rP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a</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také číslo také, aby platil</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dostali by sme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Druhý člen súčtu vypadol, pretože vektorový súčin v ňom je kolmý na vektor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teda jeho skalárny súčin s vektorom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nulový. Priemet momentu hybnosti na priamku teda nezávisí na voľbe referenčného bodu na nej. </a:t>
                </a:r>
              </a:p>
            </p:txBody>
          </p:sp>
        </mc:Choice>
        <mc:Fallback xmlns="">
          <p:sp>
            <p:nvSpPr>
              <p:cNvPr id="31" name="TextBox 30"/>
              <p:cNvSpPr txBox="1">
                <a:spLocks noRot="1" noChangeAspect="1" noMove="1" noResize="1" noEditPoints="1" noAdjustHandles="1" noChangeArrowheads="1" noChangeShapeType="1" noTextEdit="1"/>
              </p:cNvSpPr>
              <p:nvPr/>
            </p:nvSpPr>
            <p:spPr>
              <a:xfrm>
                <a:off x="2563453" y="3240490"/>
                <a:ext cx="6402490" cy="3624069"/>
              </a:xfrm>
              <a:prstGeom prst="rect">
                <a:avLst/>
              </a:prstGeom>
              <a:blipFill rotWithShape="0">
                <a:blip r:embed="rId17"/>
                <a:stretch>
                  <a:fillRect l="-857" t="-1010" r="-1238" b="-1852"/>
                </a:stretch>
              </a:blipFill>
            </p:spPr>
            <p:txBody>
              <a:bodyPr/>
              <a:lstStyle/>
              <a:p>
                <a:r>
                  <a:rPr lang="en-US">
                    <a:noFill/>
                  </a:rPr>
                  <a:t> </a:t>
                </a:r>
              </a:p>
            </p:txBody>
          </p:sp>
        </mc:Fallback>
      </mc:AlternateContent>
      <p:pic>
        <p:nvPicPr>
          <p:cNvPr id="48" name="Picture 47"/>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4477959" y="3902708"/>
            <a:ext cx="2261426" cy="276035"/>
          </a:xfrm>
          <a:prstGeom prst="rect">
            <a:avLst/>
          </a:prstGeom>
        </p:spPr>
      </p:pic>
      <p:cxnSp>
        <p:nvCxnSpPr>
          <p:cNvPr id="34" name="Straight Arrow Connector 33"/>
          <p:cNvCxnSpPr/>
          <p:nvPr/>
        </p:nvCxnSpPr>
        <p:spPr>
          <a:xfrm flipV="1">
            <a:off x="1145770" y="4689706"/>
            <a:ext cx="1297112" cy="49178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1609519" y="5365223"/>
            <a:ext cx="211455" cy="203835"/>
          </a:xfrm>
          <a:prstGeom prst="rect">
            <a:avLst/>
          </a:prstGeom>
        </p:spPr>
      </p:pic>
      <p:sp>
        <p:nvSpPr>
          <p:cNvPr id="39" name="Oval 38"/>
          <p:cNvSpPr/>
          <p:nvPr/>
        </p:nvSpPr>
        <p:spPr>
          <a:xfrm>
            <a:off x="1096258" y="5166239"/>
            <a:ext cx="71717" cy="71717"/>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Picture 39"/>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848034" y="5001032"/>
            <a:ext cx="177165" cy="184785"/>
          </a:xfrm>
          <a:prstGeom prst="rect">
            <a:avLst/>
          </a:prstGeom>
        </p:spPr>
      </p:pic>
      <p:pic>
        <p:nvPicPr>
          <p:cNvPr id="42" name="Picture 41"/>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594126" y="5759095"/>
            <a:ext cx="241935" cy="207645"/>
          </a:xfrm>
          <a:prstGeom prst="rect">
            <a:avLst/>
          </a:prstGeom>
        </p:spPr>
      </p:pic>
      <p:pic>
        <p:nvPicPr>
          <p:cNvPr id="50" name="Picture 49"/>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3423636" y="5075680"/>
            <a:ext cx="5206937" cy="618935"/>
          </a:xfrm>
          <a:prstGeom prst="rect">
            <a:avLst/>
          </a:prstGeom>
        </p:spPr>
      </p:pic>
      <p:pic>
        <p:nvPicPr>
          <p:cNvPr id="51" name="Picture 50"/>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7415815" y="4454904"/>
            <a:ext cx="963549" cy="344615"/>
          </a:xfrm>
          <a:prstGeom prst="rect">
            <a:avLst/>
          </a:prstGeom>
        </p:spPr>
      </p:pic>
    </p:spTree>
    <p:extLst>
      <p:ext uri="{BB962C8B-B14F-4D97-AF65-F5344CB8AC3E}">
        <p14:creationId xmlns:p14="http://schemas.microsoft.com/office/powerpoint/2010/main" val="2866354233"/>
      </p:ext>
    </p:extLst>
  </p:cSld>
  <p:clrMapOvr>
    <a:masterClrMapping/>
  </p:clrMapOvr>
  <p:extLst mod="1"/>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32116" y="140106"/>
            <a:ext cx="653010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 vzhľadom na priamku</a:t>
            </a:r>
          </a:p>
        </p:txBody>
      </p:sp>
      <mc:AlternateContent xmlns:mc="http://schemas.openxmlformats.org/markup-compatibility/2006" xmlns:a14="http://schemas.microsoft.com/office/drawing/2010/main">
        <mc:Choice Requires="a14">
          <p:sp>
            <p:nvSpPr>
              <p:cNvPr id="4" name="TextBox 3"/>
              <p:cNvSpPr txBox="1"/>
              <p:nvPr/>
            </p:nvSpPr>
            <p:spPr>
              <a:xfrm>
                <a:off x="406400" y="896504"/>
                <a:ext cx="8108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Poznamenajme, že niektorí autori zavádzajú moment hybnosti vzhľadom na priamku ak vektor, ktorý má smer jednotkového vektora tej priamky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takto</a:t>
                </a:r>
              </a:p>
            </p:txBody>
          </p:sp>
        </mc:Choice>
        <mc:Fallback xmlns="">
          <p:sp>
            <p:nvSpPr>
              <p:cNvPr id="4" name="TextBox 3"/>
              <p:cNvSpPr txBox="1">
                <a:spLocks noRot="1" noChangeAspect="1" noMove="1" noResize="1" noEditPoints="1" noAdjustHandles="1" noChangeArrowheads="1" noChangeShapeType="1" noTextEdit="1"/>
              </p:cNvSpPr>
              <p:nvPr/>
            </p:nvSpPr>
            <p:spPr>
              <a:xfrm>
                <a:off x="406400" y="896504"/>
                <a:ext cx="8108950" cy="646331"/>
              </a:xfrm>
              <a:prstGeom prst="rect">
                <a:avLst/>
              </a:prstGeom>
              <a:blipFill rotWithShape="0">
                <a:blip r:embed="rId16"/>
                <a:stretch>
                  <a:fillRect l="-677" t="-4717" b="-14151"/>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tretch>
            <a:fillRect/>
          </a:stretch>
        </p:blipFill>
        <p:spPr>
          <a:xfrm>
            <a:off x="2926655" y="2038104"/>
            <a:ext cx="2888933" cy="276035"/>
          </a:xfrm>
          <a:prstGeom prst="rect">
            <a:avLst/>
          </a:prstGeom>
        </p:spPr>
      </p:pic>
    </p:spTree>
    <p:extLst>
      <p:ext uri="{BB962C8B-B14F-4D97-AF65-F5344CB8AC3E}">
        <p14:creationId xmlns:p14="http://schemas.microsoft.com/office/powerpoint/2010/main" val="1254364209"/>
      </p:ext>
    </p:extLst>
  </p:cSld>
  <p:clrMapOvr>
    <a:masterClrMapping/>
  </p:clrMapOvr>
  <p:extLst mod="1"/>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56242" y="201180"/>
            <a:ext cx="80092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 vzhľadom na os otáčania tuhého </a:t>
            </a:r>
            <a:r>
              <a:rPr kumimoji="0" lang="sk-SK"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tel</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lang="sk-SK"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sa</a:t>
            </a:r>
            <a:endPar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3419930" y="815794"/>
            <a:ext cx="2888933" cy="276035"/>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2849628" y="2789852"/>
                <a:ext cx="6096271" cy="40039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Referenčný bod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𝑂</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zvolíme na osi tak, že to bude priesečník osi a roviny na ňu kolmej, v ktorej leží vektor rýchlosti. Potom oba vektory            sú kolmé na vektor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preto vektor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rovnobežný s vektorom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priemet sa robí jednoducho a je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„pohľade zhora“ to vyzerá takto. Vzdialenosť priamky preloženej smerom hybnosti od priamky, na ktorú premietame moment hybnosti sa nazýva rameno hybnosti a zjavne platí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Teda veľkosť momentu hybnosti vzhľadom na priamku je  súčin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ramena hybnosti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veľkosti hybnosti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849628" y="2789852"/>
                <a:ext cx="6096271" cy="4003917"/>
              </a:xfrm>
              <a:prstGeom prst="rect">
                <a:avLst/>
              </a:prstGeom>
              <a:blipFill rotWithShape="0">
                <a:blip r:embed="rId19"/>
                <a:stretch>
                  <a:fillRect l="-799" t="-915" r="-899"/>
                </a:stretch>
              </a:blipFill>
            </p:spPr>
            <p:txBody>
              <a:bodyPr/>
              <a:lstStyle/>
              <a:p>
                <a:r>
                  <a:rPr lang="sk-SK">
                    <a:noFill/>
                  </a:rPr>
                  <a:t> </a:t>
                </a:r>
              </a:p>
            </p:txBody>
          </p:sp>
        </mc:Fallback>
      </mc:AlternateContent>
      <p:cxnSp>
        <p:nvCxnSpPr>
          <p:cNvPr id="25" name="Straight Connector 24"/>
          <p:cNvCxnSpPr/>
          <p:nvPr/>
        </p:nvCxnSpPr>
        <p:spPr>
          <a:xfrm flipH="1">
            <a:off x="574016" y="1893547"/>
            <a:ext cx="726141" cy="24363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80204" y="3471336"/>
            <a:ext cx="71717" cy="71717"/>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p:cNvSpPr/>
          <p:nvPr/>
        </p:nvSpPr>
        <p:spPr>
          <a:xfrm>
            <a:off x="2304204" y="2261100"/>
            <a:ext cx="80683" cy="8068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Arrow Connector 27"/>
          <p:cNvCxnSpPr/>
          <p:nvPr/>
        </p:nvCxnSpPr>
        <p:spPr>
          <a:xfrm flipV="1">
            <a:off x="817371" y="2295331"/>
            <a:ext cx="1531653" cy="1208923"/>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7" idx="1"/>
          </p:cNvCxnSpPr>
          <p:nvPr/>
        </p:nvCxnSpPr>
        <p:spPr>
          <a:xfrm flipH="1" flipV="1">
            <a:off x="2182389" y="1946707"/>
            <a:ext cx="133631" cy="3262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05016" y="3677524"/>
            <a:ext cx="166590" cy="58074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2304204" y="1711896"/>
            <a:ext cx="142875" cy="182880"/>
          </a:xfrm>
          <a:prstGeom prst="rect">
            <a:avLst/>
          </a:prstGeom>
        </p:spPr>
      </p:pic>
      <p:pic>
        <p:nvPicPr>
          <p:cNvPr id="32" name="Picture 31"/>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1393516" y="2422817"/>
            <a:ext cx="144780" cy="182880"/>
          </a:xfrm>
          <a:prstGeom prst="rect">
            <a:avLst/>
          </a:prstGeom>
        </p:spPr>
      </p:pic>
      <p:pic>
        <p:nvPicPr>
          <p:cNvPr id="33" name="Picture 32"/>
          <p:cNvPicPr>
            <a:picLocks noChangeAspect="1"/>
          </p:cNvPicPr>
          <p:nvPr>
            <p:custDataLst>
              <p:tags r:id="rId4"/>
            </p:custDataLst>
          </p:nvPr>
        </p:nvPicPr>
        <p:blipFill>
          <a:blip r:embed="rId22" cstate="print">
            <a:extLst>
              <a:ext uri="{28A0092B-C50C-407E-A947-70E740481C1C}">
                <a14:useLocalDpi xmlns:a14="http://schemas.microsoft.com/office/drawing/2010/main" val="0"/>
              </a:ext>
            </a:extLst>
          </a:blip>
          <a:stretch>
            <a:fillRect/>
          </a:stretch>
        </p:blipFill>
        <p:spPr>
          <a:xfrm>
            <a:off x="730216" y="3962018"/>
            <a:ext cx="146685" cy="182880"/>
          </a:xfrm>
          <a:prstGeom prst="rect">
            <a:avLst/>
          </a:prstGeom>
        </p:spPr>
      </p:pic>
      <p:cxnSp>
        <p:nvCxnSpPr>
          <p:cNvPr id="34" name="Straight Arrow Connector 33"/>
          <p:cNvCxnSpPr/>
          <p:nvPr/>
        </p:nvCxnSpPr>
        <p:spPr>
          <a:xfrm>
            <a:off x="1215951" y="2038235"/>
            <a:ext cx="1138093" cy="293054"/>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5"/>
            </p:custDataLst>
          </p:nvPr>
        </p:nvPicPr>
        <p:blipFill>
          <a:blip r:embed="rId23" cstate="print">
            <a:extLst>
              <a:ext uri="{28A0092B-C50C-407E-A947-70E740481C1C}">
                <a14:useLocalDpi xmlns:a14="http://schemas.microsoft.com/office/drawing/2010/main" val="0"/>
              </a:ext>
            </a:extLst>
          </a:blip>
          <a:stretch>
            <a:fillRect/>
          </a:stretch>
        </p:blipFill>
        <p:spPr>
          <a:xfrm>
            <a:off x="1511182" y="2973641"/>
            <a:ext cx="211455" cy="203835"/>
          </a:xfrm>
          <a:prstGeom prst="rect">
            <a:avLst/>
          </a:prstGeom>
        </p:spPr>
      </p:pic>
      <p:sp>
        <p:nvSpPr>
          <p:cNvPr id="36" name="Oval 35"/>
          <p:cNvSpPr/>
          <p:nvPr/>
        </p:nvSpPr>
        <p:spPr>
          <a:xfrm>
            <a:off x="1222871" y="1986855"/>
            <a:ext cx="71717" cy="71717"/>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 name="Picture 36"/>
          <p:cNvPicPr>
            <a:picLocks noChangeAspect="1"/>
          </p:cNvPicPr>
          <p:nvPr>
            <p:custDataLst>
              <p:tags r:id="rId6"/>
            </p:custDataLst>
          </p:nvPr>
        </p:nvPicPr>
        <p:blipFill>
          <a:blip r:embed="rId24" cstate="print">
            <a:extLst>
              <a:ext uri="{28A0092B-C50C-407E-A947-70E740481C1C}">
                <a14:useLocalDpi xmlns:a14="http://schemas.microsoft.com/office/drawing/2010/main" val="0"/>
              </a:ext>
            </a:extLst>
          </a:blip>
          <a:stretch>
            <a:fillRect/>
          </a:stretch>
        </p:blipFill>
        <p:spPr>
          <a:xfrm>
            <a:off x="960925" y="1882312"/>
            <a:ext cx="177165" cy="184785"/>
          </a:xfrm>
          <a:prstGeom prst="rect">
            <a:avLst/>
          </a:prstGeom>
        </p:spPr>
      </p:pic>
      <p:pic>
        <p:nvPicPr>
          <p:cNvPr id="38" name="Picture 37"/>
          <p:cNvPicPr>
            <a:picLocks noChangeAspect="1"/>
          </p:cNvPicPr>
          <p:nvPr>
            <p:custDataLst>
              <p:tags r:id="rId7"/>
            </p:custDataLst>
          </p:nvPr>
        </p:nvPicPr>
        <p:blipFill>
          <a:blip r:embed="rId25" cstate="print">
            <a:extLst>
              <a:ext uri="{28A0092B-C50C-407E-A947-70E740481C1C}">
                <a14:useLocalDpi xmlns:a14="http://schemas.microsoft.com/office/drawing/2010/main" val="0"/>
              </a:ext>
            </a:extLst>
          </a:blip>
          <a:stretch>
            <a:fillRect/>
          </a:stretch>
        </p:blipFill>
        <p:spPr>
          <a:xfrm>
            <a:off x="495789" y="3367513"/>
            <a:ext cx="241935" cy="207645"/>
          </a:xfrm>
          <a:prstGeom prst="rect">
            <a:avLst/>
          </a:prstGeom>
        </p:spPr>
      </p:pic>
      <p:pic>
        <p:nvPicPr>
          <p:cNvPr id="40" name="Picture 39"/>
          <p:cNvPicPr>
            <a:picLocks noChangeAspect="1"/>
          </p:cNvPicPr>
          <p:nvPr>
            <p:custDataLst>
              <p:tags r:id="rId8"/>
            </p:custDataLst>
          </p:nvPr>
        </p:nvPicPr>
        <p:blipFill>
          <a:blip r:embed="rId26" cstate="print">
            <a:extLst>
              <a:ext uri="{28A0092B-C50C-407E-A947-70E740481C1C}">
                <a14:useLocalDpi xmlns:a14="http://schemas.microsoft.com/office/drawing/2010/main" val="0"/>
              </a:ext>
            </a:extLst>
          </a:blip>
          <a:stretch>
            <a:fillRect/>
          </a:stretch>
        </p:blipFill>
        <p:spPr>
          <a:xfrm>
            <a:off x="6133984" y="3439325"/>
            <a:ext cx="349758" cy="207455"/>
          </a:xfrm>
          <a:prstGeom prst="rect">
            <a:avLst/>
          </a:prstGeom>
        </p:spPr>
      </p:pic>
      <p:pic>
        <p:nvPicPr>
          <p:cNvPr id="41" name="Picture 40"/>
          <p:cNvPicPr>
            <a:picLocks noChangeAspect="1"/>
          </p:cNvPicPr>
          <p:nvPr>
            <p:custDataLst>
              <p:tags r:id="rId9"/>
            </p:custDataLst>
          </p:nvPr>
        </p:nvPicPr>
        <p:blipFill>
          <a:blip r:embed="rId27" cstate="print">
            <a:extLst>
              <a:ext uri="{28A0092B-C50C-407E-A947-70E740481C1C}">
                <a14:useLocalDpi xmlns:a14="http://schemas.microsoft.com/office/drawing/2010/main" val="0"/>
              </a:ext>
            </a:extLst>
          </a:blip>
          <a:stretch>
            <a:fillRect/>
          </a:stretch>
        </p:blipFill>
        <p:spPr>
          <a:xfrm>
            <a:off x="4340139" y="4258268"/>
            <a:ext cx="3115247" cy="276035"/>
          </a:xfrm>
          <a:prstGeom prst="rect">
            <a:avLst/>
          </a:prstGeom>
        </p:spPr>
      </p:pic>
      <p:sp>
        <p:nvSpPr>
          <p:cNvPr id="43" name="Oval 42"/>
          <p:cNvSpPr/>
          <p:nvPr/>
        </p:nvSpPr>
        <p:spPr>
          <a:xfrm>
            <a:off x="616498" y="6087204"/>
            <a:ext cx="71717" cy="71717"/>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384059" y="6154345"/>
            <a:ext cx="177165" cy="184785"/>
          </a:xfrm>
          <a:prstGeom prst="rect">
            <a:avLst/>
          </a:prstGeom>
        </p:spPr>
      </p:pic>
      <p:cxnSp>
        <p:nvCxnSpPr>
          <p:cNvPr id="45" name="Straight Arrow Connector 44"/>
          <p:cNvCxnSpPr/>
          <p:nvPr/>
        </p:nvCxnSpPr>
        <p:spPr>
          <a:xfrm flipV="1">
            <a:off x="688215" y="5761769"/>
            <a:ext cx="1188628" cy="361293"/>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1716007" y="5266063"/>
            <a:ext cx="155050" cy="4786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1830714" y="5710225"/>
            <a:ext cx="80683" cy="8068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custDataLst>
              <p:tags r:id="rId11"/>
            </p:custDataLst>
          </p:nvPr>
        </p:nvPicPr>
        <p:blipFill>
          <a:blip r:embed="rId28" cstate="print">
            <a:extLst>
              <a:ext uri="{28A0092B-C50C-407E-A947-70E740481C1C}">
                <a14:useLocalDpi xmlns:a14="http://schemas.microsoft.com/office/drawing/2010/main" val="0"/>
              </a:ext>
            </a:extLst>
          </a:blip>
          <a:stretch>
            <a:fillRect/>
          </a:stretch>
        </p:blipFill>
        <p:spPr>
          <a:xfrm>
            <a:off x="1065359" y="6095905"/>
            <a:ext cx="678180" cy="253365"/>
          </a:xfrm>
          <a:prstGeom prst="rect">
            <a:avLst/>
          </a:prstGeom>
        </p:spPr>
      </p:pic>
      <p:pic>
        <p:nvPicPr>
          <p:cNvPr id="50" name="Picture 49"/>
          <p:cNvPicPr>
            <a:picLocks noChangeAspect="1"/>
          </p:cNvPicPr>
          <p:nvPr>
            <p:custDataLst>
              <p:tags r:id="rId12"/>
            </p:custDataLst>
          </p:nvPr>
        </p:nvPicPr>
        <p:blipFill>
          <a:blip r:embed="rId20" cstate="print">
            <a:extLst>
              <a:ext uri="{28A0092B-C50C-407E-A947-70E740481C1C}">
                <a14:useLocalDpi xmlns:a14="http://schemas.microsoft.com/office/drawing/2010/main" val="0"/>
              </a:ext>
            </a:extLst>
          </a:blip>
          <a:stretch>
            <a:fillRect/>
          </a:stretch>
        </p:blipFill>
        <p:spPr>
          <a:xfrm>
            <a:off x="1598483" y="5454150"/>
            <a:ext cx="142875" cy="182880"/>
          </a:xfrm>
          <a:prstGeom prst="rect">
            <a:avLst/>
          </a:prstGeom>
        </p:spPr>
      </p:pic>
      <p:pic>
        <p:nvPicPr>
          <p:cNvPr id="59" name="Picture 58"/>
          <p:cNvPicPr>
            <a:picLocks noChangeAspect="1"/>
          </p:cNvPicPr>
          <p:nvPr>
            <p:custDataLst>
              <p:tags r:id="rId13"/>
            </p:custDataLst>
          </p:nvPr>
        </p:nvPicPr>
        <p:blipFill>
          <a:blip r:embed="rId29" cstate="print">
            <a:extLst>
              <a:ext uri="{28A0092B-C50C-407E-A947-70E740481C1C}">
                <a14:useLocalDpi xmlns:a14="http://schemas.microsoft.com/office/drawing/2010/main" val="0"/>
              </a:ext>
            </a:extLst>
          </a:blip>
          <a:stretch>
            <a:fillRect/>
          </a:stretch>
        </p:blipFill>
        <p:spPr>
          <a:xfrm>
            <a:off x="4775228" y="5500298"/>
            <a:ext cx="1946910" cy="306705"/>
          </a:xfrm>
          <a:prstGeom prst="rect">
            <a:avLst/>
          </a:prstGeom>
        </p:spPr>
      </p:pic>
      <p:sp>
        <p:nvSpPr>
          <p:cNvPr id="5" name="TextBox 4"/>
          <p:cNvSpPr txBox="1"/>
          <p:nvPr/>
        </p:nvSpPr>
        <p:spPr>
          <a:xfrm>
            <a:off x="2904093" y="1329028"/>
            <a:ext cx="56891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uvažujeme tuhé teleso otáčajúce sa okolo fixnej osi, potom okamžité rýchlosti všetkých bodov telesa sú kolmé na tú os. Potom je osobitne ľahké vypočítať moment hybnosti ľubovoľného bodu telesa vzhľadom na os.</a:t>
            </a:r>
          </a:p>
        </p:txBody>
      </p:sp>
      <p:cxnSp>
        <p:nvCxnSpPr>
          <p:cNvPr id="13" name="Straight Connector 12"/>
          <p:cNvCxnSpPr/>
          <p:nvPr/>
        </p:nvCxnSpPr>
        <p:spPr>
          <a:xfrm>
            <a:off x="1538296" y="4693186"/>
            <a:ext cx="576943" cy="1773715"/>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402517"/>
      </p:ext>
    </p:extLst>
  </p:cSld>
  <p:clrMapOvr>
    <a:masterClrMapping/>
  </p:clrMapOvr>
  <p:extLst mod="1"/>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699111" y="6318529"/>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52177" y="1004835"/>
            <a:ext cx="8400422"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Vypočítajme teraz, ako závisí moment hybnosti častice na čase, ak sa častica pohybuje v súlade so zákonom sily.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Definujme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sily (vzhľadom na referenčný bod)</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(anglický termín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torque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alebo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momentum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force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teda platí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moment hybnosti a moment sily platí teda čosi ako analógia zákona pre hybnosť a silu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Zatiaľ to vyzerá ako hromadenie nových definícií, ale postupne uvidíme, načo je to všetko dobré.</a:t>
            </a:r>
          </a:p>
        </p:txBody>
      </p:sp>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072482" y="1917657"/>
            <a:ext cx="5090351" cy="471488"/>
          </a:xfrm>
          <a:prstGeom prst="rect">
            <a:avLst/>
          </a:prstGeom>
        </p:spPr>
      </p:pic>
      <p:pic>
        <p:nvPicPr>
          <p:cNvPr id="8" name="Picture 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886480" y="3036160"/>
            <a:ext cx="987552" cy="221171"/>
          </a:xfrm>
          <a:prstGeom prst="rect">
            <a:avLst/>
          </a:prstGeom>
        </p:spPr>
      </p:pic>
      <p:pic>
        <p:nvPicPr>
          <p:cNvPr id="10" name="Picture 9"/>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756977" y="3867157"/>
            <a:ext cx="742379" cy="533210"/>
          </a:xfrm>
          <a:prstGeom prst="rect">
            <a:avLst/>
          </a:prstGeom>
        </p:spPr>
      </p:pic>
      <p:pic>
        <p:nvPicPr>
          <p:cNvPr id="12" name="Picture 11"/>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756977" y="5187665"/>
            <a:ext cx="740664" cy="474917"/>
          </a:xfrm>
          <a:prstGeom prst="rect">
            <a:avLst/>
          </a:prstGeom>
        </p:spPr>
      </p:pic>
      <p:sp>
        <p:nvSpPr>
          <p:cNvPr id="13" name="TextBox 12"/>
          <p:cNvSpPr txBox="1"/>
          <p:nvPr/>
        </p:nvSpPr>
        <p:spPr>
          <a:xfrm>
            <a:off x="1949380" y="231112"/>
            <a:ext cx="46523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sily</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07150837"/>
      </p:ext>
    </p:extLst>
  </p:cSld>
  <p:clrMapOvr>
    <a:masterClrMapping/>
  </p:clrMapOvr>
  <p:extLst mod="1"/>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949380" y="231112"/>
            <a:ext cx="46523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sily vzhľadom na priamku</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21547" y="1266092"/>
            <a:ext cx="819380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analógii s momentom hybnosti vzhľadom na priamku definujeme aj moment sily vzhľadom na priamku: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sily vzhľadom na priamku, je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priemet momentu sily definovaného vzhľadom na referenčný bod ležiaci na tej priamke na tú priamku.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321547" y="2639626"/>
                <a:ext cx="839758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Priemet momentu sily na priamku označme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to skalárna hodnota, môže byť aj záporná, lebo priamka má orientáciu). </a:t>
                </a:r>
              </a:p>
            </p:txBody>
          </p:sp>
        </mc:Choice>
        <mc:Fallback xmlns="">
          <p:sp>
            <p:nvSpPr>
              <p:cNvPr id="5" name="Rectangle 4"/>
              <p:cNvSpPr>
                <a:spLocks noRot="1" noChangeAspect="1" noMove="1" noResize="1" noEditPoints="1" noAdjustHandles="1" noChangeArrowheads="1" noChangeShapeType="1" noTextEdit="1"/>
              </p:cNvSpPr>
              <p:nvPr/>
            </p:nvSpPr>
            <p:spPr>
              <a:xfrm>
                <a:off x="321547" y="2639626"/>
                <a:ext cx="8397580" cy="646331"/>
              </a:xfrm>
              <a:prstGeom prst="rect">
                <a:avLst/>
              </a:prstGeom>
              <a:blipFill rotWithShape="0">
                <a:blip r:embed="rId11"/>
                <a:stretch>
                  <a:fillRect l="-654" t="-4717" b="-14151"/>
                </a:stretch>
              </a:blipFill>
            </p:spPr>
            <p:txBody>
              <a:bodyPr/>
              <a:lstStyle/>
              <a:p>
                <a:r>
                  <a:rPr lang="sk-SK">
                    <a:noFill/>
                  </a:rPr>
                  <a:t> </a:t>
                </a:r>
              </a:p>
            </p:txBody>
          </p:sp>
        </mc:Fallback>
      </mc:AlternateContent>
      <p:pic>
        <p:nvPicPr>
          <p:cNvPr id="7" name="Picture 6"/>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389625" y="3459163"/>
            <a:ext cx="2053971" cy="27603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21098" y="3805959"/>
                <a:ext cx="8108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Poznamenajme, že niektorí autori zavádzajú moment sily vzhľadom na priamku ak vektor, ktorý má smer jednotkového vektora tej priamky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takto</a:t>
                </a:r>
              </a:p>
            </p:txBody>
          </p:sp>
        </mc:Choice>
        <mc:Fallback xmlns="">
          <p:sp>
            <p:nvSpPr>
              <p:cNvPr id="8" name="TextBox 7"/>
              <p:cNvSpPr txBox="1">
                <a:spLocks noRot="1" noChangeAspect="1" noMove="1" noResize="1" noEditPoints="1" noAdjustHandles="1" noChangeArrowheads="1" noChangeShapeType="1" noTextEdit="1"/>
              </p:cNvSpPr>
              <p:nvPr/>
            </p:nvSpPr>
            <p:spPr>
              <a:xfrm>
                <a:off x="221098" y="3805959"/>
                <a:ext cx="8108950" cy="646331"/>
              </a:xfrm>
              <a:prstGeom prst="rect">
                <a:avLst/>
              </a:prstGeom>
              <a:blipFill rotWithShape="0">
                <a:blip r:embed="rId13"/>
                <a:stretch>
                  <a:fillRect l="-602" t="-4717" b="-14151"/>
                </a:stretch>
              </a:blipFill>
            </p:spPr>
            <p:txBody>
              <a:bodyPr/>
              <a:lstStyle/>
              <a:p>
                <a:r>
                  <a:rPr lang="sk-SK">
                    <a:noFill/>
                  </a:rPr>
                  <a:t> </a:t>
                </a:r>
              </a:p>
            </p:txBody>
          </p:sp>
        </mc:Fallback>
      </mc:AlternateContent>
      <p:pic>
        <p:nvPicPr>
          <p:cNvPr id="10" name="Picture 9"/>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288024" y="4549211"/>
            <a:ext cx="2681478" cy="276035"/>
          </a:xfrm>
          <a:prstGeom prst="rect">
            <a:avLst/>
          </a:prstGeom>
        </p:spPr>
      </p:pic>
      <p:sp>
        <p:nvSpPr>
          <p:cNvPr id="11" name="Oval 10"/>
          <p:cNvSpPr/>
          <p:nvPr/>
        </p:nvSpPr>
        <p:spPr>
          <a:xfrm>
            <a:off x="616498" y="6087204"/>
            <a:ext cx="71717" cy="71717"/>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384059" y="6154345"/>
            <a:ext cx="177165" cy="184785"/>
          </a:xfrm>
          <a:prstGeom prst="rect">
            <a:avLst/>
          </a:prstGeom>
        </p:spPr>
      </p:pic>
      <p:cxnSp>
        <p:nvCxnSpPr>
          <p:cNvPr id="13" name="Straight Arrow Connector 12"/>
          <p:cNvCxnSpPr/>
          <p:nvPr/>
        </p:nvCxnSpPr>
        <p:spPr>
          <a:xfrm flipV="1">
            <a:off x="688215" y="5761769"/>
            <a:ext cx="1188628" cy="361293"/>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468378" y="5562572"/>
            <a:ext cx="402678" cy="1821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830714" y="5710225"/>
            <a:ext cx="80683" cy="8068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1207421" y="5995764"/>
            <a:ext cx="144780" cy="182880"/>
          </a:xfrm>
          <a:prstGeom prst="rect">
            <a:avLst/>
          </a:prstGeom>
        </p:spPr>
      </p:pic>
      <p:pic>
        <p:nvPicPr>
          <p:cNvPr id="22" name="Picture 21"/>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1677338" y="5348683"/>
            <a:ext cx="186690" cy="243840"/>
          </a:xfrm>
          <a:prstGeom prst="rect">
            <a:avLst/>
          </a:prstGeom>
        </p:spPr>
      </p:pic>
      <p:cxnSp>
        <p:nvCxnSpPr>
          <p:cNvPr id="18" name="Straight Connector 17"/>
          <p:cNvCxnSpPr/>
          <p:nvPr/>
        </p:nvCxnSpPr>
        <p:spPr>
          <a:xfrm>
            <a:off x="696929" y="5213183"/>
            <a:ext cx="1633493" cy="736401"/>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51271" y="5359985"/>
            <a:ext cx="337473" cy="763078"/>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647972" y="5614747"/>
            <a:ext cx="95250" cy="179070"/>
          </a:xfrm>
          <a:prstGeom prst="rect">
            <a:avLst/>
          </a:prstGeom>
        </p:spPr>
      </p:pic>
      <p:sp>
        <p:nvSpPr>
          <p:cNvPr id="23" name="TextBox 22"/>
          <p:cNvSpPr txBox="1"/>
          <p:nvPr/>
        </p:nvSpPr>
        <p:spPr>
          <a:xfrm>
            <a:off x="2396049" y="4870438"/>
            <a:ext cx="639459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je sila kolmá na uvažovanú priamku, zavádzame pojem rameno sily presne analogicky ako sme to robili pri momente hybnosti a dostaneme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teda veľkosť momentu sily vzhľadom na priamku je súčin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ramena sily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veľkosti sily.</a:t>
            </a:r>
          </a:p>
        </p:txBody>
      </p:sp>
      <p:pic>
        <p:nvPicPr>
          <p:cNvPr id="24" name="Picture 23"/>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5043753" y="5562572"/>
            <a:ext cx="1099185" cy="306705"/>
          </a:xfrm>
          <a:prstGeom prst="rect">
            <a:avLst/>
          </a:prstGeom>
        </p:spPr>
      </p:pic>
    </p:spTree>
    <p:extLst>
      <p:ext uri="{BB962C8B-B14F-4D97-AF65-F5344CB8AC3E}">
        <p14:creationId xmlns:p14="http://schemas.microsoft.com/office/powerpoint/2010/main" val="3505242555"/>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57950" y="6274609"/>
            <a:ext cx="2057400" cy="365125"/>
          </a:xfrm>
        </p:spPr>
        <p:txBody>
          <a:bodyPr/>
          <a:lstStyle/>
          <a:p>
            <a:fld id="{1BCE0CA2-1A48-4B23-8A77-1A9F640E54E6}" type="slidenum">
              <a:rPr lang="sk-SK" smtClean="0"/>
              <a:t>5</a:t>
            </a:fld>
            <a:endParaRPr lang="sk-SK"/>
          </a:p>
        </p:txBody>
      </p:sp>
      <mc:AlternateContent xmlns:mc="http://schemas.openxmlformats.org/markup-compatibility/2006" xmlns:a14="http://schemas.microsoft.com/office/drawing/2010/main">
        <mc:Choice Requires="a14">
          <p:sp>
            <p:nvSpPr>
              <p:cNvPr id="3" name="TextBox 2"/>
              <p:cNvSpPr txBox="1"/>
              <p:nvPr/>
            </p:nvSpPr>
            <p:spPr>
              <a:xfrm>
                <a:off x="322729" y="537882"/>
                <a:ext cx="8597153" cy="95712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Zapamätajte si veľmi užitočný vzorec, že pri otáčaní polohového vektora uhlovou rýchlosťou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𝜔</m:t>
                        </m:r>
                      </m:e>
                    </m:acc>
                  </m:oMath>
                </a14:m>
                <a:r>
                  <a:rPr lang="sk-SK" dirty="0">
                    <a:latin typeface="Arial" panose="020B0604020202020204" pitchFamily="34" charset="0"/>
                    <a:cs typeface="Arial" panose="020B0604020202020204" pitchFamily="34" charset="0"/>
                  </a:rPr>
                  <a:t> je okamžitá rýchlosť častice (rýchlosť koncového bodu polohového vektora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𝑟</m:t>
                        </m:r>
                      </m:e>
                    </m:acc>
                  </m:oMath>
                </a14:m>
                <a:r>
                  <a:rPr lang="sk-SK" dirty="0">
                    <a:latin typeface="Arial" panose="020B0604020202020204" pitchFamily="34" charset="0"/>
                    <a:cs typeface="Arial" panose="020B0604020202020204" pitchFamily="34" charset="0"/>
                  </a:rPr>
                  <a:t>) daná vzťahom</a:t>
                </a:r>
                <a:endParaRPr lang="en-US"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22729" y="537882"/>
                <a:ext cx="8597153" cy="957121"/>
              </a:xfrm>
              <a:prstGeom prst="rect">
                <a:avLst/>
              </a:prstGeom>
              <a:blipFill rotWithShape="0">
                <a:blip r:embed="rId7"/>
                <a:stretch>
                  <a:fillRect l="-638" t="-3185" b="-5732"/>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821952" y="1645790"/>
            <a:ext cx="980694" cy="164592"/>
          </a:xfrm>
          <a:prstGeom prst="rect">
            <a:avLst/>
          </a:prstGeom>
        </p:spPr>
      </p:pic>
      <p:sp>
        <p:nvSpPr>
          <p:cNvPr id="5" name="Rectangle 4"/>
          <p:cNvSpPr/>
          <p:nvPr/>
        </p:nvSpPr>
        <p:spPr>
          <a:xfrm>
            <a:off x="170329" y="385483"/>
            <a:ext cx="8597153" cy="16795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0728" y="2585494"/>
            <a:ext cx="5549153"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Ešte raz si pozrite obrázok (už ste ho videli, ibaže z trochu iného uhla pohľadu) a ubezpečte sa podľa pravidla pravej ruky v definícii vektorového súčinu, že správne poradie je naozaj</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 nie</a:t>
            </a: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363882" y="3931789"/>
            <a:ext cx="980694" cy="164592"/>
          </a:xfrm>
          <a:prstGeom prst="rect">
            <a:avLst/>
          </a:prstGeom>
        </p:spPr>
      </p:pic>
      <p:cxnSp>
        <p:nvCxnSpPr>
          <p:cNvPr id="12" name="Straight Connector 11"/>
          <p:cNvCxnSpPr/>
          <p:nvPr/>
        </p:nvCxnSpPr>
        <p:spPr>
          <a:xfrm>
            <a:off x="5328022" y="4316692"/>
            <a:ext cx="942975" cy="7035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328022" y="4303444"/>
            <a:ext cx="942975" cy="7257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363882" y="4540736"/>
            <a:ext cx="948119" cy="164592"/>
          </a:xfrm>
          <a:prstGeom prst="rect">
            <a:avLst/>
          </a:prstGeom>
        </p:spPr>
      </p:pic>
      <p:sp>
        <p:nvSpPr>
          <p:cNvPr id="16" name="Freeform 15"/>
          <p:cNvSpPr/>
          <p:nvPr/>
        </p:nvSpPr>
        <p:spPr>
          <a:xfrm>
            <a:off x="1692613" y="4016661"/>
            <a:ext cx="3385225" cy="1372462"/>
          </a:xfrm>
          <a:custGeom>
            <a:avLst/>
            <a:gdLst>
              <a:gd name="connsiteX0" fmla="*/ 3385225 w 3385225"/>
              <a:gd name="connsiteY0" fmla="*/ 10590 h 1372462"/>
              <a:gd name="connsiteX1" fmla="*/ 2801566 w 3385225"/>
              <a:gd name="connsiteY1" fmla="*/ 862 h 1372462"/>
              <a:gd name="connsiteX2" fmla="*/ 2052536 w 3385225"/>
              <a:gd name="connsiteY2" fmla="*/ 30045 h 1372462"/>
              <a:gd name="connsiteX3" fmla="*/ 1731523 w 3385225"/>
              <a:gd name="connsiteY3" fmla="*/ 117594 h 1372462"/>
              <a:gd name="connsiteX4" fmla="*/ 1459149 w 3385225"/>
              <a:gd name="connsiteY4" fmla="*/ 282965 h 1372462"/>
              <a:gd name="connsiteX5" fmla="*/ 1177047 w 3385225"/>
              <a:gd name="connsiteY5" fmla="*/ 506701 h 1372462"/>
              <a:gd name="connsiteX6" fmla="*/ 661481 w 3385225"/>
              <a:gd name="connsiteY6" fmla="*/ 924990 h 1372462"/>
              <a:gd name="connsiteX7" fmla="*/ 223736 w 3385225"/>
              <a:gd name="connsiteY7" fmla="*/ 1236275 h 1372462"/>
              <a:gd name="connsiteX8" fmla="*/ 0 w 3385225"/>
              <a:gd name="connsiteY8" fmla="*/ 1372462 h 137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5225" h="1372462">
                <a:moveTo>
                  <a:pt x="3385225" y="10590"/>
                </a:moveTo>
                <a:cubicBezTo>
                  <a:pt x="3204453" y="4105"/>
                  <a:pt x="3023681" y="-2380"/>
                  <a:pt x="2801566" y="862"/>
                </a:cubicBezTo>
                <a:cubicBezTo>
                  <a:pt x="2579451" y="4104"/>
                  <a:pt x="2230876" y="10590"/>
                  <a:pt x="2052536" y="30045"/>
                </a:cubicBezTo>
                <a:cubicBezTo>
                  <a:pt x="1874196" y="49500"/>
                  <a:pt x="1830421" y="75441"/>
                  <a:pt x="1731523" y="117594"/>
                </a:cubicBezTo>
                <a:cubicBezTo>
                  <a:pt x="1632625" y="159747"/>
                  <a:pt x="1551562" y="218114"/>
                  <a:pt x="1459149" y="282965"/>
                </a:cubicBezTo>
                <a:cubicBezTo>
                  <a:pt x="1366736" y="347816"/>
                  <a:pt x="1177047" y="506701"/>
                  <a:pt x="1177047" y="506701"/>
                </a:cubicBezTo>
                <a:cubicBezTo>
                  <a:pt x="1044102" y="613705"/>
                  <a:pt x="820366" y="803394"/>
                  <a:pt x="661481" y="924990"/>
                </a:cubicBezTo>
                <a:cubicBezTo>
                  <a:pt x="502596" y="1046586"/>
                  <a:pt x="333983" y="1161696"/>
                  <a:pt x="223736" y="1236275"/>
                </a:cubicBezTo>
                <a:cubicBezTo>
                  <a:pt x="113489" y="1310854"/>
                  <a:pt x="56744" y="1341658"/>
                  <a:pt x="0" y="1372462"/>
                </a:cubicBezTo>
              </a:path>
            </a:pathLst>
          </a:custGeom>
          <a:noFill/>
          <a:ln w="28575">
            <a:solidFill>
              <a:srgbClr val="FF000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pic>
        <p:nvPicPr>
          <p:cNvPr id="17" name="Picture 16"/>
          <p:cNvPicPr>
            <a:picLocks noChangeAspect="1"/>
          </p:cNvPicPr>
          <p:nvPr/>
        </p:nvPicPr>
        <p:blipFill>
          <a:blip r:embed="rId10"/>
          <a:stretch>
            <a:fillRect/>
          </a:stretch>
        </p:blipFill>
        <p:spPr>
          <a:xfrm>
            <a:off x="314212" y="2606330"/>
            <a:ext cx="2756802" cy="4033404"/>
          </a:xfrm>
          <a:prstGeom prst="rect">
            <a:avLst/>
          </a:prstGeom>
        </p:spPr>
      </p:pic>
      <p:sp>
        <p:nvSpPr>
          <p:cNvPr id="18" name="TextBox 17"/>
          <p:cNvSpPr txBox="1"/>
          <p:nvPr/>
        </p:nvSpPr>
        <p:spPr>
          <a:xfrm>
            <a:off x="1029511" y="2353866"/>
            <a:ext cx="4990289" cy="307777"/>
          </a:xfrm>
          <a:prstGeom prst="rect">
            <a:avLst/>
          </a:prstGeom>
          <a:noFill/>
        </p:spPr>
        <p:txBody>
          <a:bodyPr wrap="square" rtlCol="0">
            <a:spAutoFit/>
          </a:bodyPr>
          <a:lstStyle/>
          <a:p>
            <a:r>
              <a:rPr lang="sk-SK" sz="1400" dirty="0">
                <a:ln>
                  <a:solidFill>
                    <a:schemeClr val="accent4">
                      <a:lumMod val="75000"/>
                    </a:schemeClr>
                  </a:solidFill>
                </a:ln>
                <a:solidFill>
                  <a:srgbClr val="00B050"/>
                </a:solidFill>
                <a:latin typeface="Arial" panose="020B0604020202020204" pitchFamily="34" charset="0"/>
                <a:cs typeface="Arial" panose="020B0604020202020204" pitchFamily="34" charset="0"/>
              </a:rPr>
              <a:t>Toto je ruka definujúca kladný smer otáčania</a:t>
            </a:r>
            <a:endParaRPr lang="en-US" sz="1400" dirty="0">
              <a:ln>
                <a:solidFill>
                  <a:schemeClr val="accent4">
                    <a:lumMod val="75000"/>
                  </a:schemeClr>
                </a:solidFill>
              </a:ln>
              <a:solidFill>
                <a:srgbClr val="00B050"/>
              </a:solidFill>
              <a:latin typeface="Arial" panose="020B0604020202020204" pitchFamily="34" charset="0"/>
              <a:cs typeface="Arial" panose="020B0604020202020204" pitchFamily="34" charset="0"/>
            </a:endParaRPr>
          </a:p>
        </p:txBody>
      </p:sp>
      <p:sp>
        <p:nvSpPr>
          <p:cNvPr id="19" name="TextBox 18"/>
          <p:cNvSpPr txBox="1"/>
          <p:nvPr/>
        </p:nvSpPr>
        <p:spPr>
          <a:xfrm>
            <a:off x="1344737" y="5804627"/>
            <a:ext cx="4990289" cy="307777"/>
          </a:xfrm>
          <a:prstGeom prst="rect">
            <a:avLst/>
          </a:prstGeom>
          <a:noFill/>
        </p:spPr>
        <p:txBody>
          <a:bodyPr wrap="square" rtlCol="0">
            <a:spAutoFit/>
          </a:bodyPr>
          <a:lstStyle/>
          <a:p>
            <a:r>
              <a:rPr lang="sk-SK" sz="1400" dirty="0">
                <a:ln>
                  <a:solidFill>
                    <a:schemeClr val="accent4">
                      <a:lumMod val="75000"/>
                    </a:schemeClr>
                  </a:solidFill>
                </a:ln>
                <a:solidFill>
                  <a:srgbClr val="00B050"/>
                </a:solidFill>
                <a:latin typeface="Arial" panose="020B0604020202020204" pitchFamily="34" charset="0"/>
                <a:cs typeface="Arial" panose="020B0604020202020204" pitchFamily="34" charset="0"/>
              </a:rPr>
              <a:t>Toto je ruka definujúca vektorový súčin</a:t>
            </a:r>
            <a:endParaRPr lang="en-US" sz="1400" dirty="0">
              <a:ln>
                <a:solidFill>
                  <a:schemeClr val="accent4">
                    <a:lumMod val="75000"/>
                  </a:schemeClr>
                </a:solidFill>
              </a:ln>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744864"/>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6</a:t>
            </a:fld>
            <a:endParaRPr lang="sk-SK"/>
          </a:p>
        </p:txBody>
      </p:sp>
      <p:pic>
        <p:nvPicPr>
          <p:cNvPr id="3" name="Picture 2"/>
          <p:cNvPicPr>
            <a:picLocks noChangeAspect="1"/>
          </p:cNvPicPr>
          <p:nvPr/>
        </p:nvPicPr>
        <p:blipFill rotWithShape="1">
          <a:blip r:embed="rId2"/>
          <a:srcRect r="108" b="14496"/>
          <a:stretch/>
        </p:blipFill>
        <p:spPr>
          <a:xfrm>
            <a:off x="2371277" y="3834995"/>
            <a:ext cx="4567699" cy="2996286"/>
          </a:xfrm>
          <a:prstGeom prst="rect">
            <a:avLst/>
          </a:prstGeom>
          <a:ln>
            <a:solidFill>
              <a:schemeClr val="tx1"/>
            </a:solidFill>
          </a:ln>
        </p:spPr>
      </p:pic>
      <p:sp>
        <p:nvSpPr>
          <p:cNvPr id="5" name="TextBox 4"/>
          <p:cNvSpPr txBox="1"/>
          <p:nvPr/>
        </p:nvSpPr>
        <p:spPr>
          <a:xfrm>
            <a:off x="850034" y="295564"/>
            <a:ext cx="7610186"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Otočenia a otáčania</a:t>
            </a:r>
          </a:p>
        </p:txBody>
      </p:sp>
      <p:sp>
        <p:nvSpPr>
          <p:cNvPr id="6" name="TextBox 5"/>
          <p:cNvSpPr txBox="1"/>
          <p:nvPr/>
        </p:nvSpPr>
        <p:spPr>
          <a:xfrm>
            <a:off x="73889" y="695674"/>
            <a:ext cx="8950037" cy="313932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Diskutujeme o otočeniach a otáčaniach. Otočenie sa týka vzťahu medzi dvoma polohami, medzi ktorými je vzťah otočenia (anglicky </a:t>
            </a:r>
            <a:r>
              <a:rPr lang="sk-SK" dirty="0" err="1">
                <a:latin typeface="Arial" panose="020B0604020202020204" pitchFamily="34" charset="0"/>
                <a:cs typeface="Arial" panose="020B0604020202020204" pitchFamily="34" charset="0"/>
              </a:rPr>
              <a:t>angular</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displacement</a:t>
            </a:r>
            <a:r>
              <a:rPr lang="sk-SK" dirty="0">
                <a:latin typeface="Arial" panose="020B0604020202020204" pitchFamily="34" charset="0"/>
                <a:cs typeface="Arial" panose="020B0604020202020204" pitchFamily="34" charset="0"/>
              </a:rPr>
              <a:t>), napríklad otočenia okolo nejakej osi o nejaký konečný uhol. </a:t>
            </a:r>
          </a:p>
          <a:p>
            <a:r>
              <a:rPr lang="sk-SK" dirty="0">
                <a:latin typeface="Arial" panose="020B0604020202020204" pitchFamily="34" charset="0"/>
                <a:cs typeface="Arial" panose="020B0604020202020204" pitchFamily="34" charset="0"/>
              </a:rPr>
              <a:t>Otáčanie (po anglicky </a:t>
            </a:r>
            <a:r>
              <a:rPr lang="sk-SK" dirty="0" err="1">
                <a:latin typeface="Arial" panose="020B0604020202020204" pitchFamily="34" charset="0"/>
                <a:cs typeface="Arial" panose="020B0604020202020204" pitchFamily="34" charset="0"/>
              </a:rPr>
              <a:t>rotation</a:t>
            </a:r>
            <a:r>
              <a:rPr lang="sk-SK" dirty="0">
                <a:latin typeface="Arial" panose="020B0604020202020204" pitchFamily="34" charset="0"/>
                <a:cs typeface="Arial" panose="020B0604020202020204" pitchFamily="34" charset="0"/>
              </a:rPr>
              <a:t>) je kontinuálny proces v čase, ktorý si môžeme predstaviť ako postupne vykonávané infinitezimálne otočenia, vykonávané nie nevyhnutne okolo fixnej osi. Pre otáčanie sme definovali pojem vektora uhlovej rýchlosti. </a:t>
            </a:r>
          </a:p>
          <a:p>
            <a:r>
              <a:rPr lang="sk-SK" dirty="0">
                <a:latin typeface="Arial" panose="020B0604020202020204" pitchFamily="34" charset="0"/>
                <a:cs typeface="Arial" panose="020B0604020202020204" pitchFamily="34" charset="0"/>
              </a:rPr>
              <a:t>Pripomeňme si </a:t>
            </a:r>
            <a:r>
              <a:rPr lang="sk-SK" dirty="0" err="1">
                <a:latin typeface="Arial" panose="020B0604020202020204" pitchFamily="34" charset="0"/>
                <a:cs typeface="Arial" panose="020B0604020202020204" pitchFamily="34" charset="0"/>
              </a:rPr>
              <a:t>slajd</a:t>
            </a:r>
            <a:r>
              <a:rPr lang="sk-SK" dirty="0">
                <a:latin typeface="Arial" panose="020B0604020202020204" pitchFamily="34" charset="0"/>
                <a:cs typeface="Arial" panose="020B0604020202020204" pitchFamily="34" charset="0"/>
              </a:rPr>
              <a:t> o transláciách, kde sme podobne rozlišovali medzi posunutím a posúvaním. Posúvanie bola kontinuálna postupnosť infinitezimálnych posunutí, vykonávaných nie nevyhnutne vo fixnom smere. Pre proces posúvania sme definovali pojem vektora (okamžitej) rýchlosti.</a:t>
            </a:r>
          </a:p>
        </p:txBody>
      </p:sp>
    </p:spTree>
    <p:extLst>
      <p:ext uri="{BB962C8B-B14F-4D97-AF65-F5344CB8AC3E}">
        <p14:creationId xmlns:p14="http://schemas.microsoft.com/office/powerpoint/2010/main" val="88056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7</a:t>
            </a:fld>
            <a:endParaRPr lang="sk-SK"/>
          </a:p>
        </p:txBody>
      </p:sp>
      <p:pic>
        <p:nvPicPr>
          <p:cNvPr id="3" name="Picture 2"/>
          <p:cNvPicPr>
            <a:picLocks noChangeAspect="1"/>
          </p:cNvPicPr>
          <p:nvPr/>
        </p:nvPicPr>
        <p:blipFill>
          <a:blip r:embed="rId2"/>
          <a:stretch>
            <a:fillRect/>
          </a:stretch>
        </p:blipFill>
        <p:spPr>
          <a:xfrm>
            <a:off x="983356" y="1223052"/>
            <a:ext cx="6368472" cy="4776355"/>
          </a:xfrm>
          <a:prstGeom prst="rect">
            <a:avLst/>
          </a:prstGeom>
          <a:ln>
            <a:solidFill>
              <a:schemeClr val="tx1"/>
            </a:solidFill>
          </a:ln>
        </p:spPr>
      </p:pic>
      <p:sp>
        <p:nvSpPr>
          <p:cNvPr id="4" name="TextBox 3"/>
          <p:cNvSpPr txBox="1"/>
          <p:nvPr/>
        </p:nvSpPr>
        <p:spPr>
          <a:xfrm>
            <a:off x="396846" y="221672"/>
            <a:ext cx="6954982"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diskusii o posúvaniach sme pritom narazili na možnosť súčasného konania dvoch posúvaní: tu je zopakovaný príslušný </a:t>
            </a:r>
            <a:r>
              <a:rPr lang="sk-SK" dirty="0" err="1">
                <a:latin typeface="Arial" panose="020B0604020202020204" pitchFamily="34" charset="0"/>
                <a:cs typeface="Arial" panose="020B0604020202020204" pitchFamily="34" charset="0"/>
              </a:rPr>
              <a:t>slajd</a:t>
            </a:r>
            <a:r>
              <a:rPr lang="sk-SK"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6307038"/>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8</a:t>
            </a:fld>
            <a:endParaRPr lang="sk-SK"/>
          </a:p>
        </p:txBody>
      </p:sp>
      <p:sp>
        <p:nvSpPr>
          <p:cNvPr id="3" name="TextBox 2"/>
          <p:cNvSpPr txBox="1"/>
          <p:nvPr/>
        </p:nvSpPr>
        <p:spPr>
          <a:xfrm>
            <a:off x="1147482" y="708212"/>
            <a:ext cx="7351059"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Otočenia a otáčania ľubovoľných vektorov</a:t>
            </a:r>
            <a:endParaRPr lang="en-US" sz="2400" b="1" dirty="0">
              <a:latin typeface="Arial" panose="020B0604020202020204" pitchFamily="34" charset="0"/>
              <a:cs typeface="Arial" panose="020B0604020202020204" pitchFamily="34" charset="0"/>
            </a:endParaRPr>
          </a:p>
        </p:txBody>
      </p:sp>
      <p:sp>
        <p:nvSpPr>
          <p:cNvPr id="4" name="TextBox 3"/>
          <p:cNvSpPr txBox="1"/>
          <p:nvPr/>
        </p:nvSpPr>
        <p:spPr>
          <a:xfrm>
            <a:off x="322730" y="1416423"/>
            <a:ext cx="8525435"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Zaoberali sme sa transformáciami polohových vektorov pri otočeniach a otáčaniach fyzikálneho systému ako celku. Otočenia a otáčania sú popísané rotačnými maticami, a tie sú spoločné pre všetky vektory, nielen polohové. Teda ak ide o otočenia a otáčania fyzikálneho systému ako celku, potom ľubovoľné vektory sa transformujú takto:</a:t>
            </a:r>
          </a:p>
          <a:p>
            <a:r>
              <a:rPr lang="sk-SK" dirty="0">
                <a:latin typeface="Arial" panose="020B0604020202020204" pitchFamily="34" charset="0"/>
                <a:cs typeface="Arial" panose="020B0604020202020204" pitchFamily="34" charset="0"/>
              </a:rPr>
              <a:t>Pri otočení sústavy danom rotačnou maticou</a:t>
            </a: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509273" y="3497203"/>
            <a:ext cx="1592580" cy="575310"/>
          </a:xfrm>
          <a:prstGeom prst="rect">
            <a:avLst/>
          </a:prstGeom>
        </p:spPr>
      </p:pic>
      <p:sp>
        <p:nvSpPr>
          <p:cNvPr id="9" name="TextBox 8"/>
          <p:cNvSpPr txBox="1"/>
          <p:nvPr/>
        </p:nvSpPr>
        <p:spPr>
          <a:xfrm>
            <a:off x="304800" y="4249271"/>
            <a:ext cx="8426824"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Pri </a:t>
            </a:r>
            <a:r>
              <a:rPr lang="sk-SK" dirty="0" err="1">
                <a:latin typeface="Arial" panose="020B0604020202020204" pitchFamily="34" charset="0"/>
                <a:cs typeface="Arial" panose="020B0604020202020204" pitchFamily="34" charset="0"/>
              </a:rPr>
              <a:t>infinitezimálnom</a:t>
            </a:r>
            <a:r>
              <a:rPr lang="sk-SK" dirty="0">
                <a:latin typeface="Arial" panose="020B0604020202020204" pitchFamily="34" charset="0"/>
                <a:cs typeface="Arial" panose="020B0604020202020204" pitchFamily="34" charset="0"/>
              </a:rPr>
              <a:t> otočení o uhol  </a:t>
            </a:r>
            <a:endParaRPr lang="en-US" dirty="0"/>
          </a:p>
          <a:p>
            <a:endParaRPr lang="en-US" dirty="0">
              <a:latin typeface="Arial" panose="020B0604020202020204" pitchFamily="34" charset="0"/>
              <a:cs typeface="Arial" panose="020B0604020202020204" pitchFamily="34" charset="0"/>
            </a:endParaRPr>
          </a:p>
        </p:txBody>
      </p:sp>
      <p:pic>
        <p:nvPicPr>
          <p:cNvPr id="13" name="Picture 1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065452" y="4217331"/>
            <a:ext cx="243459" cy="324041"/>
          </a:xfrm>
          <a:prstGeom prst="rect">
            <a:avLst/>
          </a:prstGeom>
        </p:spPr>
      </p:pic>
      <p:pic>
        <p:nvPicPr>
          <p:cNvPr id="15" name="Picture 14"/>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464814" y="4817968"/>
            <a:ext cx="1531049" cy="324041"/>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268941" y="5271247"/>
                <a:ext cx="6768353"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Pri otáčaní uhlovou rýchlosťou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𝜔</m:t>
                        </m:r>
                      </m:e>
                    </m:acc>
                  </m:oMath>
                </a14:m>
                <a:endParaRPr lang="en-US" dirty="0">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68941" y="5271247"/>
                <a:ext cx="6768353" cy="369332"/>
              </a:xfrm>
              <a:prstGeom prst="rect">
                <a:avLst/>
              </a:prstGeom>
              <a:blipFill rotWithShape="0">
                <a:blip r:embed="rId11"/>
                <a:stretch>
                  <a:fillRect l="-721" t="-10000" b="-26667"/>
                </a:stretch>
              </a:blipFill>
            </p:spPr>
            <p:txBody>
              <a:bodyPr/>
              <a:lstStyle/>
              <a:p>
                <a:r>
                  <a:rPr lang="en-US">
                    <a:noFill/>
                  </a:rPr>
                  <a:t> </a:t>
                </a:r>
              </a:p>
            </p:txBody>
          </p:sp>
        </mc:Fallback>
      </mc:AlternateContent>
      <p:pic>
        <p:nvPicPr>
          <p:cNvPr id="18" name="Picture 17"/>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633692" y="5850237"/>
            <a:ext cx="1208723" cy="471488"/>
          </a:xfrm>
          <a:prstGeom prst="rect">
            <a:avLst/>
          </a:prstGeom>
        </p:spPr>
      </p:pic>
    </p:spTree>
    <p:extLst>
      <p:ext uri="{BB962C8B-B14F-4D97-AF65-F5344CB8AC3E}">
        <p14:creationId xmlns:p14="http://schemas.microsoft.com/office/powerpoint/2010/main" val="1542975508"/>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9</a:t>
            </a:fld>
            <a:endParaRPr lang="sk-SK"/>
          </a:p>
        </p:txBody>
      </p:sp>
      <mc:AlternateContent xmlns:mc="http://schemas.openxmlformats.org/markup-compatibility/2006" xmlns:a14="http://schemas.microsoft.com/office/drawing/2010/main">
        <mc:Choice Requires="a14">
          <p:sp>
            <p:nvSpPr>
              <p:cNvPr id="3" name="TextBox 2"/>
              <p:cNvSpPr txBox="1"/>
              <p:nvPr/>
            </p:nvSpPr>
            <p:spPr>
              <a:xfrm>
                <a:off x="258618" y="1006763"/>
                <a:ext cx="8285018" cy="369331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Uvažujme teraz, že dva procesy otáčania uhlovými rýchlosťami </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sú vykonávané súčasne. Čo tým myslíme? To, že v každom časovom okamihu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sa vykonajú (po sebe) dve otočenia o infinitezimálne uhly</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 tak ďalej v každom čase, vždy na „striedačku“ dve po sebe idúce infinitezimálne otočenia.</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Dva infinitezimálne vektory otočenia možno (s pre nás dostatočnou presnosťou prvého rádu) jednoducho sčítať, takže vykonávané otáčania možno nahradiť jediným otáčaním s uhlovou rýchlosťou</a:t>
                </a:r>
              </a:p>
            </p:txBody>
          </p:sp>
        </mc:Choice>
        <mc:Fallback xmlns="">
          <p:sp>
            <p:nvSpPr>
              <p:cNvPr id="3" name="TextBox 2"/>
              <p:cNvSpPr txBox="1">
                <a:spLocks noRot="1" noChangeAspect="1" noMove="1" noResize="1" noEditPoints="1" noAdjustHandles="1" noChangeArrowheads="1" noChangeShapeType="1" noTextEdit="1"/>
              </p:cNvSpPr>
              <p:nvPr/>
            </p:nvSpPr>
            <p:spPr>
              <a:xfrm>
                <a:off x="258618" y="1006763"/>
                <a:ext cx="8285018" cy="3693319"/>
              </a:xfrm>
              <a:prstGeom prst="rect">
                <a:avLst/>
              </a:prstGeom>
              <a:blipFill rotWithShape="0">
                <a:blip r:embed="rId7"/>
                <a:stretch>
                  <a:fillRect l="-588" t="-825" r="-74" b="-1650"/>
                </a:stretch>
              </a:blipFill>
            </p:spPr>
            <p:txBody>
              <a:bodyPr/>
              <a:lstStyle/>
              <a:p>
                <a:r>
                  <a:rPr lang="sk-SK">
                    <a:noFill/>
                  </a:rPr>
                  <a:t> </a:t>
                </a:r>
              </a:p>
            </p:txBody>
          </p:sp>
        </mc:Fallback>
      </mc:AlternateContent>
      <p:sp>
        <p:nvSpPr>
          <p:cNvPr id="4" name="TextBox 3"/>
          <p:cNvSpPr txBox="1"/>
          <p:nvPr/>
        </p:nvSpPr>
        <p:spPr>
          <a:xfrm>
            <a:off x="822036" y="341745"/>
            <a:ext cx="7158182"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Dve súčasne konané otáčania</a:t>
            </a:r>
          </a:p>
        </p:txBody>
      </p:sp>
      <p:pic>
        <p:nvPicPr>
          <p:cNvPr id="10" name="Picture 9"/>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463638" y="1526132"/>
            <a:ext cx="1553337" cy="229743"/>
          </a:xfrm>
          <a:prstGeom prst="rect">
            <a:avLst/>
          </a:prstGeom>
        </p:spPr>
      </p:pic>
      <p:pic>
        <p:nvPicPr>
          <p:cNvPr id="16" name="Picture 1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333782" y="2481756"/>
            <a:ext cx="3813048" cy="330899"/>
          </a:xfrm>
          <a:prstGeom prst="rect">
            <a:avLst/>
          </a:prstGeom>
        </p:spPr>
      </p:pic>
      <p:pic>
        <p:nvPicPr>
          <p:cNvPr id="13" name="Picture 12"/>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677703" y="4897756"/>
            <a:ext cx="1198436" cy="197168"/>
          </a:xfrm>
          <a:prstGeom prst="rect">
            <a:avLst/>
          </a:prstGeom>
        </p:spPr>
      </p:pic>
      <p:sp>
        <p:nvSpPr>
          <p:cNvPr id="14" name="Rectangle 13"/>
          <p:cNvSpPr/>
          <p:nvPr/>
        </p:nvSpPr>
        <p:spPr>
          <a:xfrm>
            <a:off x="3529921" y="4756113"/>
            <a:ext cx="1487054" cy="5726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TextBox 14"/>
          <p:cNvSpPr txBox="1"/>
          <p:nvPr/>
        </p:nvSpPr>
        <p:spPr>
          <a:xfrm>
            <a:off x="323273" y="5384800"/>
            <a:ext cx="8460509"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 niektoré úlohy je naopak výhodné urobiť rozklad vektora otáčania do dvoch nejako významných smerov (osí otáčania). Dopredu prezradím, že sa s tým stretneme pri </a:t>
            </a:r>
            <a:r>
              <a:rPr lang="sk-SK" dirty="0" err="1">
                <a:latin typeface="Arial" panose="020B0604020202020204" pitchFamily="34" charset="0"/>
                <a:cs typeface="Arial" panose="020B0604020202020204" pitchFamily="34" charset="0"/>
              </a:rPr>
              <a:t>Foucaultovom</a:t>
            </a:r>
            <a:r>
              <a:rPr lang="sk-SK" dirty="0">
                <a:latin typeface="Arial" panose="020B0604020202020204" pitchFamily="34" charset="0"/>
                <a:cs typeface="Arial" panose="020B0604020202020204" pitchFamily="34" charset="0"/>
              </a:rPr>
              <a:t> kyvadle.</a:t>
            </a:r>
          </a:p>
        </p:txBody>
      </p:sp>
    </p:spTree>
    <p:extLst>
      <p:ext uri="{BB962C8B-B14F-4D97-AF65-F5344CB8AC3E}">
        <p14:creationId xmlns:p14="http://schemas.microsoft.com/office/powerpoint/2010/main" val="2216185882"/>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overrightarrow{\delta\varphi}\times\vec r&#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vec r + &#10;(\overrightarrow{\delta\varphi}_1+\overrightarrow{\delta\varphi}_2)&#10;\times \vec r&#10;\end{align*}&#10;\end{document}&#10;"/>
  <p:tag name="IGUANATEXSIZE" val="18"/>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overrightarrow{O'O}=\xi\vec n&#10;\end{align*}&#10;\end{document}&#10;"/>
  <p:tag name="IGUANATEXSIZE" val="18"/>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vec M = \vec n(\vec n.\vec L) =\vec n( \vec n.(\vec r\times m\vec v))&#10;\end{align*}&#10;\end{document}&#10;"/>
  <p:tag name="IGUANATEXSIZE" val="18"/>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vec M = \vec n(\vec n.\vec L) =\vec n( \vec n.(\vec r\times m\vec v))&#10;\end{align*}&#10;\end{document}&#10;"/>
  <p:tag name="IGUANATEXSIZE" val="18"/>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v&#10;\end{align*}&#10;\end{document}&#10;"/>
  <p:tag name="IGUANATEXSIZE" val="2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vec n&#10;\end{align*}&#10;\end{document}&#10;"/>
  <p:tag name="IGUANATEXSIZE" val="20"/>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10;\end{align*}&#10;\end{document}&#10;"/>
  <p:tag name="IGUANATEXSIZE" val="2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10;\end{align*}&#10;\end{document}&#10;"/>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vec v, \vec r&#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k{\delta\varphi}= &#10;\vek{\delta\varphi}_1+\vek{\delta\varphi}_2&#10;\end{align*}&#10;\end{document}&#10;"/>
  <p:tag name="IGUANATEXSIZE" val="18"/>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M=+|\vec L|\text{~~~~alebo~~~~}M=-|\vec L|&#10;\end{align*}&#10;\end{document}&#10;"/>
  <p:tag name="IGUANATEXSIZE" val="18"/>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10;\end{align*}&#10;\end{document}&#10;"/>
  <p:tag name="IGUANATEXSIZE" val="20"/>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b&#10;\end{align*}&#10;\end{document}&#10;"/>
  <p:tag name="IGUANATEXSIZE" val="20"/>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v&#10;\end{align*}&#10;\end{document}&#10;"/>
  <p:tag name="IGUANATEXSIZE" val="20"/>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M|=|\vec L|=bm|\vec v|&#10;\end{align*}&#10;\end{document}&#10;"/>
  <p:tag name="IGUANATEXSIZE" val="20"/>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frac{d}{dt}(\vec r \times m\vec v )=&#10;\vec v \times m\vec v+\vec r \times m\vec a=&#10;0 +\vec r\times \vec F&#10;\end{align*}&#10;\end{document}&#10;"/>
  <p:tag name="IGUANATEXSIZE" val="18"/>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tau=\vec r\times \vec F&#10;\end{align*}&#10;\end{document}&#10;"/>
  <p:tag name="IGUANATEXSIZE" val="18"/>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vec L}{dt}=\vec\tau&#10;\end{align*}&#10;\end{document}&#10;"/>
  <p:tag name="IGUANATEXSIZE" val="18"/>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vec p}{dt}=\vec F&#10;\end{align*}&#10;\end{document}&#10;"/>
  <p:tag name="IGUANATEXSIZE" val="18"/>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N = \vec n.\vec \tau = \vec n.(\vec r\times \vec F)&#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k{\delta\varphi}=\sum_{i=1}^n\vek{\delta\varphi}_i&#10;\end{align*}&#10;\end{document}&#10;"/>
  <p:tag name="IGUANATEXSIZE" val="18"/>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vec N = \vec n(\vec n.\vec \tau) = \vec n(\vec n.(\vec r\times \vec F))&#10;\end{align*}&#10;\end{document}&#10;"/>
  <p:tag name="IGUANATEXSIZE" val="18"/>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10;\end{align*}&#10;\end{document}&#10;"/>
  <p:tag name="IGUANATEXSIZE" val="20"/>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10;\end{align*}&#10;\end{document}&#10;"/>
  <p:tag name="IGUANATEXSIZE" val="20"/>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b&#10;\end{align*}&#10;\end{document}&#10;"/>
  <p:tag name="IGUANATEXSIZE" val="20"/>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N| = b|\vec F|&#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r(t+dt) = \vec r(t)+\overrightarrow{\delta\varphi}(t)\times \vec r(t)&#10;\end{align*}&#10;\end{document}"/>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v(t)=\frac{1}{dt}(\vec r(t+dt)-\vec r(t))=&#10;\frac{1}{dt}\overrightarrow{\delta\varphi}(t)\times \vec r(t)=&#10;\vec\omega(t) \times \vec r(t)&#10;\end{align*}&#10;\end{document}"/>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t)=\vec\omega(t) dt&#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omega(t)=\frac{\overrightarrow{\delta\varphi}(t)}{dt}&#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vec\omega\times\vec r&#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vec\omega\times\vec r&#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vec r\times\vec\omega&#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_1\;\;\;\text{a}\;\;\;\overrightarrow{\delta\varphi}_2&#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a_i\rightarrow\sum_jR_{ij}a_j&#10;\end{align*}&#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rightarrow{\delta\varphi}&#10;\end{align*}&#10;\end{document}"/>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a \rightarrow \vec a +\overrightarrow{\delta\varphi}\times \vec a&#10;\end{align*}&#10;\end{document}"/>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a= \vec\omega\times\vec a&#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omega_1(t)\text{~~~a~~~}\vec\omega_2(t)&#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k{\delta\varphi}_1(t)=\vec\omega_1(t)dt\text{~~~a~~~}&#10;\vek{\delta\varphi}_2(t)=\vec\omega_2(t)dt&#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omega = \vec\omega_1+\vec\omega_2&#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_{ij}=-\vec F_{ji}&#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rightarrow \vec r\,'&#10;=\vec r + \overrightarrow{\delta\varphi}_1\times &#10;\vec r&#10;\rightarrow \vec r\,''= \vec r\,'+\overrightarrow{\delta\varphi}_2&#10;\times \vec r\,'&#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i\frac{d^2\vec r_i}{dt^2} = \vec F_i(\vec r_i,\vec v_i) &#10;+\sum_{j \ne i}\vec F_{ij}(\vec r_i,\vec r_j,\vec v_i,\vec v_j)&#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_i(t_0), \vec v_i(t_0), \;\;\;i\in(1,N)&#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_i(t), \vec v_i(t), \;\;\;i\in(1,N)&#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_i(\vec r_i,\vec v_i) &#10;\text{~~~a~~~}\vec F_{ij}(\vec r_i,\vec r_j,\vec v_i,\vec v_j)&#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_i(\vec r_i,\vec v_i) &#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_{ij}(\vec r_i,\vec r_j,\vec v_i,\vec v_j)&#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1&#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x_i&#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 = 0&#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vec r + \overrightarrow{\delta\varphi}_1\times &#10;\vec r&#10;+\overrightarrow{\delta\varphi}_2&#10;\times (\vec r + \overrightarrow{\delta\varphi}_1\times &#10;\vec r)&#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 = K \Delta x&#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x&#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1&#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x_i&#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1&#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x_i&#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vec r + &#10;(\overrightarrow{\delta\varphi}_1+\overrightarrow{\delta\varphi}_2)&#10;\times \vec r&#10;+\overrightarrow{\delta\varphi}_2&#10;\times (\overrightarrow{\delta\varphi}_1\times &#10;\vec r)&#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i\frac{d^2\vec r_i}{dt^2} = \vec F_i(\vec r_i,\vec v_i) &#10;+\sum_{j \ne i}\vec F_{ij}(\vec r_i,\vec r_j,\vec v_i,\vec v_j)&#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i\frac{d^2\vec r_i}{dt^2} = \vec F_i(\vec r_i,\vec v_i) &#10;+\sum_{j \ne i}\vec F_{ij}(\vec r_i,\vec r_j,\vec v_i,\vec v_j)&#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y &amp;= a\\&#10;x-y &amp;=b&#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10;\end{align*}&#10;\end{document}&#10;"/>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i\frac{d^2\vec r_i}{dt^2} = \vec F_i(\vec r_i,\vec v_i) &#10;+\sum_{j \ne i}\vec F_{ij}(\vec r_i,\vec r_j,\vec v_i,\vec v_j)&#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i m_i\frac{d^2\vec r_i}{dt^2} = \sum_i \vec F_i(\vec r_i,\vec v_i) &#10;+\sum_i \sum_{j\ne i}\vec F_{ij}(\vec r_i,\vec r_j,\vec v_i,\vec v_j)&#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i m_i\frac{d^2\vec r_i}{dt^2} = \sum_i \vec F_i(\vec r_i,\vec v_i) &#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 m_i\vec v_i = \sum_i \vec F_i(\vec r_i,\vec v_i) &#10;\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 = \sum_i m_i\vec v_i&#10;\end{align*}&#10;\end{document}&#10;"/>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 = \sum_i \vec F_i(\vec r_i,\vec v_i) &#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_1\;\;\;\text{a}\;\;\;\overrightarrow{\delta\varphi}_2&#10;\end{align*}&#10;\end{document}&#10;"/>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 m_i\vec v_i = \sum_i \vec F_i(\vec r_i,\vec v_i) &#10;\end{align*}&#10;\end{document}&#10;"/>
  <p:tag name="IGUANATEXSIZE" val="18"/>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 = \sum_i m_i\vec v_i=\frac{d}{dt}\sum_i m_i\vec r_i=&#10;\sum_i m_i \frac{d}{dt}\frac{\sum_i m_i\vec r_i}{\sum_i m_i}&#10;\end{align*}&#10;\end{document}&#10;"/>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sum m_i&#10;\end{align*}&#10;\end{document}&#10;"/>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frac{1}{m}\sum_i m_i\vec r_i&#10;\end{align*}&#10;\end{document}&#10;"/>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m\frac{d}{dt}\vec R^*&amp;= \vec F \\&#10;m\frac{d^2}{dt^2}\vec R^* &amp;= \vec F&#10;\end{align*}&#10;\end{document}&#10;"/>
  <p:tag name="IGUANATEXSIZE" val="18"/>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m\frac{d}{dt}\vec R^*&#10;\end{align*}&#10;\end{document}&#10;"/>
  <p:tag name="IGUANATEXSIZE" val="18"/>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0 \;\;\;\Rightarrow\;\;\; \vec P = \text{const}&#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egin{pmatrix}\cos\vartheta&amp;-\sin\vartheta&amp;0\\&#10;\sin\vartheta&amp;\cos\vartheta&amp;0\\&#10;0&amp;0&amp;1\end{pmatrix}=&#10;\underbrace{&#10;\begin{pmatrix}1&amp;-\frac{\vartheta}{N}&amp;0\\&#10;\frac{\vartheta}{N}&amp;1&amp;0\\&#10;0&amp;0&amp;1\end{pmatrix}&#10;\begin{pmatrix}1&amp;-\frac{\vartheta}{N}&amp;0\\&#10;\frac{\vartheta}{N}&amp;1&amp;0\\&#10;0&amp;0&amp;1\end{pmatrix}&#10;\dots&#10;\begin{pmatrix}1&amp;-\frac{\vartheta}{N}&amp;0\\&#10;\frac{\vartheta}{N}&amp;1&amp;0\\&#10;0&amp;0&amp;1\end{pmatrix}&#10;}_{N}&#10;\ne&#10;\begin{pmatrix}1&amp;-\vartheta&amp;0\\&#10;\vartheta&amp;1&amp;0\\&#10;0&amp;0&amp;1\end{pmatrix}&#10;\end{align*}&#10;\end{document}"/>
  <p:tag name="IGUANATEXSIZE" val="16"/>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P_x= 0 \;\;\;\Rightarrow\;\;\; P_x = \text{const}&#10;\end{align*}&#10;\end{document}&#10;"/>
  <p:tag name="IGUANATEXSIZE" val="18"/>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v +MV=0&#10;\end{align*}&#10;\end{document}&#10;"/>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d^2}{dt^2}\vec R^* &amp;= \vec F&#10;\end{align*}&#10;\end{document}&#10;"/>
  <p:tag name="IGUANATEXSIZE" val="18"/>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10;\end{align*}&#10;\end{document}&#10;"/>
  <p:tag name="IGUANATEXSIZE" val="18"/>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0 \;\;\;\Rightarrow\;\;\; \vec P = \text{const}&#10;\end{align*}&#10;\end{document}&#10;"/>
  <p:tag name="IGUANATEXSIZE" val="18"/>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d^2}{dt^2}\vec R^* &amp;=0&#10;\end{align*}&#10;\end{document}&#10;"/>
  <p:tag name="IGUANATEXSIZE" val="18"/>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d^2}{dt^2}\vec R^* &amp;= \vec F&#10;\end{align*}&#10;\end{document}&#10;"/>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0 \;\;\;\Rightarrow\;\;\; \vec P = \text{const}&#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vec r + &#10;(\overrightarrow{\delta\varphi}_1+\overrightarrow{\delta\varphi}_2)&#10;\times \vec r&#10;+\overrightarrow{\delta\varphi}_2&#10;\times (\overrightarrow{\delta\varphi}_1\times &#10;\vec r)&#10;\end{align*}&#10;\end{document}&#10;"/>
  <p:tag name="IGUANATEXSIZE" val="18"/>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P_x= 0 \;\;\;\Rightarrow\;\;\; P_x = \text{const}&#10;\end{align*}&#10;\end{document}&#10;"/>
  <p:tag name="IGUANATEXSIZE" val="18"/>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v +MV=0&#10;\end{align*}&#10;\end{document}&#10;"/>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d^2}{dt^2}\vec R^* &amp;= \vec F&#10;\end{align*}&#10;\end{document}&#10;"/>
  <p:tag name="IGUANATEXSIZE" val="18"/>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10;\end{align*}&#10;\end{document}&#10;"/>
  <p:tag name="IGUANATEXSIZE" val="18"/>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0 \;\;\;\Rightarrow\;\;\; \vec P = \text{const}&#10;\end{align*}&#10;\end{document}&#10;"/>
  <p:tag name="IGUANATEXSIZE" val="18"/>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d^2}{dt^2}\vec R^* &amp;=0&#10;\end{align*}&#10;\end{document}&#10;"/>
  <p:tag name="IGUANATEXSIZE" val="18"/>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d^2}{dt^2}\vec R^* &amp;= \vec F&#10;\end{align*}&#10;\end{document}&#10;"/>
  <p:tag name="IGUANATEXSIZE" val="18"/>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t) = \frac{d\vec r(t)}{dt}&#10;\end{align*}&#10;\end{document}&#10;"/>
  <p:tag name="IGUANATEXSIZE" val="18"/>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vec v&#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k{\delta\varphi}_1&#10;+\vek{\delta\varphi}_2&#10;\end{align*}&#10;\end{document}&#10;"/>
  <p:tag name="IGUANATEXSIZE" val="18"/>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 = m\vec v&#10;\end{align*}&#10;\end{document}&#10;"/>
  <p:tag name="IGUANATEXSIZE" val="18"/>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L = \vec r \times \vec p =\vec r\times m\vec v&#10;\end{align*}&#10;\end{document}&#10;"/>
  <p:tag name="IGUANATEXSIZE" val="18"/>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v&#10;\end{align*}&#10;\end{document}&#10;"/>
  <p:tag name="IGUANATEXSIZE" val="2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vec n&#10;\end{align*}&#10;\end{document}&#10;"/>
  <p:tag name="IGUANATEXSIZE" val="2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M = \vec n.\vec L = \vec n.(\vec r\times m\vec v)&#10;\end{align*}&#10;\end{document}&#10;"/>
  <p:tag name="IGUANATEXSIZE" val="18"/>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10;\end{align*}&#10;\end{document}&#10;"/>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10;\end{align*}&#10;\end{document}&#10;"/>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M' &amp;= \vec n.\vec L\,' = \vec n.(\vec r\,'\times m\vec v)=&#10;\vec n.((\vec r+\xi\vec n)\times m\vec v)\\&#10;&amp;=\vec n.(\vec r\times m\vec v)+\vec n.(\xi\vec n)\times m\vec v)=&#10;\vec n.(\vec r\times m\vec v)=M&#10;\end{align*}&#10;\end{document}&#10;"/>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7206</TotalTime>
  <Words>5763</Words>
  <Application>Microsoft Office PowerPoint</Application>
  <PresentationFormat>On-screen Show (4:3)</PresentationFormat>
  <Paragraphs>336</Paragraphs>
  <Slides>44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Calibri</vt:lpstr>
      <vt:lpstr>Calibri Light</vt:lpstr>
      <vt:lpstr>Cambria Math</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191</cp:revision>
  <dcterms:created xsi:type="dcterms:W3CDTF">2014-02-21T11:26:05Z</dcterms:created>
  <dcterms:modified xsi:type="dcterms:W3CDTF">2018-11-11T14:45:17Z</dcterms:modified>
</cp:coreProperties>
</file>