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sldIdLst>
    <p:sldId id="782" r:id="rId4"/>
    <p:sldId id="783" r:id="rId5"/>
    <p:sldId id="872" r:id="rId6"/>
    <p:sldId id="873" r:id="rId7"/>
    <p:sldId id="784" r:id="rId8"/>
    <p:sldId id="787" r:id="rId9"/>
    <p:sldId id="788" r:id="rId10"/>
    <p:sldId id="789" r:id="rId11"/>
    <p:sldId id="790" r:id="rId12"/>
    <p:sldId id="791" r:id="rId13"/>
    <p:sldId id="799" r:id="rId14"/>
    <p:sldId id="800" r:id="rId15"/>
    <p:sldId id="801" r:id="rId16"/>
    <p:sldId id="802" r:id="rId17"/>
    <p:sldId id="838" r:id="rId18"/>
    <p:sldId id="803" r:id="rId19"/>
    <p:sldId id="804" r:id="rId20"/>
    <p:sldId id="805" r:id="rId21"/>
    <p:sldId id="806" r:id="rId22"/>
    <p:sldId id="807" r:id="rId23"/>
    <p:sldId id="808" r:id="rId24"/>
    <p:sldId id="809" r:id="rId25"/>
    <p:sldId id="810" r:id="rId26"/>
    <p:sldId id="811" r:id="rId27"/>
    <p:sldId id="812" r:id="rId28"/>
    <p:sldId id="813" r:id="rId29"/>
    <p:sldId id="814" r:id="rId30"/>
    <p:sldId id="815" r:id="rId31"/>
    <p:sldId id="816" r:id="rId32"/>
    <p:sldId id="817" r:id="rId33"/>
    <p:sldId id="818" r:id="rId34"/>
    <p:sldId id="819" r:id="rId35"/>
    <p:sldId id="820" r:id="rId36"/>
    <p:sldId id="821" r:id="rId37"/>
    <p:sldId id="822" r:id="rId38"/>
    <p:sldId id="823" r:id="rId39"/>
    <p:sldId id="824" r:id="rId40"/>
    <p:sldId id="825" r:id="rId41"/>
    <p:sldId id="826" r:id="rId42"/>
    <p:sldId id="827" r:id="rId43"/>
    <p:sldId id="828" r:id="rId44"/>
    <p:sldId id="829" r:id="rId45"/>
    <p:sldId id="830" r:id="rId46"/>
    <p:sldId id="831" r:id="rId47"/>
    <p:sldId id="832" r:id="rId48"/>
    <p:sldId id="833" r:id="rId49"/>
    <p:sldId id="834" r:id="rId50"/>
    <p:sldId id="835" r:id="rId51"/>
    <p:sldId id="836" r:id="rId52"/>
    <p:sldId id="837" r:id="rId53"/>
    <p:sldId id="839" r:id="rId54"/>
    <p:sldId id="840" r:id="rId55"/>
    <p:sldId id="841" r:id="rId56"/>
    <p:sldId id="842" r:id="rId57"/>
    <p:sldId id="843" r:id="rId58"/>
    <p:sldId id="844" r:id="rId59"/>
    <p:sldId id="845" r:id="rId60"/>
    <p:sldId id="846" r:id="rId61"/>
    <p:sldId id="847" r:id="rId62"/>
    <p:sldId id="848" r:id="rId63"/>
    <p:sldId id="849" r:id="rId64"/>
    <p:sldId id="850" r:id="rId65"/>
    <p:sldId id="851" r:id="rId66"/>
    <p:sldId id="852" r:id="rId67"/>
    <p:sldId id="853" r:id="rId68"/>
    <p:sldId id="854" r:id="rId69"/>
    <p:sldId id="855" r:id="rId70"/>
    <p:sldId id="856" r:id="rId71"/>
    <p:sldId id="857" r:id="rId72"/>
    <p:sldId id="858" r:id="rId73"/>
    <p:sldId id="859" r:id="rId74"/>
    <p:sldId id="860" r:id="rId75"/>
    <p:sldId id="861" r:id="rId76"/>
    <p:sldId id="862" r:id="rId77"/>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9" autoAdjust="0"/>
    <p:restoredTop sz="94660"/>
  </p:normalViewPr>
  <p:slideViewPr>
    <p:cSldViewPr snapToGrid="0">
      <p:cViewPr varScale="1">
        <p:scale>
          <a:sx n="72" d="100"/>
          <a:sy n="72" d="100"/>
        </p:scale>
        <p:origin x="94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16.11.2018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61613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16.11.2018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286671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16.11.2018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914565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16.11.2018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061326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16.11.2018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422556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16.11.2018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963714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16.11.2018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028815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16.11.2018</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180206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16.11.2018</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893517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16.11.2018</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897613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16.11.2018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662613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16.11.2018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387145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16.11.2018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057045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16.11.2018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005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16.11.2018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72378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16.11.2018</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547665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16.11.2018</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471632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16.11.2018</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34647269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solidFill>
                  <a:prstClr val="black">
                    <a:tint val="75000"/>
                  </a:prstClr>
                </a:solidFill>
              </a:rPr>
              <a:pPr/>
              <a:t>16.11.2018</a:t>
            </a:fld>
            <a:endParaRPr lang="sk-SK">
              <a:solidFill>
                <a:prstClr val="black">
                  <a:tint val="75000"/>
                </a:prstClr>
              </a:solidFill>
            </a:endParaRPr>
          </a:p>
        </p:txBody>
      </p:sp>
      <p:sp>
        <p:nvSpPr>
          <p:cNvPr id="6" name="Footer Placeholder 5"/>
          <p:cNvSpPr>
            <a:spLocks noGrp="1"/>
          </p:cNvSpPr>
          <p:nvPr>
            <p:ph type="ftr" sz="quarter" idx="11"/>
          </p:nvPr>
        </p:nvSpPr>
        <p:spPr/>
        <p:txBody>
          <a:bodyPr/>
          <a:lstStyle/>
          <a:p>
            <a:endParaRPr lang="sk-SK">
              <a:solidFill>
                <a:prstClr val="black">
                  <a:tint val="75000"/>
                </a:prstClr>
              </a:solidFill>
            </a:endParaRPr>
          </a:p>
        </p:txBody>
      </p:sp>
      <p:sp>
        <p:nvSpPr>
          <p:cNvPr id="7" name="Slide Number Placeholder 6"/>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4285441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solidFill>
                  <a:prstClr val="black">
                    <a:tint val="75000"/>
                  </a:prstClr>
                </a:solidFill>
              </a:rPr>
              <a:pPr/>
              <a:t>16.11.2018</a:t>
            </a:fld>
            <a:endParaRPr lang="sk-SK">
              <a:solidFill>
                <a:prstClr val="black">
                  <a:tint val="75000"/>
                </a:prstClr>
              </a:solidFill>
            </a:endParaRPr>
          </a:p>
        </p:txBody>
      </p:sp>
      <p:sp>
        <p:nvSpPr>
          <p:cNvPr id="8" name="Footer Placeholder 7"/>
          <p:cNvSpPr>
            <a:spLocks noGrp="1"/>
          </p:cNvSpPr>
          <p:nvPr>
            <p:ph type="ftr" sz="quarter" idx="11"/>
          </p:nvPr>
        </p:nvSpPr>
        <p:spPr/>
        <p:txBody>
          <a:bodyPr/>
          <a:lstStyle/>
          <a:p>
            <a:endParaRPr lang="sk-SK">
              <a:solidFill>
                <a:prstClr val="black">
                  <a:tint val="75000"/>
                </a:prstClr>
              </a:solidFill>
            </a:endParaRPr>
          </a:p>
        </p:txBody>
      </p:sp>
      <p:sp>
        <p:nvSpPr>
          <p:cNvPr id="9" name="Slide Number Placeholder 8"/>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4249816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solidFill>
                  <a:prstClr val="black">
                    <a:tint val="75000"/>
                  </a:prstClr>
                </a:solidFill>
              </a:rPr>
              <a:pPr/>
              <a:t>16.11.2018</a:t>
            </a:fld>
            <a:endParaRPr lang="sk-SK">
              <a:solidFill>
                <a:prstClr val="black">
                  <a:tint val="75000"/>
                </a:prstClr>
              </a:solidFill>
            </a:endParaRPr>
          </a:p>
        </p:txBody>
      </p:sp>
      <p:sp>
        <p:nvSpPr>
          <p:cNvPr id="4" name="Footer Placeholder 3"/>
          <p:cNvSpPr>
            <a:spLocks noGrp="1"/>
          </p:cNvSpPr>
          <p:nvPr>
            <p:ph type="ftr" sz="quarter" idx="11"/>
          </p:nvPr>
        </p:nvSpPr>
        <p:spPr/>
        <p:txBody>
          <a:bodyPr/>
          <a:lstStyle/>
          <a:p>
            <a:endParaRPr lang="sk-SK">
              <a:solidFill>
                <a:prstClr val="black">
                  <a:tint val="75000"/>
                </a:prstClr>
              </a:solidFill>
            </a:endParaRPr>
          </a:p>
        </p:txBody>
      </p:sp>
      <p:sp>
        <p:nvSpPr>
          <p:cNvPr id="5" name="Slide Number Placeholder 4"/>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055662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solidFill>
                  <a:prstClr val="black">
                    <a:tint val="75000"/>
                  </a:prstClr>
                </a:solidFill>
              </a:rPr>
              <a:pPr/>
              <a:t>16.11.2018</a:t>
            </a:fld>
            <a:endParaRPr lang="sk-SK">
              <a:solidFill>
                <a:prstClr val="black">
                  <a:tint val="75000"/>
                </a:prstClr>
              </a:solidFill>
            </a:endParaRPr>
          </a:p>
        </p:txBody>
      </p:sp>
      <p:sp>
        <p:nvSpPr>
          <p:cNvPr id="3" name="Footer Placeholder 2"/>
          <p:cNvSpPr>
            <a:spLocks noGrp="1"/>
          </p:cNvSpPr>
          <p:nvPr>
            <p:ph type="ftr" sz="quarter" idx="11"/>
          </p:nvPr>
        </p:nvSpPr>
        <p:spPr/>
        <p:txBody>
          <a:bodyPr/>
          <a:lstStyle/>
          <a:p>
            <a:endParaRPr lang="sk-SK">
              <a:solidFill>
                <a:prstClr val="black">
                  <a:tint val="75000"/>
                </a:prstClr>
              </a:solidFill>
            </a:endParaRPr>
          </a:p>
        </p:txBody>
      </p:sp>
      <p:sp>
        <p:nvSpPr>
          <p:cNvPr id="4" name="Slide Number Placeholder 3"/>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400127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16.11.2018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1706099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solidFill>
                  <a:prstClr val="black">
                    <a:tint val="75000"/>
                  </a:prstClr>
                </a:solidFill>
              </a:rPr>
              <a:pPr/>
              <a:t>16.11.2018</a:t>
            </a:fld>
            <a:endParaRPr lang="sk-SK">
              <a:solidFill>
                <a:prstClr val="black">
                  <a:tint val="75000"/>
                </a:prstClr>
              </a:solidFill>
            </a:endParaRPr>
          </a:p>
        </p:txBody>
      </p:sp>
      <p:sp>
        <p:nvSpPr>
          <p:cNvPr id="6" name="Footer Placeholder 5"/>
          <p:cNvSpPr>
            <a:spLocks noGrp="1"/>
          </p:cNvSpPr>
          <p:nvPr>
            <p:ph type="ftr" sz="quarter" idx="11"/>
          </p:nvPr>
        </p:nvSpPr>
        <p:spPr/>
        <p:txBody>
          <a:bodyPr/>
          <a:lstStyle/>
          <a:p>
            <a:endParaRPr lang="sk-SK">
              <a:solidFill>
                <a:prstClr val="black">
                  <a:tint val="75000"/>
                </a:prstClr>
              </a:solidFill>
            </a:endParaRPr>
          </a:p>
        </p:txBody>
      </p:sp>
      <p:sp>
        <p:nvSpPr>
          <p:cNvPr id="7" name="Slide Number Placeholder 6"/>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34694104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solidFill>
                  <a:prstClr val="black">
                    <a:tint val="75000"/>
                  </a:prstClr>
                </a:solidFill>
              </a:rPr>
              <a:pPr/>
              <a:t>16.11.2018</a:t>
            </a:fld>
            <a:endParaRPr lang="sk-SK">
              <a:solidFill>
                <a:prstClr val="black">
                  <a:tint val="75000"/>
                </a:prstClr>
              </a:solidFill>
            </a:endParaRPr>
          </a:p>
        </p:txBody>
      </p:sp>
      <p:sp>
        <p:nvSpPr>
          <p:cNvPr id="6" name="Footer Placeholder 5"/>
          <p:cNvSpPr>
            <a:spLocks noGrp="1"/>
          </p:cNvSpPr>
          <p:nvPr>
            <p:ph type="ftr" sz="quarter" idx="11"/>
          </p:nvPr>
        </p:nvSpPr>
        <p:spPr/>
        <p:txBody>
          <a:bodyPr/>
          <a:lstStyle/>
          <a:p>
            <a:endParaRPr lang="sk-SK">
              <a:solidFill>
                <a:prstClr val="black">
                  <a:tint val="75000"/>
                </a:prstClr>
              </a:solidFill>
            </a:endParaRPr>
          </a:p>
        </p:txBody>
      </p:sp>
      <p:sp>
        <p:nvSpPr>
          <p:cNvPr id="7" name="Slide Number Placeholder 6"/>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3441873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16.11.2018</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6116893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16.11.2018</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41216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16.11.2018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182935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16.11.2018</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290767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16.11.2018</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855587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16.11.2018</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047618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16.11.2018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014134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16.11.2018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277385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16.11.2018</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2440032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16.11.2018</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15542877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solidFill>
                  <a:prstClr val="black">
                    <a:tint val="75000"/>
                  </a:prstClr>
                </a:solidFill>
              </a:rPr>
              <a:pPr/>
              <a:t>16.11.2018</a:t>
            </a:fld>
            <a:endParaRPr lang="sk-SK">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36771929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820.png"/><Relationship Id="rId18" Type="http://schemas.openxmlformats.org/officeDocument/2006/relationships/image" Target="../media/image7.png"/><Relationship Id="rId3" Type="http://schemas.openxmlformats.org/officeDocument/2006/relationships/tags" Target="../tags/tag3.xml"/><Relationship Id="rId7" Type="http://schemas.openxmlformats.org/officeDocument/2006/relationships/tags" Target="../tags/tag7.xml"/><Relationship Id="rId17" Type="http://schemas.openxmlformats.org/officeDocument/2006/relationships/image" Target="../media/image6.png"/><Relationship Id="rId2" Type="http://schemas.openxmlformats.org/officeDocument/2006/relationships/tags" Target="../tags/tag2.xml"/><Relationship Id="rId16" Type="http://schemas.openxmlformats.org/officeDocument/2006/relationships/image" Target="../media/image5.png"/><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tags" Target="../tags/tag4.xml"/><Relationship Id="rId9" Type="http://schemas.openxmlformats.org/officeDocument/2006/relationships/image" Target="../media/image1.png"/><Relationship Id="rId14" Type="http://schemas.openxmlformats.org/officeDocument/2006/relationships/image" Target="../media/image3.png"/></Relationships>
</file>

<file path=ppt/slides/_rels/slide10.xml.rels><?xml version="1.0" encoding="UTF-8" standalone="yes"?>
<Relationships xmlns="http://schemas.openxmlformats.org/package/2006/relationships"><Relationship Id="rId13" Type="http://schemas.openxmlformats.org/officeDocument/2006/relationships/image" Target="../media/image12900.png"/><Relationship Id="rId3" Type="http://schemas.openxmlformats.org/officeDocument/2006/relationships/tags" Target="../tags/tag56.xml"/><Relationship Id="rId7" Type="http://schemas.openxmlformats.org/officeDocument/2006/relationships/image" Target="../media/image40.png"/><Relationship Id="rId12" Type="http://schemas.openxmlformats.org/officeDocument/2006/relationships/image" Target="../media/image42.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39.png"/><Relationship Id="rId11" Type="http://schemas.openxmlformats.org/officeDocument/2006/relationships/image" Target="../media/image41.png"/><Relationship Id="rId5" Type="http://schemas.openxmlformats.org/officeDocument/2006/relationships/slideLayout" Target="../slideLayouts/slideLayout29.xml"/><Relationship Id="rId10" Type="http://schemas.openxmlformats.org/officeDocument/2006/relationships/image" Target="../media/image12600.png"/><Relationship Id="rId4" Type="http://schemas.openxmlformats.org/officeDocument/2006/relationships/tags" Target="../tags/tag57.xml"/><Relationship Id="rId1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18.xml"/><Relationship Id="rId1" Type="http://schemas.openxmlformats.org/officeDocument/2006/relationships/tags" Target="../tags/tag58.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18.xml"/><Relationship Id="rId1" Type="http://schemas.openxmlformats.org/officeDocument/2006/relationships/tags" Target="../tags/tag59.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18.xml"/><Relationship Id="rId1" Type="http://schemas.openxmlformats.org/officeDocument/2006/relationships/tags" Target="../tags/tag60.xml"/><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13" Type="http://schemas.openxmlformats.org/officeDocument/2006/relationships/image" Target="../media/image47.png"/><Relationship Id="rId3" Type="http://schemas.openxmlformats.org/officeDocument/2006/relationships/tags" Target="../tags/tag63.xml"/><Relationship Id="rId7" Type="http://schemas.openxmlformats.org/officeDocument/2006/relationships/image" Target="../media/image44.png"/><Relationship Id="rId12" Type="http://schemas.openxmlformats.org/officeDocument/2006/relationships/image" Target="../media/image46.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41.png"/><Relationship Id="rId11" Type="http://schemas.openxmlformats.org/officeDocument/2006/relationships/image" Target="../media/image45.png"/><Relationship Id="rId5" Type="http://schemas.openxmlformats.org/officeDocument/2006/relationships/slideLayout" Target="../slideLayouts/slideLayout18.xml"/><Relationship Id="rId10" Type="http://schemas.openxmlformats.org/officeDocument/2006/relationships/image" Target="../media/image170.png"/><Relationship Id="rId4" Type="http://schemas.openxmlformats.org/officeDocument/2006/relationships/tags" Target="../tags/tag64.xml"/></Relationships>
</file>

<file path=ppt/slides/_rels/slide15.xml.rels><?xml version="1.0" encoding="UTF-8" standalone="yes"?>
<Relationships xmlns="http://schemas.openxmlformats.org/package/2006/relationships"><Relationship Id="rId13" Type="http://schemas.openxmlformats.org/officeDocument/2006/relationships/image" Target="../media/image52.png"/><Relationship Id="rId3" Type="http://schemas.openxmlformats.org/officeDocument/2006/relationships/tags" Target="../tags/tag67.xml"/><Relationship Id="rId12" Type="http://schemas.openxmlformats.org/officeDocument/2006/relationships/image" Target="../media/image51.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48.png"/><Relationship Id="rId11" Type="http://schemas.openxmlformats.org/officeDocument/2006/relationships/image" Target="../media/image50.png"/><Relationship Id="rId5" Type="http://schemas.openxmlformats.org/officeDocument/2006/relationships/slideLayout" Target="../slideLayouts/slideLayout18.xml"/><Relationship Id="rId10" Type="http://schemas.openxmlformats.org/officeDocument/2006/relationships/image" Target="../media/image49.png"/><Relationship Id="rId4" Type="http://schemas.openxmlformats.org/officeDocument/2006/relationships/tags" Target="../tags/tag68.xml"/><Relationship Id="rId9" Type="http://schemas.openxmlformats.org/officeDocument/2006/relationships/image" Target="../media/image93.png"/></Relationships>
</file>

<file path=ppt/slides/_rels/slide16.xml.rels><?xml version="1.0" encoding="UTF-8" standalone="yes"?>
<Relationships xmlns="http://schemas.openxmlformats.org/package/2006/relationships"><Relationship Id="rId8" Type="http://schemas.openxmlformats.org/officeDocument/2006/relationships/image" Target="../media/image1311.png"/><Relationship Id="rId3" Type="http://schemas.openxmlformats.org/officeDocument/2006/relationships/tags" Target="../tags/tag71.xml"/><Relationship Id="rId12" Type="http://schemas.openxmlformats.org/officeDocument/2006/relationships/image" Target="../media/image48.png"/><Relationship Id="rId2" Type="http://schemas.openxmlformats.org/officeDocument/2006/relationships/tags" Target="../tags/tag70.xml"/><Relationship Id="rId1" Type="http://schemas.openxmlformats.org/officeDocument/2006/relationships/tags" Target="../tags/tag69.xml"/><Relationship Id="rId11" Type="http://schemas.openxmlformats.org/officeDocument/2006/relationships/image" Target="../media/image55.png"/><Relationship Id="rId5" Type="http://schemas.openxmlformats.org/officeDocument/2006/relationships/image" Target="../media/image53.png"/><Relationship Id="rId10" Type="http://schemas.openxmlformats.org/officeDocument/2006/relationships/image" Target="../media/image54.png"/><Relationship Id="rId4" Type="http://schemas.openxmlformats.org/officeDocument/2006/relationships/slideLayout" Target="../slideLayouts/slideLayout18.xml"/><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58.png"/><Relationship Id="rId3" Type="http://schemas.openxmlformats.org/officeDocument/2006/relationships/tags" Target="../tags/tag74.xml"/><Relationship Id="rId7" Type="http://schemas.openxmlformats.org/officeDocument/2006/relationships/image" Target="../media/image55.png"/><Relationship Id="rId12" Type="http://schemas.openxmlformats.org/officeDocument/2006/relationships/image" Target="../media/image1370.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53.png"/><Relationship Id="rId5" Type="http://schemas.openxmlformats.org/officeDocument/2006/relationships/slideLayout" Target="../slideLayouts/slideLayout18.xml"/><Relationship Id="rId4" Type="http://schemas.openxmlformats.org/officeDocument/2006/relationships/tags" Target="../tags/tag75.xml"/><Relationship Id="rId9" Type="http://schemas.openxmlformats.org/officeDocument/2006/relationships/image" Target="../media/image57.pn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62.png"/><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image" Target="../media/image61.png"/><Relationship Id="rId17" Type="http://schemas.openxmlformats.org/officeDocument/2006/relationships/image" Target="../media/image66.png"/><Relationship Id="rId2" Type="http://schemas.openxmlformats.org/officeDocument/2006/relationships/tags" Target="../tags/tag77.xml"/><Relationship Id="rId16" Type="http://schemas.openxmlformats.org/officeDocument/2006/relationships/image" Target="../media/image65.png"/><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image" Target="../media/image55.png"/><Relationship Id="rId5" Type="http://schemas.openxmlformats.org/officeDocument/2006/relationships/tags" Target="../tags/tag80.xml"/><Relationship Id="rId15" Type="http://schemas.openxmlformats.org/officeDocument/2006/relationships/image" Target="../media/image64.png"/><Relationship Id="rId10" Type="http://schemas.openxmlformats.org/officeDocument/2006/relationships/image" Target="../media/image60.jpeg"/><Relationship Id="rId4" Type="http://schemas.openxmlformats.org/officeDocument/2006/relationships/tags" Target="../tags/tag79.xml"/><Relationship Id="rId9" Type="http://schemas.openxmlformats.org/officeDocument/2006/relationships/image" Target="../media/image59.png"/><Relationship Id="rId14" Type="http://schemas.openxmlformats.org/officeDocument/2006/relationships/image" Target="../media/image63.png"/></Relationships>
</file>

<file path=ppt/slides/_rels/slide19.xml.rels><?xml version="1.0" encoding="UTF-8" standalone="yes"?>
<Relationships xmlns="http://schemas.openxmlformats.org/package/2006/relationships"><Relationship Id="rId7" Type="http://schemas.openxmlformats.org/officeDocument/2006/relationships/image" Target="../media/image1870.png"/><Relationship Id="rId2" Type="http://schemas.openxmlformats.org/officeDocument/2006/relationships/slideLayout" Target="../slideLayouts/slideLayout18.xml"/><Relationship Id="rId1" Type="http://schemas.openxmlformats.org/officeDocument/2006/relationships/tags" Target="../tags/tag83.xml"/><Relationship Id="rId6" Type="http://schemas.openxmlformats.org/officeDocument/2006/relationships/image" Target="../media/image67.png"/><Relationship Id="rId5" Type="http://schemas.openxmlformats.org/officeDocument/2006/relationships/image" Target="../media/image750.png"/></Relationships>
</file>

<file path=ppt/slides/_rels/slide2.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8.png"/><Relationship Id="rId18" Type="http://schemas.openxmlformats.org/officeDocument/2006/relationships/image" Target="../media/image940.pn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880.png"/><Relationship Id="rId17" Type="http://schemas.openxmlformats.org/officeDocument/2006/relationships/image" Target="../media/image12.png"/><Relationship Id="rId2" Type="http://schemas.openxmlformats.org/officeDocument/2006/relationships/tags" Target="../tags/tag9.xml"/><Relationship Id="rId16" Type="http://schemas.openxmlformats.org/officeDocument/2006/relationships/image" Target="../media/image11.png"/><Relationship Id="rId20" Type="http://schemas.openxmlformats.org/officeDocument/2006/relationships/image" Target="../media/image14.png"/><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15" Type="http://schemas.openxmlformats.org/officeDocument/2006/relationships/image" Target="../media/image10.png"/><Relationship Id="rId19" Type="http://schemas.openxmlformats.org/officeDocument/2006/relationships/image" Target="../media/image13.png"/><Relationship Id="rId4" Type="http://schemas.openxmlformats.org/officeDocument/2006/relationships/tags" Target="../tags/tag11.xml"/><Relationship Id="rId9" Type="http://schemas.openxmlformats.org/officeDocument/2006/relationships/slideLayout" Target="../slideLayouts/slideLayout7.xml"/><Relationship Id="rId1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880.png"/><Relationship Id="rId3" Type="http://schemas.openxmlformats.org/officeDocument/2006/relationships/tags" Target="../tags/tag86.xml"/><Relationship Id="rId12" Type="http://schemas.openxmlformats.org/officeDocument/2006/relationships/image" Target="../media/image71.png"/><Relationship Id="rId2" Type="http://schemas.openxmlformats.org/officeDocument/2006/relationships/tags" Target="../tags/tag85.xml"/><Relationship Id="rId1" Type="http://schemas.openxmlformats.org/officeDocument/2006/relationships/tags" Target="../tags/tag84.xml"/><Relationship Id="rId11" Type="http://schemas.openxmlformats.org/officeDocument/2006/relationships/image" Target="../media/image70.png"/><Relationship Id="rId5" Type="http://schemas.openxmlformats.org/officeDocument/2006/relationships/slideLayout" Target="../slideLayouts/slideLayout18.xml"/><Relationship Id="rId10" Type="http://schemas.openxmlformats.org/officeDocument/2006/relationships/image" Target="../media/image69.png"/><Relationship Id="rId4" Type="http://schemas.openxmlformats.org/officeDocument/2006/relationships/tags" Target="../tags/tag87.xml"/><Relationship Id="rId9" Type="http://schemas.openxmlformats.org/officeDocument/2006/relationships/image" Target="../media/image68.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image" Target="../media/image71.png"/><Relationship Id="rId4"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tmp"/><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8" Type="http://schemas.openxmlformats.org/officeDocument/2006/relationships/image" Target="../media/image1510.png"/><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11" Type="http://schemas.openxmlformats.org/officeDocument/2006/relationships/image" Target="../media/image77.png"/><Relationship Id="rId5" Type="http://schemas.openxmlformats.org/officeDocument/2006/relationships/image" Target="../media/image73.tmp"/><Relationship Id="rId10" Type="http://schemas.openxmlformats.org/officeDocument/2006/relationships/image" Target="../media/image76.png"/><Relationship Id="rId4" Type="http://schemas.openxmlformats.org/officeDocument/2006/relationships/slideLayout" Target="../slideLayouts/slideLayout18.xml"/><Relationship Id="rId9" Type="http://schemas.openxmlformats.org/officeDocument/2006/relationships/image" Target="../media/image75.png"/></Relationships>
</file>

<file path=ppt/slides/_rels/slide25.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0.png"/><Relationship Id="rId18" Type="http://schemas.openxmlformats.org/officeDocument/2006/relationships/image" Target="../media/image1481.png"/><Relationship Id="rId3" Type="http://schemas.openxmlformats.org/officeDocument/2006/relationships/tags" Target="../tags/tag95.xml"/><Relationship Id="rId7" Type="http://schemas.openxmlformats.org/officeDocument/2006/relationships/slideLayout" Target="../slideLayouts/slideLayout18.xml"/><Relationship Id="rId12" Type="http://schemas.openxmlformats.org/officeDocument/2006/relationships/image" Target="../media/image79.png"/><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78.png"/><Relationship Id="rId5" Type="http://schemas.openxmlformats.org/officeDocument/2006/relationships/tags" Target="../tags/tag97.xml"/><Relationship Id="rId15" Type="http://schemas.openxmlformats.org/officeDocument/2006/relationships/image" Target="../media/image53.png"/><Relationship Id="rId10" Type="http://schemas.openxmlformats.org/officeDocument/2006/relationships/image" Target="../media/image75.png"/><Relationship Id="rId4" Type="http://schemas.openxmlformats.org/officeDocument/2006/relationships/tags" Target="../tags/tag96.xml"/><Relationship Id="rId9" Type="http://schemas.openxmlformats.org/officeDocument/2006/relationships/image" Target="../media/image77.png"/><Relationship Id="rId14" Type="http://schemas.openxmlformats.org/officeDocument/2006/relationships/image" Target="../media/image81.png"/></Relationships>
</file>

<file path=ppt/slides/_rels/slide26.xml.rels><?xml version="1.0" encoding="UTF-8" standalone="yes"?>
<Relationships xmlns="http://schemas.openxmlformats.org/package/2006/relationships"><Relationship Id="rId8" Type="http://schemas.openxmlformats.org/officeDocument/2006/relationships/tags" Target="../tags/tag106.xml"/><Relationship Id="rId18" Type="http://schemas.openxmlformats.org/officeDocument/2006/relationships/image" Target="../media/image78.png"/><Relationship Id="rId3" Type="http://schemas.openxmlformats.org/officeDocument/2006/relationships/tags" Target="../tags/tag101.xml"/><Relationship Id="rId21" Type="http://schemas.openxmlformats.org/officeDocument/2006/relationships/image" Target="../media/image82.png"/><Relationship Id="rId7" Type="http://schemas.openxmlformats.org/officeDocument/2006/relationships/tags" Target="../tags/tag105.xml"/><Relationship Id="rId17" Type="http://schemas.openxmlformats.org/officeDocument/2006/relationships/image" Target="../media/image75.png"/><Relationship Id="rId2" Type="http://schemas.openxmlformats.org/officeDocument/2006/relationships/tags" Target="../tags/tag100.xml"/><Relationship Id="rId16" Type="http://schemas.openxmlformats.org/officeDocument/2006/relationships/image" Target="../media/image77.png"/><Relationship Id="rId20" Type="http://schemas.openxmlformats.org/officeDocument/2006/relationships/image" Target="../media/image80.png"/><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image" Target="../media/image53.png"/><Relationship Id="rId5" Type="http://schemas.openxmlformats.org/officeDocument/2006/relationships/tags" Target="../tags/tag103.xml"/><Relationship Id="rId15" Type="http://schemas.openxmlformats.org/officeDocument/2006/relationships/image" Target="../media/image76.png"/><Relationship Id="rId10" Type="http://schemas.openxmlformats.org/officeDocument/2006/relationships/image" Target="../media/image81.png"/><Relationship Id="rId19" Type="http://schemas.openxmlformats.org/officeDocument/2006/relationships/image" Target="../media/image79.png"/><Relationship Id="rId4" Type="http://schemas.openxmlformats.org/officeDocument/2006/relationships/tags" Target="../tags/tag102.xml"/><Relationship Id="rId9" Type="http://schemas.openxmlformats.org/officeDocument/2006/relationships/slideLayout" Target="../slideLayouts/slideLayout18.xml"/><Relationship Id="rId14" Type="http://schemas.openxmlformats.org/officeDocument/2006/relationships/image" Target="../media/image1600.png"/></Relationships>
</file>

<file path=ppt/slides/_rels/slide27.xml.rels><?xml version="1.0" encoding="UTF-8" standalone="yes"?>
<Relationships xmlns="http://schemas.openxmlformats.org/package/2006/relationships"><Relationship Id="rId8" Type="http://schemas.openxmlformats.org/officeDocument/2006/relationships/tags" Target="../tags/tag114.xml"/><Relationship Id="rId13" Type="http://schemas.openxmlformats.org/officeDocument/2006/relationships/slideLayout" Target="../slideLayouts/slideLayout18.xml"/><Relationship Id="rId18" Type="http://schemas.openxmlformats.org/officeDocument/2006/relationships/image" Target="../media/image79.png"/><Relationship Id="rId3" Type="http://schemas.openxmlformats.org/officeDocument/2006/relationships/tags" Target="../tags/tag109.xml"/><Relationship Id="rId21" Type="http://schemas.openxmlformats.org/officeDocument/2006/relationships/image" Target="../media/image83.png"/><Relationship Id="rId7" Type="http://schemas.openxmlformats.org/officeDocument/2006/relationships/tags" Target="../tags/tag113.xml"/><Relationship Id="rId12" Type="http://schemas.openxmlformats.org/officeDocument/2006/relationships/tags" Target="../tags/tag118.xml"/><Relationship Id="rId17" Type="http://schemas.openxmlformats.org/officeDocument/2006/relationships/image" Target="../media/image78.png"/><Relationship Id="rId2" Type="http://schemas.openxmlformats.org/officeDocument/2006/relationships/tags" Target="../tags/tag108.xml"/><Relationship Id="rId16" Type="http://schemas.openxmlformats.org/officeDocument/2006/relationships/image" Target="../media/image75.png"/><Relationship Id="rId20" Type="http://schemas.openxmlformats.org/officeDocument/2006/relationships/image" Target="../media/image82.png"/><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tags" Target="../tags/tag117.xml"/><Relationship Id="rId24" Type="http://schemas.openxmlformats.org/officeDocument/2006/relationships/image" Target="../media/image86.png"/><Relationship Id="rId5" Type="http://schemas.openxmlformats.org/officeDocument/2006/relationships/tags" Target="../tags/tag111.xml"/><Relationship Id="rId15" Type="http://schemas.openxmlformats.org/officeDocument/2006/relationships/image" Target="../media/image77.png"/><Relationship Id="rId23" Type="http://schemas.openxmlformats.org/officeDocument/2006/relationships/image" Target="../media/image85.png"/><Relationship Id="rId10" Type="http://schemas.openxmlformats.org/officeDocument/2006/relationships/tags" Target="../tags/tag116.xml"/><Relationship Id="rId19" Type="http://schemas.openxmlformats.org/officeDocument/2006/relationships/image" Target="../media/image80.png"/><Relationship Id="rId4" Type="http://schemas.openxmlformats.org/officeDocument/2006/relationships/tags" Target="../tags/tag110.xml"/><Relationship Id="rId9" Type="http://schemas.openxmlformats.org/officeDocument/2006/relationships/tags" Target="../tags/tag115.xml"/><Relationship Id="rId14" Type="http://schemas.openxmlformats.org/officeDocument/2006/relationships/image" Target="../media/image76.png"/><Relationship Id="rId22" Type="http://schemas.openxmlformats.org/officeDocument/2006/relationships/image" Target="../media/image84.png"/></Relationships>
</file>

<file path=ppt/slides/_rels/slide28.xml.rels><?xml version="1.0" encoding="UTF-8" standalone="yes"?>
<Relationships xmlns="http://schemas.openxmlformats.org/package/2006/relationships"><Relationship Id="rId3" Type="http://schemas.openxmlformats.org/officeDocument/2006/relationships/tags" Target="../tags/tag121.xml"/><Relationship Id="rId7" Type="http://schemas.openxmlformats.org/officeDocument/2006/relationships/image" Target="../media/image88.png"/><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image" Target="../media/image87.png"/><Relationship Id="rId11" Type="http://schemas.openxmlformats.org/officeDocument/2006/relationships/image" Target="../media/image89.png"/><Relationship Id="rId5" Type="http://schemas.openxmlformats.org/officeDocument/2006/relationships/image" Target="../media/image86.png"/><Relationship Id="rId10" Type="http://schemas.openxmlformats.org/officeDocument/2006/relationships/image" Target="../media/image1680.png"/><Relationship Id="rId4"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8" Type="http://schemas.openxmlformats.org/officeDocument/2006/relationships/image" Target="../media/image1710.png"/><Relationship Id="rId3" Type="http://schemas.openxmlformats.org/officeDocument/2006/relationships/image" Target="../media/image53.png"/><Relationship Id="rId7" Type="http://schemas.openxmlformats.org/officeDocument/2006/relationships/image" Target="../media/image1700.png"/><Relationship Id="rId2" Type="http://schemas.openxmlformats.org/officeDocument/2006/relationships/slideLayout" Target="../slideLayouts/slideLayout18.xml"/><Relationship Id="rId1" Type="http://schemas.openxmlformats.org/officeDocument/2006/relationships/tags" Target="../tags/tag122.xml"/><Relationship Id="rId10" Type="http://schemas.openxmlformats.org/officeDocument/2006/relationships/image" Target="../media/image1730.png"/><Relationship Id="rId4" Type="http://schemas.openxmlformats.org/officeDocument/2006/relationships/image" Target="../media/image89.png"/><Relationship Id="rId9" Type="http://schemas.openxmlformats.org/officeDocument/2006/relationships/image" Target="../media/image90.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8.xml"/><Relationship Id="rId7" Type="http://schemas.openxmlformats.org/officeDocument/2006/relationships/image" Target="../media/image16.png"/><Relationship Id="rId12" Type="http://schemas.openxmlformats.org/officeDocument/2006/relationships/image" Target="../media/image18.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5.png"/><Relationship Id="rId11" Type="http://schemas.openxmlformats.org/officeDocument/2006/relationships/image" Target="../media/image990.png"/><Relationship Id="rId5" Type="http://schemas.openxmlformats.org/officeDocument/2006/relationships/slideLayout" Target="../slideLayouts/slideLayout18.xml"/><Relationship Id="rId4" Type="http://schemas.openxmlformats.org/officeDocument/2006/relationships/tags" Target="../tags/tag19.xml"/></Relationships>
</file>

<file path=ppt/slides/_rels/slide30.xml.rels><?xml version="1.0" encoding="UTF-8" standalone="yes"?>
<Relationships xmlns="http://schemas.openxmlformats.org/package/2006/relationships"><Relationship Id="rId8" Type="http://schemas.openxmlformats.org/officeDocument/2006/relationships/image" Target="../media/image1580.png"/><Relationship Id="rId13" Type="http://schemas.openxmlformats.org/officeDocument/2006/relationships/image" Target="../media/image92.png"/><Relationship Id="rId3" Type="http://schemas.openxmlformats.org/officeDocument/2006/relationships/tags" Target="../tags/tag125.xml"/><Relationship Id="rId12" Type="http://schemas.openxmlformats.org/officeDocument/2006/relationships/image" Target="../media/image1640.png"/><Relationship Id="rId2" Type="http://schemas.openxmlformats.org/officeDocument/2006/relationships/tags" Target="../tags/tag124.xml"/><Relationship Id="rId1" Type="http://schemas.openxmlformats.org/officeDocument/2006/relationships/tags" Target="../tags/tag123.xml"/><Relationship Id="rId11" Type="http://schemas.openxmlformats.org/officeDocument/2006/relationships/image" Target="../media/image91.png"/><Relationship Id="rId5" Type="http://schemas.openxmlformats.org/officeDocument/2006/relationships/slideLayout" Target="../slideLayouts/slideLayout18.xml"/><Relationship Id="rId10" Type="http://schemas.openxmlformats.org/officeDocument/2006/relationships/image" Target="../media/image49.png"/><Relationship Id="rId4" Type="http://schemas.openxmlformats.org/officeDocument/2006/relationships/tags" Target="../tags/tag126.xml"/><Relationship Id="rId9" Type="http://schemas.openxmlformats.org/officeDocument/2006/relationships/image" Target="../media/image1610.png"/><Relationship Id="rId14" Type="http://schemas.openxmlformats.org/officeDocument/2006/relationships/image" Target="../media/image94.png"/></Relationships>
</file>

<file path=ppt/slides/_rels/slide31.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25.png"/><Relationship Id="rId3" Type="http://schemas.openxmlformats.org/officeDocument/2006/relationships/tags" Target="../tags/tag129.xml"/><Relationship Id="rId7" Type="http://schemas.openxmlformats.org/officeDocument/2006/relationships/image" Target="../media/image89.png"/><Relationship Id="rId12" Type="http://schemas.openxmlformats.org/officeDocument/2006/relationships/image" Target="../media/image1690.png"/><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image" Target="../media/image53.png"/><Relationship Id="rId5" Type="http://schemas.openxmlformats.org/officeDocument/2006/relationships/slideLayout" Target="../slideLayouts/slideLayout18.xml"/><Relationship Id="rId4" Type="http://schemas.openxmlformats.org/officeDocument/2006/relationships/tags" Target="../tags/tag130.xml"/><Relationship Id="rId9" Type="http://schemas.openxmlformats.org/officeDocument/2006/relationships/image" Target="../media/image95.png"/><Relationship Id="rId14" Type="http://schemas.openxmlformats.org/officeDocument/2006/relationships/image" Target="../media/image96.png"/></Relationships>
</file>

<file path=ppt/slides/_rels/slide32.xml.rels><?xml version="1.0" encoding="UTF-8" standalone="yes"?>
<Relationships xmlns="http://schemas.openxmlformats.org/package/2006/relationships"><Relationship Id="rId8" Type="http://schemas.openxmlformats.org/officeDocument/2006/relationships/image" Target="../media/image1760.png"/><Relationship Id="rId7" Type="http://schemas.openxmlformats.org/officeDocument/2006/relationships/image" Target="../media/image97.png"/><Relationship Id="rId2" Type="http://schemas.openxmlformats.org/officeDocument/2006/relationships/slideLayout" Target="../slideLayouts/slideLayout18.xml"/><Relationship Id="rId1" Type="http://schemas.openxmlformats.org/officeDocument/2006/relationships/tags" Target="../tags/tag131.xml"/><Relationship Id="rId6" Type="http://schemas.openxmlformats.org/officeDocument/2006/relationships/image" Target="../media/image89.png"/><Relationship Id="rId5" Type="http://schemas.openxmlformats.org/officeDocument/2006/relationships/image" Target="../media/image1670.png"/></Relationships>
</file>

<file path=ppt/slides/_rels/slide33.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1780.png"/><Relationship Id="rId18" Type="http://schemas.openxmlformats.org/officeDocument/2006/relationships/image" Target="../media/image102.png"/><Relationship Id="rId3" Type="http://schemas.openxmlformats.org/officeDocument/2006/relationships/tags" Target="../tags/tag134.xml"/><Relationship Id="rId7" Type="http://schemas.openxmlformats.org/officeDocument/2006/relationships/slideLayout" Target="../slideLayouts/slideLayout18.xml"/><Relationship Id="rId17" Type="http://schemas.openxmlformats.org/officeDocument/2006/relationships/image" Target="../media/image101.png"/><Relationship Id="rId2" Type="http://schemas.openxmlformats.org/officeDocument/2006/relationships/tags" Target="../tags/tag133.xml"/><Relationship Id="rId16" Type="http://schemas.openxmlformats.org/officeDocument/2006/relationships/image" Target="../media/image100.png"/><Relationship Id="rId1" Type="http://schemas.openxmlformats.org/officeDocument/2006/relationships/tags" Target="../tags/tag132.xml"/><Relationship Id="rId6" Type="http://schemas.openxmlformats.org/officeDocument/2006/relationships/tags" Target="../tags/tag137.xml"/><Relationship Id="rId5" Type="http://schemas.openxmlformats.org/officeDocument/2006/relationships/tags" Target="../tags/tag136.xml"/><Relationship Id="rId15" Type="http://schemas.openxmlformats.org/officeDocument/2006/relationships/image" Target="../media/image99.png"/><Relationship Id="rId10" Type="http://schemas.openxmlformats.org/officeDocument/2006/relationships/image" Target="../media/image98.png"/><Relationship Id="rId19" Type="http://schemas.openxmlformats.org/officeDocument/2006/relationships/image" Target="../media/image1840.png"/><Relationship Id="rId4" Type="http://schemas.openxmlformats.org/officeDocument/2006/relationships/tags" Target="../tags/tag135.xml"/><Relationship Id="rId9" Type="http://schemas.openxmlformats.org/officeDocument/2006/relationships/image" Target="../media/image96.png"/><Relationship Id="rId14" Type="http://schemas.openxmlformats.org/officeDocument/2006/relationships/image" Target="../media/image1790.png"/></Relationships>
</file>

<file path=ppt/slides/_rels/slide3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slideLayout" Target="../slideLayouts/slideLayout18.xml"/><Relationship Id="rId1" Type="http://schemas.openxmlformats.org/officeDocument/2006/relationships/tags" Target="../tags/tag138.xml"/></Relationships>
</file>

<file path=ppt/slides/_rels/slide35.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25.png"/><Relationship Id="rId3" Type="http://schemas.openxmlformats.org/officeDocument/2006/relationships/tags" Target="../tags/tag141.xml"/><Relationship Id="rId7" Type="http://schemas.openxmlformats.org/officeDocument/2006/relationships/image" Target="../media/image89.png"/><Relationship Id="rId12" Type="http://schemas.openxmlformats.org/officeDocument/2006/relationships/image" Target="../media/image194.png"/><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image" Target="../media/image53.png"/><Relationship Id="rId5" Type="http://schemas.openxmlformats.org/officeDocument/2006/relationships/slideLayout" Target="../slideLayouts/slideLayout18.xml"/><Relationship Id="rId4" Type="http://schemas.openxmlformats.org/officeDocument/2006/relationships/tags" Target="../tags/tag142.xml"/><Relationship Id="rId9" Type="http://schemas.openxmlformats.org/officeDocument/2006/relationships/image" Target="../media/image95.png"/><Relationship Id="rId14" Type="http://schemas.openxmlformats.org/officeDocument/2006/relationships/image" Target="../media/image96.png"/></Relationships>
</file>

<file path=ppt/slides/_rels/slide36.xml.rels><?xml version="1.0" encoding="UTF-8" standalone="yes"?>
<Relationships xmlns="http://schemas.openxmlformats.org/package/2006/relationships"><Relationship Id="rId8" Type="http://schemas.openxmlformats.org/officeDocument/2006/relationships/tags" Target="../tags/tag150.xml"/><Relationship Id="rId13" Type="http://schemas.openxmlformats.org/officeDocument/2006/relationships/image" Target="../media/image104.png"/><Relationship Id="rId18" Type="http://schemas.openxmlformats.org/officeDocument/2006/relationships/image" Target="../media/image109.png"/><Relationship Id="rId3" Type="http://schemas.openxmlformats.org/officeDocument/2006/relationships/tags" Target="../tags/tag145.xml"/><Relationship Id="rId21" Type="http://schemas.openxmlformats.org/officeDocument/2006/relationships/image" Target="../media/image112.png"/><Relationship Id="rId7" Type="http://schemas.openxmlformats.org/officeDocument/2006/relationships/tags" Target="../tags/tag149.xml"/><Relationship Id="rId12" Type="http://schemas.openxmlformats.org/officeDocument/2006/relationships/image" Target="../media/image103.png"/><Relationship Id="rId17" Type="http://schemas.openxmlformats.org/officeDocument/2006/relationships/image" Target="../media/image108.png"/><Relationship Id="rId2" Type="http://schemas.openxmlformats.org/officeDocument/2006/relationships/tags" Target="../tags/tag144.xml"/><Relationship Id="rId16" Type="http://schemas.openxmlformats.org/officeDocument/2006/relationships/image" Target="../media/image107.png"/><Relationship Id="rId20" Type="http://schemas.openxmlformats.org/officeDocument/2006/relationships/image" Target="../media/image111.png"/><Relationship Id="rId1" Type="http://schemas.openxmlformats.org/officeDocument/2006/relationships/tags" Target="../tags/tag143.xml"/><Relationship Id="rId6" Type="http://schemas.openxmlformats.org/officeDocument/2006/relationships/tags" Target="../tags/tag148.xml"/><Relationship Id="rId11" Type="http://schemas.openxmlformats.org/officeDocument/2006/relationships/slideLayout" Target="../slideLayouts/slideLayout18.xml"/><Relationship Id="rId5" Type="http://schemas.openxmlformats.org/officeDocument/2006/relationships/tags" Target="../tags/tag147.xml"/><Relationship Id="rId15" Type="http://schemas.openxmlformats.org/officeDocument/2006/relationships/image" Target="../media/image106.png"/><Relationship Id="rId10" Type="http://schemas.openxmlformats.org/officeDocument/2006/relationships/tags" Target="../tags/tag152.xml"/><Relationship Id="rId19" Type="http://schemas.openxmlformats.org/officeDocument/2006/relationships/image" Target="../media/image110.png"/><Relationship Id="rId4" Type="http://schemas.openxmlformats.org/officeDocument/2006/relationships/tags" Target="../tags/tag146.xml"/><Relationship Id="rId9" Type="http://schemas.openxmlformats.org/officeDocument/2006/relationships/tags" Target="../tags/tag151.xml"/><Relationship Id="rId14" Type="http://schemas.openxmlformats.org/officeDocument/2006/relationships/image" Target="../media/image105.png"/></Relationships>
</file>

<file path=ppt/slides/_rels/slide37.xml.rels><?xml version="1.0" encoding="UTF-8" standalone="yes"?>
<Relationships xmlns="http://schemas.openxmlformats.org/package/2006/relationships"><Relationship Id="rId13" Type="http://schemas.openxmlformats.org/officeDocument/2006/relationships/image" Target="../media/image115.png"/><Relationship Id="rId3" Type="http://schemas.openxmlformats.org/officeDocument/2006/relationships/tags" Target="../tags/tag155.xml"/><Relationship Id="rId7" Type="http://schemas.openxmlformats.org/officeDocument/2006/relationships/image" Target="../media/image111.png"/><Relationship Id="rId12" Type="http://schemas.openxmlformats.org/officeDocument/2006/relationships/image" Target="../media/image114.png"/><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image" Target="../media/image113.png"/><Relationship Id="rId11" Type="http://schemas.openxmlformats.org/officeDocument/2006/relationships/image" Target="../media/image206.png"/><Relationship Id="rId5" Type="http://schemas.openxmlformats.org/officeDocument/2006/relationships/slideLayout" Target="../slideLayouts/slideLayout18.xml"/><Relationship Id="rId10" Type="http://schemas.openxmlformats.org/officeDocument/2006/relationships/image" Target="../media/image205.png"/><Relationship Id="rId4" Type="http://schemas.openxmlformats.org/officeDocument/2006/relationships/tags" Target="../tags/tag156.xml"/></Relationships>
</file>

<file path=ppt/slides/_rels/slide38.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slideLayout" Target="../slideLayouts/slideLayout18.xml"/><Relationship Id="rId1" Type="http://schemas.openxmlformats.org/officeDocument/2006/relationships/tags" Target="../tags/tag157.xml"/><Relationship Id="rId6" Type="http://schemas.openxmlformats.org/officeDocument/2006/relationships/image" Target="../media/image210.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89.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2.png"/><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image" Target="../media/image21.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20.png"/><Relationship Id="rId5" Type="http://schemas.openxmlformats.org/officeDocument/2006/relationships/tags" Target="../tags/tag24.xml"/><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tags" Target="../tags/tag23.xml"/><Relationship Id="rId9" Type="http://schemas.openxmlformats.org/officeDocument/2006/relationships/image" Target="../media/image17.png"/><Relationship Id="rId14" Type="http://schemas.openxmlformats.org/officeDocument/2006/relationships/image" Target="../media/image23.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61.xml"/><Relationship Id="rId1" Type="http://schemas.openxmlformats.org/officeDocument/2006/relationships/tags" Target="../tags/tag160.xml"/><Relationship Id="rId5" Type="http://schemas.openxmlformats.org/officeDocument/2006/relationships/image" Target="../media/image119.png"/><Relationship Id="rId4" Type="http://schemas.openxmlformats.org/officeDocument/2006/relationships/image" Target="../media/image117.png"/></Relationships>
</file>

<file path=ppt/slides/_rels/slide41.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tags" Target="../tags/tag164.xml"/><Relationship Id="rId7" Type="http://schemas.openxmlformats.org/officeDocument/2006/relationships/image" Target="../media/image121.pn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image" Target="../media/image120.png"/><Relationship Id="rId5" Type="http://schemas.openxmlformats.org/officeDocument/2006/relationships/slideLayout" Target="../slideLayouts/slideLayout18.xml"/><Relationship Id="rId4" Type="http://schemas.openxmlformats.org/officeDocument/2006/relationships/tags" Target="../tags/tag165.xml"/><Relationship Id="rId9" Type="http://schemas.openxmlformats.org/officeDocument/2006/relationships/image" Target="../media/image123.png"/></Relationships>
</file>

<file path=ppt/slides/_rels/slide4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slideLayout" Target="../slideLayouts/slideLayout18.xml"/><Relationship Id="rId1" Type="http://schemas.openxmlformats.org/officeDocument/2006/relationships/tags" Target="../tags/tag166.xml"/><Relationship Id="rId6" Type="http://schemas.openxmlformats.org/officeDocument/2006/relationships/image" Target="../media/image217.png"/></Relationships>
</file>

<file path=ppt/slides/_rels/slide43.xml.rels><?xml version="1.0" encoding="UTF-8" standalone="yes"?>
<Relationships xmlns="http://schemas.openxmlformats.org/package/2006/relationships"><Relationship Id="rId3" Type="http://schemas.openxmlformats.org/officeDocument/2006/relationships/tags" Target="../tags/tag169.xml"/><Relationship Id="rId7" Type="http://schemas.openxmlformats.org/officeDocument/2006/relationships/image" Target="../media/image125.png"/><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image" Target="../media/image124.png"/><Relationship Id="rId5" Type="http://schemas.openxmlformats.org/officeDocument/2006/relationships/image" Target="../media/image117.png"/><Relationship Id="rId4"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tags" Target="../tags/tag172.xml"/><Relationship Id="rId7" Type="http://schemas.openxmlformats.org/officeDocument/2006/relationships/image" Target="../media/image89.png"/><Relationship Id="rId12" Type="http://schemas.openxmlformats.org/officeDocument/2006/relationships/image" Target="../media/image127.png"/><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slideLayout" Target="../slideLayouts/slideLayout18.xml"/><Relationship Id="rId11" Type="http://schemas.openxmlformats.org/officeDocument/2006/relationships/image" Target="../media/image126.png"/><Relationship Id="rId5" Type="http://schemas.openxmlformats.org/officeDocument/2006/relationships/tags" Target="../tags/tag174.xml"/><Relationship Id="rId10" Type="http://schemas.openxmlformats.org/officeDocument/2006/relationships/image" Target="../media/image25.png"/><Relationship Id="rId4" Type="http://schemas.openxmlformats.org/officeDocument/2006/relationships/tags" Target="../tags/tag173.xml"/><Relationship Id="rId9" Type="http://schemas.openxmlformats.org/officeDocument/2006/relationships/image" Target="../media/image95.png"/></Relationships>
</file>

<file path=ppt/slides/_rels/slide45.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tags" Target="../tags/tag177.xml"/><Relationship Id="rId7" Type="http://schemas.openxmlformats.org/officeDocument/2006/relationships/image" Target="../media/image128.png"/><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slideLayout" Target="../slideLayouts/slideLayout18.xml"/><Relationship Id="rId11" Type="http://schemas.openxmlformats.org/officeDocument/2006/relationships/image" Target="../media/image131.png"/><Relationship Id="rId5" Type="http://schemas.openxmlformats.org/officeDocument/2006/relationships/tags" Target="../tags/tag179.xml"/><Relationship Id="rId10" Type="http://schemas.openxmlformats.org/officeDocument/2006/relationships/image" Target="../media/image130.png"/><Relationship Id="rId4" Type="http://schemas.openxmlformats.org/officeDocument/2006/relationships/tags" Target="../tags/tag178.xml"/><Relationship Id="rId9" Type="http://schemas.openxmlformats.org/officeDocument/2006/relationships/image" Target="../media/image129.png"/></Relationships>
</file>

<file path=ppt/slides/_rels/slide46.xml.rels><?xml version="1.0" encoding="UTF-8" standalone="yes"?>
<Relationships xmlns="http://schemas.openxmlformats.org/package/2006/relationships"><Relationship Id="rId8" Type="http://schemas.openxmlformats.org/officeDocument/2006/relationships/tags" Target="../tags/tag187.xml"/><Relationship Id="rId13" Type="http://schemas.openxmlformats.org/officeDocument/2006/relationships/image" Target="../media/image2210.png"/><Relationship Id="rId18" Type="http://schemas.openxmlformats.org/officeDocument/2006/relationships/image" Target="../media/image131.png"/><Relationship Id="rId3" Type="http://schemas.openxmlformats.org/officeDocument/2006/relationships/tags" Target="../tags/tag182.xml"/><Relationship Id="rId21" Type="http://schemas.openxmlformats.org/officeDocument/2006/relationships/image" Target="../media/image137.png"/><Relationship Id="rId7" Type="http://schemas.openxmlformats.org/officeDocument/2006/relationships/tags" Target="../tags/tag186.xml"/><Relationship Id="rId12" Type="http://schemas.openxmlformats.org/officeDocument/2006/relationships/image" Target="../media/image2200.png"/><Relationship Id="rId17" Type="http://schemas.openxmlformats.org/officeDocument/2006/relationships/image" Target="../media/image134.png"/><Relationship Id="rId2" Type="http://schemas.openxmlformats.org/officeDocument/2006/relationships/tags" Target="../tags/tag181.xml"/><Relationship Id="rId16" Type="http://schemas.openxmlformats.org/officeDocument/2006/relationships/image" Target="../media/image133.png"/><Relationship Id="rId20" Type="http://schemas.openxmlformats.org/officeDocument/2006/relationships/image" Target="../media/image136.png"/><Relationship Id="rId1" Type="http://schemas.openxmlformats.org/officeDocument/2006/relationships/tags" Target="../tags/tag180.xml"/><Relationship Id="rId6" Type="http://schemas.openxmlformats.org/officeDocument/2006/relationships/tags" Target="../tags/tag185.xml"/><Relationship Id="rId5" Type="http://schemas.openxmlformats.org/officeDocument/2006/relationships/tags" Target="../tags/tag184.xml"/><Relationship Id="rId15" Type="http://schemas.openxmlformats.org/officeDocument/2006/relationships/image" Target="../media/image132.png"/><Relationship Id="rId19" Type="http://schemas.openxmlformats.org/officeDocument/2006/relationships/image" Target="../media/image135.png"/><Relationship Id="rId4" Type="http://schemas.openxmlformats.org/officeDocument/2006/relationships/tags" Target="../tags/tag183.xml"/><Relationship Id="rId9" Type="http://schemas.openxmlformats.org/officeDocument/2006/relationships/slideLayout" Target="../slideLayouts/slideLayout18.xml"/><Relationship Id="rId14" Type="http://schemas.openxmlformats.org/officeDocument/2006/relationships/image" Target="../media/image130.png"/><Relationship Id="rId22" Type="http://schemas.openxmlformats.org/officeDocument/2006/relationships/image" Target="../media/image1110.png"/></Relationships>
</file>

<file path=ppt/slides/_rels/slide47.xml.rels><?xml version="1.0" encoding="UTF-8" standalone="yes"?>
<Relationships xmlns="http://schemas.openxmlformats.org/package/2006/relationships"><Relationship Id="rId8" Type="http://schemas.openxmlformats.org/officeDocument/2006/relationships/tags" Target="../tags/tag195.xml"/><Relationship Id="rId13" Type="http://schemas.openxmlformats.org/officeDocument/2006/relationships/image" Target="../media/image129.png"/><Relationship Id="rId18" Type="http://schemas.openxmlformats.org/officeDocument/2006/relationships/image" Target="../media/image142.png"/><Relationship Id="rId3" Type="http://schemas.openxmlformats.org/officeDocument/2006/relationships/tags" Target="../tags/tag190.xml"/><Relationship Id="rId7" Type="http://schemas.openxmlformats.org/officeDocument/2006/relationships/tags" Target="../tags/tag194.xml"/><Relationship Id="rId12" Type="http://schemas.openxmlformats.org/officeDocument/2006/relationships/image" Target="../media/image138.png"/><Relationship Id="rId17" Type="http://schemas.openxmlformats.org/officeDocument/2006/relationships/image" Target="../media/image141.png"/><Relationship Id="rId2" Type="http://schemas.openxmlformats.org/officeDocument/2006/relationships/tags" Target="../tags/tag189.xml"/><Relationship Id="rId16" Type="http://schemas.openxmlformats.org/officeDocument/2006/relationships/image" Target="../media/image140.png"/><Relationship Id="rId1" Type="http://schemas.openxmlformats.org/officeDocument/2006/relationships/tags" Target="../tags/tag188.xml"/><Relationship Id="rId6" Type="http://schemas.openxmlformats.org/officeDocument/2006/relationships/tags" Target="../tags/tag193.xml"/><Relationship Id="rId11" Type="http://schemas.openxmlformats.org/officeDocument/2006/relationships/image" Target="../media/image1120.png"/><Relationship Id="rId5" Type="http://schemas.openxmlformats.org/officeDocument/2006/relationships/tags" Target="../tags/tag192.xml"/><Relationship Id="rId15" Type="http://schemas.openxmlformats.org/officeDocument/2006/relationships/image" Target="../media/image139.png"/><Relationship Id="rId10" Type="http://schemas.openxmlformats.org/officeDocument/2006/relationships/image" Target="../media/image136.png"/><Relationship Id="rId19" Type="http://schemas.openxmlformats.org/officeDocument/2006/relationships/image" Target="../media/image143.png"/><Relationship Id="rId4" Type="http://schemas.openxmlformats.org/officeDocument/2006/relationships/tags" Target="../tags/tag191.xml"/><Relationship Id="rId9" Type="http://schemas.openxmlformats.org/officeDocument/2006/relationships/slideLayout" Target="../slideLayouts/slideLayout18.xml"/><Relationship Id="rId14" Type="http://schemas.openxmlformats.org/officeDocument/2006/relationships/image" Target="../media/image2310.png"/></Relationships>
</file>

<file path=ppt/slides/_rels/slide48.xml.rels><?xml version="1.0" encoding="UTF-8" standalone="yes"?>
<Relationships xmlns="http://schemas.openxmlformats.org/package/2006/relationships"><Relationship Id="rId8" Type="http://schemas.openxmlformats.org/officeDocument/2006/relationships/image" Target="../media/image133.png"/><Relationship Id="rId13" Type="http://schemas.openxmlformats.org/officeDocument/2006/relationships/image" Target="../media/image146.png"/><Relationship Id="rId3" Type="http://schemas.openxmlformats.org/officeDocument/2006/relationships/tags" Target="../tags/tag198.xml"/><Relationship Id="rId7" Type="http://schemas.openxmlformats.org/officeDocument/2006/relationships/slideLayout" Target="../slideLayouts/slideLayout18.xml"/><Relationship Id="rId12" Type="http://schemas.openxmlformats.org/officeDocument/2006/relationships/image" Target="../media/image134.png"/><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tags" Target="../tags/tag201.xml"/><Relationship Id="rId11" Type="http://schemas.openxmlformats.org/officeDocument/2006/relationships/image" Target="../media/image145.png"/><Relationship Id="rId5" Type="http://schemas.openxmlformats.org/officeDocument/2006/relationships/tags" Target="../tags/tag200.xml"/><Relationship Id="rId10" Type="http://schemas.openxmlformats.org/officeDocument/2006/relationships/image" Target="../media/image135.png"/><Relationship Id="rId4" Type="http://schemas.openxmlformats.org/officeDocument/2006/relationships/tags" Target="../tags/tag199.xml"/><Relationship Id="rId9" Type="http://schemas.openxmlformats.org/officeDocument/2006/relationships/image" Target="../media/image144.png"/><Relationship Id="rId14" Type="http://schemas.openxmlformats.org/officeDocument/2006/relationships/image" Target="../media/image2400.png"/></Relationships>
</file>

<file path=ppt/slides/_rels/slide49.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tags" Target="../tags/tag204.xml"/><Relationship Id="rId7" Type="http://schemas.openxmlformats.org/officeDocument/2006/relationships/image" Target="../media/image147.png"/><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image" Target="../media/image25.png"/><Relationship Id="rId5" Type="http://schemas.openxmlformats.org/officeDocument/2006/relationships/slideLayout" Target="../slideLayouts/slideLayout18.xml"/><Relationship Id="rId4" Type="http://schemas.openxmlformats.org/officeDocument/2006/relationships/tags" Target="../tags/tag205.xml"/><Relationship Id="rId9" Type="http://schemas.openxmlformats.org/officeDocument/2006/relationships/image" Target="../media/image149.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29.xml"/><Relationship Id="rId7" Type="http://schemas.openxmlformats.org/officeDocument/2006/relationships/image" Target="../media/image25.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24.png"/><Relationship Id="rId5" Type="http://schemas.openxmlformats.org/officeDocument/2006/relationships/slideLayout" Target="../slideLayouts/slideLayout18.xml"/><Relationship Id="rId4" Type="http://schemas.openxmlformats.org/officeDocument/2006/relationships/tags" Target="../tags/tag30.xml"/></Relationships>
</file>

<file path=ppt/slides/_rels/slide5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50.png"/><Relationship Id="rId3" Type="http://schemas.openxmlformats.org/officeDocument/2006/relationships/tags" Target="../tags/tag208.xml"/><Relationship Id="rId7" Type="http://schemas.openxmlformats.org/officeDocument/2006/relationships/slideLayout" Target="../slideLayouts/slideLayout18.xml"/><Relationship Id="rId12" Type="http://schemas.openxmlformats.org/officeDocument/2006/relationships/image" Target="../media/image241.png"/><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tags" Target="../tags/tag211.xml"/><Relationship Id="rId11" Type="http://schemas.openxmlformats.org/officeDocument/2006/relationships/image" Target="../media/image149.png"/><Relationship Id="rId5" Type="http://schemas.openxmlformats.org/officeDocument/2006/relationships/tags" Target="../tags/tag210.xml"/><Relationship Id="rId10" Type="http://schemas.openxmlformats.org/officeDocument/2006/relationships/image" Target="../media/image148.png"/><Relationship Id="rId4" Type="http://schemas.openxmlformats.org/officeDocument/2006/relationships/tags" Target="../tags/tag209.xml"/><Relationship Id="rId9" Type="http://schemas.openxmlformats.org/officeDocument/2006/relationships/image" Target="../media/image147.png"/><Relationship Id="rId14" Type="http://schemas.openxmlformats.org/officeDocument/2006/relationships/image" Target="../media/image151.png"/></Relationships>
</file>

<file path=ppt/slides/_rels/slide51.xml.rels><?xml version="1.0" encoding="UTF-8" standalone="yes"?>
<Relationships xmlns="http://schemas.openxmlformats.org/package/2006/relationships"><Relationship Id="rId8" Type="http://schemas.openxmlformats.org/officeDocument/2006/relationships/tags" Target="../tags/tag219.xml"/><Relationship Id="rId13" Type="http://schemas.openxmlformats.org/officeDocument/2006/relationships/image" Target="../media/image152.png"/><Relationship Id="rId18" Type="http://schemas.openxmlformats.org/officeDocument/2006/relationships/image" Target="../media/image157.png"/><Relationship Id="rId26" Type="http://schemas.openxmlformats.org/officeDocument/2006/relationships/image" Target="../media/image255.png"/><Relationship Id="rId3" Type="http://schemas.openxmlformats.org/officeDocument/2006/relationships/tags" Target="../tags/tag214.xml"/><Relationship Id="rId21" Type="http://schemas.openxmlformats.org/officeDocument/2006/relationships/image" Target="../media/image159.png"/><Relationship Id="rId7" Type="http://schemas.openxmlformats.org/officeDocument/2006/relationships/tags" Target="../tags/tag218.xml"/><Relationship Id="rId12" Type="http://schemas.openxmlformats.org/officeDocument/2006/relationships/slideLayout" Target="../slideLayouts/slideLayout18.xml"/><Relationship Id="rId17" Type="http://schemas.openxmlformats.org/officeDocument/2006/relationships/image" Target="../media/image156.png"/><Relationship Id="rId25" Type="http://schemas.openxmlformats.org/officeDocument/2006/relationships/image" Target="../media/image160.png"/><Relationship Id="rId2" Type="http://schemas.openxmlformats.org/officeDocument/2006/relationships/tags" Target="../tags/tag213.xml"/><Relationship Id="rId16" Type="http://schemas.openxmlformats.org/officeDocument/2006/relationships/image" Target="../media/image155.png"/><Relationship Id="rId20" Type="http://schemas.openxmlformats.org/officeDocument/2006/relationships/image" Target="../media/image158.png"/><Relationship Id="rId1" Type="http://schemas.openxmlformats.org/officeDocument/2006/relationships/tags" Target="../tags/tag212.xml"/><Relationship Id="rId6" Type="http://schemas.openxmlformats.org/officeDocument/2006/relationships/tags" Target="../tags/tag217.xml"/><Relationship Id="rId11" Type="http://schemas.openxmlformats.org/officeDocument/2006/relationships/tags" Target="../tags/tag222.xml"/><Relationship Id="rId24" Type="http://schemas.openxmlformats.org/officeDocument/2006/relationships/image" Target="../media/image253.png"/><Relationship Id="rId5" Type="http://schemas.openxmlformats.org/officeDocument/2006/relationships/tags" Target="../tags/tag216.xml"/><Relationship Id="rId15" Type="http://schemas.openxmlformats.org/officeDocument/2006/relationships/image" Target="../media/image154.png"/><Relationship Id="rId10" Type="http://schemas.openxmlformats.org/officeDocument/2006/relationships/tags" Target="../tags/tag221.xml"/><Relationship Id="rId19" Type="http://schemas.openxmlformats.org/officeDocument/2006/relationships/image" Target="../media/image1.png"/><Relationship Id="rId4" Type="http://schemas.openxmlformats.org/officeDocument/2006/relationships/tags" Target="../tags/tag215.xml"/><Relationship Id="rId9" Type="http://schemas.openxmlformats.org/officeDocument/2006/relationships/tags" Target="../tags/tag220.xml"/><Relationship Id="rId14" Type="http://schemas.openxmlformats.org/officeDocument/2006/relationships/image" Target="../media/image153.png"/><Relationship Id="rId27" Type="http://schemas.openxmlformats.org/officeDocument/2006/relationships/image" Target="../media/image161.png"/></Relationships>
</file>

<file path=ppt/slides/_rels/slide52.xml.rels><?xml version="1.0" encoding="UTF-8" standalone="yes"?>
<Relationships xmlns="http://schemas.openxmlformats.org/package/2006/relationships"><Relationship Id="rId8" Type="http://schemas.openxmlformats.org/officeDocument/2006/relationships/image" Target="../media/image259.png"/><Relationship Id="rId3" Type="http://schemas.openxmlformats.org/officeDocument/2006/relationships/slideLayout" Target="../slideLayouts/slideLayout18.xml"/><Relationship Id="rId2" Type="http://schemas.openxmlformats.org/officeDocument/2006/relationships/tags" Target="../tags/tag224.xml"/><Relationship Id="rId1" Type="http://schemas.openxmlformats.org/officeDocument/2006/relationships/tags" Target="../tags/tag223.xml"/><Relationship Id="rId5" Type="http://schemas.openxmlformats.org/officeDocument/2006/relationships/image" Target="../media/image163.png"/><Relationship Id="rId10" Type="http://schemas.openxmlformats.org/officeDocument/2006/relationships/image" Target="../media/image261.png"/><Relationship Id="rId4" Type="http://schemas.openxmlformats.org/officeDocument/2006/relationships/image" Target="../media/image162.png"/><Relationship Id="rId9" Type="http://schemas.openxmlformats.org/officeDocument/2006/relationships/image" Target="../media/image164.png"/></Relationships>
</file>

<file path=ppt/slides/_rels/slide53.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18.xml"/><Relationship Id="rId6" Type="http://schemas.openxmlformats.org/officeDocument/2006/relationships/image" Target="../media/image263.png"/><Relationship Id="rId5" Type="http://schemas.openxmlformats.org/officeDocument/2006/relationships/image" Target="../media/image262.png"/></Relationships>
</file>

<file path=ppt/slides/_rels/slide54.xml.rels><?xml version="1.0" encoding="UTF-8" standalone="yes"?>
<Relationships xmlns="http://schemas.openxmlformats.org/package/2006/relationships"><Relationship Id="rId8" Type="http://schemas.openxmlformats.org/officeDocument/2006/relationships/image" Target="../media/image164.png"/><Relationship Id="rId3" Type="http://schemas.openxmlformats.org/officeDocument/2006/relationships/tags" Target="../tags/tag227.xml"/><Relationship Id="rId7" Type="http://schemas.openxmlformats.org/officeDocument/2006/relationships/image" Target="../media/image163.png"/><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image" Target="../media/image162.png"/><Relationship Id="rId5" Type="http://schemas.openxmlformats.org/officeDocument/2006/relationships/slideLayout" Target="../slideLayouts/slideLayout18.xml"/><Relationship Id="rId10" Type="http://schemas.openxmlformats.org/officeDocument/2006/relationships/image" Target="../media/image166.png"/><Relationship Id="rId4" Type="http://schemas.openxmlformats.org/officeDocument/2006/relationships/tags" Target="../tags/tag228.xml"/><Relationship Id="rId9" Type="http://schemas.openxmlformats.org/officeDocument/2006/relationships/image" Target="../media/image165.png"/></Relationships>
</file>

<file path=ppt/slides/_rels/slide55.xml.rels><?xml version="1.0" encoding="UTF-8" standalone="yes"?>
<Relationships xmlns="http://schemas.openxmlformats.org/package/2006/relationships"><Relationship Id="rId8" Type="http://schemas.openxmlformats.org/officeDocument/2006/relationships/image" Target="../media/image267.png"/><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 Id="rId5" Type="http://schemas.openxmlformats.org/officeDocument/2006/relationships/image" Target="../media/image167.png"/><Relationship Id="rId10" Type="http://schemas.openxmlformats.org/officeDocument/2006/relationships/image" Target="../media/image169.png"/><Relationship Id="rId4" Type="http://schemas.openxmlformats.org/officeDocument/2006/relationships/slideLayout" Target="../slideLayouts/slideLayout18.xml"/><Relationship Id="rId9" Type="http://schemas.openxmlformats.org/officeDocument/2006/relationships/image" Target="../media/image168.png"/></Relationships>
</file>

<file path=ppt/slides/_rels/slide56.xml.rels><?xml version="1.0" encoding="UTF-8" standalone="yes"?>
<Relationships xmlns="http://schemas.openxmlformats.org/package/2006/relationships"><Relationship Id="rId13" Type="http://schemas.openxmlformats.org/officeDocument/2006/relationships/image" Target="../media/image173.png"/><Relationship Id="rId3" Type="http://schemas.openxmlformats.org/officeDocument/2006/relationships/tags" Target="../tags/tag234.xml"/><Relationship Id="rId7" Type="http://schemas.openxmlformats.org/officeDocument/2006/relationships/slideLayout" Target="../slideLayouts/slideLayout18.xml"/><Relationship Id="rId12" Type="http://schemas.openxmlformats.org/officeDocument/2006/relationships/image" Target="../media/image172.png"/><Relationship Id="rId2" Type="http://schemas.openxmlformats.org/officeDocument/2006/relationships/tags" Target="../tags/tag233.xml"/><Relationship Id="rId16" Type="http://schemas.openxmlformats.org/officeDocument/2006/relationships/image" Target="../media/image176.png"/><Relationship Id="rId1" Type="http://schemas.openxmlformats.org/officeDocument/2006/relationships/tags" Target="../tags/tag232.xml"/><Relationship Id="rId6" Type="http://schemas.openxmlformats.org/officeDocument/2006/relationships/tags" Target="../tags/tag237.xml"/><Relationship Id="rId11" Type="http://schemas.openxmlformats.org/officeDocument/2006/relationships/image" Target="../media/image171.png"/><Relationship Id="rId5" Type="http://schemas.openxmlformats.org/officeDocument/2006/relationships/tags" Target="../tags/tag236.xml"/><Relationship Id="rId15" Type="http://schemas.openxmlformats.org/officeDocument/2006/relationships/image" Target="../media/image175.png"/><Relationship Id="rId10" Type="http://schemas.openxmlformats.org/officeDocument/2006/relationships/image" Target="../media/image270.png"/><Relationship Id="rId4" Type="http://schemas.openxmlformats.org/officeDocument/2006/relationships/tags" Target="../tags/tag235.xml"/><Relationship Id="rId14" Type="http://schemas.openxmlformats.org/officeDocument/2006/relationships/image" Target="../media/image174.png"/></Relationships>
</file>

<file path=ppt/slides/_rels/slide57.xml.rels><?xml version="1.0" encoding="UTF-8" standalone="yes"?>
<Relationships xmlns="http://schemas.openxmlformats.org/package/2006/relationships"><Relationship Id="rId8" Type="http://schemas.openxmlformats.org/officeDocument/2006/relationships/image" Target="../media/image177.png"/><Relationship Id="rId3" Type="http://schemas.openxmlformats.org/officeDocument/2006/relationships/tags" Target="../tags/tag240.xml"/><Relationship Id="rId7" Type="http://schemas.openxmlformats.org/officeDocument/2006/relationships/image" Target="../media/image162.png"/><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image" Target="../media/image176.png"/><Relationship Id="rId5" Type="http://schemas.openxmlformats.org/officeDocument/2006/relationships/slideLayout" Target="../slideLayouts/slideLayout18.xml"/><Relationship Id="rId10" Type="http://schemas.openxmlformats.org/officeDocument/2006/relationships/image" Target="../media/image179.png"/><Relationship Id="rId4" Type="http://schemas.openxmlformats.org/officeDocument/2006/relationships/tags" Target="../tags/tag241.xml"/><Relationship Id="rId9" Type="http://schemas.openxmlformats.org/officeDocument/2006/relationships/image" Target="../media/image178.png"/></Relationships>
</file>

<file path=ppt/slides/_rels/slide58.xml.rels><?xml version="1.0" encoding="UTF-8" standalone="yes"?>
<Relationships xmlns="http://schemas.openxmlformats.org/package/2006/relationships"><Relationship Id="rId8" Type="http://schemas.openxmlformats.org/officeDocument/2006/relationships/image" Target="../media/image181.png"/><Relationship Id="rId3" Type="http://schemas.openxmlformats.org/officeDocument/2006/relationships/slideLayout" Target="../slideLayouts/slideLayout18.xml"/><Relationship Id="rId7" Type="http://schemas.openxmlformats.org/officeDocument/2006/relationships/image" Target="../media/image280.png"/><Relationship Id="rId2" Type="http://schemas.openxmlformats.org/officeDocument/2006/relationships/tags" Target="../tags/tag243.xml"/><Relationship Id="rId1" Type="http://schemas.openxmlformats.org/officeDocument/2006/relationships/tags" Target="../tags/tag242.xml"/><Relationship Id="rId4" Type="http://schemas.openxmlformats.org/officeDocument/2006/relationships/image" Target="../media/image180.png"/></Relationships>
</file>

<file path=ppt/slides/_rels/slide59.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slideLayout" Target="../slideLayouts/slideLayout18.xml"/><Relationship Id="rId1" Type="http://schemas.openxmlformats.org/officeDocument/2006/relationships/tags" Target="../tags/tag244.xml"/></Relationships>
</file>

<file path=ppt/slides/_rels/slide6.xml.rels><?xml version="1.0" encoding="UTF-8" standalone="yes"?>
<Relationships xmlns="http://schemas.openxmlformats.org/package/2006/relationships"><Relationship Id="rId8" Type="http://schemas.openxmlformats.org/officeDocument/2006/relationships/image" Target="../media/image29.jpeg"/><Relationship Id="rId7" Type="http://schemas.openxmlformats.org/officeDocument/2006/relationships/image" Target="../media/image28.gif"/><Relationship Id="rId2"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image" Target="../media/image27.png"/><Relationship Id="rId5" Type="http://schemas.openxmlformats.org/officeDocument/2006/relationships/image" Target="../media/image760.png"/></Relationships>
</file>

<file path=ppt/slides/_rels/slide60.xml.rels><?xml version="1.0" encoding="UTF-8" standalone="yes"?>
<Relationships xmlns="http://schemas.openxmlformats.org/package/2006/relationships"><Relationship Id="rId8" Type="http://schemas.openxmlformats.org/officeDocument/2006/relationships/image" Target="../media/image186.png"/><Relationship Id="rId3" Type="http://schemas.openxmlformats.org/officeDocument/2006/relationships/tags" Target="../tags/tag247.xml"/><Relationship Id="rId7" Type="http://schemas.openxmlformats.org/officeDocument/2006/relationships/image" Target="../media/image185.png"/><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image" Target="../media/image184.jpeg"/><Relationship Id="rId5" Type="http://schemas.openxmlformats.org/officeDocument/2006/relationships/image" Target="../media/image183.png"/><Relationship Id="rId4"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187.jpe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189.jpeg"/><Relationship Id="rId2" Type="http://schemas.openxmlformats.org/officeDocument/2006/relationships/image" Target="../media/image188.jpe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image" Target="../media/image190.gif"/><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slideLayout" Target="../slideLayouts/slideLayout18.xml"/><Relationship Id="rId1" Type="http://schemas.openxmlformats.org/officeDocument/2006/relationships/tags" Target="../tags/tag248.xml"/></Relationships>
</file>

<file path=ppt/slides/_rels/slide65.xml.rels><?xml version="1.0" encoding="UTF-8" standalone="yes"?>
<Relationships xmlns="http://schemas.openxmlformats.org/package/2006/relationships"><Relationship Id="rId2" Type="http://schemas.openxmlformats.org/officeDocument/2006/relationships/image" Target="../media/image192.jpeg"/><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slideLayout" Target="../slideLayouts/slideLayout18.xml"/><Relationship Id="rId1" Type="http://schemas.openxmlformats.org/officeDocument/2006/relationships/tags" Target="../tags/tag24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98.png"/><Relationship Id="rId18" Type="http://schemas.openxmlformats.org/officeDocument/2006/relationships/image" Target="../media/image200.png"/><Relationship Id="rId3" Type="http://schemas.openxmlformats.org/officeDocument/2006/relationships/tags" Target="../tags/tag252.xml"/><Relationship Id="rId7" Type="http://schemas.openxmlformats.org/officeDocument/2006/relationships/tags" Target="../tags/tag256.xml"/><Relationship Id="rId12" Type="http://schemas.openxmlformats.org/officeDocument/2006/relationships/image" Target="../media/image197.png"/><Relationship Id="rId17" Type="http://schemas.openxmlformats.org/officeDocument/2006/relationships/image" Target="../media/image199.png"/><Relationship Id="rId2" Type="http://schemas.openxmlformats.org/officeDocument/2006/relationships/tags" Target="../tags/tag251.xml"/><Relationship Id="rId16" Type="http://schemas.openxmlformats.org/officeDocument/2006/relationships/image" Target="../media/image620.png"/><Relationship Id="rId1" Type="http://schemas.openxmlformats.org/officeDocument/2006/relationships/tags" Target="../tags/tag250.xml"/><Relationship Id="rId6" Type="http://schemas.openxmlformats.org/officeDocument/2006/relationships/tags" Target="../tags/tag255.xml"/><Relationship Id="rId11" Type="http://schemas.openxmlformats.org/officeDocument/2006/relationships/image" Target="../media/image196.png"/><Relationship Id="rId5" Type="http://schemas.openxmlformats.org/officeDocument/2006/relationships/tags" Target="../tags/tag254.xml"/><Relationship Id="rId10" Type="http://schemas.openxmlformats.org/officeDocument/2006/relationships/image" Target="../media/image195.png"/><Relationship Id="rId19" Type="http://schemas.openxmlformats.org/officeDocument/2006/relationships/image" Target="../media/image201.png"/><Relationship Id="rId4" Type="http://schemas.openxmlformats.org/officeDocument/2006/relationships/tags" Target="../tags/tag253.xml"/><Relationship Id="rId9" Type="http://schemas.openxmlformats.org/officeDocument/2006/relationships/image" Target="../media/image194.jpeg"/></Relationships>
</file>

<file path=ppt/slides/_rels/slide7.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image" Target="../media/image1140.png"/><Relationship Id="rId18" Type="http://schemas.openxmlformats.org/officeDocument/2006/relationships/image" Target="../media/image34.png"/><Relationship Id="rId3" Type="http://schemas.openxmlformats.org/officeDocument/2006/relationships/tags" Target="../tags/tag34.xml"/><Relationship Id="rId21" Type="http://schemas.openxmlformats.org/officeDocument/2006/relationships/image" Target="../media/image36.png"/><Relationship Id="rId7" Type="http://schemas.openxmlformats.org/officeDocument/2006/relationships/tags" Target="../tags/tag38.xml"/><Relationship Id="rId17" Type="http://schemas.openxmlformats.org/officeDocument/2006/relationships/image" Target="../media/image33.png"/><Relationship Id="rId2" Type="http://schemas.openxmlformats.org/officeDocument/2006/relationships/tags" Target="../tags/tag33.xml"/><Relationship Id="rId16" Type="http://schemas.openxmlformats.org/officeDocument/2006/relationships/image" Target="../media/image32.png"/><Relationship Id="rId20" Type="http://schemas.openxmlformats.org/officeDocument/2006/relationships/image" Target="../media/image2.png"/><Relationship Id="rId1" Type="http://schemas.openxmlformats.org/officeDocument/2006/relationships/tags" Target="../tags/tag32.xml"/><Relationship Id="rId6" Type="http://schemas.openxmlformats.org/officeDocument/2006/relationships/tags" Target="../tags/tag37.xml"/><Relationship Id="rId24" Type="http://schemas.openxmlformats.org/officeDocument/2006/relationships/image" Target="../media/image38.png"/><Relationship Id="rId5" Type="http://schemas.openxmlformats.org/officeDocument/2006/relationships/tags" Target="../tags/tag36.xml"/><Relationship Id="rId15" Type="http://schemas.openxmlformats.org/officeDocument/2006/relationships/image" Target="../media/image31.png"/><Relationship Id="rId23" Type="http://schemas.openxmlformats.org/officeDocument/2006/relationships/image" Target="../media/image1230.png"/><Relationship Id="rId10" Type="http://schemas.openxmlformats.org/officeDocument/2006/relationships/slideLayout" Target="../slideLayouts/slideLayout7.xml"/><Relationship Id="rId19" Type="http://schemas.openxmlformats.org/officeDocument/2006/relationships/image" Target="../media/image35.png"/><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image" Target="../media/image30.jpeg"/><Relationship Id="rId22" Type="http://schemas.openxmlformats.org/officeDocument/2006/relationships/image" Target="../media/image37.png"/></Relationships>
</file>

<file path=ppt/slides/_rels/slide70.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98.png"/><Relationship Id="rId18" Type="http://schemas.openxmlformats.org/officeDocument/2006/relationships/image" Target="../media/image1300.png"/><Relationship Id="rId3" Type="http://schemas.openxmlformats.org/officeDocument/2006/relationships/tags" Target="../tags/tag259.xml"/><Relationship Id="rId7" Type="http://schemas.openxmlformats.org/officeDocument/2006/relationships/tags" Target="../tags/tag263.xml"/><Relationship Id="rId12" Type="http://schemas.openxmlformats.org/officeDocument/2006/relationships/image" Target="../media/image197.png"/><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tags" Target="../tags/tag262.xml"/><Relationship Id="rId11" Type="http://schemas.openxmlformats.org/officeDocument/2006/relationships/image" Target="../media/image195.png"/><Relationship Id="rId5" Type="http://schemas.openxmlformats.org/officeDocument/2006/relationships/tags" Target="../tags/tag261.xml"/><Relationship Id="rId15" Type="http://schemas.openxmlformats.org/officeDocument/2006/relationships/image" Target="../media/image204.png"/><Relationship Id="rId10" Type="http://schemas.openxmlformats.org/officeDocument/2006/relationships/image" Target="../media/image202.png"/><Relationship Id="rId19" Type="http://schemas.openxmlformats.org/officeDocument/2006/relationships/image" Target="../media/image1400.png"/><Relationship Id="rId4" Type="http://schemas.openxmlformats.org/officeDocument/2006/relationships/tags" Target="../tags/tag260.xml"/><Relationship Id="rId9" Type="http://schemas.openxmlformats.org/officeDocument/2006/relationships/image" Target="../media/image199.png"/><Relationship Id="rId14" Type="http://schemas.openxmlformats.org/officeDocument/2006/relationships/image" Target="../media/image203.png"/></Relationships>
</file>

<file path=ppt/slides/_rels/slide71.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image" Target="../media/image207.png"/><Relationship Id="rId1" Type="http://schemas.openxmlformats.org/officeDocument/2006/relationships/slideLayout" Target="../slideLayouts/slideLayout18.xml"/><Relationship Id="rId5" Type="http://schemas.openxmlformats.org/officeDocument/2006/relationships/image" Target="../media/image210.jpeg"/><Relationship Id="rId4" Type="http://schemas.openxmlformats.org/officeDocument/2006/relationships/image" Target="../media/image209.png"/></Relationships>
</file>

<file path=ppt/slides/_rels/slide72.xml.rels><?xml version="1.0" encoding="UTF-8" standalone="yes"?>
<Relationships xmlns="http://schemas.openxmlformats.org/package/2006/relationships"><Relationship Id="rId8" Type="http://schemas.openxmlformats.org/officeDocument/2006/relationships/tags" Target="../tags/tag271.xml"/><Relationship Id="rId13" Type="http://schemas.openxmlformats.org/officeDocument/2006/relationships/image" Target="../media/image195.png"/><Relationship Id="rId3" Type="http://schemas.openxmlformats.org/officeDocument/2006/relationships/tags" Target="../tags/tag266.xml"/><Relationship Id="rId7" Type="http://schemas.openxmlformats.org/officeDocument/2006/relationships/tags" Target="../tags/tag270.xml"/><Relationship Id="rId12" Type="http://schemas.openxmlformats.org/officeDocument/2006/relationships/image" Target="../media/image197.png"/><Relationship Id="rId2" Type="http://schemas.openxmlformats.org/officeDocument/2006/relationships/tags" Target="../tags/tag265.xml"/><Relationship Id="rId16" Type="http://schemas.openxmlformats.org/officeDocument/2006/relationships/image" Target="../media/image214.png"/><Relationship Id="rId1" Type="http://schemas.openxmlformats.org/officeDocument/2006/relationships/tags" Target="../tags/tag264.xml"/><Relationship Id="rId6" Type="http://schemas.openxmlformats.org/officeDocument/2006/relationships/tags" Target="../tags/tag269.xml"/><Relationship Id="rId11" Type="http://schemas.openxmlformats.org/officeDocument/2006/relationships/image" Target="../media/image212.png"/><Relationship Id="rId5" Type="http://schemas.openxmlformats.org/officeDocument/2006/relationships/tags" Target="../tags/tag268.xml"/><Relationship Id="rId15" Type="http://schemas.openxmlformats.org/officeDocument/2006/relationships/image" Target="../media/image213.png"/><Relationship Id="rId10" Type="http://schemas.openxmlformats.org/officeDocument/2006/relationships/image" Target="../media/image211.jpeg"/><Relationship Id="rId4" Type="http://schemas.openxmlformats.org/officeDocument/2006/relationships/tags" Target="../tags/tag267.xml"/><Relationship Id="rId9" Type="http://schemas.openxmlformats.org/officeDocument/2006/relationships/slideLayout" Target="../slideLayouts/slideLayout18.xml"/><Relationship Id="rId14" Type="http://schemas.openxmlformats.org/officeDocument/2006/relationships/image" Target="../media/image198.png"/></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219.png"/><Relationship Id="rId2" Type="http://schemas.openxmlformats.org/officeDocument/2006/relationships/tags" Target="../tags/tag273.xml"/><Relationship Id="rId1" Type="http://schemas.openxmlformats.org/officeDocument/2006/relationships/tags" Target="../tags/tag272.xml"/><Relationship Id="rId6" Type="http://schemas.openxmlformats.org/officeDocument/2006/relationships/image" Target="../media/image218.png"/><Relationship Id="rId5" Type="http://schemas.openxmlformats.org/officeDocument/2006/relationships/image" Target="../media/image216.jpeg"/><Relationship Id="rId4" Type="http://schemas.openxmlformats.org/officeDocument/2006/relationships/image" Target="../media/image215.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3" Type="http://schemas.openxmlformats.org/officeDocument/2006/relationships/image" Target="../media/image1290.png"/><Relationship Id="rId3" Type="http://schemas.openxmlformats.org/officeDocument/2006/relationships/tags" Target="../tags/tag43.xml"/><Relationship Id="rId7" Type="http://schemas.openxmlformats.org/officeDocument/2006/relationships/image" Target="../media/image40.png"/><Relationship Id="rId12" Type="http://schemas.openxmlformats.org/officeDocument/2006/relationships/image" Target="../media/image42.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39.png"/><Relationship Id="rId11" Type="http://schemas.openxmlformats.org/officeDocument/2006/relationships/image" Target="../media/image41.png"/><Relationship Id="rId5" Type="http://schemas.openxmlformats.org/officeDocument/2006/relationships/slideLayout" Target="../slideLayouts/slideLayout7.xml"/><Relationship Id="rId10" Type="http://schemas.openxmlformats.org/officeDocument/2006/relationships/image" Target="../media/image1260.png"/><Relationship Id="rId4" Type="http://schemas.openxmlformats.org/officeDocument/2006/relationships/tags" Target="../tags/tag44.xml"/><Relationship Id="rId14"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image" Target="../media/image11400.png"/><Relationship Id="rId18" Type="http://schemas.openxmlformats.org/officeDocument/2006/relationships/image" Target="../media/image34.png"/><Relationship Id="rId3" Type="http://schemas.openxmlformats.org/officeDocument/2006/relationships/tags" Target="../tags/tag47.xml"/><Relationship Id="rId21" Type="http://schemas.openxmlformats.org/officeDocument/2006/relationships/image" Target="../media/image36.png"/><Relationship Id="rId7" Type="http://schemas.openxmlformats.org/officeDocument/2006/relationships/tags" Target="../tags/tag51.xml"/><Relationship Id="rId17" Type="http://schemas.openxmlformats.org/officeDocument/2006/relationships/image" Target="../media/image33.png"/><Relationship Id="rId2" Type="http://schemas.openxmlformats.org/officeDocument/2006/relationships/tags" Target="../tags/tag46.xml"/><Relationship Id="rId16" Type="http://schemas.openxmlformats.org/officeDocument/2006/relationships/image" Target="../media/image32.png"/><Relationship Id="rId20" Type="http://schemas.openxmlformats.org/officeDocument/2006/relationships/image" Target="../media/image2.png"/><Relationship Id="rId1" Type="http://schemas.openxmlformats.org/officeDocument/2006/relationships/tags" Target="../tags/tag45.xml"/><Relationship Id="rId6" Type="http://schemas.openxmlformats.org/officeDocument/2006/relationships/tags" Target="../tags/tag50.xml"/><Relationship Id="rId24" Type="http://schemas.openxmlformats.org/officeDocument/2006/relationships/image" Target="../media/image38.png"/><Relationship Id="rId5" Type="http://schemas.openxmlformats.org/officeDocument/2006/relationships/tags" Target="../tags/tag49.xml"/><Relationship Id="rId15" Type="http://schemas.openxmlformats.org/officeDocument/2006/relationships/image" Target="../media/image31.png"/><Relationship Id="rId23" Type="http://schemas.openxmlformats.org/officeDocument/2006/relationships/image" Target="../media/image12300.png"/><Relationship Id="rId10" Type="http://schemas.openxmlformats.org/officeDocument/2006/relationships/slideLayout" Target="../slideLayouts/slideLayout29.xml"/><Relationship Id="rId19" Type="http://schemas.openxmlformats.org/officeDocument/2006/relationships/image" Target="../media/image35.png"/><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image" Target="../media/image30.jpeg"/><Relationship Id="rId22"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986118" y="439271"/>
            <a:ext cx="706418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 hybnosti: jedna častica v centrálnom poli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255494" y="951118"/>
            <a:ext cx="8525435"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Ako ukážku užitočnosti pojmov moment hybnosti a moment sily uvažujme jednu časticu, ktorá sa nachádza vo vonkajšom silovom poli vyjadrujúcom pôsobenie vonkajšieho telesa fixovaného v referenčnom bode.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Uvažujme centrálne silové pole,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t.j</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že sila medzi vonkajším telesom  v referenčnom bode a uvažovanou časticou má smer spojnice (polohového vektora častice). Príklad je Zem ako hmotný bod v gravitačnom poli Slnka ako centrálneho telesa v referenčnom bode.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Oval 4"/>
          <p:cNvSpPr/>
          <p:nvPr/>
        </p:nvSpPr>
        <p:spPr>
          <a:xfrm>
            <a:off x="582706" y="4733365"/>
            <a:ext cx="277906" cy="27790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p:cNvSpPr/>
          <p:nvPr/>
        </p:nvSpPr>
        <p:spPr>
          <a:xfrm>
            <a:off x="2626659" y="3854824"/>
            <a:ext cx="80682" cy="8068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Arrow Connector 7"/>
          <p:cNvCxnSpPr>
            <a:endCxn id="6" idx="2"/>
          </p:cNvCxnSpPr>
          <p:nvPr/>
        </p:nvCxnSpPr>
        <p:spPr>
          <a:xfrm flipV="1">
            <a:off x="726141" y="3895165"/>
            <a:ext cx="1900518" cy="981637"/>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869440" y="3728720"/>
            <a:ext cx="797261" cy="1664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1797050" y="4386797"/>
            <a:ext cx="144780" cy="182880"/>
          </a:xfrm>
          <a:prstGeom prst="rect">
            <a:avLst/>
          </a:prstGeom>
        </p:spPr>
      </p:pic>
      <p:pic>
        <p:nvPicPr>
          <p:cNvPr id="15" name="Picture 14"/>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123290" y="3548535"/>
            <a:ext cx="142875" cy="182880"/>
          </a:xfrm>
          <a:prstGeom prst="rect">
            <a:avLst/>
          </a:prstGeom>
        </p:spPr>
      </p:pic>
      <mc:AlternateContent xmlns:mc="http://schemas.openxmlformats.org/markup-compatibility/2006" xmlns:a14="http://schemas.microsoft.com/office/drawing/2010/main">
        <mc:Choice Requires="a14">
          <p:sp>
            <p:nvSpPr>
              <p:cNvPr id="16" name="TextBox 15"/>
              <p:cNvSpPr txBox="1"/>
              <p:nvPr/>
            </p:nvSpPr>
            <p:spPr>
              <a:xfrm>
                <a:off x="2976880" y="2993644"/>
                <a:ext cx="5721275"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 hybnosti častice vzhľadom na referenčný bod bude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Sila na časticu má podľa predpokladu smer polohového vektora, teda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kde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𝛼</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ľubovoľná skalárna funkcia polohy častice. Moment tej sily vzhľadom na centrálny bod bude nulový</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takže dostaneme</a:t>
                </a:r>
              </a:p>
            </p:txBody>
          </p:sp>
        </mc:Choice>
        <mc:Fallback xmlns="">
          <p:sp>
            <p:nvSpPr>
              <p:cNvPr id="16" name="TextBox 15"/>
              <p:cNvSpPr txBox="1">
                <a:spLocks noRot="1" noChangeAspect="1" noMove="1" noResize="1" noEditPoints="1" noAdjustHandles="1" noChangeArrowheads="1" noChangeShapeType="1" noTextEdit="1"/>
              </p:cNvSpPr>
              <p:nvPr/>
            </p:nvSpPr>
            <p:spPr>
              <a:xfrm>
                <a:off x="2976880" y="2993644"/>
                <a:ext cx="5721275" cy="3139321"/>
              </a:xfrm>
              <a:prstGeom prst="rect">
                <a:avLst/>
              </a:prstGeom>
              <a:blipFill rotWithShape="0">
                <a:blip r:embed="rId13"/>
                <a:stretch>
                  <a:fillRect l="-852" t="-971" r="-958" b="-2136"/>
                </a:stretch>
              </a:blipFill>
            </p:spPr>
            <p:txBody>
              <a:bodyPr/>
              <a:lstStyle/>
              <a:p>
                <a:r>
                  <a:rPr lang="sk-SK">
                    <a:noFill/>
                  </a:rPr>
                  <a:t> </a:t>
                </a:r>
              </a:p>
            </p:txBody>
          </p:sp>
        </mc:Fallback>
      </mc:AlternateContent>
      <p:pic>
        <p:nvPicPr>
          <p:cNvPr id="18" name="Picture 17"/>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5062583" y="3507549"/>
            <a:ext cx="1171004" cy="221171"/>
          </a:xfrm>
          <a:prstGeom prst="rect">
            <a:avLst/>
          </a:prstGeom>
        </p:spPr>
      </p:pic>
      <p:cxnSp>
        <p:nvCxnSpPr>
          <p:cNvPr id="20" name="Straight Arrow Connector 19"/>
          <p:cNvCxnSpPr/>
          <p:nvPr/>
        </p:nvCxnSpPr>
        <p:spPr>
          <a:xfrm flipH="1">
            <a:off x="2007870" y="3894866"/>
            <a:ext cx="638811" cy="328136"/>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2327275" y="4107357"/>
            <a:ext cx="186690" cy="243840"/>
          </a:xfrm>
          <a:prstGeom prst="rect">
            <a:avLst/>
          </a:prstGeom>
        </p:spPr>
      </p:pic>
      <p:pic>
        <p:nvPicPr>
          <p:cNvPr id="26" name="Picture 25"/>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5062583" y="4385983"/>
            <a:ext cx="1042416" cy="276035"/>
          </a:xfrm>
          <a:prstGeom prst="rect">
            <a:avLst/>
          </a:prstGeom>
        </p:spPr>
      </p:pic>
      <p:pic>
        <p:nvPicPr>
          <p:cNvPr id="28" name="Picture 27"/>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4663941" y="5466667"/>
            <a:ext cx="2347151" cy="224600"/>
          </a:xfrm>
          <a:prstGeom prst="rect">
            <a:avLst/>
          </a:prstGeom>
        </p:spPr>
      </p:pic>
      <p:pic>
        <p:nvPicPr>
          <p:cNvPr id="7" name="Picture 6"/>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5189292" y="6005703"/>
            <a:ext cx="1140143" cy="533210"/>
          </a:xfrm>
          <a:prstGeom prst="rect">
            <a:avLst/>
          </a:prstGeom>
        </p:spPr>
      </p:pic>
    </p:spTree>
    <p:extLst>
      <p:ext uri="{BB962C8B-B14F-4D97-AF65-F5344CB8AC3E}">
        <p14:creationId xmlns:p14="http://schemas.microsoft.com/office/powerpoint/2010/main" val="3701491088"/>
      </p:ext>
    </p:extLst>
  </p:cSld>
  <p:clrMapOvr>
    <a:masterClrMapping/>
  </p:clrMapOvr>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nvPicPr>
        <p:blipFill>
          <a:blip r:embed="rId6"/>
          <a:stretch>
            <a:fillRect/>
          </a:stretch>
        </p:blipFill>
        <p:spPr>
          <a:xfrm>
            <a:off x="476498" y="428579"/>
            <a:ext cx="2780017" cy="3493311"/>
          </a:xfrm>
          <a:prstGeom prst="rect">
            <a:avLst/>
          </a:prstGeom>
        </p:spPr>
      </p:pic>
      <p:sp>
        <p:nvSpPr>
          <p:cNvPr id="4" name="TextBox 3"/>
          <p:cNvSpPr txBox="1"/>
          <p:nvPr/>
        </p:nvSpPr>
        <p:spPr>
          <a:xfrm>
            <a:off x="3450210" y="311085"/>
            <a:ext cx="541098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Celkový moment hybnosti telesa vzhľadom na os otáčania teda dostaneme ako súčet cez všetky objemové elementy telesa.</a:t>
            </a:r>
          </a:p>
        </p:txBody>
      </p:sp>
      <p:pic>
        <p:nvPicPr>
          <p:cNvPr id="10" name="Picture 9"/>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4417511" y="1476343"/>
            <a:ext cx="2753487" cy="507492"/>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3374796" y="2026763"/>
                <a:ext cx="5297864"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Označili sme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veličina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𝐼</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volá moment zotrvačnosti telesa voči osi z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 definícii momentu zotrvačnosti nie je dôležité, že za os otáčanie sme zvolili práve os z.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 zotrvačnosti tuhého telesa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definovaný voči akejkoľvek osi otáčania vzťahom</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374796" y="2026763"/>
                <a:ext cx="5297864" cy="2308324"/>
              </a:xfrm>
              <a:prstGeom prst="rect">
                <a:avLst/>
              </a:prstGeom>
              <a:blipFill rotWithShape="0">
                <a:blip r:embed="rId10"/>
                <a:stretch>
                  <a:fillRect l="-1036" t="-1319" b="-3166"/>
                </a:stretch>
              </a:blipFill>
            </p:spPr>
            <p:txBody>
              <a:bodyPr/>
              <a:lstStyle/>
              <a:p>
                <a:r>
                  <a:rPr lang="en-US">
                    <a:noFill/>
                  </a:rPr>
                  <a:t> </a:t>
                </a:r>
              </a:p>
            </p:txBody>
          </p:sp>
        </mc:Fallback>
      </mc:AlternateContent>
      <p:pic>
        <p:nvPicPr>
          <p:cNvPr id="12" name="Picture 11"/>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5201507" y="2241485"/>
            <a:ext cx="1849946" cy="507492"/>
          </a:xfrm>
          <a:prstGeom prst="rect">
            <a:avLst/>
          </a:prstGeom>
        </p:spPr>
      </p:pic>
      <p:sp>
        <p:nvSpPr>
          <p:cNvPr id="14" name="Rectangle 13"/>
          <p:cNvSpPr/>
          <p:nvPr/>
        </p:nvSpPr>
        <p:spPr>
          <a:xfrm>
            <a:off x="4986779" y="2187019"/>
            <a:ext cx="2234153" cy="6410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4769444" y="4392367"/>
            <a:ext cx="1159002" cy="507492"/>
          </a:xfrm>
          <a:prstGeom prst="rect">
            <a:avLst/>
          </a:prstGeom>
        </p:spPr>
      </p:pic>
      <mc:AlternateContent xmlns:mc="http://schemas.openxmlformats.org/markup-compatibility/2006" xmlns:a14="http://schemas.microsoft.com/office/drawing/2010/main">
        <mc:Choice Requires="a14">
          <p:sp>
            <p:nvSpPr>
              <p:cNvPr id="17" name="TextBox 16"/>
              <p:cNvSpPr txBox="1"/>
              <p:nvPr/>
            </p:nvSpPr>
            <p:spPr>
              <a:xfrm>
                <a:off x="320512" y="5071621"/>
                <a:ext cx="8389856" cy="9571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kde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𝜚</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vzdialenosť hmotného elementu telesa od osi otáčania.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Zopakujme teda: moment hybnosti tuhého telesa rotujúceho okolo fixnej osi uhlovou rýchlosťou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20512" y="5071621"/>
                <a:ext cx="8389856" cy="957121"/>
              </a:xfrm>
              <a:prstGeom prst="rect">
                <a:avLst/>
              </a:prstGeom>
              <a:blipFill rotWithShape="0">
                <a:blip r:embed="rId13"/>
                <a:stretch>
                  <a:fillRect l="-654" t="-3822" b="-5732"/>
                </a:stretch>
              </a:blipFill>
            </p:spPr>
            <p:txBody>
              <a:bodyPr/>
              <a:lstStyle/>
              <a:p>
                <a:r>
                  <a:rPr lang="en-US">
                    <a:noFill/>
                  </a:rPr>
                  <a:t> </a:t>
                </a:r>
              </a:p>
            </p:txBody>
          </p:sp>
        </mc:Fallback>
      </mc:AlternateContent>
      <p:pic>
        <p:nvPicPr>
          <p:cNvPr id="20" name="Picture 19"/>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3919462" y="6049914"/>
            <a:ext cx="804101" cy="221171"/>
          </a:xfrm>
          <a:prstGeom prst="rect">
            <a:avLst/>
          </a:prstGeom>
        </p:spPr>
      </p:pic>
      <p:sp>
        <p:nvSpPr>
          <p:cNvPr id="21" name="Rectangle 20"/>
          <p:cNvSpPr/>
          <p:nvPr/>
        </p:nvSpPr>
        <p:spPr>
          <a:xfrm>
            <a:off x="3808429" y="5929460"/>
            <a:ext cx="1008668" cy="5184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7551158"/>
      </p:ext>
    </p:extLst>
  </p:cSld>
  <p:clrMapOvr>
    <a:masterClrMapping/>
  </p:clrMapOvr>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195" y="369651"/>
            <a:ext cx="84825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 zotrvačnosti valca rotujúceho okolo svojej osi</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Oval 2"/>
          <p:cNvSpPr/>
          <p:nvPr/>
        </p:nvSpPr>
        <p:spPr>
          <a:xfrm>
            <a:off x="1079770" y="3404681"/>
            <a:ext cx="1147864" cy="114786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Straight Connector 5"/>
          <p:cNvCxnSpPr>
            <a:stCxn id="3" idx="1"/>
          </p:cNvCxnSpPr>
          <p:nvPr/>
        </p:nvCxnSpPr>
        <p:spPr>
          <a:xfrm flipV="1">
            <a:off x="1247871" y="2022841"/>
            <a:ext cx="1280809" cy="15499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139573" y="2739445"/>
            <a:ext cx="1280809" cy="15499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021405" y="1780162"/>
            <a:ext cx="2431914" cy="3025302"/>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rot="13183746">
            <a:off x="2593555" y="1846597"/>
            <a:ext cx="1145469" cy="628269"/>
          </a:xfrm>
          <a:custGeom>
            <a:avLst/>
            <a:gdLst>
              <a:gd name="connsiteX0" fmla="*/ 2762 w 1145469"/>
              <a:gd name="connsiteY0" fmla="*/ 0 h 628269"/>
              <a:gd name="connsiteX1" fmla="*/ 1145054 w 1145469"/>
              <a:gd name="connsiteY1" fmla="*/ 0 h 628269"/>
              <a:gd name="connsiteX2" fmla="*/ 1145469 w 1145469"/>
              <a:gd name="connsiteY2" fmla="*/ 106864 h 628269"/>
              <a:gd name="connsiteX3" fmla="*/ 940922 w 1145469"/>
              <a:gd name="connsiteY3" fmla="*/ 495602 h 628269"/>
              <a:gd name="connsiteX4" fmla="*/ 132668 w 1145469"/>
              <a:gd name="connsiteY4" fmla="*/ 421299 h 628269"/>
              <a:gd name="connsiteX5" fmla="*/ 2425 w 1145469"/>
              <a:gd name="connsiteY5" fmla="*/ 1783 h 628269"/>
              <a:gd name="connsiteX0" fmla="*/ 2762 w 1145469"/>
              <a:gd name="connsiteY0" fmla="*/ 2888 h 631157"/>
              <a:gd name="connsiteX1" fmla="*/ 758205 w 1145469"/>
              <a:gd name="connsiteY1" fmla="*/ 0 h 631157"/>
              <a:gd name="connsiteX2" fmla="*/ 1145054 w 1145469"/>
              <a:gd name="connsiteY2" fmla="*/ 2888 h 631157"/>
              <a:gd name="connsiteX3" fmla="*/ 1145469 w 1145469"/>
              <a:gd name="connsiteY3" fmla="*/ 109752 h 631157"/>
              <a:gd name="connsiteX4" fmla="*/ 940922 w 1145469"/>
              <a:gd name="connsiteY4" fmla="*/ 498490 h 631157"/>
              <a:gd name="connsiteX5" fmla="*/ 132668 w 1145469"/>
              <a:gd name="connsiteY5" fmla="*/ 424187 h 631157"/>
              <a:gd name="connsiteX6" fmla="*/ 2425 w 1145469"/>
              <a:gd name="connsiteY6" fmla="*/ 4671 h 631157"/>
              <a:gd name="connsiteX7" fmla="*/ 2762 w 1145469"/>
              <a:gd name="connsiteY7" fmla="*/ 2888 h 631157"/>
              <a:gd name="connsiteX0" fmla="*/ 2762 w 1145469"/>
              <a:gd name="connsiteY0" fmla="*/ 0 h 628269"/>
              <a:gd name="connsiteX1" fmla="*/ 735761 w 1145469"/>
              <a:gd name="connsiteY1" fmla="*/ 15765 h 628269"/>
              <a:gd name="connsiteX2" fmla="*/ 1145054 w 1145469"/>
              <a:gd name="connsiteY2" fmla="*/ 0 h 628269"/>
              <a:gd name="connsiteX3" fmla="*/ 1145469 w 1145469"/>
              <a:gd name="connsiteY3" fmla="*/ 106864 h 628269"/>
              <a:gd name="connsiteX4" fmla="*/ 940922 w 1145469"/>
              <a:gd name="connsiteY4" fmla="*/ 495602 h 628269"/>
              <a:gd name="connsiteX5" fmla="*/ 132668 w 1145469"/>
              <a:gd name="connsiteY5" fmla="*/ 421299 h 628269"/>
              <a:gd name="connsiteX6" fmla="*/ 2425 w 1145469"/>
              <a:gd name="connsiteY6" fmla="*/ 1783 h 628269"/>
              <a:gd name="connsiteX7" fmla="*/ 2762 w 1145469"/>
              <a:gd name="connsiteY7" fmla="*/ 0 h 628269"/>
              <a:gd name="connsiteX0" fmla="*/ 735761 w 1145469"/>
              <a:gd name="connsiteY0" fmla="*/ 15765 h 628269"/>
              <a:gd name="connsiteX1" fmla="*/ 1145054 w 1145469"/>
              <a:gd name="connsiteY1" fmla="*/ 0 h 628269"/>
              <a:gd name="connsiteX2" fmla="*/ 1145469 w 1145469"/>
              <a:gd name="connsiteY2" fmla="*/ 106864 h 628269"/>
              <a:gd name="connsiteX3" fmla="*/ 940922 w 1145469"/>
              <a:gd name="connsiteY3" fmla="*/ 495602 h 628269"/>
              <a:gd name="connsiteX4" fmla="*/ 132668 w 1145469"/>
              <a:gd name="connsiteY4" fmla="*/ 421299 h 628269"/>
              <a:gd name="connsiteX5" fmla="*/ 2425 w 1145469"/>
              <a:gd name="connsiteY5" fmla="*/ 1783 h 628269"/>
              <a:gd name="connsiteX6" fmla="*/ 2762 w 1145469"/>
              <a:gd name="connsiteY6" fmla="*/ 0 h 628269"/>
              <a:gd name="connsiteX7" fmla="*/ 827201 w 1145469"/>
              <a:gd name="connsiteY7" fmla="*/ 107205 h 628269"/>
              <a:gd name="connsiteX0" fmla="*/ 735761 w 1145469"/>
              <a:gd name="connsiteY0" fmla="*/ 15765 h 628269"/>
              <a:gd name="connsiteX1" fmla="*/ 1145054 w 1145469"/>
              <a:gd name="connsiteY1" fmla="*/ 0 h 628269"/>
              <a:gd name="connsiteX2" fmla="*/ 1145469 w 1145469"/>
              <a:gd name="connsiteY2" fmla="*/ 106864 h 628269"/>
              <a:gd name="connsiteX3" fmla="*/ 940922 w 1145469"/>
              <a:gd name="connsiteY3" fmla="*/ 495602 h 628269"/>
              <a:gd name="connsiteX4" fmla="*/ 132668 w 1145469"/>
              <a:gd name="connsiteY4" fmla="*/ 421299 h 628269"/>
              <a:gd name="connsiteX5" fmla="*/ 2425 w 1145469"/>
              <a:gd name="connsiteY5" fmla="*/ 1783 h 628269"/>
              <a:gd name="connsiteX6" fmla="*/ 2762 w 1145469"/>
              <a:gd name="connsiteY6" fmla="*/ 0 h 628269"/>
              <a:gd name="connsiteX0" fmla="*/ 1145054 w 1145469"/>
              <a:gd name="connsiteY0" fmla="*/ 0 h 628269"/>
              <a:gd name="connsiteX1" fmla="*/ 1145469 w 1145469"/>
              <a:gd name="connsiteY1" fmla="*/ 106864 h 628269"/>
              <a:gd name="connsiteX2" fmla="*/ 940922 w 1145469"/>
              <a:gd name="connsiteY2" fmla="*/ 495602 h 628269"/>
              <a:gd name="connsiteX3" fmla="*/ 132668 w 1145469"/>
              <a:gd name="connsiteY3" fmla="*/ 421299 h 628269"/>
              <a:gd name="connsiteX4" fmla="*/ 2425 w 1145469"/>
              <a:gd name="connsiteY4" fmla="*/ 1783 h 628269"/>
              <a:gd name="connsiteX5" fmla="*/ 2762 w 1145469"/>
              <a:gd name="connsiteY5" fmla="*/ 0 h 62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469" h="628269">
                <a:moveTo>
                  <a:pt x="1145054" y="0"/>
                </a:moveTo>
                <a:cubicBezTo>
                  <a:pt x="1145192" y="35621"/>
                  <a:pt x="1145331" y="71243"/>
                  <a:pt x="1145469" y="106864"/>
                </a:cubicBezTo>
                <a:cubicBezTo>
                  <a:pt x="1132023" y="253129"/>
                  <a:pt x="1062778" y="394265"/>
                  <a:pt x="940922" y="495602"/>
                </a:cubicBezTo>
                <a:cubicBezTo>
                  <a:pt x="697210" y="698277"/>
                  <a:pt x="335343" y="665010"/>
                  <a:pt x="132668" y="421299"/>
                </a:cubicBezTo>
                <a:cubicBezTo>
                  <a:pt x="31330" y="299443"/>
                  <a:pt x="-11022" y="148048"/>
                  <a:pt x="2425" y="1783"/>
                </a:cubicBezTo>
                <a:cubicBezTo>
                  <a:pt x="2537" y="1189"/>
                  <a:pt x="2650" y="594"/>
                  <a:pt x="2762"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p:cNvPicPr>
            <a:picLocks noChangeAspect="1"/>
          </p:cNvPicPr>
          <p:nvPr/>
        </p:nvPicPr>
        <p:blipFill>
          <a:blip r:embed="rId3"/>
          <a:stretch>
            <a:fillRect/>
          </a:stretch>
        </p:blipFill>
        <p:spPr>
          <a:xfrm>
            <a:off x="2439498" y="3296764"/>
            <a:ext cx="152170" cy="144366"/>
          </a:xfrm>
          <a:prstGeom prst="rect">
            <a:avLst/>
          </a:prstGeom>
        </p:spPr>
      </p:pic>
      <p:cxnSp>
        <p:nvCxnSpPr>
          <p:cNvPr id="21" name="Straight Arrow Connector 20"/>
          <p:cNvCxnSpPr/>
          <p:nvPr/>
        </p:nvCxnSpPr>
        <p:spPr>
          <a:xfrm>
            <a:off x="2286000" y="3210128"/>
            <a:ext cx="197768" cy="1468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4705396" y="1190897"/>
            <a:ext cx="1849946" cy="507492"/>
          </a:xfrm>
          <a:prstGeom prst="rect">
            <a:avLst/>
          </a:prstGeom>
        </p:spPr>
      </p:pic>
      <p:cxnSp>
        <p:nvCxnSpPr>
          <p:cNvPr id="25" name="Straight Arrow Connector 24"/>
          <p:cNvCxnSpPr/>
          <p:nvPr/>
        </p:nvCxnSpPr>
        <p:spPr>
          <a:xfrm flipH="1">
            <a:off x="5155660" y="1585609"/>
            <a:ext cx="301557" cy="544748"/>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086273" y="1601822"/>
            <a:ext cx="1053829" cy="956552"/>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182894" y="2081719"/>
            <a:ext cx="21692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hmotnosť LEGO kocky</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 name="TextBox 29"/>
          <p:cNvSpPr txBox="1"/>
          <p:nvPr/>
        </p:nvSpPr>
        <p:spPr>
          <a:xfrm>
            <a:off x="7266562" y="2081719"/>
            <a:ext cx="176070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kvadrát vzdialenosti LEGO kocky od osi</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26724582"/>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195" y="369651"/>
            <a:ext cx="84825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 zotrvačnosti valca rotujúceho okolo svojej osi</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Oval 2"/>
          <p:cNvSpPr/>
          <p:nvPr/>
        </p:nvSpPr>
        <p:spPr>
          <a:xfrm>
            <a:off x="1079770" y="3404681"/>
            <a:ext cx="1147864" cy="114786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Straight Connector 5"/>
          <p:cNvCxnSpPr>
            <a:stCxn id="3" idx="1"/>
          </p:cNvCxnSpPr>
          <p:nvPr/>
        </p:nvCxnSpPr>
        <p:spPr>
          <a:xfrm flipV="1">
            <a:off x="1247871" y="2022841"/>
            <a:ext cx="1280809" cy="15499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139573" y="2739445"/>
            <a:ext cx="1280809" cy="15499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021405" y="1780162"/>
            <a:ext cx="2431914" cy="3025302"/>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rot="13183746">
            <a:off x="2593555" y="1846597"/>
            <a:ext cx="1145469" cy="628269"/>
          </a:xfrm>
          <a:custGeom>
            <a:avLst/>
            <a:gdLst>
              <a:gd name="connsiteX0" fmla="*/ 2762 w 1145469"/>
              <a:gd name="connsiteY0" fmla="*/ 0 h 628269"/>
              <a:gd name="connsiteX1" fmla="*/ 1145054 w 1145469"/>
              <a:gd name="connsiteY1" fmla="*/ 0 h 628269"/>
              <a:gd name="connsiteX2" fmla="*/ 1145469 w 1145469"/>
              <a:gd name="connsiteY2" fmla="*/ 106864 h 628269"/>
              <a:gd name="connsiteX3" fmla="*/ 940922 w 1145469"/>
              <a:gd name="connsiteY3" fmla="*/ 495602 h 628269"/>
              <a:gd name="connsiteX4" fmla="*/ 132668 w 1145469"/>
              <a:gd name="connsiteY4" fmla="*/ 421299 h 628269"/>
              <a:gd name="connsiteX5" fmla="*/ 2425 w 1145469"/>
              <a:gd name="connsiteY5" fmla="*/ 1783 h 628269"/>
              <a:gd name="connsiteX0" fmla="*/ 2762 w 1145469"/>
              <a:gd name="connsiteY0" fmla="*/ 2888 h 631157"/>
              <a:gd name="connsiteX1" fmla="*/ 758205 w 1145469"/>
              <a:gd name="connsiteY1" fmla="*/ 0 h 631157"/>
              <a:gd name="connsiteX2" fmla="*/ 1145054 w 1145469"/>
              <a:gd name="connsiteY2" fmla="*/ 2888 h 631157"/>
              <a:gd name="connsiteX3" fmla="*/ 1145469 w 1145469"/>
              <a:gd name="connsiteY3" fmla="*/ 109752 h 631157"/>
              <a:gd name="connsiteX4" fmla="*/ 940922 w 1145469"/>
              <a:gd name="connsiteY4" fmla="*/ 498490 h 631157"/>
              <a:gd name="connsiteX5" fmla="*/ 132668 w 1145469"/>
              <a:gd name="connsiteY5" fmla="*/ 424187 h 631157"/>
              <a:gd name="connsiteX6" fmla="*/ 2425 w 1145469"/>
              <a:gd name="connsiteY6" fmla="*/ 4671 h 631157"/>
              <a:gd name="connsiteX7" fmla="*/ 2762 w 1145469"/>
              <a:gd name="connsiteY7" fmla="*/ 2888 h 631157"/>
              <a:gd name="connsiteX0" fmla="*/ 2762 w 1145469"/>
              <a:gd name="connsiteY0" fmla="*/ 0 h 628269"/>
              <a:gd name="connsiteX1" fmla="*/ 735761 w 1145469"/>
              <a:gd name="connsiteY1" fmla="*/ 15765 h 628269"/>
              <a:gd name="connsiteX2" fmla="*/ 1145054 w 1145469"/>
              <a:gd name="connsiteY2" fmla="*/ 0 h 628269"/>
              <a:gd name="connsiteX3" fmla="*/ 1145469 w 1145469"/>
              <a:gd name="connsiteY3" fmla="*/ 106864 h 628269"/>
              <a:gd name="connsiteX4" fmla="*/ 940922 w 1145469"/>
              <a:gd name="connsiteY4" fmla="*/ 495602 h 628269"/>
              <a:gd name="connsiteX5" fmla="*/ 132668 w 1145469"/>
              <a:gd name="connsiteY5" fmla="*/ 421299 h 628269"/>
              <a:gd name="connsiteX6" fmla="*/ 2425 w 1145469"/>
              <a:gd name="connsiteY6" fmla="*/ 1783 h 628269"/>
              <a:gd name="connsiteX7" fmla="*/ 2762 w 1145469"/>
              <a:gd name="connsiteY7" fmla="*/ 0 h 628269"/>
              <a:gd name="connsiteX0" fmla="*/ 735761 w 1145469"/>
              <a:gd name="connsiteY0" fmla="*/ 15765 h 628269"/>
              <a:gd name="connsiteX1" fmla="*/ 1145054 w 1145469"/>
              <a:gd name="connsiteY1" fmla="*/ 0 h 628269"/>
              <a:gd name="connsiteX2" fmla="*/ 1145469 w 1145469"/>
              <a:gd name="connsiteY2" fmla="*/ 106864 h 628269"/>
              <a:gd name="connsiteX3" fmla="*/ 940922 w 1145469"/>
              <a:gd name="connsiteY3" fmla="*/ 495602 h 628269"/>
              <a:gd name="connsiteX4" fmla="*/ 132668 w 1145469"/>
              <a:gd name="connsiteY4" fmla="*/ 421299 h 628269"/>
              <a:gd name="connsiteX5" fmla="*/ 2425 w 1145469"/>
              <a:gd name="connsiteY5" fmla="*/ 1783 h 628269"/>
              <a:gd name="connsiteX6" fmla="*/ 2762 w 1145469"/>
              <a:gd name="connsiteY6" fmla="*/ 0 h 628269"/>
              <a:gd name="connsiteX7" fmla="*/ 827201 w 1145469"/>
              <a:gd name="connsiteY7" fmla="*/ 107205 h 628269"/>
              <a:gd name="connsiteX0" fmla="*/ 735761 w 1145469"/>
              <a:gd name="connsiteY0" fmla="*/ 15765 h 628269"/>
              <a:gd name="connsiteX1" fmla="*/ 1145054 w 1145469"/>
              <a:gd name="connsiteY1" fmla="*/ 0 h 628269"/>
              <a:gd name="connsiteX2" fmla="*/ 1145469 w 1145469"/>
              <a:gd name="connsiteY2" fmla="*/ 106864 h 628269"/>
              <a:gd name="connsiteX3" fmla="*/ 940922 w 1145469"/>
              <a:gd name="connsiteY3" fmla="*/ 495602 h 628269"/>
              <a:gd name="connsiteX4" fmla="*/ 132668 w 1145469"/>
              <a:gd name="connsiteY4" fmla="*/ 421299 h 628269"/>
              <a:gd name="connsiteX5" fmla="*/ 2425 w 1145469"/>
              <a:gd name="connsiteY5" fmla="*/ 1783 h 628269"/>
              <a:gd name="connsiteX6" fmla="*/ 2762 w 1145469"/>
              <a:gd name="connsiteY6" fmla="*/ 0 h 628269"/>
              <a:gd name="connsiteX0" fmla="*/ 1145054 w 1145469"/>
              <a:gd name="connsiteY0" fmla="*/ 0 h 628269"/>
              <a:gd name="connsiteX1" fmla="*/ 1145469 w 1145469"/>
              <a:gd name="connsiteY1" fmla="*/ 106864 h 628269"/>
              <a:gd name="connsiteX2" fmla="*/ 940922 w 1145469"/>
              <a:gd name="connsiteY2" fmla="*/ 495602 h 628269"/>
              <a:gd name="connsiteX3" fmla="*/ 132668 w 1145469"/>
              <a:gd name="connsiteY3" fmla="*/ 421299 h 628269"/>
              <a:gd name="connsiteX4" fmla="*/ 2425 w 1145469"/>
              <a:gd name="connsiteY4" fmla="*/ 1783 h 628269"/>
              <a:gd name="connsiteX5" fmla="*/ 2762 w 1145469"/>
              <a:gd name="connsiteY5" fmla="*/ 0 h 62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469" h="628269">
                <a:moveTo>
                  <a:pt x="1145054" y="0"/>
                </a:moveTo>
                <a:cubicBezTo>
                  <a:pt x="1145192" y="35621"/>
                  <a:pt x="1145331" y="71243"/>
                  <a:pt x="1145469" y="106864"/>
                </a:cubicBezTo>
                <a:cubicBezTo>
                  <a:pt x="1132023" y="253129"/>
                  <a:pt x="1062778" y="394265"/>
                  <a:pt x="940922" y="495602"/>
                </a:cubicBezTo>
                <a:cubicBezTo>
                  <a:pt x="697210" y="698277"/>
                  <a:pt x="335343" y="665010"/>
                  <a:pt x="132668" y="421299"/>
                </a:cubicBezTo>
                <a:cubicBezTo>
                  <a:pt x="31330" y="299443"/>
                  <a:pt x="-11022" y="148048"/>
                  <a:pt x="2425" y="1783"/>
                </a:cubicBezTo>
                <a:cubicBezTo>
                  <a:pt x="2537" y="1189"/>
                  <a:pt x="2650" y="594"/>
                  <a:pt x="2762"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p:cNvPicPr>
            <a:picLocks noChangeAspect="1"/>
          </p:cNvPicPr>
          <p:nvPr/>
        </p:nvPicPr>
        <p:blipFill>
          <a:blip r:embed="rId3"/>
          <a:stretch>
            <a:fillRect/>
          </a:stretch>
        </p:blipFill>
        <p:spPr>
          <a:xfrm>
            <a:off x="2439498" y="3296764"/>
            <a:ext cx="152170" cy="144366"/>
          </a:xfrm>
          <a:prstGeom prst="rect">
            <a:avLst/>
          </a:prstGeom>
        </p:spPr>
      </p:pic>
      <p:cxnSp>
        <p:nvCxnSpPr>
          <p:cNvPr id="21" name="Straight Arrow Connector 20"/>
          <p:cNvCxnSpPr/>
          <p:nvPr/>
        </p:nvCxnSpPr>
        <p:spPr>
          <a:xfrm>
            <a:off x="2286000" y="3210128"/>
            <a:ext cx="197768" cy="1468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4705396" y="1190897"/>
            <a:ext cx="1849946" cy="507492"/>
          </a:xfrm>
          <a:prstGeom prst="rect">
            <a:avLst/>
          </a:prstGeom>
        </p:spPr>
      </p:pic>
      <p:cxnSp>
        <p:nvCxnSpPr>
          <p:cNvPr id="25" name="Straight Arrow Connector 24"/>
          <p:cNvCxnSpPr/>
          <p:nvPr/>
        </p:nvCxnSpPr>
        <p:spPr>
          <a:xfrm flipH="1">
            <a:off x="5155660" y="1585609"/>
            <a:ext cx="301557" cy="544748"/>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086273" y="1601822"/>
            <a:ext cx="1053829" cy="956552"/>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182894" y="2081719"/>
            <a:ext cx="21692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hmotnosť LEGO kocky</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 name="TextBox 29"/>
          <p:cNvSpPr txBox="1"/>
          <p:nvPr/>
        </p:nvSpPr>
        <p:spPr>
          <a:xfrm>
            <a:off x="7266562" y="2081719"/>
            <a:ext cx="176070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kvadrát vzdialenosti LEGO kocky od osi</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Picture 14"/>
          <p:cNvPicPr>
            <a:picLocks noChangeAspect="1"/>
          </p:cNvPicPr>
          <p:nvPr/>
        </p:nvPicPr>
        <p:blipFill>
          <a:blip r:embed="rId3"/>
          <a:stretch>
            <a:fillRect/>
          </a:stretch>
        </p:blipFill>
        <p:spPr>
          <a:xfrm>
            <a:off x="2640538" y="3060058"/>
            <a:ext cx="152170" cy="144366"/>
          </a:xfrm>
          <a:prstGeom prst="rect">
            <a:avLst/>
          </a:prstGeom>
        </p:spPr>
      </p:pic>
      <p:cxnSp>
        <p:nvCxnSpPr>
          <p:cNvPr id="16" name="Straight Arrow Connector 15"/>
          <p:cNvCxnSpPr/>
          <p:nvPr/>
        </p:nvCxnSpPr>
        <p:spPr>
          <a:xfrm>
            <a:off x="2487040" y="2973422"/>
            <a:ext cx="197768" cy="1468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a:stretch>
            <a:fillRect/>
          </a:stretch>
        </p:blipFill>
        <p:spPr>
          <a:xfrm>
            <a:off x="2802666" y="2871997"/>
            <a:ext cx="152170" cy="144366"/>
          </a:xfrm>
          <a:prstGeom prst="rect">
            <a:avLst/>
          </a:prstGeom>
        </p:spPr>
      </p:pic>
      <p:cxnSp>
        <p:nvCxnSpPr>
          <p:cNvPr id="24" name="Straight Arrow Connector 23"/>
          <p:cNvCxnSpPr/>
          <p:nvPr/>
        </p:nvCxnSpPr>
        <p:spPr>
          <a:xfrm>
            <a:off x="2649168" y="2785361"/>
            <a:ext cx="197768" cy="1468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3"/>
          <a:stretch>
            <a:fillRect/>
          </a:stretch>
        </p:blipFill>
        <p:spPr>
          <a:xfrm>
            <a:off x="2964794" y="2664472"/>
            <a:ext cx="152170" cy="144366"/>
          </a:xfrm>
          <a:prstGeom prst="rect">
            <a:avLst/>
          </a:prstGeom>
        </p:spPr>
      </p:pic>
      <p:cxnSp>
        <p:nvCxnSpPr>
          <p:cNvPr id="29" name="Straight Arrow Connector 28"/>
          <p:cNvCxnSpPr/>
          <p:nvPr/>
        </p:nvCxnSpPr>
        <p:spPr>
          <a:xfrm>
            <a:off x="2811296" y="2577836"/>
            <a:ext cx="197768" cy="1468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3"/>
          <a:stretch>
            <a:fillRect/>
          </a:stretch>
        </p:blipFill>
        <p:spPr>
          <a:xfrm>
            <a:off x="3117194" y="2466677"/>
            <a:ext cx="152170" cy="144366"/>
          </a:xfrm>
          <a:prstGeom prst="rect">
            <a:avLst/>
          </a:prstGeom>
        </p:spPr>
      </p:pic>
      <p:cxnSp>
        <p:nvCxnSpPr>
          <p:cNvPr id="32" name="Straight Arrow Connector 31"/>
          <p:cNvCxnSpPr/>
          <p:nvPr/>
        </p:nvCxnSpPr>
        <p:spPr>
          <a:xfrm>
            <a:off x="2963696" y="2380041"/>
            <a:ext cx="197768" cy="1468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5119991"/>
      </p:ext>
    </p:extLst>
  </p:cSld>
  <p:clrMapOvr>
    <a:masterClrMapping/>
  </p:clrMapOvr>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195" y="369651"/>
            <a:ext cx="84825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 zotrvačnosti valca rotujúceho okolo svojej osi</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Oval 2"/>
          <p:cNvSpPr/>
          <p:nvPr/>
        </p:nvSpPr>
        <p:spPr>
          <a:xfrm>
            <a:off x="1079770" y="3404681"/>
            <a:ext cx="1147864" cy="114786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Straight Connector 5"/>
          <p:cNvCxnSpPr>
            <a:stCxn id="3" idx="1"/>
          </p:cNvCxnSpPr>
          <p:nvPr/>
        </p:nvCxnSpPr>
        <p:spPr>
          <a:xfrm flipV="1">
            <a:off x="1247871" y="2022841"/>
            <a:ext cx="1280809" cy="15499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139573" y="2739445"/>
            <a:ext cx="1280809" cy="15499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021405" y="1780162"/>
            <a:ext cx="2431914" cy="3025302"/>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rot="13183746">
            <a:off x="2593555" y="1846597"/>
            <a:ext cx="1145469" cy="628269"/>
          </a:xfrm>
          <a:custGeom>
            <a:avLst/>
            <a:gdLst>
              <a:gd name="connsiteX0" fmla="*/ 2762 w 1145469"/>
              <a:gd name="connsiteY0" fmla="*/ 0 h 628269"/>
              <a:gd name="connsiteX1" fmla="*/ 1145054 w 1145469"/>
              <a:gd name="connsiteY1" fmla="*/ 0 h 628269"/>
              <a:gd name="connsiteX2" fmla="*/ 1145469 w 1145469"/>
              <a:gd name="connsiteY2" fmla="*/ 106864 h 628269"/>
              <a:gd name="connsiteX3" fmla="*/ 940922 w 1145469"/>
              <a:gd name="connsiteY3" fmla="*/ 495602 h 628269"/>
              <a:gd name="connsiteX4" fmla="*/ 132668 w 1145469"/>
              <a:gd name="connsiteY4" fmla="*/ 421299 h 628269"/>
              <a:gd name="connsiteX5" fmla="*/ 2425 w 1145469"/>
              <a:gd name="connsiteY5" fmla="*/ 1783 h 628269"/>
              <a:gd name="connsiteX0" fmla="*/ 2762 w 1145469"/>
              <a:gd name="connsiteY0" fmla="*/ 2888 h 631157"/>
              <a:gd name="connsiteX1" fmla="*/ 758205 w 1145469"/>
              <a:gd name="connsiteY1" fmla="*/ 0 h 631157"/>
              <a:gd name="connsiteX2" fmla="*/ 1145054 w 1145469"/>
              <a:gd name="connsiteY2" fmla="*/ 2888 h 631157"/>
              <a:gd name="connsiteX3" fmla="*/ 1145469 w 1145469"/>
              <a:gd name="connsiteY3" fmla="*/ 109752 h 631157"/>
              <a:gd name="connsiteX4" fmla="*/ 940922 w 1145469"/>
              <a:gd name="connsiteY4" fmla="*/ 498490 h 631157"/>
              <a:gd name="connsiteX5" fmla="*/ 132668 w 1145469"/>
              <a:gd name="connsiteY5" fmla="*/ 424187 h 631157"/>
              <a:gd name="connsiteX6" fmla="*/ 2425 w 1145469"/>
              <a:gd name="connsiteY6" fmla="*/ 4671 h 631157"/>
              <a:gd name="connsiteX7" fmla="*/ 2762 w 1145469"/>
              <a:gd name="connsiteY7" fmla="*/ 2888 h 631157"/>
              <a:gd name="connsiteX0" fmla="*/ 2762 w 1145469"/>
              <a:gd name="connsiteY0" fmla="*/ 0 h 628269"/>
              <a:gd name="connsiteX1" fmla="*/ 735761 w 1145469"/>
              <a:gd name="connsiteY1" fmla="*/ 15765 h 628269"/>
              <a:gd name="connsiteX2" fmla="*/ 1145054 w 1145469"/>
              <a:gd name="connsiteY2" fmla="*/ 0 h 628269"/>
              <a:gd name="connsiteX3" fmla="*/ 1145469 w 1145469"/>
              <a:gd name="connsiteY3" fmla="*/ 106864 h 628269"/>
              <a:gd name="connsiteX4" fmla="*/ 940922 w 1145469"/>
              <a:gd name="connsiteY4" fmla="*/ 495602 h 628269"/>
              <a:gd name="connsiteX5" fmla="*/ 132668 w 1145469"/>
              <a:gd name="connsiteY5" fmla="*/ 421299 h 628269"/>
              <a:gd name="connsiteX6" fmla="*/ 2425 w 1145469"/>
              <a:gd name="connsiteY6" fmla="*/ 1783 h 628269"/>
              <a:gd name="connsiteX7" fmla="*/ 2762 w 1145469"/>
              <a:gd name="connsiteY7" fmla="*/ 0 h 628269"/>
              <a:gd name="connsiteX0" fmla="*/ 735761 w 1145469"/>
              <a:gd name="connsiteY0" fmla="*/ 15765 h 628269"/>
              <a:gd name="connsiteX1" fmla="*/ 1145054 w 1145469"/>
              <a:gd name="connsiteY1" fmla="*/ 0 h 628269"/>
              <a:gd name="connsiteX2" fmla="*/ 1145469 w 1145469"/>
              <a:gd name="connsiteY2" fmla="*/ 106864 h 628269"/>
              <a:gd name="connsiteX3" fmla="*/ 940922 w 1145469"/>
              <a:gd name="connsiteY3" fmla="*/ 495602 h 628269"/>
              <a:gd name="connsiteX4" fmla="*/ 132668 w 1145469"/>
              <a:gd name="connsiteY4" fmla="*/ 421299 h 628269"/>
              <a:gd name="connsiteX5" fmla="*/ 2425 w 1145469"/>
              <a:gd name="connsiteY5" fmla="*/ 1783 h 628269"/>
              <a:gd name="connsiteX6" fmla="*/ 2762 w 1145469"/>
              <a:gd name="connsiteY6" fmla="*/ 0 h 628269"/>
              <a:gd name="connsiteX7" fmla="*/ 827201 w 1145469"/>
              <a:gd name="connsiteY7" fmla="*/ 107205 h 628269"/>
              <a:gd name="connsiteX0" fmla="*/ 735761 w 1145469"/>
              <a:gd name="connsiteY0" fmla="*/ 15765 h 628269"/>
              <a:gd name="connsiteX1" fmla="*/ 1145054 w 1145469"/>
              <a:gd name="connsiteY1" fmla="*/ 0 h 628269"/>
              <a:gd name="connsiteX2" fmla="*/ 1145469 w 1145469"/>
              <a:gd name="connsiteY2" fmla="*/ 106864 h 628269"/>
              <a:gd name="connsiteX3" fmla="*/ 940922 w 1145469"/>
              <a:gd name="connsiteY3" fmla="*/ 495602 h 628269"/>
              <a:gd name="connsiteX4" fmla="*/ 132668 w 1145469"/>
              <a:gd name="connsiteY4" fmla="*/ 421299 h 628269"/>
              <a:gd name="connsiteX5" fmla="*/ 2425 w 1145469"/>
              <a:gd name="connsiteY5" fmla="*/ 1783 h 628269"/>
              <a:gd name="connsiteX6" fmla="*/ 2762 w 1145469"/>
              <a:gd name="connsiteY6" fmla="*/ 0 h 628269"/>
              <a:gd name="connsiteX0" fmla="*/ 1145054 w 1145469"/>
              <a:gd name="connsiteY0" fmla="*/ 0 h 628269"/>
              <a:gd name="connsiteX1" fmla="*/ 1145469 w 1145469"/>
              <a:gd name="connsiteY1" fmla="*/ 106864 h 628269"/>
              <a:gd name="connsiteX2" fmla="*/ 940922 w 1145469"/>
              <a:gd name="connsiteY2" fmla="*/ 495602 h 628269"/>
              <a:gd name="connsiteX3" fmla="*/ 132668 w 1145469"/>
              <a:gd name="connsiteY3" fmla="*/ 421299 h 628269"/>
              <a:gd name="connsiteX4" fmla="*/ 2425 w 1145469"/>
              <a:gd name="connsiteY4" fmla="*/ 1783 h 628269"/>
              <a:gd name="connsiteX5" fmla="*/ 2762 w 1145469"/>
              <a:gd name="connsiteY5" fmla="*/ 0 h 62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469" h="628269">
                <a:moveTo>
                  <a:pt x="1145054" y="0"/>
                </a:moveTo>
                <a:cubicBezTo>
                  <a:pt x="1145192" y="35621"/>
                  <a:pt x="1145331" y="71243"/>
                  <a:pt x="1145469" y="106864"/>
                </a:cubicBezTo>
                <a:cubicBezTo>
                  <a:pt x="1132023" y="253129"/>
                  <a:pt x="1062778" y="394265"/>
                  <a:pt x="940922" y="495602"/>
                </a:cubicBezTo>
                <a:cubicBezTo>
                  <a:pt x="697210" y="698277"/>
                  <a:pt x="335343" y="665010"/>
                  <a:pt x="132668" y="421299"/>
                </a:cubicBezTo>
                <a:cubicBezTo>
                  <a:pt x="31330" y="299443"/>
                  <a:pt x="-11022" y="148048"/>
                  <a:pt x="2425" y="1783"/>
                </a:cubicBezTo>
                <a:cubicBezTo>
                  <a:pt x="2537" y="1189"/>
                  <a:pt x="2650" y="594"/>
                  <a:pt x="2762"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4705396" y="1190897"/>
            <a:ext cx="1849946" cy="507492"/>
          </a:xfrm>
          <a:prstGeom prst="rect">
            <a:avLst/>
          </a:prstGeom>
        </p:spPr>
      </p:pic>
      <p:cxnSp>
        <p:nvCxnSpPr>
          <p:cNvPr id="25" name="Straight Arrow Connector 24"/>
          <p:cNvCxnSpPr/>
          <p:nvPr/>
        </p:nvCxnSpPr>
        <p:spPr>
          <a:xfrm flipH="1">
            <a:off x="5155660" y="1585609"/>
            <a:ext cx="301557" cy="544748"/>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086273" y="1601822"/>
            <a:ext cx="1053829" cy="956552"/>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182894" y="2081719"/>
            <a:ext cx="21692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hmotnosť LEGO kocky</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 name="TextBox 29"/>
          <p:cNvSpPr txBox="1"/>
          <p:nvPr/>
        </p:nvSpPr>
        <p:spPr>
          <a:xfrm>
            <a:off x="7266562" y="2081719"/>
            <a:ext cx="176070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kvadrát vzdialenosti LEGO kocky od osi</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9" name="Picture 18"/>
          <p:cNvPicPr>
            <a:picLocks noChangeAspect="1"/>
          </p:cNvPicPr>
          <p:nvPr/>
        </p:nvPicPr>
        <p:blipFill>
          <a:blip r:embed="rId4"/>
          <a:stretch>
            <a:fillRect/>
          </a:stretch>
        </p:blipFill>
        <p:spPr>
          <a:xfrm>
            <a:off x="2439498" y="3296764"/>
            <a:ext cx="152170" cy="144366"/>
          </a:xfrm>
          <a:prstGeom prst="rect">
            <a:avLst/>
          </a:prstGeom>
        </p:spPr>
      </p:pic>
      <p:cxnSp>
        <p:nvCxnSpPr>
          <p:cNvPr id="21" name="Straight Arrow Connector 20"/>
          <p:cNvCxnSpPr/>
          <p:nvPr/>
        </p:nvCxnSpPr>
        <p:spPr>
          <a:xfrm>
            <a:off x="2286000" y="3210128"/>
            <a:ext cx="197768" cy="1468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a:stretch>
            <a:fillRect/>
          </a:stretch>
        </p:blipFill>
        <p:spPr>
          <a:xfrm>
            <a:off x="2640538" y="3060058"/>
            <a:ext cx="152170" cy="144366"/>
          </a:xfrm>
          <a:prstGeom prst="rect">
            <a:avLst/>
          </a:prstGeom>
        </p:spPr>
      </p:pic>
      <p:cxnSp>
        <p:nvCxnSpPr>
          <p:cNvPr id="16" name="Straight Arrow Connector 15"/>
          <p:cNvCxnSpPr/>
          <p:nvPr/>
        </p:nvCxnSpPr>
        <p:spPr>
          <a:xfrm>
            <a:off x="2487040" y="2973422"/>
            <a:ext cx="197768" cy="1468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4"/>
          <a:stretch>
            <a:fillRect/>
          </a:stretch>
        </p:blipFill>
        <p:spPr>
          <a:xfrm>
            <a:off x="2802666" y="2871997"/>
            <a:ext cx="152170" cy="144366"/>
          </a:xfrm>
          <a:prstGeom prst="rect">
            <a:avLst/>
          </a:prstGeom>
        </p:spPr>
      </p:pic>
      <p:cxnSp>
        <p:nvCxnSpPr>
          <p:cNvPr id="24" name="Straight Arrow Connector 23"/>
          <p:cNvCxnSpPr/>
          <p:nvPr/>
        </p:nvCxnSpPr>
        <p:spPr>
          <a:xfrm>
            <a:off x="2649168" y="2785361"/>
            <a:ext cx="197768" cy="1468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4"/>
          <a:stretch>
            <a:fillRect/>
          </a:stretch>
        </p:blipFill>
        <p:spPr>
          <a:xfrm>
            <a:off x="2964794" y="2664472"/>
            <a:ext cx="152170" cy="144366"/>
          </a:xfrm>
          <a:prstGeom prst="rect">
            <a:avLst/>
          </a:prstGeom>
        </p:spPr>
      </p:pic>
      <p:cxnSp>
        <p:nvCxnSpPr>
          <p:cNvPr id="29" name="Straight Arrow Connector 28"/>
          <p:cNvCxnSpPr/>
          <p:nvPr/>
        </p:nvCxnSpPr>
        <p:spPr>
          <a:xfrm>
            <a:off x="2811296" y="2577836"/>
            <a:ext cx="197768" cy="1468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4"/>
          <a:stretch>
            <a:fillRect/>
          </a:stretch>
        </p:blipFill>
        <p:spPr>
          <a:xfrm>
            <a:off x="3117194" y="2466677"/>
            <a:ext cx="152170" cy="144366"/>
          </a:xfrm>
          <a:prstGeom prst="rect">
            <a:avLst/>
          </a:prstGeom>
        </p:spPr>
      </p:pic>
      <p:cxnSp>
        <p:nvCxnSpPr>
          <p:cNvPr id="32" name="Straight Arrow Connector 31"/>
          <p:cNvCxnSpPr/>
          <p:nvPr/>
        </p:nvCxnSpPr>
        <p:spPr>
          <a:xfrm>
            <a:off x="2963696" y="2380041"/>
            <a:ext cx="197768" cy="1468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2344360" y="2928021"/>
            <a:ext cx="45396" cy="1913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flipV="1">
            <a:off x="2477304" y="2710766"/>
            <a:ext cx="45396" cy="1913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2629704" y="2512966"/>
            <a:ext cx="45396" cy="1913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flipV="1">
            <a:off x="2811285" y="2305449"/>
            <a:ext cx="45396" cy="1913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flipV="1">
            <a:off x="2963688" y="2107650"/>
            <a:ext cx="45396" cy="1913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0" name="Picture 59"/>
          <p:cNvPicPr>
            <a:picLocks noChangeAspect="1"/>
          </p:cNvPicPr>
          <p:nvPr/>
        </p:nvPicPr>
        <p:blipFill>
          <a:blip r:embed="rId4"/>
          <a:stretch>
            <a:fillRect/>
          </a:stretch>
        </p:blipFill>
        <p:spPr>
          <a:xfrm>
            <a:off x="2222249" y="2826595"/>
            <a:ext cx="152170" cy="144366"/>
          </a:xfrm>
          <a:prstGeom prst="rect">
            <a:avLst/>
          </a:prstGeom>
        </p:spPr>
      </p:pic>
      <p:pic>
        <p:nvPicPr>
          <p:cNvPr id="61" name="Picture 60"/>
          <p:cNvPicPr>
            <a:picLocks noChangeAspect="1"/>
          </p:cNvPicPr>
          <p:nvPr/>
        </p:nvPicPr>
        <p:blipFill>
          <a:blip r:embed="rId4"/>
          <a:stretch>
            <a:fillRect/>
          </a:stretch>
        </p:blipFill>
        <p:spPr>
          <a:xfrm>
            <a:off x="2384377" y="2599617"/>
            <a:ext cx="152170" cy="144366"/>
          </a:xfrm>
          <a:prstGeom prst="rect">
            <a:avLst/>
          </a:prstGeom>
        </p:spPr>
      </p:pic>
      <p:pic>
        <p:nvPicPr>
          <p:cNvPr id="62" name="Picture 61"/>
          <p:cNvPicPr>
            <a:picLocks noChangeAspect="1"/>
          </p:cNvPicPr>
          <p:nvPr/>
        </p:nvPicPr>
        <p:blipFill>
          <a:blip r:embed="rId4"/>
          <a:stretch>
            <a:fillRect/>
          </a:stretch>
        </p:blipFill>
        <p:spPr>
          <a:xfrm>
            <a:off x="2546505" y="2382372"/>
            <a:ext cx="152170" cy="144366"/>
          </a:xfrm>
          <a:prstGeom prst="rect">
            <a:avLst/>
          </a:prstGeom>
        </p:spPr>
      </p:pic>
      <p:pic>
        <p:nvPicPr>
          <p:cNvPr id="63" name="Picture 62"/>
          <p:cNvPicPr>
            <a:picLocks noChangeAspect="1"/>
          </p:cNvPicPr>
          <p:nvPr/>
        </p:nvPicPr>
        <p:blipFill>
          <a:blip r:embed="rId4"/>
          <a:stretch>
            <a:fillRect/>
          </a:stretch>
        </p:blipFill>
        <p:spPr>
          <a:xfrm>
            <a:off x="2718361" y="2184575"/>
            <a:ext cx="152170" cy="144366"/>
          </a:xfrm>
          <a:prstGeom prst="rect">
            <a:avLst/>
          </a:prstGeom>
        </p:spPr>
      </p:pic>
      <p:pic>
        <p:nvPicPr>
          <p:cNvPr id="64" name="Picture 63"/>
          <p:cNvPicPr>
            <a:picLocks noChangeAspect="1"/>
          </p:cNvPicPr>
          <p:nvPr/>
        </p:nvPicPr>
        <p:blipFill>
          <a:blip r:embed="rId4"/>
          <a:stretch>
            <a:fillRect/>
          </a:stretch>
        </p:blipFill>
        <p:spPr>
          <a:xfrm>
            <a:off x="2880489" y="1996508"/>
            <a:ext cx="152170" cy="144366"/>
          </a:xfrm>
          <a:prstGeom prst="rect">
            <a:avLst/>
          </a:prstGeom>
        </p:spPr>
      </p:pic>
    </p:spTree>
    <p:extLst>
      <p:ext uri="{BB962C8B-B14F-4D97-AF65-F5344CB8AC3E}">
        <p14:creationId xmlns:p14="http://schemas.microsoft.com/office/powerpoint/2010/main" val="662534888"/>
      </p:ext>
    </p:extLst>
  </p:cSld>
  <p:clrMapOvr>
    <a:masterClrMapping/>
  </p:clrMapOvr>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195" y="369651"/>
            <a:ext cx="84825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 zotrvačnosti valca rotujúceho okolo svojej osi</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Oval 2"/>
          <p:cNvSpPr/>
          <p:nvPr/>
        </p:nvSpPr>
        <p:spPr>
          <a:xfrm>
            <a:off x="1079770" y="3404681"/>
            <a:ext cx="1147864" cy="114786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Straight Connector 5"/>
          <p:cNvCxnSpPr>
            <a:stCxn id="3" idx="1"/>
          </p:cNvCxnSpPr>
          <p:nvPr/>
        </p:nvCxnSpPr>
        <p:spPr>
          <a:xfrm flipV="1">
            <a:off x="1247871" y="2022841"/>
            <a:ext cx="1280809" cy="15499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139573" y="2739445"/>
            <a:ext cx="1280809" cy="15499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021405" y="1780162"/>
            <a:ext cx="2431914" cy="3025302"/>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rot="13183746">
            <a:off x="2593555" y="1846597"/>
            <a:ext cx="1145469" cy="628269"/>
          </a:xfrm>
          <a:custGeom>
            <a:avLst/>
            <a:gdLst>
              <a:gd name="connsiteX0" fmla="*/ 2762 w 1145469"/>
              <a:gd name="connsiteY0" fmla="*/ 0 h 628269"/>
              <a:gd name="connsiteX1" fmla="*/ 1145054 w 1145469"/>
              <a:gd name="connsiteY1" fmla="*/ 0 h 628269"/>
              <a:gd name="connsiteX2" fmla="*/ 1145469 w 1145469"/>
              <a:gd name="connsiteY2" fmla="*/ 106864 h 628269"/>
              <a:gd name="connsiteX3" fmla="*/ 940922 w 1145469"/>
              <a:gd name="connsiteY3" fmla="*/ 495602 h 628269"/>
              <a:gd name="connsiteX4" fmla="*/ 132668 w 1145469"/>
              <a:gd name="connsiteY4" fmla="*/ 421299 h 628269"/>
              <a:gd name="connsiteX5" fmla="*/ 2425 w 1145469"/>
              <a:gd name="connsiteY5" fmla="*/ 1783 h 628269"/>
              <a:gd name="connsiteX0" fmla="*/ 2762 w 1145469"/>
              <a:gd name="connsiteY0" fmla="*/ 2888 h 631157"/>
              <a:gd name="connsiteX1" fmla="*/ 758205 w 1145469"/>
              <a:gd name="connsiteY1" fmla="*/ 0 h 631157"/>
              <a:gd name="connsiteX2" fmla="*/ 1145054 w 1145469"/>
              <a:gd name="connsiteY2" fmla="*/ 2888 h 631157"/>
              <a:gd name="connsiteX3" fmla="*/ 1145469 w 1145469"/>
              <a:gd name="connsiteY3" fmla="*/ 109752 h 631157"/>
              <a:gd name="connsiteX4" fmla="*/ 940922 w 1145469"/>
              <a:gd name="connsiteY4" fmla="*/ 498490 h 631157"/>
              <a:gd name="connsiteX5" fmla="*/ 132668 w 1145469"/>
              <a:gd name="connsiteY5" fmla="*/ 424187 h 631157"/>
              <a:gd name="connsiteX6" fmla="*/ 2425 w 1145469"/>
              <a:gd name="connsiteY6" fmla="*/ 4671 h 631157"/>
              <a:gd name="connsiteX7" fmla="*/ 2762 w 1145469"/>
              <a:gd name="connsiteY7" fmla="*/ 2888 h 631157"/>
              <a:gd name="connsiteX0" fmla="*/ 2762 w 1145469"/>
              <a:gd name="connsiteY0" fmla="*/ 0 h 628269"/>
              <a:gd name="connsiteX1" fmla="*/ 735761 w 1145469"/>
              <a:gd name="connsiteY1" fmla="*/ 15765 h 628269"/>
              <a:gd name="connsiteX2" fmla="*/ 1145054 w 1145469"/>
              <a:gd name="connsiteY2" fmla="*/ 0 h 628269"/>
              <a:gd name="connsiteX3" fmla="*/ 1145469 w 1145469"/>
              <a:gd name="connsiteY3" fmla="*/ 106864 h 628269"/>
              <a:gd name="connsiteX4" fmla="*/ 940922 w 1145469"/>
              <a:gd name="connsiteY4" fmla="*/ 495602 h 628269"/>
              <a:gd name="connsiteX5" fmla="*/ 132668 w 1145469"/>
              <a:gd name="connsiteY5" fmla="*/ 421299 h 628269"/>
              <a:gd name="connsiteX6" fmla="*/ 2425 w 1145469"/>
              <a:gd name="connsiteY6" fmla="*/ 1783 h 628269"/>
              <a:gd name="connsiteX7" fmla="*/ 2762 w 1145469"/>
              <a:gd name="connsiteY7" fmla="*/ 0 h 628269"/>
              <a:gd name="connsiteX0" fmla="*/ 735761 w 1145469"/>
              <a:gd name="connsiteY0" fmla="*/ 15765 h 628269"/>
              <a:gd name="connsiteX1" fmla="*/ 1145054 w 1145469"/>
              <a:gd name="connsiteY1" fmla="*/ 0 h 628269"/>
              <a:gd name="connsiteX2" fmla="*/ 1145469 w 1145469"/>
              <a:gd name="connsiteY2" fmla="*/ 106864 h 628269"/>
              <a:gd name="connsiteX3" fmla="*/ 940922 w 1145469"/>
              <a:gd name="connsiteY3" fmla="*/ 495602 h 628269"/>
              <a:gd name="connsiteX4" fmla="*/ 132668 w 1145469"/>
              <a:gd name="connsiteY4" fmla="*/ 421299 h 628269"/>
              <a:gd name="connsiteX5" fmla="*/ 2425 w 1145469"/>
              <a:gd name="connsiteY5" fmla="*/ 1783 h 628269"/>
              <a:gd name="connsiteX6" fmla="*/ 2762 w 1145469"/>
              <a:gd name="connsiteY6" fmla="*/ 0 h 628269"/>
              <a:gd name="connsiteX7" fmla="*/ 827201 w 1145469"/>
              <a:gd name="connsiteY7" fmla="*/ 107205 h 628269"/>
              <a:gd name="connsiteX0" fmla="*/ 735761 w 1145469"/>
              <a:gd name="connsiteY0" fmla="*/ 15765 h 628269"/>
              <a:gd name="connsiteX1" fmla="*/ 1145054 w 1145469"/>
              <a:gd name="connsiteY1" fmla="*/ 0 h 628269"/>
              <a:gd name="connsiteX2" fmla="*/ 1145469 w 1145469"/>
              <a:gd name="connsiteY2" fmla="*/ 106864 h 628269"/>
              <a:gd name="connsiteX3" fmla="*/ 940922 w 1145469"/>
              <a:gd name="connsiteY3" fmla="*/ 495602 h 628269"/>
              <a:gd name="connsiteX4" fmla="*/ 132668 w 1145469"/>
              <a:gd name="connsiteY4" fmla="*/ 421299 h 628269"/>
              <a:gd name="connsiteX5" fmla="*/ 2425 w 1145469"/>
              <a:gd name="connsiteY5" fmla="*/ 1783 h 628269"/>
              <a:gd name="connsiteX6" fmla="*/ 2762 w 1145469"/>
              <a:gd name="connsiteY6" fmla="*/ 0 h 628269"/>
              <a:gd name="connsiteX0" fmla="*/ 1145054 w 1145469"/>
              <a:gd name="connsiteY0" fmla="*/ 0 h 628269"/>
              <a:gd name="connsiteX1" fmla="*/ 1145469 w 1145469"/>
              <a:gd name="connsiteY1" fmla="*/ 106864 h 628269"/>
              <a:gd name="connsiteX2" fmla="*/ 940922 w 1145469"/>
              <a:gd name="connsiteY2" fmla="*/ 495602 h 628269"/>
              <a:gd name="connsiteX3" fmla="*/ 132668 w 1145469"/>
              <a:gd name="connsiteY3" fmla="*/ 421299 h 628269"/>
              <a:gd name="connsiteX4" fmla="*/ 2425 w 1145469"/>
              <a:gd name="connsiteY4" fmla="*/ 1783 h 628269"/>
              <a:gd name="connsiteX5" fmla="*/ 2762 w 1145469"/>
              <a:gd name="connsiteY5" fmla="*/ 0 h 62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469" h="628269">
                <a:moveTo>
                  <a:pt x="1145054" y="0"/>
                </a:moveTo>
                <a:cubicBezTo>
                  <a:pt x="1145192" y="35621"/>
                  <a:pt x="1145331" y="71243"/>
                  <a:pt x="1145469" y="106864"/>
                </a:cubicBezTo>
                <a:cubicBezTo>
                  <a:pt x="1132023" y="253129"/>
                  <a:pt x="1062778" y="394265"/>
                  <a:pt x="940922" y="495602"/>
                </a:cubicBezTo>
                <a:cubicBezTo>
                  <a:pt x="697210" y="698277"/>
                  <a:pt x="335343" y="665010"/>
                  <a:pt x="132668" y="421299"/>
                </a:cubicBezTo>
                <a:cubicBezTo>
                  <a:pt x="31330" y="299443"/>
                  <a:pt x="-11022" y="148048"/>
                  <a:pt x="2425" y="1783"/>
                </a:cubicBezTo>
                <a:cubicBezTo>
                  <a:pt x="2537" y="1189"/>
                  <a:pt x="2650" y="594"/>
                  <a:pt x="2762"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705396" y="1190897"/>
            <a:ext cx="1849946" cy="507492"/>
          </a:xfrm>
          <a:prstGeom prst="rect">
            <a:avLst/>
          </a:prstGeom>
        </p:spPr>
      </p:pic>
      <p:cxnSp>
        <p:nvCxnSpPr>
          <p:cNvPr id="25" name="Straight Arrow Connector 24"/>
          <p:cNvCxnSpPr/>
          <p:nvPr/>
        </p:nvCxnSpPr>
        <p:spPr>
          <a:xfrm flipH="1">
            <a:off x="5155660" y="1585609"/>
            <a:ext cx="301557" cy="544748"/>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086273" y="1601822"/>
            <a:ext cx="1053829" cy="956552"/>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182894" y="2081719"/>
            <a:ext cx="21692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hmotnosť LEGO kocky</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 name="TextBox 29"/>
          <p:cNvSpPr txBox="1"/>
          <p:nvPr/>
        </p:nvSpPr>
        <p:spPr>
          <a:xfrm>
            <a:off x="7266562" y="2081719"/>
            <a:ext cx="176070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kvadrát vzdialenosti LEGO kocky od osi</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9" name="Picture 18"/>
          <p:cNvPicPr>
            <a:picLocks noChangeAspect="1"/>
          </p:cNvPicPr>
          <p:nvPr/>
        </p:nvPicPr>
        <p:blipFill>
          <a:blip r:embed="rId7"/>
          <a:stretch>
            <a:fillRect/>
          </a:stretch>
        </p:blipFill>
        <p:spPr>
          <a:xfrm>
            <a:off x="2439498" y="3296764"/>
            <a:ext cx="152170" cy="144366"/>
          </a:xfrm>
          <a:prstGeom prst="rect">
            <a:avLst/>
          </a:prstGeom>
        </p:spPr>
      </p:pic>
      <p:cxnSp>
        <p:nvCxnSpPr>
          <p:cNvPr id="21" name="Straight Arrow Connector 20"/>
          <p:cNvCxnSpPr/>
          <p:nvPr/>
        </p:nvCxnSpPr>
        <p:spPr>
          <a:xfrm>
            <a:off x="2286000" y="3210128"/>
            <a:ext cx="197768" cy="1468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7"/>
          <a:stretch>
            <a:fillRect/>
          </a:stretch>
        </p:blipFill>
        <p:spPr>
          <a:xfrm>
            <a:off x="2640538" y="3060058"/>
            <a:ext cx="152170" cy="144366"/>
          </a:xfrm>
          <a:prstGeom prst="rect">
            <a:avLst/>
          </a:prstGeom>
        </p:spPr>
      </p:pic>
      <p:cxnSp>
        <p:nvCxnSpPr>
          <p:cNvPr id="16" name="Straight Arrow Connector 15"/>
          <p:cNvCxnSpPr/>
          <p:nvPr/>
        </p:nvCxnSpPr>
        <p:spPr>
          <a:xfrm>
            <a:off x="2487040" y="2973422"/>
            <a:ext cx="197768" cy="1468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7"/>
          <a:stretch>
            <a:fillRect/>
          </a:stretch>
        </p:blipFill>
        <p:spPr>
          <a:xfrm>
            <a:off x="2802666" y="2871997"/>
            <a:ext cx="152170" cy="144366"/>
          </a:xfrm>
          <a:prstGeom prst="rect">
            <a:avLst/>
          </a:prstGeom>
        </p:spPr>
      </p:pic>
      <p:cxnSp>
        <p:nvCxnSpPr>
          <p:cNvPr id="24" name="Straight Arrow Connector 23"/>
          <p:cNvCxnSpPr/>
          <p:nvPr/>
        </p:nvCxnSpPr>
        <p:spPr>
          <a:xfrm>
            <a:off x="2649168" y="2785361"/>
            <a:ext cx="197768" cy="1468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7"/>
          <a:stretch>
            <a:fillRect/>
          </a:stretch>
        </p:blipFill>
        <p:spPr>
          <a:xfrm>
            <a:off x="2964794" y="2664472"/>
            <a:ext cx="152170" cy="144366"/>
          </a:xfrm>
          <a:prstGeom prst="rect">
            <a:avLst/>
          </a:prstGeom>
        </p:spPr>
      </p:pic>
      <p:cxnSp>
        <p:nvCxnSpPr>
          <p:cNvPr id="29" name="Straight Arrow Connector 28"/>
          <p:cNvCxnSpPr/>
          <p:nvPr/>
        </p:nvCxnSpPr>
        <p:spPr>
          <a:xfrm>
            <a:off x="2811296" y="2577836"/>
            <a:ext cx="197768" cy="1468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7"/>
          <a:stretch>
            <a:fillRect/>
          </a:stretch>
        </p:blipFill>
        <p:spPr>
          <a:xfrm>
            <a:off x="3117194" y="2466677"/>
            <a:ext cx="152170" cy="144366"/>
          </a:xfrm>
          <a:prstGeom prst="rect">
            <a:avLst/>
          </a:prstGeom>
        </p:spPr>
      </p:pic>
      <p:cxnSp>
        <p:nvCxnSpPr>
          <p:cNvPr id="32" name="Straight Arrow Connector 31"/>
          <p:cNvCxnSpPr/>
          <p:nvPr/>
        </p:nvCxnSpPr>
        <p:spPr>
          <a:xfrm>
            <a:off x="2963696" y="2380041"/>
            <a:ext cx="197768" cy="1468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2344360" y="2928021"/>
            <a:ext cx="45396" cy="1913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flipV="1">
            <a:off x="2477304" y="2710766"/>
            <a:ext cx="45396" cy="1913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2629704" y="2512966"/>
            <a:ext cx="45396" cy="1913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flipV="1">
            <a:off x="2811285" y="2305449"/>
            <a:ext cx="45396" cy="1913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flipV="1">
            <a:off x="2963688" y="2107650"/>
            <a:ext cx="45396" cy="1913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0" name="Picture 59"/>
          <p:cNvPicPr>
            <a:picLocks noChangeAspect="1"/>
          </p:cNvPicPr>
          <p:nvPr/>
        </p:nvPicPr>
        <p:blipFill>
          <a:blip r:embed="rId7"/>
          <a:stretch>
            <a:fillRect/>
          </a:stretch>
        </p:blipFill>
        <p:spPr>
          <a:xfrm>
            <a:off x="2222249" y="2826595"/>
            <a:ext cx="152170" cy="144366"/>
          </a:xfrm>
          <a:prstGeom prst="rect">
            <a:avLst/>
          </a:prstGeom>
        </p:spPr>
      </p:pic>
      <p:pic>
        <p:nvPicPr>
          <p:cNvPr id="61" name="Picture 60"/>
          <p:cNvPicPr>
            <a:picLocks noChangeAspect="1"/>
          </p:cNvPicPr>
          <p:nvPr/>
        </p:nvPicPr>
        <p:blipFill>
          <a:blip r:embed="rId7"/>
          <a:stretch>
            <a:fillRect/>
          </a:stretch>
        </p:blipFill>
        <p:spPr>
          <a:xfrm>
            <a:off x="2384377" y="2599617"/>
            <a:ext cx="152170" cy="144366"/>
          </a:xfrm>
          <a:prstGeom prst="rect">
            <a:avLst/>
          </a:prstGeom>
        </p:spPr>
      </p:pic>
      <p:pic>
        <p:nvPicPr>
          <p:cNvPr id="62" name="Picture 61"/>
          <p:cNvPicPr>
            <a:picLocks noChangeAspect="1"/>
          </p:cNvPicPr>
          <p:nvPr/>
        </p:nvPicPr>
        <p:blipFill>
          <a:blip r:embed="rId7"/>
          <a:stretch>
            <a:fillRect/>
          </a:stretch>
        </p:blipFill>
        <p:spPr>
          <a:xfrm>
            <a:off x="2546505" y="2382372"/>
            <a:ext cx="152170" cy="144366"/>
          </a:xfrm>
          <a:prstGeom prst="rect">
            <a:avLst/>
          </a:prstGeom>
        </p:spPr>
      </p:pic>
      <p:pic>
        <p:nvPicPr>
          <p:cNvPr id="63" name="Picture 62"/>
          <p:cNvPicPr>
            <a:picLocks noChangeAspect="1"/>
          </p:cNvPicPr>
          <p:nvPr/>
        </p:nvPicPr>
        <p:blipFill>
          <a:blip r:embed="rId7"/>
          <a:stretch>
            <a:fillRect/>
          </a:stretch>
        </p:blipFill>
        <p:spPr>
          <a:xfrm>
            <a:off x="2718361" y="2184575"/>
            <a:ext cx="152170" cy="144366"/>
          </a:xfrm>
          <a:prstGeom prst="rect">
            <a:avLst/>
          </a:prstGeom>
        </p:spPr>
      </p:pic>
      <p:pic>
        <p:nvPicPr>
          <p:cNvPr id="64" name="Picture 63"/>
          <p:cNvPicPr>
            <a:picLocks noChangeAspect="1"/>
          </p:cNvPicPr>
          <p:nvPr/>
        </p:nvPicPr>
        <p:blipFill>
          <a:blip r:embed="rId7"/>
          <a:stretch>
            <a:fillRect/>
          </a:stretch>
        </p:blipFill>
        <p:spPr>
          <a:xfrm>
            <a:off x="2880489" y="1996508"/>
            <a:ext cx="152170" cy="144366"/>
          </a:xfrm>
          <a:prstGeom prst="rect">
            <a:avLst/>
          </a:prstGeom>
        </p:spPr>
      </p:pic>
      <p:sp>
        <p:nvSpPr>
          <p:cNvPr id="33" name="Oval 32"/>
          <p:cNvSpPr/>
          <p:nvPr/>
        </p:nvSpPr>
        <p:spPr>
          <a:xfrm>
            <a:off x="1076528" y="5142689"/>
            <a:ext cx="1147864" cy="114786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36"/>
          <p:cNvSpPr/>
          <p:nvPr/>
        </p:nvSpPr>
        <p:spPr>
          <a:xfrm>
            <a:off x="1316479" y="5372912"/>
            <a:ext cx="697150" cy="697150"/>
          </a:xfrm>
          <a:custGeom>
            <a:avLst/>
            <a:gdLst>
              <a:gd name="connsiteX0" fmla="*/ 342090 w 697150"/>
              <a:gd name="connsiteY0" fmla="*/ 152400 h 697150"/>
              <a:gd name="connsiteX1" fmla="*/ 152400 w 697150"/>
              <a:gd name="connsiteY1" fmla="*/ 342090 h 697150"/>
              <a:gd name="connsiteX2" fmla="*/ 342090 w 697150"/>
              <a:gd name="connsiteY2" fmla="*/ 531780 h 697150"/>
              <a:gd name="connsiteX3" fmla="*/ 531780 w 697150"/>
              <a:gd name="connsiteY3" fmla="*/ 342090 h 697150"/>
              <a:gd name="connsiteX4" fmla="*/ 342090 w 697150"/>
              <a:gd name="connsiteY4" fmla="*/ 152400 h 697150"/>
              <a:gd name="connsiteX5" fmla="*/ 348575 w 697150"/>
              <a:gd name="connsiteY5" fmla="*/ 0 h 697150"/>
              <a:gd name="connsiteX6" fmla="*/ 697150 w 697150"/>
              <a:gd name="connsiteY6" fmla="*/ 348575 h 697150"/>
              <a:gd name="connsiteX7" fmla="*/ 348575 w 697150"/>
              <a:gd name="connsiteY7" fmla="*/ 697150 h 697150"/>
              <a:gd name="connsiteX8" fmla="*/ 0 w 697150"/>
              <a:gd name="connsiteY8" fmla="*/ 348575 h 697150"/>
              <a:gd name="connsiteX9" fmla="*/ 348575 w 697150"/>
              <a:gd name="connsiteY9" fmla="*/ 0 h 69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150" h="697150">
                <a:moveTo>
                  <a:pt x="342090" y="152400"/>
                </a:moveTo>
                <a:cubicBezTo>
                  <a:pt x="237327" y="152400"/>
                  <a:pt x="152400" y="237327"/>
                  <a:pt x="152400" y="342090"/>
                </a:cubicBezTo>
                <a:cubicBezTo>
                  <a:pt x="152400" y="446853"/>
                  <a:pt x="237327" y="531780"/>
                  <a:pt x="342090" y="531780"/>
                </a:cubicBezTo>
                <a:cubicBezTo>
                  <a:pt x="446853" y="531780"/>
                  <a:pt x="531780" y="446853"/>
                  <a:pt x="531780" y="342090"/>
                </a:cubicBezTo>
                <a:cubicBezTo>
                  <a:pt x="531780" y="237327"/>
                  <a:pt x="446853" y="152400"/>
                  <a:pt x="342090" y="152400"/>
                </a:cubicBezTo>
                <a:close/>
                <a:moveTo>
                  <a:pt x="348575" y="0"/>
                </a:moveTo>
                <a:cubicBezTo>
                  <a:pt x="541088" y="0"/>
                  <a:pt x="697150" y="156062"/>
                  <a:pt x="697150" y="348575"/>
                </a:cubicBezTo>
                <a:cubicBezTo>
                  <a:pt x="697150" y="541088"/>
                  <a:pt x="541088" y="697150"/>
                  <a:pt x="348575" y="697150"/>
                </a:cubicBezTo>
                <a:cubicBezTo>
                  <a:pt x="156062" y="697150"/>
                  <a:pt x="0" y="541088"/>
                  <a:pt x="0" y="348575"/>
                </a:cubicBezTo>
                <a:cubicBezTo>
                  <a:pt x="0" y="156062"/>
                  <a:pt x="156062" y="0"/>
                  <a:pt x="348575" y="0"/>
                </a:cubicBezTo>
                <a:close/>
              </a:path>
            </a:pathLst>
          </a:custGeom>
          <a:solidFill>
            <a:srgbClr val="21EB6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TextBox 3"/>
              <p:cNvSpPr txBox="1"/>
              <p:nvPr/>
            </p:nvSpPr>
            <p:spPr>
              <a:xfrm>
                <a:off x="3083669" y="3326859"/>
                <a:ext cx="59533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hmotnosť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medzivalčia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𝑅</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polomer</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valca</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h</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ýška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3083669" y="3326859"/>
                <a:ext cx="5953327" cy="369332"/>
              </a:xfrm>
              <a:prstGeom prst="rect">
                <a:avLst/>
              </a:prstGeom>
              <a:blipFill rotWithShape="0">
                <a:blip r:embed="rId10"/>
                <a:stretch>
                  <a:fillRect l="-922" t="-10000" b="-26667"/>
                </a:stretch>
              </a:blipFill>
            </p:spPr>
            <p:txBody>
              <a:bodyPr/>
              <a:lstStyle/>
              <a:p>
                <a:r>
                  <a:rPr lang="en-US">
                    <a:noFill/>
                  </a:rPr>
                  <a:t> </a:t>
                </a:r>
              </a:p>
            </p:txBody>
          </p:sp>
        </mc:Fallback>
      </mc:AlternateContent>
      <p:pic>
        <p:nvPicPr>
          <p:cNvPr id="11" name="Picture 10"/>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4018605" y="4008878"/>
            <a:ext cx="2548890" cy="527685"/>
          </a:xfrm>
          <a:prstGeom prst="rect">
            <a:avLst/>
          </a:prstGeom>
        </p:spPr>
      </p:pic>
      <p:sp>
        <p:nvSpPr>
          <p:cNvPr id="41" name="TextBox 40"/>
          <p:cNvSpPr txBox="1"/>
          <p:nvPr/>
        </p:nvSpPr>
        <p:spPr>
          <a:xfrm>
            <a:off x="3012333" y="4578485"/>
            <a:ext cx="59533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príspevok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medzivalčia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 momentu zotrvačnosti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pic>
        <p:nvPicPr>
          <p:cNvPr id="5" name="Picture 4"/>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4920035" y="5027039"/>
            <a:ext cx="982980" cy="527685"/>
          </a:xfrm>
          <a:prstGeom prst="rect">
            <a:avLst/>
          </a:prstGeom>
        </p:spPr>
      </p:pic>
      <p:pic>
        <p:nvPicPr>
          <p:cNvPr id="14" name="Picture 13"/>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3505654" y="5759655"/>
            <a:ext cx="4083939" cy="615506"/>
          </a:xfrm>
          <a:prstGeom prst="rect">
            <a:avLst/>
          </a:prstGeom>
        </p:spPr>
      </p:pic>
    </p:spTree>
    <p:extLst>
      <p:ext uri="{BB962C8B-B14F-4D97-AF65-F5344CB8AC3E}">
        <p14:creationId xmlns:p14="http://schemas.microsoft.com/office/powerpoint/2010/main" val="1191397748"/>
      </p:ext>
    </p:extLst>
  </p:cSld>
  <p:clrMapOvr>
    <a:masterClrMapping/>
  </p:clrMapOvr>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3329" y="112942"/>
            <a:ext cx="694764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Tuhé teleso rotujúce okolo fixnej osi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p:cNvPicPr>
            <a:picLocks noChangeAspect="1"/>
          </p:cNvPicPr>
          <p:nvPr/>
        </p:nvPicPr>
        <p:blipFill>
          <a:blip r:embed="rId6"/>
          <a:stretch>
            <a:fillRect/>
          </a:stretch>
        </p:blipFill>
        <p:spPr>
          <a:xfrm>
            <a:off x="304937" y="1198046"/>
            <a:ext cx="2255716" cy="2834886"/>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2990088" y="1152144"/>
                <a:ext cx="5504688"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tuhé teleso rotuje uhlovou rýchlosťou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potom infinitezimálne otočenie za čas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𝑑𝑡</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bude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za ďalší infinitezimálny čas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𝑑𝑡</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bude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Keďže os otáčania sa nemení, tak sa uhly otočení jednoducho sčítajú. A teda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v tomto prípade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netreba robiť triky s rotačnými maticami a výsledný uhol otočenia za čas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možné chápať ako súčtový vektor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vektor uhlovej rýchlosti môžeme (tiež iba v prípade pevnej osi) počítať ako deriváciu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990088" y="1152144"/>
                <a:ext cx="5504688" cy="5355312"/>
              </a:xfrm>
              <a:prstGeom prst="rect">
                <a:avLst/>
              </a:prstGeom>
              <a:blipFill rotWithShape="0">
                <a:blip r:embed="rId9"/>
                <a:stretch>
                  <a:fillRect l="-997" t="-569" r="-1883"/>
                </a:stretch>
              </a:blipFill>
            </p:spPr>
            <p:txBody>
              <a:bodyPr/>
              <a:lstStyle/>
              <a:p>
                <a:r>
                  <a:rPr lang="sk-SK">
                    <a:noFill/>
                  </a:rPr>
                  <a:t> </a:t>
                </a:r>
              </a:p>
            </p:txBody>
          </p:sp>
        </mc:Fallback>
      </mc:AlternateContent>
      <p:pic>
        <p:nvPicPr>
          <p:cNvPr id="6" name="Picture 5"/>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4908296" y="1895451"/>
            <a:ext cx="996315" cy="360045"/>
          </a:xfrm>
          <a:prstGeom prst="rect">
            <a:avLst/>
          </a:prstGeom>
        </p:spPr>
      </p:pic>
      <p:pic>
        <p:nvPicPr>
          <p:cNvPr id="8" name="Picture 7"/>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4908296" y="2653974"/>
            <a:ext cx="1123950" cy="360045"/>
          </a:xfrm>
          <a:prstGeom prst="rect">
            <a:avLst/>
          </a:prstGeom>
        </p:spPr>
      </p:pic>
      <p:pic>
        <p:nvPicPr>
          <p:cNvPr id="11" name="Picture 10"/>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4908297" y="4467985"/>
            <a:ext cx="1929765" cy="626745"/>
          </a:xfrm>
          <a:prstGeom prst="rect">
            <a:avLst/>
          </a:prstGeom>
        </p:spPr>
      </p:pic>
      <p:pic>
        <p:nvPicPr>
          <p:cNvPr id="13" name="Picture 12"/>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5038534" y="5996485"/>
            <a:ext cx="1407795" cy="666750"/>
          </a:xfrm>
          <a:prstGeom prst="rect">
            <a:avLst/>
          </a:prstGeom>
        </p:spPr>
      </p:pic>
    </p:spTree>
    <p:extLst>
      <p:ext uri="{BB962C8B-B14F-4D97-AF65-F5344CB8AC3E}">
        <p14:creationId xmlns:p14="http://schemas.microsoft.com/office/powerpoint/2010/main" val="4018613023"/>
      </p:ext>
    </p:extLst>
  </p:cSld>
  <p:clrMapOvr>
    <a:masterClrMapping/>
  </p:clrMapOvr>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863329" y="112942"/>
            <a:ext cx="694764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Tuhé teleso rotujúce okolo fixnej osi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rotWithShape="1">
          <a:blip r:embed="rId5"/>
          <a:srcRect l="6871" r="14432" b="30676"/>
          <a:stretch/>
        </p:blipFill>
        <p:spPr>
          <a:xfrm>
            <a:off x="83127" y="1200727"/>
            <a:ext cx="3010233" cy="1988765"/>
          </a:xfrm>
          <a:prstGeom prst="rect">
            <a:avLst/>
          </a:prstGeom>
          <a:ln w="28575">
            <a:solidFill>
              <a:srgbClr val="FF0000"/>
            </a:solidFill>
          </a:ln>
        </p:spPr>
      </p:pic>
      <mc:AlternateContent xmlns:mc="http://schemas.openxmlformats.org/markup-compatibility/2006" xmlns:a14="http://schemas.microsoft.com/office/drawing/2010/main">
        <mc:Choice Requires="a14">
          <p:sp>
            <p:nvSpPr>
              <p:cNvPr id="7" name="TextBox 6"/>
              <p:cNvSpPr txBox="1"/>
              <p:nvPr/>
            </p:nvSpPr>
            <p:spPr>
              <a:xfrm>
                <a:off x="3195782" y="514729"/>
                <a:ext cx="5948218" cy="404149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Systém: teleso rotujúce okolo fixnej osi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Okamžitý stav: momentálny uhol otočenia voči zvolenej štandardnej polohe (natočeniu) a uhlová rýchlosť, teda stav je dvojica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𝜗</m:t>
                        </m:r>
                      </m:e>
                    </m:ac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acc>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Napísali sme to ako dva vektory, ale oba ležia v osi otáčania, takže na zadanie stavu stačia dve čísla. Vektorové označenie sme použili pre zvýraznenie faktu, že tie čísla môžu byť kladné aj záporné</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Pohybová rovnica: V každom stave musíme poznať moment síl voči osi otáčania, ktorými vonkajší svet pôsobí na to teleso, teda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e>
                    </m:acc>
                    <m:r>
                      <a:rPr kumimoji="0" lang="sk-SK" sz="18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to opäť vektor ležiaci v osi, takže zase je to iba jedno číslo (kladné alebo záporné). Pohybová rovnica sa dostane zo všeobecnej rovnice</a:t>
                </a:r>
              </a:p>
            </p:txBody>
          </p:sp>
        </mc:Choice>
        <mc:Fallback xmlns="">
          <p:sp>
            <p:nvSpPr>
              <p:cNvPr id="7" name="TextBox 6"/>
              <p:cNvSpPr txBox="1">
                <a:spLocks noRot="1" noChangeAspect="1" noMove="1" noResize="1" noEditPoints="1" noAdjustHandles="1" noChangeArrowheads="1" noChangeShapeType="1" noTextEdit="1"/>
              </p:cNvSpPr>
              <p:nvPr/>
            </p:nvSpPr>
            <p:spPr>
              <a:xfrm>
                <a:off x="3195782" y="514729"/>
                <a:ext cx="5948218" cy="4041491"/>
              </a:xfrm>
              <a:prstGeom prst="rect">
                <a:avLst/>
              </a:prstGeom>
              <a:blipFill rotWithShape="0">
                <a:blip r:embed="rId8"/>
                <a:stretch>
                  <a:fillRect l="-615" t="-754" r="-1332" b="-1508"/>
                </a:stretch>
              </a:blipFill>
            </p:spPr>
            <p:txBody>
              <a:bodyPr/>
              <a:lstStyle/>
              <a:p>
                <a:r>
                  <a:rPr lang="sk-SK">
                    <a:noFill/>
                  </a:rPr>
                  <a:t> </a:t>
                </a:r>
              </a:p>
            </p:txBody>
          </p:sp>
        </mc:Fallback>
      </mc:AlternateContent>
      <p:pic>
        <p:nvPicPr>
          <p:cNvPr id="9" name="Picture 8"/>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6011594" y="4292841"/>
            <a:ext cx="824675" cy="471488"/>
          </a:xfrm>
          <a:prstGeom prst="rect">
            <a:avLst/>
          </a:prstGeom>
        </p:spPr>
      </p:pic>
      <p:pic>
        <p:nvPicPr>
          <p:cNvPr id="11" name="Picture 10"/>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5557813" y="5156310"/>
            <a:ext cx="1224153" cy="471488"/>
          </a:xfrm>
          <a:prstGeom prst="rect">
            <a:avLst/>
          </a:prstGeom>
        </p:spPr>
      </p:pic>
      <p:sp>
        <p:nvSpPr>
          <p:cNvPr id="12" name="TextBox 11"/>
          <p:cNvSpPr txBox="1"/>
          <p:nvPr/>
        </p:nvSpPr>
        <p:spPr>
          <a:xfrm>
            <a:off x="3519054" y="4753343"/>
            <a:ext cx="53016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jej priemetom na os otáčania</a:t>
            </a:r>
          </a:p>
        </p:txBody>
      </p:sp>
      <p:pic>
        <p:nvPicPr>
          <p:cNvPr id="16" name="Picture 15"/>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5669255" y="5851228"/>
            <a:ext cx="1021842" cy="471488"/>
          </a:xfrm>
          <a:prstGeom prst="rect">
            <a:avLst/>
          </a:prstGeom>
        </p:spPr>
      </p:pic>
      <p:pic>
        <p:nvPicPr>
          <p:cNvPr id="19" name="Picture 18"/>
          <p:cNvPicPr>
            <a:picLocks noChangeAspect="1"/>
          </p:cNvPicPr>
          <p:nvPr/>
        </p:nvPicPr>
        <p:blipFill>
          <a:blip r:embed="rId12"/>
          <a:stretch>
            <a:fillRect/>
          </a:stretch>
        </p:blipFill>
        <p:spPr>
          <a:xfrm>
            <a:off x="460385" y="3346886"/>
            <a:ext cx="2255716" cy="2834886"/>
          </a:xfrm>
          <a:prstGeom prst="rect">
            <a:avLst/>
          </a:prstGeom>
        </p:spPr>
      </p:pic>
      <p:sp>
        <p:nvSpPr>
          <p:cNvPr id="20" name="Rectangle 19"/>
          <p:cNvSpPr/>
          <p:nvPr/>
        </p:nvSpPr>
        <p:spPr>
          <a:xfrm>
            <a:off x="5557813" y="5781964"/>
            <a:ext cx="1278456" cy="6557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956209"/>
      </p:ext>
    </p:extLst>
  </p:cSld>
  <p:clrMapOvr>
    <a:masterClrMapping/>
  </p:clrMapOvr>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706311" y="255014"/>
            <a:ext cx="694764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Tuhé teleso rotujúce okolo fixnej osi, pohybová rovnica</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rotWithShape="1">
          <a:blip r:embed="rId6"/>
          <a:srcRect l="6871" r="14432" b="30676"/>
          <a:stretch/>
        </p:blipFill>
        <p:spPr>
          <a:xfrm>
            <a:off x="83127" y="1200727"/>
            <a:ext cx="3010233" cy="1988765"/>
          </a:xfrm>
          <a:prstGeom prst="rect">
            <a:avLst/>
          </a:prstGeom>
          <a:ln w="28575">
            <a:solidFill>
              <a:srgbClr val="FF0000"/>
            </a:solidFill>
          </a:ln>
        </p:spPr>
      </p:pic>
      <p:sp>
        <p:nvSpPr>
          <p:cNvPr id="5" name="TextBox 4"/>
          <p:cNvSpPr txBox="1"/>
          <p:nvPr/>
        </p:nvSpPr>
        <p:spPr>
          <a:xfrm>
            <a:off x="3805382" y="1126836"/>
            <a:ext cx="48029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Našli sme teda pohybovú rovnicu</a:t>
            </a:r>
          </a:p>
        </p:txBody>
      </p:sp>
      <p:pic>
        <p:nvPicPr>
          <p:cNvPr id="6" name="Picture 5"/>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5262855" y="1638464"/>
            <a:ext cx="1021842" cy="471488"/>
          </a:xfrm>
          <a:prstGeom prst="rect">
            <a:avLst/>
          </a:prstGeom>
        </p:spPr>
      </p:pic>
      <p:sp>
        <p:nvSpPr>
          <p:cNvPr id="7" name="TextBox 6"/>
          <p:cNvSpPr txBox="1"/>
          <p:nvPr/>
        </p:nvSpPr>
        <p:spPr>
          <a:xfrm>
            <a:off x="3797194" y="2296812"/>
            <a:ext cx="46274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často sa zvykne definovať uhlové zrýchlenie rotácie okolo osi vzťahom</a:t>
            </a:r>
          </a:p>
        </p:txBody>
      </p:sp>
      <p:pic>
        <p:nvPicPr>
          <p:cNvPr id="10" name="Picture 9"/>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5428532" y="2965313"/>
            <a:ext cx="701231" cy="474917"/>
          </a:xfrm>
          <a:prstGeom prst="rect">
            <a:avLst/>
          </a:prstGeom>
        </p:spPr>
      </p:pic>
      <p:sp>
        <p:nvSpPr>
          <p:cNvPr id="9" name="TextBox 8"/>
          <p:cNvSpPr txBox="1"/>
          <p:nvPr/>
        </p:nvSpPr>
        <p:spPr>
          <a:xfrm>
            <a:off x="83127" y="3688801"/>
            <a:ext cx="87098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Pohybová rovnica potom znie ako „rotačný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analóg</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Newtonovej</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rovnice sily“</a:t>
            </a:r>
          </a:p>
        </p:txBody>
      </p:sp>
      <p:pic>
        <p:nvPicPr>
          <p:cNvPr id="13" name="Picture 12"/>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4077169" y="4194404"/>
            <a:ext cx="721805" cy="224600"/>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203200" y="4557442"/>
                <a:ext cx="8654473" cy="9984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Predpovedať budúcnosť znamená vedieť zo stavu „teraz“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𝜗</m:t>
                        </m:r>
                      </m:e>
                    </m:acc>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acc>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vedieť určiť stav v budúcnosti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acc>
                      <m:accPr>
                        <m:chr m:val="⃗"/>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𝜗</m:t>
                        </m:r>
                      </m:e>
                    </m:acc>
                    <m:d>
                      <m:d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e>
                    </m:d>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acc>
                      <m:accPr>
                        <m:chr m:val="⃗"/>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𝜔</m:t>
                        </m:r>
                      </m:e>
                    </m:acc>
                    <m:d>
                      <m:d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e>
                    </m:d>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Keď nevieme inak, môžeme to vždy skúsiť numericky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Eulerovou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metódou „posúvania o malý časový úsek“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𝑑𝑡</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03200" y="4557442"/>
                <a:ext cx="8654473" cy="998478"/>
              </a:xfrm>
              <a:prstGeom prst="rect">
                <a:avLst/>
              </a:prstGeom>
              <a:blipFill rotWithShape="0">
                <a:blip r:embed="rId12"/>
                <a:stretch>
                  <a:fillRect l="-563" t="-7975" r="-775" b="-9816"/>
                </a:stretch>
              </a:blipFill>
            </p:spPr>
            <p:txBody>
              <a:bodyPr/>
              <a:lstStyle/>
              <a:p>
                <a:r>
                  <a:rPr lang="sk-SK">
                    <a:noFill/>
                  </a:rPr>
                  <a:t> </a:t>
                </a:r>
              </a:p>
            </p:txBody>
          </p:sp>
        </mc:Fallback>
      </mc:AlternateContent>
      <p:pic>
        <p:nvPicPr>
          <p:cNvPr id="11" name="Picture 10"/>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2988719" y="5708073"/>
            <a:ext cx="3218117" cy="853821"/>
          </a:xfrm>
          <a:prstGeom prst="rect">
            <a:avLst/>
          </a:prstGeom>
        </p:spPr>
      </p:pic>
      <p:sp>
        <p:nvSpPr>
          <p:cNvPr id="17" name="Rectangle 16"/>
          <p:cNvSpPr/>
          <p:nvPr/>
        </p:nvSpPr>
        <p:spPr>
          <a:xfrm>
            <a:off x="2901732" y="5600457"/>
            <a:ext cx="3430661" cy="10690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8952837"/>
      </p:ext>
    </p:extLst>
  </p:cSld>
  <p:clrMapOvr>
    <a:masterClrMapping/>
  </p:clrMapOvr>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69651"/>
            <a:ext cx="719846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Príklad: valec roztáčaný lanom</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Oval 2"/>
          <p:cNvSpPr/>
          <p:nvPr/>
        </p:nvSpPr>
        <p:spPr>
          <a:xfrm>
            <a:off x="963038" y="3560322"/>
            <a:ext cx="1011677" cy="101167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Arrow Connector 6"/>
          <p:cNvCxnSpPr/>
          <p:nvPr/>
        </p:nvCxnSpPr>
        <p:spPr>
          <a:xfrm>
            <a:off x="1245140" y="4834645"/>
            <a:ext cx="0" cy="7587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449421" y="4066160"/>
            <a:ext cx="58366" cy="4863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nvPicPr>
        <p:blipFill>
          <a:blip r:embed="rId9"/>
          <a:stretch>
            <a:fillRect/>
          </a:stretch>
        </p:blipFill>
        <p:spPr>
          <a:xfrm>
            <a:off x="379938" y="3717579"/>
            <a:ext cx="1020637" cy="3140421"/>
          </a:xfrm>
          <a:prstGeom prst="rect">
            <a:avLst/>
          </a:prstGeom>
        </p:spPr>
      </p:pic>
      <p:pic>
        <p:nvPicPr>
          <p:cNvPr id="1026" name="Picture 2" descr="http://thumbs.dreamstime.com/z/old-countryside-water-well-25947226.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5726" t="4617" r="17486" b="19340"/>
          <a:stretch/>
        </p:blipFill>
        <p:spPr bwMode="auto">
          <a:xfrm>
            <a:off x="77822" y="943582"/>
            <a:ext cx="2819438" cy="23540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5146123" y="1288268"/>
            <a:ext cx="1021842" cy="471488"/>
          </a:xfrm>
          <a:prstGeom prst="rect">
            <a:avLst/>
          </a:prstGeom>
        </p:spPr>
      </p:pic>
      <p:pic>
        <p:nvPicPr>
          <p:cNvPr id="12" name="Picture 11"/>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1314316" y="5069191"/>
            <a:ext cx="168021" cy="219456"/>
          </a:xfrm>
          <a:prstGeom prst="rect">
            <a:avLst/>
          </a:prstGeom>
        </p:spPr>
      </p:pic>
      <p:pic>
        <p:nvPicPr>
          <p:cNvPr id="18" name="Picture 17"/>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4637043" y="2072966"/>
            <a:ext cx="1673352" cy="471488"/>
          </a:xfrm>
          <a:prstGeom prst="rect">
            <a:avLst/>
          </a:prstGeom>
        </p:spPr>
      </p:pic>
      <p:pic>
        <p:nvPicPr>
          <p:cNvPr id="20" name="Picture 19"/>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5227187" y="2779841"/>
            <a:ext cx="1020128" cy="471488"/>
          </a:xfrm>
          <a:prstGeom prst="rect">
            <a:avLst/>
          </a:prstGeom>
        </p:spPr>
      </p:pic>
      <p:pic>
        <p:nvPicPr>
          <p:cNvPr id="21" name="Picture 20"/>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5447683" y="3661815"/>
            <a:ext cx="1414463" cy="468059"/>
          </a:xfrm>
          <a:prstGeom prst="rect">
            <a:avLst/>
          </a:prstGeom>
        </p:spPr>
      </p:pic>
      <p:pic>
        <p:nvPicPr>
          <p:cNvPr id="22" name="Picture 21"/>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5298527" y="4349236"/>
            <a:ext cx="737235" cy="471488"/>
          </a:xfrm>
          <a:prstGeom prst="rect">
            <a:avLst/>
          </a:prstGeom>
        </p:spPr>
      </p:pic>
      <p:pic>
        <p:nvPicPr>
          <p:cNvPr id="24" name="Picture 23"/>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5395803" y="5039900"/>
            <a:ext cx="2271713" cy="468059"/>
          </a:xfrm>
          <a:prstGeom prst="rect">
            <a:avLst/>
          </a:prstGeom>
        </p:spPr>
      </p:pic>
      <p:sp>
        <p:nvSpPr>
          <p:cNvPr id="26" name="Rectangle 25"/>
          <p:cNvSpPr/>
          <p:nvPr/>
        </p:nvSpPr>
        <p:spPr>
          <a:xfrm>
            <a:off x="5243209" y="3589506"/>
            <a:ext cx="1906621" cy="6322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7726606"/>
      </p:ext>
    </p:extLst>
  </p:cSld>
  <p:clrMapOvr>
    <a:masterClrMapping/>
  </p:clrMapOvr>
  <p:extLst mod="1"/>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TextBox 3"/>
              <p:cNvSpPr txBox="1"/>
              <p:nvPr/>
            </p:nvSpPr>
            <p:spPr>
              <a:xfrm>
                <a:off x="157018" y="1330036"/>
                <a:ext cx="8765309" cy="2164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Tuhé teleso v homogénnom gravitačnom poli.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hmotnostný element telesa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𝑑𝑚</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pôsobí v jeho ľubovoľnej polohe sila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𝛿</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e>
                    </m:acc>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𝛿</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𝑚</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𝑔</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 </m:t>
                    </m:r>
                    <m:acc>
                      <m:accPr>
                        <m:chr m:val="⃗"/>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𝑘</m:t>
                        </m:r>
                      </m:e>
                    </m:acc>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Prvým dôsledkom je, že vektorový súčet všetkých síl sa počíta veľmi jednoducho:</a:t>
                </a:r>
              </a:p>
            </p:txBody>
          </p:sp>
        </mc:Choice>
        <mc:Fallback xmlns="">
          <p:sp>
            <p:nvSpPr>
              <p:cNvPr id="4" name="TextBox 3"/>
              <p:cNvSpPr txBox="1">
                <a:spLocks noRot="1" noChangeAspect="1" noMove="1" noResize="1" noEditPoints="1" noAdjustHandles="1" noChangeArrowheads="1" noChangeShapeType="1" noTextEdit="1"/>
              </p:cNvSpPr>
              <p:nvPr/>
            </p:nvSpPr>
            <p:spPr>
              <a:xfrm>
                <a:off x="157018" y="1330036"/>
                <a:ext cx="8765309" cy="2164632"/>
              </a:xfrm>
              <a:prstGeom prst="rect">
                <a:avLst/>
              </a:prstGeom>
              <a:blipFill rotWithShape="0">
                <a:blip r:embed="rId5"/>
                <a:stretch>
                  <a:fillRect l="-626" t="-1972" b="-3662"/>
                </a:stretch>
              </a:blipFill>
            </p:spPr>
            <p:txBody>
              <a:bodyPr/>
              <a:lstStyle/>
              <a:p>
                <a:r>
                  <a:rPr lang="en-US">
                    <a:noFill/>
                  </a:rPr>
                  <a:t> </a:t>
                </a:r>
              </a:p>
            </p:txBody>
          </p:sp>
        </mc:Fallback>
      </mc:AlternateContent>
      <p:pic>
        <p:nvPicPr>
          <p:cNvPr id="8" name="Picture 7"/>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013618" y="4009999"/>
            <a:ext cx="2911221" cy="507492"/>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230909" y="5809673"/>
                <a:ext cx="869141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celková hmotnosť telesa. Dostali sme teda celkovú tiaž telesa. Upozornime, že tento vzorec nič nehovorí o nejakom „pôsobisku tiaže“. Je to jednoducho vektor, teda čosi, čo má tri zložky a žiadne pôsobisko.</a:t>
                </a:r>
              </a:p>
            </p:txBody>
          </p:sp>
        </mc:Choice>
        <mc:Fallback xmlns="">
          <p:sp>
            <p:nvSpPr>
              <p:cNvPr id="7" name="TextBox 6"/>
              <p:cNvSpPr txBox="1">
                <a:spLocks noRot="1" noChangeAspect="1" noMove="1" noResize="1" noEditPoints="1" noAdjustHandles="1" noChangeArrowheads="1" noChangeShapeType="1" noTextEdit="1"/>
              </p:cNvSpPr>
              <p:nvPr/>
            </p:nvSpPr>
            <p:spPr>
              <a:xfrm>
                <a:off x="230909" y="5809673"/>
                <a:ext cx="8691418" cy="923330"/>
              </a:xfrm>
              <a:prstGeom prst="rect">
                <a:avLst/>
              </a:prstGeom>
              <a:blipFill rotWithShape="0">
                <a:blip r:embed="rId7"/>
                <a:stretch>
                  <a:fillRect l="-631" t="-3311" r="-701" b="-9934"/>
                </a:stretch>
              </a:blipFill>
            </p:spPr>
            <p:txBody>
              <a:bodyPr/>
              <a:lstStyle/>
              <a:p>
                <a:r>
                  <a:rPr lang="sk-SK">
                    <a:noFill/>
                  </a:rPr>
                  <a:t> </a:t>
                </a:r>
              </a:p>
            </p:txBody>
          </p:sp>
        </mc:Fallback>
      </mc:AlternateContent>
    </p:spTree>
    <p:extLst>
      <p:ext uri="{BB962C8B-B14F-4D97-AF65-F5344CB8AC3E}">
        <p14:creationId xmlns:p14="http://schemas.microsoft.com/office/powerpoint/2010/main" val="2175031261"/>
      </p:ext>
    </p:extLst>
  </p:cSld>
  <p:clrMapOvr>
    <a:masterClrMapping/>
  </p:clrMapOvr>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986118" y="439271"/>
            <a:ext cx="706418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 hybnosti: jedna častica v centrálnom poli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412596" y="1019792"/>
                <a:ext cx="8146473" cy="26189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 hybnosti sa teda zachováva, je to konštantný vektor počas celého pohybu častice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 definície vektorového súčinu je teda zrejmé, že vektory          sú trvalo kolmé na konštantný vektor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𝐿</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teda stále ležia v rovine, kolmej na  vektor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𝐿</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teda ležia v konštantnej rovine. Pohyb častice v centrálnom poli nejakého telesa je teda rovinný pohyb, prebieha v konštantnej rovine, ktorá je kolmá na vektor momentu hybnosti. Nakreslime si časť trajektórie v tej rovine, spolu s vektormi</a:t>
                </a:r>
              </a:p>
            </p:txBody>
          </p:sp>
        </mc:Choice>
        <mc:Fallback xmlns="">
          <p:sp>
            <p:nvSpPr>
              <p:cNvPr id="4" name="TextBox 3"/>
              <p:cNvSpPr txBox="1">
                <a:spLocks noRot="1" noChangeAspect="1" noMove="1" noResize="1" noEditPoints="1" noAdjustHandles="1" noChangeArrowheads="1" noChangeShapeType="1" noTextEdit="1"/>
              </p:cNvSpPr>
              <p:nvPr/>
            </p:nvSpPr>
            <p:spPr>
              <a:xfrm>
                <a:off x="412596" y="1019792"/>
                <a:ext cx="8146473" cy="2618922"/>
              </a:xfrm>
              <a:prstGeom prst="rect">
                <a:avLst/>
              </a:prstGeom>
              <a:blipFill rotWithShape="0">
                <a:blip r:embed="rId12"/>
                <a:stretch>
                  <a:fillRect l="-674" t="-1163" r="-898" b="-2791"/>
                </a:stretch>
              </a:blipFill>
            </p:spPr>
            <p:txBody>
              <a:bodyPr/>
              <a:lstStyle/>
              <a:p>
                <a:r>
                  <a:rPr lang="sk-SK">
                    <a:noFill/>
                  </a:rPr>
                  <a:t> </a:t>
                </a:r>
              </a:p>
            </p:txBody>
          </p:sp>
        </mc:Fallback>
      </mc:AlternateContent>
      <p:pic>
        <p:nvPicPr>
          <p:cNvPr id="6" name="Picture 5"/>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3360053" y="1784140"/>
            <a:ext cx="1968246" cy="221171"/>
          </a:xfrm>
          <a:prstGeom prst="rect">
            <a:avLst/>
          </a:prstGeom>
        </p:spPr>
      </p:pic>
      <p:pic>
        <p:nvPicPr>
          <p:cNvPr id="7" name="Picture 6"/>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6457950" y="2208107"/>
            <a:ext cx="339471" cy="207455"/>
          </a:xfrm>
          <a:prstGeom prst="rect">
            <a:avLst/>
          </a:prstGeom>
        </p:spPr>
      </p:pic>
      <p:pic>
        <p:nvPicPr>
          <p:cNvPr id="8" name="Picture 7"/>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549568" y="3976667"/>
            <a:ext cx="339471" cy="207455"/>
          </a:xfrm>
          <a:prstGeom prst="rect">
            <a:avLst/>
          </a:prstGeom>
        </p:spPr>
      </p:pic>
      <p:sp>
        <p:nvSpPr>
          <p:cNvPr id="9" name="Freeform 8"/>
          <p:cNvSpPr/>
          <p:nvPr/>
        </p:nvSpPr>
        <p:spPr>
          <a:xfrm>
            <a:off x="628074" y="4843763"/>
            <a:ext cx="1239483" cy="910496"/>
          </a:xfrm>
          <a:custGeom>
            <a:avLst/>
            <a:gdLst>
              <a:gd name="connsiteX0" fmla="*/ 0 w 1239483"/>
              <a:gd name="connsiteY0" fmla="*/ 5332 h 910496"/>
              <a:gd name="connsiteX1" fmla="*/ 240145 w 1239483"/>
              <a:gd name="connsiteY1" fmla="*/ 5332 h 910496"/>
              <a:gd name="connsiteX2" fmla="*/ 535709 w 1239483"/>
              <a:gd name="connsiteY2" fmla="*/ 60750 h 910496"/>
              <a:gd name="connsiteX3" fmla="*/ 932872 w 1239483"/>
              <a:gd name="connsiteY3" fmla="*/ 199296 h 910496"/>
              <a:gd name="connsiteX4" fmla="*/ 1089890 w 1239483"/>
              <a:gd name="connsiteY4" fmla="*/ 282423 h 910496"/>
              <a:gd name="connsiteX5" fmla="*/ 1163781 w 1239483"/>
              <a:gd name="connsiteY5" fmla="*/ 365550 h 910496"/>
              <a:gd name="connsiteX6" fmla="*/ 1182254 w 1239483"/>
              <a:gd name="connsiteY6" fmla="*/ 402496 h 910496"/>
              <a:gd name="connsiteX7" fmla="*/ 1228436 w 1239483"/>
              <a:gd name="connsiteY7" fmla="*/ 531805 h 910496"/>
              <a:gd name="connsiteX8" fmla="*/ 1237672 w 1239483"/>
              <a:gd name="connsiteY8" fmla="*/ 698060 h 910496"/>
              <a:gd name="connsiteX9" fmla="*/ 1200727 w 1239483"/>
              <a:gd name="connsiteY9" fmla="*/ 910496 h 91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483" h="910496">
                <a:moveTo>
                  <a:pt x="0" y="5332"/>
                </a:moveTo>
                <a:cubicBezTo>
                  <a:pt x="75430" y="714"/>
                  <a:pt x="150860" y="-3904"/>
                  <a:pt x="240145" y="5332"/>
                </a:cubicBezTo>
                <a:cubicBezTo>
                  <a:pt x="329430" y="14568"/>
                  <a:pt x="420255" y="28423"/>
                  <a:pt x="535709" y="60750"/>
                </a:cubicBezTo>
                <a:cubicBezTo>
                  <a:pt x="651163" y="93077"/>
                  <a:pt x="840508" y="162350"/>
                  <a:pt x="932872" y="199296"/>
                </a:cubicBezTo>
                <a:cubicBezTo>
                  <a:pt x="1025236" y="236242"/>
                  <a:pt x="1051405" y="254714"/>
                  <a:pt x="1089890" y="282423"/>
                </a:cubicBezTo>
                <a:cubicBezTo>
                  <a:pt x="1128375" y="310132"/>
                  <a:pt x="1148387" y="345538"/>
                  <a:pt x="1163781" y="365550"/>
                </a:cubicBezTo>
                <a:cubicBezTo>
                  <a:pt x="1179175" y="385562"/>
                  <a:pt x="1171478" y="374787"/>
                  <a:pt x="1182254" y="402496"/>
                </a:cubicBezTo>
                <a:cubicBezTo>
                  <a:pt x="1193030" y="430205"/>
                  <a:pt x="1219200" y="482544"/>
                  <a:pt x="1228436" y="531805"/>
                </a:cubicBezTo>
                <a:cubicBezTo>
                  <a:pt x="1237672" y="581066"/>
                  <a:pt x="1242290" y="634945"/>
                  <a:pt x="1237672" y="698060"/>
                </a:cubicBezTo>
                <a:cubicBezTo>
                  <a:pt x="1233054" y="761175"/>
                  <a:pt x="1216890" y="835835"/>
                  <a:pt x="1200727" y="91049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Arrow Connector 10"/>
          <p:cNvCxnSpPr>
            <a:endCxn id="9" idx="4"/>
          </p:cNvCxnSpPr>
          <p:nvPr/>
        </p:nvCxnSpPr>
        <p:spPr>
          <a:xfrm flipV="1">
            <a:off x="489528" y="5126186"/>
            <a:ext cx="1228436" cy="71120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4"/>
          </p:cNvCxnSpPr>
          <p:nvPr/>
        </p:nvCxnSpPr>
        <p:spPr>
          <a:xfrm flipH="1" flipV="1">
            <a:off x="1366983" y="4843763"/>
            <a:ext cx="350981" cy="2824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9" idx="3"/>
          </p:cNvCxnSpPr>
          <p:nvPr/>
        </p:nvCxnSpPr>
        <p:spPr>
          <a:xfrm flipV="1">
            <a:off x="478481" y="5043059"/>
            <a:ext cx="1082465" cy="79432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292430" y="4341100"/>
            <a:ext cx="1228436" cy="71120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281383" y="4257973"/>
            <a:ext cx="1082465" cy="79432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3363848" y="4257973"/>
            <a:ext cx="155208" cy="83122"/>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3031490" y="4761467"/>
            <a:ext cx="130302" cy="164592"/>
          </a:xfrm>
          <a:prstGeom prst="rect">
            <a:avLst/>
          </a:prstGeom>
        </p:spPr>
      </p:pic>
      <p:pic>
        <p:nvPicPr>
          <p:cNvPr id="24" name="Picture 23"/>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2442131" y="4299534"/>
            <a:ext cx="636080" cy="181737"/>
          </a:xfrm>
          <a:prstGeom prst="rect">
            <a:avLst/>
          </a:prstGeom>
        </p:spPr>
      </p:pic>
      <p:pic>
        <p:nvPicPr>
          <p:cNvPr id="26" name="Picture 25"/>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3441452" y="4068972"/>
            <a:ext cx="245174" cy="164592"/>
          </a:xfrm>
          <a:prstGeom prst="rect">
            <a:avLst/>
          </a:prstGeom>
        </p:spPr>
      </p:pic>
      <mc:AlternateContent xmlns:mc="http://schemas.openxmlformats.org/markup-compatibility/2006" xmlns:a14="http://schemas.microsoft.com/office/drawing/2010/main">
        <mc:Choice Requires="a14">
          <p:sp>
            <p:nvSpPr>
              <p:cNvPr id="27" name="TextBox 26"/>
              <p:cNvSpPr txBox="1"/>
              <p:nvPr/>
            </p:nvSpPr>
            <p:spPr>
              <a:xfrm>
                <a:off x="3746925" y="3638714"/>
                <a:ext cx="4248568"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Platí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Veľkosť vektorového súčinu               je zjavne rovná ploche zeleného trojuholníka, takže je to plocha opísaná polohovým vektorom (sprievodičom) za čas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𝑑𝑡</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27" name="TextBox 26"/>
              <p:cNvSpPr txBox="1">
                <a:spLocks noRot="1" noChangeAspect="1" noMove="1" noResize="1" noEditPoints="1" noAdjustHandles="1" noChangeArrowheads="1" noChangeShapeType="1" noTextEdit="1"/>
              </p:cNvSpPr>
              <p:nvPr/>
            </p:nvSpPr>
            <p:spPr>
              <a:xfrm>
                <a:off x="3746925" y="3638714"/>
                <a:ext cx="4248568" cy="2031325"/>
              </a:xfrm>
              <a:prstGeom prst="rect">
                <a:avLst/>
              </a:prstGeom>
              <a:blipFill rotWithShape="0">
                <a:blip r:embed="rId18"/>
                <a:stretch>
                  <a:fillRect l="-1291" t="-1802" r="-430" b="-3904"/>
                </a:stretch>
              </a:blipFill>
            </p:spPr>
            <p:txBody>
              <a:bodyPr/>
              <a:lstStyle/>
              <a:p>
                <a:r>
                  <a:rPr lang="sk-SK">
                    <a:noFill/>
                  </a:rPr>
                  <a:t> </a:t>
                </a:r>
              </a:p>
            </p:txBody>
          </p:sp>
        </mc:Fallback>
      </mc:AlternateContent>
      <p:pic>
        <p:nvPicPr>
          <p:cNvPr id="31" name="Picture 30"/>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4765278" y="3638714"/>
            <a:ext cx="1532763" cy="413195"/>
          </a:xfrm>
          <a:prstGeom prst="rect">
            <a:avLst/>
          </a:prstGeom>
        </p:spPr>
      </p:pic>
      <p:pic>
        <p:nvPicPr>
          <p:cNvPr id="33" name="Picture 32"/>
          <p:cNvPicPr>
            <a:picLocks noChangeAspect="1"/>
          </p:cNvPicPr>
          <p:nvPr>
            <p:custDataLst>
              <p:tags r:id="rId8"/>
            </p:custDataLst>
          </p:nvPr>
        </p:nvPicPr>
        <p:blipFill>
          <a:blip r:embed="rId20" cstate="print">
            <a:extLst>
              <a:ext uri="{28A0092B-C50C-407E-A947-70E740481C1C}">
                <a14:useLocalDpi xmlns:a14="http://schemas.microsoft.com/office/drawing/2010/main" val="0"/>
              </a:ext>
            </a:extLst>
          </a:blip>
          <a:stretch>
            <a:fillRect/>
          </a:stretch>
        </p:blipFill>
        <p:spPr>
          <a:xfrm>
            <a:off x="6728284" y="4241543"/>
            <a:ext cx="689229" cy="228029"/>
          </a:xfrm>
          <a:prstGeom prst="rect">
            <a:avLst/>
          </a:prstGeom>
        </p:spPr>
      </p:pic>
      <p:sp>
        <p:nvSpPr>
          <p:cNvPr id="34" name="TextBox 33"/>
          <p:cNvSpPr txBox="1"/>
          <p:nvPr/>
        </p:nvSpPr>
        <p:spPr>
          <a:xfrm>
            <a:off x="814386" y="5753166"/>
            <a:ext cx="774468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Konštantnosť momentu hybnosti potom znamená, že sprievodič opíše počas pohybu častice za rovnaké časové úseky rovnaké plochy. Keplerov zákon.</a:t>
            </a:r>
          </a:p>
        </p:txBody>
      </p:sp>
    </p:spTree>
    <p:extLst>
      <p:ext uri="{BB962C8B-B14F-4D97-AF65-F5344CB8AC3E}">
        <p14:creationId xmlns:p14="http://schemas.microsoft.com/office/powerpoint/2010/main" val="1280800775"/>
      </p:ext>
    </p:extLst>
  </p:cSld>
  <p:clrMapOvr>
    <a:masterClrMapping/>
  </p:clrMapOvr>
  <p:extLst mod="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TextBox 3"/>
              <p:cNvSpPr txBox="1"/>
              <p:nvPr/>
            </p:nvSpPr>
            <p:spPr>
              <a:xfrm>
                <a:off x="235526" y="497262"/>
                <a:ext cx="861752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Vypočítajme celkový moment hybnosti tiažových síl pôsobiacich na tuhé teleso. Zvoľme si ľubovoľný okamih a stav natočenia telesa. Uvažujeme hmotný element telesa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𝛿</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r</m:t>
                        </m:r>
                      </m:e>
                    </m:acc>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Týmto označením chceme povedať, že uvažujeme hmotný element, ktorý sa pre dané natočenie telesa nachádza v polohe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Celkový moment hybnosti získame sčítaním cez všetky hmotné elementy telesa. Dostaneme</a:t>
                </a:r>
              </a:p>
            </p:txBody>
          </p:sp>
        </mc:Choice>
        <mc:Fallback xmlns="">
          <p:sp>
            <p:nvSpPr>
              <p:cNvPr id="4" name="TextBox 3"/>
              <p:cNvSpPr txBox="1">
                <a:spLocks noRot="1" noChangeAspect="1" noMove="1" noResize="1" noEditPoints="1" noAdjustHandles="1" noChangeArrowheads="1" noChangeShapeType="1" noTextEdit="1"/>
              </p:cNvSpPr>
              <p:nvPr/>
            </p:nvSpPr>
            <p:spPr>
              <a:xfrm>
                <a:off x="235526" y="497262"/>
                <a:ext cx="8617527" cy="1477328"/>
              </a:xfrm>
              <a:prstGeom prst="rect">
                <a:avLst/>
              </a:prstGeom>
              <a:blipFill rotWithShape="0">
                <a:blip r:embed="rId8"/>
                <a:stretch>
                  <a:fillRect l="-637" t="-2479" r="-920" b="-5785"/>
                </a:stretch>
              </a:blipFill>
            </p:spPr>
            <p:txBody>
              <a:bodyPr/>
              <a:lstStyle/>
              <a:p>
                <a:r>
                  <a:rPr lang="sk-SK">
                    <a:noFill/>
                  </a:rPr>
                  <a:t> </a:t>
                </a:r>
              </a:p>
            </p:txBody>
          </p:sp>
        </mc:Fallback>
      </mc:AlternateContent>
      <p:pic>
        <p:nvPicPr>
          <p:cNvPr id="3" name="Picture 2"/>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2973504" y="1940572"/>
            <a:ext cx="1963103" cy="507492"/>
          </a:xfrm>
          <a:prstGeom prst="rect">
            <a:avLst/>
          </a:prstGeom>
        </p:spPr>
      </p:pic>
      <p:sp>
        <p:nvSpPr>
          <p:cNvPr id="6" name="TextBox 5"/>
          <p:cNvSpPr txBox="1"/>
          <p:nvPr/>
        </p:nvSpPr>
        <p:spPr>
          <a:xfrm>
            <a:off x="258618" y="2390250"/>
            <a:ext cx="82573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Druhý činiteľ vo vektorovom súčine je konštantný vektor, môžeme ho „vyňať pred zátvorku“, teda von z integrálneho súčtu a dostaneme</a:t>
            </a:r>
          </a:p>
        </p:txBody>
      </p:sp>
      <p:pic>
        <p:nvPicPr>
          <p:cNvPr id="7" name="Picture 6"/>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973504" y="3068354"/>
            <a:ext cx="2184273" cy="548640"/>
          </a:xfrm>
          <a:prstGeom prst="rect">
            <a:avLst/>
          </a:prstGeom>
        </p:spPr>
      </p:pic>
      <p:pic>
        <p:nvPicPr>
          <p:cNvPr id="5" name="Picture 4"/>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973505" y="3696474"/>
            <a:ext cx="1992249" cy="572643"/>
          </a:xfrm>
          <a:prstGeom prst="rect">
            <a:avLst/>
          </a:prstGeom>
        </p:spPr>
      </p:pic>
      <p:pic>
        <p:nvPicPr>
          <p:cNvPr id="16" name="Picture 15"/>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449911" y="4467491"/>
            <a:ext cx="1159002" cy="224600"/>
          </a:xfrm>
          <a:prstGeom prst="rect">
            <a:avLst/>
          </a:prstGeom>
        </p:spPr>
      </p:pic>
      <p:sp>
        <p:nvSpPr>
          <p:cNvPr id="13" name="Rectangle 12"/>
          <p:cNvSpPr/>
          <p:nvPr/>
        </p:nvSpPr>
        <p:spPr>
          <a:xfrm>
            <a:off x="3278908" y="4343246"/>
            <a:ext cx="1600893" cy="55879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147780" y="5026287"/>
            <a:ext cx="879302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 vzorci vystupuje polohový vektor hmotného stredu telesa. Slovne vyjadrené: moment tiažových síl pôsobiacich na tuhé teleso ja taký istý, aký by bol moment tiažovej sily pôsobiacej na hmotný bod, ktorý „by sedel“ v hmotnom strede telesa a jeho hmotnosť by bola  rovná celkovej hmotnosti telesa. To je dôvod, prečo sa hmotný stred nazýva často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ťažisko</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kreslia sa ľudové obrázky, že „tiaž telesa pôsobí v ťažisku“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Zdôraznime, že referenčný bod sme nevolili nijako špeciálne!</a:t>
            </a:r>
          </a:p>
        </p:txBody>
      </p:sp>
      <p:sp>
        <p:nvSpPr>
          <p:cNvPr id="15" name="TextBox 14"/>
          <p:cNvSpPr txBox="1"/>
          <p:nvPr/>
        </p:nvSpPr>
        <p:spPr>
          <a:xfrm>
            <a:off x="1671782" y="122558"/>
            <a:ext cx="478616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Ťažisko</a:t>
            </a:r>
          </a:p>
        </p:txBody>
      </p:sp>
    </p:spTree>
    <p:extLst>
      <p:ext uri="{BB962C8B-B14F-4D97-AF65-F5344CB8AC3E}">
        <p14:creationId xmlns:p14="http://schemas.microsoft.com/office/powerpoint/2010/main" val="2176667759"/>
      </p:ext>
    </p:extLst>
  </p:cSld>
  <p:clrMapOvr>
    <a:masterClrMapping/>
  </p:clrMapOvr>
  <p:extLst mod="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240145" y="406400"/>
            <a:ext cx="860829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Upozornime, že ľudové obrázky o tiaži pôsobiacej v ťažisku sú dostatočne mätúce napríklad v situáciách ako je tiaž železnej obruče, ktorá má ťažisko v svojom geometrickom strede (kde nie je ani kúsok železa):</a:t>
            </a:r>
          </a:p>
        </p:txBody>
      </p:sp>
      <p:sp>
        <p:nvSpPr>
          <p:cNvPr id="4" name="Oval 3"/>
          <p:cNvSpPr/>
          <p:nvPr/>
        </p:nvSpPr>
        <p:spPr>
          <a:xfrm>
            <a:off x="3334326" y="1468582"/>
            <a:ext cx="1911928" cy="1911928"/>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Straight Arrow Connector 5"/>
          <p:cNvCxnSpPr/>
          <p:nvPr/>
        </p:nvCxnSpPr>
        <p:spPr>
          <a:xfrm>
            <a:off x="4304145" y="2456873"/>
            <a:ext cx="0" cy="16533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4405686" y="3495790"/>
            <a:ext cx="184785" cy="249555"/>
          </a:xfrm>
          <a:prstGeom prst="rect">
            <a:avLst/>
          </a:prstGeom>
        </p:spPr>
      </p:pic>
      <p:sp>
        <p:nvSpPr>
          <p:cNvPr id="8" name="TextBox 7"/>
          <p:cNvSpPr txBox="1"/>
          <p:nvPr/>
        </p:nvSpPr>
        <p:spPr>
          <a:xfrm>
            <a:off x="387927" y="4294909"/>
            <a:ext cx="8192655" cy="10926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Obrázok sám o sebe nie je zlý, ak ho chápeme tak, že vyjadruje vzorec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mätúca je len naivná ľudová interpretácia toho obrázka.</a:t>
            </a:r>
          </a:p>
        </p:txBody>
      </p:sp>
      <p:pic>
        <p:nvPicPr>
          <p:cNvPr id="5" name="Picture 4"/>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606929" y="4731637"/>
            <a:ext cx="1159002" cy="224600"/>
          </a:xfrm>
          <a:prstGeom prst="rect">
            <a:avLst/>
          </a:prstGeom>
        </p:spPr>
      </p:pic>
    </p:spTree>
    <p:extLst>
      <p:ext uri="{BB962C8B-B14F-4D97-AF65-F5344CB8AC3E}">
        <p14:creationId xmlns:p14="http://schemas.microsoft.com/office/powerpoint/2010/main" val="3430363137"/>
      </p:ext>
    </p:extLst>
  </p:cSld>
  <p:clrMapOvr>
    <a:masterClrMapping/>
  </p:clrMapOvr>
  <p:extLst mod="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70329" y="313765"/>
            <a:ext cx="88392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Tuhé teleso s jedným fixným bodom (upevnené v jednom fixnom bode)</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152400" y="806823"/>
            <a:ext cx="870472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Dá sa vôbec upevniť tuhé teleso tak, aby jeho jediný bod mal fixnú polohu a inak mohlo ľubovoľne rotovať okolo ľubovoľnej osi, prechádzajúcej tým fixným bodom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Dá sa to. Jednu možnosť predstavuje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Cardanov</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záves (anglicky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Cardan</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suspension</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2671483" y="1801906"/>
            <a:ext cx="6033247"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Cardanov</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záves je tvorený tromi obručami. Vonkajšia môže rotovať okolo fixnej osi upevnenej v nepohyblivom držiaku (pozri aj  druhý obrázok). Stredná obruč môže rotovať okolo osi upevnenej vo vonkajšej obruči kolmo na os, voči ktorej rotuje vonkajšia obruč. Vnútorná obruč môže rotovať okolo osi, ktorá je upevnená v strednej obruči kolmo na os, voči ktorej rotuje stredná obruč. Uvažované tuhé teleso môže rotovať voči osi upevnenej vo vnútornej obruči kolmo na os voči ktorej rotuje vnútorná obruč. Priamky prechádzajúce všetkými osami, o ktorých bola reč, sa pretínajú v jednom bode uvažovaného tuhého telesa. Je zrejmé, že tento bod tuhého telesa zostáva nehybný pri akýchkoľvek pohyboch obručí a tuhého telesa, pričom kombináciou otáčaní obručí a telesa okolo popísaných osí sa dosiahne, že teleso sa môže efektívne otáčať okolo ľubovoľnej priamky prechádzajúcej jeho fixným bodom.</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078" y="1993876"/>
            <a:ext cx="1851820" cy="2278577"/>
          </a:xfrm>
          <a:prstGeom prst="rect">
            <a:avLst/>
          </a:prstGeom>
        </p:spPr>
      </p:pic>
      <p:pic>
        <p:nvPicPr>
          <p:cNvPr id="1028" name="Picture 4" descr="http://img.tfd.com/ggse/78/gsed_0001_0006_0_img1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1" y="4440713"/>
            <a:ext cx="2214282" cy="188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476441"/>
      </p:ext>
    </p:extLst>
  </p:cSld>
  <p:clrMapOvr>
    <a:masterClrMapping/>
  </p:clrMapOvr>
  <p:extLst mod="1"/>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85750" y="422910"/>
            <a:ext cx="857250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Čo mám garantovane vedieť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definícia (vzorec) momentu zotrvačnosti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vyjadriť moment hybnosti pomocou momentu zotrvačnosti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vyjadriť plochu pod krivkou ako určitý integrál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vypočítať moment zotrvačnosti valca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napísať pohybovú rovnicu pre teleso rotujúce okolo pevnej osi</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45219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70329" y="313765"/>
            <a:ext cx="88392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Tuhé teleso s jedným fixným bodom (upevnené v jednom fixnom bode)</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descr="Screen Clipping"/>
          <p:cNvPicPr>
            <a:picLocks noChangeAspect="1"/>
          </p:cNvPicPr>
          <p:nvPr/>
        </p:nvPicPr>
        <p:blipFill rotWithShape="1">
          <a:blip r:embed="rId5">
            <a:extLst>
              <a:ext uri="{28A0092B-C50C-407E-A947-70E740481C1C}">
                <a14:useLocalDpi xmlns:a14="http://schemas.microsoft.com/office/drawing/2010/main" val="0"/>
              </a:ext>
            </a:extLst>
          </a:blip>
          <a:srcRect l="5296" t="2722" r="4086" b="2431"/>
          <a:stretch/>
        </p:blipFill>
        <p:spPr>
          <a:xfrm>
            <a:off x="259025" y="742446"/>
            <a:ext cx="4267200" cy="5495637"/>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4629155" y="795901"/>
                <a:ext cx="4312023" cy="57556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Nech sa obruče ani tuhé teleso nehýbu a sú v nejakej polohe, ktorú zvolíme za referenčnú. Napríklad takú polohu, v ktorej os vonkajšej obruče je totožná s osou z (vektorom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𝑘</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nehybnej (laboratórnej) súradnicovej sústavy, os strednej obruče je totožná s osou y (vektorom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𝑗</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os vnútornej obruče je totožná s osou x (vektorom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(Potom už automaticky os tuhého telesa ktorou je ono upevnené vo vnútornej obruči je znovu totožná s osou z.</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Predstavme si teraz súradnicovú sústavu, tvorenú vektormi </a:t>
                </a:r>
                <a14:m>
                  <m:oMath xmlns:m="http://schemas.openxmlformats.org/officeDocument/2006/math">
                    <m:sSup>
                      <m:sSupPr>
                        <m:ctrlP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acc>
                          <m:accPr>
                            <m:chr m:val="⃗"/>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𝒊</m:t>
                            </m:r>
                          </m:e>
                        </m:acc>
                      </m:e>
                      <m:sup>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sup>
                    </m:sSup>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 </m:t>
                    </m:r>
                    <m:sSup>
                      <m:sSupPr>
                        <m:ctrlP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acc>
                          <m:accPr>
                            <m:chr m:val="⃗"/>
                            <m:ctrlP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𝒋</m:t>
                            </m:r>
                          </m:e>
                        </m:acc>
                      </m:e>
                      <m:sup>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sup>
                    </m:sSup>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sSup>
                      <m:sSupPr>
                        <m:ctrlP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acc>
                          <m:accPr>
                            <m:chr m:val="⃗"/>
                            <m:ctrlP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𝒌</m:t>
                            </m:r>
                          </m:e>
                        </m:acc>
                      </m:e>
                      <m:sup>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sup>
                    </m:sSup>
                  </m:oMath>
                </a14:m>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ktoré sú pevne spojené s telesom. </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referenčnej polohe sú tie vektory totožné s jednotkovými vektormi nehybnej laboratórnej sústavy </a:t>
                </a:r>
                <a14:m>
                  <m:oMath xmlns:m="http://schemas.openxmlformats.org/officeDocument/2006/math">
                    <m:acc>
                      <m:accPr>
                        <m:chr m:val="⃗"/>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𝒊</m:t>
                        </m:r>
                      </m:e>
                    </m:acc>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 </m:t>
                    </m:r>
                    <m:acc>
                      <m:accPr>
                        <m:chr m:val="⃗"/>
                        <m:ctrlP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𝒋</m:t>
                        </m:r>
                      </m:e>
                    </m:acc>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 </m:t>
                    </m:r>
                    <m:acc>
                      <m:accPr>
                        <m:chr m:val="⃗"/>
                        <m:ctrlP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𝒌</m:t>
                        </m:r>
                      </m:e>
                    </m:acc>
                  </m:oMath>
                </a14:m>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4629155" y="795901"/>
                <a:ext cx="4312023" cy="5755615"/>
              </a:xfrm>
              <a:prstGeom prst="rect">
                <a:avLst/>
              </a:prstGeom>
              <a:blipFill rotWithShape="0">
                <a:blip r:embed="rId8"/>
                <a:stretch>
                  <a:fillRect l="-1130" t="-636" r="-2542" b="-847"/>
                </a:stretch>
              </a:blipFill>
            </p:spPr>
            <p:txBody>
              <a:bodyPr/>
              <a:lstStyle/>
              <a:p>
                <a:r>
                  <a:rPr lang="sk-SK">
                    <a:noFill/>
                  </a:rPr>
                  <a:t> </a:t>
                </a:r>
              </a:p>
            </p:txBody>
          </p:sp>
        </mc:Fallback>
      </mc:AlternateContent>
      <p:cxnSp>
        <p:nvCxnSpPr>
          <p:cNvPr id="7" name="Straight Arrow Connector 6"/>
          <p:cNvCxnSpPr/>
          <p:nvPr/>
        </p:nvCxnSpPr>
        <p:spPr>
          <a:xfrm flipH="1" flipV="1">
            <a:off x="2196353" y="2940424"/>
            <a:ext cx="17929" cy="7171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1894541" y="2871694"/>
            <a:ext cx="198882" cy="224600"/>
          </a:xfrm>
          <a:prstGeom prst="rect">
            <a:avLst/>
          </a:prstGeom>
        </p:spPr>
      </p:pic>
      <p:cxnSp>
        <p:nvCxnSpPr>
          <p:cNvPr id="11" name="Straight Arrow Connector 10"/>
          <p:cNvCxnSpPr/>
          <p:nvPr/>
        </p:nvCxnSpPr>
        <p:spPr>
          <a:xfrm flipH="1">
            <a:off x="1819835" y="3675528"/>
            <a:ext cx="385483" cy="1075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1822821" y="3490265"/>
            <a:ext cx="159449" cy="216027"/>
          </a:xfrm>
          <a:prstGeom prst="rect">
            <a:avLst/>
          </a:prstGeom>
        </p:spPr>
      </p:pic>
      <p:cxnSp>
        <p:nvCxnSpPr>
          <p:cNvPr id="15" name="Straight Arrow Connector 14"/>
          <p:cNvCxnSpPr/>
          <p:nvPr/>
        </p:nvCxnSpPr>
        <p:spPr>
          <a:xfrm>
            <a:off x="2196353" y="3666565"/>
            <a:ext cx="726141" cy="179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952372" y="3535088"/>
            <a:ext cx="197168" cy="260604"/>
          </a:xfrm>
          <a:prstGeom prst="rect">
            <a:avLst/>
          </a:prstGeom>
        </p:spPr>
      </p:pic>
    </p:spTree>
    <p:extLst>
      <p:ext uri="{BB962C8B-B14F-4D97-AF65-F5344CB8AC3E}">
        <p14:creationId xmlns:p14="http://schemas.microsoft.com/office/powerpoint/2010/main" val="718454853"/>
      </p:ext>
    </p:extLst>
  </p:cSld>
  <p:clrMapOvr>
    <a:masterClrMapping/>
  </p:clrMapOvr>
  <p:extLst mod="1"/>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p:cNvSpPr txBox="1"/>
          <p:nvPr/>
        </p:nvSpPr>
        <p:spPr>
          <a:xfrm>
            <a:off x="3389745" y="424872"/>
            <a:ext cx="5652655"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ďalšom budeme predpokladať, že obruče majú zanedbateľnú hmotnosť, všetko sa osiach otáča bez trenia. Takže zabudneme na obruče a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Cardanov</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záves a budeme problém vnímať ako nové „fyzikálne zviera“: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tuhé teleso upevnené v jednom bode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Keď vo fyzike vidím „nové zviera“, teda nový fyzikálny systém, program je štandardný:</a:t>
            </a:r>
          </a:p>
        </p:txBody>
      </p:sp>
      <p:cxnSp>
        <p:nvCxnSpPr>
          <p:cNvPr id="17" name="Straight Arrow Connector 16"/>
          <p:cNvCxnSpPr/>
          <p:nvPr/>
        </p:nvCxnSpPr>
        <p:spPr>
          <a:xfrm flipH="1" flipV="1">
            <a:off x="1396398" y="4719841"/>
            <a:ext cx="161364" cy="63649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557762" y="5194971"/>
            <a:ext cx="708212" cy="17929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405449" y="5383230"/>
            <a:ext cx="143349" cy="1552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1551708" y="5408215"/>
            <a:ext cx="159449" cy="216027"/>
          </a:xfrm>
          <a:prstGeom prst="rect">
            <a:avLst/>
          </a:prstGeom>
        </p:spPr>
      </p:pic>
      <p:pic>
        <p:nvPicPr>
          <p:cNvPr id="21" name="Picture 20"/>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073872" y="4950788"/>
            <a:ext cx="197168" cy="260604"/>
          </a:xfrm>
          <a:prstGeom prst="rect">
            <a:avLst/>
          </a:prstGeom>
        </p:spPr>
      </p:pic>
      <p:pic>
        <p:nvPicPr>
          <p:cNvPr id="22" name="Picture 21"/>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1179111" y="4624417"/>
            <a:ext cx="198882" cy="224600"/>
          </a:xfrm>
          <a:prstGeom prst="rect">
            <a:avLst/>
          </a:prstGeom>
        </p:spPr>
      </p:pic>
      <p:cxnSp>
        <p:nvCxnSpPr>
          <p:cNvPr id="23" name="Straight Arrow Connector 22"/>
          <p:cNvCxnSpPr/>
          <p:nvPr/>
        </p:nvCxnSpPr>
        <p:spPr>
          <a:xfrm flipH="1" flipV="1">
            <a:off x="1529737" y="4695123"/>
            <a:ext cx="27811" cy="66484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1163100" y="5377891"/>
            <a:ext cx="385483" cy="10757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539618" y="5368928"/>
            <a:ext cx="726141" cy="17929"/>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1135776" y="5424430"/>
            <a:ext cx="102870" cy="216027"/>
          </a:xfrm>
          <a:prstGeom prst="rect">
            <a:avLst/>
          </a:prstGeom>
        </p:spPr>
      </p:pic>
      <p:pic>
        <p:nvPicPr>
          <p:cNvPr id="30" name="Picture 29"/>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1902363" y="5395363"/>
            <a:ext cx="125159" cy="260604"/>
          </a:xfrm>
          <a:prstGeom prst="rect">
            <a:avLst/>
          </a:prstGeom>
        </p:spPr>
      </p:pic>
      <p:pic>
        <p:nvPicPr>
          <p:cNvPr id="31" name="Picture 30"/>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1650400" y="4642148"/>
            <a:ext cx="120015" cy="224600"/>
          </a:xfrm>
          <a:prstGeom prst="rect">
            <a:avLst/>
          </a:prstGeom>
        </p:spPr>
      </p:pic>
      <p:pic>
        <p:nvPicPr>
          <p:cNvPr id="6" name="Picture 5"/>
          <p:cNvPicPr>
            <a:picLocks noChangeAspect="1"/>
          </p:cNvPicPr>
          <p:nvPr/>
        </p:nvPicPr>
        <p:blipFill rotWithShape="1">
          <a:blip r:embed="rId14"/>
          <a:srcRect l="12400" t="5182" r="7690" b="4355"/>
          <a:stretch/>
        </p:blipFill>
        <p:spPr>
          <a:xfrm>
            <a:off x="335984" y="277092"/>
            <a:ext cx="2927927" cy="3805382"/>
          </a:xfrm>
          <a:prstGeom prst="rect">
            <a:avLst/>
          </a:prstGeom>
        </p:spPr>
      </p:pic>
      <p:pic>
        <p:nvPicPr>
          <p:cNvPr id="32" name="Picture 31"/>
          <p:cNvPicPr>
            <a:picLocks noChangeAspect="1"/>
          </p:cNvPicPr>
          <p:nvPr/>
        </p:nvPicPr>
        <p:blipFill rotWithShape="1">
          <a:blip r:embed="rId15"/>
          <a:srcRect l="6871" t="45157" r="14432" b="34559"/>
          <a:stretch/>
        </p:blipFill>
        <p:spPr>
          <a:xfrm>
            <a:off x="4119465" y="2567709"/>
            <a:ext cx="4395885" cy="849745"/>
          </a:xfrm>
          <a:prstGeom prst="rect">
            <a:avLst/>
          </a:prstGeom>
          <a:ln w="28575">
            <a:solidFill>
              <a:srgbClr val="FF0000"/>
            </a:solidFill>
          </a:ln>
        </p:spPr>
      </p:pic>
      <mc:AlternateContent xmlns:mc="http://schemas.openxmlformats.org/markup-compatibility/2006" xmlns:a14="http://schemas.microsoft.com/office/drawing/2010/main">
        <mc:Choice Requires="a14">
          <p:sp>
            <p:nvSpPr>
              <p:cNvPr id="16" name="TextBox 15"/>
              <p:cNvSpPr txBox="1"/>
              <p:nvPr/>
            </p:nvSpPr>
            <p:spPr>
              <a:xfrm>
                <a:off x="3481531" y="3528966"/>
                <a:ext cx="5560869" cy="286232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Čo je stav</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teleso upevnené v jednom bode nemôže vykonávať translačný pohyb, môže len rotovať. Jeho okamžitá poloha je daná, keď poviem akým otočením sa do danej polohy dá dostať z referenčnej polohy. To otočenie je dané nejakou rotačnou maticou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𝑅</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Podľa hesla „poloha a rýchlosť“ ešte na úplné zadanie okamžitého stavu musím zadať okamžitú rýchlosť rotácie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acc>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Stav tuhého telesa upevneného v jednom bode je  dvojica </a:t>
                </a:r>
                <a14:m>
                  <m:oMath xmlns:m="http://schemas.openxmlformats.org/officeDocument/2006/math">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𝑅</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acc>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481531" y="3528966"/>
                <a:ext cx="5560869" cy="2862322"/>
              </a:xfrm>
              <a:prstGeom prst="rect">
                <a:avLst/>
              </a:prstGeom>
              <a:blipFill rotWithShape="0">
                <a:blip r:embed="rId18"/>
                <a:stretch>
                  <a:fillRect l="-658" t="-1279" r="-1974" b="-2559"/>
                </a:stretch>
              </a:blipFill>
            </p:spPr>
            <p:txBody>
              <a:bodyPr/>
              <a:lstStyle/>
              <a:p>
                <a:r>
                  <a:rPr lang="sk-SK">
                    <a:noFill/>
                  </a:rPr>
                  <a:t> </a:t>
                </a:r>
              </a:p>
            </p:txBody>
          </p:sp>
        </mc:Fallback>
      </mc:AlternateContent>
    </p:spTree>
    <p:extLst>
      <p:ext uri="{BB962C8B-B14F-4D97-AF65-F5344CB8AC3E}">
        <p14:creationId xmlns:p14="http://schemas.microsoft.com/office/powerpoint/2010/main" val="3695344299"/>
      </p:ext>
    </p:extLst>
  </p:cSld>
  <p:clrMapOvr>
    <a:masterClrMapping/>
  </p:clrMapOvr>
  <p:extLst mod="1"/>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p:cNvPicPr>
            <a:picLocks noChangeAspect="1"/>
          </p:cNvPicPr>
          <p:nvPr/>
        </p:nvPicPr>
        <p:blipFill rotWithShape="1">
          <a:blip r:embed="rId10"/>
          <a:srcRect l="12400" t="5182" r="7690" b="4355"/>
          <a:stretch/>
        </p:blipFill>
        <p:spPr>
          <a:xfrm>
            <a:off x="335984" y="277092"/>
            <a:ext cx="2927927" cy="3805382"/>
          </a:xfrm>
          <a:prstGeom prst="rect">
            <a:avLst/>
          </a:prstGeom>
        </p:spPr>
      </p:pic>
      <p:pic>
        <p:nvPicPr>
          <p:cNvPr id="32" name="Picture 31"/>
          <p:cNvPicPr>
            <a:picLocks noChangeAspect="1"/>
          </p:cNvPicPr>
          <p:nvPr/>
        </p:nvPicPr>
        <p:blipFill rotWithShape="1">
          <a:blip r:embed="rId11"/>
          <a:srcRect l="6871" t="45157" r="14432" b="34559"/>
          <a:stretch/>
        </p:blipFill>
        <p:spPr>
          <a:xfrm>
            <a:off x="3888556" y="277092"/>
            <a:ext cx="4395885" cy="849745"/>
          </a:xfrm>
          <a:prstGeom prst="rect">
            <a:avLst/>
          </a:prstGeom>
          <a:ln w="28575">
            <a:solidFill>
              <a:srgbClr val="FF0000"/>
            </a:solidFill>
          </a:ln>
        </p:spPr>
      </p:pic>
      <mc:AlternateContent xmlns:mc="http://schemas.openxmlformats.org/markup-compatibility/2006" xmlns:a14="http://schemas.microsoft.com/office/drawing/2010/main">
        <mc:Choice Requires="a14">
          <p:sp>
            <p:nvSpPr>
              <p:cNvPr id="16" name="TextBox 15"/>
              <p:cNvSpPr txBox="1"/>
              <p:nvPr/>
            </p:nvSpPr>
            <p:spPr>
              <a:xfrm>
                <a:off x="3248964" y="1183601"/>
                <a:ext cx="5802672" cy="535531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Stav tuhého telesa upevneného v jednom bode je  dvojica </a:t>
                </a:r>
                <a14:m>
                  <m:oMath xmlns:m="http://schemas.openxmlformats.org/officeDocument/2006/math">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𝑅</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acc>
                      </m:e>
                    </m:d>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obrázkoch sú dve súradnicové sústavy. Zelená je nehybná laboratórna (inerciálna) sústava, voči ktorej budeme potom písať pohybové rovnice, červená je súradnicová sústava spojená pevne s telesom.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je teleso v referenčnej polohe, sústavy červená a zelená splývajú. Vo všeobecnej polohe je červená nejako natočená voči zelenej.</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Uvažujme nejaký element telesa, jeho polohový vektor nech je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Vektor ako geometrický objekt je vec nezávislá na súradnicovej sústave. Ale jeho zložky sú iné v „červenej sústave“ a v „zelenej sústave“. Keď teleso rotuje, poloha uvažovaného hmotného bodu sa mení, teda jeho polohový vektor sa s časom mení a  aj jeho zložky v nehybnej zelenej sústave sa menia s časom. Zato jeho červené zložky sú od času nezávislé, lebo aj červená sústava aj hmotný element sú s telesom pevne spojené.</a:t>
                </a:r>
              </a:p>
            </p:txBody>
          </p:sp>
        </mc:Choice>
        <mc:Fallback xmlns="">
          <p:sp>
            <p:nvSpPr>
              <p:cNvPr id="16" name="TextBox 15"/>
              <p:cNvSpPr txBox="1">
                <a:spLocks noRot="1" noChangeAspect="1" noMove="1" noResize="1" noEditPoints="1" noAdjustHandles="1" noChangeArrowheads="1" noChangeShapeType="1" noTextEdit="1"/>
              </p:cNvSpPr>
              <p:nvPr/>
            </p:nvSpPr>
            <p:spPr>
              <a:xfrm>
                <a:off x="3248964" y="1183601"/>
                <a:ext cx="5802672" cy="5355312"/>
              </a:xfrm>
              <a:prstGeom prst="rect">
                <a:avLst/>
              </a:prstGeom>
              <a:blipFill rotWithShape="0">
                <a:blip r:embed="rId14"/>
                <a:stretch>
                  <a:fillRect l="-945" t="-569" r="-1155" b="-796"/>
                </a:stretch>
              </a:blipFill>
            </p:spPr>
            <p:txBody>
              <a:bodyPr/>
              <a:lstStyle/>
              <a:p>
                <a:r>
                  <a:rPr lang="sk-SK">
                    <a:noFill/>
                  </a:rPr>
                  <a:t> </a:t>
                </a:r>
              </a:p>
            </p:txBody>
          </p:sp>
        </mc:Fallback>
      </mc:AlternateContent>
      <p:grpSp>
        <p:nvGrpSpPr>
          <p:cNvPr id="8" name="Group 7"/>
          <p:cNvGrpSpPr/>
          <p:nvPr/>
        </p:nvGrpSpPr>
        <p:grpSpPr>
          <a:xfrm>
            <a:off x="1135776" y="4624417"/>
            <a:ext cx="1135264" cy="1031550"/>
            <a:chOff x="4239195" y="2620126"/>
            <a:chExt cx="1135264" cy="1031550"/>
          </a:xfrm>
        </p:grpSpPr>
        <p:cxnSp>
          <p:nvCxnSpPr>
            <p:cNvPr id="17" name="Straight Arrow Connector 16"/>
            <p:cNvCxnSpPr/>
            <p:nvPr/>
          </p:nvCxnSpPr>
          <p:spPr>
            <a:xfrm flipH="1" flipV="1">
              <a:off x="4499817" y="2715550"/>
              <a:ext cx="161364" cy="63649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661181" y="3190680"/>
              <a:ext cx="708212" cy="17929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508868" y="3378939"/>
              <a:ext cx="143349" cy="1552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4655127" y="3403924"/>
              <a:ext cx="159449" cy="216027"/>
            </a:xfrm>
            <a:prstGeom prst="rect">
              <a:avLst/>
            </a:prstGeom>
          </p:spPr>
        </p:pic>
        <p:pic>
          <p:nvPicPr>
            <p:cNvPr id="21" name="Picture 20"/>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5177291" y="2946497"/>
              <a:ext cx="197168" cy="260604"/>
            </a:xfrm>
            <a:prstGeom prst="rect">
              <a:avLst/>
            </a:prstGeom>
          </p:spPr>
        </p:pic>
        <p:pic>
          <p:nvPicPr>
            <p:cNvPr id="22" name="Picture 21"/>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4282530" y="2620126"/>
              <a:ext cx="198882" cy="224600"/>
            </a:xfrm>
            <a:prstGeom prst="rect">
              <a:avLst/>
            </a:prstGeom>
          </p:spPr>
        </p:pic>
        <p:cxnSp>
          <p:nvCxnSpPr>
            <p:cNvPr id="23" name="Straight Arrow Connector 22"/>
            <p:cNvCxnSpPr/>
            <p:nvPr/>
          </p:nvCxnSpPr>
          <p:spPr>
            <a:xfrm flipH="1" flipV="1">
              <a:off x="4633156" y="2690832"/>
              <a:ext cx="27811" cy="66484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4266519" y="3373600"/>
              <a:ext cx="385483" cy="10757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643037" y="3364637"/>
              <a:ext cx="726141" cy="17929"/>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4239195" y="3420139"/>
              <a:ext cx="102870" cy="216027"/>
            </a:xfrm>
            <a:prstGeom prst="rect">
              <a:avLst/>
            </a:prstGeom>
          </p:spPr>
        </p:pic>
        <p:pic>
          <p:nvPicPr>
            <p:cNvPr id="30" name="Picture 29"/>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5005782" y="3391072"/>
              <a:ext cx="125159" cy="260604"/>
            </a:xfrm>
            <a:prstGeom prst="rect">
              <a:avLst/>
            </a:prstGeom>
          </p:spPr>
        </p:pic>
        <p:pic>
          <p:nvPicPr>
            <p:cNvPr id="31" name="Picture 30"/>
            <p:cNvPicPr>
              <a:picLocks noChangeAspect="1"/>
            </p:cNvPicPr>
            <p:nvPr>
              <p:custDataLst>
                <p:tags r:id="rId8"/>
              </p:custDataLst>
            </p:nvPr>
          </p:nvPicPr>
          <p:blipFill>
            <a:blip r:embed="rId20" cstate="print">
              <a:extLst>
                <a:ext uri="{28A0092B-C50C-407E-A947-70E740481C1C}">
                  <a14:useLocalDpi xmlns:a14="http://schemas.microsoft.com/office/drawing/2010/main" val="0"/>
                </a:ext>
              </a:extLst>
            </a:blip>
            <a:stretch>
              <a:fillRect/>
            </a:stretch>
          </p:blipFill>
          <p:spPr>
            <a:xfrm>
              <a:off x="4753819" y="2637857"/>
              <a:ext cx="120015" cy="224600"/>
            </a:xfrm>
            <a:prstGeom prst="rect">
              <a:avLst/>
            </a:prstGeom>
          </p:spPr>
        </p:pic>
      </p:grpSp>
      <p:cxnSp>
        <p:nvCxnSpPr>
          <p:cNvPr id="5" name="Straight Arrow Connector 4"/>
          <p:cNvCxnSpPr/>
          <p:nvPr/>
        </p:nvCxnSpPr>
        <p:spPr>
          <a:xfrm flipV="1">
            <a:off x="1552071" y="5285390"/>
            <a:ext cx="828650" cy="8707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custDataLst>
              <p:tags r:id="rId1"/>
            </p:custDataLst>
          </p:nvPr>
        </p:nvPicPr>
        <p:blipFill>
          <a:blip r:embed="rId21" cstate="print">
            <a:extLst>
              <a:ext uri="{28A0092B-C50C-407E-A947-70E740481C1C}">
                <a14:useLocalDpi xmlns:a14="http://schemas.microsoft.com/office/drawing/2010/main" val="0"/>
              </a:ext>
            </a:extLst>
          </a:blip>
          <a:stretch>
            <a:fillRect/>
          </a:stretch>
        </p:blipFill>
        <p:spPr>
          <a:xfrm>
            <a:off x="2390172" y="5301179"/>
            <a:ext cx="144780" cy="182880"/>
          </a:xfrm>
          <a:prstGeom prst="rect">
            <a:avLst/>
          </a:prstGeom>
        </p:spPr>
      </p:pic>
      <p:cxnSp>
        <p:nvCxnSpPr>
          <p:cNvPr id="25" name="Straight Arrow Connector 24"/>
          <p:cNvCxnSpPr/>
          <p:nvPr/>
        </p:nvCxnSpPr>
        <p:spPr>
          <a:xfrm flipV="1">
            <a:off x="1681443" y="2281382"/>
            <a:ext cx="781119" cy="93877"/>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custDataLst>
              <p:tags r:id="rId2"/>
            </p:custDataLst>
          </p:nvPr>
        </p:nvPicPr>
        <p:blipFill>
          <a:blip r:embed="rId21" cstate="print">
            <a:extLst>
              <a:ext uri="{28A0092B-C50C-407E-A947-70E740481C1C}">
                <a14:useLocalDpi xmlns:a14="http://schemas.microsoft.com/office/drawing/2010/main" val="0"/>
              </a:ext>
            </a:extLst>
          </a:blip>
          <a:stretch>
            <a:fillRect/>
          </a:stretch>
        </p:blipFill>
        <p:spPr>
          <a:xfrm>
            <a:off x="2501301" y="2330640"/>
            <a:ext cx="144780" cy="182880"/>
          </a:xfrm>
          <a:prstGeom prst="rect">
            <a:avLst/>
          </a:prstGeom>
        </p:spPr>
      </p:pic>
    </p:spTree>
    <p:extLst>
      <p:ext uri="{BB962C8B-B14F-4D97-AF65-F5344CB8AC3E}">
        <p14:creationId xmlns:p14="http://schemas.microsoft.com/office/powerpoint/2010/main" val="1073754386"/>
      </p:ext>
    </p:extLst>
  </p:cSld>
  <p:clrMapOvr>
    <a:masterClrMapping/>
  </p:clrMapOvr>
  <p:extLst mod="1"/>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3" name="Group 2"/>
          <p:cNvGrpSpPr/>
          <p:nvPr/>
        </p:nvGrpSpPr>
        <p:grpSpPr>
          <a:xfrm>
            <a:off x="710903" y="440344"/>
            <a:ext cx="2923104" cy="2155074"/>
            <a:chOff x="1135776" y="4624417"/>
            <a:chExt cx="1399176" cy="1031550"/>
          </a:xfrm>
        </p:grpSpPr>
        <p:grpSp>
          <p:nvGrpSpPr>
            <p:cNvPr id="4" name="Group 3"/>
            <p:cNvGrpSpPr/>
            <p:nvPr/>
          </p:nvGrpSpPr>
          <p:grpSpPr>
            <a:xfrm>
              <a:off x="1135776" y="4624417"/>
              <a:ext cx="1135264" cy="1031550"/>
              <a:chOff x="4239195" y="2620126"/>
              <a:chExt cx="1135264" cy="1031550"/>
            </a:xfrm>
          </p:grpSpPr>
          <p:cxnSp>
            <p:nvCxnSpPr>
              <p:cNvPr id="7" name="Straight Arrow Connector 6"/>
              <p:cNvCxnSpPr/>
              <p:nvPr/>
            </p:nvCxnSpPr>
            <p:spPr>
              <a:xfrm flipH="1" flipV="1">
                <a:off x="4499817" y="2715550"/>
                <a:ext cx="161364" cy="63649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661181" y="3190680"/>
                <a:ext cx="708212" cy="17929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508868" y="3378939"/>
                <a:ext cx="143349" cy="1552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custDataLst>
                  <p:tags r:id="rId7"/>
                </p:custDataLst>
              </p:nvPr>
            </p:nvPicPr>
            <p:blipFill>
              <a:blip r:embed="rId14" cstate="print">
                <a:extLst>
                  <a:ext uri="{28A0092B-C50C-407E-A947-70E740481C1C}">
                    <a14:useLocalDpi xmlns:a14="http://schemas.microsoft.com/office/drawing/2010/main" val="0"/>
                  </a:ext>
                </a:extLst>
              </a:blip>
              <a:stretch>
                <a:fillRect/>
              </a:stretch>
            </p:blipFill>
            <p:spPr>
              <a:xfrm>
                <a:off x="4655127" y="3403924"/>
                <a:ext cx="159449" cy="216027"/>
              </a:xfrm>
              <a:prstGeom prst="rect">
                <a:avLst/>
              </a:prstGeom>
            </p:spPr>
          </p:pic>
          <p:pic>
            <p:nvPicPr>
              <p:cNvPr id="11" name="Picture 10"/>
              <p:cNvPicPr>
                <a:picLocks noChangeAspect="1"/>
              </p:cNvPicPr>
              <p:nvPr>
                <p:custDataLst>
                  <p:tags r:id="rId8"/>
                </p:custDataLst>
              </p:nvPr>
            </p:nvPicPr>
            <p:blipFill>
              <a:blip r:embed="rId15" cstate="print">
                <a:extLst>
                  <a:ext uri="{28A0092B-C50C-407E-A947-70E740481C1C}">
                    <a14:useLocalDpi xmlns:a14="http://schemas.microsoft.com/office/drawing/2010/main" val="0"/>
                  </a:ext>
                </a:extLst>
              </a:blip>
              <a:stretch>
                <a:fillRect/>
              </a:stretch>
            </p:blipFill>
            <p:spPr>
              <a:xfrm>
                <a:off x="5177291" y="2946497"/>
                <a:ext cx="197168" cy="260604"/>
              </a:xfrm>
              <a:prstGeom prst="rect">
                <a:avLst/>
              </a:prstGeom>
            </p:spPr>
          </p:pic>
          <p:pic>
            <p:nvPicPr>
              <p:cNvPr id="12" name="Picture 11"/>
              <p:cNvPicPr>
                <a:picLocks noChangeAspect="1"/>
              </p:cNvPicPr>
              <p:nvPr>
                <p:custDataLst>
                  <p:tags r:id="rId9"/>
                </p:custDataLst>
              </p:nvPr>
            </p:nvPicPr>
            <p:blipFill>
              <a:blip r:embed="rId16" cstate="print">
                <a:extLst>
                  <a:ext uri="{28A0092B-C50C-407E-A947-70E740481C1C}">
                    <a14:useLocalDpi xmlns:a14="http://schemas.microsoft.com/office/drawing/2010/main" val="0"/>
                  </a:ext>
                </a:extLst>
              </a:blip>
              <a:stretch>
                <a:fillRect/>
              </a:stretch>
            </p:blipFill>
            <p:spPr>
              <a:xfrm>
                <a:off x="4282530" y="2620126"/>
                <a:ext cx="198882" cy="224600"/>
              </a:xfrm>
              <a:prstGeom prst="rect">
                <a:avLst/>
              </a:prstGeom>
            </p:spPr>
          </p:pic>
          <p:cxnSp>
            <p:nvCxnSpPr>
              <p:cNvPr id="13" name="Straight Arrow Connector 12"/>
              <p:cNvCxnSpPr/>
              <p:nvPr/>
            </p:nvCxnSpPr>
            <p:spPr>
              <a:xfrm flipH="1" flipV="1">
                <a:off x="4633156" y="2690832"/>
                <a:ext cx="27811" cy="66484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266519" y="3373600"/>
                <a:ext cx="385483" cy="10757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643037" y="3364637"/>
                <a:ext cx="726141" cy="17929"/>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custDataLst>
                  <p:tags r:id="rId10"/>
                </p:custDataLst>
              </p:nvPr>
            </p:nvPicPr>
            <p:blipFill>
              <a:blip r:embed="rId17" cstate="print">
                <a:extLst>
                  <a:ext uri="{28A0092B-C50C-407E-A947-70E740481C1C}">
                    <a14:useLocalDpi xmlns:a14="http://schemas.microsoft.com/office/drawing/2010/main" val="0"/>
                  </a:ext>
                </a:extLst>
              </a:blip>
              <a:stretch>
                <a:fillRect/>
              </a:stretch>
            </p:blipFill>
            <p:spPr>
              <a:xfrm>
                <a:off x="4239195" y="3420139"/>
                <a:ext cx="102870" cy="216027"/>
              </a:xfrm>
              <a:prstGeom prst="rect">
                <a:avLst/>
              </a:prstGeom>
            </p:spPr>
          </p:pic>
          <p:pic>
            <p:nvPicPr>
              <p:cNvPr id="17" name="Picture 16"/>
              <p:cNvPicPr>
                <a:picLocks noChangeAspect="1"/>
              </p:cNvPicPr>
              <p:nvPr>
                <p:custDataLst>
                  <p:tags r:id="rId11"/>
                </p:custDataLst>
              </p:nvPr>
            </p:nvPicPr>
            <p:blipFill>
              <a:blip r:embed="rId18" cstate="print">
                <a:extLst>
                  <a:ext uri="{28A0092B-C50C-407E-A947-70E740481C1C}">
                    <a14:useLocalDpi xmlns:a14="http://schemas.microsoft.com/office/drawing/2010/main" val="0"/>
                  </a:ext>
                </a:extLst>
              </a:blip>
              <a:stretch>
                <a:fillRect/>
              </a:stretch>
            </p:blipFill>
            <p:spPr>
              <a:xfrm>
                <a:off x="5005782" y="3391072"/>
                <a:ext cx="125159" cy="260604"/>
              </a:xfrm>
              <a:prstGeom prst="rect">
                <a:avLst/>
              </a:prstGeom>
            </p:spPr>
          </p:pic>
          <p:pic>
            <p:nvPicPr>
              <p:cNvPr id="18" name="Picture 17"/>
              <p:cNvPicPr>
                <a:picLocks noChangeAspect="1"/>
              </p:cNvPicPr>
              <p:nvPr>
                <p:custDataLst>
                  <p:tags r:id="rId12"/>
                </p:custDataLst>
              </p:nvPr>
            </p:nvPicPr>
            <p:blipFill>
              <a:blip r:embed="rId19" cstate="print">
                <a:extLst>
                  <a:ext uri="{28A0092B-C50C-407E-A947-70E740481C1C}">
                    <a14:useLocalDpi xmlns:a14="http://schemas.microsoft.com/office/drawing/2010/main" val="0"/>
                  </a:ext>
                </a:extLst>
              </a:blip>
              <a:stretch>
                <a:fillRect/>
              </a:stretch>
            </p:blipFill>
            <p:spPr>
              <a:xfrm>
                <a:off x="4753819" y="2637857"/>
                <a:ext cx="120015" cy="224600"/>
              </a:xfrm>
              <a:prstGeom prst="rect">
                <a:avLst/>
              </a:prstGeom>
            </p:spPr>
          </p:pic>
        </p:grpSp>
        <p:cxnSp>
          <p:nvCxnSpPr>
            <p:cNvPr id="5" name="Straight Arrow Connector 4"/>
            <p:cNvCxnSpPr/>
            <p:nvPr/>
          </p:nvCxnSpPr>
          <p:spPr>
            <a:xfrm flipV="1">
              <a:off x="1552071" y="5285390"/>
              <a:ext cx="828650" cy="8707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custDataLst>
                <p:tags r:id="rId6"/>
              </p:custDataLst>
            </p:nvPr>
          </p:nvPicPr>
          <p:blipFill>
            <a:blip r:embed="rId20" cstate="print">
              <a:extLst>
                <a:ext uri="{28A0092B-C50C-407E-A947-70E740481C1C}">
                  <a14:useLocalDpi xmlns:a14="http://schemas.microsoft.com/office/drawing/2010/main" val="0"/>
                </a:ext>
              </a:extLst>
            </a:blip>
            <a:stretch>
              <a:fillRect/>
            </a:stretch>
          </p:blipFill>
          <p:spPr>
            <a:xfrm>
              <a:off x="2390172" y="5301179"/>
              <a:ext cx="144780" cy="182880"/>
            </a:xfrm>
            <a:prstGeom prst="rect">
              <a:avLst/>
            </a:prstGeom>
          </p:spPr>
        </p:pic>
      </p:grpSp>
      <p:sp>
        <p:nvSpPr>
          <p:cNvPr id="19" name="TextBox 18"/>
          <p:cNvSpPr txBox="1"/>
          <p:nvPr/>
        </p:nvSpPr>
        <p:spPr>
          <a:xfrm>
            <a:off x="3888509" y="440344"/>
            <a:ext cx="490450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nejakej polohe telesa viem vyjadriť ten istý polohový vektor voči červenej sústave aj zelenej sústave. Príslušné zložky budú</a:t>
            </a:r>
          </a:p>
        </p:txBody>
      </p:sp>
      <p:pic>
        <p:nvPicPr>
          <p:cNvPr id="20" name="Picture 19"/>
          <p:cNvPicPr>
            <a:picLocks noChangeAspect="1"/>
          </p:cNvPicPr>
          <p:nvPr>
            <p:custDataLst>
              <p:tags r:id="rId1"/>
            </p:custDataLst>
          </p:nvPr>
        </p:nvPicPr>
        <p:blipFill>
          <a:blip r:embed="rId20" cstate="print">
            <a:extLst>
              <a:ext uri="{28A0092B-C50C-407E-A947-70E740481C1C}">
                <a14:useLocalDpi xmlns:a14="http://schemas.microsoft.com/office/drawing/2010/main" val="0"/>
              </a:ext>
            </a:extLst>
          </a:blip>
          <a:stretch>
            <a:fillRect/>
          </a:stretch>
        </p:blipFill>
        <p:spPr>
          <a:xfrm>
            <a:off x="4514536" y="1671329"/>
            <a:ext cx="144780" cy="182880"/>
          </a:xfrm>
          <a:prstGeom prst="rect">
            <a:avLst/>
          </a:prstGeom>
        </p:spPr>
      </p:pic>
      <p:pic>
        <p:nvPicPr>
          <p:cNvPr id="21" name="Picture 20"/>
          <p:cNvPicPr>
            <a:picLocks noChangeAspect="1"/>
          </p:cNvPicPr>
          <p:nvPr>
            <p:custDataLst>
              <p:tags r:id="rId2"/>
            </p:custDataLst>
          </p:nvPr>
        </p:nvPicPr>
        <p:blipFill>
          <a:blip r:embed="rId21" cstate="print">
            <a:extLst>
              <a:ext uri="{28A0092B-C50C-407E-A947-70E740481C1C}">
                <a14:useLocalDpi xmlns:a14="http://schemas.microsoft.com/office/drawing/2010/main" val="0"/>
              </a:ext>
            </a:extLst>
          </a:blip>
          <a:stretch>
            <a:fillRect/>
          </a:stretch>
        </p:blipFill>
        <p:spPr>
          <a:xfrm>
            <a:off x="5160828" y="1436887"/>
            <a:ext cx="701231" cy="229743"/>
          </a:xfrm>
          <a:prstGeom prst="rect">
            <a:avLst/>
          </a:prstGeom>
        </p:spPr>
      </p:pic>
      <p:pic>
        <p:nvPicPr>
          <p:cNvPr id="23" name="Picture 22"/>
          <p:cNvPicPr>
            <a:picLocks noChangeAspect="1"/>
          </p:cNvPicPr>
          <p:nvPr>
            <p:custDataLst>
              <p:tags r:id="rId3"/>
            </p:custDataLst>
          </p:nvPr>
        </p:nvPicPr>
        <p:blipFill>
          <a:blip r:embed="rId22" cstate="print">
            <a:extLst>
              <a:ext uri="{28A0092B-C50C-407E-A947-70E740481C1C}">
                <a14:useLocalDpi xmlns:a14="http://schemas.microsoft.com/office/drawing/2010/main" val="0"/>
              </a:ext>
            </a:extLst>
          </a:blip>
          <a:stretch>
            <a:fillRect/>
          </a:stretch>
        </p:blipFill>
        <p:spPr>
          <a:xfrm>
            <a:off x="5170064" y="1918332"/>
            <a:ext cx="893255" cy="238316"/>
          </a:xfrm>
          <a:prstGeom prst="rect">
            <a:avLst/>
          </a:prstGeom>
        </p:spPr>
      </p:pic>
      <p:cxnSp>
        <p:nvCxnSpPr>
          <p:cNvPr id="25" name="Straight Arrow Connector 24"/>
          <p:cNvCxnSpPr/>
          <p:nvPr/>
        </p:nvCxnSpPr>
        <p:spPr>
          <a:xfrm flipV="1">
            <a:off x="4698404" y="1632323"/>
            <a:ext cx="371155" cy="1872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701309" y="1828800"/>
            <a:ext cx="364582" cy="16694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073236" y="2350015"/>
            <a:ext cx="471978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ďalšom už vo vzorcoch nebudeme používať farbu, nečiarkované zložky vektorov budú zložky voči laboratórnej sústave, čiarkované voči sústave spojenej s telesom.</a:t>
            </a:r>
          </a:p>
        </p:txBody>
      </p:sp>
      <p:sp>
        <p:nvSpPr>
          <p:cNvPr id="32" name="TextBox 31"/>
          <p:cNvSpPr txBox="1"/>
          <p:nvPr/>
        </p:nvSpPr>
        <p:spPr>
          <a:xfrm>
            <a:off x="402198" y="4020436"/>
            <a:ext cx="85924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Keďže sa jedná o ten istý vektor, môžem ho zapísať dvoma spôsobmi</a:t>
            </a:r>
          </a:p>
        </p:txBody>
      </p:sp>
      <p:pic>
        <p:nvPicPr>
          <p:cNvPr id="34" name="Picture 33"/>
          <p:cNvPicPr>
            <a:picLocks noChangeAspect="1"/>
          </p:cNvPicPr>
          <p:nvPr>
            <p:custDataLst>
              <p:tags r:id="rId4"/>
            </p:custDataLst>
          </p:nvPr>
        </p:nvPicPr>
        <p:blipFill>
          <a:blip r:embed="rId23" cstate="print">
            <a:extLst>
              <a:ext uri="{28A0092B-C50C-407E-A947-70E740481C1C}">
                <a14:useLocalDpi xmlns:a14="http://schemas.microsoft.com/office/drawing/2010/main" val="0"/>
              </a:ext>
            </a:extLst>
          </a:blip>
          <a:stretch>
            <a:fillRect/>
          </a:stretch>
        </p:blipFill>
        <p:spPr>
          <a:xfrm>
            <a:off x="2573903" y="4501786"/>
            <a:ext cx="3662172" cy="269177"/>
          </a:xfrm>
          <a:prstGeom prst="rect">
            <a:avLst/>
          </a:prstGeom>
        </p:spPr>
      </p:pic>
      <p:sp>
        <p:nvSpPr>
          <p:cNvPr id="35" name="TextBox 34"/>
          <p:cNvSpPr txBox="1"/>
          <p:nvPr/>
        </p:nvSpPr>
        <p:spPr>
          <a:xfrm>
            <a:off x="378691" y="4883852"/>
            <a:ext cx="785090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ďalšom budeme ale používať indexované označovanie, aby sme mohli s výhodou používať symboly sumácie. Budeme teda písať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4" name="Picture 43"/>
          <p:cNvPicPr>
            <a:picLocks noChangeAspect="1"/>
          </p:cNvPicPr>
          <p:nvPr>
            <p:custDataLst>
              <p:tags r:id="rId5"/>
            </p:custDataLst>
          </p:nvPr>
        </p:nvPicPr>
        <p:blipFill>
          <a:blip r:embed="rId24" cstate="print">
            <a:extLst>
              <a:ext uri="{28A0092B-C50C-407E-A947-70E740481C1C}">
                <a14:useLocalDpi xmlns:a14="http://schemas.microsoft.com/office/drawing/2010/main" val="0"/>
              </a:ext>
            </a:extLst>
          </a:blip>
          <a:stretch>
            <a:fillRect/>
          </a:stretch>
        </p:blipFill>
        <p:spPr>
          <a:xfrm>
            <a:off x="2949787" y="5671468"/>
            <a:ext cx="2225421" cy="486918"/>
          </a:xfrm>
          <a:prstGeom prst="rect">
            <a:avLst/>
          </a:prstGeom>
        </p:spPr>
      </p:pic>
    </p:spTree>
    <p:extLst>
      <p:ext uri="{BB962C8B-B14F-4D97-AF65-F5344CB8AC3E}">
        <p14:creationId xmlns:p14="http://schemas.microsoft.com/office/powerpoint/2010/main" val="1187707951"/>
      </p:ext>
    </p:extLst>
  </p:cSld>
  <p:clrMapOvr>
    <a:masterClrMapping/>
  </p:clrMapOvr>
  <p:extLst mod="1"/>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5031485" y="233175"/>
            <a:ext cx="2225421" cy="486918"/>
          </a:xfrm>
          <a:prstGeom prst="rect">
            <a:avLst/>
          </a:prstGeom>
        </p:spPr>
      </p:pic>
      <p:sp>
        <p:nvSpPr>
          <p:cNvPr id="4" name="TextBox 3"/>
          <p:cNvSpPr txBox="1"/>
          <p:nvPr/>
        </p:nvSpPr>
        <p:spPr>
          <a:xfrm>
            <a:off x="4045527" y="1067316"/>
            <a:ext cx="43726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Keďže bázy sú ortonormálne, dostaneme</a:t>
            </a:r>
          </a:p>
        </p:txBody>
      </p:sp>
      <p:pic>
        <p:nvPicPr>
          <p:cNvPr id="8" name="Picture 7"/>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773043" y="1518027"/>
            <a:ext cx="4742307" cy="517779"/>
          </a:xfrm>
          <a:prstGeom prst="rect">
            <a:avLst/>
          </a:prstGeom>
        </p:spPr>
      </p:pic>
      <p:sp>
        <p:nvSpPr>
          <p:cNvPr id="7" name="TextBox 6"/>
          <p:cNvSpPr txBox="1"/>
          <p:nvPr/>
        </p:nvSpPr>
        <p:spPr>
          <a:xfrm>
            <a:off x="295564" y="2394903"/>
            <a:ext cx="8488218"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Toto všetko smer už raz robili a opakovali sme to kvôli precvičeniu ale aj kvôli tomu, že teraz potrebujeme sledovať aj časovú závislosť. Tak aby sme si uvedomili, ako tam vchádza čas.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Čiarkované („červené“) súradnice bodov telesa sú nezávislé na čase, lebo vektory čiarkovanej bázy sa hýbu spolu s polohovými vektormi. Vektory čiarkovanej bázy sú závislé na čase, lebo rotujú spolu s telesom. Vektory nečiarkovanej bázy sú konštantné, lebo je to stojaca laboratórna súradnicová sústava. Takže časová závislosť tam bude takto</a:t>
            </a:r>
          </a:p>
        </p:txBody>
      </p:sp>
      <p:pic>
        <p:nvPicPr>
          <p:cNvPr id="10" name="Picture 9"/>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1446466" y="4796725"/>
            <a:ext cx="6040184" cy="517779"/>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295564" y="5255491"/>
                <a:ext cx="8414327" cy="9679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Tento vzťah súčasne hovorí, že pomocou matice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𝑅</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𝑖𝑗</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viem vyjadriť polohu každého bodu telesa, takže matica </a:t>
                </a:r>
                <a14:m>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𝑅</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𝑖𝑗</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𝑡</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môže vo vyjadrení stavu telesa vhodne reprezentovať jeho okamžitú polohu (natočenie voči referenčnej polohe).</a:t>
                </a:r>
              </a:p>
            </p:txBody>
          </p:sp>
        </mc:Choice>
        <mc:Fallback xmlns="">
          <p:sp>
            <p:nvSpPr>
              <p:cNvPr id="11" name="TextBox 10"/>
              <p:cNvSpPr txBox="1">
                <a:spLocks noRot="1" noChangeAspect="1" noMove="1" noResize="1" noEditPoints="1" noAdjustHandles="1" noChangeArrowheads="1" noChangeShapeType="1" noTextEdit="1"/>
              </p:cNvSpPr>
              <p:nvPr/>
            </p:nvSpPr>
            <p:spPr>
              <a:xfrm>
                <a:off x="295564" y="5255491"/>
                <a:ext cx="8414327" cy="967957"/>
              </a:xfrm>
              <a:prstGeom prst="rect">
                <a:avLst/>
              </a:prstGeom>
              <a:blipFill rotWithShape="0">
                <a:blip r:embed="rId10"/>
                <a:stretch>
                  <a:fillRect l="-579" t="-3145" r="-652" b="-9434"/>
                </a:stretch>
              </a:blipFill>
            </p:spPr>
            <p:txBody>
              <a:bodyPr/>
              <a:lstStyle/>
              <a:p>
                <a:r>
                  <a:rPr lang="sk-SK">
                    <a:noFill/>
                  </a:rPr>
                  <a:t> </a:t>
                </a:r>
              </a:p>
            </p:txBody>
          </p:sp>
        </mc:Fallback>
      </mc:AlternateContent>
      <p:pic>
        <p:nvPicPr>
          <p:cNvPr id="73" name="Picture 72"/>
          <p:cNvPicPr>
            <a:picLocks noChangeAspect="1"/>
          </p:cNvPicPr>
          <p:nvPr/>
        </p:nvPicPr>
        <p:blipFill>
          <a:blip r:embed="rId11"/>
          <a:stretch>
            <a:fillRect/>
          </a:stretch>
        </p:blipFill>
        <p:spPr>
          <a:xfrm>
            <a:off x="537864" y="377158"/>
            <a:ext cx="2524145" cy="1884841"/>
          </a:xfrm>
          <a:prstGeom prst="rect">
            <a:avLst/>
          </a:prstGeom>
        </p:spPr>
      </p:pic>
    </p:spTree>
    <p:extLst>
      <p:ext uri="{BB962C8B-B14F-4D97-AF65-F5344CB8AC3E}">
        <p14:creationId xmlns:p14="http://schemas.microsoft.com/office/powerpoint/2010/main" val="2921294555"/>
      </p:ext>
    </p:extLst>
  </p:cSld>
  <p:clrMapOvr>
    <a:masterClrMapping/>
  </p:clrMapOvr>
  <p:extLst mod="1"/>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nvPicPr>
        <p:blipFill rotWithShape="1">
          <a:blip r:embed="rId3"/>
          <a:srcRect l="6871" t="45157" r="14432" b="34559"/>
          <a:stretch/>
        </p:blipFill>
        <p:spPr>
          <a:xfrm>
            <a:off x="3775541" y="490071"/>
            <a:ext cx="4395885" cy="849745"/>
          </a:xfrm>
          <a:prstGeom prst="rect">
            <a:avLst/>
          </a:prstGeom>
          <a:ln w="28575">
            <a:solidFill>
              <a:srgbClr val="FF0000"/>
            </a:solidFill>
          </a:ln>
        </p:spPr>
      </p:pic>
      <p:pic>
        <p:nvPicPr>
          <p:cNvPr id="4" name="Picture 3"/>
          <p:cNvPicPr>
            <a:picLocks noChangeAspect="1"/>
          </p:cNvPicPr>
          <p:nvPr/>
        </p:nvPicPr>
        <p:blipFill>
          <a:blip r:embed="rId4"/>
          <a:stretch>
            <a:fillRect/>
          </a:stretch>
        </p:blipFill>
        <p:spPr>
          <a:xfrm>
            <a:off x="537864" y="377158"/>
            <a:ext cx="2524145" cy="1884841"/>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3380198" y="1695236"/>
                <a:ext cx="4993240" cy="12341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Teleso v danom stave má nejakú „uhlovú polohu“, to je vyjadrené rotačnou maticou a okrem toho má nejakú okamžitú uhlovú rýchlosť, to je vyjadrené vektorom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3380198" y="1695236"/>
                <a:ext cx="4993240" cy="1234120"/>
              </a:xfrm>
              <a:prstGeom prst="rect">
                <a:avLst/>
              </a:prstGeom>
              <a:blipFill rotWithShape="0">
                <a:blip r:embed="rId7"/>
                <a:stretch>
                  <a:fillRect l="-976" t="-2463" b="-3941"/>
                </a:stretch>
              </a:blipFill>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46580" y="3231023"/>
                <a:ext cx="8414535"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Stav tuhého telesa v každom časovom okamihu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 teda dá vyjadriť dvojicou</a:t>
                </a:r>
              </a:p>
            </p:txBody>
          </p:sp>
        </mc:Choice>
        <mc:Fallback xmlns="">
          <p:sp>
            <p:nvSpPr>
              <p:cNvPr id="6" name="TextBox 5"/>
              <p:cNvSpPr txBox="1">
                <a:spLocks noRot="1" noChangeAspect="1" noMove="1" noResize="1" noEditPoints="1" noAdjustHandles="1" noChangeArrowheads="1" noChangeShapeType="1" noTextEdit="1"/>
              </p:cNvSpPr>
              <p:nvPr/>
            </p:nvSpPr>
            <p:spPr>
              <a:xfrm>
                <a:off x="246580" y="3231023"/>
                <a:ext cx="8414535" cy="369332"/>
              </a:xfrm>
              <a:prstGeom prst="rect">
                <a:avLst/>
              </a:prstGeom>
              <a:blipFill rotWithShape="0">
                <a:blip r:embed="rId8"/>
                <a:stretch>
                  <a:fillRect l="-434" t="-8197" b="-24590"/>
                </a:stretch>
              </a:blipFill>
            </p:spPr>
            <p:txBody>
              <a:bodyPr/>
              <a:lstStyle/>
              <a:p>
                <a:r>
                  <a:rPr lang="sk-SK">
                    <a:noFill/>
                  </a:rPr>
                  <a:t> </a:t>
                </a:r>
              </a:p>
            </p:txBody>
          </p:sp>
        </mc:Fallback>
      </mc:AlternateContent>
      <p:pic>
        <p:nvPicPr>
          <p:cNvPr id="9" name="Picture 8"/>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2260627" y="3901017"/>
            <a:ext cx="3972497" cy="270891"/>
          </a:xfrm>
          <a:prstGeom prst="rect">
            <a:avLst/>
          </a:prstGeom>
        </p:spPr>
      </p:pic>
      <p:sp>
        <p:nvSpPr>
          <p:cNvPr id="10" name="Rectangle 9"/>
          <p:cNvSpPr/>
          <p:nvPr/>
        </p:nvSpPr>
        <p:spPr>
          <a:xfrm>
            <a:off x="246579" y="3231023"/>
            <a:ext cx="8574147" cy="11765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1" name="TextBox 10"/>
              <p:cNvSpPr txBox="1"/>
              <p:nvPr/>
            </p:nvSpPr>
            <p:spPr>
              <a:xfrm>
                <a:off x="246580" y="4880225"/>
                <a:ext cx="812685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Teraz aký je vzťah medzi rotačnou maticou  (jej časovou závislosťou) a vektorom uhlovej rýchlosti? V akomsi zmysle platí, že rotačná matica vyjadruje „uhlovú polohu“ a uhlová rýchlosť je mierou „rýchlosti zmeny uhlovej polohy“.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tomto prípade ale neplatí „Netonovo klišé“: rýchlosť zmeny čohokoľvek je derivácia toho čohokoľvek podľa času. Tu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nie je deriváciou rotačnej matice. </a:t>
                </a:r>
              </a:p>
            </p:txBody>
          </p:sp>
        </mc:Choice>
        <mc:Fallback xmlns="">
          <p:sp>
            <p:nvSpPr>
              <p:cNvPr id="11" name="TextBox 10"/>
              <p:cNvSpPr txBox="1">
                <a:spLocks noRot="1" noChangeAspect="1" noMove="1" noResize="1" noEditPoints="1" noAdjustHandles="1" noChangeArrowheads="1" noChangeShapeType="1" noTextEdit="1"/>
              </p:cNvSpPr>
              <p:nvPr/>
            </p:nvSpPr>
            <p:spPr>
              <a:xfrm>
                <a:off x="246580" y="4880225"/>
                <a:ext cx="8126858" cy="1754326"/>
              </a:xfrm>
              <a:prstGeom prst="rect">
                <a:avLst/>
              </a:prstGeom>
              <a:blipFill rotWithShape="0">
                <a:blip r:embed="rId10"/>
                <a:stretch>
                  <a:fillRect l="-600" t="-2091" r="-1274" b="-4878"/>
                </a:stretch>
              </a:blipFill>
            </p:spPr>
            <p:txBody>
              <a:bodyPr/>
              <a:lstStyle/>
              <a:p>
                <a:r>
                  <a:rPr lang="sk-SK">
                    <a:noFill/>
                  </a:rPr>
                  <a:t> </a:t>
                </a:r>
              </a:p>
            </p:txBody>
          </p:sp>
        </mc:Fallback>
      </mc:AlternateContent>
    </p:spTree>
    <p:extLst>
      <p:ext uri="{BB962C8B-B14F-4D97-AF65-F5344CB8AC3E}">
        <p14:creationId xmlns:p14="http://schemas.microsoft.com/office/powerpoint/2010/main" val="345577910"/>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608065" y="1344804"/>
            <a:ext cx="4077081" cy="653225"/>
          </a:xfrm>
          <a:prstGeom prst="rect">
            <a:avLst/>
          </a:prstGeom>
        </p:spPr>
      </p:pic>
      <p:sp>
        <p:nvSpPr>
          <p:cNvPr id="4" name="TextBox 3"/>
          <p:cNvSpPr txBox="1"/>
          <p:nvPr/>
        </p:nvSpPr>
        <p:spPr>
          <a:xfrm>
            <a:off x="195943" y="45248"/>
            <a:ext cx="861211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Iná (doplňujúca) redukcia informácie z pohybových rovníc. Využitie techniky momentov hybnosti a sily.</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195943" y="671804"/>
            <a:ext cx="847219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Vychádzajme z pohybových rovníc pre sústavu častíc, ale najprv každú rovnicu vektorovo vynásobme polohovým vektorom a až potom sčítajme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182869" y="1998029"/>
            <a:ext cx="5446967" cy="653225"/>
          </a:xfrm>
          <a:prstGeom prst="rect">
            <a:avLst/>
          </a:prstGeom>
        </p:spPr>
      </p:pic>
      <p:pic>
        <p:nvPicPr>
          <p:cNvPr id="11" name="Picture 10"/>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1818975" y="2677923"/>
            <a:ext cx="6542532" cy="653225"/>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410507" y="3331148"/>
                <a:ext cx="8397551" cy="34499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Čakáme, že dvojitá suma obsahujúca vnútorné sily opäť vypadne, ale kvôli princípu akcie a reakcie, ale je to všeobecne pravda. Overme to na príspevkoch do tej dvojitej sumy od častíc 1 a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Bude tam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Nedostali sme automaticky nulu, samotný princíp akcie a reakcie dvojitú sumu nezlikviduje. Musíme urobiť nejaký dodatočný predpoklad, ktorý to zariadi. Musíme dosiahnuť aby vektorový súčin, ktorý sme dostali vo poslednom vzťahu bol rovný nule. Stačí predpokladať, že sila </a:t>
                </a:r>
                <a14:m>
                  <m:oMath xmlns:m="http://schemas.openxmlformats.org/officeDocument/2006/math">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e>
                        </m:acc>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12</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rovnobežná s vektorom </a:t>
                </a:r>
                <a14:m>
                  <m:oMath xmlns:m="http://schemas.openxmlformats.org/officeDocument/2006/math">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Teda že sila vzájomného pôsobenia dvoch častíc má smer ich spojnice. Takéto sily medzi dvoma časticami sa nazývajú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centrálne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Napríklad gravitačná sila medzi dvoma časticami je centrálna.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10507" y="3331148"/>
                <a:ext cx="8397551" cy="3449919"/>
              </a:xfrm>
              <a:prstGeom prst="rect">
                <a:avLst/>
              </a:prstGeom>
              <a:blipFill rotWithShape="0">
                <a:blip r:embed="rId11"/>
                <a:stretch>
                  <a:fillRect l="-581" t="-883" r="-218" b="-1943"/>
                </a:stretch>
              </a:blipFill>
            </p:spPr>
            <p:txBody>
              <a:bodyPr/>
              <a:lstStyle/>
              <a:p>
                <a:r>
                  <a:rPr lang="sk-SK">
                    <a:noFill/>
                  </a:rPr>
                  <a:t> </a:t>
                </a:r>
              </a:p>
            </p:txBody>
          </p:sp>
        </mc:Fallback>
      </mc:AlternateContent>
      <p:pic>
        <p:nvPicPr>
          <p:cNvPr id="18" name="Picture 17"/>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1475177" y="4414901"/>
            <a:ext cx="6268212" cy="276035"/>
          </a:xfrm>
          <a:prstGeom prst="rect">
            <a:avLst/>
          </a:prstGeom>
        </p:spPr>
      </p:pic>
    </p:spTree>
    <p:extLst>
      <p:ext uri="{BB962C8B-B14F-4D97-AF65-F5344CB8AC3E}">
        <p14:creationId xmlns:p14="http://schemas.microsoft.com/office/powerpoint/2010/main" val="1521235587"/>
      </p:ext>
    </p:extLst>
  </p:cSld>
  <p:clrMapOvr>
    <a:masterClrMapping/>
  </p:clrMapOvr>
  <p:extLst mod="1"/>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 name="TextBox 2"/>
              <p:cNvSpPr txBox="1"/>
              <p:nvPr/>
            </p:nvSpPr>
            <p:spPr>
              <a:xfrm>
                <a:off x="444200" y="122348"/>
                <a:ext cx="7448764" cy="429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Súvis rotačnej matice </a:t>
                </a:r>
                <a14:m>
                  <m:oMath xmlns:m="http://schemas.openxmlformats.org/officeDocument/2006/math">
                    <m:sSub>
                      <m:sSubPr>
                        <m:ctrlPr>
                          <a:rPr kumimoji="0" lang="sk-SK"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sk-SK"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𝑹</m:t>
                        </m:r>
                      </m:e>
                      <m:sub>
                        <m:r>
                          <a:rPr kumimoji="0" lang="sk-SK"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𝒊𝒋</m:t>
                        </m:r>
                      </m:sub>
                    </m:sSub>
                    <m:r>
                      <a:rPr kumimoji="0" lang="sk-SK"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𝒕</m:t>
                    </m:r>
                    <m:r>
                      <a:rPr kumimoji="0" lang="sk-SK"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 vektorom</a:t>
                </a:r>
                <a14:m>
                  <m:oMath xmlns:m="http://schemas.openxmlformats.org/officeDocument/2006/math">
                    <m:r>
                      <a:rPr kumimoji="0" lang="sk-SK" sz="20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acc>
                      <m:accPr>
                        <m:chr m:val="⃗"/>
                        <m:ctrlPr>
                          <a:rPr kumimoji="0" lang="sk-SK"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sk-SK"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𝝎</m:t>
                        </m:r>
                      </m:e>
                    </m:acc>
                    <m:r>
                      <a:rPr kumimoji="0" lang="sk-SK"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𝒕</m:t>
                    </m:r>
                    <m:r>
                      <a:rPr kumimoji="0" lang="sk-SK"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3" name="TextBox 2"/>
              <p:cNvSpPr txBox="1">
                <a:spLocks noRot="1" noChangeAspect="1" noMove="1" noResize="1" noEditPoints="1" noAdjustHandles="1" noChangeArrowheads="1" noChangeShapeType="1" noTextEdit="1"/>
              </p:cNvSpPr>
              <p:nvPr/>
            </p:nvSpPr>
            <p:spPr>
              <a:xfrm>
                <a:off x="444200" y="122348"/>
                <a:ext cx="7448764" cy="429220"/>
              </a:xfrm>
              <a:prstGeom prst="rect">
                <a:avLst/>
              </a:prstGeom>
              <a:blipFill rotWithShape="0">
                <a:blip r:embed="rId8"/>
                <a:stretch>
                  <a:fillRect t="-7143" b="-18571"/>
                </a:stretch>
              </a:blipFill>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77123" y="667743"/>
                <a:ext cx="8737568"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teleso rotuje uhlovou rýchlosťou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počas infinitezimálnej doby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𝑑𝑡</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vykoná otočenie dané infinitezimálnym vektorom otočenia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Takémuto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infinitezimálnemu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otočeniu zodpovedá rotačná matica (odvodzovali sme to, keď sme sa bavili o otočeniach a otáčaniach)</a:t>
                </a:r>
              </a:p>
            </p:txBody>
          </p:sp>
        </mc:Choice>
        <mc:Fallback xmlns="">
          <p:sp>
            <p:nvSpPr>
              <p:cNvPr id="5" name="TextBox 4"/>
              <p:cNvSpPr txBox="1">
                <a:spLocks noRot="1" noChangeAspect="1" noMove="1" noResize="1" noEditPoints="1" noAdjustHandles="1" noChangeArrowheads="1" noChangeShapeType="1" noTextEdit="1"/>
              </p:cNvSpPr>
              <p:nvPr/>
            </p:nvSpPr>
            <p:spPr>
              <a:xfrm>
                <a:off x="277123" y="667743"/>
                <a:ext cx="8737568" cy="1477328"/>
              </a:xfrm>
              <a:prstGeom prst="rect">
                <a:avLst/>
              </a:prstGeom>
              <a:blipFill rotWithShape="0">
                <a:blip r:embed="rId9"/>
                <a:stretch>
                  <a:fillRect l="-558" t="-2479" b="-5785"/>
                </a:stretch>
              </a:blipFill>
            </p:spPr>
            <p:txBody>
              <a:bodyPr/>
              <a:lstStyle/>
              <a:p>
                <a:r>
                  <a:rPr lang="sk-SK">
                    <a:noFill/>
                  </a:rPr>
                  <a:t> </a:t>
                </a:r>
              </a:p>
            </p:txBody>
          </p:sp>
        </mc:Fallback>
      </mc:AlternateContent>
      <p:pic>
        <p:nvPicPr>
          <p:cNvPr id="9" name="Picture 8"/>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633407" y="1205674"/>
            <a:ext cx="896684" cy="324041"/>
          </a:xfrm>
          <a:prstGeom prst="rect">
            <a:avLst/>
          </a:prstGeom>
        </p:spPr>
      </p:pic>
      <p:pic>
        <p:nvPicPr>
          <p:cNvPr id="6" name="Picture 5"/>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2806161" y="2208737"/>
            <a:ext cx="2551176" cy="576072"/>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277123" y="2734797"/>
                <a:ext cx="841785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teda momentálna uhlová poloha (natočenie) tuhého telesa je dané  rotačnou maticou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𝑅</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𝑖𝑘</m:t>
                        </m:r>
                      </m:sub>
                    </m:sSub>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e>
                    </m:d>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jeho momentálna uhlová rýchlosť je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bude uhlová poloha v čase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𝑑𝑡</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daná vynásobením rotačných matíc</a:t>
                </a:r>
              </a:p>
            </p:txBody>
          </p:sp>
        </mc:Choice>
        <mc:Fallback xmlns="">
          <p:sp>
            <p:nvSpPr>
              <p:cNvPr id="4" name="TextBox 3"/>
              <p:cNvSpPr txBox="1">
                <a:spLocks noRot="1" noChangeAspect="1" noMove="1" noResize="1" noEditPoints="1" noAdjustHandles="1" noChangeArrowheads="1" noChangeShapeType="1" noTextEdit="1"/>
              </p:cNvSpPr>
              <p:nvPr/>
            </p:nvSpPr>
            <p:spPr>
              <a:xfrm>
                <a:off x="277123" y="2734797"/>
                <a:ext cx="8417859" cy="923330"/>
              </a:xfrm>
              <a:prstGeom prst="rect">
                <a:avLst/>
              </a:prstGeom>
              <a:blipFill rotWithShape="0">
                <a:blip r:embed="rId12"/>
                <a:stretch>
                  <a:fillRect l="-579" t="-3974" b="-9934"/>
                </a:stretch>
              </a:blipFill>
            </p:spPr>
            <p:txBody>
              <a:bodyPr/>
              <a:lstStyle/>
              <a:p>
                <a:r>
                  <a:rPr lang="sk-SK">
                    <a:noFill/>
                  </a:rPr>
                  <a:t> </a:t>
                </a:r>
              </a:p>
            </p:txBody>
          </p:sp>
        </mc:Fallback>
      </mc:AlternateContent>
      <p:pic>
        <p:nvPicPr>
          <p:cNvPr id="18" name="Picture 17"/>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1153634" y="3684999"/>
            <a:ext cx="6029897" cy="1119569"/>
          </a:xfrm>
          <a:prstGeom prst="rect">
            <a:avLst/>
          </a:prstGeom>
        </p:spPr>
      </p:pic>
      <p:pic>
        <p:nvPicPr>
          <p:cNvPr id="8" name="Picture 7"/>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1419131" y="5006312"/>
            <a:ext cx="5325237" cy="603504"/>
          </a:xfrm>
          <a:prstGeom prst="rect">
            <a:avLst/>
          </a:prstGeom>
        </p:spPr>
      </p:pic>
      <p:sp>
        <p:nvSpPr>
          <p:cNvPr id="10" name="Rectangle 9"/>
          <p:cNvSpPr/>
          <p:nvPr/>
        </p:nvSpPr>
        <p:spPr>
          <a:xfrm>
            <a:off x="1419131" y="4886744"/>
            <a:ext cx="5498905" cy="8013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94549" y="5807631"/>
            <a:ext cx="8920142"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Takto sa teda modifikuje „Netonovo klišé“: rýchlosť zmeny čohokoľvek je derivácia toho čohokoľvek podľa času. Deriváciou rotačnej matice nie je rovno uhlová rýchlosť ale dá sa pomocou uhlovej rýchlosti vyjadriť. </a:t>
            </a:r>
          </a:p>
        </p:txBody>
      </p:sp>
    </p:spTree>
    <p:extLst>
      <p:ext uri="{BB962C8B-B14F-4D97-AF65-F5344CB8AC3E}">
        <p14:creationId xmlns:p14="http://schemas.microsoft.com/office/powerpoint/2010/main" val="1994962547"/>
      </p:ext>
    </p:extLst>
  </p:cSld>
  <p:clrMapOvr>
    <a:masterClrMapping/>
  </p:clrMapOvr>
  <p:extLst mod="1"/>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70329" y="313765"/>
            <a:ext cx="88392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Tuhé teleso s jedným fixným bodom (upevnené v jednom fixnom bode)</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rotWithShape="1">
          <a:blip r:embed="rId6"/>
          <a:srcRect l="6871" t="45157" r="14432" b="34559"/>
          <a:stretch/>
        </p:blipFill>
        <p:spPr>
          <a:xfrm>
            <a:off x="3766305" y="819148"/>
            <a:ext cx="4395885" cy="849745"/>
          </a:xfrm>
          <a:prstGeom prst="rect">
            <a:avLst/>
          </a:prstGeom>
          <a:ln w="28575">
            <a:solidFill>
              <a:srgbClr val="FF0000"/>
            </a:solidFill>
          </a:ln>
        </p:spPr>
      </p:pic>
      <p:pic>
        <p:nvPicPr>
          <p:cNvPr id="5" name="Picture 4"/>
          <p:cNvPicPr>
            <a:picLocks noChangeAspect="1"/>
          </p:cNvPicPr>
          <p:nvPr/>
        </p:nvPicPr>
        <p:blipFill>
          <a:blip r:embed="rId7"/>
          <a:stretch>
            <a:fillRect/>
          </a:stretch>
        </p:blipFill>
        <p:spPr>
          <a:xfrm>
            <a:off x="537864" y="1171484"/>
            <a:ext cx="2524145" cy="1884841"/>
          </a:xfrm>
          <a:prstGeom prst="rect">
            <a:avLst/>
          </a:prstGeom>
        </p:spPr>
      </p:pic>
      <p:pic>
        <p:nvPicPr>
          <p:cNvPr id="6" name="Picture 5"/>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4006452" y="2404009"/>
            <a:ext cx="3972497" cy="270891"/>
          </a:xfrm>
          <a:prstGeom prst="rect">
            <a:avLst/>
          </a:prstGeom>
        </p:spPr>
      </p:pic>
      <p:sp>
        <p:nvSpPr>
          <p:cNvPr id="16" name="TextBox 15"/>
          <p:cNvSpPr txBox="1"/>
          <p:nvPr/>
        </p:nvSpPr>
        <p:spPr>
          <a:xfrm>
            <a:off x="4006452" y="1936146"/>
            <a:ext cx="2735625"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Stav tuhého telesa je</a:t>
            </a:r>
          </a:p>
        </p:txBody>
      </p:sp>
      <p:pic>
        <p:nvPicPr>
          <p:cNvPr id="18" name="Picture 17"/>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135761" y="3130511"/>
            <a:ext cx="3024378" cy="588074"/>
          </a:xfrm>
          <a:prstGeom prst="rect">
            <a:avLst/>
          </a:prstGeom>
        </p:spPr>
      </p:pic>
      <p:sp>
        <p:nvSpPr>
          <p:cNvPr id="19" name="TextBox 18"/>
          <p:cNvSpPr txBox="1"/>
          <p:nvPr/>
        </p:nvSpPr>
        <p:spPr>
          <a:xfrm>
            <a:off x="3710343" y="2726692"/>
            <a:ext cx="500881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pričom vzťah medzi „polohou“ a „rýchlosťou“ je</a:t>
            </a:r>
          </a:p>
        </p:txBody>
      </p:sp>
      <p:sp>
        <p:nvSpPr>
          <p:cNvPr id="20" name="Rectangle 19"/>
          <p:cNvSpPr/>
          <p:nvPr/>
        </p:nvSpPr>
        <p:spPr>
          <a:xfrm>
            <a:off x="3629891" y="1936146"/>
            <a:ext cx="5089268" cy="19523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1" name="TextBox 20"/>
              <p:cNvSpPr txBox="1"/>
              <p:nvPr/>
            </p:nvSpPr>
            <p:spPr>
              <a:xfrm>
                <a:off x="323273" y="3990109"/>
                <a:ext cx="8395886" cy="17879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Ďalší bod programu je „nájsť pohybové rovnice“. čakáme, že by to mala byť rovnica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Čo sa musíme naučiť je vyjadriť moment hybnosti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𝐿</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moment vonkajších síl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𝜏</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 ľubovoľnom stave      </a:t>
                </a:r>
              </a:p>
            </p:txBody>
          </p:sp>
        </mc:Choice>
        <mc:Fallback xmlns="">
          <p:sp>
            <p:nvSpPr>
              <p:cNvPr id="21" name="TextBox 20"/>
              <p:cNvSpPr txBox="1">
                <a:spLocks noRot="1" noChangeAspect="1" noMove="1" noResize="1" noEditPoints="1" noAdjustHandles="1" noChangeArrowheads="1" noChangeShapeType="1" noTextEdit="1"/>
              </p:cNvSpPr>
              <p:nvPr/>
            </p:nvSpPr>
            <p:spPr>
              <a:xfrm>
                <a:off x="323273" y="3990109"/>
                <a:ext cx="8395886" cy="1787925"/>
              </a:xfrm>
              <a:prstGeom prst="rect">
                <a:avLst/>
              </a:prstGeom>
              <a:blipFill rotWithShape="0">
                <a:blip r:embed="rId12"/>
                <a:stretch>
                  <a:fillRect l="-581" t="-2048" b="-4778"/>
                </a:stretch>
              </a:blipFill>
            </p:spPr>
            <p:txBody>
              <a:bodyPr/>
              <a:lstStyle/>
              <a:p>
                <a:r>
                  <a:rPr lang="sk-SK">
                    <a:noFill/>
                  </a:rPr>
                  <a:t> </a:t>
                </a:r>
              </a:p>
            </p:txBody>
          </p:sp>
        </mc:Fallback>
      </mc:AlternateContent>
      <p:pic>
        <p:nvPicPr>
          <p:cNvPr id="22" name="Picture 21"/>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4006452" y="4443311"/>
            <a:ext cx="824675" cy="471488"/>
          </a:xfrm>
          <a:prstGeom prst="rect">
            <a:avLst/>
          </a:prstGeom>
        </p:spPr>
      </p:pic>
      <p:pic>
        <p:nvPicPr>
          <p:cNvPr id="24" name="Picture 23"/>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2366997" y="5483210"/>
            <a:ext cx="1239584" cy="240030"/>
          </a:xfrm>
          <a:prstGeom prst="rect">
            <a:avLst/>
          </a:prstGeom>
        </p:spPr>
      </p:pic>
    </p:spTree>
    <p:extLst>
      <p:ext uri="{BB962C8B-B14F-4D97-AF65-F5344CB8AC3E}">
        <p14:creationId xmlns:p14="http://schemas.microsoft.com/office/powerpoint/2010/main" val="4066047835"/>
      </p:ext>
    </p:extLst>
  </p:cSld>
  <p:clrMapOvr>
    <a:masterClrMapping/>
  </p:clrMapOvr>
  <p:extLst mod="1"/>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70329" y="313765"/>
            <a:ext cx="88392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Tuhé teleso s jedným fixným bodom (upevnené v jednom fixnom bode):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 vonkajších síl</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170329" y="1105218"/>
                <a:ext cx="8751998"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Najprv niekoľko poznámok o vyčísľovaní momentu hybnosti vonkajších síl v ľubovoľnom stave. Predstavujeme si to tak, že tuhé teleso sa nachádza v nejakom silovom poli pôsobenia externých zdrojov. To silové pole máme „zmapované“, teda poznáme čosi ako vzorec, ktorý povie aká sila by pôsobila na istý konkrétny element telesa, keby sa nachádzal v nejakom bode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 rôzne elementy telesa môže pôsobiť v rovnakom bode rôzna sila. Napríklad mám dva objemové elementy telesa rovnakého objemu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𝑑𝑉</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ale teleso má v tých dvoch elementoch rôznu hustotu hmotnosti. Potom aj napríklad gravitačná sila, pôsobiaca na tie elementy bude rôzna.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Takže najprv treba jednoznačne identifikovať,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t.j</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pomenovať všetky elementy telesa. Najjednoduchšie je pomenovať ich  čiarkovanými (červenými súradnicami), lebo tie sa pri rotácia telesa nemenia, teda identifikujú jeho konkrétny element. </a:t>
                </a:r>
              </a:p>
            </p:txBody>
          </p:sp>
        </mc:Choice>
        <mc:Fallback xmlns="">
          <p:sp>
            <p:nvSpPr>
              <p:cNvPr id="4" name="TextBox 3"/>
              <p:cNvSpPr txBox="1">
                <a:spLocks noRot="1" noChangeAspect="1" noMove="1" noResize="1" noEditPoints="1" noAdjustHandles="1" noChangeArrowheads="1" noChangeShapeType="1" noTextEdit="1"/>
              </p:cNvSpPr>
              <p:nvPr/>
            </p:nvSpPr>
            <p:spPr>
              <a:xfrm>
                <a:off x="170329" y="1105218"/>
                <a:ext cx="8751998" cy="3416320"/>
              </a:xfrm>
              <a:prstGeom prst="rect">
                <a:avLst/>
              </a:prstGeom>
              <a:blipFill rotWithShape="0">
                <a:blip r:embed="rId5"/>
                <a:stretch>
                  <a:fillRect l="-627" t="-891" r="-696" b="-1783"/>
                </a:stretch>
              </a:blipFill>
            </p:spPr>
            <p:txBody>
              <a:bodyPr/>
              <a:lstStyle/>
              <a:p>
                <a:r>
                  <a:rPr lang="sk-SK">
                    <a:noFill/>
                  </a:rPr>
                  <a:t> </a:t>
                </a:r>
              </a:p>
            </p:txBody>
          </p:sp>
        </mc:Fallback>
      </mc:AlternateContent>
      <p:pic>
        <p:nvPicPr>
          <p:cNvPr id="5" name="Picture 4"/>
          <p:cNvPicPr>
            <a:picLocks noChangeAspect="1"/>
          </p:cNvPicPr>
          <p:nvPr/>
        </p:nvPicPr>
        <p:blipFill>
          <a:blip r:embed="rId6"/>
          <a:stretch>
            <a:fillRect/>
          </a:stretch>
        </p:blipFill>
        <p:spPr>
          <a:xfrm>
            <a:off x="326848" y="4328106"/>
            <a:ext cx="2524145" cy="1884841"/>
          </a:xfrm>
          <a:prstGeom prst="rect">
            <a:avLst/>
          </a:prstGeom>
        </p:spPr>
      </p:pic>
      <p:sp>
        <p:nvSpPr>
          <p:cNvPr id="6" name="TextBox 5"/>
          <p:cNvSpPr txBox="1"/>
          <p:nvPr/>
        </p:nvSpPr>
        <p:spPr>
          <a:xfrm>
            <a:off x="2980531" y="4521538"/>
            <a:ext cx="59849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Ale potom už je jasné, čo budeme robiť. Mapa silového poľa je funkcia</a:t>
            </a:r>
          </a:p>
        </p:txBody>
      </p:sp>
      <p:pic>
        <p:nvPicPr>
          <p:cNvPr id="8" name="Picture 7"/>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4719085" y="5130794"/>
            <a:ext cx="2335149" cy="279464"/>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3007512" y="5470187"/>
                <a:ext cx="565722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Tá funkcia hovorí, aká sila by pôsobila na infinitezimálny element telesa, „ktorého meno je“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Sup>
                      <m:sSub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up>
                    </m:sSub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Sup>
                      <m:sSub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b>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up>
                    </m:sSub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Sup>
                      <m:sSub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sub>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up>
                    </m:sSub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keby sa nachádzal v priestorovom bode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3007512" y="5470187"/>
                <a:ext cx="5657222" cy="1200329"/>
              </a:xfrm>
              <a:prstGeom prst="rect">
                <a:avLst/>
              </a:prstGeom>
              <a:blipFill rotWithShape="0">
                <a:blip r:embed="rId8"/>
                <a:stretch>
                  <a:fillRect l="-862" t="-2538" b="-7107"/>
                </a:stretch>
              </a:blipFill>
            </p:spPr>
            <p:txBody>
              <a:bodyPr/>
              <a:lstStyle/>
              <a:p>
                <a:r>
                  <a:rPr lang="sk-SK">
                    <a:noFill/>
                  </a:rPr>
                  <a:t> </a:t>
                </a:r>
              </a:p>
            </p:txBody>
          </p:sp>
        </mc:Fallback>
      </mc:AlternateContent>
    </p:spTree>
    <p:extLst>
      <p:ext uri="{BB962C8B-B14F-4D97-AF65-F5344CB8AC3E}">
        <p14:creationId xmlns:p14="http://schemas.microsoft.com/office/powerpoint/2010/main" val="1312449249"/>
      </p:ext>
    </p:extLst>
  </p:cSld>
  <p:clrMapOvr>
    <a:masterClrMapping/>
  </p:clrMapOvr>
  <p:extLst mod="1"/>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7" name="TextBox 6"/>
          <p:cNvSpPr txBox="1"/>
          <p:nvPr/>
        </p:nvSpPr>
        <p:spPr>
          <a:xfrm>
            <a:off x="3049046" y="960621"/>
            <a:ext cx="5466304"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Hodnotu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vieme vypočítať pre každý element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sa teleso nachádza v stave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 silovej mapy treba dosadiť zrotovanú polohu bodu </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70329" y="313765"/>
            <a:ext cx="88392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Tuhé teleso s jedným fixným bodom (upevnené v jednom fixnom bode):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 vonkajších síl</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8"/>
          <a:stretch>
            <a:fillRect/>
          </a:stretch>
        </p:blipFill>
        <p:spPr>
          <a:xfrm>
            <a:off x="266558" y="1021651"/>
            <a:ext cx="2524145" cy="1884841"/>
          </a:xfrm>
          <a:prstGeom prst="rect">
            <a:avLst/>
          </a:prstGeom>
        </p:spPr>
      </p:pic>
      <p:pic>
        <p:nvPicPr>
          <p:cNvPr id="9" name="Picture 8"/>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6384106" y="1608868"/>
            <a:ext cx="1239584" cy="240030"/>
          </a:xfrm>
          <a:prstGeom prst="rect">
            <a:avLst/>
          </a:prstGeom>
        </p:spPr>
      </p:pic>
      <p:pic>
        <p:nvPicPr>
          <p:cNvPr id="22" name="Picture 21"/>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4373261" y="1005555"/>
            <a:ext cx="987552" cy="308610"/>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6688314" y="1225961"/>
                <a:ext cx="128330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sSubSup>
                        <m:sSub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b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1</m:t>
                          </m:r>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sup>
                      </m:sSub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sSubSup>
                        <m:sSub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b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sup>
                      </m:sSub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sSubSup>
                        <m:sSub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b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3</m:t>
                          </m:r>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sup>
                      </m:sSub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oMath>
                  </m:oMathPara>
                </a14:m>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0" name="Rectangle 9"/>
              <p:cNvSpPr>
                <a:spLocks noRot="1" noChangeAspect="1" noMove="1" noResize="1" noEditPoints="1" noAdjustHandles="1" noChangeArrowheads="1" noChangeShapeType="1" noTextEdit="1"/>
              </p:cNvSpPr>
              <p:nvPr/>
            </p:nvSpPr>
            <p:spPr>
              <a:xfrm>
                <a:off x="6688314" y="1225961"/>
                <a:ext cx="1283300" cy="369332"/>
              </a:xfrm>
              <a:prstGeom prst="rect">
                <a:avLst/>
              </a:prstGeom>
              <a:blipFill rotWithShape="0">
                <a:blip r:embed="rId13"/>
                <a:stretch>
                  <a:fillRect b="-13115"/>
                </a:stretch>
              </a:blipFill>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049046" y="2352207"/>
                <a:ext cx="546630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sSubSup>
                      <m:sSub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b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1</m:t>
                        </m:r>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sup>
                    </m:sSub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sSubSup>
                      <m:sSub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b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sup>
                    </m:sSub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sSubSup>
                      <m:sSub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b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3</m:t>
                        </m:r>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sup>
                    </m:sSub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 teda sila na tento element telesa sa vypočíta takto</a:t>
                </a:r>
              </a:p>
            </p:txBody>
          </p:sp>
        </mc:Choice>
        <mc:Fallback xmlns="">
          <p:sp>
            <p:nvSpPr>
              <p:cNvPr id="12" name="Rectangle 11"/>
              <p:cNvSpPr>
                <a:spLocks noRot="1" noChangeAspect="1" noMove="1" noResize="1" noEditPoints="1" noAdjustHandles="1" noChangeArrowheads="1" noChangeShapeType="1" noTextEdit="1"/>
              </p:cNvSpPr>
              <p:nvPr/>
            </p:nvSpPr>
            <p:spPr>
              <a:xfrm>
                <a:off x="3049046" y="2352207"/>
                <a:ext cx="5466305" cy="646331"/>
              </a:xfrm>
              <a:prstGeom prst="rect">
                <a:avLst/>
              </a:prstGeom>
              <a:blipFill rotWithShape="0">
                <a:blip r:embed="rId14"/>
                <a:stretch>
                  <a:fillRect l="-892" t="-5660" b="-14151"/>
                </a:stretch>
              </a:blipFill>
            </p:spPr>
            <p:txBody>
              <a:bodyPr/>
              <a:lstStyle/>
              <a:p>
                <a:r>
                  <a:rPr lang="sk-SK">
                    <a:noFill/>
                  </a:rPr>
                  <a:t> </a:t>
                </a:r>
              </a:p>
            </p:txBody>
          </p:sp>
        </mc:Fallback>
      </mc:AlternateContent>
      <p:pic>
        <p:nvPicPr>
          <p:cNvPr id="23" name="Picture 22"/>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4867037" y="2818122"/>
            <a:ext cx="2000822" cy="495491"/>
          </a:xfrm>
          <a:prstGeom prst="rect">
            <a:avLst/>
          </a:prstGeom>
        </p:spPr>
      </p:pic>
      <p:sp>
        <p:nvSpPr>
          <p:cNvPr id="16" name="TextBox 15"/>
          <p:cNvSpPr txBox="1"/>
          <p:nvPr/>
        </p:nvSpPr>
        <p:spPr>
          <a:xfrm>
            <a:off x="170329" y="3358199"/>
            <a:ext cx="88392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Preto vieme vypočítať aj príspevok od uvažovaného elementu k celkovému momentu hybnosti: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9" name="Picture 18"/>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2978585" y="3745283"/>
            <a:ext cx="1203579" cy="221171"/>
          </a:xfrm>
          <a:prstGeom prst="rect">
            <a:avLst/>
          </a:prstGeom>
        </p:spPr>
      </p:pic>
      <p:pic>
        <p:nvPicPr>
          <p:cNvPr id="25" name="Picture 24"/>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1607761" y="4113202"/>
            <a:ext cx="4773168" cy="495491"/>
          </a:xfrm>
          <a:prstGeom prst="rect">
            <a:avLst/>
          </a:prstGeom>
        </p:spPr>
      </p:pic>
      <p:sp>
        <p:nvSpPr>
          <p:cNvPr id="26" name="TextBox 25"/>
          <p:cNvSpPr txBox="1"/>
          <p:nvPr/>
        </p:nvSpPr>
        <p:spPr>
          <a:xfrm>
            <a:off x="215690" y="4536791"/>
            <a:ext cx="8128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celý moment hybnosti bude súčet (integrál) cez všetky elementy telesa</a:t>
            </a:r>
          </a:p>
        </p:txBody>
      </p:sp>
      <p:pic>
        <p:nvPicPr>
          <p:cNvPr id="31" name="Picture 30"/>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1695334" y="4920731"/>
            <a:ext cx="5278946" cy="716661"/>
          </a:xfrm>
          <a:prstGeom prst="rect">
            <a:avLst/>
          </a:prstGeom>
        </p:spPr>
      </p:pic>
      <mc:AlternateContent xmlns:mc="http://schemas.openxmlformats.org/markup-compatibility/2006" xmlns:a14="http://schemas.microsoft.com/office/drawing/2010/main">
        <mc:Choice Requires="a14">
          <p:sp>
            <p:nvSpPr>
              <p:cNvPr id="30" name="TextBox 29"/>
              <p:cNvSpPr txBox="1"/>
              <p:nvPr/>
            </p:nvSpPr>
            <p:spPr>
              <a:xfrm>
                <a:off x="170329" y="5625082"/>
                <a:ext cx="800568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Symbol integrálu sme napísali naozaj len symbolicky ako akúsi sumu, lebo inak by sme museli starostlivejšie definovať čosi ako hustotu sily príslušnú k tomu, ako píšeme objemový element z premenných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sSubSup>
                      <m:sSub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b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1</m:t>
                        </m:r>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sup>
                    </m:sSub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sSubSup>
                      <m:sSub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b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sup>
                    </m:sSub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sSubSup>
                      <m:sSub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b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3</m:t>
                        </m:r>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sup>
                    </m:sSub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30" name="TextBox 29"/>
              <p:cNvSpPr txBox="1">
                <a:spLocks noRot="1" noChangeAspect="1" noMove="1" noResize="1" noEditPoints="1" noAdjustHandles="1" noChangeArrowheads="1" noChangeShapeType="1" noTextEdit="1"/>
              </p:cNvSpPr>
              <p:nvPr/>
            </p:nvSpPr>
            <p:spPr>
              <a:xfrm>
                <a:off x="170329" y="5625082"/>
                <a:ext cx="8005681" cy="923330"/>
              </a:xfrm>
              <a:prstGeom prst="rect">
                <a:avLst/>
              </a:prstGeom>
              <a:blipFill rotWithShape="0">
                <a:blip r:embed="rId19"/>
                <a:stretch>
                  <a:fillRect l="-685" t="-3974" b="-9934"/>
                </a:stretch>
              </a:blipFill>
            </p:spPr>
            <p:txBody>
              <a:bodyPr/>
              <a:lstStyle/>
              <a:p>
                <a:r>
                  <a:rPr lang="sk-SK">
                    <a:noFill/>
                  </a:rPr>
                  <a:t> </a:t>
                </a:r>
              </a:p>
            </p:txBody>
          </p:sp>
        </mc:Fallback>
      </mc:AlternateContent>
    </p:spTree>
    <p:extLst>
      <p:ext uri="{BB962C8B-B14F-4D97-AF65-F5344CB8AC3E}">
        <p14:creationId xmlns:p14="http://schemas.microsoft.com/office/powerpoint/2010/main" val="3431788920"/>
      </p:ext>
    </p:extLst>
  </p:cSld>
  <p:clrMapOvr>
    <a:masterClrMapping/>
  </p:clrMapOvr>
  <p:extLst mod="1"/>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769225" y="256367"/>
            <a:ext cx="5278946" cy="716661"/>
          </a:xfrm>
          <a:prstGeom prst="rect">
            <a:avLst/>
          </a:prstGeom>
        </p:spPr>
      </p:pic>
      <p:sp>
        <p:nvSpPr>
          <p:cNvPr id="4" name="TextBox 3"/>
          <p:cNvSpPr txBox="1"/>
          <p:nvPr/>
        </p:nvSpPr>
        <p:spPr>
          <a:xfrm>
            <a:off x="157018" y="1330036"/>
            <a:ext cx="8765309"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Podľa tohto vzorca vieme teda v každom okamihu zrátať celkový moment vonkajších síl pôsobiacich na teleso (ak máme zmapované silové pole), ale je to vzorec nepríjemný, lebo naznačuje, že v každom okamihu bude treba počítať integrál cez celý objem telesa. To je zlá správa pre numerické riešenie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Eulerovou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metódou: v každom infinitezimálnom časovom kroku budeme musieť rátať trojdimenzionálny integrál. Vo všeobecnom prípade by sa to aj mohlo stať, v špeciálnych prípadoch sa veci môžu radikálne zjednodušiť.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46553482"/>
      </p:ext>
    </p:extLst>
  </p:cSld>
  <p:clrMapOvr>
    <a:masterClrMapping/>
  </p:clrMapOvr>
  <p:extLst mod="1"/>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304800" y="125671"/>
            <a:ext cx="88392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Aby sme nestratili kontext, pripomeňme si, k čomu chceme smerovať: </a:t>
            </a:r>
            <a:r>
              <a:rPr kumimoji="0" lang="sk-SK"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Chceme predpovedať pohyb tuhého telesa s jedným fixným bodom (upevneného v jednom fixnom bode)</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rotWithShape="1">
          <a:blip r:embed="rId6"/>
          <a:srcRect l="6871" t="45157" r="14432" b="34559"/>
          <a:stretch/>
        </p:blipFill>
        <p:spPr>
          <a:xfrm>
            <a:off x="3334327" y="1275989"/>
            <a:ext cx="4395885" cy="849745"/>
          </a:xfrm>
          <a:prstGeom prst="rect">
            <a:avLst/>
          </a:prstGeom>
          <a:ln w="28575">
            <a:solidFill>
              <a:srgbClr val="FF0000"/>
            </a:solidFill>
          </a:ln>
        </p:spPr>
      </p:pic>
      <p:pic>
        <p:nvPicPr>
          <p:cNvPr id="5" name="Picture 4"/>
          <p:cNvPicPr>
            <a:picLocks noChangeAspect="1"/>
          </p:cNvPicPr>
          <p:nvPr/>
        </p:nvPicPr>
        <p:blipFill>
          <a:blip r:embed="rId7"/>
          <a:stretch>
            <a:fillRect/>
          </a:stretch>
        </p:blipFill>
        <p:spPr>
          <a:xfrm>
            <a:off x="304800" y="1791251"/>
            <a:ext cx="2524145" cy="1884841"/>
          </a:xfrm>
          <a:prstGeom prst="rect">
            <a:avLst/>
          </a:prstGeom>
        </p:spPr>
      </p:pic>
      <p:pic>
        <p:nvPicPr>
          <p:cNvPr id="6" name="Picture 5"/>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710888" y="3016869"/>
            <a:ext cx="3972497" cy="270891"/>
          </a:xfrm>
          <a:prstGeom prst="rect">
            <a:avLst/>
          </a:prstGeom>
        </p:spPr>
      </p:pic>
      <p:sp>
        <p:nvSpPr>
          <p:cNvPr id="16" name="TextBox 15"/>
          <p:cNvSpPr txBox="1"/>
          <p:nvPr/>
        </p:nvSpPr>
        <p:spPr>
          <a:xfrm>
            <a:off x="3710888" y="2549006"/>
            <a:ext cx="2735625"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Stav tuhého telesa je</a:t>
            </a:r>
          </a:p>
        </p:txBody>
      </p:sp>
      <p:pic>
        <p:nvPicPr>
          <p:cNvPr id="18" name="Picture 17"/>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840197" y="3743371"/>
            <a:ext cx="3024378" cy="588074"/>
          </a:xfrm>
          <a:prstGeom prst="rect">
            <a:avLst/>
          </a:prstGeom>
        </p:spPr>
      </p:pic>
      <p:sp>
        <p:nvSpPr>
          <p:cNvPr id="19" name="TextBox 18"/>
          <p:cNvSpPr txBox="1"/>
          <p:nvPr/>
        </p:nvSpPr>
        <p:spPr>
          <a:xfrm>
            <a:off x="3414779" y="3339552"/>
            <a:ext cx="500881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pričom vzťah medzi „polohou“ a „rýchlosťou“ je</a:t>
            </a:r>
          </a:p>
        </p:txBody>
      </p:sp>
      <p:sp>
        <p:nvSpPr>
          <p:cNvPr id="20" name="Rectangle 19"/>
          <p:cNvSpPr/>
          <p:nvPr/>
        </p:nvSpPr>
        <p:spPr>
          <a:xfrm>
            <a:off x="3334327" y="2549006"/>
            <a:ext cx="5089268" cy="19523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1" name="TextBox 20"/>
              <p:cNvSpPr txBox="1"/>
              <p:nvPr/>
            </p:nvSpPr>
            <p:spPr>
              <a:xfrm>
                <a:off x="443346" y="4966659"/>
                <a:ext cx="8395886" cy="17881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Momentálny bod programu je „nájsť pohybové rovnice“. Čakáme, že by to mala byť rovnica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Vieme už vyjadriť moment vonkajších síl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𝜏</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 ľubovoľnom stave                      , musíme ešte zvládnuť vyjadrenie momentu hybnosti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𝐿</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mc:Choice>
        <mc:Fallback xmlns="">
          <p:sp>
            <p:nvSpPr>
              <p:cNvPr id="21" name="TextBox 20"/>
              <p:cNvSpPr txBox="1">
                <a:spLocks noRot="1" noChangeAspect="1" noMove="1" noResize="1" noEditPoints="1" noAdjustHandles="1" noChangeArrowheads="1" noChangeShapeType="1" noTextEdit="1"/>
              </p:cNvSpPr>
              <p:nvPr/>
            </p:nvSpPr>
            <p:spPr>
              <a:xfrm>
                <a:off x="443346" y="4966659"/>
                <a:ext cx="8395886" cy="1788118"/>
              </a:xfrm>
              <a:prstGeom prst="rect">
                <a:avLst/>
              </a:prstGeom>
              <a:blipFill rotWithShape="0">
                <a:blip r:embed="rId12"/>
                <a:stretch>
                  <a:fillRect l="-654" t="-2048" b="-4778"/>
                </a:stretch>
              </a:blipFill>
            </p:spPr>
            <p:txBody>
              <a:bodyPr/>
              <a:lstStyle/>
              <a:p>
                <a:r>
                  <a:rPr lang="sk-SK">
                    <a:noFill/>
                  </a:rPr>
                  <a:t> </a:t>
                </a:r>
              </a:p>
            </p:txBody>
          </p:sp>
        </mc:Fallback>
      </mc:AlternateContent>
      <p:pic>
        <p:nvPicPr>
          <p:cNvPr id="22" name="Picture 21"/>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4255834" y="5548007"/>
            <a:ext cx="824675" cy="471488"/>
          </a:xfrm>
          <a:prstGeom prst="rect">
            <a:avLst/>
          </a:prstGeom>
        </p:spPr>
      </p:pic>
      <p:pic>
        <p:nvPicPr>
          <p:cNvPr id="24" name="Picture 23"/>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6950940" y="6116321"/>
            <a:ext cx="1239584" cy="240030"/>
          </a:xfrm>
          <a:prstGeom prst="rect">
            <a:avLst/>
          </a:prstGeom>
        </p:spPr>
      </p:pic>
    </p:spTree>
    <p:extLst>
      <p:ext uri="{BB962C8B-B14F-4D97-AF65-F5344CB8AC3E}">
        <p14:creationId xmlns:p14="http://schemas.microsoft.com/office/powerpoint/2010/main" val="1924306704"/>
      </p:ext>
    </p:extLst>
  </p:cSld>
  <p:clrMapOvr>
    <a:masterClrMapping/>
  </p:clrMapOvr>
  <p:extLst mod="1"/>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TextBox 2"/>
          <p:cNvSpPr txBox="1"/>
          <p:nvPr/>
        </p:nvSpPr>
        <p:spPr>
          <a:xfrm>
            <a:off x="387927" y="221673"/>
            <a:ext cx="812742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Počítajme najprv pre tuhú sústavu hmotných bodov, ktorá len rotuje, teda ktorá nevykonáva žiaden translačný pohyb. Čo je pravda o tuhom telese upevnenom v jednom fixnom bode.</a:t>
            </a:r>
            <a:endPar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3151327" y="1159474"/>
            <a:ext cx="1861947" cy="483489"/>
          </a:xfrm>
          <a:prstGeom prst="rect">
            <a:avLst/>
          </a:prstGeom>
        </p:spPr>
      </p:pic>
      <p:pic>
        <p:nvPicPr>
          <p:cNvPr id="8" name="Picture 7"/>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3151325" y="1701295"/>
            <a:ext cx="2456879" cy="483489"/>
          </a:xfrm>
          <a:prstGeom prst="rect">
            <a:avLst/>
          </a:prstGeom>
        </p:spPr>
      </p:pic>
      <p:pic>
        <p:nvPicPr>
          <p:cNvPr id="9" name="Picture 8"/>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1166846" y="6134505"/>
            <a:ext cx="2411730" cy="588645"/>
          </a:xfrm>
          <a:prstGeom prst="rect">
            <a:avLst/>
          </a:prstGeom>
        </p:spPr>
      </p:pic>
      <p:pic>
        <p:nvPicPr>
          <p:cNvPr id="10" name="Picture 9"/>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4388717" y="6231166"/>
            <a:ext cx="3459480" cy="541020"/>
          </a:xfrm>
          <a:prstGeom prst="rect">
            <a:avLst/>
          </a:prstGeom>
        </p:spPr>
      </p:pic>
      <p:pic>
        <p:nvPicPr>
          <p:cNvPr id="12" name="Picture 11"/>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2917507" y="2270463"/>
            <a:ext cx="3540443" cy="526352"/>
          </a:xfrm>
          <a:prstGeom prst="rect">
            <a:avLst/>
          </a:prstGeom>
        </p:spPr>
      </p:pic>
      <p:pic>
        <p:nvPicPr>
          <p:cNvPr id="18" name="Picture 17"/>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459771" y="2844211"/>
            <a:ext cx="8455914" cy="526352"/>
          </a:xfrm>
          <a:prstGeom prst="rect">
            <a:avLst/>
          </a:prstGeom>
        </p:spPr>
      </p:pic>
      <p:pic>
        <p:nvPicPr>
          <p:cNvPr id="19" name="Picture 18"/>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2029906" y="3398624"/>
            <a:ext cx="4843463" cy="526352"/>
          </a:xfrm>
          <a:prstGeom prst="rect">
            <a:avLst/>
          </a:prstGeom>
        </p:spPr>
      </p:pic>
      <p:pic>
        <p:nvPicPr>
          <p:cNvPr id="29" name="Picture 28"/>
          <p:cNvPicPr>
            <a:picLocks noChangeAspect="1"/>
          </p:cNvPicPr>
          <p:nvPr>
            <p:custDataLst>
              <p:tags r:id="rId8"/>
            </p:custDataLst>
          </p:nvPr>
        </p:nvPicPr>
        <p:blipFill>
          <a:blip r:embed="rId19" cstate="print">
            <a:extLst>
              <a:ext uri="{28A0092B-C50C-407E-A947-70E740481C1C}">
                <a14:useLocalDpi xmlns:a14="http://schemas.microsoft.com/office/drawing/2010/main" val="0"/>
              </a:ext>
            </a:extLst>
          </a:blip>
          <a:stretch>
            <a:fillRect/>
          </a:stretch>
        </p:blipFill>
        <p:spPr>
          <a:xfrm>
            <a:off x="1805653" y="3845714"/>
            <a:ext cx="5764149" cy="495491"/>
          </a:xfrm>
          <a:prstGeom prst="rect">
            <a:avLst/>
          </a:prstGeom>
        </p:spPr>
      </p:pic>
      <p:pic>
        <p:nvPicPr>
          <p:cNvPr id="30" name="Picture 29"/>
          <p:cNvPicPr>
            <a:picLocks noChangeAspect="1"/>
          </p:cNvPicPr>
          <p:nvPr>
            <p:custDataLst>
              <p:tags r:id="rId9"/>
            </p:custDataLst>
          </p:nvPr>
        </p:nvPicPr>
        <p:blipFill>
          <a:blip r:embed="rId20" cstate="print">
            <a:extLst>
              <a:ext uri="{28A0092B-C50C-407E-A947-70E740481C1C}">
                <a14:useLocalDpi xmlns:a14="http://schemas.microsoft.com/office/drawing/2010/main" val="0"/>
              </a:ext>
            </a:extLst>
          </a:blip>
          <a:stretch>
            <a:fillRect/>
          </a:stretch>
        </p:blipFill>
        <p:spPr>
          <a:xfrm>
            <a:off x="2538997" y="5294903"/>
            <a:ext cx="3540443" cy="480060"/>
          </a:xfrm>
          <a:prstGeom prst="rect">
            <a:avLst/>
          </a:prstGeom>
        </p:spPr>
      </p:pic>
      <p:sp>
        <p:nvSpPr>
          <p:cNvPr id="4" name="TextBox 3"/>
          <p:cNvSpPr txBox="1"/>
          <p:nvPr/>
        </p:nvSpPr>
        <p:spPr>
          <a:xfrm>
            <a:off x="141489" y="5650053"/>
            <a:ext cx="862029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 úpravách sme použili dva vzťahy, ktoré sme preberali pri „vektorovom súčine“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custDataLst>
              <p:tags r:id="rId10"/>
            </p:custDataLst>
          </p:nvPr>
        </p:nvPicPr>
        <p:blipFill>
          <a:blip r:embed="rId21" cstate="print">
            <a:extLst>
              <a:ext uri="{28A0092B-C50C-407E-A947-70E740481C1C}">
                <a14:useLocalDpi xmlns:a14="http://schemas.microsoft.com/office/drawing/2010/main" val="0"/>
              </a:ext>
            </a:extLst>
          </a:blip>
          <a:stretch>
            <a:fillRect/>
          </a:stretch>
        </p:blipFill>
        <p:spPr>
          <a:xfrm>
            <a:off x="3619247" y="4530083"/>
            <a:ext cx="1664780" cy="495491"/>
          </a:xfrm>
          <a:prstGeom prst="rect">
            <a:avLst/>
          </a:prstGeom>
        </p:spPr>
      </p:pic>
      <p:sp>
        <p:nvSpPr>
          <p:cNvPr id="6" name="Rectangle 5"/>
          <p:cNvSpPr/>
          <p:nvPr/>
        </p:nvSpPr>
        <p:spPr>
          <a:xfrm>
            <a:off x="3491345" y="4341205"/>
            <a:ext cx="1939637" cy="6843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167662" y="5241540"/>
            <a:ext cx="23353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Označili sme pritom:</a:t>
            </a:r>
          </a:p>
        </p:txBody>
      </p:sp>
    </p:spTree>
    <p:extLst>
      <p:ext uri="{BB962C8B-B14F-4D97-AF65-F5344CB8AC3E}">
        <p14:creationId xmlns:p14="http://schemas.microsoft.com/office/powerpoint/2010/main" val="3799442445"/>
      </p:ext>
    </p:extLst>
  </p:cSld>
  <p:clrMapOvr>
    <a:masterClrMapping/>
  </p:clrMapOvr>
  <p:extLst mod="1"/>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337216" y="1614192"/>
            <a:ext cx="6281928" cy="821246"/>
          </a:xfrm>
          <a:prstGeom prst="rect">
            <a:avLst/>
          </a:prstGeom>
        </p:spPr>
      </p:pic>
      <p:pic>
        <p:nvPicPr>
          <p:cNvPr id="10" name="Picture 9"/>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615595" y="1013445"/>
            <a:ext cx="3540443" cy="480060"/>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443345" y="408769"/>
                <a:ext cx="82665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Symbolom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𝐼</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𝑖𝑙</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sme označili tzv.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tenzor zotrvačnosti telesa</a:t>
                </a:r>
              </a:p>
            </p:txBody>
          </p:sp>
        </mc:Choice>
        <mc:Fallback xmlns="">
          <p:sp>
            <p:nvSpPr>
              <p:cNvPr id="3" name="TextBox 2"/>
              <p:cNvSpPr txBox="1">
                <a:spLocks noRot="1" noChangeAspect="1" noMove="1" noResize="1" noEditPoints="1" noAdjustHandles="1" noChangeArrowheads="1" noChangeShapeType="1" noTextEdit="1"/>
              </p:cNvSpPr>
              <p:nvPr/>
            </p:nvSpPr>
            <p:spPr>
              <a:xfrm>
                <a:off x="443345" y="408769"/>
                <a:ext cx="8266546" cy="369332"/>
              </a:xfrm>
              <a:prstGeom prst="rect">
                <a:avLst/>
              </a:prstGeom>
              <a:blipFill rotWithShape="0">
                <a:blip r:embed="rId10"/>
                <a:stretch>
                  <a:fillRect l="-664" t="-8197" b="-24590"/>
                </a:stretch>
              </a:blipFill>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58618" y="2807855"/>
                <a:ext cx="8636000"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Tenzor zotrvačnosti je dobrý na to, že celkový moment hybnosti tuhého telesa počítaný voči referenčnému bodu voči ktorému je počítaný aj moment zotrvačnosti sa dá vyjadriť v tvare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kde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vektor okamžitej uhlovej rýchlosti telesa. Keďže teraz sa už nebude hroziť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misinterpretácia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indexov, že čo je index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subčastice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čo index zložky vektora, budeme písať jednoduchšie </a:t>
                </a:r>
              </a:p>
            </p:txBody>
          </p:sp>
        </mc:Choice>
        <mc:Fallback xmlns="">
          <p:sp>
            <p:nvSpPr>
              <p:cNvPr id="4" name="TextBox 3"/>
              <p:cNvSpPr txBox="1">
                <a:spLocks noRot="1" noChangeAspect="1" noMove="1" noResize="1" noEditPoints="1" noAdjustHandles="1" noChangeArrowheads="1" noChangeShapeType="1" noTextEdit="1"/>
              </p:cNvSpPr>
              <p:nvPr/>
            </p:nvSpPr>
            <p:spPr>
              <a:xfrm>
                <a:off x="258618" y="2807855"/>
                <a:ext cx="8636000" cy="2585323"/>
              </a:xfrm>
              <a:prstGeom prst="rect">
                <a:avLst/>
              </a:prstGeom>
              <a:blipFill rotWithShape="0">
                <a:blip r:embed="rId11"/>
                <a:stretch>
                  <a:fillRect l="-565" t="-1415" r="-282" b="-2830"/>
                </a:stretch>
              </a:blipFill>
            </p:spPr>
            <p:txBody>
              <a:bodyPr/>
              <a:lstStyle/>
              <a:p>
                <a:r>
                  <a:rPr lang="sk-SK">
                    <a:noFill/>
                  </a:rPr>
                  <a:t> </a:t>
                </a:r>
              </a:p>
            </p:txBody>
          </p:sp>
        </mc:Fallback>
      </mc:AlternateContent>
      <p:pic>
        <p:nvPicPr>
          <p:cNvPr id="6" name="Picture 5"/>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370681" y="3791989"/>
            <a:ext cx="1728216" cy="495491"/>
          </a:xfrm>
          <a:prstGeom prst="rect">
            <a:avLst/>
          </a:prstGeom>
        </p:spPr>
      </p:pic>
      <p:sp>
        <p:nvSpPr>
          <p:cNvPr id="8" name="Rectangle 7"/>
          <p:cNvSpPr/>
          <p:nvPr/>
        </p:nvSpPr>
        <p:spPr>
          <a:xfrm>
            <a:off x="3269672" y="3630005"/>
            <a:ext cx="1939637" cy="6843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3544702" y="5683498"/>
            <a:ext cx="1380173" cy="492062"/>
          </a:xfrm>
          <a:prstGeom prst="rect">
            <a:avLst/>
          </a:prstGeom>
        </p:spPr>
      </p:pic>
      <p:sp>
        <p:nvSpPr>
          <p:cNvPr id="12" name="Rectangle 11"/>
          <p:cNvSpPr/>
          <p:nvPr/>
        </p:nvSpPr>
        <p:spPr>
          <a:xfrm>
            <a:off x="3264969" y="5555162"/>
            <a:ext cx="1939637" cy="6843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635044"/>
      </p:ext>
    </p:extLst>
  </p:cSld>
  <p:clrMapOvr>
    <a:masterClrMapping/>
  </p:clrMapOvr>
  <p:extLst mod="1"/>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380565" y="385482"/>
            <a:ext cx="630218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Tenzor</a:t>
            </a: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zotrvačnosti tuhého telesa</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773083" y="1141506"/>
            <a:ext cx="3159824" cy="588074"/>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322729" y="1882588"/>
                <a:ext cx="8552330" cy="37156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Integrál treba počítať voči osiam inerciálnej (nehybnej) súradnicovej sústavy. Integruje sa cez objem tuhého telesa. To tuhé teleso sa ale pohybuje, rotuje. Jednotlivé jeho hmotné elementy majú podchvíľou iné súradnice, takže maticové elementy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𝐼</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𝑖𝑗</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budú, všeobecne povedané, v každom okamihu iné.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Zdalo by sa na prvý pohľad, že pri riešení pohybových rovníc napríklad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Eulerovou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metódou budeme musieť pre každé infinitezimálne posunutie v čase o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𝑑𝑡</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počítať vždy znovu a znovu tenzor zotrvačnosti.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Uvidíme, že to nie je tak. Tenzor stačí spočítať raz, pre stojace teleso v nejakej referenčnej polohe a potom prepočítať tenzor zotrvačnosti pre novú zrotovanú polohu telesa už len vynásobením referenčného tenzora zotrvačnosti rotačnými maticami. Ukážeme si to.</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22729" y="1882588"/>
                <a:ext cx="8552330" cy="3715633"/>
              </a:xfrm>
              <a:prstGeom prst="rect">
                <a:avLst/>
              </a:prstGeom>
              <a:blipFill rotWithShape="0">
                <a:blip r:embed="rId6"/>
                <a:stretch>
                  <a:fillRect l="-641" t="-985" b="-1806"/>
                </a:stretch>
              </a:blipFill>
            </p:spPr>
            <p:txBody>
              <a:bodyPr/>
              <a:lstStyle/>
              <a:p>
                <a:r>
                  <a:rPr lang="sk-SK">
                    <a:noFill/>
                  </a:rPr>
                  <a:t> </a:t>
                </a:r>
              </a:p>
            </p:txBody>
          </p:sp>
        </mc:Fallback>
      </mc:AlternateContent>
    </p:spTree>
    <p:extLst>
      <p:ext uri="{BB962C8B-B14F-4D97-AF65-F5344CB8AC3E}">
        <p14:creationId xmlns:p14="http://schemas.microsoft.com/office/powerpoint/2010/main" val="1055128208"/>
      </p:ext>
    </p:extLst>
  </p:cSld>
  <p:clrMapOvr>
    <a:masterClrMapping/>
  </p:clrMapOvr>
  <p:extLst mod="1"/>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990165" y="89646"/>
            <a:ext cx="715383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Predstavme si tuhé teleso v referenčnej polohe, tam splývajú čiarkované a nečiarkované súradnice, takže tenzor zotrvačnosti v referenčnej polohe sa bude počítať takto</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4"/>
          <a:stretch>
            <a:fillRect/>
          </a:stretch>
        </p:blipFill>
        <p:spPr>
          <a:xfrm>
            <a:off x="161364" y="98611"/>
            <a:ext cx="1585463" cy="1183904"/>
          </a:xfrm>
          <a:prstGeom prst="rect">
            <a:avLst/>
          </a:prstGeom>
        </p:spPr>
      </p:pic>
      <p:pic>
        <p:nvPicPr>
          <p:cNvPr id="5" name="Picture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444924" y="1016608"/>
            <a:ext cx="3159824" cy="588074"/>
          </a:xfrm>
          <a:prstGeom prst="rect">
            <a:avLst/>
          </a:prstGeom>
        </p:spPr>
      </p:pic>
      <p:sp>
        <p:nvSpPr>
          <p:cNvPr id="7" name="TextBox 6"/>
          <p:cNvSpPr txBox="1"/>
          <p:nvPr/>
        </p:nvSpPr>
        <p:spPr>
          <a:xfrm>
            <a:off x="0" y="1550297"/>
            <a:ext cx="886609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Tenzor zotrvačnosti pri všeobecnom natočení telesa sa musí počítať v nečiarkovaných súradniciach, ale tie sa dajú vyjadriť cez čiarkované pomocou rotačnej matice udávajúcej stav telesa. Podobne sme to robili pri výpočte momentu hybnosti. Dostaneme tak</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7"/>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485067" y="2724499"/>
            <a:ext cx="6376226" cy="4078796"/>
          </a:xfrm>
          <a:prstGeom prst="rect">
            <a:avLst/>
          </a:prstGeom>
        </p:spPr>
      </p:pic>
    </p:spTree>
    <p:extLst>
      <p:ext uri="{BB962C8B-B14F-4D97-AF65-F5344CB8AC3E}">
        <p14:creationId xmlns:p14="http://schemas.microsoft.com/office/powerpoint/2010/main" val="2306942892"/>
      </p:ext>
    </p:extLst>
  </p:cSld>
  <p:clrMapOvr>
    <a:masterClrMapping/>
  </p:clrMapOvr>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1440284" y="488905"/>
            <a:ext cx="6542532" cy="653225"/>
          </a:xfrm>
          <a:prstGeom prst="rect">
            <a:avLst/>
          </a:prstGeom>
        </p:spPr>
      </p:pic>
      <p:sp>
        <p:nvSpPr>
          <p:cNvPr id="4" name="TextBox 3"/>
          <p:cNvSpPr txBox="1"/>
          <p:nvPr/>
        </p:nvSpPr>
        <p:spPr>
          <a:xfrm>
            <a:off x="249382" y="1142130"/>
            <a:ext cx="848821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Odteraz predpokladajme centrálne vnútorné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medzičasticové</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sily, potom dvojitá suma vypadne a dostaneme</a:t>
            </a:r>
          </a:p>
        </p:txBody>
      </p:sp>
      <p:pic>
        <p:nvPicPr>
          <p:cNvPr id="6" name="Picture 5"/>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174577" y="1857175"/>
            <a:ext cx="3514725" cy="615506"/>
          </a:xfrm>
          <a:prstGeom prst="rect">
            <a:avLst/>
          </a:prstGeom>
        </p:spPr>
      </p:pic>
      <p:pic>
        <p:nvPicPr>
          <p:cNvPr id="8" name="Picture 7"/>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243850" y="2541395"/>
            <a:ext cx="3418713" cy="588074"/>
          </a:xfrm>
          <a:prstGeom prst="rect">
            <a:avLst/>
          </a:prstGeom>
        </p:spPr>
      </p:pic>
      <p:pic>
        <p:nvPicPr>
          <p:cNvPr id="11" name="Picture 10"/>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1541926" y="3198183"/>
            <a:ext cx="4147376" cy="601790"/>
          </a:xfrm>
          <a:prstGeom prst="rect">
            <a:avLst/>
          </a:prstGeom>
        </p:spPr>
      </p:pic>
      <p:pic>
        <p:nvPicPr>
          <p:cNvPr id="13" name="Picture 12"/>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729253" y="3868687"/>
            <a:ext cx="4960049" cy="601790"/>
          </a:xfrm>
          <a:prstGeom prst="rect">
            <a:avLst/>
          </a:prstGeom>
        </p:spPr>
      </p:pic>
      <p:pic>
        <p:nvPicPr>
          <p:cNvPr id="15" name="Picture 14"/>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624850" y="4470477"/>
            <a:ext cx="5126355" cy="601790"/>
          </a:xfrm>
          <a:prstGeom prst="rect">
            <a:avLst/>
          </a:prstGeom>
        </p:spPr>
      </p:pic>
      <p:pic>
        <p:nvPicPr>
          <p:cNvPr id="17" name="Picture 16"/>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2327117" y="5228555"/>
            <a:ext cx="3523298" cy="582930"/>
          </a:xfrm>
          <a:prstGeom prst="rect">
            <a:avLst/>
          </a:prstGeom>
        </p:spPr>
      </p:pic>
      <p:sp>
        <p:nvSpPr>
          <p:cNvPr id="18" name="TextBox 17"/>
          <p:cNvSpPr txBox="1"/>
          <p:nvPr/>
        </p:nvSpPr>
        <p:spPr>
          <a:xfrm>
            <a:off x="179093" y="6033185"/>
            <a:ext cx="78416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jednom mieste sme s geniálnou intuíciou pridali nulu zapísanú ako vektorový súčin vektora samého zo sebou.</a:t>
            </a:r>
          </a:p>
        </p:txBody>
      </p:sp>
    </p:spTree>
    <p:extLst>
      <p:ext uri="{BB962C8B-B14F-4D97-AF65-F5344CB8AC3E}">
        <p14:creationId xmlns:p14="http://schemas.microsoft.com/office/powerpoint/2010/main" val="869584394"/>
      </p:ext>
    </p:extLst>
  </p:cSld>
  <p:clrMapOvr>
    <a:masterClrMapping/>
  </p:clrMapOvr>
  <p:extLst mod="1"/>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358588" y="376518"/>
            <a:ext cx="816684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Zopakujme, čo sme to urobili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Raz navždy vypočítame tenzor zotrvačnosti v referenčnej polohe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701365" y="1347693"/>
            <a:ext cx="3159824" cy="588074"/>
          </a:xfrm>
          <a:prstGeom prst="rect">
            <a:avLst/>
          </a:prstGeom>
        </p:spPr>
      </p:pic>
      <p:sp>
        <p:nvSpPr>
          <p:cNvPr id="5" name="TextBox 4"/>
          <p:cNvSpPr txBox="1"/>
          <p:nvPr/>
        </p:nvSpPr>
        <p:spPr>
          <a:xfrm>
            <a:off x="367553" y="1972236"/>
            <a:ext cx="814891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Tento referenčný tenzor zotrvačnosti je, samozrejme, nezávislý na čase. Tenzor zotrvačnosti vo všeobecnej polohe telesa závisí na čase, lebo poloha závisí na čase, ale dá sa vyjadriť v tvare, ktorý sme práve odvodili</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 name="Picture 9"/>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006173" y="3015129"/>
            <a:ext cx="2636901" cy="492062"/>
          </a:xfrm>
          <a:prstGeom prst="rect">
            <a:avLst/>
          </a:prstGeom>
        </p:spPr>
      </p:pic>
      <p:sp>
        <p:nvSpPr>
          <p:cNvPr id="8" name="TextBox 7"/>
          <p:cNvSpPr txBox="1"/>
          <p:nvPr/>
        </p:nvSpPr>
        <p:spPr>
          <a:xfrm>
            <a:off x="412376" y="3558989"/>
            <a:ext cx="835510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Celá časová závislosť je teda skrytá len v rotačných maticiach, ktoré sú súčasťou definície stavu. Netreba teda počítať nanovo tenzor zotrvačnosti pre každú polohu telesa, ako sme sa báli.</a:t>
            </a:r>
          </a:p>
        </p:txBody>
      </p:sp>
    </p:spTree>
    <p:extLst>
      <p:ext uri="{BB962C8B-B14F-4D97-AF65-F5344CB8AC3E}">
        <p14:creationId xmlns:p14="http://schemas.microsoft.com/office/powerpoint/2010/main" val="1485424239"/>
      </p:ext>
    </p:extLst>
  </p:cSld>
  <p:clrMapOvr>
    <a:masterClrMapping/>
  </p:clrMapOvr>
  <p:extLst mod="1"/>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8" name="TextBox 7"/>
          <p:cNvSpPr txBox="1"/>
          <p:nvPr/>
        </p:nvSpPr>
        <p:spPr>
          <a:xfrm>
            <a:off x="538905" y="4214903"/>
            <a:ext cx="8072846"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Už sme raz diskutovali o tom, že polohový vektor hmotného stredu je vážený priemer polohových vektorov hmotných elementov telesa.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náhodou počiatok súradnicovej sústavy je zhodný s polohou hmotného stredu, bude zrejme polohový vektor hmotného stredu nulový, teda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voči hmotnému stredu ako referenčnému bodu platí</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498692" y="171576"/>
            <a:ext cx="8113059"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Tenzor zotrvačnosti v akomsi zmysle charakterizuje, ako je „rozložená po priestore“ hmotnosť telesa. Pojem hmotného stredu tiež súvisí s „rozložením hmotnosti v priestore“ ale inak. Hmotný stred je odpoveď na otázku, ktorý bod by sme si vybrali, ak by sme chceli považovať tuhé teleso len za jeden bod v ktorom je sústredená celá hmotnosť telesa. Niečo podobné robíme, keď chceme charakterizovať výšku Slovákov, ale dovolia nám povedať len jedno číslo. Vtedy je dobré povedať číslo, ktoré sa volá stredná (priemerná) výška Slováka.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Slováci ale nie sú všetci rovnakí, ako hradná stráž. Ak chceme lepšie charakterizovať výšku Slovákov, že nám dovolia povedať aj druhé číslo, potom je najlepšie vypočítať stredný kvadrát odchýlky</a:t>
            </a:r>
          </a:p>
        </p:txBody>
      </p:sp>
      <p:pic>
        <p:nvPicPr>
          <p:cNvPr id="4" name="Picture 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686812" y="2165533"/>
            <a:ext cx="1251585" cy="577787"/>
          </a:xfrm>
          <a:prstGeom prst="rect">
            <a:avLst/>
          </a:prstGeom>
        </p:spPr>
      </p:pic>
      <p:pic>
        <p:nvPicPr>
          <p:cNvPr id="6" name="Picture 5"/>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002741" y="3612506"/>
            <a:ext cx="3104960" cy="577787"/>
          </a:xfrm>
          <a:prstGeom prst="rect">
            <a:avLst/>
          </a:prstGeom>
        </p:spPr>
      </p:pic>
      <p:pic>
        <p:nvPicPr>
          <p:cNvPr id="7" name="Picture 6"/>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560441" y="4817300"/>
            <a:ext cx="1669923" cy="577787"/>
          </a:xfrm>
          <a:prstGeom prst="rect">
            <a:avLst/>
          </a:prstGeom>
        </p:spPr>
      </p:pic>
      <p:pic>
        <p:nvPicPr>
          <p:cNvPr id="10" name="Picture 9"/>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3686812" y="6246228"/>
            <a:ext cx="1219010" cy="486918"/>
          </a:xfrm>
          <a:prstGeom prst="rect">
            <a:avLst/>
          </a:prstGeom>
        </p:spPr>
      </p:pic>
    </p:spTree>
    <p:extLst>
      <p:ext uri="{BB962C8B-B14F-4D97-AF65-F5344CB8AC3E}">
        <p14:creationId xmlns:p14="http://schemas.microsoft.com/office/powerpoint/2010/main" val="3878991062"/>
      </p:ext>
    </p:extLst>
  </p:cSld>
  <p:clrMapOvr>
    <a:masterClrMapping/>
  </p:clrMapOvr>
  <p:extLst mod="1"/>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765656" y="1349486"/>
            <a:ext cx="3159824" cy="588074"/>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400594" y="313509"/>
                <a:ext cx="8255726" cy="61870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Predstavme si teraz, že referenčná poloha tuhého telesa znamená aj to, že hmotný stred telesa leží v referenčnom bode (počiatku pevnej súradnicovej sústavy) . Potom vo výraze pre referenčný tenzor zotrvačnosti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súradnice bodov </a:t>
                </a:r>
                <a14:m>
                  <m:oMath xmlns:m="http://schemas.openxmlformats.org/officeDocument/2006/math">
                    <m:sSubSup>
                      <m:sSub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up>
                    </m:sSubSup>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sú vlastne odchýlky polohy elementov telesa od polohy hmotného stredu. Tenzor zotrvačnosti je kvadratický výraz. Takže vidíme, že charakterizuje nakoľko sa rozloženie hmoty telesa odlišuje od prípadu, že by celá hmotnosť bola sústredená v hmotnom strede.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Najprirodzenejšie je teda počítať referenčný tenzor zotrvačnosti voči hmotnému stredu telesa ako referenčnému bodu.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Často ale musíme vedieť vypočítať moment zotrvačnosti aj v prípade, že referenčný bod nie je totožný s hmotným stredom. Zistime čo dostaneme.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Označme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14:m>
                  <m:oMath xmlns:m="http://schemas.openxmlformats.org/officeDocument/2006/math">
                    <m:sSubSup>
                      <m:sSub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up>
                    </m:sSubSup>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súradnice bodov telesa voči hmotnému stredu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14:m>
                  <m:oMath xmlns:m="http://schemas.openxmlformats.org/officeDocument/2006/math">
                    <m:sSubSup>
                      <m:sSub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up>
                    </m:sSubSup>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súradnice bodov telesa voči všeobecnému referenčnému bodu ale pre prípad referenčného natočenia telesa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14:m>
                  <m:oMath xmlns:m="http://schemas.openxmlformats.org/officeDocument/2006/math">
                    <m:sSubSup>
                      <m:sSub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up>
                    </m:sSubSup>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súradnice hmotného stredu voči všeobecnému referenčnému bodu</a:t>
                </a:r>
              </a:p>
            </p:txBody>
          </p:sp>
        </mc:Choice>
        <mc:Fallback xmlns="">
          <p:sp>
            <p:nvSpPr>
              <p:cNvPr id="4" name="TextBox 3"/>
              <p:cNvSpPr txBox="1">
                <a:spLocks noRot="1" noChangeAspect="1" noMove="1" noResize="1" noEditPoints="1" noAdjustHandles="1" noChangeArrowheads="1" noChangeShapeType="1" noTextEdit="1"/>
              </p:cNvSpPr>
              <p:nvPr/>
            </p:nvSpPr>
            <p:spPr>
              <a:xfrm>
                <a:off x="400594" y="313509"/>
                <a:ext cx="8255726" cy="6187078"/>
              </a:xfrm>
              <a:prstGeom prst="rect">
                <a:avLst/>
              </a:prstGeom>
              <a:blipFill rotWithShape="0">
                <a:blip r:embed="rId6"/>
                <a:stretch>
                  <a:fillRect l="-665" t="-493" r="-1034" b="-591"/>
                </a:stretch>
              </a:blipFill>
            </p:spPr>
            <p:txBody>
              <a:bodyPr/>
              <a:lstStyle/>
              <a:p>
                <a:r>
                  <a:rPr lang="sk-SK">
                    <a:noFill/>
                  </a:rPr>
                  <a:t> </a:t>
                </a:r>
              </a:p>
            </p:txBody>
          </p:sp>
        </mc:Fallback>
      </mc:AlternateContent>
    </p:spTree>
    <p:extLst>
      <p:ext uri="{BB962C8B-B14F-4D97-AF65-F5344CB8AC3E}">
        <p14:creationId xmlns:p14="http://schemas.microsoft.com/office/powerpoint/2010/main" val="1095183395"/>
      </p:ext>
    </p:extLst>
  </p:cSld>
  <p:clrMapOvr>
    <a:masterClrMapping/>
  </p:clrMapOvr>
  <p:extLst mod="1"/>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013387" y="466572"/>
            <a:ext cx="3159824" cy="588074"/>
          </a:xfrm>
          <a:prstGeom prst="rect">
            <a:avLst/>
          </a:prstGeom>
        </p:spPr>
      </p:pic>
      <p:pic>
        <p:nvPicPr>
          <p:cNvPr id="19" name="Picture 18"/>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013387" y="1230981"/>
            <a:ext cx="5897880" cy="3380994"/>
          </a:xfrm>
          <a:prstGeom prst="rect">
            <a:avLst/>
          </a:prstGeom>
        </p:spPr>
      </p:pic>
      <p:pic>
        <p:nvPicPr>
          <p:cNvPr id="23" name="Picture 22"/>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1999728" y="4964645"/>
            <a:ext cx="3351848" cy="492062"/>
          </a:xfrm>
          <a:prstGeom prst="rect">
            <a:avLst/>
          </a:prstGeom>
        </p:spPr>
      </p:pic>
      <p:sp>
        <p:nvSpPr>
          <p:cNvPr id="24" name="Rectangle 23"/>
          <p:cNvSpPr/>
          <p:nvPr/>
        </p:nvSpPr>
        <p:spPr>
          <a:xfrm>
            <a:off x="1882540" y="4788310"/>
            <a:ext cx="3586225" cy="8447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261257" y="5886994"/>
            <a:ext cx="782900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Tenzor zotrvačnosti voči ľubovoľnému bodu je rovný súčtu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tenzora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zotrvačnosti voči hmotnému stredu a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tenzora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zotrvačnosti ťažiska“ voči tomu referenčnému bodu</a:t>
            </a:r>
          </a:p>
        </p:txBody>
      </p:sp>
    </p:spTree>
    <p:extLst>
      <p:ext uri="{BB962C8B-B14F-4D97-AF65-F5344CB8AC3E}">
        <p14:creationId xmlns:p14="http://schemas.microsoft.com/office/powerpoint/2010/main" val="2613692206"/>
      </p:ext>
    </p:extLst>
  </p:cSld>
  <p:clrMapOvr>
    <a:masterClrMapping/>
  </p:clrMapOvr>
  <p:extLst mod="1"/>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nvPicPr>
        <p:blipFill>
          <a:blip r:embed="rId7"/>
          <a:stretch>
            <a:fillRect/>
          </a:stretch>
        </p:blipFill>
        <p:spPr>
          <a:xfrm>
            <a:off x="179294" y="842682"/>
            <a:ext cx="1585463" cy="1183904"/>
          </a:xfrm>
          <a:prstGeom prst="rect">
            <a:avLst/>
          </a:prstGeom>
        </p:spPr>
      </p:pic>
      <p:sp>
        <p:nvSpPr>
          <p:cNvPr id="4" name="TextBox 3"/>
          <p:cNvSpPr txBox="1"/>
          <p:nvPr/>
        </p:nvSpPr>
        <p:spPr>
          <a:xfrm>
            <a:off x="1344706" y="215153"/>
            <a:ext cx="698350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Pohybové rovnice telesa upevneného v jednom bode</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2052917" y="717176"/>
            <a:ext cx="61677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Sme na konci strastiplnej cesty, máme pohybové rovnice!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142065" y="1699057"/>
            <a:ext cx="3972497" cy="270891"/>
          </a:xfrm>
          <a:prstGeom prst="rect">
            <a:avLst/>
          </a:prstGeom>
        </p:spPr>
      </p:pic>
      <p:sp>
        <p:nvSpPr>
          <p:cNvPr id="7" name="TextBox 6"/>
          <p:cNvSpPr txBox="1"/>
          <p:nvPr/>
        </p:nvSpPr>
        <p:spPr>
          <a:xfrm>
            <a:off x="2034487" y="1168441"/>
            <a:ext cx="27356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Stav tuhého telesa je</a:t>
            </a:r>
          </a:p>
        </p:txBody>
      </p:sp>
      <p:pic>
        <p:nvPicPr>
          <p:cNvPr id="8" name="Picture 7"/>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181727" y="2586923"/>
            <a:ext cx="3024378" cy="588074"/>
          </a:xfrm>
          <a:prstGeom prst="rect">
            <a:avLst/>
          </a:prstGeom>
        </p:spPr>
      </p:pic>
      <p:sp>
        <p:nvSpPr>
          <p:cNvPr id="9" name="TextBox 8"/>
          <p:cNvSpPr txBox="1"/>
          <p:nvPr/>
        </p:nvSpPr>
        <p:spPr>
          <a:xfrm>
            <a:off x="2052917" y="2088776"/>
            <a:ext cx="49933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Vzťah medzi „polohou“ a „rýchlosťou“ je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p:cNvSpPr txBox="1"/>
          <p:nvPr/>
        </p:nvSpPr>
        <p:spPr>
          <a:xfrm>
            <a:off x="2088776" y="3290048"/>
            <a:ext cx="43837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„Silová rovnica“ je                     kde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Picture 10"/>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4291693" y="3226148"/>
            <a:ext cx="824675" cy="471488"/>
          </a:xfrm>
          <a:prstGeom prst="rect">
            <a:avLst/>
          </a:prstGeom>
        </p:spPr>
      </p:pic>
      <p:pic>
        <p:nvPicPr>
          <p:cNvPr id="19" name="Picture 18"/>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2232167" y="3926461"/>
            <a:ext cx="3026093" cy="517779"/>
          </a:xfrm>
          <a:prstGeom prst="rect">
            <a:avLst/>
          </a:prstGeom>
        </p:spPr>
      </p:pic>
      <p:pic>
        <p:nvPicPr>
          <p:cNvPr id="18" name="Picture 17"/>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2224254" y="4553178"/>
            <a:ext cx="4877753" cy="716661"/>
          </a:xfrm>
          <a:prstGeom prst="rect">
            <a:avLst/>
          </a:prstGeom>
        </p:spPr>
      </p:pic>
      <p:sp>
        <p:nvSpPr>
          <p:cNvPr id="15" name="TextBox 14"/>
          <p:cNvSpPr txBox="1"/>
          <p:nvPr/>
        </p:nvSpPr>
        <p:spPr>
          <a:xfrm>
            <a:off x="143435" y="5307105"/>
            <a:ext cx="839993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Toto vyzerá hrôzostrašne, ale dá sa to celkom ľahko naprogramovať pre numerické riešenie. Žiaľ vo všeobecnom prípade nehomogénnych silových polí asi budeme musieť počítať jeden trojrozmerný integrál pre výpočet momentu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íl v každej novej polohe telesa v priebehu numerického riešenia.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80170502"/>
      </p:ext>
    </p:extLst>
  </p:cSld>
  <p:clrMapOvr>
    <a:masterClrMapping/>
  </p:clrMapOvr>
  <p:extLst mod="1"/>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884022" y="96743"/>
            <a:ext cx="698350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Pohybové rovnice telesa upevneného v jednom bode</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homogénnom gravitačnom poli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323273" y="968812"/>
            <a:ext cx="8552873"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tuhé teleso v  homogénnom gravitačnom poli sa výrazne zjednoduší výpočet celkového momentu vonkajších síl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 vzorci vystupuje aktuálny polohový vektor ťažiska pre dané natočenie telesa a to vieme ľahko vyjadriť pomocou rotačnej matice vyjadrujúcej okamžité natočenie a súradníc ťažiska v referenčnom stave telesa. Dostaneme teda</a:t>
            </a:r>
          </a:p>
        </p:txBody>
      </p:sp>
      <p:pic>
        <p:nvPicPr>
          <p:cNvPr id="13" name="Picture 12"/>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219983" y="3164320"/>
            <a:ext cx="4759452" cy="526352"/>
          </a:xfrm>
          <a:prstGeom prst="rect">
            <a:avLst/>
          </a:prstGeom>
        </p:spPr>
      </p:pic>
      <p:pic>
        <p:nvPicPr>
          <p:cNvPr id="7" name="Picture 6"/>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796274" y="1695311"/>
            <a:ext cx="1159002" cy="224600"/>
          </a:xfrm>
          <a:prstGeom prst="rect">
            <a:avLst/>
          </a:prstGeom>
        </p:spPr>
      </p:pic>
      <p:sp>
        <p:nvSpPr>
          <p:cNvPr id="14" name="TextBox 13"/>
          <p:cNvSpPr txBox="1"/>
          <p:nvPr/>
        </p:nvSpPr>
        <p:spPr>
          <a:xfrm>
            <a:off x="544945" y="3934691"/>
            <a:ext cx="773083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Okamžitý stav telesa teda bude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pohybové rovnice budú</a:t>
            </a:r>
          </a:p>
        </p:txBody>
      </p:sp>
      <p:pic>
        <p:nvPicPr>
          <p:cNvPr id="16" name="Picture 15"/>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448419" y="4438214"/>
            <a:ext cx="1342454" cy="240030"/>
          </a:xfrm>
          <a:prstGeom prst="rect">
            <a:avLst/>
          </a:prstGeom>
        </p:spPr>
      </p:pic>
      <p:pic>
        <p:nvPicPr>
          <p:cNvPr id="18" name="Picture 17"/>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2976056" y="5135020"/>
            <a:ext cx="3020949" cy="588074"/>
          </a:xfrm>
          <a:prstGeom prst="rect">
            <a:avLst/>
          </a:prstGeom>
        </p:spPr>
      </p:pic>
      <p:pic>
        <p:nvPicPr>
          <p:cNvPr id="21" name="Picture 20"/>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2491539" y="5855110"/>
            <a:ext cx="3768471" cy="613791"/>
          </a:xfrm>
          <a:prstGeom prst="rect">
            <a:avLst/>
          </a:prstGeom>
        </p:spPr>
      </p:pic>
    </p:spTree>
    <p:extLst>
      <p:ext uri="{BB962C8B-B14F-4D97-AF65-F5344CB8AC3E}">
        <p14:creationId xmlns:p14="http://schemas.microsoft.com/office/powerpoint/2010/main" val="1116378257"/>
      </p:ext>
    </p:extLst>
  </p:cSld>
  <p:clrMapOvr>
    <a:masterClrMapping/>
  </p:clrMapOvr>
  <p:extLst mod="1"/>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711200" y="267854"/>
            <a:ext cx="73613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Numerické riešenie </a:t>
            </a:r>
            <a:r>
              <a:rPr kumimoji="0" lang="sk-SK"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Eulerovou</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metódou</a:t>
            </a:r>
          </a:p>
        </p:txBody>
      </p:sp>
      <mc:AlternateContent xmlns:mc="http://schemas.openxmlformats.org/markup-compatibility/2006" xmlns:a14="http://schemas.microsoft.com/office/drawing/2010/main">
        <mc:Choice Requires="a14">
          <p:sp>
            <p:nvSpPr>
              <p:cNvPr id="4" name="TextBox 3"/>
              <p:cNvSpPr txBox="1"/>
              <p:nvPr/>
            </p:nvSpPr>
            <p:spPr>
              <a:xfrm>
                <a:off x="193964" y="1126836"/>
                <a:ext cx="870989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Chceme si teraz ukázať, že nájdené pohybové rovnice „umožňujú predpovedať budúcnosť“. Ukážeme to tak, že zostavíme jednoduchú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Eulerovu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metódu posúvania sa do budúcnosti po malých časových krokoch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𝑑𝑡</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Vypracujeme teda numerický návod</a:t>
                </a:r>
              </a:p>
            </p:txBody>
          </p:sp>
        </mc:Choice>
        <mc:Fallback xmlns="">
          <p:sp>
            <p:nvSpPr>
              <p:cNvPr id="4" name="TextBox 3"/>
              <p:cNvSpPr txBox="1">
                <a:spLocks noRot="1" noChangeAspect="1" noMove="1" noResize="1" noEditPoints="1" noAdjustHandles="1" noChangeArrowheads="1" noChangeShapeType="1" noTextEdit="1"/>
              </p:cNvSpPr>
              <p:nvPr/>
            </p:nvSpPr>
            <p:spPr>
              <a:xfrm>
                <a:off x="193964" y="1126836"/>
                <a:ext cx="8709891" cy="1200329"/>
              </a:xfrm>
              <a:prstGeom prst="rect">
                <a:avLst/>
              </a:prstGeom>
              <a:blipFill rotWithShape="0">
                <a:blip r:embed="rId12"/>
                <a:stretch>
                  <a:fillRect l="-630" t="-3046" r="-770" b="-7107"/>
                </a:stretch>
              </a:blipFill>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189148" y="2089849"/>
                <a:ext cx="6594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Ako sa posunúť z časového okamihu </a:t>
                </a:r>
                <a14:m>
                  <m:oMath xmlns:m="http://schemas.openxmlformats.org/officeDocument/2006/math">
                    <m:r>
                      <a:rPr kumimoji="0" lang="sk-SK"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𝒕</m:t>
                    </m:r>
                  </m:oMath>
                </a14:m>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do okamihu </a:t>
                </a:r>
                <a14:m>
                  <m:oMath xmlns:m="http://schemas.openxmlformats.org/officeDocument/2006/math">
                    <m:r>
                      <a:rPr kumimoji="0" lang="sk-SK"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𝒕</m:t>
                    </m:r>
                    <m:r>
                      <a:rPr kumimoji="0" lang="sk-SK"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𝒅𝒕</m:t>
                    </m:r>
                  </m:oMath>
                </a14:m>
                <a:endPar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189148" y="2089849"/>
                <a:ext cx="6594763" cy="369332"/>
              </a:xfrm>
              <a:prstGeom prst="rect">
                <a:avLst/>
              </a:prstGeom>
              <a:blipFill rotWithShape="0">
                <a:blip r:embed="rId13"/>
                <a:stretch>
                  <a:fillRect l="-739" t="-10000" b="-26667"/>
                </a:stretch>
              </a:blipFill>
            </p:spPr>
            <p:txBody>
              <a:bodyPr/>
              <a:lstStyle/>
              <a:p>
                <a:r>
                  <a:rPr lang="sk-SK">
                    <a:noFill/>
                  </a:rPr>
                  <a:t> </a:t>
                </a:r>
              </a:p>
            </p:txBody>
          </p:sp>
        </mc:Fallback>
      </mc:AlternateContent>
      <p:pic>
        <p:nvPicPr>
          <p:cNvPr id="20" name="Picture 19"/>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193964" y="3079944"/>
            <a:ext cx="2517458" cy="490061"/>
          </a:xfrm>
          <a:prstGeom prst="rect">
            <a:avLst/>
          </a:prstGeom>
        </p:spPr>
      </p:pic>
      <p:pic>
        <p:nvPicPr>
          <p:cNvPr id="18" name="Picture 17"/>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a:xfrm>
            <a:off x="240998" y="4843247"/>
            <a:ext cx="8491062" cy="431483"/>
          </a:xfrm>
          <a:prstGeom prst="rect">
            <a:avLst/>
          </a:prstGeom>
        </p:spPr>
      </p:pic>
      <p:pic>
        <p:nvPicPr>
          <p:cNvPr id="10" name="Picture 9"/>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a:xfrm>
            <a:off x="2280805" y="2489477"/>
            <a:ext cx="4039362" cy="308610"/>
          </a:xfrm>
          <a:prstGeom prst="rect">
            <a:avLst/>
          </a:prstGeom>
        </p:spPr>
      </p:pic>
      <p:sp>
        <p:nvSpPr>
          <p:cNvPr id="11" name="Rectangle 10"/>
          <p:cNvSpPr/>
          <p:nvPr/>
        </p:nvSpPr>
        <p:spPr>
          <a:xfrm>
            <a:off x="2001948" y="2399085"/>
            <a:ext cx="4528161" cy="4826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4" name="Picture 33"/>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a:xfrm>
            <a:off x="2711422" y="3773257"/>
            <a:ext cx="2598896" cy="410051"/>
          </a:xfrm>
          <a:prstGeom prst="rect">
            <a:avLst/>
          </a:prstGeom>
        </p:spPr>
      </p:pic>
      <p:pic>
        <p:nvPicPr>
          <p:cNvPr id="21" name="Picture 20"/>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2945598" y="3097243"/>
            <a:ext cx="3140393" cy="511493"/>
          </a:xfrm>
          <a:prstGeom prst="rect">
            <a:avLst/>
          </a:prstGeom>
        </p:spPr>
      </p:pic>
      <p:pic>
        <p:nvPicPr>
          <p:cNvPr id="28" name="Picture 27"/>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a:xfrm>
            <a:off x="6320167" y="3147886"/>
            <a:ext cx="2514600" cy="435769"/>
          </a:xfrm>
          <a:prstGeom prst="rect">
            <a:avLst/>
          </a:prstGeom>
        </p:spPr>
      </p:pic>
      <p:sp>
        <p:nvSpPr>
          <p:cNvPr id="25" name="Rectangle 24"/>
          <p:cNvSpPr/>
          <p:nvPr/>
        </p:nvSpPr>
        <p:spPr>
          <a:xfrm>
            <a:off x="110836" y="3038764"/>
            <a:ext cx="2660073" cy="56341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p:nvSpPr>
        <p:spPr>
          <a:xfrm>
            <a:off x="2886111" y="3044422"/>
            <a:ext cx="3256071" cy="56341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p:cNvSpPr/>
          <p:nvPr/>
        </p:nvSpPr>
        <p:spPr>
          <a:xfrm>
            <a:off x="6210104" y="3043265"/>
            <a:ext cx="2804587" cy="563418"/>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Picture 29"/>
          <p:cNvPicPr>
            <a:picLocks noChangeAspect="1"/>
          </p:cNvPicPr>
          <p:nvPr>
            <p:custDataLst>
              <p:tags r:id="rId7"/>
            </p:custDataLst>
          </p:nvPr>
        </p:nvPicPr>
        <p:blipFill>
          <a:blip r:embed="rId20" cstate="print">
            <a:extLst>
              <a:ext uri="{28A0092B-C50C-407E-A947-70E740481C1C}">
                <a14:useLocalDpi xmlns:a14="http://schemas.microsoft.com/office/drawing/2010/main" val="0"/>
              </a:ext>
            </a:extLst>
          </a:blip>
          <a:stretch>
            <a:fillRect/>
          </a:stretch>
        </p:blipFill>
        <p:spPr>
          <a:xfrm>
            <a:off x="193965" y="5414914"/>
            <a:ext cx="8478203" cy="431483"/>
          </a:xfrm>
          <a:prstGeom prst="rect">
            <a:avLst/>
          </a:prstGeom>
        </p:spPr>
      </p:pic>
      <p:pic>
        <p:nvPicPr>
          <p:cNvPr id="35" name="Picture 34"/>
          <p:cNvPicPr>
            <a:picLocks noChangeAspect="1"/>
          </p:cNvPicPr>
          <p:nvPr>
            <p:custDataLst>
              <p:tags r:id="rId8"/>
            </p:custDataLst>
          </p:nvPr>
        </p:nvPicPr>
        <p:blipFill>
          <a:blip r:embed="rId21" cstate="print">
            <a:extLst>
              <a:ext uri="{28A0092B-C50C-407E-A947-70E740481C1C}">
                <a14:useLocalDpi xmlns:a14="http://schemas.microsoft.com/office/drawing/2010/main" val="0"/>
              </a:ext>
            </a:extLst>
          </a:blip>
          <a:stretch>
            <a:fillRect/>
          </a:stretch>
        </p:blipFill>
        <p:spPr>
          <a:xfrm>
            <a:off x="2280805" y="4296069"/>
            <a:ext cx="3626168" cy="410051"/>
          </a:xfrm>
          <a:prstGeom prst="rect">
            <a:avLst/>
          </a:prstGeom>
        </p:spPr>
      </p:pic>
      <p:sp>
        <p:nvSpPr>
          <p:cNvPr id="37" name="Rectangle 36"/>
          <p:cNvSpPr/>
          <p:nvPr/>
        </p:nvSpPr>
        <p:spPr>
          <a:xfrm>
            <a:off x="2632364" y="3703781"/>
            <a:ext cx="2761672" cy="49876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p:cNvSpPr/>
          <p:nvPr/>
        </p:nvSpPr>
        <p:spPr>
          <a:xfrm>
            <a:off x="2184400" y="4241688"/>
            <a:ext cx="4025704" cy="49876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9" name="TextBox 38"/>
              <p:cNvSpPr txBox="1"/>
              <p:nvPr/>
            </p:nvSpPr>
            <p:spPr>
              <a:xfrm>
                <a:off x="110836" y="6068291"/>
                <a:ext cx="8793019" cy="6686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Celú pravú stranu už máme pre daný okamih vyčíslenú, všetko, čo potrebujeme je v modrých rámčekoch. To čo potrebujeme vypočítať je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𝑗</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ľavej strane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110836" y="6068291"/>
                <a:ext cx="8793019" cy="668645"/>
              </a:xfrm>
              <a:prstGeom prst="rect">
                <a:avLst/>
              </a:prstGeom>
              <a:blipFill rotWithShape="0">
                <a:blip r:embed="rId22"/>
                <a:stretch>
                  <a:fillRect l="-554" t="-4545" b="-10000"/>
                </a:stretch>
              </a:blipFill>
            </p:spPr>
            <p:txBody>
              <a:bodyPr/>
              <a:lstStyle/>
              <a:p>
                <a:r>
                  <a:rPr lang="sk-SK">
                    <a:noFill/>
                  </a:rPr>
                  <a:t> </a:t>
                </a:r>
              </a:p>
            </p:txBody>
          </p:sp>
        </mc:Fallback>
      </mc:AlternateContent>
    </p:spTree>
    <p:extLst>
      <p:ext uri="{BB962C8B-B14F-4D97-AF65-F5344CB8AC3E}">
        <p14:creationId xmlns:p14="http://schemas.microsoft.com/office/powerpoint/2010/main" val="233024561"/>
      </p:ext>
    </p:extLst>
  </p:cSld>
  <p:clrMapOvr>
    <a:masterClrMapping/>
  </p:clrMapOvr>
  <p:extLst mod="1"/>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184729" y="242550"/>
            <a:ext cx="8478203" cy="431483"/>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184729" y="905164"/>
                <a:ext cx="85621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Označme celú pravú stranu ako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𝜉</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𝑑𝑡</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pričom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𝜉</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máme spočítané pri známom stave</a:t>
                </a:r>
              </a:p>
            </p:txBody>
          </p:sp>
        </mc:Choice>
        <mc:Fallback xmlns="">
          <p:sp>
            <p:nvSpPr>
              <p:cNvPr id="4" name="TextBox 3"/>
              <p:cNvSpPr txBox="1">
                <a:spLocks noRot="1" noChangeAspect="1" noMove="1" noResize="1" noEditPoints="1" noAdjustHandles="1" noChangeArrowheads="1" noChangeShapeType="1" noTextEdit="1"/>
              </p:cNvSpPr>
              <p:nvPr/>
            </p:nvSpPr>
            <p:spPr>
              <a:xfrm>
                <a:off x="184729" y="905164"/>
                <a:ext cx="8562107" cy="646331"/>
              </a:xfrm>
              <a:prstGeom prst="rect">
                <a:avLst/>
              </a:prstGeom>
              <a:blipFill rotWithShape="0">
                <a:blip r:embed="rId11"/>
                <a:stretch>
                  <a:fillRect l="-569" t="-4673" b="-13084"/>
                </a:stretch>
              </a:blipFill>
            </p:spPr>
            <p:txBody>
              <a:bodyPr/>
              <a:lstStyle/>
              <a:p>
                <a:r>
                  <a:rPr lang="sk-SK">
                    <a:noFill/>
                  </a:rPr>
                  <a:t> </a:t>
                </a:r>
              </a:p>
            </p:txBody>
          </p:sp>
        </mc:Fallback>
      </mc:AlternateContent>
      <p:pic>
        <p:nvPicPr>
          <p:cNvPr id="6" name="Picture 5"/>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2466889" y="1782626"/>
            <a:ext cx="3187541" cy="431483"/>
          </a:xfrm>
          <a:prstGeom prst="rect">
            <a:avLst/>
          </a:prstGeom>
        </p:spPr>
      </p:pic>
      <p:pic>
        <p:nvPicPr>
          <p:cNvPr id="7" name="Picture 6"/>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2012718" y="1279195"/>
            <a:ext cx="1342454" cy="240030"/>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397164" y="2318327"/>
                <a:ext cx="7906327" cy="6552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ľavej strane potrebujeme osamostatniť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𝑘</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ale to je jednoduché, lebo k maticiam </a:t>
                </a:r>
                <a14:m>
                  <m:oMath xmlns:m="http://schemas.openxmlformats.org/officeDocument/2006/math">
                    <m:r>
                      <a:rPr kumimoji="0" lang="sk-SK"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𝑹</m:t>
                    </m:r>
                    <m:r>
                      <a:rPr kumimoji="0" lang="sk-SK"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sk-SK"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𝑰</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existujú inverzné matice</a:t>
                </a:r>
              </a:p>
            </p:txBody>
          </p:sp>
        </mc:Choice>
        <mc:Fallback xmlns="">
          <p:sp>
            <p:nvSpPr>
              <p:cNvPr id="8" name="TextBox 7"/>
              <p:cNvSpPr txBox="1">
                <a:spLocks noRot="1" noChangeAspect="1" noMove="1" noResize="1" noEditPoints="1" noAdjustHandles="1" noChangeArrowheads="1" noChangeShapeType="1" noTextEdit="1"/>
              </p:cNvSpPr>
              <p:nvPr/>
            </p:nvSpPr>
            <p:spPr>
              <a:xfrm>
                <a:off x="397164" y="2318327"/>
                <a:ext cx="7906327" cy="655244"/>
              </a:xfrm>
              <a:prstGeom prst="rect">
                <a:avLst/>
              </a:prstGeom>
              <a:blipFill rotWithShape="0">
                <a:blip r:embed="rId14"/>
                <a:stretch>
                  <a:fillRect l="-617" t="-4630" r="-154" b="-12037"/>
                </a:stretch>
              </a:blipFill>
            </p:spPr>
            <p:txBody>
              <a:bodyPr/>
              <a:lstStyle/>
              <a:p>
                <a:r>
                  <a:rPr lang="sk-SK">
                    <a:noFill/>
                  </a:rPr>
                  <a:t> </a:t>
                </a:r>
              </a:p>
            </p:txBody>
          </p:sp>
        </mc:Fallback>
      </mc:AlternateContent>
      <p:pic>
        <p:nvPicPr>
          <p:cNvPr id="10" name="Picture 9"/>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2683945" y="3174998"/>
            <a:ext cx="3187541" cy="431483"/>
          </a:xfrm>
          <a:prstGeom prst="rect">
            <a:avLst/>
          </a:prstGeom>
        </p:spPr>
      </p:pic>
      <p:pic>
        <p:nvPicPr>
          <p:cNvPr id="25" name="Picture 24"/>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1263283" y="3625330"/>
            <a:ext cx="6170771" cy="431483"/>
          </a:xfrm>
          <a:prstGeom prst="rect">
            <a:avLst/>
          </a:prstGeom>
        </p:spPr>
      </p:pic>
      <p:pic>
        <p:nvPicPr>
          <p:cNvPr id="26" name="Picture 25"/>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2223555" y="4240621"/>
            <a:ext cx="4583430" cy="424339"/>
          </a:xfrm>
          <a:prstGeom prst="rect">
            <a:avLst/>
          </a:prstGeom>
        </p:spPr>
      </p:pic>
      <p:pic>
        <p:nvPicPr>
          <p:cNvPr id="27" name="Picture 26"/>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2989784" y="4874147"/>
            <a:ext cx="3407569" cy="424339"/>
          </a:xfrm>
          <a:prstGeom prst="rect">
            <a:avLst/>
          </a:prstGeom>
        </p:spPr>
      </p:pic>
      <p:pic>
        <p:nvPicPr>
          <p:cNvPr id="28" name="Picture 27"/>
          <p:cNvPicPr>
            <a:picLocks noChangeAspect="1"/>
          </p:cNvPicPr>
          <p:nvPr>
            <p:custDataLst>
              <p:tags r:id="rId8"/>
            </p:custDataLst>
          </p:nvPr>
        </p:nvPicPr>
        <p:blipFill>
          <a:blip r:embed="rId19" cstate="print">
            <a:extLst>
              <a:ext uri="{28A0092B-C50C-407E-A947-70E740481C1C}">
                <a14:useLocalDpi xmlns:a14="http://schemas.microsoft.com/office/drawing/2010/main" val="0"/>
              </a:ext>
            </a:extLst>
          </a:blip>
          <a:stretch>
            <a:fillRect/>
          </a:stretch>
        </p:blipFill>
        <p:spPr>
          <a:xfrm>
            <a:off x="1801063" y="5507673"/>
            <a:ext cx="5783580" cy="424339"/>
          </a:xfrm>
          <a:prstGeom prst="rect">
            <a:avLst/>
          </a:prstGeom>
        </p:spPr>
      </p:pic>
      <p:sp>
        <p:nvSpPr>
          <p:cNvPr id="24" name="Rectangle 23"/>
          <p:cNvSpPr/>
          <p:nvPr/>
        </p:nvSpPr>
        <p:spPr>
          <a:xfrm>
            <a:off x="1598119" y="5375564"/>
            <a:ext cx="6021881" cy="65578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49642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95658" y="623504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711200" y="267854"/>
            <a:ext cx="73613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Numerické riešenie </a:t>
            </a:r>
            <a:r>
              <a:rPr kumimoji="0" lang="sk-SK"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Eulerovou</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metódou</a:t>
            </a:r>
          </a:p>
        </p:txBody>
      </p:sp>
      <p:pic>
        <p:nvPicPr>
          <p:cNvPr id="4" name="Picture 3"/>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456296" y="1150204"/>
            <a:ext cx="4039362" cy="308610"/>
          </a:xfrm>
          <a:prstGeom prst="rect">
            <a:avLst/>
          </a:prstGeom>
        </p:spPr>
      </p:pic>
      <p:sp>
        <p:nvSpPr>
          <p:cNvPr id="5" name="Rectangle 4"/>
          <p:cNvSpPr/>
          <p:nvPr/>
        </p:nvSpPr>
        <p:spPr>
          <a:xfrm>
            <a:off x="2177439" y="1059812"/>
            <a:ext cx="4528161" cy="4826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249776" y="4494776"/>
            <a:ext cx="4414838" cy="410051"/>
          </a:xfrm>
          <a:prstGeom prst="rect">
            <a:avLst/>
          </a:prstGeom>
        </p:spPr>
      </p:pic>
      <p:pic>
        <p:nvPicPr>
          <p:cNvPr id="8" name="Picture 7"/>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218676" y="1909411"/>
            <a:ext cx="2514600" cy="435769"/>
          </a:xfrm>
          <a:prstGeom prst="rect">
            <a:avLst/>
          </a:prstGeom>
        </p:spPr>
      </p:pic>
      <p:pic>
        <p:nvPicPr>
          <p:cNvPr id="18" name="Picture 17"/>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1473750" y="3165115"/>
            <a:ext cx="6595110" cy="431483"/>
          </a:xfrm>
          <a:prstGeom prst="rect">
            <a:avLst/>
          </a:prstGeom>
        </p:spPr>
      </p:pic>
      <p:pic>
        <p:nvPicPr>
          <p:cNvPr id="11" name="Picture 10"/>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3218676" y="2558565"/>
            <a:ext cx="2598896" cy="410051"/>
          </a:xfrm>
          <a:prstGeom prst="rect">
            <a:avLst/>
          </a:prstGeom>
        </p:spPr>
      </p:pic>
      <p:pic>
        <p:nvPicPr>
          <p:cNvPr id="22" name="Picture 21"/>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2396640" y="5013677"/>
            <a:ext cx="5077778" cy="424339"/>
          </a:xfrm>
          <a:prstGeom prst="rect">
            <a:avLst/>
          </a:prstGeom>
        </p:spPr>
      </p:pic>
      <p:sp>
        <p:nvSpPr>
          <p:cNvPr id="16" name="Rectangle 15"/>
          <p:cNvSpPr/>
          <p:nvPr/>
        </p:nvSpPr>
        <p:spPr>
          <a:xfrm>
            <a:off x="526473" y="1747417"/>
            <a:ext cx="7988877" cy="208567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1287959" y="4311714"/>
            <a:ext cx="6609131" cy="140392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9" name="TextBox 18"/>
              <p:cNvSpPr txBox="1"/>
              <p:nvPr/>
            </p:nvSpPr>
            <p:spPr>
              <a:xfrm>
                <a:off x="628073" y="1844087"/>
                <a:ext cx="2299855" cy="646331"/>
              </a:xfrm>
              <a:prstGeom prst="rect">
                <a:avLst/>
              </a:prstGeom>
              <a:noFill/>
              <a:ln>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Pomocné výpočty v čase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oMath>
                </a14:m>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628073" y="1844087"/>
                <a:ext cx="2299855" cy="646331"/>
              </a:xfrm>
              <a:prstGeom prst="rect">
                <a:avLst/>
              </a:prstGeom>
              <a:blipFill rotWithShape="0">
                <a:blip r:embed="rId14"/>
                <a:stretch>
                  <a:fillRect l="-1847" t="-4630" b="-12963"/>
                </a:stretch>
              </a:blipFill>
              <a:ln>
                <a:solidFill>
                  <a:srgbClr val="00B0F0"/>
                </a:solidFill>
              </a:ln>
            </p:spPr>
            <p:txBody>
              <a:bodyPr/>
              <a:lstStyle/>
              <a:p>
                <a:r>
                  <a:rPr lang="sk-SK">
                    <a:noFill/>
                  </a:rPr>
                  <a:t> </a:t>
                </a:r>
              </a:p>
            </p:txBody>
          </p:sp>
        </mc:Fallback>
      </mc:AlternateContent>
    </p:spTree>
    <p:extLst>
      <p:ext uri="{BB962C8B-B14F-4D97-AF65-F5344CB8AC3E}">
        <p14:creationId xmlns:p14="http://schemas.microsoft.com/office/powerpoint/2010/main" val="1376879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571052" y="208873"/>
            <a:ext cx="745504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Všeobecný pohyb tuhého telesa (nefixovaný žiaden bod)</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268497" y="1608555"/>
            <a:ext cx="824675" cy="471488"/>
          </a:xfrm>
          <a:prstGeom prst="rect">
            <a:avLst/>
          </a:prstGeom>
        </p:spPr>
      </p:pic>
      <p:pic>
        <p:nvPicPr>
          <p:cNvPr id="8" name="Picture 7"/>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738717" y="925430"/>
            <a:ext cx="1311593" cy="504063"/>
          </a:xfrm>
          <a:prstGeom prst="rect">
            <a:avLst/>
          </a:prstGeom>
        </p:spPr>
      </p:pic>
      <p:sp>
        <p:nvSpPr>
          <p:cNvPr id="6" name="TextBox 5"/>
          <p:cNvSpPr txBox="1"/>
          <p:nvPr/>
        </p:nvSpPr>
        <p:spPr>
          <a:xfrm>
            <a:off x="233082" y="2259106"/>
            <a:ext cx="8731624"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Odvodili sme dve rovnice, ukážeme o nich, že ich môžeme považovať za pohybové rovnice tuhého telesa.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rovnici (1) je na pravej strane vektorový súčet všetkých vonkajších síl pôsobiacich na teleso. V rovnici (2) je na pravej strane súčet momentov všetkých vonkajších síl voči referenčnému bodu. Poznamenajme, že rovnica (2) platí, ak všetky vnútorné sily medzi časticami tuhého telesa sú centrálne.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 fyzikálnom popise ľubovoľného fyzikálneho systému musíme vyriešiť dve veci: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ako budeme zadávať stav systému v istom okamihu (teda výber fyzikálnych veličín, ktorých hodnoty definujú stav)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ako vyzerajú pohybové rovnice, ktorých riešenie predstavuje stav v ľubovoľnom okamihu v budúcnosti ak pri hľadaní toho riešenia použijeme stav v prítomnom okamihu ako počiatočnú podmienku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7888941" y="1049825"/>
            <a:ext cx="274320" cy="255270"/>
          </a:xfrm>
          <a:prstGeom prst="rect">
            <a:avLst/>
          </a:prstGeom>
        </p:spPr>
      </p:pic>
      <p:pic>
        <p:nvPicPr>
          <p:cNvPr id="9" name="Picture 8"/>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7888941" y="1786670"/>
            <a:ext cx="274320" cy="255270"/>
          </a:xfrm>
          <a:prstGeom prst="rect">
            <a:avLst/>
          </a:prstGeom>
        </p:spPr>
      </p:pic>
      <p:sp>
        <p:nvSpPr>
          <p:cNvPr id="10" name="Rectangle 9"/>
          <p:cNvSpPr/>
          <p:nvPr/>
        </p:nvSpPr>
        <p:spPr>
          <a:xfrm>
            <a:off x="170329" y="4186518"/>
            <a:ext cx="8695765" cy="17659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642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659626" y="277864"/>
            <a:ext cx="3523298" cy="582930"/>
          </a:xfrm>
          <a:prstGeom prst="rect">
            <a:avLst/>
          </a:prstGeom>
        </p:spPr>
      </p:pic>
      <p:sp>
        <p:nvSpPr>
          <p:cNvPr id="5" name="TextBox 4"/>
          <p:cNvSpPr txBox="1"/>
          <p:nvPr/>
        </p:nvSpPr>
        <p:spPr>
          <a:xfrm>
            <a:off x="286327" y="969818"/>
            <a:ext cx="83681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Suma na ľavej strane je celkový moment hybnosti sústavy, na ľavej strane je súčet momentov síl, teda celkový moment vonkajších síl</a:t>
            </a:r>
          </a:p>
        </p:txBody>
      </p:sp>
      <p:sp>
        <p:nvSpPr>
          <p:cNvPr id="10" name="Rectangle 9"/>
          <p:cNvSpPr/>
          <p:nvPr/>
        </p:nvSpPr>
        <p:spPr>
          <a:xfrm>
            <a:off x="3360716" y="1653184"/>
            <a:ext cx="1487055" cy="711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691907" y="1754382"/>
            <a:ext cx="824675" cy="471488"/>
          </a:xfrm>
          <a:prstGeom prst="rect">
            <a:avLst/>
          </a:prstGeom>
        </p:spPr>
      </p:pic>
      <p:sp>
        <p:nvSpPr>
          <p:cNvPr id="13" name="TextBox 12"/>
          <p:cNvSpPr txBox="1"/>
          <p:nvPr/>
        </p:nvSpPr>
        <p:spPr>
          <a:xfrm>
            <a:off x="369455" y="2540000"/>
            <a:ext cx="829425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Upozornime, že túto rovnicu sme dostali za predpokladu, že vnútorné </a:t>
            </a:r>
            <a:r>
              <a:rPr kumimoji="0" lang="sk-SK"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medzičasticové</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sily sú centrálne.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Zopakujme si: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translačný pohyb telesa ako celku (pohyb ťažiska) sme dostali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Newtonovu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rovnicu sily“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Ako uvidíme neskôr, rovnica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analógom</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Newtonovej</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rovnice pre rotačný pohyb telesa ako celku.</a:t>
            </a:r>
          </a:p>
        </p:txBody>
      </p:sp>
      <p:pic>
        <p:nvPicPr>
          <p:cNvPr id="14" name="Picture 13"/>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217846" y="4109660"/>
            <a:ext cx="886397" cy="471488"/>
          </a:xfrm>
          <a:prstGeom prst="rect">
            <a:avLst/>
          </a:prstGeom>
        </p:spPr>
      </p:pic>
      <p:pic>
        <p:nvPicPr>
          <p:cNvPr id="15" name="Picture 14"/>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3625232" y="4756764"/>
            <a:ext cx="824675" cy="471488"/>
          </a:xfrm>
          <a:prstGeom prst="rect">
            <a:avLst/>
          </a:prstGeom>
        </p:spPr>
      </p:pic>
    </p:spTree>
    <p:extLst>
      <p:ext uri="{BB962C8B-B14F-4D97-AF65-F5344CB8AC3E}">
        <p14:creationId xmlns:p14="http://schemas.microsoft.com/office/powerpoint/2010/main" val="3898394031"/>
      </p:ext>
    </p:extLst>
  </p:cSld>
  <p:clrMapOvr>
    <a:masterClrMapping/>
  </p:clrMapOvr>
  <p:extLst mod="1"/>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735532" y="1034814"/>
            <a:ext cx="824675" cy="471488"/>
          </a:xfrm>
          <a:prstGeom prst="rect">
            <a:avLst/>
          </a:prstGeom>
        </p:spPr>
      </p:pic>
      <p:pic>
        <p:nvPicPr>
          <p:cNvPr id="14" name="Picture 13"/>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205752" y="351689"/>
            <a:ext cx="1311593" cy="504063"/>
          </a:xfrm>
          <a:prstGeom prst="rect">
            <a:avLst/>
          </a:prstGeom>
        </p:spPr>
      </p:pic>
      <p:pic>
        <p:nvPicPr>
          <p:cNvPr id="5" name="Picture 4"/>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6355976" y="476084"/>
            <a:ext cx="274320" cy="255270"/>
          </a:xfrm>
          <a:prstGeom prst="rect">
            <a:avLst/>
          </a:prstGeom>
        </p:spPr>
      </p:pic>
      <p:pic>
        <p:nvPicPr>
          <p:cNvPr id="6" name="Picture 5"/>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6355976" y="1212929"/>
            <a:ext cx="274320" cy="255270"/>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261001" y="1880949"/>
                <a:ext cx="8677836" cy="45579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Uvažujeme teraz ako budeme zadávať stav nefixovaného tuhého telesa. Rovnica (1) pripomína Newtonovu pohybovú rovnicu pre hmotný bod, takže nie je ťažké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tipnúť</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si, že pre určenie stavu je vhodné zadať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polohu a rýchlosť hmotného stredu telesa.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Ale to nie je zjavne úplné zadanie stavu. Ak poznáme polohu hmotného stredu, teleso ešte môže otáčať bez zmeny polohy hmotného stredu.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Ale to je vlastne analógia prípadu „tuhé teleso upevnené v jednom bode“.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Všeobecný pohybový stav tuhého telesa teda bude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Pohybové rovnice sú (1) a (2). Ibaže tie sú odvodené uvažujúc pevný počiatok súradnicovej sústavy. Čo si treba poriadne premyslieť je, ako sa počítajú vektory</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𝐿</m:t>
                        </m:r>
                      </m:e>
                    </m:ac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𝜏</m:t>
                        </m:r>
                      </m:e>
                    </m:ac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𝜏</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 ľubovoľnom stave telesa. Nebudeme to robiť, nemáme zatiaľ techniku pre písanie pohybových rovníc v neinerciálnych sústavách, ktorá problém tuhého telesa bez fixovaných bodov výrazne zjednoduší.</a:t>
                </a:r>
              </a:p>
            </p:txBody>
          </p:sp>
        </mc:Choice>
        <mc:Fallback xmlns="">
          <p:sp>
            <p:nvSpPr>
              <p:cNvPr id="8" name="TextBox 7"/>
              <p:cNvSpPr txBox="1">
                <a:spLocks noRot="1" noChangeAspect="1" noMove="1" noResize="1" noEditPoints="1" noAdjustHandles="1" noChangeArrowheads="1" noChangeShapeType="1" noTextEdit="1"/>
              </p:cNvSpPr>
              <p:nvPr/>
            </p:nvSpPr>
            <p:spPr>
              <a:xfrm>
                <a:off x="261001" y="1880949"/>
                <a:ext cx="8677836" cy="4557914"/>
              </a:xfrm>
              <a:prstGeom prst="rect">
                <a:avLst/>
              </a:prstGeom>
              <a:blipFill rotWithShape="0">
                <a:blip r:embed="rId12"/>
                <a:stretch>
                  <a:fillRect l="-632" t="-803" r="-914" b="-1339"/>
                </a:stretch>
              </a:blipFill>
            </p:spPr>
            <p:txBody>
              <a:bodyPr/>
              <a:lstStyle/>
              <a:p>
                <a:r>
                  <a:rPr lang="sk-SK">
                    <a:noFill/>
                  </a:rPr>
                  <a:t> </a:t>
                </a:r>
              </a:p>
            </p:txBody>
          </p:sp>
        </mc:Fallback>
      </mc:AlternateContent>
      <p:pic>
        <p:nvPicPr>
          <p:cNvPr id="11" name="Picture 10"/>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3147869" y="4363068"/>
            <a:ext cx="2299145" cy="286322"/>
          </a:xfrm>
          <a:prstGeom prst="rect">
            <a:avLst/>
          </a:prstGeom>
        </p:spPr>
      </p:pic>
      <p:pic>
        <p:nvPicPr>
          <p:cNvPr id="13" name="Picture 12"/>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6767101" y="4363068"/>
            <a:ext cx="274320" cy="255270"/>
          </a:xfrm>
          <a:prstGeom prst="rect">
            <a:avLst/>
          </a:prstGeom>
        </p:spPr>
      </p:pic>
    </p:spTree>
    <p:extLst>
      <p:ext uri="{BB962C8B-B14F-4D97-AF65-F5344CB8AC3E}">
        <p14:creationId xmlns:p14="http://schemas.microsoft.com/office/powerpoint/2010/main" val="38414483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111624" y="385483"/>
            <a:ext cx="638287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Neinerciálne sústavy</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47" name="Group 46"/>
          <p:cNvGrpSpPr/>
          <p:nvPr/>
        </p:nvGrpSpPr>
        <p:grpSpPr>
          <a:xfrm>
            <a:off x="657286" y="937550"/>
            <a:ext cx="4008285" cy="4122693"/>
            <a:chOff x="657286" y="937550"/>
            <a:chExt cx="4008285" cy="4122693"/>
          </a:xfrm>
        </p:grpSpPr>
        <p:cxnSp>
          <p:nvCxnSpPr>
            <p:cNvPr id="5" name="Straight Arrow Connector 4"/>
            <p:cNvCxnSpPr/>
            <p:nvPr/>
          </p:nvCxnSpPr>
          <p:spPr>
            <a:xfrm>
              <a:off x="1192647" y="4427544"/>
              <a:ext cx="92336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6200000">
              <a:off x="744411" y="3970344"/>
              <a:ext cx="92336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8100000">
              <a:off x="657286" y="4661997"/>
              <a:ext cx="6480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9443276">
              <a:off x="3728875" y="3651591"/>
              <a:ext cx="92336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4043276">
              <a:off x="3097611" y="3544574"/>
              <a:ext cx="92336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943276">
              <a:off x="3459304" y="4236485"/>
              <a:ext cx="6480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192193" y="960699"/>
              <a:ext cx="2558005" cy="3483980"/>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3761772" y="937550"/>
              <a:ext cx="57874" cy="2951545"/>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192193" y="3912244"/>
              <a:ext cx="2627453" cy="509286"/>
            </a:xfrm>
            <a:prstGeom prst="straightConnector1">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873245" y="4820213"/>
              <a:ext cx="114300" cy="240030"/>
            </a:xfrm>
            <a:prstGeom prst="rect">
              <a:avLst/>
            </a:prstGeom>
          </p:spPr>
        </p:pic>
        <p:pic>
          <p:nvPicPr>
            <p:cNvPr id="25" name="Picture 24"/>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1812724" y="4498051"/>
              <a:ext cx="139065" cy="289560"/>
            </a:xfrm>
            <a:prstGeom prst="rect">
              <a:avLst/>
            </a:prstGeom>
          </p:spPr>
        </p:pic>
        <p:pic>
          <p:nvPicPr>
            <p:cNvPr id="27" name="Picture 26"/>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946552" y="3631878"/>
              <a:ext cx="133350" cy="249555"/>
            </a:xfrm>
            <a:prstGeom prst="rect">
              <a:avLst/>
            </a:prstGeom>
          </p:spPr>
        </p:pic>
        <p:pic>
          <p:nvPicPr>
            <p:cNvPr id="34" name="Picture 33"/>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3861443" y="4278132"/>
              <a:ext cx="135255" cy="240030"/>
            </a:xfrm>
            <a:prstGeom prst="rect">
              <a:avLst/>
            </a:prstGeom>
          </p:spPr>
        </p:pic>
        <p:pic>
          <p:nvPicPr>
            <p:cNvPr id="35" name="Picture 34"/>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4488406" y="3516132"/>
              <a:ext cx="177165" cy="289560"/>
            </a:xfrm>
            <a:prstGeom prst="rect">
              <a:avLst/>
            </a:prstGeom>
          </p:spPr>
        </p:pic>
        <p:pic>
          <p:nvPicPr>
            <p:cNvPr id="36" name="Picture 35"/>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3112947" y="3309716"/>
              <a:ext cx="179070" cy="249555"/>
            </a:xfrm>
            <a:prstGeom prst="rect">
              <a:avLst/>
            </a:prstGeom>
          </p:spPr>
        </p:pic>
        <p:pic>
          <p:nvPicPr>
            <p:cNvPr id="37" name="Picture 36"/>
            <p:cNvPicPr>
              <a:picLocks noChangeAspect="1"/>
            </p:cNvPicPr>
            <p:nvPr>
              <p:custDataLst>
                <p:tags r:id="rId9"/>
              </p:custDataLst>
            </p:nvPr>
          </p:nvPicPr>
          <p:blipFill>
            <a:blip r:embed="rId19" cstate="print">
              <a:extLst>
                <a:ext uri="{28A0092B-C50C-407E-A947-70E740481C1C}">
                  <a14:useLocalDpi xmlns:a14="http://schemas.microsoft.com/office/drawing/2010/main" val="0"/>
                </a:ext>
              </a:extLst>
            </a:blip>
            <a:stretch>
              <a:fillRect/>
            </a:stretch>
          </p:blipFill>
          <p:spPr>
            <a:xfrm>
              <a:off x="2215909" y="2366380"/>
              <a:ext cx="144780" cy="182880"/>
            </a:xfrm>
            <a:prstGeom prst="rect">
              <a:avLst/>
            </a:prstGeom>
          </p:spPr>
        </p:pic>
        <p:pic>
          <p:nvPicPr>
            <p:cNvPr id="39" name="Picture 38"/>
            <p:cNvPicPr>
              <a:picLocks noChangeAspect="1"/>
            </p:cNvPicPr>
            <p:nvPr>
              <p:custDataLst>
                <p:tags r:id="rId10"/>
              </p:custDataLst>
            </p:nvPr>
          </p:nvPicPr>
          <p:blipFill>
            <a:blip r:embed="rId20" cstate="print">
              <a:extLst>
                <a:ext uri="{28A0092B-C50C-407E-A947-70E740481C1C}">
                  <a14:useLocalDpi xmlns:a14="http://schemas.microsoft.com/office/drawing/2010/main" val="0"/>
                </a:ext>
              </a:extLst>
            </a:blip>
            <a:stretch>
              <a:fillRect/>
            </a:stretch>
          </p:blipFill>
          <p:spPr>
            <a:xfrm>
              <a:off x="3838294" y="2240988"/>
              <a:ext cx="167640" cy="203835"/>
            </a:xfrm>
            <a:prstGeom prst="rect">
              <a:avLst/>
            </a:prstGeom>
          </p:spPr>
        </p:pic>
        <p:pic>
          <p:nvPicPr>
            <p:cNvPr id="41" name="Picture 40"/>
            <p:cNvPicPr>
              <a:picLocks noChangeAspect="1"/>
            </p:cNvPicPr>
            <p:nvPr>
              <p:custDataLst>
                <p:tags r:id="rId11"/>
              </p:custDataLst>
            </p:nvPr>
          </p:nvPicPr>
          <p:blipFill>
            <a:blip r:embed="rId21" cstate="print">
              <a:extLst>
                <a:ext uri="{28A0092B-C50C-407E-A947-70E740481C1C}">
                  <a14:useLocalDpi xmlns:a14="http://schemas.microsoft.com/office/drawing/2010/main" val="0"/>
                </a:ext>
              </a:extLst>
            </a:blip>
            <a:stretch>
              <a:fillRect/>
            </a:stretch>
          </p:blipFill>
          <p:spPr>
            <a:xfrm>
              <a:off x="2599803" y="4231833"/>
              <a:ext cx="200025" cy="222885"/>
            </a:xfrm>
            <a:prstGeom prst="rect">
              <a:avLst/>
            </a:prstGeom>
          </p:spPr>
        </p:pic>
      </p:grpSp>
      <mc:AlternateContent xmlns:mc="http://schemas.openxmlformats.org/markup-compatibility/2006" xmlns:a14="http://schemas.microsoft.com/office/drawing/2010/main">
        <mc:Choice Requires="a14">
          <p:sp>
            <p:nvSpPr>
              <p:cNvPr id="42" name="TextBox 41"/>
              <p:cNvSpPr txBox="1"/>
              <p:nvPr/>
            </p:nvSpPr>
            <p:spPr>
              <a:xfrm>
                <a:off x="5359078" y="1157468"/>
                <a:ext cx="3669175" cy="37752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Sústava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e>
                    </m:ac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𝑗</m:t>
                        </m:r>
                      </m:e>
                    </m:ac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𝑘</m:t>
                        </m:r>
                      </m:e>
                    </m:ac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inerciálna, sústava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e>
                        </m:acc>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up>
                    </m:s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𝑗</m:t>
                            </m:r>
                          </m:e>
                        </m:acc>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up>
                    </m:s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𝑘</m:t>
                            </m:r>
                          </m:e>
                        </m:acc>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up>
                    </m:s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neinerciálna.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Uvažujme hmotný bod. Jeho polo-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hový</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vektor voči inerciálnej sústave je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voči neinerciálnej sústave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Polohový vektor počiatku neinerciálnej sústavy voči inerciálnej je </a:t>
                </a:r>
                <a14:m>
                  <m:oMath xmlns:m="http://schemas.openxmlformats.org/officeDocument/2006/math">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Neinerciálna sústava je ako tuhé teleso, jeho stav (voči inerciálnej sústave je v každom okamihu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zadateľný</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ako</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5359078" y="1157468"/>
                <a:ext cx="3669175" cy="3775264"/>
              </a:xfrm>
              <a:prstGeom prst="rect">
                <a:avLst/>
              </a:prstGeom>
              <a:blipFill rotWithShape="0">
                <a:blip r:embed="rId24"/>
                <a:stretch>
                  <a:fillRect l="-1329" t="-969" r="-1163" b="-1777"/>
                </a:stretch>
              </a:blipFill>
            </p:spPr>
            <p:txBody>
              <a:bodyPr/>
              <a:lstStyle/>
              <a:p>
                <a:r>
                  <a:rPr lang="en-US">
                    <a:noFill/>
                  </a:rPr>
                  <a:t> </a:t>
                </a:r>
              </a:p>
            </p:txBody>
          </p:sp>
        </mc:Fallback>
      </mc:AlternateContent>
      <p:pic>
        <p:nvPicPr>
          <p:cNvPr id="44" name="Picture 43"/>
          <p:cNvPicPr>
            <a:picLocks noChangeAspect="1"/>
          </p:cNvPicPr>
          <p:nvPr>
            <p:custDataLst>
              <p:tags r:id="rId1"/>
            </p:custDataLst>
          </p:nvPr>
        </p:nvPicPr>
        <p:blipFill>
          <a:blip r:embed="rId25" cstate="print">
            <a:extLst>
              <a:ext uri="{28A0092B-C50C-407E-A947-70E740481C1C}">
                <a14:useLocalDpi xmlns:a14="http://schemas.microsoft.com/office/drawing/2010/main" val="0"/>
              </a:ext>
            </a:extLst>
          </a:blip>
          <a:stretch>
            <a:fillRect/>
          </a:stretch>
        </p:blipFill>
        <p:spPr>
          <a:xfrm>
            <a:off x="5543829" y="5092274"/>
            <a:ext cx="2216849" cy="240030"/>
          </a:xfrm>
          <a:prstGeom prst="rect">
            <a:avLst/>
          </a:prstGeom>
        </p:spPr>
      </p:pic>
      <mc:AlternateContent xmlns:mc="http://schemas.openxmlformats.org/markup-compatibility/2006" xmlns:a14="http://schemas.microsoft.com/office/drawing/2010/main">
        <mc:Choice Requires="a14">
          <p:sp>
            <p:nvSpPr>
              <p:cNvPr id="45" name="TextBox 44"/>
              <p:cNvSpPr txBox="1"/>
              <p:nvPr/>
            </p:nvSpPr>
            <p:spPr>
              <a:xfrm>
                <a:off x="115747" y="5474825"/>
                <a:ext cx="89356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Keď sme bez ujmy na všeobecnosti považovali počiatok neinerciálnej sústavy za jej ťažisko. Platí teda, že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uhlová rýchlosť pohybu neinerciálnej sústavy 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115747" y="5474825"/>
                <a:ext cx="8935656" cy="646331"/>
              </a:xfrm>
              <a:prstGeom prst="rect">
                <a:avLst/>
              </a:prstGeom>
              <a:blipFill rotWithShape="0">
                <a:blip r:embed="rId26"/>
                <a:stretch>
                  <a:fillRect l="-614" t="-4717" b="-14151"/>
                </a:stretch>
              </a:blipFill>
            </p:spPr>
            <p:txBody>
              <a:bodyPr/>
              <a:lstStyle/>
              <a:p>
                <a:r>
                  <a:rPr lang="en-US">
                    <a:noFill/>
                  </a:rPr>
                  <a:t> </a:t>
                </a:r>
              </a:p>
            </p:txBody>
          </p:sp>
        </mc:Fallback>
      </mc:AlternateContent>
      <p:pic>
        <p:nvPicPr>
          <p:cNvPr id="46" name="Picture 45"/>
          <p:cNvPicPr>
            <a:picLocks noChangeAspect="1"/>
          </p:cNvPicPr>
          <p:nvPr>
            <p:custDataLst>
              <p:tags r:id="rId2"/>
            </p:custDataLst>
          </p:nvPr>
        </p:nvPicPr>
        <p:blipFill>
          <a:blip r:embed="rId27" cstate="print">
            <a:extLst>
              <a:ext uri="{28A0092B-C50C-407E-A947-70E740481C1C}">
                <a14:useLocalDpi xmlns:a14="http://schemas.microsoft.com/office/drawing/2010/main" val="0"/>
              </a:ext>
            </a:extLst>
          </a:blip>
          <a:stretch>
            <a:fillRect/>
          </a:stretch>
        </p:blipFill>
        <p:spPr>
          <a:xfrm>
            <a:off x="4079433" y="6162876"/>
            <a:ext cx="951548" cy="471488"/>
          </a:xfrm>
          <a:prstGeom prst="rect">
            <a:avLst/>
          </a:prstGeom>
        </p:spPr>
      </p:pic>
    </p:spTree>
    <p:extLst>
      <p:ext uri="{BB962C8B-B14F-4D97-AF65-F5344CB8AC3E}">
        <p14:creationId xmlns:p14="http://schemas.microsoft.com/office/powerpoint/2010/main" val="2868375186"/>
      </p:ext>
    </p:extLst>
  </p:cSld>
  <p:clrMapOvr>
    <a:masterClrMapping/>
  </p:clrMapOvr>
  <p:extLst mod="1"/>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2" name="Picture 21"/>
          <p:cNvPicPr>
            <a:picLocks noChangeAspect="1"/>
          </p:cNvPicPr>
          <p:nvPr/>
        </p:nvPicPr>
        <p:blipFill>
          <a:blip r:embed="rId4"/>
          <a:stretch>
            <a:fillRect/>
          </a:stretch>
        </p:blipFill>
        <p:spPr>
          <a:xfrm>
            <a:off x="442596" y="1617791"/>
            <a:ext cx="2080685" cy="2223414"/>
          </a:xfrm>
          <a:prstGeom prst="rect">
            <a:avLst/>
          </a:prstGeom>
        </p:spPr>
      </p:pic>
      <p:sp>
        <p:nvSpPr>
          <p:cNvPr id="23" name="TextBox 22"/>
          <p:cNvSpPr txBox="1"/>
          <p:nvPr/>
        </p:nvSpPr>
        <p:spPr>
          <a:xfrm>
            <a:off x="1111624" y="385483"/>
            <a:ext cx="638287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Neinerciálne sústavy</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TextBox 23"/>
          <p:cNvSpPr txBox="1"/>
          <p:nvPr/>
        </p:nvSpPr>
        <p:spPr>
          <a:xfrm>
            <a:off x="3125165" y="1365813"/>
            <a:ext cx="570631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Vybudujeme prekladový slovník. Poloha bodu voči neinerciálnej sústave sa vyjadruje takto</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2" name="Picture 31"/>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438249" y="2123312"/>
            <a:ext cx="2105406" cy="269177"/>
          </a:xfrm>
          <a:prstGeom prst="rect">
            <a:avLst/>
          </a:prstGeom>
        </p:spPr>
      </p:pic>
      <mc:AlternateContent xmlns:mc="http://schemas.openxmlformats.org/markup-compatibility/2006" xmlns:a14="http://schemas.microsoft.com/office/drawing/2010/main">
        <mc:Choice Requires="a14">
          <p:sp>
            <p:nvSpPr>
              <p:cNvPr id="28" name="TextBox 27"/>
              <p:cNvSpPr txBox="1"/>
              <p:nvPr/>
            </p:nvSpPr>
            <p:spPr>
              <a:xfrm>
                <a:off x="3078866" y="2569579"/>
                <a:ext cx="576419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Treba si uvedomiť, že v pojme vektora samotného nie je nikde skryté, voči akej súradnicovej sústave chceme popisovať jeho zložky. Teda keď poviem vektor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up>
                    </m:sSup>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môžem ho v istom okamihu rovnako dobre používať aj v inerciálnej sústave, kde platí</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078866" y="2569579"/>
                <a:ext cx="5764192" cy="1477328"/>
              </a:xfrm>
              <a:prstGeom prst="rect">
                <a:avLst/>
              </a:prstGeom>
              <a:blipFill rotWithShape="0">
                <a:blip r:embed="rId8"/>
                <a:stretch>
                  <a:fillRect l="-846" t="-2479" r="-1268" b="-5785"/>
                </a:stretch>
              </a:blipFill>
            </p:spPr>
            <p:txBody>
              <a:bodyPr/>
              <a:lstStyle/>
              <a:p>
                <a:r>
                  <a:rPr lang="en-US">
                    <a:noFill/>
                  </a:rPr>
                  <a:t> </a:t>
                </a:r>
              </a:p>
            </p:txBody>
          </p:sp>
        </mc:Fallback>
      </mc:AlternateContent>
      <p:pic>
        <p:nvPicPr>
          <p:cNvPr id="33" name="Picture 32"/>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676478" y="4206756"/>
            <a:ext cx="6074474" cy="279464"/>
          </a:xfrm>
          <a:prstGeom prst="rect">
            <a:avLst/>
          </a:prstGeom>
        </p:spPr>
      </p:pic>
      <mc:AlternateContent xmlns:mc="http://schemas.openxmlformats.org/markup-compatibility/2006" xmlns:a14="http://schemas.microsoft.com/office/drawing/2010/main">
        <mc:Choice Requires="a14">
          <p:sp>
            <p:nvSpPr>
              <p:cNvPr id="34" name="TextBox 33"/>
              <p:cNvSpPr txBox="1"/>
              <p:nvPr/>
            </p:nvSpPr>
            <p:spPr>
              <a:xfrm>
                <a:off x="243068" y="4872942"/>
                <a:ext cx="868101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Musím si ale uvedomiť, že časová závislosť „toho istého“ vektora voči dvom súradnicovým sústavám môže byť iná. Vektor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e>
                        </m:acc>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up>
                    </m:sSup>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z hľadiska neinerciálnej sústavy konštantný vektor nezávislý na čase, kým z hľadiska inerciálnej sústavy to nie je konštantný vektor, lebo neinerciálna sústava môže rotovať, a teda smer vektora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e>
                        </m:acc>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up>
                    </m:sSup>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voči inerciálnej sústave sa môže meniť.</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243068" y="4872942"/>
                <a:ext cx="8681013" cy="1477328"/>
              </a:xfrm>
              <a:prstGeom prst="rect">
                <a:avLst/>
              </a:prstGeom>
              <a:blipFill rotWithShape="0">
                <a:blip r:embed="rId10"/>
                <a:stretch>
                  <a:fillRect l="-632" t="-2058" b="-5350"/>
                </a:stretch>
              </a:blipFill>
            </p:spPr>
            <p:txBody>
              <a:bodyPr/>
              <a:lstStyle/>
              <a:p>
                <a:r>
                  <a:rPr lang="en-US">
                    <a:noFill/>
                  </a:rPr>
                  <a:t> </a:t>
                </a:r>
              </a:p>
            </p:txBody>
          </p:sp>
        </mc:Fallback>
      </mc:AlternateContent>
    </p:spTree>
    <p:extLst>
      <p:ext uri="{BB962C8B-B14F-4D97-AF65-F5344CB8AC3E}">
        <p14:creationId xmlns:p14="http://schemas.microsoft.com/office/powerpoint/2010/main" val="650169065"/>
      </p:ext>
    </p:extLst>
  </p:cSld>
  <p:clrMapOvr>
    <a:masterClrMapping/>
  </p:clrMapOvr>
  <p:extLst mod="1"/>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2" name="Picture 21"/>
          <p:cNvPicPr>
            <a:picLocks noChangeAspect="1"/>
          </p:cNvPicPr>
          <p:nvPr/>
        </p:nvPicPr>
        <p:blipFill>
          <a:blip r:embed="rId2"/>
          <a:stretch>
            <a:fillRect/>
          </a:stretch>
        </p:blipFill>
        <p:spPr>
          <a:xfrm>
            <a:off x="442596" y="1617791"/>
            <a:ext cx="2080685" cy="2223414"/>
          </a:xfrm>
          <a:prstGeom prst="rect">
            <a:avLst/>
          </a:prstGeom>
        </p:spPr>
      </p:pic>
      <p:sp>
        <p:nvSpPr>
          <p:cNvPr id="23" name="TextBox 22"/>
          <p:cNvSpPr txBox="1"/>
          <p:nvPr/>
        </p:nvSpPr>
        <p:spPr>
          <a:xfrm>
            <a:off x="1111624" y="385483"/>
            <a:ext cx="638287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Neinerciálne sústavy</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3240911" y="1770927"/>
                <a:ext cx="5683170"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Uvedomte si dobre túto vec.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Keby neinerciálna ústava voči inerciálnej nerotovala, iba sa pohybovala postupným ohybom (posúvala sa), potom vektor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e>
                        </m:acc>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up>
                    </m:sSup>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by aj hľadiska inerciálnej sústavy bol konštantný vektor.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Nech vás nepomýli to, že „pôsobisko vektora“ sa posúva. Pôsobisko nie je súčasť vektora. </a:t>
                </a:r>
              </a:p>
            </p:txBody>
          </p:sp>
        </mc:Choice>
        <mc:Fallback xmlns="">
          <p:sp>
            <p:nvSpPr>
              <p:cNvPr id="3" name="TextBox 2"/>
              <p:cNvSpPr txBox="1">
                <a:spLocks noRot="1" noChangeAspect="1" noMove="1" noResize="1" noEditPoints="1" noAdjustHandles="1" noChangeArrowheads="1" noChangeShapeType="1" noTextEdit="1"/>
              </p:cNvSpPr>
              <p:nvPr/>
            </p:nvSpPr>
            <p:spPr>
              <a:xfrm>
                <a:off x="3240911" y="1770927"/>
                <a:ext cx="5683170" cy="2585323"/>
              </a:xfrm>
              <a:prstGeom prst="rect">
                <a:avLst/>
              </a:prstGeom>
              <a:blipFill rotWithShape="0">
                <a:blip r:embed="rId5"/>
                <a:stretch>
                  <a:fillRect l="-966" t="-1415" r="-215" b="-28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39838" y="4791919"/>
                <a:ext cx="8507392"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Pripomeňte si, že síce skrátene hovoríme, že poloha častice je daná polohovým vektorom, ale to nie je „celá pravda“. Poloha častice je daná počiatkom súradnicovej sústavy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polohovým vektorom. Takže napríklad ak častica stojí voči neinerciálnej sústave, potom jej polohový vektor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up>
                    </m:sSup>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konštantný v absolútnom zmysle (teda aj voči inerciálnej aj voči neinerciálnej sústave). Fakt že častica sa hýbe voči inerciálnej sústave sa prejaví tým, že vektor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nie je konštantný</a:t>
                </a:r>
              </a:p>
            </p:txBody>
          </p:sp>
        </mc:Choice>
        <mc:Fallback xmlns="">
          <p:sp>
            <p:nvSpPr>
              <p:cNvPr id="4" name="TextBox 3"/>
              <p:cNvSpPr txBox="1">
                <a:spLocks noRot="1" noChangeAspect="1" noMove="1" noResize="1" noEditPoints="1" noAdjustHandles="1" noChangeArrowheads="1" noChangeShapeType="1" noTextEdit="1"/>
              </p:cNvSpPr>
              <p:nvPr/>
            </p:nvSpPr>
            <p:spPr>
              <a:xfrm>
                <a:off x="439838" y="4791919"/>
                <a:ext cx="8507392" cy="1754326"/>
              </a:xfrm>
              <a:prstGeom prst="rect">
                <a:avLst/>
              </a:prstGeom>
              <a:blipFill rotWithShape="0">
                <a:blip r:embed="rId6"/>
                <a:stretch>
                  <a:fillRect l="-573" t="-1736" r="-358" b="-4514"/>
                </a:stretch>
              </a:blipFill>
            </p:spPr>
            <p:txBody>
              <a:bodyPr/>
              <a:lstStyle/>
              <a:p>
                <a:r>
                  <a:rPr lang="en-US">
                    <a:noFill/>
                  </a:rPr>
                  <a:t> </a:t>
                </a:r>
              </a:p>
            </p:txBody>
          </p:sp>
        </mc:Fallback>
      </mc:AlternateContent>
    </p:spTree>
    <p:extLst>
      <p:ext uri="{BB962C8B-B14F-4D97-AF65-F5344CB8AC3E}">
        <p14:creationId xmlns:p14="http://schemas.microsoft.com/office/powerpoint/2010/main" val="1648472604"/>
      </p:ext>
    </p:extLst>
  </p:cSld>
  <p:clrMapOvr>
    <a:masterClrMapping/>
  </p:clrMapOvr>
  <p:extLst mod="1"/>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2" name="Picture 21"/>
          <p:cNvPicPr>
            <a:picLocks noChangeAspect="1"/>
          </p:cNvPicPr>
          <p:nvPr/>
        </p:nvPicPr>
        <p:blipFill>
          <a:blip r:embed="rId6"/>
          <a:stretch>
            <a:fillRect/>
          </a:stretch>
        </p:blipFill>
        <p:spPr>
          <a:xfrm>
            <a:off x="500470" y="437173"/>
            <a:ext cx="2080685" cy="2223414"/>
          </a:xfrm>
          <a:prstGeom prst="rect">
            <a:avLst/>
          </a:prstGeom>
        </p:spPr>
      </p:pic>
      <p:sp>
        <p:nvSpPr>
          <p:cNvPr id="23" name="TextBox 22"/>
          <p:cNvSpPr txBox="1"/>
          <p:nvPr/>
        </p:nvSpPr>
        <p:spPr>
          <a:xfrm>
            <a:off x="1111624" y="385483"/>
            <a:ext cx="638287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Neinerciálne sústavy</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TextBox 23"/>
          <p:cNvSpPr txBox="1"/>
          <p:nvPr/>
        </p:nvSpPr>
        <p:spPr>
          <a:xfrm>
            <a:off x="3113591" y="1088021"/>
            <a:ext cx="5706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Máme teda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2" name="Picture 31"/>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4519272" y="1521428"/>
            <a:ext cx="2105406" cy="269177"/>
          </a:xfrm>
          <a:prstGeom prst="rect">
            <a:avLst/>
          </a:prstGeom>
        </p:spPr>
      </p:pic>
      <p:pic>
        <p:nvPicPr>
          <p:cNvPr id="33" name="Picture 32"/>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910392" y="2215911"/>
            <a:ext cx="6074474" cy="279464"/>
          </a:xfrm>
          <a:prstGeom prst="rect">
            <a:avLst/>
          </a:prstGeom>
        </p:spPr>
      </p:pic>
      <p:sp>
        <p:nvSpPr>
          <p:cNvPr id="3" name="TextBox 2"/>
          <p:cNvSpPr txBox="1"/>
          <p:nvPr/>
        </p:nvSpPr>
        <p:spPr>
          <a:xfrm>
            <a:off x="0" y="2673753"/>
            <a:ext cx="86694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Vypočítajme vektor rýchlosti voči inerciálnej sústave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Picture 10"/>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817748" y="3011444"/>
            <a:ext cx="6758559" cy="1745361"/>
          </a:xfrm>
          <a:prstGeom prst="rect">
            <a:avLst/>
          </a:prstGeom>
        </p:spPr>
      </p:pic>
      <p:pic>
        <p:nvPicPr>
          <p:cNvPr id="7" name="Picture 6"/>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769851" y="4905560"/>
            <a:ext cx="5877306" cy="1455611"/>
          </a:xfrm>
          <a:prstGeom prst="rect">
            <a:avLst/>
          </a:prstGeom>
        </p:spPr>
      </p:pic>
    </p:spTree>
    <p:extLst>
      <p:ext uri="{BB962C8B-B14F-4D97-AF65-F5344CB8AC3E}">
        <p14:creationId xmlns:p14="http://schemas.microsoft.com/office/powerpoint/2010/main" val="817956998"/>
      </p:ext>
    </p:extLst>
  </p:cSld>
  <p:clrMapOvr>
    <a:masterClrMapping/>
  </p:clrMapOvr>
  <p:extLst mod="1"/>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822104" y="1221837"/>
            <a:ext cx="5877306" cy="2134553"/>
          </a:xfrm>
          <a:prstGeom prst="rect">
            <a:avLst/>
          </a:prstGeom>
        </p:spPr>
      </p:pic>
      <p:sp>
        <p:nvSpPr>
          <p:cNvPr id="2" name="Slide Number Placeholder 1"/>
          <p:cNvSpPr>
            <a:spLocks noGrp="1"/>
          </p:cNvSpPr>
          <p:nvPr>
            <p:ph type="sldNum" sz="quarter" idx="12"/>
          </p:nvPr>
        </p:nvSpPr>
        <p:spPr>
          <a:xfrm>
            <a:off x="6527618" y="6399894"/>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p:cNvSpPr txBox="1"/>
          <p:nvPr/>
        </p:nvSpPr>
        <p:spPr>
          <a:xfrm>
            <a:off x="1111624" y="385483"/>
            <a:ext cx="638287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Neinerciálne sústavy</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4"/>
          <p:cNvSpPr/>
          <p:nvPr/>
        </p:nvSpPr>
        <p:spPr>
          <a:xfrm>
            <a:off x="1436914" y="1471749"/>
            <a:ext cx="5111932" cy="635725"/>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1419497" y="2177143"/>
            <a:ext cx="4206240" cy="592183"/>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2203270" y="3004458"/>
            <a:ext cx="653143" cy="400594"/>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3104607" y="3000104"/>
            <a:ext cx="1023256" cy="40059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4" name="TextBox 13"/>
              <p:cNvSpPr txBox="1"/>
              <p:nvPr/>
            </p:nvSpPr>
            <p:spPr>
              <a:xfrm>
                <a:off x="330926" y="3657600"/>
                <a:ext cx="8360228"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Výraz v zelenom rámiku je zjavne rýchlosť častice ako ju vidí pozorovateľ z neinerciálnej sústavy. Výraz v modrom rámiku sme upravili takto: Jednotkový vektor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e>
                        </m:acc>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up>
                    </m:sSup>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nemení svoju dĺžku ale mení svoj smer voči inerciálnej sústave, ak neinerciálna sústava rotuje voči inerciálnej, preto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podobne to platí i pre ostatné vektory neinerciálnej bázy. Preto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30926" y="3657600"/>
                <a:ext cx="8360228" cy="2031325"/>
              </a:xfrm>
              <a:prstGeom prst="rect">
                <a:avLst/>
              </a:prstGeom>
              <a:blipFill rotWithShape="0">
                <a:blip r:embed="rId8"/>
                <a:stretch>
                  <a:fillRect l="-583" t="-1502" b="-3904"/>
                </a:stretch>
              </a:blipFill>
            </p:spPr>
            <p:txBody>
              <a:bodyPr/>
              <a:lstStyle/>
              <a:p>
                <a:r>
                  <a:rPr lang="en-US">
                    <a:noFill/>
                  </a:rPr>
                  <a:t> </a:t>
                </a:r>
              </a:p>
            </p:txBody>
          </p:sp>
        </mc:Fallback>
      </mc:AlternateContent>
      <p:pic>
        <p:nvPicPr>
          <p:cNvPr id="15" name="Picture 14"/>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471817" y="4856480"/>
            <a:ext cx="1229297" cy="471488"/>
          </a:xfrm>
          <a:prstGeom prst="rect">
            <a:avLst/>
          </a:prstGeom>
        </p:spPr>
      </p:pic>
      <p:pic>
        <p:nvPicPr>
          <p:cNvPr id="22" name="Picture 21"/>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504246" y="5711110"/>
            <a:ext cx="8149019" cy="970407"/>
          </a:xfrm>
          <a:prstGeom prst="rect">
            <a:avLst/>
          </a:prstGeom>
        </p:spPr>
      </p:pic>
      <p:sp>
        <p:nvSpPr>
          <p:cNvPr id="23" name="Rectangle 22"/>
          <p:cNvSpPr/>
          <p:nvPr/>
        </p:nvSpPr>
        <p:spPr>
          <a:xfrm>
            <a:off x="265611" y="5621383"/>
            <a:ext cx="4206240" cy="592183"/>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p:cNvSpPr/>
          <p:nvPr/>
        </p:nvSpPr>
        <p:spPr>
          <a:xfrm>
            <a:off x="4127864" y="6261464"/>
            <a:ext cx="1023256" cy="40059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866866"/>
      </p:ext>
    </p:extLst>
  </p:cSld>
  <p:clrMapOvr>
    <a:masterClrMapping/>
  </p:clrMapOvr>
  <p:extLst mod="1"/>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111624" y="385483"/>
            <a:ext cx="638287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Neinerciálne sústavy</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383177" y="1201783"/>
                <a:ext cx="8299269"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Odvodili sme vlastne, že ak derivujeme podľa času voči inerciálnej sústave nejaký vektor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up>
                    </m:sSup>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potom dostaneme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kde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časová derivácia vektora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up>
                    </m:sSup>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 ako ju vidí pozorovateľ v neinerciálnej sústave. Pri odvodení sme nijako nevyužili, že ide o polohový vektor, takže rovnaký vzťah platí pre časové derivácie ľubovoľného vektora. Dostali sme teda</a:t>
                </a:r>
              </a:p>
            </p:txBody>
          </p:sp>
        </mc:Choice>
        <mc:Fallback xmlns="">
          <p:sp>
            <p:nvSpPr>
              <p:cNvPr id="4" name="TextBox 3"/>
              <p:cNvSpPr txBox="1">
                <a:spLocks noRot="1" noChangeAspect="1" noMove="1" noResize="1" noEditPoints="1" noAdjustHandles="1" noChangeArrowheads="1" noChangeShapeType="1" noTextEdit="1"/>
              </p:cNvSpPr>
              <p:nvPr/>
            </p:nvSpPr>
            <p:spPr>
              <a:xfrm>
                <a:off x="383177" y="1201783"/>
                <a:ext cx="8299269" cy="2585323"/>
              </a:xfrm>
              <a:prstGeom prst="rect">
                <a:avLst/>
              </a:prstGeom>
              <a:blipFill rotWithShape="0">
                <a:blip r:embed="rId10"/>
                <a:stretch>
                  <a:fillRect l="-661" t="-1179" b="-2830"/>
                </a:stretch>
              </a:blipFill>
            </p:spPr>
            <p:txBody>
              <a:bodyPr/>
              <a:lstStyle/>
              <a:p>
                <a:r>
                  <a:rPr lang="en-US">
                    <a:noFill/>
                  </a:rPr>
                  <a:t> </a:t>
                </a:r>
              </a:p>
            </p:txBody>
          </p:sp>
        </mc:Fallback>
      </mc:AlternateContent>
      <p:pic>
        <p:nvPicPr>
          <p:cNvPr id="5" name="Picture 4"/>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3088641" y="1991360"/>
            <a:ext cx="1813941" cy="471488"/>
          </a:xfrm>
          <a:prstGeom prst="rect">
            <a:avLst/>
          </a:prstGeom>
        </p:spPr>
      </p:pic>
      <p:pic>
        <p:nvPicPr>
          <p:cNvPr id="6" name="Picture 5"/>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1033418" y="2644502"/>
            <a:ext cx="161163" cy="183452"/>
          </a:xfrm>
          <a:prstGeom prst="rect">
            <a:avLst/>
          </a:prstGeom>
        </p:spPr>
      </p:pic>
      <p:pic>
        <p:nvPicPr>
          <p:cNvPr id="8" name="Picture 7"/>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3337113" y="3678951"/>
            <a:ext cx="1853375" cy="238316"/>
          </a:xfrm>
          <a:prstGeom prst="rect">
            <a:avLst/>
          </a:prstGeom>
        </p:spPr>
      </p:pic>
      <p:pic>
        <p:nvPicPr>
          <p:cNvPr id="11" name="Picture 10"/>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2407064" y="4052122"/>
            <a:ext cx="4119944" cy="471488"/>
          </a:xfrm>
          <a:prstGeom prst="rect">
            <a:avLst/>
          </a:prstGeom>
        </p:spPr>
      </p:pic>
      <p:sp>
        <p:nvSpPr>
          <p:cNvPr id="12" name="TextBox 11"/>
          <p:cNvSpPr txBox="1"/>
          <p:nvPr/>
        </p:nvSpPr>
        <p:spPr>
          <a:xfrm>
            <a:off x="487680" y="4728754"/>
            <a:ext cx="83079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ďalším derivovaním voči inerciálnej sústave dostaneme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672783" y="5213787"/>
            <a:ext cx="7895273" cy="548640"/>
          </a:xfrm>
          <a:prstGeom prst="rect">
            <a:avLst/>
          </a:prstGeom>
        </p:spPr>
      </p:pic>
      <p:pic>
        <p:nvPicPr>
          <p:cNvPr id="9" name="Picture 8"/>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973998" y="5903301"/>
            <a:ext cx="7252335" cy="548640"/>
          </a:xfrm>
          <a:prstGeom prst="rect">
            <a:avLst/>
          </a:prstGeom>
        </p:spPr>
      </p:pic>
      <p:sp>
        <p:nvSpPr>
          <p:cNvPr id="19" name="Rectangle 18"/>
          <p:cNvSpPr/>
          <p:nvPr/>
        </p:nvSpPr>
        <p:spPr>
          <a:xfrm>
            <a:off x="755340" y="5852928"/>
            <a:ext cx="7805954" cy="6270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5022008"/>
      </p:ext>
    </p:extLst>
  </p:cSld>
  <p:clrMapOvr>
    <a:masterClrMapping/>
  </p:clrMapOvr>
  <p:extLst mod="1"/>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111624" y="385483"/>
            <a:ext cx="638287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Neinerciálne sústavy</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 name="Picture 9"/>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95472" y="1191708"/>
            <a:ext cx="7252335" cy="548640"/>
          </a:xfrm>
          <a:prstGeom prst="rect">
            <a:avLst/>
          </a:prstGeom>
        </p:spPr>
      </p:pic>
      <p:sp>
        <p:nvSpPr>
          <p:cNvPr id="5" name="Rectangle 4"/>
          <p:cNvSpPr/>
          <p:nvPr/>
        </p:nvSpPr>
        <p:spPr>
          <a:xfrm>
            <a:off x="585779" y="1141336"/>
            <a:ext cx="7733467" cy="6270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7"/>
          <a:stretch>
            <a:fillRect/>
          </a:stretch>
        </p:blipFill>
        <p:spPr>
          <a:xfrm>
            <a:off x="764814" y="1757129"/>
            <a:ext cx="2080685" cy="2223414"/>
          </a:xfrm>
          <a:prstGeom prst="rect">
            <a:avLst/>
          </a:prstGeom>
        </p:spPr>
      </p:pic>
      <p:sp>
        <p:nvSpPr>
          <p:cNvPr id="7" name="TextBox 6"/>
          <p:cNvSpPr txBox="1"/>
          <p:nvPr/>
        </p:nvSpPr>
        <p:spPr>
          <a:xfrm>
            <a:off x="3204754" y="2072640"/>
            <a:ext cx="558219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Odvodená rovnica predstavuje hľadaný „prekladový slovník“ medzi veličinami vyjadrenými v inerciálnej a neinerciálnej sústave.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Pozorovateľ v inerciálnej sústave napíše Newtonov zákon takto</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7"/>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5134642" y="3691069"/>
            <a:ext cx="941070" cy="516255"/>
          </a:xfrm>
          <a:prstGeom prst="rect">
            <a:avLst/>
          </a:prstGeom>
        </p:spPr>
      </p:pic>
      <p:sp>
        <p:nvSpPr>
          <p:cNvPr id="9" name="TextBox 8"/>
          <p:cNvSpPr txBox="1"/>
          <p:nvPr/>
        </p:nvSpPr>
        <p:spPr>
          <a:xfrm>
            <a:off x="539931" y="4371703"/>
            <a:ext cx="836022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Pozorovateľ v neinerciálnej sústave si povie, ja síce „nesmiem“ písať Newtonov zákon, lebo sedím v neinerciálnej sústave. Ale čo keby som napísal rovnicu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prepísal ju takto</a:t>
            </a:r>
          </a:p>
        </p:txBody>
      </p:sp>
      <p:pic>
        <p:nvPicPr>
          <p:cNvPr id="13" name="Picture 12"/>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1026052" y="4994477"/>
            <a:ext cx="7317486" cy="548640"/>
          </a:xfrm>
          <a:prstGeom prst="rect">
            <a:avLst/>
          </a:prstGeom>
        </p:spPr>
      </p:pic>
      <p:pic>
        <p:nvPicPr>
          <p:cNvPr id="16" name="Picture 15"/>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838383" y="5935277"/>
            <a:ext cx="7303770" cy="548640"/>
          </a:xfrm>
          <a:prstGeom prst="rect">
            <a:avLst/>
          </a:prstGeom>
        </p:spPr>
      </p:pic>
    </p:spTree>
    <p:extLst>
      <p:ext uri="{BB962C8B-B14F-4D97-AF65-F5344CB8AC3E}">
        <p14:creationId xmlns:p14="http://schemas.microsoft.com/office/powerpoint/2010/main" val="3646764960"/>
      </p:ext>
    </p:extLst>
  </p:cSld>
  <p:clrMapOvr>
    <a:masterClrMapping/>
  </p:clrMapOvr>
  <p:extLst mod="1"/>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3080" y="6410139"/>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111624" y="385483"/>
            <a:ext cx="638287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Neinerciálne sústavy</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37747" y="1201913"/>
            <a:ext cx="8483346" cy="54864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268941" y="1954306"/>
                <a:ext cx="8713694" cy="24881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Pozorovateľ v neinerciálnej sústave sa nad touto rovnicou zamyslí a povie si: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Veď ja vlastne môžem robiť fyziku v neinerciálnej sústave, len Newtonov zákon sily bude mať u mňa iný tvar. Urobím to takto: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zmeriam si zrýchlenie počiatku mojej neinerciálnej sústavy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𝑎</m:t>
                            </m:r>
                          </m:e>
                        </m:acc>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voči inerciálnej</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zmeriam uhlovú rýchlosť rotácie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ac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mojej sústavy voči inerciálnej</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vypočítam aj uhlové zrýchlenie </a:t>
                </a:r>
                <a14:m>
                  <m:oMath xmlns:m="http://schemas.openxmlformats.org/officeDocument/2006/math">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acc>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e>
                        </m:d>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𝑑𝑡</m:t>
                        </m:r>
                      </m:den>
                    </m:f>
                  </m:oMath>
                </a14:m>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potom si poviem, že v mojej neinerciálnej sústave okrem naozajstnej sily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pôsobia ešte ďalšie mystické zotrvačné sily neznámeho pôvodu, a to</a:t>
                </a:r>
              </a:p>
            </p:txBody>
          </p:sp>
        </mc:Choice>
        <mc:Fallback xmlns="">
          <p:sp>
            <p:nvSpPr>
              <p:cNvPr id="5" name="TextBox 4"/>
              <p:cNvSpPr txBox="1">
                <a:spLocks noRot="1" noChangeAspect="1" noMove="1" noResize="1" noEditPoints="1" noAdjustHandles="1" noChangeArrowheads="1" noChangeShapeType="1" noTextEdit="1"/>
              </p:cNvSpPr>
              <p:nvPr/>
            </p:nvSpPr>
            <p:spPr>
              <a:xfrm>
                <a:off x="268941" y="1954306"/>
                <a:ext cx="8713694" cy="2488117"/>
              </a:xfrm>
              <a:prstGeom prst="rect">
                <a:avLst/>
              </a:prstGeom>
              <a:blipFill rotWithShape="0">
                <a:blip r:embed="rId7"/>
                <a:stretch>
                  <a:fillRect l="-559" t="-1471" b="-3186"/>
                </a:stretch>
              </a:blipFill>
            </p:spPr>
            <p:txBody>
              <a:bodyPr/>
              <a:lstStyle/>
              <a:p>
                <a:r>
                  <a:rPr lang="en-US">
                    <a:noFill/>
                  </a:rPr>
                  <a:t> </a:t>
                </a:r>
              </a:p>
            </p:txBody>
          </p:sp>
        </mc:Fallback>
      </mc:AlternateContent>
      <p:pic>
        <p:nvPicPr>
          <p:cNvPr id="8" name="Picture 7"/>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5186267" y="4599535"/>
            <a:ext cx="2143125" cy="1577340"/>
          </a:xfrm>
          <a:prstGeom prst="rect">
            <a:avLst/>
          </a:prstGeom>
        </p:spPr>
      </p:pic>
      <p:sp>
        <p:nvSpPr>
          <p:cNvPr id="9" name="TextBox 8"/>
          <p:cNvSpPr txBox="1"/>
          <p:nvPr/>
        </p:nvSpPr>
        <p:spPr>
          <a:xfrm>
            <a:off x="869577" y="4509246"/>
            <a:ext cx="4267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zotrvačná sila postupného zrýchlenia: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p:cNvSpPr txBox="1"/>
          <p:nvPr/>
        </p:nvSpPr>
        <p:spPr>
          <a:xfrm>
            <a:off x="878537" y="4858876"/>
            <a:ext cx="4267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Coriolisova sila: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10"/>
          <p:cNvSpPr txBox="1"/>
          <p:nvPr/>
        </p:nvSpPr>
        <p:spPr>
          <a:xfrm>
            <a:off x="860608" y="5217466"/>
            <a:ext cx="4267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odstredivá sila: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TextBox 11"/>
          <p:cNvSpPr txBox="1"/>
          <p:nvPr/>
        </p:nvSpPr>
        <p:spPr>
          <a:xfrm>
            <a:off x="869572" y="5683631"/>
            <a:ext cx="4267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zotrvačná sila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rotačného zrýchlenia: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extBox 12"/>
          <p:cNvSpPr txBox="1"/>
          <p:nvPr/>
        </p:nvSpPr>
        <p:spPr>
          <a:xfrm>
            <a:off x="251012" y="6320118"/>
            <a:ext cx="7897906"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 napíšem akoby  Newtonovu rovnicu s pridaním zotrvačných síl</a:t>
            </a:r>
            <a:endPar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4" name="Rectangle 13"/>
          <p:cNvSpPr/>
          <p:nvPr/>
        </p:nvSpPr>
        <p:spPr>
          <a:xfrm>
            <a:off x="770965" y="4455460"/>
            <a:ext cx="6831106" cy="18019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134471" y="1075765"/>
            <a:ext cx="8767482" cy="8068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771041"/>
      </p:ext>
    </p:extLst>
  </p:cSld>
  <p:clrMapOvr>
    <a:masterClrMapping/>
  </p:clrMapOvr>
  <p:extLst mod="1"/>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71718" y="412376"/>
            <a:ext cx="897367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Neinerciálne sústavy</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zotrvačná sila postupného rýchlenia</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913279" y="1130196"/>
            <a:ext cx="870966" cy="229743"/>
          </a:xfrm>
          <a:prstGeom prst="rect">
            <a:avLst/>
          </a:prstGeom>
        </p:spPr>
      </p:pic>
      <p:sp>
        <p:nvSpPr>
          <p:cNvPr id="6" name="TextBox 5"/>
          <p:cNvSpPr txBox="1"/>
          <p:nvPr/>
        </p:nvSpPr>
        <p:spPr>
          <a:xfrm>
            <a:off x="313765" y="1828800"/>
            <a:ext cx="8453717"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Toto je fiktívna sila, ktorú „cíti“ šofér, keď akceleruje: čosi neznámeho mu tlačí chrbát do operadla sedadla. Ak auto zrýchľuje dopredu, znamienko mínus vo vzorci spôsobí že fiktívna zotrvačná sila nás tlačí d</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zadu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Ale prečo je to fiktívna sila, keď ju všetci „cítime“?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Problém je zrejme v tom, že naše pocity sa nám vyvinuli prevažne v situáciách, keď sa sme sa nachádzali v inerciálnej sústave. Ak sedíme doma za stolom a naraz by sme na chrbte cítili, že tlačíme do operadla stoličky, hľadali by sme vonkajšieho aktívneho činiteľa. Lebo nemáme takú skúsenosť, že stolička sa zrazu zblázni a začne nám tlačiť do chrbta, čo by vyvolalo reakciu chrbta, ktorý by začal tlačiť do stoličky.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neinerciálnom</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aute je to ale práve tak. Auto začne zrýchľovať, a naše telo, ak má ostať nehybné voči autu musí začať zrýchľovať tiež. Ale nemôže samo od seba, sedadlo auta, ktoré akoby chcelo pod nami podkĺznuť dopredu začne tlačiť na chrbát dopredu, aby nás zrýchlilo v smere zrýchlenia auta. Sedadlo sa „zbláznilo“. Nijaký škriatok nás netlačí dozadu.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59274730"/>
      </p:ext>
    </p:extLst>
  </p:cSld>
  <p:clrMapOvr>
    <a:masterClrMapping/>
  </p:clrMapOvr>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376219" y="424873"/>
            <a:ext cx="67056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Prípad nulového momentu síl</a:t>
            </a:r>
          </a:p>
        </p:txBody>
      </p:sp>
      <mc:AlternateContent xmlns:mc="http://schemas.openxmlformats.org/markup-compatibility/2006" xmlns:a14="http://schemas.microsoft.com/office/drawing/2010/main">
        <mc:Choice Requires="a14">
          <p:sp>
            <p:nvSpPr>
              <p:cNvPr id="4" name="TextBox 3"/>
              <p:cNvSpPr txBox="1"/>
              <p:nvPr/>
            </p:nvSpPr>
            <p:spPr>
              <a:xfrm>
                <a:off x="489527" y="1394691"/>
                <a:ext cx="81557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prípade nulového momentu vonkajších síl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𝜏</m:t>
                        </m:r>
                      </m:e>
                    </m:acc>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dostaneme vzťah</a:t>
                </a:r>
              </a:p>
            </p:txBody>
          </p:sp>
        </mc:Choice>
        <mc:Fallback xmlns="">
          <p:sp>
            <p:nvSpPr>
              <p:cNvPr id="4" name="TextBox 3"/>
              <p:cNvSpPr txBox="1">
                <a:spLocks noRot="1" noChangeAspect="1" noMove="1" noResize="1" noEditPoints="1" noAdjustHandles="1" noChangeArrowheads="1" noChangeShapeType="1" noTextEdit="1"/>
              </p:cNvSpPr>
              <p:nvPr/>
            </p:nvSpPr>
            <p:spPr>
              <a:xfrm>
                <a:off x="489527" y="1394691"/>
                <a:ext cx="8155709" cy="369332"/>
              </a:xfrm>
              <a:prstGeom prst="rect">
                <a:avLst/>
              </a:prstGeom>
              <a:blipFill rotWithShape="0">
                <a:blip r:embed="rId5"/>
                <a:stretch>
                  <a:fillRect l="-598" t="-21667" b="-26667"/>
                </a:stretch>
              </a:blipFill>
            </p:spPr>
            <p:txBody>
              <a:bodyPr/>
              <a:lstStyle/>
              <a:p>
                <a:r>
                  <a:rPr lang="sk-SK">
                    <a:noFill/>
                  </a:rPr>
                  <a:t> </a:t>
                </a:r>
              </a:p>
            </p:txBody>
          </p:sp>
        </mc:Fallback>
      </mc:AlternateContent>
      <p:pic>
        <p:nvPicPr>
          <p:cNvPr id="7" name="Picture 6"/>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955108" y="1981389"/>
            <a:ext cx="956691" cy="221171"/>
          </a:xfrm>
          <a:prstGeom prst="rect">
            <a:avLst/>
          </a:prstGeom>
        </p:spPr>
      </p:pic>
      <p:sp>
        <p:nvSpPr>
          <p:cNvPr id="8" name="TextBox 7"/>
          <p:cNvSpPr txBox="1"/>
          <p:nvPr/>
        </p:nvSpPr>
        <p:spPr>
          <a:xfrm>
            <a:off x="554182" y="2419927"/>
            <a:ext cx="7758545"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je zákon zachovania momentu hybnosti.</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Aby nám rovnice obsahujúce moment hybnosti boli na niečo užitočné, musíme sa naučiť vypočítať moment hybnosti aspoň v nejakých typických situáciách.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Najjednoduchší prípad je tuhé teleso upevnené tak, že môže ľubovoľne rotovať okolo fixnej osi.</a:t>
            </a:r>
          </a:p>
        </p:txBody>
      </p:sp>
      <p:pic>
        <p:nvPicPr>
          <p:cNvPr id="5" name="Picture 2" descr="http://thewaythetruthandthelife.net/index/2_background/2-1_cosmological/physics/fig46.gif"/>
          <p:cNvPicPr>
            <a:picLocks noChangeAspect="1" noChangeArrowheads="1"/>
          </p:cNvPicPr>
          <p:nvPr/>
        </p:nvPicPr>
        <p:blipFill rotWithShape="1">
          <a:blip r:embed="rId7">
            <a:extLst>
              <a:ext uri="{28A0092B-C50C-407E-A947-70E740481C1C}">
                <a14:useLocalDpi xmlns:a14="http://schemas.microsoft.com/office/drawing/2010/main" val="0"/>
              </a:ext>
            </a:extLst>
          </a:blip>
          <a:srcRect r="-559" b="18918"/>
          <a:stretch/>
        </p:blipFill>
        <p:spPr bwMode="auto">
          <a:xfrm>
            <a:off x="2790375" y="4631990"/>
            <a:ext cx="1160793" cy="19900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ill whee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33453" y="4678708"/>
            <a:ext cx="1455590" cy="1943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770475"/>
      </p:ext>
    </p:extLst>
  </p:cSld>
  <p:clrMapOvr>
    <a:masterClrMapping/>
  </p:clrMapOvr>
  <p:extLst mod="1"/>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57950" y="638324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70330" y="161365"/>
            <a:ext cx="897367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Neinerciálne sústavy</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odstredivá sila</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500904" y="744712"/>
            <a:ext cx="2143125" cy="238316"/>
          </a:xfrm>
          <a:prstGeom prst="rect">
            <a:avLst/>
          </a:prstGeom>
        </p:spPr>
      </p:pic>
      <p:sp>
        <p:nvSpPr>
          <p:cNvPr id="6" name="TextBox 5"/>
          <p:cNvSpPr txBox="1"/>
          <p:nvPr/>
        </p:nvSpPr>
        <p:spPr>
          <a:xfrm>
            <a:off x="170329" y="1093694"/>
            <a:ext cx="8597153"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Toto je možno ľudovo najznámejšia zotrvačná sila. Sedím v električka a zrazu ma čosi natlačí na pravé okno. Hovorí sa: „odstredivá sila ma pritlačila na okno“. Na príčine ale nie je žiaden škriatok, ktorý by ma tlačil doprava. Z hľadiska inerciálnej sústavy je to jasné: električka vošla do ľavotočivej zákruty a núti ma aby som nepokračoval cez pravé okno v svojom pôvodnom rovnom smere. Núti ma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vykrúžiť</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zákrutu. Na to je potrebná dostredivá sila, ktorú urobí to okno. Okno sa „zbláznilo“.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Overte si všakovým krútením pravej ruky, že odstredivá sila má smer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sprievodiča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smeruje „von zo zákruty“. Najlepšie je predstaviť si, že sedím na kolotoči</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26" name="Picture 2" descr="http://www.bluegrassplaygrounds.com/img/merry-go-rounds/teacup-merry-Go-round-902-788-Z.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398" y="3972170"/>
            <a:ext cx="3869578" cy="264658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V="1">
            <a:off x="1999129" y="4096871"/>
            <a:ext cx="8965" cy="124609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430308" y="5190565"/>
            <a:ext cx="546846" cy="259976"/>
          </a:xfrm>
          <a:custGeom>
            <a:avLst/>
            <a:gdLst>
              <a:gd name="connsiteX0" fmla="*/ 0 w 519953"/>
              <a:gd name="connsiteY0" fmla="*/ 0 h 331694"/>
              <a:gd name="connsiteX1" fmla="*/ 152400 w 519953"/>
              <a:gd name="connsiteY1" fmla="*/ 179294 h 331694"/>
              <a:gd name="connsiteX2" fmla="*/ 367553 w 519953"/>
              <a:gd name="connsiteY2" fmla="*/ 304800 h 331694"/>
              <a:gd name="connsiteX3" fmla="*/ 519953 w 519953"/>
              <a:gd name="connsiteY3" fmla="*/ 331694 h 331694"/>
            </a:gdLst>
            <a:ahLst/>
            <a:cxnLst>
              <a:cxn ang="0">
                <a:pos x="connsiteX0" y="connsiteY0"/>
              </a:cxn>
              <a:cxn ang="0">
                <a:pos x="connsiteX1" y="connsiteY1"/>
              </a:cxn>
              <a:cxn ang="0">
                <a:pos x="connsiteX2" y="connsiteY2"/>
              </a:cxn>
              <a:cxn ang="0">
                <a:pos x="connsiteX3" y="connsiteY3"/>
              </a:cxn>
            </a:cxnLst>
            <a:rect l="l" t="t" r="r" b="b"/>
            <a:pathLst>
              <a:path w="519953" h="331694">
                <a:moveTo>
                  <a:pt x="0" y="0"/>
                </a:moveTo>
                <a:cubicBezTo>
                  <a:pt x="45570" y="64247"/>
                  <a:pt x="91141" y="128494"/>
                  <a:pt x="152400" y="179294"/>
                </a:cubicBezTo>
                <a:cubicBezTo>
                  <a:pt x="213659" y="230094"/>
                  <a:pt x="306294" y="279400"/>
                  <a:pt x="367553" y="304800"/>
                </a:cubicBezTo>
                <a:cubicBezTo>
                  <a:pt x="428812" y="330200"/>
                  <a:pt x="474382" y="330947"/>
                  <a:pt x="519953" y="331694"/>
                </a:cubicBezTo>
              </a:path>
            </a:pathLst>
          </a:custGeom>
          <a:noFill/>
          <a:ln w="28575">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Arrow Connector 11"/>
          <p:cNvCxnSpPr/>
          <p:nvPr/>
        </p:nvCxnSpPr>
        <p:spPr>
          <a:xfrm>
            <a:off x="2017059" y="5334000"/>
            <a:ext cx="986117" cy="71718"/>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127624" y="4108824"/>
            <a:ext cx="142304" cy="164592"/>
          </a:xfrm>
          <a:prstGeom prst="rect">
            <a:avLst/>
          </a:prstGeom>
        </p:spPr>
      </p:pic>
      <p:pic>
        <p:nvPicPr>
          <p:cNvPr id="17" name="Picture 16"/>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2925482" y="5453530"/>
            <a:ext cx="183452" cy="183452"/>
          </a:xfrm>
          <a:prstGeom prst="rect">
            <a:avLst/>
          </a:prstGeom>
        </p:spPr>
      </p:pic>
      <p:sp>
        <p:nvSpPr>
          <p:cNvPr id="18" name="TextBox 17"/>
          <p:cNvSpPr txBox="1"/>
          <p:nvPr/>
        </p:nvSpPr>
        <p:spPr>
          <a:xfrm>
            <a:off x="4204447" y="4123765"/>
            <a:ext cx="466164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Odstredivá sila natlačí dievčatku chrbát do vonkajšej obruče kolotoča. Overte si to pravidlami pravej ruky!</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50393290"/>
      </p:ext>
    </p:extLst>
  </p:cSld>
  <p:clrMapOvr>
    <a:masterClrMapping/>
  </p:clrMapOvr>
  <p:extLst mod="1"/>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050" name="Picture 2" descr="http://thumbs.dreamstime.com/z/vintage-merry-go-round-35191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763" y="1506258"/>
            <a:ext cx="4581525" cy="40290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0330" y="161365"/>
            <a:ext cx="897367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Neinerciálne sústavy</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odstredivá sila</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5226424" y="1604682"/>
            <a:ext cx="354105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Odstredivá sila vychýli sedačky zo zvislej polohy smerom von.</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73023934"/>
      </p:ext>
    </p:extLst>
  </p:cSld>
  <p:clrMapOvr>
    <a:masterClrMapping/>
  </p:clrMapOvr>
  <p:extLst mod="1"/>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074" name="Picture 2" descr="http://ak.picdn.net/shutterstock/videos/1985557/preview/stock-footage-washing-machine-washes-cloth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753" y="3380908"/>
            <a:ext cx="3810000" cy="21336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0330" y="161365"/>
            <a:ext cx="897367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Neinerciálne sústavy</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odstredivá sila</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076" name="Picture 4" descr="http://thumbs.dreamstime.com/z/inside-washing-machine-1174441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136"/>
          <a:stretch/>
        </p:blipFill>
        <p:spPr bwMode="auto">
          <a:xfrm>
            <a:off x="2737410" y="734156"/>
            <a:ext cx="3286873" cy="24483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0306" y="5880847"/>
            <a:ext cx="83461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Odstredivá sila pritlačí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prádlo</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 stenu dierkovaného bubna a vyžmýka ho.</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13775650"/>
      </p:ext>
    </p:extLst>
  </p:cSld>
  <p:clrMapOvr>
    <a:masterClrMapping/>
  </p:clrMapOvr>
  <p:extLst mod="1"/>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098" name="Picture 2" descr="http://www.makingthemodernworld.org.uk/learning_modules/geography/07.TU.01/illustrations/07.IL.04.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704" y="738376"/>
            <a:ext cx="2668308" cy="20896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0683" y="206189"/>
            <a:ext cx="897367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Neinerciálne sústavy</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odstredivá sila</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161365" y="2913530"/>
            <a:ext cx="8713694"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Geostacionárna družica lieta nad rovníkom vo výške 36000 km, kde kozmická rýchlosť je taká, že jedna otočka trvá 24hodín, teda presne tak, ako rotuje Zem. Z pohľadu pozorovateľa na Zemi mu družica stojí nad hlavou. Prečo nespadne, keď stojí? Z hľadiska fyziky v neinerciálnej rotujúcej sústave je vysvetlenie triviálne: odstredivá sila je rovnako veľká ale opačná ako tiaž, takže družica stojí.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Všimnite si, že všetky vysvetlenia z hľadiska neinerciálnej sústavy boli jednoduchšie ako z hľadiska inerciálnej sústavy, ak veríme na škriatkov, ktorí na nás pôsobia „skutočnými“ zotrvačnými silami. Preto ľudia majú radi odstredivú silu, lebo „rozumejú“ prečo družica nespadne. Neverte na škriatkov. Porozumejte odvodeniu fiktívnych zotrvačných síl! A potom si „v srdci“ argumentáciu uľahčite hoci aj s pomocou škriatkov. Ale zvládnite aj „správnejšiu“ argumentáciu z hľadiska inerciálnej sústavy!</a:t>
            </a:r>
          </a:p>
        </p:txBody>
      </p:sp>
    </p:spTree>
    <p:extLst>
      <p:ext uri="{BB962C8B-B14F-4D97-AF65-F5344CB8AC3E}">
        <p14:creationId xmlns:p14="http://schemas.microsoft.com/office/powerpoint/2010/main" val="1547827095"/>
      </p:ext>
    </p:extLst>
  </p:cSld>
  <p:clrMapOvr>
    <a:masterClrMapping/>
  </p:clrMapOvr>
  <p:extLst mod="1"/>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80683" y="206189"/>
            <a:ext cx="897367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Neinerciálne sústavy</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Coriolisova sila</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500902" y="986758"/>
            <a:ext cx="1700784" cy="238316"/>
          </a:xfrm>
          <a:prstGeom prst="rect">
            <a:avLst/>
          </a:prstGeom>
        </p:spPr>
      </p:pic>
      <p:sp>
        <p:nvSpPr>
          <p:cNvPr id="6" name="TextBox 5"/>
          <p:cNvSpPr txBox="1"/>
          <p:nvPr/>
        </p:nvSpPr>
        <p:spPr>
          <a:xfrm>
            <a:off x="188259" y="1506071"/>
            <a:ext cx="862404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Toto je „medzi ľudom“ takmer neznáma zotrvačná sila.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Oval 6"/>
          <p:cNvSpPr/>
          <p:nvPr/>
        </p:nvSpPr>
        <p:spPr>
          <a:xfrm>
            <a:off x="367553" y="2357718"/>
            <a:ext cx="2868706" cy="286870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7"/>
          <p:cNvSpPr/>
          <p:nvPr/>
        </p:nvSpPr>
        <p:spPr>
          <a:xfrm>
            <a:off x="2662518" y="2447365"/>
            <a:ext cx="502023" cy="510988"/>
          </a:xfrm>
          <a:custGeom>
            <a:avLst/>
            <a:gdLst>
              <a:gd name="connsiteX0" fmla="*/ 502023 w 502023"/>
              <a:gd name="connsiteY0" fmla="*/ 510988 h 510988"/>
              <a:gd name="connsiteX1" fmla="*/ 358588 w 502023"/>
              <a:gd name="connsiteY1" fmla="*/ 304800 h 510988"/>
              <a:gd name="connsiteX2" fmla="*/ 188258 w 502023"/>
              <a:gd name="connsiteY2" fmla="*/ 143435 h 510988"/>
              <a:gd name="connsiteX3" fmla="*/ 0 w 502023"/>
              <a:gd name="connsiteY3" fmla="*/ 0 h 510988"/>
            </a:gdLst>
            <a:ahLst/>
            <a:cxnLst>
              <a:cxn ang="0">
                <a:pos x="connsiteX0" y="connsiteY0"/>
              </a:cxn>
              <a:cxn ang="0">
                <a:pos x="connsiteX1" y="connsiteY1"/>
              </a:cxn>
              <a:cxn ang="0">
                <a:pos x="connsiteX2" y="connsiteY2"/>
              </a:cxn>
              <a:cxn ang="0">
                <a:pos x="connsiteX3" y="connsiteY3"/>
              </a:cxn>
            </a:cxnLst>
            <a:rect l="l" t="t" r="r" b="b"/>
            <a:pathLst>
              <a:path w="502023" h="510988">
                <a:moveTo>
                  <a:pt x="502023" y="510988"/>
                </a:moveTo>
                <a:cubicBezTo>
                  <a:pt x="456452" y="438523"/>
                  <a:pt x="410882" y="366059"/>
                  <a:pt x="358588" y="304800"/>
                </a:cubicBezTo>
                <a:cubicBezTo>
                  <a:pt x="306294" y="243541"/>
                  <a:pt x="248023" y="194235"/>
                  <a:pt x="188258" y="143435"/>
                </a:cubicBezTo>
                <a:cubicBezTo>
                  <a:pt x="128493" y="92635"/>
                  <a:pt x="64246" y="46317"/>
                  <a:pt x="0" y="0"/>
                </a:cubicBezTo>
              </a:path>
            </a:pathLst>
          </a:custGeom>
          <a:noFill/>
          <a:ln w="28575">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2184055" y="3610183"/>
            <a:ext cx="283912" cy="425442"/>
          </a:xfrm>
          <a:custGeom>
            <a:avLst/>
            <a:gdLst>
              <a:gd name="connsiteX0" fmla="*/ 66086 w 283912"/>
              <a:gd name="connsiteY0" fmla="*/ 92241 h 425442"/>
              <a:gd name="connsiteX1" fmla="*/ 3333 w 283912"/>
              <a:gd name="connsiteY1" fmla="*/ 190853 h 425442"/>
              <a:gd name="connsiteX2" fmla="*/ 30227 w 283912"/>
              <a:gd name="connsiteY2" fmla="*/ 406006 h 425442"/>
              <a:gd name="connsiteX3" fmla="*/ 209521 w 283912"/>
              <a:gd name="connsiteY3" fmla="*/ 397041 h 425442"/>
              <a:gd name="connsiteX4" fmla="*/ 209521 w 283912"/>
              <a:gd name="connsiteY4" fmla="*/ 244641 h 425442"/>
              <a:gd name="connsiteX5" fmla="*/ 281239 w 283912"/>
              <a:gd name="connsiteY5" fmla="*/ 38453 h 425442"/>
              <a:gd name="connsiteX6" fmla="*/ 101945 w 283912"/>
              <a:gd name="connsiteY6" fmla="*/ 2594 h 425442"/>
              <a:gd name="connsiteX7" fmla="*/ 66086 w 283912"/>
              <a:gd name="connsiteY7" fmla="*/ 92241 h 42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12" h="425442">
                <a:moveTo>
                  <a:pt x="66086" y="92241"/>
                </a:moveTo>
                <a:cubicBezTo>
                  <a:pt x="49651" y="123617"/>
                  <a:pt x="9309" y="138559"/>
                  <a:pt x="3333" y="190853"/>
                </a:cubicBezTo>
                <a:cubicBezTo>
                  <a:pt x="-2644" y="243147"/>
                  <a:pt x="-4138" y="371641"/>
                  <a:pt x="30227" y="406006"/>
                </a:cubicBezTo>
                <a:cubicBezTo>
                  <a:pt x="64592" y="440371"/>
                  <a:pt x="179639" y="423935"/>
                  <a:pt x="209521" y="397041"/>
                </a:cubicBezTo>
                <a:cubicBezTo>
                  <a:pt x="239403" y="370147"/>
                  <a:pt x="197568" y="304406"/>
                  <a:pt x="209521" y="244641"/>
                </a:cubicBezTo>
                <a:cubicBezTo>
                  <a:pt x="221474" y="184876"/>
                  <a:pt x="299168" y="78794"/>
                  <a:pt x="281239" y="38453"/>
                </a:cubicBezTo>
                <a:cubicBezTo>
                  <a:pt x="263310" y="-1888"/>
                  <a:pt x="139298" y="-3382"/>
                  <a:pt x="101945" y="2594"/>
                </a:cubicBezTo>
                <a:cubicBezTo>
                  <a:pt x="64592" y="8570"/>
                  <a:pt x="82521" y="60865"/>
                  <a:pt x="66086" y="92241"/>
                </a:cubicBezTo>
                <a:close/>
              </a:path>
            </a:pathLst>
          </a:cu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3505199" y="1909482"/>
            <a:ext cx="5468471"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Predstavme si, že sme na kolotoči a vyliala sa nám voda niekde medzi stredom a okrajom kolotoča.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Súc poučení diskusiou o odstredivej sile, pomyslíme si, že voda z mláčky bude hnaná odstredivou silou k okraju kolotoča a vytvorí stružku pozdĺž polomeru.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Ale nebude to pravda!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Problém je v tom, že (videné z hľadiska inerciálnej sústavy) voda v mláčke má obvodovú rýchlosť menšiu ako obvodová rýchlosť na okraji kolotoča. Preto kolotoč bude pod stružkou utekať a stružka bude zahýbať doprava!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3" name="Straight Arrow Connector 12"/>
          <p:cNvCxnSpPr>
            <a:stCxn id="10" idx="4"/>
          </p:cNvCxnSpPr>
          <p:nvPr/>
        </p:nvCxnSpPr>
        <p:spPr>
          <a:xfrm>
            <a:off x="2393576" y="3854824"/>
            <a:ext cx="806824" cy="13447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4"/>
          </p:cNvCxnSpPr>
          <p:nvPr/>
        </p:nvCxnSpPr>
        <p:spPr>
          <a:xfrm>
            <a:off x="2393576" y="3854824"/>
            <a:ext cx="448236" cy="80682"/>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2393576" y="3854824"/>
            <a:ext cx="690283" cy="573741"/>
          </a:xfrm>
          <a:custGeom>
            <a:avLst/>
            <a:gdLst>
              <a:gd name="connsiteX0" fmla="*/ 0 w 690283"/>
              <a:gd name="connsiteY0" fmla="*/ 0 h 573741"/>
              <a:gd name="connsiteX1" fmla="*/ 152400 w 690283"/>
              <a:gd name="connsiteY1" fmla="*/ 62752 h 573741"/>
              <a:gd name="connsiteX2" fmla="*/ 340659 w 690283"/>
              <a:gd name="connsiteY2" fmla="*/ 179294 h 573741"/>
              <a:gd name="connsiteX3" fmla="*/ 493059 w 690283"/>
              <a:gd name="connsiteY3" fmla="*/ 331694 h 573741"/>
              <a:gd name="connsiteX4" fmla="*/ 573742 w 690283"/>
              <a:gd name="connsiteY4" fmla="*/ 412376 h 573741"/>
              <a:gd name="connsiteX5" fmla="*/ 690283 w 690283"/>
              <a:gd name="connsiteY5" fmla="*/ 573741 h 57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0283" h="573741">
                <a:moveTo>
                  <a:pt x="0" y="0"/>
                </a:moveTo>
                <a:cubicBezTo>
                  <a:pt x="47811" y="16435"/>
                  <a:pt x="95623" y="32870"/>
                  <a:pt x="152400" y="62752"/>
                </a:cubicBezTo>
                <a:cubicBezTo>
                  <a:pt x="209177" y="92634"/>
                  <a:pt x="283883" y="134470"/>
                  <a:pt x="340659" y="179294"/>
                </a:cubicBezTo>
                <a:cubicBezTo>
                  <a:pt x="397436" y="224118"/>
                  <a:pt x="493059" y="331694"/>
                  <a:pt x="493059" y="331694"/>
                </a:cubicBezTo>
                <a:cubicBezTo>
                  <a:pt x="531906" y="370541"/>
                  <a:pt x="540871" y="372035"/>
                  <a:pt x="573742" y="412376"/>
                </a:cubicBezTo>
                <a:cubicBezTo>
                  <a:pt x="606613" y="452717"/>
                  <a:pt x="690283" y="573741"/>
                  <a:pt x="690283" y="573741"/>
                </a:cubicBezTo>
              </a:path>
            </a:pathLst>
          </a:custGeom>
          <a:noFill/>
          <a:ln w="28575">
            <a:solidFill>
              <a:srgbClr val="00B0F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p:cNvCxnSpPr/>
          <p:nvPr/>
        </p:nvCxnSpPr>
        <p:spPr>
          <a:xfrm>
            <a:off x="2868706" y="3774141"/>
            <a:ext cx="197223"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886635" y="3854824"/>
            <a:ext cx="224118" cy="1613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22730" y="5441577"/>
            <a:ext cx="819374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isté videné z hľadiska pozorovateľa sediaceho na kolotoči vyzerá takto: okrem odstredivej sily pôsobí aj Coriolisova sila a tá (overte si to pravidlom pravej ruky) je kolmá na rýchlosť tečenia vody v stružke a smeruje doprava.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44934487"/>
      </p:ext>
    </p:extLst>
  </p:cSld>
  <p:clrMapOvr>
    <a:masterClrMapping/>
  </p:clrMapOvr>
  <p:extLst mod="1"/>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77906" y="3863788"/>
            <a:ext cx="8229600" cy="2788024"/>
          </a:xfrm>
          <a:prstGeom prst="rect">
            <a:avLst/>
          </a:prstGeom>
          <a:solidFill>
            <a:schemeClr val="accent4">
              <a:lumMod val="20000"/>
              <a:lumOff val="80000"/>
            </a:schemeClr>
          </a:solid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7022727" y="6428069"/>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80683" y="206189"/>
            <a:ext cx="897367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Neinerciálne sústavy</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Coriolisova sila</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340659" y="1192306"/>
            <a:ext cx="816684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Dva často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uvádzné</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príklady na vplyv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Coriolisovej</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sily na Zemi: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rieky na severnej pologuli vymieľajú pravý breh viac ako ľavý, lebo Coriolisova sila ich tlačí doprava (overte pravidlom pravej ruky: uhlová rýchlosť Zeme má smer zemskej osi a smeruje von zo severného pólu).</a:t>
            </a:r>
          </a:p>
        </p:txBody>
      </p:sp>
      <p:pic>
        <p:nvPicPr>
          <p:cNvPr id="5122" name="Picture 2" descr="cyclonic and anticyclonic flow in the Northern Hemisphere"/>
          <p:cNvPicPr>
            <a:picLocks noChangeAspect="1" noChangeArrowheads="1"/>
          </p:cNvPicPr>
          <p:nvPr/>
        </p:nvPicPr>
        <p:blipFill rotWithShape="1">
          <a:blip r:embed="rId2">
            <a:extLst>
              <a:ext uri="{28A0092B-C50C-407E-A947-70E740481C1C}">
                <a14:useLocalDpi xmlns:a14="http://schemas.microsoft.com/office/drawing/2010/main" val="0"/>
              </a:ext>
            </a:extLst>
          </a:blip>
          <a:srcRect b="6852"/>
          <a:stretch/>
        </p:blipFill>
        <p:spPr bwMode="auto">
          <a:xfrm>
            <a:off x="541057" y="3952222"/>
            <a:ext cx="4400550" cy="246650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a:off x="2214282" y="4867835"/>
            <a:ext cx="25997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438400" y="4858871"/>
            <a:ext cx="251012" cy="896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rot="2112793">
            <a:off x="2779058" y="5091952"/>
            <a:ext cx="475130" cy="8965"/>
            <a:chOff x="6095999" y="5378823"/>
            <a:chExt cx="475130" cy="8965"/>
          </a:xfrm>
        </p:grpSpPr>
        <p:cxnSp>
          <p:nvCxnSpPr>
            <p:cNvPr id="13" name="Straight Arrow Connector 12"/>
            <p:cNvCxnSpPr/>
            <p:nvPr/>
          </p:nvCxnSpPr>
          <p:spPr>
            <a:xfrm flipH="1">
              <a:off x="6095999" y="5387787"/>
              <a:ext cx="25997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320117" y="5378823"/>
              <a:ext cx="251012" cy="896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259976" y="2384611"/>
            <a:ext cx="8247530" cy="1477328"/>
          </a:xfrm>
          <a:prstGeom prst="rect">
            <a:avLst/>
          </a:prstGeom>
          <a:solidFill>
            <a:schemeClr val="accent4">
              <a:lumMod val="20000"/>
              <a:lumOff val="80000"/>
            </a:schemeClr>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vzduch neprúdi po priamke z miest vysokého tlaku na miesta nízkeho tlaku. Problém je dosť zložitý, ide o viac-menej ustálené prúdenie, pri ktorom sa dve sily gradient tlaku a Coriolisova sila viac-menej vyrovnávajú, takže okolo miesta vysokého tlaku vzniká cyklóna a okolo miesta nízkeho tlaku anticyklóna. Na obrázku je gradient tlaku červeno a Coriolisova sila modro.</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57639377"/>
      </p:ext>
    </p:extLst>
  </p:cSld>
  <p:clrMapOvr>
    <a:masterClrMapping/>
  </p:clrMapOvr>
  <p:extLst mod="1"/>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80683" y="206189"/>
            <a:ext cx="897367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Neinerciálne sústavy</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Coriolisova sila</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116541" y="1138518"/>
            <a:ext cx="8892988"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Jedna historická kuriozita v súvislosti s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Coriolisovou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silou.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Voľakedy odporcovia rotácie Zeme namietali, že zem určite nerotuje, lebo keď vyskočím, dopadnem na to isté miesto. Keby Zem rotoval</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 kým som vo vzduchu Zem by podo mnou ušla. Argument nebol hlúpy, ibaže bol založený na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Aristotel</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vskej</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mechanike, ktorá nepoznala zotrvačnosť pohybu.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Zotrvačnosť si prvý uvedomil Galilei, keď si všimol, že ak námorníkovi vylezenému na sťažni plachetnice niečo vypadne z rúk na idúcej lodi, dopadne to k päte sťažňa a loď teda počas pádu „neujde“. Preto aj kameň hodený z veže padá kolmo dolu a nedá sa to použiť ako argument proti rotácii Zeme.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skutočnosti kameň nepadá celkom kolmo dolu, pretože hore na veži je väčšia obvodová rýchlosť rotácie Zeme a zotrvačnosťou si ju podrží, kým ju odpor vzduchu nezlikviduje, ale celkom kolmo dolu nedopadne. Tak to vidí inerciálny  pozorovateľ. Neinerciálny pozorovateľ všetko pripíše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Coriolisovej</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sile. Takže padajúcim kameňom sa naopak dá dokázať rotácia Zeme. Smer odchýlky od kolmice je ale opačný, než argumentovali popierači rotácie Zeme. Odchýlka je ale malá, Galileo o nej nevedel.</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98632850"/>
      </p:ext>
    </p:extLst>
  </p:cSld>
  <p:clrMapOvr>
    <a:masterClrMapping/>
  </p:clrMapOvr>
  <p:extLst mod="1"/>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80683" y="206189"/>
            <a:ext cx="897367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Neinerciálne sústavy</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zotrvačná sila rotačného zrýchlenia</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276786" y="1058476"/>
            <a:ext cx="1915097" cy="548640"/>
          </a:xfrm>
          <a:prstGeom prst="rect">
            <a:avLst/>
          </a:prstGeom>
        </p:spPr>
      </p:pic>
      <p:sp>
        <p:nvSpPr>
          <p:cNvPr id="6" name="TextBox 5"/>
          <p:cNvSpPr txBox="1"/>
          <p:nvPr/>
        </p:nvSpPr>
        <p:spPr>
          <a:xfrm>
            <a:off x="403412" y="1954306"/>
            <a:ext cx="836407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Túto silu pocítim, keď sedím na kolotoči obrátený do „smeru jazdy“ a kolotoč začne zrýchľovať otáčky. Je to veľmi podobné ako zotrvačná sila postupného </a:t>
            </a:r>
            <a:r>
              <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pohybu v akcelerujúcom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aute.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50618435"/>
      </p:ext>
    </p:extLst>
  </p:cSld>
  <p:clrMapOvr>
    <a:masterClrMapping/>
  </p:clrMapOvr>
  <p:extLst mod="1"/>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85750" y="422910"/>
            <a:ext cx="857250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Čo mám garantovane vedieť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vyjadriť časovú deriváciu jednotkového vektora pri rotácii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vyjadriť zotrvačnú silu od postupného zrýchlenia </a:t>
            </a:r>
            <a:r>
              <a:rPr kumimoji="0" lang="sk-SK"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neinerciálnej</a:t>
            </a: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sústavy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vyjadriť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Coriolisovu</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silu</a:t>
            </a:r>
            <a:endPar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vyjadri</a:t>
            </a: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ť</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odstrediv</a:t>
            </a: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ú</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silu</a:t>
            </a:r>
            <a:endPar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13104164"/>
      </p:ext>
    </p:extLst>
  </p:cSld>
  <p:clrMapOvr>
    <a:masterClrMapping/>
  </p:clrMapOvr>
  <p:extLst mod="1"/>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592267"/>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extBox 1"/>
          <p:cNvSpPr txBox="1"/>
          <p:nvPr/>
        </p:nvSpPr>
        <p:spPr>
          <a:xfrm>
            <a:off x="2771800" y="260648"/>
            <a:ext cx="33123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Trenie</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mn-cs"/>
              </a:rPr>
              <a:t>(šmykové)</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971600" y="4005064"/>
            <a:ext cx="1008112" cy="4320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https://www.hmc.edu/physics/wp-content/uploads/sites/22/2013/12/Static-and-Sliding-Friction-1K20_3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395536" y="1412776"/>
            <a:ext cx="4278694" cy="214885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23528" y="4437112"/>
            <a:ext cx="4104456" cy="1440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p:cNvSpPr/>
          <p:nvPr/>
        </p:nvSpPr>
        <p:spPr>
          <a:xfrm>
            <a:off x="4572000" y="4256947"/>
            <a:ext cx="504056" cy="50405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4328791" y="4490295"/>
            <a:ext cx="504056" cy="45719"/>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p:cNvCxnSpPr/>
          <p:nvPr/>
        </p:nvCxnSpPr>
        <p:spPr>
          <a:xfrm>
            <a:off x="1961783" y="4256947"/>
            <a:ext cx="28803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8" idx="6"/>
          </p:cNvCxnSpPr>
          <p:nvPr/>
        </p:nvCxnSpPr>
        <p:spPr>
          <a:xfrm>
            <a:off x="5076056" y="4508975"/>
            <a:ext cx="0" cy="10802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716016" y="6113189"/>
            <a:ext cx="792088" cy="45719"/>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Connector 19"/>
          <p:cNvCxnSpPr>
            <a:endCxn id="18" idx="1"/>
          </p:cNvCxnSpPr>
          <p:nvPr/>
        </p:nvCxnSpPr>
        <p:spPr>
          <a:xfrm flipH="1">
            <a:off x="4716016" y="5537125"/>
            <a:ext cx="360040" cy="5989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076056" y="5537125"/>
            <a:ext cx="432048" cy="5989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973362" y="4252838"/>
            <a:ext cx="72008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755576" y="4437112"/>
            <a:ext cx="720080"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475656" y="4437112"/>
            <a:ext cx="0" cy="9361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a:off x="4716016" y="5157192"/>
            <a:ext cx="72008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4936795" y="5789222"/>
            <a:ext cx="288032" cy="316106"/>
            <a:chOff x="6876256" y="5777190"/>
            <a:chExt cx="288032" cy="316106"/>
          </a:xfrm>
        </p:grpSpPr>
        <p:sp>
          <p:nvSpPr>
            <p:cNvPr id="30" name="Rectangle 29"/>
            <p:cNvSpPr/>
            <p:nvPr/>
          </p:nvSpPr>
          <p:spPr>
            <a:xfrm>
              <a:off x="6876256" y="5877272"/>
              <a:ext cx="288032" cy="216024"/>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Oval 30"/>
            <p:cNvSpPr/>
            <p:nvPr/>
          </p:nvSpPr>
          <p:spPr>
            <a:xfrm>
              <a:off x="6976156" y="5777190"/>
              <a:ext cx="72008" cy="7200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5" name="Picture 34"/>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2267744" y="3933056"/>
            <a:ext cx="186690" cy="243840"/>
          </a:xfrm>
          <a:prstGeom prst="rect">
            <a:avLst/>
          </a:prstGeom>
        </p:spPr>
      </p:pic>
      <p:pic>
        <p:nvPicPr>
          <p:cNvPr id="62" name="Picture 61"/>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4283968" y="5013176"/>
            <a:ext cx="721995" cy="249555"/>
          </a:xfrm>
          <a:prstGeom prst="rect">
            <a:avLst/>
          </a:prstGeom>
        </p:spPr>
      </p:pic>
      <p:pic>
        <p:nvPicPr>
          <p:cNvPr id="36" name="Picture 35"/>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1547664" y="4797152"/>
            <a:ext cx="213360" cy="243840"/>
          </a:xfrm>
          <a:prstGeom prst="rect">
            <a:avLst/>
          </a:prstGeom>
        </p:spPr>
      </p:pic>
      <p:pic>
        <p:nvPicPr>
          <p:cNvPr id="39" name="Picture 38"/>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1115616" y="4149080"/>
            <a:ext cx="182880" cy="243840"/>
          </a:xfrm>
          <a:prstGeom prst="rect">
            <a:avLst/>
          </a:prstGeom>
        </p:spPr>
      </p:pic>
      <p:cxnSp>
        <p:nvCxnSpPr>
          <p:cNvPr id="52" name="Straight Arrow Connector 51"/>
          <p:cNvCxnSpPr/>
          <p:nvPr/>
        </p:nvCxnSpPr>
        <p:spPr>
          <a:xfrm rot="5400000" flipV="1">
            <a:off x="4716016" y="6381328"/>
            <a:ext cx="72008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TextBox 52"/>
              <p:cNvSpPr txBox="1"/>
              <p:nvPr/>
            </p:nvSpPr>
            <p:spPr>
              <a:xfrm>
                <a:off x="5724128" y="1340768"/>
                <a:ext cx="3528392" cy="46866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Teleso stojí napriek ťažnej sile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Kolmá tlaková sila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oMath>
                </a14:m>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Trenie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e>
                    </m:acc>
                  </m:oMath>
                </a14:m>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Ak teleso stojí, celková sila naň pôsobiaca je nulová</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Trenie „akurát“ vyrovná ťažnú silu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Ale trenie nie je schopné vyrovnať akokoľvek veľkú ťažnú silu, pri istej kritickej veľkosti sa teleso dá do pohybu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Calibri" panose="020F0502020204030204"/>
                    <a:ea typeface="+mn-ea"/>
                    <a:cs typeface="+mn-cs"/>
                  </a:rPr>
                  <a:t>f je koeficient (statického) trenia</a:t>
                </a:r>
              </a:p>
            </p:txBody>
          </p:sp>
        </mc:Choice>
        <mc:Fallback xmlns="">
          <p:sp>
            <p:nvSpPr>
              <p:cNvPr id="53" name="TextBox 52"/>
              <p:cNvSpPr txBox="1">
                <a:spLocks noRot="1" noChangeAspect="1" noMove="1" noResize="1" noEditPoints="1" noAdjustHandles="1" noChangeArrowheads="1" noChangeShapeType="1" noTextEdit="1"/>
              </p:cNvSpPr>
              <p:nvPr/>
            </p:nvSpPr>
            <p:spPr>
              <a:xfrm>
                <a:off x="5724128" y="1340768"/>
                <a:ext cx="3528392" cy="4686668"/>
              </a:xfrm>
              <a:prstGeom prst="rect">
                <a:avLst/>
              </a:prstGeom>
              <a:blipFill rotWithShape="0">
                <a:blip r:embed="rId16"/>
                <a:stretch>
                  <a:fillRect l="-1554" t="-1951" b="-650"/>
                </a:stretch>
              </a:blipFill>
            </p:spPr>
            <p:txBody>
              <a:bodyPr/>
              <a:lstStyle/>
              <a:p>
                <a:r>
                  <a:rPr lang="en-US">
                    <a:noFill/>
                  </a:rPr>
                  <a:t> </a:t>
                </a:r>
              </a:p>
            </p:txBody>
          </p:sp>
        </mc:Fallback>
      </mc:AlternateContent>
      <p:pic>
        <p:nvPicPr>
          <p:cNvPr id="56" name="Picture 55"/>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6804248" y="2924944"/>
            <a:ext cx="848678" cy="276035"/>
          </a:xfrm>
          <a:prstGeom prst="rect">
            <a:avLst/>
          </a:prstGeom>
        </p:spPr>
      </p:pic>
      <p:pic>
        <p:nvPicPr>
          <p:cNvPr id="57" name="Picture 56"/>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6264696" y="5013176"/>
            <a:ext cx="2228850" cy="276035"/>
          </a:xfrm>
          <a:prstGeom prst="rect">
            <a:avLst/>
          </a:prstGeom>
        </p:spPr>
      </p:pic>
      <p:sp>
        <p:nvSpPr>
          <p:cNvPr id="59" name="Rectangle 58"/>
          <p:cNvSpPr/>
          <p:nvPr/>
        </p:nvSpPr>
        <p:spPr>
          <a:xfrm>
            <a:off x="6192688" y="4869160"/>
            <a:ext cx="2664296"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0" name="Picture 59"/>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4716016" y="6237312"/>
            <a:ext cx="184785" cy="249555"/>
          </a:xfrm>
          <a:prstGeom prst="rect">
            <a:avLst/>
          </a:prstGeom>
        </p:spPr>
      </p:pic>
    </p:spTree>
    <p:extLst>
      <p:ext uri="{BB962C8B-B14F-4D97-AF65-F5344CB8AC3E}">
        <p14:creationId xmlns:p14="http://schemas.microsoft.com/office/powerpoint/2010/main" val="1918201788"/>
      </p:ext>
    </p:extLst>
  </p:cSld>
  <p:clrMapOvr>
    <a:masterClrMapping/>
  </p:clrMapOvr>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075765" y="304800"/>
            <a:ext cx="694764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Tuhé teleso rotujúce okolo fixnej osi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340659" y="959224"/>
                <a:ext cx="8471647" cy="20649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jednotkový vektor v smere osi je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uhlová rýchlosť má smer osi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acc>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𝜔</m:t>
                    </m:r>
                    <m:acc>
                      <m:accPr>
                        <m:chr m:val="⃗"/>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𝑛</m:t>
                        </m:r>
                      </m:e>
                    </m:acc>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Problém si značne zjednodušíme, keď budeme rátať moment hybnosti voči osi, teda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𝐿</m:t>
                        </m:r>
                      </m:e>
                    </m:acc>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acc>
                      <m:accPr>
                        <m:chr m:val="⃗"/>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𝑛</m:t>
                        </m:r>
                      </m:e>
                    </m:acc>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Bez ujmy na všeobecnosti môžeme stotožniť os z nehybnej inerciálnej vzťažnej sústavy za totožnú s osou rotácie telesa. Uvažujme malý objemový element telesa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𝑑𝑉</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ktorého okamžité súradnice (voči pevnej vzťažnej sústave) sú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𝑧</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Ten bod v dôsledku rotácie telesa okolo osi sa bude pohybovať po kružnici</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40659" y="959224"/>
                <a:ext cx="8471647" cy="2064924"/>
              </a:xfrm>
              <a:prstGeom prst="rect">
                <a:avLst/>
              </a:prstGeom>
              <a:blipFill rotWithShape="0">
                <a:blip r:embed="rId13"/>
                <a:stretch>
                  <a:fillRect l="-647" t="-1475" b="-3835"/>
                </a:stretch>
              </a:blipFill>
            </p:spPr>
            <p:txBody>
              <a:bodyPr/>
              <a:lstStyle/>
              <a:p>
                <a:r>
                  <a:rPr lang="en-US">
                    <a:noFill/>
                  </a:rPr>
                  <a:t> </a:t>
                </a:r>
              </a:p>
            </p:txBody>
          </p:sp>
        </mc:Fallback>
      </mc:AlternateContent>
      <p:sp>
        <p:nvSpPr>
          <p:cNvPr id="6" name="Freeform 5"/>
          <p:cNvSpPr/>
          <p:nvPr/>
        </p:nvSpPr>
        <p:spPr>
          <a:xfrm>
            <a:off x="836546" y="3931128"/>
            <a:ext cx="1479610" cy="1936796"/>
          </a:xfrm>
          <a:custGeom>
            <a:avLst/>
            <a:gdLst>
              <a:gd name="connsiteX0" fmla="*/ 678489 w 1479610"/>
              <a:gd name="connsiteY0" fmla="*/ 13343 h 1936796"/>
              <a:gd name="connsiteX1" fmla="*/ 454372 w 1479610"/>
              <a:gd name="connsiteY1" fmla="*/ 40237 h 1936796"/>
              <a:gd name="connsiteX2" fmla="*/ 212325 w 1479610"/>
              <a:gd name="connsiteY2" fmla="*/ 228496 h 1936796"/>
              <a:gd name="connsiteX3" fmla="*/ 140607 w 1479610"/>
              <a:gd name="connsiteY3" fmla="*/ 694660 h 1936796"/>
              <a:gd name="connsiteX4" fmla="*/ 15101 w 1479610"/>
              <a:gd name="connsiteY4" fmla="*/ 1044284 h 1936796"/>
              <a:gd name="connsiteX5" fmla="*/ 86819 w 1479610"/>
              <a:gd name="connsiteY5" fmla="*/ 1591131 h 1936796"/>
              <a:gd name="connsiteX6" fmla="*/ 768136 w 1479610"/>
              <a:gd name="connsiteY6" fmla="*/ 1931790 h 1936796"/>
              <a:gd name="connsiteX7" fmla="*/ 1422560 w 1479610"/>
              <a:gd name="connsiteY7" fmla="*/ 1761460 h 1936796"/>
              <a:gd name="connsiteX8" fmla="*/ 1422560 w 1479610"/>
              <a:gd name="connsiteY8" fmla="*/ 1322190 h 1936796"/>
              <a:gd name="connsiteX9" fmla="*/ 1216372 w 1479610"/>
              <a:gd name="connsiteY9" fmla="*/ 820166 h 1936796"/>
              <a:gd name="connsiteX10" fmla="*/ 1055007 w 1479610"/>
              <a:gd name="connsiteY10" fmla="*/ 371931 h 1936796"/>
              <a:gd name="connsiteX11" fmla="*/ 1010183 w 1479610"/>
              <a:gd name="connsiteY11" fmla="*/ 31272 h 1936796"/>
              <a:gd name="connsiteX12" fmla="*/ 884678 w 1479610"/>
              <a:gd name="connsiteY12" fmla="*/ 13343 h 1936796"/>
              <a:gd name="connsiteX13" fmla="*/ 678489 w 1479610"/>
              <a:gd name="connsiteY13" fmla="*/ 13343 h 193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79610" h="1936796">
                <a:moveTo>
                  <a:pt x="678489" y="13343"/>
                </a:moveTo>
                <a:cubicBezTo>
                  <a:pt x="606771" y="17825"/>
                  <a:pt x="532066" y="4378"/>
                  <a:pt x="454372" y="40237"/>
                </a:cubicBezTo>
                <a:cubicBezTo>
                  <a:pt x="376678" y="76096"/>
                  <a:pt x="264619" y="119426"/>
                  <a:pt x="212325" y="228496"/>
                </a:cubicBezTo>
                <a:cubicBezTo>
                  <a:pt x="160031" y="337567"/>
                  <a:pt x="173478" y="558695"/>
                  <a:pt x="140607" y="694660"/>
                </a:cubicBezTo>
                <a:cubicBezTo>
                  <a:pt x="107736" y="830625"/>
                  <a:pt x="24066" y="894872"/>
                  <a:pt x="15101" y="1044284"/>
                </a:cubicBezTo>
                <a:cubicBezTo>
                  <a:pt x="6136" y="1193696"/>
                  <a:pt x="-38687" y="1443213"/>
                  <a:pt x="86819" y="1591131"/>
                </a:cubicBezTo>
                <a:cubicBezTo>
                  <a:pt x="212325" y="1739049"/>
                  <a:pt x="545512" y="1903402"/>
                  <a:pt x="768136" y="1931790"/>
                </a:cubicBezTo>
                <a:cubicBezTo>
                  <a:pt x="990760" y="1960178"/>
                  <a:pt x="1313489" y="1863060"/>
                  <a:pt x="1422560" y="1761460"/>
                </a:cubicBezTo>
                <a:cubicBezTo>
                  <a:pt x="1531631" y="1659860"/>
                  <a:pt x="1456925" y="1479072"/>
                  <a:pt x="1422560" y="1322190"/>
                </a:cubicBezTo>
                <a:cubicBezTo>
                  <a:pt x="1388195" y="1165308"/>
                  <a:pt x="1277631" y="978542"/>
                  <a:pt x="1216372" y="820166"/>
                </a:cubicBezTo>
                <a:cubicBezTo>
                  <a:pt x="1155113" y="661790"/>
                  <a:pt x="1089372" y="503413"/>
                  <a:pt x="1055007" y="371931"/>
                </a:cubicBezTo>
                <a:cubicBezTo>
                  <a:pt x="1020642" y="240449"/>
                  <a:pt x="1038571" y="91037"/>
                  <a:pt x="1010183" y="31272"/>
                </a:cubicBezTo>
                <a:cubicBezTo>
                  <a:pt x="981795" y="-28493"/>
                  <a:pt x="932490" y="16331"/>
                  <a:pt x="884678" y="13343"/>
                </a:cubicBezTo>
                <a:cubicBezTo>
                  <a:pt x="836866" y="10355"/>
                  <a:pt x="750207" y="8861"/>
                  <a:pt x="678489" y="13343"/>
                </a:cubicBez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p:cNvCxnSpPr/>
          <p:nvPr/>
        </p:nvCxnSpPr>
        <p:spPr>
          <a:xfrm>
            <a:off x="1532965" y="3155576"/>
            <a:ext cx="0" cy="3469342"/>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Isosceles Triangle 8"/>
          <p:cNvSpPr/>
          <p:nvPr/>
        </p:nvSpPr>
        <p:spPr>
          <a:xfrm>
            <a:off x="1443318" y="5903992"/>
            <a:ext cx="179294" cy="551225"/>
          </a:xfrm>
          <a:prstGeom prst="triangl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Isosceles Triangle 10"/>
          <p:cNvSpPr/>
          <p:nvPr/>
        </p:nvSpPr>
        <p:spPr>
          <a:xfrm flipV="1">
            <a:off x="1443318" y="3361869"/>
            <a:ext cx="179294" cy="551225"/>
          </a:xfrm>
          <a:prstGeom prst="triangl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http://classroomclipart.com/images/gallery/Clipart/Mathematics/TN_cube00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804798" y="5378526"/>
            <a:ext cx="239526" cy="22228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p:nvPr/>
        </p:nvCxnSpPr>
        <p:spPr>
          <a:xfrm>
            <a:off x="1532965" y="5208494"/>
            <a:ext cx="374739" cy="3087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560439" y="5211097"/>
            <a:ext cx="993058" cy="668593"/>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543665" y="5211097"/>
            <a:ext cx="1661651"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382297" y="2969340"/>
            <a:ext cx="5014451"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polomerom                   a to je súčasne i rameno hybnosti.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Veľkosť rýchlosti toho elementu bude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Preto pre moment hybnosti toho objemového elementu vzhľadom na os (chápaný ako vektor) bude platiť („rameno krát hybnosť“)</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8" name="Picture 47"/>
          <p:cNvPicPr>
            <a:picLocks noChangeAspect="1"/>
          </p:cNvPicPr>
          <p:nvPr>
            <p:custDataLst>
              <p:tags r:id="rId1"/>
            </p:custDataLst>
          </p:nvPr>
        </p:nvPicPr>
        <p:blipFill>
          <a:blip r:embed="rId15" cstate="print">
            <a:extLst>
              <a:ext uri="{28A0092B-C50C-407E-A947-70E740481C1C}">
                <a14:useLocalDpi xmlns:a14="http://schemas.microsoft.com/office/drawing/2010/main" val="0"/>
              </a:ext>
            </a:extLst>
          </a:blip>
          <a:stretch>
            <a:fillRect/>
          </a:stretch>
        </p:blipFill>
        <p:spPr>
          <a:xfrm>
            <a:off x="4752258" y="3031614"/>
            <a:ext cx="937832" cy="274320"/>
          </a:xfrm>
          <a:prstGeom prst="rect">
            <a:avLst/>
          </a:prstGeom>
        </p:spPr>
      </p:pic>
      <p:pic>
        <p:nvPicPr>
          <p:cNvPr id="51" name="Picture 50"/>
          <p:cNvPicPr>
            <a:picLocks noChangeAspect="1"/>
          </p:cNvPicPr>
          <p:nvPr>
            <p:custDataLst>
              <p:tags r:id="rId2"/>
            </p:custDataLst>
          </p:nvPr>
        </p:nvPicPr>
        <p:blipFill>
          <a:blip r:embed="rId16" cstate="print">
            <a:extLst>
              <a:ext uri="{28A0092B-C50C-407E-A947-70E740481C1C}">
                <a14:useLocalDpi xmlns:a14="http://schemas.microsoft.com/office/drawing/2010/main" val="0"/>
              </a:ext>
            </a:extLst>
          </a:blip>
          <a:stretch>
            <a:fillRect/>
          </a:stretch>
        </p:blipFill>
        <p:spPr>
          <a:xfrm>
            <a:off x="4639187" y="3872272"/>
            <a:ext cx="1109282" cy="274320"/>
          </a:xfrm>
          <a:prstGeom prst="rect">
            <a:avLst/>
          </a:prstGeom>
        </p:spPr>
      </p:pic>
      <p:cxnSp>
        <p:nvCxnSpPr>
          <p:cNvPr id="53" name="Straight Arrow Connector 52"/>
          <p:cNvCxnSpPr/>
          <p:nvPr/>
        </p:nvCxnSpPr>
        <p:spPr>
          <a:xfrm flipV="1">
            <a:off x="1533832" y="4336026"/>
            <a:ext cx="0" cy="6292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p:custDataLst>
              <p:tags r:id="rId3"/>
            </p:custDataLst>
          </p:nvPr>
        </p:nvPicPr>
        <p:blipFill>
          <a:blip r:embed="rId17" cstate="print">
            <a:extLst>
              <a:ext uri="{28A0092B-C50C-407E-A947-70E740481C1C}">
                <a14:useLocalDpi xmlns:a14="http://schemas.microsoft.com/office/drawing/2010/main" val="0"/>
              </a:ext>
            </a:extLst>
          </a:blip>
          <a:stretch>
            <a:fillRect/>
          </a:stretch>
        </p:blipFill>
        <p:spPr>
          <a:xfrm>
            <a:off x="1330632" y="4535948"/>
            <a:ext cx="142304" cy="164592"/>
          </a:xfrm>
          <a:prstGeom prst="rect">
            <a:avLst/>
          </a:prstGeom>
        </p:spPr>
      </p:pic>
      <p:pic>
        <p:nvPicPr>
          <p:cNvPr id="57" name="Picture 56"/>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435897" y="5725651"/>
            <a:ext cx="114872" cy="102870"/>
          </a:xfrm>
          <a:prstGeom prst="rect">
            <a:avLst/>
          </a:prstGeom>
        </p:spPr>
      </p:pic>
      <p:pic>
        <p:nvPicPr>
          <p:cNvPr id="58" name="Picture 57"/>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2928374" y="5052143"/>
            <a:ext cx="108014" cy="147447"/>
          </a:xfrm>
          <a:prstGeom prst="rect">
            <a:avLst/>
          </a:prstGeom>
        </p:spPr>
      </p:pic>
      <p:cxnSp>
        <p:nvCxnSpPr>
          <p:cNvPr id="62" name="Straight Arrow Connector 61"/>
          <p:cNvCxnSpPr/>
          <p:nvPr/>
        </p:nvCxnSpPr>
        <p:spPr>
          <a:xfrm flipV="1">
            <a:off x="1901354" y="5349876"/>
            <a:ext cx="305271" cy="1546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51" name="Picture 2050"/>
          <p:cNvPicPr>
            <a:picLocks noChangeAspect="1"/>
          </p:cNvPicPr>
          <p:nvPr>
            <p:custDataLst>
              <p:tags r:id="rId6"/>
            </p:custDataLst>
          </p:nvPr>
        </p:nvPicPr>
        <p:blipFill>
          <a:blip r:embed="rId20" cstate="print">
            <a:extLst>
              <a:ext uri="{28A0092B-C50C-407E-A947-70E740481C1C}">
                <a14:useLocalDpi xmlns:a14="http://schemas.microsoft.com/office/drawing/2010/main" val="0"/>
              </a:ext>
            </a:extLst>
          </a:blip>
          <a:stretch>
            <a:fillRect/>
          </a:stretch>
        </p:blipFill>
        <p:spPr>
          <a:xfrm>
            <a:off x="2114857" y="5383673"/>
            <a:ext cx="128588" cy="164592"/>
          </a:xfrm>
          <a:prstGeom prst="rect">
            <a:avLst/>
          </a:prstGeom>
        </p:spPr>
      </p:pic>
      <p:pic>
        <p:nvPicPr>
          <p:cNvPr id="2061" name="Picture 2060"/>
          <p:cNvPicPr>
            <a:picLocks noChangeAspect="1"/>
          </p:cNvPicPr>
          <p:nvPr>
            <p:custDataLst>
              <p:tags r:id="rId7"/>
            </p:custDataLst>
          </p:nvPr>
        </p:nvPicPr>
        <p:blipFill>
          <a:blip r:embed="rId21" cstate="print">
            <a:extLst>
              <a:ext uri="{28A0092B-C50C-407E-A947-70E740481C1C}">
                <a14:useLocalDpi xmlns:a14="http://schemas.microsoft.com/office/drawing/2010/main" val="0"/>
              </a:ext>
            </a:extLst>
          </a:blip>
          <a:stretch>
            <a:fillRect/>
          </a:stretch>
        </p:blipFill>
        <p:spPr>
          <a:xfrm>
            <a:off x="4189695" y="5122944"/>
            <a:ext cx="3142679" cy="274320"/>
          </a:xfrm>
          <a:prstGeom prst="rect">
            <a:avLst/>
          </a:prstGeom>
        </p:spPr>
      </p:pic>
      <p:pic>
        <p:nvPicPr>
          <p:cNvPr id="2059" name="Picture 2058"/>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4144131" y="5577004"/>
            <a:ext cx="2045399" cy="276035"/>
          </a:xfrm>
          <a:prstGeom prst="rect">
            <a:avLst/>
          </a:prstGeom>
        </p:spPr>
      </p:pic>
      <mc:AlternateContent xmlns:mc="http://schemas.openxmlformats.org/markup-compatibility/2006" xmlns:a14="http://schemas.microsoft.com/office/drawing/2010/main">
        <mc:Choice Requires="a14">
          <p:sp>
            <p:nvSpPr>
              <p:cNvPr id="2057" name="TextBox 2056"/>
              <p:cNvSpPr txBox="1"/>
              <p:nvPr/>
            </p:nvSpPr>
            <p:spPr>
              <a:xfrm>
                <a:off x="2564091" y="5976594"/>
                <a:ext cx="6325385" cy="9571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Hmotnosť uvažovaného objemového elementu sme označili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𝑑𝑚</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Súčasne si treba uvedomiť, že smer vektora momentu hybnosti voči referenčnému bodu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𝑂</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naozaj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e>
                    </m:acc>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teda aj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acc>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2057" name="TextBox 2056"/>
              <p:cNvSpPr txBox="1">
                <a:spLocks noRot="1" noChangeAspect="1" noMove="1" noResize="1" noEditPoints="1" noAdjustHandles="1" noChangeArrowheads="1" noChangeShapeType="1" noTextEdit="1"/>
              </p:cNvSpPr>
              <p:nvPr/>
            </p:nvSpPr>
            <p:spPr>
              <a:xfrm>
                <a:off x="2564091" y="5976594"/>
                <a:ext cx="6325385" cy="957121"/>
              </a:xfrm>
              <a:prstGeom prst="rect">
                <a:avLst/>
              </a:prstGeom>
              <a:blipFill rotWithShape="0">
                <a:blip r:embed="rId23"/>
                <a:stretch>
                  <a:fillRect l="-868" t="-3185" r="-482" b="-5732"/>
                </a:stretch>
              </a:blipFill>
            </p:spPr>
            <p:txBody>
              <a:bodyPr/>
              <a:lstStyle/>
              <a:p>
                <a:r>
                  <a:rPr lang="en-US">
                    <a:noFill/>
                  </a:rPr>
                  <a:t> </a:t>
                </a:r>
              </a:p>
            </p:txBody>
          </p:sp>
        </mc:Fallback>
      </mc:AlternateContent>
      <p:pic>
        <p:nvPicPr>
          <p:cNvPr id="2062" name="Picture 2061"/>
          <p:cNvPicPr>
            <a:picLocks noChangeAspect="1"/>
          </p:cNvPicPr>
          <p:nvPr>
            <p:custDataLst>
              <p:tags r:id="rId9"/>
            </p:custDataLst>
          </p:nvPr>
        </p:nvPicPr>
        <p:blipFill>
          <a:blip r:embed="rId24" cstate="print">
            <a:extLst>
              <a:ext uri="{28A0092B-C50C-407E-A947-70E740481C1C}">
                <a14:useLocalDpi xmlns:a14="http://schemas.microsoft.com/office/drawing/2010/main" val="0"/>
              </a:ext>
            </a:extLst>
          </a:blip>
          <a:stretch>
            <a:fillRect/>
          </a:stretch>
        </p:blipFill>
        <p:spPr>
          <a:xfrm>
            <a:off x="1314515" y="5075811"/>
            <a:ext cx="159449" cy="166307"/>
          </a:xfrm>
          <a:prstGeom prst="rect">
            <a:avLst/>
          </a:prstGeom>
        </p:spPr>
      </p:pic>
    </p:spTree>
    <p:extLst>
      <p:ext uri="{BB962C8B-B14F-4D97-AF65-F5344CB8AC3E}">
        <p14:creationId xmlns:p14="http://schemas.microsoft.com/office/powerpoint/2010/main" val="234096211"/>
      </p:ext>
    </p:extLst>
  </p:cSld>
  <p:clrMapOvr>
    <a:masterClrMapping/>
  </p:clrMapOvr>
  <p:extLst mod="1"/>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88224" y="630932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Rectangle 4"/>
          <p:cNvSpPr/>
          <p:nvPr/>
        </p:nvSpPr>
        <p:spPr>
          <a:xfrm>
            <a:off x="395536" y="1196752"/>
            <a:ext cx="8424936" cy="258532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Ak teleso stojí, celková sila naň pôsobiaca je nulová Trenie „akurát“ vyrovná ťažnú silu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Statické trenie je menšie ako jeho maximálna kritická hodnota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Ak už sa teleso hýbe (šmýka po podložke), trecia sila je v podstate rovná kritickému treniu</a:t>
            </a:r>
          </a:p>
        </p:txBody>
      </p:sp>
      <p:pic>
        <p:nvPicPr>
          <p:cNvPr id="6" name="Picture 5"/>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995936" y="1700808"/>
            <a:ext cx="848678" cy="276035"/>
          </a:xfrm>
          <a:prstGeom prst="rect">
            <a:avLst/>
          </a:prstGeom>
        </p:spPr>
      </p:pic>
      <p:pic>
        <p:nvPicPr>
          <p:cNvPr id="8" name="Picture 7"/>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779912" y="2564904"/>
            <a:ext cx="1913382" cy="276035"/>
          </a:xfrm>
          <a:prstGeom prst="rect">
            <a:avLst/>
          </a:prstGeom>
        </p:spPr>
      </p:pic>
      <p:sp>
        <p:nvSpPr>
          <p:cNvPr id="9" name="Rectangle 8"/>
          <p:cNvSpPr/>
          <p:nvPr/>
        </p:nvSpPr>
        <p:spPr>
          <a:xfrm>
            <a:off x="3563888" y="2420888"/>
            <a:ext cx="2304256"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1115616" y="4005064"/>
            <a:ext cx="1008112" cy="4320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467544" y="4437112"/>
            <a:ext cx="4104456" cy="1440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Arrow Connector 18"/>
          <p:cNvCxnSpPr/>
          <p:nvPr/>
        </p:nvCxnSpPr>
        <p:spPr>
          <a:xfrm>
            <a:off x="2117378" y="4252838"/>
            <a:ext cx="72008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899592" y="4437112"/>
            <a:ext cx="720080"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19672" y="4437112"/>
            <a:ext cx="0" cy="9361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411760" y="3933056"/>
            <a:ext cx="186690" cy="243840"/>
          </a:xfrm>
          <a:prstGeom prst="rect">
            <a:avLst/>
          </a:prstGeom>
        </p:spPr>
      </p:pic>
      <p:pic>
        <p:nvPicPr>
          <p:cNvPr id="28" name="Picture 27"/>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1691680" y="4797152"/>
            <a:ext cx="213360" cy="243840"/>
          </a:xfrm>
          <a:prstGeom prst="rect">
            <a:avLst/>
          </a:prstGeom>
        </p:spPr>
      </p:pic>
      <p:pic>
        <p:nvPicPr>
          <p:cNvPr id="29" name="Picture 28"/>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1259632" y="4149080"/>
            <a:ext cx="182880" cy="243840"/>
          </a:xfrm>
          <a:prstGeom prst="rect">
            <a:avLst/>
          </a:prstGeom>
        </p:spPr>
      </p:pic>
      <p:cxnSp>
        <p:nvCxnSpPr>
          <p:cNvPr id="33" name="Straight Arrow Connector 32"/>
          <p:cNvCxnSpPr/>
          <p:nvPr/>
        </p:nvCxnSpPr>
        <p:spPr>
          <a:xfrm>
            <a:off x="1259632" y="3861048"/>
            <a:ext cx="64807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1475656" y="3573016"/>
            <a:ext cx="133350" cy="182880"/>
          </a:xfrm>
          <a:prstGeom prst="rect">
            <a:avLst/>
          </a:prstGeom>
        </p:spPr>
      </p:pic>
      <p:sp>
        <p:nvSpPr>
          <p:cNvPr id="18" name="TextBox 17"/>
          <p:cNvSpPr txBox="1"/>
          <p:nvPr/>
        </p:nvSpPr>
        <p:spPr>
          <a:xfrm>
            <a:off x="2771800" y="260648"/>
            <a:ext cx="33123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Trenie</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mn-cs"/>
              </a:rPr>
              <a:t>(šmykové)</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1"/>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5580112" y="3645025"/>
            <a:ext cx="1897380" cy="516255"/>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107504" y="5445224"/>
                <a:ext cx="864096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Dynamické trenie je spravidla menšie než kritické statické trenie, teda ťažná sila, ktorá je schopná uviesť teleso do pohybu je väčšia ako sila, ktorá je potom schopná udržiavať teleso v rovnomernom priamočiarom pohybe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sub>
                    </m:s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07504" y="5445224"/>
                <a:ext cx="8640960" cy="1015663"/>
              </a:xfrm>
              <a:prstGeom prst="rect">
                <a:avLst/>
              </a:prstGeom>
              <a:blipFill rotWithShape="0">
                <a:blip r:embed="rId18"/>
                <a:stretch>
                  <a:fillRect l="-776" t="-2994"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932040" y="4581128"/>
                <a:ext cx="4032448" cy="40011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sk-SK"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𝒇</m:t>
                        </m:r>
                      </m:e>
                      <m:sub>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𝒅</m:t>
                        </m:r>
                      </m:sub>
                    </m:sSub>
                  </m:oMath>
                </a14:m>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 je koeficient dynamického trenia</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932040" y="4581128"/>
                <a:ext cx="4032448" cy="400110"/>
              </a:xfrm>
              <a:prstGeom prst="rect">
                <a:avLst/>
              </a:prstGeom>
              <a:blipFill rotWithShape="0">
                <a:blip r:embed="rId19"/>
                <a:stretch>
                  <a:fillRect l="-452" t="-5882" b="-23529"/>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275858697"/>
      </p:ext>
    </p:extLst>
  </p:cSld>
  <p:clrMapOvr>
    <a:masterClrMapping/>
  </p:clrMapOvr>
  <p:extLst mod="1"/>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31" name="Picture 130"/>
          <p:cNvPicPr>
            <a:picLocks noChangeAspect="1"/>
          </p:cNvPicPr>
          <p:nvPr/>
        </p:nvPicPr>
        <p:blipFill>
          <a:blip r:embed="rId2"/>
          <a:stretch>
            <a:fillRect/>
          </a:stretch>
        </p:blipFill>
        <p:spPr>
          <a:xfrm>
            <a:off x="539552" y="2852936"/>
            <a:ext cx="2736304" cy="622586"/>
          </a:xfrm>
          <a:prstGeom prst="rect">
            <a:avLst/>
          </a:prstGeom>
        </p:spPr>
      </p:pic>
      <p:pic>
        <p:nvPicPr>
          <p:cNvPr id="435" name="Picture 434"/>
          <p:cNvPicPr>
            <a:picLocks noChangeAspect="1"/>
          </p:cNvPicPr>
          <p:nvPr/>
        </p:nvPicPr>
        <p:blipFill>
          <a:blip r:embed="rId3"/>
          <a:stretch>
            <a:fillRect/>
          </a:stretch>
        </p:blipFill>
        <p:spPr>
          <a:xfrm>
            <a:off x="899592" y="4216076"/>
            <a:ext cx="3106468" cy="698083"/>
          </a:xfrm>
          <a:prstGeom prst="rect">
            <a:avLst/>
          </a:prstGeom>
        </p:spPr>
      </p:pic>
      <p:pic>
        <p:nvPicPr>
          <p:cNvPr id="436" name="Picture 435"/>
          <p:cNvPicPr>
            <a:picLocks noChangeAspect="1"/>
          </p:cNvPicPr>
          <p:nvPr/>
        </p:nvPicPr>
        <p:blipFill>
          <a:blip r:embed="rId4"/>
          <a:stretch>
            <a:fillRect/>
          </a:stretch>
        </p:blipFill>
        <p:spPr>
          <a:xfrm>
            <a:off x="899592" y="5656236"/>
            <a:ext cx="3240360" cy="732722"/>
          </a:xfrm>
          <a:prstGeom prst="rect">
            <a:avLst/>
          </a:prstGeom>
        </p:spPr>
      </p:pic>
      <p:cxnSp>
        <p:nvCxnSpPr>
          <p:cNvPr id="438" name="Straight Arrow Connector 437"/>
          <p:cNvCxnSpPr/>
          <p:nvPr/>
        </p:nvCxnSpPr>
        <p:spPr>
          <a:xfrm>
            <a:off x="2555776" y="4432100"/>
            <a:ext cx="5760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439" name="Straight Arrow Connector 438"/>
          <p:cNvCxnSpPr/>
          <p:nvPr/>
        </p:nvCxnSpPr>
        <p:spPr>
          <a:xfrm>
            <a:off x="2555776" y="5944268"/>
            <a:ext cx="1512168"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441" name="TextBox 440"/>
          <p:cNvSpPr txBox="1"/>
          <p:nvPr/>
        </p:nvSpPr>
        <p:spPr>
          <a:xfrm>
            <a:off x="395536" y="116632"/>
            <a:ext cx="85689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Ako podložka „vie“ akú veľkú treciu silu má akurát vyvinúť? Už sme takéto niečo diskutovali pri skúmaní pohybu tuhého telesa.</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42" name="Picture 4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60" y="1052736"/>
            <a:ext cx="2592288" cy="1458162"/>
          </a:xfrm>
          <a:prstGeom prst="rect">
            <a:avLst/>
          </a:prstGeom>
        </p:spPr>
      </p:pic>
      <p:sp>
        <p:nvSpPr>
          <p:cNvPr id="443" name="TextBox 442"/>
          <p:cNvSpPr txBox="1"/>
          <p:nvPr/>
        </p:nvSpPr>
        <p:spPr>
          <a:xfrm>
            <a:off x="4211960" y="836712"/>
            <a:ext cx="4536504" cy="57092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Tu je primitívny (a nereálny) mechanický model trenia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Trenie je modelované pružnými jazýčkami, sila potrebná na ich ohnutie je úmerná požadovanému ohnutiu.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Pri nulovej ťažnej sile sa jazýčky neohýbajú, trenie  je nulové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Ťažná sila chce uviesť teleso do pohybu, ale „nevládze“.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Vyvolé</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ohnutie jazýčkov, ktoré je práve také veľké, že zodpovedá ťažnej sile a teda anuluje je pohybový účinok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Pri dostatočne veľkej sile sa jazýčky ohnú natoľko, že už nevedia zabrániť pohybu.</a:t>
            </a:r>
          </a:p>
        </p:txBody>
      </p:sp>
      <p:sp>
        <p:nvSpPr>
          <p:cNvPr id="444" name="TextBox 443"/>
          <p:cNvSpPr txBox="1"/>
          <p:nvPr/>
        </p:nvSpPr>
        <p:spPr>
          <a:xfrm>
            <a:off x="611560" y="1052736"/>
            <a:ext cx="201622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srgbClr val="FFFF00"/>
                </a:solidFill>
                <a:effectLst/>
                <a:uLnTx/>
                <a:uFillTx/>
                <a:latin typeface="Calibri" panose="020F0502020204030204"/>
                <a:ea typeface="+mn-ea"/>
                <a:cs typeface="+mn-cs"/>
              </a:rPr>
              <a:t>Pripomienka</a:t>
            </a:r>
            <a:endParaRPr kumimoji="0" lang="en-US" sz="2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93822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descr="Image result for fricti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9552" y="404664"/>
            <a:ext cx="3801076" cy="252028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683568" y="5373216"/>
            <a:ext cx="338437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683568" y="3789040"/>
            <a:ext cx="3384376" cy="15841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rot="1500000">
            <a:off x="1588360" y="3997039"/>
            <a:ext cx="1080120" cy="4320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Arrow Connector 9"/>
          <p:cNvCxnSpPr/>
          <p:nvPr/>
        </p:nvCxnSpPr>
        <p:spPr>
          <a:xfrm>
            <a:off x="2123728" y="4221088"/>
            <a:ext cx="0" cy="19442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123728" y="4221088"/>
            <a:ext cx="720080" cy="36004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475656" y="4221088"/>
            <a:ext cx="648072" cy="15841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123728" y="4581128"/>
            <a:ext cx="720080" cy="158417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475656" y="5805264"/>
            <a:ext cx="648072" cy="36004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a:off x="1259632" y="4005064"/>
            <a:ext cx="720080" cy="36004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2195736" y="4869160"/>
            <a:ext cx="184785" cy="249555"/>
          </a:xfrm>
          <a:prstGeom prst="rect">
            <a:avLst/>
          </a:prstGeom>
        </p:spPr>
      </p:pic>
      <p:pic>
        <p:nvPicPr>
          <p:cNvPr id="23" name="Picture 22"/>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1475656" y="4869160"/>
            <a:ext cx="213360" cy="243840"/>
          </a:xfrm>
          <a:prstGeom prst="rect">
            <a:avLst/>
          </a:prstGeom>
        </p:spPr>
      </p:pic>
      <p:pic>
        <p:nvPicPr>
          <p:cNvPr id="25" name="Picture 24"/>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2774464" y="4193272"/>
            <a:ext cx="186690" cy="243840"/>
          </a:xfrm>
          <a:prstGeom prst="rect">
            <a:avLst/>
          </a:prstGeom>
        </p:spPr>
      </p:pic>
      <p:pic>
        <p:nvPicPr>
          <p:cNvPr id="27" name="Picture 26"/>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1331640" y="3645024"/>
            <a:ext cx="182880" cy="243840"/>
          </a:xfrm>
          <a:prstGeom prst="rect">
            <a:avLst/>
          </a:prstGeom>
        </p:spPr>
      </p:pic>
      <p:pic>
        <p:nvPicPr>
          <p:cNvPr id="30" name="Picture 29"/>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349005" y="5186908"/>
            <a:ext cx="142875" cy="114300"/>
          </a:xfrm>
          <a:prstGeom prst="rect">
            <a:avLst/>
          </a:prstGeom>
        </p:spPr>
      </p:pic>
      <p:pic>
        <p:nvPicPr>
          <p:cNvPr id="29" name="Picture 28"/>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2339752" y="3789040"/>
            <a:ext cx="182880" cy="243840"/>
          </a:xfrm>
          <a:prstGeom prst="rect">
            <a:avLst/>
          </a:prstGeom>
        </p:spPr>
      </p:pic>
      <p:pic>
        <p:nvPicPr>
          <p:cNvPr id="31" name="Picture 30"/>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1941096" y="4745023"/>
            <a:ext cx="142875" cy="114300"/>
          </a:xfrm>
          <a:prstGeom prst="rect">
            <a:avLst/>
          </a:prstGeom>
        </p:spPr>
      </p:pic>
      <p:sp>
        <p:nvSpPr>
          <p:cNvPr id="32" name="TextBox 31"/>
          <p:cNvSpPr txBox="1"/>
          <p:nvPr/>
        </p:nvSpPr>
        <p:spPr>
          <a:xfrm>
            <a:off x="4860032" y="1196752"/>
            <a:ext cx="38884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Kritický uhol naklonenej roviny</a:t>
            </a:r>
          </a:p>
        </p:txBody>
      </p:sp>
      <p:pic>
        <p:nvPicPr>
          <p:cNvPr id="35" name="Picture 34"/>
          <p:cNvPicPr>
            <a:picLocks noChangeAspect="1"/>
          </p:cNvPicPr>
          <p:nvPr>
            <p:custDataLst>
              <p:tags r:id="rId8"/>
            </p:custDataLst>
          </p:nvPr>
        </p:nvPicPr>
        <p:blipFill>
          <a:blip r:embed="rId16" cstate="print">
            <a:extLst>
              <a:ext uri="{28A0092B-C50C-407E-A947-70E740481C1C}">
                <a14:useLocalDpi xmlns:a14="http://schemas.microsoft.com/office/drawing/2010/main" val="0"/>
              </a:ext>
            </a:extLst>
          </a:blip>
          <a:stretch>
            <a:fillRect/>
          </a:stretch>
        </p:blipFill>
        <p:spPr>
          <a:xfrm>
            <a:off x="5436096" y="2564904"/>
            <a:ext cx="2009775" cy="2129790"/>
          </a:xfrm>
          <a:prstGeom prst="rect">
            <a:avLst/>
          </a:prstGeom>
        </p:spPr>
      </p:pic>
    </p:spTree>
    <p:extLst>
      <p:ext uri="{BB962C8B-B14F-4D97-AF65-F5344CB8AC3E}">
        <p14:creationId xmlns:p14="http://schemas.microsoft.com/office/powerpoint/2010/main" val="3142870333"/>
      </p:ext>
    </p:extLst>
  </p:cSld>
  <p:clrMapOvr>
    <a:masterClrMapping/>
  </p:clrMapOvr>
  <p:extLst mod="1"/>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26" name="Picture 2" descr="https://nextlife8.files.wordpress.com/2011/06/walk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980728"/>
            <a:ext cx="3528392" cy="24987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99592" y="476672"/>
            <a:ext cx="676875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Kto poháňa chodca? Trenie.</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30" name="Picture 6" descr="http://media3.onsugar.com/files/2012/07/28/4/192/1922729/55cba752738b2490_118387116.previe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1124744"/>
            <a:ext cx="5238750" cy="348615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7150133" y="4302061"/>
            <a:ext cx="936104" cy="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100392" y="4293096"/>
            <a:ext cx="936104" cy="0"/>
          </a:xfrm>
          <a:prstGeom prst="straightConnector1">
            <a:avLst/>
          </a:prstGeom>
          <a:ln w="38100">
            <a:solidFill>
              <a:srgbClr val="FFFF0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308304" y="4337288"/>
            <a:ext cx="182880" cy="243840"/>
          </a:xfrm>
          <a:prstGeom prst="rect">
            <a:avLst/>
          </a:prstGeom>
        </p:spPr>
      </p:pic>
      <p:pic>
        <p:nvPicPr>
          <p:cNvPr id="7" name="Picture 6"/>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8493576" y="4337288"/>
            <a:ext cx="230505" cy="243840"/>
          </a:xfrm>
          <a:prstGeom prst="rect">
            <a:avLst/>
          </a:prstGeom>
        </p:spPr>
      </p:pic>
      <p:sp>
        <p:nvSpPr>
          <p:cNvPr id="8" name="TextBox 7"/>
          <p:cNvSpPr txBox="1"/>
          <p:nvPr/>
        </p:nvSpPr>
        <p:spPr>
          <a:xfrm>
            <a:off x="323528" y="5229200"/>
            <a:ext cx="8352928"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Chodec tlačí na topánku smerom dozadu, ako keby chcel, aby sa topánka šmýkala dozadu. Trenie tomu bráni silou, </a:t>
            </a: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ktorá smeruje dopredu</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Na chodca nepôsobí vo vodorovnom smere žiadna vonkajšia sila okrem trenia. Trenie teda poháňa chodca dopredu. </a:t>
            </a:r>
            <a:r>
              <a:rPr kumimoji="0" lang="sk-SK" sz="2000" b="0" i="0" u="none" strike="noStrike" kern="1200" cap="none" spc="0" normalizeH="0" baseline="0" noProof="0" dirty="0">
                <a:ln>
                  <a:noFill/>
                </a:ln>
                <a:solidFill>
                  <a:srgbClr val="FF0000"/>
                </a:solidFill>
                <a:effectLst/>
                <a:uLnTx/>
                <a:uFillTx/>
                <a:latin typeface="Calibri" panose="020F0502020204030204"/>
                <a:ea typeface="+mn-ea"/>
                <a:cs typeface="+mn-cs"/>
              </a:rPr>
              <a:t>Nie je teda pravdou, že trenie vždy pôsobí proti pohybu.</a:t>
            </a:r>
            <a:endPar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995808"/>
      </p:ext>
    </p:extLst>
  </p:cSld>
  <p:clrMapOvr>
    <a:masterClrMapping/>
  </p:clrMapOvr>
  <p:extLst mod="1"/>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85750" y="422910"/>
            <a:ext cx="857250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Čo mám garantovane vedieť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definícia koeficientu trenia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aká veľká je trecia sila na nedostatočne naklonenej rovine keď sa teleso ešte nešmýka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popíšte ako umožňuje trenia pohyb chodca</a:t>
            </a:r>
          </a:p>
        </p:txBody>
      </p:sp>
    </p:spTree>
    <p:extLst>
      <p:ext uri="{BB962C8B-B14F-4D97-AF65-F5344CB8AC3E}">
        <p14:creationId xmlns:p14="http://schemas.microsoft.com/office/powerpoint/2010/main" val="729257536"/>
      </p:ext>
    </p:extLst>
  </p:cSld>
  <p:clrMapOvr>
    <a:masterClrMapping/>
  </p:clrMapOvr>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nvPicPr>
        <p:blipFill>
          <a:blip r:embed="rId6"/>
          <a:stretch>
            <a:fillRect/>
          </a:stretch>
        </p:blipFill>
        <p:spPr>
          <a:xfrm>
            <a:off x="476498" y="428579"/>
            <a:ext cx="2780017" cy="3493311"/>
          </a:xfrm>
          <a:prstGeom prst="rect">
            <a:avLst/>
          </a:prstGeom>
        </p:spPr>
      </p:pic>
      <p:sp>
        <p:nvSpPr>
          <p:cNvPr id="4" name="TextBox 3"/>
          <p:cNvSpPr txBox="1"/>
          <p:nvPr/>
        </p:nvSpPr>
        <p:spPr>
          <a:xfrm>
            <a:off x="3450210" y="311085"/>
            <a:ext cx="541098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Celkový moment hybnosti telesa vzhľadom na os otáčania teda dostaneme ako súčet cez všetky objemové elementy telesa.</a:t>
            </a:r>
          </a:p>
        </p:txBody>
      </p:sp>
      <p:pic>
        <p:nvPicPr>
          <p:cNvPr id="10" name="Picture 9"/>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4417511" y="1476343"/>
            <a:ext cx="2753487" cy="507492"/>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3374796" y="2026763"/>
                <a:ext cx="5297864"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Označili sme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veličina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𝐼</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volá moment zotrvačnosti telesa voči osi z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 definícii momentu zotrvačnosti nie je dôležité, že za os otáčanie sme zvolili práve os z.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 zotrvačnosti tuhého telesa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definovaný voči akejkoľvek osi otáčania vzťahom</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374796" y="2026763"/>
                <a:ext cx="5297864" cy="2308324"/>
              </a:xfrm>
              <a:prstGeom prst="rect">
                <a:avLst/>
              </a:prstGeom>
              <a:blipFill rotWithShape="0">
                <a:blip r:embed="rId10"/>
                <a:stretch>
                  <a:fillRect l="-1036" t="-1319" b="-3166"/>
                </a:stretch>
              </a:blipFill>
            </p:spPr>
            <p:txBody>
              <a:bodyPr/>
              <a:lstStyle/>
              <a:p>
                <a:r>
                  <a:rPr lang="en-US">
                    <a:noFill/>
                  </a:rPr>
                  <a:t> </a:t>
                </a:r>
              </a:p>
            </p:txBody>
          </p:sp>
        </mc:Fallback>
      </mc:AlternateContent>
      <p:pic>
        <p:nvPicPr>
          <p:cNvPr id="12" name="Picture 11"/>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5201507" y="2241485"/>
            <a:ext cx="1849946" cy="507492"/>
          </a:xfrm>
          <a:prstGeom prst="rect">
            <a:avLst/>
          </a:prstGeom>
        </p:spPr>
      </p:pic>
      <p:sp>
        <p:nvSpPr>
          <p:cNvPr id="14" name="Rectangle 13"/>
          <p:cNvSpPr/>
          <p:nvPr/>
        </p:nvSpPr>
        <p:spPr>
          <a:xfrm>
            <a:off x="4986779" y="2187019"/>
            <a:ext cx="2234153" cy="6410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4769444" y="4392367"/>
            <a:ext cx="1159002" cy="507492"/>
          </a:xfrm>
          <a:prstGeom prst="rect">
            <a:avLst/>
          </a:prstGeom>
        </p:spPr>
      </p:pic>
      <mc:AlternateContent xmlns:mc="http://schemas.openxmlformats.org/markup-compatibility/2006" xmlns:a14="http://schemas.microsoft.com/office/drawing/2010/main">
        <mc:Choice Requires="a14">
          <p:sp>
            <p:nvSpPr>
              <p:cNvPr id="17" name="TextBox 16"/>
              <p:cNvSpPr txBox="1"/>
              <p:nvPr/>
            </p:nvSpPr>
            <p:spPr>
              <a:xfrm>
                <a:off x="320512" y="5071621"/>
                <a:ext cx="8389856" cy="9571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kde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𝜚</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vzdialenosť hmotného elementu telesa od osi otáčania.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Zopakujme teda: moment hybnosti tuhého telesa rotujúceho okolo fixnej osi uhlovou rýchlosťou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20512" y="5071621"/>
                <a:ext cx="8389856" cy="957121"/>
              </a:xfrm>
              <a:prstGeom prst="rect">
                <a:avLst/>
              </a:prstGeom>
              <a:blipFill rotWithShape="0">
                <a:blip r:embed="rId13"/>
                <a:stretch>
                  <a:fillRect l="-654" t="-3822" b="-5732"/>
                </a:stretch>
              </a:blipFill>
            </p:spPr>
            <p:txBody>
              <a:bodyPr/>
              <a:lstStyle/>
              <a:p>
                <a:r>
                  <a:rPr lang="en-US">
                    <a:noFill/>
                  </a:rPr>
                  <a:t> </a:t>
                </a:r>
              </a:p>
            </p:txBody>
          </p:sp>
        </mc:Fallback>
      </mc:AlternateContent>
      <p:pic>
        <p:nvPicPr>
          <p:cNvPr id="20" name="Picture 19"/>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3919462" y="6049914"/>
            <a:ext cx="804101" cy="221171"/>
          </a:xfrm>
          <a:prstGeom prst="rect">
            <a:avLst/>
          </a:prstGeom>
        </p:spPr>
      </p:pic>
      <p:sp>
        <p:nvSpPr>
          <p:cNvPr id="21" name="Rectangle 20"/>
          <p:cNvSpPr/>
          <p:nvPr/>
        </p:nvSpPr>
        <p:spPr>
          <a:xfrm>
            <a:off x="3808429" y="5929460"/>
            <a:ext cx="1008668" cy="5184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9215726"/>
      </p:ext>
    </p:extLst>
  </p:cSld>
  <p:clrMapOvr>
    <a:masterClrMapping/>
  </p:clrMapOvr>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075765" y="304800"/>
            <a:ext cx="694764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Tuhé teleso rotujúce okolo fixnej osi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340659" y="959224"/>
                <a:ext cx="8471647" cy="20649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jednotkový vektor v smere osi je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uhlová rýchlosť má smer osi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acc>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𝜔</m:t>
                    </m:r>
                    <m:acc>
                      <m:accPr>
                        <m:chr m:val="⃗"/>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𝑛</m:t>
                        </m:r>
                      </m:e>
                    </m:acc>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Problém si značne zjednodušíme, keď budeme rátať moment hybnosti voči osi, teda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𝐿</m:t>
                        </m:r>
                      </m:e>
                    </m:acc>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acc>
                      <m:accPr>
                        <m:chr m:val="⃗"/>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𝑛</m:t>
                        </m:r>
                      </m:e>
                    </m:acc>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Bez ujmy na všeobecnosti môžeme stotožniť os z nehybnej inerciálnej vzťažnej sústavy za totožnú s osou rotácie telesa. Uvažujme malý objemový element telesa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𝑑𝑉</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ktorého okamžité súradnice (voči pevnej vzťažnej sústave) sú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𝑧</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Ten bod v dôsledku rotácie telesa okolo osi sa bude pohybovať po kružnici</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40659" y="959224"/>
                <a:ext cx="8471647" cy="2064924"/>
              </a:xfrm>
              <a:prstGeom prst="rect">
                <a:avLst/>
              </a:prstGeom>
              <a:blipFill rotWithShape="0">
                <a:blip r:embed="rId13"/>
                <a:stretch>
                  <a:fillRect l="-647" t="-1475" b="-3835"/>
                </a:stretch>
              </a:blipFill>
            </p:spPr>
            <p:txBody>
              <a:bodyPr/>
              <a:lstStyle/>
              <a:p>
                <a:r>
                  <a:rPr lang="en-US">
                    <a:noFill/>
                  </a:rPr>
                  <a:t> </a:t>
                </a:r>
              </a:p>
            </p:txBody>
          </p:sp>
        </mc:Fallback>
      </mc:AlternateContent>
      <p:sp>
        <p:nvSpPr>
          <p:cNvPr id="6" name="Freeform 5"/>
          <p:cNvSpPr/>
          <p:nvPr/>
        </p:nvSpPr>
        <p:spPr>
          <a:xfrm>
            <a:off x="836546" y="3931128"/>
            <a:ext cx="1479610" cy="1936796"/>
          </a:xfrm>
          <a:custGeom>
            <a:avLst/>
            <a:gdLst>
              <a:gd name="connsiteX0" fmla="*/ 678489 w 1479610"/>
              <a:gd name="connsiteY0" fmla="*/ 13343 h 1936796"/>
              <a:gd name="connsiteX1" fmla="*/ 454372 w 1479610"/>
              <a:gd name="connsiteY1" fmla="*/ 40237 h 1936796"/>
              <a:gd name="connsiteX2" fmla="*/ 212325 w 1479610"/>
              <a:gd name="connsiteY2" fmla="*/ 228496 h 1936796"/>
              <a:gd name="connsiteX3" fmla="*/ 140607 w 1479610"/>
              <a:gd name="connsiteY3" fmla="*/ 694660 h 1936796"/>
              <a:gd name="connsiteX4" fmla="*/ 15101 w 1479610"/>
              <a:gd name="connsiteY4" fmla="*/ 1044284 h 1936796"/>
              <a:gd name="connsiteX5" fmla="*/ 86819 w 1479610"/>
              <a:gd name="connsiteY5" fmla="*/ 1591131 h 1936796"/>
              <a:gd name="connsiteX6" fmla="*/ 768136 w 1479610"/>
              <a:gd name="connsiteY6" fmla="*/ 1931790 h 1936796"/>
              <a:gd name="connsiteX7" fmla="*/ 1422560 w 1479610"/>
              <a:gd name="connsiteY7" fmla="*/ 1761460 h 1936796"/>
              <a:gd name="connsiteX8" fmla="*/ 1422560 w 1479610"/>
              <a:gd name="connsiteY8" fmla="*/ 1322190 h 1936796"/>
              <a:gd name="connsiteX9" fmla="*/ 1216372 w 1479610"/>
              <a:gd name="connsiteY9" fmla="*/ 820166 h 1936796"/>
              <a:gd name="connsiteX10" fmla="*/ 1055007 w 1479610"/>
              <a:gd name="connsiteY10" fmla="*/ 371931 h 1936796"/>
              <a:gd name="connsiteX11" fmla="*/ 1010183 w 1479610"/>
              <a:gd name="connsiteY11" fmla="*/ 31272 h 1936796"/>
              <a:gd name="connsiteX12" fmla="*/ 884678 w 1479610"/>
              <a:gd name="connsiteY12" fmla="*/ 13343 h 1936796"/>
              <a:gd name="connsiteX13" fmla="*/ 678489 w 1479610"/>
              <a:gd name="connsiteY13" fmla="*/ 13343 h 193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79610" h="1936796">
                <a:moveTo>
                  <a:pt x="678489" y="13343"/>
                </a:moveTo>
                <a:cubicBezTo>
                  <a:pt x="606771" y="17825"/>
                  <a:pt x="532066" y="4378"/>
                  <a:pt x="454372" y="40237"/>
                </a:cubicBezTo>
                <a:cubicBezTo>
                  <a:pt x="376678" y="76096"/>
                  <a:pt x="264619" y="119426"/>
                  <a:pt x="212325" y="228496"/>
                </a:cubicBezTo>
                <a:cubicBezTo>
                  <a:pt x="160031" y="337567"/>
                  <a:pt x="173478" y="558695"/>
                  <a:pt x="140607" y="694660"/>
                </a:cubicBezTo>
                <a:cubicBezTo>
                  <a:pt x="107736" y="830625"/>
                  <a:pt x="24066" y="894872"/>
                  <a:pt x="15101" y="1044284"/>
                </a:cubicBezTo>
                <a:cubicBezTo>
                  <a:pt x="6136" y="1193696"/>
                  <a:pt x="-38687" y="1443213"/>
                  <a:pt x="86819" y="1591131"/>
                </a:cubicBezTo>
                <a:cubicBezTo>
                  <a:pt x="212325" y="1739049"/>
                  <a:pt x="545512" y="1903402"/>
                  <a:pt x="768136" y="1931790"/>
                </a:cubicBezTo>
                <a:cubicBezTo>
                  <a:pt x="990760" y="1960178"/>
                  <a:pt x="1313489" y="1863060"/>
                  <a:pt x="1422560" y="1761460"/>
                </a:cubicBezTo>
                <a:cubicBezTo>
                  <a:pt x="1531631" y="1659860"/>
                  <a:pt x="1456925" y="1479072"/>
                  <a:pt x="1422560" y="1322190"/>
                </a:cubicBezTo>
                <a:cubicBezTo>
                  <a:pt x="1388195" y="1165308"/>
                  <a:pt x="1277631" y="978542"/>
                  <a:pt x="1216372" y="820166"/>
                </a:cubicBezTo>
                <a:cubicBezTo>
                  <a:pt x="1155113" y="661790"/>
                  <a:pt x="1089372" y="503413"/>
                  <a:pt x="1055007" y="371931"/>
                </a:cubicBezTo>
                <a:cubicBezTo>
                  <a:pt x="1020642" y="240449"/>
                  <a:pt x="1038571" y="91037"/>
                  <a:pt x="1010183" y="31272"/>
                </a:cubicBezTo>
                <a:cubicBezTo>
                  <a:pt x="981795" y="-28493"/>
                  <a:pt x="932490" y="16331"/>
                  <a:pt x="884678" y="13343"/>
                </a:cubicBezTo>
                <a:cubicBezTo>
                  <a:pt x="836866" y="10355"/>
                  <a:pt x="750207" y="8861"/>
                  <a:pt x="678489" y="13343"/>
                </a:cubicBez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p:cNvCxnSpPr/>
          <p:nvPr/>
        </p:nvCxnSpPr>
        <p:spPr>
          <a:xfrm>
            <a:off x="1532965" y="3155576"/>
            <a:ext cx="0" cy="3469342"/>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Isosceles Triangle 8"/>
          <p:cNvSpPr/>
          <p:nvPr/>
        </p:nvSpPr>
        <p:spPr>
          <a:xfrm>
            <a:off x="1443318" y="5903992"/>
            <a:ext cx="179294" cy="551225"/>
          </a:xfrm>
          <a:prstGeom prst="triangl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Isosceles Triangle 10"/>
          <p:cNvSpPr/>
          <p:nvPr/>
        </p:nvSpPr>
        <p:spPr>
          <a:xfrm flipV="1">
            <a:off x="1443318" y="3361869"/>
            <a:ext cx="179294" cy="551225"/>
          </a:xfrm>
          <a:prstGeom prst="triangl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http://classroomclipart.com/images/gallery/Clipart/Mathematics/TN_cube00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804798" y="5378526"/>
            <a:ext cx="239526" cy="22228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p:nvPr/>
        </p:nvCxnSpPr>
        <p:spPr>
          <a:xfrm>
            <a:off x="1532965" y="5208494"/>
            <a:ext cx="374739" cy="3087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560439" y="5211097"/>
            <a:ext cx="993058" cy="668593"/>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543665" y="5211097"/>
            <a:ext cx="1661651"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382297" y="2969340"/>
            <a:ext cx="5014451"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polomerom                   a to je súčasne i rameno hybnosti.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Veľkosť rýchlosti toho elementu bude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Preto pre moment hybnosti toho objemového elementu vzhľadom na os (chápaný ako vektor) bude platiť („rameno krát hybnosť“)</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8" name="Picture 47"/>
          <p:cNvPicPr>
            <a:picLocks noChangeAspect="1"/>
          </p:cNvPicPr>
          <p:nvPr>
            <p:custDataLst>
              <p:tags r:id="rId1"/>
            </p:custDataLst>
          </p:nvPr>
        </p:nvPicPr>
        <p:blipFill>
          <a:blip r:embed="rId15" cstate="print">
            <a:extLst>
              <a:ext uri="{28A0092B-C50C-407E-A947-70E740481C1C}">
                <a14:useLocalDpi xmlns:a14="http://schemas.microsoft.com/office/drawing/2010/main" val="0"/>
              </a:ext>
            </a:extLst>
          </a:blip>
          <a:stretch>
            <a:fillRect/>
          </a:stretch>
        </p:blipFill>
        <p:spPr>
          <a:xfrm>
            <a:off x="4752258" y="3031614"/>
            <a:ext cx="937832" cy="274320"/>
          </a:xfrm>
          <a:prstGeom prst="rect">
            <a:avLst/>
          </a:prstGeom>
        </p:spPr>
      </p:pic>
      <p:pic>
        <p:nvPicPr>
          <p:cNvPr id="51" name="Picture 50"/>
          <p:cNvPicPr>
            <a:picLocks noChangeAspect="1"/>
          </p:cNvPicPr>
          <p:nvPr>
            <p:custDataLst>
              <p:tags r:id="rId2"/>
            </p:custDataLst>
          </p:nvPr>
        </p:nvPicPr>
        <p:blipFill>
          <a:blip r:embed="rId16" cstate="print">
            <a:extLst>
              <a:ext uri="{28A0092B-C50C-407E-A947-70E740481C1C}">
                <a14:useLocalDpi xmlns:a14="http://schemas.microsoft.com/office/drawing/2010/main" val="0"/>
              </a:ext>
            </a:extLst>
          </a:blip>
          <a:stretch>
            <a:fillRect/>
          </a:stretch>
        </p:blipFill>
        <p:spPr>
          <a:xfrm>
            <a:off x="4639187" y="3872272"/>
            <a:ext cx="1109282" cy="274320"/>
          </a:xfrm>
          <a:prstGeom prst="rect">
            <a:avLst/>
          </a:prstGeom>
        </p:spPr>
      </p:pic>
      <p:cxnSp>
        <p:nvCxnSpPr>
          <p:cNvPr id="53" name="Straight Arrow Connector 52"/>
          <p:cNvCxnSpPr/>
          <p:nvPr/>
        </p:nvCxnSpPr>
        <p:spPr>
          <a:xfrm flipV="1">
            <a:off x="1533832" y="4336026"/>
            <a:ext cx="0" cy="6292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p:custDataLst>
              <p:tags r:id="rId3"/>
            </p:custDataLst>
          </p:nvPr>
        </p:nvPicPr>
        <p:blipFill>
          <a:blip r:embed="rId17" cstate="print">
            <a:extLst>
              <a:ext uri="{28A0092B-C50C-407E-A947-70E740481C1C}">
                <a14:useLocalDpi xmlns:a14="http://schemas.microsoft.com/office/drawing/2010/main" val="0"/>
              </a:ext>
            </a:extLst>
          </a:blip>
          <a:stretch>
            <a:fillRect/>
          </a:stretch>
        </p:blipFill>
        <p:spPr>
          <a:xfrm>
            <a:off x="1330632" y="4535948"/>
            <a:ext cx="142304" cy="164592"/>
          </a:xfrm>
          <a:prstGeom prst="rect">
            <a:avLst/>
          </a:prstGeom>
        </p:spPr>
      </p:pic>
      <p:pic>
        <p:nvPicPr>
          <p:cNvPr id="57" name="Picture 56"/>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435897" y="5725651"/>
            <a:ext cx="114872" cy="102870"/>
          </a:xfrm>
          <a:prstGeom prst="rect">
            <a:avLst/>
          </a:prstGeom>
        </p:spPr>
      </p:pic>
      <p:pic>
        <p:nvPicPr>
          <p:cNvPr id="58" name="Picture 57"/>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2928374" y="5052143"/>
            <a:ext cx="108014" cy="147447"/>
          </a:xfrm>
          <a:prstGeom prst="rect">
            <a:avLst/>
          </a:prstGeom>
        </p:spPr>
      </p:pic>
      <p:cxnSp>
        <p:nvCxnSpPr>
          <p:cNvPr id="62" name="Straight Arrow Connector 61"/>
          <p:cNvCxnSpPr/>
          <p:nvPr/>
        </p:nvCxnSpPr>
        <p:spPr>
          <a:xfrm flipV="1">
            <a:off x="1901354" y="5349876"/>
            <a:ext cx="305271" cy="1546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51" name="Picture 2050"/>
          <p:cNvPicPr>
            <a:picLocks noChangeAspect="1"/>
          </p:cNvPicPr>
          <p:nvPr>
            <p:custDataLst>
              <p:tags r:id="rId6"/>
            </p:custDataLst>
          </p:nvPr>
        </p:nvPicPr>
        <p:blipFill>
          <a:blip r:embed="rId20" cstate="print">
            <a:extLst>
              <a:ext uri="{28A0092B-C50C-407E-A947-70E740481C1C}">
                <a14:useLocalDpi xmlns:a14="http://schemas.microsoft.com/office/drawing/2010/main" val="0"/>
              </a:ext>
            </a:extLst>
          </a:blip>
          <a:stretch>
            <a:fillRect/>
          </a:stretch>
        </p:blipFill>
        <p:spPr>
          <a:xfrm>
            <a:off x="2114857" y="5383673"/>
            <a:ext cx="128588" cy="164592"/>
          </a:xfrm>
          <a:prstGeom prst="rect">
            <a:avLst/>
          </a:prstGeom>
        </p:spPr>
      </p:pic>
      <p:pic>
        <p:nvPicPr>
          <p:cNvPr id="2061" name="Picture 2060"/>
          <p:cNvPicPr>
            <a:picLocks noChangeAspect="1"/>
          </p:cNvPicPr>
          <p:nvPr>
            <p:custDataLst>
              <p:tags r:id="rId7"/>
            </p:custDataLst>
          </p:nvPr>
        </p:nvPicPr>
        <p:blipFill>
          <a:blip r:embed="rId21" cstate="print">
            <a:extLst>
              <a:ext uri="{28A0092B-C50C-407E-A947-70E740481C1C}">
                <a14:useLocalDpi xmlns:a14="http://schemas.microsoft.com/office/drawing/2010/main" val="0"/>
              </a:ext>
            </a:extLst>
          </a:blip>
          <a:stretch>
            <a:fillRect/>
          </a:stretch>
        </p:blipFill>
        <p:spPr>
          <a:xfrm>
            <a:off x="4189695" y="5122944"/>
            <a:ext cx="3142679" cy="274320"/>
          </a:xfrm>
          <a:prstGeom prst="rect">
            <a:avLst/>
          </a:prstGeom>
        </p:spPr>
      </p:pic>
      <p:pic>
        <p:nvPicPr>
          <p:cNvPr id="2059" name="Picture 2058"/>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4144131" y="5577004"/>
            <a:ext cx="2045399" cy="276035"/>
          </a:xfrm>
          <a:prstGeom prst="rect">
            <a:avLst/>
          </a:prstGeom>
        </p:spPr>
      </p:pic>
      <mc:AlternateContent xmlns:mc="http://schemas.openxmlformats.org/markup-compatibility/2006" xmlns:a14="http://schemas.microsoft.com/office/drawing/2010/main">
        <mc:Choice Requires="a14">
          <p:sp>
            <p:nvSpPr>
              <p:cNvPr id="2057" name="TextBox 2056"/>
              <p:cNvSpPr txBox="1"/>
              <p:nvPr/>
            </p:nvSpPr>
            <p:spPr>
              <a:xfrm>
                <a:off x="2564091" y="5976594"/>
                <a:ext cx="6325385" cy="9571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Hmotnosť uvažovaného objemového elementu sme označili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𝑑𝑚</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Súčasne si treba uvedomiť, že smer vektora momentu hybnosti voči referenčnému bodu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𝑂</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naozaj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e>
                    </m:acc>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teda aj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acc>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2057" name="TextBox 2056"/>
              <p:cNvSpPr txBox="1">
                <a:spLocks noRot="1" noChangeAspect="1" noMove="1" noResize="1" noEditPoints="1" noAdjustHandles="1" noChangeArrowheads="1" noChangeShapeType="1" noTextEdit="1"/>
              </p:cNvSpPr>
              <p:nvPr/>
            </p:nvSpPr>
            <p:spPr>
              <a:xfrm>
                <a:off x="2564091" y="5976594"/>
                <a:ext cx="6325385" cy="957121"/>
              </a:xfrm>
              <a:prstGeom prst="rect">
                <a:avLst/>
              </a:prstGeom>
              <a:blipFill rotWithShape="0">
                <a:blip r:embed="rId23"/>
                <a:stretch>
                  <a:fillRect l="-868" t="-3185" r="-482" b="-5732"/>
                </a:stretch>
              </a:blipFill>
            </p:spPr>
            <p:txBody>
              <a:bodyPr/>
              <a:lstStyle/>
              <a:p>
                <a:r>
                  <a:rPr lang="en-US">
                    <a:noFill/>
                  </a:rPr>
                  <a:t> </a:t>
                </a:r>
              </a:p>
            </p:txBody>
          </p:sp>
        </mc:Fallback>
      </mc:AlternateContent>
      <p:pic>
        <p:nvPicPr>
          <p:cNvPr id="2062" name="Picture 2061"/>
          <p:cNvPicPr>
            <a:picLocks noChangeAspect="1"/>
          </p:cNvPicPr>
          <p:nvPr>
            <p:custDataLst>
              <p:tags r:id="rId9"/>
            </p:custDataLst>
          </p:nvPr>
        </p:nvPicPr>
        <p:blipFill>
          <a:blip r:embed="rId24" cstate="print">
            <a:extLst>
              <a:ext uri="{28A0092B-C50C-407E-A947-70E740481C1C}">
                <a14:useLocalDpi xmlns:a14="http://schemas.microsoft.com/office/drawing/2010/main" val="0"/>
              </a:ext>
            </a:extLst>
          </a:blip>
          <a:stretch>
            <a:fillRect/>
          </a:stretch>
        </p:blipFill>
        <p:spPr>
          <a:xfrm>
            <a:off x="1314515" y="5075811"/>
            <a:ext cx="159449" cy="166307"/>
          </a:xfrm>
          <a:prstGeom prst="rect">
            <a:avLst/>
          </a:prstGeom>
        </p:spPr>
      </p:pic>
    </p:spTree>
    <p:extLst>
      <p:ext uri="{BB962C8B-B14F-4D97-AF65-F5344CB8AC3E}">
        <p14:creationId xmlns:p14="http://schemas.microsoft.com/office/powerpoint/2010/main" val="883514768"/>
      </p:ext>
    </p:extLst>
  </p:cSld>
  <p:clrMapOvr>
    <a:masterClrMapping/>
  </p:clrMapOvr>
  <p:extLst mod="1"/>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10;\end{align*}&#10;\end{document}&#10;"/>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r, \vec v&#10;\end{align*}&#10;\end{document}&#10;"/>
  <p:tag name="IGUANATEXSIZE" val="18"/>
</p:tagLst>
</file>

<file path=ppt/tags/tag10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r&#10;\end{align*}&#10;\end{document}&#10;"/>
  <p:tag name="IGUANATEXSIZE" val="20"/>
</p:tagLst>
</file>

<file path=ppt/tags/tag10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i\,'&#10;\end{align*}&#10;\end{document}&#10;"/>
  <p:tag name="IGUANATEXSIZE" val="18"/>
</p:tagLst>
</file>

<file path=ppt/tags/tag10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j\,'&#10;\end{align*}&#10;\end{document}&#10;"/>
  <p:tag name="IGUANATEXSIZE" val="18"/>
</p:tagLst>
</file>

<file path=ppt/tags/tag10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k\,'&#10;\end{align*}&#10;\end{document}&#10;"/>
  <p:tag name="IGUANATEXSIZE" val="18"/>
</p:tagLst>
</file>

<file path=ppt/tags/tag10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i&#10;\end{align*}&#10;\end{document}&#10;"/>
  <p:tag name="IGUANATEXSIZE" val="18"/>
</p:tagLst>
</file>

<file path=ppt/tags/tag10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j&#10;\end{align*}&#10;\end{document}&#10;"/>
  <p:tag name="IGUANATEXSIZE" val="18"/>
</p:tagLst>
</file>

<file path=ppt/tags/tag10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k&#10;\end{align*}&#10;\end{document}&#10;"/>
  <p:tag name="IGUANATEXSIZE" val="18"/>
</p:tagLst>
</file>

<file path=ppt/tags/tag10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r&#10;\end{align*}&#10;\end{document}&#10;"/>
  <p:tag name="IGUANATEXSIZE" val="20"/>
</p:tagLst>
</file>

<file path=ppt/tags/tag10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 x,y,z})&#10;\end{align*}&#10;\end{document}&#10;"/>
  <p:tag name="IGUANATEXSIZE" val="18"/>
</p:tagLst>
</file>

<file path=ppt/tags/tag10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 x',y',z'})&#10;\end{align*}&#10;\end{document}&#10;"/>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10;\end{align*}&#10;\end{document}&#10;"/>
  <p:tag name="IGUANATEXSIZE" val="18"/>
</p:tagLst>
</file>

<file path=ppt/tags/tag1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r= x\vec i+y \vec j+z\vec k=x'\vec i\,'+y'\vec j\,'+z'\vec k\,'&#10;\end{align*}&#10;\end{document}&#10;"/>
  <p:tag name="IGUANATEXSIZE" val="18"/>
</p:tagLst>
</file>

<file path=ppt/tags/tag1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r= \sum_i x_i\vec e_i=\sum_i x_i'\vec e^{\,\prime}_i&#10;\end{align*}&#10;\end{document}&#10;"/>
  <p:tag name="IGUANATEXSIZE" val="18"/>
</p:tagLst>
</file>

<file path=ppt/tags/tag1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r&#10;\end{align*}&#10;\end{document}&#10;"/>
  <p:tag name="IGUANATEXSIZE" val="20"/>
</p:tagLst>
</file>

<file path=ppt/tags/tag1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i\,'&#10;\end{align*}&#10;\end{document}&#10;"/>
  <p:tag name="IGUANATEXSIZE" val="18"/>
</p:tagLst>
</file>

<file path=ppt/tags/tag1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j\,'&#10;\end{align*}&#10;\end{document}&#10;"/>
  <p:tag name="IGUANATEXSIZE" val="18"/>
</p:tagLst>
</file>

<file path=ppt/tags/tag1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k\,'&#10;\end{align*}&#10;\end{document}&#10;"/>
  <p:tag name="IGUANATEXSIZE" val="18"/>
</p:tagLst>
</file>

<file path=ppt/tags/tag1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i&#10;\end{align*}&#10;\end{document}&#10;"/>
  <p:tag name="IGUANATEXSIZE" val="18"/>
</p:tagLst>
</file>

<file path=ppt/tags/tag1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j&#10;\end{align*}&#10;\end{document}&#10;"/>
  <p:tag name="IGUANATEXSIZE" val="18"/>
</p:tagLst>
</file>

<file path=ppt/tags/tag1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k&#10;\end{align*}&#10;\end{document}&#10;"/>
  <p:tag name="IGUANATEXSIZE" val="18"/>
</p:tagLst>
</file>

<file path=ppt/tags/tag1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r= \sum_i x_i\vec e_i=\sum_i x_i'\vec e^{\,\prime}_i&#10;\end{align*}&#10;\end{document}&#10;"/>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d\vec r&#10;\end{align*}&#10;\end{document}&#10;"/>
  <p:tag name="IGUANATEXSIZE" val="18"/>
</p:tagLst>
</file>

<file path=ppt/tags/tag1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x_i = \sum_j (\vec e_i.\vec e^{\,\prime}_j)x_j'=R_{ij}x'_j&#10;\text{~~~~kde~~~~} R_{ij}=(\vec e_i.\vec e^{\,\prime}_j)&#10;\end{align*}&#10;\end{document}&#10;"/>
  <p:tag name="IGUANATEXSIZE" val="18"/>
</p:tagLst>
</file>

<file path=ppt/tags/tag1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x_i(t) = \sum_j (\vec e_i.\vec e^{\,\prime}_j(t))x_j'=R_{ij}(t)x'_j&#10;\text{~~~~kde~~~~} R_{ij}(t)=(\vec e_i.\vec e^{\,\prime}_j(t))&#10;\end{align*}&#10;\end{document}&#10;"/>
  <p:tag name="IGUANATEXSIZE" val="18"/>
</p:tagLst>
</file>

<file path=ppt/tags/tag1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R_{ij}(t), \vec \omega(t)) \text{~~~~kde~~~~}&#10;R_{ij}(t)=(\vec e_i.\vec e^{\,\prime}_j(t))&#10;\end{align*}&#10;\end{document}&#10;"/>
  <p:tag name="IGUANATEXSIZE" val="18"/>
</p:tagLst>
</file>

<file path=ppt/tags/tag1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rightarrow{\delta\varphi}=\vec\omega dt&#10;\end{align*}&#10;\end{document}&#10;"/>
  <p:tag name="IGUANATEXSIZE" val="18"/>
</p:tagLst>
</file>

<file path=ppt/tags/tag1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R_{ik}=\delta_{ik}+\sum_{j} \varepsilon_{ijk}&#10;(\overrightarrow{\delta\varphi})_j&#10;\end{align*}&#10;\end{document}&#10;"/>
  <p:tag name="IGUANATEXSIZE" val="18"/>
</p:tagLst>
</file>

<file path=ppt/tags/tag1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R_{ij}(t+dt)&amp;=\sum_k\delta R_{ik}R_{kj}=&#10;\sum_k(\delta_{ik}+\sum_{n} \varepsilon_{ink}&#10;(\overrightarrow{\omega})_ndt)R_{kj}(t)\\&#10;&amp;=R_{ij}(t)+\sum_k\sum_{n} \varepsilon_{ink}&#10;(\overrightarrow{\omega})_nR_{kj}(t)dt&#10;\end{align*}&#10;\end{document}&#10;"/>
  <p:tag name="IGUANATEXSIZE" val="18"/>
</p:tagLst>
</file>

<file path=ppt/tags/tag1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R_{ij}(t)=\frac{R_{ij}(t+dt)-R_{ij}(t)}{dt}&#10;=\sum_{kn}\varepsilon_{ink}&#10;(\overrightarrow{\omega})_nR_{kj}(t)&#10;\end{align*}&#10;\end{document}&#10;"/>
  <p:tag name="IGUANATEXSIZE" val="18"/>
</p:tagLst>
</file>

<file path=ppt/tags/tag1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R_{ij}(t), \vec \omega(t)) \text{~~~~kde~~~~}&#10;R_{ij}(t)=(\vec e_i.\vec e^{\,\prime}_j(t))&#10;\end{align*}&#10;\end{document}&#10;"/>
  <p:tag name="IGUANATEXSIZE" val="18"/>
</p:tagLst>
</file>

<file path=ppt/tags/tag1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R_{ij}(t)&#10;=\sum_{kn}\varepsilon_{ink}&#10;(\overrightarrow{\omega})_nR_{kj}(t)&#10;\end{align*}&#10;\end{document}&#10;"/>
  <p:tag name="IGUANATEXSIZE" val="18"/>
</p:tagLst>
</file>

<file path=ppt/tags/tag1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L = \vec \tau&#10;\end{align*}&#10;\end{document}&#10;"/>
  <p:tag name="IGUANATEXSIZE" val="18"/>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d\vec r&#10;\end{align*}&#10;\end{document}&#10;"/>
  <p:tag name="IGUANATEXSIZE" val="18"/>
</p:tagLst>
</file>

<file path=ppt/tags/tag1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R_{ij}(t), \vec \omega(t))&#10;\end{align*}&#10;\end{document}&#10;"/>
  <p:tag name="IGUANATEXSIZE" val="18"/>
</p:tagLst>
</file>

<file path=ppt/tags/tag1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delta\vec F(x_1,x_2,x_3;x'_1,x'_2,x'_3)&#10;\end{align*}&#10;\end{document}&#10;"/>
  <p:tag name="IGUANATEXSIZE" val="18"/>
</p:tagLst>
</file>

<file path=ppt/tags/tag1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R_{ij}(t), \vec \omega(t))&#10;\end{align*}&#10;\end{document}&#10;"/>
  <p:tag name="IGUANATEXSIZE" val="18"/>
</p:tagLst>
</file>

<file path=ppt/tags/tag1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delta\vec F(x_j;x'_j)&#10;\end{align*}&#10;\end{document}&#10;"/>
  <p:tag name="IGUANATEXSIZE" val="18"/>
</p:tagLst>
</file>

<file path=ppt/tags/tag1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delta\vec F(\sum_k R_{jk}(t)x'_k;x'_j)&#10;\end{align*}&#10;\end{document}&#10;"/>
  <p:tag name="IGUANATEXSIZE" val="18"/>
</p:tagLst>
</file>

<file path=ppt/tags/tag1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delta \vec\tau=\vec r\times \delta \vec F&#10;%\delta\vec F(\sum_k R_{ik}(t)x'_k;x'_j)&#10;\end{align*}&#10;\end{document}&#10;"/>
  <p:tag name="IGUANATEXSIZE" val="18"/>
</p:tagLst>
</file>

<file path=ppt/tags/tag1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delta \vec\tau)_i=&#10;\sum_{mn}\varepsilon_{imn}R_{ml}(t)x'_l(\delta\vec F(\sum_k R_{jk}(t)x'_k;x'_j))_n&#10;\end{align*}&#10;\end{document}&#10;"/>
  <p:tag name="IGUANATEXSIZE" val="18"/>
</p:tagLst>
</file>

<file path=ppt/tags/tag1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tau)_i=&#10;\int\limits_{x'_1x'_2x'_3}\sum_{mn}\varepsilon_{imn}R_{ml}(t)x'_l(\delta\vec F(\sum_k R_{jk}(t)x'_k;x'_j))_n&#10;\end{align*}&#10;\end{document}&#10;"/>
  <p:tag name="IGUANATEXSIZE" val="18"/>
</p:tagLst>
</file>

<file path=ppt/tags/tag1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tau)_i=&#10;\int\limits_{x'_1x'_2x'_3}\sum_{mn}\varepsilon_{imn}R_{ml}(t)x'_l(\delta\vec F(\sum_k R_{jk}(t)x'_k;x'_j))_n&#10;\end{align*}&#10;\end{document}&#10;"/>
  <p:tag name="IGUANATEXSIZE" val="18"/>
</p:tagLst>
</file>

<file path=ppt/tags/tag1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R_{ij}(t), \vec \omega(t)) \text{~~~~kde~~~~}&#10;R_{ij}(t)=(\vec e_i.\vec e^{\,\prime}_j(t))&#10;\end{align*}&#10;\end{document}&#10;"/>
  <p:tag name="IGUANATEXSIZE" val="18"/>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L|=\frac{m}{dt}|\vec r \times d\vec r|&#10;\end{align*}&#10;\end{document}&#10;"/>
  <p:tag name="IGUANATEXSIZE" val="18"/>
</p:tagLst>
</file>

<file path=ppt/tags/tag1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R_{ij}(t)&#10;=\sum_{kn}\varepsilon_{ink}&#10;(\overrightarrow{\omega})_nR_{kj}(t)&#10;\end{align*}&#10;\end{document}&#10;"/>
  <p:tag name="IGUANATEXSIZE" val="18"/>
</p:tagLst>
</file>

<file path=ppt/tags/tag1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L = \vec \tau&#10;\end{align*}&#10;\end{document}&#10;"/>
  <p:tag name="IGUANATEXSIZE" val="18"/>
</p:tagLst>
</file>

<file path=ppt/tags/tag1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R_{ij}(t), \vec \omega(t))&#10;\end{align*}&#10;\end{document}&#10;"/>
  <p:tag name="IGUANATEXSIZE" val="18"/>
</p:tagLst>
</file>

<file path=ppt/tags/tag1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L=\sum_n\vec r_n\times m_n\vec v_n&#10;\end{align*}&#10;\end{document}&#10;"/>
  <p:tag name="IGUANATEXSIZE" val="18"/>
</p:tagLst>
</file>

<file path=ppt/tags/tag1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L=\sum_n\vec r_n\times (m_n\vec \omega \times \vec r_n)&#10;\end{align*}&#10;\end{document}&#10;"/>
  <p:tag name="IGUANATEXSIZE" val="18"/>
</p:tagLst>
</file>

<file path=ppt/tags/tag1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a\times\vec b)_i=\sum_{j,k}\varepsilon_{ijk}a_jb_k&#10;\end{align*}&#10;\end{document}"/>
  <p:tag name="IGUANATEXSIZE" val="20"/>
</p:tagLst>
</file>

<file path=ppt/tags/tag1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sum_i\varepsilon_{ijk}\varepsilon_{imn}=\delta_{jm}\delta_{kn}-\delta_{jn}\delta_{km}&#10;\end{align*}&#10;\end{document}"/>
  <p:tag name="IGUANATEXSIZE" val="20"/>
</p:tagLst>
</file>

<file path=ppt/tags/tag1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L)_i=\sum_n\sum_{jk}\varepsilon_{ijk}(\vec r_n)_j(m_n\vec \omega \times \vec r_n)_k&#10;\end{align*}&#10;\end{document}&#10;"/>
  <p:tag name="IGUANATEXSIZE" val="18"/>
</p:tagLst>
</file>

<file path=ppt/tags/tag1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L)_i=\sum_n m_n\sum_{jk}\sum_{lm}\varepsilon_{ijk}(\vec r_n)_j&#10;\varepsilon_{klm}(\vec \omega)_l (\vec r_n)_m=&#10;\sum_n m_n\sum_{jk}\sum_{lm}\varepsilon_{kij}\varepsilon_{klm}(\vec r_n)_j&#10;(\vec r_n)_m(\vec \omega)_l &#10;\end{align*}&#10;\end{document}&#10;"/>
  <p:tag name="IGUANATEXSIZE" val="18"/>
</p:tagLst>
</file>

<file path=ppt/tags/tag1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L)_i=&#10;\sum_n m_n\sum_{jlm}(\delta_{il}\delta_{jm}-\delta_{im}\delta_{jl})(\vec r_n)_j&#10;(\vec r_n)_m(\vec \omega)_l &#10;\end{align*}&#10;\end{document}&#10;"/>
  <p:tag name="IGUANATEXSIZE" val="18"/>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 \times d\vec r|&#10;\end{align*}&#10;\end{document}&#10;"/>
  <p:tag name="IGUANATEXSIZE" val="18"/>
</p:tagLst>
</file>

<file path=ppt/tags/tag1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L)_i=&#10;\sum_n m_n\sum_{l}(\delta_{il}(\vec r_n.\vec r_n)-(\vec r_n)_i&#10;(\vec r_n)_l)(\vec \omega)_l =&#10;\sum_l I_{il}(\vec \omega)_l&#10;\end{align*}&#10;\end{document}&#10;"/>
  <p:tag name="IGUANATEXSIZE" val="18"/>
</p:tagLst>
</file>

<file path=ppt/tags/tag1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_{il}=&#10;\sum_n m_n(\delta_{il}(\vec r_n.\vec r_n)-(\vec r_n)_i&#10;(\vec r_n)_l)&#10;\end{align*}&#10;\end{document}&#10;"/>
  <p:tag name="IGUANATEXSIZE" val="18"/>
</p:tagLst>
</file>

<file path=ppt/tags/tag1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L)_i=\sum_l I_{il}(\vec \omega)_l&#10;\end{align*}&#10;\end{document}&#10;"/>
  <p:tag name="IGUANATEXSIZE" val="18"/>
</p:tagLst>
</file>

<file path=ppt/tags/tag1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eft(&#10;  \begin{array}{ccc}&#10;    I_{xx} &amp; I_{xy} &amp; I_{xz} \\&#10;    I_{yx} &amp; I_{yy} &amp; I_{yz} \\&#10;    I_{zx} &amp; I_{zy} &amp; I_{zz} \\&#10;  \end{array}&#10;\right)&#10;=&#10;\sum_n m_n&#10;\left(&#10;  \begin{array}{ccc}&#10;    y_n^2+z_n^2 &amp; -x_ny_n &amp; -x_nz_n \\&#10;    -y_nx_n&amp; x_n^2+z_n^2 &amp; -y_nz_n \\&#10;    -z_nx_n &amp; -z_ny_n &amp; x_n^2+y_n^2 \\&#10;  \end{array}&#10;\right)&#10;\end{align*}&#10;\end{document}&#10;"/>
  <p:tag name="IGUANATEXSIZE" val="18"/>
</p:tagLst>
</file>

<file path=ppt/tags/tag1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_{il}=&#10;\sum_n m_n(\delta_{il}(\vec r_n.\vec r_n)-(\vec r_n)_i&#10;(\vec r_n)_l)&#10;\end{align*}&#10;\end{document}&#10;"/>
  <p:tag name="IGUANATEXSIZE" val="18"/>
</p:tagLst>
</file>

<file path=ppt/tags/tag1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L)_i=\sum_l I_{il}\;(\vec \omega)_l&#10;\end{align*}&#10;\end{document}&#10;"/>
  <p:tag name="IGUANATEXSIZE" val="18"/>
</p:tagLst>
</file>

<file path=ppt/tags/tag15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_i=\sum_l I_{il}\;\omega_l&#10;\end{align*}&#10;\end{document}&#10;"/>
  <p:tag name="IGUANATEXSIZE" val="18"/>
</p:tagLst>
</file>

<file path=ppt/tags/tag15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_{ij}=\int dm (\delta_{ij}\sum_kx_kx_k-x_ix_j )&#10;\end{align*}&#10;\end{document}&#10;"/>
  <p:tag name="IGUANATEXSIZE" val="18"/>
</p:tagLst>
</file>

<file path=ppt/tags/tag15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_{ij}=\int dm (\delta_{ij}\sum_kx'_kx'_k-x'_ix'_j )&#10;\end{align*}&#10;\end{document}&#10;"/>
  <p:tag name="IGUANATEXSIZE" val="18"/>
</p:tagLst>
</file>

<file path=ppt/tags/tag15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_{ij}&amp;=\int dm (\delta_{ij}\sum_k x_k x_k-x_ix_j )=\\&#10;&amp;=\int dm (\delta_{ij}\sum_k\sum_{l}R_{kl}x'_l\sum_n R_{kn}x'_n&#10;-\sum_{l}R_{il}x'_l\sum_{n}R_{jn}x'_n )=\\&#10;&amp;=\int dm (\delta_{ij}\sum_l x'_l\sum_n x'_n\delta_{ln}&#10;-\sum_{l}R_{il}x'_l\sum_{n}R_{jn}x'_n )=\\&#10;&amp;=\int dm (\delta_{ij}\sum_k x'_k x'_k&#10;-\sum_{l}R_{il}x'_l\sum_{n}R_{jn}x'_n )=\\&#10;&amp;=\int dm (\sum_{ln}R_{il}R_{in}\delta_{ln}\sum_k x'_k x'_k&#10;-\sum_{l}R_{il}x'_l\sum_{n}R_{jn}x'_n )=\\&#10;&amp;=\sum_{ln}R_{il}R_{in}\int dm \delta_{ln}\sum_k x'_k x'_k&#10;-x'_l\sum_{n}x'_n )=\sum_{ln}R_{il}R_{in}I'_{ln}&#10;\end{align*}&#10;\end{document}&#10;"/>
  <p:tag name="IGUANATEXSIZE" val="18"/>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_i\frac{d^2\vec r_i}{dt^2} = \vec F_i(\vec r_i,\vec v_i) &#10;+\sum_{j \ne i}\vec F_{ij}(\vec r_i,\vec r_j,\vec v_i,\vec v_j)&#10;\end{align*}&#10;\end{document}&#10;"/>
  <p:tag name="IGUANATEXSIZE" val="18"/>
</p:tagLst>
</file>

<file path=ppt/tags/tag16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_{ij}=\int dm (\delta_{ij}\sum_kx'_kx'_k-x'_ix'_j )&#10;\end{align*}&#10;\end{document}&#10;"/>
  <p:tag name="IGUANATEXSIZE" val="18"/>
</p:tagLst>
</file>

<file path=ppt/tags/tag16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_{ij}(t)=\sum_{ln}R_{il}(t)R_{in}(t)I'_{ln}&#10;\end{align*}&#10;\end{document}&#10;"/>
  <p:tag name="IGUANATEXSIZE" val="18"/>
</p:tagLst>
</file>

<file path=ppt/tags/tag16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v = \frac{1}{N}\sum_i v_i&#10;\end{align*}&#10;\end{document}&#10;"/>
  <p:tag name="IGUANATEXSIZE" val="18"/>
</p:tagLst>
</file>

<file path=ppt/tags/tag16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igma^2=\overline{(v-\bar v)^2} = \frac{1}{N}\sum_i (v_i-\bar v)^2&#10;\end{align*}&#10;\end{document}&#10;"/>
  <p:tag name="IGUANATEXSIZE" val="18"/>
</p:tagLst>
</file>

<file path=ppt/tags/tag16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 \frac{1}{m}\sum_i m_i\vec r_i&#10;\end{align*}&#10;\end{document}&#10;"/>
  <p:tag name="IGUANATEXSIZE" val="18"/>
</p:tagLst>
</file>

<file path=ppt/tags/tag16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um_i m_i\vec r_i=0&#10;\end{align*}&#10;\end{document}&#10;"/>
  <p:tag name="IGUANATEXSIZE" val="18"/>
</p:tagLst>
</file>

<file path=ppt/tags/tag16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_{ij}=\int dm (\delta_{ij}\sum_kx'_kx'_k-x'_ix'_j )&#10;\end{align*}&#10;\end{document}&#10;"/>
  <p:tag name="IGUANATEXSIZE" val="18"/>
</p:tagLst>
</file>

<file path=ppt/tags/tag16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_{ij}=\int dm (\delta_{ij}\sum_kx'_kx'_k-x'_ix'_j )&#10;\end{align*}&#10;\end{document}&#10;"/>
  <p:tag name="IGUANATEXSIZE" val="18"/>
</p:tagLst>
</file>

<file path=ppt/tags/tag16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_{ij}&amp;=\int dm (\delta_{ij}\sum_kx''_kx''_k-x''_ix''_j )\\&#10;&amp;=\int dm (\delta_{ij}\sum_k(x'_k+x^*_k)(x'_k+x^*_k)&#10;-(x'_i+x^*_i)(x'_j+x^*_j)) \\&#10;&amp;=\int dm (\delta_{ij}\sum_kx'_kx'_k-x'_ix'_j )+\\&#10;&amp;+\delta_{ij}\sum_k 2x^*_k \int dm x'_k-x^*_i\int dm x'_j&#10;-x^*_j\int dm x'_i+\\&#10;&amp;+\delta_{ij}\sum_k x^*_kx^*_k\int dm -x^*_ix^*_j\int dm&#10;\end{align*}&#10;\end{document}&#10;"/>
  <p:tag name="IGUANATEXSIZE" val="18"/>
</p:tagLst>
</file>

<file path=ppt/tags/tag16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_{ij}&amp;=I'_{ij}&#10;+m(\delta_{ij}\sum_k x^*_kx^*_k -x^*_ix^*_j)&#10;\end{align*}&#10;\end{document}&#10;"/>
  <p:tag name="IGUANATEXSIZE" val="18"/>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_i\times m_i\frac{d^2\vec r_i}{dt^2} = \vec r_i\times\vec F_i(\vec r_i,\vec v_i) &#10;+\vec r_i\times\sum_{j \ne i}\vec F_{ij}(\vec r_i,\vec r_j,\vec v_i,\vec v_j)&#10;\end{align*}&#10;\end{document}&#10;"/>
  <p:tag name="IGUANATEXSIZE" val="18"/>
</p:tagLst>
</file>

<file path=ppt/tags/tag17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R_{ij}(t), \vec \omega(t)) \text{~~~~kde~~~~}&#10;R_{ij}(t)=(\vec e_i.\vec e^{\,\prime}_j(t))&#10;\end{align*}&#10;\end{document}&#10;"/>
  <p:tag name="IGUANATEXSIZE" val="18"/>
</p:tagLst>
</file>

<file path=ppt/tags/tag17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R_{ij}(t)&#10;=\sum_{kn}\varepsilon_{ink}&#10;(\overrightarrow{\omega})_nR_{kj}(t)&#10;\end{align*}&#10;\end{document}&#10;"/>
  <p:tag name="IGUANATEXSIZE" val="18"/>
</p:tagLst>
</file>

<file path=ppt/tags/tag17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L = \vec \tau&#10;\end{align*}&#10;\end{document}&#10;"/>
  <p:tag name="IGUANATEXSIZE" val="18"/>
</p:tagLst>
</file>

<file path=ppt/tags/tag17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_i=\sum_j \sum_{ln}R_{il}(t)R_{jn}(t)I'_{ln}&#10;\;\omega_j&#10;\end{align*}&#10;\end{document}&#10;"/>
  <p:tag name="IGUANATEXSIZE" val="18"/>
</p:tagLst>
</file>

<file path=ppt/tags/tag17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tau_i=&#10;\int\limits_{x'_1x'_2x'_3}\sum_{mn}\varepsilon_{imn}R_{ml}(t)x'_l\delta F_n(\sum_k R_{jk}(t)x'_k;x'_j)&#10;\end{align*}&#10;\end{document}&#10;"/>
  <p:tag name="IGUANATEXSIZE" val="18"/>
</p:tagLst>
</file>

<file path=ppt/tags/tag17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au_i(t) =\sum_{jk}\varepsilon_{ijk}x^*_j(\vec G)_k&#10;=\sum_{jk}\varepsilon_{ijk}\sum_{l}R_{jl}(t)x^{\prime*}_lG_k&#10;\end{align*}&#10;\end{document}&#10;"/>
  <p:tag name="IGUANATEXSIZE" val="18"/>
</p:tagLst>
</file>

<file path=ppt/tags/tag17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tau =\vec R^*\times \vec G&#10;\end{align*}&#10;\end{document}&#10;"/>
  <p:tag name="IGUANATEXSIZE" val="18"/>
</p:tagLst>
</file>

<file path=ppt/tags/tag17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R_{ij}(t), \omega_k(t))&#10;\end{align*}&#10;\end{document}&#10;"/>
  <p:tag name="IGUANATEXSIZE" val="18"/>
</p:tagLst>
</file>

<file path=ppt/tags/tag17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R_{ij}(t)&#10;=\sum_{kn}\varepsilon_{ink}&#10;\omega_n(t)R_{kj}(t)&#10;\end{align*}&#10;\end{document}&#10;"/>
  <p:tag name="IGUANATEXSIZE" val="18"/>
</p:tagLst>
</file>

<file path=ppt/tags/tag17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sum_j \sum_{ln}R_{il}(t)R_{jn}(t)I'_{ln}&#10;\;\omega_j(t)=\tau_i(t)&#10;\end{align*}&#10;\end{document}&#10;"/>
  <p:tag name="IGUANATEXSIZE" val="18"/>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um_i\vec r_i\times m_i\frac{d^2\vec r_i}{dt^2} = &#10;\sum_i\vec r_i\times\vec F_i(\vec r_i,\vec v_i) &#10;+\sum_i\vec r_i\times\sum_{j \ne i}\vec F_{ij}(\vec r_i,\vec r_j,\vec v_i,\vec v_j)&#10;\end{align*}&#10;\end{document}&#10;"/>
  <p:tag name="IGUANATEXSIZE" val="18"/>
</p:tagLst>
</file>

<file path=ppt/tags/tag18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R_{ij}(t)&#10;=\sum_{kn}\varepsilon_{ink}&#10;\omega_n(t)R_{kj}(t)&#10;\end{align*}&#10;\end{document}&#10;"/>
  <p:tag name="IGUANATEXSIZE" val="15"/>
</p:tagLst>
</file>

<file path=ppt/tags/tag18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um_j \sum_{ln}dR_{il}(t)R_{jn}(t)I'_{ln}&#10;\;\omega_j(t)+\sum_j \sum_{ln}R_{il}(t)dR_{jn}(t)I'_{ln}&#10;\;\omega_j(t)+\sum_j \sum_{ln}R_{il}(t)R_{jn}(t)I'_{ln}&#10;\;d\omega_j(t)=\tau_i(t)dt&#10;\end{align*}&#10;\end{document}&#10;"/>
  <p:tag name="IGUANATEXSIZE" val="15"/>
</p:tagLst>
</file>

<file path=ppt/tags/tag18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R_{ij}(t), \omega_k(t))\overset{?}{\rightarrow}&#10;(R_{ij}(t+dt), \omega_k(t+dt))&#10;\end{align*}&#10;\end{document}&#10;"/>
  <p:tag name="IGUANATEXSIZE" val="18"/>
</p:tagLst>
</file>

<file path=ppt/tags/tag18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R_{ij}(t)&#10;=\sum_{kn}\varepsilon_{ink}&#10;\omega_n(t)R_{kj}(t)dt&#10;\end{align*}&#10;\end{document}&#10;"/>
  <p:tag name="IGUANATEXSIZE" val="15"/>
</p:tagLst>
</file>

<file path=ppt/tags/tag18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sum_j \sum_{ln}R_{il}(t)R_{jn}(t)I'_{ln}&#10;\;\omega_j(t)=\tau_i(t)&#10;\end{align*}&#10;\end{document}&#10;"/>
  <p:tag name="IGUANATEXSIZE" val="15"/>
</p:tagLst>
</file>

<file path=ppt/tags/tag18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au_i(t) =&#10;\sum_{jk}\varepsilon_{ijk}\sum_{l}R_{jl}(t)x^{\prime*}_lG_k&#10;\end{align*}&#10;\end{document}&#10;"/>
  <p:tag name="IGUANATEXSIZE" val="15"/>
</p:tagLst>
</file>

<file path=ppt/tags/tag18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um_j \sum_{ln}R_{il}(t)R_{jn}(t)I'_{ln}&#10;\;d\omega_j(t)=\tau_i(t)dt-\sum_j \sum_{ln}dR_{il}(t)R_{jn}(t)I'_{ln}&#10;\;\omega_j(t)-\sum_j \sum_{ln}R_{il}(t)dR_{jn}(t)I'_{ln}&#10;\;\omega_j(t)&#10;\end{align*}&#10;\end{document}&#10;"/>
  <p:tag name="IGUANATEXSIZE" val="15"/>
</p:tagLst>
</file>

<file path=ppt/tags/tag18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R_{ij}(t+dt)=R_{ij}(t)+\sum_{kn}\varepsilon_{ink}&#10;\omega_n(t)R_{kj}(t)dt  &#10;\end{align*}&#10;\end{document}&#10;"/>
  <p:tag name="IGUANATEXSIZE" val="15"/>
</p:tagLst>
</file>

<file path=ppt/tags/tag18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um_j \sum_{ln}R_{il}(t)R_{jn}(t)I'_{ln}&#10;\;d\omega_j(t)=\tau_i(t)dt-\sum_j \sum_{ln}dR_{il}(t)R_{jn}(t)I'_{ln}&#10;\;\omega_j(t)-\sum_j \sum_{ln}R_{il}(t)dR_{jn}(t)I'_{ln}&#10;\;\omega_j(t)&#10;\end{align*}&#10;\end{document}&#10;"/>
  <p:tag name="IGUANATEXSIZE" val="15"/>
</p:tagLst>
</file>

<file path=ppt/tags/tag18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um_j \sum_{ln}R_{il}(t)R_{jn}(t)I'_{ln}&#10;\;d\omega_j(t)=\xi_i(t)dt&#10;\end{align*}&#10;\end{document}&#10;"/>
  <p:tag name="IGUANATEXSIZE" val="15"/>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_1\times\vec F_{12}+\vec r_2\times\vec F_{21}=&#10;\vec r_1\times\vec F_{12}+\vec r_2\times(-\vec F_{12})=&#10;(\vec r_1-\vec r_2)\times\vec F_{12}&#10;\end{align*}&#10;\end{document}&#10;"/>
  <p:tag name="IGUANATEXSIZE" val="18"/>
</p:tagLst>
</file>

<file path=ppt/tags/tag19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R_{ij}(t), \omega_k(t))&#10;\end{align*}&#10;\end{document}&#10;"/>
  <p:tag name="IGUANATEXSIZE" val="18"/>
</p:tagLst>
</file>

<file path=ppt/tags/tag19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um_j \sum_{ln}R_{il}(t)I'_{ln}R_{jn}(t)&#10;\;d\omega_j(t)=\xi_i(t)dt&#10;\end{align*}&#10;\end{document}&#10;"/>
  <p:tag name="IGUANATEXSIZE" val="15"/>
</p:tagLst>
</file>

<file path=ppt/tags/tag19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um_m(I')^{-1}_{pm}\sum_iR_{im}\sum_j \sum_{ln}R_{il}(t)I'_{ln}R_{jn}(t)&#10;\;d\omega_j(t)=\sum_m(I')^{-1}_{pm}\sum_iR_{im}\xi_i(t)dt&#10;\end{align*}&#10;\end{document}&#10;"/>
  <p:tag name="IGUANATEXSIZE" val="15"/>
</p:tagLst>
</file>

<file path=ppt/tags/tag19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um_p R_{qp}R_{jp}(t)&#10;\;d\omega_j(t)=\sum_p R_{qp}\sum_m(I')^{-1}_{pm}\sum_iR_{im}\xi_i(t)dt&#10;\end{align*}&#10;\end{document}&#10;"/>
  <p:tag name="IGUANATEXSIZE" val="15"/>
</p:tagLst>
</file>

<file path=ppt/tags/tag19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omega_q(t)=\sum_p R_{qp}\sum_m(I')^{-1}_{pm}\sum_iR_{im}\xi_i(t)dt&#10;\end{align*}&#10;\end{document}&#10;"/>
  <p:tag name="IGUANATEXSIZE" val="15"/>
</p:tagLst>
</file>

<file path=ppt/tags/tag19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_q(t+dt)=\omega_q(t)+d\omega_q(t)=\omega_q(t)+&#10;\sum_p R_{qp}\sum_m(I')^{-1}_{pm}\sum_iR_{im}\xi_i(t)dt&#10;\end{align*}&#10;\end{document}&#10;"/>
  <p:tag name="IGUANATEXSIZE" val="15"/>
</p:tagLst>
</file>

<file path=ppt/tags/tag19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R_{ij}(t), \omega_k(t))\overset{?}{\rightarrow}&#10;(R_{ij}(t+dt), \omega_k(t+dt))&#10;\end{align*}&#10;\end{document}&#10;"/>
  <p:tag name="IGUANATEXSIZE" val="18"/>
</p:tagLst>
</file>

<file path=ppt/tags/tag19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R_{ij}(t)\rightarrow R_{ij}(t+dt)=R_{ij}(t)+\sum_{kn}\varepsilon_{ink}&#10;\omega_n(t)R_{kj}(t)dt  &#10;\end{align*}&#10;\end{document}&#10;"/>
  <p:tag name="IGUANATEXSIZE" val="15"/>
</p:tagLst>
</file>

<file path=ppt/tags/tag19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au_i(t) =&#10;\sum_{jk}\varepsilon_{ijk}\sum_{l}R_{jl}(t)x^{\prime*}_lG_k&#10;\end{align*}&#10;\end{document}&#10;"/>
  <p:tag name="IGUANATEXSIZE" val="15"/>
</p:tagLst>
</file>

<file path=ppt/tags/tag19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i_i(t)dt=\tau_i(t)dt-\sum_j \sum_{ln}dR_{il}(t)R_{jn}(t)I'_{ln}&#10;\;\omega_j(t)-\sum_j \sum_{ln}R_{il}(t)dR_{jn}(t)I'_{ln}&#10;\;\omega_j(t)&#10;\end{align*}&#10;\end{document}&#10;"/>
  <p:tag name="IGUANATEXSIZE" val="15"/>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v&#10;\end{align*}&#10;\end{document}&#10;"/>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um_i\vec r_i\times m_i\frac{d^2\vec r_i}{dt^2} = &#10;\sum_i\vec r_i\times\vec F_i(\vec r_i,\vec v_i) &#10;+\sum_i\vec r_i\times\sum_{j \ne i}\vec F_{ij}(\vec r_i,\vec r_j,\vec v_i,\vec v_j)&#10;\end{align*}&#10;\end{document}&#10;"/>
  <p:tag name="IGUANATEXSIZE" val="18"/>
</p:tagLst>
</file>

<file path=ppt/tags/tag20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R_{ij}(t)&#10;=\sum_{kn}\varepsilon_{ink}&#10;\omega_n(t)R_{kj}(t)dt&#10;\end{align*}&#10;\end{document}&#10;"/>
  <p:tag name="IGUANATEXSIZE" val="15"/>
</p:tagLst>
</file>

<file path=ppt/tags/tag20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_q(t)\rightarrow\omega_q(t+dt)=\omega_q(t)+&#10;\sum_p R_{qp}\sum_m(I')^{-1}_{pm}\sum_iR_{im}\xi_i(t)dt&#10;\end{align*}&#10;\end{document}&#10;"/>
  <p:tag name="IGUANATEXSIZE" val="15"/>
</p:tagLst>
</file>

<file path=ppt/tags/tag20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L = \vec \tau&#10;\end{align*}&#10;\end{document}&#10;"/>
  <p:tag name="IGUANATEXSIZE" val="18"/>
</p:tagLst>
</file>

<file path=ppt/tags/tag20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frac{d^2}{dt^2}\vec R^* &amp;= \vec F&#10;\end{align*}&#10;\end{document}&#10;"/>
  <p:tag name="IGUANATEXSIZE" val="18"/>
</p:tagLst>
</file>

<file path=ppt/tags/tag20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1)&#10;\end{align*}&#10;\end{document}&#10;"/>
  <p:tag name="IGUANATEXSIZE" val="20"/>
</p:tagLst>
</file>

<file path=ppt/tags/tag20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2)&#10;\end{align*}&#10;\end{document}&#10;"/>
  <p:tag name="IGUANATEXSIZE" val="20"/>
</p:tagLst>
</file>

<file path=ppt/tags/tag20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L = \vec \tau&#10;\end{align*}&#10;\end{document}&#10;"/>
  <p:tag name="IGUANATEXSIZE" val="18"/>
</p:tagLst>
</file>

<file path=ppt/tags/tag20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frac{d^2}{dt^2}\vec R^* &amp;= \vec F&#10;\end{align*}&#10;\end{document}&#10;"/>
  <p:tag name="IGUANATEXSIZE" val="18"/>
</p:tagLst>
</file>

<file path=ppt/tags/tag20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1)&#10;\end{align*}&#10;\end{document}&#10;"/>
  <p:tag name="IGUANATEXSIZE" val="20"/>
</p:tagLst>
</file>

<file path=ppt/tags/tag20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2)&#10;\end{align*}&#10;\end{document}&#10;"/>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um_i\vec r_i\times m_i\frac{d^2\vec r_i}{dt^2} = &#10;\sum_i\vec r_i\times\vec F_i(\vec r_i,\vec v_i) &#10;\end{align*}&#10;\end{document}&#10;"/>
  <p:tag name="IGUANATEXSIZE" val="18"/>
</p:tagLst>
</file>

<file path=ppt/tags/tag2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t), \vec v^*(t),R_{ij}(t), \vec \omega(t)&#10;\end{align*}&#10;\end{document}&#10;"/>
  <p:tag name="IGUANATEXSIZE" val="18"/>
</p:tagLst>
</file>

<file path=ppt/tags/tag2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3)&#10;\end{align*}&#10;\end{document}&#10;"/>
  <p:tag name="IGUANATEXSIZE" val="20"/>
</p:tagLst>
</file>

<file path=ppt/tags/tag2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_0(t), \vec v_0(t),R_{ij}(t), \vec \omega(t)&#10;\end{align*}&#10;\end{document}&#10;"/>
  <p:tag name="IGUANATEXSIZE" val="18"/>
</p:tagLst>
</file>

<file path=ppt/tags/tag2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_0= \frac{d}{dt}\vec r_0&#10;\end{align*}&#10;\end{document}&#10;"/>
  <p:tag name="IGUANATEXSIZE" val="18"/>
</p:tagLst>
</file>

<file path=ppt/tags/tag2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i&#10;\end{align*}&#10;\end{document}&#10;"/>
  <p:tag name="IGUANATEXSIZE" val="20"/>
</p:tagLst>
</file>

<file path=ppt/tags/tag2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j&#10;\end{align*}&#10;\end{document}&#10;"/>
  <p:tag name="IGUANATEXSIZE" val="20"/>
</p:tagLst>
</file>

<file path=ppt/tags/tag2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k&#10;\end{align*}&#10;\end{document}&#10;"/>
  <p:tag name="IGUANATEXSIZE" val="20"/>
</p:tagLst>
</file>

<file path=ppt/tags/tag2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i'&#10;\end{align*}&#10;\end{document}&#10;"/>
  <p:tag name="IGUANATEXSIZE" val="20"/>
</p:tagLst>
</file>

<file path=ppt/tags/tag2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j'&#10;\end{align*}&#10;\end{document}&#10;"/>
  <p:tag name="IGUANATEXSIZE" val="20"/>
</p:tagLst>
</file>

<file path=ppt/tags/tag2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k'&#10;\end{align*}&#10;\end{document}&#10;"/>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um_i\vec r_i\times m_i\frac{d\vec v_i}{dt} = &#10;\sum_i\vec r_i\times\vec F_i(\vec r_i,\vec v_i) &#10;\end{align*}&#10;\end{document}&#10;"/>
  <p:tag name="IGUANATEXSIZE" val="18"/>
</p:tagLst>
</file>

<file path=ppt/tags/tag2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10;\end{align*}&#10;\end{document}&#10;"/>
  <p:tag name="IGUANATEXSIZE" val="20"/>
</p:tagLst>
</file>

<file path=ppt/tags/tag2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10;\end{align*}&#10;\end{document}&#10;"/>
  <p:tag name="IGUANATEXSIZE" val="20"/>
</p:tagLst>
</file>

<file path=ppt/tags/tag2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r_0&#10;\end{align*}&#10;\end{document}&#10;"/>
  <p:tag name="IGUANATEXSIZE" val="20"/>
</p:tagLst>
</file>

<file path=ppt/tags/tag2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prime} = x'\vec i'+y'\vec j'+z'\vec k'&#10;\end{align*}&#10;\end{document}&#10;"/>
  <p:tag name="IGUANATEXSIZE" val="18"/>
</p:tagLst>
</file>

<file path=ppt/tags/tag2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t) = \vec r_0(t)+\vec r^{\,\prime}(t)=&#10;\vec r_0(t)+ x'(t)\vec i'(t)+y'(t)\vec j'(t)+z'(t)\vec k'(t)&#10;\end{align*}&#10;\end{document}&#10;"/>
  <p:tag name="IGUANATEXSIZE" val="18"/>
</p:tagLst>
</file>

<file path=ppt/tags/tag2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prime} = x'\vec i'+y'\vec j'+z'\vec k'&#10;\end{align*}&#10;\end{document}&#10;"/>
  <p:tag name="IGUANATEXSIZE" val="18"/>
</p:tagLst>
</file>

<file path=ppt/tags/tag2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t) = \vec r_0(t)+\vec r^{\,\prime}(t)=&#10;\vec r_0(t)+ x'(t)\vec i'(t)+y'(t)\vec j'(t)+z'(t)\vec k'(t)&#10;\end{align*}&#10;\end{document}&#10;"/>
  <p:tag name="IGUANATEXSIZE" val="18"/>
</p:tagLst>
</file>

<file path=ppt/tags/tag2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t)&amp;=\frac{d}{dt}\vec r(t) = \frac{d}{dt}\vec r_0(t)&#10;+\frac{d}{dt}\vec r^{\,\prime}(t)=\\&#10;&amp;=\vec v_0(t)+&#10;\left(\frac{d}{dt}x'(t)\right)\vec i'(t)+x'(t)\frac{d}{dt}\vec i'(t)\\&#10;&amp;+\left(\frac{d}{dt}y'(t)\right)\vec j'(t)+y'(t)\frac{d}{dt}\vec j'(t)&#10;+\left(\frac{d}{dt}z'(t)\right)\vec k'(t)&#10;+z'(t)\frac{d}{dt}\vec k'(t)&#10;\end{align*}&#10;\end{document}&#10;"/>
  <p:tag name="IGUANATEXSIZE" val="18"/>
</p:tagLst>
</file>

<file path=ppt/tags/tag2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t)&amp;=\vec v_0(t)+\\&#10;&amp;+\left(\frac{d}{dt}x'(t)\right)\vec i'(t)&#10; +\left(\frac{d}{dt}y'(t)\right)\vec j'(t)&#10; +\left(\frac{d}{dt}z'(t)\right)\vec k'(t)+\\&#10;&amp;+x'(t)\frac{d}{dt}\vec i'(t)&#10;+y'(t)\frac{d}{dt}\vec j'(t)&#10;+z'(t)\frac{d}{dt}\vec k'(t)&#10;\end{align*}&#10;\end{document}&#10;"/>
  <p:tag name="IGUANATEXSIZE" val="18"/>
</p:tagLst>
</file>

<file path=ppt/tags/tag2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t)&amp;=\vec v_0(t)+\\&#10;&amp;+\left(\frac{d}{dt}x'(t)\right)\vec i'(t)&#10; +\left(\frac{d}{dt}y'(t)\right)\vec j'(t)&#10; +\left(\frac{d}{dt}z'(t)\right)\vec k'(t)+\\&#10;&amp;+x'(t)\frac{d}{dt}\vec i'(t)&#10;+y'(t)\frac{d}{dt}\vec j'(t)&#10;+z'(t)\frac{d}{dt}\vec k'(t)=\\\\&#10;&amp;=\vec v_0(t)+\;\vec v'(t)\;+\;\omega(t)\times \vec r^{\,\prime}&#10;\end{align*}&#10;\end{document}&#10;"/>
  <p:tag name="IGUANATEXSIZE" val="18"/>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um_i\left(\vec r_i\times m_i\frac{d\vec v_i}{dt}+0\right) = &#10;\sum_i\vec r_i\times\vec F_i(\vec r_i,\vec v_i) &#10;\end{align*}&#10;\end{document}&#10;"/>
  <p:tag name="IGUANATEXSIZE" val="18"/>
</p:tagLst>
</file>

<file path=ppt/tags/tag2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i' =  \omega\times \vec i'&#10;\end{align*}&#10;\end{document}&#10;"/>
  <p:tag name="IGUANATEXSIZE" val="18"/>
</p:tagLst>
</file>

<file path=ppt/tags/tag2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mp;x'(t)\frac{d}{dt}\vec i'(t)&#10;+y'(t)\frac{d}{dt}\vec j'(t)&#10;+z'(t)\frac{d}{dt}\vec k'(t)=&#10;x'(t)\vec\omega \times\vec i'+y'(t)\vec\omega\times \vec j'&#10;+z'(t)\vec\omega\times \vec k'=\\&#10;&amp;=\vec\omega\times\left(x'(t)\vec i'+y'(t)\vec j'+z'(t)\vec k'\right)=&#10;\vec\omega\times \vec r^{\,\prime}&#10;\end{align*}&#10;\end{document}&#10;"/>
  <p:tag name="IGUANATEXSIZE" val="18"/>
</p:tagLst>
</file>

<file path=ppt/tags/tag2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r^{\,\prime}= \vec v'+\omega\times \vec r^{\,\prime}&#10;\end{align*}&#10;\end{document}&#10;"/>
  <p:tag name="IGUANATEXSIZE" val="18"/>
</p:tagLst>
</file>

<file path=ppt/tags/tag2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10;\end{align*}&#10;\end{document}&#10;"/>
  <p:tag name="IGUANATEXSIZE" val="18"/>
</p:tagLst>
</file>

<file path=ppt/tags/tag2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t) = \vec r_0(t)+\vec r^{\,\prime}(t)&#10;\end{align*}&#10;\end{document}&#10;"/>
  <p:tag name="IGUANATEXSIZE" val="18"/>
</p:tagLst>
</file>

<file path=ppt/tags/tag2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r(t)=\vec v(t)=\vec v_0(t)+\;\vec v'(t)\;+\;\omega(t)\times \vec r^{\,\prime}&#10;\end{align*}&#10;\end{document}&#10;"/>
  <p:tag name="IGUANATEXSIZE" val="18"/>
</p:tagLst>
</file>

<file path=ppt/tags/tag2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v(t)=\vec a(t)=\vec a_0(t)+\vec a'(t)&#10;+\vec\omega\times \vec v^{\,\prime}+&#10;\left(\frac{d}{dt}\vec \omega(t)\right)\times\vec r^{\,\prime}&#10;+\vec\omega\times\vec v^{\,\prime}+\vec\omega\times(\vec\omega&#10;\times \vec r^{\,\prime})&#10;\end{align*}&#10;\end{document}&#10;"/>
  <p:tag name="IGUANATEXSIZE" val="18"/>
</p:tagLst>
</file>

<file path=ppt/tags/tag2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t)=\vec a_0(t)+\vec a'(t)&#10;+2\,\vec\omega(t)\times \vec v^{\,\prime}(t)+\vec\omega(t)\times(\vec\omega(t)&#10;\times \vec r^{\,\prime})+&#10;\left(\frac{d}{dt}\vec \omega(t)\right)\times\vec r^{\,\prime}&#10;\end{align*}&#10;\end{document}&#10;"/>
  <p:tag name="IGUANATEXSIZE" val="18"/>
</p:tagLst>
</file>

<file path=ppt/tags/tag2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t)=\vec a_0(t)+\vec a'(t)&#10;+2\,\vec\omega(t)\times \vec v^{\,\prime}(t)+\vec\omega(t)\times(\vec\omega(t)&#10;\times \vec r^{\,\prime})+&#10;\left(\frac{d}{dt}\vec \omega(t)\right)\times\vec r^{\,\prime}&#10;\end{align*}&#10;\end{document}&#10;"/>
  <p:tag name="IGUANATEXSIZE" val="18"/>
</p:tagLst>
</file>

<file path=ppt/tags/tag2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 = \frac{1}{m}\vec F&#10;\end{align*}&#10;\end{document}&#10;"/>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um_i\left(\vec r_i\times m_i\frac{d\vec v_i}{dt}+\vec v_i\times m_i\vec v_i\right) = &#10;\sum_i\vec r_i\times\vec F_i(\vec r_i,\vec v_i) &#10;\end{align*}&#10;\end{document}&#10;"/>
  <p:tag name="IGUANATEXSIZE" val="18"/>
</p:tagLst>
</file>

<file path=ppt/tags/tag2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_0(t)+\vec a'(t)&#10;+2\,\vec\omega(t)\times \vec v^{\,\prime}(t)+\vec\omega(t)\times(\vec\omega(t)&#10;\times \vec r^{\,\prime})+&#10;\left(\frac{d}{dt}\vec \omega(t)\right)\times\vec r^{\,\prime}=\frac{1}{m}\vec F&#10;\end{align*}&#10;\end{document}&#10;"/>
  <p:tag name="IGUANATEXSIZE" val="18"/>
</p:tagLst>
</file>

<file path=ppt/tags/tag2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t)=&#10;\frac{1}{m}\vec F-\vec a_0(t)-2\,\vec\omega(t)\times &#10;\vec v^{\,\prime}(t)-\vec\omega(t)\times(\vec\omega(t)&#10;\times \vec r^{\,\prime})-&#10;\left(\frac{d}{dt}\vec \omega(t)\right)\times\vec r^{\,\prime}&#10;\end{align*}&#10;\end{document}&#10;"/>
  <p:tag name="IGUANATEXSIZE" val="18"/>
</p:tagLst>
</file>

<file path=ppt/tags/tag2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t)=&#10;\frac{1}{m}\left(\vec F-m\vec a_0(t)-2m\,\vec\omega(t)\times &#10;\vec v^{\,\prime}(t)-m\vec\omega(t)\times(\vec\omega(t)&#10;\times \vec r^{\,\prime})-&#10;m\left(\frac{d}{dt}\vec \omega(t)\right)\times\vec r^{\,\prime}\right)&#10;\end{align*}&#10;\end{document}&#10;"/>
  <p:tag name="IGUANATEXSIZE" val="18"/>
</p:tagLst>
</file>

<file path=ppt/tags/tag2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mp;-m\vec a_0(t)\\&#10;&amp;-2m\,\vec\omega(t)\times \vec v^{\,\prime}(t)\\&#10;&amp;-m\vec\omega(t)\times(\vec\omega(t)\times \vec r^{\,\prime})\\&#10;&amp;-m\left(\frac{d}{dt}\vec \omega(t)\right)\times\vec r^{\,\prime}&#10;\end{align*}&#10;\end{document}&#10;"/>
  <p:tag name="IGUANATEXSIZE" val="18"/>
</p:tagLst>
</file>

<file path=ppt/tags/tag2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mp;-m\vec a_0(t)\\&#10;\end{align*}&#10;\end{document}&#10;"/>
  <p:tag name="IGUANATEXSIZE" val="18"/>
</p:tagLst>
</file>

<file path=ppt/tags/tag2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mp;-m\vec\omega(t)\times(\vec\omega(t)\times \vec r^{\,\prime})\\&#10;\end{align*}&#10;\end{document}&#10;"/>
  <p:tag name="IGUANATEXSIZE" val="18"/>
</p:tagLst>
</file>

<file path=ppt/tags/tag2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White}&#10;\vec\omega&#10;\end{align*}&#10;\end{document}&#10;"/>
  <p:tag name="IGUANATEXSIZE" val="18"/>
</p:tagLst>
</file>

<file path=ppt/tags/tag2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DeepSkyBlue1}&#10;\vec r^{\,\prime}&#10;\end{align*}&#10;\end{document}&#10;"/>
  <p:tag name="IGUANATEXSIZE" val="18"/>
</p:tagLst>
</file>

<file path=ppt/tags/tag2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mp;-2m\,\vec\omega(t)\times \vec v^{\,\prime}(t)\\&#10;\end{align*}&#10;\end{document}&#10;"/>
  <p:tag name="IGUANATEXSIZE" val="18"/>
</p:tagLst>
</file>

<file path=ppt/tags/tag2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mp;-m\left(\frac{d}{dt}\vec \omega(t)\right)\times\vec r^{\,\prime}&#10;\end{align*}&#10;\end{document}&#10;"/>
  <p:tag name="IGUANATEXSIZE" val="18"/>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um_i\left(\vec r_i\times m_i\frac{d\vec v_i}{dt}+&#10;\frac{d\vec r_i}{dt}\times m_i\vec v_i\right) = &#10;\sum_i\vec r_i\times\vec F_i(\vec r_i,\vec v_i) &#10;\end{align*}&#10;\end{document}&#10;"/>
  <p:tag name="IGUANATEXSIZE" val="18"/>
</p:tagLst>
</file>

<file path=ppt/tags/tag2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F&#10;\end{align*}&#10;\end{document}&#10;"/>
  <p:tag name="IGUANATEXSIZE" val="20"/>
</p:tagLst>
</file>

<file path=ppt/tags/tag2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F=\vec G&#10;\end{align*}&#10;\end{document}&#10;"/>
  <p:tag name="IGUANATEXSIZE" val="20"/>
</p:tagLst>
</file>

<file path=ppt/tags/tag2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N&#10;\end{align*}&#10;\end{document}&#10;"/>
  <p:tag name="IGUANATEXSIZE" val="20"/>
</p:tagLst>
</file>

<file path=ppt/tags/tag2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T&#10;\end{align*}&#10;\end{document}&#10;"/>
  <p:tag name="IGUANATEXSIZE" val="20"/>
</p:tagLst>
</file>

<file path=ppt/tags/tag2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T|=|\vec F|&#10;\end{align*}&#10;\end{document}&#10;"/>
  <p:tag name="IGUANATEXSIZE" val="18"/>
</p:tagLst>
</file>

<file path=ppt/tags/tag2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T_{krit}|=|\vec F_{krit}|=f|\vec N|&#10;\end{align*}&#10;\end{document}&#10;"/>
  <p:tag name="IGUANATEXSIZE" val="18"/>
</p:tagLst>
</file>

<file path=ppt/tags/tag25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G&#10;\end{align*}&#10;\end{document}&#10;"/>
  <p:tag name="IGUANATEXSIZE" val="20"/>
</p:tagLst>
</file>

<file path=ppt/tags/tag25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T|=|\vec F|&#10;\end{align*}&#10;\end{document}&#10;"/>
  <p:tag name="IGUANATEXSIZE" val="18"/>
</p:tagLst>
</file>

<file path=ppt/tags/tag25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T|\le f|\vec N|=|\vec T_{krit}|&#10;\end{align*}&#10;\end{document}&#10;"/>
  <p:tag name="IGUANATEXSIZE" val="18"/>
</p:tagLst>
</file>

<file path=ppt/tags/tag25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F&#10;\end{align*}&#10;\end{document}&#10;"/>
  <p:tag name="IGUANATEXSIZE" val="2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sum_i\vec r_i\times m_i\vec v_i = &#10;\sum_i\vec r_i\times\vec F_i(\vec r_i,\vec v_i) &#10;\end{align*}&#10;\end{document}&#10;"/>
  <p:tag name="IGUANATEXSIZE" val="18"/>
</p:tagLst>
</file>

<file path=ppt/tags/tag26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N&#10;\end{align*}&#10;\end{document}&#10;"/>
  <p:tag name="IGUANATEXSIZE" val="20"/>
</p:tagLst>
</file>

<file path=ppt/tags/tag26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T&#10;\end{align*}&#10;\end{document}&#10;"/>
  <p:tag name="IGUANATEXSIZE" val="20"/>
</p:tagLst>
</file>

<file path=ppt/tags/tag26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a&#10;\end{align*}&#10;\end{document}&#10;"/>
  <p:tag name="IGUANATEXSIZE" val="20"/>
</p:tagLst>
</file>

<file path=ppt/tags/tag26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 = \frac{1}{m}(\vec F -f_d\vec N)&#10;\end{align*}&#10;\end{document}&#10;"/>
  <p:tag name="IGUANATEXSIZE" val="20"/>
</p:tagLst>
</file>

<file path=ppt/tags/tag26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10;\end{align*}&#10;\end{document}&#10;"/>
  <p:tag name="IGUANATEXSIZE" val="20"/>
</p:tagLst>
</file>

<file path=ppt/tags/tag26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N&#10;\end{align*}&#10;\end{document}&#10;"/>
  <p:tag name="IGUANATEXSIZE" val="20"/>
</p:tagLst>
</file>

<file path=ppt/tags/tag26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F&#10;\end{align*}&#10;\end{document}&#10;"/>
  <p:tag name="IGUANATEXSIZE" val="20"/>
</p:tagLst>
</file>

<file path=ppt/tags/tag26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T&#10;\end{align*}&#10;\end{document}&#10;"/>
  <p:tag name="IGUANATEXSIZE" val="20"/>
</p:tagLst>
</file>

<file path=ppt/tags/tag26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lpha&#10;\end{align*}&#10;\end{document}&#10;"/>
  <p:tag name="IGUANATEXSIZE" val="20"/>
</p:tagLst>
</file>

<file path=ppt/tags/tag26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T&#10;\end{align*}&#10;\end{document}&#10;"/>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sum_i\vec r_i\times m_i\vec v_i = &#10;\sum_i\vec r_i\times\vec F_i(\vec r_i,\vec v_i) &#10;\end{align*}&#10;\end{document}&#10;"/>
  <p:tag name="IGUANATEXSIZE" val="18"/>
</p:tagLst>
</file>

<file path=ppt/tags/tag27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lpha&#10;\end{align*}&#10;\end{document}&#10;"/>
  <p:tag name="IGUANATEXSIZE" val="20"/>
</p:tagLst>
</file>

<file path=ppt/tags/tag27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 &amp;= G \cos\alpha\\&#10;F &amp;= G \sin\alpha\\&#10;T &amp;= fN\\&#10;F &amp;= T\\&#10;G\sin\alpha&amp;=fG\cos\alpha\\&#10;\tan\alpha &amp;= f&#10;\end{align*}&#10;\end{document}&#10;"/>
  <p:tag name="IGUANATEXSIZE" val="20"/>
</p:tagLst>
</file>

<file path=ppt/tags/tag27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1}&#10;\vec T&#10;\end{align*}&#10;\end{document}&#10;"/>
  <p:tag name="IGUANATEXSIZE" val="20"/>
</p:tagLst>
</file>

<file path=ppt/tags/tag27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1}&#10;\vec T'&#10;\end{align*}&#10;\end{document}&#10;"/>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L = \vec \tau&#10;\end{align*}&#10;\end{document}&#10;"/>
  <p:tag name="IGUANATEXSIZE" val="18"/>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P = \vec F&#10;\end{align*}&#10;\end{document}&#10;"/>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L = \vec r \times m\vec v&#10;\end{align*}&#10;\end{document}&#10;"/>
  <p:tag name="IGUANATEXSIZE" val="18"/>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L = \vec \tau&#10;\end{align*}&#10;\end{document}&#10;"/>
  <p:tag name="IGUANATEXSIZE" val="18"/>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L = \text{const}&#10;\end{align*}&#10;\end{document}&#10;"/>
  <p:tag name="IGUANATEXSIZE" val="18"/>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qrt{x^2+y^2}&#10;\end{align*}&#10;\end{document}&#10;"/>
  <p:tag name="IGUANATEXSIZE" val="18"/>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sqrt{x^2+y^2}&#10;\end{align*}&#10;\end{document}&#10;"/>
  <p:tag name="IGUANATEXSIZE" val="18"/>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omega&#10;\end{align*}&#10;\end{document}&#10;"/>
  <p:tag name="IGUANATEXSIZE" val="18"/>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x&#10;\end{align*}&#10;\end{document}&#10;"/>
  <p:tag name="IGUANATEXSIZE" val="18"/>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y&#10;\end{align*}&#10;\end{document}&#10;"/>
  <p:tag name="IGUANATEXSIZE" val="18"/>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v&#10;\end{align*}&#10;\end{document}&#10;"/>
  <p:tag name="IGUANATEXSIZE" val="18"/>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delta\vec M=\sqrt{x^2+y^2}\; dm \,\vec \omega\sqrt{x^2+y^2}&#10;\end{align*}&#10;\end{document}&#10;"/>
  <p:tag name="IGUANATEXSIZE" val="18"/>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delta\vec M=dm \,\vec \omega(x^2+y^2)&#10;\end{align*}&#10;\end{document}&#10;"/>
  <p:tag name="IGUANATEXSIZE" val="18"/>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F&#10;\end{align*}&#10;\end{document}&#10;"/>
  <p:tag name="IGUANATEXSIZE" val="2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O&#10;\end{align*}&#10;\end{document}&#10;"/>
  <p:tag name="IGUANATEXSIZE" val="18"/>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M=\vec\omega\int \!dm(x^2+y^2)=\vec\omega I&#10;\end{align*}&#10;\end{document}&#10;"/>
  <p:tag name="IGUANATEXSIZE" val="18"/>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I=\int \!dm(x^2+y^2)&#10;\end{align*}&#10;\end{document}&#10;"/>
  <p:tag name="IGUANATEXSIZE" val="18"/>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I=\int \!dm\varrho^2&#10;\end{align*}&#10;\end{document}&#10;"/>
  <p:tag name="IGUANATEXSIZE" val="18"/>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M=\vec\omega I&#10;\end{align*}&#10;\end{document}&#10;"/>
  <p:tag name="IGUANATEXSIZE" val="18"/>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qrt{x^2+y^2}&#10;\end{align*}&#10;\end{document}&#10;"/>
  <p:tag name="IGUANATEXSIZE" val="18"/>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sqrt{x^2+y^2}&#10;\end{align*}&#10;\end{document}&#10;"/>
  <p:tag name="IGUANATEXSIZE" val="18"/>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omega&#10;\end{align*}&#10;\end{document}&#10;"/>
  <p:tag name="IGUANATEXSIZE" val="18"/>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x&#10;\end{align*}&#10;\end{document}&#10;"/>
  <p:tag name="IGUANATEXSIZE" val="18"/>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y&#10;\end{align*}&#10;\end{document}&#10;"/>
  <p:tag name="IGUANATEXSIZE" val="18"/>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F = \alpha(\vec r)\vec r&#10;\end{align*}&#10;\end{document}&#10;"/>
  <p:tag name="IGUANATEXSIZE" val="18"/>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v&#10;\end{align*}&#10;\end{document}&#10;"/>
  <p:tag name="IGUANATEXSIZE" val="18"/>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delta\vec M=\sqrt{x^2+y^2}\; dm \,\vec \omega\sqrt{x^2+y^2}&#10;\end{align*}&#10;\end{document}&#10;"/>
  <p:tag name="IGUANATEXSIZE" val="18"/>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delta\vec M=dm \,\vec \omega(x^2+y^2)&#10;\end{align*}&#10;\end{document}&#10;"/>
  <p:tag name="IGUANATEXSIZE" val="18"/>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O&#10;\end{align*}&#10;\end{document}&#10;"/>
  <p:tag name="IGUANATEXSIZE" val="18"/>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M=\vec\omega\int \!dm(x^2+y^2)=\vec\omega I&#10;\end{align*}&#10;\end{document}&#10;"/>
  <p:tag name="IGUANATEXSIZE" val="18"/>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I=\int \!dm(x^2+y^2)&#10;\end{align*}&#10;\end{document}&#10;"/>
  <p:tag name="IGUANATEXSIZE" val="18"/>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I=\int \!dm\varrho^2&#10;\end{align*}&#10;\end{document}&#10;"/>
  <p:tag name="IGUANATEXSIZE" val="18"/>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M=\vec\omega I&#10;\end{align*}&#10;\end{document}&#10;"/>
  <p:tag name="IGUANATEXSIZE" val="18"/>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I=\int \!dm(x^2+y^2)&#10;\end{align*}&#10;\end{document}&#10;"/>
  <p:tag name="IGUANATEXSIZE" val="18"/>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I=\int \!dm(x^2+y^2)&#10;\end{align*}&#10;\end{document}&#10;"/>
  <p:tag name="IGUANATEXSIZE" val="1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tau = \vec r \times \vec F = \vec r \times \alpha\vec r = 0&#10;\end{align*}&#10;\end{document}&#10;"/>
  <p:tag name="IGUANATEXSIZE" val="18"/>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I=\int \!dm(x^2+y^2)&#10;\end{align*}&#10;\end{document}&#10;"/>
  <p:tag name="IGUANATEXSIZE" val="18"/>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I=\int \!dm(x^2+y^2)&#10;\end{align*}&#10;\end{document}&#10;"/>
  <p:tag name="IGUANATEXSIZE" val="18"/>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2\pi r dr h \frac{m}{\pi R^2 h}=2m \frac{r dr}{R^2}&#10;\end{align*}&#10;\end{document}&#10;"/>
  <p:tag name="IGUANATEXSIZE" val="20"/>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2m \frac{r dr}{R^2}r^2&#10;\end{align*}&#10;\end{document}&#10;"/>
  <p:tag name="IGUANATEXSIZE" val="20"/>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I=\frac{2m}{R^2}\int_0^R r^3 dr=\frac{2m}{R^2}\left[\frac{1}{4}r^4\right]_0^R&#10;=\frac{1}{2}mR^2&#10;\end{align*}&#10;\end{document}&#10;"/>
  <p:tag name="IGUANATEXSIZE" val="18"/>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overrightarrow{\delta\varphi}=\vec\omega dt&#10;\end{align*}&#10;\end{document}&#10;"/>
  <p:tag name="IGUANATEXSIZE" val="20"/>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overrightarrow{\delta\varphi}=2\vec\omega dt&#10;\end{align*}&#10;\end{document}&#10;"/>
  <p:tag name="IGUANATEXSIZE" val="20"/>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overrightarrow{\varphi(t)}=\int_0^t\vec\omega(\tau) d\tau&#10;\end{align*}&#10;\end{document}&#10;"/>
  <p:tag name="IGUANATEXSIZE" val="20"/>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vec\omega(t)=\frac{d\overrightarrow{\varphi(t)}}{dt}&#10;\end{align*}&#10;\end{document}&#10;"/>
  <p:tag name="IGUANATEXSIZE" val="20"/>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L = \vec \tau&#10;\end{align*}&#10;\end{document}&#10;"/>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vec L}{dt}=\vec\tau=0&#10;\end{align*}&#10;\end{document}&#10;"/>
  <p:tag name="IGUANATEXSIZE" val="18"/>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n.\vec L = \vec n.\vec \tau&#10;\end{align*}&#10;\end{document}&#10;"/>
  <p:tag name="IGUANATEXSIZE" val="18"/>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frac{d}{dt}\vec \omega  = \vec N&#10;\end{align*}&#10;\end{document}&#10;"/>
  <p:tag name="IGUANATEXSIZE" val="18"/>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frac{d}{dt}\vec \omega  = \vec N&#10;\end{align*}&#10;\end{document}&#10;"/>
  <p:tag name="IGUANATEXSIZE" val="18"/>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arepsilon= \frac{d\vec\omega}{dt}&#10;\end{align*}&#10;\end{document}&#10;"/>
  <p:tag name="IGUANATEXSIZE" val="18"/>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vec \varepsilon  = \vec N&#10;\end{align*}&#10;\end{document}&#10;"/>
  <p:tag name="IGUANATEXSIZE" val="18"/>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artheta(t) \rightarrow \vec \vartheta(t+dt)&amp;=\vec\vartheta(t)+\vec\omega dt\\&#10;\vec \omega(t) \rightarrow \vec\omega(t+dt)&amp;=\vec\omega(t)+\frac{1}{I}\vec N dt&#10;\end{align*}&#10;\end{document}&#10;"/>
  <p:tag name="IGUANATEXSIZE" val="18"/>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frac{d}{dt}\vec \omega  = \vec N&#10;\end{align*}&#10;\end{document}&#10;"/>
  <p:tag name="IGUANATEXSIZE" val="18"/>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F&#10;\end{align*}&#10;\end{document}&#10;"/>
  <p:tag name="IGUANATEXSIZE" val="18"/>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1}{2}mR^2\frac{d}{dt}\omega  = RF&#10;\end{align*}&#10;\end{document}&#10;"/>
  <p:tag name="IGUANATEXSIZE" val="18"/>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omega  = \frac{2F}{mr}&#10;\end{align*}&#10;\end{document}&#10;"/>
  <p:tag name="IGUANATEXSIZE" val="1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L = \vec r \times m\vec v= \text{const}&#10;\end{align*}&#10;\end{document}&#10;"/>
  <p:tag name="IGUANATEXSIZE" val="18"/>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  = \omega_0+\frac{2F}{mr}t&#10;\end{align*}&#10;\end{document}&#10;"/>
  <p:tag name="IGUANATEXSIZE" val="18"/>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varphi}{dt}= \omega&#10;\end{align*}&#10;\end{document}&#10;"/>
  <p:tag name="IGUANATEXSIZE" val="18"/>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 \varphi_0+\omega_0t+\frac{1}{2}\frac{2F}{mr}t^2&#10;\end{align*}&#10;\end{document}&#10;"/>
  <p:tag name="IGUANATEXSIZE" val="18"/>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 = -g \vec k\int \delta m=-mg\vec k=\vec G&#10;\end{align*}&#10;\end{document}&#10;"/>
  <p:tag name="IGUANATEXSIZE" val="18"/>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tau =\int \vec r\times(-\delta m g \vec k)&#10;\end{align*}&#10;\end{document}&#10;"/>
  <p:tag name="IGUANATEXSIZE" val="18"/>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tau =-g\left(\int\delta m \vec r\right)\times \vec k&#10;\end{align*}&#10;\end{document}&#10;"/>
  <p:tag name="IGUANATEXSIZE" val="18"/>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tau =-gm\frac{\int\delta m \vec r}{\int \delta m}\times \vec k&#10;\end{align*}&#10;\end{document}&#10;"/>
  <p:tag name="IGUANATEXSIZE" val="18"/>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tau =\vec R^*\times \vec G&#10;\end{align*}&#10;\end{document}&#10;"/>
  <p:tag name="IGUANATEXSIZE" val="18"/>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10;\end{align*}&#10;\end{document}&#10;"/>
  <p:tag name="IGUANATEXSIZE" val="20"/>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tau =\vec R^*\times \vec G&#10;\end{align*}&#10;\end{document}&#10;"/>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r, \vec v&#10;\end{align*}&#10;\end{document}&#10;"/>
  <p:tag name="IGUANATEXSIZE" val="18"/>
</p:tagLst>
</file>

<file path=ppt/tags/tag9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k\,'&#10;\end{align*}&#10;\end{document}&#10;"/>
  <p:tag name="IGUANATEXSIZE" val="18"/>
</p:tagLst>
</file>

<file path=ppt/tags/tag9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i\,'&#10;\end{align*}&#10;\end{document}&#10;"/>
  <p:tag name="IGUANATEXSIZE" val="18"/>
</p:tagLst>
</file>

<file path=ppt/tags/tag9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j\,'&#10;\end{align*}&#10;\end{document}&#10;"/>
  <p:tag name="IGUANATEXSIZE" val="18"/>
</p:tagLst>
</file>

<file path=ppt/tags/tag9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i\,'&#10;\end{align*}&#10;\end{document}&#10;"/>
  <p:tag name="IGUANATEXSIZE" val="18"/>
</p:tagLst>
</file>

<file path=ppt/tags/tag9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j\,'&#10;\end{align*}&#10;\end{document}&#10;"/>
  <p:tag name="IGUANATEXSIZE" val="18"/>
</p:tagLst>
</file>

<file path=ppt/tags/tag9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k\,'&#10;\end{align*}&#10;\end{document}&#10;"/>
  <p:tag name="IGUANATEXSIZE" val="18"/>
</p:tagLst>
</file>

<file path=ppt/tags/tag9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i&#10;\end{align*}&#10;\end{document}&#10;"/>
  <p:tag name="IGUANATEXSIZE" val="18"/>
</p:tagLst>
</file>

<file path=ppt/tags/tag9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j&#10;\end{align*}&#10;\end{document}&#10;"/>
  <p:tag name="IGUANATEXSIZE" val="18"/>
</p:tagLst>
</file>

<file path=ppt/tags/tag9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k&#10;\end{align*}&#10;\end{document}&#10;"/>
  <p:tag name="IGUANATEXSIZE" val="18"/>
</p:tagLst>
</file>

<file path=ppt/tags/tag9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r&#10;\end{align*}&#10;\end{document}&#10;"/>
  <p:tag name="IGUANATEXSIZE" val="20"/>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cs typeface="Arial" panose="020B0604020202020204" pitchFamily="34" charset="0"/>
          </a:defRPr>
        </a:defPPr>
      </a:lstStyle>
    </a:txDef>
  </a:objectDefaults>
  <a:extraClrSchemeLst/>
  <a:extLst>
    <a:ext uri="{05A4C25C-085E-4340-85A3-A5531E510DB2}">
      <thm15:themeFamily xmlns:thm15="http://schemas.microsoft.com/office/thememl/2012/main" name="MyblankCalibri.potx" id="{8A0F0F14-46AE-4D77-ADE7-0F718B9836FD}" vid="{B1D029F5-8F85-4FE6-9F53-704A5FA2D1C4}"/>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docProps/app.xml><?xml version="1.0" encoding="utf-8"?>
<Properties xmlns="http://schemas.openxmlformats.org/officeDocument/2006/extended-properties" xmlns:vt="http://schemas.openxmlformats.org/officeDocument/2006/docPropsVTypes">
  <Template>MyblankCalibri18</Template>
  <TotalTime>1</TotalTime>
  <Words>7018</Words>
  <Application>Microsoft Office PowerPoint</Application>
  <PresentationFormat>On-screen Show (4:3)</PresentationFormat>
  <Paragraphs>500</Paragraphs>
  <Slides>74</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74</vt:i4>
      </vt:variant>
    </vt:vector>
  </HeadingPairs>
  <TitlesOfParts>
    <vt:vector size="81" baseType="lpstr">
      <vt:lpstr>Arial</vt:lpstr>
      <vt:lpstr>Calibri</vt:lpstr>
      <vt:lpstr>Calibri Light</vt:lpstr>
      <vt:lpstr>Cambria Math</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Vladimir Cerny</cp:lastModifiedBy>
  <cp:revision>2</cp:revision>
  <dcterms:created xsi:type="dcterms:W3CDTF">2018-11-16T18:53:13Z</dcterms:created>
  <dcterms:modified xsi:type="dcterms:W3CDTF">2018-11-16T18:54:56Z</dcterms:modified>
</cp:coreProperties>
</file>