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876" r:id="rId5"/>
    <p:sldId id="863" r:id="rId6"/>
    <p:sldId id="864" r:id="rId7"/>
    <p:sldId id="865" r:id="rId8"/>
    <p:sldId id="866" r:id="rId9"/>
    <p:sldId id="867" r:id="rId10"/>
    <p:sldId id="868" r:id="rId11"/>
    <p:sldId id="869" r:id="rId12"/>
    <p:sldId id="870" r:id="rId13"/>
    <p:sldId id="871" r:id="rId14"/>
    <p:sldId id="848" r:id="rId15"/>
    <p:sldId id="849" r:id="rId16"/>
    <p:sldId id="877" r:id="rId17"/>
    <p:sldId id="850" r:id="rId18"/>
    <p:sldId id="851" r:id="rId19"/>
    <p:sldId id="852" r:id="rId20"/>
    <p:sldId id="853" r:id="rId21"/>
    <p:sldId id="854" r:id="rId22"/>
    <p:sldId id="855" r:id="rId23"/>
    <p:sldId id="872" r:id="rId24"/>
    <p:sldId id="873"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968323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8246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69400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37434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71008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68253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5392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27310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26807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04398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29966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842456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98847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00090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6868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20166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8297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3822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3198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91366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43843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16.11.2018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376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16.11.2018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16.11.2018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16.11.2018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16.11.2018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16.11.2018</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304987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16.11.2018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9640115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tags" Target="../tags/tag56.xml"/><Relationship Id="rId21" Type="http://schemas.openxmlformats.org/officeDocument/2006/relationships/image" Target="../media/image47.png"/><Relationship Id="rId7" Type="http://schemas.openxmlformats.org/officeDocument/2006/relationships/tags" Target="../tags/tag60.xml"/><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tags" Target="../tags/tag55.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slideLayout" Target="../slideLayouts/slideLayout29.xml"/><Relationship Id="rId5" Type="http://schemas.openxmlformats.org/officeDocument/2006/relationships/tags" Target="../tags/tag58.xml"/><Relationship Id="rId15" Type="http://schemas.openxmlformats.org/officeDocument/2006/relationships/image" Target="../media/image41.png"/><Relationship Id="rId10" Type="http://schemas.openxmlformats.org/officeDocument/2006/relationships/tags" Target="../tags/tag63.xml"/><Relationship Id="rId19" Type="http://schemas.openxmlformats.org/officeDocument/2006/relationships/image" Target="../media/image45.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tags" Target="../tags/tag65.xml"/><Relationship Id="rId16" Type="http://schemas.openxmlformats.org/officeDocument/2006/relationships/image" Target="../media/image52.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10.png"/><Relationship Id="rId5" Type="http://schemas.openxmlformats.org/officeDocument/2006/relationships/tags" Target="../tags/tag68.xml"/><Relationship Id="rId15" Type="http://schemas.openxmlformats.org/officeDocument/2006/relationships/image" Target="../media/image51.png"/><Relationship Id="rId19" Type="http://schemas.openxmlformats.org/officeDocument/2006/relationships/image" Target="../media/image90.png"/><Relationship Id="rId4" Type="http://schemas.openxmlformats.org/officeDocument/2006/relationships/tags" Target="../tags/tag67.xml"/><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75.xml"/><Relationship Id="rId7" Type="http://schemas.openxmlformats.org/officeDocument/2006/relationships/image" Target="../media/image56.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9.xml"/><Relationship Id="rId11" Type="http://schemas.openxmlformats.org/officeDocument/2006/relationships/image" Target="../media/image60.png"/><Relationship Id="rId5" Type="http://schemas.openxmlformats.org/officeDocument/2006/relationships/tags" Target="../tags/tag77.xml"/><Relationship Id="rId10" Type="http://schemas.openxmlformats.org/officeDocument/2006/relationships/image" Target="../media/image59.png"/><Relationship Id="rId4" Type="http://schemas.openxmlformats.org/officeDocument/2006/relationships/tags" Target="../tags/tag76.xml"/><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8.xml"/><Relationship Id="rId1" Type="http://schemas.openxmlformats.org/officeDocument/2006/relationships/tags" Target="../tags/tag80.xml"/><Relationship Id="rId6" Type="http://schemas.openxmlformats.org/officeDocument/2006/relationships/image" Target="../media/image19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0.png"/><Relationship Id="rId3" Type="http://schemas.openxmlformats.org/officeDocument/2006/relationships/tags" Target="../tags/tag10.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9.xml"/><Relationship Id="rId5" Type="http://schemas.openxmlformats.org/officeDocument/2006/relationships/tags" Target="../tags/tag12.xml"/><Relationship Id="rId10" Type="http://schemas.openxmlformats.org/officeDocument/2006/relationships/image" Target="../media/image2.png"/><Relationship Id="rId4" Type="http://schemas.openxmlformats.org/officeDocument/2006/relationships/tags" Target="../tags/tag11.xml"/><Relationship Id="rId9" Type="http://schemas.openxmlformats.org/officeDocument/2006/relationships/image" Target="../media/image1.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80.png"/><Relationship Id="rId18" Type="http://schemas.openxmlformats.org/officeDocument/2006/relationships/image" Target="../media/image1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tags" Target="../tags/tag14.xml"/><Relationship Id="rId16" Type="http://schemas.openxmlformats.org/officeDocument/2006/relationships/image" Target="../media/image15.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761.png"/><Relationship Id="rId5" Type="http://schemas.openxmlformats.org/officeDocument/2006/relationships/tags" Target="../tags/tag17.xml"/><Relationship Id="rId15" Type="http://schemas.openxmlformats.org/officeDocument/2006/relationships/image" Target="../media/image14.png"/><Relationship Id="rId19" Type="http://schemas.openxmlformats.org/officeDocument/2006/relationships/image" Target="../media/image18.png"/><Relationship Id="rId4" Type="http://schemas.openxmlformats.org/officeDocument/2006/relationships/tags" Target="../tags/tag16.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2.xml"/><Relationship Id="rId7" Type="http://schemas.openxmlformats.org/officeDocument/2006/relationships/slideLayout" Target="../slideLayouts/slideLayout29.xml"/><Relationship Id="rId12" Type="http://schemas.openxmlformats.org/officeDocument/2006/relationships/image" Target="../media/image2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2.png"/><Relationship Id="rId5" Type="http://schemas.openxmlformats.org/officeDocument/2006/relationships/tags" Target="../tags/tag24.xml"/><Relationship Id="rId10"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5.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2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21.png"/><Relationship Id="rId5" Type="http://schemas.openxmlformats.org/officeDocument/2006/relationships/tags" Target="../tags/tag30.xml"/><Relationship Id="rId15" Type="http://schemas.openxmlformats.org/officeDocument/2006/relationships/image" Target="../media/image27.png"/><Relationship Id="rId10" Type="http://schemas.openxmlformats.org/officeDocument/2006/relationships/image" Target="../media/image20.png"/><Relationship Id="rId4" Type="http://schemas.openxmlformats.org/officeDocument/2006/relationships/tags" Target="../tags/tag29.xml"/><Relationship Id="rId9" Type="http://schemas.openxmlformats.org/officeDocument/2006/relationships/image" Target="../media/image19.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2.pn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21.png"/><Relationship Id="rId17" Type="http://schemas.openxmlformats.org/officeDocument/2006/relationships/image" Target="../media/image30.png"/><Relationship Id="rId2" Type="http://schemas.openxmlformats.org/officeDocument/2006/relationships/tags" Target="../tags/tag34.xml"/><Relationship Id="rId16" Type="http://schemas.openxmlformats.org/officeDocument/2006/relationships/image" Target="../media/image29.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20.png"/><Relationship Id="rId5" Type="http://schemas.openxmlformats.org/officeDocument/2006/relationships/tags" Target="../tags/tag37.xml"/><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tags" Target="../tags/tag36.xml"/><Relationship Id="rId9" Type="http://schemas.openxmlformats.org/officeDocument/2006/relationships/slideLayout" Target="../slideLayouts/slideLayout29.xml"/><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2.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1.png"/><Relationship Id="rId17" Type="http://schemas.openxmlformats.org/officeDocument/2006/relationships/image" Target="../media/image30.png"/><Relationship Id="rId2" Type="http://schemas.openxmlformats.org/officeDocument/2006/relationships/tags" Target="../tags/tag42.xml"/><Relationship Id="rId16" Type="http://schemas.openxmlformats.org/officeDocument/2006/relationships/image" Target="../media/image29.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20.png"/><Relationship Id="rId5" Type="http://schemas.openxmlformats.org/officeDocument/2006/relationships/tags" Target="../tags/tag45.xml"/><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tags" Target="../tags/tag44.xml"/><Relationship Id="rId9" Type="http://schemas.openxmlformats.org/officeDocument/2006/relationships/slideLayout" Target="../slideLayouts/slideLayout29.xml"/><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1.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9.xml"/><Relationship Id="rId11" Type="http://schemas.openxmlformats.org/officeDocument/2006/relationships/image" Target="../media/image36.png"/><Relationship Id="rId5" Type="http://schemas.openxmlformats.org/officeDocument/2006/relationships/tags" Target="../tags/tag53.xml"/><Relationship Id="rId10" Type="http://schemas.openxmlformats.org/officeDocument/2006/relationships/image" Target="../media/image35.png"/><Relationship Id="rId4" Type="http://schemas.openxmlformats.org/officeDocument/2006/relationships/tags" Target="../tags/tag52.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71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88224" y="646385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547664" y="188640"/>
            <a:ext cx="55446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Príklad: Kritický uhol opretého rebríka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p:nvPr/>
        </p:nvCxnSpPr>
        <p:spPr>
          <a:xfrm>
            <a:off x="755576" y="476672"/>
            <a:ext cx="0" cy="3600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5576" y="4077072"/>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5576" y="1340768"/>
            <a:ext cx="1728192" cy="27363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2" y="2708920"/>
            <a:ext cx="0" cy="1944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07504" y="1340768"/>
            <a:ext cx="6480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5576" y="620688"/>
            <a:ext cx="0" cy="7200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3768" y="4077072"/>
            <a:ext cx="0" cy="648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5696" y="4077072"/>
            <a:ext cx="64807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411760" y="4005064"/>
            <a:ext cx="144016" cy="144016"/>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331640" y="3212976"/>
            <a:ext cx="180975" cy="184785"/>
          </a:xfrm>
          <a:prstGeom prst="rect">
            <a:avLst/>
          </a:prstGeom>
        </p:spPr>
      </p:pic>
      <p:pic>
        <p:nvPicPr>
          <p:cNvPr id="30" name="Picture 2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79512" y="1484784"/>
            <a:ext cx="278130" cy="211455"/>
          </a:xfrm>
          <a:prstGeom prst="rect">
            <a:avLst/>
          </a:prstGeom>
        </p:spPr>
      </p:pic>
      <p:pic>
        <p:nvPicPr>
          <p:cNvPr id="31" name="Picture 3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55776" y="4293096"/>
            <a:ext cx="283845" cy="211455"/>
          </a:xfrm>
          <a:prstGeom prst="rect">
            <a:avLst/>
          </a:prstGeom>
        </p:spPr>
      </p:pic>
      <p:pic>
        <p:nvPicPr>
          <p:cNvPr id="32" name="Picture 3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7544" y="764704"/>
            <a:ext cx="226695" cy="211455"/>
          </a:xfrm>
          <a:prstGeom prst="rect">
            <a:avLst/>
          </a:prstGeom>
        </p:spPr>
      </p:pic>
      <p:pic>
        <p:nvPicPr>
          <p:cNvPr id="34" name="Picture 3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907704" y="4149080"/>
            <a:ext cx="232410" cy="211455"/>
          </a:xfrm>
          <a:prstGeom prst="rect">
            <a:avLst/>
          </a:prstGeom>
        </p:spPr>
      </p:pic>
      <p:pic>
        <p:nvPicPr>
          <p:cNvPr id="35" name="Picture 3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23728" y="3861048"/>
            <a:ext cx="142875" cy="114300"/>
          </a:xfrm>
          <a:prstGeom prst="rect">
            <a:avLst/>
          </a:prstGeom>
        </p:spPr>
      </p:pic>
      <p:sp>
        <p:nvSpPr>
          <p:cNvPr id="36" name="TextBox 35"/>
          <p:cNvSpPr txBox="1"/>
          <p:nvPr/>
        </p:nvSpPr>
        <p:spPr>
          <a:xfrm>
            <a:off x="3923928" y="620688"/>
            <a:ext cx="43924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 kritický uhol, keď rebrík práve začne šmýkaním padať sú obe trecie sily práve kritické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067944" y="1700809"/>
            <a:ext cx="4286250" cy="2788920"/>
          </a:xfrm>
          <a:prstGeom prst="rect">
            <a:avLst/>
          </a:prstGeom>
        </p:spPr>
      </p:pic>
      <p:pic>
        <p:nvPicPr>
          <p:cNvPr id="4" name="Picture 3"/>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4139953" y="5517232"/>
            <a:ext cx="1845945" cy="575310"/>
          </a:xfrm>
          <a:prstGeom prst="rect">
            <a:avLst/>
          </a:prstGeom>
        </p:spPr>
      </p:pic>
      <p:sp>
        <p:nvSpPr>
          <p:cNvPr id="44" name="Rectangle 43"/>
          <p:cNvSpPr/>
          <p:nvPr/>
        </p:nvSpPr>
        <p:spPr>
          <a:xfrm>
            <a:off x="3995936" y="5373216"/>
            <a:ext cx="2304256"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5" name="Straight Arrow Connector 44"/>
          <p:cNvCxnSpPr/>
          <p:nvPr/>
        </p:nvCxnSpPr>
        <p:spPr>
          <a:xfrm>
            <a:off x="755576" y="1340768"/>
            <a:ext cx="648072" cy="0"/>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187624" y="1484784"/>
            <a:ext cx="278130" cy="264795"/>
          </a:xfrm>
          <a:prstGeom prst="rect">
            <a:avLst/>
          </a:prstGeom>
        </p:spPr>
      </p:pic>
      <p:cxnSp>
        <p:nvCxnSpPr>
          <p:cNvPr id="48" name="Straight Arrow Connector 47"/>
          <p:cNvCxnSpPr/>
          <p:nvPr/>
        </p:nvCxnSpPr>
        <p:spPr>
          <a:xfrm flipV="1">
            <a:off x="2483768" y="3429000"/>
            <a:ext cx="0" cy="648072"/>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2555776" y="3573016"/>
            <a:ext cx="283845" cy="264795"/>
          </a:xfrm>
          <a:prstGeom prst="rect">
            <a:avLst/>
          </a:prstGeom>
        </p:spPr>
      </p:pic>
      <p:sp>
        <p:nvSpPr>
          <p:cNvPr id="55" name="TextBox 54"/>
          <p:cNvSpPr txBox="1"/>
          <p:nvPr/>
        </p:nvSpPr>
        <p:spPr>
          <a:xfrm>
            <a:off x="4211960" y="4509120"/>
            <a:ext cx="4680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moment síl vzhľadom na os v spodnom bode rebríka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749717"/>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napíšte podmienky rovnováhy tuhého telesa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vzorec pre moment sily vzhľadom na os otáčania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sila a práca na páke</a:t>
            </a:r>
          </a:p>
        </p:txBody>
      </p:sp>
    </p:spTree>
    <p:extLst>
      <p:ext uri="{BB962C8B-B14F-4D97-AF65-F5344CB8AC3E}">
        <p14:creationId xmlns:p14="http://schemas.microsoft.com/office/powerpoint/2010/main" val="3127298195"/>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Box 1"/>
          <p:cNvSpPr txBox="1"/>
          <p:nvPr/>
        </p:nvSpPr>
        <p:spPr>
          <a:xfrm>
            <a:off x="1691680" y="2924944"/>
            <a:ext cx="59766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err="1">
                <a:ln>
                  <a:noFill/>
                </a:ln>
                <a:solidFill>
                  <a:prstClr val="black"/>
                </a:solidFill>
                <a:effectLst/>
                <a:uLnTx/>
                <a:uFillTx/>
                <a:latin typeface="Calibri" panose="020F0502020204030204"/>
                <a:ea typeface="+mn-ea"/>
                <a:cs typeface="+mn-cs"/>
              </a:rPr>
              <a:t>Newtonova</a:t>
            </a: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 teória gravitácie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140198"/>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548680"/>
            <a:ext cx="81369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zákon</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323528" y="1124744"/>
                <a:ext cx="842493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gravitačný zákon možno zhrnúť do jednoduchého vzorca. Dve hmotné telesá zanedbateľných rozmerov (hmotné body) vo vzdialenosti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sa priťahujú silou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6.673×10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N·(m/kg)</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gravitačná konštanta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3528" y="1124744"/>
                <a:ext cx="8424936" cy="1938992"/>
              </a:xfrm>
              <a:prstGeom prst="rect">
                <a:avLst/>
              </a:prstGeom>
              <a:blipFill rotWithShape="0">
                <a:blip r:embed="rId11"/>
                <a:stretch>
                  <a:fillRect l="-724" t="-1887" b="-4717"/>
                </a:stretch>
              </a:blipFill>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851920" y="2132856"/>
            <a:ext cx="1428750" cy="459105"/>
          </a:xfrm>
          <a:prstGeom prst="rect">
            <a:avLst/>
          </a:prstGeom>
        </p:spPr>
      </p:pic>
      <p:sp>
        <p:nvSpPr>
          <p:cNvPr id="6" name="TextBox 5"/>
          <p:cNvSpPr txBox="1"/>
          <p:nvPr/>
        </p:nvSpPr>
        <p:spPr>
          <a:xfrm>
            <a:off x="323528" y="3140968"/>
            <a:ext cx="83529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Vektorový zápis toho istého znie takto: teleso 1 pôsobí na teleso 2 silou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71801" y="3645024"/>
            <a:ext cx="3118485" cy="588645"/>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467544" y="2852936"/>
            <a:ext cx="150876" cy="101156"/>
          </a:xfrm>
          <a:prstGeom prst="rect">
            <a:avLst/>
          </a:prstGeom>
        </p:spPr>
      </p:pic>
      <p:cxnSp>
        <p:nvCxnSpPr>
          <p:cNvPr id="11" name="Straight Arrow Connector 10"/>
          <p:cNvCxnSpPr/>
          <p:nvPr/>
        </p:nvCxnSpPr>
        <p:spPr>
          <a:xfrm flipV="1">
            <a:off x="899592" y="5445224"/>
            <a:ext cx="3096344"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99592" y="5445224"/>
            <a:ext cx="1368152" cy="1008112"/>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32212" y="5445224"/>
            <a:ext cx="1763724" cy="14282"/>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987824" y="5877272"/>
            <a:ext cx="198120" cy="219075"/>
          </a:xfrm>
          <a:prstGeom prst="rect">
            <a:avLst/>
          </a:prstGeom>
        </p:spPr>
      </p:pic>
      <p:pic>
        <p:nvPicPr>
          <p:cNvPr id="21" name="Picture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115616" y="5733256"/>
            <a:ext cx="192405" cy="219075"/>
          </a:xfrm>
          <a:prstGeom prst="rect">
            <a:avLst/>
          </a:prstGeom>
        </p:spPr>
      </p:pic>
      <p:pic>
        <p:nvPicPr>
          <p:cNvPr id="23" name="Picture 2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339752" y="5157192"/>
            <a:ext cx="729615" cy="219075"/>
          </a:xfrm>
          <a:prstGeom prst="rect">
            <a:avLst/>
          </a:prstGeom>
        </p:spPr>
      </p:pic>
      <p:sp>
        <p:nvSpPr>
          <p:cNvPr id="24" name="Oval 23"/>
          <p:cNvSpPr/>
          <p:nvPr/>
        </p:nvSpPr>
        <p:spPr>
          <a:xfrm>
            <a:off x="2222025"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p:cNvSpPr/>
          <p:nvPr/>
        </p:nvSpPr>
        <p:spPr>
          <a:xfrm>
            <a:off x="3950217" y="5445224"/>
            <a:ext cx="45719" cy="51012"/>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Arrow Connector 27"/>
          <p:cNvCxnSpPr>
            <a:stCxn id="26" idx="1"/>
          </p:cNvCxnSpPr>
          <p:nvPr/>
        </p:nvCxnSpPr>
        <p:spPr>
          <a:xfrm flipH="1" flipV="1">
            <a:off x="3275856" y="5445224"/>
            <a:ext cx="681056" cy="7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491880" y="5085184"/>
            <a:ext cx="342900" cy="28194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572000" y="4581128"/>
                <a:ext cx="43204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Znamienko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hovorí, že sila je príťažlivá, teda má smer opčný ako vektor </a:t>
                </a:r>
                <a14:m>
                  <m:oMath xmlns:m="http://schemas.openxmlformats.org/officeDocument/2006/math">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b>
                    </m:s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𝑟</m:t>
                            </m:r>
                          </m:e>
                        </m:acc>
                      </m:e>
                      <m:sub>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sub>
                    </m:sSub>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Newtonov zákon je univerzálny, hovorí že ľubovoľné telesá na seba takto gravitačne pôsobia.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572000" y="4581128"/>
                <a:ext cx="4320480" cy="1938992"/>
              </a:xfrm>
              <a:prstGeom prst="rect">
                <a:avLst/>
              </a:prstGeom>
              <a:blipFill rotWithShape="0">
                <a:blip r:embed="rId19"/>
                <a:stretch>
                  <a:fillRect l="-1410" t="-1567" b="-4389"/>
                </a:stretch>
              </a:blipFill>
            </p:spPr>
            <p:txBody>
              <a:bodyPr/>
              <a:lstStyle/>
              <a:p>
                <a:r>
                  <a:rPr lang="en-US">
                    <a:noFill/>
                  </a:rPr>
                  <a:t> </a:t>
                </a:r>
              </a:p>
            </p:txBody>
          </p:sp>
        </mc:Fallback>
      </mc:AlternateContent>
    </p:spTree>
    <p:extLst>
      <p:ext uri="{BB962C8B-B14F-4D97-AF65-F5344CB8AC3E}">
        <p14:creationId xmlns:p14="http://schemas.microsoft.com/office/powerpoint/2010/main" val="1124971903"/>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Čo mám garantovane vedieť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zapíšte gravitačnú silu medzi dvoma bodovými telesami ako vektor</a:t>
            </a:r>
          </a:p>
        </p:txBody>
      </p:sp>
    </p:spTree>
    <p:extLst>
      <p:ext uri="{BB962C8B-B14F-4D97-AF65-F5344CB8AC3E}">
        <p14:creationId xmlns:p14="http://schemas.microsoft.com/office/powerpoint/2010/main" val="795225473"/>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611560" y="692696"/>
            <a:ext cx="784887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Ako je pravdou o všetkých fundamentálnych zákonoch vo fyzike, ani gravitačný zákon za nedá „dokázať“. Stručná rigorózna formulácia hovorí, že Newton svoj zákon geniálne uhádol ako hypotézu. Na jej základe vypočítal viacero „príkladov“ a všetky výsledky veľmi dobre súhlasili s výsledkami pozorovaní (najmä astronomických). Takže hypotéza bola akceptovaná ako „teória gravitácie“ a bezo zmeny používaná až do vzniku Einsteinovej všeobecnej teórie relativity, ktorá je vlastne relativistickou teóriou gravitácie. Einsteinova teória  v bežných situáciách dáva výsledky len nepatrne sa líšiace od výsledkov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Newtonových</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Dramaticky však mení pohľad na gravitáciu. Nepopisuje gravitáciu ako „silové pôsobenie! medzi telesami ale rozširuje koncepciu zotrvačného pohybu“. Gravitačný pohyb telies vníma ako zotrvačný pohyb v „zakrivenom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priestoročase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Nech vás netrápi, že tomuto vyjadreniu nemôžete rozumieť.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Uložte si to v mozgu len do pozadia a intenzívne sa snažte pochopiť všetky aspekty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Newtonovej</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teórie. Newtonovu teóriu sme nezahodili do koša, len sme si uvedomili ohraničenosť jej aplikovateľnosti.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93707"/>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620688"/>
            <a:ext cx="813690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Hoci sme povedali, že Newton gravitačný zákon geniálne uhádol, zjavne to nebolo hádanie „naslepo“. Pokúsime sa o rekonštrukciu jeho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inteligentného hádania“. V detailoch naša rekonštrukcia nebude zrejme historicky verná. Ani historici študujúci originálne pramene nemôžu presne zistiť myšlienkové pochody v Newtonovom mozgu. Naša rekonštrukcia  bude veľmi zjednodušená, nebolo to naozaj tak,  „ale mohlo byť“. Našim cieľom nie je historická vernosť ale didaktická hra. Ak sa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za zahráme hru „na Newtona“, môže to pomôcť vniknúť do hlbšej štruktúry fyziky.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540766"/>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556792"/>
            <a:ext cx="856895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predovšetkým Newton zrejme nevyhútal gravitačný zákon separátne, nezávisle na svojich objavoch z kinematiky a dynamiky telies. Celé to zrejme bol iteratívny proces, keď definitívne formulácie, ktoré sa potom objavili v diele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Philosophiæ</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1" u="none" strike="noStrike" kern="1200" cap="none" spc="0" normalizeH="0" baseline="0" noProof="0" dirty="0" err="1">
                <a:ln>
                  <a:noFill/>
                </a:ln>
                <a:solidFill>
                  <a:prstClr val="black"/>
                </a:solidFill>
                <a:effectLst/>
                <a:uLnTx/>
                <a:uFillTx/>
                <a:latin typeface="Calibri" panose="020F0502020204030204"/>
                <a:ea typeface="+mn-ea"/>
                <a:cs typeface="+mn-cs"/>
              </a:rPr>
              <a:t>Naturalis</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 Principia Mathematica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publikovanom v roku 1687, sa  postupne vynárali vylepšovaním prvých nápadov.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Prvým kľúčovým objavom bol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zr</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ej</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me</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diferenciálny a integrálny počet, najmä pojem rýchlosti ako derivácie polohy a potom zrýchlenia ako derivácie rýchlosti.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tak pripravil pôdu pre uvažovanie o príčinách pohybu (o dynamike). Technológia infinitezimálneho počtu , to bolo to čo chýbalo gréckym filozofom, keď špekulovali o šípe, ktorý „nemôže aj niekde byť aj sa hýbať“.</a:t>
            </a:r>
          </a:p>
        </p:txBody>
      </p:sp>
    </p:spTree>
    <p:extLst>
      <p:ext uri="{BB962C8B-B14F-4D97-AF65-F5344CB8AC3E}">
        <p14:creationId xmlns:p14="http://schemas.microsoft.com/office/powerpoint/2010/main" val="3438420342"/>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23528" y="1556792"/>
            <a:ext cx="856895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Kľúčom otvárajúcim dvere do dynamiky bol asi zákon zotrvačnosti.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patrí zásluha za jeho  precíznu formuláciu, ale implicitne ho objavil už Galileo okolo roku 1610 v diskusiách o relativite pohybu , keď argumentoval napríklad, že  predmet padajúci zo sťažňa pohybujúcej sa lode dopadne pri päte sťažňa a teda „loď pod ním neujde“. Pri páde si teda podrží svoju rýchlosť vo vodorovnom smere (rýchlosť lode), ktorú mal na vrchole sťažňa, keď bol k lodi „pripútaný“.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Explicitné formulácie skonštruoval Descartes a definitívne publikoval v roku 1644 v diele Princípy filozofie. Hlavným rozdielom oproti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Newtonovi</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bolo rozlišovanie stavu kľudu a rovnomerného pohybu ako dvoch principiálne iných stavov.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každom prípade zákon zotrvačnosti „Teleso zotrváva v pokoji alebo rovnomernom priamočiarom pohybe kým nie je nútené svoj stav zmeniť v dôsledku pôsobenia nejakej sily“ prekonal Aristotela, ktorý hľadal vonkajšiu príčinu rýchlosti telesa. Newton hľadal až príčinu zrýchlenia.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16646"/>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95536" y="692696"/>
            <a:ext cx="820891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prirodzene skúmal silové pôsobenie na nebeské telesá, lebo tam sa mohol prejaviť zákon zotrvačnosti neskreslený vplyvmi ako trenie (čo pomýlilo Aristotela). Prijal zákon zotrvačnosti a súčasne videl (resp. astronómovia videli) že Mesiac neodletí od Zeme po priamke podľa zákona zotrvačnosti podobne ako ani Zem neodletí po priamke od Slnka, takže potreboval silu, ktorá udrží obežnice na kruhových (presnejšie eliptických) dráhach. Potreboval silu ako príčinu zrýchlenia.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Keďže mal k dispozícii diferenciálny počet, vedel si vypočítať zrýchlenie telesa na kruhovej dráhe (to bol asi netriviálny nový poznatok, že zrýchlenie je nenulové, i keď veľkosť rýchlosti je konštantná, lebo nekonštantný je smer rýchlosti).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Mal teda vzorec                      , pričom zrýchlenie má smer „do stredu“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Newton poznal Keplerov zákon (1619) podľa ktorého pre periódy a vzdialenosti dvoch planét od slnka platí</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555776" y="4581128"/>
            <a:ext cx="737235" cy="560070"/>
          </a:xfrm>
          <a:prstGeom prst="rect">
            <a:avLst/>
          </a:prstGeom>
        </p:spPr>
      </p:pic>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419872" y="6021288"/>
            <a:ext cx="931545" cy="624840"/>
          </a:xfrm>
          <a:prstGeom prst="rect">
            <a:avLst/>
          </a:prstGeom>
        </p:spPr>
      </p:pic>
      <p:sp>
        <p:nvSpPr>
          <p:cNvPr id="9" name="TextBox 8"/>
          <p:cNvSpPr txBox="1"/>
          <p:nvPr/>
        </p:nvSpPr>
        <p:spPr>
          <a:xfrm>
            <a:off x="1547664" y="116632"/>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802935"/>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9F58C9-5FC7-43AE-8BDA-A6ADD2016818}"/>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752795" y="348541"/>
            <a:ext cx="3523298" cy="582930"/>
          </a:xfrm>
          <a:prstGeom prst="rect">
            <a:avLst/>
          </a:prstGeom>
        </p:spPr>
      </p:pic>
      <p:pic>
        <p:nvPicPr>
          <p:cNvPr id="3" name="Picture 2">
            <a:extLst>
              <a:ext uri="{FF2B5EF4-FFF2-40B4-BE49-F238E27FC236}">
                <a16:creationId xmlns:a16="http://schemas.microsoft.com/office/drawing/2014/main" id="{9AA21A0C-70EB-46C2-B649-7D8C39EAC759}"/>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393312" y="348541"/>
            <a:ext cx="824675" cy="471488"/>
          </a:xfrm>
          <a:prstGeom prst="rect">
            <a:avLst/>
          </a:prstGeom>
        </p:spPr>
      </p:pic>
      <p:pic>
        <p:nvPicPr>
          <p:cNvPr id="4" name="Picture 3">
            <a:extLst>
              <a:ext uri="{FF2B5EF4-FFF2-40B4-BE49-F238E27FC236}">
                <a16:creationId xmlns:a16="http://schemas.microsoft.com/office/drawing/2014/main" id="{943FF43B-84AE-40C9-82E2-DD25EAAE062D}"/>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7728566" y="348541"/>
            <a:ext cx="886397" cy="471488"/>
          </a:xfrm>
          <a:prstGeom prst="rect">
            <a:avLst/>
          </a:prstGeom>
        </p:spPr>
      </p:pic>
      <p:pic>
        <p:nvPicPr>
          <p:cNvPr id="5" name="Picture 4">
            <a:extLst>
              <a:ext uri="{FF2B5EF4-FFF2-40B4-BE49-F238E27FC236}">
                <a16:creationId xmlns:a16="http://schemas.microsoft.com/office/drawing/2014/main" id="{43EA278A-6C69-4BE1-B510-0F09773D22FB}"/>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86617" y="1236271"/>
            <a:ext cx="804101" cy="221171"/>
          </a:xfrm>
          <a:prstGeom prst="rect">
            <a:avLst/>
          </a:prstGeom>
        </p:spPr>
      </p:pic>
      <p:pic>
        <p:nvPicPr>
          <p:cNvPr id="6" name="Picture 5">
            <a:extLst>
              <a:ext uri="{FF2B5EF4-FFF2-40B4-BE49-F238E27FC236}">
                <a16:creationId xmlns:a16="http://schemas.microsoft.com/office/drawing/2014/main" id="{A8890AEC-2207-445C-BD2C-2841E0FAA426}"/>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351120" y="1093110"/>
            <a:ext cx="1849946" cy="507492"/>
          </a:xfrm>
          <a:prstGeom prst="rect">
            <a:avLst/>
          </a:prstGeom>
        </p:spPr>
      </p:pic>
      <p:pic>
        <p:nvPicPr>
          <p:cNvPr id="7" name="Picture 6">
            <a:extLst>
              <a:ext uri="{FF2B5EF4-FFF2-40B4-BE49-F238E27FC236}">
                <a16:creationId xmlns:a16="http://schemas.microsoft.com/office/drawing/2014/main" id="{CE9C4FB7-9F0C-4EF4-9FED-9C805F21DDC2}"/>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507190" y="1213729"/>
            <a:ext cx="1021842" cy="471488"/>
          </a:xfrm>
          <a:prstGeom prst="rect">
            <a:avLst/>
          </a:prstGeom>
        </p:spPr>
      </p:pic>
      <p:pic>
        <p:nvPicPr>
          <p:cNvPr id="8" name="Picture 7">
            <a:extLst>
              <a:ext uri="{FF2B5EF4-FFF2-40B4-BE49-F238E27FC236}">
                <a16:creationId xmlns:a16="http://schemas.microsoft.com/office/drawing/2014/main" id="{7158AAED-3B30-41AB-8FD4-A9F6517CA0BE}"/>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615309" y="5775277"/>
            <a:ext cx="1913382" cy="276035"/>
          </a:xfrm>
          <a:prstGeom prst="rect">
            <a:avLst/>
          </a:prstGeom>
        </p:spPr>
      </p:pic>
      <p:pic>
        <p:nvPicPr>
          <p:cNvPr id="9" name="Picture 8">
            <a:extLst>
              <a:ext uri="{FF2B5EF4-FFF2-40B4-BE49-F238E27FC236}">
                <a16:creationId xmlns:a16="http://schemas.microsoft.com/office/drawing/2014/main" id="{BA21DB9A-C5D7-43A5-ADC3-3E9AA6AF0F45}"/>
              </a:ext>
            </a:extLst>
          </p:cNvPr>
          <p:cNvPicPr>
            <a:picLocks noChangeAspect="1"/>
          </p:cNvPicPr>
          <p:nvPr/>
        </p:nvPicPr>
        <p:blipFill>
          <a:blip r:embed="rId16"/>
          <a:stretch>
            <a:fillRect/>
          </a:stretch>
        </p:blipFill>
        <p:spPr>
          <a:xfrm>
            <a:off x="1989895" y="1762241"/>
            <a:ext cx="4572396" cy="3429297"/>
          </a:xfrm>
          <a:prstGeom prst="rect">
            <a:avLst/>
          </a:prstGeom>
        </p:spPr>
      </p:pic>
    </p:spTree>
    <p:extLst>
      <p:ext uri="{BB962C8B-B14F-4D97-AF65-F5344CB8AC3E}">
        <p14:creationId xmlns:p14="http://schemas.microsoft.com/office/powerpoint/2010/main" val="206282943"/>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79912" y="1196752"/>
            <a:ext cx="931545" cy="624840"/>
          </a:xfrm>
          <a:prstGeom prst="rect">
            <a:avLst/>
          </a:prstGeom>
        </p:spPr>
      </p:pic>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1840" y="2060848"/>
            <a:ext cx="1565910" cy="817245"/>
          </a:xfrm>
          <a:prstGeom prst="rect">
            <a:avLst/>
          </a:prstGeom>
        </p:spPr>
      </p:pic>
      <p:pic>
        <p:nvPicPr>
          <p:cNvPr id="15" name="Picture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851920" y="3068960"/>
            <a:ext cx="872490" cy="624840"/>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635896" y="3933056"/>
            <a:ext cx="1234440" cy="624840"/>
          </a:xfrm>
          <a:prstGeom prst="rect">
            <a:avLst/>
          </a:prstGeom>
        </p:spPr>
      </p:pic>
      <p:pic>
        <p:nvPicPr>
          <p:cNvPr id="20" name="Picture 1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779912" y="5013176"/>
            <a:ext cx="1135380" cy="624840"/>
          </a:xfrm>
          <a:prstGeom prst="rect">
            <a:avLst/>
          </a:prstGeom>
        </p:spPr>
      </p:pic>
      <p:sp>
        <p:nvSpPr>
          <p:cNvPr id="21" name="TextBox 20"/>
          <p:cNvSpPr txBox="1"/>
          <p:nvPr/>
        </p:nvSpPr>
        <p:spPr>
          <a:xfrm>
            <a:off x="827584" y="5805264"/>
            <a:ext cx="7632848" cy="40011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Prepísané slovami: dostredivé zrýchlenie klesá zo štvorcom vzdialenosti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547664" y="260648"/>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598827"/>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835696" y="548680"/>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179512" y="1196752"/>
            <a:ext cx="864096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 tomto okamihu vstúpi na javisko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Newtonovo</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jablko: Newton sformuluje hypotézu o univerzálnosti gravitačného pôsobenia. Gravitácia spôsobuje pád jablka aj udržiava mesiac na kruhovej dráhe okolo zeme. Zrýchlenie jablka pozná, je to približne 9.81 ms</a:t>
            </a:r>
            <a:r>
              <a:rPr kumimoji="0" lang="sk-SK"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Vzdialenosť jablka od stredu Zeme je 6378 km, kým vzdialenosť Mesiaca od Zeme je 385000 km. Podľa práve odvodeného vzorca by teda dostredivé zrýchlenie Mesiaca malo byť</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http://www.spacebridges.com/Portals/57602/images/newton-resized-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77072"/>
            <a:ext cx="355627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05217" y="3173920"/>
            <a:ext cx="5752148" cy="600075"/>
          </a:xfrm>
          <a:prstGeom prst="rect">
            <a:avLst/>
          </a:prstGeom>
        </p:spPr>
      </p:pic>
      <p:sp>
        <p:nvSpPr>
          <p:cNvPr id="9" name="TextBox 8"/>
          <p:cNvSpPr txBox="1"/>
          <p:nvPr/>
        </p:nvSpPr>
        <p:spPr>
          <a:xfrm>
            <a:off x="4046439" y="4109582"/>
            <a:ext cx="4896544"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perióda Mesiaca je 28 dní, takže dostredivé zrýchlenie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mierny rozdiel je daný tým, že dráha Mesiaca nie je kruhová</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aj niektorými ďalšími detailmi. Ale sme na správnej stope.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5092184" y="4624671"/>
            <a:ext cx="2981325" cy="666750"/>
          </a:xfrm>
          <a:prstGeom prst="rect">
            <a:avLst/>
          </a:prstGeom>
        </p:spPr>
      </p:pic>
    </p:spTree>
    <p:extLst>
      <p:ext uri="{BB962C8B-B14F-4D97-AF65-F5344CB8AC3E}">
        <p14:creationId xmlns:p14="http://schemas.microsoft.com/office/powerpoint/2010/main" val="598169321"/>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835696" y="332656"/>
            <a:ext cx="54726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Hra „na Newtona“</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23928" y="831464"/>
            <a:ext cx="1135380" cy="624840"/>
          </a:xfrm>
          <a:prstGeom prst="rect">
            <a:avLst/>
          </a:prstGeom>
        </p:spPr>
      </p:pic>
      <p:sp>
        <p:nvSpPr>
          <p:cNvPr id="6" name="TextBox 5"/>
          <p:cNvSpPr txBox="1"/>
          <p:nvPr/>
        </p:nvSpPr>
        <p:spPr>
          <a:xfrm>
            <a:off x="1036812" y="1641828"/>
            <a:ext cx="7632848" cy="40011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Prepísané slovami: dostredivé zrýchlenie klesá zo štvorcom vzdialenosti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TextBox 6"/>
              <p:cNvSpPr txBox="1"/>
              <p:nvPr/>
            </p:nvSpPr>
            <p:spPr>
              <a:xfrm>
                <a:off x="251520" y="2227462"/>
                <a:ext cx="8640960" cy="4222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Príčinu zrýchlenia nazval Newton „sila“. Keďže nemal inak definované, čo je to sila, za súčasť definície sily zvolil to, že zrýchlenie v dôsledky sily je tej sile úmerné. Treba si uvedomiť, že rovnako dobre mohol definovať aj to, že zrýchlenie je úmerné kvadrátu sily, ak teda nemal uzákonený nejaký „silomer“.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Je pravdou, že pojem sily ani u neho nevznikal „na čistom stole“.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sformuloval zákon o pružine predlžujúcej sa úmerne pôsobiacej sile v tom istom období (1660), zašifrujúc tento svoj objav do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anagramu</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ceiiinosssttuv</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čo sú všetky písmená latinskej vety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Ut</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tensio</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1" u="none" strike="noStrike" kern="1200" cap="none" spc="0" normalizeH="0" baseline="0" noProof="0" dirty="0" err="1">
                    <a:ln>
                      <a:noFill/>
                    </a:ln>
                    <a:solidFill>
                      <a:prstClr val="black"/>
                    </a:solidFill>
                    <a:effectLst/>
                    <a:uLnTx/>
                    <a:uFillTx/>
                    <a:latin typeface="Calibri" panose="020F0502020204030204"/>
                    <a:ea typeface="+mn-ea"/>
                    <a:cs typeface="+mn-cs"/>
                  </a:rPr>
                  <a:t>sic</a:t>
                </a:r>
                <a:r>
                  <a:rPr kumimoji="0" lang="sk-SK" sz="2000" b="0" i="1" u="none" strike="noStrike" kern="1200" cap="none" spc="0" normalizeH="0" baseline="0" noProof="0" dirty="0">
                    <a:ln>
                      <a:noFill/>
                    </a:ln>
                    <a:solidFill>
                      <a:prstClr val="black"/>
                    </a:solidFill>
                    <a:effectLst/>
                    <a:uLnTx/>
                    <a:uFillTx/>
                    <a:latin typeface="Calibri" panose="020F0502020204030204"/>
                    <a:ea typeface="+mn-ea"/>
                    <a:cs typeface="+mn-cs"/>
                  </a:rPr>
                  <a:t> vis</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zapísané v abecednom poradí. Ale zákon sily kvantifikuje veľkosť sily oveľa spoľahlivejšie ako zákon o pružine, takže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Hookov</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zákon ho asi netrápil. Už aj preto nie, že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Hook</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bol jeho celoživotný vedecký konkurent a „nepriateľ“. (Prečítajte si niečo o nich, je to zábava.)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Napriek tomu nesformuloval Newton zákon sily takto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 takto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den>
                    </m:f>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1520" y="2227462"/>
                <a:ext cx="8640960" cy="4222694"/>
              </a:xfrm>
              <a:prstGeom prst="rect">
                <a:avLst/>
              </a:prstGeom>
              <a:blipFill rotWithShape="0">
                <a:blip r:embed="rId6"/>
                <a:stretch>
                  <a:fillRect l="-705" t="-722" r="-1340" b="-144"/>
                </a:stretch>
              </a:blipFill>
            </p:spPr>
            <p:txBody>
              <a:bodyPr/>
              <a:lstStyle/>
              <a:p>
                <a:r>
                  <a:rPr lang="sk-SK">
                    <a:noFill/>
                  </a:rPr>
                  <a:t> </a:t>
                </a:r>
              </a:p>
            </p:txBody>
          </p:sp>
        </mc:Fallback>
      </mc:AlternateContent>
    </p:spTree>
    <p:extLst>
      <p:ext uri="{BB962C8B-B14F-4D97-AF65-F5344CB8AC3E}">
        <p14:creationId xmlns:p14="http://schemas.microsoft.com/office/powerpoint/2010/main" val="1641862289"/>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907704" y="692696"/>
            <a:ext cx="53285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Statika tuhého telesa</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03848" y="1988840"/>
            <a:ext cx="2611184" cy="58293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923928" y="2780928"/>
            <a:ext cx="886397" cy="471488"/>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771800" y="3429000"/>
            <a:ext cx="3523298" cy="582930"/>
          </a:xfrm>
          <a:prstGeom prst="rect">
            <a:avLst/>
          </a:prstGeom>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923928" y="4149080"/>
            <a:ext cx="824675" cy="471488"/>
          </a:xfrm>
          <a:prstGeom prst="rect">
            <a:avLst/>
          </a:prstGeom>
        </p:spPr>
      </p:pic>
      <p:sp>
        <p:nvSpPr>
          <p:cNvPr id="8" name="Rectangle 7"/>
          <p:cNvSpPr/>
          <p:nvPr/>
        </p:nvSpPr>
        <p:spPr>
          <a:xfrm>
            <a:off x="3707904" y="2708920"/>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3707904" y="4077072"/>
            <a:ext cx="129614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539552" y="1340768"/>
            <a:ext cx="79928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Pripomeňme si rovnice dynamiky tuhého telesa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395536" y="5157192"/>
                <a:ext cx="79928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Statika</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 </m:t>
                    </m:r>
                    <m:acc>
                      <m:accPr>
                        <m:chr m:val="⃗"/>
                        <m:ctrlP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m:rPr>
                            <m:sty m:val="p"/>
                          </m:rPr>
                          <a:rPr kumimoji="0" lang="sk-SK"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L</m:t>
                        </m:r>
                      </m:e>
                    </m:acc>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5536" y="5157192"/>
                <a:ext cx="7992888" cy="461665"/>
              </a:xfrm>
              <a:prstGeom prst="rect">
                <a:avLst/>
              </a:prstGeom>
              <a:blipFill rotWithShape="0">
                <a:blip r:embed="rId13"/>
                <a:stretch>
                  <a:fillRect l="-1220" t="-10526" b="-28947"/>
                </a:stretch>
              </a:blipFill>
            </p:spPr>
            <p:txBody>
              <a:bodyPr/>
              <a:lstStyle/>
              <a:p>
                <a:r>
                  <a:rPr lang="en-US">
                    <a:noFill/>
                  </a:rPr>
                  <a:t> </a:t>
                </a:r>
              </a:p>
            </p:txBody>
          </p:sp>
        </mc:Fallback>
      </mc:AlternateContent>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07904" y="5229200"/>
            <a:ext cx="1457325" cy="249555"/>
          </a:xfrm>
          <a:prstGeom prst="rect">
            <a:avLst/>
          </a:prstGeom>
        </p:spPr>
      </p:pic>
      <p:sp>
        <p:nvSpPr>
          <p:cNvPr id="14" name="Rectangle 13"/>
          <p:cNvSpPr/>
          <p:nvPr/>
        </p:nvSpPr>
        <p:spPr>
          <a:xfrm>
            <a:off x="3563888" y="5085184"/>
            <a:ext cx="1728192"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67544" y="5949280"/>
            <a:ext cx="72728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stačí len požadovať len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nulovosť</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(priemetu) momentu hybnosti na nejakú os otáčania.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68569"/>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123728" y="764704"/>
            <a:ext cx="46523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395536" y="1268760"/>
            <a:ext cx="81938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analógii s momentom hybnosti vzhľadom na priamku definujeme aj moment sily vzhľadom na priamku: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 sily vzhľadom na priamku, je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definovaného vzhľadom na referenčný bod ležiaci na tej priamke na tú priamku.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1547" y="2639626"/>
                <a:ext cx="83975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Priemet momentu sily na priamku označme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to skalárna hodnota, môže byť aj záporná, lebo priamka má orientáciu). </a:t>
                </a:r>
              </a:p>
            </p:txBody>
          </p:sp>
        </mc:Choice>
        <mc:Fallback xmlns="">
          <p:sp>
            <p:nvSpPr>
              <p:cNvPr id="5" name="Rectangle 4"/>
              <p:cNvSpPr>
                <a:spLocks noRot="1" noChangeAspect="1" noMove="1" noResize="1" noEditPoints="1" noAdjustHandles="1" noChangeArrowheads="1" noChangeShapeType="1" noTextEdit="1"/>
              </p:cNvSpPr>
              <p:nvPr/>
            </p:nvSpPr>
            <p:spPr>
              <a:xfrm>
                <a:off x="321547" y="2639626"/>
                <a:ext cx="8397580" cy="646331"/>
              </a:xfrm>
              <a:prstGeom prst="rect">
                <a:avLst/>
              </a:prstGeom>
              <a:blipFill rotWithShape="0">
                <a:blip r:embed="rId11"/>
                <a:stretch>
                  <a:fillRect l="-654" t="-4717" b="-14151"/>
                </a:stretch>
              </a:blipFill>
            </p:spPr>
            <p:txBody>
              <a:bodyPr/>
              <a:lstStyle/>
              <a:p>
                <a:r>
                  <a:rPr lang="sk-SK">
                    <a:noFill/>
                  </a:rPr>
                  <a:t> </a:t>
                </a:r>
              </a:p>
            </p:txBody>
          </p:sp>
        </mc:Fallback>
      </mc:AlternateContent>
      <p:pic>
        <p:nvPicPr>
          <p:cNvPr id="7" name="Picture 6"/>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389625" y="3459163"/>
            <a:ext cx="2053971" cy="27603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21098" y="3805959"/>
                <a:ext cx="8108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niektorí autori zavádzajú moment sily vzhľadom na priamku ak vektor, ktorý má smer jednotkového vektora tej priamky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takto</a:t>
                </a:r>
              </a:p>
            </p:txBody>
          </p:sp>
        </mc:Choice>
        <mc:Fallback xmlns="">
          <p:sp>
            <p:nvSpPr>
              <p:cNvPr id="8" name="TextBox 7"/>
              <p:cNvSpPr txBox="1">
                <a:spLocks noRot="1" noChangeAspect="1" noMove="1" noResize="1" noEditPoints="1" noAdjustHandles="1" noChangeArrowheads="1" noChangeShapeType="1" noTextEdit="1"/>
              </p:cNvSpPr>
              <p:nvPr/>
            </p:nvSpPr>
            <p:spPr>
              <a:xfrm>
                <a:off x="221098" y="3805959"/>
                <a:ext cx="8108950" cy="646331"/>
              </a:xfrm>
              <a:prstGeom prst="rect">
                <a:avLst/>
              </a:prstGeom>
              <a:blipFill rotWithShape="0">
                <a:blip r:embed="rId13"/>
                <a:stretch>
                  <a:fillRect l="-602" t="-4717" b="-14151"/>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288024" y="4549211"/>
            <a:ext cx="2681478" cy="276035"/>
          </a:xfrm>
          <a:prstGeom prst="rect">
            <a:avLst/>
          </a:prstGeom>
        </p:spPr>
      </p:pic>
      <p:sp>
        <p:nvSpPr>
          <p:cNvPr id="11" name="Oval 10"/>
          <p:cNvSpPr/>
          <p:nvPr/>
        </p:nvSpPr>
        <p:spPr>
          <a:xfrm>
            <a:off x="616498" y="6087204"/>
            <a:ext cx="71717" cy="71717"/>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84059" y="6154345"/>
            <a:ext cx="177165" cy="184785"/>
          </a:xfrm>
          <a:prstGeom prst="rect">
            <a:avLst/>
          </a:prstGeom>
        </p:spPr>
      </p:pic>
      <p:cxnSp>
        <p:nvCxnSpPr>
          <p:cNvPr id="13" name="Straight Arrow Connector 12"/>
          <p:cNvCxnSpPr/>
          <p:nvPr/>
        </p:nvCxnSpPr>
        <p:spPr>
          <a:xfrm flipV="1">
            <a:off x="688215" y="5761769"/>
            <a:ext cx="1188628" cy="361293"/>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468378" y="5562572"/>
            <a:ext cx="402678" cy="182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830714" y="5710225"/>
            <a:ext cx="80683" cy="8068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1207421" y="5995764"/>
            <a:ext cx="144780" cy="182880"/>
          </a:xfrm>
          <a:prstGeom prst="rect">
            <a:avLst/>
          </a:prstGeom>
        </p:spPr>
      </p:pic>
      <p:pic>
        <p:nvPicPr>
          <p:cNvPr id="22" name="Picture 2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1677338" y="5348683"/>
            <a:ext cx="186690" cy="243840"/>
          </a:xfrm>
          <a:prstGeom prst="rect">
            <a:avLst/>
          </a:prstGeom>
        </p:spPr>
      </p:pic>
      <p:cxnSp>
        <p:nvCxnSpPr>
          <p:cNvPr id="18" name="Straight Connector 17"/>
          <p:cNvCxnSpPr/>
          <p:nvPr/>
        </p:nvCxnSpPr>
        <p:spPr>
          <a:xfrm>
            <a:off x="696929" y="5213183"/>
            <a:ext cx="1633493" cy="73640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51271" y="5359985"/>
            <a:ext cx="337473" cy="763078"/>
          </a:xfrm>
          <a:prstGeom prst="line">
            <a:avLst/>
          </a:prstGeom>
          <a:ln w="28575">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47972" y="5614747"/>
            <a:ext cx="95250" cy="179070"/>
          </a:xfrm>
          <a:prstGeom prst="rect">
            <a:avLst/>
          </a:prstGeom>
        </p:spPr>
      </p:pic>
      <p:sp>
        <p:nvSpPr>
          <p:cNvPr id="23" name="TextBox 22"/>
          <p:cNvSpPr txBox="1"/>
          <p:nvPr/>
        </p:nvSpPr>
        <p:spPr>
          <a:xfrm>
            <a:off x="2396049" y="4870438"/>
            <a:ext cx="63945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je sila kolmá na uvažovanú priamku, zavádzame pojem rameno sily presne analogicky ako sme to robili pri momente hybnosti a dostaneme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veľkosť momentu sily vzhľadom na priamku je súčin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ramena sily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veľkosti sily.</a:t>
            </a:r>
          </a:p>
        </p:txBody>
      </p:sp>
      <p:pic>
        <p:nvPicPr>
          <p:cNvPr id="24" name="Picture 2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5043753" y="5562572"/>
            <a:ext cx="1099185" cy="306705"/>
          </a:xfrm>
          <a:prstGeom prst="rect">
            <a:avLst/>
          </a:prstGeom>
        </p:spPr>
      </p:pic>
      <p:sp>
        <p:nvSpPr>
          <p:cNvPr id="6" name="TextBox 5"/>
          <p:cNvSpPr txBox="1"/>
          <p:nvPr/>
        </p:nvSpPr>
        <p:spPr>
          <a:xfrm>
            <a:off x="107504" y="116632"/>
            <a:ext cx="34563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OPAKOVANIE</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285599"/>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339752" y="620688"/>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Rovnováha na páke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2915816" y="2924944"/>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a:stCxn id="5" idx="1"/>
          </p:cNvCxnSpPr>
          <p:nvPr/>
        </p:nvCxnSpPr>
        <p:spPr>
          <a:xfrm>
            <a:off x="1115616" y="2888940"/>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028384" y="2924944"/>
            <a:ext cx="0"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55576" y="3645024"/>
            <a:ext cx="236220" cy="211455"/>
          </a:xfrm>
          <a:prstGeom prst="rect">
            <a:avLst/>
          </a:prstGeom>
        </p:spPr>
      </p:pic>
      <p:pic>
        <p:nvPicPr>
          <p:cNvPr id="14" name="Picture 13"/>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8172400" y="3140968"/>
            <a:ext cx="241935" cy="211455"/>
          </a:xfrm>
          <a:prstGeom prst="rect">
            <a:avLst/>
          </a:prstGeom>
        </p:spPr>
      </p:pic>
      <p:pic>
        <p:nvPicPr>
          <p:cNvPr id="16" name="Picture 1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979712" y="2420888"/>
            <a:ext cx="192405" cy="150495"/>
          </a:xfrm>
          <a:prstGeom prst="rect">
            <a:avLst/>
          </a:prstGeom>
        </p:spPr>
      </p:pic>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724128" y="2492896"/>
            <a:ext cx="198120" cy="150495"/>
          </a:xfrm>
          <a:prstGeom prst="rect">
            <a:avLst/>
          </a:prstGeom>
        </p:spPr>
      </p:pic>
      <p:pic>
        <p:nvPicPr>
          <p:cNvPr id="19" name="Picture 1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75856" y="4797152"/>
            <a:ext cx="2331720" cy="211455"/>
          </a:xfrm>
          <a:prstGeom prst="rect">
            <a:avLst/>
          </a:prstGeom>
        </p:spPr>
      </p:pic>
      <p:pic>
        <p:nvPicPr>
          <p:cNvPr id="20" name="Picture 19"/>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707904" y="5373216"/>
            <a:ext cx="1314450" cy="211455"/>
          </a:xfrm>
          <a:prstGeom prst="rect">
            <a:avLst/>
          </a:prstGeom>
        </p:spPr>
      </p:pic>
      <p:sp>
        <p:nvSpPr>
          <p:cNvPr id="21" name="Rectangle 20"/>
          <p:cNvSpPr/>
          <p:nvPr/>
        </p:nvSpPr>
        <p:spPr>
          <a:xfrm>
            <a:off x="3563888" y="5229200"/>
            <a:ext cx="1584176"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835040"/>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339752" y="620688"/>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Rovnováha na páke a práca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1187624" y="1844824"/>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Isosceles Triangle 4"/>
          <p:cNvSpPr/>
          <p:nvPr/>
        </p:nvSpPr>
        <p:spPr>
          <a:xfrm>
            <a:off x="2987824" y="191683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Arrow Connector 5"/>
          <p:cNvCxnSpPr>
            <a:stCxn id="4" idx="1"/>
          </p:cNvCxnSpPr>
          <p:nvPr/>
        </p:nvCxnSpPr>
        <p:spPr>
          <a:xfrm>
            <a:off x="1187624" y="1880828"/>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100392" y="1916832"/>
            <a:ext cx="0"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27584" y="2636912"/>
            <a:ext cx="236220" cy="211455"/>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8172400" y="2564904"/>
            <a:ext cx="241935" cy="211455"/>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51720" y="1412776"/>
            <a:ext cx="192405" cy="150495"/>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796136" y="1484784"/>
            <a:ext cx="198120" cy="150495"/>
          </a:xfrm>
          <a:prstGeom prst="rect">
            <a:avLst/>
          </a:prstGeom>
        </p:spPr>
      </p:pic>
      <p:sp>
        <p:nvSpPr>
          <p:cNvPr id="15" name="Rectangle 14"/>
          <p:cNvSpPr/>
          <p:nvPr/>
        </p:nvSpPr>
        <p:spPr>
          <a:xfrm rot="361697">
            <a:off x="1202956" y="1991589"/>
            <a:ext cx="6912768" cy="72008"/>
          </a:xfrm>
          <a:prstGeom prst="rect">
            <a:avLst/>
          </a:prstGeom>
          <a:solidFill>
            <a:schemeClr val="bg1">
              <a:lumMod val="75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Left Brace 15"/>
          <p:cNvSpPr/>
          <p:nvPr/>
        </p:nvSpPr>
        <p:spPr>
          <a:xfrm>
            <a:off x="971600" y="1628800"/>
            <a:ext cx="144016" cy="266328"/>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eft Brace 16"/>
          <p:cNvSpPr/>
          <p:nvPr/>
        </p:nvSpPr>
        <p:spPr>
          <a:xfrm flipH="1">
            <a:off x="8172400" y="1844824"/>
            <a:ext cx="144016" cy="504056"/>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35179" y="1694329"/>
            <a:ext cx="190500" cy="150495"/>
          </a:xfrm>
          <a:prstGeom prst="rect">
            <a:avLst/>
          </a:prstGeom>
        </p:spPr>
      </p:pic>
      <p:pic>
        <p:nvPicPr>
          <p:cNvPr id="22" name="Picture 21"/>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8460432" y="2060848"/>
            <a:ext cx="196215" cy="150495"/>
          </a:xfrm>
          <a:prstGeom prst="rect">
            <a:avLst/>
          </a:prstGeom>
        </p:spPr>
      </p:pic>
      <p:pic>
        <p:nvPicPr>
          <p:cNvPr id="29" name="Picture 28"/>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211961" y="2780929"/>
            <a:ext cx="2737485" cy="2539365"/>
          </a:xfrm>
          <a:prstGeom prst="rect">
            <a:avLst/>
          </a:prstGeom>
        </p:spPr>
      </p:pic>
      <p:sp>
        <p:nvSpPr>
          <p:cNvPr id="28" name="Rectangle 27"/>
          <p:cNvSpPr/>
          <p:nvPr/>
        </p:nvSpPr>
        <p:spPr>
          <a:xfrm>
            <a:off x="4211960" y="5013176"/>
            <a:ext cx="1368152"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3131840" y="5661248"/>
            <a:ext cx="352839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Práca sa neušetrí</a:t>
            </a: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16025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063685" y="287782"/>
            <a:ext cx="48245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dvoch bodoch</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668061" y="291157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p:nvPr/>
        </p:nvCxnSpPr>
        <p:spPr>
          <a:xfrm flipV="1">
            <a:off x="6204144" y="1402297"/>
            <a:ext cx="0" cy="1450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20089" y="2395363"/>
            <a:ext cx="0" cy="45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549951" y="2395363"/>
            <a:ext cx="236220" cy="211455"/>
          </a:xfrm>
          <a:prstGeom prst="rect">
            <a:avLst/>
          </a:prstGeom>
        </p:spPr>
      </p:pic>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81898" y="2116646"/>
            <a:ext cx="241935" cy="211455"/>
          </a:xfrm>
          <a:prstGeom prst="rect">
            <a:avLst/>
          </a:prstGeom>
        </p:spPr>
      </p:pic>
      <p:pic>
        <p:nvPicPr>
          <p:cNvPr id="16" name="Picture 1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48348" y="2602753"/>
            <a:ext cx="192405" cy="150495"/>
          </a:xfrm>
          <a:prstGeom prst="rect">
            <a:avLst/>
          </a:prstGeom>
        </p:spPr>
      </p:pic>
      <p:pic>
        <p:nvPicPr>
          <p:cNvPr id="18" name="Picture 1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184301" y="2604146"/>
            <a:ext cx="198120" cy="150495"/>
          </a:xfrm>
          <a:prstGeom prst="rect">
            <a:avLst/>
          </a:prstGeom>
        </p:spPr>
      </p:pic>
      <p:pic>
        <p:nvPicPr>
          <p:cNvPr id="19" name="Picture 1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091" y="5573832"/>
            <a:ext cx="2331720" cy="211455"/>
          </a:xfrm>
          <a:prstGeom prst="rect">
            <a:avLst/>
          </a:prstGeom>
        </p:spPr>
      </p:pic>
      <p:sp>
        <p:nvSpPr>
          <p:cNvPr id="15" name="Isosceles Triangle 14"/>
          <p:cNvSpPr/>
          <p:nvPr/>
        </p:nvSpPr>
        <p:spPr>
          <a:xfrm>
            <a:off x="5952116" y="2934870"/>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a:off x="4572000" y="2924944"/>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239733" y="3838719"/>
            <a:ext cx="180975" cy="184785"/>
          </a:xfrm>
          <a:prstGeom prst="rect">
            <a:avLst/>
          </a:prstGeom>
        </p:spPr>
      </p:pic>
      <p:pic>
        <p:nvPicPr>
          <p:cNvPr id="29" name="Picture 2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9429" y="4630982"/>
            <a:ext cx="1362075" cy="217170"/>
          </a:xfrm>
          <a:prstGeom prst="rect">
            <a:avLst/>
          </a:prstGeom>
        </p:spPr>
      </p:pic>
      <p:sp>
        <p:nvSpPr>
          <p:cNvPr id="9" name="TextBox 8"/>
          <p:cNvSpPr txBox="1"/>
          <p:nvPr/>
        </p:nvSpPr>
        <p:spPr>
          <a:xfrm>
            <a:off x="259760" y="5017980"/>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ťažisko smerujúcej „von z papiera“</a:t>
            </a:r>
          </a:p>
        </p:txBody>
      </p:sp>
      <p:pic>
        <p:nvPicPr>
          <p:cNvPr id="30" name="Picture 29"/>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882421" y="6037307"/>
            <a:ext cx="3190875" cy="561975"/>
          </a:xfrm>
          <a:prstGeom prst="rect">
            <a:avLst/>
          </a:prstGeom>
        </p:spPr>
      </p:pic>
      <p:sp>
        <p:nvSpPr>
          <p:cNvPr id="23" name="Rectangle 22"/>
          <p:cNvSpPr/>
          <p:nvPr/>
        </p:nvSpPr>
        <p:spPr>
          <a:xfrm>
            <a:off x="2715811" y="5960125"/>
            <a:ext cx="3687054" cy="81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473990"/>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333505" y="148570"/>
            <a:ext cx="64516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dvoch bodoch, iná voľba referenčnej osi</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115616" y="2852936"/>
            <a:ext cx="6912768" cy="72008"/>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a:off x="1668061" y="2911572"/>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549951" y="2395363"/>
            <a:ext cx="236220" cy="211455"/>
          </a:xfrm>
          <a:prstGeom prst="rect">
            <a:avLst/>
          </a:prstGeom>
        </p:spPr>
      </p:pic>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81898" y="2116646"/>
            <a:ext cx="241935" cy="211455"/>
          </a:xfrm>
          <a:prstGeom prst="rect">
            <a:avLst/>
          </a:prstGeom>
        </p:spPr>
      </p:pic>
      <p:pic>
        <p:nvPicPr>
          <p:cNvPr id="16" name="Picture 1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048348" y="2602753"/>
            <a:ext cx="192405" cy="150495"/>
          </a:xfrm>
          <a:prstGeom prst="rect">
            <a:avLst/>
          </a:prstGeom>
        </p:spPr>
      </p:pic>
      <p:pic>
        <p:nvPicPr>
          <p:cNvPr id="18" name="Picture 1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5184301" y="2604146"/>
            <a:ext cx="198120" cy="150495"/>
          </a:xfrm>
          <a:prstGeom prst="rect">
            <a:avLst/>
          </a:prstGeom>
        </p:spPr>
      </p:pic>
      <p:pic>
        <p:nvPicPr>
          <p:cNvPr id="26" name="Picture 2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092" y="5573832"/>
            <a:ext cx="2988945" cy="255270"/>
          </a:xfrm>
          <a:prstGeom prst="rect">
            <a:avLst/>
          </a:prstGeom>
        </p:spPr>
      </p:pic>
      <p:sp>
        <p:nvSpPr>
          <p:cNvPr id="15" name="Isosceles Triangle 14"/>
          <p:cNvSpPr/>
          <p:nvPr/>
        </p:nvSpPr>
        <p:spPr>
          <a:xfrm>
            <a:off x="5952116" y="2934870"/>
            <a:ext cx="504056" cy="1152128"/>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p:cNvCxnSpPr/>
          <p:nvPr/>
        </p:nvCxnSpPr>
        <p:spPr>
          <a:xfrm>
            <a:off x="4572000" y="2924944"/>
            <a:ext cx="0" cy="19082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239733" y="3838719"/>
            <a:ext cx="180975" cy="184785"/>
          </a:xfrm>
          <a:prstGeom prst="rect">
            <a:avLst/>
          </a:prstGeom>
        </p:spPr>
      </p:pic>
      <p:pic>
        <p:nvPicPr>
          <p:cNvPr id="21" name="Picture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49429" y="4630982"/>
            <a:ext cx="1362075" cy="217170"/>
          </a:xfrm>
          <a:prstGeom prst="rect">
            <a:avLst/>
          </a:prstGeom>
        </p:spPr>
      </p:pic>
      <p:sp>
        <p:nvSpPr>
          <p:cNvPr id="9" name="TextBox 8"/>
          <p:cNvSpPr txBox="1"/>
          <p:nvPr/>
        </p:nvSpPr>
        <p:spPr>
          <a:xfrm>
            <a:off x="259760" y="5017980"/>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bod „1“</a:t>
            </a:r>
          </a:p>
        </p:txBody>
      </p:sp>
      <p:pic>
        <p:nvPicPr>
          <p:cNvPr id="25" name="Picture 24"/>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882421" y="6037307"/>
            <a:ext cx="3190875" cy="561975"/>
          </a:xfrm>
          <a:prstGeom prst="rect">
            <a:avLst/>
          </a:prstGeom>
        </p:spPr>
      </p:pic>
      <p:sp>
        <p:nvSpPr>
          <p:cNvPr id="23" name="Rectangle 22"/>
          <p:cNvSpPr/>
          <p:nvPr/>
        </p:nvSpPr>
        <p:spPr>
          <a:xfrm>
            <a:off x="2715811" y="5960125"/>
            <a:ext cx="3687054" cy="815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p:nvSpPr>
        <p:spPr>
          <a:xfrm>
            <a:off x="286153" y="6037306"/>
            <a:ext cx="20947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rovnaký výsledok</a:t>
            </a:r>
          </a:p>
        </p:txBody>
      </p:sp>
      <p:cxnSp>
        <p:nvCxnSpPr>
          <p:cNvPr id="22" name="Straight Arrow Connector 21"/>
          <p:cNvCxnSpPr/>
          <p:nvPr/>
        </p:nvCxnSpPr>
        <p:spPr>
          <a:xfrm flipV="1">
            <a:off x="6204144" y="1402297"/>
            <a:ext cx="0" cy="1450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920089" y="2395363"/>
            <a:ext cx="0" cy="4575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04888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1002134" y="288605"/>
            <a:ext cx="65294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Trám podopretý v troch bodoch: staticky neurčitá úloha</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5" name="Picture 3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6681" y="3241745"/>
            <a:ext cx="3880485" cy="255270"/>
          </a:xfrm>
          <a:prstGeom prst="rect">
            <a:avLst/>
          </a:prstGeom>
        </p:spPr>
      </p:pic>
      <p:pic>
        <p:nvPicPr>
          <p:cNvPr id="27" name="Picture 2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76204" y="2501986"/>
            <a:ext cx="1950720" cy="220980"/>
          </a:xfrm>
          <a:prstGeom prst="rect">
            <a:avLst/>
          </a:prstGeom>
        </p:spPr>
      </p:pic>
      <p:sp>
        <p:nvSpPr>
          <p:cNvPr id="9" name="TextBox 8"/>
          <p:cNvSpPr txBox="1"/>
          <p:nvPr/>
        </p:nvSpPr>
        <p:spPr>
          <a:xfrm>
            <a:off x="212506" y="2804887"/>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Momenty síl počítané voči vodorovnej osi cez ťažisko smerujúcej „von z papiera“</a:t>
            </a:r>
          </a:p>
        </p:txBody>
      </p:sp>
      <p:pic>
        <p:nvPicPr>
          <p:cNvPr id="28" name="Picture 27"/>
          <p:cNvPicPr>
            <a:picLocks noChangeAspect="1"/>
          </p:cNvPicPr>
          <p:nvPr/>
        </p:nvPicPr>
        <p:blipFill>
          <a:blip r:embed="rId9"/>
          <a:stretch>
            <a:fillRect/>
          </a:stretch>
        </p:blipFill>
        <p:spPr>
          <a:xfrm>
            <a:off x="2208220" y="766373"/>
            <a:ext cx="4587725" cy="1983990"/>
          </a:xfrm>
          <a:prstGeom prst="rect">
            <a:avLst/>
          </a:prstGeom>
        </p:spPr>
      </p:pic>
      <p:sp>
        <p:nvSpPr>
          <p:cNvPr id="29" name="TextBox 28"/>
          <p:cNvSpPr txBox="1"/>
          <p:nvPr/>
        </p:nvSpPr>
        <p:spPr>
          <a:xfrm>
            <a:off x="193659" y="3529368"/>
            <a:ext cx="83963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 2 rovnice a 3 neznáme, nejednoznačný výsledok. Skúsim pridať ďalšiu rovnicu,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nulovosť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momentu voči inej osi, či to nepomôže, skúsim voči bodu „1“</a:t>
            </a:r>
          </a:p>
        </p:txBody>
      </p:sp>
      <p:pic>
        <p:nvPicPr>
          <p:cNvPr id="31" name="Picture 3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86681" y="4287105"/>
            <a:ext cx="5073015" cy="255270"/>
          </a:xfrm>
          <a:prstGeom prst="rect">
            <a:avLst/>
          </a:prstGeom>
        </p:spPr>
      </p:pic>
      <p:sp>
        <p:nvSpPr>
          <p:cNvPr id="32" name="TextBox 31"/>
          <p:cNvSpPr txBox="1"/>
          <p:nvPr/>
        </p:nvSpPr>
        <p:spPr>
          <a:xfrm>
            <a:off x="115853" y="4588436"/>
            <a:ext cx="83994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 keď sem dosadím za G</a:t>
            </a:r>
          </a:p>
        </p:txBody>
      </p:sp>
      <p:pic>
        <p:nvPicPr>
          <p:cNvPr id="34" name="Picture 3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70865" y="5031253"/>
            <a:ext cx="6518910" cy="255270"/>
          </a:xfrm>
          <a:prstGeom prst="rect">
            <a:avLst/>
          </a:prstGeom>
        </p:spPr>
      </p:pic>
      <p:pic>
        <p:nvPicPr>
          <p:cNvPr id="36" name="Picture 3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900145" y="1428034"/>
            <a:ext cx="160020" cy="123444"/>
          </a:xfrm>
          <a:prstGeom prst="rect">
            <a:avLst/>
          </a:prstGeom>
        </p:spPr>
      </p:pic>
      <p:sp>
        <p:nvSpPr>
          <p:cNvPr id="37" name="TextBox 36"/>
          <p:cNvSpPr txBox="1"/>
          <p:nvPr/>
        </p:nvSpPr>
        <p:spPr>
          <a:xfrm>
            <a:off x="193659" y="5427431"/>
            <a:ext cx="88245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 presne tú rovnicu, čo som už mal. Nevyrobil som „novú podmienku“. Samotná statika neurčí sily jednoznačne.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Úloha je staticky neurčitá. V reálnom živote sa nosník deformuje podľa pravidiel pružnosti, čo poskytne ďalšie potrebné rovnice</a:t>
            </a:r>
          </a:p>
        </p:txBody>
      </p:sp>
    </p:spTree>
    <p:extLst>
      <p:ext uri="{BB962C8B-B14F-4D97-AF65-F5344CB8AC3E}">
        <p14:creationId xmlns:p14="http://schemas.microsoft.com/office/powerpoint/2010/main" val="3278776831"/>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vec r_i\times m_i\vec v_i = &#10;\sum_i\vec r_i\times\vec F_i(\vec r_i,\vec v_i) &#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0\;\;\;\vec \tau = 0&#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N = \vec n.\vec \tau = \vec n.(\vec r\times \vec F)&#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DeepSkyBlue1}&#10;\vec N = \vec n(\vec n.\vec \tau) = \vec n(\vec n.(\vec r\times \vec F))&#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O&#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b&#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N| = b|\vec F|&#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L = \vec \tau&#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1F_1=0&#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F_1=r_2F_2&#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 \vec F&#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s_1&#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s_2&#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frac{s_1}{s_2}&amp;=\frac{r_1}{r_2}\\F_1r_1&amp;=F_2r_2 \;\Rightarrow&#10;\frac{F_2}{F_1}=\frac{r_1}{r_2}\\&#10;\frac{s_1}{s_2}&amp;=\frac{F_2}{F_1}\\&#10;F_1s_1&amp;=F_2s_2\\&#10;A_1&amp;=A_2&#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1F_1=0&#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M=\vec\omega I&#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frac{r_2G}{r_1+r_2}\;\;\;\;\;&#10;F_2=\frac{r_1G}{r_1+r_2}&#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2&#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1&#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2&#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G=0&#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1=\frac{r_2G}{r_1+r_2}\;\;\;\;\;&#10;F_2=\frac{r_1G}{r_1+r_2}&#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2F_2+(r_2+r_3)F_3-r_1F_1=0&#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I=\int \!dm(x^2+y^2)&#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F_1+F_2+F_3&#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r_2+r_3)F_3-r_1G=0&#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r_1+r_2)F_2+(r_1+r_2+r_3)F_3-r_1(F_1+F_2+F_3)=0&#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r_3&#10;\end{align*}&#10;\end{document}&#10;"/>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2&#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vec \omega  = \vec N&#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_1&amp;=f_1N_1\\&#10;T_2&amp;=f_2N_2\\\\&#10;G&amp;=T_1+N_2'\\&#10;T_2&amp;=N_1'\\\\&#10;0&amp;=T_1L\cos\alpha+N_1L\sin\alpha-G\frac{L}{2}\cos\alpha\\&#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tan\alpha = \frac{1-f_1f_2}{2f_2}&#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1'&#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2'&#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G \frac{m_1m_2}{r^2}&#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F_{12}=-G \frac{m_1m_2}{|\vec r_2-\vec r_1|^2}&#10;\frac{\vec r_2-\vec r_1}{|\vec r_2-\vec r_1|}&#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2&#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vec r_1&#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r_2-\vec r_1&#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ec T|\le f|\vec N|=|\vec T_{krit}|&#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_{12}&#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frac{v^2}{r}&#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T_1^2}{T_2^2}=\frac{r_1^3}{r_2^3}&#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T_1^2}{T_2^2}=\frac{r_1^3}{r_2^3}&#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eft(\frac{\frac{2\pi r_1}{v_1}}{\frac{2\pi r_2}{v_2}}\right)}^{\!2}=\frac{r_1^3}{r_2^3}&#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_2^2}{v_1^2}=\frac{r_1}{r_2}&#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_2^2/r_2}{v_1^2/r_1}=\frac{r_1^2}{r_2^2}&#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implies&#10;a_2=9.81\left(\frac{6378}{385000}\right)^{\!\!2}\Meter\Sek^{-2}&#10;=0.0027\Meter\Sek^{-2}&#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left({\frac{2\pi}{T}}\right)^{\!\!2}r=0.0026 \Meter\Sek^{-2}&#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sum_i m_i\vec v_i = \sum_i \vec F_i(\vec r_i,\vec v_i) &#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_2}{a_1}=\frac{1/r_2^2}{1/r_1^2}&#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dt}\vec P= \vec F &#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1511</Words>
  <Application>Microsoft Office PowerPoint</Application>
  <PresentationFormat>On-screen Show (4:3)</PresentationFormat>
  <Paragraphs>99</Paragraphs>
  <Slides>22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Cambria Math</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2018-11-16T18:57:42Z</dcterms:created>
  <dcterms:modified xsi:type="dcterms:W3CDTF">2018-11-16T18:58:59Z</dcterms:modified>
</cp:coreProperties>
</file>