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6"/>
  </p:notesMasterIdLst>
  <p:sldIdLst>
    <p:sldId id="874" r:id="rId3"/>
    <p:sldId id="875" r:id="rId4"/>
    <p:sldId id="878" r:id="rId5"/>
    <p:sldId id="879" r:id="rId6"/>
    <p:sldId id="880" r:id="rId7"/>
    <p:sldId id="881" r:id="rId8"/>
    <p:sldId id="882" r:id="rId9"/>
    <p:sldId id="883" r:id="rId10"/>
    <p:sldId id="884" r:id="rId11"/>
    <p:sldId id="885" r:id="rId12"/>
    <p:sldId id="886" r:id="rId13"/>
    <p:sldId id="887" r:id="rId14"/>
    <p:sldId id="888" r:id="rId15"/>
    <p:sldId id="889" r:id="rId16"/>
    <p:sldId id="890" r:id="rId17"/>
    <p:sldId id="891" r:id="rId18"/>
    <p:sldId id="892" r:id="rId19"/>
    <p:sldId id="893" r:id="rId20"/>
    <p:sldId id="894" r:id="rId21"/>
    <p:sldId id="895" r:id="rId22"/>
    <p:sldId id="896" r:id="rId23"/>
    <p:sldId id="897" r:id="rId24"/>
    <p:sldId id="898" r:id="rId25"/>
    <p:sldId id="899" r:id="rId26"/>
    <p:sldId id="900" r:id="rId27"/>
    <p:sldId id="901" r:id="rId28"/>
    <p:sldId id="902" r:id="rId29"/>
    <p:sldId id="903" r:id="rId30"/>
    <p:sldId id="904" r:id="rId31"/>
    <p:sldId id="905" r:id="rId32"/>
    <p:sldId id="906" r:id="rId33"/>
    <p:sldId id="907" r:id="rId34"/>
    <p:sldId id="908" r:id="rId35"/>
    <p:sldId id="909" r:id="rId36"/>
    <p:sldId id="910" r:id="rId37"/>
    <p:sldId id="911" r:id="rId38"/>
    <p:sldId id="912" r:id="rId39"/>
    <p:sldId id="913" r:id="rId40"/>
    <p:sldId id="914" r:id="rId41"/>
    <p:sldId id="915" r:id="rId42"/>
    <p:sldId id="916" r:id="rId43"/>
    <p:sldId id="917" r:id="rId44"/>
    <p:sldId id="918" r:id="rId45"/>
    <p:sldId id="919" r:id="rId46"/>
    <p:sldId id="920" r:id="rId47"/>
    <p:sldId id="921" r:id="rId48"/>
    <p:sldId id="922" r:id="rId49"/>
    <p:sldId id="923" r:id="rId50"/>
    <p:sldId id="924" r:id="rId51"/>
    <p:sldId id="925" r:id="rId52"/>
    <p:sldId id="926" r:id="rId53"/>
    <p:sldId id="927" r:id="rId54"/>
    <p:sldId id="928" r:id="rId5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8" autoAdjust="0"/>
    <p:restoredTop sz="94660"/>
  </p:normalViewPr>
  <p:slideViewPr>
    <p:cSldViewPr snapToGrid="0">
      <p:cViewPr varScale="1">
        <p:scale>
          <a:sx n="72" d="100"/>
          <a:sy n="72" d="100"/>
        </p:scale>
        <p:origin x="979" y="53"/>
      </p:cViewPr>
      <p:guideLst/>
    </p:cSldViewPr>
  </p:slideViewPr>
  <p:notesTextViewPr>
    <p:cViewPr>
      <p:scale>
        <a:sx n="1" d="1"/>
        <a:sy n="1" d="1"/>
      </p:scale>
      <p:origin x="0" y="0"/>
    </p:cViewPr>
  </p:notesTextViewPr>
  <p:sorterViewPr>
    <p:cViewPr varScale="1">
      <p:scale>
        <a:sx n="1" d="1"/>
        <a:sy n="1" d="1"/>
      </p:scale>
      <p:origin x="0" y="-1032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21.11.2018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21.11.2018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13975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21.11.2018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10427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21.11.2018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16645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87232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0436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73820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21.11.2018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4319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21.11.2018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74856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21.11.2018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02588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21.11.2018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24508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21.11.2018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89271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21.11.2018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391748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21.11.2018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2106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71855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65474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21.11.2018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06065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21.11.2018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39317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21.11.2018</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8606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21.11.2018</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96780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21.11.2018</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72208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21.11.2018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19413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21.11.2018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58229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21.11.2018</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47603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21.11.2018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8460429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200.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8.xml"/><Relationship Id="rId7" Type="http://schemas.openxmlformats.org/officeDocument/2006/relationships/image" Target="../media/image510.png"/><Relationship Id="rId12" Type="http://schemas.openxmlformats.org/officeDocument/2006/relationships/image" Target="../media/image26.png"/><Relationship Id="rId2" Type="http://schemas.openxmlformats.org/officeDocument/2006/relationships/tags" Target="../tags/tag27.xml"/><Relationship Id="rId1" Type="http://schemas.openxmlformats.org/officeDocument/2006/relationships/tags" Target="../tags/tag26.xml"/><Relationship Id="rId11" Type="http://schemas.openxmlformats.org/officeDocument/2006/relationships/image" Target="../media/image550.png"/><Relationship Id="rId10" Type="http://schemas.openxmlformats.org/officeDocument/2006/relationships/image" Target="../media/image25.png"/><Relationship Id="rId4" Type="http://schemas.openxmlformats.org/officeDocument/2006/relationships/slideLayout" Target="../slideLayouts/slideLayout7.xml"/><Relationship Id="rId9" Type="http://schemas.openxmlformats.org/officeDocument/2006/relationships/image" Target="../media/image53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24.png"/><Relationship Id="rId5" Type="http://schemas.openxmlformats.org/officeDocument/2006/relationships/image" Target="../media/image570.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1.png"/><Relationship Id="rId18" Type="http://schemas.openxmlformats.org/officeDocument/2006/relationships/image" Target="../media/image650.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30.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29.png"/><Relationship Id="rId5" Type="http://schemas.openxmlformats.org/officeDocument/2006/relationships/tags" Target="../tags/tag34.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33.xml"/><Relationship Id="rId9" Type="http://schemas.openxmlformats.org/officeDocument/2006/relationships/image" Target="../media/image27.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2810.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2.xml"/><Relationship Id="rId7" Type="http://schemas.openxmlformats.org/officeDocument/2006/relationships/image" Target="../media/image5100.png"/><Relationship Id="rId12" Type="http://schemas.openxmlformats.org/officeDocument/2006/relationships/image" Target="../media/image26.png"/><Relationship Id="rId2" Type="http://schemas.openxmlformats.org/officeDocument/2006/relationships/tags" Target="../tags/tag41.xml"/><Relationship Id="rId1" Type="http://schemas.openxmlformats.org/officeDocument/2006/relationships/tags" Target="../tags/tag40.xml"/><Relationship Id="rId11" Type="http://schemas.openxmlformats.org/officeDocument/2006/relationships/image" Target="../media/image5500.png"/><Relationship Id="rId10" Type="http://schemas.openxmlformats.org/officeDocument/2006/relationships/image" Target="../media/image25.png"/><Relationship Id="rId4" Type="http://schemas.openxmlformats.org/officeDocument/2006/relationships/slideLayout" Target="../slideLayouts/slideLayout7.xml"/><Relationship Id="rId9" Type="http://schemas.openxmlformats.org/officeDocument/2006/relationships/image" Target="../media/image530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24.png"/><Relationship Id="rId5" Type="http://schemas.openxmlformats.org/officeDocument/2006/relationships/image" Target="../media/image5700.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1.png"/><Relationship Id="rId18" Type="http://schemas.openxmlformats.org/officeDocument/2006/relationships/image" Target="../media/image6500.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30.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29.png"/><Relationship Id="rId5" Type="http://schemas.openxmlformats.org/officeDocument/2006/relationships/tags" Target="../tags/tag48.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47.xml"/><Relationship Id="rId9" Type="http://schemas.openxmlformats.org/officeDocument/2006/relationships/image" Target="../media/image27.pn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37.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20.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710.png"/><Relationship Id="rId2" Type="http://schemas.openxmlformats.org/officeDocument/2006/relationships/slideLayout" Target="../slideLayouts/slideLayout18.xml"/><Relationship Id="rId1" Type="http://schemas.openxmlformats.org/officeDocument/2006/relationships/tags" Target="../tags/tag56.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8.xml"/><Relationship Id="rId1" Type="http://schemas.openxmlformats.org/officeDocument/2006/relationships/tags" Target="../tags/tag57.xml"/><Relationship Id="rId6" Type="http://schemas.openxmlformats.org/officeDocument/2006/relationships/image" Target="../media/image73.png"/></Relationships>
</file>

<file path=ppt/slides/_rels/slide22.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tags" Target="../tags/tag60.xml"/><Relationship Id="rId21" Type="http://schemas.openxmlformats.org/officeDocument/2006/relationships/image" Target="../media/image49.png"/><Relationship Id="rId7" Type="http://schemas.openxmlformats.org/officeDocument/2006/relationships/tags" Target="../tags/tag64.xml"/><Relationship Id="rId12" Type="http://schemas.openxmlformats.org/officeDocument/2006/relationships/slideLayout" Target="../slideLayouts/slideLayout18.xml"/><Relationship Id="rId17" Type="http://schemas.openxmlformats.org/officeDocument/2006/relationships/image" Target="../media/image45.png"/><Relationship Id="rId2" Type="http://schemas.openxmlformats.org/officeDocument/2006/relationships/tags" Target="../tags/tag59.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tags" Target="../tags/tag67.xml"/><Relationship Id="rId19" Type="http://schemas.openxmlformats.org/officeDocument/2006/relationships/image" Target="../media/image47.png"/><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image" Target="../media/image42.png"/><Relationship Id="rId22"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71.xml"/><Relationship Id="rId7" Type="http://schemas.openxmlformats.org/officeDocument/2006/relationships/image" Target="../media/image42.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40.png"/><Relationship Id="rId5" Type="http://schemas.openxmlformats.org/officeDocument/2006/relationships/slideLayout" Target="../slideLayouts/slideLayout18.xml"/><Relationship Id="rId4" Type="http://schemas.openxmlformats.org/officeDocument/2006/relationships/tags" Target="../tags/tag72.xml"/><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42.png"/><Relationship Id="rId12" Type="http://schemas.openxmlformats.org/officeDocument/2006/relationships/image" Target="../media/image54.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40.png"/><Relationship Id="rId11" Type="http://schemas.openxmlformats.org/officeDocument/2006/relationships/image" Target="../media/image53.png"/><Relationship Id="rId5" Type="http://schemas.openxmlformats.org/officeDocument/2006/relationships/slideLayout" Target="../slideLayouts/slideLayout18.xml"/><Relationship Id="rId10" Type="http://schemas.openxmlformats.org/officeDocument/2006/relationships/image" Target="../media/image86.png"/><Relationship Id="rId4" Type="http://schemas.openxmlformats.org/officeDocument/2006/relationships/tags" Target="../tags/tag76.xml"/></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79.xml"/><Relationship Id="rId7" Type="http://schemas.openxmlformats.org/officeDocument/2006/relationships/image" Target="../media/image56.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55.jpg"/><Relationship Id="rId5" Type="http://schemas.openxmlformats.org/officeDocument/2006/relationships/slideLayout" Target="../slideLayouts/slideLayout18.xml"/><Relationship Id="rId10" Type="http://schemas.openxmlformats.org/officeDocument/2006/relationships/image" Target="../media/image59.png"/><Relationship Id="rId4" Type="http://schemas.openxmlformats.org/officeDocument/2006/relationships/tags" Target="../tags/tag80.xml"/><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67.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media/image66.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65.png"/><Relationship Id="rId5" Type="http://schemas.openxmlformats.org/officeDocument/2006/relationships/tags" Target="../tags/tag85.xml"/><Relationship Id="rId10" Type="http://schemas.openxmlformats.org/officeDocument/2006/relationships/image" Target="../media/image64.png"/><Relationship Id="rId4" Type="http://schemas.openxmlformats.org/officeDocument/2006/relationships/tags" Target="../tags/tag84.xml"/><Relationship Id="rId9" Type="http://schemas.openxmlformats.org/officeDocument/2006/relationships/image" Target="../media/image41.png"/><Relationship Id="rId14"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90.xml"/><Relationship Id="rId7" Type="http://schemas.openxmlformats.org/officeDocument/2006/relationships/image" Target="../media/image70.png"/><Relationship Id="rId12" Type="http://schemas.openxmlformats.org/officeDocument/2006/relationships/image" Target="../media/image68.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69.png"/><Relationship Id="rId11" Type="http://schemas.openxmlformats.org/officeDocument/2006/relationships/image" Target="../media/image110.png"/><Relationship Id="rId5" Type="http://schemas.openxmlformats.org/officeDocument/2006/relationships/slideLayout" Target="../slideLayouts/slideLayout18.xml"/><Relationship Id="rId4" Type="http://schemas.openxmlformats.org/officeDocument/2006/relationships/tags" Target="../tags/tag9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tags" Target="../tags/tag94.xml"/><Relationship Id="rId7" Type="http://schemas.openxmlformats.org/officeDocument/2006/relationships/image" Target="../media/image74.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115.png"/><Relationship Id="rId2" Type="http://schemas.openxmlformats.org/officeDocument/2006/relationships/slideLayout" Target="../slideLayouts/slideLayout18.xml"/><Relationship Id="rId1" Type="http://schemas.openxmlformats.org/officeDocument/2006/relationships/tags" Target="../tags/tag95.xml"/><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tags" Target="../tags/tag98.xml"/><Relationship Id="rId7" Type="http://schemas.openxmlformats.org/officeDocument/2006/relationships/image" Target="../media/image72.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71.png"/><Relationship Id="rId11" Type="http://schemas.openxmlformats.org/officeDocument/2006/relationships/image" Target="../media/image77.png"/><Relationship Id="rId5" Type="http://schemas.openxmlformats.org/officeDocument/2006/relationships/slideLayout" Target="../slideLayouts/slideLayout18.xml"/><Relationship Id="rId10" Type="http://schemas.openxmlformats.org/officeDocument/2006/relationships/image" Target="../media/image76.png"/><Relationship Id="rId4" Type="http://schemas.openxmlformats.org/officeDocument/2006/relationships/tags" Target="../tags/tag99.xml"/><Relationship Id="rId9" Type="http://schemas.openxmlformats.org/officeDocument/2006/relationships/image" Target="../media/image75.png"/></Relationships>
</file>

<file path=ppt/slides/_rels/slide3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102.xml"/><Relationship Id="rId7" Type="http://schemas.openxmlformats.org/officeDocument/2006/relationships/image" Target="../media/image117.png"/><Relationship Id="rId2" Type="http://schemas.openxmlformats.org/officeDocument/2006/relationships/tags" Target="../tags/tag101.xml"/><Relationship Id="rId1" Type="http://schemas.openxmlformats.org/officeDocument/2006/relationships/tags" Target="../tags/tag100.xml"/><Relationship Id="rId10" Type="http://schemas.openxmlformats.org/officeDocument/2006/relationships/image" Target="../media/image79.png"/><Relationship Id="rId4" Type="http://schemas.openxmlformats.org/officeDocument/2006/relationships/slideLayout" Target="../slideLayouts/slideLayout18.xml"/><Relationship Id="rId9"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80.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71.png"/><Relationship Id="rId5" Type="http://schemas.openxmlformats.org/officeDocument/2006/relationships/image" Target="../media/image25.png"/><Relationship Id="rId4"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tags" Target="../tags/tag108.xml"/><Relationship Id="rId7" Type="http://schemas.openxmlformats.org/officeDocument/2006/relationships/image" Target="../media/image121.png"/><Relationship Id="rId2" Type="http://schemas.openxmlformats.org/officeDocument/2006/relationships/tags" Target="../tags/tag107.xml"/><Relationship Id="rId1" Type="http://schemas.openxmlformats.org/officeDocument/2006/relationships/tags" Target="../tags/tag106.xml"/><Relationship Id="rId11" Type="http://schemas.openxmlformats.org/officeDocument/2006/relationships/image" Target="../media/image83.png"/><Relationship Id="rId10" Type="http://schemas.openxmlformats.org/officeDocument/2006/relationships/image" Target="../media/image82.png"/><Relationship Id="rId4" Type="http://schemas.openxmlformats.org/officeDocument/2006/relationships/slideLayout" Target="../slideLayouts/slideLayout18.xml"/><Relationship Id="rId9" Type="http://schemas.openxmlformats.org/officeDocument/2006/relationships/image" Target="../media/image123.png"/></Relationships>
</file>

<file path=ppt/slides/_rels/slide36.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85.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14.xml"/><Relationship Id="rId7" Type="http://schemas.openxmlformats.org/officeDocument/2006/relationships/image" Target="../media/image128.png"/><Relationship Id="rId2" Type="http://schemas.openxmlformats.org/officeDocument/2006/relationships/tags" Target="../tags/tag113.xml"/><Relationship Id="rId1" Type="http://schemas.openxmlformats.org/officeDocument/2006/relationships/tags" Target="../tags/tag112.xml"/><Relationship Id="rId10" Type="http://schemas.openxmlformats.org/officeDocument/2006/relationships/image" Target="../media/image88.png"/><Relationship Id="rId4" Type="http://schemas.openxmlformats.org/officeDocument/2006/relationships/slideLayout" Target="../slideLayouts/slideLayout18.xml"/><Relationship Id="rId9" Type="http://schemas.openxmlformats.org/officeDocument/2006/relationships/image" Target="../media/image87.png"/></Relationships>
</file>

<file path=ppt/slides/_rels/slide38.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tags" Target="../tags/tag117.xml"/><Relationship Id="rId12" Type="http://schemas.openxmlformats.org/officeDocument/2006/relationships/image" Target="../media/image25.png"/><Relationship Id="rId2" Type="http://schemas.openxmlformats.org/officeDocument/2006/relationships/tags" Target="../tags/tag116.xml"/><Relationship Id="rId1" Type="http://schemas.openxmlformats.org/officeDocument/2006/relationships/tags" Target="../tags/tag115.xml"/><Relationship Id="rId11" Type="http://schemas.openxmlformats.org/officeDocument/2006/relationships/image" Target="../media/image91.png"/><Relationship Id="rId5" Type="http://schemas.openxmlformats.org/officeDocument/2006/relationships/image" Target="../media/image89.png"/><Relationship Id="rId10" Type="http://schemas.openxmlformats.org/officeDocument/2006/relationships/image" Target="../media/image90.png"/><Relationship Id="rId4" Type="http://schemas.openxmlformats.org/officeDocument/2006/relationships/slideLayout" Target="../slideLayouts/slideLayout18.xml"/><Relationship Id="rId9" Type="http://schemas.openxmlformats.org/officeDocument/2006/relationships/image" Target="../media/image1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tags" Target="../tags/tag120.xml"/><Relationship Id="rId7" Type="http://schemas.openxmlformats.org/officeDocument/2006/relationships/image" Target="../media/image136.png"/><Relationship Id="rId2" Type="http://schemas.openxmlformats.org/officeDocument/2006/relationships/tags" Target="../tags/tag119.xml"/><Relationship Id="rId1" Type="http://schemas.openxmlformats.org/officeDocument/2006/relationships/tags" Target="../tags/tag118.xml"/><Relationship Id="rId11" Type="http://schemas.openxmlformats.org/officeDocument/2006/relationships/image" Target="../media/image94.png"/><Relationship Id="rId10" Type="http://schemas.openxmlformats.org/officeDocument/2006/relationships/image" Target="../media/image93.png"/><Relationship Id="rId4" Type="http://schemas.openxmlformats.org/officeDocument/2006/relationships/slideLayout" Target="../slideLayouts/slideLayout18.xml"/><Relationship Id="rId9" Type="http://schemas.openxmlformats.org/officeDocument/2006/relationships/image" Target="../media/image138.png"/></Relationships>
</file>

<file path=ppt/slides/_rels/slide4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tags" Target="../tags/tag123.xml"/><Relationship Id="rId7" Type="http://schemas.openxmlformats.org/officeDocument/2006/relationships/image" Target="../media/image620.png"/><Relationship Id="rId2" Type="http://schemas.openxmlformats.org/officeDocument/2006/relationships/tags" Target="../tags/tag122.xml"/><Relationship Id="rId1" Type="http://schemas.openxmlformats.org/officeDocument/2006/relationships/tags" Target="../tags/tag121.xml"/><Relationship Id="rId10" Type="http://schemas.openxmlformats.org/officeDocument/2006/relationships/image" Target="../media/image98.png"/><Relationship Id="rId4" Type="http://schemas.openxmlformats.org/officeDocument/2006/relationships/slideLayout" Target="../slideLayouts/slideLayout18.xml"/><Relationship Id="rId9" Type="http://schemas.openxmlformats.org/officeDocument/2006/relationships/image" Target="../media/image97.png"/></Relationships>
</file>

<file path=ppt/slides/_rels/slide4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tags" Target="../tags/tag126.xml"/><Relationship Id="rId7" Type="http://schemas.openxmlformats.org/officeDocument/2006/relationships/image" Target="../media/image99.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18.xml"/><Relationship Id="rId11" Type="http://schemas.openxmlformats.org/officeDocument/2006/relationships/image" Target="../media/image103.png"/><Relationship Id="rId5" Type="http://schemas.openxmlformats.org/officeDocument/2006/relationships/tags" Target="../tags/tag128.xml"/><Relationship Id="rId10" Type="http://schemas.openxmlformats.org/officeDocument/2006/relationships/image" Target="../media/image102.png"/><Relationship Id="rId4" Type="http://schemas.openxmlformats.org/officeDocument/2006/relationships/tags" Target="../tags/tag127.xml"/><Relationship Id="rId9" Type="http://schemas.openxmlformats.org/officeDocument/2006/relationships/image" Target="../media/image101.png"/><Relationship Id="rId14" Type="http://schemas.openxmlformats.org/officeDocument/2006/relationships/image" Target="../media/image151.png"/></Relationships>
</file>

<file path=ppt/slides/_rels/slide46.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image" Target="../media/image102.png"/><Relationship Id="rId18" Type="http://schemas.openxmlformats.org/officeDocument/2006/relationships/image" Target="../media/image14.png"/><Relationship Id="rId3" Type="http://schemas.openxmlformats.org/officeDocument/2006/relationships/tags" Target="../tags/tag131.xml"/><Relationship Id="rId21" Type="http://schemas.openxmlformats.org/officeDocument/2006/relationships/image" Target="../media/image155.png"/><Relationship Id="rId7" Type="http://schemas.openxmlformats.org/officeDocument/2006/relationships/tags" Target="../tags/tag135.xml"/><Relationship Id="rId12" Type="http://schemas.openxmlformats.org/officeDocument/2006/relationships/image" Target="../media/image101.png"/><Relationship Id="rId17" Type="http://schemas.openxmlformats.org/officeDocument/2006/relationships/image" Target="../media/image153.png"/><Relationship Id="rId2" Type="http://schemas.openxmlformats.org/officeDocument/2006/relationships/tags" Target="../tags/tag130.xml"/><Relationship Id="rId20" Type="http://schemas.openxmlformats.org/officeDocument/2006/relationships/image" Target="../media/image105.pn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image" Target="../media/image100.png"/><Relationship Id="rId24" Type="http://schemas.openxmlformats.org/officeDocument/2006/relationships/image" Target="../media/image107.png"/><Relationship Id="rId5" Type="http://schemas.openxmlformats.org/officeDocument/2006/relationships/tags" Target="../tags/tag133.xml"/><Relationship Id="rId23" Type="http://schemas.openxmlformats.org/officeDocument/2006/relationships/image" Target="../media/image157.png"/><Relationship Id="rId10" Type="http://schemas.openxmlformats.org/officeDocument/2006/relationships/slideLayout" Target="../slideLayouts/slideLayout18.xml"/><Relationship Id="rId19" Type="http://schemas.openxmlformats.org/officeDocument/2006/relationships/image" Target="../media/image15.png"/><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image" Target="../media/image104.png"/><Relationship Id="rId22" Type="http://schemas.openxmlformats.org/officeDocument/2006/relationships/image" Target="../media/image106.png"/></Relationships>
</file>

<file path=ppt/slides/_rels/slide4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08.jpeg"/><Relationship Id="rId7" Type="http://schemas.openxmlformats.org/officeDocument/2006/relationships/image" Target="../media/image106.png"/><Relationship Id="rId2" Type="http://schemas.openxmlformats.org/officeDocument/2006/relationships/slideLayout" Target="../slideLayouts/slideLayout18.xml"/><Relationship Id="rId1" Type="http://schemas.openxmlformats.org/officeDocument/2006/relationships/tags" Target="../tags/tag138.xml"/><Relationship Id="rId6" Type="http://schemas.openxmlformats.org/officeDocument/2006/relationships/image" Target="../media/image160.png"/></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12.png"/><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image" Target="../media/image111.png"/><Relationship Id="rId2" Type="http://schemas.openxmlformats.org/officeDocument/2006/relationships/tags" Target="../tags/tag140.xml"/><Relationship Id="rId16" Type="http://schemas.openxmlformats.org/officeDocument/2006/relationships/image" Target="../media/image116.png"/><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image" Target="../media/image110.jpeg"/><Relationship Id="rId5" Type="http://schemas.openxmlformats.org/officeDocument/2006/relationships/tags" Target="../tags/tag143.xml"/><Relationship Id="rId15" Type="http://schemas.openxmlformats.org/officeDocument/2006/relationships/image" Target="../media/image114.png"/><Relationship Id="rId10" Type="http://schemas.openxmlformats.org/officeDocument/2006/relationships/image" Target="../media/image109.jpeg"/><Relationship Id="rId19" Type="http://schemas.openxmlformats.org/officeDocument/2006/relationships/image" Target="../media/image168.png"/><Relationship Id="rId4" Type="http://schemas.openxmlformats.org/officeDocument/2006/relationships/tags" Target="../tags/tag142.xml"/><Relationship Id="rId9" Type="http://schemas.openxmlformats.org/officeDocument/2006/relationships/image" Target="../media/image108.jpeg"/><Relationship Id="rId14" Type="http://schemas.openxmlformats.org/officeDocument/2006/relationships/image" Target="../media/image113.png"/></Relationships>
</file>

<file path=ppt/slides/_rels/slide5.xml.rels><?xml version="1.0" encoding="UTF-8" standalone="yes"?>
<Relationships xmlns="http://schemas.openxmlformats.org/package/2006/relationships"><Relationship Id="rId13" Type="http://schemas.openxmlformats.org/officeDocument/2006/relationships/image" Target="../media/image9.png"/><Relationship Id="rId3" Type="http://schemas.openxmlformats.org/officeDocument/2006/relationships/tags" Target="../tags/tag8.xml"/><Relationship Id="rId12" Type="http://schemas.openxmlformats.org/officeDocument/2006/relationships/image" Target="../media/image8.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7.xml"/><Relationship Id="rId11" Type="http://schemas.openxmlformats.org/officeDocument/2006/relationships/image" Target="../media/image7.png"/><Relationship Id="rId5" Type="http://schemas.openxmlformats.org/officeDocument/2006/relationships/tags" Target="../tags/tag10.xml"/><Relationship Id="rId1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tags" Target="../tags/tag9.xml"/><Relationship Id="rId9" Type="http://schemas.openxmlformats.org/officeDocument/2006/relationships/image" Target="../media/image280.png"/><Relationship Id="rId14" Type="http://schemas.openxmlformats.org/officeDocument/2006/relationships/image" Target="../media/image320.png"/></Relationships>
</file>

<file path=ppt/slides/_rels/slide50.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image" Target="../media/image109.jpeg"/><Relationship Id="rId18" Type="http://schemas.openxmlformats.org/officeDocument/2006/relationships/image" Target="../media/image114.png"/><Relationship Id="rId3" Type="http://schemas.openxmlformats.org/officeDocument/2006/relationships/tags" Target="../tags/tag148.xml"/><Relationship Id="rId21" Type="http://schemas.openxmlformats.org/officeDocument/2006/relationships/image" Target="../media/image119.png"/><Relationship Id="rId7" Type="http://schemas.openxmlformats.org/officeDocument/2006/relationships/tags" Target="../tags/tag152.xml"/><Relationship Id="rId12" Type="http://schemas.openxmlformats.org/officeDocument/2006/relationships/image" Target="../media/image108.jpeg"/><Relationship Id="rId17" Type="http://schemas.openxmlformats.org/officeDocument/2006/relationships/image" Target="../media/image113.png"/><Relationship Id="rId2" Type="http://schemas.openxmlformats.org/officeDocument/2006/relationships/tags" Target="../tags/tag147.xml"/><Relationship Id="rId16" Type="http://schemas.openxmlformats.org/officeDocument/2006/relationships/image" Target="../media/image112.png"/><Relationship Id="rId20" Type="http://schemas.openxmlformats.org/officeDocument/2006/relationships/image" Target="../media/image118.png"/><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slideLayout" Target="../slideLayouts/slideLayout18.xml"/><Relationship Id="rId5" Type="http://schemas.openxmlformats.org/officeDocument/2006/relationships/tags" Target="../tags/tag150.xml"/><Relationship Id="rId15" Type="http://schemas.openxmlformats.org/officeDocument/2006/relationships/image" Target="../media/image111.png"/><Relationship Id="rId10" Type="http://schemas.openxmlformats.org/officeDocument/2006/relationships/tags" Target="../tags/tag155.xml"/><Relationship Id="rId19" Type="http://schemas.openxmlformats.org/officeDocument/2006/relationships/image" Target="../media/image116.png"/><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image" Target="../media/image110.jpeg"/><Relationship Id="rId22" Type="http://schemas.openxmlformats.org/officeDocument/2006/relationships/image" Target="../media/image120.png"/></Relationships>
</file>

<file path=ppt/slides/_rels/slide5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4.png"/><Relationship Id="rId9" Type="http://schemas.openxmlformats.org/officeDocument/2006/relationships/image" Target="../media/image17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3.tmp"/><Relationship Id="rId5" Type="http://schemas.openxmlformats.org/officeDocument/2006/relationships/image" Target="../media/image10.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xml"/><Relationship Id="rId7" Type="http://schemas.openxmlformats.org/officeDocument/2006/relationships/slideLayout" Target="../slideLayouts/slideLayout7.xml"/><Relationship Id="rId12" Type="http://schemas.openxmlformats.org/officeDocument/2006/relationships/image" Target="../media/image17.png"/><Relationship Id="rId2" Type="http://schemas.openxmlformats.org/officeDocument/2006/relationships/tags" Target="../tags/tag13.xml"/><Relationship Id="rId16" Type="http://schemas.openxmlformats.org/officeDocument/2006/relationships/image" Target="../media/image18.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16.png"/><Relationship Id="rId5" Type="http://schemas.openxmlformats.org/officeDocument/2006/relationships/tags" Target="../tags/tag16.xml"/><Relationship Id="rId15" Type="http://schemas.openxmlformats.org/officeDocument/2006/relationships/image" Target="../media/image410.png"/><Relationship Id="rId10" Type="http://schemas.openxmlformats.org/officeDocument/2006/relationships/image" Target="../media/image15.png"/><Relationship Id="rId4" Type="http://schemas.openxmlformats.org/officeDocument/2006/relationships/tags" Target="../tags/tag15.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1.png"/><Relationship Id="rId18" Type="http://schemas.openxmlformats.org/officeDocument/2006/relationships/image" Target="../media/image700.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20.png"/><Relationship Id="rId17" Type="http://schemas.openxmlformats.org/officeDocument/2006/relationships/image" Target="../media/image22.png"/><Relationship Id="rId2" Type="http://schemas.openxmlformats.org/officeDocument/2006/relationships/tags" Target="../tags/tag19.xml"/><Relationship Id="rId16" Type="http://schemas.openxmlformats.org/officeDocument/2006/relationships/image" Target="../media/image680.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19.png"/><Relationship Id="rId5" Type="http://schemas.openxmlformats.org/officeDocument/2006/relationships/tags" Target="../tags/tag22.xml"/><Relationship Id="rId10" Type="http://schemas.openxmlformats.org/officeDocument/2006/relationships/image" Target="../media/image15.png"/><Relationship Id="rId19" Type="http://schemas.openxmlformats.org/officeDocument/2006/relationships/image" Target="../media/image23.png"/><Relationship Id="rId4" Type="http://schemas.openxmlformats.org/officeDocument/2006/relationships/tags" Target="../tags/tag21.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28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332656"/>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467544" y="1196752"/>
                <a:ext cx="8219256" cy="55830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Takže prečo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den>
                    </m:f>
                    <m:r>
                      <a:rPr kumimoji="0" lang="sk-SK"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sk-SK"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𝐹</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sila, ktorou Zem priťahuje jablko,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hmotnosť jablka.) Zrejme kvôli tomu, že intuitívny pojem sily existoval.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Možno už Newton niekedy prenášal nejakú debnu a kladúc ju na zem, zabudol si pod ňou prsty. A príťažlivú silu Zeme pocítil a vedel, že horšie by bol dopadol, keby debna bola hmotnejšia. Takže vedel, že sila, ktorou pôsobí Zem na teleso je väčšia, keď teleso má väčšiu hmotnosť. Na druhej strane vedel od Galilea, ktorý (vraj) zhadzoval predmety z veže v Pizze, že gravitáciou spôsobené zrýchlenie nezávisí na hmotnosti padajúceho telesa. Hmotnosť telesa implicitne skrytá v sile sa vykráti s hmotnosťou v menovateli.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Zhrnuté: Sila, ktorou Zem pôsobí na telesá je daná vzťahom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kde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𝑍</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zatiaľ neznáma hodnota, charakterizujúca  Zem, lebo tá je zdrojom tej sily. Zrýchlenie spôsobené tou silou je potom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den>
                    </m:f>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ako si to vyžaduje Keplerov zákon. A potom už stačí postulovať, že takéto zrýchlenie udeľuje sila hocijakého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pôv</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du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nielen gravitačná.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A je na svete zákon sily.</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1196752"/>
                <a:ext cx="8219256" cy="5583067"/>
              </a:xfrm>
              <a:prstGeom prst="rect">
                <a:avLst/>
              </a:prstGeom>
              <a:blipFill rotWithShape="0">
                <a:blip r:embed="rId5"/>
                <a:stretch>
                  <a:fillRect l="-816" r="-1335" b="-983"/>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983730" y="4652565"/>
            <a:ext cx="1436370" cy="459105"/>
          </a:xfrm>
          <a:prstGeom prst="rect">
            <a:avLst/>
          </a:prstGeom>
        </p:spPr>
      </p:pic>
    </p:spTree>
    <p:extLst>
      <p:ext uri="{BB962C8B-B14F-4D97-AF65-F5344CB8AC3E}">
        <p14:creationId xmlns:p14="http://schemas.microsoft.com/office/powerpoint/2010/main" val="2978182955"/>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14316" y="143054"/>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mc:AlternateContent xmlns:mc="http://schemas.openxmlformats.org/markup-compatibility/2006" xmlns:a14="http://schemas.microsoft.com/office/drawing/2010/main">
        <mc:Choice Requires="a14">
          <p:sp>
            <p:nvSpPr>
              <p:cNvPr id="4" name="TextBox 3"/>
              <p:cNvSpPr txBox="1"/>
              <p:nvPr/>
            </p:nvSpPr>
            <p:spPr>
              <a:xfrm>
                <a:off x="287524" y="659304"/>
                <a:ext cx="856895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Gravitačné pole v priestore charakterizujeme vektorom intenzity gravitačného poľa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e>
                    </m:acc>
                    <m:r>
                      <a:rPr kumimoji="0" lang="en-US"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Vektor intenzity je definovaný v každom bode priestoru ako podiel gravitačnej sily, ktorá by v tom bode pôsobila na teleso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tej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Všimnime si, že intenzita gravitačného poľa je vlastne gravitačné zrýchlenie, ktoré pole udeľuje telesám v uvažovanom bode.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87524" y="659304"/>
                <a:ext cx="8568952" cy="2554545"/>
              </a:xfrm>
              <a:prstGeom prst="rect">
                <a:avLst/>
              </a:prstGeom>
              <a:blipFill rotWithShape="0">
                <a:blip r:embed="rId7"/>
                <a:stretch>
                  <a:fillRect l="-711" t="-1193" b="-3341"/>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20847" y="1759213"/>
            <a:ext cx="1558290" cy="51625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51520" y="3279641"/>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Intenzita gravitačného poľa v mieste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budeného jedným (bodovým) telesom o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umiestneným v počiatku súradnicovej sústavy je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1520" y="3279641"/>
                <a:ext cx="8496944" cy="707886"/>
              </a:xfrm>
              <a:prstGeom prst="rect">
                <a:avLst/>
              </a:prstGeom>
              <a:blipFill rotWithShape="0">
                <a:blip r:embed="rId9"/>
                <a:stretch>
                  <a:fillRect l="-717" t="-10345" b="-14655"/>
                </a:stretch>
              </a:blipFill>
            </p:spPr>
            <p:txBody>
              <a:bodyPr/>
              <a:lstStyle/>
              <a:p>
                <a:r>
                  <a:rPr lang="sk-SK">
                    <a:noFill/>
                  </a:rPr>
                  <a:t> </a:t>
                </a:r>
              </a:p>
            </p:txBody>
          </p:sp>
        </mc:Fallback>
      </mc:AlternateContent>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79912" y="4071729"/>
            <a:ext cx="1693545" cy="527685"/>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95536" y="4719801"/>
                <a:ext cx="8352928" cy="10532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Intenzita gravitačného poľa v mieste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budeného viacerými bodovými telesami o hmotnostiach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umiestneným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 bodoch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𝑖</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95536" y="4719801"/>
                <a:ext cx="8352928" cy="1053237"/>
              </a:xfrm>
              <a:prstGeom prst="rect">
                <a:avLst/>
              </a:prstGeom>
              <a:blipFill rotWithShape="0">
                <a:blip r:embed="rId11"/>
                <a:stretch>
                  <a:fillRect l="-803" t="-6936" r="-584"/>
                </a:stretch>
              </a:blipFill>
            </p:spPr>
            <p:txBody>
              <a:bodyPr/>
              <a:lstStyle/>
              <a:p>
                <a:r>
                  <a:rPr lang="sk-SK">
                    <a:noFill/>
                  </a:rPr>
                  <a:t> </a:t>
                </a:r>
              </a:p>
            </p:txBody>
          </p:sp>
        </mc:Fallback>
      </mc:AlternateContent>
      <p:pic>
        <p:nvPicPr>
          <p:cNvPr id="11" name="Picture 10"/>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059832" y="5583897"/>
            <a:ext cx="3333750" cy="653415"/>
          </a:xfrm>
          <a:prstGeom prst="rect">
            <a:avLst/>
          </a:prstGeom>
        </p:spPr>
      </p:pic>
    </p:spTree>
    <p:extLst>
      <p:ext uri="{BB962C8B-B14F-4D97-AF65-F5344CB8AC3E}">
        <p14:creationId xmlns:p14="http://schemas.microsoft.com/office/powerpoint/2010/main" val="1027503163"/>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31640" y="260648"/>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mc:AlternateContent xmlns:mc="http://schemas.openxmlformats.org/markup-compatibility/2006" xmlns:a14="http://schemas.microsoft.com/office/drawing/2010/main">
        <mc:Choice Requires="a14">
          <p:sp>
            <p:nvSpPr>
              <p:cNvPr id="4" name="TextBox 3"/>
              <p:cNvSpPr txBox="1"/>
              <p:nvPr/>
            </p:nvSpPr>
            <p:spPr>
              <a:xfrm>
                <a:off x="107504" y="836712"/>
                <a:ext cx="864096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slovo pole v pojme „gravitačné pole“ sa vo fyzike štandardne používa na pomenovanie faktu, že niečo (nejaká fyzikálna veličina) je definovaná v každom bode priestoru. V prípade gravitačného poľa hovoríme špeciálne, že je to vektorové pole, lebo intenzitu gravitácie definuje v každom bode vektor.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chceme zistiť (zmerať, zmapovať) gravitačné pole (intenzitu gravitačného poľa) v nejakom priestore, potom to v princípe môžeme urobiť pomocou nejakého bodového testovacieho telesa ľubovoľnej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 týmto telesom musíme „navštíviť“ v princípe každý bod uvažovaného priestoru, zmerať (vhodným silomerom) gravitačnú silu, ktorá na tom mieste na testovacie teleso pôsobí. Potom intenzita gravitačného poľa v tom bode bude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7504" y="836712"/>
                <a:ext cx="8640960" cy="3477875"/>
              </a:xfrm>
              <a:prstGeom prst="rect">
                <a:avLst/>
              </a:prstGeom>
              <a:blipFill rotWithShape="0">
                <a:blip r:embed="rId5"/>
                <a:stretch>
                  <a:fillRect l="-776" t="-876" r="-988" b="-2102"/>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779912" y="4293096"/>
            <a:ext cx="1558290" cy="516255"/>
          </a:xfrm>
          <a:prstGeom prst="rect">
            <a:avLst/>
          </a:prstGeom>
        </p:spPr>
      </p:pic>
      <p:sp>
        <p:nvSpPr>
          <p:cNvPr id="6" name="TextBox 5"/>
          <p:cNvSpPr txBox="1"/>
          <p:nvPr/>
        </p:nvSpPr>
        <p:spPr>
          <a:xfrm>
            <a:off x="179512" y="4941168"/>
            <a:ext cx="885698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Bodov v priestore je nespočítateľne veľa, preto „navštíviť testovacím telesom“ každý bod je nemožné. Prakticky mapujeme pole tak, že zmeriame pole v nejakej diskrétnej sieti meracích bodov a v ostatných bodoch v prípade potreby dopočítame hodnotu poľa vhodnou matematickou interpoláciou nameraných bodov. Existujú komerčne dostupné meracie prístroje na meranie gravitačného poľa,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gravimetre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930787"/>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87624" y="332656"/>
            <a:ext cx="74168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Malá vsuvka: interpolácia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1547664" y="1340768"/>
            <a:ext cx="0" cy="23042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47664" y="3645024"/>
            <a:ext cx="41764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835696" y="3284984"/>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2051720" y="2924944"/>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2411760" y="2780928"/>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2843808" y="3068960"/>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3203848" y="3212976"/>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3563888" y="3140968"/>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p:cNvSpPr/>
          <p:nvPr/>
        </p:nvSpPr>
        <p:spPr>
          <a:xfrm>
            <a:off x="3923928" y="2924944"/>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4283968" y="2636912"/>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4644008" y="2492896"/>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p:cNvCxnSpPr/>
          <p:nvPr/>
        </p:nvCxnSpPr>
        <p:spPr>
          <a:xfrm flipH="1">
            <a:off x="2430000" y="2852936"/>
            <a:ext cx="14240" cy="7920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843808" y="3068960"/>
            <a:ext cx="14240" cy="57606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1" idx="1"/>
            <a:endCxn id="13" idx="3"/>
          </p:cNvCxnSpPr>
          <p:nvPr/>
        </p:nvCxnSpPr>
        <p:spPr>
          <a:xfrm>
            <a:off x="2422305" y="2791473"/>
            <a:ext cx="430225" cy="32941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699792" y="2996952"/>
            <a:ext cx="0"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195736" y="3717032"/>
            <a:ext cx="201930" cy="152400"/>
          </a:xfrm>
          <a:prstGeom prst="rect">
            <a:avLst/>
          </a:prstGeom>
        </p:spPr>
      </p:pic>
      <p:pic>
        <p:nvPicPr>
          <p:cNvPr id="37" name="Picture 3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15816" y="3717032"/>
            <a:ext cx="451485" cy="171450"/>
          </a:xfrm>
          <a:prstGeom prst="rect">
            <a:avLst/>
          </a:prstGeom>
        </p:spPr>
      </p:pic>
      <p:pic>
        <p:nvPicPr>
          <p:cNvPr id="39" name="Picture 3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641878" y="3717032"/>
            <a:ext cx="127635" cy="114300"/>
          </a:xfrm>
          <a:prstGeom prst="rect">
            <a:avLst/>
          </a:prstGeom>
        </p:spPr>
      </p:pic>
      <p:pic>
        <p:nvPicPr>
          <p:cNvPr id="41" name="Picture 4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267744" y="2492896"/>
            <a:ext cx="173355" cy="230505"/>
          </a:xfrm>
          <a:prstGeom prst="rect">
            <a:avLst/>
          </a:prstGeom>
        </p:spPr>
      </p:pic>
      <p:pic>
        <p:nvPicPr>
          <p:cNvPr id="43" name="Picture 42"/>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2915816" y="2766447"/>
            <a:ext cx="422910" cy="238125"/>
          </a:xfrm>
          <a:prstGeom prst="rect">
            <a:avLst/>
          </a:prstGeom>
        </p:spPr>
      </p:pic>
      <p:pic>
        <p:nvPicPr>
          <p:cNvPr id="45" name="Picture 44"/>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627784" y="2694439"/>
            <a:ext cx="127635" cy="230505"/>
          </a:xfrm>
          <a:prstGeom prst="rect">
            <a:avLst/>
          </a:prstGeom>
        </p:spPr>
      </p:pic>
      <p:pic>
        <p:nvPicPr>
          <p:cNvPr id="46" name="Picture 45"/>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475656" y="4149080"/>
            <a:ext cx="3943350" cy="516255"/>
          </a:xfrm>
          <a:prstGeom prst="rect">
            <a:avLst/>
          </a:prstGeom>
        </p:spPr>
      </p:pic>
      <mc:AlternateContent xmlns:mc="http://schemas.openxmlformats.org/markup-compatibility/2006" xmlns:a14="http://schemas.microsoft.com/office/drawing/2010/main">
        <mc:Choice Requires="a14">
          <p:sp>
            <p:nvSpPr>
              <p:cNvPr id="47" name="TextBox 46"/>
              <p:cNvSpPr txBox="1"/>
              <p:nvPr/>
            </p:nvSpPr>
            <p:spPr>
              <a:xfrm>
                <a:off x="251520" y="5085184"/>
                <a:ext cx="856895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Premyslite si ako funguje ten vzorec: je to trojčlenka. Zelená úsečka sa proporcionálne rozdelí, hodnota f leží na zelenej spojnici nad bodom na osi so súradnicou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251520" y="5085184"/>
                <a:ext cx="8568952" cy="1323439"/>
              </a:xfrm>
              <a:prstGeom prst="rect">
                <a:avLst/>
              </a:prstGeom>
              <a:blipFill rotWithShape="0">
                <a:blip r:embed="rId18"/>
                <a:stretch>
                  <a:fillRect l="-711" t="-2304"/>
                </a:stretch>
              </a:blipFill>
            </p:spPr>
            <p:txBody>
              <a:bodyPr/>
              <a:lstStyle/>
              <a:p>
                <a:r>
                  <a:rPr lang="en-US">
                    <a:noFill/>
                  </a:rPr>
                  <a:t> </a:t>
                </a:r>
              </a:p>
            </p:txBody>
          </p:sp>
        </mc:Fallback>
      </mc:AlternateContent>
    </p:spTree>
    <p:extLst>
      <p:ext uri="{BB962C8B-B14F-4D97-AF65-F5344CB8AC3E}">
        <p14:creationId xmlns:p14="http://schemas.microsoft.com/office/powerpoint/2010/main" val="2972010735"/>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val 2"/>
          <p:cNvSpPr/>
          <p:nvPr/>
        </p:nvSpPr>
        <p:spPr>
          <a:xfrm>
            <a:off x="3871799" y="2522714"/>
            <a:ext cx="360040" cy="3600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p:nvPr/>
        </p:nvCxnSpPr>
        <p:spPr>
          <a:xfrm>
            <a:off x="4067944" y="1412776"/>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700000">
            <a:off x="4614930" y="163572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3236370" y="221121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8900000">
            <a:off x="3485182" y="164897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3500000">
            <a:off x="3468617" y="277541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061318" y="3046106"/>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8900000" flipV="1">
            <a:off x="4648060" y="2772101"/>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a:off x="4849823" y="2214532"/>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a:off x="2262335" y="2413045"/>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a:off x="5853674" y="2396480"/>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790151" y="620688"/>
            <a:ext cx="2780189" cy="1123851"/>
            <a:chOff x="2790151" y="1340768"/>
            <a:chExt cx="2780189" cy="1123851"/>
          </a:xfrm>
        </p:grpSpPr>
        <p:cxnSp>
          <p:nvCxnSpPr>
            <p:cNvPr id="14" name="Straight Arrow Connector 13"/>
            <p:cNvCxnSpPr/>
            <p:nvPr/>
          </p:nvCxnSpPr>
          <p:spPr>
            <a:xfrm>
              <a:off x="4067944" y="134076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700000">
              <a:off x="5282340" y="180793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8900000">
              <a:off x="2790151" y="18886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10800000">
            <a:off x="4067944" y="422108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3500000">
            <a:off x="2737007" y="3682202"/>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8100000">
            <a:off x="5345737" y="3673237"/>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rot="20694241">
            <a:off x="4458376" y="761466"/>
            <a:ext cx="598223" cy="594881"/>
          </a:xfrm>
          <a:prstGeom prst="rect">
            <a:avLst/>
          </a:prstGeom>
        </p:spPr>
      </p:pic>
      <p:sp>
        <p:nvSpPr>
          <p:cNvPr id="28" name="Freeform 27"/>
          <p:cNvSpPr/>
          <p:nvPr/>
        </p:nvSpPr>
        <p:spPr>
          <a:xfrm>
            <a:off x="2995126" y="1211597"/>
            <a:ext cx="2792216" cy="1216637"/>
          </a:xfrm>
          <a:custGeom>
            <a:avLst/>
            <a:gdLst>
              <a:gd name="connsiteX0" fmla="*/ 2717 w 2792216"/>
              <a:gd name="connsiteY0" fmla="*/ 1216637 h 1216637"/>
              <a:gd name="connsiteX1" fmla="*/ 49016 w 2792216"/>
              <a:gd name="connsiteY1" fmla="*/ 869396 h 1216637"/>
              <a:gd name="connsiteX2" fmla="*/ 338383 w 2792216"/>
              <a:gd name="connsiteY2" fmla="*/ 475857 h 1216637"/>
              <a:gd name="connsiteX3" fmla="*/ 766646 w 2792216"/>
              <a:gd name="connsiteY3" fmla="*/ 267513 h 1216637"/>
              <a:gd name="connsiteX4" fmla="*/ 1310656 w 2792216"/>
              <a:gd name="connsiteY4" fmla="*/ 267513 h 1216637"/>
              <a:gd name="connsiteX5" fmla="*/ 1738920 w 2792216"/>
              <a:gd name="connsiteY5" fmla="*/ 198065 h 1216637"/>
              <a:gd name="connsiteX6" fmla="*/ 1947264 w 2792216"/>
              <a:gd name="connsiteY6" fmla="*/ 70743 h 1216637"/>
              <a:gd name="connsiteX7" fmla="*/ 2282930 w 2792216"/>
              <a:gd name="connsiteY7" fmla="*/ 1295 h 1216637"/>
              <a:gd name="connsiteX8" fmla="*/ 2618596 w 2792216"/>
              <a:gd name="connsiteY8" fmla="*/ 128617 h 1216637"/>
              <a:gd name="connsiteX9" fmla="*/ 2792216 w 2792216"/>
              <a:gd name="connsiteY9" fmla="*/ 279088 h 121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216" h="1216637">
                <a:moveTo>
                  <a:pt x="2717" y="1216637"/>
                </a:moveTo>
                <a:cubicBezTo>
                  <a:pt x="-2106" y="1104748"/>
                  <a:pt x="-6928" y="992859"/>
                  <a:pt x="49016" y="869396"/>
                </a:cubicBezTo>
                <a:cubicBezTo>
                  <a:pt x="104960" y="745933"/>
                  <a:pt x="218778" y="576171"/>
                  <a:pt x="338383" y="475857"/>
                </a:cubicBezTo>
                <a:cubicBezTo>
                  <a:pt x="457988" y="375543"/>
                  <a:pt x="604601" y="302237"/>
                  <a:pt x="766646" y="267513"/>
                </a:cubicBezTo>
                <a:cubicBezTo>
                  <a:pt x="928691" y="232789"/>
                  <a:pt x="1148610" y="279088"/>
                  <a:pt x="1310656" y="267513"/>
                </a:cubicBezTo>
                <a:cubicBezTo>
                  <a:pt x="1472702" y="255938"/>
                  <a:pt x="1632819" y="230860"/>
                  <a:pt x="1738920" y="198065"/>
                </a:cubicBezTo>
                <a:cubicBezTo>
                  <a:pt x="1845021" y="165270"/>
                  <a:pt x="1856596" y="103538"/>
                  <a:pt x="1947264" y="70743"/>
                </a:cubicBezTo>
                <a:cubicBezTo>
                  <a:pt x="2037932" y="37948"/>
                  <a:pt x="2171041" y="-8351"/>
                  <a:pt x="2282930" y="1295"/>
                </a:cubicBezTo>
                <a:cubicBezTo>
                  <a:pt x="2394819" y="10941"/>
                  <a:pt x="2533715" y="82318"/>
                  <a:pt x="2618596" y="128617"/>
                </a:cubicBezTo>
                <a:cubicBezTo>
                  <a:pt x="2703477" y="174916"/>
                  <a:pt x="2747846" y="227002"/>
                  <a:pt x="2792216" y="279088"/>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4573691" y="968562"/>
            <a:ext cx="203647" cy="20364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p:cNvCxnSpPr>
            <a:endCxn id="28" idx="9"/>
          </p:cNvCxnSpPr>
          <p:nvPr/>
        </p:nvCxnSpPr>
        <p:spPr>
          <a:xfrm flipH="1" flipV="1">
            <a:off x="5787342" y="1490685"/>
            <a:ext cx="765858" cy="26741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0"/>
          </p:cNvCxnSpPr>
          <p:nvPr/>
        </p:nvCxnSpPr>
        <p:spPr>
          <a:xfrm flipH="1" flipV="1">
            <a:off x="2997843" y="2428234"/>
            <a:ext cx="3555357" cy="174561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107787" y="2013338"/>
            <a:ext cx="192405" cy="219075"/>
          </a:xfrm>
          <a:prstGeom prst="rect">
            <a:avLst/>
          </a:prstGeom>
        </p:spPr>
      </p:pic>
      <p:pic>
        <p:nvPicPr>
          <p:cNvPr id="37" name="Picture 3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186177" y="2234042"/>
            <a:ext cx="198120" cy="219075"/>
          </a:xfrm>
          <a:prstGeom prst="rect">
            <a:avLst/>
          </a:prstGeom>
        </p:spPr>
      </p:pic>
      <p:sp>
        <p:nvSpPr>
          <p:cNvPr id="38" name="TextBox 37"/>
          <p:cNvSpPr txBox="1"/>
          <p:nvPr/>
        </p:nvSpPr>
        <p:spPr>
          <a:xfrm>
            <a:off x="323528" y="5085184"/>
            <a:ext cx="820891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 obrázku trpaslík premiestňuje teleso po krivej dráhe v gravitačnom poli. Zaujímať nás bude práca, ktorú pri tom vykoná. Ale kým to zvládneme, musíme si povedať veľa vecí o vektorových poliach.</a:t>
            </a:r>
          </a:p>
        </p:txBody>
      </p:sp>
      <p:sp>
        <p:nvSpPr>
          <p:cNvPr id="7" name="TextBox 6"/>
          <p:cNvSpPr txBox="1"/>
          <p:nvPr/>
        </p:nvSpPr>
        <p:spPr>
          <a:xfrm>
            <a:off x="899591" y="8166"/>
            <a:ext cx="63367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Náš vzdialený cieľ: práca v gravitačnom poli</a:t>
            </a:r>
          </a:p>
        </p:txBody>
      </p:sp>
    </p:spTree>
    <p:extLst>
      <p:ext uri="{BB962C8B-B14F-4D97-AF65-F5344CB8AC3E}">
        <p14:creationId xmlns:p14="http://schemas.microsoft.com/office/powerpoint/2010/main" val="2228632055"/>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31640" y="260648"/>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835697" y="908721"/>
            <a:ext cx="5385435" cy="58864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8056" y="1556792"/>
                <a:ext cx="9115944"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Vzorec svojím zápisom evokuje myšlienku, že sa môžem zaujímať nielen o to, 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á sila pôsobí na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 je (naozaj) umiestnené v polohe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ale aj o virtuálne možnosti: že aká sila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teleso pôsobila,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keby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umiestnené v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rôznych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polohách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fixných polohách gravitujúcich telies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 takejto virtuálnej interpretácii si dokonca môžeme predstaviť, že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sa (zatiaľ) nenachádza nikde a aj tak vzorec vyjadruje aká sila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teleso pôsobila,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keby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umiestnené v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rôznych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polohách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fixných polohách gravitujúcich telies </a:t>
                </a:r>
                <a14:m>
                  <m:oMath xmlns:m="http://schemas.openxmlformats.org/officeDocument/2006/math">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Vyvoláva to predstavu, že v priestore v okolí gravitujúcich telies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„čosi ako skrytá možnosť, že keby sme do toho priestoru vložili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 bodu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pôsobila by naň gravitačná sila, daná tým vzorcom. Zavádzame preto pojem „gravitačné pole“. V našom vzorci ale explicitne vystupuje hmotnosť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Gravitujúce telesá „vytvárajúce gravitačné pole“ môžu ale pôsobiť na teleso akejkoľvek hmotnosti, preto je rozumnejšie charakterizovať gravitačné pole samotné bez odvolávania sa na hmotnosť telesa, na ktoré to pole bude pôsobiť.</a:t>
                </a:r>
              </a:p>
            </p:txBody>
          </p:sp>
        </mc:Choice>
        <mc:Fallback xmlns="">
          <p:sp>
            <p:nvSpPr>
              <p:cNvPr id="5" name="TextBox 4"/>
              <p:cNvSpPr txBox="1">
                <a:spLocks noRot="1" noChangeAspect="1" noMove="1" noResize="1" noEditPoints="1" noAdjustHandles="1" noChangeArrowheads="1" noChangeShapeType="1" noTextEdit="1"/>
              </p:cNvSpPr>
              <p:nvPr/>
            </p:nvSpPr>
            <p:spPr>
              <a:xfrm>
                <a:off x="28056" y="1556792"/>
                <a:ext cx="9115944" cy="4708981"/>
              </a:xfrm>
              <a:prstGeom prst="rect">
                <a:avLst/>
              </a:prstGeom>
              <a:blipFill rotWithShape="0">
                <a:blip r:embed="rId6"/>
                <a:stretch>
                  <a:fillRect l="-736" t="-647" r="-1873" b="-1294"/>
                </a:stretch>
              </a:blipFill>
            </p:spPr>
            <p:txBody>
              <a:bodyPr/>
              <a:lstStyle/>
              <a:p>
                <a:r>
                  <a:rPr lang="sk-SK">
                    <a:noFill/>
                  </a:rPr>
                  <a:t> </a:t>
                </a:r>
              </a:p>
            </p:txBody>
          </p:sp>
        </mc:Fallback>
      </mc:AlternateContent>
    </p:spTree>
    <p:extLst>
      <p:ext uri="{BB962C8B-B14F-4D97-AF65-F5344CB8AC3E}">
        <p14:creationId xmlns:p14="http://schemas.microsoft.com/office/powerpoint/2010/main" val="144812785"/>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14316" y="143054"/>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mc:AlternateContent xmlns:mc="http://schemas.openxmlformats.org/markup-compatibility/2006" xmlns:a14="http://schemas.microsoft.com/office/drawing/2010/main">
        <mc:Choice Requires="a14">
          <p:sp>
            <p:nvSpPr>
              <p:cNvPr id="4" name="TextBox 3"/>
              <p:cNvSpPr txBox="1"/>
              <p:nvPr/>
            </p:nvSpPr>
            <p:spPr>
              <a:xfrm>
                <a:off x="287524" y="659304"/>
                <a:ext cx="856895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Gravitačné pole v priestore charakterizujeme vektorom intenzity gravitačného poľa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e>
                    </m:acc>
                    <m:r>
                      <a:rPr kumimoji="0" lang="en-US"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Vektor intenzity je definovaný v každom bode priestoru ako podiel gravitačnej sily, ktorá by v tom bode pôsobila na teleso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tej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Všimnime si, že intenzita gravitačného poľa je vlastne gravitačné zrýchlenie, ktoré pole udeľuje telesám v uvažovanom bode.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87524" y="659304"/>
                <a:ext cx="8568952" cy="2554545"/>
              </a:xfrm>
              <a:prstGeom prst="rect">
                <a:avLst/>
              </a:prstGeom>
              <a:blipFill rotWithShape="0">
                <a:blip r:embed="rId7"/>
                <a:stretch>
                  <a:fillRect l="-711" t="-1193" b="-3341"/>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20847" y="1759213"/>
            <a:ext cx="1558290" cy="51625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51520" y="3279641"/>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Intenzita gravitačného poľa v mieste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budeného jedným (bodovým) telesom o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umiestneným v počiatku súradnicovej sústavy je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1520" y="3279641"/>
                <a:ext cx="8496944" cy="707886"/>
              </a:xfrm>
              <a:prstGeom prst="rect">
                <a:avLst/>
              </a:prstGeom>
              <a:blipFill rotWithShape="0">
                <a:blip r:embed="rId9"/>
                <a:stretch>
                  <a:fillRect l="-717" t="-10345" b="-14655"/>
                </a:stretch>
              </a:blipFill>
            </p:spPr>
            <p:txBody>
              <a:bodyPr/>
              <a:lstStyle/>
              <a:p>
                <a:r>
                  <a:rPr lang="sk-SK">
                    <a:noFill/>
                  </a:rPr>
                  <a:t> </a:t>
                </a:r>
              </a:p>
            </p:txBody>
          </p:sp>
        </mc:Fallback>
      </mc:AlternateContent>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79912" y="4071729"/>
            <a:ext cx="1693545" cy="527685"/>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95536" y="4719801"/>
                <a:ext cx="8352928" cy="10532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Intenzita gravitačného poľa v mieste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budeného viacerými bodovými telesami o hmotnostiach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umiestneným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 bodoch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𝑖</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95536" y="4719801"/>
                <a:ext cx="8352928" cy="1053237"/>
              </a:xfrm>
              <a:prstGeom prst="rect">
                <a:avLst/>
              </a:prstGeom>
              <a:blipFill rotWithShape="0">
                <a:blip r:embed="rId11"/>
                <a:stretch>
                  <a:fillRect l="-803" t="-6936" r="-584"/>
                </a:stretch>
              </a:blipFill>
            </p:spPr>
            <p:txBody>
              <a:bodyPr/>
              <a:lstStyle/>
              <a:p>
                <a:r>
                  <a:rPr lang="sk-SK">
                    <a:noFill/>
                  </a:rPr>
                  <a:t> </a:t>
                </a:r>
              </a:p>
            </p:txBody>
          </p:sp>
        </mc:Fallback>
      </mc:AlternateContent>
      <p:pic>
        <p:nvPicPr>
          <p:cNvPr id="11" name="Picture 10"/>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059832" y="5583897"/>
            <a:ext cx="3333750" cy="653415"/>
          </a:xfrm>
          <a:prstGeom prst="rect">
            <a:avLst/>
          </a:prstGeom>
        </p:spPr>
      </p:pic>
    </p:spTree>
    <p:extLst>
      <p:ext uri="{BB962C8B-B14F-4D97-AF65-F5344CB8AC3E}">
        <p14:creationId xmlns:p14="http://schemas.microsoft.com/office/powerpoint/2010/main" val="2649902254"/>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31640" y="260648"/>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mc:AlternateContent xmlns:mc="http://schemas.openxmlformats.org/markup-compatibility/2006" xmlns:a14="http://schemas.microsoft.com/office/drawing/2010/main">
        <mc:Choice Requires="a14">
          <p:sp>
            <p:nvSpPr>
              <p:cNvPr id="4" name="TextBox 3"/>
              <p:cNvSpPr txBox="1"/>
              <p:nvPr/>
            </p:nvSpPr>
            <p:spPr>
              <a:xfrm>
                <a:off x="107504" y="836712"/>
                <a:ext cx="864096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slovo pole v pojme „gravitačné pole“ sa vo fyzike štandardne používa na pomenovanie faktu, že niečo (nejaká fyzikálna veličina) je definovaná v každom bode priestoru. V prípade gravitačného poľa hovoríme špeciálne, že je to vektorové pole, lebo intenzitu gravitácie definuje v každom bode vektor.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chceme zistiť (zmerať, zmapovať) gravitačné pole (intenzitu gravitačného poľa) v nejakom priestore, potom to v princípe môžeme urobiť pomocou nejakého bodového testovacieho telesa ľubovoľnej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 týmto telesom musíme „navštíviť“ v princípe každý bod uvažovaného priestoru, zmerať (vhodným silomerom) gravitačnú silu, ktorá na tom mieste na testovacie teleso pôsobí. Potom intenzita gravitačného poľa v tom bode bude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7504" y="836712"/>
                <a:ext cx="8640960" cy="3477875"/>
              </a:xfrm>
              <a:prstGeom prst="rect">
                <a:avLst/>
              </a:prstGeom>
              <a:blipFill rotWithShape="0">
                <a:blip r:embed="rId5"/>
                <a:stretch>
                  <a:fillRect l="-776" t="-876" r="-988" b="-2102"/>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779912" y="4293096"/>
            <a:ext cx="1558290" cy="516255"/>
          </a:xfrm>
          <a:prstGeom prst="rect">
            <a:avLst/>
          </a:prstGeom>
        </p:spPr>
      </p:pic>
      <p:sp>
        <p:nvSpPr>
          <p:cNvPr id="6" name="TextBox 5"/>
          <p:cNvSpPr txBox="1"/>
          <p:nvPr/>
        </p:nvSpPr>
        <p:spPr>
          <a:xfrm>
            <a:off x="179512" y="4941168"/>
            <a:ext cx="885698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Bodov v priestore je nespočítateľne veľa, preto „navštíviť testovacím telesom“ každý bod je nemožné. Prakticky mapujeme pole tak, že zmeriame pole v nejakej diskrétnej sieti meracích bodov a v ostatných bodoch v prípade potreby dopočítame hodnotu poľa vhodnou matematickou interpoláciou nameraných bodov. Existujú komerčne dostupné meracie prístroje na meranie gravitačného poľa,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gravimetre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924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87624" y="332656"/>
            <a:ext cx="74168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Malá vsuvka: interpolácia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1547664" y="1340768"/>
            <a:ext cx="0" cy="23042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47664" y="3645024"/>
            <a:ext cx="41764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835696" y="3284984"/>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2051720" y="2924944"/>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2411760" y="2780928"/>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2843808" y="3068960"/>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3203848" y="3212976"/>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3563888" y="3140968"/>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p:cNvSpPr/>
          <p:nvPr/>
        </p:nvSpPr>
        <p:spPr>
          <a:xfrm>
            <a:off x="3923928" y="2924944"/>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4283968" y="2636912"/>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4644008" y="2492896"/>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p:cNvCxnSpPr/>
          <p:nvPr/>
        </p:nvCxnSpPr>
        <p:spPr>
          <a:xfrm flipH="1">
            <a:off x="2430000" y="2852936"/>
            <a:ext cx="14240" cy="7920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843808" y="3068960"/>
            <a:ext cx="14240" cy="57606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1" idx="1"/>
            <a:endCxn id="13" idx="3"/>
          </p:cNvCxnSpPr>
          <p:nvPr/>
        </p:nvCxnSpPr>
        <p:spPr>
          <a:xfrm>
            <a:off x="2422305" y="2791473"/>
            <a:ext cx="430225" cy="32941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699792" y="2996952"/>
            <a:ext cx="0"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195736" y="3717032"/>
            <a:ext cx="201930" cy="152400"/>
          </a:xfrm>
          <a:prstGeom prst="rect">
            <a:avLst/>
          </a:prstGeom>
        </p:spPr>
      </p:pic>
      <p:pic>
        <p:nvPicPr>
          <p:cNvPr id="37" name="Picture 3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15816" y="3717032"/>
            <a:ext cx="451485" cy="171450"/>
          </a:xfrm>
          <a:prstGeom prst="rect">
            <a:avLst/>
          </a:prstGeom>
        </p:spPr>
      </p:pic>
      <p:pic>
        <p:nvPicPr>
          <p:cNvPr id="39" name="Picture 3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641878" y="3717032"/>
            <a:ext cx="127635" cy="114300"/>
          </a:xfrm>
          <a:prstGeom prst="rect">
            <a:avLst/>
          </a:prstGeom>
        </p:spPr>
      </p:pic>
      <p:pic>
        <p:nvPicPr>
          <p:cNvPr id="41" name="Picture 4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267744" y="2492896"/>
            <a:ext cx="173355" cy="230505"/>
          </a:xfrm>
          <a:prstGeom prst="rect">
            <a:avLst/>
          </a:prstGeom>
        </p:spPr>
      </p:pic>
      <p:pic>
        <p:nvPicPr>
          <p:cNvPr id="43" name="Picture 42"/>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2915816" y="2766447"/>
            <a:ext cx="422910" cy="238125"/>
          </a:xfrm>
          <a:prstGeom prst="rect">
            <a:avLst/>
          </a:prstGeom>
        </p:spPr>
      </p:pic>
      <p:pic>
        <p:nvPicPr>
          <p:cNvPr id="45" name="Picture 44"/>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627784" y="2694439"/>
            <a:ext cx="127635" cy="230505"/>
          </a:xfrm>
          <a:prstGeom prst="rect">
            <a:avLst/>
          </a:prstGeom>
        </p:spPr>
      </p:pic>
      <p:pic>
        <p:nvPicPr>
          <p:cNvPr id="46" name="Picture 45"/>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475656" y="4149080"/>
            <a:ext cx="3943350" cy="516255"/>
          </a:xfrm>
          <a:prstGeom prst="rect">
            <a:avLst/>
          </a:prstGeom>
        </p:spPr>
      </p:pic>
      <mc:AlternateContent xmlns:mc="http://schemas.openxmlformats.org/markup-compatibility/2006" xmlns:a14="http://schemas.microsoft.com/office/drawing/2010/main">
        <mc:Choice Requires="a14">
          <p:sp>
            <p:nvSpPr>
              <p:cNvPr id="47" name="TextBox 46"/>
              <p:cNvSpPr txBox="1"/>
              <p:nvPr/>
            </p:nvSpPr>
            <p:spPr>
              <a:xfrm>
                <a:off x="251520" y="5085184"/>
                <a:ext cx="856895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Premyslite si ako funguje ten vzorec: je to trojčlenka. Zelená úsečka sa proporcionálne rozdelí, hodnota f leží na zelenej spojnici nad bodom na osi so súradnicou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251520" y="5085184"/>
                <a:ext cx="8568952" cy="1323439"/>
              </a:xfrm>
              <a:prstGeom prst="rect">
                <a:avLst/>
              </a:prstGeom>
              <a:blipFill rotWithShape="0">
                <a:blip r:embed="rId18"/>
                <a:stretch>
                  <a:fillRect l="-711" t="-2304"/>
                </a:stretch>
              </a:blipFill>
            </p:spPr>
            <p:txBody>
              <a:bodyPr/>
              <a:lstStyle/>
              <a:p>
                <a:r>
                  <a:rPr lang="en-US">
                    <a:noFill/>
                  </a:rPr>
                  <a:t> </a:t>
                </a:r>
              </a:p>
            </p:txBody>
          </p:sp>
        </mc:Fallback>
      </mc:AlternateContent>
    </p:spTree>
    <p:extLst>
      <p:ext uri="{BB962C8B-B14F-4D97-AF65-F5344CB8AC3E}">
        <p14:creationId xmlns:p14="http://schemas.microsoft.com/office/powerpoint/2010/main" val="949949497"/>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val 2"/>
          <p:cNvSpPr/>
          <p:nvPr/>
        </p:nvSpPr>
        <p:spPr>
          <a:xfrm>
            <a:off x="3871799" y="2522714"/>
            <a:ext cx="360040" cy="3600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p:nvPr/>
        </p:nvCxnSpPr>
        <p:spPr>
          <a:xfrm>
            <a:off x="4067944" y="1412776"/>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700000">
            <a:off x="4614930" y="163572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3236370" y="221121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8900000">
            <a:off x="3485182" y="164897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3500000">
            <a:off x="3468617" y="277541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061318" y="3046106"/>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8900000" flipV="1">
            <a:off x="4648060" y="2772101"/>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a:off x="4849823" y="2214532"/>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a:off x="2262335" y="2413045"/>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a:off x="5853674" y="2396480"/>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790151" y="620688"/>
            <a:ext cx="2780189" cy="1123851"/>
            <a:chOff x="2790151" y="1340768"/>
            <a:chExt cx="2780189" cy="1123851"/>
          </a:xfrm>
        </p:grpSpPr>
        <p:cxnSp>
          <p:nvCxnSpPr>
            <p:cNvPr id="14" name="Straight Arrow Connector 13"/>
            <p:cNvCxnSpPr/>
            <p:nvPr/>
          </p:nvCxnSpPr>
          <p:spPr>
            <a:xfrm>
              <a:off x="4067944" y="134076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700000">
              <a:off x="5282340" y="180793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8900000">
              <a:off x="2790151" y="18886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10800000">
            <a:off x="4067944" y="422108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3500000">
            <a:off x="2737007" y="3682202"/>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8100000">
            <a:off x="5345737" y="3673237"/>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rot="20694241">
            <a:off x="4458376" y="761466"/>
            <a:ext cx="598223" cy="594881"/>
          </a:xfrm>
          <a:prstGeom prst="rect">
            <a:avLst/>
          </a:prstGeom>
        </p:spPr>
      </p:pic>
      <p:sp>
        <p:nvSpPr>
          <p:cNvPr id="28" name="Freeform 27"/>
          <p:cNvSpPr/>
          <p:nvPr/>
        </p:nvSpPr>
        <p:spPr>
          <a:xfrm>
            <a:off x="2995126" y="1211597"/>
            <a:ext cx="2792216" cy="1216637"/>
          </a:xfrm>
          <a:custGeom>
            <a:avLst/>
            <a:gdLst>
              <a:gd name="connsiteX0" fmla="*/ 2717 w 2792216"/>
              <a:gd name="connsiteY0" fmla="*/ 1216637 h 1216637"/>
              <a:gd name="connsiteX1" fmla="*/ 49016 w 2792216"/>
              <a:gd name="connsiteY1" fmla="*/ 869396 h 1216637"/>
              <a:gd name="connsiteX2" fmla="*/ 338383 w 2792216"/>
              <a:gd name="connsiteY2" fmla="*/ 475857 h 1216637"/>
              <a:gd name="connsiteX3" fmla="*/ 766646 w 2792216"/>
              <a:gd name="connsiteY3" fmla="*/ 267513 h 1216637"/>
              <a:gd name="connsiteX4" fmla="*/ 1310656 w 2792216"/>
              <a:gd name="connsiteY4" fmla="*/ 267513 h 1216637"/>
              <a:gd name="connsiteX5" fmla="*/ 1738920 w 2792216"/>
              <a:gd name="connsiteY5" fmla="*/ 198065 h 1216637"/>
              <a:gd name="connsiteX6" fmla="*/ 1947264 w 2792216"/>
              <a:gd name="connsiteY6" fmla="*/ 70743 h 1216637"/>
              <a:gd name="connsiteX7" fmla="*/ 2282930 w 2792216"/>
              <a:gd name="connsiteY7" fmla="*/ 1295 h 1216637"/>
              <a:gd name="connsiteX8" fmla="*/ 2618596 w 2792216"/>
              <a:gd name="connsiteY8" fmla="*/ 128617 h 1216637"/>
              <a:gd name="connsiteX9" fmla="*/ 2792216 w 2792216"/>
              <a:gd name="connsiteY9" fmla="*/ 279088 h 121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216" h="1216637">
                <a:moveTo>
                  <a:pt x="2717" y="1216637"/>
                </a:moveTo>
                <a:cubicBezTo>
                  <a:pt x="-2106" y="1104748"/>
                  <a:pt x="-6928" y="992859"/>
                  <a:pt x="49016" y="869396"/>
                </a:cubicBezTo>
                <a:cubicBezTo>
                  <a:pt x="104960" y="745933"/>
                  <a:pt x="218778" y="576171"/>
                  <a:pt x="338383" y="475857"/>
                </a:cubicBezTo>
                <a:cubicBezTo>
                  <a:pt x="457988" y="375543"/>
                  <a:pt x="604601" y="302237"/>
                  <a:pt x="766646" y="267513"/>
                </a:cubicBezTo>
                <a:cubicBezTo>
                  <a:pt x="928691" y="232789"/>
                  <a:pt x="1148610" y="279088"/>
                  <a:pt x="1310656" y="267513"/>
                </a:cubicBezTo>
                <a:cubicBezTo>
                  <a:pt x="1472702" y="255938"/>
                  <a:pt x="1632819" y="230860"/>
                  <a:pt x="1738920" y="198065"/>
                </a:cubicBezTo>
                <a:cubicBezTo>
                  <a:pt x="1845021" y="165270"/>
                  <a:pt x="1856596" y="103538"/>
                  <a:pt x="1947264" y="70743"/>
                </a:cubicBezTo>
                <a:cubicBezTo>
                  <a:pt x="2037932" y="37948"/>
                  <a:pt x="2171041" y="-8351"/>
                  <a:pt x="2282930" y="1295"/>
                </a:cubicBezTo>
                <a:cubicBezTo>
                  <a:pt x="2394819" y="10941"/>
                  <a:pt x="2533715" y="82318"/>
                  <a:pt x="2618596" y="128617"/>
                </a:cubicBezTo>
                <a:cubicBezTo>
                  <a:pt x="2703477" y="174916"/>
                  <a:pt x="2747846" y="227002"/>
                  <a:pt x="2792216" y="279088"/>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4573691" y="968562"/>
            <a:ext cx="203647" cy="20364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p:cNvCxnSpPr>
            <a:endCxn id="28" idx="9"/>
          </p:cNvCxnSpPr>
          <p:nvPr/>
        </p:nvCxnSpPr>
        <p:spPr>
          <a:xfrm flipH="1" flipV="1">
            <a:off x="5787342" y="1490685"/>
            <a:ext cx="765858" cy="26741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0"/>
          </p:cNvCxnSpPr>
          <p:nvPr/>
        </p:nvCxnSpPr>
        <p:spPr>
          <a:xfrm flipH="1" flipV="1">
            <a:off x="2997843" y="2428234"/>
            <a:ext cx="3555357" cy="174561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107787" y="2013338"/>
            <a:ext cx="192405" cy="219075"/>
          </a:xfrm>
          <a:prstGeom prst="rect">
            <a:avLst/>
          </a:prstGeom>
        </p:spPr>
      </p:pic>
      <p:pic>
        <p:nvPicPr>
          <p:cNvPr id="37" name="Picture 3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186177" y="2234042"/>
            <a:ext cx="198120" cy="219075"/>
          </a:xfrm>
          <a:prstGeom prst="rect">
            <a:avLst/>
          </a:prstGeom>
        </p:spPr>
      </p:pic>
      <p:sp>
        <p:nvSpPr>
          <p:cNvPr id="38" name="TextBox 37"/>
          <p:cNvSpPr txBox="1"/>
          <p:nvPr/>
        </p:nvSpPr>
        <p:spPr>
          <a:xfrm>
            <a:off x="323528" y="5085184"/>
            <a:ext cx="820891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 obrázku trpaslík premiestňuje teleso po krivej dráhe v gravitačnom poli. Zaujímať nás bude práca, ktorú pri tom vykoná. Ale kým to zvládneme, musíme si povedať veľa vecí o vektorových poliach.</a:t>
            </a:r>
          </a:p>
        </p:txBody>
      </p:sp>
      <p:sp>
        <p:nvSpPr>
          <p:cNvPr id="7" name="TextBox 6"/>
          <p:cNvSpPr txBox="1"/>
          <p:nvPr/>
        </p:nvSpPr>
        <p:spPr>
          <a:xfrm>
            <a:off x="899591" y="8166"/>
            <a:ext cx="63367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Náš vzdialený cieľ: práca v gravitačnom poli</a:t>
            </a:r>
          </a:p>
        </p:txBody>
      </p:sp>
    </p:spTree>
    <p:extLst>
      <p:ext uri="{BB962C8B-B14F-4D97-AF65-F5344CB8AC3E}">
        <p14:creationId xmlns:p14="http://schemas.microsoft.com/office/powerpoint/2010/main" val="1329685682"/>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0498" y="379828"/>
            <a:ext cx="66821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Vektorové pole</a:t>
            </a:r>
          </a:p>
        </p:txBody>
      </p:sp>
      <p:sp>
        <p:nvSpPr>
          <p:cNvPr id="3" name="TextBox 2"/>
          <p:cNvSpPr txBox="1"/>
          <p:nvPr/>
        </p:nvSpPr>
        <p:spPr>
          <a:xfrm>
            <a:off x="801858" y="1252025"/>
            <a:ext cx="77653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 každom bode  priestoru je definovaný vektor, máme teda vektorovú funkciu polohy (a prípadne aj času)</a:t>
            </a: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130846" y="2239011"/>
            <a:ext cx="2432685" cy="300990"/>
          </a:xfrm>
          <a:prstGeom prst="rect">
            <a:avLst/>
          </a:prstGeom>
        </p:spPr>
      </p:pic>
      <p:grpSp>
        <p:nvGrpSpPr>
          <p:cNvPr id="16" name="Group 15"/>
          <p:cNvGrpSpPr>
            <a:grpSpLocks noChangeAspect="1"/>
          </p:cNvGrpSpPr>
          <p:nvPr/>
        </p:nvGrpSpPr>
        <p:grpSpPr>
          <a:xfrm>
            <a:off x="2739650" y="4102122"/>
            <a:ext cx="1734446" cy="1687433"/>
            <a:chOff x="5880973" y="4190677"/>
            <a:chExt cx="802692" cy="780930"/>
          </a:xfrm>
        </p:grpSpPr>
        <p:cxnSp>
          <p:nvCxnSpPr>
            <p:cNvPr id="17" name="Straight Arrow Connector 16"/>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3848415" y="3305908"/>
            <a:ext cx="583477" cy="2110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67294" y="3172041"/>
            <a:ext cx="854270" cy="1082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818522" y="3116466"/>
            <a:ext cx="85427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900000" flipV="1">
            <a:off x="3227522" y="3599567"/>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690590" y="4272483"/>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20700000" flipV="1">
            <a:off x="2378746" y="5015739"/>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140153" y="3598989"/>
            <a:ext cx="583477" cy="2110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192905" y="3465123"/>
            <a:ext cx="579535" cy="51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64702" y="3432509"/>
            <a:ext cx="816944" cy="58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531539" y="3944598"/>
            <a:ext cx="382318" cy="3752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108935" y="4565563"/>
            <a:ext cx="202751" cy="337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829928" y="5275526"/>
            <a:ext cx="93453" cy="3209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3311483" y="2965929"/>
            <a:ext cx="787808" cy="2110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190922" y="2890660"/>
            <a:ext cx="1001983" cy="541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432249" y="2818667"/>
            <a:ext cx="1349397" cy="45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2625351" y="3226183"/>
            <a:ext cx="639587" cy="5289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2153658" y="3810003"/>
            <a:ext cx="389767" cy="669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871003" y="4642465"/>
            <a:ext cx="223708" cy="8580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613370" y="3863456"/>
            <a:ext cx="583477" cy="1055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482672" y="3810003"/>
            <a:ext cx="76298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6491878" y="3834146"/>
            <a:ext cx="579535" cy="82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3848415" y="4057145"/>
            <a:ext cx="583477" cy="3752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3529331" y="4565563"/>
            <a:ext cx="202751" cy="5768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3435878" y="5289483"/>
            <a:ext cx="46726" cy="455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2" name="Picture 12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347188" y="5407092"/>
            <a:ext cx="4646295" cy="312420"/>
          </a:xfrm>
          <a:prstGeom prst="rect">
            <a:avLst/>
          </a:prstGeom>
        </p:spPr>
      </p:pic>
      <p:cxnSp>
        <p:nvCxnSpPr>
          <p:cNvPr id="119" name="Straight Arrow Connector 118"/>
          <p:cNvCxnSpPr/>
          <p:nvPr/>
        </p:nvCxnSpPr>
        <p:spPr>
          <a:xfrm flipV="1">
            <a:off x="3307142" y="3810003"/>
            <a:ext cx="2214422" cy="1455800"/>
          </a:xfrm>
          <a:prstGeom prst="straightConnector1">
            <a:avLst/>
          </a:prstGeom>
          <a:ln w="38100">
            <a:solidFill>
              <a:srgbClr val="3BFFA6"/>
            </a:solidFill>
            <a:tailEnd type="arrow"/>
          </a:ln>
        </p:spPr>
        <p:style>
          <a:lnRef idx="1">
            <a:schemeClr val="accent1"/>
          </a:lnRef>
          <a:fillRef idx="0">
            <a:schemeClr val="accent1"/>
          </a:fillRef>
          <a:effectRef idx="0">
            <a:schemeClr val="accent1"/>
          </a:effectRef>
          <a:fontRef idx="minor">
            <a:schemeClr val="tx1"/>
          </a:fontRef>
        </p:style>
      </p:cxnSp>
      <p:pic>
        <p:nvPicPr>
          <p:cNvPr id="121" name="Picture 12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602963" y="4417888"/>
            <a:ext cx="226695" cy="240030"/>
          </a:xfrm>
          <a:prstGeom prst="rect">
            <a:avLst/>
          </a:prstGeom>
        </p:spPr>
      </p:pic>
      <p:sp>
        <p:nvSpPr>
          <p:cNvPr id="123" name="Rectangle 122"/>
          <p:cNvSpPr/>
          <p:nvPr/>
        </p:nvSpPr>
        <p:spPr>
          <a:xfrm>
            <a:off x="4347188" y="5289483"/>
            <a:ext cx="4796812" cy="500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5" name="Elbow Connector 124"/>
          <p:cNvCxnSpPr>
            <a:stCxn id="123" idx="0"/>
          </p:cNvCxnSpPr>
          <p:nvPr/>
        </p:nvCxnSpPr>
        <p:spPr>
          <a:xfrm rot="16200000" flipV="1">
            <a:off x="5618242" y="4162131"/>
            <a:ext cx="1373274" cy="881430"/>
          </a:xfrm>
          <a:prstGeom prst="bentConnector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36098" y="6049108"/>
            <a:ext cx="85573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Predstavme si prúdiacu vodu a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rýchlosť prúdenia v každom bode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137726"/>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332656"/>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251520" y="1196752"/>
                <a:ext cx="871296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Zem na jablko teda pôsobí silou                                , kde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hmotnosť jablka 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polomer Zeme.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je gravitačný zákon univerzálny (a príklad s Mesiacom to ukazuje) potom Zem pôsobí aj na Slnko silou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vzdialenosť Zeme od Slnka 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hmotnosť Slnka.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Teraz vstúpi na scénu zákon akcie a reakcie. Ak teleso A pôsobí na teleso B silou, potom aj teleso B pôsobí na A silou rovnako veľkou opačne orientovanou.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Ako Newton uhádol tento zákon?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1520" y="1196752"/>
                <a:ext cx="8712968" cy="3785652"/>
              </a:xfrm>
              <a:prstGeom prst="rect">
                <a:avLst/>
              </a:prstGeom>
              <a:blipFill rotWithShape="0">
                <a:blip r:embed="rId6"/>
                <a:stretch>
                  <a:fillRect l="-699" t="-805" r="-140" b="-1932"/>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923928" y="1196752"/>
            <a:ext cx="1436370" cy="459105"/>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419872" y="2420888"/>
            <a:ext cx="1581150" cy="525780"/>
          </a:xfrm>
          <a:prstGeom prst="rect">
            <a:avLst/>
          </a:prstGeom>
        </p:spPr>
      </p:pic>
    </p:spTree>
    <p:extLst>
      <p:ext uri="{BB962C8B-B14F-4D97-AF65-F5344CB8AC3E}">
        <p14:creationId xmlns:p14="http://schemas.microsoft.com/office/powerpoint/2010/main" val="378387058"/>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23528" y="332656"/>
            <a:ext cx="80032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Pole rýchlosti merajú napríklad hydrológovia</a:t>
            </a:r>
          </a:p>
        </p:txBody>
      </p:sp>
      <p:pic>
        <p:nvPicPr>
          <p:cNvPr id="1026" name="Picture 2" descr="http://www.wagtech.co.uk/system/uploads/attachments/0000/1072/c-flowuse_product_page_light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07904" y="1196752"/>
            <a:ext cx="511256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Zmerajú profil rýchlosti v rieke, tvar riečneho profilu (hĺbka, šírka) a potom určia prietok vody.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Napríklad typický prietok vody v Dunaji v Bratislave je 2000 m</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 = 2.10</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6</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kg/s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Hustota prúdu vody v jednotkách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kgm</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daná vzorcom</a:t>
            </a: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148064" y="3910875"/>
            <a:ext cx="739140" cy="28956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23528" y="4653136"/>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ma zaujímajú prietoky, môžem namiesto vektorového poľa rýchlosti uvažovať rovno vektorové pole hustoty prúdu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3528" y="4653136"/>
                <a:ext cx="8496944" cy="707886"/>
              </a:xfrm>
              <a:prstGeom prst="rect">
                <a:avLst/>
              </a:prstGeom>
              <a:blipFill rotWithShape="0">
                <a:blip r:embed="rId7"/>
                <a:stretch>
                  <a:fillRect l="-717" t="-4310" r="-646" b="-14655"/>
                </a:stretch>
              </a:blipFill>
            </p:spPr>
            <p:txBody>
              <a:bodyPr/>
              <a:lstStyle/>
              <a:p>
                <a:r>
                  <a:rPr lang="sk-SK">
                    <a:noFill/>
                  </a:rPr>
                  <a:t> </a:t>
                </a:r>
              </a:p>
            </p:txBody>
          </p:sp>
        </mc:Fallback>
      </mc:AlternateContent>
    </p:spTree>
    <p:extLst>
      <p:ext uri="{BB962C8B-B14F-4D97-AF65-F5344CB8AC3E}">
        <p14:creationId xmlns:p14="http://schemas.microsoft.com/office/powerpoint/2010/main" val="3945449716"/>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2627099" y="1722853"/>
            <a:ext cx="2965304" cy="2189628"/>
          </a:xfrm>
          <a:custGeom>
            <a:avLst/>
            <a:gdLst>
              <a:gd name="connsiteX0" fmla="*/ 1801 w 2965304"/>
              <a:gd name="connsiteY0" fmla="*/ 551717 h 2189628"/>
              <a:gd name="connsiteX1" fmla="*/ 436141 w 2965304"/>
              <a:gd name="connsiteY1" fmla="*/ 574577 h 2189628"/>
              <a:gd name="connsiteX2" fmla="*/ 927631 w 2965304"/>
              <a:gd name="connsiteY2" fmla="*/ 883187 h 2189628"/>
              <a:gd name="connsiteX3" fmla="*/ 1464841 w 2965304"/>
              <a:gd name="connsiteY3" fmla="*/ 1408967 h 2189628"/>
              <a:gd name="connsiteX4" fmla="*/ 1693441 w 2965304"/>
              <a:gd name="connsiteY4" fmla="*/ 2014757 h 2189628"/>
              <a:gd name="connsiteX5" fmla="*/ 1727731 w 2965304"/>
              <a:gd name="connsiteY5" fmla="*/ 2186207 h 2189628"/>
              <a:gd name="connsiteX6" fmla="*/ 2242081 w 2965304"/>
              <a:gd name="connsiteY6" fmla="*/ 1900457 h 2189628"/>
              <a:gd name="connsiteX7" fmla="*/ 2893591 w 2965304"/>
              <a:gd name="connsiteY7" fmla="*/ 1580417 h 2189628"/>
              <a:gd name="connsiteX8" fmla="*/ 2905021 w 2965304"/>
              <a:gd name="connsiteY8" fmla="*/ 1294667 h 2189628"/>
              <a:gd name="connsiteX9" fmla="*/ 2504971 w 2965304"/>
              <a:gd name="connsiteY9" fmla="*/ 791747 h 2189628"/>
              <a:gd name="connsiteX10" fmla="*/ 2104921 w 2965304"/>
              <a:gd name="connsiteY10" fmla="*/ 437417 h 2189628"/>
              <a:gd name="connsiteX11" fmla="*/ 1521991 w 2965304"/>
              <a:gd name="connsiteY11" fmla="*/ 83087 h 2189628"/>
              <a:gd name="connsiteX12" fmla="*/ 1133371 w 2965304"/>
              <a:gd name="connsiteY12" fmla="*/ 3077 h 2189628"/>
              <a:gd name="connsiteX13" fmla="*/ 721891 w 2965304"/>
              <a:gd name="connsiteY13" fmla="*/ 151667 h 2189628"/>
              <a:gd name="connsiteX14" fmla="*/ 298981 w 2965304"/>
              <a:gd name="connsiteY14" fmla="*/ 391697 h 2189628"/>
              <a:gd name="connsiteX15" fmla="*/ 1801 w 2965304"/>
              <a:gd name="connsiteY15" fmla="*/ 551717 h 218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5304" h="2189628">
                <a:moveTo>
                  <a:pt x="1801" y="551717"/>
                </a:moveTo>
                <a:cubicBezTo>
                  <a:pt x="24661" y="582197"/>
                  <a:pt x="281836" y="519332"/>
                  <a:pt x="436141" y="574577"/>
                </a:cubicBezTo>
                <a:cubicBezTo>
                  <a:pt x="590446" y="629822"/>
                  <a:pt x="756181" y="744122"/>
                  <a:pt x="927631" y="883187"/>
                </a:cubicBezTo>
                <a:cubicBezTo>
                  <a:pt x="1099081" y="1022252"/>
                  <a:pt x="1337206" y="1220372"/>
                  <a:pt x="1464841" y="1408967"/>
                </a:cubicBezTo>
                <a:cubicBezTo>
                  <a:pt x="1592476" y="1597562"/>
                  <a:pt x="1649626" y="1885217"/>
                  <a:pt x="1693441" y="2014757"/>
                </a:cubicBezTo>
                <a:cubicBezTo>
                  <a:pt x="1737256" y="2144297"/>
                  <a:pt x="1636291" y="2205257"/>
                  <a:pt x="1727731" y="2186207"/>
                </a:cubicBezTo>
                <a:cubicBezTo>
                  <a:pt x="1819171" y="2167157"/>
                  <a:pt x="2047771" y="2001422"/>
                  <a:pt x="2242081" y="1900457"/>
                </a:cubicBezTo>
                <a:cubicBezTo>
                  <a:pt x="2436391" y="1799492"/>
                  <a:pt x="2783101" y="1681382"/>
                  <a:pt x="2893591" y="1580417"/>
                </a:cubicBezTo>
                <a:cubicBezTo>
                  <a:pt x="3004081" y="1479452"/>
                  <a:pt x="2969791" y="1426112"/>
                  <a:pt x="2905021" y="1294667"/>
                </a:cubicBezTo>
                <a:cubicBezTo>
                  <a:pt x="2840251" y="1163222"/>
                  <a:pt x="2638321" y="934622"/>
                  <a:pt x="2504971" y="791747"/>
                </a:cubicBezTo>
                <a:cubicBezTo>
                  <a:pt x="2371621" y="648872"/>
                  <a:pt x="2268751" y="555527"/>
                  <a:pt x="2104921" y="437417"/>
                </a:cubicBezTo>
                <a:cubicBezTo>
                  <a:pt x="1941091" y="319307"/>
                  <a:pt x="1683916" y="155477"/>
                  <a:pt x="1521991" y="83087"/>
                </a:cubicBezTo>
                <a:cubicBezTo>
                  <a:pt x="1360066" y="10697"/>
                  <a:pt x="1266721" y="-8353"/>
                  <a:pt x="1133371" y="3077"/>
                </a:cubicBezTo>
                <a:cubicBezTo>
                  <a:pt x="1000021" y="14507"/>
                  <a:pt x="860956" y="86897"/>
                  <a:pt x="721891" y="151667"/>
                </a:cubicBezTo>
                <a:cubicBezTo>
                  <a:pt x="582826" y="216437"/>
                  <a:pt x="418996" y="321212"/>
                  <a:pt x="298981" y="391697"/>
                </a:cubicBezTo>
                <a:cubicBezTo>
                  <a:pt x="178966" y="462182"/>
                  <a:pt x="-21059" y="521237"/>
                  <a:pt x="1801" y="551717"/>
                </a:cubicBezTo>
                <a:close/>
              </a:path>
            </a:pathLst>
          </a:custGeom>
          <a:solidFill>
            <a:srgbClr val="FFC000">
              <a:alpha val="18039"/>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319179" y="139099"/>
            <a:ext cx="66821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Vektorové pole hustoty prúdu</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098120" y="3072025"/>
            <a:ext cx="2432685" cy="358140"/>
          </a:xfrm>
          <a:prstGeom prst="rect">
            <a:avLst/>
          </a:prstGeom>
        </p:spPr>
      </p:pic>
      <p:grpSp>
        <p:nvGrpSpPr>
          <p:cNvPr id="16" name="Group 15"/>
          <p:cNvGrpSpPr>
            <a:grpSpLocks noChangeAspect="1"/>
          </p:cNvGrpSpPr>
          <p:nvPr/>
        </p:nvGrpSpPr>
        <p:grpSpPr>
          <a:xfrm>
            <a:off x="2676276" y="3067078"/>
            <a:ext cx="1734446" cy="1687433"/>
            <a:chOff x="5880973" y="4190677"/>
            <a:chExt cx="802692" cy="780930"/>
          </a:xfrm>
        </p:grpSpPr>
        <p:cxnSp>
          <p:nvCxnSpPr>
            <p:cNvPr id="17" name="Straight Arrow Connector 16"/>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3785041" y="2270864"/>
            <a:ext cx="583477" cy="211015"/>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03920" y="2136997"/>
            <a:ext cx="854270" cy="1082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55148" y="2081422"/>
            <a:ext cx="85427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900000" flipV="1">
            <a:off x="3164148" y="2564523"/>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627216" y="3237439"/>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20700000" flipV="1">
            <a:off x="2315372" y="3980695"/>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076779" y="2563945"/>
            <a:ext cx="583477" cy="211014"/>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951995" y="2430079"/>
            <a:ext cx="757071" cy="930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01328" y="2397465"/>
            <a:ext cx="816944" cy="58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468165" y="2909554"/>
            <a:ext cx="382318" cy="3752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045561" y="3530519"/>
            <a:ext cx="202751" cy="337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766554" y="4240482"/>
            <a:ext cx="93453" cy="3209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3248109" y="1930885"/>
            <a:ext cx="787808" cy="211014"/>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127548" y="1855616"/>
            <a:ext cx="1001983" cy="541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368875" y="1783623"/>
            <a:ext cx="1349397" cy="45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7" idx="1"/>
          </p:cNvCxnSpPr>
          <p:nvPr/>
        </p:nvCxnSpPr>
        <p:spPr>
          <a:xfrm flipV="1">
            <a:off x="2561977" y="2297430"/>
            <a:ext cx="501263" cy="4226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2090284" y="2774959"/>
            <a:ext cx="389767" cy="669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807629" y="3607421"/>
            <a:ext cx="223708" cy="8580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549996" y="2828412"/>
            <a:ext cx="583477" cy="105507"/>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419298" y="2774959"/>
            <a:ext cx="76298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6428504" y="2799102"/>
            <a:ext cx="579535" cy="82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7" idx="3"/>
          </p:cNvCxnSpPr>
          <p:nvPr/>
        </p:nvCxnSpPr>
        <p:spPr>
          <a:xfrm flipV="1">
            <a:off x="3700235" y="3131820"/>
            <a:ext cx="391705" cy="313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3465957" y="3530519"/>
            <a:ext cx="202751" cy="5768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3372504" y="4254439"/>
            <a:ext cx="46726" cy="455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TextBox 125"/>
              <p:cNvSpPr txBox="1"/>
              <p:nvPr/>
            </p:nvSpPr>
            <p:spPr>
              <a:xfrm>
                <a:off x="325227" y="4967096"/>
                <a:ext cx="855738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Predstavme si nejakú plochu cez ktorú chceme zrátať prietok veličiny, ktorá tečie s hustotou prúdu </a:t>
                </a:r>
                <a14:m>
                  <m:oMath xmlns:m="http://schemas.openxmlformats.org/officeDocument/2006/math">
                    <m:acc>
                      <m:accPr>
                        <m:chr m:val="⃗"/>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acc>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 Problém je v tom, že keď je plocha nie malá, potom vektor hustoty prúdu nemá rovnakú veľkosť ani smer v </a:t>
                </a:r>
                <a:r>
                  <a:rPr kumimoji="0" lang="sk-SK" sz="2200" b="1" i="0" u="none" strike="noStrike" kern="1200" cap="none" spc="0" normalizeH="0" baseline="0" noProof="0" dirty="0" err="1">
                    <a:ln>
                      <a:noFill/>
                    </a:ln>
                    <a:solidFill>
                      <a:prstClr val="black"/>
                    </a:solidFill>
                    <a:effectLst/>
                    <a:uLnTx/>
                    <a:uFillTx/>
                    <a:latin typeface="Calibri" panose="020F0502020204030204"/>
                    <a:ea typeface="+mn-ea"/>
                    <a:cs typeface="+mn-cs"/>
                  </a:rPr>
                  <a:t>rôzbych</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 bodoch tej plochy.</a:t>
                </a:r>
              </a:p>
            </p:txBody>
          </p:sp>
        </mc:Choice>
        <mc:Fallback xmlns="">
          <p:sp>
            <p:nvSpPr>
              <p:cNvPr id="126" name="TextBox 125"/>
              <p:cNvSpPr txBox="1">
                <a:spLocks noRot="1" noChangeAspect="1" noMove="1" noResize="1" noEditPoints="1" noAdjustHandles="1" noChangeArrowheads="1" noChangeShapeType="1" noTextEdit="1"/>
              </p:cNvSpPr>
              <p:nvPr/>
            </p:nvSpPr>
            <p:spPr>
              <a:xfrm>
                <a:off x="325227" y="4967096"/>
                <a:ext cx="8557385" cy="1446550"/>
              </a:xfrm>
              <a:prstGeom prst="rect">
                <a:avLst/>
              </a:prstGeom>
              <a:blipFill rotWithShape="0">
                <a:blip r:embed="rId6"/>
                <a:stretch>
                  <a:fillRect l="-926" t="-2954" r="-641" b="-7595"/>
                </a:stretch>
              </a:blipFill>
            </p:spPr>
            <p:txBody>
              <a:bodyPr/>
              <a:lstStyle/>
              <a:p>
                <a:r>
                  <a:rPr lang="sk-SK">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377351"/>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95754" y="295422"/>
            <a:ext cx="64992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Prietok cez infinitezimálnu plôšku</a:t>
            </a:r>
          </a:p>
        </p:txBody>
      </p:sp>
      <p:pic>
        <p:nvPicPr>
          <p:cNvPr id="4" name="Picture 3"/>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6089726" y="829101"/>
            <a:ext cx="226695" cy="240030"/>
          </a:xfrm>
          <a:prstGeom prst="rect">
            <a:avLst/>
          </a:prstGeom>
        </p:spPr>
      </p:pic>
      <p:cxnSp>
        <p:nvCxnSpPr>
          <p:cNvPr id="9" name="Straight Connector 8"/>
          <p:cNvCxnSpPr/>
          <p:nvPr/>
        </p:nvCxnSpPr>
        <p:spPr>
          <a:xfrm>
            <a:off x="5880288" y="1069131"/>
            <a:ext cx="0" cy="137863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15765" y="1910848"/>
            <a:ext cx="0" cy="137863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515765" y="1069131"/>
            <a:ext cx="3364523" cy="84171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513417" y="2431379"/>
            <a:ext cx="3364523" cy="84171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80288" y="1758448"/>
            <a:ext cx="1491176"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7042221" y="1336636"/>
            <a:ext cx="320040" cy="306705"/>
          </a:xfrm>
          <a:prstGeom prst="rect">
            <a:avLst/>
          </a:prstGeom>
        </p:spPr>
      </p:pic>
      <p:cxnSp>
        <p:nvCxnSpPr>
          <p:cNvPr id="62" name="Straight Connector 61"/>
          <p:cNvCxnSpPr/>
          <p:nvPr/>
        </p:nvCxnSpPr>
        <p:spPr>
          <a:xfrm flipV="1">
            <a:off x="2668165" y="1758448"/>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030413" y="1404400"/>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350457" y="1064420"/>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454797" y="2051528"/>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817045" y="1697480"/>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5137089" y="1357500"/>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353973" y="2288336"/>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716221" y="1934288"/>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036265" y="1594308"/>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2323489" y="2539212"/>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685737" y="2185164"/>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005781" y="1845184"/>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475889" y="2776020"/>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3838137" y="2421972"/>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158181" y="2081992"/>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15765" y="3289482"/>
            <a:ext cx="3362175" cy="0"/>
          </a:xfrm>
          <a:prstGeom prst="line">
            <a:avLst/>
          </a:prstGeom>
          <a:ln w="28575">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80288" y="2421972"/>
            <a:ext cx="0" cy="867510"/>
          </a:xfrm>
          <a:prstGeom prst="line">
            <a:avLst/>
          </a:prstGeom>
          <a:ln w="28575">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a:off x="4030413" y="2855727"/>
            <a:ext cx="165265" cy="844063"/>
          </a:xfrm>
          <a:prstGeom prst="arc">
            <a:avLst/>
          </a:prstGeom>
          <a:ln w="28575">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Picture 28"/>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665440" y="3074584"/>
            <a:ext cx="146685" cy="167640"/>
          </a:xfrm>
          <a:prstGeom prst="rect">
            <a:avLst/>
          </a:prstGeom>
        </p:spPr>
      </p:pic>
      <p:sp>
        <p:nvSpPr>
          <p:cNvPr id="30" name="TextBox 29"/>
          <p:cNvSpPr txBox="1"/>
          <p:nvPr/>
        </p:nvSpPr>
        <p:spPr>
          <a:xfrm>
            <a:off x="323557" y="3812345"/>
            <a:ext cx="832807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Dĺžka šikmej hrany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Výška hranola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Objem hranola je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základňa-krát-výška</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Ak hustota vody je    , potom hmotnosť vody v hranole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Všetka tá voda pretečie plôškou za čas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Prietok vody za časovú jednotku teda bude  (v jednotkách              )</a:t>
            </a:r>
          </a:p>
        </p:txBody>
      </p:sp>
      <p:pic>
        <p:nvPicPr>
          <p:cNvPr id="97" name="Picture 96"/>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3093320" y="3846110"/>
            <a:ext cx="495300" cy="300990"/>
          </a:xfrm>
          <a:prstGeom prst="rect">
            <a:avLst/>
          </a:prstGeom>
        </p:spPr>
      </p:pic>
      <p:pic>
        <p:nvPicPr>
          <p:cNvPr id="32" name="Picture 3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2538617" y="4197065"/>
            <a:ext cx="1085850" cy="300990"/>
          </a:xfrm>
          <a:prstGeom prst="rect">
            <a:avLst/>
          </a:prstGeom>
        </p:spPr>
      </p:pic>
      <p:pic>
        <p:nvPicPr>
          <p:cNvPr id="35" name="Picture 34"/>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970605" y="4471825"/>
            <a:ext cx="2705100" cy="363855"/>
          </a:xfrm>
          <a:prstGeom prst="rect">
            <a:avLst/>
          </a:prstGeom>
        </p:spPr>
      </p:pic>
      <p:pic>
        <p:nvPicPr>
          <p:cNvPr id="36" name="Picture 35"/>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611893" y="4987778"/>
            <a:ext cx="121920" cy="167640"/>
          </a:xfrm>
          <a:prstGeom prst="rect">
            <a:avLst/>
          </a:prstGeom>
        </p:spPr>
      </p:pic>
      <p:pic>
        <p:nvPicPr>
          <p:cNvPr id="3" name="Picture 2"/>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7005713" y="4792586"/>
            <a:ext cx="1910715" cy="356235"/>
          </a:xfrm>
          <a:prstGeom prst="rect">
            <a:avLst/>
          </a:prstGeom>
        </p:spPr>
      </p:pic>
      <p:pic>
        <p:nvPicPr>
          <p:cNvPr id="41" name="Picture 40"/>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4875288" y="5339532"/>
            <a:ext cx="123825" cy="112395"/>
          </a:xfrm>
          <a:prstGeom prst="rect">
            <a:avLst/>
          </a:prstGeom>
        </p:spPr>
      </p:pic>
      <p:pic>
        <p:nvPicPr>
          <p:cNvPr id="6" name="Picture 5"/>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4295341" y="6076694"/>
            <a:ext cx="650748" cy="413385"/>
          </a:xfrm>
          <a:prstGeom prst="rect">
            <a:avLst/>
          </a:prstGeom>
        </p:spPr>
      </p:pic>
      <p:sp>
        <p:nvSpPr>
          <p:cNvPr id="43" name="TextBox 42"/>
          <p:cNvSpPr txBox="1"/>
          <p:nvPr/>
        </p:nvSpPr>
        <p:spPr>
          <a:xfrm>
            <a:off x="6625876" y="3699790"/>
            <a:ext cx="21242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Skalárny súčin!</a:t>
            </a:r>
          </a:p>
        </p:txBody>
      </p:sp>
      <p:sp>
        <p:nvSpPr>
          <p:cNvPr id="44" name="Oval 43"/>
          <p:cNvSpPr/>
          <p:nvPr/>
        </p:nvSpPr>
        <p:spPr>
          <a:xfrm>
            <a:off x="6583672" y="3671654"/>
            <a:ext cx="2025755" cy="4972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Arrow Connector 46"/>
          <p:cNvCxnSpPr>
            <a:stCxn id="44" idx="4"/>
          </p:cNvCxnSpPr>
          <p:nvPr/>
        </p:nvCxnSpPr>
        <p:spPr>
          <a:xfrm flipH="1">
            <a:off x="7362261" y="4168929"/>
            <a:ext cx="234289" cy="32912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93891" y="949116"/>
            <a:ext cx="27641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Hranol videný zboku:</a:t>
            </a:r>
          </a:p>
        </p:txBody>
      </p:sp>
      <p:pic>
        <p:nvPicPr>
          <p:cNvPr id="10" name="Picture 9"/>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7104045" y="5558256"/>
            <a:ext cx="638175" cy="262890"/>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489462"/>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2627099" y="1722853"/>
            <a:ext cx="2965304" cy="2189628"/>
          </a:xfrm>
          <a:custGeom>
            <a:avLst/>
            <a:gdLst>
              <a:gd name="connsiteX0" fmla="*/ 1801 w 2965304"/>
              <a:gd name="connsiteY0" fmla="*/ 551717 h 2189628"/>
              <a:gd name="connsiteX1" fmla="*/ 436141 w 2965304"/>
              <a:gd name="connsiteY1" fmla="*/ 574577 h 2189628"/>
              <a:gd name="connsiteX2" fmla="*/ 927631 w 2965304"/>
              <a:gd name="connsiteY2" fmla="*/ 883187 h 2189628"/>
              <a:gd name="connsiteX3" fmla="*/ 1464841 w 2965304"/>
              <a:gd name="connsiteY3" fmla="*/ 1408967 h 2189628"/>
              <a:gd name="connsiteX4" fmla="*/ 1693441 w 2965304"/>
              <a:gd name="connsiteY4" fmla="*/ 2014757 h 2189628"/>
              <a:gd name="connsiteX5" fmla="*/ 1727731 w 2965304"/>
              <a:gd name="connsiteY5" fmla="*/ 2186207 h 2189628"/>
              <a:gd name="connsiteX6" fmla="*/ 2242081 w 2965304"/>
              <a:gd name="connsiteY6" fmla="*/ 1900457 h 2189628"/>
              <a:gd name="connsiteX7" fmla="*/ 2893591 w 2965304"/>
              <a:gd name="connsiteY7" fmla="*/ 1580417 h 2189628"/>
              <a:gd name="connsiteX8" fmla="*/ 2905021 w 2965304"/>
              <a:gd name="connsiteY8" fmla="*/ 1294667 h 2189628"/>
              <a:gd name="connsiteX9" fmla="*/ 2504971 w 2965304"/>
              <a:gd name="connsiteY9" fmla="*/ 791747 h 2189628"/>
              <a:gd name="connsiteX10" fmla="*/ 2104921 w 2965304"/>
              <a:gd name="connsiteY10" fmla="*/ 437417 h 2189628"/>
              <a:gd name="connsiteX11" fmla="*/ 1521991 w 2965304"/>
              <a:gd name="connsiteY11" fmla="*/ 83087 h 2189628"/>
              <a:gd name="connsiteX12" fmla="*/ 1133371 w 2965304"/>
              <a:gd name="connsiteY12" fmla="*/ 3077 h 2189628"/>
              <a:gd name="connsiteX13" fmla="*/ 721891 w 2965304"/>
              <a:gd name="connsiteY13" fmla="*/ 151667 h 2189628"/>
              <a:gd name="connsiteX14" fmla="*/ 298981 w 2965304"/>
              <a:gd name="connsiteY14" fmla="*/ 391697 h 2189628"/>
              <a:gd name="connsiteX15" fmla="*/ 1801 w 2965304"/>
              <a:gd name="connsiteY15" fmla="*/ 551717 h 218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5304" h="2189628">
                <a:moveTo>
                  <a:pt x="1801" y="551717"/>
                </a:moveTo>
                <a:cubicBezTo>
                  <a:pt x="24661" y="582197"/>
                  <a:pt x="281836" y="519332"/>
                  <a:pt x="436141" y="574577"/>
                </a:cubicBezTo>
                <a:cubicBezTo>
                  <a:pt x="590446" y="629822"/>
                  <a:pt x="756181" y="744122"/>
                  <a:pt x="927631" y="883187"/>
                </a:cubicBezTo>
                <a:cubicBezTo>
                  <a:pt x="1099081" y="1022252"/>
                  <a:pt x="1337206" y="1220372"/>
                  <a:pt x="1464841" y="1408967"/>
                </a:cubicBezTo>
                <a:cubicBezTo>
                  <a:pt x="1592476" y="1597562"/>
                  <a:pt x="1649626" y="1885217"/>
                  <a:pt x="1693441" y="2014757"/>
                </a:cubicBezTo>
                <a:cubicBezTo>
                  <a:pt x="1737256" y="2144297"/>
                  <a:pt x="1636291" y="2205257"/>
                  <a:pt x="1727731" y="2186207"/>
                </a:cubicBezTo>
                <a:cubicBezTo>
                  <a:pt x="1819171" y="2167157"/>
                  <a:pt x="2047771" y="2001422"/>
                  <a:pt x="2242081" y="1900457"/>
                </a:cubicBezTo>
                <a:cubicBezTo>
                  <a:pt x="2436391" y="1799492"/>
                  <a:pt x="2783101" y="1681382"/>
                  <a:pt x="2893591" y="1580417"/>
                </a:cubicBezTo>
                <a:cubicBezTo>
                  <a:pt x="3004081" y="1479452"/>
                  <a:pt x="2969791" y="1426112"/>
                  <a:pt x="2905021" y="1294667"/>
                </a:cubicBezTo>
                <a:cubicBezTo>
                  <a:pt x="2840251" y="1163222"/>
                  <a:pt x="2638321" y="934622"/>
                  <a:pt x="2504971" y="791747"/>
                </a:cubicBezTo>
                <a:cubicBezTo>
                  <a:pt x="2371621" y="648872"/>
                  <a:pt x="2268751" y="555527"/>
                  <a:pt x="2104921" y="437417"/>
                </a:cubicBezTo>
                <a:cubicBezTo>
                  <a:pt x="1941091" y="319307"/>
                  <a:pt x="1683916" y="155477"/>
                  <a:pt x="1521991" y="83087"/>
                </a:cubicBezTo>
                <a:cubicBezTo>
                  <a:pt x="1360066" y="10697"/>
                  <a:pt x="1266721" y="-8353"/>
                  <a:pt x="1133371" y="3077"/>
                </a:cubicBezTo>
                <a:cubicBezTo>
                  <a:pt x="1000021" y="14507"/>
                  <a:pt x="860956" y="86897"/>
                  <a:pt x="721891" y="151667"/>
                </a:cubicBezTo>
                <a:cubicBezTo>
                  <a:pt x="582826" y="216437"/>
                  <a:pt x="418996" y="321212"/>
                  <a:pt x="298981" y="391697"/>
                </a:cubicBezTo>
                <a:cubicBezTo>
                  <a:pt x="178966" y="462182"/>
                  <a:pt x="-21059" y="521237"/>
                  <a:pt x="1801" y="551717"/>
                </a:cubicBezTo>
                <a:close/>
              </a:path>
            </a:pathLst>
          </a:custGeom>
          <a:solidFill>
            <a:srgbClr val="FFC000">
              <a:alpha val="18039"/>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098120" y="3221907"/>
            <a:ext cx="2432685" cy="358140"/>
          </a:xfrm>
          <a:prstGeom prst="rect">
            <a:avLst/>
          </a:prstGeom>
        </p:spPr>
      </p:pic>
      <p:grpSp>
        <p:nvGrpSpPr>
          <p:cNvPr id="16" name="Group 15"/>
          <p:cNvGrpSpPr>
            <a:grpSpLocks noChangeAspect="1"/>
          </p:cNvGrpSpPr>
          <p:nvPr/>
        </p:nvGrpSpPr>
        <p:grpSpPr>
          <a:xfrm>
            <a:off x="2676276" y="3067078"/>
            <a:ext cx="1734446" cy="1687433"/>
            <a:chOff x="5880973" y="4190677"/>
            <a:chExt cx="802692" cy="780930"/>
          </a:xfrm>
        </p:grpSpPr>
        <p:cxnSp>
          <p:nvCxnSpPr>
            <p:cNvPr id="17" name="Straight Arrow Connector 16"/>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3785041" y="2270864"/>
            <a:ext cx="583477" cy="211015"/>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03920" y="2136997"/>
            <a:ext cx="854270" cy="1082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55148" y="2081422"/>
            <a:ext cx="85427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900000" flipV="1">
            <a:off x="3164148" y="2564523"/>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627216" y="3237439"/>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20700000" flipV="1">
            <a:off x="2315372" y="3980695"/>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076779" y="2563945"/>
            <a:ext cx="583477" cy="211014"/>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951995" y="2430079"/>
            <a:ext cx="757071" cy="930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01328" y="2397465"/>
            <a:ext cx="816944" cy="58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468165" y="2909554"/>
            <a:ext cx="382318" cy="3752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045561" y="3530519"/>
            <a:ext cx="202751" cy="337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766554" y="4240482"/>
            <a:ext cx="93453" cy="3209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3248109" y="1930885"/>
            <a:ext cx="787808" cy="211014"/>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127548" y="1855616"/>
            <a:ext cx="1001983" cy="541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368875" y="1783623"/>
            <a:ext cx="1349397" cy="45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7" idx="1"/>
          </p:cNvCxnSpPr>
          <p:nvPr/>
        </p:nvCxnSpPr>
        <p:spPr>
          <a:xfrm flipV="1">
            <a:off x="2561977" y="2297430"/>
            <a:ext cx="501263" cy="4226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2090284" y="2774959"/>
            <a:ext cx="389767" cy="669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807629" y="3607421"/>
            <a:ext cx="223708" cy="8580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549996" y="2828412"/>
            <a:ext cx="583477" cy="105507"/>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419298" y="2774959"/>
            <a:ext cx="76298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6428504" y="2799102"/>
            <a:ext cx="579535" cy="82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7" idx="3"/>
          </p:cNvCxnSpPr>
          <p:nvPr/>
        </p:nvCxnSpPr>
        <p:spPr>
          <a:xfrm flipV="1">
            <a:off x="3700235" y="3131820"/>
            <a:ext cx="391705" cy="313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3465957" y="3530519"/>
            <a:ext cx="202751" cy="5768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3372504" y="4254439"/>
            <a:ext cx="46726" cy="455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9" name="TextBox 38"/>
          <p:cNvSpPr txBox="1"/>
          <p:nvPr/>
        </p:nvSpPr>
        <p:spPr>
          <a:xfrm>
            <a:off x="1195754" y="295422"/>
            <a:ext cx="64992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Prietok cez veľkú plochu</a:t>
            </a:r>
          </a:p>
        </p:txBody>
      </p:sp>
      <p:sp>
        <p:nvSpPr>
          <p:cNvPr id="40" name="Freeform 39"/>
          <p:cNvSpPr/>
          <p:nvPr/>
        </p:nvSpPr>
        <p:spPr>
          <a:xfrm>
            <a:off x="4388783" y="3188049"/>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40"/>
          <p:cNvSpPr/>
          <p:nvPr/>
        </p:nvSpPr>
        <p:spPr>
          <a:xfrm>
            <a:off x="4499992" y="3068960"/>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41"/>
          <p:cNvSpPr/>
          <p:nvPr/>
        </p:nvSpPr>
        <p:spPr>
          <a:xfrm>
            <a:off x="4572000" y="2924944"/>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42"/>
          <p:cNvSpPr/>
          <p:nvPr/>
        </p:nvSpPr>
        <p:spPr>
          <a:xfrm>
            <a:off x="4716016" y="3140968"/>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43"/>
          <p:cNvSpPr/>
          <p:nvPr/>
        </p:nvSpPr>
        <p:spPr>
          <a:xfrm>
            <a:off x="4355976" y="2830043"/>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rot="19842254">
            <a:off x="4297116" y="2237284"/>
            <a:ext cx="1491176" cy="421812"/>
            <a:chOff x="4853825" y="2866837"/>
            <a:chExt cx="1491176" cy="421812"/>
          </a:xfrm>
        </p:grpSpPr>
        <p:cxnSp>
          <p:nvCxnSpPr>
            <p:cNvPr id="45" name="Straight Arrow Connector 44"/>
            <p:cNvCxnSpPr/>
            <p:nvPr/>
          </p:nvCxnSpPr>
          <p:spPr>
            <a:xfrm>
              <a:off x="4853825" y="3288649"/>
              <a:ext cx="1491176"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015758" y="2866837"/>
              <a:ext cx="320040" cy="306705"/>
            </a:xfrm>
            <a:prstGeom prst="rect">
              <a:avLst/>
            </a:prstGeom>
          </p:spPr>
        </p:pic>
      </p:grpSp>
      <p:sp>
        <p:nvSpPr>
          <p:cNvPr id="47" name="TextBox 46"/>
          <p:cNvSpPr txBox="1"/>
          <p:nvPr/>
        </p:nvSpPr>
        <p:spPr>
          <a:xfrm>
            <a:off x="467544" y="980728"/>
            <a:ext cx="8219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Plochu vykachličkujem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infinitezimálnymi</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kachličkami</a:t>
            </a:r>
          </a:p>
        </p:txBody>
      </p:sp>
      <p:sp>
        <p:nvSpPr>
          <p:cNvPr id="6" name="TextBox 5"/>
          <p:cNvSpPr txBox="1"/>
          <p:nvPr/>
        </p:nvSpPr>
        <p:spPr>
          <a:xfrm>
            <a:off x="323528" y="4967878"/>
            <a:ext cx="84969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Prietok cez jednu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infinitezimálnu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kachličku je </a:t>
            </a:r>
          </a:p>
        </p:txBody>
      </p:sp>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076056" y="5013176"/>
            <a:ext cx="464820" cy="295275"/>
          </a:xfrm>
          <a:prstGeom prst="rect">
            <a:avLst/>
          </a:prstGeom>
        </p:spPr>
      </p:pic>
      <p:sp>
        <p:nvSpPr>
          <p:cNvPr id="9" name="TextBox 8"/>
          <p:cNvSpPr txBox="1"/>
          <p:nvPr/>
        </p:nvSpPr>
        <p:spPr>
          <a:xfrm>
            <a:off x="467544" y="5496798"/>
            <a:ext cx="77048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Celkový prietok cez (veľkú) plochu bude</a:t>
            </a:r>
          </a:p>
        </p:txBody>
      </p:sp>
      <p:pic>
        <p:nvPicPr>
          <p:cNvPr id="11" name="Picture 10"/>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244914" y="6061189"/>
            <a:ext cx="1937385" cy="563880"/>
          </a:xfrm>
          <a:prstGeom prst="rect">
            <a:avLst/>
          </a:prstGeom>
        </p:spPr>
      </p:pic>
    </p:spTree>
    <p:extLst>
      <p:ext uri="{BB962C8B-B14F-4D97-AF65-F5344CB8AC3E}">
        <p14:creationId xmlns:p14="http://schemas.microsoft.com/office/powerpoint/2010/main" val="3656087770"/>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9" name="TextBox 38"/>
          <p:cNvSpPr txBox="1"/>
          <p:nvPr/>
        </p:nvSpPr>
        <p:spPr>
          <a:xfrm>
            <a:off x="1195754" y="295422"/>
            <a:ext cx="64992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Vnímajte integrál ako súčet!</a:t>
            </a:r>
          </a:p>
        </p:txBody>
      </p:sp>
      <p:grpSp>
        <p:nvGrpSpPr>
          <p:cNvPr id="2" name="Group 1"/>
          <p:cNvGrpSpPr/>
          <p:nvPr/>
        </p:nvGrpSpPr>
        <p:grpSpPr>
          <a:xfrm>
            <a:off x="1907704" y="1015647"/>
            <a:ext cx="5357446" cy="2457886"/>
            <a:chOff x="1807629" y="1722853"/>
            <a:chExt cx="6723176" cy="3031658"/>
          </a:xfrm>
        </p:grpSpPr>
        <p:sp>
          <p:nvSpPr>
            <p:cNvPr id="7" name="Freeform 6"/>
            <p:cNvSpPr/>
            <p:nvPr/>
          </p:nvSpPr>
          <p:spPr>
            <a:xfrm>
              <a:off x="2627099" y="1722853"/>
              <a:ext cx="2965304" cy="2189628"/>
            </a:xfrm>
            <a:custGeom>
              <a:avLst/>
              <a:gdLst>
                <a:gd name="connsiteX0" fmla="*/ 1801 w 2965304"/>
                <a:gd name="connsiteY0" fmla="*/ 551717 h 2189628"/>
                <a:gd name="connsiteX1" fmla="*/ 436141 w 2965304"/>
                <a:gd name="connsiteY1" fmla="*/ 574577 h 2189628"/>
                <a:gd name="connsiteX2" fmla="*/ 927631 w 2965304"/>
                <a:gd name="connsiteY2" fmla="*/ 883187 h 2189628"/>
                <a:gd name="connsiteX3" fmla="*/ 1464841 w 2965304"/>
                <a:gd name="connsiteY3" fmla="*/ 1408967 h 2189628"/>
                <a:gd name="connsiteX4" fmla="*/ 1693441 w 2965304"/>
                <a:gd name="connsiteY4" fmla="*/ 2014757 h 2189628"/>
                <a:gd name="connsiteX5" fmla="*/ 1727731 w 2965304"/>
                <a:gd name="connsiteY5" fmla="*/ 2186207 h 2189628"/>
                <a:gd name="connsiteX6" fmla="*/ 2242081 w 2965304"/>
                <a:gd name="connsiteY6" fmla="*/ 1900457 h 2189628"/>
                <a:gd name="connsiteX7" fmla="*/ 2893591 w 2965304"/>
                <a:gd name="connsiteY7" fmla="*/ 1580417 h 2189628"/>
                <a:gd name="connsiteX8" fmla="*/ 2905021 w 2965304"/>
                <a:gd name="connsiteY8" fmla="*/ 1294667 h 2189628"/>
                <a:gd name="connsiteX9" fmla="*/ 2504971 w 2965304"/>
                <a:gd name="connsiteY9" fmla="*/ 791747 h 2189628"/>
                <a:gd name="connsiteX10" fmla="*/ 2104921 w 2965304"/>
                <a:gd name="connsiteY10" fmla="*/ 437417 h 2189628"/>
                <a:gd name="connsiteX11" fmla="*/ 1521991 w 2965304"/>
                <a:gd name="connsiteY11" fmla="*/ 83087 h 2189628"/>
                <a:gd name="connsiteX12" fmla="*/ 1133371 w 2965304"/>
                <a:gd name="connsiteY12" fmla="*/ 3077 h 2189628"/>
                <a:gd name="connsiteX13" fmla="*/ 721891 w 2965304"/>
                <a:gd name="connsiteY13" fmla="*/ 151667 h 2189628"/>
                <a:gd name="connsiteX14" fmla="*/ 298981 w 2965304"/>
                <a:gd name="connsiteY14" fmla="*/ 391697 h 2189628"/>
                <a:gd name="connsiteX15" fmla="*/ 1801 w 2965304"/>
                <a:gd name="connsiteY15" fmla="*/ 551717 h 218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5304" h="2189628">
                  <a:moveTo>
                    <a:pt x="1801" y="551717"/>
                  </a:moveTo>
                  <a:cubicBezTo>
                    <a:pt x="24661" y="582197"/>
                    <a:pt x="281836" y="519332"/>
                    <a:pt x="436141" y="574577"/>
                  </a:cubicBezTo>
                  <a:cubicBezTo>
                    <a:pt x="590446" y="629822"/>
                    <a:pt x="756181" y="744122"/>
                    <a:pt x="927631" y="883187"/>
                  </a:cubicBezTo>
                  <a:cubicBezTo>
                    <a:pt x="1099081" y="1022252"/>
                    <a:pt x="1337206" y="1220372"/>
                    <a:pt x="1464841" y="1408967"/>
                  </a:cubicBezTo>
                  <a:cubicBezTo>
                    <a:pt x="1592476" y="1597562"/>
                    <a:pt x="1649626" y="1885217"/>
                    <a:pt x="1693441" y="2014757"/>
                  </a:cubicBezTo>
                  <a:cubicBezTo>
                    <a:pt x="1737256" y="2144297"/>
                    <a:pt x="1636291" y="2205257"/>
                    <a:pt x="1727731" y="2186207"/>
                  </a:cubicBezTo>
                  <a:cubicBezTo>
                    <a:pt x="1819171" y="2167157"/>
                    <a:pt x="2047771" y="2001422"/>
                    <a:pt x="2242081" y="1900457"/>
                  </a:cubicBezTo>
                  <a:cubicBezTo>
                    <a:pt x="2436391" y="1799492"/>
                    <a:pt x="2783101" y="1681382"/>
                    <a:pt x="2893591" y="1580417"/>
                  </a:cubicBezTo>
                  <a:cubicBezTo>
                    <a:pt x="3004081" y="1479452"/>
                    <a:pt x="2969791" y="1426112"/>
                    <a:pt x="2905021" y="1294667"/>
                  </a:cubicBezTo>
                  <a:cubicBezTo>
                    <a:pt x="2840251" y="1163222"/>
                    <a:pt x="2638321" y="934622"/>
                    <a:pt x="2504971" y="791747"/>
                  </a:cubicBezTo>
                  <a:cubicBezTo>
                    <a:pt x="2371621" y="648872"/>
                    <a:pt x="2268751" y="555527"/>
                    <a:pt x="2104921" y="437417"/>
                  </a:cubicBezTo>
                  <a:cubicBezTo>
                    <a:pt x="1941091" y="319307"/>
                    <a:pt x="1683916" y="155477"/>
                    <a:pt x="1521991" y="83087"/>
                  </a:cubicBezTo>
                  <a:cubicBezTo>
                    <a:pt x="1360066" y="10697"/>
                    <a:pt x="1266721" y="-8353"/>
                    <a:pt x="1133371" y="3077"/>
                  </a:cubicBezTo>
                  <a:cubicBezTo>
                    <a:pt x="1000021" y="14507"/>
                    <a:pt x="860956" y="86897"/>
                    <a:pt x="721891" y="151667"/>
                  </a:cubicBezTo>
                  <a:cubicBezTo>
                    <a:pt x="582826" y="216437"/>
                    <a:pt x="418996" y="321212"/>
                    <a:pt x="298981" y="391697"/>
                  </a:cubicBezTo>
                  <a:cubicBezTo>
                    <a:pt x="178966" y="462182"/>
                    <a:pt x="-21059" y="521237"/>
                    <a:pt x="1801" y="551717"/>
                  </a:cubicBezTo>
                  <a:close/>
                </a:path>
              </a:pathLst>
            </a:custGeom>
            <a:solidFill>
              <a:srgbClr val="FFC000">
                <a:alpha val="18039"/>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6098120" y="3221907"/>
              <a:ext cx="2432685" cy="358140"/>
            </a:xfrm>
            <a:prstGeom prst="rect">
              <a:avLst/>
            </a:prstGeom>
          </p:spPr>
        </p:pic>
        <p:grpSp>
          <p:nvGrpSpPr>
            <p:cNvPr id="16" name="Group 15"/>
            <p:cNvGrpSpPr>
              <a:grpSpLocks noChangeAspect="1"/>
            </p:cNvGrpSpPr>
            <p:nvPr/>
          </p:nvGrpSpPr>
          <p:grpSpPr>
            <a:xfrm>
              <a:off x="2676276" y="3067078"/>
              <a:ext cx="1734446" cy="1687433"/>
              <a:chOff x="5880973" y="4190677"/>
              <a:chExt cx="802692" cy="780930"/>
            </a:xfrm>
          </p:grpSpPr>
          <p:cxnSp>
            <p:nvCxnSpPr>
              <p:cNvPr id="17" name="Straight Arrow Connector 16"/>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3785041" y="2270864"/>
              <a:ext cx="583477" cy="211015"/>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03920" y="2136997"/>
              <a:ext cx="854270" cy="1082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55148" y="2081422"/>
              <a:ext cx="85427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900000" flipV="1">
              <a:off x="3164148" y="2564523"/>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627216" y="3237439"/>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20700000" flipV="1">
              <a:off x="2315372" y="3980695"/>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076779" y="2563945"/>
              <a:ext cx="583477" cy="211014"/>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951995" y="2430079"/>
              <a:ext cx="757071" cy="930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01328" y="2397465"/>
              <a:ext cx="816944" cy="58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468165" y="2909554"/>
              <a:ext cx="382318" cy="3752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045561" y="3530519"/>
              <a:ext cx="202751" cy="337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766554" y="4240482"/>
              <a:ext cx="93453" cy="3209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3248109" y="1930885"/>
              <a:ext cx="787808" cy="211014"/>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127548" y="1855616"/>
              <a:ext cx="1001983" cy="541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368875" y="1783623"/>
              <a:ext cx="1349397" cy="45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7" idx="1"/>
            </p:cNvCxnSpPr>
            <p:nvPr/>
          </p:nvCxnSpPr>
          <p:spPr>
            <a:xfrm flipV="1">
              <a:off x="2561977" y="2297430"/>
              <a:ext cx="501263" cy="4226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2090284" y="2774959"/>
              <a:ext cx="389767" cy="669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807629" y="3607421"/>
              <a:ext cx="223708" cy="8580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549996" y="2828412"/>
              <a:ext cx="583477" cy="105507"/>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419298" y="2774959"/>
              <a:ext cx="76298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6428504" y="2799102"/>
              <a:ext cx="579535" cy="82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7" idx="3"/>
            </p:cNvCxnSpPr>
            <p:nvPr/>
          </p:nvCxnSpPr>
          <p:spPr>
            <a:xfrm flipV="1">
              <a:off x="3700235" y="3131820"/>
              <a:ext cx="391705" cy="313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3465957" y="3530519"/>
              <a:ext cx="202751" cy="5768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3372504" y="4254439"/>
              <a:ext cx="46726" cy="455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4388783" y="3188049"/>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40"/>
            <p:cNvSpPr/>
            <p:nvPr/>
          </p:nvSpPr>
          <p:spPr>
            <a:xfrm>
              <a:off x="4499992" y="3068960"/>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41"/>
            <p:cNvSpPr/>
            <p:nvPr/>
          </p:nvSpPr>
          <p:spPr>
            <a:xfrm>
              <a:off x="4572000" y="2924944"/>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42"/>
            <p:cNvSpPr/>
            <p:nvPr/>
          </p:nvSpPr>
          <p:spPr>
            <a:xfrm>
              <a:off x="4716016" y="3140968"/>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43"/>
            <p:cNvSpPr/>
            <p:nvPr/>
          </p:nvSpPr>
          <p:spPr>
            <a:xfrm>
              <a:off x="4355976" y="2830043"/>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rot="19842254">
              <a:off x="4297116" y="2237284"/>
              <a:ext cx="1491176" cy="421812"/>
              <a:chOff x="4853825" y="2866837"/>
              <a:chExt cx="1491176" cy="421812"/>
            </a:xfrm>
          </p:grpSpPr>
          <p:cxnSp>
            <p:nvCxnSpPr>
              <p:cNvPr id="45" name="Straight Arrow Connector 44"/>
              <p:cNvCxnSpPr/>
              <p:nvPr/>
            </p:nvCxnSpPr>
            <p:spPr>
              <a:xfrm>
                <a:off x="4853825" y="3288649"/>
                <a:ext cx="1491176"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015758" y="2866837"/>
                <a:ext cx="320040" cy="306705"/>
              </a:xfrm>
              <a:prstGeom prst="rect">
                <a:avLst/>
              </a:prstGeom>
            </p:spPr>
          </p:pic>
        </p:grpSp>
      </p:grpSp>
      <mc:AlternateContent xmlns:mc="http://schemas.openxmlformats.org/markup-compatibility/2006" xmlns:a14="http://schemas.microsoft.com/office/drawing/2010/main">
        <mc:Choice Requires="a14">
          <p:sp>
            <p:nvSpPr>
              <p:cNvPr id="47" name="TextBox 46"/>
              <p:cNvSpPr txBox="1"/>
              <p:nvPr/>
            </p:nvSpPr>
            <p:spPr>
              <a:xfrm>
                <a:off x="273478" y="3557342"/>
                <a:ext cx="8219256" cy="32094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Plochu vykachličkujem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infinitezimálnymi</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kachličkami, každá kachlička má nejakú polohu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 tom istom bode je definovaný aj vektor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acc>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d>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aj „vektor kachličky“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každú kachličku vyčíslim skalárny súčin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vzniknuté hodnoty sčítam „cez celú uvažovanú plochu“. Výsledné číslo sa volá „integrál po cez plochu“ alebo „plošný integrál“ a označuje 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Všimnite si, že nikde sme nehovorili o žiadnom „opaku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deriváce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To, čo sme popísali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sa dá najlepšie predstaviť ako numerický počítačový program.</a:t>
                </a:r>
              </a:p>
            </p:txBody>
          </p:sp>
        </mc:Choice>
        <mc:Fallback xmlns="">
          <p:sp>
            <p:nvSpPr>
              <p:cNvPr id="47" name="TextBox 46"/>
              <p:cNvSpPr txBox="1">
                <a:spLocks noRot="1" noChangeAspect="1" noMove="1" noResize="1" noEditPoints="1" noAdjustHandles="1" noChangeArrowheads="1" noChangeShapeType="1" noTextEdit="1"/>
              </p:cNvSpPr>
              <p:nvPr/>
            </p:nvSpPr>
            <p:spPr>
              <a:xfrm>
                <a:off x="273478" y="3557342"/>
                <a:ext cx="8219256" cy="3209468"/>
              </a:xfrm>
              <a:prstGeom prst="rect">
                <a:avLst/>
              </a:prstGeom>
              <a:blipFill rotWithShape="0">
                <a:blip r:embed="rId10"/>
                <a:stretch>
                  <a:fillRect l="-816" t="-1141" b="-2471"/>
                </a:stretch>
              </a:blipFill>
            </p:spPr>
            <p:txBody>
              <a:bodyPr/>
              <a:lstStyle/>
              <a:p>
                <a:r>
                  <a:rPr lang="sk-SK">
                    <a:noFill/>
                  </a:rPr>
                  <a:t> </a:t>
                </a:r>
              </a:p>
            </p:txBody>
          </p:sp>
        </mc:Fallback>
      </mc:AlternateContent>
      <p:pic>
        <p:nvPicPr>
          <p:cNvPr id="12" name="Picture 11"/>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4012583" y="5430524"/>
            <a:ext cx="741045" cy="563880"/>
          </a:xfrm>
          <a:prstGeom prst="rect">
            <a:avLst/>
          </a:prstGeom>
        </p:spPr>
      </p:pic>
      <p:pic>
        <p:nvPicPr>
          <p:cNvPr id="10" name="Picture 9"/>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6627460" y="4221088"/>
            <a:ext cx="1064895" cy="306705"/>
          </a:xfrm>
          <a:prstGeom prst="rect">
            <a:avLst/>
          </a:prstGeom>
        </p:spPr>
      </p:pic>
    </p:spTree>
    <p:extLst>
      <p:ext uri="{BB962C8B-B14F-4D97-AF65-F5344CB8AC3E}">
        <p14:creationId xmlns:p14="http://schemas.microsoft.com/office/powerpoint/2010/main" val="3838501607"/>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3293" y="1318505"/>
            <a:ext cx="3670312" cy="2420981"/>
          </a:xfrm>
          <a:prstGeom prst="rect">
            <a:avLst/>
          </a:prstGeom>
        </p:spPr>
      </p:pic>
      <p:sp>
        <p:nvSpPr>
          <p:cNvPr id="83" name="TextBox 82"/>
          <p:cNvSpPr txBox="1"/>
          <p:nvPr/>
        </p:nvSpPr>
        <p:spPr>
          <a:xfrm>
            <a:off x="873457" y="464024"/>
            <a:ext cx="76563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Nový pojem: výtok vektora z uzavretej plochy</a:t>
            </a:r>
          </a:p>
        </p:txBody>
      </p:sp>
      <p:sp>
        <p:nvSpPr>
          <p:cNvPr id="84" name="TextBox 83"/>
          <p:cNvSpPr txBox="1"/>
          <p:nvPr/>
        </p:nvSpPr>
        <p:spPr>
          <a:xfrm>
            <a:off x="185931" y="3769703"/>
            <a:ext cx="873970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Mám vektorové pole prúdovej hustoty. Myslím si v priestore uzavretú plochu. Prúd na niektorých miestach do plochy vteká, inde vyteká.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Vtekanie budem považovať za záporné vytekanie</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1" i="0" u="none" strike="noStrike" kern="1200" cap="none" spc="0" normalizeH="0" baseline="0" noProof="0" dirty="0">
                <a:ln>
                  <a:noFill/>
                </a:ln>
                <a:solidFill>
                  <a:srgbClr val="FF0000"/>
                </a:solidFill>
                <a:effectLst/>
                <a:uLnTx/>
                <a:uFillTx/>
                <a:latin typeface="Calibri" panose="020F0502020204030204"/>
                <a:ea typeface="+mn-ea"/>
                <a:cs typeface="+mn-cs"/>
              </a:rPr>
              <a:t>skalárny súčin to zariadi</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 budem počítať celkový výtok prúdu cez celú uzavretú plochu. </a:t>
            </a:r>
            <a:r>
              <a:rPr kumimoji="0" lang="sk-SK" sz="2200" b="1" i="0" u="none" strike="noStrike" kern="1200" cap="none" spc="0" normalizeH="0" baseline="0" noProof="0" dirty="0">
                <a:ln>
                  <a:noFill/>
                </a:ln>
                <a:solidFill>
                  <a:srgbClr val="FF0000"/>
                </a:solidFill>
                <a:effectLst/>
                <a:uLnTx/>
                <a:uFillTx/>
                <a:latin typeface="Calibri" panose="020F0502020204030204"/>
                <a:ea typeface="+mn-ea"/>
                <a:cs typeface="+mn-cs"/>
              </a:rPr>
              <a:t>Povrch plochy "vykachličkujem" infinitezimálnymi plôškami.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Prúd cez jednu takú plôšku je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Celkový prúd vytekajúci z uzavretej plochy je teda </a:t>
            </a:r>
            <a:endParaRPr kumimoji="0" lang="sk-SK" sz="2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65" name="Group 64"/>
          <p:cNvGrpSpPr/>
          <p:nvPr/>
        </p:nvGrpSpPr>
        <p:grpSpPr>
          <a:xfrm>
            <a:off x="5332398" y="1233460"/>
            <a:ext cx="991207" cy="634841"/>
            <a:chOff x="5332398" y="1233460"/>
            <a:chExt cx="991207" cy="634841"/>
          </a:xfrm>
        </p:grpSpPr>
        <p:cxnSp>
          <p:nvCxnSpPr>
            <p:cNvPr id="3" name="Straight Connector 2"/>
            <p:cNvCxnSpPr/>
            <p:nvPr/>
          </p:nvCxnSpPr>
          <p:spPr>
            <a:xfrm>
              <a:off x="5332398" y="1705819"/>
              <a:ext cx="189381" cy="16248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339541" y="1602550"/>
              <a:ext cx="81886" cy="10705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517017" y="1755682"/>
              <a:ext cx="88446" cy="10477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4284" y="1593026"/>
              <a:ext cx="195941" cy="1639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74743" y="1233460"/>
              <a:ext cx="848862" cy="49729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4705658" y="1181180"/>
            <a:ext cx="991207" cy="634841"/>
            <a:chOff x="5332398" y="1233460"/>
            <a:chExt cx="991207" cy="634841"/>
          </a:xfrm>
        </p:grpSpPr>
        <p:cxnSp>
          <p:nvCxnSpPr>
            <p:cNvPr id="38" name="Straight Connector 37"/>
            <p:cNvCxnSpPr/>
            <p:nvPr/>
          </p:nvCxnSpPr>
          <p:spPr>
            <a:xfrm>
              <a:off x="5332398" y="1705819"/>
              <a:ext cx="189381" cy="16248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339541" y="1602550"/>
              <a:ext cx="81886" cy="1070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517017" y="1755682"/>
              <a:ext cx="88446" cy="1047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4284" y="1593026"/>
              <a:ext cx="195941" cy="1639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474743" y="1233460"/>
              <a:ext cx="848862" cy="4972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417660" y="1131828"/>
            <a:ext cx="991207" cy="634841"/>
            <a:chOff x="5332398" y="1233460"/>
            <a:chExt cx="991207" cy="634841"/>
          </a:xfrm>
        </p:grpSpPr>
        <p:cxnSp>
          <p:nvCxnSpPr>
            <p:cNvPr id="44" name="Straight Connector 43"/>
            <p:cNvCxnSpPr/>
            <p:nvPr/>
          </p:nvCxnSpPr>
          <p:spPr>
            <a:xfrm>
              <a:off x="5332398" y="1705819"/>
              <a:ext cx="189381" cy="16248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339541" y="1602550"/>
              <a:ext cx="81886" cy="1070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517017" y="1755682"/>
              <a:ext cx="88446" cy="1047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414284" y="1593026"/>
              <a:ext cx="195941" cy="1639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474743" y="1233460"/>
              <a:ext cx="848862" cy="4972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785605" y="1442949"/>
            <a:ext cx="991207" cy="634841"/>
            <a:chOff x="5332398" y="1233460"/>
            <a:chExt cx="991207" cy="634841"/>
          </a:xfrm>
        </p:grpSpPr>
        <p:cxnSp>
          <p:nvCxnSpPr>
            <p:cNvPr id="50" name="Straight Connector 49"/>
            <p:cNvCxnSpPr/>
            <p:nvPr/>
          </p:nvCxnSpPr>
          <p:spPr>
            <a:xfrm>
              <a:off x="5332398" y="1705819"/>
              <a:ext cx="189381" cy="16248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339541" y="1602550"/>
              <a:ext cx="81886" cy="1070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17017" y="1755682"/>
              <a:ext cx="88446" cy="1047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14284" y="1593026"/>
              <a:ext cx="195941" cy="1639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474743" y="1233460"/>
              <a:ext cx="848862" cy="4972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4252836" y="975572"/>
            <a:ext cx="991207" cy="634841"/>
            <a:chOff x="5332398" y="1233460"/>
            <a:chExt cx="991207" cy="634841"/>
          </a:xfrm>
        </p:grpSpPr>
        <p:cxnSp>
          <p:nvCxnSpPr>
            <p:cNvPr id="56" name="Straight Connector 55"/>
            <p:cNvCxnSpPr/>
            <p:nvPr/>
          </p:nvCxnSpPr>
          <p:spPr>
            <a:xfrm>
              <a:off x="5332398" y="1705819"/>
              <a:ext cx="189381" cy="16248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339541" y="1602550"/>
              <a:ext cx="81886" cy="1070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517017" y="1755682"/>
              <a:ext cx="88446" cy="1047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14284" y="1593026"/>
              <a:ext cx="195941" cy="1639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474743" y="1233460"/>
              <a:ext cx="848862" cy="4972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162774" y="1080767"/>
            <a:ext cx="991207" cy="634841"/>
            <a:chOff x="5332398" y="1233460"/>
            <a:chExt cx="991207" cy="634841"/>
          </a:xfrm>
        </p:grpSpPr>
        <p:cxnSp>
          <p:nvCxnSpPr>
            <p:cNvPr id="62" name="Straight Connector 61"/>
            <p:cNvCxnSpPr/>
            <p:nvPr/>
          </p:nvCxnSpPr>
          <p:spPr>
            <a:xfrm>
              <a:off x="5332398" y="1705819"/>
              <a:ext cx="189381" cy="16248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339541" y="1602550"/>
              <a:ext cx="81886" cy="1070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5517017" y="1755682"/>
              <a:ext cx="88446" cy="1047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414284" y="1593026"/>
              <a:ext cx="195941" cy="1639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5474743" y="1233460"/>
              <a:ext cx="848862" cy="4972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4499793" y="1399420"/>
            <a:ext cx="991207" cy="634841"/>
            <a:chOff x="5332398" y="1233460"/>
            <a:chExt cx="991207" cy="634841"/>
          </a:xfrm>
        </p:grpSpPr>
        <p:cxnSp>
          <p:nvCxnSpPr>
            <p:cNvPr id="70" name="Straight Connector 69"/>
            <p:cNvCxnSpPr/>
            <p:nvPr/>
          </p:nvCxnSpPr>
          <p:spPr>
            <a:xfrm>
              <a:off x="5332398" y="1705819"/>
              <a:ext cx="189381" cy="16248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339541" y="1602550"/>
              <a:ext cx="81886" cy="1070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517017" y="1755682"/>
              <a:ext cx="88446" cy="1047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14284" y="1593026"/>
              <a:ext cx="195941" cy="1639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474743" y="1233460"/>
              <a:ext cx="848862" cy="4972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pic>
        <p:nvPicPr>
          <p:cNvPr id="76" name="Picture 7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331096" y="945411"/>
            <a:ext cx="320040" cy="306705"/>
          </a:xfrm>
          <a:prstGeom prst="rect">
            <a:avLst/>
          </a:prstGeom>
        </p:spPr>
      </p:pic>
      <p:pic>
        <p:nvPicPr>
          <p:cNvPr id="78" name="Picture 7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975431" y="1502101"/>
            <a:ext cx="226695" cy="346710"/>
          </a:xfrm>
          <a:prstGeom prst="rect">
            <a:avLst/>
          </a:prstGeom>
        </p:spPr>
      </p:pic>
      <p:pic>
        <p:nvPicPr>
          <p:cNvPr id="79" name="Picture 7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358635" y="5464298"/>
            <a:ext cx="640080" cy="352425"/>
          </a:xfrm>
          <a:prstGeom prst="rect">
            <a:avLst/>
          </a:prstGeom>
        </p:spPr>
      </p:pic>
      <p:pic>
        <p:nvPicPr>
          <p:cNvPr id="2" name="Picture 1"/>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77926" y="5976794"/>
            <a:ext cx="4587240" cy="763905"/>
          </a:xfrm>
          <a:prstGeom prst="rect">
            <a:avLst/>
          </a:prstGeom>
        </p:spPr>
      </p:pic>
      <p:sp>
        <p:nvSpPr>
          <p:cNvPr id="4" name="TextBox 3"/>
          <p:cNvSpPr txBox="1"/>
          <p:nvPr/>
        </p:nvSpPr>
        <p:spPr>
          <a:xfrm>
            <a:off x="5014447" y="5893361"/>
            <a:ext cx="40340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krúžok cez integrál znamená, že integračná plocha je uzavretá</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098101"/>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namusicfountain.com/product-images/Semi-spherical%20dandelion%20Nozzle.jpg"/>
          <p:cNvPicPr>
            <a:picLocks noChangeAspect="1" noChangeArrowheads="1"/>
          </p:cNvPicPr>
          <p:nvPr/>
        </p:nvPicPr>
        <p:blipFill rotWithShape="1">
          <a:blip r:embed="rId2">
            <a:extLst>
              <a:ext uri="{28A0092B-C50C-407E-A947-70E740481C1C}">
                <a14:useLocalDpi xmlns:a14="http://schemas.microsoft.com/office/drawing/2010/main" val="0"/>
              </a:ext>
            </a:extLst>
          </a:blip>
          <a:srcRect r="43262" b="18868"/>
          <a:stretch/>
        </p:blipFill>
        <p:spPr bwMode="auto">
          <a:xfrm>
            <a:off x="4572000" y="3068960"/>
            <a:ext cx="2655864" cy="31571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166730"/>
            <a:ext cx="39646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Radiálna fontána</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50" name="Picture 2" descr="http://i.imgur.com/ZqdQ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16" y="875828"/>
            <a:ext cx="2976265" cy="198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403640"/>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66730"/>
            <a:ext cx="39646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Radiálna fontána</a:t>
            </a:r>
          </a:p>
        </p:txBody>
      </p:sp>
      <p:sp>
        <p:nvSpPr>
          <p:cNvPr id="3" name="TextBox 2"/>
          <p:cNvSpPr txBox="1"/>
          <p:nvPr/>
        </p:nvSpPr>
        <p:spPr>
          <a:xfrm>
            <a:off x="107504" y="3429000"/>
            <a:ext cx="8928992"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Predstavme si takúto fontánovú hlavicu z ktorej strieka ideálna nestlačiteľná, nemrznúca, nevyparujúca sa kvapalina vo vesmíre. A predstavme si, že otvory v hlavici sú mikroskopické a je ich miliardy, takže z hlavice strieka hmla mikroskopických kvapiek. A ešte si predstavme, že fontána nemá žiaden prívod vody, lebo voda sa vyrába vnútri spaľovaním vodíka a kyslíka. Každá kvapka si zotrvačnosťou udržiava stálu rýchlosť a hýbe sa v smere radiály.  Hmla blízko hlavice je hustá, keď sa vzďaľujeme od hlavice hmla redne (lebo trajektórie jednotlivých kvapiek – radiály – sa od seba vzďaľujú).</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836712"/>
            <a:ext cx="2736304" cy="2458709"/>
          </a:xfrm>
          <a:prstGeom prst="rect">
            <a:avLst/>
          </a:prstGeom>
        </p:spPr>
      </p:pic>
      <p:pic>
        <p:nvPicPr>
          <p:cNvPr id="34" name="Picture 33"/>
          <p:cNvPicPr>
            <a:picLocks noChangeAspect="1"/>
          </p:cNvPicPr>
          <p:nvPr/>
        </p:nvPicPr>
        <p:blipFill>
          <a:blip r:embed="rId3"/>
          <a:stretch>
            <a:fillRect/>
          </a:stretch>
        </p:blipFill>
        <p:spPr>
          <a:xfrm>
            <a:off x="4860032" y="836712"/>
            <a:ext cx="2426418" cy="2469094"/>
          </a:xfrm>
          <a:prstGeom prst="rect">
            <a:avLst/>
          </a:prstGeom>
        </p:spPr>
      </p:pic>
    </p:spTree>
    <p:extLst>
      <p:ext uri="{BB962C8B-B14F-4D97-AF65-F5344CB8AC3E}">
        <p14:creationId xmlns:p14="http://schemas.microsoft.com/office/powerpoint/2010/main" val="247999366"/>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343" y="627797"/>
            <a:ext cx="72742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Prúdové pole radiálnej fontány</a:t>
            </a:r>
          </a:p>
        </p:txBody>
      </p:sp>
      <p:sp>
        <p:nvSpPr>
          <p:cNvPr id="3" name="TextBox 2"/>
          <p:cNvSpPr txBox="1"/>
          <p:nvPr/>
        </p:nvSpPr>
        <p:spPr>
          <a:xfrm>
            <a:off x="750627" y="1583140"/>
            <a:ext cx="464023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Ako vyzerá pole rýchlostí: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366293" y="2112551"/>
            <a:ext cx="226695" cy="240030"/>
          </a:xfrm>
          <a:prstGeom prst="rect">
            <a:avLst/>
          </a:prstGeom>
        </p:spPr>
      </p:pic>
      <p:sp>
        <p:nvSpPr>
          <p:cNvPr id="5" name="TextBox 4"/>
          <p:cNvSpPr txBox="1"/>
          <p:nvPr/>
        </p:nvSpPr>
        <p:spPr>
          <a:xfrm>
            <a:off x="1787856" y="2030663"/>
            <a:ext cx="63189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má smer       a konštantnú veľkosť     </a:t>
            </a:r>
          </a:p>
        </p:txBody>
      </p:sp>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57398" y="2086952"/>
            <a:ext cx="226695" cy="240030"/>
          </a:xfrm>
          <a:prstGeom prst="rect">
            <a:avLst/>
          </a:prstGeom>
        </p:spPr>
      </p:pic>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817738" y="2187654"/>
            <a:ext cx="114300" cy="114300"/>
          </a:xfrm>
          <a:prstGeom prst="rect">
            <a:avLst/>
          </a:prstGeom>
        </p:spPr>
      </p:pic>
      <p:pic>
        <p:nvPicPr>
          <p:cNvPr id="8" name="Picture 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787858" y="3193000"/>
            <a:ext cx="5720715" cy="695325"/>
          </a:xfrm>
          <a:prstGeom prst="rect">
            <a:avLst/>
          </a:prstGeom>
        </p:spPr>
      </p:pic>
      <p:sp>
        <p:nvSpPr>
          <p:cNvPr id="12" name="TextBox 11"/>
          <p:cNvSpPr txBox="1"/>
          <p:nvPr/>
        </p:nvSpPr>
        <p:spPr>
          <a:xfrm>
            <a:off x="750627" y="2661313"/>
            <a:ext cx="24334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Riešenie:</a:t>
            </a:r>
          </a:p>
        </p:txBody>
      </p:sp>
      <p:sp>
        <p:nvSpPr>
          <p:cNvPr id="14" name="TextBox 13"/>
          <p:cNvSpPr txBox="1"/>
          <p:nvPr/>
        </p:nvSpPr>
        <p:spPr>
          <a:xfrm>
            <a:off x="750627" y="4148919"/>
            <a:ext cx="805217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Hustota fontánovej hmly bude funkciou vzdialenosti od zdroja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hustota prúdu vody bude  </a:t>
            </a:r>
          </a:p>
        </p:txBody>
      </p:sp>
      <p:pic>
        <p:nvPicPr>
          <p:cNvPr id="15" name="Picture 14"/>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8020050" y="4236727"/>
            <a:ext cx="419100" cy="255270"/>
          </a:xfrm>
          <a:prstGeom prst="rect">
            <a:avLst/>
          </a:prstGeom>
        </p:spPr>
      </p:pic>
      <p:pic>
        <p:nvPicPr>
          <p:cNvPr id="10" name="Picture 9"/>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708468" y="4918361"/>
            <a:ext cx="2887980" cy="588645"/>
          </a:xfrm>
          <a:prstGeom prst="rect">
            <a:avLst/>
          </a:prstGeom>
        </p:spPr>
      </p:pic>
      <p:sp>
        <p:nvSpPr>
          <p:cNvPr id="18" name="TextBox 17"/>
          <p:cNvSpPr txBox="1"/>
          <p:nvPr/>
        </p:nvSpPr>
        <p:spPr>
          <a:xfrm>
            <a:off x="846161" y="5923128"/>
            <a:ext cx="78201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Závislosť           určíme z toho, že voda sa mimo centrálneho zdroja nestráca ani nevzniká. </a:t>
            </a:r>
          </a:p>
        </p:txBody>
      </p:sp>
      <p:pic>
        <p:nvPicPr>
          <p:cNvPr id="19" name="Picture 18"/>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2071901" y="6010936"/>
            <a:ext cx="419100" cy="25527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346275"/>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6728" y="1392072"/>
            <a:ext cx="833878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Obalíme centrálny zdroj myslenou sférou o polomere R, potom celkový výtok vody von z tej sféry ( v kg s</a:t>
            </a:r>
            <a:r>
              <a:rPr kumimoji="0" lang="sk-SK" sz="22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)bude zrejme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 táto hodnota nesmie závisieť na polomere R (lebo voda sa medzi dvoma sférami o rôznych polomeroch nestráca ani nevzniká), takže</a:t>
            </a:r>
          </a:p>
        </p:txBody>
      </p:sp>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49935" y="2275812"/>
            <a:ext cx="1720215" cy="285750"/>
          </a:xfrm>
          <a:prstGeom prst="rect">
            <a:avLst/>
          </a:prstGeom>
        </p:spPr>
      </p:pic>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549935" y="3724749"/>
            <a:ext cx="1520190" cy="520065"/>
          </a:xfrm>
          <a:prstGeom prst="rect">
            <a:avLst/>
          </a:prstGeom>
        </p:spPr>
      </p:pic>
      <p:pic>
        <p:nvPicPr>
          <p:cNvPr id="8" name="Picture 7"/>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419872" y="4725144"/>
            <a:ext cx="1708785" cy="588645"/>
          </a:xfrm>
          <a:prstGeom prst="rect">
            <a:avLst/>
          </a:prstGeom>
        </p:spPr>
      </p:pic>
      <p:sp>
        <p:nvSpPr>
          <p:cNvPr id="12" name="Rectangle 11"/>
          <p:cNvSpPr/>
          <p:nvPr/>
        </p:nvSpPr>
        <p:spPr>
          <a:xfrm>
            <a:off x="2838733" y="4604319"/>
            <a:ext cx="3534771" cy="768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 name="TextBox 12"/>
              <p:cNvSpPr txBox="1"/>
              <p:nvPr/>
            </p:nvSpPr>
            <p:spPr>
              <a:xfrm>
                <a:off x="179512" y="5517232"/>
                <a:ext cx="769733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Hustota prúdu má smer radiály a klesá so štvorcom vzdialenosti. Pripomeňme, že hustota prúdu sa udáva v jednotkách kgm</a:t>
                </a:r>
                <a:r>
                  <a:rPr kumimoji="0" lang="sk-SK" sz="22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sk-SK" sz="22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Veličina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je celková výdatnosť fontány v jednotkách kg s</a:t>
                </a:r>
                <a:r>
                  <a:rPr kumimoji="0" lang="sk-SK" sz="22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179512" y="5517232"/>
                <a:ext cx="7697337" cy="1107996"/>
              </a:xfrm>
              <a:prstGeom prst="rect">
                <a:avLst/>
              </a:prstGeom>
              <a:blipFill rotWithShape="0">
                <a:blip r:embed="rId11"/>
                <a:stretch>
                  <a:fillRect l="-1029" t="-3846" b="-104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987824" y="548680"/>
            <a:ext cx="2887980" cy="588645"/>
          </a:xfrm>
          <a:prstGeom prst="rect">
            <a:avLst/>
          </a:prstGeom>
        </p:spPr>
      </p:pic>
    </p:spTree>
    <p:extLst>
      <p:ext uri="{BB962C8B-B14F-4D97-AF65-F5344CB8AC3E}">
        <p14:creationId xmlns:p14="http://schemas.microsoft.com/office/powerpoint/2010/main" val="128969473"/>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7664" y="116632"/>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 zákon akcie a reakcie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http://imshopping.rediff.com/imgshop/300-400/shopping/pixs/17765/p/portable_digital_hanging_scale_luggage_weighing_balance_40kg__1._portable-digital-hanging-scale-luggage-weighing-balance-40kg-10g.jpg"/>
          <p:cNvPicPr>
            <a:picLocks noChangeAspect="1" noChangeArrowheads="1"/>
          </p:cNvPicPr>
          <p:nvPr/>
        </p:nvPicPr>
        <p:blipFill rotWithShape="1">
          <a:blip r:embed="rId4">
            <a:extLst>
              <a:ext uri="{28A0092B-C50C-407E-A947-70E740481C1C}">
                <a14:useLocalDpi xmlns:a14="http://schemas.microsoft.com/office/drawing/2010/main" val="0"/>
              </a:ext>
            </a:extLst>
          </a:blip>
          <a:srcRect l="50568"/>
          <a:stretch/>
        </p:blipFill>
        <p:spPr bwMode="auto">
          <a:xfrm>
            <a:off x="683568" y="1628800"/>
            <a:ext cx="1365426" cy="2524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03032" y="692696"/>
            <a:ext cx="5760640"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Možno Newton nosil kufre.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možno si všimol, že váha ktorú cíti v ruke, je rovnaká, či kufor drží za držadlo alebo na držadlo priviaže špagát a drží špagát (ak je špagát oveľa ľahší ako celý kufor).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Kufor je priťahovaný Zemou silou, ktorá nezávisí od toho, či použijem (modrý) špagát alebo len držadlo. Kufor sa nehýbe, lebo jeho váha je kompenzovaná červenou silou. V prvom prípade pôsobí červenou silou na kufor Newton, v druhom prípade špagát a Newton pôsobí na špagát zelenou silou, ktorá je rovnako veľká. Ibaže špagát sa tiež nehýbe, pričom naň pôsobí zelená sila. Tá je kompenzovaná silou, ktorou na špagát pôsobí kufor, čo je reakcia kufra na červenú silu špagáta. Keďže špagát sa nehýbe, je žltá sila rovnako veľká ako zelená a teda aj ako červená. Takže žltá reakcia na červenú silu je rovnako veľká ale opačná.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A je to</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15888" y="5525616"/>
            <a:ext cx="1296144" cy="8640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475928" y="5267474"/>
            <a:ext cx="618565" cy="271843"/>
          </a:xfrm>
          <a:custGeom>
            <a:avLst/>
            <a:gdLst>
              <a:gd name="connsiteX0" fmla="*/ 0 w 618565"/>
              <a:gd name="connsiteY0" fmla="*/ 235984 h 271843"/>
              <a:gd name="connsiteX1" fmla="*/ 53788 w 618565"/>
              <a:gd name="connsiteY1" fmla="*/ 101514 h 271843"/>
              <a:gd name="connsiteX2" fmla="*/ 224118 w 618565"/>
              <a:gd name="connsiteY2" fmla="*/ 11867 h 271843"/>
              <a:gd name="connsiteX3" fmla="*/ 358588 w 618565"/>
              <a:gd name="connsiteY3" fmla="*/ 2902 h 271843"/>
              <a:gd name="connsiteX4" fmla="*/ 493059 w 618565"/>
              <a:gd name="connsiteY4" fmla="*/ 29796 h 271843"/>
              <a:gd name="connsiteX5" fmla="*/ 582706 w 618565"/>
              <a:gd name="connsiteY5" fmla="*/ 119443 h 271843"/>
              <a:gd name="connsiteX6" fmla="*/ 618565 w 618565"/>
              <a:gd name="connsiteY6" fmla="*/ 271843 h 27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565" h="271843">
                <a:moveTo>
                  <a:pt x="0" y="235984"/>
                </a:moveTo>
                <a:cubicBezTo>
                  <a:pt x="8217" y="187425"/>
                  <a:pt x="16435" y="138867"/>
                  <a:pt x="53788" y="101514"/>
                </a:cubicBezTo>
                <a:cubicBezTo>
                  <a:pt x="91141" y="64161"/>
                  <a:pt x="173318" y="28302"/>
                  <a:pt x="224118" y="11867"/>
                </a:cubicBezTo>
                <a:cubicBezTo>
                  <a:pt x="274918" y="-4568"/>
                  <a:pt x="313765" y="-86"/>
                  <a:pt x="358588" y="2902"/>
                </a:cubicBezTo>
                <a:cubicBezTo>
                  <a:pt x="403411" y="5890"/>
                  <a:pt x="455706" y="10372"/>
                  <a:pt x="493059" y="29796"/>
                </a:cubicBezTo>
                <a:cubicBezTo>
                  <a:pt x="530412" y="49220"/>
                  <a:pt x="561788" y="79102"/>
                  <a:pt x="582706" y="119443"/>
                </a:cubicBezTo>
                <a:cubicBezTo>
                  <a:pt x="603624" y="159784"/>
                  <a:pt x="611094" y="215813"/>
                  <a:pt x="618565" y="27184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2123728" y="5517232"/>
            <a:ext cx="1296144" cy="8640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10"/>
          <p:cNvSpPr/>
          <p:nvPr/>
        </p:nvSpPr>
        <p:spPr>
          <a:xfrm>
            <a:off x="2483768" y="5259090"/>
            <a:ext cx="618565" cy="271843"/>
          </a:xfrm>
          <a:custGeom>
            <a:avLst/>
            <a:gdLst>
              <a:gd name="connsiteX0" fmla="*/ 0 w 618565"/>
              <a:gd name="connsiteY0" fmla="*/ 235984 h 271843"/>
              <a:gd name="connsiteX1" fmla="*/ 53788 w 618565"/>
              <a:gd name="connsiteY1" fmla="*/ 101514 h 271843"/>
              <a:gd name="connsiteX2" fmla="*/ 224118 w 618565"/>
              <a:gd name="connsiteY2" fmla="*/ 11867 h 271843"/>
              <a:gd name="connsiteX3" fmla="*/ 358588 w 618565"/>
              <a:gd name="connsiteY3" fmla="*/ 2902 h 271843"/>
              <a:gd name="connsiteX4" fmla="*/ 493059 w 618565"/>
              <a:gd name="connsiteY4" fmla="*/ 29796 h 271843"/>
              <a:gd name="connsiteX5" fmla="*/ 582706 w 618565"/>
              <a:gd name="connsiteY5" fmla="*/ 119443 h 271843"/>
              <a:gd name="connsiteX6" fmla="*/ 618565 w 618565"/>
              <a:gd name="connsiteY6" fmla="*/ 271843 h 27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565" h="271843">
                <a:moveTo>
                  <a:pt x="0" y="235984"/>
                </a:moveTo>
                <a:cubicBezTo>
                  <a:pt x="8217" y="187425"/>
                  <a:pt x="16435" y="138867"/>
                  <a:pt x="53788" y="101514"/>
                </a:cubicBezTo>
                <a:cubicBezTo>
                  <a:pt x="91141" y="64161"/>
                  <a:pt x="173318" y="28302"/>
                  <a:pt x="224118" y="11867"/>
                </a:cubicBezTo>
                <a:cubicBezTo>
                  <a:pt x="274918" y="-4568"/>
                  <a:pt x="313765" y="-86"/>
                  <a:pt x="358588" y="2902"/>
                </a:cubicBezTo>
                <a:cubicBezTo>
                  <a:pt x="403411" y="5890"/>
                  <a:pt x="455706" y="10372"/>
                  <a:pt x="493059" y="29796"/>
                </a:cubicBezTo>
                <a:cubicBezTo>
                  <a:pt x="530412" y="49220"/>
                  <a:pt x="561788" y="79102"/>
                  <a:pt x="582706" y="119443"/>
                </a:cubicBezTo>
                <a:cubicBezTo>
                  <a:pt x="603624" y="159784"/>
                  <a:pt x="611094" y="215813"/>
                  <a:pt x="618565" y="27184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p:cNvCxnSpPr/>
          <p:nvPr/>
        </p:nvCxnSpPr>
        <p:spPr>
          <a:xfrm flipH="1">
            <a:off x="2816623" y="4581128"/>
            <a:ext cx="1452" cy="68086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5576" y="6021288"/>
            <a:ext cx="0" cy="5760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71800" y="6021288"/>
            <a:ext cx="0" cy="5760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82760" y="4697960"/>
            <a:ext cx="0" cy="5760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61737" y="4677417"/>
            <a:ext cx="0" cy="5760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27584" y="6021288"/>
            <a:ext cx="162878" cy="166307"/>
          </a:xfrm>
          <a:prstGeom prst="rect">
            <a:avLst/>
          </a:prstGeom>
        </p:spPr>
      </p:pic>
      <p:pic>
        <p:nvPicPr>
          <p:cNvPr id="23" name="Picture 2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843808" y="6021288"/>
            <a:ext cx="162878" cy="166307"/>
          </a:xfrm>
          <a:prstGeom prst="rect">
            <a:avLst/>
          </a:prstGeom>
        </p:spPr>
      </p:pic>
      <p:cxnSp>
        <p:nvCxnSpPr>
          <p:cNvPr id="24" name="Straight Arrow Connector 23"/>
          <p:cNvCxnSpPr/>
          <p:nvPr/>
        </p:nvCxnSpPr>
        <p:spPr>
          <a:xfrm flipV="1">
            <a:off x="2816914" y="4005064"/>
            <a:ext cx="0" cy="57606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16623" y="5250323"/>
            <a:ext cx="0" cy="57606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544804"/>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Freeform 13"/>
          <p:cNvSpPr/>
          <p:nvPr/>
        </p:nvSpPr>
        <p:spPr>
          <a:xfrm>
            <a:off x="6732240" y="404664"/>
            <a:ext cx="1262321" cy="1299195"/>
          </a:xfrm>
          <a:custGeom>
            <a:avLst/>
            <a:gdLst>
              <a:gd name="connsiteX0" fmla="*/ 64216 w 1262321"/>
              <a:gd name="connsiteY0" fmla="*/ 1088916 h 1299195"/>
              <a:gd name="connsiteX1" fmla="*/ 302755 w 1262321"/>
              <a:gd name="connsiteY1" fmla="*/ 850377 h 1299195"/>
              <a:gd name="connsiteX2" fmla="*/ 302755 w 1262321"/>
              <a:gd name="connsiteY2" fmla="*/ 770864 h 1299195"/>
              <a:gd name="connsiteX3" fmla="*/ 292816 w 1262321"/>
              <a:gd name="connsiteY3" fmla="*/ 641655 h 1299195"/>
              <a:gd name="connsiteX4" fmla="*/ 272938 w 1262321"/>
              <a:gd name="connsiteY4" fmla="*/ 462751 h 1299195"/>
              <a:gd name="connsiteX5" fmla="*/ 382268 w 1262321"/>
              <a:gd name="connsiteY5" fmla="*/ 283846 h 1299195"/>
              <a:gd name="connsiteX6" fmla="*/ 511477 w 1262321"/>
              <a:gd name="connsiteY6" fmla="*/ 164577 h 1299195"/>
              <a:gd name="connsiteX7" fmla="*/ 620807 w 1262321"/>
              <a:gd name="connsiteY7" fmla="*/ 174516 h 1299195"/>
              <a:gd name="connsiteX8" fmla="*/ 759955 w 1262321"/>
              <a:gd name="connsiteY8" fmla="*/ 244090 h 1299195"/>
              <a:gd name="connsiteX9" fmla="*/ 819590 w 1262321"/>
              <a:gd name="connsiteY9" fmla="*/ 532325 h 1299195"/>
              <a:gd name="connsiteX10" fmla="*/ 799712 w 1262321"/>
              <a:gd name="connsiteY10" fmla="*/ 741046 h 1299195"/>
              <a:gd name="connsiteX11" fmla="*/ 899103 w 1262321"/>
              <a:gd name="connsiteY11" fmla="*/ 910012 h 1299195"/>
              <a:gd name="connsiteX12" fmla="*/ 1038251 w 1262321"/>
              <a:gd name="connsiteY12" fmla="*/ 1088916 h 1299195"/>
              <a:gd name="connsiteX13" fmla="*/ 1177399 w 1262321"/>
              <a:gd name="connsiteY13" fmla="*/ 1247942 h 1299195"/>
              <a:gd name="connsiteX14" fmla="*/ 1177399 w 1262321"/>
              <a:gd name="connsiteY14" fmla="*/ 124820 h 1299195"/>
              <a:gd name="connsiteX15" fmla="*/ 103972 w 1262321"/>
              <a:gd name="connsiteY15" fmla="*/ 134760 h 1299195"/>
              <a:gd name="connsiteX16" fmla="*/ 64216 w 1262321"/>
              <a:gd name="connsiteY16" fmla="*/ 1088916 h 1299195"/>
              <a:gd name="connsiteX0" fmla="*/ 64216 w 1262321"/>
              <a:gd name="connsiteY0" fmla="*/ 1088916 h 1299195"/>
              <a:gd name="connsiteX1" fmla="*/ 302755 w 1262321"/>
              <a:gd name="connsiteY1" fmla="*/ 850377 h 1299195"/>
              <a:gd name="connsiteX2" fmla="*/ 302755 w 1262321"/>
              <a:gd name="connsiteY2" fmla="*/ 770864 h 1299195"/>
              <a:gd name="connsiteX3" fmla="*/ 292816 w 1262321"/>
              <a:gd name="connsiteY3" fmla="*/ 641655 h 1299195"/>
              <a:gd name="connsiteX4" fmla="*/ 272938 w 1262321"/>
              <a:gd name="connsiteY4" fmla="*/ 462751 h 1299195"/>
              <a:gd name="connsiteX5" fmla="*/ 332572 w 1262321"/>
              <a:gd name="connsiteY5" fmla="*/ 273907 h 1299195"/>
              <a:gd name="connsiteX6" fmla="*/ 511477 w 1262321"/>
              <a:gd name="connsiteY6" fmla="*/ 164577 h 1299195"/>
              <a:gd name="connsiteX7" fmla="*/ 620807 w 1262321"/>
              <a:gd name="connsiteY7" fmla="*/ 174516 h 1299195"/>
              <a:gd name="connsiteX8" fmla="*/ 759955 w 1262321"/>
              <a:gd name="connsiteY8" fmla="*/ 244090 h 1299195"/>
              <a:gd name="connsiteX9" fmla="*/ 819590 w 1262321"/>
              <a:gd name="connsiteY9" fmla="*/ 532325 h 1299195"/>
              <a:gd name="connsiteX10" fmla="*/ 799712 w 1262321"/>
              <a:gd name="connsiteY10" fmla="*/ 741046 h 1299195"/>
              <a:gd name="connsiteX11" fmla="*/ 899103 w 1262321"/>
              <a:gd name="connsiteY11" fmla="*/ 910012 h 1299195"/>
              <a:gd name="connsiteX12" fmla="*/ 1038251 w 1262321"/>
              <a:gd name="connsiteY12" fmla="*/ 1088916 h 1299195"/>
              <a:gd name="connsiteX13" fmla="*/ 1177399 w 1262321"/>
              <a:gd name="connsiteY13" fmla="*/ 1247942 h 1299195"/>
              <a:gd name="connsiteX14" fmla="*/ 1177399 w 1262321"/>
              <a:gd name="connsiteY14" fmla="*/ 124820 h 1299195"/>
              <a:gd name="connsiteX15" fmla="*/ 103972 w 1262321"/>
              <a:gd name="connsiteY15" fmla="*/ 134760 h 1299195"/>
              <a:gd name="connsiteX16" fmla="*/ 64216 w 1262321"/>
              <a:gd name="connsiteY16" fmla="*/ 1088916 h 129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321" h="1299195">
                <a:moveTo>
                  <a:pt x="64216" y="1088916"/>
                </a:moveTo>
                <a:cubicBezTo>
                  <a:pt x="97346" y="1208185"/>
                  <a:pt x="262999" y="903386"/>
                  <a:pt x="302755" y="850377"/>
                </a:cubicBezTo>
                <a:cubicBezTo>
                  <a:pt x="342512" y="797368"/>
                  <a:pt x="304412" y="805651"/>
                  <a:pt x="302755" y="770864"/>
                </a:cubicBezTo>
                <a:cubicBezTo>
                  <a:pt x="301099" y="736077"/>
                  <a:pt x="297786" y="693007"/>
                  <a:pt x="292816" y="641655"/>
                </a:cubicBezTo>
                <a:cubicBezTo>
                  <a:pt x="287847" y="590303"/>
                  <a:pt x="266312" y="524042"/>
                  <a:pt x="272938" y="462751"/>
                </a:cubicBezTo>
                <a:cubicBezTo>
                  <a:pt x="279564" y="401460"/>
                  <a:pt x="292816" y="323603"/>
                  <a:pt x="332572" y="273907"/>
                </a:cubicBezTo>
                <a:cubicBezTo>
                  <a:pt x="372328" y="224211"/>
                  <a:pt x="463438" y="181142"/>
                  <a:pt x="511477" y="164577"/>
                </a:cubicBezTo>
                <a:cubicBezTo>
                  <a:pt x="559516" y="148012"/>
                  <a:pt x="579394" y="161264"/>
                  <a:pt x="620807" y="174516"/>
                </a:cubicBezTo>
                <a:cubicBezTo>
                  <a:pt x="662220" y="187768"/>
                  <a:pt x="726825" y="184455"/>
                  <a:pt x="759955" y="244090"/>
                </a:cubicBezTo>
                <a:cubicBezTo>
                  <a:pt x="793085" y="303725"/>
                  <a:pt x="812964" y="449499"/>
                  <a:pt x="819590" y="532325"/>
                </a:cubicBezTo>
                <a:cubicBezTo>
                  <a:pt x="826216" y="615151"/>
                  <a:pt x="786460" y="678098"/>
                  <a:pt x="799712" y="741046"/>
                </a:cubicBezTo>
                <a:cubicBezTo>
                  <a:pt x="812964" y="803994"/>
                  <a:pt x="859347" y="852034"/>
                  <a:pt x="899103" y="910012"/>
                </a:cubicBezTo>
                <a:cubicBezTo>
                  <a:pt x="938859" y="967990"/>
                  <a:pt x="991868" y="1032594"/>
                  <a:pt x="1038251" y="1088916"/>
                </a:cubicBezTo>
                <a:cubicBezTo>
                  <a:pt x="1084634" y="1145238"/>
                  <a:pt x="1154208" y="1408625"/>
                  <a:pt x="1177399" y="1247942"/>
                </a:cubicBezTo>
                <a:cubicBezTo>
                  <a:pt x="1200590" y="1087259"/>
                  <a:pt x="1356304" y="310350"/>
                  <a:pt x="1177399" y="124820"/>
                </a:cubicBezTo>
                <a:cubicBezTo>
                  <a:pt x="998494" y="-60710"/>
                  <a:pt x="289503" y="-24266"/>
                  <a:pt x="103972" y="134760"/>
                </a:cubicBezTo>
                <a:cubicBezTo>
                  <a:pt x="-81559" y="293786"/>
                  <a:pt x="31086" y="969647"/>
                  <a:pt x="64216" y="1088916"/>
                </a:cubicBezTo>
                <a:close/>
              </a:path>
            </a:pathLst>
          </a:cu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347864" y="476672"/>
            <a:ext cx="1708785" cy="588645"/>
          </a:xfrm>
          <a:prstGeom prst="rect">
            <a:avLst/>
          </a:prstGeom>
        </p:spPr>
      </p:pic>
      <p:sp>
        <p:nvSpPr>
          <p:cNvPr id="24" name="TextBox 23"/>
          <p:cNvSpPr txBox="1"/>
          <p:nvPr/>
        </p:nvSpPr>
        <p:spPr>
          <a:xfrm>
            <a:off x="251520" y="1340768"/>
            <a:ext cx="878497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Zopakujme ešte raz: tento vzorec opisuje hustotu prúdu vody, ktorá nikde v priestore (okrem centra fontány) nevzniká ani sa nestráca. Matematicky to znamená toto: ak si myslíme nejakú všeobecnú uzavretú plochu v priestore ako napríklad na obrázku, potom celkový výtok von z tej plochy je nulový. Voda v objeme uzavretom tou plochou ani nevzniká ani nezaniká, to čo vtečie aj vytečie, preto celkový výtok je nulový. Formálne teda platí</a:t>
            </a:r>
          </a:p>
        </p:txBody>
      </p:sp>
      <p:pic>
        <p:nvPicPr>
          <p:cNvPr id="7" name="Picture 6"/>
          <p:cNvPicPr>
            <a:picLocks noChangeAspect="1"/>
          </p:cNvPicPr>
          <p:nvPr/>
        </p:nvPicPr>
        <p:blipFill rotWithShape="1">
          <a:blip r:embed="rId6"/>
          <a:srcRect t="21447"/>
          <a:stretch/>
        </p:blipFill>
        <p:spPr>
          <a:xfrm>
            <a:off x="1763688" y="3360042"/>
            <a:ext cx="2566638" cy="2155051"/>
          </a:xfrm>
          <a:prstGeom prst="rect">
            <a:avLst/>
          </a:prstGeom>
        </p:spPr>
      </p:pic>
      <p:pic>
        <p:nvPicPr>
          <p:cNvPr id="9" name="Picture 8"/>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61865" y="4293096"/>
            <a:ext cx="252000" cy="283386"/>
          </a:xfrm>
          <a:prstGeom prst="rect">
            <a:avLst/>
          </a:prstGeom>
        </p:spPr>
      </p:pic>
      <p:sp>
        <p:nvSpPr>
          <p:cNvPr id="10" name="Freeform 9"/>
          <p:cNvSpPr/>
          <p:nvPr/>
        </p:nvSpPr>
        <p:spPr>
          <a:xfrm>
            <a:off x="2717881" y="3381068"/>
            <a:ext cx="1091175" cy="976656"/>
          </a:xfrm>
          <a:custGeom>
            <a:avLst/>
            <a:gdLst>
              <a:gd name="connsiteX0" fmla="*/ 24326 w 1091175"/>
              <a:gd name="connsiteY0" fmla="*/ 66982 h 976656"/>
              <a:gd name="connsiteX1" fmla="*/ 24326 w 1091175"/>
              <a:gd name="connsiteY1" fmla="*/ 324157 h 976656"/>
              <a:gd name="connsiteX2" fmla="*/ 271976 w 1091175"/>
              <a:gd name="connsiteY2" fmla="*/ 571807 h 976656"/>
              <a:gd name="connsiteX3" fmla="*/ 538676 w 1091175"/>
              <a:gd name="connsiteY3" fmla="*/ 505132 h 976656"/>
              <a:gd name="connsiteX4" fmla="*/ 719651 w 1091175"/>
              <a:gd name="connsiteY4" fmla="*/ 667057 h 976656"/>
              <a:gd name="connsiteX5" fmla="*/ 843476 w 1091175"/>
              <a:gd name="connsiteY5" fmla="*/ 943282 h 976656"/>
              <a:gd name="connsiteX6" fmla="*/ 1014926 w 1091175"/>
              <a:gd name="connsiteY6" fmla="*/ 933757 h 976656"/>
              <a:gd name="connsiteX7" fmla="*/ 1091126 w 1091175"/>
              <a:gd name="connsiteY7" fmla="*/ 600382 h 976656"/>
              <a:gd name="connsiteX8" fmla="*/ 1005401 w 1091175"/>
              <a:gd name="connsiteY8" fmla="*/ 305107 h 976656"/>
              <a:gd name="connsiteX9" fmla="*/ 824426 w 1091175"/>
              <a:gd name="connsiteY9" fmla="*/ 162232 h 976656"/>
              <a:gd name="connsiteX10" fmla="*/ 681551 w 1091175"/>
              <a:gd name="connsiteY10" fmla="*/ 38407 h 976656"/>
              <a:gd name="connsiteX11" fmla="*/ 472001 w 1091175"/>
              <a:gd name="connsiteY11" fmla="*/ 9832 h 976656"/>
              <a:gd name="connsiteX12" fmla="*/ 281501 w 1091175"/>
              <a:gd name="connsiteY12" fmla="*/ 307 h 976656"/>
              <a:gd name="connsiteX13" fmla="*/ 157676 w 1091175"/>
              <a:gd name="connsiteY13" fmla="*/ 19357 h 976656"/>
              <a:gd name="connsiteX14" fmla="*/ 24326 w 1091175"/>
              <a:gd name="connsiteY14" fmla="*/ 66982 h 97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1175" h="976656">
                <a:moveTo>
                  <a:pt x="24326" y="66982"/>
                </a:moveTo>
                <a:cubicBezTo>
                  <a:pt x="2101" y="117782"/>
                  <a:pt x="-16949" y="240020"/>
                  <a:pt x="24326" y="324157"/>
                </a:cubicBezTo>
                <a:cubicBezTo>
                  <a:pt x="65601" y="408295"/>
                  <a:pt x="186251" y="541645"/>
                  <a:pt x="271976" y="571807"/>
                </a:cubicBezTo>
                <a:cubicBezTo>
                  <a:pt x="357701" y="601970"/>
                  <a:pt x="464064" y="489257"/>
                  <a:pt x="538676" y="505132"/>
                </a:cubicBezTo>
                <a:cubicBezTo>
                  <a:pt x="613288" y="521007"/>
                  <a:pt x="668851" y="594032"/>
                  <a:pt x="719651" y="667057"/>
                </a:cubicBezTo>
                <a:cubicBezTo>
                  <a:pt x="770451" y="740082"/>
                  <a:pt x="794264" y="898832"/>
                  <a:pt x="843476" y="943282"/>
                </a:cubicBezTo>
                <a:cubicBezTo>
                  <a:pt x="892688" y="987732"/>
                  <a:pt x="973651" y="990907"/>
                  <a:pt x="1014926" y="933757"/>
                </a:cubicBezTo>
                <a:cubicBezTo>
                  <a:pt x="1056201" y="876607"/>
                  <a:pt x="1092714" y="705157"/>
                  <a:pt x="1091126" y="600382"/>
                </a:cubicBezTo>
                <a:cubicBezTo>
                  <a:pt x="1089539" y="495607"/>
                  <a:pt x="1049851" y="378132"/>
                  <a:pt x="1005401" y="305107"/>
                </a:cubicBezTo>
                <a:cubicBezTo>
                  <a:pt x="960951" y="232082"/>
                  <a:pt x="878401" y="206682"/>
                  <a:pt x="824426" y="162232"/>
                </a:cubicBezTo>
                <a:cubicBezTo>
                  <a:pt x="770451" y="117782"/>
                  <a:pt x="740288" y="63807"/>
                  <a:pt x="681551" y="38407"/>
                </a:cubicBezTo>
                <a:cubicBezTo>
                  <a:pt x="622814" y="13007"/>
                  <a:pt x="538676" y="16182"/>
                  <a:pt x="472001" y="9832"/>
                </a:cubicBezTo>
                <a:cubicBezTo>
                  <a:pt x="405326" y="3482"/>
                  <a:pt x="333888" y="-1280"/>
                  <a:pt x="281501" y="307"/>
                </a:cubicBezTo>
                <a:cubicBezTo>
                  <a:pt x="229114" y="1894"/>
                  <a:pt x="200538" y="9832"/>
                  <a:pt x="157676" y="19357"/>
                </a:cubicBezTo>
                <a:cubicBezTo>
                  <a:pt x="114814" y="28882"/>
                  <a:pt x="46551" y="16182"/>
                  <a:pt x="24326" y="66982"/>
                </a:cubicBezTo>
                <a:close/>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932040" y="3717032"/>
            <a:ext cx="1844040" cy="763905"/>
          </a:xfrm>
          <a:prstGeom prst="rect">
            <a:avLst/>
          </a:prstGeom>
        </p:spPr>
      </p:pic>
    </p:spTree>
    <p:extLst>
      <p:ext uri="{BB962C8B-B14F-4D97-AF65-F5344CB8AC3E}">
        <p14:creationId xmlns:p14="http://schemas.microsoft.com/office/powerpoint/2010/main" val="2643062576"/>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p:cNvGrpSpPr/>
          <p:nvPr/>
        </p:nvGrpSpPr>
        <p:grpSpPr>
          <a:xfrm>
            <a:off x="1259632" y="1700808"/>
            <a:ext cx="2566638" cy="2155051"/>
            <a:chOff x="1745631" y="3360042"/>
            <a:chExt cx="2566638" cy="2155051"/>
          </a:xfrm>
        </p:grpSpPr>
        <p:pic>
          <p:nvPicPr>
            <p:cNvPr id="8" name="Picture 7"/>
            <p:cNvPicPr>
              <a:picLocks noChangeAspect="1"/>
            </p:cNvPicPr>
            <p:nvPr/>
          </p:nvPicPr>
          <p:blipFill rotWithShape="1">
            <a:blip r:embed="rId3"/>
            <a:srcRect t="21447"/>
            <a:stretch/>
          </p:blipFill>
          <p:spPr>
            <a:xfrm>
              <a:off x="1745631" y="3360042"/>
              <a:ext cx="2566638" cy="2155051"/>
            </a:xfrm>
            <a:prstGeom prst="rect">
              <a:avLst/>
            </a:prstGeom>
          </p:spPr>
        </p:pic>
        <p:pic>
          <p:nvPicPr>
            <p:cNvPr id="9" name="Picture 8"/>
            <p:cNvPicPr>
              <a:picLocks noChangeAspect="1"/>
            </p:cNvPicPr>
            <p:nvPr/>
          </p:nvPicPr>
          <p:blipFill>
            <a:blip r:embed="rId4"/>
            <a:stretch>
              <a:fillRect/>
            </a:stretch>
          </p:blipFill>
          <p:spPr>
            <a:xfrm>
              <a:off x="2843808" y="4293096"/>
              <a:ext cx="249958" cy="286537"/>
            </a:xfrm>
            <a:prstGeom prst="rect">
              <a:avLst/>
            </a:prstGeom>
          </p:spPr>
        </p:pic>
      </p:grpSp>
      <mc:AlternateContent xmlns:mc="http://schemas.openxmlformats.org/markup-compatibility/2006" xmlns:a14="http://schemas.microsoft.com/office/drawing/2010/main">
        <mc:Choice Requires="a14">
          <p:sp>
            <p:nvSpPr>
              <p:cNvPr id="10" name="TextBox 9"/>
              <p:cNvSpPr txBox="1"/>
              <p:nvPr/>
            </p:nvSpPr>
            <p:spPr>
              <a:xfrm>
                <a:off x="323528" y="332656"/>
                <a:ext cx="842493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Iný výsledok dostaneme, ak spočítame výtok von z uzavretej plochy takej, že zdroj fontány sa nachádza v objeme tou plochou uzavretom. V objeme vzniká voda s výdatnosťou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preto celkový výtok von z tej plochy bude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Dostaneme teda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23528" y="332656"/>
                <a:ext cx="8424936" cy="1323439"/>
              </a:xfrm>
              <a:prstGeom prst="rect">
                <a:avLst/>
              </a:prstGeom>
              <a:blipFill rotWithShape="0">
                <a:blip r:embed="rId7"/>
                <a:stretch>
                  <a:fillRect l="-724" t="-2765" b="-7373"/>
                </a:stretch>
              </a:blipFill>
            </p:spPr>
            <p:txBody>
              <a:bodyPr/>
              <a:lstStyle/>
              <a:p>
                <a:r>
                  <a:rPr lang="en-US">
                    <a:noFill/>
                  </a:rPr>
                  <a:t> </a:t>
                </a:r>
              </a:p>
            </p:txBody>
          </p:sp>
        </mc:Fallback>
      </mc:AlternateContent>
      <p:sp>
        <p:nvSpPr>
          <p:cNvPr id="11" name="Freeform 10"/>
          <p:cNvSpPr/>
          <p:nvPr/>
        </p:nvSpPr>
        <p:spPr>
          <a:xfrm>
            <a:off x="2123728" y="2420888"/>
            <a:ext cx="1296144" cy="1264688"/>
          </a:xfrm>
          <a:custGeom>
            <a:avLst/>
            <a:gdLst>
              <a:gd name="connsiteX0" fmla="*/ 24326 w 1091175"/>
              <a:gd name="connsiteY0" fmla="*/ 66982 h 976656"/>
              <a:gd name="connsiteX1" fmla="*/ 24326 w 1091175"/>
              <a:gd name="connsiteY1" fmla="*/ 324157 h 976656"/>
              <a:gd name="connsiteX2" fmla="*/ 271976 w 1091175"/>
              <a:gd name="connsiteY2" fmla="*/ 571807 h 976656"/>
              <a:gd name="connsiteX3" fmla="*/ 538676 w 1091175"/>
              <a:gd name="connsiteY3" fmla="*/ 505132 h 976656"/>
              <a:gd name="connsiteX4" fmla="*/ 719651 w 1091175"/>
              <a:gd name="connsiteY4" fmla="*/ 667057 h 976656"/>
              <a:gd name="connsiteX5" fmla="*/ 843476 w 1091175"/>
              <a:gd name="connsiteY5" fmla="*/ 943282 h 976656"/>
              <a:gd name="connsiteX6" fmla="*/ 1014926 w 1091175"/>
              <a:gd name="connsiteY6" fmla="*/ 933757 h 976656"/>
              <a:gd name="connsiteX7" fmla="*/ 1091126 w 1091175"/>
              <a:gd name="connsiteY7" fmla="*/ 600382 h 976656"/>
              <a:gd name="connsiteX8" fmla="*/ 1005401 w 1091175"/>
              <a:gd name="connsiteY8" fmla="*/ 305107 h 976656"/>
              <a:gd name="connsiteX9" fmla="*/ 824426 w 1091175"/>
              <a:gd name="connsiteY9" fmla="*/ 162232 h 976656"/>
              <a:gd name="connsiteX10" fmla="*/ 681551 w 1091175"/>
              <a:gd name="connsiteY10" fmla="*/ 38407 h 976656"/>
              <a:gd name="connsiteX11" fmla="*/ 472001 w 1091175"/>
              <a:gd name="connsiteY11" fmla="*/ 9832 h 976656"/>
              <a:gd name="connsiteX12" fmla="*/ 281501 w 1091175"/>
              <a:gd name="connsiteY12" fmla="*/ 307 h 976656"/>
              <a:gd name="connsiteX13" fmla="*/ 157676 w 1091175"/>
              <a:gd name="connsiteY13" fmla="*/ 19357 h 976656"/>
              <a:gd name="connsiteX14" fmla="*/ 24326 w 1091175"/>
              <a:gd name="connsiteY14" fmla="*/ 66982 h 97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1175" h="976656">
                <a:moveTo>
                  <a:pt x="24326" y="66982"/>
                </a:moveTo>
                <a:cubicBezTo>
                  <a:pt x="2101" y="117782"/>
                  <a:pt x="-16949" y="240020"/>
                  <a:pt x="24326" y="324157"/>
                </a:cubicBezTo>
                <a:cubicBezTo>
                  <a:pt x="65601" y="408295"/>
                  <a:pt x="186251" y="541645"/>
                  <a:pt x="271976" y="571807"/>
                </a:cubicBezTo>
                <a:cubicBezTo>
                  <a:pt x="357701" y="601970"/>
                  <a:pt x="464064" y="489257"/>
                  <a:pt x="538676" y="505132"/>
                </a:cubicBezTo>
                <a:cubicBezTo>
                  <a:pt x="613288" y="521007"/>
                  <a:pt x="668851" y="594032"/>
                  <a:pt x="719651" y="667057"/>
                </a:cubicBezTo>
                <a:cubicBezTo>
                  <a:pt x="770451" y="740082"/>
                  <a:pt x="794264" y="898832"/>
                  <a:pt x="843476" y="943282"/>
                </a:cubicBezTo>
                <a:cubicBezTo>
                  <a:pt x="892688" y="987732"/>
                  <a:pt x="973651" y="990907"/>
                  <a:pt x="1014926" y="933757"/>
                </a:cubicBezTo>
                <a:cubicBezTo>
                  <a:pt x="1056201" y="876607"/>
                  <a:pt x="1092714" y="705157"/>
                  <a:pt x="1091126" y="600382"/>
                </a:cubicBezTo>
                <a:cubicBezTo>
                  <a:pt x="1089539" y="495607"/>
                  <a:pt x="1049851" y="378132"/>
                  <a:pt x="1005401" y="305107"/>
                </a:cubicBezTo>
                <a:cubicBezTo>
                  <a:pt x="960951" y="232082"/>
                  <a:pt x="878401" y="206682"/>
                  <a:pt x="824426" y="162232"/>
                </a:cubicBezTo>
                <a:cubicBezTo>
                  <a:pt x="770451" y="117782"/>
                  <a:pt x="740288" y="63807"/>
                  <a:pt x="681551" y="38407"/>
                </a:cubicBezTo>
                <a:cubicBezTo>
                  <a:pt x="622814" y="13007"/>
                  <a:pt x="538676" y="16182"/>
                  <a:pt x="472001" y="9832"/>
                </a:cubicBezTo>
                <a:cubicBezTo>
                  <a:pt x="405326" y="3482"/>
                  <a:pt x="333888" y="-1280"/>
                  <a:pt x="281501" y="307"/>
                </a:cubicBezTo>
                <a:cubicBezTo>
                  <a:pt x="229114" y="1894"/>
                  <a:pt x="200538" y="9832"/>
                  <a:pt x="157676" y="19357"/>
                </a:cubicBezTo>
                <a:cubicBezTo>
                  <a:pt x="114814" y="28882"/>
                  <a:pt x="46551" y="16182"/>
                  <a:pt x="24326" y="66982"/>
                </a:cubicBezTo>
                <a:close/>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499992" y="2276873"/>
            <a:ext cx="1851660" cy="763905"/>
          </a:xfrm>
          <a:prstGeom prst="rect">
            <a:avLst/>
          </a:prstGeom>
        </p:spPr>
      </p:pic>
    </p:spTree>
    <p:extLst>
      <p:ext uri="{BB962C8B-B14F-4D97-AF65-F5344CB8AC3E}">
        <p14:creationId xmlns:p14="http://schemas.microsoft.com/office/powerpoint/2010/main" val="223594508"/>
      </p:ext>
    </p:extLst>
  </p:cSld>
  <p:clrMapOvr>
    <a:masterClrMapping/>
  </p:clrMapOvr>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203848" y="1124744"/>
            <a:ext cx="1708785" cy="588645"/>
          </a:xfrm>
          <a:prstGeom prst="rect">
            <a:avLst/>
          </a:prstGeom>
        </p:spPr>
      </p:pic>
      <p:sp>
        <p:nvSpPr>
          <p:cNvPr id="4" name="TextBox 3"/>
          <p:cNvSpPr txBox="1"/>
          <p:nvPr/>
        </p:nvSpPr>
        <p:spPr>
          <a:xfrm>
            <a:off x="251520" y="332656"/>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Zopakujme všetko ešte raz. Prúdové pole vody striekajúcej z radiálnej fontány umiestnenej v počiatku súradnicovej sústavy je dané vzorcom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179512" y="1628800"/>
            <a:ext cx="76328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takéto pole dostaneme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oup 14"/>
          <p:cNvGrpSpPr/>
          <p:nvPr/>
        </p:nvGrpSpPr>
        <p:grpSpPr>
          <a:xfrm>
            <a:off x="1907704" y="2060848"/>
            <a:ext cx="4392488" cy="3667219"/>
            <a:chOff x="2915816" y="1991890"/>
            <a:chExt cx="5164028" cy="4600273"/>
          </a:xfrm>
        </p:grpSpPr>
        <p:pic>
          <p:nvPicPr>
            <p:cNvPr id="6" name="Picture 5"/>
            <p:cNvPicPr>
              <a:picLocks noChangeAspect="1"/>
            </p:cNvPicPr>
            <p:nvPr/>
          </p:nvPicPr>
          <p:blipFill rotWithShape="1">
            <a:blip r:embed="rId7"/>
            <a:srcRect t="21447"/>
            <a:stretch/>
          </p:blipFill>
          <p:spPr>
            <a:xfrm>
              <a:off x="2915816" y="1991890"/>
              <a:ext cx="2566638" cy="2155051"/>
            </a:xfrm>
            <a:prstGeom prst="rect">
              <a:avLst/>
            </a:prstGeom>
          </p:spPr>
        </p:pic>
        <p:pic>
          <p:nvPicPr>
            <p:cNvPr id="7" name="Picture 6"/>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013993" y="2924944"/>
              <a:ext cx="252000" cy="283386"/>
            </a:xfrm>
            <a:prstGeom prst="rect">
              <a:avLst/>
            </a:prstGeom>
          </p:spPr>
        </p:pic>
        <p:sp>
          <p:nvSpPr>
            <p:cNvPr id="8" name="Freeform 7"/>
            <p:cNvSpPr/>
            <p:nvPr/>
          </p:nvSpPr>
          <p:spPr>
            <a:xfrm>
              <a:off x="3870009" y="2012916"/>
              <a:ext cx="1091175" cy="976656"/>
            </a:xfrm>
            <a:custGeom>
              <a:avLst/>
              <a:gdLst>
                <a:gd name="connsiteX0" fmla="*/ 24326 w 1091175"/>
                <a:gd name="connsiteY0" fmla="*/ 66982 h 976656"/>
                <a:gd name="connsiteX1" fmla="*/ 24326 w 1091175"/>
                <a:gd name="connsiteY1" fmla="*/ 324157 h 976656"/>
                <a:gd name="connsiteX2" fmla="*/ 271976 w 1091175"/>
                <a:gd name="connsiteY2" fmla="*/ 571807 h 976656"/>
                <a:gd name="connsiteX3" fmla="*/ 538676 w 1091175"/>
                <a:gd name="connsiteY3" fmla="*/ 505132 h 976656"/>
                <a:gd name="connsiteX4" fmla="*/ 719651 w 1091175"/>
                <a:gd name="connsiteY4" fmla="*/ 667057 h 976656"/>
                <a:gd name="connsiteX5" fmla="*/ 843476 w 1091175"/>
                <a:gd name="connsiteY5" fmla="*/ 943282 h 976656"/>
                <a:gd name="connsiteX6" fmla="*/ 1014926 w 1091175"/>
                <a:gd name="connsiteY6" fmla="*/ 933757 h 976656"/>
                <a:gd name="connsiteX7" fmla="*/ 1091126 w 1091175"/>
                <a:gd name="connsiteY7" fmla="*/ 600382 h 976656"/>
                <a:gd name="connsiteX8" fmla="*/ 1005401 w 1091175"/>
                <a:gd name="connsiteY8" fmla="*/ 305107 h 976656"/>
                <a:gd name="connsiteX9" fmla="*/ 824426 w 1091175"/>
                <a:gd name="connsiteY9" fmla="*/ 162232 h 976656"/>
                <a:gd name="connsiteX10" fmla="*/ 681551 w 1091175"/>
                <a:gd name="connsiteY10" fmla="*/ 38407 h 976656"/>
                <a:gd name="connsiteX11" fmla="*/ 472001 w 1091175"/>
                <a:gd name="connsiteY11" fmla="*/ 9832 h 976656"/>
                <a:gd name="connsiteX12" fmla="*/ 281501 w 1091175"/>
                <a:gd name="connsiteY12" fmla="*/ 307 h 976656"/>
                <a:gd name="connsiteX13" fmla="*/ 157676 w 1091175"/>
                <a:gd name="connsiteY13" fmla="*/ 19357 h 976656"/>
                <a:gd name="connsiteX14" fmla="*/ 24326 w 1091175"/>
                <a:gd name="connsiteY14" fmla="*/ 66982 h 97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1175" h="976656">
                  <a:moveTo>
                    <a:pt x="24326" y="66982"/>
                  </a:moveTo>
                  <a:cubicBezTo>
                    <a:pt x="2101" y="117782"/>
                    <a:pt x="-16949" y="240020"/>
                    <a:pt x="24326" y="324157"/>
                  </a:cubicBezTo>
                  <a:cubicBezTo>
                    <a:pt x="65601" y="408295"/>
                    <a:pt x="186251" y="541645"/>
                    <a:pt x="271976" y="571807"/>
                  </a:cubicBezTo>
                  <a:cubicBezTo>
                    <a:pt x="357701" y="601970"/>
                    <a:pt x="464064" y="489257"/>
                    <a:pt x="538676" y="505132"/>
                  </a:cubicBezTo>
                  <a:cubicBezTo>
                    <a:pt x="613288" y="521007"/>
                    <a:pt x="668851" y="594032"/>
                    <a:pt x="719651" y="667057"/>
                  </a:cubicBezTo>
                  <a:cubicBezTo>
                    <a:pt x="770451" y="740082"/>
                    <a:pt x="794264" y="898832"/>
                    <a:pt x="843476" y="943282"/>
                  </a:cubicBezTo>
                  <a:cubicBezTo>
                    <a:pt x="892688" y="987732"/>
                    <a:pt x="973651" y="990907"/>
                    <a:pt x="1014926" y="933757"/>
                  </a:cubicBezTo>
                  <a:cubicBezTo>
                    <a:pt x="1056201" y="876607"/>
                    <a:pt x="1092714" y="705157"/>
                    <a:pt x="1091126" y="600382"/>
                  </a:cubicBezTo>
                  <a:cubicBezTo>
                    <a:pt x="1089539" y="495607"/>
                    <a:pt x="1049851" y="378132"/>
                    <a:pt x="1005401" y="305107"/>
                  </a:cubicBezTo>
                  <a:cubicBezTo>
                    <a:pt x="960951" y="232082"/>
                    <a:pt x="878401" y="206682"/>
                    <a:pt x="824426" y="162232"/>
                  </a:cubicBezTo>
                  <a:cubicBezTo>
                    <a:pt x="770451" y="117782"/>
                    <a:pt x="740288" y="63807"/>
                    <a:pt x="681551" y="38407"/>
                  </a:cubicBezTo>
                  <a:cubicBezTo>
                    <a:pt x="622814" y="13007"/>
                    <a:pt x="538676" y="16182"/>
                    <a:pt x="472001" y="9832"/>
                  </a:cubicBezTo>
                  <a:cubicBezTo>
                    <a:pt x="405326" y="3482"/>
                    <a:pt x="333888" y="-1280"/>
                    <a:pt x="281501" y="307"/>
                  </a:cubicBezTo>
                  <a:cubicBezTo>
                    <a:pt x="229114" y="1894"/>
                    <a:pt x="200538" y="9832"/>
                    <a:pt x="157676" y="19357"/>
                  </a:cubicBezTo>
                  <a:cubicBezTo>
                    <a:pt x="114814" y="28882"/>
                    <a:pt x="46551" y="16182"/>
                    <a:pt x="24326" y="66982"/>
                  </a:cubicBezTo>
                  <a:close/>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084168" y="2348880"/>
              <a:ext cx="1844040" cy="763905"/>
            </a:xfrm>
            <a:prstGeom prst="rect">
              <a:avLst/>
            </a:prstGeom>
          </p:spPr>
        </p:pic>
        <p:grpSp>
          <p:nvGrpSpPr>
            <p:cNvPr id="10" name="Group 9"/>
            <p:cNvGrpSpPr/>
            <p:nvPr/>
          </p:nvGrpSpPr>
          <p:grpSpPr>
            <a:xfrm>
              <a:off x="2915816" y="4437112"/>
              <a:ext cx="2566638" cy="2155051"/>
              <a:chOff x="1745631" y="3360042"/>
              <a:chExt cx="2566638" cy="2155051"/>
            </a:xfrm>
          </p:grpSpPr>
          <p:pic>
            <p:nvPicPr>
              <p:cNvPr id="11" name="Picture 10"/>
              <p:cNvPicPr>
                <a:picLocks noChangeAspect="1"/>
              </p:cNvPicPr>
              <p:nvPr/>
            </p:nvPicPr>
            <p:blipFill rotWithShape="1">
              <a:blip r:embed="rId7"/>
              <a:srcRect t="21447"/>
              <a:stretch/>
            </p:blipFill>
            <p:spPr>
              <a:xfrm>
                <a:off x="1745631" y="3360042"/>
                <a:ext cx="2566638" cy="2155051"/>
              </a:xfrm>
              <a:prstGeom prst="rect">
                <a:avLst/>
              </a:prstGeom>
            </p:spPr>
          </p:pic>
          <p:pic>
            <p:nvPicPr>
              <p:cNvPr id="12" name="Picture 11"/>
              <p:cNvPicPr>
                <a:picLocks noChangeAspect="1"/>
              </p:cNvPicPr>
              <p:nvPr/>
            </p:nvPicPr>
            <p:blipFill>
              <a:blip r:embed="rId10"/>
              <a:stretch>
                <a:fillRect/>
              </a:stretch>
            </p:blipFill>
            <p:spPr>
              <a:xfrm>
                <a:off x="2843808" y="4293096"/>
                <a:ext cx="249958" cy="286537"/>
              </a:xfrm>
              <a:prstGeom prst="rect">
                <a:avLst/>
              </a:prstGeom>
            </p:spPr>
          </p:pic>
        </p:grpSp>
        <p:sp>
          <p:nvSpPr>
            <p:cNvPr id="13" name="Freeform 12"/>
            <p:cNvSpPr/>
            <p:nvPr/>
          </p:nvSpPr>
          <p:spPr>
            <a:xfrm>
              <a:off x="3851920" y="5157192"/>
              <a:ext cx="1296144" cy="1264688"/>
            </a:xfrm>
            <a:custGeom>
              <a:avLst/>
              <a:gdLst>
                <a:gd name="connsiteX0" fmla="*/ 24326 w 1091175"/>
                <a:gd name="connsiteY0" fmla="*/ 66982 h 976656"/>
                <a:gd name="connsiteX1" fmla="*/ 24326 w 1091175"/>
                <a:gd name="connsiteY1" fmla="*/ 324157 h 976656"/>
                <a:gd name="connsiteX2" fmla="*/ 271976 w 1091175"/>
                <a:gd name="connsiteY2" fmla="*/ 571807 h 976656"/>
                <a:gd name="connsiteX3" fmla="*/ 538676 w 1091175"/>
                <a:gd name="connsiteY3" fmla="*/ 505132 h 976656"/>
                <a:gd name="connsiteX4" fmla="*/ 719651 w 1091175"/>
                <a:gd name="connsiteY4" fmla="*/ 667057 h 976656"/>
                <a:gd name="connsiteX5" fmla="*/ 843476 w 1091175"/>
                <a:gd name="connsiteY5" fmla="*/ 943282 h 976656"/>
                <a:gd name="connsiteX6" fmla="*/ 1014926 w 1091175"/>
                <a:gd name="connsiteY6" fmla="*/ 933757 h 976656"/>
                <a:gd name="connsiteX7" fmla="*/ 1091126 w 1091175"/>
                <a:gd name="connsiteY7" fmla="*/ 600382 h 976656"/>
                <a:gd name="connsiteX8" fmla="*/ 1005401 w 1091175"/>
                <a:gd name="connsiteY8" fmla="*/ 305107 h 976656"/>
                <a:gd name="connsiteX9" fmla="*/ 824426 w 1091175"/>
                <a:gd name="connsiteY9" fmla="*/ 162232 h 976656"/>
                <a:gd name="connsiteX10" fmla="*/ 681551 w 1091175"/>
                <a:gd name="connsiteY10" fmla="*/ 38407 h 976656"/>
                <a:gd name="connsiteX11" fmla="*/ 472001 w 1091175"/>
                <a:gd name="connsiteY11" fmla="*/ 9832 h 976656"/>
                <a:gd name="connsiteX12" fmla="*/ 281501 w 1091175"/>
                <a:gd name="connsiteY12" fmla="*/ 307 h 976656"/>
                <a:gd name="connsiteX13" fmla="*/ 157676 w 1091175"/>
                <a:gd name="connsiteY13" fmla="*/ 19357 h 976656"/>
                <a:gd name="connsiteX14" fmla="*/ 24326 w 1091175"/>
                <a:gd name="connsiteY14" fmla="*/ 66982 h 97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1175" h="976656">
                  <a:moveTo>
                    <a:pt x="24326" y="66982"/>
                  </a:moveTo>
                  <a:cubicBezTo>
                    <a:pt x="2101" y="117782"/>
                    <a:pt x="-16949" y="240020"/>
                    <a:pt x="24326" y="324157"/>
                  </a:cubicBezTo>
                  <a:cubicBezTo>
                    <a:pt x="65601" y="408295"/>
                    <a:pt x="186251" y="541645"/>
                    <a:pt x="271976" y="571807"/>
                  </a:cubicBezTo>
                  <a:cubicBezTo>
                    <a:pt x="357701" y="601970"/>
                    <a:pt x="464064" y="489257"/>
                    <a:pt x="538676" y="505132"/>
                  </a:cubicBezTo>
                  <a:cubicBezTo>
                    <a:pt x="613288" y="521007"/>
                    <a:pt x="668851" y="594032"/>
                    <a:pt x="719651" y="667057"/>
                  </a:cubicBezTo>
                  <a:cubicBezTo>
                    <a:pt x="770451" y="740082"/>
                    <a:pt x="794264" y="898832"/>
                    <a:pt x="843476" y="943282"/>
                  </a:cubicBezTo>
                  <a:cubicBezTo>
                    <a:pt x="892688" y="987732"/>
                    <a:pt x="973651" y="990907"/>
                    <a:pt x="1014926" y="933757"/>
                  </a:cubicBezTo>
                  <a:cubicBezTo>
                    <a:pt x="1056201" y="876607"/>
                    <a:pt x="1092714" y="705157"/>
                    <a:pt x="1091126" y="600382"/>
                  </a:cubicBezTo>
                  <a:cubicBezTo>
                    <a:pt x="1089539" y="495607"/>
                    <a:pt x="1049851" y="378132"/>
                    <a:pt x="1005401" y="305107"/>
                  </a:cubicBezTo>
                  <a:cubicBezTo>
                    <a:pt x="960951" y="232082"/>
                    <a:pt x="878401" y="206682"/>
                    <a:pt x="824426" y="162232"/>
                  </a:cubicBezTo>
                  <a:cubicBezTo>
                    <a:pt x="770451" y="117782"/>
                    <a:pt x="740288" y="63807"/>
                    <a:pt x="681551" y="38407"/>
                  </a:cubicBezTo>
                  <a:cubicBezTo>
                    <a:pt x="622814" y="13007"/>
                    <a:pt x="538676" y="16182"/>
                    <a:pt x="472001" y="9832"/>
                  </a:cubicBezTo>
                  <a:cubicBezTo>
                    <a:pt x="405326" y="3482"/>
                    <a:pt x="333888" y="-1280"/>
                    <a:pt x="281501" y="307"/>
                  </a:cubicBezTo>
                  <a:cubicBezTo>
                    <a:pt x="229114" y="1894"/>
                    <a:pt x="200538" y="9832"/>
                    <a:pt x="157676" y="19357"/>
                  </a:cubicBezTo>
                  <a:cubicBezTo>
                    <a:pt x="114814" y="28882"/>
                    <a:pt x="46551" y="16182"/>
                    <a:pt x="24326" y="66982"/>
                  </a:cubicBezTo>
                  <a:close/>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6228184" y="5013177"/>
              <a:ext cx="1851660" cy="763905"/>
            </a:xfrm>
            <a:prstGeom prst="rect">
              <a:avLst/>
            </a:prstGeom>
          </p:spPr>
        </p:pic>
      </p:grpSp>
      <p:sp>
        <p:nvSpPr>
          <p:cNvPr id="16" name="TextBox 15"/>
          <p:cNvSpPr txBox="1"/>
          <p:nvPr/>
        </p:nvSpPr>
        <p:spPr>
          <a:xfrm>
            <a:off x="323528" y="5877272"/>
            <a:ext cx="79208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Rozdiel tých dvoch situácií je v tom, či počiatok súradnicovej sústavy (teda fontánový zdroj) sa nachádza vnútri objemu uzavretom tou plochou alebo nie.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397714"/>
      </p:ext>
    </p:extLst>
  </p:cSld>
  <p:clrMapOvr>
    <a:masterClrMapping/>
  </p:clrMapOvr>
  <p:extLst mod="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95536" y="332656"/>
                <a:ext cx="849694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Teraz geniálny trik objavený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Maxwellom</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Vzorec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čisto matematický vzorec, popisujúci akési vektorové pole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tom vzorci sa nikde nehovorí o žiadnej vode. Ak budem mať úplne inú fyzikálnu situáciu, v ktorej nepôjde o striekajúcu vodu,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ale bude tam vystupovať nejaké vektorové pole, dané rovnakým matematickým vzorcom (1)</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potom pre to pole bude platiť</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95536" y="332656"/>
                <a:ext cx="8496944" cy="2862322"/>
              </a:xfrm>
              <a:prstGeom prst="rect">
                <a:avLst/>
              </a:prstGeom>
              <a:blipFill rotWithShape="0">
                <a:blip r:embed="rId7"/>
                <a:stretch>
                  <a:fillRect l="-789" t="-1279" b="-2985"/>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419872" y="836712"/>
            <a:ext cx="1708785" cy="588645"/>
          </a:xfrm>
          <a:prstGeom prst="rect">
            <a:avLst/>
          </a:prstGeom>
        </p:spPr>
      </p:pic>
      <p:pic>
        <p:nvPicPr>
          <p:cNvPr id="5" name="Picture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8172400" y="980728"/>
            <a:ext cx="274320" cy="255270"/>
          </a:xfrm>
          <a:prstGeom prst="rect">
            <a:avLst/>
          </a:prstGeom>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71600" y="3429001"/>
            <a:ext cx="6831330" cy="859155"/>
          </a:xfrm>
          <a:prstGeom prst="rect">
            <a:avLst/>
          </a:prstGeom>
        </p:spPr>
      </p:pic>
      <p:sp>
        <p:nvSpPr>
          <p:cNvPr id="9" name="Rectangle 8"/>
          <p:cNvSpPr/>
          <p:nvPr/>
        </p:nvSpPr>
        <p:spPr>
          <a:xfrm>
            <a:off x="755576" y="3356992"/>
            <a:ext cx="7704856"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727172"/>
      </p:ext>
    </p:extLst>
  </p:cSld>
  <p:clrMapOvr>
    <a:masterClrMapping/>
  </p:clrMapOvr>
  <p:extLst mod="1"/>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43608" y="476672"/>
            <a:ext cx="69847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Výtok intenzity gravitačného poľa z uzavretej plochy</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251520" y="1340768"/>
            <a:ext cx="835292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gravitačné pole budené bodovým telesom umiestneným v počiatku súradnicovej sústavy. To pole je dané vzorcom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347864" y="2276872"/>
            <a:ext cx="1693545" cy="527685"/>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19872" y="3356992"/>
            <a:ext cx="1708785" cy="588645"/>
          </a:xfrm>
          <a:prstGeom prst="rect">
            <a:avLst/>
          </a:prstGeom>
        </p:spPr>
      </p:pic>
      <p:sp>
        <p:nvSpPr>
          <p:cNvPr id="7" name="TextBox 6"/>
          <p:cNvSpPr txBox="1"/>
          <p:nvPr/>
        </p:nvSpPr>
        <p:spPr>
          <a:xfrm>
            <a:off x="467544" y="2852936"/>
            <a:ext cx="72008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Porovnajme to so vzorcom pre fontánu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zjavne teda pre naše gravitačné pole platí</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043609" y="4725145"/>
            <a:ext cx="7660005" cy="859155"/>
          </a:xfrm>
          <a:prstGeom prst="rect">
            <a:avLst/>
          </a:prstGeom>
        </p:spPr>
      </p:pic>
    </p:spTree>
    <p:extLst>
      <p:ext uri="{BB962C8B-B14F-4D97-AF65-F5344CB8AC3E}">
        <p14:creationId xmlns:p14="http://schemas.microsoft.com/office/powerpoint/2010/main" val="3410823245"/>
      </p:ext>
    </p:extLst>
  </p:cSld>
  <p:clrMapOvr>
    <a:masterClrMapping/>
  </p:clrMapOvr>
  <p:extLst mod="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43608" y="476672"/>
            <a:ext cx="69847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Výtok intenzity gravitačného poľa z uzavretej plochy</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323528" y="1124744"/>
                <a:ext cx="83529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Počiatok súradnicovej sústavy môžem vždy zvoliť v miest, kde sa nachádza gravitujúce bodové teleso, preto platí všeobecne pre gravitačné pole budené bodovým zdrojom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3528" y="1124744"/>
                <a:ext cx="8352928" cy="1015663"/>
              </a:xfrm>
              <a:prstGeom prst="rect">
                <a:avLst/>
              </a:prstGeom>
              <a:blipFill rotWithShape="0">
                <a:blip r:embed="rId7"/>
                <a:stretch>
                  <a:fillRect l="-730" t="-3614" b="-10241"/>
                </a:stretch>
              </a:blipFill>
            </p:spPr>
            <p:txBody>
              <a:bodyPr/>
              <a:lstStyle/>
              <a:p>
                <a:r>
                  <a:rPr lang="en-US">
                    <a:noFill/>
                  </a:rPr>
                  <a:t> </a:t>
                </a:r>
              </a:p>
            </p:txBody>
          </p:sp>
        </mc:Fallback>
      </mc:AlternateContent>
      <p:pic>
        <p:nvPicPr>
          <p:cNvPr id="13" name="Picture 1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611560" y="2204865"/>
            <a:ext cx="8172450" cy="85915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95536" y="3284984"/>
                <a:ext cx="835292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teraz gravitačné pole budené viacerými bodovými telesami s hmotnosťami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Každé z nich budí vlastné gravitačné pole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nezávisle na tom, že sú tam viaceré gravitujúce telesá. Celkové gravitačné pole v mieste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teda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výtok celkového gravitačného poľa z nejakej uzavretej plochy bude teda platiť</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95536" y="3284984"/>
                <a:ext cx="8352928" cy="2554545"/>
              </a:xfrm>
              <a:prstGeom prst="rect">
                <a:avLst/>
              </a:prstGeom>
              <a:blipFill rotWithShape="0">
                <a:blip r:embed="rId9"/>
                <a:stretch>
                  <a:fillRect l="-803" t="-1432" r="-73" b="-3341"/>
                </a:stretch>
              </a:blipFill>
            </p:spPr>
            <p:txBody>
              <a:bodyPr/>
              <a:lstStyle/>
              <a:p>
                <a:r>
                  <a:rPr lang="en-US">
                    <a:noFill/>
                  </a:rPr>
                  <a:t> </a:t>
                </a:r>
              </a:p>
            </p:txBody>
          </p:sp>
        </mc:Fallback>
      </mc:AlternateContent>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07904" y="4581128"/>
            <a:ext cx="1689735" cy="541020"/>
          </a:xfrm>
          <a:prstGeom prst="rect">
            <a:avLst/>
          </a:prstGeom>
        </p:spPr>
      </p:pic>
      <p:pic>
        <p:nvPicPr>
          <p:cNvPr id="12" name="Picture 1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555776" y="5805264"/>
            <a:ext cx="3579495" cy="763905"/>
          </a:xfrm>
          <a:prstGeom prst="rect">
            <a:avLst/>
          </a:prstGeom>
        </p:spPr>
      </p:pic>
    </p:spTree>
    <p:extLst>
      <p:ext uri="{BB962C8B-B14F-4D97-AF65-F5344CB8AC3E}">
        <p14:creationId xmlns:p14="http://schemas.microsoft.com/office/powerpoint/2010/main" val="3120386501"/>
      </p:ext>
    </p:extLst>
  </p:cSld>
  <p:clrMapOvr>
    <a:masterClrMapping/>
  </p:clrMapOvr>
  <p:extLst mod="1"/>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483768" y="620688"/>
            <a:ext cx="3579495" cy="763905"/>
          </a:xfrm>
          <a:prstGeom prst="rect">
            <a:avLst/>
          </a:prstGeom>
        </p:spPr>
      </p:pic>
      <p:pic>
        <p:nvPicPr>
          <p:cNvPr id="15" name="Picture 1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3528" y="2420888"/>
            <a:ext cx="8515350" cy="859155"/>
          </a:xfrm>
          <a:prstGeom prst="rect">
            <a:avLst/>
          </a:prstGeom>
        </p:spPr>
      </p:pic>
      <p:sp>
        <p:nvSpPr>
          <p:cNvPr id="7" name="TextBox 6"/>
          <p:cNvSpPr txBox="1"/>
          <p:nvPr/>
        </p:nvSpPr>
        <p:spPr>
          <a:xfrm>
            <a:off x="179512" y="1700808"/>
            <a:ext cx="84969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každý z bodových zdrojom platí osobitne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179512" y="3645024"/>
            <a:ext cx="85689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Celkovo teda bude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411761" y="4293097"/>
            <a:ext cx="4124325" cy="763905"/>
          </a:xfrm>
          <a:prstGeom prst="rect">
            <a:avLst/>
          </a:prstGeom>
        </p:spPr>
      </p:pic>
      <p:sp>
        <p:nvSpPr>
          <p:cNvPr id="12" name="Rectangle 11"/>
          <p:cNvSpPr/>
          <p:nvPr/>
        </p:nvSpPr>
        <p:spPr>
          <a:xfrm>
            <a:off x="2051720" y="4077072"/>
            <a:ext cx="4752528" cy="1224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323528" y="5661248"/>
            <a:ext cx="84249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 vzorci sa na pravej strane sčítajú len hmotnosti zdrojov, ktoré sú uzavreté vnútri uvažovanej plochy. Výsledok teda môže byť aj 0, ak vnútri plochy sa nenachádza žiadne gravitujúce teleso.</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957651"/>
      </p:ext>
    </p:extLst>
  </p:cSld>
  <p:clrMapOvr>
    <a:masterClrMapping/>
  </p:clrMapOvr>
  <p:extLst mod="1"/>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87624" y="260648"/>
            <a:ext cx="69127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Spojito rozložená gravitujúca hmotnosť</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251520" y="836712"/>
                <a:ext cx="8280920"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gravitačné pole nie je budené bodovými telesami ale hmotnosťou spojite rozloženou v priestore s hustotou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𝜚</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potom každý infinitezimálny objem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priestoru, v ktorom je nenulová hustota gravitujúcej hmotnosti môžeme považovať za bodový zdroj gravitačného poľa. Pre pole budené viacerými bodovými zdrojmi sme mali vzorec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spojito rozložené hmotnosť teda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pre výtok gravitačného poľa z uzavretej plochy teda dostaneme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1520" y="836712"/>
                <a:ext cx="8280920" cy="4093428"/>
              </a:xfrm>
              <a:prstGeom prst="rect">
                <a:avLst/>
              </a:prstGeom>
              <a:blipFill rotWithShape="0">
                <a:blip r:embed="rId7"/>
                <a:stretch>
                  <a:fillRect l="-736" t="-744" b="-1637"/>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627784" y="2492896"/>
            <a:ext cx="3333750" cy="653415"/>
          </a:xfrm>
          <a:prstGeom prst="rect">
            <a:avLst/>
          </a:prstGeom>
        </p:spPr>
      </p:pic>
      <p:pic>
        <p:nvPicPr>
          <p:cNvPr id="11" name="Picture 1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411760" y="3789040"/>
            <a:ext cx="3760470" cy="600075"/>
          </a:xfrm>
          <a:prstGeom prst="rect">
            <a:avLst/>
          </a:prstGeom>
        </p:spPr>
      </p:pic>
      <p:pic>
        <p:nvPicPr>
          <p:cNvPr id="13" name="Picture 1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907704" y="5229200"/>
            <a:ext cx="4632960" cy="765810"/>
          </a:xfrm>
          <a:prstGeom prst="rect">
            <a:avLst/>
          </a:prstGeom>
        </p:spPr>
      </p:pic>
      <p:sp>
        <p:nvSpPr>
          <p:cNvPr id="14" name="Rectangle 13"/>
          <p:cNvSpPr/>
          <p:nvPr/>
        </p:nvSpPr>
        <p:spPr>
          <a:xfrm>
            <a:off x="1691680" y="5085184"/>
            <a:ext cx="5112568"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323528" y="6381328"/>
            <a:ext cx="77048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Tomuto vzťahu sa hovorí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Gaussova</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veta (v integrálnom tvare).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95204"/>
      </p:ext>
    </p:extLst>
  </p:cSld>
  <p:clrMapOvr>
    <a:masterClrMapping/>
  </p:clrMapOvr>
  <p:extLst mod="1"/>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71600" y="214845"/>
            <a:ext cx="71287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 sféry</a:t>
            </a:r>
          </a:p>
        </p:txBody>
      </p:sp>
      <p:pic>
        <p:nvPicPr>
          <p:cNvPr id="47" name="Picture 46"/>
          <p:cNvPicPr>
            <a:picLocks noChangeAspect="1"/>
          </p:cNvPicPr>
          <p:nvPr/>
        </p:nvPicPr>
        <p:blipFill>
          <a:blip r:embed="rId5"/>
          <a:stretch>
            <a:fillRect/>
          </a:stretch>
        </p:blipFill>
        <p:spPr>
          <a:xfrm>
            <a:off x="697703" y="830958"/>
            <a:ext cx="2087881" cy="2093986"/>
          </a:xfrm>
          <a:prstGeom prst="rect">
            <a:avLst/>
          </a:prstGeom>
        </p:spPr>
      </p:pic>
      <p:sp>
        <p:nvSpPr>
          <p:cNvPr id="48" name="Oval 47"/>
          <p:cNvSpPr/>
          <p:nvPr/>
        </p:nvSpPr>
        <p:spPr>
          <a:xfrm>
            <a:off x="1115616" y="1237296"/>
            <a:ext cx="1224136" cy="12241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9" name="TextBox 48"/>
              <p:cNvSpPr txBox="1"/>
              <p:nvPr/>
            </p:nvSpPr>
            <p:spPr>
              <a:xfrm>
                <a:off x="2998168" y="830958"/>
                <a:ext cx="568863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sféru polomeru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celkovej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 ktorej je hmotnosť rozložená sféricky symetricky (napríklad s homogénnou hustotou). Gravitačné pole takej sféry je zjavne sféricky symetrické, čo je možné len tak, že intenzita gravitačného poľa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má v každom bode smer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radiály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smeruje do stredu sféry. Otázka je teda len v tom, aká je veľkosť intenzity</a:t>
                </a:r>
              </a:p>
            </p:txBody>
          </p:sp>
        </mc:Choice>
        <mc:Fallback xmlns="">
          <p:sp>
            <p:nvSpPr>
              <p:cNvPr id="49" name="TextBox 48"/>
              <p:cNvSpPr txBox="1">
                <a:spLocks noRot="1" noChangeAspect="1" noMove="1" noResize="1" noEditPoints="1" noAdjustHandles="1" noChangeArrowheads="1" noChangeShapeType="1" noTextEdit="1"/>
              </p:cNvSpPr>
              <p:nvPr/>
            </p:nvSpPr>
            <p:spPr>
              <a:xfrm>
                <a:off x="2998168" y="830958"/>
                <a:ext cx="5688632" cy="2246769"/>
              </a:xfrm>
              <a:prstGeom prst="rect">
                <a:avLst/>
              </a:prstGeom>
              <a:blipFill rotWithShape="0">
                <a:blip r:embed="rId8"/>
                <a:stretch>
                  <a:fillRect l="-1179" t="-1355" r="-965" b="-3794"/>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0" y="2982431"/>
                <a:ext cx="889248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poľa vo vzdialenosti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od stredu sféry. Uvažujme najprv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Predstavme si sférickú uzavretú plochu o polomere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okolo gravitujúcej gule (na obrázku je plocha znázornená oranžovou farbou). Výtok vektora intenzity cez tú plochu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keď sme označili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e>
                    </m:acc>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pre </a:t>
                </a:r>
                <a14:m>
                  <m:oMath xmlns:m="http://schemas.openxmlformats.org/officeDocument/2006/math">
                    <m:d>
                      <m:dPr>
                        <m:begChr m:val="|"/>
                        <m:end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Znamienko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kvôli tomu, že intenzita má smer do stredu, teda výtok je záporný. Podľa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Gaussovej</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vety ale platí</a:t>
                </a:r>
              </a:p>
            </p:txBody>
          </p:sp>
        </mc:Choice>
        <mc:Fallback xmlns="">
          <p:sp>
            <p:nvSpPr>
              <p:cNvPr id="50" name="TextBox 49"/>
              <p:cNvSpPr txBox="1">
                <a:spLocks noRot="1" noChangeAspect="1" noMove="1" noResize="1" noEditPoints="1" noAdjustHandles="1" noChangeArrowheads="1" noChangeShapeType="1" noTextEdit="1"/>
              </p:cNvSpPr>
              <p:nvPr/>
            </p:nvSpPr>
            <p:spPr>
              <a:xfrm>
                <a:off x="0" y="2982431"/>
                <a:ext cx="8892480" cy="2246769"/>
              </a:xfrm>
              <a:prstGeom prst="rect">
                <a:avLst/>
              </a:prstGeom>
              <a:blipFill rotWithShape="0">
                <a:blip r:embed="rId9"/>
                <a:stretch>
                  <a:fillRect l="-685" t="-1355" r="-411" b="-3794"/>
                </a:stretch>
              </a:blipFill>
            </p:spPr>
            <p:txBody>
              <a:bodyPr/>
              <a:lstStyle/>
              <a:p>
                <a:r>
                  <a:rPr lang="sk-SK">
                    <a:noFill/>
                  </a:rPr>
                  <a:t> </a:t>
                </a:r>
              </a:p>
            </p:txBody>
          </p:sp>
        </mc:Fallback>
      </mc:AlternateContent>
      <p:pic>
        <p:nvPicPr>
          <p:cNvPr id="53" name="Picture 52"/>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563888" y="4005064"/>
            <a:ext cx="2257425" cy="563880"/>
          </a:xfrm>
          <a:prstGeom prst="rect">
            <a:avLst/>
          </a:prstGeom>
        </p:spPr>
      </p:pic>
      <p:pic>
        <p:nvPicPr>
          <p:cNvPr id="54" name="Picture 5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505391" y="5261007"/>
            <a:ext cx="2061210" cy="563880"/>
          </a:xfrm>
          <a:prstGeom prst="rect">
            <a:avLst/>
          </a:prstGeom>
        </p:spPr>
      </p:pic>
      <p:sp>
        <p:nvSpPr>
          <p:cNvPr id="55" name="TextBox 54"/>
          <p:cNvSpPr txBox="1"/>
          <p:nvPr/>
        </p:nvSpPr>
        <p:spPr>
          <a:xfrm>
            <a:off x="0" y="5624832"/>
            <a:ext cx="680424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Porovnaním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teda ako keby išlo o bodové teleso.</a:t>
            </a:r>
          </a:p>
        </p:txBody>
      </p:sp>
      <p:pic>
        <p:nvPicPr>
          <p:cNvPr id="56" name="Picture 5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599467" y="5916158"/>
            <a:ext cx="1693545" cy="527685"/>
          </a:xfrm>
          <a:prstGeom prst="rect">
            <a:avLst/>
          </a:prstGeom>
        </p:spPr>
      </p:pic>
    </p:spTree>
    <p:extLst>
      <p:ext uri="{BB962C8B-B14F-4D97-AF65-F5344CB8AC3E}">
        <p14:creationId xmlns:p14="http://schemas.microsoft.com/office/powerpoint/2010/main" val="3627698095"/>
      </p:ext>
    </p:extLst>
  </p:cSld>
  <p:clrMapOvr>
    <a:masterClrMapping/>
  </p:clrMapOvr>
  <p:extLst mod="1"/>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definícia prietoku vektorového poľa cez nejakú plochu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definícia výtoku vektorového poľa z uzavretej plochy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vyjadrite výtok gravitačného poľa z nejakej uzavretej plochy pomocou hmotnosti v objeme  vnútri plochy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dokážte, že gravitačné pole homogénnej sféry v oblasti mimo nej je rovnaké ako pole bodovej častice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1348666"/>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7664" y="116632"/>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 zákon akcie a reakcie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79512" y="980728"/>
            <a:ext cx="87129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Svet, v ktorom by neplatil zákon akcie </a:t>
            </a: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a reakcie,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by bol veľmi žartovný. Napríklad by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Stephenson</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nemusel vynájsť lokomotívu.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Stephenson's Rocket dra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2857500" cy="200025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395536" y="1988840"/>
            <a:ext cx="1296144" cy="2232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536" y="1988840"/>
            <a:ext cx="1296144" cy="23042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923928" y="2348880"/>
            <a:ext cx="1656184" cy="1723217"/>
            <a:chOff x="4716016" y="1412776"/>
            <a:chExt cx="3384376" cy="3523417"/>
          </a:xfrm>
        </p:grpSpPr>
        <p:pic>
          <p:nvPicPr>
            <p:cNvPr id="6" name="Picture 2" descr="Stephenson's Rocket drawing.jpg"/>
            <p:cNvPicPr>
              <a:picLocks noChangeAspect="1" noChangeArrowheads="1"/>
            </p:cNvPicPr>
            <p:nvPr/>
          </p:nvPicPr>
          <p:blipFill rotWithShape="1">
            <a:blip r:embed="rId2">
              <a:extLst>
                <a:ext uri="{28A0092B-C50C-407E-A947-70E740481C1C}">
                  <a14:useLocalDpi xmlns:a14="http://schemas.microsoft.com/office/drawing/2010/main" val="0"/>
                </a:ext>
              </a:extLst>
            </a:blip>
            <a:srcRect l="62067" t="22013"/>
            <a:stretch/>
          </p:blipFill>
          <p:spPr bwMode="auto">
            <a:xfrm>
              <a:off x="5436096" y="1412776"/>
              <a:ext cx="2448272" cy="352341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80112" y="3356992"/>
              <a:ext cx="144016" cy="360040"/>
            </a:xfrm>
            <a:prstGeom prst="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7524328" y="3356992"/>
              <a:ext cx="144016" cy="360040"/>
            </a:xfrm>
            <a:prstGeom prst="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17" name="Straight Arrow Connector 16"/>
            <p:cNvCxnSpPr/>
            <p:nvPr/>
          </p:nvCxnSpPr>
          <p:spPr>
            <a:xfrm flipH="1">
              <a:off x="4716016" y="3501008"/>
              <a:ext cx="8640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596336" y="3501008"/>
              <a:ext cx="50405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79512" y="4365104"/>
            <a:ext cx="835292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Stačilo by nájsť dve telesá, ktoré sa odpudzujú, ale nerovnakými silami. Tie treba nalepiť znútra do vagóna, jedno na jeho prednú stenu, druhé na zadnú. Tým by na prednú stenu vagóna pôsobila väčšia sila ako na zadnú a vagón by sa hýbal dopredu. Zadarmo.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Premyslite si, prečo sa nemôžem zdvihnúť do výšky ťahaním za šnúrky od topánok.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Bez zákona akcie a reakcie by to možno šlo</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2" name="Picture 4" descr="https://nancysnuggetsdotnet.files.wordpress.com/2014/11/bootstraps.jpg?w=7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772816"/>
            <a:ext cx="1714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386656"/>
      </p:ext>
    </p:extLst>
  </p:cSld>
  <p:clrMapOvr>
    <a:masterClrMapping/>
  </p:clrMapOvr>
  <p:extLst mod="1"/>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14316" y="143054"/>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 na povrchu Zeme</a:t>
            </a:r>
          </a:p>
        </p:txBody>
      </p:sp>
      <mc:AlternateContent xmlns:mc="http://schemas.openxmlformats.org/markup-compatibility/2006" xmlns:a14="http://schemas.microsoft.com/office/drawing/2010/main">
        <mc:Choice Requires="a14">
          <p:sp>
            <p:nvSpPr>
              <p:cNvPr id="4" name="TextBox 3"/>
              <p:cNvSpPr txBox="1"/>
              <p:nvPr/>
            </p:nvSpPr>
            <p:spPr>
              <a:xfrm>
                <a:off x="251520" y="1124744"/>
                <a:ext cx="843528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istom priblížení môžeme Zem považovať za guľu o polomere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𝑍</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≈6378</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km. Intenzita gravitačného poľa (čo je to isté ako gravitačné zrýchlenie) na povrchu Zeme teda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Gravitačné zrýchlenie na povrchu Zeme poznáme: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≈9.81</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ms</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 tom, čo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Cavendish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zmeral gravitačnú konštantu môžeme teda určiť hmotnosť Zeme.</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124744"/>
                <a:ext cx="8435280" cy="2246769"/>
              </a:xfrm>
              <a:prstGeom prst="rect">
                <a:avLst/>
              </a:prstGeom>
              <a:blipFill rotWithShape="0">
                <a:blip r:embed="rId7"/>
                <a:stretch>
                  <a:fillRect l="-723" t="-1630" b="-4076"/>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838966" y="1949043"/>
            <a:ext cx="1712595" cy="598170"/>
          </a:xfrm>
          <a:prstGeom prst="rect">
            <a:avLst/>
          </a:prstGeom>
        </p:spPr>
      </p:pic>
      <p:sp>
        <p:nvSpPr>
          <p:cNvPr id="8" name="TextBox 7"/>
          <p:cNvSpPr txBox="1"/>
          <p:nvPr/>
        </p:nvSpPr>
        <p:spPr>
          <a:xfrm>
            <a:off x="1895872" y="3552830"/>
            <a:ext cx="52802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1. kozmická rýchlosť</a:t>
            </a:r>
          </a:p>
        </p:txBody>
      </p:sp>
      <mc:AlternateContent xmlns:mc="http://schemas.openxmlformats.org/markup-compatibility/2006" xmlns:a14="http://schemas.microsoft.com/office/drawing/2010/main">
        <mc:Choice Requires="a14">
          <p:sp>
            <p:nvSpPr>
              <p:cNvPr id="9" name="TextBox 8"/>
              <p:cNvSpPr txBox="1"/>
              <p:nvPr/>
            </p:nvSpPr>
            <p:spPr>
              <a:xfrm>
                <a:off x="184684" y="4162536"/>
                <a:ext cx="85689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Kozmická loď, ktorá sa pohybuje po kruhovej dráhe v blízkosti povrchu Zeme má dostredivé zrýchlenie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Príslušná dostredivá sila je gravitácia, takže platí</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Odtiaľ dostaneme, že rýchlosť potrebná na udržanie na kruhovej orbite (prvá kozmická rýchlosť) je</a:t>
                </a:r>
              </a:p>
            </p:txBody>
          </p:sp>
        </mc:Choice>
        <mc:Fallback xmlns="">
          <p:sp>
            <p:nvSpPr>
              <p:cNvPr id="9" name="TextBox 8"/>
              <p:cNvSpPr txBox="1">
                <a:spLocks noRot="1" noChangeAspect="1" noMove="1" noResize="1" noEditPoints="1" noAdjustHandles="1" noChangeArrowheads="1" noChangeShapeType="1" noTextEdit="1"/>
              </p:cNvSpPr>
              <p:nvPr/>
            </p:nvSpPr>
            <p:spPr>
              <a:xfrm>
                <a:off x="184684" y="4162536"/>
                <a:ext cx="8568952" cy="1938992"/>
              </a:xfrm>
              <a:prstGeom prst="rect">
                <a:avLst/>
              </a:prstGeom>
              <a:blipFill rotWithShape="0">
                <a:blip r:embed="rId9"/>
                <a:stretch>
                  <a:fillRect l="-711" t="-1887" b="-4717"/>
                </a:stretch>
              </a:blipFill>
            </p:spPr>
            <p:txBody>
              <a:bodyPr/>
              <a:lstStyle/>
              <a:p>
                <a:r>
                  <a:rPr lang="sk-SK">
                    <a:noFill/>
                  </a:rPr>
                  <a:t> </a:t>
                </a:r>
              </a:p>
            </p:txBody>
          </p:sp>
        </mc:Fallback>
      </mc:AlternateContent>
      <p:pic>
        <p:nvPicPr>
          <p:cNvPr id="10" name="Picture 9"/>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978461" y="4636867"/>
            <a:ext cx="847725" cy="594360"/>
          </a:xfrm>
          <a:prstGeom prst="rect">
            <a:avLst/>
          </a:prstGeom>
        </p:spPr>
      </p:pic>
      <p:pic>
        <p:nvPicPr>
          <p:cNvPr id="12" name="Picture 1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493208" y="6203950"/>
            <a:ext cx="2598420" cy="304800"/>
          </a:xfrm>
          <a:prstGeom prst="rect">
            <a:avLst/>
          </a:prstGeom>
        </p:spPr>
      </p:pic>
    </p:spTree>
    <p:extLst>
      <p:ext uri="{BB962C8B-B14F-4D97-AF65-F5344CB8AC3E}">
        <p14:creationId xmlns:p14="http://schemas.microsoft.com/office/powerpoint/2010/main" val="1654748761"/>
      </p:ext>
    </p:extLst>
  </p:cSld>
  <p:clrMapOvr>
    <a:masterClrMapping/>
  </p:clrMapOvr>
  <p:extLst mod="1"/>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1691680" y="1556792"/>
            <a:ext cx="5550682" cy="4163012"/>
          </a:xfrm>
          <a:prstGeom prst="rect">
            <a:avLst/>
          </a:prstGeom>
          <a:ln>
            <a:solidFill>
              <a:schemeClr val="tx1"/>
            </a:solidFill>
          </a:ln>
        </p:spPr>
      </p:pic>
      <p:sp>
        <p:nvSpPr>
          <p:cNvPr id="5" name="TextBox 4"/>
          <p:cNvSpPr txBox="1"/>
          <p:nvPr/>
        </p:nvSpPr>
        <p:spPr>
          <a:xfrm>
            <a:off x="467544" y="332656"/>
            <a:ext cx="821925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 analýze rovnováhy na páke sme zistili, že je užitočná veličina, ktorá sa počíta ako „sila krát dráha“ a nazvali sme to „práca“. Budeme sa teraz týmto pojmom zaoberať podrobnejšie.</a:t>
            </a:r>
          </a:p>
        </p:txBody>
      </p:sp>
    </p:spTree>
    <p:extLst>
      <p:ext uri="{BB962C8B-B14F-4D97-AF65-F5344CB8AC3E}">
        <p14:creationId xmlns:p14="http://schemas.microsoft.com/office/powerpoint/2010/main" val="233866315"/>
      </p:ext>
    </p:extLst>
  </p:cSld>
  <p:clrMapOvr>
    <a:masterClrMapping/>
  </p:clrMapOvr>
  <p:extLst mod="1"/>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67544" y="548680"/>
            <a:ext cx="821925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 teleso v gravitačnom poli pôsobí gravitačná sila. Ak také teleso chcem premiestniť z jedného bodu do druhého, musím pôsobiť silou rovnako veľkou opačne orientovanou (pozor, tu nejde o žiadnu „akciu a reakciu!“). Vtedy sa teleso bude pohybovať bez zrýchlenia. V celej diskusii budem predpokladať, že premiestňovanie sa deje veľmi pomaly, preto pri premiestňovaní po zakrivenej dráhe nemusím uvažovať o sile potrebnej na zabezpečenie zakrivenia dráhy. Potrebné dostredivé zrýchlenie je úmerné kvadrátu rýchlosti a teda pre pomalé rýchlosti je potrebná sila zanedbateľná.</a:t>
            </a:r>
          </a:p>
        </p:txBody>
      </p:sp>
    </p:spTree>
    <p:extLst>
      <p:ext uri="{BB962C8B-B14F-4D97-AF65-F5344CB8AC3E}">
        <p14:creationId xmlns:p14="http://schemas.microsoft.com/office/powerpoint/2010/main" val="905413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979712" y="260648"/>
            <a:ext cx="51845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Práca – úvodné poznámky</a:t>
            </a:r>
          </a:p>
        </p:txBody>
      </p:sp>
      <p:sp>
        <p:nvSpPr>
          <p:cNvPr id="4" name="TextBox 3"/>
          <p:cNvSpPr txBox="1"/>
          <p:nvPr/>
        </p:nvSpPr>
        <p:spPr>
          <a:xfrm>
            <a:off x="323528" y="906601"/>
            <a:ext cx="836327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So vzorcom „sila krát dráha“ nevystačíme, ak sa zaujímame o silové pôsobenie nekonštantnou silou na zakrivenej dráhe a navyše v prípade, že „sila nemá smer dráhy“.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Pojem trajektória (dráha) je pojem z geometrie a označuje krivku v priestore. Spravidla sa síce zaujímame o trajektóriu, ktorú opíše nejaké teleso počas pohybu (v čase) ale pre pojem samotnej dráhy je časový priebeh jej prejdenia irelevantný. Keď poľovník sleduje stopy medveďa, sleduje dráhu medveďa. V priestore ostal záznam o pohybe medveďa, teda jeho stopy, ale neostal tam záznam o tom, či sa pohyboval rýchlo alebo pomaly. Trajektóriu častice si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môžme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predstaviť ako množinu „otlačkov“ častice, ktoré po jej pohybe „ostali v priestore“. Ba dokonca ak vieme predpovedať budúcnosť riešením pohybových rovníc,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môžme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poznať trajektóriu ešte skôr, ako ju tá častica naozaj prejde.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Trajektória ako krivka v priestore sa dá matematicky popísať nejakým vzorcom. To si ako prvý uvedomil zrejme Descartes, ktorý vyhútal systém na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algebraizáciu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geometrie zavedením súradnicového systému a používaním vzorcov pre geometrické objekty.</a:t>
            </a:r>
          </a:p>
        </p:txBody>
      </p:sp>
    </p:spTree>
    <p:extLst>
      <p:ext uri="{BB962C8B-B14F-4D97-AF65-F5344CB8AC3E}">
        <p14:creationId xmlns:p14="http://schemas.microsoft.com/office/powerpoint/2010/main" val="2613591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15616" y="476672"/>
            <a:ext cx="64087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Príklad: kružnica ako trajektória</a:t>
            </a:r>
          </a:p>
        </p:txBody>
      </p:sp>
      <mc:AlternateContent xmlns:mc="http://schemas.openxmlformats.org/markup-compatibility/2006" xmlns:a14="http://schemas.microsoft.com/office/drawing/2010/main">
        <mc:Choice Requires="a14">
          <p:sp>
            <p:nvSpPr>
              <p:cNvPr id="4" name="TextBox 3"/>
              <p:cNvSpPr txBox="1"/>
              <p:nvPr/>
            </p:nvSpPr>
            <p:spPr>
              <a:xfrm>
                <a:off x="323528" y="1052736"/>
                <a:ext cx="8712968"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Predstavme si teleso, ktoré vykonalo nejaký rovinný pohyb a jeho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trakjektória</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(„stopa v rovine“) bola kružnica.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Jeden spôsob ako napísať „v</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z</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orec</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kružnice“ je tento: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Kružnica v je množina bodov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 rovine, pre ktoré platí</a:t>
                </a:r>
                <a14:m>
                  <m:oMath xmlns:m="http://schemas.openxmlformats.org/officeDocument/2006/math">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Vzorec vyjadruje kružnicu, ale vlastne implicitne, body nie sú explicitne „vymenované“, body tej trajektórie musíme vylúštiť riešením tej rovnice. Vo fyzike máme spravidla radšej, keď body trajektórie sú explicitne vymenované v nejakom poradí, často tak, že zapíšeme body v poradí, ako ich častica v čase prechádzala. Napríklad pre kružnicu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Časový priebeh pohybu po trajektórii pre pojem trajektórie nie je dôležitý, preto často volíme iný parameter pre parametrický zápis krivky, napríklad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často je užitočné voliť ako parameter dĺžku dráhy (krivky) postupne narastajúcu od počiatočného bodu, napríklad</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1052736"/>
                <a:ext cx="8712968" cy="5324535"/>
              </a:xfrm>
              <a:prstGeom prst="rect">
                <a:avLst/>
              </a:prstGeom>
              <a:blipFill rotWithShape="0">
                <a:blip r:embed="rId7"/>
                <a:stretch>
                  <a:fillRect l="-700" t="-687" r="-700"/>
                </a:stretch>
              </a:blipFill>
            </p:spPr>
            <p:txBody>
              <a:bodyPr/>
              <a:lstStyle/>
              <a:p>
                <a:r>
                  <a:rPr lang="sk-SK">
                    <a:noFill/>
                  </a:rPr>
                  <a:t> </a:t>
                </a:r>
              </a:p>
            </p:txBody>
          </p:sp>
        </mc:Fallback>
      </mc:AlternateContent>
      <p:pic>
        <p:nvPicPr>
          <p:cNvPr id="8" name="Picture 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947420" y="4209599"/>
            <a:ext cx="3072765" cy="255270"/>
          </a:xfrm>
          <a:prstGeom prst="rect">
            <a:avLst/>
          </a:prstGeom>
        </p:spPr>
      </p:pic>
      <p:pic>
        <p:nvPicPr>
          <p:cNvPr id="9" name="Picture 8"/>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607373" y="5231541"/>
            <a:ext cx="4471035" cy="255270"/>
          </a:xfrm>
          <a:prstGeom prst="rect">
            <a:avLst/>
          </a:prstGeom>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131123" y="6356350"/>
            <a:ext cx="4947285" cy="255270"/>
          </a:xfrm>
          <a:prstGeom prst="rect">
            <a:avLst/>
          </a:prstGeom>
        </p:spPr>
      </p:pic>
    </p:spTree>
    <p:extLst>
      <p:ext uri="{BB962C8B-B14F-4D97-AF65-F5344CB8AC3E}">
        <p14:creationId xmlns:p14="http://schemas.microsoft.com/office/powerpoint/2010/main" val="1172159411"/>
      </p:ext>
    </p:extLst>
  </p:cSld>
  <p:clrMapOvr>
    <a:masterClrMapping/>
  </p:clrMapOvr>
  <p:extLst mod="1"/>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7584" y="188640"/>
            <a:ext cx="7560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Parametrické vyjadrenie dráhy, rozsekanie na malé úseky</a:t>
            </a:r>
          </a:p>
        </p:txBody>
      </p:sp>
      <p:sp>
        <p:nvSpPr>
          <p:cNvPr id="4" name="TextBox 3"/>
          <p:cNvSpPr txBox="1"/>
          <p:nvPr/>
        </p:nvSpPr>
        <p:spPr>
          <a:xfrm>
            <a:off x="323528" y="1098124"/>
            <a:ext cx="85689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 fyzike často používame vyjadrenie krivky parametrickým zápisom pomocou polohového vektora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Parametrické vyjadrenie je vlastne postupným vymenovaním bodov krivky „ako nasledujú spojite jeden po druhom“. To umožňuje jednoducho zapísať malý úsek (element) trajektórie</a:t>
            </a:r>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347864" y="1760632"/>
            <a:ext cx="1975485" cy="255270"/>
          </a:xfrm>
          <a:prstGeom prst="rect">
            <a:avLst/>
          </a:prstGeom>
        </p:spPr>
      </p:pic>
      <p:sp>
        <p:nvSpPr>
          <p:cNvPr id="6" name="Freeform 5"/>
          <p:cNvSpPr/>
          <p:nvPr/>
        </p:nvSpPr>
        <p:spPr>
          <a:xfrm>
            <a:off x="525780" y="3749040"/>
            <a:ext cx="2834640" cy="788670"/>
          </a:xfrm>
          <a:custGeom>
            <a:avLst/>
            <a:gdLst>
              <a:gd name="connsiteX0" fmla="*/ 0 w 2834640"/>
              <a:gd name="connsiteY0" fmla="*/ 788670 h 788670"/>
              <a:gd name="connsiteX1" fmla="*/ 297180 w 2834640"/>
              <a:gd name="connsiteY1" fmla="*/ 434340 h 788670"/>
              <a:gd name="connsiteX2" fmla="*/ 811530 w 2834640"/>
              <a:gd name="connsiteY2" fmla="*/ 182880 h 788670"/>
              <a:gd name="connsiteX3" fmla="*/ 1337310 w 2834640"/>
              <a:gd name="connsiteY3" fmla="*/ 114300 h 788670"/>
              <a:gd name="connsiteX4" fmla="*/ 1714500 w 2834640"/>
              <a:gd name="connsiteY4" fmla="*/ 251460 h 788670"/>
              <a:gd name="connsiteX5" fmla="*/ 2057400 w 2834640"/>
              <a:gd name="connsiteY5" fmla="*/ 365760 h 788670"/>
              <a:gd name="connsiteX6" fmla="*/ 2457450 w 2834640"/>
              <a:gd name="connsiteY6" fmla="*/ 274320 h 788670"/>
              <a:gd name="connsiteX7" fmla="*/ 2834640 w 2834640"/>
              <a:gd name="connsiteY7" fmla="*/ 0 h 7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4640" h="788670">
                <a:moveTo>
                  <a:pt x="0" y="788670"/>
                </a:moveTo>
                <a:cubicBezTo>
                  <a:pt x="80962" y="661987"/>
                  <a:pt x="161925" y="535305"/>
                  <a:pt x="297180" y="434340"/>
                </a:cubicBezTo>
                <a:cubicBezTo>
                  <a:pt x="432435" y="333375"/>
                  <a:pt x="638175" y="236220"/>
                  <a:pt x="811530" y="182880"/>
                </a:cubicBezTo>
                <a:cubicBezTo>
                  <a:pt x="984885" y="129540"/>
                  <a:pt x="1186815" y="102870"/>
                  <a:pt x="1337310" y="114300"/>
                </a:cubicBezTo>
                <a:cubicBezTo>
                  <a:pt x="1487805" y="125730"/>
                  <a:pt x="1594485" y="209550"/>
                  <a:pt x="1714500" y="251460"/>
                </a:cubicBezTo>
                <a:cubicBezTo>
                  <a:pt x="1834515" y="293370"/>
                  <a:pt x="1933575" y="361950"/>
                  <a:pt x="2057400" y="365760"/>
                </a:cubicBezTo>
                <a:cubicBezTo>
                  <a:pt x="2181225" y="369570"/>
                  <a:pt x="2327910" y="335280"/>
                  <a:pt x="2457450" y="274320"/>
                </a:cubicBezTo>
                <a:cubicBezTo>
                  <a:pt x="2586990" y="213360"/>
                  <a:pt x="2710815" y="106680"/>
                  <a:pt x="2834640"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a:endCxn id="6" idx="2"/>
          </p:cNvCxnSpPr>
          <p:nvPr/>
        </p:nvCxnSpPr>
        <p:spPr>
          <a:xfrm flipV="1">
            <a:off x="1043608" y="3931920"/>
            <a:ext cx="293702" cy="18013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3"/>
          </p:cNvCxnSpPr>
          <p:nvPr/>
        </p:nvCxnSpPr>
        <p:spPr>
          <a:xfrm flipV="1">
            <a:off x="1043608" y="3863340"/>
            <a:ext cx="819482" cy="186991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a:endCxn id="6" idx="3"/>
          </p:cNvCxnSpPr>
          <p:nvPr/>
        </p:nvCxnSpPr>
        <p:spPr>
          <a:xfrm flipV="1">
            <a:off x="1337310" y="3863340"/>
            <a:ext cx="525780" cy="6858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747001" y="4513342"/>
            <a:ext cx="411480" cy="255270"/>
          </a:xfrm>
          <a:prstGeom prst="rect">
            <a:avLst/>
          </a:prstGeom>
        </p:spPr>
      </p:pic>
      <p:pic>
        <p:nvPicPr>
          <p:cNvPr id="15" name="Picture 1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533359" y="4752578"/>
            <a:ext cx="975360" cy="255270"/>
          </a:xfrm>
          <a:prstGeom prst="rect">
            <a:avLst/>
          </a:prstGeom>
        </p:spPr>
      </p:pic>
      <p:pic>
        <p:nvPicPr>
          <p:cNvPr id="17" name="Picture 1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451610" y="3520837"/>
            <a:ext cx="272415" cy="182880"/>
          </a:xfrm>
          <a:prstGeom prst="rect">
            <a:avLst/>
          </a:prstGeom>
        </p:spPr>
      </p:pic>
      <p:pic>
        <p:nvPicPr>
          <p:cNvPr id="18" name="Picture 17"/>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335606" y="3128647"/>
            <a:ext cx="2310765" cy="255270"/>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3923928" y="3749040"/>
                <a:ext cx="504056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Malý (infinitezimálny) vektor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potom chápeme ako „kúsok trajektórie“. Celú trajektóriu tak môžeme rozsekať na veľa infinitezimálnych kúskov, nasledujúcich jeden po druhom. Slovo infinitezimálny netreba vo fyzike chápať doslova. Neznamená to „nekonečne malý“ ale iba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„tak malý, že ho už pre ďalšie úvahy netreba ďalej zmenšovať“</a:t>
                </a:r>
              </a:p>
            </p:txBody>
          </p:sp>
        </mc:Choice>
        <mc:Fallback xmlns="">
          <p:sp>
            <p:nvSpPr>
              <p:cNvPr id="19" name="TextBox 18"/>
              <p:cNvSpPr txBox="1">
                <a:spLocks noRot="1" noChangeAspect="1" noMove="1" noResize="1" noEditPoints="1" noAdjustHandles="1" noChangeArrowheads="1" noChangeShapeType="1" noTextEdit="1"/>
              </p:cNvSpPr>
              <p:nvPr/>
            </p:nvSpPr>
            <p:spPr>
              <a:xfrm>
                <a:off x="3923928" y="3749040"/>
                <a:ext cx="5040560" cy="2554545"/>
              </a:xfrm>
              <a:prstGeom prst="rect">
                <a:avLst/>
              </a:prstGeom>
              <a:blipFill rotWithShape="0">
                <a:blip r:embed="rId14"/>
                <a:stretch>
                  <a:fillRect l="-1330" t="-2864" b="-3341"/>
                </a:stretch>
              </a:blipFill>
            </p:spPr>
            <p:txBody>
              <a:bodyPr/>
              <a:lstStyle/>
              <a:p>
                <a:r>
                  <a:rPr lang="sk-SK">
                    <a:noFill/>
                  </a:rPr>
                  <a:t> </a:t>
                </a:r>
              </a:p>
            </p:txBody>
          </p:sp>
        </mc:Fallback>
      </mc:AlternateContent>
    </p:spTree>
    <p:extLst>
      <p:ext uri="{BB962C8B-B14F-4D97-AF65-F5344CB8AC3E}">
        <p14:creationId xmlns:p14="http://schemas.microsoft.com/office/powerpoint/2010/main" val="205240779"/>
      </p:ext>
    </p:extLst>
  </p:cSld>
  <p:clrMapOvr>
    <a:masterClrMapping/>
  </p:clrMapOvr>
  <p:extLst mod="1"/>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80544" y="57078"/>
            <a:ext cx="71287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Práca nekonštantnej sily po krivej trajektórii</a:t>
            </a:r>
          </a:p>
        </p:txBody>
      </p:sp>
      <p:sp>
        <p:nvSpPr>
          <p:cNvPr id="4" name="Freeform 3"/>
          <p:cNvSpPr/>
          <p:nvPr/>
        </p:nvSpPr>
        <p:spPr>
          <a:xfrm>
            <a:off x="251520" y="1340768"/>
            <a:ext cx="2834640" cy="788670"/>
          </a:xfrm>
          <a:custGeom>
            <a:avLst/>
            <a:gdLst>
              <a:gd name="connsiteX0" fmla="*/ 0 w 2834640"/>
              <a:gd name="connsiteY0" fmla="*/ 788670 h 788670"/>
              <a:gd name="connsiteX1" fmla="*/ 297180 w 2834640"/>
              <a:gd name="connsiteY1" fmla="*/ 434340 h 788670"/>
              <a:gd name="connsiteX2" fmla="*/ 811530 w 2834640"/>
              <a:gd name="connsiteY2" fmla="*/ 182880 h 788670"/>
              <a:gd name="connsiteX3" fmla="*/ 1337310 w 2834640"/>
              <a:gd name="connsiteY3" fmla="*/ 114300 h 788670"/>
              <a:gd name="connsiteX4" fmla="*/ 1714500 w 2834640"/>
              <a:gd name="connsiteY4" fmla="*/ 251460 h 788670"/>
              <a:gd name="connsiteX5" fmla="*/ 2057400 w 2834640"/>
              <a:gd name="connsiteY5" fmla="*/ 365760 h 788670"/>
              <a:gd name="connsiteX6" fmla="*/ 2457450 w 2834640"/>
              <a:gd name="connsiteY6" fmla="*/ 274320 h 788670"/>
              <a:gd name="connsiteX7" fmla="*/ 2834640 w 2834640"/>
              <a:gd name="connsiteY7" fmla="*/ 0 h 7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4640" h="788670">
                <a:moveTo>
                  <a:pt x="0" y="788670"/>
                </a:moveTo>
                <a:cubicBezTo>
                  <a:pt x="80962" y="661987"/>
                  <a:pt x="161925" y="535305"/>
                  <a:pt x="297180" y="434340"/>
                </a:cubicBezTo>
                <a:cubicBezTo>
                  <a:pt x="432435" y="333375"/>
                  <a:pt x="638175" y="236220"/>
                  <a:pt x="811530" y="182880"/>
                </a:cubicBezTo>
                <a:cubicBezTo>
                  <a:pt x="984885" y="129540"/>
                  <a:pt x="1186815" y="102870"/>
                  <a:pt x="1337310" y="114300"/>
                </a:cubicBezTo>
                <a:cubicBezTo>
                  <a:pt x="1487805" y="125730"/>
                  <a:pt x="1594485" y="209550"/>
                  <a:pt x="1714500" y="251460"/>
                </a:cubicBezTo>
                <a:cubicBezTo>
                  <a:pt x="1834515" y="293370"/>
                  <a:pt x="1933575" y="361950"/>
                  <a:pt x="2057400" y="365760"/>
                </a:cubicBezTo>
                <a:cubicBezTo>
                  <a:pt x="2181225" y="369570"/>
                  <a:pt x="2327910" y="335280"/>
                  <a:pt x="2457450" y="274320"/>
                </a:cubicBezTo>
                <a:cubicBezTo>
                  <a:pt x="2586990" y="213360"/>
                  <a:pt x="2710815" y="106680"/>
                  <a:pt x="2834640"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a:endCxn id="4" idx="2"/>
          </p:cNvCxnSpPr>
          <p:nvPr/>
        </p:nvCxnSpPr>
        <p:spPr>
          <a:xfrm flipV="1">
            <a:off x="769348" y="1523648"/>
            <a:ext cx="293702" cy="18013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endCxn id="4" idx="3"/>
          </p:cNvCxnSpPr>
          <p:nvPr/>
        </p:nvCxnSpPr>
        <p:spPr>
          <a:xfrm flipV="1">
            <a:off x="769348" y="1455068"/>
            <a:ext cx="819482" cy="186991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2"/>
            <a:endCxn id="4" idx="3"/>
          </p:cNvCxnSpPr>
          <p:nvPr/>
        </p:nvCxnSpPr>
        <p:spPr>
          <a:xfrm flipV="1">
            <a:off x="1063050" y="1455068"/>
            <a:ext cx="525780" cy="6858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rot="16860000">
            <a:off x="478126" y="2105070"/>
            <a:ext cx="411480" cy="255270"/>
          </a:xfrm>
          <a:prstGeom prst="rect">
            <a:avLst/>
          </a:prstGeom>
        </p:spPr>
      </p:pic>
      <p:pic>
        <p:nvPicPr>
          <p:cNvPr id="9" name="Picture 8"/>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rot="17739344">
            <a:off x="1026143" y="1977436"/>
            <a:ext cx="975360" cy="255270"/>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1316415" y="1164754"/>
            <a:ext cx="272415" cy="182880"/>
          </a:xfrm>
          <a:prstGeom prst="rect">
            <a:avLst/>
          </a:prstGeom>
        </p:spPr>
      </p:pic>
      <p:cxnSp>
        <p:nvCxnSpPr>
          <p:cNvPr id="12" name="Straight Arrow Connector 11"/>
          <p:cNvCxnSpPr>
            <a:stCxn id="4" idx="2"/>
          </p:cNvCxnSpPr>
          <p:nvPr/>
        </p:nvCxnSpPr>
        <p:spPr>
          <a:xfrm flipV="1">
            <a:off x="1063050" y="729660"/>
            <a:ext cx="412606" cy="79398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755576" y="917903"/>
            <a:ext cx="481965" cy="30670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3202722" y="464528"/>
                <a:ext cx="5833774" cy="22841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časticu, ktorá sa pohybovala po trajektórii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𝜉</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pričom v bode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ňu pôsobila sila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Sila vo všeobecnosti nie je rovnobežná s príslušným úsekom dráhy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sk-SK"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Prijmime (momentálne, dôvod si povieme neskôr) bez dlhého zdôvodňovania, že práca vykonaná silou pôsobiacou na úseku dráhy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daná skalárnym súčinom</a:t>
                </a:r>
              </a:p>
            </p:txBody>
          </p:sp>
        </mc:Choice>
        <mc:Fallback xmlns="">
          <p:sp>
            <p:nvSpPr>
              <p:cNvPr id="15" name="TextBox 14"/>
              <p:cNvSpPr txBox="1">
                <a:spLocks noRot="1" noChangeAspect="1" noMove="1" noResize="1" noEditPoints="1" noAdjustHandles="1" noChangeArrowheads="1" noChangeShapeType="1" noTextEdit="1"/>
              </p:cNvSpPr>
              <p:nvPr/>
            </p:nvSpPr>
            <p:spPr>
              <a:xfrm>
                <a:off x="3202722" y="464528"/>
                <a:ext cx="5833774" cy="2284151"/>
              </a:xfrm>
              <a:prstGeom prst="rect">
                <a:avLst/>
              </a:prstGeom>
              <a:blipFill rotWithShape="0">
                <a:blip r:embed="rId17"/>
                <a:stretch>
                  <a:fillRect l="-1045" t="-1333" r="-1254" b="-3733"/>
                </a:stretch>
              </a:blipFill>
            </p:spPr>
            <p:txBody>
              <a:bodyPr/>
              <a:lstStyle/>
              <a:p>
                <a:r>
                  <a:rPr lang="sk-SK">
                    <a:noFill/>
                  </a:rPr>
                  <a:t> </a:t>
                </a:r>
              </a:p>
            </p:txBody>
          </p:sp>
        </mc:Fallback>
      </mc:AlternateContent>
      <p:cxnSp>
        <p:nvCxnSpPr>
          <p:cNvPr id="17" name="Straight Arrow Connector 16"/>
          <p:cNvCxnSpPr>
            <a:endCxn id="4" idx="0"/>
          </p:cNvCxnSpPr>
          <p:nvPr/>
        </p:nvCxnSpPr>
        <p:spPr>
          <a:xfrm flipH="1" flipV="1">
            <a:off x="251520" y="2129438"/>
            <a:ext cx="504056" cy="1195546"/>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55576" y="1330936"/>
            <a:ext cx="2330584" cy="197735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21457" y="2826668"/>
            <a:ext cx="192405" cy="219075"/>
          </a:xfrm>
          <a:prstGeom prst="rect">
            <a:avLst/>
          </a:prstGeom>
        </p:spPr>
      </p:pic>
      <p:pic>
        <p:nvPicPr>
          <p:cNvPr id="23" name="Picture 22"/>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145089" y="2236957"/>
            <a:ext cx="198120" cy="219075"/>
          </a:xfrm>
          <a:prstGeom prst="rect">
            <a:avLst/>
          </a:prstGeom>
        </p:spPr>
      </p:pic>
      <p:pic>
        <p:nvPicPr>
          <p:cNvPr id="30" name="Picture 29"/>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4390005" y="2459266"/>
            <a:ext cx="1357884" cy="276035"/>
          </a:xfrm>
          <a:prstGeom prst="rect">
            <a:avLst/>
          </a:prstGeom>
        </p:spPr>
      </p:pic>
      <mc:AlternateContent xmlns:mc="http://schemas.openxmlformats.org/markup-compatibility/2006" xmlns:a14="http://schemas.microsoft.com/office/drawing/2010/main">
        <mc:Choice Requires="a14">
          <p:sp>
            <p:nvSpPr>
              <p:cNvPr id="27" name="TextBox 26"/>
              <p:cNvSpPr txBox="1"/>
              <p:nvPr/>
            </p:nvSpPr>
            <p:spPr>
              <a:xfrm>
                <a:off x="1824018" y="2741490"/>
                <a:ext cx="75559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Celková práca vykonaná na trajektórii od bodu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až po bod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bude</a:t>
                </a:r>
              </a:p>
            </p:txBody>
          </p:sp>
        </mc:Choice>
        <mc:Fallback xmlns="">
          <p:sp>
            <p:nvSpPr>
              <p:cNvPr id="27" name="TextBox 26"/>
              <p:cNvSpPr txBox="1">
                <a:spLocks noRot="1" noChangeAspect="1" noMove="1" noResize="1" noEditPoints="1" noAdjustHandles="1" noChangeArrowheads="1" noChangeShapeType="1" noTextEdit="1"/>
              </p:cNvSpPr>
              <p:nvPr/>
            </p:nvSpPr>
            <p:spPr>
              <a:xfrm>
                <a:off x="1824018" y="2741490"/>
                <a:ext cx="7555922" cy="400110"/>
              </a:xfrm>
              <a:prstGeom prst="rect">
                <a:avLst/>
              </a:prstGeom>
              <a:blipFill rotWithShape="0">
                <a:blip r:embed="rId21"/>
                <a:stretch>
                  <a:fillRect l="-806" t="-18462" b="-27692"/>
                </a:stretch>
              </a:blipFill>
            </p:spPr>
            <p:txBody>
              <a:bodyPr/>
              <a:lstStyle/>
              <a:p>
                <a:r>
                  <a:rPr lang="sk-SK">
                    <a:noFill/>
                  </a:rPr>
                  <a:t> </a:t>
                </a:r>
              </a:p>
            </p:txBody>
          </p:sp>
        </mc:Fallback>
      </mc:AlternateContent>
      <p:pic>
        <p:nvPicPr>
          <p:cNvPr id="31" name="Picture 30"/>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3202722" y="3108865"/>
            <a:ext cx="2549462" cy="601790"/>
          </a:xfrm>
          <a:prstGeom prst="rect">
            <a:avLst/>
          </a:prstGeom>
        </p:spPr>
      </p:pic>
      <mc:AlternateContent xmlns:mc="http://schemas.openxmlformats.org/markup-compatibility/2006" xmlns:a14="http://schemas.microsoft.com/office/drawing/2010/main">
        <mc:Choice Requires="a14">
          <p:sp>
            <p:nvSpPr>
              <p:cNvPr id="29" name="TextBox 28"/>
              <p:cNvSpPr txBox="1"/>
              <p:nvPr/>
            </p:nvSpPr>
            <p:spPr>
              <a:xfrm>
                <a:off x="20967" y="3692359"/>
                <a:ext cx="9047946" cy="22841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Symboly integrálov neoznačujú žiadne „opaky derivácií“, sú to označenia pre súčty veľkého množstva malých čísel. Najlepšie je predstaviť si to ako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numeriku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počítači. Rozkúskujem dráhu na malé úseky. Na každom úseku vypočítam skalárny súčin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d>
                      <m:d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d>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takto vzniknuté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číselká</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sčítam.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Všimnite si, že sme pre malý element vykonanej práce použili symbol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nie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𝑑𝐴</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Apriórne totiž nevieme, či existuje nejaká funkcia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 ktorú by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diferenciálom a zaslúžilo by si to označenie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𝑑𝐴</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takže by platilo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0967" y="3692359"/>
                <a:ext cx="9047946" cy="2284151"/>
              </a:xfrm>
              <a:prstGeom prst="rect">
                <a:avLst/>
              </a:prstGeom>
              <a:blipFill rotWithShape="0">
                <a:blip r:embed="rId23"/>
                <a:stretch>
                  <a:fillRect l="-673" t="-1604" r="-67" b="-4011"/>
                </a:stretch>
              </a:blipFill>
            </p:spPr>
            <p:txBody>
              <a:bodyPr/>
              <a:lstStyle/>
              <a:p>
                <a:r>
                  <a:rPr lang="sk-SK">
                    <a:noFill/>
                  </a:rPr>
                  <a:t> </a:t>
                </a:r>
              </a:p>
            </p:txBody>
          </p:sp>
        </mc:Fallback>
      </mc:AlternateContent>
      <p:pic>
        <p:nvPicPr>
          <p:cNvPr id="33" name="Picture 32"/>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3400561" y="6019777"/>
            <a:ext cx="2201418" cy="507492"/>
          </a:xfrm>
          <a:prstGeom prst="rect">
            <a:avLst/>
          </a:prstGeom>
        </p:spPr>
      </p:pic>
      <p:sp>
        <p:nvSpPr>
          <p:cNvPr id="34" name="Rectangle 33"/>
          <p:cNvSpPr/>
          <p:nvPr/>
        </p:nvSpPr>
        <p:spPr>
          <a:xfrm>
            <a:off x="4283968" y="2390026"/>
            <a:ext cx="1551348" cy="3892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182485"/>
      </p:ext>
    </p:extLst>
  </p:cSld>
  <p:clrMapOvr>
    <a:masterClrMapping/>
  </p:clrMapOvr>
  <p:extLst mod="1"/>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43608" y="188640"/>
            <a:ext cx="70567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Práca „sa koná“</a:t>
            </a:r>
          </a:p>
        </p:txBody>
      </p:sp>
      <p:sp>
        <p:nvSpPr>
          <p:cNvPr id="4" name="TextBox 3"/>
          <p:cNvSpPr txBox="1"/>
          <p:nvPr/>
        </p:nvSpPr>
        <p:spPr>
          <a:xfrm>
            <a:off x="57320" y="614581"/>
            <a:ext cx="864096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Všimnite si, že práca súvisí s nejakým dejom (v našom prípade posúvaním po trajektórii). Práce nie je nikde „uskladnená“ pred tým ako sa koná. A po vykonaní sa nikde „neuloží“. Je síce pravda, že práca akosi súvisí s pojmom „energia“. A energia sa uskladniť dá. Takže môže vzniknúť mätež pojmov. Pri starostlivom vyjadrovaní je treba rozlišovať medzi konaním práce a „získaním energie“. Hoci je to tak, že „ja“ môžem získať energiu tak, že niekto iný „na mne“ vykoná prácu.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Tu je treba si uvedomiť, že „na prácu treba dvoch“: jedného „konateľa“ a jedného „trpiteľa“. Hovorili sme, že sila vykonala prácu po trajektórii častice. Tá častica bola trpiteľom. Na nej tá práca bola vykonaná. Sila ktorá konala prácu bola sila, ktorou niekto iný (konateľ práce) pôsobil na uvažovanú časticu</a:t>
            </a:r>
          </a:p>
        </p:txBody>
      </p:sp>
      <p:pic>
        <p:nvPicPr>
          <p:cNvPr id="13" name="Picture 6" descr="http://ecx.images-amazon.com/images/I/31T5DPT-5XL._SY300_.jpg"/>
          <p:cNvPicPr>
            <a:picLocks noChangeAspect="1" noChangeArrowheads="1"/>
          </p:cNvPicPr>
          <p:nvPr/>
        </p:nvPicPr>
        <p:blipFill rotWithShape="1">
          <a:blip r:embed="rId2">
            <a:extLst>
              <a:ext uri="{28A0092B-C50C-407E-A947-70E740481C1C}">
                <a14:useLocalDpi xmlns:a14="http://schemas.microsoft.com/office/drawing/2010/main" val="0"/>
              </a:ext>
            </a:extLst>
          </a:blip>
          <a:srcRect b="12333"/>
          <a:stretch/>
        </p:blipFill>
        <p:spPr bwMode="auto">
          <a:xfrm rot="1321655">
            <a:off x="3954920" y="4638369"/>
            <a:ext cx="1294012" cy="113443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flipH="1">
            <a:off x="1763688" y="4653136"/>
            <a:ext cx="4248472" cy="1703214"/>
            <a:chOff x="1763688" y="4653136"/>
            <a:chExt cx="4248472" cy="1703214"/>
          </a:xfrm>
        </p:grpSpPr>
        <p:cxnSp>
          <p:nvCxnSpPr>
            <p:cNvPr id="6" name="Straight Connector 5"/>
            <p:cNvCxnSpPr/>
            <p:nvPr/>
          </p:nvCxnSpPr>
          <p:spPr>
            <a:xfrm>
              <a:off x="1763688" y="6356350"/>
              <a:ext cx="42484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012160" y="4653136"/>
              <a:ext cx="0"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763688" y="4653136"/>
              <a:ext cx="4248472"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Oval 14"/>
          <p:cNvSpPr>
            <a:spLocks noChangeAspect="1"/>
          </p:cNvSpPr>
          <p:nvPr/>
        </p:nvSpPr>
        <p:spPr>
          <a:xfrm>
            <a:off x="4283970" y="5241027"/>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5414439" y="4437112"/>
            <a:ext cx="35500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Trpaslík (konateľ) koná prácu na častici (trpiteľ)</a:t>
            </a:r>
          </a:p>
        </p:txBody>
      </p:sp>
    </p:spTree>
    <p:extLst>
      <p:ext uri="{BB962C8B-B14F-4D97-AF65-F5344CB8AC3E}">
        <p14:creationId xmlns:p14="http://schemas.microsoft.com/office/powerpoint/2010/main" val="2945431867"/>
      </p:ext>
    </p:extLst>
  </p:cSld>
  <p:clrMapOvr>
    <a:masterClrMapping/>
  </p:clrMapOvr>
  <p:extLst mod="1"/>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6" descr="http://ecx.images-amazon.com/images/I/31T5DPT-5XL._SY300_.jpg"/>
          <p:cNvPicPr>
            <a:picLocks noChangeAspect="1" noChangeArrowheads="1"/>
          </p:cNvPicPr>
          <p:nvPr/>
        </p:nvPicPr>
        <p:blipFill rotWithShape="1">
          <a:blip r:embed="rId3">
            <a:extLst>
              <a:ext uri="{28A0092B-C50C-407E-A947-70E740481C1C}">
                <a14:useLocalDpi xmlns:a14="http://schemas.microsoft.com/office/drawing/2010/main" val="0"/>
              </a:ext>
            </a:extLst>
          </a:blip>
          <a:srcRect b="12333"/>
          <a:stretch/>
        </p:blipFill>
        <p:spPr bwMode="auto">
          <a:xfrm rot="1321655">
            <a:off x="2946808" y="389897"/>
            <a:ext cx="1294012" cy="11344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flipH="1">
            <a:off x="755576" y="404664"/>
            <a:ext cx="4248472" cy="1703214"/>
            <a:chOff x="1763688" y="4653136"/>
            <a:chExt cx="4248472" cy="1703214"/>
          </a:xfrm>
        </p:grpSpPr>
        <p:cxnSp>
          <p:nvCxnSpPr>
            <p:cNvPr id="5" name="Straight Connector 4"/>
            <p:cNvCxnSpPr/>
            <p:nvPr/>
          </p:nvCxnSpPr>
          <p:spPr>
            <a:xfrm>
              <a:off x="1763688" y="6356350"/>
              <a:ext cx="42484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12160" y="4653136"/>
              <a:ext cx="0"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763688" y="4653136"/>
              <a:ext cx="4248472"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Oval 7"/>
          <p:cNvSpPr>
            <a:spLocks noChangeAspect="1"/>
          </p:cNvSpPr>
          <p:nvPr/>
        </p:nvSpPr>
        <p:spPr>
          <a:xfrm>
            <a:off x="3275858" y="992555"/>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TextBox 9"/>
              <p:cNvSpPr txBox="1"/>
              <p:nvPr/>
            </p:nvSpPr>
            <p:spPr>
              <a:xfrm>
                <a:off x="251520" y="2420888"/>
                <a:ext cx="8640960"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Všimnime si, že v hre sú vlastne dve práce s vymenenými úlohami konateľa a trpiteľa.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Trpaslík (konateľ) pôsobí na časticu (trpiteľ) silou a tá sa posúva po dráhe, trpaslík vykoná prácu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Ale podľa princípu akcie a reakcie častica pôsobí na trpaslíka opačnou silou a teda častica ako konateľ vykoná na trpaslíkovi ako trpiteľovi prácu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Dráha je rovnaká, sila má opačné znamienko.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Uvedomme si tiež, že práca môže vyjsť záporná!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To vtedy, keď skalárny súčin vo vzorci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(prinajmenej niekde) záporný, teda sila a dráha sú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protibežné</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Napríklad ak trpaslík vezie náklad dolu kopcom, koná zápornú prácu. Čo znamená, že trpaslík si môže „nabiť baterky“, podobne, ako to robia hybridné automobily.</a:t>
                </a:r>
              </a:p>
            </p:txBody>
          </p:sp>
        </mc:Choice>
        <mc:Fallback xmlns="">
          <p:sp>
            <p:nvSpPr>
              <p:cNvPr id="10" name="TextBox 9"/>
              <p:cNvSpPr txBox="1">
                <a:spLocks noRot="1" noChangeAspect="1" noMove="1" noResize="1" noEditPoints="1" noAdjustHandles="1" noChangeArrowheads="1" noChangeShapeType="1" noTextEdit="1"/>
              </p:cNvSpPr>
              <p:nvPr/>
            </p:nvSpPr>
            <p:spPr>
              <a:xfrm>
                <a:off x="251520" y="2420888"/>
                <a:ext cx="8640960" cy="4216539"/>
              </a:xfrm>
              <a:prstGeom prst="rect">
                <a:avLst/>
              </a:prstGeom>
              <a:blipFill rotWithShape="0">
                <a:blip r:embed="rId6"/>
                <a:stretch>
                  <a:fillRect l="-705" t="-723" r="-987" b="-1590"/>
                </a:stretch>
              </a:blipFill>
            </p:spPr>
            <p:txBody>
              <a:bodyPr/>
              <a:lstStyle/>
              <a:p>
                <a:r>
                  <a:rPr lang="sk-SK">
                    <a:noFill/>
                  </a:rPr>
                  <a:t> </a:t>
                </a:r>
              </a:p>
            </p:txBody>
          </p:sp>
        </mc:Fallback>
      </mc:AlternateContent>
      <p:pic>
        <p:nvPicPr>
          <p:cNvPr id="11" name="Picture 10"/>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40671" y="5030342"/>
            <a:ext cx="2549462" cy="601790"/>
          </a:xfrm>
          <a:prstGeom prst="rect">
            <a:avLst/>
          </a:prstGeom>
        </p:spPr>
      </p:pic>
    </p:spTree>
    <p:extLst>
      <p:ext uri="{BB962C8B-B14F-4D97-AF65-F5344CB8AC3E}">
        <p14:creationId xmlns:p14="http://schemas.microsoft.com/office/powerpoint/2010/main" val="3438693738"/>
      </p:ext>
    </p:extLst>
  </p:cSld>
  <p:clrMapOvr>
    <a:masterClrMapping/>
  </p:clrMapOvr>
  <p:extLst mod="1"/>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6" descr="http://ecx.images-amazon.com/images/I/31T5DPT-5XL._SY300_.jpg"/>
          <p:cNvPicPr>
            <a:picLocks noChangeAspect="1" noChangeArrowheads="1"/>
          </p:cNvPicPr>
          <p:nvPr/>
        </p:nvPicPr>
        <p:blipFill rotWithShape="1">
          <a:blip r:embed="rId9">
            <a:extLst>
              <a:ext uri="{28A0092B-C50C-407E-A947-70E740481C1C}">
                <a14:useLocalDpi xmlns:a14="http://schemas.microsoft.com/office/drawing/2010/main" val="0"/>
              </a:ext>
            </a:extLst>
          </a:blip>
          <a:srcRect b="12333"/>
          <a:stretch/>
        </p:blipFill>
        <p:spPr bwMode="auto">
          <a:xfrm rot="1321655">
            <a:off x="5251064" y="1324014"/>
            <a:ext cx="1294012" cy="11344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flipH="1">
            <a:off x="3059832" y="1338781"/>
            <a:ext cx="4248472" cy="1703214"/>
            <a:chOff x="1763688" y="4653136"/>
            <a:chExt cx="4248472" cy="1703214"/>
          </a:xfrm>
        </p:grpSpPr>
        <p:cxnSp>
          <p:nvCxnSpPr>
            <p:cNvPr id="5" name="Straight Connector 4"/>
            <p:cNvCxnSpPr/>
            <p:nvPr/>
          </p:nvCxnSpPr>
          <p:spPr>
            <a:xfrm>
              <a:off x="1763688" y="6356350"/>
              <a:ext cx="42484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12160" y="4653136"/>
              <a:ext cx="0"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763688" y="4653136"/>
              <a:ext cx="4248472"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Oval 7"/>
          <p:cNvSpPr>
            <a:spLocks noChangeAspect="1"/>
          </p:cNvSpPr>
          <p:nvPr/>
        </p:nvSpPr>
        <p:spPr>
          <a:xfrm>
            <a:off x="5580114" y="1926672"/>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www.hollywoodmegastore.com/Images/6970_Sneezy_Dwarf_Cutout_68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35293" y="260648"/>
            <a:ext cx="626561" cy="945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25tajgjl35egc.cloudfront.net/wp-content/uploads/2011/12/rope-twist-chuppah-300.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2410" r="44264"/>
          <a:stretch/>
        </p:blipFill>
        <p:spPr bwMode="auto">
          <a:xfrm>
            <a:off x="2765219" y="618701"/>
            <a:ext cx="85725" cy="8576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d25tajgjl35egc.cloudfront.net/wp-content/uploads/2011/12/rope-twist-chuppah-300.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2410" r="44264"/>
          <a:stretch/>
        </p:blipFill>
        <p:spPr bwMode="auto">
          <a:xfrm>
            <a:off x="2765218" y="1476373"/>
            <a:ext cx="85725" cy="8576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d25tajgjl35egc.cloudfront.net/wp-content/uploads/2011/12/rope-twist-chuppah-300.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2410" r="44264"/>
          <a:stretch/>
        </p:blipFill>
        <p:spPr bwMode="auto">
          <a:xfrm>
            <a:off x="2765217" y="2130869"/>
            <a:ext cx="85725" cy="857672"/>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a:spLocks noChangeAspect="1"/>
          </p:cNvSpPr>
          <p:nvPr/>
        </p:nvSpPr>
        <p:spPr>
          <a:xfrm>
            <a:off x="2705980" y="2886442"/>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148431" y="2172882"/>
            <a:ext cx="113157" cy="161163"/>
          </a:xfrm>
          <a:prstGeom prst="rect">
            <a:avLst/>
          </a:prstGeom>
        </p:spPr>
      </p:pic>
      <p:pic>
        <p:nvPicPr>
          <p:cNvPr id="10" name="Picture 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554622" y="2050287"/>
            <a:ext cx="85725" cy="102870"/>
          </a:xfrm>
          <a:prstGeom prst="rect">
            <a:avLst/>
          </a:prstGeom>
        </p:spPr>
      </p:pic>
      <p:cxnSp>
        <p:nvCxnSpPr>
          <p:cNvPr id="18" name="Straight Arrow Connector 17"/>
          <p:cNvCxnSpPr/>
          <p:nvPr/>
        </p:nvCxnSpPr>
        <p:spPr>
          <a:xfrm>
            <a:off x="5682213" y="2070348"/>
            <a:ext cx="7635" cy="8409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12110" y="3006452"/>
            <a:ext cx="2191" cy="843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680398" y="1205890"/>
            <a:ext cx="7635" cy="840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812871" y="2164406"/>
            <a:ext cx="7635" cy="840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535293" y="3315802"/>
            <a:ext cx="166307" cy="224600"/>
          </a:xfrm>
          <a:prstGeom prst="rect">
            <a:avLst/>
          </a:prstGeom>
        </p:spPr>
      </p:pic>
      <p:pic>
        <p:nvPicPr>
          <p:cNvPr id="27" name="Picture 26"/>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442886" y="2444954"/>
            <a:ext cx="166307" cy="224600"/>
          </a:xfrm>
          <a:prstGeom prst="rect">
            <a:avLst/>
          </a:prstGeom>
        </p:spPr>
      </p:pic>
      <p:pic>
        <p:nvPicPr>
          <p:cNvPr id="26" name="Picture 25"/>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875212" y="2428587"/>
            <a:ext cx="826389" cy="224600"/>
          </a:xfrm>
          <a:prstGeom prst="rect">
            <a:avLst/>
          </a:prstGeom>
        </p:spPr>
      </p:pic>
      <p:pic>
        <p:nvPicPr>
          <p:cNvPr id="31" name="Picture 30"/>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4747310" y="1319778"/>
            <a:ext cx="826389" cy="224600"/>
          </a:xfrm>
          <a:prstGeom prst="rect">
            <a:avLst/>
          </a:prstGeom>
        </p:spPr>
      </p:pic>
      <p:cxnSp>
        <p:nvCxnSpPr>
          <p:cNvPr id="30" name="Straight Connector 29"/>
          <p:cNvCxnSpPr/>
          <p:nvPr/>
        </p:nvCxnSpPr>
        <p:spPr>
          <a:xfrm>
            <a:off x="2535293" y="1205890"/>
            <a:ext cx="626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5" name="Picture 1024"/>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6370488" y="2808418"/>
            <a:ext cx="128588" cy="102870"/>
          </a:xfrm>
          <a:prstGeom prst="rect">
            <a:avLst/>
          </a:prstGeom>
        </p:spPr>
      </p:pic>
      <p:sp>
        <p:nvSpPr>
          <p:cNvPr id="1027" name="Freeform 1026"/>
          <p:cNvSpPr/>
          <p:nvPr/>
        </p:nvSpPr>
        <p:spPr>
          <a:xfrm>
            <a:off x="6171938" y="2634916"/>
            <a:ext cx="132609" cy="421105"/>
          </a:xfrm>
          <a:custGeom>
            <a:avLst/>
            <a:gdLst>
              <a:gd name="connsiteX0" fmla="*/ 132609 w 132609"/>
              <a:gd name="connsiteY0" fmla="*/ 0 h 421105"/>
              <a:gd name="connsiteX1" fmla="*/ 72451 w 132609"/>
              <a:gd name="connsiteY1" fmla="*/ 60158 h 421105"/>
              <a:gd name="connsiteX2" fmla="*/ 24325 w 132609"/>
              <a:gd name="connsiteY2" fmla="*/ 144379 h 421105"/>
              <a:gd name="connsiteX3" fmla="*/ 12294 w 132609"/>
              <a:gd name="connsiteY3" fmla="*/ 204537 h 421105"/>
              <a:gd name="connsiteX4" fmla="*/ 262 w 132609"/>
              <a:gd name="connsiteY4" fmla="*/ 324852 h 421105"/>
              <a:gd name="connsiteX5" fmla="*/ 24325 w 132609"/>
              <a:gd name="connsiteY5" fmla="*/ 421105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09" h="421105">
                <a:moveTo>
                  <a:pt x="132609" y="0"/>
                </a:moveTo>
                <a:cubicBezTo>
                  <a:pt x="111553" y="18047"/>
                  <a:pt x="90498" y="36095"/>
                  <a:pt x="72451" y="60158"/>
                </a:cubicBezTo>
                <a:cubicBezTo>
                  <a:pt x="54404" y="84221"/>
                  <a:pt x="34351" y="120316"/>
                  <a:pt x="24325" y="144379"/>
                </a:cubicBezTo>
                <a:cubicBezTo>
                  <a:pt x="14299" y="168442"/>
                  <a:pt x="16304" y="174458"/>
                  <a:pt x="12294" y="204537"/>
                </a:cubicBezTo>
                <a:cubicBezTo>
                  <a:pt x="8283" y="234616"/>
                  <a:pt x="-1743" y="288757"/>
                  <a:pt x="262" y="324852"/>
                </a:cubicBezTo>
                <a:cubicBezTo>
                  <a:pt x="2267" y="360947"/>
                  <a:pt x="13296" y="391026"/>
                  <a:pt x="24325" y="42110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29" name="TextBox 1028"/>
              <p:cNvSpPr txBox="1"/>
              <p:nvPr/>
            </p:nvSpPr>
            <p:spPr>
              <a:xfrm>
                <a:off x="179512" y="4077072"/>
                <a:ext cx="8856984" cy="21312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Obaja trpaslíci pôsobia na časticu silou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ľavom trpaslíkovi sú sila a dráha rovnobežné, trpaslík vykoná prácu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𝐺h</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pravom trpaslíkovi zviera sila a dráha uhol </a:t>
                </a:r>
                <a14:m>
                  <m:oMath xmlns:m="http://schemas.openxmlformats.org/officeDocument/2006/math">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Preto vykoná prácu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𝐺𝑠</m:t>
                    </m:r>
                    <m:func>
                      <m:func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cos</m:t>
                        </m:r>
                      </m:fName>
                      <m:e>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e>
                    </m:fun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func>
                      <m:func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sin</m:t>
                        </m:r>
                      </m:fName>
                      <m:e>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d>
                      </m:e>
                    </m:fun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den>
                    </m:f>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𝐺h</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Obaja trpaslíci vykonajú rovnakú prácu. To je jeden z dôvodov, prečo sme prácu sily nerovnobežnej s dráhou definovali pomocou skalárneho súčinu: aby títo dvaja trpaslíci vykonali rovnakú prácu.</a:t>
                </a:r>
              </a:p>
            </p:txBody>
          </p:sp>
        </mc:Choice>
        <mc:Fallback xmlns="">
          <p:sp>
            <p:nvSpPr>
              <p:cNvPr id="1029" name="TextBox 1028"/>
              <p:cNvSpPr txBox="1">
                <a:spLocks noRot="1" noChangeAspect="1" noMove="1" noResize="1" noEditPoints="1" noAdjustHandles="1" noChangeArrowheads="1" noChangeShapeType="1" noTextEdit="1"/>
              </p:cNvSpPr>
              <p:nvPr/>
            </p:nvSpPr>
            <p:spPr>
              <a:xfrm>
                <a:off x="179512" y="4077072"/>
                <a:ext cx="8856984" cy="2131224"/>
              </a:xfrm>
              <a:prstGeom prst="rect">
                <a:avLst/>
              </a:prstGeom>
              <a:blipFill rotWithShape="0">
                <a:blip r:embed="rId19"/>
                <a:stretch>
                  <a:fillRect l="-688" t="-3725" r="-826" b="-4298"/>
                </a:stretch>
              </a:blipFill>
            </p:spPr>
            <p:txBody>
              <a:bodyPr/>
              <a:lstStyle/>
              <a:p>
                <a:r>
                  <a:rPr lang="sk-SK">
                    <a:noFill/>
                  </a:rPr>
                  <a:t> </a:t>
                </a:r>
              </a:p>
            </p:txBody>
          </p:sp>
        </mc:Fallback>
      </mc:AlternateContent>
    </p:spTree>
    <p:extLst>
      <p:ext uri="{BB962C8B-B14F-4D97-AF65-F5344CB8AC3E}">
        <p14:creationId xmlns:p14="http://schemas.microsoft.com/office/powerpoint/2010/main" val="3464891298"/>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332656"/>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323528" y="790923"/>
                <a:ext cx="871296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Zem na jablko  pôsobí silou, kde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hmotnosť jablka 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polomer Zeme.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Zem pôsobí aj na Slnko silou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vzdialenosť Zeme od Slnka 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hmotnosť Slnka.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Teraz vstúpi na scénu zákon akcie a reakcie. Ak teleso A pôsobí na teleso B silou, potom aj teleso B pôsobí na A silou rovnako veľkou opačne orientovanou.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Znamená to, že Slnko pôsobí na Zem silou o veľkosti</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790923"/>
                <a:ext cx="8712968" cy="2862322"/>
              </a:xfrm>
              <a:prstGeom prst="rect">
                <a:avLst/>
              </a:prstGeom>
              <a:blipFill rotWithShape="0">
                <a:blip r:embed="rId9"/>
                <a:stretch>
                  <a:fillRect l="-700" t="-1279" b="-2985"/>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563888" y="1149439"/>
            <a:ext cx="1436370" cy="459105"/>
          </a:xfrm>
          <a:prstGeom prst="rect">
            <a:avLst/>
          </a:prstGeom>
        </p:spPr>
      </p:pic>
      <p:pic>
        <p:nvPicPr>
          <p:cNvPr id="9" name="Picture 8"/>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438540" y="1729095"/>
            <a:ext cx="1664970" cy="525780"/>
          </a:xfrm>
          <a:prstGeom prst="rect">
            <a:avLst/>
          </a:prstGeom>
        </p:spPr>
      </p:pic>
      <p:pic>
        <p:nvPicPr>
          <p:cNvPr id="6" name="Picture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406542" y="3661044"/>
            <a:ext cx="1853565" cy="525780"/>
          </a:xfrm>
          <a:prstGeom prst="rect">
            <a:avLst/>
          </a:prstGeom>
        </p:spPr>
      </p:pic>
      <p:pic>
        <p:nvPicPr>
          <p:cNvPr id="11" name="Picture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766586" y="4293862"/>
            <a:ext cx="1133475" cy="558165"/>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19733" y="4957980"/>
                <a:ext cx="83632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je gravitačné pôsobenie univerzálne, potom toto musí platiť pre ľubovoľné dve telesá. Riešením je, že existuje jedna spoločná univerzálna konštanta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gravitačný zákon má tvar</a:t>
                </a:r>
              </a:p>
            </p:txBody>
          </p:sp>
        </mc:Choice>
        <mc:Fallback xmlns="">
          <p:sp>
            <p:nvSpPr>
              <p:cNvPr id="12" name="TextBox 11"/>
              <p:cNvSpPr txBox="1">
                <a:spLocks noRot="1" noChangeAspect="1" noMove="1" noResize="1" noEditPoints="1" noAdjustHandles="1" noChangeArrowheads="1" noChangeShapeType="1" noTextEdit="1"/>
              </p:cNvSpPr>
              <p:nvPr/>
            </p:nvSpPr>
            <p:spPr>
              <a:xfrm>
                <a:off x="319733" y="4957980"/>
                <a:ext cx="8363272" cy="1015663"/>
              </a:xfrm>
              <a:prstGeom prst="rect">
                <a:avLst/>
              </a:prstGeom>
              <a:blipFill rotWithShape="0">
                <a:blip r:embed="rId14"/>
                <a:stretch>
                  <a:fillRect l="-729" t="-2994" b="-9581"/>
                </a:stretch>
              </a:blipFill>
            </p:spPr>
            <p:txBody>
              <a:bodyPr/>
              <a:lstStyle/>
              <a:p>
                <a:r>
                  <a:rPr lang="en-US">
                    <a:noFill/>
                  </a:rPr>
                  <a:t> </a:t>
                </a:r>
              </a:p>
            </p:txBody>
          </p:sp>
        </mc:Fallback>
      </mc:AlternateContent>
      <p:pic>
        <p:nvPicPr>
          <p:cNvPr id="7" name="Picture 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594769" y="6007219"/>
            <a:ext cx="1744980" cy="459105"/>
          </a:xfrm>
          <a:prstGeom prst="rect">
            <a:avLst/>
          </a:prstGeom>
        </p:spPr>
      </p:pic>
      <p:sp>
        <p:nvSpPr>
          <p:cNvPr id="17" name="Rectangle 16"/>
          <p:cNvSpPr/>
          <p:nvPr/>
        </p:nvSpPr>
        <p:spPr>
          <a:xfrm>
            <a:off x="3438540" y="5877272"/>
            <a:ext cx="2069564" cy="84420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777510752"/>
      </p:ext>
    </p:extLst>
  </p:cSld>
  <p:clrMapOvr>
    <a:masterClrMapping/>
  </p:clrMapOvr>
  <p:extLst mod="1"/>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6" descr="http://ecx.images-amazon.com/images/I/31T5DPT-5XL._SY300_.jpg"/>
          <p:cNvPicPr>
            <a:picLocks noChangeAspect="1" noChangeArrowheads="1"/>
          </p:cNvPicPr>
          <p:nvPr/>
        </p:nvPicPr>
        <p:blipFill rotWithShape="1">
          <a:blip r:embed="rId12">
            <a:extLst>
              <a:ext uri="{28A0092B-C50C-407E-A947-70E740481C1C}">
                <a14:useLocalDpi xmlns:a14="http://schemas.microsoft.com/office/drawing/2010/main" val="0"/>
              </a:ext>
            </a:extLst>
          </a:blip>
          <a:srcRect b="12333"/>
          <a:stretch/>
        </p:blipFill>
        <p:spPr bwMode="auto">
          <a:xfrm rot="1321655">
            <a:off x="5251064" y="1324014"/>
            <a:ext cx="1294012" cy="11344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flipH="1">
            <a:off x="3059832" y="1338781"/>
            <a:ext cx="4248472" cy="1703214"/>
            <a:chOff x="1763688" y="4653136"/>
            <a:chExt cx="4248472" cy="1703214"/>
          </a:xfrm>
        </p:grpSpPr>
        <p:cxnSp>
          <p:nvCxnSpPr>
            <p:cNvPr id="5" name="Straight Connector 4"/>
            <p:cNvCxnSpPr/>
            <p:nvPr/>
          </p:nvCxnSpPr>
          <p:spPr>
            <a:xfrm>
              <a:off x="1763688" y="6356350"/>
              <a:ext cx="42484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12160" y="4653136"/>
              <a:ext cx="0"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763688" y="4653136"/>
              <a:ext cx="4248472"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Oval 7"/>
          <p:cNvSpPr>
            <a:spLocks noChangeAspect="1"/>
          </p:cNvSpPr>
          <p:nvPr/>
        </p:nvSpPr>
        <p:spPr>
          <a:xfrm>
            <a:off x="5580114" y="1926672"/>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www.hollywoodmegastore.com/Images/6970_Sneezy_Dwarf_Cutout_68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35293" y="260648"/>
            <a:ext cx="626561" cy="945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25tajgjl35egc.cloudfront.net/wp-content/uploads/2011/12/rope-twist-chuppah-30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2410" r="44264"/>
          <a:stretch/>
        </p:blipFill>
        <p:spPr bwMode="auto">
          <a:xfrm>
            <a:off x="2765219" y="618701"/>
            <a:ext cx="85725" cy="8576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d25tajgjl35egc.cloudfront.net/wp-content/uploads/2011/12/rope-twist-chuppah-30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2410" r="44264"/>
          <a:stretch/>
        </p:blipFill>
        <p:spPr bwMode="auto">
          <a:xfrm>
            <a:off x="2765218" y="1476373"/>
            <a:ext cx="85725" cy="8576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d25tajgjl35egc.cloudfront.net/wp-content/uploads/2011/12/rope-twist-chuppah-30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2410" r="44264"/>
          <a:stretch/>
        </p:blipFill>
        <p:spPr bwMode="auto">
          <a:xfrm>
            <a:off x="2765217" y="2130869"/>
            <a:ext cx="85725" cy="857672"/>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a:spLocks noChangeAspect="1"/>
          </p:cNvSpPr>
          <p:nvPr/>
        </p:nvSpPr>
        <p:spPr>
          <a:xfrm>
            <a:off x="2705980" y="2886442"/>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3148431" y="2172882"/>
            <a:ext cx="113157" cy="161163"/>
          </a:xfrm>
          <a:prstGeom prst="rect">
            <a:avLst/>
          </a:prstGeom>
        </p:spPr>
      </p:pic>
      <p:pic>
        <p:nvPicPr>
          <p:cNvPr id="10" name="Picture 9"/>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554622" y="2050287"/>
            <a:ext cx="85725" cy="102870"/>
          </a:xfrm>
          <a:prstGeom prst="rect">
            <a:avLst/>
          </a:prstGeom>
        </p:spPr>
      </p:pic>
      <p:cxnSp>
        <p:nvCxnSpPr>
          <p:cNvPr id="18" name="Straight Arrow Connector 17"/>
          <p:cNvCxnSpPr/>
          <p:nvPr/>
        </p:nvCxnSpPr>
        <p:spPr>
          <a:xfrm>
            <a:off x="5682213" y="2070348"/>
            <a:ext cx="7635" cy="8409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12110" y="3006452"/>
            <a:ext cx="2191" cy="843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680398" y="1205890"/>
            <a:ext cx="7635" cy="840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812871" y="2164406"/>
            <a:ext cx="7635" cy="840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2535293" y="3315802"/>
            <a:ext cx="166307" cy="224600"/>
          </a:xfrm>
          <a:prstGeom prst="rect">
            <a:avLst/>
          </a:prstGeom>
        </p:spPr>
      </p:pic>
      <p:pic>
        <p:nvPicPr>
          <p:cNvPr id="27" name="Picture 26"/>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5442886" y="2444954"/>
            <a:ext cx="166307" cy="224600"/>
          </a:xfrm>
          <a:prstGeom prst="rect">
            <a:avLst/>
          </a:prstGeom>
        </p:spPr>
      </p:pic>
      <p:pic>
        <p:nvPicPr>
          <p:cNvPr id="26" name="Picture 25"/>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1875212" y="2428587"/>
            <a:ext cx="826389" cy="224600"/>
          </a:xfrm>
          <a:prstGeom prst="rect">
            <a:avLst/>
          </a:prstGeom>
        </p:spPr>
      </p:pic>
      <p:pic>
        <p:nvPicPr>
          <p:cNvPr id="31" name="Picture 30"/>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747310" y="1319778"/>
            <a:ext cx="826389" cy="224600"/>
          </a:xfrm>
          <a:prstGeom prst="rect">
            <a:avLst/>
          </a:prstGeom>
        </p:spPr>
      </p:pic>
      <p:cxnSp>
        <p:nvCxnSpPr>
          <p:cNvPr id="30" name="Straight Connector 29"/>
          <p:cNvCxnSpPr/>
          <p:nvPr/>
        </p:nvCxnSpPr>
        <p:spPr>
          <a:xfrm>
            <a:off x="2535293" y="1205890"/>
            <a:ext cx="626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5" name="Picture 1024"/>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6370488" y="2808418"/>
            <a:ext cx="128588" cy="102870"/>
          </a:xfrm>
          <a:prstGeom prst="rect">
            <a:avLst/>
          </a:prstGeom>
        </p:spPr>
      </p:pic>
      <p:sp>
        <p:nvSpPr>
          <p:cNvPr id="1027" name="Freeform 1026"/>
          <p:cNvSpPr/>
          <p:nvPr/>
        </p:nvSpPr>
        <p:spPr>
          <a:xfrm>
            <a:off x="6171938" y="2634916"/>
            <a:ext cx="132609" cy="421105"/>
          </a:xfrm>
          <a:custGeom>
            <a:avLst/>
            <a:gdLst>
              <a:gd name="connsiteX0" fmla="*/ 132609 w 132609"/>
              <a:gd name="connsiteY0" fmla="*/ 0 h 421105"/>
              <a:gd name="connsiteX1" fmla="*/ 72451 w 132609"/>
              <a:gd name="connsiteY1" fmla="*/ 60158 h 421105"/>
              <a:gd name="connsiteX2" fmla="*/ 24325 w 132609"/>
              <a:gd name="connsiteY2" fmla="*/ 144379 h 421105"/>
              <a:gd name="connsiteX3" fmla="*/ 12294 w 132609"/>
              <a:gd name="connsiteY3" fmla="*/ 204537 h 421105"/>
              <a:gd name="connsiteX4" fmla="*/ 262 w 132609"/>
              <a:gd name="connsiteY4" fmla="*/ 324852 h 421105"/>
              <a:gd name="connsiteX5" fmla="*/ 24325 w 132609"/>
              <a:gd name="connsiteY5" fmla="*/ 421105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09" h="421105">
                <a:moveTo>
                  <a:pt x="132609" y="0"/>
                </a:moveTo>
                <a:cubicBezTo>
                  <a:pt x="111553" y="18047"/>
                  <a:pt x="90498" y="36095"/>
                  <a:pt x="72451" y="60158"/>
                </a:cubicBezTo>
                <a:cubicBezTo>
                  <a:pt x="54404" y="84221"/>
                  <a:pt x="34351" y="120316"/>
                  <a:pt x="24325" y="144379"/>
                </a:cubicBezTo>
                <a:cubicBezTo>
                  <a:pt x="14299" y="168442"/>
                  <a:pt x="16304" y="174458"/>
                  <a:pt x="12294" y="204537"/>
                </a:cubicBezTo>
                <a:cubicBezTo>
                  <a:pt x="8283" y="234616"/>
                  <a:pt x="-1743" y="288757"/>
                  <a:pt x="262" y="324852"/>
                </a:cubicBezTo>
                <a:cubicBezTo>
                  <a:pt x="2267" y="360947"/>
                  <a:pt x="13296" y="391026"/>
                  <a:pt x="24325" y="42110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3251543" y="1171679"/>
            <a:ext cx="162878" cy="166307"/>
          </a:xfrm>
          <a:prstGeom prst="rect">
            <a:avLst/>
          </a:prstGeom>
        </p:spPr>
      </p:pic>
      <p:pic>
        <p:nvPicPr>
          <p:cNvPr id="15" name="Picture 14"/>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3148431" y="3174885"/>
            <a:ext cx="157734" cy="164592"/>
          </a:xfrm>
          <a:prstGeom prst="rect">
            <a:avLst/>
          </a:prstGeom>
        </p:spPr>
      </p:pic>
      <p:pic>
        <p:nvPicPr>
          <p:cNvPr id="16" name="Picture 15"/>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7229437" y="3151210"/>
            <a:ext cx="164592" cy="157734"/>
          </a:xfrm>
          <a:prstGeom prst="rect">
            <a:avLst/>
          </a:prstGeom>
        </p:spPr>
      </p:pic>
      <p:sp>
        <p:nvSpPr>
          <p:cNvPr id="17" name="TextBox 16"/>
          <p:cNvSpPr txBox="1"/>
          <p:nvPr/>
        </p:nvSpPr>
        <p:spPr>
          <a:xfrm>
            <a:off x="251520" y="4077072"/>
            <a:ext cx="871296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Môžme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sa pýtať prečo sa nám zachcelo definovať fyzikálnu prácu tak, aby práca v gravitačnom poli po dráhe AC vyšla rovnako ako práca po dráhe BC. Akej fyzike to zodpovedá? Tá otázka znamená: „Akej našej skúsenosti to zodpovedá?“ Nuž takej, že sa nedá spraviť perpetuum mobile. Neexistencia perpetua mobile sa nedá „dokázať z ničoho“, nie je to logická nutnosť. Len celá doterajšia skúsenosť ľudstva hovorí, že sa to (asi?) nedá spraviť. Príkladu s prácou na naklonenej rovine zodpovedá nasledujúci (nefungujúci!) návrh na konštrukciu perpetua mobile</a:t>
            </a:r>
          </a:p>
        </p:txBody>
      </p:sp>
    </p:spTree>
    <p:extLst>
      <p:ext uri="{BB962C8B-B14F-4D97-AF65-F5344CB8AC3E}">
        <p14:creationId xmlns:p14="http://schemas.microsoft.com/office/powerpoint/2010/main" val="1256188741"/>
      </p:ext>
    </p:extLst>
  </p:cSld>
  <p:clrMapOvr>
    <a:masterClrMapping/>
  </p:clrMapOvr>
  <p:extLst mod="1"/>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a:picLocks noChangeAspect="1"/>
          </p:cNvPicPr>
          <p:nvPr/>
        </p:nvPicPr>
        <p:blipFill>
          <a:blip r:embed="rId2"/>
          <a:stretch>
            <a:fillRect/>
          </a:stretch>
        </p:blipFill>
        <p:spPr>
          <a:xfrm>
            <a:off x="1763688" y="260648"/>
            <a:ext cx="5256584" cy="2018528"/>
          </a:xfrm>
          <a:prstGeom prst="rect">
            <a:avLst/>
          </a:prstGeom>
        </p:spPr>
      </p:pic>
      <p:sp>
        <p:nvSpPr>
          <p:cNvPr id="10" name="TextBox 9"/>
          <p:cNvSpPr txBox="1"/>
          <p:nvPr/>
        </p:nvSpPr>
        <p:spPr>
          <a:xfrm>
            <a:off x="251520" y="2458423"/>
            <a:ext cx="8712968"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Konštrukcia predpokladá, že voda padajúca zvislo dolu vykoná viac práce ako je potrebné pre jej opätovné zdvihnutie po šikmej dráhe (skrutkovou pumpou) a teda časť práce získanej na „mlynskom kolese“ použijeme na opätovné zdvihnutie vody a časť na niečo užitočné, napríklad na mletie obilia.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Ale pozor! Pomocou nášho vzorca pre výpočet práce vieme „dokázať“, že stroj nebude fungovať. Ibaže vzorec sme tak skonštruovali, aby sa dôkaz podaril, lebo sme verili (súc poučení mnohými neúspešnými podobnými pokusmi), že ten stroj nebude fungovať. To ale neznamená, že vzorec pre prácu je zbytočný. Ak totiž uveríme, že vzorec pre prácu je dobre zostavený, potom ho použijeme na overenie možnosti skonštruovať nejaký nový navrhnutý stroj (a nemusí to byť len perpetuum mobile). A keď nám pomocou toho vzorca vyjde, že sa to nedá spraviť, potom môžeme ušetriť námahu a náklady na skúšanie!</a:t>
            </a:r>
          </a:p>
        </p:txBody>
      </p:sp>
    </p:spTree>
    <p:extLst>
      <p:ext uri="{BB962C8B-B14F-4D97-AF65-F5344CB8AC3E}">
        <p14:creationId xmlns:p14="http://schemas.microsoft.com/office/powerpoint/2010/main" val="1587265443"/>
      </p:ext>
    </p:extLst>
  </p:cSld>
  <p:clrMapOvr>
    <a:masterClrMapping/>
  </p:clrMapOvr>
  <p:extLst mod="1"/>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val 2"/>
          <p:cNvSpPr/>
          <p:nvPr/>
        </p:nvSpPr>
        <p:spPr>
          <a:xfrm>
            <a:off x="3978831" y="2234682"/>
            <a:ext cx="360040" cy="3600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p:nvPr/>
        </p:nvCxnSpPr>
        <p:spPr>
          <a:xfrm>
            <a:off x="4174976" y="112474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700000">
            <a:off x="4721962" y="1347695"/>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3343402" y="192318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8900000">
            <a:off x="3592214" y="136094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3500000">
            <a:off x="3575649" y="2487382"/>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168350" y="275807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8900000" flipV="1">
            <a:off x="4755092" y="248406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a:off x="4956855" y="1926500"/>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a:off x="2369367" y="2125013"/>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a:off x="5960706" y="210844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897183" y="332656"/>
            <a:ext cx="2780189" cy="1123851"/>
            <a:chOff x="2790151" y="1340768"/>
            <a:chExt cx="2780189" cy="1123851"/>
          </a:xfrm>
        </p:grpSpPr>
        <p:cxnSp>
          <p:nvCxnSpPr>
            <p:cNvPr id="14" name="Straight Arrow Connector 13"/>
            <p:cNvCxnSpPr/>
            <p:nvPr/>
          </p:nvCxnSpPr>
          <p:spPr>
            <a:xfrm>
              <a:off x="4067944" y="134076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700000">
              <a:off x="5282340" y="180793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8900000">
              <a:off x="2790151" y="18886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10800000">
            <a:off x="4174976" y="393305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3500000">
            <a:off x="2844039" y="3394170"/>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8100000">
            <a:off x="5452769" y="3385205"/>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rot="20694241">
            <a:off x="4565408" y="473434"/>
            <a:ext cx="598223" cy="594881"/>
          </a:xfrm>
          <a:prstGeom prst="rect">
            <a:avLst/>
          </a:prstGeom>
        </p:spPr>
      </p:pic>
      <p:sp>
        <p:nvSpPr>
          <p:cNvPr id="28" name="Freeform 27"/>
          <p:cNvSpPr/>
          <p:nvPr/>
        </p:nvSpPr>
        <p:spPr>
          <a:xfrm>
            <a:off x="3102158" y="923565"/>
            <a:ext cx="2792216" cy="1216637"/>
          </a:xfrm>
          <a:custGeom>
            <a:avLst/>
            <a:gdLst>
              <a:gd name="connsiteX0" fmla="*/ 2717 w 2792216"/>
              <a:gd name="connsiteY0" fmla="*/ 1216637 h 1216637"/>
              <a:gd name="connsiteX1" fmla="*/ 49016 w 2792216"/>
              <a:gd name="connsiteY1" fmla="*/ 869396 h 1216637"/>
              <a:gd name="connsiteX2" fmla="*/ 338383 w 2792216"/>
              <a:gd name="connsiteY2" fmla="*/ 475857 h 1216637"/>
              <a:gd name="connsiteX3" fmla="*/ 766646 w 2792216"/>
              <a:gd name="connsiteY3" fmla="*/ 267513 h 1216637"/>
              <a:gd name="connsiteX4" fmla="*/ 1310656 w 2792216"/>
              <a:gd name="connsiteY4" fmla="*/ 267513 h 1216637"/>
              <a:gd name="connsiteX5" fmla="*/ 1738920 w 2792216"/>
              <a:gd name="connsiteY5" fmla="*/ 198065 h 1216637"/>
              <a:gd name="connsiteX6" fmla="*/ 1947264 w 2792216"/>
              <a:gd name="connsiteY6" fmla="*/ 70743 h 1216637"/>
              <a:gd name="connsiteX7" fmla="*/ 2282930 w 2792216"/>
              <a:gd name="connsiteY7" fmla="*/ 1295 h 1216637"/>
              <a:gd name="connsiteX8" fmla="*/ 2618596 w 2792216"/>
              <a:gd name="connsiteY8" fmla="*/ 128617 h 1216637"/>
              <a:gd name="connsiteX9" fmla="*/ 2792216 w 2792216"/>
              <a:gd name="connsiteY9" fmla="*/ 279088 h 121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216" h="1216637">
                <a:moveTo>
                  <a:pt x="2717" y="1216637"/>
                </a:moveTo>
                <a:cubicBezTo>
                  <a:pt x="-2106" y="1104748"/>
                  <a:pt x="-6928" y="992859"/>
                  <a:pt x="49016" y="869396"/>
                </a:cubicBezTo>
                <a:cubicBezTo>
                  <a:pt x="104960" y="745933"/>
                  <a:pt x="218778" y="576171"/>
                  <a:pt x="338383" y="475857"/>
                </a:cubicBezTo>
                <a:cubicBezTo>
                  <a:pt x="457988" y="375543"/>
                  <a:pt x="604601" y="302237"/>
                  <a:pt x="766646" y="267513"/>
                </a:cubicBezTo>
                <a:cubicBezTo>
                  <a:pt x="928691" y="232789"/>
                  <a:pt x="1148610" y="279088"/>
                  <a:pt x="1310656" y="267513"/>
                </a:cubicBezTo>
                <a:cubicBezTo>
                  <a:pt x="1472702" y="255938"/>
                  <a:pt x="1632819" y="230860"/>
                  <a:pt x="1738920" y="198065"/>
                </a:cubicBezTo>
                <a:cubicBezTo>
                  <a:pt x="1845021" y="165270"/>
                  <a:pt x="1856596" y="103538"/>
                  <a:pt x="1947264" y="70743"/>
                </a:cubicBezTo>
                <a:cubicBezTo>
                  <a:pt x="2037932" y="37948"/>
                  <a:pt x="2171041" y="-8351"/>
                  <a:pt x="2282930" y="1295"/>
                </a:cubicBezTo>
                <a:cubicBezTo>
                  <a:pt x="2394819" y="10941"/>
                  <a:pt x="2533715" y="82318"/>
                  <a:pt x="2618596" y="128617"/>
                </a:cubicBezTo>
                <a:cubicBezTo>
                  <a:pt x="2703477" y="174916"/>
                  <a:pt x="2747846" y="227002"/>
                  <a:pt x="2792216" y="279088"/>
                </a:cubicBezTo>
              </a:path>
            </a:pathLst>
          </a:custGeom>
          <a:noFill/>
          <a:ln w="38100">
            <a:solidFill>
              <a:srgbClr val="FFC000"/>
            </a:solidFill>
            <a:headEnd type="triangle"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4680723" y="680530"/>
            <a:ext cx="203647" cy="20364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p:cNvCxnSpPr>
            <a:endCxn id="28" idx="9"/>
          </p:cNvCxnSpPr>
          <p:nvPr/>
        </p:nvCxnSpPr>
        <p:spPr>
          <a:xfrm flipH="1" flipV="1">
            <a:off x="5894374" y="1202653"/>
            <a:ext cx="765858" cy="26741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0"/>
          </p:cNvCxnSpPr>
          <p:nvPr/>
        </p:nvCxnSpPr>
        <p:spPr>
          <a:xfrm flipH="1" flipV="1">
            <a:off x="3104875" y="2140202"/>
            <a:ext cx="3555357" cy="174561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214819" y="1725306"/>
            <a:ext cx="192405" cy="219075"/>
          </a:xfrm>
          <a:prstGeom prst="rect">
            <a:avLst/>
          </a:prstGeom>
        </p:spPr>
      </p:pic>
      <p:pic>
        <p:nvPicPr>
          <p:cNvPr id="37" name="Picture 3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25069" y="2529690"/>
            <a:ext cx="198120" cy="219075"/>
          </a:xfrm>
          <a:prstGeom prst="rect">
            <a:avLst/>
          </a:prstGeom>
        </p:spPr>
      </p:pic>
      <p:sp>
        <p:nvSpPr>
          <p:cNvPr id="15" name="Freeform 14"/>
          <p:cNvSpPr/>
          <p:nvPr/>
        </p:nvSpPr>
        <p:spPr>
          <a:xfrm>
            <a:off x="3090864" y="1191852"/>
            <a:ext cx="2791326" cy="969018"/>
          </a:xfrm>
          <a:custGeom>
            <a:avLst/>
            <a:gdLst>
              <a:gd name="connsiteX0" fmla="*/ 0 w 2791326"/>
              <a:gd name="connsiteY0" fmla="*/ 950495 h 969018"/>
              <a:gd name="connsiteX1" fmla="*/ 288757 w 2791326"/>
              <a:gd name="connsiteY1" fmla="*/ 950495 h 969018"/>
              <a:gd name="connsiteX2" fmla="*/ 601579 w 2791326"/>
              <a:gd name="connsiteY2" fmla="*/ 757990 h 969018"/>
              <a:gd name="connsiteX3" fmla="*/ 1106905 w 2791326"/>
              <a:gd name="connsiteY3" fmla="*/ 613611 h 969018"/>
              <a:gd name="connsiteX4" fmla="*/ 1720515 w 2791326"/>
              <a:gd name="connsiteY4" fmla="*/ 806116 h 969018"/>
              <a:gd name="connsiteX5" fmla="*/ 2310063 w 2791326"/>
              <a:gd name="connsiteY5" fmla="*/ 733927 h 969018"/>
              <a:gd name="connsiteX6" fmla="*/ 2598821 w 2791326"/>
              <a:gd name="connsiteY6" fmla="*/ 505327 h 969018"/>
              <a:gd name="connsiteX7" fmla="*/ 2743200 w 2791326"/>
              <a:gd name="connsiteY7" fmla="*/ 264695 h 969018"/>
              <a:gd name="connsiteX8" fmla="*/ 2791326 w 2791326"/>
              <a:gd name="connsiteY8" fmla="*/ 0 h 96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1326" h="969018">
                <a:moveTo>
                  <a:pt x="0" y="950495"/>
                </a:moveTo>
                <a:cubicBezTo>
                  <a:pt x="94247" y="966537"/>
                  <a:pt x="188494" y="982579"/>
                  <a:pt x="288757" y="950495"/>
                </a:cubicBezTo>
                <a:cubicBezTo>
                  <a:pt x="389020" y="918411"/>
                  <a:pt x="465221" y="814137"/>
                  <a:pt x="601579" y="757990"/>
                </a:cubicBezTo>
                <a:cubicBezTo>
                  <a:pt x="737937" y="701843"/>
                  <a:pt x="920416" y="605590"/>
                  <a:pt x="1106905" y="613611"/>
                </a:cubicBezTo>
                <a:cubicBezTo>
                  <a:pt x="1293394" y="621632"/>
                  <a:pt x="1519989" y="786063"/>
                  <a:pt x="1720515" y="806116"/>
                </a:cubicBezTo>
                <a:cubicBezTo>
                  <a:pt x="1921041" y="826169"/>
                  <a:pt x="2163679" y="784059"/>
                  <a:pt x="2310063" y="733927"/>
                </a:cubicBezTo>
                <a:cubicBezTo>
                  <a:pt x="2456447" y="683795"/>
                  <a:pt x="2526632" y="583532"/>
                  <a:pt x="2598821" y="505327"/>
                </a:cubicBezTo>
                <a:cubicBezTo>
                  <a:pt x="2671010" y="427122"/>
                  <a:pt x="2711116" y="348916"/>
                  <a:pt x="2743200" y="264695"/>
                </a:cubicBezTo>
                <a:cubicBezTo>
                  <a:pt x="2775284" y="180474"/>
                  <a:pt x="2783305" y="90237"/>
                  <a:pt x="2791326" y="0"/>
                </a:cubicBezTo>
              </a:path>
            </a:pathLst>
          </a:custGeom>
          <a:noFill/>
          <a:ln w="38100">
            <a:solidFill>
              <a:srgbClr val="C00000"/>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5" name="TextBox 24"/>
              <p:cNvSpPr txBox="1"/>
              <p:nvPr/>
            </p:nvSpPr>
            <p:spPr>
              <a:xfrm>
                <a:off x="121231" y="4685076"/>
                <a:ext cx="843528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Trpaslík premiestňuje teleso v gravitačnom poli. Koná pritom prácu. Má na výber dve trajektórie, obe vedú z bodu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do bodu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 by práca vykonaná trpaslíkom nebola po rôznych trajektóriách rovnaká, dalo by sa skonštruovať perpetuum mobile. Ak veríme, že to nie je možné potom musí platiť tvrdenie: Práca v gravitačnom poli po ľubovoľnej trajektórii spájajúcej dva fixné body je rovnaká, nezávislá na zvolenej trajektórii.</a:t>
                </a:r>
              </a:p>
            </p:txBody>
          </p:sp>
        </mc:Choice>
        <mc:Fallback xmlns="">
          <p:sp>
            <p:nvSpPr>
              <p:cNvPr id="25" name="TextBox 24"/>
              <p:cNvSpPr txBox="1">
                <a:spLocks noRot="1" noChangeAspect="1" noMove="1" noResize="1" noEditPoints="1" noAdjustHandles="1" noChangeArrowheads="1" noChangeShapeType="1" noTextEdit="1"/>
              </p:cNvSpPr>
              <p:nvPr/>
            </p:nvSpPr>
            <p:spPr>
              <a:xfrm>
                <a:off x="121231" y="4685076"/>
                <a:ext cx="8435280" cy="1938992"/>
              </a:xfrm>
              <a:prstGeom prst="rect">
                <a:avLst/>
              </a:prstGeom>
              <a:blipFill rotWithShape="0">
                <a:blip r:embed="rId9"/>
                <a:stretch>
                  <a:fillRect l="-795" t="-1887" b="-4717"/>
                </a:stretch>
              </a:blipFill>
            </p:spPr>
            <p:txBody>
              <a:bodyPr/>
              <a:lstStyle/>
              <a:p>
                <a:r>
                  <a:rPr lang="en-US">
                    <a:noFill/>
                  </a:rPr>
                  <a:t> </a:t>
                </a:r>
              </a:p>
            </p:txBody>
          </p:sp>
        </mc:Fallback>
      </mc:AlternateContent>
    </p:spTree>
    <p:extLst>
      <p:ext uri="{BB962C8B-B14F-4D97-AF65-F5344CB8AC3E}">
        <p14:creationId xmlns:p14="http://schemas.microsoft.com/office/powerpoint/2010/main" val="4257718620"/>
      </p:ext>
    </p:extLst>
  </p:cSld>
  <p:clrMapOvr>
    <a:masterClrMapping/>
  </p:clrMapOvr>
  <p:extLst mod="1"/>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vzorec pre prácu nekonštantnej sily pozdĺž ľubovoľnej trajektórie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práca v homogénnom gravitačnom poli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nejaký príklad na </a:t>
            </a:r>
            <a:r>
              <a:rPr kumimoji="0" lang="sk-SK"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nefungujúce perpetuum </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mobile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2978101"/>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611560" y="548680"/>
            <a:ext cx="80752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Gravitačná konštanta sa už nedá jednoducho určiť z astronomických pozorovaní. Prvýkrát ju zmeral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Cavendish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(1978) meraním gravitačnej sily medzi olovenými guľami na torzných váhach</a:t>
            </a:r>
          </a:p>
        </p:txBody>
      </p:sp>
      <p:pic>
        <p:nvPicPr>
          <p:cNvPr id="1028" name="Picture 4" descr="http://upload.wikimedia.org/wikipedia/commons/d/dd/Cavendish_Experi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72816"/>
            <a:ext cx="5160512" cy="38685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9/91/Cavendish_Torsion_Balance_Diagram.svg/2000px-Cavendish_Torsion_Balance_Diagram.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132856"/>
            <a:ext cx="3091172" cy="33809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95375" y="5732131"/>
            <a:ext cx="1744980" cy="459105"/>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6237312"/>
            <a:ext cx="7193903" cy="388654"/>
          </a:xfrm>
          <a:prstGeom prst="rect">
            <a:avLst/>
          </a:prstGeom>
        </p:spPr>
      </p:pic>
    </p:spTree>
    <p:extLst>
      <p:ext uri="{BB962C8B-B14F-4D97-AF65-F5344CB8AC3E}">
        <p14:creationId xmlns:p14="http://schemas.microsoft.com/office/powerpoint/2010/main" val="2760719236"/>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47864" y="548680"/>
            <a:ext cx="1744980" cy="459105"/>
          </a:xfrm>
          <a:prstGeom prst="rect">
            <a:avLst/>
          </a:prstGeom>
        </p:spPr>
      </p:pic>
      <p:cxnSp>
        <p:nvCxnSpPr>
          <p:cNvPr id="5" name="Straight Arrow Connector 4"/>
          <p:cNvCxnSpPr/>
          <p:nvPr/>
        </p:nvCxnSpPr>
        <p:spPr>
          <a:xfrm flipV="1">
            <a:off x="1835696" y="1772816"/>
            <a:ext cx="1944216" cy="136815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835696" y="1700808"/>
            <a:ext cx="4320480" cy="144016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760470" y="1700808"/>
            <a:ext cx="2395706" cy="70842"/>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411760" y="2150187"/>
            <a:ext cx="192405" cy="219075"/>
          </a:xfrm>
          <a:prstGeom prst="rect">
            <a:avLst/>
          </a:prstGeom>
        </p:spPr>
      </p:pic>
      <p:pic>
        <p:nvPicPr>
          <p:cNvPr id="14" name="Picture 1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210829" y="2464673"/>
            <a:ext cx="198120" cy="219075"/>
          </a:xfrm>
          <a:prstGeom prst="rect">
            <a:avLst/>
          </a:prstGeom>
        </p:spPr>
      </p:pic>
      <p:pic>
        <p:nvPicPr>
          <p:cNvPr id="17" name="Picture 1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272568" y="1443621"/>
            <a:ext cx="729615" cy="219075"/>
          </a:xfrm>
          <a:prstGeom prst="rect">
            <a:avLst/>
          </a:prstGeom>
        </p:spPr>
      </p:pic>
      <p:sp>
        <p:nvSpPr>
          <p:cNvPr id="18" name="Oval 17"/>
          <p:cNvSpPr/>
          <p:nvPr/>
        </p:nvSpPr>
        <p:spPr>
          <a:xfrm>
            <a:off x="3688462" y="1700225"/>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6147618" y="1628509"/>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128088" y="3376771"/>
            <a:ext cx="85689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 vektorovom tvare (sila je vektor, takže okrem veľkosti má aj smer) silu, ktorou teleso „1“ pôsobí na teleso „2“ vyjadríme takto</a:t>
            </a:r>
          </a:p>
        </p:txBody>
      </p:sp>
      <p:pic>
        <p:nvPicPr>
          <p:cNvPr id="6" name="Picture 5"/>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734283" y="4085996"/>
            <a:ext cx="2937510" cy="588645"/>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23528" y="5013176"/>
                <a:ext cx="8568952" cy="14850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pochopenie tohto vzorca si treba uvedomiť, že výraz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jednotkový vektor v smere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znamienko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pred vzorcom hovorí, že sila je príťažlivá,  smeruje ku častici „1“, teda opačne, ako je orientovaný vektor </a:t>
                </a:r>
                <a14:m>
                  <m:oMath xmlns:m="http://schemas.openxmlformats.org/officeDocument/2006/math">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Trik so zápisom jednotkového vektora si zapamätajte, bude sa často používať.</a:t>
                </a:r>
              </a:p>
            </p:txBody>
          </p:sp>
        </mc:Choice>
        <mc:Fallback xmlns="">
          <p:sp>
            <p:nvSpPr>
              <p:cNvPr id="24" name="TextBox 23"/>
              <p:cNvSpPr txBox="1">
                <a:spLocks noRot="1" noChangeAspect="1" noMove="1" noResize="1" noEditPoints="1" noAdjustHandles="1" noChangeArrowheads="1" noChangeShapeType="1" noTextEdit="1"/>
              </p:cNvSpPr>
              <p:nvPr/>
            </p:nvSpPr>
            <p:spPr>
              <a:xfrm>
                <a:off x="323528" y="5013176"/>
                <a:ext cx="8568952" cy="1485022"/>
              </a:xfrm>
              <a:prstGeom prst="rect">
                <a:avLst/>
              </a:prstGeom>
              <a:blipFill rotWithShape="0">
                <a:blip r:embed="rId15"/>
                <a:stretch>
                  <a:fillRect l="-711" t="-2049" r="-1209" b="-6148"/>
                </a:stretch>
              </a:blipFill>
            </p:spPr>
            <p:txBody>
              <a:bodyPr/>
              <a:lstStyle/>
              <a:p>
                <a:r>
                  <a:rPr lang="en-US">
                    <a:noFill/>
                  </a:rPr>
                  <a:t> </a:t>
                </a:r>
              </a:p>
            </p:txBody>
          </p:sp>
        </mc:Fallback>
      </mc:AlternateContent>
      <p:pic>
        <p:nvPicPr>
          <p:cNvPr id="26" name="Picture 2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6538845" y="4918908"/>
            <a:ext cx="906780" cy="588645"/>
          </a:xfrm>
          <a:prstGeom prst="rect">
            <a:avLst/>
          </a:prstGeom>
        </p:spPr>
      </p:pic>
    </p:spTree>
    <p:extLst>
      <p:ext uri="{BB962C8B-B14F-4D97-AF65-F5344CB8AC3E}">
        <p14:creationId xmlns:p14="http://schemas.microsoft.com/office/powerpoint/2010/main" val="4062578067"/>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3" name="Straight Arrow Connector 2"/>
          <p:cNvCxnSpPr/>
          <p:nvPr/>
        </p:nvCxnSpPr>
        <p:spPr>
          <a:xfrm flipV="1">
            <a:off x="443428" y="937269"/>
            <a:ext cx="1944216" cy="136815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443428" y="865261"/>
            <a:ext cx="4320480" cy="144016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019492" y="1314640"/>
            <a:ext cx="192405" cy="219075"/>
          </a:xfrm>
          <a:prstGeom prst="rect">
            <a:avLst/>
          </a:prstGeom>
        </p:spPr>
      </p:pic>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818561" y="1629126"/>
            <a:ext cx="198120" cy="219075"/>
          </a:xfrm>
          <a:prstGeom prst="rect">
            <a:avLst/>
          </a:prstGeom>
        </p:spPr>
      </p:pic>
      <p:sp>
        <p:nvSpPr>
          <p:cNvPr id="9" name="Oval 8"/>
          <p:cNvSpPr/>
          <p:nvPr/>
        </p:nvSpPr>
        <p:spPr>
          <a:xfrm>
            <a:off x="2296194" y="864678"/>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4691900" y="792962"/>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flipV="1">
            <a:off x="443428" y="2017389"/>
            <a:ext cx="5328592" cy="28803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700012" y="1945381"/>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Arrow Connector 14"/>
          <p:cNvCxnSpPr>
            <a:stCxn id="9" idx="2"/>
            <a:endCxn id="13" idx="6"/>
          </p:cNvCxnSpPr>
          <p:nvPr/>
        </p:nvCxnSpPr>
        <p:spPr>
          <a:xfrm>
            <a:off x="2296194" y="936686"/>
            <a:ext cx="3547834" cy="1080703"/>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3" idx="6"/>
          </p:cNvCxnSpPr>
          <p:nvPr/>
        </p:nvCxnSpPr>
        <p:spPr>
          <a:xfrm>
            <a:off x="4770363" y="855692"/>
            <a:ext cx="1073665" cy="1161697"/>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rot="1080000">
            <a:off x="2705213" y="826857"/>
            <a:ext cx="622935" cy="219075"/>
          </a:xfrm>
          <a:prstGeom prst="rect">
            <a:avLst/>
          </a:prstGeom>
        </p:spPr>
      </p:pic>
      <p:pic>
        <p:nvPicPr>
          <p:cNvPr id="22" name="Picture 2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rot="2940000">
            <a:off x="5122623" y="1180278"/>
            <a:ext cx="628650" cy="219075"/>
          </a:xfrm>
          <a:prstGeom prst="rect">
            <a:avLst/>
          </a:prstGeom>
        </p:spPr>
      </p:pic>
      <p:pic>
        <p:nvPicPr>
          <p:cNvPr id="24" name="Picture 23"/>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247693" y="2254597"/>
            <a:ext cx="144780" cy="182880"/>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251520" y="2780928"/>
                <a:ext cx="864096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na teleso v bode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pôsobí viac gravitujúcich telies, potom celková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grav</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tačná</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sila pôsobiaca na to teleso bude vektorovým súčtom gravitačných síl od jednotlivých telies. Pre situáciu na obrázku to teda bude</a:t>
                </a:r>
              </a:p>
            </p:txBody>
          </p:sp>
        </mc:Choice>
        <mc:Fallback xmlns="">
          <p:sp>
            <p:nvSpPr>
              <p:cNvPr id="25" name="TextBox 24"/>
              <p:cNvSpPr txBox="1">
                <a:spLocks noRot="1" noChangeAspect="1" noMove="1" noResize="1" noEditPoints="1" noAdjustHandles="1" noChangeArrowheads="1" noChangeShapeType="1" noTextEdit="1"/>
              </p:cNvSpPr>
              <p:nvPr/>
            </p:nvSpPr>
            <p:spPr>
              <a:xfrm>
                <a:off x="251520" y="2780928"/>
                <a:ext cx="8640960" cy="1015663"/>
              </a:xfrm>
              <a:prstGeom prst="rect">
                <a:avLst/>
              </a:prstGeom>
              <a:blipFill rotWithShape="0">
                <a:blip r:embed="rId16"/>
                <a:stretch>
                  <a:fillRect l="-705" t="-7186" b="-9581"/>
                </a:stretch>
              </a:blipFill>
            </p:spPr>
            <p:txBody>
              <a:bodyPr/>
              <a:lstStyle/>
              <a:p>
                <a:r>
                  <a:rPr lang="sk-SK">
                    <a:noFill/>
                  </a:rPr>
                  <a:t> </a:t>
                </a:r>
              </a:p>
            </p:txBody>
          </p:sp>
        </mc:Fallback>
      </mc:AlternateContent>
      <p:pic>
        <p:nvPicPr>
          <p:cNvPr id="5" name="Picture 4"/>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1907704" y="3899477"/>
            <a:ext cx="5067300" cy="588645"/>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443428" y="4782148"/>
                <a:ext cx="84490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tomto vzorci môžeme zvýrazniť (pridaním argumentu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do symbol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sily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že sila, ktorú počítame, pôsobí na teleso umiestnené v polohe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28" name="TextBox 27"/>
              <p:cNvSpPr txBox="1">
                <a:spLocks noRot="1" noChangeAspect="1" noMove="1" noResize="1" noEditPoints="1" noAdjustHandles="1" noChangeArrowheads="1" noChangeShapeType="1" noTextEdit="1"/>
              </p:cNvSpPr>
              <p:nvPr/>
            </p:nvSpPr>
            <p:spPr>
              <a:xfrm>
                <a:off x="443428" y="4782148"/>
                <a:ext cx="8449052" cy="707886"/>
              </a:xfrm>
              <a:prstGeom prst="rect">
                <a:avLst/>
              </a:prstGeom>
              <a:blipFill rotWithShape="0">
                <a:blip r:embed="rId18"/>
                <a:stretch>
                  <a:fillRect l="-794" t="-10256" r="-1010" b="-13675"/>
                </a:stretch>
              </a:blipFill>
            </p:spPr>
            <p:txBody>
              <a:bodyPr/>
              <a:lstStyle/>
              <a:p>
                <a:r>
                  <a:rPr lang="sk-SK">
                    <a:noFill/>
                  </a:rPr>
                  <a:t> </a:t>
                </a:r>
              </a:p>
            </p:txBody>
          </p:sp>
        </mc:Fallback>
      </mc:AlternateContent>
      <p:pic>
        <p:nvPicPr>
          <p:cNvPr id="8" name="Picture 7"/>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1907704" y="5628871"/>
            <a:ext cx="5385435" cy="588645"/>
          </a:xfrm>
          <a:prstGeom prst="rect">
            <a:avLst/>
          </a:prstGeom>
        </p:spPr>
      </p:pic>
    </p:spTree>
    <p:extLst>
      <p:ext uri="{BB962C8B-B14F-4D97-AF65-F5344CB8AC3E}">
        <p14:creationId xmlns:p14="http://schemas.microsoft.com/office/powerpoint/2010/main" val="3304452171"/>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31640" y="260648"/>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835697" y="908721"/>
            <a:ext cx="5385435" cy="58864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8056" y="1556792"/>
                <a:ext cx="9115944"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Vzorec svojím zápisom evokuje myšlienku, že sa môžem zaujímať nielen o to, 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á sila pôsobí na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 je (naozaj) umiestnené v polohe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ale aj o virtuálne možnosti: že aká sila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teleso pôsobila,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keby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umiestnené v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rôznych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polohách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fixných polohách gravitujúcich telies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 takejto virtuálnej interpretácii si dokonca môžeme predstaviť, že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sa (zatiaľ) nenachádza nikde a aj tak vzorec vyjadruje aká sila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teleso pôsobila,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keby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umiestnené v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rôznych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polohách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fixných polohách gravitujúcich telies </a:t>
                </a:r>
                <a14:m>
                  <m:oMath xmlns:m="http://schemas.openxmlformats.org/officeDocument/2006/math">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Vyvoláva to predstavu, že v priestore v okolí gravitujúcich telies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„čosi ako skrytá možnosť, že keby sme do toho priestoru vložili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 bodu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pôsobila by naň gravitačná sila, daná tým vzorcom. Zavádzame preto pojem „gravitačné pole“. V našom vzorci ale explicitne vystupuje hmotnosť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Gravitujúce telesá „vytvárajúce gravitačné pole“ môžu ale pôsobiť na teleso akejkoľvek hmotnosti, preto je rozumnejšie charakterizovať gravitačné pole samotné bez odvolávania sa na hmotnosť telesa, na ktoré to pole bude pôsobiť.</a:t>
                </a:r>
              </a:p>
            </p:txBody>
          </p:sp>
        </mc:Choice>
        <mc:Fallback xmlns="">
          <p:sp>
            <p:nvSpPr>
              <p:cNvPr id="5" name="TextBox 4"/>
              <p:cNvSpPr txBox="1">
                <a:spLocks noRot="1" noChangeAspect="1" noMove="1" noResize="1" noEditPoints="1" noAdjustHandles="1" noChangeArrowheads="1" noChangeShapeType="1" noTextEdit="1"/>
              </p:cNvSpPr>
              <p:nvPr/>
            </p:nvSpPr>
            <p:spPr>
              <a:xfrm>
                <a:off x="28056" y="1556792"/>
                <a:ext cx="9115944" cy="4708981"/>
              </a:xfrm>
              <a:prstGeom prst="rect">
                <a:avLst/>
              </a:prstGeom>
              <a:blipFill rotWithShape="0">
                <a:blip r:embed="rId6"/>
                <a:stretch>
                  <a:fillRect l="-736" t="-647" r="-1873" b="-1294"/>
                </a:stretch>
              </a:blipFill>
            </p:spPr>
            <p:txBody>
              <a:bodyPr/>
              <a:lstStyle/>
              <a:p>
                <a:r>
                  <a:rPr lang="sk-SK">
                    <a:noFill/>
                  </a:rPr>
                  <a:t> </a:t>
                </a:r>
              </a:p>
            </p:txBody>
          </p:sp>
        </mc:Fallback>
      </mc:AlternateContent>
    </p:spTree>
    <p:extLst>
      <p:ext uri="{BB962C8B-B14F-4D97-AF65-F5344CB8AC3E}">
        <p14:creationId xmlns:p14="http://schemas.microsoft.com/office/powerpoint/2010/main" val="2501683295"/>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lpha_Z \frac{m}{r^2}&#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G \frac{m_1m_2}{r^2}&#10;\end{align*}&#10;\end{document}&#10;"/>
  <p:tag name="IGUANATEXSIZE" val="2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 \frac{I}{4\pi}\frac{1}{r^2}\frac{\vec r}{|\vec r|}&#10;\end{align*}&#10;\end{document}"/>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1)&#10;\end{align*}&#10;\end{document}"/>
  <p:tag name="IGUANATEXSIZE" val="2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 \oint\limits_{\text{po ploche}}\vec j.d\!\vec S=&#10;  \begin{cases}&#10;   0 &amp; \text{ak sa počiatok nenachádza vnútri plochy }  \\&#10;   I &amp; \text{ak sa počiatok nachádza vnútri plochy }&#10;  \end{cases}&#10;\end{align*}&#10;\end{document}"/>
  <p:tag name="IGUANATEXSIZE" val="2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G\frac{M}{r^2}\frac{\vec r}{r}&#10;\end{align*}&#10;\end{document}&#10;"/>
  <p:tag name="IGUANATEXSIZE" val="2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 \frac{I}{4\pi}\frac{1}{r^2}\frac{\vec r}{|\vec r|}&#10;\end{align*}&#10;\end{document}"/>
  <p:tag name="IGUANATEXSIZE" val="2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 \oint\limits_{\text{po ploche}}\vec g.d\!\vec S=&#10;  \begin{cases}&#10;   0 &amp; \text{ak sa počiatok nenachádza vnútri plochy }  \\&#10;   -4\pi GM &amp; \text{ak sa počiatok nachádza vnútri plochy }&#10;  \end{cases}&#10;\end{align*}&#10;\end{document}"/>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 \oint\limits_{\text{po ploche}}\vec g.d\!\vec S=&#10;  \begin{cases}&#10;   0 &amp; \text{ak sa bodový zdroj nenachádza vnútri plochy }  \\&#10;   -4\pi GM &amp; \text{ak sa bodový zdroj nachádza vnútri plochy }&#10;  \end{cases}&#10;\end{align*}&#10;\end{document}"/>
  <p:tag name="IGUANATEXSIZE" val="2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g(\vec r)=\sum_i \vec g_i(\vec r)&#10;\end{align*}&#10;\end{document}"/>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g.d\!\vec S=&#10;\sum_i\oint\limits_{\text{po ploche}}\vec g_i.d\!\vec S&#10;\end{align*}&#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g.d\!\vec S=&#10;\sum_i\oint\limits_{\text{po ploche}}\vec g_i.d\!\vec S&#10;\end{align*}&#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G \frac{m_1m_2}{r^2}&#10;\end{align*}&#10;\end{document}&#10;"/>
  <p:tag name="IGUANATEXSIZE" val="2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 \oint\limits_{\text{po ploche}}\vec g_i.d\!\vec S=&#10;  \begin{cases}&#10;   0 &amp; \text{ak sa bodový zdroj &quot;i&quot;nenachádza vnútri plochy }  \\&#10;   -4\pi GM_i &amp; \text{ak sa bodový zdroj &quot;i&quot; nachádza vnútri plochy }&#10;  \end{cases}&#10;\end{align*}&#10;\end{document}"/>
  <p:tag name="IGUANATEXSIZE" val="20"/>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g.d\!\vec S=&#10;-4\pi G\sum\limits_{i\text{  vnútri plochy}} M_i&#10;\end{align*}&#10;\end{document}"/>
  <p:tag name="IGUANATEXSIZE" val="2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sum_i-G\frac{M_i}{|\vec r - \vec r_i|^2}&#10;\frac{\vec r-\vec r_i}{|\vec r - \vec r_i|}&#10;\end{align*}&#10;\end{document}&#10;"/>
  <p:tag name="IGUANATEXSIZE" val="20"/>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int -G\frac{\varrho(\vec r^{\,\prime})}&#10;{|\vec r - \vec r^{\,\prime}|^2}&#10;\frac{\vec r-\vec r^{\,\prime}}{|\vec r - \vec r^{\,\prime}|}&#10;d^3\vec r^{\,\prime}&#10;\end{align*}&#10;\end{document}&#10;"/>
  <p:tag name="IGUANATEXSIZE" val="20"/>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g.d\!\vec S=&#10;-4\pi G\int\limits_{\text{  vnútro plochy}}\varrho(\vec r) d^3\vec r&#10;\end{align*}&#10;\end{document}"/>
  <p:tag name="IGUANATEXSIZE" val="20"/>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int \vec g.d\vec S = - g(r) 4\pi r^2&#10;\end{align*}&#10;\end{document}&#10;"/>
  <p:tag name="IGUANATEXSIZE" val="20"/>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int \vec g.d\vec S = -4\pi GM&#10;\end{align*}&#10;\end{document}&#10;"/>
  <p:tag name="IGUANATEXSIZE" val="20"/>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G\frac{M}{r^2}\frac{\vec r}{r}&#10;\end{align*}&#10;\end{document}&#10;"/>
  <p:tag name="IGUANATEXSIZE" val="20"/>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vec g| = \frac{GM_Z}{R_Z^2}&#10;\end{align*}&#10;\end{document}&#10;"/>
  <p:tag name="IGUANATEXSIZE" val="20"/>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frac{v^2}{R_Z}&#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G \frac{m_1m_2}{r^2}&#10;\end{align*}&#10;\end{document}&#10;"/>
  <p:tag name="IGUANATEXSIZE" val="2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sqrt{gR_Z}\approx 7900 \Meter\Sek^{-1}&#10;\end{align*}&#10;\end{document}&#10;"/>
  <p:tag name="IGUANATEXSIZE" val="20"/>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y)=(r\cos(\omega t),r\sin(\omega t))&#10;\end{align*}&#10;\end{document}&#10;"/>
  <p:tag name="IGUANATEXSIZE" val="20"/>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y)=(r\cos(\varphi), r\sin(\varphi)),\;\;\;\;\varphi \in (0,2\pi)&#10;\end{align*}&#10;\end{document}&#10;"/>
  <p:tag name="IGUANATEXSIZE" val="20"/>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y)=(r\cos(s/r), r\sin(s/r)),\;\;\;\;s \in (0,2\pi r)&#10;\end{align*}&#10;\end{document}&#10;"/>
  <p:tag name="IGUANATEXSIZE" val="20"/>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xi)=(x(\xi),y(\xi))&#10;\end{align*}&#10;\end{document}&#10;"/>
  <p:tag name="IGUANATEXSIZE" val="20"/>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xi)&#10;\end{align*}&#10;\end{document}&#10;"/>
  <p:tag name="IGUANATEXSIZE" val="20"/>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xi+d\xi)&#10;\end{align*}&#10;\end{document}&#10;"/>
  <p:tag name="IGUANATEXSIZE" val="20"/>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10;\end{align*}&#10;\end{document}&#10;"/>
  <p:tag name="IGUANATEXSIZE" val="20"/>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 \vec r(\xi+d\xi)-\vec r(\xi)&#10;\end{align*}&#10;\end{document}&#10;"/>
  <p:tag name="IGUANATEXSIZE" val="20"/>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xi)&#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xi+d\xi)&#10;\end{align*}&#10;\end{document}&#10;"/>
  <p:tag name="IGUANATEXSIZE" val="20"/>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10;\end{align*}&#10;\end{document}&#10;"/>
  <p:tag name="IGUANATEXSIZE" val="20"/>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F(\vec r)&#10;\end{align*}&#10;\end{document}&#10;"/>
  <p:tag name="IGUANATEXSIZE" val="20"/>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lta A = \vec F(\vec r).d\vec r&#10;\end{align*}&#10;\end{document}&#10;"/>
  <p:tag name="IGUANATEXSIZE" val="18"/>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 = \int \delta A = \int_{\vec r_1}^{\vec r_2}\vec F(\vec r).d\vec r&#10;\end{align*}&#10;\end{document}&#10;"/>
  <p:tag name="IGUANATEXSIZE" val="18"/>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int \delta A \overset{?}{=} A(\vec r_2)-A(\vec r_1)&#10;\end{align*}&#10;\end{document}&#10;"/>
  <p:tag name="IGUANATEXSIZE" val="18"/>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 = \int \delta A = \int_{\vec r_1}^{\vec r_2}\vec F(\vec r).d\vec r&#10;\end{align*}&#10;\end{document}&#10;"/>
  <p:tag name="IGUANATEXSIZE" val="18"/>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h&#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10;\end{align*}&#10;\end{document}&#10;"/>
  <p:tag name="IGUANATEXSIZE" val="18"/>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18"/>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18"/>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vec G&#10;\end{align*}&#10;\end{document}&#10;"/>
  <p:tag name="IGUANATEXSIZE" val="18"/>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vec G&#10;\end{align*}&#10;\end{document}&#10;"/>
  <p:tag name="IGUANATEXSIZE" val="18"/>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alpha&#10;\end{align*}&#10;\end{document}&#10;"/>
  <p:tag name="IGUANATEXSIZE" val="18"/>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h&#10;\end{align*}&#10;\end{document}&#10;"/>
  <p:tag name="IGUANATEXSIZE" val="18"/>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10;\end{align*}&#10;\end{document}&#10;"/>
  <p:tag name="IGUANATEXSIZE" val="18"/>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18"/>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_2-\vec r_1&#10;\end{align*}&#10;\end{document}&#10;"/>
  <p:tag name="IGUANATEXSIZE" val="2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vec G&#10;\end{align*}&#10;\end{document}&#10;"/>
  <p:tag name="IGUANATEXSIZE" val="18"/>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vec G&#10;\end{align*}&#10;\end{document}&#10;"/>
  <p:tag name="IGUANATEXSIZE" val="18"/>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alpha&#10;\end{align*}&#10;\end{document}&#10;"/>
  <p:tag name="IGUANATEXSIZE" val="18"/>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C&#10;\end{align*}&#10;\end{document}&#10;"/>
  <p:tag name="IGUANATEXSIZE" val="18"/>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A&#10;\end{align*}&#10;\end{document}&#10;"/>
  <p:tag name="IGUANATEXSIZE" val="18"/>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B&#10;\end{align*}&#10;\end{document}&#10;"/>
  <p:tag name="IGUANATEXSIZE" val="18"/>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G \frac{m_1m_2}{|\vec r_2-\vec r_1|^2}&#10;   \frac{\vec r_2-\vec r_1}{|\vec r_2-\vec r_1|}&#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ec r_2-\vec r_1}{|\vec r_2-\vec r_1|}&#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lpha_Z \frac{m}{r^2}&#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vec r_1&#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vec r_2&#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G \frac{mm_1}{|\vec r-\vec r_1|^2}&#10;   \frac{\vec r-\vec r_1}{|\vec r-\vec r_1|}&#10;-G \frac{mm_2}{|\vec r-\vec r_2|^2}&#10;   \frac{\vec r-\vec r_2}{|\vec r-\vec r_2|}&#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vec r)=-G \frac{mm_1}{|\vec r-\vec r_1|^2}&#10;   \frac{\vec r-\vec r_1}{|\vec r-\vec r_1|}&#10;-G \frac{mm_2}{|\vec r-\vec r_2|^2}&#10;   \frac{\vec r-\vec r_2}{|\vec r-\vec r_2|}&#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vec r)=-G \frac{mm_1}{|\vec r-\vec r_1|^2}&#10;   \frac{\vec r-\vec r_1}{|\vec r-\vec r_1|}&#10;-G \frac{mm_2}{|\vec r-\vec r_2|^2}&#10;   \frac{\vec r-\vec r_2}{|\vec r-\vec r_2|}&#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frac{1}{m}\vec F(\vec r)&#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G\frac{M}{r^2}\frac{\vec r}{r}&#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sum_i-G\frac{M_i}{|\vec r - \vec r_i|^2}&#10;\frac{\vec r-\vec r_i}{|\vec r - \vec r_i|}&#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frac{1}{m}\vec F(\vec r)&#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lpha_Z \frac{M}{R^2}&#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i&#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i+1}&#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x&#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i&#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i+1}&#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x)=f(x_i)+\frac{x-x_i}{x_{i+1}-x_i}(f_{i+1}-f_i)&#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vec r)=-G \frac{mm_1}{|\vec r-\vec r_1|^2}&#10;   \frac{\vec r-\vec r_1}{|\vec r-\vec r_1|}&#10;-G \frac{mm_2}{|\vec r-\vec r_2|^2}&#10;   \frac{\vec r-\vec r_2}{|\vec r-\vec r_2|}&#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frac{1}{m}\vec F(\vec r)&#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G\frac{M}{r^2}\frac{\vec r}{r}&#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sum_i-G\frac{M_i}{|\vec r - \vec r_i|^2}&#10;\frac{\vec r-\vec r_i}{|\vec r - \vec r_i|}&#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frac{1}{m}\vec F(\vec r)&#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i&#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i+1}&#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x&#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i&#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i+1}&#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x)=f(x_i)+\frac{x-x_i}{x_{i+1}-x_i}(f_{i+1}-f_i)&#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v(\vek r)\mbox{~~resp.~~}\vek v(t,\vek r)&#10;\end{align*}&#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color}&#10;\def \vek{\overrightarrow}&#10;\begin{document}&#10;\begin{align*}&#10;\color{red}&#10;\vek v(\vek r)=(v_x(x,y,z),v_y(x,y,z),v_z(x,y,z))&#10;\end{align*}&#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color}&#10;\def \vek{\overrightarrow}&#10;\begin{document}&#10;\begin{align*}&#10;\color{green}&#10;\vek r&#10;\end{align*}&#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j = \varrho\vec v\end{align*}&#10;\end{document}&#10;"/>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j(\vek r)\mbox{~~resp.~~}\vek j(t,\vek r)&#10;\end{align*}&#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v&#10;\end{align*}&#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d\!\vek S&#10;\end{align*}&#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lpha_Z \frac{m}{r^2}&#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arphi&#10;\end{align*}&#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v|\tau&#10;\end{align*}&#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v|\tau \cos\varphi&#10;\end{align*}&#10;\end{document}"/>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v|\tau \cos\varphi |d\!\vek S|=\tau\vek v.d\!\vek S&#10;\end{align*}&#10;\end{document}"/>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rho&#10;\end{align*}&#10;\end{document}"/>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rho\tau\vek v.d\!\vek S=\tau\vec j.d\vec S&#10;\end{align*}&#10;\end{document}"/>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tau&#10;\end{align*}&#10;\end{document}"/>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d\!\vec S&#10;\end{align*}&#10;\end{document}"/>
  <p:tag name="IGUANATEXSIZE" val="28"/>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usepackage{siunitx}&#10;\def \vek{\overrightarrow}&#10;\begin{document}&#10;\begin{align*}&#10;%\color{YellowOrange}&#10;\mbox{kg\,s$^{-1}$}&#10;\end{align*}&#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j(\vek r)\mbox{~~resp.~~}\vek j(t,\vek r)&#10;\end{align*}&#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lpha_Z \frac{M_S}{R^2}&#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d\!\vec S&#10;\end{align*}&#10;\end{document}"/>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sum \vec j.d\!\vec S\equiv\int \vec j.d\!\vec S&#10;\end{align*}&#10;\end{document}"/>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d\!\vek S&#10;\end{align*}&#10;\end{document}"/>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int \vec j.d\!\vec S&#10;\end{align*}&#10;\end{document}"/>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d\!\vec S(\vec r)&#10;\end{align*}&#10;\end{document}"/>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j(\vek r)\mbox{~~resp.~~}\vek j(t,\vek r)&#10;\end{align*}&#10;\end{document}"/>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d\!\vek S&#10;\end{align*}&#10;\end{document}"/>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10;d\!\vek S&#10;\end{align*}&#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10;\vek j&#10;\end{align*}&#10;\end{document}"/>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j.d\!\vek S&#10;\end{align*}&#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pha_S \frac{M_Z}{R^2}=\alpha_Z \frac{M_S}{R^2}&#10;\end{align*}&#10;\end{document}&#10;"/>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I=\sum_{\text{cez všetky plôšky}}\vek j.d\!\vek S \equiv &#10;\oint\limits_{\text{po ploche}}\vek j.d\!\vek S&#10;\end{align*}&#10;\end{document}"/>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v&#10;\end{align*}&#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r&#10;\end{align*}&#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10;\end{align*}&#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v(\vek r) = v\frac{\vek r}{|\vek r|}&#10;\equiv v \frac{1}{\sqrt{x^2+y^2+z^2}}(x\vek i + y\vek j +z\vek k)&#10;\end{align*}&#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rho(r)&#10;\end{align*}&#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rho(r)\vec v(\vec r) = \rho(r)v\frac{\vec r}{|\vec r|}&#10;\end{align*}&#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rho(r)&#10;\end{align*}&#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I = 4\pi R^2 v\,\rho(R)&#10;\end{align*}&#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rho(r) =\frac{I}{4\pi v}\frac{1}{r^2}&#10;\end{align*}&#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alpha_S}{\alpha_Z}= \frac{M_S}{M_Z}&#10;\end{align*}&#10;\end{document}&#10;"/>
  <p:tag name="IGUANATEXSIZE" val="2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 \frac{I}{4\pi}\frac{1}{r^2}\frac{\vec r}{|\vec r|}&#10;\end{align*}&#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rho(r)\vec v(\vec r) = \rho(r)v\frac{\vec r}{|\vec r|}&#10;\end{align*}&#10;\end{document}"/>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 \frac{I}{4\pi}\frac{1}{r^2}\frac{\vec r}{|\vec r|}&#10;\end{align*}&#10;\end{document}"/>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0;\end{align*}&#10;\end{document}&#10;"/>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j.d\!\vec S=0&#10;\end{align*}&#10;\end{document}"/>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j.d\!\vec S=I&#10;\end{align*}&#10;\end{document}"/>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 \frac{I}{4\pi}\frac{1}{r^2}\frac{\vec r}{|\vec r|}&#10;\end{align*}&#10;\end{document}"/>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0;\end{align*}&#10;\end{document}&#10;"/>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j.d\!\vec S=0&#10;\end{align*}&#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j.d\!\vec S=I&#10;\end{align*}&#10;\end{document}"/>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Mycalibri</Template>
  <TotalTime>212</TotalTime>
  <Words>5101</Words>
  <Application>Microsoft Office PowerPoint</Application>
  <PresentationFormat>On-screen Show (4:3)</PresentationFormat>
  <Paragraphs>300</Paragraphs>
  <Slides>53</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Calibri Light</vt:lpstr>
      <vt:lpstr>Cambria Math</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10</cp:revision>
  <dcterms:created xsi:type="dcterms:W3CDTF">2018-11-16T07:35:44Z</dcterms:created>
  <dcterms:modified xsi:type="dcterms:W3CDTF">2018-11-21T17:02:20Z</dcterms:modified>
</cp:coreProperties>
</file>