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23"/>
  </p:notesMasterIdLst>
  <p:sldIdLst>
    <p:sldId id="928" r:id="rId3"/>
    <p:sldId id="929" r:id="rId4"/>
    <p:sldId id="930" r:id="rId5"/>
    <p:sldId id="931" r:id="rId6"/>
    <p:sldId id="932" r:id="rId7"/>
    <p:sldId id="933" r:id="rId8"/>
    <p:sldId id="934" r:id="rId9"/>
    <p:sldId id="935" r:id="rId10"/>
    <p:sldId id="936" r:id="rId11"/>
    <p:sldId id="937" r:id="rId12"/>
    <p:sldId id="938" r:id="rId13"/>
    <p:sldId id="939" r:id="rId14"/>
    <p:sldId id="910" r:id="rId15"/>
    <p:sldId id="940" r:id="rId16"/>
    <p:sldId id="941" r:id="rId17"/>
    <p:sldId id="942" r:id="rId18"/>
    <p:sldId id="943" r:id="rId19"/>
    <p:sldId id="957" r:id="rId20"/>
    <p:sldId id="944" r:id="rId21"/>
    <p:sldId id="945" r:id="rId22"/>
  </p:sldIdLst>
  <p:sldSz cx="9144000" cy="6858000" type="screen4x3"/>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EB64"/>
    <a:srgbClr val="F8CB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5" autoAdjust="0"/>
    <p:restoredTop sz="94660"/>
  </p:normalViewPr>
  <p:slideViewPr>
    <p:cSldViewPr snapToGrid="0">
      <p:cViewPr varScale="1">
        <p:scale>
          <a:sx n="72" d="100"/>
          <a:sy n="72" d="100"/>
        </p:scale>
        <p:origin x="792" y="53"/>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k-SK"/>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09E590-0BEA-425F-B3A6-3E0CDCFB4019}" type="datetimeFigureOut">
              <a:rPr lang="sk-SK" smtClean="0"/>
              <a:t>23.11.2018</a:t>
            </a:fld>
            <a:endParaRPr lang="sk-SK"/>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sk-SK"/>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k-SK"/>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E7CF09-CDAF-4DCA-8BFD-A1CD64FB1C6B}" type="slidenum">
              <a:rPr lang="sk-SK" smtClean="0"/>
              <a:t>‹#›</a:t>
            </a:fld>
            <a:endParaRPr lang="sk-SK"/>
          </a:p>
        </p:txBody>
      </p:sp>
    </p:spTree>
    <p:extLst>
      <p:ext uri="{BB962C8B-B14F-4D97-AF65-F5344CB8AC3E}">
        <p14:creationId xmlns:p14="http://schemas.microsoft.com/office/powerpoint/2010/main" val="27475476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E19F437-1902-4D02-94C8-F52641D1C7B0}" type="datetimeFigureOut">
              <a:rPr lang="sk-SK" smtClean="0">
                <a:solidFill>
                  <a:prstClr val="black">
                    <a:tint val="75000"/>
                  </a:prstClr>
                </a:solidFill>
              </a:rPr>
              <a:pPr/>
              <a:t>23.11.2018</a:t>
            </a:fld>
            <a:endParaRPr lang="sk-SK">
              <a:solidFill>
                <a:prstClr val="black">
                  <a:tint val="75000"/>
                </a:prstClr>
              </a:solidFill>
            </a:endParaRPr>
          </a:p>
        </p:txBody>
      </p:sp>
      <p:sp>
        <p:nvSpPr>
          <p:cNvPr id="5" name="Footer Placeholder 4"/>
          <p:cNvSpPr>
            <a:spLocks noGrp="1"/>
          </p:cNvSpPr>
          <p:nvPr>
            <p:ph type="ftr" sz="quarter" idx="11"/>
          </p:nvPr>
        </p:nvSpPr>
        <p:spPr/>
        <p:txBody>
          <a:bodyPr/>
          <a:lstStyle/>
          <a:p>
            <a:endParaRPr lang="sk-SK">
              <a:solidFill>
                <a:prstClr val="black">
                  <a:tint val="75000"/>
                </a:prstClr>
              </a:solidFill>
            </a:endParaRPr>
          </a:p>
        </p:txBody>
      </p:sp>
      <p:sp>
        <p:nvSpPr>
          <p:cNvPr id="6" name="Slide Number Placeholder 5"/>
          <p:cNvSpPr>
            <a:spLocks noGrp="1"/>
          </p:cNvSpPr>
          <p:nvPr>
            <p:ph type="sldNum" sz="quarter" idx="12"/>
          </p:nvPr>
        </p:nvSpPr>
        <p:spPr/>
        <p:txBody>
          <a:bodyPr/>
          <a:lstStyle/>
          <a:p>
            <a:fld id="{1BCE0CA2-1A48-4B23-8A77-1A9F640E54E6}" type="slidenum">
              <a:rPr lang="sk-SK" smtClean="0">
                <a:solidFill>
                  <a:prstClr val="black">
                    <a:tint val="75000"/>
                  </a:prstClr>
                </a:solidFill>
              </a:rPr>
              <a:pPr/>
              <a:t>‹#›</a:t>
            </a:fld>
            <a:endParaRPr lang="sk-SK">
              <a:solidFill>
                <a:prstClr val="black">
                  <a:tint val="75000"/>
                </a:prstClr>
              </a:solidFill>
            </a:endParaRPr>
          </a:p>
        </p:txBody>
      </p:sp>
    </p:spTree>
    <p:extLst>
      <p:ext uri="{BB962C8B-B14F-4D97-AF65-F5344CB8AC3E}">
        <p14:creationId xmlns:p14="http://schemas.microsoft.com/office/powerpoint/2010/main" val="28675174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19F437-1902-4D02-94C8-F52641D1C7B0}" type="datetimeFigureOut">
              <a:rPr lang="sk-SK" smtClean="0">
                <a:solidFill>
                  <a:prstClr val="black">
                    <a:tint val="75000"/>
                  </a:prstClr>
                </a:solidFill>
              </a:rPr>
              <a:pPr/>
              <a:t>23.11.2018</a:t>
            </a:fld>
            <a:endParaRPr lang="sk-SK">
              <a:solidFill>
                <a:prstClr val="black">
                  <a:tint val="75000"/>
                </a:prstClr>
              </a:solidFill>
            </a:endParaRPr>
          </a:p>
        </p:txBody>
      </p:sp>
      <p:sp>
        <p:nvSpPr>
          <p:cNvPr id="5" name="Footer Placeholder 4"/>
          <p:cNvSpPr>
            <a:spLocks noGrp="1"/>
          </p:cNvSpPr>
          <p:nvPr>
            <p:ph type="ftr" sz="quarter" idx="11"/>
          </p:nvPr>
        </p:nvSpPr>
        <p:spPr/>
        <p:txBody>
          <a:bodyPr/>
          <a:lstStyle/>
          <a:p>
            <a:endParaRPr lang="sk-SK">
              <a:solidFill>
                <a:prstClr val="black">
                  <a:tint val="75000"/>
                </a:prstClr>
              </a:solidFill>
            </a:endParaRPr>
          </a:p>
        </p:txBody>
      </p:sp>
      <p:sp>
        <p:nvSpPr>
          <p:cNvPr id="6" name="Slide Number Placeholder 5"/>
          <p:cNvSpPr>
            <a:spLocks noGrp="1"/>
          </p:cNvSpPr>
          <p:nvPr>
            <p:ph type="sldNum" sz="quarter" idx="12"/>
          </p:nvPr>
        </p:nvSpPr>
        <p:spPr/>
        <p:txBody>
          <a:bodyPr/>
          <a:lstStyle/>
          <a:p>
            <a:fld id="{1BCE0CA2-1A48-4B23-8A77-1A9F640E54E6}" type="slidenum">
              <a:rPr lang="sk-SK" smtClean="0">
                <a:solidFill>
                  <a:prstClr val="black">
                    <a:tint val="75000"/>
                  </a:prstClr>
                </a:solidFill>
              </a:rPr>
              <a:pPr/>
              <a:t>‹#›</a:t>
            </a:fld>
            <a:endParaRPr lang="sk-SK">
              <a:solidFill>
                <a:prstClr val="black">
                  <a:tint val="75000"/>
                </a:prstClr>
              </a:solidFill>
            </a:endParaRPr>
          </a:p>
        </p:txBody>
      </p:sp>
    </p:spTree>
    <p:extLst>
      <p:ext uri="{BB962C8B-B14F-4D97-AF65-F5344CB8AC3E}">
        <p14:creationId xmlns:p14="http://schemas.microsoft.com/office/powerpoint/2010/main" val="5120285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19F437-1902-4D02-94C8-F52641D1C7B0}" type="datetimeFigureOut">
              <a:rPr lang="sk-SK" smtClean="0">
                <a:solidFill>
                  <a:prstClr val="black">
                    <a:tint val="75000"/>
                  </a:prstClr>
                </a:solidFill>
              </a:rPr>
              <a:pPr/>
              <a:t>23.11.2018</a:t>
            </a:fld>
            <a:endParaRPr lang="sk-SK">
              <a:solidFill>
                <a:prstClr val="black">
                  <a:tint val="75000"/>
                </a:prstClr>
              </a:solidFill>
            </a:endParaRPr>
          </a:p>
        </p:txBody>
      </p:sp>
      <p:sp>
        <p:nvSpPr>
          <p:cNvPr id="5" name="Footer Placeholder 4"/>
          <p:cNvSpPr>
            <a:spLocks noGrp="1"/>
          </p:cNvSpPr>
          <p:nvPr>
            <p:ph type="ftr" sz="quarter" idx="11"/>
          </p:nvPr>
        </p:nvSpPr>
        <p:spPr/>
        <p:txBody>
          <a:bodyPr/>
          <a:lstStyle/>
          <a:p>
            <a:endParaRPr lang="sk-SK">
              <a:solidFill>
                <a:prstClr val="black">
                  <a:tint val="75000"/>
                </a:prstClr>
              </a:solidFill>
            </a:endParaRPr>
          </a:p>
        </p:txBody>
      </p:sp>
      <p:sp>
        <p:nvSpPr>
          <p:cNvPr id="6" name="Slide Number Placeholder 5"/>
          <p:cNvSpPr>
            <a:spLocks noGrp="1"/>
          </p:cNvSpPr>
          <p:nvPr>
            <p:ph type="sldNum" sz="quarter" idx="12"/>
          </p:nvPr>
        </p:nvSpPr>
        <p:spPr/>
        <p:txBody>
          <a:bodyPr/>
          <a:lstStyle/>
          <a:p>
            <a:fld id="{1BCE0CA2-1A48-4B23-8A77-1A9F640E54E6}" type="slidenum">
              <a:rPr lang="sk-SK" smtClean="0">
                <a:solidFill>
                  <a:prstClr val="black">
                    <a:tint val="75000"/>
                  </a:prstClr>
                </a:solidFill>
              </a:rPr>
              <a:pPr/>
              <a:t>‹#›</a:t>
            </a:fld>
            <a:endParaRPr lang="sk-SK">
              <a:solidFill>
                <a:prstClr val="black">
                  <a:tint val="75000"/>
                </a:prstClr>
              </a:solidFill>
            </a:endParaRPr>
          </a:p>
        </p:txBody>
      </p:sp>
    </p:spTree>
    <p:extLst>
      <p:ext uri="{BB962C8B-B14F-4D97-AF65-F5344CB8AC3E}">
        <p14:creationId xmlns:p14="http://schemas.microsoft.com/office/powerpoint/2010/main" val="229908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E19F437-1902-4D02-94C8-F52641D1C7B0}" type="datetimeFigureOut">
              <a:rPr lang="sk-SK" smtClean="0"/>
              <a:t>23.11.2018</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1027438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19F437-1902-4D02-94C8-F52641D1C7B0}" type="datetimeFigureOut">
              <a:rPr lang="sk-SK" smtClean="0"/>
              <a:t>23.11.2018</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19226146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19F437-1902-4D02-94C8-F52641D1C7B0}" type="datetimeFigureOut">
              <a:rPr lang="sk-SK" smtClean="0"/>
              <a:t>23.11.2018</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31649235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19F437-1902-4D02-94C8-F52641D1C7B0}" type="datetimeFigureOut">
              <a:rPr lang="sk-SK" smtClean="0"/>
              <a:t>23.11.2018</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5732666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E19F437-1902-4D02-94C8-F52641D1C7B0}" type="datetimeFigureOut">
              <a:rPr lang="sk-SK" smtClean="0"/>
              <a:t>23.11.2018</a:t>
            </a:fld>
            <a:endParaRPr lang="sk-SK"/>
          </a:p>
        </p:txBody>
      </p:sp>
      <p:sp>
        <p:nvSpPr>
          <p:cNvPr id="8" name="Footer Placeholder 7"/>
          <p:cNvSpPr>
            <a:spLocks noGrp="1"/>
          </p:cNvSpPr>
          <p:nvPr>
            <p:ph type="ftr" sz="quarter" idx="11"/>
          </p:nvPr>
        </p:nvSpPr>
        <p:spPr/>
        <p:txBody>
          <a:bodyPr/>
          <a:lstStyle/>
          <a:p>
            <a:endParaRPr lang="sk-SK"/>
          </a:p>
        </p:txBody>
      </p:sp>
      <p:sp>
        <p:nvSpPr>
          <p:cNvPr id="9" name="Slide Number Placeholder 8"/>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15485881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E19F437-1902-4D02-94C8-F52641D1C7B0}" type="datetimeFigureOut">
              <a:rPr lang="sk-SK" smtClean="0"/>
              <a:t>23.11.2018</a:t>
            </a:fld>
            <a:endParaRPr lang="sk-SK"/>
          </a:p>
        </p:txBody>
      </p:sp>
      <p:sp>
        <p:nvSpPr>
          <p:cNvPr id="4" name="Footer Placeholder 3"/>
          <p:cNvSpPr>
            <a:spLocks noGrp="1"/>
          </p:cNvSpPr>
          <p:nvPr>
            <p:ph type="ftr" sz="quarter" idx="11"/>
          </p:nvPr>
        </p:nvSpPr>
        <p:spPr/>
        <p:txBody>
          <a:bodyPr/>
          <a:lstStyle/>
          <a:p>
            <a:endParaRPr lang="sk-SK"/>
          </a:p>
        </p:txBody>
      </p:sp>
      <p:sp>
        <p:nvSpPr>
          <p:cNvPr id="5" name="Slide Number Placeholder 4"/>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37160989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19F437-1902-4D02-94C8-F52641D1C7B0}" type="datetimeFigureOut">
              <a:rPr lang="sk-SK" smtClean="0"/>
              <a:t>23.11.2018</a:t>
            </a:fld>
            <a:endParaRPr lang="sk-SK"/>
          </a:p>
        </p:txBody>
      </p:sp>
      <p:sp>
        <p:nvSpPr>
          <p:cNvPr id="3" name="Footer Placeholder 2"/>
          <p:cNvSpPr>
            <a:spLocks noGrp="1"/>
          </p:cNvSpPr>
          <p:nvPr>
            <p:ph type="ftr" sz="quarter" idx="11"/>
          </p:nvPr>
        </p:nvSpPr>
        <p:spPr/>
        <p:txBody>
          <a:bodyPr/>
          <a:lstStyle/>
          <a:p>
            <a:endParaRPr lang="sk-SK"/>
          </a:p>
        </p:txBody>
      </p:sp>
      <p:sp>
        <p:nvSpPr>
          <p:cNvPr id="4" name="Slide Number Placeholder 3"/>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5704580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19F437-1902-4D02-94C8-F52641D1C7B0}" type="datetimeFigureOut">
              <a:rPr lang="sk-SK" smtClean="0"/>
              <a:t>23.11.2018</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22081024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19F437-1902-4D02-94C8-F52641D1C7B0}" type="datetimeFigureOut">
              <a:rPr lang="sk-SK" smtClean="0">
                <a:solidFill>
                  <a:prstClr val="black">
                    <a:tint val="75000"/>
                  </a:prstClr>
                </a:solidFill>
              </a:rPr>
              <a:pPr/>
              <a:t>23.11.2018</a:t>
            </a:fld>
            <a:endParaRPr lang="sk-SK">
              <a:solidFill>
                <a:prstClr val="black">
                  <a:tint val="75000"/>
                </a:prstClr>
              </a:solidFill>
            </a:endParaRPr>
          </a:p>
        </p:txBody>
      </p:sp>
      <p:sp>
        <p:nvSpPr>
          <p:cNvPr id="5" name="Footer Placeholder 4"/>
          <p:cNvSpPr>
            <a:spLocks noGrp="1"/>
          </p:cNvSpPr>
          <p:nvPr>
            <p:ph type="ftr" sz="quarter" idx="11"/>
          </p:nvPr>
        </p:nvSpPr>
        <p:spPr/>
        <p:txBody>
          <a:bodyPr/>
          <a:lstStyle/>
          <a:p>
            <a:endParaRPr lang="sk-SK">
              <a:solidFill>
                <a:prstClr val="black">
                  <a:tint val="75000"/>
                </a:prstClr>
              </a:solidFill>
            </a:endParaRPr>
          </a:p>
        </p:txBody>
      </p:sp>
      <p:sp>
        <p:nvSpPr>
          <p:cNvPr id="6" name="Slide Number Placeholder 5"/>
          <p:cNvSpPr>
            <a:spLocks noGrp="1"/>
          </p:cNvSpPr>
          <p:nvPr>
            <p:ph type="sldNum" sz="quarter" idx="12"/>
          </p:nvPr>
        </p:nvSpPr>
        <p:spPr/>
        <p:txBody>
          <a:bodyPr/>
          <a:lstStyle/>
          <a:p>
            <a:fld id="{1BCE0CA2-1A48-4B23-8A77-1A9F640E54E6}" type="slidenum">
              <a:rPr lang="sk-SK" smtClean="0">
                <a:solidFill>
                  <a:prstClr val="black">
                    <a:tint val="75000"/>
                  </a:prstClr>
                </a:solidFill>
              </a:rPr>
              <a:pPr/>
              <a:t>‹#›</a:t>
            </a:fld>
            <a:endParaRPr lang="sk-SK">
              <a:solidFill>
                <a:prstClr val="black">
                  <a:tint val="75000"/>
                </a:prstClr>
              </a:solidFill>
            </a:endParaRPr>
          </a:p>
        </p:txBody>
      </p:sp>
    </p:spTree>
    <p:extLst>
      <p:ext uri="{BB962C8B-B14F-4D97-AF65-F5344CB8AC3E}">
        <p14:creationId xmlns:p14="http://schemas.microsoft.com/office/powerpoint/2010/main" val="11919541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19F437-1902-4D02-94C8-F52641D1C7B0}" type="datetimeFigureOut">
              <a:rPr lang="sk-SK" smtClean="0"/>
              <a:t>23.11.2018</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34390031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19F437-1902-4D02-94C8-F52641D1C7B0}" type="datetimeFigureOut">
              <a:rPr lang="sk-SK" smtClean="0"/>
              <a:t>23.11.2018</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10355310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19F437-1902-4D02-94C8-F52641D1C7B0}" type="datetimeFigureOut">
              <a:rPr lang="sk-SK" smtClean="0"/>
              <a:t>23.11.2018</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33223133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19F437-1902-4D02-94C8-F52641D1C7B0}" type="datetimeFigureOut">
              <a:rPr lang="sk-SK" smtClean="0">
                <a:solidFill>
                  <a:prstClr val="black">
                    <a:tint val="75000"/>
                  </a:prstClr>
                </a:solidFill>
              </a:rPr>
              <a:pPr/>
              <a:t>23.11.2018</a:t>
            </a:fld>
            <a:endParaRPr lang="sk-SK">
              <a:solidFill>
                <a:prstClr val="black">
                  <a:tint val="75000"/>
                </a:prstClr>
              </a:solidFill>
            </a:endParaRPr>
          </a:p>
        </p:txBody>
      </p:sp>
      <p:sp>
        <p:nvSpPr>
          <p:cNvPr id="5" name="Footer Placeholder 4"/>
          <p:cNvSpPr>
            <a:spLocks noGrp="1"/>
          </p:cNvSpPr>
          <p:nvPr>
            <p:ph type="ftr" sz="quarter" idx="11"/>
          </p:nvPr>
        </p:nvSpPr>
        <p:spPr/>
        <p:txBody>
          <a:bodyPr/>
          <a:lstStyle/>
          <a:p>
            <a:endParaRPr lang="sk-SK">
              <a:solidFill>
                <a:prstClr val="black">
                  <a:tint val="75000"/>
                </a:prstClr>
              </a:solidFill>
            </a:endParaRPr>
          </a:p>
        </p:txBody>
      </p:sp>
      <p:sp>
        <p:nvSpPr>
          <p:cNvPr id="6" name="Slide Number Placeholder 5"/>
          <p:cNvSpPr>
            <a:spLocks noGrp="1"/>
          </p:cNvSpPr>
          <p:nvPr>
            <p:ph type="sldNum" sz="quarter" idx="12"/>
          </p:nvPr>
        </p:nvSpPr>
        <p:spPr/>
        <p:txBody>
          <a:bodyPr/>
          <a:lstStyle/>
          <a:p>
            <a:fld id="{1BCE0CA2-1A48-4B23-8A77-1A9F640E54E6}" type="slidenum">
              <a:rPr lang="sk-SK" smtClean="0">
                <a:solidFill>
                  <a:prstClr val="black">
                    <a:tint val="75000"/>
                  </a:prstClr>
                </a:solidFill>
              </a:rPr>
              <a:pPr/>
              <a:t>‹#›</a:t>
            </a:fld>
            <a:endParaRPr lang="sk-SK">
              <a:solidFill>
                <a:prstClr val="black">
                  <a:tint val="75000"/>
                </a:prstClr>
              </a:solidFill>
            </a:endParaRPr>
          </a:p>
        </p:txBody>
      </p:sp>
    </p:spTree>
    <p:extLst>
      <p:ext uri="{BB962C8B-B14F-4D97-AF65-F5344CB8AC3E}">
        <p14:creationId xmlns:p14="http://schemas.microsoft.com/office/powerpoint/2010/main" val="24375010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19F437-1902-4D02-94C8-F52641D1C7B0}" type="datetimeFigureOut">
              <a:rPr lang="sk-SK" smtClean="0">
                <a:solidFill>
                  <a:prstClr val="black">
                    <a:tint val="75000"/>
                  </a:prstClr>
                </a:solidFill>
              </a:rPr>
              <a:pPr/>
              <a:t>23.11.2018</a:t>
            </a:fld>
            <a:endParaRPr lang="sk-SK">
              <a:solidFill>
                <a:prstClr val="black">
                  <a:tint val="75000"/>
                </a:prstClr>
              </a:solidFill>
            </a:endParaRPr>
          </a:p>
        </p:txBody>
      </p:sp>
      <p:sp>
        <p:nvSpPr>
          <p:cNvPr id="6" name="Footer Placeholder 5"/>
          <p:cNvSpPr>
            <a:spLocks noGrp="1"/>
          </p:cNvSpPr>
          <p:nvPr>
            <p:ph type="ftr" sz="quarter" idx="11"/>
          </p:nvPr>
        </p:nvSpPr>
        <p:spPr/>
        <p:txBody>
          <a:bodyPr/>
          <a:lstStyle/>
          <a:p>
            <a:endParaRPr lang="sk-SK">
              <a:solidFill>
                <a:prstClr val="black">
                  <a:tint val="75000"/>
                </a:prstClr>
              </a:solidFill>
            </a:endParaRPr>
          </a:p>
        </p:txBody>
      </p:sp>
      <p:sp>
        <p:nvSpPr>
          <p:cNvPr id="7" name="Slide Number Placeholder 6"/>
          <p:cNvSpPr>
            <a:spLocks noGrp="1"/>
          </p:cNvSpPr>
          <p:nvPr>
            <p:ph type="sldNum" sz="quarter" idx="12"/>
          </p:nvPr>
        </p:nvSpPr>
        <p:spPr/>
        <p:txBody>
          <a:bodyPr/>
          <a:lstStyle/>
          <a:p>
            <a:fld id="{1BCE0CA2-1A48-4B23-8A77-1A9F640E54E6}" type="slidenum">
              <a:rPr lang="sk-SK" smtClean="0">
                <a:solidFill>
                  <a:prstClr val="black">
                    <a:tint val="75000"/>
                  </a:prstClr>
                </a:solidFill>
              </a:rPr>
              <a:pPr/>
              <a:t>‹#›</a:t>
            </a:fld>
            <a:endParaRPr lang="sk-SK">
              <a:solidFill>
                <a:prstClr val="black">
                  <a:tint val="75000"/>
                </a:prstClr>
              </a:solidFill>
            </a:endParaRPr>
          </a:p>
        </p:txBody>
      </p:sp>
    </p:spTree>
    <p:extLst>
      <p:ext uri="{BB962C8B-B14F-4D97-AF65-F5344CB8AC3E}">
        <p14:creationId xmlns:p14="http://schemas.microsoft.com/office/powerpoint/2010/main" val="22413169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E19F437-1902-4D02-94C8-F52641D1C7B0}" type="datetimeFigureOut">
              <a:rPr lang="sk-SK" smtClean="0">
                <a:solidFill>
                  <a:prstClr val="black">
                    <a:tint val="75000"/>
                  </a:prstClr>
                </a:solidFill>
              </a:rPr>
              <a:pPr/>
              <a:t>23.11.2018</a:t>
            </a:fld>
            <a:endParaRPr lang="sk-SK">
              <a:solidFill>
                <a:prstClr val="black">
                  <a:tint val="75000"/>
                </a:prstClr>
              </a:solidFill>
            </a:endParaRPr>
          </a:p>
        </p:txBody>
      </p:sp>
      <p:sp>
        <p:nvSpPr>
          <p:cNvPr id="8" name="Footer Placeholder 7"/>
          <p:cNvSpPr>
            <a:spLocks noGrp="1"/>
          </p:cNvSpPr>
          <p:nvPr>
            <p:ph type="ftr" sz="quarter" idx="11"/>
          </p:nvPr>
        </p:nvSpPr>
        <p:spPr/>
        <p:txBody>
          <a:bodyPr/>
          <a:lstStyle/>
          <a:p>
            <a:endParaRPr lang="sk-SK">
              <a:solidFill>
                <a:prstClr val="black">
                  <a:tint val="75000"/>
                </a:prstClr>
              </a:solidFill>
            </a:endParaRPr>
          </a:p>
        </p:txBody>
      </p:sp>
      <p:sp>
        <p:nvSpPr>
          <p:cNvPr id="9" name="Slide Number Placeholder 8"/>
          <p:cNvSpPr>
            <a:spLocks noGrp="1"/>
          </p:cNvSpPr>
          <p:nvPr>
            <p:ph type="sldNum" sz="quarter" idx="12"/>
          </p:nvPr>
        </p:nvSpPr>
        <p:spPr/>
        <p:txBody>
          <a:bodyPr/>
          <a:lstStyle/>
          <a:p>
            <a:fld id="{1BCE0CA2-1A48-4B23-8A77-1A9F640E54E6}" type="slidenum">
              <a:rPr lang="sk-SK" smtClean="0">
                <a:solidFill>
                  <a:prstClr val="black">
                    <a:tint val="75000"/>
                  </a:prstClr>
                </a:solidFill>
              </a:rPr>
              <a:pPr/>
              <a:t>‹#›</a:t>
            </a:fld>
            <a:endParaRPr lang="sk-SK">
              <a:solidFill>
                <a:prstClr val="black">
                  <a:tint val="75000"/>
                </a:prstClr>
              </a:solidFill>
            </a:endParaRPr>
          </a:p>
        </p:txBody>
      </p:sp>
    </p:spTree>
    <p:extLst>
      <p:ext uri="{BB962C8B-B14F-4D97-AF65-F5344CB8AC3E}">
        <p14:creationId xmlns:p14="http://schemas.microsoft.com/office/powerpoint/2010/main" val="3184262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E19F437-1902-4D02-94C8-F52641D1C7B0}" type="datetimeFigureOut">
              <a:rPr lang="sk-SK" smtClean="0">
                <a:solidFill>
                  <a:prstClr val="black">
                    <a:tint val="75000"/>
                  </a:prstClr>
                </a:solidFill>
              </a:rPr>
              <a:pPr/>
              <a:t>23.11.2018</a:t>
            </a:fld>
            <a:endParaRPr lang="sk-SK">
              <a:solidFill>
                <a:prstClr val="black">
                  <a:tint val="75000"/>
                </a:prstClr>
              </a:solidFill>
            </a:endParaRPr>
          </a:p>
        </p:txBody>
      </p:sp>
      <p:sp>
        <p:nvSpPr>
          <p:cNvPr id="4" name="Footer Placeholder 3"/>
          <p:cNvSpPr>
            <a:spLocks noGrp="1"/>
          </p:cNvSpPr>
          <p:nvPr>
            <p:ph type="ftr" sz="quarter" idx="11"/>
          </p:nvPr>
        </p:nvSpPr>
        <p:spPr/>
        <p:txBody>
          <a:bodyPr/>
          <a:lstStyle/>
          <a:p>
            <a:endParaRPr lang="sk-SK">
              <a:solidFill>
                <a:prstClr val="black">
                  <a:tint val="75000"/>
                </a:prstClr>
              </a:solidFill>
            </a:endParaRPr>
          </a:p>
        </p:txBody>
      </p:sp>
      <p:sp>
        <p:nvSpPr>
          <p:cNvPr id="5" name="Slide Number Placeholder 4"/>
          <p:cNvSpPr>
            <a:spLocks noGrp="1"/>
          </p:cNvSpPr>
          <p:nvPr>
            <p:ph type="sldNum" sz="quarter" idx="12"/>
          </p:nvPr>
        </p:nvSpPr>
        <p:spPr/>
        <p:txBody>
          <a:bodyPr/>
          <a:lstStyle/>
          <a:p>
            <a:fld id="{1BCE0CA2-1A48-4B23-8A77-1A9F640E54E6}" type="slidenum">
              <a:rPr lang="sk-SK" smtClean="0">
                <a:solidFill>
                  <a:prstClr val="black">
                    <a:tint val="75000"/>
                  </a:prstClr>
                </a:solidFill>
              </a:rPr>
              <a:pPr/>
              <a:t>‹#›</a:t>
            </a:fld>
            <a:endParaRPr lang="sk-SK">
              <a:solidFill>
                <a:prstClr val="black">
                  <a:tint val="75000"/>
                </a:prstClr>
              </a:solidFill>
            </a:endParaRPr>
          </a:p>
        </p:txBody>
      </p:sp>
    </p:spTree>
    <p:extLst>
      <p:ext uri="{BB962C8B-B14F-4D97-AF65-F5344CB8AC3E}">
        <p14:creationId xmlns:p14="http://schemas.microsoft.com/office/powerpoint/2010/main" val="37414995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19F437-1902-4D02-94C8-F52641D1C7B0}" type="datetimeFigureOut">
              <a:rPr lang="sk-SK" smtClean="0">
                <a:solidFill>
                  <a:prstClr val="black">
                    <a:tint val="75000"/>
                  </a:prstClr>
                </a:solidFill>
              </a:rPr>
              <a:pPr/>
              <a:t>23.11.2018</a:t>
            </a:fld>
            <a:endParaRPr lang="sk-SK">
              <a:solidFill>
                <a:prstClr val="black">
                  <a:tint val="75000"/>
                </a:prstClr>
              </a:solidFill>
            </a:endParaRPr>
          </a:p>
        </p:txBody>
      </p:sp>
      <p:sp>
        <p:nvSpPr>
          <p:cNvPr id="3" name="Footer Placeholder 2"/>
          <p:cNvSpPr>
            <a:spLocks noGrp="1"/>
          </p:cNvSpPr>
          <p:nvPr>
            <p:ph type="ftr" sz="quarter" idx="11"/>
          </p:nvPr>
        </p:nvSpPr>
        <p:spPr/>
        <p:txBody>
          <a:bodyPr/>
          <a:lstStyle/>
          <a:p>
            <a:endParaRPr lang="sk-SK">
              <a:solidFill>
                <a:prstClr val="black">
                  <a:tint val="75000"/>
                </a:prstClr>
              </a:solidFill>
            </a:endParaRPr>
          </a:p>
        </p:txBody>
      </p:sp>
      <p:sp>
        <p:nvSpPr>
          <p:cNvPr id="4" name="Slide Number Placeholder 3"/>
          <p:cNvSpPr>
            <a:spLocks noGrp="1"/>
          </p:cNvSpPr>
          <p:nvPr>
            <p:ph type="sldNum" sz="quarter" idx="12"/>
          </p:nvPr>
        </p:nvSpPr>
        <p:spPr/>
        <p:txBody>
          <a:bodyPr/>
          <a:lstStyle/>
          <a:p>
            <a:fld id="{1BCE0CA2-1A48-4B23-8A77-1A9F640E54E6}" type="slidenum">
              <a:rPr lang="sk-SK" smtClean="0">
                <a:solidFill>
                  <a:prstClr val="black">
                    <a:tint val="75000"/>
                  </a:prstClr>
                </a:solidFill>
              </a:rPr>
              <a:pPr/>
              <a:t>‹#›</a:t>
            </a:fld>
            <a:endParaRPr lang="sk-SK">
              <a:solidFill>
                <a:prstClr val="black">
                  <a:tint val="75000"/>
                </a:prstClr>
              </a:solidFill>
            </a:endParaRPr>
          </a:p>
        </p:txBody>
      </p:sp>
    </p:spTree>
    <p:extLst>
      <p:ext uri="{BB962C8B-B14F-4D97-AF65-F5344CB8AC3E}">
        <p14:creationId xmlns:p14="http://schemas.microsoft.com/office/powerpoint/2010/main" val="23532317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19F437-1902-4D02-94C8-F52641D1C7B0}" type="datetimeFigureOut">
              <a:rPr lang="sk-SK" smtClean="0">
                <a:solidFill>
                  <a:prstClr val="black">
                    <a:tint val="75000"/>
                  </a:prstClr>
                </a:solidFill>
              </a:rPr>
              <a:pPr/>
              <a:t>23.11.2018</a:t>
            </a:fld>
            <a:endParaRPr lang="sk-SK">
              <a:solidFill>
                <a:prstClr val="black">
                  <a:tint val="75000"/>
                </a:prstClr>
              </a:solidFill>
            </a:endParaRPr>
          </a:p>
        </p:txBody>
      </p:sp>
      <p:sp>
        <p:nvSpPr>
          <p:cNvPr id="6" name="Footer Placeholder 5"/>
          <p:cNvSpPr>
            <a:spLocks noGrp="1"/>
          </p:cNvSpPr>
          <p:nvPr>
            <p:ph type="ftr" sz="quarter" idx="11"/>
          </p:nvPr>
        </p:nvSpPr>
        <p:spPr/>
        <p:txBody>
          <a:bodyPr/>
          <a:lstStyle/>
          <a:p>
            <a:endParaRPr lang="sk-SK">
              <a:solidFill>
                <a:prstClr val="black">
                  <a:tint val="75000"/>
                </a:prstClr>
              </a:solidFill>
            </a:endParaRPr>
          </a:p>
        </p:txBody>
      </p:sp>
      <p:sp>
        <p:nvSpPr>
          <p:cNvPr id="7" name="Slide Number Placeholder 6"/>
          <p:cNvSpPr>
            <a:spLocks noGrp="1"/>
          </p:cNvSpPr>
          <p:nvPr>
            <p:ph type="sldNum" sz="quarter" idx="12"/>
          </p:nvPr>
        </p:nvSpPr>
        <p:spPr/>
        <p:txBody>
          <a:bodyPr/>
          <a:lstStyle/>
          <a:p>
            <a:fld id="{1BCE0CA2-1A48-4B23-8A77-1A9F640E54E6}" type="slidenum">
              <a:rPr lang="sk-SK" smtClean="0">
                <a:solidFill>
                  <a:prstClr val="black">
                    <a:tint val="75000"/>
                  </a:prstClr>
                </a:solidFill>
              </a:rPr>
              <a:pPr/>
              <a:t>‹#›</a:t>
            </a:fld>
            <a:endParaRPr lang="sk-SK">
              <a:solidFill>
                <a:prstClr val="black">
                  <a:tint val="75000"/>
                </a:prstClr>
              </a:solidFill>
            </a:endParaRPr>
          </a:p>
        </p:txBody>
      </p:sp>
    </p:spTree>
    <p:extLst>
      <p:ext uri="{BB962C8B-B14F-4D97-AF65-F5344CB8AC3E}">
        <p14:creationId xmlns:p14="http://schemas.microsoft.com/office/powerpoint/2010/main" val="7776407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19F437-1902-4D02-94C8-F52641D1C7B0}" type="datetimeFigureOut">
              <a:rPr lang="sk-SK" smtClean="0">
                <a:solidFill>
                  <a:prstClr val="black">
                    <a:tint val="75000"/>
                  </a:prstClr>
                </a:solidFill>
              </a:rPr>
              <a:pPr/>
              <a:t>23.11.2018</a:t>
            </a:fld>
            <a:endParaRPr lang="sk-SK">
              <a:solidFill>
                <a:prstClr val="black">
                  <a:tint val="75000"/>
                </a:prstClr>
              </a:solidFill>
            </a:endParaRPr>
          </a:p>
        </p:txBody>
      </p:sp>
      <p:sp>
        <p:nvSpPr>
          <p:cNvPr id="6" name="Footer Placeholder 5"/>
          <p:cNvSpPr>
            <a:spLocks noGrp="1"/>
          </p:cNvSpPr>
          <p:nvPr>
            <p:ph type="ftr" sz="quarter" idx="11"/>
          </p:nvPr>
        </p:nvSpPr>
        <p:spPr/>
        <p:txBody>
          <a:bodyPr/>
          <a:lstStyle/>
          <a:p>
            <a:endParaRPr lang="sk-SK">
              <a:solidFill>
                <a:prstClr val="black">
                  <a:tint val="75000"/>
                </a:prstClr>
              </a:solidFill>
            </a:endParaRPr>
          </a:p>
        </p:txBody>
      </p:sp>
      <p:sp>
        <p:nvSpPr>
          <p:cNvPr id="7" name="Slide Number Placeholder 6"/>
          <p:cNvSpPr>
            <a:spLocks noGrp="1"/>
          </p:cNvSpPr>
          <p:nvPr>
            <p:ph type="sldNum" sz="quarter" idx="12"/>
          </p:nvPr>
        </p:nvSpPr>
        <p:spPr/>
        <p:txBody>
          <a:bodyPr/>
          <a:lstStyle/>
          <a:p>
            <a:fld id="{1BCE0CA2-1A48-4B23-8A77-1A9F640E54E6}" type="slidenum">
              <a:rPr lang="sk-SK" smtClean="0">
                <a:solidFill>
                  <a:prstClr val="black">
                    <a:tint val="75000"/>
                  </a:prstClr>
                </a:solidFill>
              </a:rPr>
              <a:pPr/>
              <a:t>‹#›</a:t>
            </a:fld>
            <a:endParaRPr lang="sk-SK">
              <a:solidFill>
                <a:prstClr val="black">
                  <a:tint val="75000"/>
                </a:prstClr>
              </a:solidFill>
            </a:endParaRPr>
          </a:p>
        </p:txBody>
      </p:sp>
    </p:spTree>
    <p:extLst>
      <p:ext uri="{BB962C8B-B14F-4D97-AF65-F5344CB8AC3E}">
        <p14:creationId xmlns:p14="http://schemas.microsoft.com/office/powerpoint/2010/main" val="5232891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19F437-1902-4D02-94C8-F52641D1C7B0}" type="datetimeFigureOut">
              <a:rPr lang="sk-SK" smtClean="0">
                <a:solidFill>
                  <a:prstClr val="black">
                    <a:tint val="75000"/>
                  </a:prstClr>
                </a:solidFill>
              </a:rPr>
              <a:pPr/>
              <a:t>23.11.2018</a:t>
            </a:fld>
            <a:endParaRPr lang="sk-SK">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CE0CA2-1A48-4B23-8A77-1A9F640E54E6}" type="slidenum">
              <a:rPr lang="sk-SK" smtClean="0">
                <a:solidFill>
                  <a:prstClr val="black">
                    <a:tint val="75000"/>
                  </a:prstClr>
                </a:solidFill>
              </a:rPr>
              <a:pPr/>
              <a:t>‹#›</a:t>
            </a:fld>
            <a:endParaRPr lang="sk-SK">
              <a:solidFill>
                <a:prstClr val="black">
                  <a:tint val="75000"/>
                </a:prstClr>
              </a:solidFill>
            </a:endParaRPr>
          </a:p>
        </p:txBody>
      </p:sp>
    </p:spTree>
    <p:extLst>
      <p:ext uri="{BB962C8B-B14F-4D97-AF65-F5344CB8AC3E}">
        <p14:creationId xmlns:p14="http://schemas.microsoft.com/office/powerpoint/2010/main" val="205651463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19F437-1902-4D02-94C8-F52641D1C7B0}" type="datetimeFigureOut">
              <a:rPr lang="sk-SK" smtClean="0"/>
              <a:t>23.11.2018</a:t>
            </a:fld>
            <a:endParaRPr lang="sk-SK"/>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CE0CA2-1A48-4B23-8A77-1A9F640E54E6}" type="slidenum">
              <a:rPr lang="sk-SK" smtClean="0"/>
              <a:t>‹#›</a:t>
            </a:fld>
            <a:endParaRPr lang="sk-SK"/>
          </a:p>
        </p:txBody>
      </p:sp>
    </p:spTree>
    <p:extLst>
      <p:ext uri="{BB962C8B-B14F-4D97-AF65-F5344CB8AC3E}">
        <p14:creationId xmlns:p14="http://schemas.microsoft.com/office/powerpoint/2010/main" val="289197781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6.png"/><Relationship Id="rId3" Type="http://schemas.openxmlformats.org/officeDocument/2006/relationships/tags" Target="../tags/tag28.xml"/><Relationship Id="rId7" Type="http://schemas.openxmlformats.org/officeDocument/2006/relationships/image" Target="../media/image23.png"/><Relationship Id="rId12" Type="http://schemas.openxmlformats.org/officeDocument/2006/relationships/image" Target="../media/image25.png"/><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slideLayout" Target="../slideLayouts/slideLayout7.xml"/><Relationship Id="rId11" Type="http://schemas.openxmlformats.org/officeDocument/2006/relationships/image" Target="../media/image205.png"/><Relationship Id="rId5" Type="http://schemas.openxmlformats.org/officeDocument/2006/relationships/tags" Target="../tags/tag30.xml"/><Relationship Id="rId4" Type="http://schemas.openxmlformats.org/officeDocument/2006/relationships/tags" Target="../tags/tag29.xml"/><Relationship Id="rId14" Type="http://schemas.openxmlformats.org/officeDocument/2006/relationships/image" Target="../media/image27.png"/></Relationships>
</file>

<file path=ppt/slides/_rels/slide11.xml.rels><?xml version="1.0" encoding="UTF-8" standalone="yes"?>
<Relationships xmlns="http://schemas.openxmlformats.org/package/2006/relationships"><Relationship Id="rId8" Type="http://schemas.openxmlformats.org/officeDocument/2006/relationships/image" Target="../media/image209.png"/><Relationship Id="rId3" Type="http://schemas.openxmlformats.org/officeDocument/2006/relationships/tags" Target="../tags/tag33.xml"/><Relationship Id="rId12" Type="http://schemas.openxmlformats.org/officeDocument/2006/relationships/image" Target="../media/image31.png"/><Relationship Id="rId2" Type="http://schemas.openxmlformats.org/officeDocument/2006/relationships/tags" Target="../tags/tag32.xml"/><Relationship Id="rId1" Type="http://schemas.openxmlformats.org/officeDocument/2006/relationships/tags" Target="../tags/tag31.xml"/><Relationship Id="rId11" Type="http://schemas.openxmlformats.org/officeDocument/2006/relationships/image" Target="../media/image30.png"/><Relationship Id="rId5" Type="http://schemas.openxmlformats.org/officeDocument/2006/relationships/slideLayout" Target="../slideLayouts/slideLayout7.xml"/><Relationship Id="rId10" Type="http://schemas.openxmlformats.org/officeDocument/2006/relationships/image" Target="../media/image29.png"/><Relationship Id="rId4" Type="http://schemas.openxmlformats.org/officeDocument/2006/relationships/tags" Target="../tags/tag34.xml"/><Relationship Id="rId9" Type="http://schemas.openxmlformats.org/officeDocument/2006/relationships/image" Target="../media/image28.png"/></Relationships>
</file>

<file path=ppt/slides/_rels/slide12.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tags" Target="../tags/tag37.xml"/><Relationship Id="rId7" Type="http://schemas.openxmlformats.org/officeDocument/2006/relationships/image" Target="../media/image33.png"/><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image" Target="../media/image32.png"/><Relationship Id="rId5" Type="http://schemas.openxmlformats.org/officeDocument/2006/relationships/slideLayout" Target="../slideLayouts/slideLayout7.xml"/><Relationship Id="rId4" Type="http://schemas.openxmlformats.org/officeDocument/2006/relationships/tags" Target="../tags/tag38.xml"/><Relationship Id="rId9" Type="http://schemas.openxmlformats.org/officeDocument/2006/relationships/image" Target="../media/image34.png"/></Relationships>
</file>

<file path=ppt/slides/_rels/slide13.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tags" Target="../tags/tag41.xml"/><Relationship Id="rId7" Type="http://schemas.openxmlformats.org/officeDocument/2006/relationships/image" Target="../media/image128.png"/><Relationship Id="rId2" Type="http://schemas.openxmlformats.org/officeDocument/2006/relationships/tags" Target="../tags/tag40.xml"/><Relationship Id="rId1" Type="http://schemas.openxmlformats.org/officeDocument/2006/relationships/tags" Target="../tags/tag39.xml"/><Relationship Id="rId10" Type="http://schemas.openxmlformats.org/officeDocument/2006/relationships/image" Target="../media/image36.png"/><Relationship Id="rId4" Type="http://schemas.openxmlformats.org/officeDocument/2006/relationships/slideLayout" Target="../slideLayouts/slideLayout7.xml"/><Relationship Id="rId9" Type="http://schemas.openxmlformats.org/officeDocument/2006/relationships/image" Target="../media/image35.png"/></Relationships>
</file>

<file path=ppt/slides/_rels/slide14.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tags" Target="../tags/tag44.xml"/><Relationship Id="rId7" Type="http://schemas.openxmlformats.org/officeDocument/2006/relationships/image" Target="../media/image33.png"/><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image" Target="../media/image32.png"/><Relationship Id="rId5" Type="http://schemas.openxmlformats.org/officeDocument/2006/relationships/slideLayout" Target="../slideLayouts/slideLayout7.xml"/><Relationship Id="rId4" Type="http://schemas.openxmlformats.org/officeDocument/2006/relationships/tags" Target="../tags/tag45.xml"/><Relationship Id="rId9" Type="http://schemas.openxmlformats.org/officeDocument/2006/relationships/image" Target="../media/image3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 Id="rId5" Type="http://schemas.openxmlformats.org/officeDocument/2006/relationships/image" Target="../media/image370.png"/></Relationships>
</file>

<file path=ppt/slides/_rels/slide1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tags" Target="../tags/tag48.xml"/><Relationship Id="rId7" Type="http://schemas.openxmlformats.org/officeDocument/2006/relationships/image" Target="../media/image40.png"/><Relationship Id="rId12" Type="http://schemas.openxmlformats.org/officeDocument/2006/relationships/image" Target="../media/image510.png"/><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image" Target="../media/image39.png"/><Relationship Id="rId5" Type="http://schemas.openxmlformats.org/officeDocument/2006/relationships/slideLayout" Target="../slideLayouts/slideLayout18.xml"/><Relationship Id="rId4" Type="http://schemas.openxmlformats.org/officeDocument/2006/relationships/tags" Target="../tags/tag49.xml"/><Relationship Id="rId9" Type="http://schemas.openxmlformats.org/officeDocument/2006/relationships/image" Target="../media/image42.png"/></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176.png"/><Relationship Id="rId3" Type="http://schemas.openxmlformats.org/officeDocument/2006/relationships/tags" Target="../tags/tag4.xml"/><Relationship Id="rId7" Type="http://schemas.openxmlformats.org/officeDocument/2006/relationships/image" Target="../media/image2.png"/><Relationship Id="rId12" Type="http://schemas.openxmlformats.org/officeDocument/2006/relationships/image" Target="../media/image4.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Layout" Target="../slideLayouts/slideLayout7.xml"/><Relationship Id="rId11" Type="http://schemas.openxmlformats.org/officeDocument/2006/relationships/image" Target="../media/image174.png"/><Relationship Id="rId5" Type="http://schemas.openxmlformats.org/officeDocument/2006/relationships/tags" Target="../tags/tag6.xml"/><Relationship Id="rId15" Type="http://schemas.openxmlformats.org/officeDocument/2006/relationships/image" Target="../media/image6.png"/><Relationship Id="rId4" Type="http://schemas.openxmlformats.org/officeDocument/2006/relationships/tags" Target="../tags/tag5.xml"/><Relationship Id="rId14" Type="http://schemas.openxmlformats.org/officeDocument/2006/relationships/image" Target="../media/image5.png"/></Relationships>
</file>

<file path=ppt/slides/_rels/slide20.xml.rels><?xml version="1.0" encoding="UTF-8" standalone="yes"?>
<Relationships xmlns="http://schemas.openxmlformats.org/package/2006/relationships"><Relationship Id="rId13" Type="http://schemas.openxmlformats.org/officeDocument/2006/relationships/image" Target="../media/image46.png"/><Relationship Id="rId3" Type="http://schemas.openxmlformats.org/officeDocument/2006/relationships/tags" Target="../tags/tag52.xml"/><Relationship Id="rId7" Type="http://schemas.openxmlformats.org/officeDocument/2006/relationships/image" Target="../media/image41.png"/><Relationship Id="rId12" Type="http://schemas.openxmlformats.org/officeDocument/2006/relationships/image" Target="../media/image45.png"/><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image" Target="../media/image44.png"/><Relationship Id="rId11" Type="http://schemas.openxmlformats.org/officeDocument/2006/relationships/image" Target="../media/image810.png"/><Relationship Id="rId5" Type="http://schemas.openxmlformats.org/officeDocument/2006/relationships/image" Target="../media/image43.png"/><Relationship Id="rId4"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181.png"/><Relationship Id="rId13" Type="http://schemas.openxmlformats.org/officeDocument/2006/relationships/image" Target="../media/image11.png"/><Relationship Id="rId3" Type="http://schemas.openxmlformats.org/officeDocument/2006/relationships/tags" Target="../tags/tag11.xml"/><Relationship Id="rId12" Type="http://schemas.openxmlformats.org/officeDocument/2006/relationships/image" Target="../media/image185.png"/><Relationship Id="rId2" Type="http://schemas.openxmlformats.org/officeDocument/2006/relationships/tags" Target="../tags/tag10.xml"/><Relationship Id="rId1" Type="http://schemas.openxmlformats.org/officeDocument/2006/relationships/tags" Target="../tags/tag9.xml"/><Relationship Id="rId11" Type="http://schemas.openxmlformats.org/officeDocument/2006/relationships/image" Target="../media/image10.png"/><Relationship Id="rId5" Type="http://schemas.openxmlformats.org/officeDocument/2006/relationships/image" Target="../media/image8.png"/><Relationship Id="rId10" Type="http://schemas.openxmlformats.org/officeDocument/2006/relationships/image" Target="../media/image183.png"/><Relationship Id="rId4" Type="http://schemas.openxmlformats.org/officeDocument/2006/relationships/slideLayout" Target="../slideLayouts/slideLayout7.xml"/><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Layout" Target="../slideLayouts/slideLayout7.xml"/><Relationship Id="rId7" Type="http://schemas.openxmlformats.org/officeDocument/2006/relationships/image" Target="../media/image188.png"/><Relationship Id="rId2" Type="http://schemas.openxmlformats.org/officeDocument/2006/relationships/tags" Target="../tags/tag13.xml"/><Relationship Id="rId1" Type="http://schemas.openxmlformats.org/officeDocument/2006/relationships/tags" Target="../tags/tag12.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image" Target="../media/image190.png"/><Relationship Id="rId13" Type="http://schemas.openxmlformats.org/officeDocument/2006/relationships/image" Target="../media/image17.png"/><Relationship Id="rId3" Type="http://schemas.openxmlformats.org/officeDocument/2006/relationships/tags" Target="../tags/tag16.xml"/><Relationship Id="rId12" Type="http://schemas.openxmlformats.org/officeDocument/2006/relationships/image" Target="../media/image16.png"/><Relationship Id="rId2" Type="http://schemas.openxmlformats.org/officeDocument/2006/relationships/tags" Target="../tags/tag15.xml"/><Relationship Id="rId1" Type="http://schemas.openxmlformats.org/officeDocument/2006/relationships/tags" Target="../tags/tag14.xml"/><Relationship Id="rId11" Type="http://schemas.openxmlformats.org/officeDocument/2006/relationships/image" Target="../media/image15.png"/><Relationship Id="rId5" Type="http://schemas.openxmlformats.org/officeDocument/2006/relationships/slideLayout" Target="../slideLayouts/slideLayout7.xml"/><Relationship Id="rId10" Type="http://schemas.openxmlformats.org/officeDocument/2006/relationships/image" Target="../media/image192.png"/><Relationship Id="rId4" Type="http://schemas.openxmlformats.org/officeDocument/2006/relationships/tags" Target="../tags/tag17.xml"/><Relationship Id="rId9"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image" Target="../media/image18.png"/><Relationship Id="rId11" Type="http://schemas.openxmlformats.org/officeDocument/2006/relationships/image" Target="../media/image19.png"/><Relationship Id="rId5" Type="http://schemas.openxmlformats.org/officeDocument/2006/relationships/image" Target="../media/image17.png"/><Relationship Id="rId10" Type="http://schemas.openxmlformats.org/officeDocument/2006/relationships/image" Target="../media/image198.png"/><Relationship Id="rId4" Type="http://schemas.openxmlformats.org/officeDocument/2006/relationships/slideLayout" Target="../slideLayouts/slideLayout7.xml"/><Relationship Id="rId9" Type="http://schemas.openxmlformats.org/officeDocument/2006/relationships/image" Target="../media/image197.png"/></Relationships>
</file>

<file path=ppt/slides/_rels/slide8.xml.rels><?xml version="1.0" encoding="UTF-8" standalone="yes"?>
<Relationships xmlns="http://schemas.openxmlformats.org/package/2006/relationships"><Relationship Id="rId3" Type="http://schemas.openxmlformats.org/officeDocument/2006/relationships/tags" Target="../tags/tag23.xml"/><Relationship Id="rId12" Type="http://schemas.openxmlformats.org/officeDocument/2006/relationships/image" Target="../media/image22.png"/><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image" Target="../media/image19.png"/><Relationship Id="rId11" Type="http://schemas.openxmlformats.org/officeDocument/2006/relationships/image" Target="../media/image21.png"/><Relationship Id="rId5" Type="http://schemas.openxmlformats.org/officeDocument/2006/relationships/slideLayout" Target="../slideLayouts/slideLayout7.xml"/><Relationship Id="rId10" Type="http://schemas.openxmlformats.org/officeDocument/2006/relationships/image" Target="../media/image20.png"/><Relationship Id="rId4" Type="http://schemas.openxmlformats.org/officeDocument/2006/relationships/tags" Target="../tags/tag24.xml"/><Relationship Id="rId9" Type="http://schemas.openxmlformats.org/officeDocument/2006/relationships/image" Target="../media/image200.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7.xml"/><Relationship Id="rId1" Type="http://schemas.openxmlformats.org/officeDocument/2006/relationships/tags" Target="../tags/tag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3A2F171-A641-4D3E-AA75-363029A1D4AF}" type="slidenum">
              <a:rPr lang="en-US" smtClean="0"/>
              <a:t>1</a:t>
            </a:fld>
            <a:endParaRPr lang="en-US"/>
          </a:p>
        </p:txBody>
      </p:sp>
      <p:sp>
        <p:nvSpPr>
          <p:cNvPr id="3" name="Oval 2"/>
          <p:cNvSpPr/>
          <p:nvPr/>
        </p:nvSpPr>
        <p:spPr>
          <a:xfrm>
            <a:off x="3978831" y="2234682"/>
            <a:ext cx="360040" cy="360040"/>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p:cNvCxnSpPr/>
          <p:nvPr/>
        </p:nvCxnSpPr>
        <p:spPr>
          <a:xfrm>
            <a:off x="4174976" y="1124744"/>
            <a:ext cx="0" cy="93610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rot="2700000">
            <a:off x="4721962" y="1347695"/>
            <a:ext cx="0" cy="93610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16200000">
            <a:off x="3343402" y="1923187"/>
            <a:ext cx="0" cy="93610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18900000">
            <a:off x="3592214" y="1360947"/>
            <a:ext cx="0" cy="93610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13500000">
            <a:off x="3575649" y="2487382"/>
            <a:ext cx="0" cy="93610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168350" y="2758074"/>
            <a:ext cx="0" cy="93610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18900000" flipV="1">
            <a:off x="4755092" y="2484069"/>
            <a:ext cx="0" cy="93610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5400000" flipH="1">
            <a:off x="4956855" y="1926500"/>
            <a:ext cx="0" cy="93610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16200000">
            <a:off x="2369367" y="2125013"/>
            <a:ext cx="0" cy="5760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5400000" flipH="1">
            <a:off x="5960706" y="2108448"/>
            <a:ext cx="0" cy="5760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4" name="Group 3"/>
          <p:cNvGrpSpPr/>
          <p:nvPr/>
        </p:nvGrpSpPr>
        <p:grpSpPr>
          <a:xfrm>
            <a:off x="2897183" y="332656"/>
            <a:ext cx="2780189" cy="1123851"/>
            <a:chOff x="2790151" y="1340768"/>
            <a:chExt cx="2780189" cy="1123851"/>
          </a:xfrm>
        </p:grpSpPr>
        <p:cxnSp>
          <p:nvCxnSpPr>
            <p:cNvPr id="14" name="Straight Arrow Connector 13"/>
            <p:cNvCxnSpPr/>
            <p:nvPr/>
          </p:nvCxnSpPr>
          <p:spPr>
            <a:xfrm>
              <a:off x="4067944" y="1340768"/>
              <a:ext cx="0" cy="5760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2700000">
              <a:off x="5282340" y="1807936"/>
              <a:ext cx="0" cy="5760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18900000">
              <a:off x="2790151" y="1888619"/>
              <a:ext cx="0" cy="5760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22" name="Straight Arrow Connector 21"/>
          <p:cNvCxnSpPr/>
          <p:nvPr/>
        </p:nvCxnSpPr>
        <p:spPr>
          <a:xfrm rot="10800000">
            <a:off x="4174976" y="3933056"/>
            <a:ext cx="0" cy="5760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13500000">
            <a:off x="2844039" y="3394170"/>
            <a:ext cx="0" cy="5760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8100000">
            <a:off x="5452769" y="3385205"/>
            <a:ext cx="0" cy="5760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9" name="Picture 18"/>
          <p:cNvPicPr>
            <a:picLocks noChangeAspect="1"/>
          </p:cNvPicPr>
          <p:nvPr/>
        </p:nvPicPr>
        <p:blipFill>
          <a:blip r:embed="rId3"/>
          <a:stretch>
            <a:fillRect/>
          </a:stretch>
        </p:blipFill>
        <p:spPr>
          <a:xfrm rot="20694241">
            <a:off x="4565408" y="473434"/>
            <a:ext cx="598223" cy="594881"/>
          </a:xfrm>
          <a:prstGeom prst="rect">
            <a:avLst/>
          </a:prstGeom>
        </p:spPr>
      </p:pic>
      <p:sp>
        <p:nvSpPr>
          <p:cNvPr id="28" name="Freeform 27"/>
          <p:cNvSpPr/>
          <p:nvPr/>
        </p:nvSpPr>
        <p:spPr>
          <a:xfrm>
            <a:off x="3102158" y="923565"/>
            <a:ext cx="2792216" cy="1216637"/>
          </a:xfrm>
          <a:custGeom>
            <a:avLst/>
            <a:gdLst>
              <a:gd name="connsiteX0" fmla="*/ 2717 w 2792216"/>
              <a:gd name="connsiteY0" fmla="*/ 1216637 h 1216637"/>
              <a:gd name="connsiteX1" fmla="*/ 49016 w 2792216"/>
              <a:gd name="connsiteY1" fmla="*/ 869396 h 1216637"/>
              <a:gd name="connsiteX2" fmla="*/ 338383 w 2792216"/>
              <a:gd name="connsiteY2" fmla="*/ 475857 h 1216637"/>
              <a:gd name="connsiteX3" fmla="*/ 766646 w 2792216"/>
              <a:gd name="connsiteY3" fmla="*/ 267513 h 1216637"/>
              <a:gd name="connsiteX4" fmla="*/ 1310656 w 2792216"/>
              <a:gd name="connsiteY4" fmla="*/ 267513 h 1216637"/>
              <a:gd name="connsiteX5" fmla="*/ 1738920 w 2792216"/>
              <a:gd name="connsiteY5" fmla="*/ 198065 h 1216637"/>
              <a:gd name="connsiteX6" fmla="*/ 1947264 w 2792216"/>
              <a:gd name="connsiteY6" fmla="*/ 70743 h 1216637"/>
              <a:gd name="connsiteX7" fmla="*/ 2282930 w 2792216"/>
              <a:gd name="connsiteY7" fmla="*/ 1295 h 1216637"/>
              <a:gd name="connsiteX8" fmla="*/ 2618596 w 2792216"/>
              <a:gd name="connsiteY8" fmla="*/ 128617 h 1216637"/>
              <a:gd name="connsiteX9" fmla="*/ 2792216 w 2792216"/>
              <a:gd name="connsiteY9" fmla="*/ 279088 h 1216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92216" h="1216637">
                <a:moveTo>
                  <a:pt x="2717" y="1216637"/>
                </a:moveTo>
                <a:cubicBezTo>
                  <a:pt x="-2106" y="1104748"/>
                  <a:pt x="-6928" y="992859"/>
                  <a:pt x="49016" y="869396"/>
                </a:cubicBezTo>
                <a:cubicBezTo>
                  <a:pt x="104960" y="745933"/>
                  <a:pt x="218778" y="576171"/>
                  <a:pt x="338383" y="475857"/>
                </a:cubicBezTo>
                <a:cubicBezTo>
                  <a:pt x="457988" y="375543"/>
                  <a:pt x="604601" y="302237"/>
                  <a:pt x="766646" y="267513"/>
                </a:cubicBezTo>
                <a:cubicBezTo>
                  <a:pt x="928691" y="232789"/>
                  <a:pt x="1148610" y="279088"/>
                  <a:pt x="1310656" y="267513"/>
                </a:cubicBezTo>
                <a:cubicBezTo>
                  <a:pt x="1472702" y="255938"/>
                  <a:pt x="1632819" y="230860"/>
                  <a:pt x="1738920" y="198065"/>
                </a:cubicBezTo>
                <a:cubicBezTo>
                  <a:pt x="1845021" y="165270"/>
                  <a:pt x="1856596" y="103538"/>
                  <a:pt x="1947264" y="70743"/>
                </a:cubicBezTo>
                <a:cubicBezTo>
                  <a:pt x="2037932" y="37948"/>
                  <a:pt x="2171041" y="-8351"/>
                  <a:pt x="2282930" y="1295"/>
                </a:cubicBezTo>
                <a:cubicBezTo>
                  <a:pt x="2394819" y="10941"/>
                  <a:pt x="2533715" y="82318"/>
                  <a:pt x="2618596" y="128617"/>
                </a:cubicBezTo>
                <a:cubicBezTo>
                  <a:pt x="2703477" y="174916"/>
                  <a:pt x="2747846" y="227002"/>
                  <a:pt x="2792216" y="279088"/>
                </a:cubicBezTo>
              </a:path>
            </a:pathLst>
          </a:custGeom>
          <a:noFill/>
          <a:ln w="38100">
            <a:solidFill>
              <a:srgbClr val="FFC000"/>
            </a:solidFill>
            <a:headEnd type="triangle" w="lg" len="lg"/>
            <a:tailEnd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9" name="Oval 28"/>
          <p:cNvSpPr/>
          <p:nvPr/>
        </p:nvSpPr>
        <p:spPr>
          <a:xfrm>
            <a:off x="4680723" y="680530"/>
            <a:ext cx="203647" cy="203647"/>
          </a:xfrm>
          <a:prstGeom prst="ellipse">
            <a:avLst/>
          </a:prstGeom>
          <a:solidFill>
            <a:srgbClr val="FF0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5" name="Freeform 14"/>
          <p:cNvSpPr/>
          <p:nvPr/>
        </p:nvSpPr>
        <p:spPr>
          <a:xfrm>
            <a:off x="3090864" y="1191852"/>
            <a:ext cx="2791326" cy="969018"/>
          </a:xfrm>
          <a:custGeom>
            <a:avLst/>
            <a:gdLst>
              <a:gd name="connsiteX0" fmla="*/ 0 w 2791326"/>
              <a:gd name="connsiteY0" fmla="*/ 950495 h 969018"/>
              <a:gd name="connsiteX1" fmla="*/ 288757 w 2791326"/>
              <a:gd name="connsiteY1" fmla="*/ 950495 h 969018"/>
              <a:gd name="connsiteX2" fmla="*/ 601579 w 2791326"/>
              <a:gd name="connsiteY2" fmla="*/ 757990 h 969018"/>
              <a:gd name="connsiteX3" fmla="*/ 1106905 w 2791326"/>
              <a:gd name="connsiteY3" fmla="*/ 613611 h 969018"/>
              <a:gd name="connsiteX4" fmla="*/ 1720515 w 2791326"/>
              <a:gd name="connsiteY4" fmla="*/ 806116 h 969018"/>
              <a:gd name="connsiteX5" fmla="*/ 2310063 w 2791326"/>
              <a:gd name="connsiteY5" fmla="*/ 733927 h 969018"/>
              <a:gd name="connsiteX6" fmla="*/ 2598821 w 2791326"/>
              <a:gd name="connsiteY6" fmla="*/ 505327 h 969018"/>
              <a:gd name="connsiteX7" fmla="*/ 2743200 w 2791326"/>
              <a:gd name="connsiteY7" fmla="*/ 264695 h 969018"/>
              <a:gd name="connsiteX8" fmla="*/ 2791326 w 2791326"/>
              <a:gd name="connsiteY8" fmla="*/ 0 h 96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91326" h="969018">
                <a:moveTo>
                  <a:pt x="0" y="950495"/>
                </a:moveTo>
                <a:cubicBezTo>
                  <a:pt x="94247" y="966537"/>
                  <a:pt x="188494" y="982579"/>
                  <a:pt x="288757" y="950495"/>
                </a:cubicBezTo>
                <a:cubicBezTo>
                  <a:pt x="389020" y="918411"/>
                  <a:pt x="465221" y="814137"/>
                  <a:pt x="601579" y="757990"/>
                </a:cubicBezTo>
                <a:cubicBezTo>
                  <a:pt x="737937" y="701843"/>
                  <a:pt x="920416" y="605590"/>
                  <a:pt x="1106905" y="613611"/>
                </a:cubicBezTo>
                <a:cubicBezTo>
                  <a:pt x="1293394" y="621632"/>
                  <a:pt x="1519989" y="786063"/>
                  <a:pt x="1720515" y="806116"/>
                </a:cubicBezTo>
                <a:cubicBezTo>
                  <a:pt x="1921041" y="826169"/>
                  <a:pt x="2163679" y="784059"/>
                  <a:pt x="2310063" y="733927"/>
                </a:cubicBezTo>
                <a:cubicBezTo>
                  <a:pt x="2456447" y="683795"/>
                  <a:pt x="2526632" y="583532"/>
                  <a:pt x="2598821" y="505327"/>
                </a:cubicBezTo>
                <a:cubicBezTo>
                  <a:pt x="2671010" y="427122"/>
                  <a:pt x="2711116" y="348916"/>
                  <a:pt x="2743200" y="264695"/>
                </a:cubicBezTo>
                <a:cubicBezTo>
                  <a:pt x="2775284" y="180474"/>
                  <a:pt x="2783305" y="90237"/>
                  <a:pt x="2791326" y="0"/>
                </a:cubicBezTo>
              </a:path>
            </a:pathLst>
          </a:custGeom>
          <a:noFill/>
          <a:ln w="38100">
            <a:solidFill>
              <a:srgbClr val="C00000"/>
            </a:solidFill>
            <a:headEnd type="none" w="lg" len="lg"/>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5" name="TextBox 24"/>
          <p:cNvSpPr txBox="1"/>
          <p:nvPr/>
        </p:nvSpPr>
        <p:spPr>
          <a:xfrm>
            <a:off x="121231" y="4685076"/>
            <a:ext cx="8435280" cy="1938992"/>
          </a:xfrm>
          <a:prstGeom prst="rect">
            <a:avLst/>
          </a:prstGeom>
          <a:noFill/>
        </p:spPr>
        <p:txBody>
          <a:bodyPr wrap="square" rtlCol="0">
            <a:spAutoFit/>
          </a:bodyPr>
          <a:lstStyle/>
          <a:p>
            <a:r>
              <a:rPr lang="sk-SK" sz="2000" dirty="0"/>
              <a:t>Elegantnejšia formulácia toho istého princípu znie:</a:t>
            </a:r>
          </a:p>
          <a:p>
            <a:r>
              <a:rPr lang="sk-SK" sz="2000" dirty="0"/>
              <a:t>Práca v gravitačnom poli po ľubovoľnej uzavretej trajektórii je nulová, čo vyjadruje vzorec</a:t>
            </a:r>
          </a:p>
          <a:p>
            <a:endParaRPr lang="sk-SK" sz="2000" dirty="0"/>
          </a:p>
          <a:p>
            <a:endParaRPr lang="sk-SK" sz="2000" dirty="0"/>
          </a:p>
          <a:p>
            <a:r>
              <a:rPr lang="sk-SK" sz="2000" dirty="0"/>
              <a:t>krúžok na symbole integrálu vyjadruje, že ide u uzavretú dráhu.</a:t>
            </a:r>
          </a:p>
        </p:txBody>
      </p:sp>
      <p:pic>
        <p:nvPicPr>
          <p:cNvPr id="7" name="Picture 6"/>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3303238" y="5571711"/>
            <a:ext cx="1419606" cy="507492"/>
          </a:xfrm>
          <a:prstGeom prst="rect">
            <a:avLst/>
          </a:prstGeom>
        </p:spPr>
      </p:pic>
    </p:spTree>
    <p:extLst>
      <p:ext uri="{BB962C8B-B14F-4D97-AF65-F5344CB8AC3E}">
        <p14:creationId xmlns:p14="http://schemas.microsoft.com/office/powerpoint/2010/main" val="2204827076"/>
      </p:ext>
    </p:extLst>
  </p:cSld>
  <p:clrMapOvr>
    <a:masterClrMapping/>
  </p:clrMapOvr>
  <p:extLst mod="1"/>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3A2F171-A641-4D3E-AA75-363029A1D4AF}" type="slidenum">
              <a:rPr lang="en-US" smtClean="0"/>
              <a:t>10</a:t>
            </a:fld>
            <a:endParaRPr lang="en-US"/>
          </a:p>
        </p:txBody>
      </p:sp>
      <p:sp>
        <p:nvSpPr>
          <p:cNvPr id="3" name="TextBox 2"/>
          <p:cNvSpPr txBox="1"/>
          <p:nvPr/>
        </p:nvSpPr>
        <p:spPr>
          <a:xfrm>
            <a:off x="827584" y="188640"/>
            <a:ext cx="7344816" cy="461665"/>
          </a:xfrm>
          <a:prstGeom prst="rect">
            <a:avLst/>
          </a:prstGeom>
          <a:noFill/>
        </p:spPr>
        <p:txBody>
          <a:bodyPr wrap="square" rtlCol="0">
            <a:spAutoFit/>
          </a:bodyPr>
          <a:lstStyle/>
          <a:p>
            <a:pPr algn="ctr"/>
            <a:r>
              <a:rPr lang="sk-SK" sz="2400" b="1" dirty="0"/>
              <a:t>Potenciálna energia, „aditívna neurčitosť“</a:t>
            </a:r>
          </a:p>
        </p:txBody>
      </p:sp>
      <p:sp>
        <p:nvSpPr>
          <p:cNvPr id="4" name="TextBox 3"/>
          <p:cNvSpPr txBox="1"/>
          <p:nvPr/>
        </p:nvSpPr>
        <p:spPr>
          <a:xfrm>
            <a:off x="179512" y="620688"/>
            <a:ext cx="8424936" cy="400110"/>
          </a:xfrm>
          <a:prstGeom prst="rect">
            <a:avLst/>
          </a:prstGeom>
          <a:noFill/>
        </p:spPr>
        <p:txBody>
          <a:bodyPr wrap="square" rtlCol="0">
            <a:spAutoFit/>
          </a:bodyPr>
          <a:lstStyle/>
          <a:p>
            <a:r>
              <a:rPr lang="sk-SK" sz="2000" dirty="0"/>
              <a:t>Uviedli sme si dva vzorce, kvôli ktorým je potenciálna energia zaujímavá veličina</a:t>
            </a:r>
            <a:endParaRPr lang="en-US" sz="2000" dirty="0"/>
          </a:p>
        </p:txBody>
      </p:sp>
      <p:pic>
        <p:nvPicPr>
          <p:cNvPr id="12" name="Picture 11"/>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1259632" y="1124744"/>
            <a:ext cx="5748528" cy="470916"/>
          </a:xfrm>
          <a:prstGeom prst="rect">
            <a:avLst/>
          </a:prstGeom>
        </p:spPr>
      </p:pic>
      <p:pic>
        <p:nvPicPr>
          <p:cNvPr id="13" name="Picture 12"/>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2843808" y="1628800"/>
            <a:ext cx="2564892" cy="534924"/>
          </a:xfrm>
          <a:prstGeom prst="rect">
            <a:avLst/>
          </a:prstGeom>
        </p:spPr>
      </p:pic>
      <mc:AlternateContent xmlns:mc="http://schemas.openxmlformats.org/markup-compatibility/2006" xmlns:a14="http://schemas.microsoft.com/office/drawing/2010/main">
        <mc:Choice Requires="a14">
          <p:sp>
            <p:nvSpPr>
              <p:cNvPr id="7" name="TextBox 6"/>
              <p:cNvSpPr txBox="1"/>
              <p:nvPr/>
            </p:nvSpPr>
            <p:spPr>
              <a:xfrm>
                <a:off x="107504" y="2204864"/>
                <a:ext cx="8784976" cy="4524315"/>
              </a:xfrm>
              <a:prstGeom prst="rect">
                <a:avLst/>
              </a:prstGeom>
              <a:noFill/>
            </p:spPr>
            <p:txBody>
              <a:bodyPr wrap="square" rtlCol="0">
                <a:spAutoFit/>
              </a:bodyPr>
              <a:lstStyle/>
              <a:p>
                <a:r>
                  <a:rPr lang="sk-SK" dirty="0"/>
                  <a:t>Obidva tieto vzorce ostanú v platnosti ak zmeníme potenciálnu energiu o aditívnu konštantu, teda                                     . My sme sa efektívne rozhodli pre istú hodnotu neurčitej aditívnej konštanty definíciou</a:t>
                </a:r>
              </a:p>
              <a:p>
                <a:endParaRPr lang="sk-SK" dirty="0"/>
              </a:p>
              <a:p>
                <a:r>
                  <a:rPr lang="sk-SK" dirty="0"/>
                  <a:t>čo vlastne znamená, že sme volili </a:t>
                </a:r>
                <a14:m>
                  <m:oMath xmlns:m="http://schemas.openxmlformats.org/officeDocument/2006/math">
                    <m:r>
                      <a:rPr lang="en-US" b="0" i="1" smtClean="0">
                        <a:latin typeface="Cambria Math" panose="02040503050406030204" pitchFamily="18" charset="0"/>
                      </a:rPr>
                      <m:t>𝑈</m:t>
                    </m:r>
                    <m:d>
                      <m:dPr>
                        <m:ctrlPr>
                          <a:rPr lang="en-US" b="0" i="1" smtClean="0">
                            <a:latin typeface="Cambria Math" panose="02040503050406030204" pitchFamily="18" charset="0"/>
                          </a:rPr>
                        </m:ctrlPr>
                      </m:dPr>
                      <m:e>
                        <m:r>
                          <a:rPr lang="en-US" b="0" i="1" smtClean="0">
                            <a:latin typeface="Cambria Math" panose="02040503050406030204" pitchFamily="18" charset="0"/>
                          </a:rPr>
                          <m:t>∞</m:t>
                        </m:r>
                      </m:e>
                    </m:d>
                    <m:r>
                      <a:rPr lang="en-US" b="0" i="1" smtClean="0">
                        <a:latin typeface="Cambria Math" panose="02040503050406030204" pitchFamily="18" charset="0"/>
                      </a:rPr>
                      <m:t>=0</m:t>
                    </m:r>
                  </m:oMath>
                </a14:m>
                <a:r>
                  <a:rPr lang="en-US" dirty="0"/>
                  <a:t>.</a:t>
                </a:r>
                <a:r>
                  <a:rPr lang="sk-SK" dirty="0"/>
                  <a:t> Gravitačná sila je príťažlivá. Ak trpaslík chce premiestniť časticu „z konečna do nekonečna“, musí prekonávať gravitačnú silu a teda konať kladnú prácu. V nekonečne však skončí na nulovej hodnote potenciálnej energie, preto musel začať na hodnote zápornej. </a:t>
                </a:r>
                <a:r>
                  <a:rPr lang="sk-SK" b="1" dirty="0"/>
                  <a:t>Potenciálna energia častice v konečnej vzdialenosti je teda záporná</a:t>
                </a:r>
                <a:r>
                  <a:rPr lang="sk-SK" dirty="0"/>
                  <a:t>. To niekedy spôsobuje psychologické problémy. Nie je v tom žiadna mystika. Poznáme vzorec </a:t>
                </a:r>
                <a14:m>
                  <m:oMath xmlns:m="http://schemas.openxmlformats.org/officeDocument/2006/math">
                    <m:r>
                      <a:rPr lang="sk-SK" b="0" i="1" smtClean="0">
                        <a:latin typeface="Cambria Math" panose="02040503050406030204" pitchFamily="18" charset="0"/>
                      </a:rPr>
                      <m:t>𝑚𝑔h</m:t>
                    </m:r>
                  </m:oMath>
                </a14:m>
                <a:r>
                  <a:rPr lang="sk-SK" dirty="0"/>
                  <a:t>. Výška </a:t>
                </a:r>
                <a14:m>
                  <m:oMath xmlns:m="http://schemas.openxmlformats.org/officeDocument/2006/math">
                    <m:r>
                      <a:rPr lang="sk-SK" b="0" i="1" smtClean="0">
                        <a:latin typeface="Cambria Math" panose="02040503050406030204" pitchFamily="18" charset="0"/>
                      </a:rPr>
                      <m:t>h</m:t>
                    </m:r>
                  </m:oMath>
                </a14:m>
                <a:r>
                  <a:rPr lang="sk-SK" dirty="0"/>
                  <a:t> sa obvykle počíta „od povrchu Zeme“. Potom ale potenciálna energia na dne studne je záporná. To je v poriadku. Ak teleso padá z výšky, počas pádu platí:                                                   		         . Na povrchu je potenciálna energia nulová. Ak teleso pokračuje v páde do studne, ďalej sa zrýchľuje, jeho kinetická energia rastie. Potenciálna energia preto musí klesať z nuly do záporných hodnôt. Vzorec </a:t>
                </a:r>
                <a14:m>
                  <m:oMath xmlns:m="http://schemas.openxmlformats.org/officeDocument/2006/math">
                    <m:r>
                      <a:rPr lang="sk-SK" b="0" i="1" smtClean="0">
                        <a:latin typeface="Cambria Math" panose="02040503050406030204" pitchFamily="18" charset="0"/>
                      </a:rPr>
                      <m:t>𝑚𝑔h</m:t>
                    </m:r>
                  </m:oMath>
                </a14:m>
                <a:r>
                  <a:rPr lang="sk-SK" dirty="0"/>
                  <a:t> pri meraní </a:t>
                </a:r>
                <a14:m>
                  <m:oMath xmlns:m="http://schemas.openxmlformats.org/officeDocument/2006/math">
                    <m:r>
                      <a:rPr lang="sk-SK" b="0" i="1" smtClean="0">
                        <a:latin typeface="Cambria Math" panose="02040503050406030204" pitchFamily="18" charset="0"/>
                      </a:rPr>
                      <m:t>h</m:t>
                    </m:r>
                  </m:oMath>
                </a14:m>
                <a:r>
                  <a:rPr lang="sk-SK" dirty="0"/>
                  <a:t> od povrchu Zeme znamená, že energia na povrchu je nulová. Často definujeme </a:t>
                </a:r>
                <a14:m>
                  <m:oMath xmlns:m="http://schemas.openxmlformats.org/officeDocument/2006/math">
                    <m:r>
                      <a:rPr lang="sk-SK" b="0" i="1" smtClean="0">
                        <a:latin typeface="Cambria Math" panose="02040503050406030204" pitchFamily="18" charset="0"/>
                      </a:rPr>
                      <m:t>h</m:t>
                    </m:r>
                  </m:oMath>
                </a14:m>
                <a:r>
                  <a:rPr lang="sk-SK" dirty="0"/>
                  <a:t> tak, že je to „od podlahy v laboratóriu na poschodí“. Pri takej voľbe už energia na povrchu Zeme bude záporná.</a:t>
                </a:r>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107504" y="2204864"/>
                <a:ext cx="8784976" cy="4524315"/>
              </a:xfrm>
              <a:prstGeom prst="rect">
                <a:avLst/>
              </a:prstGeom>
              <a:blipFill rotWithShape="0">
                <a:blip r:embed="rId11"/>
                <a:stretch>
                  <a:fillRect l="-625" t="-809" r="-972" b="-1213"/>
                </a:stretch>
              </a:blipFill>
            </p:spPr>
            <p:txBody>
              <a:bodyPr/>
              <a:lstStyle/>
              <a:p>
                <a:r>
                  <a:rPr lang="en-US">
                    <a:noFill/>
                  </a:rPr>
                  <a:t> </a:t>
                </a:r>
              </a:p>
            </p:txBody>
          </p:sp>
        </mc:Fallback>
      </mc:AlternateContent>
      <p:pic>
        <p:nvPicPr>
          <p:cNvPr id="8" name="Picture 7"/>
          <p:cNvPicPr>
            <a:picLocks noChangeAspect="1"/>
          </p:cNvPicPr>
          <p:nvPr>
            <p:custDataLst>
              <p:tags r:id="rId3"/>
            </p:custDataLst>
          </p:nvPr>
        </p:nvPicPr>
        <p:blipFill>
          <a:blip r:embed="rId12" cstate="print">
            <a:extLst>
              <a:ext uri="{28A0092B-C50C-407E-A947-70E740481C1C}">
                <a14:useLocalDpi xmlns:a14="http://schemas.microsoft.com/office/drawing/2010/main" val="0"/>
              </a:ext>
            </a:extLst>
          </a:blip>
          <a:stretch>
            <a:fillRect/>
          </a:stretch>
        </p:blipFill>
        <p:spPr>
          <a:xfrm>
            <a:off x="755576" y="2564904"/>
            <a:ext cx="1791653" cy="229743"/>
          </a:xfrm>
          <a:prstGeom prst="rect">
            <a:avLst/>
          </a:prstGeom>
        </p:spPr>
      </p:pic>
      <p:pic>
        <p:nvPicPr>
          <p:cNvPr id="10" name="Picture 9"/>
          <p:cNvPicPr>
            <a:picLocks noChangeAspect="1"/>
          </p:cNvPicPr>
          <p:nvPr>
            <p:custDataLst>
              <p:tags r:id="rId4"/>
            </p:custDataLst>
          </p:nvPr>
        </p:nvPicPr>
        <p:blipFill>
          <a:blip r:embed="rId13" cstate="print">
            <a:extLst>
              <a:ext uri="{28A0092B-C50C-407E-A947-70E740481C1C}">
                <a14:useLocalDpi xmlns:a14="http://schemas.microsoft.com/office/drawing/2010/main" val="0"/>
              </a:ext>
            </a:extLst>
          </a:blip>
          <a:stretch>
            <a:fillRect/>
          </a:stretch>
        </p:blipFill>
        <p:spPr>
          <a:xfrm>
            <a:off x="2699792" y="2780928"/>
            <a:ext cx="3300413" cy="519494"/>
          </a:xfrm>
          <a:prstGeom prst="rect">
            <a:avLst/>
          </a:prstGeom>
        </p:spPr>
      </p:pic>
      <p:pic>
        <p:nvPicPr>
          <p:cNvPr id="14" name="Picture 13"/>
          <p:cNvPicPr>
            <a:picLocks noChangeAspect="1"/>
          </p:cNvPicPr>
          <p:nvPr>
            <p:custDataLst>
              <p:tags r:id="rId5"/>
            </p:custDataLst>
          </p:nvPr>
        </p:nvPicPr>
        <p:blipFill>
          <a:blip r:embed="rId14" cstate="print">
            <a:extLst>
              <a:ext uri="{28A0092B-C50C-407E-A947-70E740481C1C}">
                <a14:useLocalDpi xmlns:a14="http://schemas.microsoft.com/office/drawing/2010/main" val="0"/>
              </a:ext>
            </a:extLst>
          </a:blip>
          <a:stretch>
            <a:fillRect/>
          </a:stretch>
        </p:blipFill>
        <p:spPr>
          <a:xfrm>
            <a:off x="179512" y="5274314"/>
            <a:ext cx="2282000" cy="257175"/>
          </a:xfrm>
          <a:prstGeom prst="rect">
            <a:avLst/>
          </a:prstGeom>
        </p:spPr>
      </p:pic>
    </p:spTree>
    <p:extLst>
      <p:ext uri="{BB962C8B-B14F-4D97-AF65-F5344CB8AC3E}">
        <p14:creationId xmlns:p14="http://schemas.microsoft.com/office/powerpoint/2010/main" val="25103855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3A2F171-A641-4D3E-AA75-363029A1D4AF}" type="slidenum">
              <a:rPr lang="en-US" smtClean="0"/>
              <a:t>11</a:t>
            </a:fld>
            <a:endParaRPr lang="en-US"/>
          </a:p>
        </p:txBody>
      </p:sp>
      <p:sp>
        <p:nvSpPr>
          <p:cNvPr id="3" name="TextBox 2"/>
          <p:cNvSpPr txBox="1"/>
          <p:nvPr/>
        </p:nvSpPr>
        <p:spPr>
          <a:xfrm>
            <a:off x="827584" y="188640"/>
            <a:ext cx="7344816" cy="461665"/>
          </a:xfrm>
          <a:prstGeom prst="rect">
            <a:avLst/>
          </a:prstGeom>
          <a:noFill/>
        </p:spPr>
        <p:txBody>
          <a:bodyPr wrap="square" rtlCol="0">
            <a:spAutoFit/>
          </a:bodyPr>
          <a:lstStyle/>
          <a:p>
            <a:pPr algn="ctr"/>
            <a:r>
              <a:rPr lang="sk-SK" sz="2400" b="1" dirty="0"/>
              <a:t>Gravitačný potenciál</a:t>
            </a:r>
          </a:p>
        </p:txBody>
      </p:sp>
      <mc:AlternateContent xmlns:mc="http://schemas.openxmlformats.org/markup-compatibility/2006" xmlns:a14="http://schemas.microsoft.com/office/drawing/2010/main">
        <mc:Choice Requires="a14">
          <p:sp>
            <p:nvSpPr>
              <p:cNvPr id="4" name="TextBox 3"/>
              <p:cNvSpPr txBox="1"/>
              <p:nvPr/>
            </p:nvSpPr>
            <p:spPr>
              <a:xfrm>
                <a:off x="251520" y="692696"/>
                <a:ext cx="8568952" cy="2677656"/>
              </a:xfrm>
              <a:prstGeom prst="rect">
                <a:avLst/>
              </a:prstGeom>
              <a:noFill/>
            </p:spPr>
            <p:txBody>
              <a:bodyPr wrap="square" rtlCol="0">
                <a:spAutoFit/>
              </a:bodyPr>
              <a:lstStyle/>
              <a:p>
                <a:r>
                  <a:rPr lang="sk-SK" sz="2000" dirty="0"/>
                  <a:t>Potenciálna energia (testovacej) častice v gravitačnom poli je úmerná jej hmotnosti, teda necharakterizuje len gravitačné pole samotné ale aj časticu, ktorou ho testujeme. Preto zavádzame nový pojem gravitačný potenciál </a:t>
                </a:r>
                <a14:m>
                  <m:oMath xmlns:m="http://schemas.openxmlformats.org/officeDocument/2006/math">
                    <m:r>
                      <a:rPr lang="en-US" sz="2000" b="0" i="1" smtClean="0">
                        <a:latin typeface="Cambria Math" panose="02040503050406030204" pitchFamily="18" charset="0"/>
                      </a:rPr>
                      <m:t>𝜑</m:t>
                    </m:r>
                    <m:r>
                      <a:rPr lang="en-US" sz="2000" b="0" i="1" smtClean="0">
                        <a:latin typeface="Cambria Math" panose="02040503050406030204" pitchFamily="18" charset="0"/>
                      </a:rPr>
                      <m:t>(</m:t>
                    </m:r>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𝑟</m:t>
                        </m:r>
                      </m:e>
                    </m:acc>
                    <m:r>
                      <a:rPr lang="en-US" sz="2000" b="0" i="1" smtClean="0">
                        <a:latin typeface="Cambria Math" panose="02040503050406030204" pitchFamily="18" charset="0"/>
                      </a:rPr>
                      <m:t>)</m:t>
                    </m:r>
                  </m:oMath>
                </a14:m>
                <a:r>
                  <a:rPr lang="en-US" sz="2000" dirty="0"/>
                  <a:t> </a:t>
                </a:r>
                <a:r>
                  <a:rPr lang="sk-SK" sz="2000" dirty="0"/>
                  <a:t>poľa v bode </a:t>
                </a:r>
                <a14:m>
                  <m:oMath xmlns:m="http://schemas.openxmlformats.org/officeDocument/2006/math">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𝑟</m:t>
                        </m:r>
                      </m:e>
                    </m:acc>
                  </m:oMath>
                </a14:m>
                <a:r>
                  <a:rPr lang="sk-SK" sz="2000" dirty="0"/>
                  <a:t> vzťahom</a:t>
                </a:r>
              </a:p>
              <a:p>
                <a:endParaRPr lang="sk-SK" sz="2800" dirty="0"/>
              </a:p>
              <a:p>
                <a:r>
                  <a:rPr lang="sk-SK" sz="2000" dirty="0"/>
                  <a:t>Fyzikálne je to práca, ktorú musíme vykonať, aby sme premiestnili testovaciu časticu jednotkovej hmotnosti z bodu </a:t>
                </a:r>
                <a14:m>
                  <m:oMath xmlns:m="http://schemas.openxmlformats.org/officeDocument/2006/math">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𝑟</m:t>
                        </m:r>
                      </m:e>
                    </m:acc>
                  </m:oMath>
                </a14:m>
                <a:r>
                  <a:rPr lang="sk-SK" sz="2000" dirty="0"/>
                  <a:t> do nekonečna.</a:t>
                </a:r>
              </a:p>
              <a:p>
                <a:r>
                  <a:rPr lang="sk-SK" sz="2000" dirty="0"/>
                  <a:t>Intenzita gravitačného poľa sa potom dá vypočítať podľa vzťahu</a:t>
                </a:r>
                <a:endParaRPr lang="en-US" sz="2000" dirty="0"/>
              </a:p>
            </p:txBody>
          </p:sp>
        </mc:Choice>
        <mc:Fallback xmlns="">
          <p:sp>
            <p:nvSpPr>
              <p:cNvPr id="4" name="TextBox 3"/>
              <p:cNvSpPr txBox="1">
                <a:spLocks noRot="1" noChangeAspect="1" noMove="1" noResize="1" noEditPoints="1" noAdjustHandles="1" noChangeArrowheads="1" noChangeShapeType="1" noTextEdit="1"/>
              </p:cNvSpPr>
              <p:nvPr/>
            </p:nvSpPr>
            <p:spPr>
              <a:xfrm>
                <a:off x="251520" y="692696"/>
                <a:ext cx="8568952" cy="2677656"/>
              </a:xfrm>
              <a:prstGeom prst="rect">
                <a:avLst/>
              </a:prstGeom>
              <a:blipFill rotWithShape="0">
                <a:blip r:embed="rId8"/>
                <a:stretch>
                  <a:fillRect l="-711" t="-1367" b="-3189"/>
                </a:stretch>
              </a:blipFill>
            </p:spPr>
            <p:txBody>
              <a:bodyPr/>
              <a:lstStyle/>
              <a:p>
                <a:r>
                  <a:rPr lang="en-US">
                    <a:noFill/>
                  </a:rPr>
                  <a:t> </a:t>
                </a:r>
              </a:p>
            </p:txBody>
          </p:sp>
        </mc:Fallback>
      </mc:AlternateContent>
      <p:pic>
        <p:nvPicPr>
          <p:cNvPr id="5" name="Picture 4"/>
          <p:cNvPicPr>
            <a:picLocks noChangeAspect="1"/>
          </p:cNvPicPr>
          <p:nvPr>
            <p:custDataLst>
              <p:tags r:id="rId1"/>
            </p:custDataLst>
          </p:nvPr>
        </p:nvPicPr>
        <p:blipFill>
          <a:blip r:embed="rId9" cstate="print">
            <a:extLst>
              <a:ext uri="{28A0092B-C50C-407E-A947-70E740481C1C}">
                <a14:useLocalDpi xmlns:a14="http://schemas.microsoft.com/office/drawing/2010/main" val="0"/>
              </a:ext>
            </a:extLst>
          </a:blip>
          <a:stretch>
            <a:fillRect/>
          </a:stretch>
        </p:blipFill>
        <p:spPr>
          <a:xfrm>
            <a:off x="3491880" y="1844824"/>
            <a:ext cx="1428179" cy="464630"/>
          </a:xfrm>
          <a:prstGeom prst="rect">
            <a:avLst/>
          </a:prstGeom>
        </p:spPr>
      </p:pic>
      <p:pic>
        <p:nvPicPr>
          <p:cNvPr id="19" name="Picture 18"/>
          <p:cNvPicPr>
            <a:picLocks noChangeAspect="1"/>
          </p:cNvPicPr>
          <p:nvPr>
            <p:custDataLst>
              <p:tags r:id="rId2"/>
            </p:custDataLst>
          </p:nvPr>
        </p:nvPicPr>
        <p:blipFill>
          <a:blip r:embed="rId10" cstate="print">
            <a:extLst>
              <a:ext uri="{28A0092B-C50C-407E-A947-70E740481C1C}">
                <a14:useLocalDpi xmlns:a14="http://schemas.microsoft.com/office/drawing/2010/main" val="0"/>
              </a:ext>
            </a:extLst>
          </a:blip>
          <a:stretch>
            <a:fillRect/>
          </a:stretch>
        </p:blipFill>
        <p:spPr>
          <a:xfrm>
            <a:off x="3563888" y="3501008"/>
            <a:ext cx="1484757" cy="276035"/>
          </a:xfrm>
          <a:prstGeom prst="rect">
            <a:avLst/>
          </a:prstGeom>
        </p:spPr>
      </p:pic>
      <p:sp>
        <p:nvSpPr>
          <p:cNvPr id="20" name="TextBox 19"/>
          <p:cNvSpPr txBox="1"/>
          <p:nvPr/>
        </p:nvSpPr>
        <p:spPr>
          <a:xfrm>
            <a:off x="323528" y="3861048"/>
            <a:ext cx="8568952" cy="1938992"/>
          </a:xfrm>
          <a:prstGeom prst="rect">
            <a:avLst/>
          </a:prstGeom>
          <a:noFill/>
        </p:spPr>
        <p:txBody>
          <a:bodyPr wrap="square" rtlCol="0">
            <a:spAutoFit/>
          </a:bodyPr>
          <a:lstStyle/>
          <a:p>
            <a:r>
              <a:rPr lang="sk-SK" sz="2000" dirty="0"/>
              <a:t>Naša doterajšia diskusia o potenciálnej energii sa týkala gravitačného poľa budeného jednou bodovou časticou. Všeobecne môžeme uvažovať gravitačné pole budené viacerými bodovými časticami</a:t>
            </a:r>
          </a:p>
          <a:p>
            <a:endParaRPr lang="sk-SK" sz="2000" dirty="0"/>
          </a:p>
          <a:p>
            <a:endParaRPr lang="sk-SK" sz="2000" dirty="0"/>
          </a:p>
          <a:p>
            <a:r>
              <a:rPr lang="sk-SK" sz="2000" dirty="0"/>
              <a:t>alebo spojitým rozložením gravitujúcej hmotnosti</a:t>
            </a:r>
            <a:endParaRPr lang="en-US" sz="2000" dirty="0"/>
          </a:p>
        </p:txBody>
      </p:sp>
      <p:pic>
        <p:nvPicPr>
          <p:cNvPr id="23" name="Picture 22"/>
          <p:cNvPicPr>
            <a:picLocks noChangeAspect="1"/>
          </p:cNvPicPr>
          <p:nvPr>
            <p:custDataLst>
              <p:tags r:id="rId3"/>
            </p:custDataLst>
          </p:nvPr>
        </p:nvPicPr>
        <p:blipFill>
          <a:blip r:embed="rId11" cstate="print">
            <a:extLst>
              <a:ext uri="{28A0092B-C50C-407E-A947-70E740481C1C}">
                <a14:useLocalDpi xmlns:a14="http://schemas.microsoft.com/office/drawing/2010/main" val="0"/>
              </a:ext>
            </a:extLst>
          </a:blip>
          <a:stretch>
            <a:fillRect/>
          </a:stretch>
        </p:blipFill>
        <p:spPr>
          <a:xfrm>
            <a:off x="2843808" y="4941168"/>
            <a:ext cx="3000375" cy="588074"/>
          </a:xfrm>
          <a:prstGeom prst="rect">
            <a:avLst/>
          </a:prstGeom>
        </p:spPr>
      </p:pic>
      <p:pic>
        <p:nvPicPr>
          <p:cNvPr id="24" name="Picture 23"/>
          <p:cNvPicPr>
            <a:picLocks noChangeAspect="1"/>
          </p:cNvPicPr>
          <p:nvPr>
            <p:custDataLst>
              <p:tags r:id="rId4"/>
            </p:custDataLst>
          </p:nvPr>
        </p:nvPicPr>
        <p:blipFill>
          <a:blip r:embed="rId12" cstate="print">
            <a:extLst>
              <a:ext uri="{28A0092B-C50C-407E-A947-70E740481C1C}">
                <a14:useLocalDpi xmlns:a14="http://schemas.microsoft.com/office/drawing/2010/main" val="0"/>
              </a:ext>
            </a:extLst>
          </a:blip>
          <a:stretch>
            <a:fillRect/>
          </a:stretch>
        </p:blipFill>
        <p:spPr>
          <a:xfrm>
            <a:off x="2699792" y="5949280"/>
            <a:ext cx="3384423" cy="540068"/>
          </a:xfrm>
          <a:prstGeom prst="rect">
            <a:avLst/>
          </a:prstGeom>
        </p:spPr>
      </p:pic>
    </p:spTree>
    <p:extLst>
      <p:ext uri="{BB962C8B-B14F-4D97-AF65-F5344CB8AC3E}">
        <p14:creationId xmlns:p14="http://schemas.microsoft.com/office/powerpoint/2010/main" val="1036184884"/>
      </p:ext>
    </p:extLst>
  </p:cSld>
  <p:clrMapOvr>
    <a:masterClrMapping/>
  </p:clrMapOvr>
  <p:extLst mod="1"/>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3A2F171-A641-4D3E-AA75-363029A1D4AF}" type="slidenum">
              <a:rPr lang="en-US" smtClean="0"/>
              <a:t>12</a:t>
            </a:fld>
            <a:endParaRPr lang="en-US"/>
          </a:p>
        </p:txBody>
      </p:sp>
      <p:sp>
        <p:nvSpPr>
          <p:cNvPr id="3" name="TextBox 2"/>
          <p:cNvSpPr txBox="1"/>
          <p:nvPr/>
        </p:nvSpPr>
        <p:spPr>
          <a:xfrm>
            <a:off x="827584" y="188640"/>
            <a:ext cx="7344816" cy="461665"/>
          </a:xfrm>
          <a:prstGeom prst="rect">
            <a:avLst/>
          </a:prstGeom>
          <a:noFill/>
        </p:spPr>
        <p:txBody>
          <a:bodyPr wrap="square" rtlCol="0">
            <a:spAutoFit/>
          </a:bodyPr>
          <a:lstStyle/>
          <a:p>
            <a:pPr algn="ctr"/>
            <a:r>
              <a:rPr lang="sk-SK" sz="2400" b="1" dirty="0"/>
              <a:t>Gravitačný potenciál</a:t>
            </a:r>
          </a:p>
        </p:txBody>
      </p:sp>
      <p:sp>
        <p:nvSpPr>
          <p:cNvPr id="5" name="TextBox 4"/>
          <p:cNvSpPr txBox="1"/>
          <p:nvPr/>
        </p:nvSpPr>
        <p:spPr>
          <a:xfrm>
            <a:off x="251520" y="908720"/>
            <a:ext cx="8568952" cy="3785652"/>
          </a:xfrm>
          <a:prstGeom prst="rect">
            <a:avLst/>
          </a:prstGeom>
          <a:noFill/>
        </p:spPr>
        <p:txBody>
          <a:bodyPr wrap="square" rtlCol="0">
            <a:spAutoFit/>
          </a:bodyPr>
          <a:lstStyle/>
          <a:p>
            <a:r>
              <a:rPr lang="sk-SK" sz="2000" dirty="0"/>
              <a:t>Všetky vzťahy pre potenciál, ktoré sme diskutovali boli lineárne, preto zovšeobecnenie na prípad viacerých zdrojov gravitačného poľa je triviálne. Gravitačný potenciál poľa budeného viacerými bodovými zdrojmi je teda</a:t>
            </a:r>
          </a:p>
          <a:p>
            <a:endParaRPr lang="sk-SK" sz="2000" dirty="0"/>
          </a:p>
          <a:p>
            <a:endParaRPr lang="sk-SK" sz="2000" dirty="0"/>
          </a:p>
          <a:p>
            <a:r>
              <a:rPr lang="sk-SK" sz="2000" dirty="0"/>
              <a:t>a pre  spojité rozloženie</a:t>
            </a:r>
          </a:p>
          <a:p>
            <a:endParaRPr lang="sk-SK" sz="2000" dirty="0"/>
          </a:p>
          <a:p>
            <a:endParaRPr lang="sk-SK" sz="2000" dirty="0"/>
          </a:p>
          <a:p>
            <a:r>
              <a:rPr lang="sk-SK" sz="2000" dirty="0"/>
              <a:t>explicitným derivovaním sa možno presvedčiť o tom, že  intenzita poľa sa dá vypočítať ako záporný gradient potenciálu</a:t>
            </a:r>
          </a:p>
          <a:p>
            <a:endParaRPr lang="sk-SK" sz="2000" dirty="0"/>
          </a:p>
          <a:p>
            <a:r>
              <a:rPr lang="sk-SK" sz="2000" dirty="0"/>
              <a:t>teda že platí</a:t>
            </a:r>
            <a:endParaRPr lang="en-US" sz="2000" dirty="0"/>
          </a:p>
        </p:txBody>
      </p:sp>
      <p:pic>
        <p:nvPicPr>
          <p:cNvPr id="8" name="Picture 7"/>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3059832" y="2060848"/>
            <a:ext cx="2172272" cy="582930"/>
          </a:xfrm>
          <a:prstGeom prst="rect">
            <a:avLst/>
          </a:prstGeom>
        </p:spPr>
      </p:pic>
      <p:pic>
        <p:nvPicPr>
          <p:cNvPr id="10" name="Picture 9"/>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2987824" y="2852936"/>
            <a:ext cx="2532317" cy="540068"/>
          </a:xfrm>
          <a:prstGeom prst="rect">
            <a:avLst/>
          </a:prstGeom>
        </p:spPr>
      </p:pic>
      <p:pic>
        <p:nvPicPr>
          <p:cNvPr id="11" name="Picture 10"/>
          <p:cNvPicPr>
            <a:picLocks noChangeAspect="1"/>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3131840" y="4077072"/>
            <a:ext cx="1484757" cy="276035"/>
          </a:xfrm>
          <a:prstGeom prst="rect">
            <a:avLst/>
          </a:prstGeom>
        </p:spPr>
      </p:pic>
      <p:pic>
        <p:nvPicPr>
          <p:cNvPr id="25" name="Picture 24"/>
          <p:cNvPicPr>
            <a:picLocks noChangeAspect="1"/>
          </p:cNvPicPr>
          <p:nvPr>
            <p:custDataLst>
              <p:tags r:id="rId4"/>
            </p:custDataLst>
          </p:nvPr>
        </p:nvPicPr>
        <p:blipFill>
          <a:blip r:embed="rId9" cstate="print">
            <a:extLst>
              <a:ext uri="{28A0092B-C50C-407E-A947-70E740481C1C}">
                <a14:useLocalDpi xmlns:a14="http://schemas.microsoft.com/office/drawing/2010/main" val="0"/>
              </a:ext>
            </a:extLst>
          </a:blip>
          <a:stretch>
            <a:fillRect/>
          </a:stretch>
        </p:blipFill>
        <p:spPr>
          <a:xfrm>
            <a:off x="1547664" y="4725144"/>
            <a:ext cx="5477828" cy="540068"/>
          </a:xfrm>
          <a:prstGeom prst="rect">
            <a:avLst/>
          </a:prstGeom>
        </p:spPr>
      </p:pic>
      <p:sp>
        <p:nvSpPr>
          <p:cNvPr id="26" name="TextBox 25"/>
          <p:cNvSpPr txBox="1"/>
          <p:nvPr/>
        </p:nvSpPr>
        <p:spPr>
          <a:xfrm>
            <a:off x="179512" y="5517232"/>
            <a:ext cx="8640960" cy="1323439"/>
          </a:xfrm>
          <a:prstGeom prst="rect">
            <a:avLst/>
          </a:prstGeom>
          <a:noFill/>
        </p:spPr>
        <p:txBody>
          <a:bodyPr wrap="square" rtlCol="0">
            <a:spAutoFit/>
          </a:bodyPr>
          <a:lstStyle/>
          <a:p>
            <a:r>
              <a:rPr lang="sk-SK" sz="2000" dirty="0"/>
              <a:t>Poznamenajme, že ak chceme pre dané rozloženie gravitujúcej hmoty priamu vypočítať intenzitu gravitačného poľa, musíme pracovať s vektormi a teda „dávať pozor na kosínusy“. Spravidla je jednoduchšie vypočítať najprv skalárnu veličinu potenciál a potom vypočítať intenzitu ako záporný </a:t>
            </a:r>
            <a:r>
              <a:rPr lang="sk-SK" sz="2000"/>
              <a:t>gradient potenciálu.</a:t>
            </a:r>
            <a:endParaRPr lang="en-US" sz="2000" dirty="0"/>
          </a:p>
        </p:txBody>
      </p:sp>
    </p:spTree>
    <p:extLst>
      <p:ext uri="{BB962C8B-B14F-4D97-AF65-F5344CB8AC3E}">
        <p14:creationId xmlns:p14="http://schemas.microsoft.com/office/powerpoint/2010/main" val="667423615"/>
      </p:ext>
    </p:extLst>
  </p:cSld>
  <p:clrMapOvr>
    <a:masterClrMapping/>
  </p:clrMapOvr>
  <p:extLst mod="1"/>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3A2F171-A641-4D3E-AA75-363029A1D4AF}" type="slidenum">
              <a:rPr lang="en-US" smtClean="0">
                <a:solidFill>
                  <a:prstClr val="black">
                    <a:tint val="75000"/>
                  </a:prstClr>
                </a:solidFill>
              </a:rPr>
              <a:pPr/>
              <a:t>13</a:t>
            </a:fld>
            <a:endParaRPr lang="en-US">
              <a:solidFill>
                <a:prstClr val="black">
                  <a:tint val="75000"/>
                </a:prstClr>
              </a:solidFill>
            </a:endParaRPr>
          </a:p>
        </p:txBody>
      </p:sp>
      <p:sp>
        <p:nvSpPr>
          <p:cNvPr id="3" name="TextBox 2"/>
          <p:cNvSpPr txBox="1"/>
          <p:nvPr/>
        </p:nvSpPr>
        <p:spPr>
          <a:xfrm>
            <a:off x="1187624" y="260648"/>
            <a:ext cx="6912768" cy="461665"/>
          </a:xfrm>
          <a:prstGeom prst="rect">
            <a:avLst/>
          </a:prstGeom>
          <a:noFill/>
        </p:spPr>
        <p:txBody>
          <a:bodyPr wrap="square" rtlCol="0">
            <a:spAutoFit/>
          </a:bodyPr>
          <a:lstStyle/>
          <a:p>
            <a:pPr algn="ctr"/>
            <a:r>
              <a:rPr lang="sk-SK" sz="2400" b="1" dirty="0">
                <a:solidFill>
                  <a:prstClr val="black"/>
                </a:solidFill>
              </a:rPr>
              <a:t>Spojito rozložená gravitujúca hmotnosť</a:t>
            </a:r>
            <a:endParaRPr lang="en-US" sz="2400" b="1" dirty="0">
              <a:solidFill>
                <a:prstClr val="black"/>
              </a:solidFill>
            </a:endParaRPr>
          </a:p>
        </p:txBody>
      </p:sp>
      <mc:AlternateContent xmlns:mc="http://schemas.openxmlformats.org/markup-compatibility/2006" xmlns:a14="http://schemas.microsoft.com/office/drawing/2010/main">
        <mc:Choice Requires="a14">
          <p:sp>
            <p:nvSpPr>
              <p:cNvPr id="4" name="TextBox 3"/>
              <p:cNvSpPr txBox="1"/>
              <p:nvPr/>
            </p:nvSpPr>
            <p:spPr>
              <a:xfrm>
                <a:off x="251520" y="836712"/>
                <a:ext cx="8280920" cy="4093428"/>
              </a:xfrm>
              <a:prstGeom prst="rect">
                <a:avLst/>
              </a:prstGeom>
              <a:noFill/>
            </p:spPr>
            <p:txBody>
              <a:bodyPr wrap="square" rtlCol="0">
                <a:spAutoFit/>
              </a:bodyPr>
              <a:lstStyle/>
              <a:p>
                <a:r>
                  <a:rPr lang="sk-SK" sz="2000" dirty="0">
                    <a:solidFill>
                      <a:prstClr val="black"/>
                    </a:solidFill>
                  </a:rPr>
                  <a:t>Ak gravitačné pole nie je budené bodovými telesami ale hmotnosťou spojite rozloženou v priestore s hustotou </a:t>
                </a:r>
                <a14:m>
                  <m:oMath xmlns:m="http://schemas.openxmlformats.org/officeDocument/2006/math">
                    <m:r>
                      <a:rPr lang="en-US" sz="2000" i="1" smtClean="0">
                        <a:solidFill>
                          <a:prstClr val="black"/>
                        </a:solidFill>
                        <a:latin typeface="Cambria Math" panose="02040503050406030204" pitchFamily="18" charset="0"/>
                      </a:rPr>
                      <m:t>𝜚</m:t>
                    </m:r>
                    <m:r>
                      <a:rPr lang="en-US" sz="2000" i="1" smtClean="0">
                        <a:solidFill>
                          <a:prstClr val="black"/>
                        </a:solidFill>
                        <a:latin typeface="Cambria Math" panose="02040503050406030204" pitchFamily="18" charset="0"/>
                      </a:rPr>
                      <m:t>(</m:t>
                    </m:r>
                    <m:acc>
                      <m:accPr>
                        <m:chr m:val="⃗"/>
                        <m:ctrlPr>
                          <a:rPr lang="en-US" sz="2000" i="1" smtClean="0">
                            <a:solidFill>
                              <a:prstClr val="black"/>
                            </a:solidFill>
                            <a:latin typeface="Cambria Math" panose="02040503050406030204" pitchFamily="18" charset="0"/>
                          </a:rPr>
                        </m:ctrlPr>
                      </m:accPr>
                      <m:e>
                        <m:r>
                          <a:rPr lang="en-US" sz="2000" i="1" smtClean="0">
                            <a:solidFill>
                              <a:prstClr val="black"/>
                            </a:solidFill>
                            <a:latin typeface="Cambria Math" panose="02040503050406030204" pitchFamily="18" charset="0"/>
                          </a:rPr>
                          <m:t>𝑟</m:t>
                        </m:r>
                      </m:e>
                    </m:acc>
                    <m:r>
                      <a:rPr lang="en-US" sz="2000" i="1" smtClean="0">
                        <a:solidFill>
                          <a:prstClr val="black"/>
                        </a:solidFill>
                        <a:latin typeface="Cambria Math" panose="02040503050406030204" pitchFamily="18" charset="0"/>
                      </a:rPr>
                      <m:t>)</m:t>
                    </m:r>
                  </m:oMath>
                </a14:m>
                <a:r>
                  <a:rPr lang="sk-SK" sz="2000" dirty="0">
                    <a:solidFill>
                      <a:prstClr val="black"/>
                    </a:solidFill>
                  </a:rPr>
                  <a:t>, potom každý infinitezimálny objem </a:t>
                </a:r>
                <a14:m>
                  <m:oMath xmlns:m="http://schemas.openxmlformats.org/officeDocument/2006/math">
                    <m:r>
                      <a:rPr lang="sk-SK" sz="2000" i="1" smtClean="0">
                        <a:solidFill>
                          <a:prstClr val="black"/>
                        </a:solidFill>
                        <a:latin typeface="Cambria Math" panose="02040503050406030204" pitchFamily="18" charset="0"/>
                      </a:rPr>
                      <m:t>𝑑𝑉</m:t>
                    </m:r>
                  </m:oMath>
                </a14:m>
                <a:r>
                  <a:rPr lang="sk-SK" sz="2000" dirty="0">
                    <a:solidFill>
                      <a:prstClr val="black"/>
                    </a:solidFill>
                  </a:rPr>
                  <a:t>priestoru, v ktorom je nenulová hustota gravitujúcej hmotnosti môžeme považovať za bodový zdroj gravitačného poľa. Pre pole budené viacerými bodovými zdrojmi sme mali vzorec</a:t>
                </a:r>
              </a:p>
              <a:p>
                <a:endParaRPr lang="sk-SK" sz="2000" dirty="0">
                  <a:solidFill>
                    <a:prstClr val="black"/>
                  </a:solidFill>
                </a:endParaRPr>
              </a:p>
              <a:p>
                <a:endParaRPr lang="sk-SK" sz="2000" dirty="0">
                  <a:solidFill>
                    <a:prstClr val="black"/>
                  </a:solidFill>
                </a:endParaRPr>
              </a:p>
              <a:p>
                <a:endParaRPr lang="sk-SK" sz="2000" dirty="0">
                  <a:solidFill>
                    <a:prstClr val="black"/>
                  </a:solidFill>
                </a:endParaRPr>
              </a:p>
              <a:p>
                <a:r>
                  <a:rPr lang="sk-SK" sz="2000" dirty="0">
                    <a:solidFill>
                      <a:prstClr val="black"/>
                    </a:solidFill>
                  </a:rPr>
                  <a:t>pre spojito rozložené hmotnosť teda dostaneme</a:t>
                </a:r>
              </a:p>
              <a:p>
                <a:endParaRPr lang="sk-SK" sz="2000" dirty="0">
                  <a:solidFill>
                    <a:prstClr val="black"/>
                  </a:solidFill>
                </a:endParaRPr>
              </a:p>
              <a:p>
                <a:endParaRPr lang="sk-SK" sz="2000" dirty="0">
                  <a:solidFill>
                    <a:prstClr val="black"/>
                  </a:solidFill>
                </a:endParaRPr>
              </a:p>
              <a:p>
                <a:endParaRPr lang="sk-SK" sz="2000" dirty="0">
                  <a:solidFill>
                    <a:prstClr val="black"/>
                  </a:solidFill>
                </a:endParaRPr>
              </a:p>
              <a:p>
                <a:r>
                  <a:rPr lang="sk-SK" sz="2000" dirty="0">
                    <a:solidFill>
                      <a:prstClr val="black"/>
                    </a:solidFill>
                  </a:rPr>
                  <a:t>a pre výtok gravitačného poľa z uzavretej plochy teda dostaneme</a:t>
                </a:r>
                <a:endParaRPr lang="en-US" sz="2000" dirty="0">
                  <a:solidFill>
                    <a:prstClr val="black"/>
                  </a:solidFill>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251520" y="836712"/>
                <a:ext cx="8280920" cy="4093428"/>
              </a:xfrm>
              <a:prstGeom prst="rect">
                <a:avLst/>
              </a:prstGeom>
              <a:blipFill rotWithShape="0">
                <a:blip r:embed="rId7"/>
                <a:stretch>
                  <a:fillRect l="-736" t="-744" b="-1637"/>
                </a:stretch>
              </a:blipFill>
            </p:spPr>
            <p:txBody>
              <a:bodyPr/>
              <a:lstStyle/>
              <a:p>
                <a:r>
                  <a:rPr lang="en-US">
                    <a:noFill/>
                  </a:rPr>
                  <a:t> </a:t>
                </a:r>
              </a:p>
            </p:txBody>
          </p:sp>
        </mc:Fallback>
      </mc:AlternateContent>
      <p:pic>
        <p:nvPicPr>
          <p:cNvPr id="5" name="Picture 4"/>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2627784" y="2492896"/>
            <a:ext cx="3333750" cy="653415"/>
          </a:xfrm>
          <a:prstGeom prst="rect">
            <a:avLst/>
          </a:prstGeom>
        </p:spPr>
      </p:pic>
      <p:pic>
        <p:nvPicPr>
          <p:cNvPr id="11" name="Picture 10"/>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2411760" y="3789040"/>
            <a:ext cx="3760470" cy="600075"/>
          </a:xfrm>
          <a:prstGeom prst="rect">
            <a:avLst/>
          </a:prstGeom>
        </p:spPr>
      </p:pic>
      <p:pic>
        <p:nvPicPr>
          <p:cNvPr id="13" name="Picture 12"/>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a:xfrm>
            <a:off x="1907704" y="5229200"/>
            <a:ext cx="4632960" cy="765810"/>
          </a:xfrm>
          <a:prstGeom prst="rect">
            <a:avLst/>
          </a:prstGeom>
        </p:spPr>
      </p:pic>
      <p:sp>
        <p:nvSpPr>
          <p:cNvPr id="14" name="Rectangle 13"/>
          <p:cNvSpPr/>
          <p:nvPr/>
        </p:nvSpPr>
        <p:spPr>
          <a:xfrm>
            <a:off x="1691680" y="5085184"/>
            <a:ext cx="5112568" cy="100811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TextBox 14"/>
          <p:cNvSpPr txBox="1"/>
          <p:nvPr/>
        </p:nvSpPr>
        <p:spPr>
          <a:xfrm>
            <a:off x="323528" y="6381328"/>
            <a:ext cx="7704856" cy="400110"/>
          </a:xfrm>
          <a:prstGeom prst="rect">
            <a:avLst/>
          </a:prstGeom>
          <a:noFill/>
        </p:spPr>
        <p:txBody>
          <a:bodyPr wrap="square" rtlCol="0">
            <a:spAutoFit/>
          </a:bodyPr>
          <a:lstStyle/>
          <a:p>
            <a:r>
              <a:rPr lang="sk-SK" sz="2000" dirty="0">
                <a:solidFill>
                  <a:prstClr val="black"/>
                </a:solidFill>
              </a:rPr>
              <a:t>Tomuto vzťahu sa hovorí </a:t>
            </a:r>
            <a:r>
              <a:rPr lang="sk-SK" sz="2000" dirty="0" err="1">
                <a:solidFill>
                  <a:prstClr val="black"/>
                </a:solidFill>
              </a:rPr>
              <a:t>Gaussova</a:t>
            </a:r>
            <a:r>
              <a:rPr lang="sk-SK" sz="2000" dirty="0">
                <a:solidFill>
                  <a:prstClr val="black"/>
                </a:solidFill>
              </a:rPr>
              <a:t> veta (v integrálnom tvare).</a:t>
            </a:r>
            <a:endParaRPr lang="en-US" sz="2000" dirty="0">
              <a:solidFill>
                <a:prstClr val="black"/>
              </a:solidFill>
            </a:endParaRPr>
          </a:p>
        </p:txBody>
      </p:sp>
    </p:spTree>
    <p:extLst>
      <p:ext uri="{BB962C8B-B14F-4D97-AF65-F5344CB8AC3E}">
        <p14:creationId xmlns:p14="http://schemas.microsoft.com/office/powerpoint/2010/main" val="74695204"/>
      </p:ext>
    </p:extLst>
  </p:cSld>
  <p:clrMapOvr>
    <a:masterClrMapping/>
  </p:clrMapOvr>
  <p:extLst mod="1"/>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3A2F171-A641-4D3E-AA75-363029A1D4AF}" type="slidenum">
              <a:rPr lang="en-US" smtClean="0"/>
              <a:t>14</a:t>
            </a:fld>
            <a:endParaRPr lang="en-US"/>
          </a:p>
        </p:txBody>
      </p:sp>
      <p:sp>
        <p:nvSpPr>
          <p:cNvPr id="3" name="TextBox 2"/>
          <p:cNvSpPr txBox="1"/>
          <p:nvPr/>
        </p:nvSpPr>
        <p:spPr>
          <a:xfrm>
            <a:off x="827584" y="188640"/>
            <a:ext cx="7344816" cy="461665"/>
          </a:xfrm>
          <a:prstGeom prst="rect">
            <a:avLst/>
          </a:prstGeom>
          <a:noFill/>
        </p:spPr>
        <p:txBody>
          <a:bodyPr wrap="square" rtlCol="0">
            <a:spAutoFit/>
          </a:bodyPr>
          <a:lstStyle/>
          <a:p>
            <a:pPr algn="ctr"/>
            <a:r>
              <a:rPr lang="sk-SK" sz="2400" b="1" dirty="0"/>
              <a:t>Gravitačný potenciál</a:t>
            </a:r>
          </a:p>
        </p:txBody>
      </p:sp>
      <p:sp>
        <p:nvSpPr>
          <p:cNvPr id="5" name="TextBox 4"/>
          <p:cNvSpPr txBox="1"/>
          <p:nvPr/>
        </p:nvSpPr>
        <p:spPr>
          <a:xfrm>
            <a:off x="251520" y="908720"/>
            <a:ext cx="8568952" cy="3785652"/>
          </a:xfrm>
          <a:prstGeom prst="rect">
            <a:avLst/>
          </a:prstGeom>
          <a:noFill/>
        </p:spPr>
        <p:txBody>
          <a:bodyPr wrap="square" rtlCol="0">
            <a:spAutoFit/>
          </a:bodyPr>
          <a:lstStyle/>
          <a:p>
            <a:r>
              <a:rPr lang="sk-SK" sz="2000" dirty="0"/>
              <a:t>Všetky vzťahy pre potenciál, ktoré sme diskutovali boli lineárne, preto zovšeobecnenie na prípad viacerých zdrojov gravitačného poľa je triviálne. Gravitačný potenciál poľa budeného viacerými bodovými zdrojmi je teda</a:t>
            </a:r>
          </a:p>
          <a:p>
            <a:endParaRPr lang="sk-SK" sz="2000" dirty="0"/>
          </a:p>
          <a:p>
            <a:endParaRPr lang="sk-SK" sz="2000" dirty="0"/>
          </a:p>
          <a:p>
            <a:r>
              <a:rPr lang="sk-SK" sz="2000" dirty="0"/>
              <a:t>a pre  spojité rozloženie</a:t>
            </a:r>
          </a:p>
          <a:p>
            <a:endParaRPr lang="sk-SK" sz="2000" dirty="0"/>
          </a:p>
          <a:p>
            <a:endParaRPr lang="sk-SK" sz="2000" dirty="0"/>
          </a:p>
          <a:p>
            <a:r>
              <a:rPr lang="sk-SK" sz="2000" dirty="0"/>
              <a:t>explicitným derivovaním sa možno presvedčiť o tom, že  intenzita poľa sa dá vypočítať ako záporný gradient potenciálu</a:t>
            </a:r>
          </a:p>
          <a:p>
            <a:endParaRPr lang="sk-SK" sz="2000" dirty="0"/>
          </a:p>
          <a:p>
            <a:r>
              <a:rPr lang="sk-SK" sz="2000" dirty="0"/>
              <a:t>teda že platí</a:t>
            </a:r>
            <a:endParaRPr lang="en-US" sz="2000" dirty="0"/>
          </a:p>
        </p:txBody>
      </p:sp>
      <p:pic>
        <p:nvPicPr>
          <p:cNvPr id="8" name="Picture 7"/>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3059832" y="2060848"/>
            <a:ext cx="2172272" cy="582930"/>
          </a:xfrm>
          <a:prstGeom prst="rect">
            <a:avLst/>
          </a:prstGeom>
        </p:spPr>
      </p:pic>
      <p:pic>
        <p:nvPicPr>
          <p:cNvPr id="10" name="Picture 9"/>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2987824" y="2852936"/>
            <a:ext cx="2532317" cy="540068"/>
          </a:xfrm>
          <a:prstGeom prst="rect">
            <a:avLst/>
          </a:prstGeom>
        </p:spPr>
      </p:pic>
      <p:pic>
        <p:nvPicPr>
          <p:cNvPr id="11" name="Picture 10"/>
          <p:cNvPicPr>
            <a:picLocks noChangeAspect="1"/>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3131840" y="4077072"/>
            <a:ext cx="1484757" cy="276035"/>
          </a:xfrm>
          <a:prstGeom prst="rect">
            <a:avLst/>
          </a:prstGeom>
        </p:spPr>
      </p:pic>
      <p:pic>
        <p:nvPicPr>
          <p:cNvPr id="25" name="Picture 24"/>
          <p:cNvPicPr>
            <a:picLocks noChangeAspect="1"/>
          </p:cNvPicPr>
          <p:nvPr>
            <p:custDataLst>
              <p:tags r:id="rId4"/>
            </p:custDataLst>
          </p:nvPr>
        </p:nvPicPr>
        <p:blipFill>
          <a:blip r:embed="rId9" cstate="print">
            <a:extLst>
              <a:ext uri="{28A0092B-C50C-407E-A947-70E740481C1C}">
                <a14:useLocalDpi xmlns:a14="http://schemas.microsoft.com/office/drawing/2010/main" val="0"/>
              </a:ext>
            </a:extLst>
          </a:blip>
          <a:stretch>
            <a:fillRect/>
          </a:stretch>
        </p:blipFill>
        <p:spPr>
          <a:xfrm>
            <a:off x="1547664" y="4725144"/>
            <a:ext cx="5477828" cy="540068"/>
          </a:xfrm>
          <a:prstGeom prst="rect">
            <a:avLst/>
          </a:prstGeom>
        </p:spPr>
      </p:pic>
      <p:sp>
        <p:nvSpPr>
          <p:cNvPr id="26" name="TextBox 25"/>
          <p:cNvSpPr txBox="1"/>
          <p:nvPr/>
        </p:nvSpPr>
        <p:spPr>
          <a:xfrm>
            <a:off x="179512" y="5517232"/>
            <a:ext cx="8640960" cy="1323439"/>
          </a:xfrm>
          <a:prstGeom prst="rect">
            <a:avLst/>
          </a:prstGeom>
          <a:noFill/>
        </p:spPr>
        <p:txBody>
          <a:bodyPr wrap="square" rtlCol="0">
            <a:spAutoFit/>
          </a:bodyPr>
          <a:lstStyle/>
          <a:p>
            <a:r>
              <a:rPr lang="sk-SK" sz="2000" dirty="0"/>
              <a:t>Poznamenajme, že ak chceme pre dané rozloženie gravitujúcej hmoty priamu vypočítať intenzitu gravitačného poľa, musíme pracovať s vektormi a teda „dávať pozor na kosínusy“. Spravidla je jednoduchšie vypočítať najprv skalárnu veličinu potenciál a potom vypočítať intenzitu ako záporný </a:t>
            </a:r>
            <a:r>
              <a:rPr lang="sk-SK" sz="2000"/>
              <a:t>gradient potenciálu.</a:t>
            </a:r>
            <a:endParaRPr lang="en-US" sz="2000" dirty="0"/>
          </a:p>
        </p:txBody>
      </p:sp>
    </p:spTree>
    <p:extLst>
      <p:ext uri="{BB962C8B-B14F-4D97-AF65-F5344CB8AC3E}">
        <p14:creationId xmlns:p14="http://schemas.microsoft.com/office/powerpoint/2010/main" val="39521594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3A2F171-A641-4D3E-AA75-363029A1D4AF}" type="slidenum">
              <a:rPr lang="en-US" smtClean="0"/>
              <a:t>15</a:t>
            </a:fld>
            <a:endParaRPr lang="en-US"/>
          </a:p>
        </p:txBody>
      </p:sp>
      <p:sp>
        <p:nvSpPr>
          <p:cNvPr id="3" name="TextBox 2"/>
          <p:cNvSpPr txBox="1"/>
          <p:nvPr/>
        </p:nvSpPr>
        <p:spPr>
          <a:xfrm>
            <a:off x="1835696" y="404664"/>
            <a:ext cx="5976664" cy="461665"/>
          </a:xfrm>
          <a:prstGeom prst="rect">
            <a:avLst/>
          </a:prstGeom>
          <a:noFill/>
        </p:spPr>
        <p:txBody>
          <a:bodyPr wrap="square" rtlCol="0">
            <a:spAutoFit/>
          </a:bodyPr>
          <a:lstStyle/>
          <a:p>
            <a:pPr algn="ctr"/>
            <a:r>
              <a:rPr lang="sk-SK" sz="2400" b="1" dirty="0"/>
              <a:t>Vizualizácia gravitačného poľa</a:t>
            </a:r>
          </a:p>
        </p:txBody>
      </p:sp>
      <p:sp>
        <p:nvSpPr>
          <p:cNvPr id="5" name="Oval 4"/>
          <p:cNvSpPr/>
          <p:nvPr/>
        </p:nvSpPr>
        <p:spPr>
          <a:xfrm>
            <a:off x="4309336" y="3736785"/>
            <a:ext cx="360040" cy="360040"/>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a:off x="4505481" y="2626847"/>
            <a:ext cx="0" cy="93610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rot="2700000">
            <a:off x="5052467" y="2849798"/>
            <a:ext cx="0" cy="93610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16200000">
            <a:off x="3673907" y="3425290"/>
            <a:ext cx="0" cy="93610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18900000">
            <a:off x="3922719" y="2863050"/>
            <a:ext cx="0" cy="93610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13500000">
            <a:off x="3906154" y="3989485"/>
            <a:ext cx="0" cy="93610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498855" y="4260177"/>
            <a:ext cx="0" cy="93610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18900000" flipV="1">
            <a:off x="5085597" y="3986172"/>
            <a:ext cx="0" cy="93610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5400000" flipH="1">
            <a:off x="5287360" y="3428603"/>
            <a:ext cx="0" cy="93610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16200000">
            <a:off x="2699872" y="3627116"/>
            <a:ext cx="0" cy="5760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5400000" flipH="1">
            <a:off x="6291211" y="3610551"/>
            <a:ext cx="0" cy="5760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6" name="Group 15"/>
          <p:cNvGrpSpPr/>
          <p:nvPr/>
        </p:nvGrpSpPr>
        <p:grpSpPr>
          <a:xfrm>
            <a:off x="3227688" y="1834759"/>
            <a:ext cx="2780189" cy="1123851"/>
            <a:chOff x="2790151" y="1340768"/>
            <a:chExt cx="2780189" cy="1123851"/>
          </a:xfrm>
        </p:grpSpPr>
        <p:cxnSp>
          <p:nvCxnSpPr>
            <p:cNvPr id="17" name="Straight Arrow Connector 16"/>
            <p:cNvCxnSpPr/>
            <p:nvPr/>
          </p:nvCxnSpPr>
          <p:spPr>
            <a:xfrm>
              <a:off x="4067944" y="1340768"/>
              <a:ext cx="0" cy="5760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2700000">
              <a:off x="5282340" y="1807936"/>
              <a:ext cx="0" cy="5760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18900000">
              <a:off x="2790151" y="1888619"/>
              <a:ext cx="0" cy="5760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20" name="Straight Arrow Connector 19"/>
          <p:cNvCxnSpPr/>
          <p:nvPr/>
        </p:nvCxnSpPr>
        <p:spPr>
          <a:xfrm rot="10800000">
            <a:off x="4505481" y="5435159"/>
            <a:ext cx="0" cy="5760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13500000">
            <a:off x="3174544" y="4896273"/>
            <a:ext cx="0" cy="5760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rot="8100000">
            <a:off x="5783274" y="4887308"/>
            <a:ext cx="0" cy="5760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18262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3A2F171-A641-4D3E-AA75-363029A1D4AF}" type="slidenum">
              <a:rPr lang="en-US" smtClean="0"/>
              <a:t>16</a:t>
            </a:fld>
            <a:endParaRPr lang="en-US"/>
          </a:p>
        </p:txBody>
      </p:sp>
      <p:sp>
        <p:nvSpPr>
          <p:cNvPr id="3" name="TextBox 2"/>
          <p:cNvSpPr txBox="1"/>
          <p:nvPr/>
        </p:nvSpPr>
        <p:spPr>
          <a:xfrm>
            <a:off x="1835696" y="404664"/>
            <a:ext cx="5976664" cy="461665"/>
          </a:xfrm>
          <a:prstGeom prst="rect">
            <a:avLst/>
          </a:prstGeom>
          <a:noFill/>
        </p:spPr>
        <p:txBody>
          <a:bodyPr wrap="square" rtlCol="0">
            <a:spAutoFit/>
          </a:bodyPr>
          <a:lstStyle/>
          <a:p>
            <a:pPr algn="ctr"/>
            <a:r>
              <a:rPr lang="sk-SK" sz="2400" b="1" dirty="0"/>
              <a:t>Vizualizácia gravitačného poľa</a:t>
            </a:r>
            <a:r>
              <a:rPr lang="en-US" sz="2400" b="1" dirty="0"/>
              <a:t> </a:t>
            </a:r>
            <a:r>
              <a:rPr lang="sk-SK" sz="2400" b="1" dirty="0"/>
              <a:t>- siločiary</a:t>
            </a:r>
          </a:p>
        </p:txBody>
      </p:sp>
      <p:pic>
        <p:nvPicPr>
          <p:cNvPr id="46" name="Picture 45"/>
          <p:cNvPicPr>
            <a:picLocks noChangeAspect="1"/>
          </p:cNvPicPr>
          <p:nvPr/>
        </p:nvPicPr>
        <p:blipFill>
          <a:blip r:embed="rId2"/>
          <a:stretch>
            <a:fillRect/>
          </a:stretch>
        </p:blipFill>
        <p:spPr>
          <a:xfrm>
            <a:off x="2913653" y="1369517"/>
            <a:ext cx="3635737" cy="3643916"/>
          </a:xfrm>
          <a:prstGeom prst="rect">
            <a:avLst/>
          </a:prstGeom>
        </p:spPr>
      </p:pic>
      <p:sp>
        <p:nvSpPr>
          <p:cNvPr id="47" name="TextBox 46"/>
          <p:cNvSpPr txBox="1"/>
          <p:nvPr/>
        </p:nvSpPr>
        <p:spPr>
          <a:xfrm>
            <a:off x="262890" y="5394960"/>
            <a:ext cx="8252460" cy="646331"/>
          </a:xfrm>
          <a:prstGeom prst="rect">
            <a:avLst/>
          </a:prstGeom>
          <a:noFill/>
        </p:spPr>
        <p:txBody>
          <a:bodyPr wrap="square" rtlCol="0">
            <a:spAutoFit/>
          </a:bodyPr>
          <a:lstStyle/>
          <a:p>
            <a:r>
              <a:rPr lang="sk-SK" b="1" dirty="0">
                <a:latin typeface="Arial" panose="020B0604020202020204" pitchFamily="34" charset="0"/>
                <a:cs typeface="Arial" panose="020B0604020202020204" pitchFamily="34" charset="0"/>
              </a:rPr>
              <a:t>Siločiara</a:t>
            </a:r>
            <a:r>
              <a:rPr lang="sk-SK" dirty="0">
                <a:latin typeface="Arial" panose="020B0604020202020204" pitchFamily="34" charset="0"/>
                <a:cs typeface="Arial" panose="020B0604020202020204" pitchFamily="34" charset="0"/>
              </a:rPr>
              <a:t> je taká čiara, že gravitačné pole v každom jej bode má smer jej dotyčnice v tomto bode.</a:t>
            </a:r>
          </a:p>
        </p:txBody>
      </p:sp>
    </p:spTree>
    <p:extLst>
      <p:ext uri="{BB962C8B-B14F-4D97-AF65-F5344CB8AC3E}">
        <p14:creationId xmlns:p14="http://schemas.microsoft.com/office/powerpoint/2010/main" val="14985735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3A2F171-A641-4D3E-AA75-363029A1D4AF}" type="slidenum">
              <a:rPr lang="en-US" smtClean="0"/>
              <a:t>17</a:t>
            </a:fld>
            <a:endParaRPr lang="en-US" dirty="0"/>
          </a:p>
        </p:txBody>
      </p:sp>
      <p:sp>
        <p:nvSpPr>
          <p:cNvPr id="3" name="TextBox 2"/>
          <p:cNvSpPr txBox="1"/>
          <p:nvPr/>
        </p:nvSpPr>
        <p:spPr>
          <a:xfrm>
            <a:off x="909866" y="172036"/>
            <a:ext cx="7308304" cy="461665"/>
          </a:xfrm>
          <a:prstGeom prst="rect">
            <a:avLst/>
          </a:prstGeom>
          <a:noFill/>
        </p:spPr>
        <p:txBody>
          <a:bodyPr wrap="square" rtlCol="0">
            <a:spAutoFit/>
          </a:bodyPr>
          <a:lstStyle/>
          <a:p>
            <a:pPr algn="ctr"/>
            <a:r>
              <a:rPr lang="sk-SK" sz="2400" b="1" dirty="0"/>
              <a:t>Vizualizácia gravitačného poľa</a:t>
            </a:r>
            <a:r>
              <a:rPr lang="en-US" sz="2400" b="1" dirty="0"/>
              <a:t> </a:t>
            </a:r>
            <a:r>
              <a:rPr lang="sk-SK" sz="2400" b="1" dirty="0"/>
              <a:t>– </a:t>
            </a:r>
            <a:r>
              <a:rPr lang="sk-SK" sz="2400" b="1" dirty="0" err="1"/>
              <a:t>ekvipotenciálne</a:t>
            </a:r>
            <a:r>
              <a:rPr lang="sk-SK" sz="2400" b="1" dirty="0"/>
              <a:t> hladiny</a:t>
            </a:r>
          </a:p>
        </p:txBody>
      </p:sp>
      <p:pic>
        <p:nvPicPr>
          <p:cNvPr id="46" name="Picture 45"/>
          <p:cNvPicPr>
            <a:picLocks noChangeAspect="1"/>
          </p:cNvPicPr>
          <p:nvPr/>
        </p:nvPicPr>
        <p:blipFill>
          <a:blip r:embed="rId2"/>
          <a:stretch>
            <a:fillRect/>
          </a:stretch>
        </p:blipFill>
        <p:spPr>
          <a:xfrm>
            <a:off x="2822213" y="747580"/>
            <a:ext cx="3635737" cy="3643916"/>
          </a:xfrm>
          <a:prstGeom prst="rect">
            <a:avLst/>
          </a:prstGeom>
        </p:spPr>
      </p:pic>
      <p:sp>
        <p:nvSpPr>
          <p:cNvPr id="4" name="Oval 3"/>
          <p:cNvSpPr/>
          <p:nvPr/>
        </p:nvSpPr>
        <p:spPr>
          <a:xfrm>
            <a:off x="3851910" y="1786583"/>
            <a:ext cx="1531620" cy="1531620"/>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0000"/>
              </a:solidFill>
            </a:endParaRPr>
          </a:p>
        </p:txBody>
      </p:sp>
      <p:sp>
        <p:nvSpPr>
          <p:cNvPr id="7" name="Oval 6"/>
          <p:cNvSpPr/>
          <p:nvPr/>
        </p:nvSpPr>
        <p:spPr>
          <a:xfrm>
            <a:off x="3512820" y="1451303"/>
            <a:ext cx="2236470" cy="2236470"/>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0000"/>
              </a:solidFill>
            </a:endParaRPr>
          </a:p>
        </p:txBody>
      </p:sp>
      <p:sp>
        <p:nvSpPr>
          <p:cNvPr id="8" name="Oval 7"/>
          <p:cNvSpPr/>
          <p:nvPr/>
        </p:nvSpPr>
        <p:spPr>
          <a:xfrm>
            <a:off x="3253740" y="1169363"/>
            <a:ext cx="2750820" cy="2750820"/>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0000"/>
              </a:solidFill>
            </a:endParaRPr>
          </a:p>
        </p:txBody>
      </p:sp>
      <mc:AlternateContent xmlns:mc="http://schemas.openxmlformats.org/markup-compatibility/2006" xmlns:a14="http://schemas.microsoft.com/office/drawing/2010/main">
        <mc:Choice Requires="a14">
          <p:sp>
            <p:nvSpPr>
              <p:cNvPr id="5" name="TextBox 4"/>
              <p:cNvSpPr txBox="1"/>
              <p:nvPr/>
            </p:nvSpPr>
            <p:spPr>
              <a:xfrm>
                <a:off x="72028" y="4476276"/>
                <a:ext cx="8983980" cy="1754326"/>
              </a:xfrm>
              <a:prstGeom prst="rect">
                <a:avLst/>
              </a:prstGeom>
              <a:noFill/>
            </p:spPr>
            <p:txBody>
              <a:bodyPr wrap="square" rtlCol="0">
                <a:spAutoFit/>
              </a:bodyPr>
              <a:lstStyle/>
              <a:p>
                <a:r>
                  <a:rPr lang="sk-SK" b="1" dirty="0">
                    <a:latin typeface="Arial" panose="020B0604020202020204" pitchFamily="34" charset="0"/>
                    <a:cs typeface="Arial" panose="020B0604020202020204" pitchFamily="34" charset="0"/>
                  </a:rPr>
                  <a:t>Ekvipotenciálna hladina je plocha</a:t>
                </a:r>
                <a:r>
                  <a:rPr lang="sk-SK" dirty="0">
                    <a:latin typeface="Arial" panose="020B0604020202020204" pitchFamily="34" charset="0"/>
                    <a:cs typeface="Arial" panose="020B0604020202020204" pitchFamily="34" charset="0"/>
                  </a:rPr>
                  <a:t> taká, že v každom jej bode má gravitačný potenciál rovnakú hodnotu. Dôsledok: na premiestňovanie hmotného bodu po </a:t>
                </a:r>
                <a:r>
                  <a:rPr lang="sk-SK" dirty="0" err="1">
                    <a:latin typeface="Arial" panose="020B0604020202020204" pitchFamily="34" charset="0"/>
                    <a:cs typeface="Arial" panose="020B0604020202020204" pitchFamily="34" charset="0"/>
                  </a:rPr>
                  <a:t>ekvipotenciálnej</a:t>
                </a:r>
                <a:r>
                  <a:rPr lang="sk-SK" dirty="0">
                    <a:latin typeface="Arial" panose="020B0604020202020204" pitchFamily="34" charset="0"/>
                    <a:cs typeface="Arial" panose="020B0604020202020204" pitchFamily="34" charset="0"/>
                  </a:rPr>
                  <a:t> ploche netreba konať prácu. Teda ak vektor malého posunutia </a:t>
                </a:r>
                <a14:m>
                  <m:oMath xmlns:m="http://schemas.openxmlformats.org/officeDocument/2006/math">
                    <m:r>
                      <a:rPr lang="en-US" b="0" i="1" smtClean="0">
                        <a:latin typeface="Cambria Math" panose="02040503050406030204" pitchFamily="18" charset="0"/>
                        <a:cs typeface="Arial" panose="020B0604020202020204" pitchFamily="34" charset="0"/>
                      </a:rPr>
                      <m:t>𝑑</m:t>
                    </m:r>
                    <m:acc>
                      <m:accPr>
                        <m:chr m:val="⃗"/>
                        <m:ctrlPr>
                          <a:rPr lang="en-US" b="0" i="1" smtClean="0">
                            <a:latin typeface="Cambria Math" panose="02040503050406030204" pitchFamily="18" charset="0"/>
                            <a:cs typeface="Arial" panose="020B0604020202020204" pitchFamily="34" charset="0"/>
                          </a:rPr>
                        </m:ctrlPr>
                      </m:accPr>
                      <m:e>
                        <m:r>
                          <a:rPr lang="en-US" b="0" i="1" smtClean="0">
                            <a:latin typeface="Cambria Math" panose="02040503050406030204" pitchFamily="18" charset="0"/>
                            <a:cs typeface="Arial" panose="020B0604020202020204" pitchFamily="34" charset="0"/>
                          </a:rPr>
                          <m:t>𝑟</m:t>
                        </m:r>
                      </m:e>
                    </m:acc>
                  </m:oMath>
                </a14:m>
                <a:r>
                  <a:rPr lang="sk-SK" dirty="0">
                    <a:latin typeface="Arial" panose="020B0604020202020204" pitchFamily="34" charset="0"/>
                    <a:cs typeface="Arial" panose="020B0604020202020204" pitchFamily="34" charset="0"/>
                  </a:rPr>
                  <a:t> leží na </a:t>
                </a:r>
                <a:r>
                  <a:rPr lang="sk-SK" dirty="0" err="1">
                    <a:latin typeface="Arial" panose="020B0604020202020204" pitchFamily="34" charset="0"/>
                    <a:cs typeface="Arial" panose="020B0604020202020204" pitchFamily="34" charset="0"/>
                  </a:rPr>
                  <a:t>ekvipotenciálnej</a:t>
                </a:r>
                <a:r>
                  <a:rPr lang="sk-SK" dirty="0">
                    <a:latin typeface="Arial" panose="020B0604020202020204" pitchFamily="34" charset="0"/>
                    <a:cs typeface="Arial" panose="020B0604020202020204" pitchFamily="34" charset="0"/>
                  </a:rPr>
                  <a:t> ploche, potom </a:t>
                </a:r>
                <a14:m>
                  <m:oMath xmlns:m="http://schemas.openxmlformats.org/officeDocument/2006/math">
                    <m:acc>
                      <m:accPr>
                        <m:chr m:val="⃗"/>
                        <m:ctrlPr>
                          <a:rPr lang="en-US" b="0" i="1" smtClean="0">
                            <a:latin typeface="Cambria Math" panose="02040503050406030204" pitchFamily="18" charset="0"/>
                            <a:cs typeface="Arial" panose="020B0604020202020204" pitchFamily="34" charset="0"/>
                          </a:rPr>
                        </m:ctrlPr>
                      </m:accPr>
                      <m:e>
                        <m:r>
                          <a:rPr lang="en-US" b="0" i="1" smtClean="0">
                            <a:latin typeface="Cambria Math" panose="02040503050406030204" pitchFamily="18" charset="0"/>
                            <a:cs typeface="Arial" panose="020B0604020202020204" pitchFamily="34" charset="0"/>
                          </a:rPr>
                          <m:t>𝑔</m:t>
                        </m:r>
                      </m:e>
                    </m:acc>
                    <m:d>
                      <m:dPr>
                        <m:ctrlPr>
                          <a:rPr lang="en-US" b="0" i="1" dirty="0" smtClean="0">
                            <a:latin typeface="Cambria Math" panose="02040503050406030204" pitchFamily="18" charset="0"/>
                            <a:cs typeface="Arial" panose="020B0604020202020204" pitchFamily="34" charset="0"/>
                          </a:rPr>
                        </m:ctrlPr>
                      </m:dPr>
                      <m:e>
                        <m:acc>
                          <m:accPr>
                            <m:chr m:val="⃗"/>
                            <m:ctrlPr>
                              <a:rPr lang="en-US" b="0" i="1" dirty="0" smtClean="0">
                                <a:latin typeface="Cambria Math" panose="02040503050406030204" pitchFamily="18" charset="0"/>
                                <a:cs typeface="Arial" panose="020B0604020202020204" pitchFamily="34" charset="0"/>
                              </a:rPr>
                            </m:ctrlPr>
                          </m:accPr>
                          <m:e>
                            <m:r>
                              <a:rPr lang="en-US" b="0" i="1" dirty="0" smtClean="0">
                                <a:latin typeface="Cambria Math" panose="02040503050406030204" pitchFamily="18" charset="0"/>
                                <a:cs typeface="Arial" panose="020B0604020202020204" pitchFamily="34" charset="0"/>
                              </a:rPr>
                              <m:t>𝑟</m:t>
                            </m:r>
                          </m:e>
                        </m:acc>
                      </m:e>
                    </m:d>
                    <m:r>
                      <a:rPr lang="en-US" b="0" i="1" dirty="0" smtClean="0">
                        <a:latin typeface="Cambria Math" panose="02040503050406030204" pitchFamily="18" charset="0"/>
                        <a:cs typeface="Arial" panose="020B0604020202020204" pitchFamily="34" charset="0"/>
                      </a:rPr>
                      <m:t>.</m:t>
                    </m:r>
                    <m:r>
                      <a:rPr lang="en-US" b="0" i="1" dirty="0" smtClean="0">
                        <a:latin typeface="Cambria Math" panose="02040503050406030204" pitchFamily="18" charset="0"/>
                        <a:cs typeface="Arial" panose="020B0604020202020204" pitchFamily="34" charset="0"/>
                      </a:rPr>
                      <m:t>𝑑</m:t>
                    </m:r>
                    <m:acc>
                      <m:accPr>
                        <m:chr m:val="⃗"/>
                        <m:ctrlPr>
                          <a:rPr lang="en-US" b="0" i="1" dirty="0" smtClean="0">
                            <a:latin typeface="Cambria Math" panose="02040503050406030204" pitchFamily="18" charset="0"/>
                            <a:cs typeface="Arial" panose="020B0604020202020204" pitchFamily="34" charset="0"/>
                          </a:rPr>
                        </m:ctrlPr>
                      </m:accPr>
                      <m:e>
                        <m:r>
                          <a:rPr lang="en-US" b="0" i="1" dirty="0" smtClean="0">
                            <a:latin typeface="Cambria Math" panose="02040503050406030204" pitchFamily="18" charset="0"/>
                            <a:cs typeface="Arial" panose="020B0604020202020204" pitchFamily="34" charset="0"/>
                          </a:rPr>
                          <m:t>𝑟</m:t>
                        </m:r>
                      </m:e>
                    </m:acc>
                    <m:r>
                      <a:rPr lang="en-US" b="0" i="1" dirty="0" smtClean="0">
                        <a:latin typeface="Cambria Math" panose="02040503050406030204" pitchFamily="18" charset="0"/>
                        <a:cs typeface="Arial" panose="020B0604020202020204" pitchFamily="34" charset="0"/>
                      </a:rPr>
                      <m:t>=0</m:t>
                    </m:r>
                  </m:oMath>
                </a14:m>
                <a:r>
                  <a:rPr lang="en-US" dirty="0">
                    <a:latin typeface="Arial" panose="020B0604020202020204" pitchFamily="34" charset="0"/>
                    <a:cs typeface="Arial" panose="020B0604020202020204" pitchFamily="34" charset="0"/>
                  </a:rPr>
                  <a:t>. </a:t>
                </a:r>
                <a:r>
                  <a:rPr lang="sk-SK" dirty="0">
                    <a:latin typeface="Arial" panose="020B0604020202020204" pitchFamily="34" charset="0"/>
                    <a:cs typeface="Arial" panose="020B0604020202020204" pitchFamily="34" charset="0"/>
                  </a:rPr>
                  <a:t>Teda vektor intenzity gravitačného poľa je kolmý na vektor </a:t>
                </a:r>
                <a14:m>
                  <m:oMath xmlns:m="http://schemas.openxmlformats.org/officeDocument/2006/math">
                    <m:r>
                      <a:rPr lang="en-US" i="1">
                        <a:latin typeface="Cambria Math" panose="02040503050406030204" pitchFamily="18" charset="0"/>
                        <a:cs typeface="Arial" panose="020B0604020202020204" pitchFamily="34" charset="0"/>
                      </a:rPr>
                      <m:t>𝑑</m:t>
                    </m:r>
                    <m:acc>
                      <m:accPr>
                        <m:chr m:val="⃗"/>
                        <m:ctrlPr>
                          <a:rPr lang="en-US" i="1">
                            <a:latin typeface="Cambria Math" panose="02040503050406030204" pitchFamily="18" charset="0"/>
                            <a:cs typeface="Arial" panose="020B0604020202020204" pitchFamily="34" charset="0"/>
                          </a:rPr>
                        </m:ctrlPr>
                      </m:accPr>
                      <m:e>
                        <m:r>
                          <a:rPr lang="en-US" i="1">
                            <a:latin typeface="Cambria Math" panose="02040503050406030204" pitchFamily="18" charset="0"/>
                            <a:cs typeface="Arial" panose="020B0604020202020204" pitchFamily="34" charset="0"/>
                          </a:rPr>
                          <m:t>𝑟</m:t>
                        </m:r>
                      </m:e>
                    </m:acc>
                  </m:oMath>
                </a14:m>
                <a:r>
                  <a:rPr lang="sk-SK" dirty="0">
                    <a:latin typeface="Arial" panose="020B0604020202020204" pitchFamily="34" charset="0"/>
                    <a:cs typeface="Arial" panose="020B0604020202020204" pitchFamily="34" charset="0"/>
                  </a:rPr>
                  <a:t> a teda </a:t>
                </a:r>
                <a:r>
                  <a:rPr lang="sk-SK" b="1" dirty="0">
                    <a:latin typeface="Arial" panose="020B0604020202020204" pitchFamily="34" charset="0"/>
                    <a:cs typeface="Arial" panose="020B0604020202020204" pitchFamily="34" charset="0"/>
                  </a:rPr>
                  <a:t>siločiara je kolmá na </a:t>
                </a:r>
                <a:r>
                  <a:rPr lang="sk-SK" b="1" dirty="0" err="1">
                    <a:latin typeface="Arial" panose="020B0604020202020204" pitchFamily="34" charset="0"/>
                    <a:cs typeface="Arial" panose="020B0604020202020204" pitchFamily="34" charset="0"/>
                  </a:rPr>
                  <a:t>ekvipotenciálnu</a:t>
                </a:r>
                <a:r>
                  <a:rPr lang="sk-SK" b="1" dirty="0">
                    <a:latin typeface="Arial" panose="020B0604020202020204" pitchFamily="34" charset="0"/>
                    <a:cs typeface="Arial" panose="020B0604020202020204" pitchFamily="34" charset="0"/>
                  </a:rPr>
                  <a:t> plochu</a:t>
                </a:r>
                <a:r>
                  <a:rPr lang="sk-SK" dirty="0">
                    <a:latin typeface="Arial" panose="020B0604020202020204" pitchFamily="34" charset="0"/>
                    <a:cs typeface="Arial" panose="020B0604020202020204" pitchFamily="34" charset="0"/>
                  </a:rPr>
                  <a:t> v bode, kde tou plochou prechádza.</a:t>
                </a:r>
              </a:p>
            </p:txBody>
          </p:sp>
        </mc:Choice>
        <mc:Fallback xmlns="">
          <p:sp>
            <p:nvSpPr>
              <p:cNvPr id="5" name="TextBox 4"/>
              <p:cNvSpPr txBox="1">
                <a:spLocks noRot="1" noChangeAspect="1" noMove="1" noResize="1" noEditPoints="1" noAdjustHandles="1" noChangeArrowheads="1" noChangeShapeType="1" noTextEdit="1"/>
              </p:cNvSpPr>
              <p:nvPr/>
            </p:nvSpPr>
            <p:spPr>
              <a:xfrm>
                <a:off x="72028" y="4476276"/>
                <a:ext cx="8983980" cy="1754326"/>
              </a:xfrm>
              <a:prstGeom prst="rect">
                <a:avLst/>
              </a:prstGeom>
              <a:blipFill rotWithShape="0">
                <a:blip r:embed="rId5"/>
                <a:stretch>
                  <a:fillRect l="-611" t="-1736" b="-4514"/>
                </a:stretch>
              </a:blipFill>
            </p:spPr>
            <p:txBody>
              <a:bodyPr/>
              <a:lstStyle/>
              <a:p>
                <a:r>
                  <a:rPr lang="sk-SK">
                    <a:noFill/>
                  </a:rPr>
                  <a:t> </a:t>
                </a:r>
              </a:p>
            </p:txBody>
          </p:sp>
        </mc:Fallback>
      </mc:AlternateContent>
    </p:spTree>
    <p:extLst>
      <p:ext uri="{BB962C8B-B14F-4D97-AF65-F5344CB8AC3E}">
        <p14:creationId xmlns:p14="http://schemas.microsoft.com/office/powerpoint/2010/main" val="22003401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12A88269-184E-4771-B70E-8B7568C2E29D}"/>
                  </a:ext>
                </a:extLst>
              </p:cNvPr>
              <p:cNvSpPr txBox="1"/>
              <p:nvPr/>
            </p:nvSpPr>
            <p:spPr>
              <a:xfrm>
                <a:off x="648182" y="706056"/>
                <a:ext cx="7951808" cy="1754326"/>
              </a:xfrm>
              <a:prstGeom prst="rect">
                <a:avLst/>
              </a:prstGeom>
              <a:noFill/>
            </p:spPr>
            <p:txBody>
              <a:bodyPr wrap="square" rtlCol="0">
                <a:spAutoFit/>
              </a:bodyPr>
              <a:lstStyle/>
              <a:p>
                <a:pPr marL="285750" indent="-285750">
                  <a:buFont typeface="Arial" panose="020B0604020202020204" pitchFamily="34" charset="0"/>
                  <a:buChar char="•"/>
                </a:pPr>
                <a:r>
                  <a:rPr lang="sk-SK" dirty="0">
                    <a:solidFill>
                      <a:schemeClr val="bg1"/>
                    </a:solidFill>
                    <a:latin typeface="Arial" panose="020B0604020202020204" pitchFamily="34" charset="0"/>
                    <a:cs typeface="Arial" panose="020B0604020202020204" pitchFamily="34" charset="0"/>
                  </a:rPr>
                  <a:t>Čo platí o práci po rôznych trajektóriách v gravitačnom poli</a:t>
                </a:r>
              </a:p>
              <a:p>
                <a:pPr marL="285750" indent="-285750">
                  <a:buFont typeface="Arial" panose="020B0604020202020204" pitchFamily="34" charset="0"/>
                  <a:buChar char="•"/>
                </a:pPr>
                <a:r>
                  <a:rPr lang="sk-SK" dirty="0">
                    <a:solidFill>
                      <a:schemeClr val="bg1"/>
                    </a:solidFill>
                    <a:latin typeface="Arial" panose="020B0604020202020204" pitchFamily="34" charset="0"/>
                    <a:cs typeface="Arial" panose="020B0604020202020204" pitchFamily="34" charset="0"/>
                  </a:rPr>
                  <a:t>Ako je definovaný gravitačný potenciál</a:t>
                </a:r>
              </a:p>
              <a:p>
                <a:pPr marL="285750" indent="-285750">
                  <a:buFont typeface="Arial" panose="020B0604020202020204" pitchFamily="34" charset="0"/>
                  <a:buChar char="•"/>
                </a:pPr>
                <a:r>
                  <a:rPr lang="sk-SK" dirty="0">
                    <a:solidFill>
                      <a:schemeClr val="bg1"/>
                    </a:solidFill>
                    <a:latin typeface="Arial" panose="020B0604020202020204" pitchFamily="34" charset="0"/>
                    <a:cs typeface="Arial" panose="020B0604020202020204" pitchFamily="34" charset="0"/>
                  </a:rPr>
                  <a:t>Čo je operátor </a:t>
                </a:r>
                <a:r>
                  <a:rPr lang="sk-SK" dirty="0" err="1">
                    <a:solidFill>
                      <a:schemeClr val="bg1"/>
                    </a:solidFill>
                    <a:latin typeface="Arial" panose="020B0604020202020204" pitchFamily="34" charset="0"/>
                    <a:cs typeface="Arial" panose="020B0604020202020204" pitchFamily="34" charset="0"/>
                  </a:rPr>
                  <a:t>nabla</a:t>
                </a:r>
                <a:r>
                  <a:rPr lang="sk-SK" dirty="0">
                    <a:solidFill>
                      <a:schemeClr val="bg1"/>
                    </a:solidFill>
                    <a:latin typeface="Arial" panose="020B0604020202020204" pitchFamily="34" charset="0"/>
                    <a:cs typeface="Arial" panose="020B0604020202020204" pitchFamily="34" charset="0"/>
                  </a:rPr>
                  <a:t> a napíšte zložky gradientu nejakej funkcie </a:t>
                </a:r>
                <a14:m>
                  <m:oMath xmlns:m="http://schemas.openxmlformats.org/officeDocument/2006/math">
                    <m:r>
                      <a:rPr lang="sk-SK" b="0" i="1" smtClean="0">
                        <a:solidFill>
                          <a:schemeClr val="bg1"/>
                        </a:solidFill>
                        <a:latin typeface="Cambria Math" panose="02040503050406030204" pitchFamily="18" charset="0"/>
                        <a:cs typeface="Arial" panose="020B0604020202020204" pitchFamily="34" charset="0"/>
                      </a:rPr>
                      <m:t>𝑓</m:t>
                    </m:r>
                  </m:oMath>
                </a14:m>
                <a:endParaRPr lang="sk-SK"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sk-SK" dirty="0">
                    <a:solidFill>
                      <a:schemeClr val="bg1"/>
                    </a:solidFill>
                    <a:latin typeface="Arial" panose="020B0604020202020204" pitchFamily="34" charset="0"/>
                    <a:cs typeface="Arial" panose="020B0604020202020204" pitchFamily="34" charset="0"/>
                  </a:rPr>
                  <a:t>Ako sa vypočíta gravitačný potenciál spojito rozloženej hmotnosti</a:t>
                </a:r>
              </a:p>
              <a:p>
                <a:pPr marL="285750" indent="-285750">
                  <a:buFont typeface="Arial" panose="020B0604020202020204" pitchFamily="34" charset="0"/>
                  <a:buChar char="•"/>
                </a:pPr>
                <a:r>
                  <a:rPr lang="sk-SK" dirty="0">
                    <a:solidFill>
                      <a:schemeClr val="bg1"/>
                    </a:solidFill>
                    <a:latin typeface="Arial" panose="020B0604020202020204" pitchFamily="34" charset="0"/>
                    <a:cs typeface="Arial" panose="020B0604020202020204" pitchFamily="34" charset="0"/>
                  </a:rPr>
                  <a:t>Ako sa vypočíta z gravitačného potenciálu gravitačné zrýchlenie v nejakom bode</a:t>
                </a:r>
                <a:endParaRPr lang="en-US" dirty="0">
                  <a:solidFill>
                    <a:schemeClr val="bg1"/>
                  </a:solidFill>
                  <a:latin typeface="Arial" panose="020B0604020202020204" pitchFamily="34" charset="0"/>
                  <a:cs typeface="Arial" panose="020B0604020202020204" pitchFamily="34" charset="0"/>
                </a:endParaRPr>
              </a:p>
            </p:txBody>
          </p:sp>
        </mc:Choice>
        <mc:Fallback xmlns="">
          <p:sp>
            <p:nvSpPr>
              <p:cNvPr id="2" name="TextBox 1">
                <a:extLst>
                  <a:ext uri="{FF2B5EF4-FFF2-40B4-BE49-F238E27FC236}">
                    <a16:creationId xmlns:a16="http://schemas.microsoft.com/office/drawing/2014/main" id="{12A88269-184E-4771-B70E-8B7568C2E29D}"/>
                  </a:ext>
                </a:extLst>
              </p:cNvPr>
              <p:cNvSpPr txBox="1">
                <a:spLocks noRot="1" noChangeAspect="1" noMove="1" noResize="1" noEditPoints="1" noAdjustHandles="1" noChangeArrowheads="1" noChangeShapeType="1" noTextEdit="1"/>
              </p:cNvSpPr>
              <p:nvPr/>
            </p:nvSpPr>
            <p:spPr>
              <a:xfrm>
                <a:off x="648182" y="706056"/>
                <a:ext cx="7951808" cy="1754326"/>
              </a:xfrm>
              <a:prstGeom prst="rect">
                <a:avLst/>
              </a:prstGeom>
              <a:blipFill>
                <a:blip r:embed="rId2"/>
                <a:stretch>
                  <a:fillRect l="-460" t="-2083" b="-4514"/>
                </a:stretch>
              </a:blipFill>
            </p:spPr>
            <p:txBody>
              <a:bodyPr/>
              <a:lstStyle/>
              <a:p>
                <a:r>
                  <a:rPr lang="en-US">
                    <a:noFill/>
                  </a:rPr>
                  <a:t> </a:t>
                </a:r>
              </a:p>
            </p:txBody>
          </p:sp>
        </mc:Fallback>
      </mc:AlternateContent>
    </p:spTree>
    <p:extLst>
      <p:ext uri="{BB962C8B-B14F-4D97-AF65-F5344CB8AC3E}">
        <p14:creationId xmlns:p14="http://schemas.microsoft.com/office/powerpoint/2010/main" val="13649587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66840" y="193040"/>
            <a:ext cx="748883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3600" b="1" i="0" u="none" strike="noStrike" kern="1200" cap="none" spc="0" normalizeH="0" baseline="0" noProof="0" dirty="0">
                <a:ln>
                  <a:noFill/>
                </a:ln>
                <a:solidFill>
                  <a:prstClr val="black"/>
                </a:solidFill>
                <a:effectLst/>
                <a:uLnTx/>
                <a:uFillTx/>
                <a:latin typeface="Calibri" panose="020F0502020204030204"/>
                <a:ea typeface="+mn-ea"/>
                <a:cs typeface="+mn-cs"/>
              </a:rPr>
              <a:t>Harmonický oscilátor</a:t>
            </a:r>
            <a:endPar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684FBB-8435-4B74-BA93-0B4F20B66CD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14" name="Picture 13"/>
          <p:cNvPicPr>
            <a:picLocks noChangeAspect="1"/>
          </p:cNvPicPr>
          <p:nvPr/>
        </p:nvPicPr>
        <p:blipFill>
          <a:blip r:embed="rId6"/>
          <a:stretch>
            <a:fillRect/>
          </a:stretch>
        </p:blipFill>
        <p:spPr>
          <a:xfrm>
            <a:off x="1596946" y="1703070"/>
            <a:ext cx="3123916" cy="2915921"/>
          </a:xfrm>
          <a:prstGeom prst="rect">
            <a:avLst/>
          </a:prstGeom>
        </p:spPr>
      </p:pic>
      <p:cxnSp>
        <p:nvCxnSpPr>
          <p:cNvPr id="16" name="Straight Connector 15"/>
          <p:cNvCxnSpPr/>
          <p:nvPr/>
        </p:nvCxnSpPr>
        <p:spPr>
          <a:xfrm>
            <a:off x="2205990" y="2537460"/>
            <a:ext cx="530352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897630" y="1120140"/>
            <a:ext cx="0" cy="37490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400550" y="1120140"/>
            <a:ext cx="0" cy="3749040"/>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pic>
        <p:nvPicPr>
          <p:cNvPr id="23" name="Picture 22"/>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3166247" y="4618991"/>
            <a:ext cx="594360" cy="175260"/>
          </a:xfrm>
          <a:prstGeom prst="rect">
            <a:avLst/>
          </a:prstGeom>
        </p:spPr>
      </p:pic>
      <p:pic>
        <p:nvPicPr>
          <p:cNvPr id="25" name="Picture 24"/>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4492194" y="4618991"/>
            <a:ext cx="127635" cy="114300"/>
          </a:xfrm>
          <a:prstGeom prst="rect">
            <a:avLst/>
          </a:prstGeom>
        </p:spPr>
      </p:pic>
      <p:pic>
        <p:nvPicPr>
          <p:cNvPr id="26" name="Picture 25"/>
          <p:cNvPicPr>
            <a:picLocks noChangeAspect="1"/>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7509510" y="2679701"/>
            <a:ext cx="127635" cy="114300"/>
          </a:xfrm>
          <a:prstGeom prst="rect">
            <a:avLst/>
          </a:prstGeom>
        </p:spPr>
      </p:pic>
      <p:pic>
        <p:nvPicPr>
          <p:cNvPr id="29" name="Picture 28"/>
          <p:cNvPicPr>
            <a:picLocks noChangeAspect="1"/>
          </p:cNvPicPr>
          <p:nvPr>
            <p:custDataLst>
              <p:tags r:id="rId4"/>
            </p:custDataLst>
          </p:nvPr>
        </p:nvPicPr>
        <p:blipFill>
          <a:blip r:embed="rId9" cstate="print">
            <a:extLst>
              <a:ext uri="{28A0092B-C50C-407E-A947-70E740481C1C}">
                <a14:useLocalDpi xmlns:a14="http://schemas.microsoft.com/office/drawing/2010/main" val="0"/>
              </a:ext>
            </a:extLst>
          </a:blip>
          <a:stretch>
            <a:fillRect/>
          </a:stretch>
        </p:blipFill>
        <p:spPr>
          <a:xfrm>
            <a:off x="5868624" y="3821888"/>
            <a:ext cx="1087755" cy="217170"/>
          </a:xfrm>
          <a:prstGeom prst="rect">
            <a:avLst/>
          </a:prstGeom>
        </p:spPr>
      </p:pic>
      <p:sp>
        <p:nvSpPr>
          <p:cNvPr id="28" name="Rectangle 27"/>
          <p:cNvSpPr/>
          <p:nvPr/>
        </p:nvSpPr>
        <p:spPr>
          <a:xfrm>
            <a:off x="5726635" y="3579377"/>
            <a:ext cx="1394323" cy="69818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30" name="TextBox 29"/>
              <p:cNvSpPr txBox="1"/>
              <p:nvPr/>
            </p:nvSpPr>
            <p:spPr>
              <a:xfrm>
                <a:off x="354330" y="5337810"/>
                <a:ext cx="849249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 ďalšom, pokiaľ budeme študovať jednorozmerný oscilátor, nebudeme písať pri sile index. Budeme proste písať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𝐹</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𝑘𝑥</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 budeme mať na mysli priemet sily na os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(Preto nech niekoho neprekvapí záporné znamienko.)</a:t>
                </a:r>
              </a:p>
            </p:txBody>
          </p:sp>
        </mc:Choice>
        <mc:Fallback xmlns="">
          <p:sp>
            <p:nvSpPr>
              <p:cNvPr id="30" name="TextBox 29"/>
              <p:cNvSpPr txBox="1">
                <a:spLocks noRot="1" noChangeAspect="1" noMove="1" noResize="1" noEditPoints="1" noAdjustHandles="1" noChangeArrowheads="1" noChangeShapeType="1" noTextEdit="1"/>
              </p:cNvSpPr>
              <p:nvPr/>
            </p:nvSpPr>
            <p:spPr>
              <a:xfrm>
                <a:off x="354330" y="5337810"/>
                <a:ext cx="8492490" cy="923330"/>
              </a:xfrm>
              <a:prstGeom prst="rect">
                <a:avLst/>
              </a:prstGeom>
              <a:blipFill rotWithShape="0">
                <a:blip r:embed="rId12"/>
                <a:stretch>
                  <a:fillRect l="-574" t="-3974" b="-9934"/>
                </a:stretch>
              </a:blipFill>
            </p:spPr>
            <p:txBody>
              <a:bodyPr/>
              <a:lstStyle/>
              <a:p>
                <a:r>
                  <a:rPr lang="sk-SK">
                    <a:noFill/>
                  </a:rPr>
                  <a:t> </a:t>
                </a:r>
              </a:p>
            </p:txBody>
          </p:sp>
        </mc:Fallback>
      </mc:AlternateContent>
    </p:spTree>
    <p:extLst>
      <p:ext uri="{BB962C8B-B14F-4D97-AF65-F5344CB8AC3E}">
        <p14:creationId xmlns:p14="http://schemas.microsoft.com/office/powerpoint/2010/main" val="159720331"/>
      </p:ext>
    </p:extLst>
  </p:cSld>
  <p:clrMapOvr>
    <a:masterClrMapping/>
  </p:clrMapOvr>
  <p:extLst mod="1"/>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74948" y="1196752"/>
            <a:ext cx="8892480" cy="1015663"/>
          </a:xfrm>
          <a:prstGeom prst="rect">
            <a:avLst/>
          </a:prstGeom>
          <a:noFill/>
        </p:spPr>
        <p:txBody>
          <a:bodyPr wrap="square" rtlCol="0">
            <a:spAutoFit/>
          </a:bodyPr>
          <a:lstStyle/>
          <a:p>
            <a:r>
              <a:rPr lang="sk-SK" sz="2000" dirty="0"/>
              <a:t>Vzorec                              sme „dokázali ako fyzikálnu pravdu“. Ukážeme si, že sa dá dokázať aj „čisto matematicky“.</a:t>
            </a:r>
          </a:p>
          <a:p>
            <a:r>
              <a:rPr lang="sk-SK" sz="2000" dirty="0"/>
              <a:t>Uvažujme pole bodového gravitujúceho telesa, teda</a:t>
            </a:r>
          </a:p>
        </p:txBody>
      </p:sp>
      <p:sp>
        <p:nvSpPr>
          <p:cNvPr id="2" name="Slide Number Placeholder 1"/>
          <p:cNvSpPr>
            <a:spLocks noGrp="1"/>
          </p:cNvSpPr>
          <p:nvPr>
            <p:ph type="sldNum" sz="quarter" idx="12"/>
          </p:nvPr>
        </p:nvSpPr>
        <p:spPr/>
        <p:txBody>
          <a:bodyPr/>
          <a:lstStyle/>
          <a:p>
            <a:fld id="{53A2F171-A641-4D3E-AA75-363029A1D4AF}" type="slidenum">
              <a:rPr lang="en-US" smtClean="0"/>
              <a:t>2</a:t>
            </a:fld>
            <a:endParaRPr lang="en-US"/>
          </a:p>
        </p:txBody>
      </p:sp>
      <p:sp>
        <p:nvSpPr>
          <p:cNvPr id="3" name="TextBox 2"/>
          <p:cNvSpPr txBox="1"/>
          <p:nvPr/>
        </p:nvSpPr>
        <p:spPr>
          <a:xfrm>
            <a:off x="755576" y="404664"/>
            <a:ext cx="7931224" cy="461665"/>
          </a:xfrm>
          <a:prstGeom prst="rect">
            <a:avLst/>
          </a:prstGeom>
          <a:noFill/>
        </p:spPr>
        <p:txBody>
          <a:bodyPr wrap="square" rtlCol="0">
            <a:spAutoFit/>
          </a:bodyPr>
          <a:lstStyle/>
          <a:p>
            <a:pPr algn="ctr"/>
            <a:r>
              <a:rPr lang="sk-SK" sz="2400" b="1" dirty="0"/>
              <a:t>Matematické odvodenie</a:t>
            </a:r>
          </a:p>
        </p:txBody>
      </p:sp>
      <p:pic>
        <p:nvPicPr>
          <p:cNvPr id="4" name="Picture 3"/>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1187624" y="1193316"/>
            <a:ext cx="1419606" cy="507492"/>
          </a:xfrm>
          <a:prstGeom prst="rect">
            <a:avLst/>
          </a:prstGeom>
        </p:spPr>
      </p:pic>
      <p:pic>
        <p:nvPicPr>
          <p:cNvPr id="6" name="Picture 5"/>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3563888" y="2278995"/>
            <a:ext cx="1693545" cy="527685"/>
          </a:xfrm>
          <a:prstGeom prst="rect">
            <a:avLst/>
          </a:prstGeom>
        </p:spPr>
      </p:pic>
      <mc:AlternateContent xmlns:mc="http://schemas.openxmlformats.org/markup-compatibility/2006" xmlns:a14="http://schemas.microsoft.com/office/drawing/2010/main">
        <mc:Choice Requires="a14">
          <p:sp>
            <p:nvSpPr>
              <p:cNvPr id="7" name="TextBox 6"/>
              <p:cNvSpPr txBox="1"/>
              <p:nvPr/>
            </p:nvSpPr>
            <p:spPr>
              <a:xfrm>
                <a:off x="395536" y="2850888"/>
                <a:ext cx="8291264" cy="707886"/>
              </a:xfrm>
              <a:prstGeom prst="rect">
                <a:avLst/>
              </a:prstGeom>
              <a:noFill/>
            </p:spPr>
            <p:txBody>
              <a:bodyPr wrap="square" rtlCol="0">
                <a:spAutoFit/>
              </a:bodyPr>
              <a:lstStyle/>
              <a:p>
                <a:r>
                  <a:rPr lang="sk-SK" sz="2000" dirty="0"/>
                  <a:t>Zvoľme si nejakú trajektóriu </a:t>
                </a:r>
                <a14:m>
                  <m:oMath xmlns:m="http://schemas.openxmlformats.org/officeDocument/2006/math">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𝑟</m:t>
                        </m:r>
                      </m:e>
                    </m:acc>
                    <m:r>
                      <a:rPr lang="en-US" sz="2000" b="0" i="1" dirty="0" smtClean="0">
                        <a:latin typeface="Cambria Math" panose="02040503050406030204" pitchFamily="18" charset="0"/>
                      </a:rPr>
                      <m:t>(</m:t>
                    </m:r>
                    <m:r>
                      <a:rPr lang="en-US" sz="2000" b="0" i="1" dirty="0" smtClean="0">
                        <a:latin typeface="Cambria Math" panose="02040503050406030204" pitchFamily="18" charset="0"/>
                      </a:rPr>
                      <m:t>𝜉</m:t>
                    </m:r>
                    <m:r>
                      <a:rPr lang="en-US" sz="2000" b="0" i="1" dirty="0" smtClean="0">
                        <a:latin typeface="Cambria Math" panose="02040503050406030204" pitchFamily="18" charset="0"/>
                      </a:rPr>
                      <m:t>)</m:t>
                    </m:r>
                  </m:oMath>
                </a14:m>
                <a:r>
                  <a:rPr lang="sk-SK" sz="2000" dirty="0"/>
                  <a:t>, </a:t>
                </a:r>
                <a14:m>
                  <m:oMath xmlns:m="http://schemas.openxmlformats.org/officeDocument/2006/math">
                    <m:r>
                      <a:rPr lang="en-US" sz="2000" b="0" i="1" smtClean="0">
                        <a:latin typeface="Cambria Math" panose="02040503050406030204" pitchFamily="18" charset="0"/>
                      </a:rPr>
                      <m:t>𝜉</m:t>
                    </m:r>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𝜉</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𝜉</m:t>
                        </m:r>
                      </m:e>
                      <m:sub>
                        <m:r>
                          <a:rPr lang="en-US" sz="2000" b="0" i="1" smtClean="0">
                            <a:latin typeface="Cambria Math" panose="02040503050406030204" pitchFamily="18" charset="0"/>
                          </a:rPr>
                          <m:t>2</m:t>
                        </m:r>
                      </m:sub>
                    </m:sSub>
                    <m:r>
                      <a:rPr lang="en-US" sz="2000" b="0" i="1" smtClean="0">
                        <a:latin typeface="Cambria Math" panose="02040503050406030204" pitchFamily="18" charset="0"/>
                      </a:rPr>
                      <m:t>)</m:t>
                    </m:r>
                  </m:oMath>
                </a14:m>
                <a:r>
                  <a:rPr lang="sk-SK" sz="2000" dirty="0"/>
                  <a:t>, </a:t>
                </a:r>
                <a14:m>
                  <m:oMath xmlns:m="http://schemas.openxmlformats.org/officeDocument/2006/math">
                    <m:sSub>
                      <m:sSubPr>
                        <m:ctrlPr>
                          <a:rPr lang="en-US" sz="2000" b="0" i="1" smtClean="0">
                            <a:latin typeface="Cambria Math" panose="02040503050406030204" pitchFamily="18" charset="0"/>
                          </a:rPr>
                        </m:ctrlPr>
                      </m:sSubPr>
                      <m:e>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𝑟</m:t>
                            </m:r>
                          </m:e>
                        </m:acc>
                      </m:e>
                      <m:sub>
                        <m:r>
                          <a:rPr lang="en-US" sz="2000" b="0" i="1" smtClean="0">
                            <a:latin typeface="Cambria Math" panose="02040503050406030204" pitchFamily="18" charset="0"/>
                          </a:rPr>
                          <m:t>1</m:t>
                        </m:r>
                      </m:sub>
                    </m:sSub>
                    <m:r>
                      <a:rPr lang="en-US" sz="2000" b="0" i="1" smtClean="0">
                        <a:latin typeface="Cambria Math" panose="02040503050406030204" pitchFamily="18" charset="0"/>
                      </a:rPr>
                      <m:t>=</m:t>
                    </m:r>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𝑟</m:t>
                        </m:r>
                      </m:e>
                    </m:acc>
                    <m:d>
                      <m:dPr>
                        <m:ctrlPr>
                          <a:rPr lang="en-US" sz="2000" b="0" i="1" smtClean="0">
                            <a:latin typeface="Cambria Math" panose="02040503050406030204" pitchFamily="18" charset="0"/>
                          </a:rPr>
                        </m:ctrlPr>
                      </m:dP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𝜉</m:t>
                            </m:r>
                          </m:e>
                          <m:sub>
                            <m:r>
                              <a:rPr lang="en-US" sz="2000" b="0" i="1" smtClean="0">
                                <a:latin typeface="Cambria Math" panose="02040503050406030204" pitchFamily="18" charset="0"/>
                              </a:rPr>
                              <m:t>1</m:t>
                            </m:r>
                          </m:sub>
                        </m:sSub>
                      </m:e>
                    </m:d>
                    <m:r>
                      <a:rPr lang="en-US" sz="2000" b="0" i="1" smtClean="0">
                        <a:latin typeface="Cambria Math" panose="02040503050406030204" pitchFamily="18" charset="0"/>
                      </a:rPr>
                      <m:t>, </m:t>
                    </m:r>
                    <m:sSub>
                      <m:sSubPr>
                        <m:ctrlPr>
                          <a:rPr lang="en-US" sz="2000" b="0" i="1" smtClean="0">
                            <a:latin typeface="Cambria Math" panose="02040503050406030204" pitchFamily="18" charset="0"/>
                          </a:rPr>
                        </m:ctrlPr>
                      </m:sSubPr>
                      <m:e>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𝑟</m:t>
                            </m:r>
                          </m:e>
                        </m:acc>
                      </m:e>
                      <m:sub>
                        <m:r>
                          <a:rPr lang="en-US" sz="2000" b="0" i="1" smtClean="0">
                            <a:latin typeface="Cambria Math" panose="02040503050406030204" pitchFamily="18" charset="0"/>
                          </a:rPr>
                          <m:t>2</m:t>
                        </m:r>
                      </m:sub>
                    </m:sSub>
                    <m:r>
                      <a:rPr lang="en-US" sz="2000" b="0" i="1" smtClean="0">
                        <a:latin typeface="Cambria Math" panose="02040503050406030204" pitchFamily="18" charset="0"/>
                      </a:rPr>
                      <m:t>=</m:t>
                    </m:r>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𝑟</m:t>
                        </m:r>
                      </m:e>
                    </m:acc>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𝜉</m:t>
                        </m:r>
                      </m:e>
                      <m:sub>
                        <m:r>
                          <a:rPr lang="en-US" sz="2000" b="0" i="1" smtClean="0">
                            <a:latin typeface="Cambria Math" panose="02040503050406030204" pitchFamily="18" charset="0"/>
                          </a:rPr>
                          <m:t>2</m:t>
                        </m:r>
                      </m:sub>
                    </m:sSub>
                    <m:r>
                      <a:rPr lang="en-US" sz="2000" b="0" i="1" smtClean="0">
                        <a:latin typeface="Cambria Math" panose="02040503050406030204" pitchFamily="18" charset="0"/>
                      </a:rPr>
                      <m:t>)</m:t>
                    </m:r>
                  </m:oMath>
                </a14:m>
                <a:r>
                  <a:rPr lang="en-US" sz="2000" dirty="0"/>
                  <a:t>.</a:t>
                </a:r>
                <a:r>
                  <a:rPr lang="sk-SK" sz="2000" dirty="0"/>
                  <a:t> vypočítajme integrál</a:t>
                </a:r>
              </a:p>
            </p:txBody>
          </p:sp>
        </mc:Choice>
        <mc:Fallback xmlns="">
          <p:sp>
            <p:nvSpPr>
              <p:cNvPr id="7" name="TextBox 6"/>
              <p:cNvSpPr txBox="1">
                <a:spLocks noRot="1" noChangeAspect="1" noMove="1" noResize="1" noEditPoints="1" noAdjustHandles="1" noChangeArrowheads="1" noChangeShapeType="1" noTextEdit="1"/>
              </p:cNvSpPr>
              <p:nvPr/>
            </p:nvSpPr>
            <p:spPr>
              <a:xfrm>
                <a:off x="395536" y="2850888"/>
                <a:ext cx="8291264" cy="707886"/>
              </a:xfrm>
              <a:prstGeom prst="rect">
                <a:avLst/>
              </a:prstGeom>
              <a:blipFill rotWithShape="0">
                <a:blip r:embed="rId11"/>
                <a:stretch>
                  <a:fillRect l="-809" t="-10345" b="-14655"/>
                </a:stretch>
              </a:blipFill>
            </p:spPr>
            <p:txBody>
              <a:bodyPr/>
              <a:lstStyle/>
              <a:p>
                <a:r>
                  <a:rPr lang="sk-SK">
                    <a:noFill/>
                  </a:rPr>
                  <a:t> </a:t>
                </a:r>
              </a:p>
            </p:txBody>
          </p:sp>
        </mc:Fallback>
      </mc:AlternateContent>
      <p:pic>
        <p:nvPicPr>
          <p:cNvPr id="20" name="Picture 19"/>
          <p:cNvPicPr>
            <a:picLocks noChangeAspect="1"/>
          </p:cNvPicPr>
          <p:nvPr>
            <p:custDataLst>
              <p:tags r:id="rId3"/>
            </p:custDataLst>
          </p:nvPr>
        </p:nvPicPr>
        <p:blipFill>
          <a:blip r:embed="rId12" cstate="print">
            <a:extLst>
              <a:ext uri="{28A0092B-C50C-407E-A947-70E740481C1C}">
                <a14:useLocalDpi xmlns:a14="http://schemas.microsoft.com/office/drawing/2010/main" val="0"/>
              </a:ext>
            </a:extLst>
          </a:blip>
          <a:stretch>
            <a:fillRect/>
          </a:stretch>
        </p:blipFill>
        <p:spPr>
          <a:xfrm>
            <a:off x="2675772" y="3528593"/>
            <a:ext cx="3907155" cy="668655"/>
          </a:xfrm>
          <a:prstGeom prst="rect">
            <a:avLst/>
          </a:prstGeom>
        </p:spPr>
      </p:pic>
      <mc:AlternateContent xmlns:mc="http://schemas.openxmlformats.org/markup-compatibility/2006" xmlns:a14="http://schemas.microsoft.com/office/drawing/2010/main">
        <mc:Choice Requires="a14">
          <p:sp>
            <p:nvSpPr>
              <p:cNvPr id="13" name="TextBox 12"/>
              <p:cNvSpPr txBox="1"/>
              <p:nvPr/>
            </p:nvSpPr>
            <p:spPr>
              <a:xfrm>
                <a:off x="380718" y="4276282"/>
                <a:ext cx="8219256" cy="400110"/>
              </a:xfrm>
              <a:prstGeom prst="rect">
                <a:avLst/>
              </a:prstGeom>
              <a:noFill/>
            </p:spPr>
            <p:txBody>
              <a:bodyPr wrap="square" rtlCol="0">
                <a:spAutoFit/>
              </a:bodyPr>
              <a:lstStyle/>
              <a:p>
                <a:r>
                  <a:rPr lang="sk-SK" sz="2000" dirty="0"/>
                  <a:t>Uvážme teraz, že platí </a:t>
                </a:r>
                <a14:m>
                  <m:oMath xmlns:m="http://schemas.openxmlformats.org/officeDocument/2006/math">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𝑟</m:t>
                        </m:r>
                      </m:e>
                    </m:acc>
                    <m:r>
                      <a:rPr lang="en-US" sz="2000" b="0" i="1" smtClean="0">
                        <a:latin typeface="Cambria Math" panose="02040503050406030204" pitchFamily="18" charset="0"/>
                      </a:rPr>
                      <m:t>.</m:t>
                    </m:r>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𝑟</m:t>
                        </m:r>
                      </m:e>
                    </m:acc>
                    <m:r>
                      <a:rPr lang="en-US" sz="2000" b="0" i="1" smtClean="0">
                        <a:latin typeface="Cambria Math" panose="02040503050406030204" pitchFamily="18" charset="0"/>
                      </a:rPr>
                      <m:t>=</m:t>
                    </m:r>
                    <m:sSup>
                      <m:sSupPr>
                        <m:ctrlPr>
                          <a:rPr lang="en-US" sz="2000" b="0" i="1" smtClean="0">
                            <a:latin typeface="Cambria Math" panose="02040503050406030204" pitchFamily="18" charset="0"/>
                          </a:rPr>
                        </m:ctrlPr>
                      </m:sSupPr>
                      <m:e>
                        <m:r>
                          <a:rPr lang="sk-SK" sz="2000" b="0" i="1" smtClean="0">
                            <a:latin typeface="Cambria Math" panose="02040503050406030204" pitchFamily="18" charset="0"/>
                          </a:rPr>
                          <m:t>𝑟</m:t>
                        </m:r>
                      </m:e>
                      <m:sup>
                        <m:r>
                          <a:rPr lang="en-US" sz="2000" b="0" i="1" smtClean="0">
                            <a:latin typeface="Cambria Math" panose="02040503050406030204" pitchFamily="18" charset="0"/>
                          </a:rPr>
                          <m:t>2</m:t>
                        </m:r>
                      </m:sup>
                    </m:sSup>
                  </m:oMath>
                </a14:m>
                <a:r>
                  <a:rPr lang="sk-SK" sz="2000" dirty="0"/>
                  <a:t>, odtiaľ diferencovaním dostaneme</a:t>
                </a:r>
              </a:p>
            </p:txBody>
          </p:sp>
        </mc:Choice>
        <mc:Fallback xmlns="">
          <p:sp>
            <p:nvSpPr>
              <p:cNvPr id="13" name="TextBox 12"/>
              <p:cNvSpPr txBox="1">
                <a:spLocks noRot="1" noChangeAspect="1" noMove="1" noResize="1" noEditPoints="1" noAdjustHandles="1" noChangeArrowheads="1" noChangeShapeType="1" noTextEdit="1"/>
              </p:cNvSpPr>
              <p:nvPr/>
            </p:nvSpPr>
            <p:spPr>
              <a:xfrm>
                <a:off x="380718" y="4276282"/>
                <a:ext cx="8219256" cy="400110"/>
              </a:xfrm>
              <a:prstGeom prst="rect">
                <a:avLst/>
              </a:prstGeom>
              <a:blipFill rotWithShape="0">
                <a:blip r:embed="rId13"/>
                <a:stretch>
                  <a:fillRect l="-741" t="-18182" b="-25758"/>
                </a:stretch>
              </a:blipFill>
            </p:spPr>
            <p:txBody>
              <a:bodyPr/>
              <a:lstStyle/>
              <a:p>
                <a:r>
                  <a:rPr lang="sk-SK">
                    <a:noFill/>
                  </a:rPr>
                  <a:t> </a:t>
                </a:r>
              </a:p>
            </p:txBody>
          </p:sp>
        </mc:Fallback>
      </mc:AlternateContent>
      <p:pic>
        <p:nvPicPr>
          <p:cNvPr id="14" name="Picture 13"/>
          <p:cNvPicPr>
            <a:picLocks noChangeAspect="1"/>
          </p:cNvPicPr>
          <p:nvPr>
            <p:custDataLst>
              <p:tags r:id="rId4"/>
            </p:custDataLst>
          </p:nvPr>
        </p:nvPicPr>
        <p:blipFill>
          <a:blip r:embed="rId14" cstate="print">
            <a:extLst>
              <a:ext uri="{28A0092B-C50C-407E-A947-70E740481C1C}">
                <a14:useLocalDpi xmlns:a14="http://schemas.microsoft.com/office/drawing/2010/main" val="0"/>
              </a:ext>
            </a:extLst>
          </a:blip>
          <a:stretch>
            <a:fillRect/>
          </a:stretch>
        </p:blipFill>
        <p:spPr>
          <a:xfrm>
            <a:off x="7548195" y="4384897"/>
            <a:ext cx="1209675" cy="182880"/>
          </a:xfrm>
          <a:prstGeom prst="rect">
            <a:avLst/>
          </a:prstGeom>
        </p:spPr>
      </p:pic>
      <p:pic>
        <p:nvPicPr>
          <p:cNvPr id="21" name="Picture 20"/>
          <p:cNvPicPr>
            <a:picLocks noChangeAspect="1"/>
          </p:cNvPicPr>
          <p:nvPr>
            <p:custDataLst>
              <p:tags r:id="rId5"/>
            </p:custDataLst>
          </p:nvPr>
        </p:nvPicPr>
        <p:blipFill>
          <a:blip r:embed="rId15" cstate="print">
            <a:extLst>
              <a:ext uri="{28A0092B-C50C-407E-A947-70E740481C1C}">
                <a14:useLocalDpi xmlns:a14="http://schemas.microsoft.com/office/drawing/2010/main" val="0"/>
              </a:ext>
            </a:extLst>
          </a:blip>
          <a:stretch>
            <a:fillRect/>
          </a:stretch>
        </p:blipFill>
        <p:spPr>
          <a:xfrm>
            <a:off x="1521403" y="4793408"/>
            <a:ext cx="5937885" cy="668655"/>
          </a:xfrm>
          <a:prstGeom prst="rect">
            <a:avLst/>
          </a:prstGeom>
        </p:spPr>
      </p:pic>
      <p:sp>
        <p:nvSpPr>
          <p:cNvPr id="22" name="Oval 21"/>
          <p:cNvSpPr/>
          <p:nvPr/>
        </p:nvSpPr>
        <p:spPr>
          <a:xfrm>
            <a:off x="7452320" y="4276282"/>
            <a:ext cx="648072" cy="42661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3" name="Oval 22"/>
          <p:cNvSpPr/>
          <p:nvPr/>
        </p:nvSpPr>
        <p:spPr>
          <a:xfrm>
            <a:off x="6084168" y="3479711"/>
            <a:ext cx="648072" cy="42661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6" name="Oval 25"/>
          <p:cNvSpPr/>
          <p:nvPr/>
        </p:nvSpPr>
        <p:spPr>
          <a:xfrm>
            <a:off x="8221414" y="4263028"/>
            <a:ext cx="648072" cy="426617"/>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7" name="Oval 26"/>
          <p:cNvSpPr/>
          <p:nvPr/>
        </p:nvSpPr>
        <p:spPr>
          <a:xfrm>
            <a:off x="3059832" y="4720665"/>
            <a:ext cx="648072" cy="426617"/>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8" name="TextBox 27"/>
          <p:cNvSpPr txBox="1"/>
          <p:nvPr/>
        </p:nvSpPr>
        <p:spPr>
          <a:xfrm>
            <a:off x="247708" y="5579079"/>
            <a:ext cx="8763282" cy="1323439"/>
          </a:xfrm>
          <a:prstGeom prst="rect">
            <a:avLst/>
          </a:prstGeom>
          <a:noFill/>
        </p:spPr>
        <p:txBody>
          <a:bodyPr wrap="square" rtlCol="0">
            <a:spAutoFit/>
          </a:bodyPr>
          <a:lstStyle/>
          <a:p>
            <a:r>
              <a:rPr lang="sk-SK" sz="2000" dirty="0"/>
              <a:t>Integrál sme vypočítali bez akejkoľvek zmienky o tvare trajektórie, po ktorej sme integrovali, výsledný vzorec „pozná“ len koncové body tej trajektórie. Platí teda  tvrdenie: taký integrál je rovnaký pre všetky trajektórie, ktoré majú spoločné koncové body.</a:t>
            </a:r>
          </a:p>
        </p:txBody>
      </p:sp>
    </p:spTree>
    <p:extLst>
      <p:ext uri="{BB962C8B-B14F-4D97-AF65-F5344CB8AC3E}">
        <p14:creationId xmlns:p14="http://schemas.microsoft.com/office/powerpoint/2010/main" val="3520736354"/>
      </p:ext>
    </p:extLst>
  </p:cSld>
  <p:clrMapOvr>
    <a:masterClrMapping/>
  </p:clrMapOvr>
  <p:extLst mod="1"/>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5"/>
          <a:stretch>
            <a:fillRect/>
          </a:stretch>
        </p:blipFill>
        <p:spPr>
          <a:xfrm>
            <a:off x="2147744" y="871863"/>
            <a:ext cx="4744546" cy="1321266"/>
          </a:xfrm>
          <a:prstGeom prst="rect">
            <a:avLst/>
          </a:prstGeom>
        </p:spPr>
      </p:pic>
      <p:pic>
        <p:nvPicPr>
          <p:cNvPr id="3" name="Picture 2"/>
          <p:cNvPicPr>
            <a:picLocks noChangeAspect="1"/>
          </p:cNvPicPr>
          <p:nvPr/>
        </p:nvPicPr>
        <p:blipFill>
          <a:blip r:embed="rId6"/>
          <a:stretch>
            <a:fillRect/>
          </a:stretch>
        </p:blipFill>
        <p:spPr>
          <a:xfrm>
            <a:off x="2151498" y="2193129"/>
            <a:ext cx="4740792" cy="1321266"/>
          </a:xfrm>
          <a:prstGeom prst="rect">
            <a:avLst/>
          </a:prstGeom>
        </p:spPr>
      </p:pic>
      <p:sp>
        <p:nvSpPr>
          <p:cNvPr id="4" name="TextBox 3"/>
          <p:cNvSpPr txBox="1"/>
          <p:nvPr/>
        </p:nvSpPr>
        <p:spPr>
          <a:xfrm>
            <a:off x="1714500" y="308610"/>
            <a:ext cx="565785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Práca pri napínaní pružiny</a:t>
            </a:r>
          </a:p>
        </p:txBody>
      </p:sp>
      <p:cxnSp>
        <p:nvCxnSpPr>
          <p:cNvPr id="6" name="Straight Connector 5"/>
          <p:cNvCxnSpPr/>
          <p:nvPr/>
        </p:nvCxnSpPr>
        <p:spPr>
          <a:xfrm>
            <a:off x="4709160" y="871863"/>
            <a:ext cx="0" cy="2957187"/>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055870" y="2434590"/>
            <a:ext cx="0" cy="138684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4709160" y="3657600"/>
            <a:ext cx="346710" cy="0"/>
          </a:xfrm>
          <a:prstGeom prst="straightConnector1">
            <a:avLst/>
          </a:prstGeom>
          <a:ln w="285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4818698" y="3829050"/>
            <a:ext cx="127635" cy="114300"/>
          </a:xfrm>
          <a:prstGeom prst="rect">
            <a:avLst/>
          </a:prstGeom>
        </p:spPr>
      </p:pic>
      <mc:AlternateContent xmlns:mc="http://schemas.openxmlformats.org/markup-compatibility/2006" xmlns:a14="http://schemas.microsoft.com/office/drawing/2010/main">
        <mc:Choice Requires="a14">
          <p:sp>
            <p:nvSpPr>
              <p:cNvPr id="12" name="TextBox 11"/>
              <p:cNvSpPr txBox="1"/>
              <p:nvPr/>
            </p:nvSpPr>
            <p:spPr>
              <a:xfrm>
                <a:off x="331470" y="3702328"/>
                <a:ext cx="8172450" cy="12052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Sila, ktorou pôsobí pružina: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𝐹</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𝑘𝑥</m:t>
                    </m:r>
                  </m:oMath>
                </a14:m>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Sila, ktorou pôsobia burlaci: </a:t>
                </a:r>
                <a14:m>
                  <m:oMath xmlns:m="http://schemas.openxmlformats.org/officeDocument/2006/math">
                    <m:sSub>
                      <m:sSubPr>
                        <m:ctrlP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acc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𝐹</m:t>
                            </m:r>
                          </m:e>
                        </m:acc>
                      </m:e>
                      <m:sub>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𝑥</m:t>
                        </m:r>
                      </m:sub>
                    </m:sSub>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𝑘𝑥</m:t>
                    </m:r>
                  </m:oMath>
                </a14:m>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Práca, ktorú vykonajú burlaci pri napínaní pružiny z rovnovážneho stavu o vzdialenosť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oMath>
                </a14:m>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331470" y="3702328"/>
                <a:ext cx="8172450" cy="1205266"/>
              </a:xfrm>
              <a:prstGeom prst="rect">
                <a:avLst/>
              </a:prstGeom>
              <a:blipFill rotWithShape="0">
                <a:blip r:embed="rId11"/>
                <a:stretch>
                  <a:fillRect l="-597" t="-2525" b="-7071"/>
                </a:stretch>
              </a:blipFill>
            </p:spPr>
            <p:txBody>
              <a:bodyPr/>
              <a:lstStyle/>
              <a:p>
                <a:r>
                  <a:rPr lang="sk-SK">
                    <a:noFill/>
                  </a:rPr>
                  <a:t> </a:t>
                </a:r>
              </a:p>
            </p:txBody>
          </p:sp>
        </mc:Fallback>
      </mc:AlternateContent>
      <p:sp>
        <p:nvSpPr>
          <p:cNvPr id="15" name="TextBox 14"/>
          <p:cNvSpPr txBox="1"/>
          <p:nvPr/>
        </p:nvSpPr>
        <p:spPr>
          <a:xfrm>
            <a:off x="331470" y="5330629"/>
            <a:ext cx="837819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Potenciálna energia pružnosti </a:t>
            </a:r>
          </a:p>
        </p:txBody>
      </p:sp>
      <p:pic>
        <p:nvPicPr>
          <p:cNvPr id="5" name="Picture 4"/>
          <p:cNvPicPr>
            <a:picLocks noChangeAspect="1"/>
          </p:cNvPicPr>
          <p:nvPr>
            <p:custDataLst>
              <p:tags r:id="rId2"/>
            </p:custDataLst>
          </p:nvPr>
        </p:nvPicPr>
        <p:blipFill>
          <a:blip r:embed="rId12" cstate="print">
            <a:extLst>
              <a:ext uri="{28A0092B-C50C-407E-A947-70E740481C1C}">
                <a14:useLocalDpi xmlns:a14="http://schemas.microsoft.com/office/drawing/2010/main" val="0"/>
              </a:ext>
            </a:extLst>
          </a:blip>
          <a:stretch>
            <a:fillRect/>
          </a:stretch>
        </p:blipFill>
        <p:spPr>
          <a:xfrm>
            <a:off x="2598420" y="4711461"/>
            <a:ext cx="4221480" cy="594360"/>
          </a:xfrm>
          <a:prstGeom prst="rect">
            <a:avLst/>
          </a:prstGeom>
        </p:spPr>
      </p:pic>
      <p:pic>
        <p:nvPicPr>
          <p:cNvPr id="8" name="Picture 7"/>
          <p:cNvPicPr>
            <a:picLocks noChangeAspect="1"/>
          </p:cNvPicPr>
          <p:nvPr>
            <p:custDataLst>
              <p:tags r:id="rId3"/>
            </p:custDataLst>
          </p:nvPr>
        </p:nvPicPr>
        <p:blipFill>
          <a:blip r:embed="rId13" cstate="print">
            <a:extLst>
              <a:ext uri="{28A0092B-C50C-407E-A947-70E740481C1C}">
                <a14:useLocalDpi xmlns:a14="http://schemas.microsoft.com/office/drawing/2010/main" val="0"/>
              </a:ext>
            </a:extLst>
          </a:blip>
          <a:stretch>
            <a:fillRect/>
          </a:stretch>
        </p:blipFill>
        <p:spPr>
          <a:xfrm>
            <a:off x="4191952" y="5895401"/>
            <a:ext cx="1424940" cy="514350"/>
          </a:xfrm>
          <a:prstGeom prst="rect">
            <a:avLst/>
          </a:prstGeom>
        </p:spPr>
      </p:pic>
      <p:sp>
        <p:nvSpPr>
          <p:cNvPr id="19" name="Rectangle 18"/>
          <p:cNvSpPr/>
          <p:nvPr/>
        </p:nvSpPr>
        <p:spPr>
          <a:xfrm>
            <a:off x="3977640" y="5699961"/>
            <a:ext cx="1714500" cy="88969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8658126"/>
      </p:ext>
    </p:extLst>
  </p:cSld>
  <p:clrMapOvr>
    <a:masterClrMapping/>
  </p:clrMapOvr>
  <p:extLst mod="1"/>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3A2F171-A641-4D3E-AA75-363029A1D4AF}" type="slidenum">
              <a:rPr lang="en-US" smtClean="0"/>
              <a:t>3</a:t>
            </a:fld>
            <a:endParaRPr lang="en-US"/>
          </a:p>
        </p:txBody>
      </p:sp>
      <p:sp>
        <p:nvSpPr>
          <p:cNvPr id="3" name="TextBox 2"/>
          <p:cNvSpPr txBox="1"/>
          <p:nvPr/>
        </p:nvSpPr>
        <p:spPr>
          <a:xfrm>
            <a:off x="755576" y="404664"/>
            <a:ext cx="7931224" cy="461665"/>
          </a:xfrm>
          <a:prstGeom prst="rect">
            <a:avLst/>
          </a:prstGeom>
          <a:noFill/>
        </p:spPr>
        <p:txBody>
          <a:bodyPr wrap="square" rtlCol="0">
            <a:spAutoFit/>
          </a:bodyPr>
          <a:lstStyle/>
          <a:p>
            <a:pPr algn="ctr"/>
            <a:r>
              <a:rPr lang="sk-SK" sz="2400" b="1" dirty="0"/>
              <a:t>Matematické odvodenie</a:t>
            </a:r>
          </a:p>
        </p:txBody>
      </p:sp>
      <p:sp>
        <p:nvSpPr>
          <p:cNvPr id="4" name="TextBox 3"/>
          <p:cNvSpPr txBox="1"/>
          <p:nvPr/>
        </p:nvSpPr>
        <p:spPr>
          <a:xfrm>
            <a:off x="323528" y="1556792"/>
            <a:ext cx="8568952" cy="707886"/>
          </a:xfrm>
          <a:prstGeom prst="rect">
            <a:avLst/>
          </a:prstGeom>
          <a:noFill/>
        </p:spPr>
        <p:txBody>
          <a:bodyPr wrap="square" rtlCol="0">
            <a:spAutoFit/>
          </a:bodyPr>
          <a:lstStyle/>
          <a:p>
            <a:r>
              <a:rPr lang="sk-SK" sz="2000" dirty="0"/>
              <a:t>Dokázali sme tak tvrdenie: v gravitačnom poli bodovej častice  platí pre ľubovoľnú uzavretú trajektóriu.</a:t>
            </a:r>
          </a:p>
        </p:txBody>
      </p:sp>
      <p:pic>
        <p:nvPicPr>
          <p:cNvPr id="6" name="Picture 5"/>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3707904" y="2404673"/>
            <a:ext cx="1357884" cy="507492"/>
          </a:xfrm>
          <a:prstGeom prst="rect">
            <a:avLst/>
          </a:prstGeom>
        </p:spPr>
      </p:pic>
      <p:sp>
        <p:nvSpPr>
          <p:cNvPr id="7" name="TextBox 6"/>
          <p:cNvSpPr txBox="1"/>
          <p:nvPr/>
        </p:nvSpPr>
        <p:spPr>
          <a:xfrm>
            <a:off x="251520" y="3257396"/>
            <a:ext cx="8640960" cy="2246769"/>
          </a:xfrm>
          <a:prstGeom prst="rect">
            <a:avLst/>
          </a:prstGeom>
          <a:noFill/>
        </p:spPr>
        <p:txBody>
          <a:bodyPr wrap="square" rtlCol="0">
            <a:spAutoFit/>
          </a:bodyPr>
          <a:lstStyle/>
          <a:p>
            <a:r>
              <a:rPr lang="sk-SK" sz="2000" dirty="0"/>
              <a:t>Ľubovoľné gravitačné pole možno ale chápať ako súčet (možno nekonečného počtu) polí budených bodovými časticami. Uvažovaný integrál je lineárnou funkciou gravitačného poľa, čo je len učene povedané, že integrál pre súčet dvoch polí je rovný súčtu integrálov počítaných pre každé pole zvlášť.</a:t>
            </a:r>
          </a:p>
          <a:p>
            <a:endParaRPr lang="sk-SK" sz="2000" dirty="0"/>
          </a:p>
          <a:p>
            <a:r>
              <a:rPr lang="sk-SK" sz="2000" dirty="0"/>
              <a:t>Znamená to, že sme „matematicky“ dokázali že pre ľubovoľné gravitačné pole platí</a:t>
            </a:r>
          </a:p>
        </p:txBody>
      </p:sp>
      <p:pic>
        <p:nvPicPr>
          <p:cNvPr id="8" name="Picture 7"/>
          <p:cNvPicPr>
            <a:picLocks noChangeAspect="1"/>
          </p:cNvPicPr>
          <p:nvPr>
            <p:custDataLst>
              <p:tags r:id="rId2"/>
            </p:custDataLst>
          </p:nvPr>
        </p:nvPicPr>
        <p:blipFill>
          <a:blip r:embed="rId4" cstate="print">
            <a:extLst>
              <a:ext uri="{28A0092B-C50C-407E-A947-70E740481C1C}">
                <a14:useLocalDpi xmlns:a14="http://schemas.microsoft.com/office/drawing/2010/main" val="0"/>
              </a:ext>
            </a:extLst>
          </a:blip>
          <a:stretch>
            <a:fillRect/>
          </a:stretch>
        </p:blipFill>
        <p:spPr>
          <a:xfrm>
            <a:off x="3707904" y="5708316"/>
            <a:ext cx="1357884" cy="507492"/>
          </a:xfrm>
          <a:prstGeom prst="rect">
            <a:avLst/>
          </a:prstGeom>
        </p:spPr>
      </p:pic>
      <p:sp>
        <p:nvSpPr>
          <p:cNvPr id="9" name="Rectangle 8"/>
          <p:cNvSpPr/>
          <p:nvPr/>
        </p:nvSpPr>
        <p:spPr>
          <a:xfrm>
            <a:off x="3275856" y="5504165"/>
            <a:ext cx="2088232" cy="85218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Tree>
    <p:extLst>
      <p:ext uri="{BB962C8B-B14F-4D97-AF65-F5344CB8AC3E}">
        <p14:creationId xmlns:p14="http://schemas.microsoft.com/office/powerpoint/2010/main" val="28075209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3A2F171-A641-4D3E-AA75-363029A1D4AF}" type="slidenum">
              <a:rPr lang="en-US" smtClean="0"/>
              <a:t>4</a:t>
            </a:fld>
            <a:endParaRPr lang="en-US"/>
          </a:p>
        </p:txBody>
      </p:sp>
      <p:sp>
        <p:nvSpPr>
          <p:cNvPr id="3" name="TextBox 2"/>
          <p:cNvSpPr txBox="1"/>
          <p:nvPr/>
        </p:nvSpPr>
        <p:spPr>
          <a:xfrm>
            <a:off x="971600" y="404664"/>
            <a:ext cx="7344816" cy="461665"/>
          </a:xfrm>
          <a:prstGeom prst="rect">
            <a:avLst/>
          </a:prstGeom>
          <a:noFill/>
        </p:spPr>
        <p:txBody>
          <a:bodyPr wrap="square" rtlCol="0">
            <a:spAutoFit/>
          </a:bodyPr>
          <a:lstStyle/>
          <a:p>
            <a:pPr algn="ctr"/>
            <a:r>
              <a:rPr lang="sk-SK" sz="2400" b="1" dirty="0"/>
              <a:t>Potenciálna energia</a:t>
            </a:r>
          </a:p>
        </p:txBody>
      </p:sp>
      <p:pic>
        <p:nvPicPr>
          <p:cNvPr id="56" name="Picture 55"/>
          <p:cNvPicPr>
            <a:picLocks noChangeAspect="1"/>
          </p:cNvPicPr>
          <p:nvPr/>
        </p:nvPicPr>
        <p:blipFill>
          <a:blip r:embed="rId5"/>
          <a:stretch>
            <a:fillRect/>
          </a:stretch>
        </p:blipFill>
        <p:spPr>
          <a:xfrm>
            <a:off x="395536" y="1124744"/>
            <a:ext cx="2139680" cy="1943874"/>
          </a:xfrm>
          <a:prstGeom prst="rect">
            <a:avLst/>
          </a:prstGeom>
        </p:spPr>
      </p:pic>
      <mc:AlternateContent xmlns:mc="http://schemas.openxmlformats.org/markup-compatibility/2006" xmlns:a14="http://schemas.microsoft.com/office/drawing/2010/main">
        <mc:Choice Requires="a14">
          <p:sp>
            <p:nvSpPr>
              <p:cNvPr id="57" name="TextBox 56"/>
              <p:cNvSpPr txBox="1"/>
              <p:nvPr/>
            </p:nvSpPr>
            <p:spPr>
              <a:xfrm>
                <a:off x="2843808" y="1196752"/>
                <a:ext cx="5904656" cy="1015663"/>
              </a:xfrm>
              <a:prstGeom prst="rect">
                <a:avLst/>
              </a:prstGeom>
              <a:noFill/>
            </p:spPr>
            <p:txBody>
              <a:bodyPr wrap="square" rtlCol="0">
                <a:spAutoFit/>
              </a:bodyPr>
              <a:lstStyle/>
              <a:p>
                <a:r>
                  <a:rPr lang="sk-SK" sz="2000" dirty="0"/>
                  <a:t>Uvažujme trpaslíka, ktorý v gravitačnom poli bodovej častice premiestňuje časticu s hmotnosťou </a:t>
                </a:r>
                <a14:m>
                  <m:oMath xmlns:m="http://schemas.openxmlformats.org/officeDocument/2006/math">
                    <m:r>
                      <a:rPr lang="sk-SK" sz="2000" b="0" i="1" smtClean="0">
                        <a:latin typeface="Cambria Math" panose="02040503050406030204" pitchFamily="18" charset="0"/>
                      </a:rPr>
                      <m:t>𝑚</m:t>
                    </m:r>
                  </m:oMath>
                </a14:m>
                <a:r>
                  <a:rPr lang="sk-SK" sz="2000" dirty="0"/>
                  <a:t> z miesta </a:t>
                </a:r>
                <a14:m>
                  <m:oMath xmlns:m="http://schemas.openxmlformats.org/officeDocument/2006/math">
                    <m:sSub>
                      <m:sSubPr>
                        <m:ctrlPr>
                          <a:rPr lang="en-US" sz="2000" b="0" i="1" smtClean="0">
                            <a:latin typeface="Cambria Math" panose="02040503050406030204" pitchFamily="18" charset="0"/>
                          </a:rPr>
                        </m:ctrlPr>
                      </m:sSubPr>
                      <m:e>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𝑟</m:t>
                            </m:r>
                          </m:e>
                        </m:acc>
                      </m:e>
                      <m:sub>
                        <m:r>
                          <a:rPr lang="en-US" sz="2000" b="0" i="1" smtClean="0">
                            <a:latin typeface="Cambria Math" panose="02040503050406030204" pitchFamily="18" charset="0"/>
                          </a:rPr>
                          <m:t>1</m:t>
                        </m:r>
                      </m:sub>
                    </m:sSub>
                  </m:oMath>
                </a14:m>
                <a:r>
                  <a:rPr lang="sk-SK" sz="2000" dirty="0"/>
                  <a:t> na miesto </a:t>
                </a:r>
                <a14:m>
                  <m:oMath xmlns:m="http://schemas.openxmlformats.org/officeDocument/2006/math">
                    <m:sSub>
                      <m:sSubPr>
                        <m:ctrlPr>
                          <a:rPr lang="en-US" sz="2000" b="0" i="1" smtClean="0">
                            <a:latin typeface="Cambria Math" panose="02040503050406030204" pitchFamily="18" charset="0"/>
                          </a:rPr>
                        </m:ctrlPr>
                      </m:sSubPr>
                      <m:e>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𝑟</m:t>
                            </m:r>
                          </m:e>
                        </m:acc>
                      </m:e>
                      <m:sub>
                        <m:r>
                          <a:rPr lang="en-US" sz="2000" b="0" i="1" smtClean="0">
                            <a:latin typeface="Cambria Math" panose="02040503050406030204" pitchFamily="18" charset="0"/>
                          </a:rPr>
                          <m:t>2</m:t>
                        </m:r>
                      </m:sub>
                    </m:sSub>
                  </m:oMath>
                </a14:m>
                <a:r>
                  <a:rPr lang="sk-SK" sz="2000" dirty="0"/>
                  <a:t>. Vypočítali sme prácu na to potrebnú</a:t>
                </a:r>
              </a:p>
            </p:txBody>
          </p:sp>
        </mc:Choice>
        <mc:Fallback xmlns="">
          <p:sp>
            <p:nvSpPr>
              <p:cNvPr id="57" name="TextBox 56"/>
              <p:cNvSpPr txBox="1">
                <a:spLocks noRot="1" noChangeAspect="1" noMove="1" noResize="1" noEditPoints="1" noAdjustHandles="1" noChangeArrowheads="1" noChangeShapeType="1" noTextEdit="1"/>
              </p:cNvSpPr>
              <p:nvPr/>
            </p:nvSpPr>
            <p:spPr>
              <a:xfrm>
                <a:off x="2843808" y="1196752"/>
                <a:ext cx="5904656" cy="1015663"/>
              </a:xfrm>
              <a:prstGeom prst="rect">
                <a:avLst/>
              </a:prstGeom>
              <a:blipFill rotWithShape="0">
                <a:blip r:embed="rId8"/>
                <a:stretch>
                  <a:fillRect l="-1136" t="-2994" b="-9581"/>
                </a:stretch>
              </a:blipFill>
            </p:spPr>
            <p:txBody>
              <a:bodyPr/>
              <a:lstStyle/>
              <a:p>
                <a:r>
                  <a:rPr lang="sk-SK">
                    <a:noFill/>
                  </a:rPr>
                  <a:t> </a:t>
                </a:r>
              </a:p>
            </p:txBody>
          </p:sp>
        </mc:Fallback>
      </mc:AlternateContent>
      <p:pic>
        <p:nvPicPr>
          <p:cNvPr id="60" name="Picture 59"/>
          <p:cNvPicPr>
            <a:picLocks noChangeAspect="1"/>
          </p:cNvPicPr>
          <p:nvPr>
            <p:custDataLst>
              <p:tags r:id="rId1"/>
            </p:custDataLst>
          </p:nvPr>
        </p:nvPicPr>
        <p:blipFill>
          <a:blip r:embed="rId9" cstate="print">
            <a:extLst>
              <a:ext uri="{28A0092B-C50C-407E-A947-70E740481C1C}">
                <a14:useLocalDpi xmlns:a14="http://schemas.microsoft.com/office/drawing/2010/main" val="0"/>
              </a:ext>
            </a:extLst>
          </a:blip>
          <a:stretch>
            <a:fillRect/>
          </a:stretch>
        </p:blipFill>
        <p:spPr>
          <a:xfrm>
            <a:off x="3203848" y="2429689"/>
            <a:ext cx="4758690" cy="668655"/>
          </a:xfrm>
          <a:prstGeom prst="rect">
            <a:avLst/>
          </a:prstGeom>
        </p:spPr>
      </p:pic>
      <mc:AlternateContent xmlns:mc="http://schemas.openxmlformats.org/markup-compatibility/2006" xmlns:a14="http://schemas.microsoft.com/office/drawing/2010/main">
        <mc:Choice Requires="a14">
          <p:sp>
            <p:nvSpPr>
              <p:cNvPr id="61" name="TextBox 60"/>
              <p:cNvSpPr txBox="1"/>
              <p:nvPr/>
            </p:nvSpPr>
            <p:spPr>
              <a:xfrm>
                <a:off x="179512" y="3098344"/>
                <a:ext cx="8712968" cy="1015663"/>
              </a:xfrm>
              <a:prstGeom prst="rect">
                <a:avLst/>
              </a:prstGeom>
              <a:noFill/>
            </p:spPr>
            <p:txBody>
              <a:bodyPr wrap="square" rtlCol="0">
                <a:spAutoFit/>
              </a:bodyPr>
              <a:lstStyle/>
              <a:p>
                <a:r>
                  <a:rPr lang="sk-SK" sz="2000" dirty="0"/>
                  <a:t>Pozrime sa teraz na tento vzorec z iného pohľadu. Práca, ktorú musí vykonať trpaslík, aby premiestnil teleso o hmotnosti </a:t>
                </a:r>
                <a14:m>
                  <m:oMath xmlns:m="http://schemas.openxmlformats.org/officeDocument/2006/math">
                    <m:r>
                      <a:rPr lang="sk-SK" sz="2000" b="0" i="1" smtClean="0">
                        <a:latin typeface="Cambria Math" panose="02040503050406030204" pitchFamily="18" charset="0"/>
                      </a:rPr>
                      <m:t>𝑚</m:t>
                    </m:r>
                  </m:oMath>
                </a14:m>
                <a:r>
                  <a:rPr lang="sk-SK" sz="2000" dirty="0"/>
                  <a:t> z bodu </a:t>
                </a:r>
                <a14:m>
                  <m:oMath xmlns:m="http://schemas.openxmlformats.org/officeDocument/2006/math">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𝑟</m:t>
                        </m:r>
                      </m:e>
                    </m:acc>
                  </m:oMath>
                </a14:m>
                <a:r>
                  <a:rPr lang="sk-SK" sz="2000" dirty="0"/>
                  <a:t> hocikam do nekonečnej vzdialenosti je</a:t>
                </a:r>
              </a:p>
            </p:txBody>
          </p:sp>
        </mc:Choice>
        <mc:Fallback xmlns="">
          <p:sp>
            <p:nvSpPr>
              <p:cNvPr id="61" name="TextBox 60"/>
              <p:cNvSpPr txBox="1">
                <a:spLocks noRot="1" noChangeAspect="1" noMove="1" noResize="1" noEditPoints="1" noAdjustHandles="1" noChangeArrowheads="1" noChangeShapeType="1" noTextEdit="1"/>
              </p:cNvSpPr>
              <p:nvPr/>
            </p:nvSpPr>
            <p:spPr>
              <a:xfrm>
                <a:off x="179512" y="3098344"/>
                <a:ext cx="8712968" cy="1015663"/>
              </a:xfrm>
              <a:prstGeom prst="rect">
                <a:avLst/>
              </a:prstGeom>
              <a:blipFill rotWithShape="0">
                <a:blip r:embed="rId10"/>
                <a:stretch>
                  <a:fillRect l="-699" t="-2994" b="-9581"/>
                </a:stretch>
              </a:blipFill>
            </p:spPr>
            <p:txBody>
              <a:bodyPr/>
              <a:lstStyle/>
              <a:p>
                <a:r>
                  <a:rPr lang="sk-SK">
                    <a:noFill/>
                  </a:rPr>
                  <a:t> </a:t>
                </a:r>
              </a:p>
            </p:txBody>
          </p:sp>
        </mc:Fallback>
      </mc:AlternateContent>
      <p:pic>
        <p:nvPicPr>
          <p:cNvPr id="73" name="Picture 72"/>
          <p:cNvPicPr>
            <a:picLocks noChangeAspect="1"/>
          </p:cNvPicPr>
          <p:nvPr>
            <p:custDataLst>
              <p:tags r:id="rId2"/>
            </p:custDataLst>
          </p:nvPr>
        </p:nvPicPr>
        <p:blipFill>
          <a:blip r:embed="rId11" cstate="print">
            <a:extLst>
              <a:ext uri="{28A0092B-C50C-407E-A947-70E740481C1C}">
                <a14:useLocalDpi xmlns:a14="http://schemas.microsoft.com/office/drawing/2010/main" val="0"/>
              </a:ext>
            </a:extLst>
          </a:blip>
          <a:stretch>
            <a:fillRect/>
          </a:stretch>
        </p:blipFill>
        <p:spPr>
          <a:xfrm>
            <a:off x="2445067" y="3840960"/>
            <a:ext cx="3667125" cy="577215"/>
          </a:xfrm>
          <a:prstGeom prst="rect">
            <a:avLst/>
          </a:prstGeom>
        </p:spPr>
      </p:pic>
      <mc:AlternateContent xmlns:mc="http://schemas.openxmlformats.org/markup-compatibility/2006" xmlns:a14="http://schemas.microsoft.com/office/drawing/2010/main">
        <mc:Choice Requires="a14">
          <p:sp>
            <p:nvSpPr>
              <p:cNvPr id="66" name="TextBox 65"/>
              <p:cNvSpPr txBox="1"/>
              <p:nvPr/>
            </p:nvSpPr>
            <p:spPr>
              <a:xfrm>
                <a:off x="164594" y="4672013"/>
                <a:ext cx="8507288" cy="707886"/>
              </a:xfrm>
              <a:prstGeom prst="rect">
                <a:avLst/>
              </a:prstGeom>
              <a:noFill/>
            </p:spPr>
            <p:txBody>
              <a:bodyPr wrap="square" rtlCol="0">
                <a:spAutoFit/>
              </a:bodyPr>
              <a:lstStyle/>
              <a:p>
                <a:r>
                  <a:rPr lang="sk-SK" sz="2000" dirty="0"/>
                  <a:t>Zaviedli sme tak veľmi užitočnú funkciu </a:t>
                </a:r>
                <a14:m>
                  <m:oMath xmlns:m="http://schemas.openxmlformats.org/officeDocument/2006/math">
                    <m:r>
                      <a:rPr lang="en-US" sz="2000" b="0" i="1" smtClean="0">
                        <a:latin typeface="Cambria Math" panose="02040503050406030204" pitchFamily="18" charset="0"/>
                      </a:rPr>
                      <m:t>𝑈</m:t>
                    </m:r>
                    <m:r>
                      <a:rPr lang="en-US" sz="2000" b="0" i="1" smtClean="0">
                        <a:latin typeface="Cambria Math" panose="02040503050406030204" pitchFamily="18" charset="0"/>
                      </a:rPr>
                      <m:t>(</m:t>
                    </m:r>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𝑟</m:t>
                        </m:r>
                      </m:e>
                    </m:acc>
                    <m:r>
                      <a:rPr lang="en-US" sz="2000" b="0" i="1" smtClean="0">
                        <a:latin typeface="Cambria Math" panose="02040503050406030204" pitchFamily="18" charset="0"/>
                      </a:rPr>
                      <m:t>)</m:t>
                    </m:r>
                  </m:oMath>
                </a14:m>
                <a:r>
                  <a:rPr lang="en-US" sz="2000" dirty="0"/>
                  <a:t>, </a:t>
                </a:r>
                <a:r>
                  <a:rPr lang="sk-SK" sz="2000" dirty="0"/>
                  <a:t>pomocou ktorej vieme vypočítať prácu trpaslíka medzi dvoma ľubovoľnými bodmi</a:t>
                </a:r>
              </a:p>
            </p:txBody>
          </p:sp>
        </mc:Choice>
        <mc:Fallback xmlns="">
          <p:sp>
            <p:nvSpPr>
              <p:cNvPr id="66" name="TextBox 65"/>
              <p:cNvSpPr txBox="1">
                <a:spLocks noRot="1" noChangeAspect="1" noMove="1" noResize="1" noEditPoints="1" noAdjustHandles="1" noChangeArrowheads="1" noChangeShapeType="1" noTextEdit="1"/>
              </p:cNvSpPr>
              <p:nvPr/>
            </p:nvSpPr>
            <p:spPr>
              <a:xfrm>
                <a:off x="164594" y="4672013"/>
                <a:ext cx="8507288" cy="707886"/>
              </a:xfrm>
              <a:prstGeom prst="rect">
                <a:avLst/>
              </a:prstGeom>
              <a:blipFill rotWithShape="0">
                <a:blip r:embed="rId12"/>
                <a:stretch>
                  <a:fillRect l="-716" t="-10256" b="-13675"/>
                </a:stretch>
              </a:blipFill>
            </p:spPr>
            <p:txBody>
              <a:bodyPr/>
              <a:lstStyle/>
              <a:p>
                <a:r>
                  <a:rPr lang="sk-SK">
                    <a:noFill/>
                  </a:rPr>
                  <a:t> </a:t>
                </a:r>
              </a:p>
            </p:txBody>
          </p:sp>
        </mc:Fallback>
      </mc:AlternateContent>
      <p:pic>
        <p:nvPicPr>
          <p:cNvPr id="74" name="Picture 73"/>
          <p:cNvPicPr>
            <a:picLocks noChangeAspect="1"/>
          </p:cNvPicPr>
          <p:nvPr>
            <p:custDataLst>
              <p:tags r:id="rId3"/>
            </p:custDataLst>
          </p:nvPr>
        </p:nvPicPr>
        <p:blipFill>
          <a:blip r:embed="rId13" cstate="print">
            <a:extLst>
              <a:ext uri="{28A0092B-C50C-407E-A947-70E740481C1C}">
                <a14:useLocalDpi xmlns:a14="http://schemas.microsoft.com/office/drawing/2010/main" val="0"/>
              </a:ext>
            </a:extLst>
          </a:blip>
          <a:stretch>
            <a:fillRect/>
          </a:stretch>
        </p:blipFill>
        <p:spPr>
          <a:xfrm>
            <a:off x="2004061" y="5411019"/>
            <a:ext cx="4154805" cy="668655"/>
          </a:xfrm>
          <a:prstGeom prst="rect">
            <a:avLst/>
          </a:prstGeom>
        </p:spPr>
      </p:pic>
      <p:sp>
        <p:nvSpPr>
          <p:cNvPr id="70" name="TextBox 69"/>
          <p:cNvSpPr txBox="1"/>
          <p:nvPr/>
        </p:nvSpPr>
        <p:spPr>
          <a:xfrm>
            <a:off x="395536" y="6356350"/>
            <a:ext cx="7704856" cy="400110"/>
          </a:xfrm>
          <a:prstGeom prst="rect">
            <a:avLst/>
          </a:prstGeom>
          <a:noFill/>
        </p:spPr>
        <p:txBody>
          <a:bodyPr wrap="square" rtlCol="0">
            <a:spAutoFit/>
          </a:bodyPr>
          <a:lstStyle/>
          <a:p>
            <a:r>
              <a:rPr lang="sk-SK" sz="2000" dirty="0"/>
              <a:t>Toto je práca, ktorú musí vykonať trpaslík ako konateľ práce.</a:t>
            </a:r>
          </a:p>
        </p:txBody>
      </p:sp>
    </p:spTree>
    <p:extLst>
      <p:ext uri="{BB962C8B-B14F-4D97-AF65-F5344CB8AC3E}">
        <p14:creationId xmlns:p14="http://schemas.microsoft.com/office/powerpoint/2010/main" val="679113007"/>
      </p:ext>
    </p:extLst>
  </p:cSld>
  <p:clrMapOvr>
    <a:masterClrMapping/>
  </p:clrMapOvr>
  <p:extLst mod="1"/>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3A2F171-A641-4D3E-AA75-363029A1D4AF}" type="slidenum">
              <a:rPr lang="en-US" smtClean="0"/>
              <a:t>5</a:t>
            </a:fld>
            <a:endParaRPr lang="en-US"/>
          </a:p>
        </p:txBody>
      </p:sp>
      <p:sp>
        <p:nvSpPr>
          <p:cNvPr id="3" name="TextBox 2"/>
          <p:cNvSpPr txBox="1"/>
          <p:nvPr/>
        </p:nvSpPr>
        <p:spPr>
          <a:xfrm>
            <a:off x="899592" y="216166"/>
            <a:ext cx="7344816" cy="461665"/>
          </a:xfrm>
          <a:prstGeom prst="rect">
            <a:avLst/>
          </a:prstGeom>
          <a:noFill/>
        </p:spPr>
        <p:txBody>
          <a:bodyPr wrap="square" rtlCol="0">
            <a:spAutoFit/>
          </a:bodyPr>
          <a:lstStyle/>
          <a:p>
            <a:pPr algn="ctr"/>
            <a:r>
              <a:rPr lang="sk-SK" sz="2400" b="1" dirty="0"/>
              <a:t>Potenciálna energia</a:t>
            </a:r>
          </a:p>
        </p:txBody>
      </p:sp>
      <p:sp>
        <p:nvSpPr>
          <p:cNvPr id="4" name="TextBox 3"/>
          <p:cNvSpPr txBox="1"/>
          <p:nvPr/>
        </p:nvSpPr>
        <p:spPr>
          <a:xfrm>
            <a:off x="251520" y="676417"/>
            <a:ext cx="8640960" cy="707886"/>
          </a:xfrm>
          <a:prstGeom prst="rect">
            <a:avLst/>
          </a:prstGeom>
          <a:noFill/>
        </p:spPr>
        <p:txBody>
          <a:bodyPr wrap="square" rtlCol="0">
            <a:spAutoFit/>
          </a:bodyPr>
          <a:lstStyle/>
          <a:p>
            <a:r>
              <a:rPr lang="sk-SK" sz="2000" dirty="0"/>
              <a:t>Pozrime sa teraz na prácu, ktorú naopak koná pri tom istom premiestňovaní gravitačné pole ako konateľ nad trpaslíkom ako trpiteľom, dostaneme</a:t>
            </a:r>
          </a:p>
        </p:txBody>
      </p:sp>
      <p:pic>
        <p:nvPicPr>
          <p:cNvPr id="8" name="Picture 7"/>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2340293" y="1460856"/>
            <a:ext cx="4463415" cy="668655"/>
          </a:xfrm>
          <a:prstGeom prst="rect">
            <a:avLst/>
          </a:prstGeom>
        </p:spPr>
      </p:pic>
      <mc:AlternateContent xmlns:mc="http://schemas.openxmlformats.org/markup-compatibility/2006" xmlns:a14="http://schemas.microsoft.com/office/drawing/2010/main">
        <mc:Choice Requires="a14">
          <p:sp>
            <p:nvSpPr>
              <p:cNvPr id="7" name="TextBox 6"/>
              <p:cNvSpPr txBox="1"/>
              <p:nvPr/>
            </p:nvSpPr>
            <p:spPr>
              <a:xfrm>
                <a:off x="262960" y="2206064"/>
                <a:ext cx="8435280" cy="4401205"/>
              </a:xfrm>
              <a:prstGeom prst="rect">
                <a:avLst/>
              </a:prstGeom>
              <a:noFill/>
            </p:spPr>
            <p:txBody>
              <a:bodyPr wrap="square" rtlCol="0">
                <a:spAutoFit/>
              </a:bodyPr>
              <a:lstStyle/>
              <a:p>
                <a:r>
                  <a:rPr lang="sk-SK" sz="2000" dirty="0"/>
                  <a:t>Ak</a:t>
                </a:r>
                <a:r>
                  <a:rPr lang="en-US" sz="2000" dirty="0"/>
                  <a:t> </a:t>
                </a:r>
                <a14:m>
                  <m:oMath xmlns:m="http://schemas.openxmlformats.org/officeDocument/2006/math">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𝐴</m:t>
                        </m:r>
                      </m:e>
                      <m:sup>
                        <m:r>
                          <a:rPr lang="en-US" sz="2000" b="0" i="1" smtClean="0">
                            <a:latin typeface="Cambria Math" panose="02040503050406030204" pitchFamily="18" charset="0"/>
                          </a:rPr>
                          <m:t>′</m:t>
                        </m:r>
                      </m:sup>
                    </m:sSup>
                    <m:r>
                      <a:rPr lang="en-US" sz="2000" b="0" i="1" smtClean="0">
                        <a:latin typeface="Cambria Math" panose="02040503050406030204" pitchFamily="18" charset="0"/>
                      </a:rPr>
                      <m:t>&gt;0</m:t>
                    </m:r>
                  </m:oMath>
                </a14:m>
                <a:r>
                  <a:rPr lang="sk-SK" sz="2000" dirty="0"/>
                  <a:t>, potom trpaslík zarobil čosi na úkor gravitačného poľa a získanú prácu môže využiť na niečo užitočné, napríklad dobiť si baterky (ak je to trpaslík fungujúci na elektrinu). Prenášaná častica vykonala prácu </a:t>
                </a:r>
                <a14:m>
                  <m:oMath xmlns:m="http://schemas.openxmlformats.org/officeDocument/2006/math">
                    <m:r>
                      <a:rPr lang="en-US" sz="2000" b="0" i="1" smtClean="0">
                        <a:latin typeface="Cambria Math" panose="02040503050406030204" pitchFamily="18" charset="0"/>
                      </a:rPr>
                      <m:t>𝐴</m:t>
                    </m:r>
                    <m:r>
                      <a:rPr lang="en-US" sz="2000" b="0" i="1" smtClean="0">
                        <a:latin typeface="Cambria Math" panose="02040503050406030204" pitchFamily="18" charset="0"/>
                      </a:rPr>
                      <m:t>′</m:t>
                    </m:r>
                  </m:oMath>
                </a14:m>
                <a:r>
                  <a:rPr lang="en-US" sz="2000" dirty="0"/>
                  <a:t> </a:t>
                </a:r>
                <a:r>
                  <a:rPr lang="sk-SK" sz="2000" dirty="0"/>
                  <a:t>nad trpaslíkom, takže častica v gravitačnom poli má schopnosť vykonať pri premiestnení nejakú prácu. Asi ste sa stretli s vyjadrením, že schopnosť telesa konať prácu súvisí s jeho energiou, takže je prirodzené nazvať funkciu </a:t>
                </a:r>
                <a14:m>
                  <m:oMath xmlns:m="http://schemas.openxmlformats.org/officeDocument/2006/math">
                    <m:r>
                      <a:rPr lang="en-US" sz="2000" b="0" i="1" smtClean="0">
                        <a:latin typeface="Cambria Math" panose="02040503050406030204" pitchFamily="18" charset="0"/>
                      </a:rPr>
                      <m:t>𝑈</m:t>
                    </m:r>
                    <m:r>
                      <a:rPr lang="en-US" sz="2000" b="0" i="1" smtClean="0">
                        <a:latin typeface="Cambria Math" panose="02040503050406030204" pitchFamily="18" charset="0"/>
                      </a:rPr>
                      <m:t>(</m:t>
                    </m:r>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𝑟</m:t>
                        </m:r>
                      </m:e>
                    </m:acc>
                    <m:r>
                      <a:rPr lang="en-US" sz="2000" b="0" i="1" smtClean="0">
                        <a:latin typeface="Cambria Math" panose="02040503050406030204" pitchFamily="18" charset="0"/>
                      </a:rPr>
                      <m:t>)</m:t>
                    </m:r>
                  </m:oMath>
                </a14:m>
                <a:r>
                  <a:rPr lang="sk-SK" sz="2000" dirty="0"/>
                  <a:t> potenciálnou energiu častice v mieste </a:t>
                </a:r>
                <a14:m>
                  <m:oMath xmlns:m="http://schemas.openxmlformats.org/officeDocument/2006/math">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𝑟</m:t>
                        </m:r>
                      </m:e>
                    </m:acc>
                  </m:oMath>
                </a14:m>
                <a:r>
                  <a:rPr lang="sk-SK" sz="2000" dirty="0"/>
                  <a:t>. Ak častica má na začiatku presunu (v bode </a:t>
                </a:r>
                <a14:m>
                  <m:oMath xmlns:m="http://schemas.openxmlformats.org/officeDocument/2006/math">
                    <m:sSub>
                      <m:sSubPr>
                        <m:ctrlPr>
                          <a:rPr lang="en-US" sz="2000" b="0" i="1" smtClean="0">
                            <a:latin typeface="Cambria Math" panose="02040503050406030204" pitchFamily="18" charset="0"/>
                          </a:rPr>
                        </m:ctrlPr>
                      </m:sSubPr>
                      <m:e>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𝑟</m:t>
                            </m:r>
                          </m:e>
                        </m:acc>
                      </m:e>
                      <m:sub>
                        <m:r>
                          <a:rPr lang="en-US" sz="2000" b="0" i="1" smtClean="0">
                            <a:latin typeface="Cambria Math" panose="02040503050406030204" pitchFamily="18" charset="0"/>
                          </a:rPr>
                          <m:t>1</m:t>
                        </m:r>
                      </m:sub>
                    </m:sSub>
                    <m:r>
                      <a:rPr lang="en-US" sz="2000" b="0" i="1" smtClean="0">
                        <a:latin typeface="Cambria Math" panose="02040503050406030204" pitchFamily="18" charset="0"/>
                      </a:rPr>
                      <m:t>)</m:t>
                    </m:r>
                  </m:oMath>
                </a14:m>
                <a:r>
                  <a:rPr lang="sk-SK" sz="2000" dirty="0"/>
                  <a:t> väčšiu energiu ako na konci presunu (v bode </a:t>
                </a:r>
                <a14:m>
                  <m:oMath xmlns:m="http://schemas.openxmlformats.org/officeDocument/2006/math">
                    <m:sSub>
                      <m:sSubPr>
                        <m:ctrlPr>
                          <a:rPr lang="en-US" sz="2000" b="0" i="1" smtClean="0">
                            <a:latin typeface="Cambria Math" panose="02040503050406030204" pitchFamily="18" charset="0"/>
                          </a:rPr>
                        </m:ctrlPr>
                      </m:sSubPr>
                      <m:e>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𝑟</m:t>
                            </m:r>
                          </m:e>
                        </m:acc>
                      </m:e>
                      <m:sub>
                        <m:r>
                          <a:rPr lang="en-US" sz="2000" b="0" i="1" smtClean="0">
                            <a:latin typeface="Cambria Math" panose="02040503050406030204" pitchFamily="18" charset="0"/>
                          </a:rPr>
                          <m:t>2</m:t>
                        </m:r>
                      </m:sub>
                    </m:sSub>
                    <m:r>
                      <a:rPr lang="sk-SK" sz="2000" b="0" i="0" smtClean="0">
                        <a:latin typeface="Cambria Math" panose="02040503050406030204" pitchFamily="18" charset="0"/>
                      </a:rPr>
                      <m:t>)</m:t>
                    </m:r>
                  </m:oMath>
                </a14:m>
                <a:r>
                  <a:rPr lang="sk-SK" sz="2000" dirty="0"/>
                  <a:t> vykoná pri presune kladnú prácu. </a:t>
                </a:r>
              </a:p>
              <a:p>
                <a:r>
                  <a:rPr lang="sk-SK" sz="2000" dirty="0"/>
                  <a:t>Všimnime si, že sme dostali</a:t>
                </a:r>
              </a:p>
              <a:p>
                <a:endParaRPr lang="sk-SK" sz="2000" dirty="0"/>
              </a:p>
              <a:p>
                <a:endParaRPr lang="sk-SK" sz="2000" dirty="0"/>
              </a:p>
              <a:p>
                <a:r>
                  <a:rPr lang="sk-SK" sz="2000" dirty="0"/>
                  <a:t>takže sme mohli písať namiesto </a:t>
                </a:r>
                <a14:m>
                  <m:oMath xmlns:m="http://schemas.openxmlformats.org/officeDocument/2006/math">
                    <m:r>
                      <a:rPr lang="en-US" sz="2000" b="0" i="1" smtClean="0">
                        <a:latin typeface="Cambria Math" panose="02040503050406030204" pitchFamily="18" charset="0"/>
                      </a:rPr>
                      <m:t>𝛿</m:t>
                    </m:r>
                    <m:r>
                      <a:rPr lang="en-US" sz="2000" b="0" i="1" smtClean="0">
                        <a:latin typeface="Cambria Math" panose="02040503050406030204" pitchFamily="18" charset="0"/>
                      </a:rPr>
                      <m:t>𝐴</m:t>
                    </m:r>
                  </m:oMath>
                </a14:m>
                <a:r>
                  <a:rPr lang="en-US" sz="2000" dirty="0"/>
                  <a:t> </a:t>
                </a:r>
                <a:r>
                  <a:rPr lang="sk-SK" sz="2000" dirty="0"/>
                  <a:t>diferenciál </a:t>
                </a:r>
                <a14:m>
                  <m:oMath xmlns:m="http://schemas.openxmlformats.org/officeDocument/2006/math">
                    <m:r>
                      <a:rPr lang="en-US" sz="2000" b="0" i="1" smtClean="0">
                        <a:latin typeface="Cambria Math" panose="02040503050406030204" pitchFamily="18" charset="0"/>
                      </a:rPr>
                      <m:t>𝑑𝐴</m:t>
                    </m:r>
                  </m:oMath>
                </a14:m>
                <a:r>
                  <a:rPr lang="sk-SK" sz="2000" dirty="0"/>
                  <a:t>, lebo vykonaná práca je v prípade gravitačného poľa diferenciálom potenciálnej energie, čo sme na začiatku našich úvah s istotou nevedeli.</a:t>
                </a:r>
              </a:p>
            </p:txBody>
          </p:sp>
        </mc:Choice>
        <mc:Fallback xmlns="">
          <p:sp>
            <p:nvSpPr>
              <p:cNvPr id="7" name="TextBox 6"/>
              <p:cNvSpPr txBox="1">
                <a:spLocks noRot="1" noChangeAspect="1" noMove="1" noResize="1" noEditPoints="1" noAdjustHandles="1" noChangeArrowheads="1" noChangeShapeType="1" noTextEdit="1"/>
              </p:cNvSpPr>
              <p:nvPr/>
            </p:nvSpPr>
            <p:spPr>
              <a:xfrm>
                <a:off x="262960" y="2206064"/>
                <a:ext cx="8435280" cy="4401205"/>
              </a:xfrm>
              <a:prstGeom prst="rect">
                <a:avLst/>
              </a:prstGeom>
              <a:blipFill rotWithShape="0">
                <a:blip r:embed="rId7"/>
                <a:stretch>
                  <a:fillRect l="-723" t="-831" r="-1156" b="-1524"/>
                </a:stretch>
              </a:blipFill>
            </p:spPr>
            <p:txBody>
              <a:bodyPr/>
              <a:lstStyle/>
              <a:p>
                <a:r>
                  <a:rPr lang="sk-SK">
                    <a:noFill/>
                  </a:rPr>
                  <a:t> </a:t>
                </a:r>
              </a:p>
            </p:txBody>
          </p:sp>
        </mc:Fallback>
      </mc:AlternateContent>
      <p:pic>
        <p:nvPicPr>
          <p:cNvPr id="9" name="Picture 8"/>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3332227" y="4810611"/>
            <a:ext cx="3206115" cy="668655"/>
          </a:xfrm>
          <a:prstGeom prst="rect">
            <a:avLst/>
          </a:prstGeom>
        </p:spPr>
      </p:pic>
    </p:spTree>
    <p:extLst>
      <p:ext uri="{BB962C8B-B14F-4D97-AF65-F5344CB8AC3E}">
        <p14:creationId xmlns:p14="http://schemas.microsoft.com/office/powerpoint/2010/main" val="5399012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3A2F171-A641-4D3E-AA75-363029A1D4AF}" type="slidenum">
              <a:rPr lang="en-US" smtClean="0"/>
              <a:t>6</a:t>
            </a:fld>
            <a:endParaRPr lang="en-US"/>
          </a:p>
        </p:txBody>
      </p:sp>
      <p:sp>
        <p:nvSpPr>
          <p:cNvPr id="3" name="TextBox 2"/>
          <p:cNvSpPr txBox="1"/>
          <p:nvPr/>
        </p:nvSpPr>
        <p:spPr>
          <a:xfrm>
            <a:off x="899592" y="216166"/>
            <a:ext cx="7344816" cy="461665"/>
          </a:xfrm>
          <a:prstGeom prst="rect">
            <a:avLst/>
          </a:prstGeom>
          <a:noFill/>
        </p:spPr>
        <p:txBody>
          <a:bodyPr wrap="square" rtlCol="0">
            <a:spAutoFit/>
          </a:bodyPr>
          <a:lstStyle/>
          <a:p>
            <a:pPr algn="ctr"/>
            <a:r>
              <a:rPr lang="sk-SK" sz="2400" b="1" dirty="0"/>
              <a:t>Potenciálna energia</a:t>
            </a:r>
          </a:p>
        </p:txBody>
      </p:sp>
      <mc:AlternateContent xmlns:mc="http://schemas.openxmlformats.org/markup-compatibility/2006" xmlns:a14="http://schemas.microsoft.com/office/drawing/2010/main">
        <mc:Choice Requires="a14">
          <p:sp>
            <p:nvSpPr>
              <p:cNvPr id="4" name="TextBox 3"/>
              <p:cNvSpPr txBox="1"/>
              <p:nvPr/>
            </p:nvSpPr>
            <p:spPr>
              <a:xfrm>
                <a:off x="323528" y="1268760"/>
                <a:ext cx="8363272" cy="400110"/>
              </a:xfrm>
              <a:prstGeom prst="rect">
                <a:avLst/>
              </a:prstGeom>
              <a:noFill/>
            </p:spPr>
            <p:txBody>
              <a:bodyPr wrap="square" rtlCol="0">
                <a:spAutoFit/>
              </a:bodyPr>
              <a:lstStyle/>
              <a:p>
                <a:r>
                  <a:rPr lang="sk-SK" sz="2000" dirty="0"/>
                  <a:t>Pre prácu vykonanú na infinitezimálnej trajektórii </a:t>
                </a:r>
                <a14:m>
                  <m:oMath xmlns:m="http://schemas.openxmlformats.org/officeDocument/2006/math">
                    <m:r>
                      <a:rPr lang="en-US" sz="2000" b="0" i="1" smtClean="0">
                        <a:latin typeface="Cambria Math" panose="02040503050406030204" pitchFamily="18" charset="0"/>
                      </a:rPr>
                      <m:t>𝑑</m:t>
                    </m:r>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𝑟</m:t>
                        </m:r>
                      </m:e>
                    </m:acc>
                  </m:oMath>
                </a14:m>
                <a:r>
                  <a:rPr lang="sk-SK" sz="2000" dirty="0"/>
                  <a:t> dostaneme</a:t>
                </a:r>
              </a:p>
            </p:txBody>
          </p:sp>
        </mc:Choice>
        <mc:Fallback xmlns="">
          <p:sp>
            <p:nvSpPr>
              <p:cNvPr id="4" name="TextBox 3"/>
              <p:cNvSpPr txBox="1">
                <a:spLocks noRot="1" noChangeAspect="1" noMove="1" noResize="1" noEditPoints="1" noAdjustHandles="1" noChangeArrowheads="1" noChangeShapeType="1" noTextEdit="1"/>
              </p:cNvSpPr>
              <p:nvPr/>
            </p:nvSpPr>
            <p:spPr>
              <a:xfrm>
                <a:off x="323528" y="1268760"/>
                <a:ext cx="8363272" cy="400110"/>
              </a:xfrm>
              <a:prstGeom prst="rect">
                <a:avLst/>
              </a:prstGeom>
              <a:blipFill rotWithShape="0">
                <a:blip r:embed="rId8"/>
                <a:stretch>
                  <a:fillRect l="-729" t="-18182" b="-25758"/>
                </a:stretch>
              </a:blipFill>
            </p:spPr>
            <p:txBody>
              <a:bodyPr/>
              <a:lstStyle/>
              <a:p>
                <a:r>
                  <a:rPr lang="sk-SK">
                    <a:noFill/>
                  </a:rPr>
                  <a:t> </a:t>
                </a:r>
              </a:p>
            </p:txBody>
          </p:sp>
        </mc:Fallback>
      </mc:AlternateContent>
      <p:pic>
        <p:nvPicPr>
          <p:cNvPr id="13" name="Picture 12"/>
          <p:cNvPicPr>
            <a:picLocks noChangeAspect="1"/>
          </p:cNvPicPr>
          <p:nvPr>
            <p:custDataLst>
              <p:tags r:id="rId1"/>
            </p:custDataLst>
          </p:nvPr>
        </p:nvPicPr>
        <p:blipFill>
          <a:blip r:embed="rId9" cstate="print">
            <a:extLst>
              <a:ext uri="{28A0092B-C50C-407E-A947-70E740481C1C}">
                <a14:useLocalDpi xmlns:a14="http://schemas.microsoft.com/office/drawing/2010/main" val="0"/>
              </a:ext>
            </a:extLst>
          </a:blip>
          <a:stretch>
            <a:fillRect/>
          </a:stretch>
        </p:blipFill>
        <p:spPr>
          <a:xfrm>
            <a:off x="1475656" y="1847535"/>
            <a:ext cx="5734050" cy="306705"/>
          </a:xfrm>
          <a:prstGeom prst="rect">
            <a:avLst/>
          </a:prstGeom>
        </p:spPr>
      </p:pic>
      <mc:AlternateContent xmlns:mc="http://schemas.openxmlformats.org/markup-compatibility/2006" xmlns:a14="http://schemas.microsoft.com/office/drawing/2010/main">
        <mc:Choice Requires="a14">
          <p:sp>
            <p:nvSpPr>
              <p:cNvPr id="8" name="TextBox 7"/>
              <p:cNvSpPr txBox="1"/>
              <p:nvPr/>
            </p:nvSpPr>
            <p:spPr>
              <a:xfrm>
                <a:off x="323528" y="2259799"/>
                <a:ext cx="8363272" cy="2246769"/>
              </a:xfrm>
              <a:prstGeom prst="rect">
                <a:avLst/>
              </a:prstGeom>
              <a:noFill/>
            </p:spPr>
            <p:txBody>
              <a:bodyPr wrap="square" rtlCol="0">
                <a:spAutoFit/>
              </a:bodyPr>
              <a:lstStyle/>
              <a:p>
                <a:r>
                  <a:rPr lang="sk-SK" sz="2000" dirty="0"/>
                  <a:t>Potenciálna energia je funkciou polohy, jej argumentom je vektor </a:t>
                </a:r>
                <a14:m>
                  <m:oMath xmlns:m="http://schemas.openxmlformats.org/officeDocument/2006/math">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𝑟</m:t>
                        </m:r>
                      </m:e>
                    </m:acc>
                    <m:r>
                      <a:rPr lang="en-US" sz="2000" b="0" i="1" smtClean="0">
                        <a:latin typeface="Cambria Math" panose="02040503050406030204" pitchFamily="18" charset="0"/>
                      </a:rPr>
                      <m:t>=(</m:t>
                    </m:r>
                    <m:r>
                      <a:rPr lang="en-US" sz="2000" b="0" i="1" smtClean="0">
                        <a:latin typeface="Cambria Math" panose="02040503050406030204" pitchFamily="18" charset="0"/>
                      </a:rPr>
                      <m:t>𝑥</m:t>
                    </m:r>
                    <m:r>
                      <a:rPr lang="en-US" sz="2000" b="0" i="1" smtClean="0">
                        <a:latin typeface="Cambria Math" panose="02040503050406030204" pitchFamily="18" charset="0"/>
                      </a:rPr>
                      <m:t>,</m:t>
                    </m:r>
                    <m:r>
                      <a:rPr lang="en-US" sz="2000" b="0" i="1" smtClean="0">
                        <a:latin typeface="Cambria Math" panose="02040503050406030204" pitchFamily="18" charset="0"/>
                      </a:rPr>
                      <m:t>𝑦</m:t>
                    </m:r>
                    <m:r>
                      <a:rPr lang="en-US" sz="2000" b="0" i="1" smtClean="0">
                        <a:latin typeface="Cambria Math" panose="02040503050406030204" pitchFamily="18" charset="0"/>
                      </a:rPr>
                      <m:t>,</m:t>
                    </m:r>
                    <m:r>
                      <a:rPr lang="en-US" sz="2000" b="0" i="1" smtClean="0">
                        <a:latin typeface="Cambria Math" panose="02040503050406030204" pitchFamily="18" charset="0"/>
                      </a:rPr>
                      <m:t>𝑧</m:t>
                    </m:r>
                    <m:r>
                      <a:rPr lang="en-US" sz="2000" b="0" i="1" smtClean="0">
                        <a:latin typeface="Cambria Math" panose="02040503050406030204" pitchFamily="18" charset="0"/>
                      </a:rPr>
                      <m:t>)</m:t>
                    </m:r>
                  </m:oMath>
                </a14:m>
                <a:r>
                  <a:rPr lang="en-US" sz="2000" dirty="0"/>
                  <a:t>.</a:t>
                </a:r>
                <a:r>
                  <a:rPr lang="sk-SK" sz="2000" dirty="0"/>
                  <a:t> Potenciálnu energiu môžeme preto chápať aj ako funkciu troch skalárnych premenných </a:t>
                </a:r>
                <a14:m>
                  <m:oMath xmlns:m="http://schemas.openxmlformats.org/officeDocument/2006/math">
                    <m:r>
                      <a:rPr lang="sk-SK" sz="2000" b="0" i="1" smtClean="0">
                        <a:latin typeface="Cambria Math" panose="02040503050406030204" pitchFamily="18" charset="0"/>
                      </a:rPr>
                      <m:t>𝑥</m:t>
                    </m:r>
                    <m:r>
                      <a:rPr lang="sk-SK" sz="2000" b="0" i="1" smtClean="0">
                        <a:latin typeface="Cambria Math" panose="02040503050406030204" pitchFamily="18" charset="0"/>
                      </a:rPr>
                      <m:t>,</m:t>
                    </m:r>
                    <m:r>
                      <a:rPr lang="sk-SK" sz="2000" b="0" i="1" smtClean="0">
                        <a:latin typeface="Cambria Math" panose="02040503050406030204" pitchFamily="18" charset="0"/>
                      </a:rPr>
                      <m:t>𝑦</m:t>
                    </m:r>
                    <m:r>
                      <a:rPr lang="sk-SK" sz="2000" b="0" i="1" smtClean="0">
                        <a:latin typeface="Cambria Math" panose="02040503050406030204" pitchFamily="18" charset="0"/>
                      </a:rPr>
                      <m:t>,</m:t>
                    </m:r>
                    <m:r>
                      <a:rPr lang="sk-SK" sz="2000" b="0" i="1" smtClean="0">
                        <a:latin typeface="Cambria Math" panose="02040503050406030204" pitchFamily="18" charset="0"/>
                      </a:rPr>
                      <m:t>𝑧</m:t>
                    </m:r>
                  </m:oMath>
                </a14:m>
                <a:r>
                  <a:rPr lang="sk-SK" sz="2000" dirty="0"/>
                  <a:t>. Dostaneme teda rovnicu</a:t>
                </a:r>
              </a:p>
              <a:p>
                <a:endParaRPr lang="sk-SK" sz="2000" dirty="0"/>
              </a:p>
              <a:p>
                <a:endParaRPr lang="sk-SK" sz="2000" dirty="0"/>
              </a:p>
              <a:p>
                <a:r>
                  <a:rPr lang="sk-SK" sz="2000" dirty="0"/>
                  <a:t>na pravej strane urobíme rozvoj do prvého rádu pomocou parciálnych derivácií a dostaneme</a:t>
                </a:r>
              </a:p>
            </p:txBody>
          </p:sp>
        </mc:Choice>
        <mc:Fallback xmlns="">
          <p:sp>
            <p:nvSpPr>
              <p:cNvPr id="8" name="TextBox 7"/>
              <p:cNvSpPr txBox="1">
                <a:spLocks noRot="1" noChangeAspect="1" noMove="1" noResize="1" noEditPoints="1" noAdjustHandles="1" noChangeArrowheads="1" noChangeShapeType="1" noTextEdit="1"/>
              </p:cNvSpPr>
              <p:nvPr/>
            </p:nvSpPr>
            <p:spPr>
              <a:xfrm>
                <a:off x="323528" y="2259799"/>
                <a:ext cx="8363272" cy="2246769"/>
              </a:xfrm>
              <a:prstGeom prst="rect">
                <a:avLst/>
              </a:prstGeom>
              <a:blipFill rotWithShape="0">
                <a:blip r:embed="rId10"/>
                <a:stretch>
                  <a:fillRect l="-729" t="-3261" r="-292" b="-4076"/>
                </a:stretch>
              </a:blipFill>
            </p:spPr>
            <p:txBody>
              <a:bodyPr/>
              <a:lstStyle/>
              <a:p>
                <a:r>
                  <a:rPr lang="en-US">
                    <a:noFill/>
                  </a:rPr>
                  <a:t> </a:t>
                </a:r>
              </a:p>
            </p:txBody>
          </p:sp>
        </mc:Fallback>
      </mc:AlternateContent>
      <p:pic>
        <p:nvPicPr>
          <p:cNvPr id="14" name="Picture 13"/>
          <p:cNvPicPr>
            <a:picLocks noChangeAspect="1"/>
          </p:cNvPicPr>
          <p:nvPr>
            <p:custDataLst>
              <p:tags r:id="rId2"/>
            </p:custDataLst>
          </p:nvPr>
        </p:nvPicPr>
        <p:blipFill>
          <a:blip r:embed="rId11" cstate="print">
            <a:extLst>
              <a:ext uri="{28A0092B-C50C-407E-A947-70E740481C1C}">
                <a14:useLocalDpi xmlns:a14="http://schemas.microsoft.com/office/drawing/2010/main" val="0"/>
              </a:ext>
            </a:extLst>
          </a:blip>
          <a:stretch>
            <a:fillRect/>
          </a:stretch>
        </p:blipFill>
        <p:spPr>
          <a:xfrm>
            <a:off x="1167604" y="3383732"/>
            <a:ext cx="6979920" cy="266700"/>
          </a:xfrm>
          <a:prstGeom prst="rect">
            <a:avLst/>
          </a:prstGeom>
        </p:spPr>
      </p:pic>
      <p:pic>
        <p:nvPicPr>
          <p:cNvPr id="15" name="Picture 14"/>
          <p:cNvPicPr>
            <a:picLocks noChangeAspect="1"/>
          </p:cNvPicPr>
          <p:nvPr>
            <p:custDataLst>
              <p:tags r:id="rId3"/>
            </p:custDataLst>
          </p:nvPr>
        </p:nvPicPr>
        <p:blipFill>
          <a:blip r:embed="rId12" cstate="print">
            <a:extLst>
              <a:ext uri="{28A0092B-C50C-407E-A947-70E740481C1C}">
                <a14:useLocalDpi xmlns:a14="http://schemas.microsoft.com/office/drawing/2010/main" val="0"/>
              </a:ext>
            </a:extLst>
          </a:blip>
          <a:stretch>
            <a:fillRect/>
          </a:stretch>
        </p:blipFill>
        <p:spPr>
          <a:xfrm>
            <a:off x="619126" y="4525213"/>
            <a:ext cx="8208645" cy="579120"/>
          </a:xfrm>
          <a:prstGeom prst="rect">
            <a:avLst/>
          </a:prstGeom>
        </p:spPr>
      </p:pic>
      <p:pic>
        <p:nvPicPr>
          <p:cNvPr id="17" name="Picture 16"/>
          <p:cNvPicPr>
            <a:picLocks noChangeAspect="1"/>
          </p:cNvPicPr>
          <p:nvPr>
            <p:custDataLst>
              <p:tags r:id="rId4"/>
            </p:custDataLst>
          </p:nvPr>
        </p:nvPicPr>
        <p:blipFill>
          <a:blip r:embed="rId13" cstate="print">
            <a:extLst>
              <a:ext uri="{28A0092B-C50C-407E-A947-70E740481C1C}">
                <a14:useLocalDpi xmlns:a14="http://schemas.microsoft.com/office/drawing/2010/main" val="0"/>
              </a:ext>
            </a:extLst>
          </a:blip>
          <a:stretch>
            <a:fillRect/>
          </a:stretch>
        </p:blipFill>
        <p:spPr>
          <a:xfrm>
            <a:off x="1569953" y="5484366"/>
            <a:ext cx="5545455" cy="579120"/>
          </a:xfrm>
          <a:prstGeom prst="rect">
            <a:avLst/>
          </a:prstGeom>
        </p:spPr>
      </p:pic>
    </p:spTree>
    <p:extLst>
      <p:ext uri="{BB962C8B-B14F-4D97-AF65-F5344CB8AC3E}">
        <p14:creationId xmlns:p14="http://schemas.microsoft.com/office/powerpoint/2010/main" val="559737692"/>
      </p:ext>
    </p:extLst>
  </p:cSld>
  <p:clrMapOvr>
    <a:masterClrMapping/>
  </p:clrMapOvr>
  <p:extLst mod="1"/>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3A2F171-A641-4D3E-AA75-363029A1D4AF}" type="slidenum">
              <a:rPr lang="en-US" smtClean="0"/>
              <a:t>7</a:t>
            </a:fld>
            <a:endParaRPr lang="en-US"/>
          </a:p>
        </p:txBody>
      </p:sp>
      <p:sp>
        <p:nvSpPr>
          <p:cNvPr id="3" name="TextBox 2"/>
          <p:cNvSpPr txBox="1"/>
          <p:nvPr/>
        </p:nvSpPr>
        <p:spPr>
          <a:xfrm>
            <a:off x="827584" y="188640"/>
            <a:ext cx="7344816" cy="461665"/>
          </a:xfrm>
          <a:prstGeom prst="rect">
            <a:avLst/>
          </a:prstGeom>
          <a:noFill/>
        </p:spPr>
        <p:txBody>
          <a:bodyPr wrap="square" rtlCol="0">
            <a:spAutoFit/>
          </a:bodyPr>
          <a:lstStyle/>
          <a:p>
            <a:pPr algn="ctr"/>
            <a:r>
              <a:rPr lang="sk-SK" sz="2400" b="1" dirty="0"/>
              <a:t>Potenciálna energia</a:t>
            </a:r>
          </a:p>
        </p:txBody>
      </p:sp>
      <p:pic>
        <p:nvPicPr>
          <p:cNvPr id="4" name="Picture 3"/>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1763688" y="764704"/>
            <a:ext cx="5545455" cy="579120"/>
          </a:xfrm>
          <a:prstGeom prst="rect">
            <a:avLst/>
          </a:prstGeom>
        </p:spPr>
      </p:pic>
      <p:pic>
        <p:nvPicPr>
          <p:cNvPr id="6" name="Picture 5"/>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3707904" y="2060848"/>
            <a:ext cx="1228725" cy="1824990"/>
          </a:xfrm>
          <a:prstGeom prst="rect">
            <a:avLst/>
          </a:prstGeom>
        </p:spPr>
      </p:pic>
      <p:sp>
        <p:nvSpPr>
          <p:cNvPr id="7" name="Rectangle 6"/>
          <p:cNvSpPr/>
          <p:nvPr/>
        </p:nvSpPr>
        <p:spPr>
          <a:xfrm>
            <a:off x="3419872" y="1916832"/>
            <a:ext cx="1656184" cy="223224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mc:AlternateContent xmlns:mc="http://schemas.openxmlformats.org/markup-compatibility/2006" xmlns:a14="http://schemas.microsoft.com/office/drawing/2010/main">
        <mc:Choice Requires="a14">
          <p:sp>
            <p:nvSpPr>
              <p:cNvPr id="8" name="TextBox 7"/>
              <p:cNvSpPr txBox="1"/>
              <p:nvPr/>
            </p:nvSpPr>
            <p:spPr>
              <a:xfrm>
                <a:off x="179512" y="1340768"/>
                <a:ext cx="8507288" cy="400110"/>
              </a:xfrm>
              <a:prstGeom prst="rect">
                <a:avLst/>
              </a:prstGeom>
              <a:noFill/>
            </p:spPr>
            <p:txBody>
              <a:bodyPr wrap="square" rtlCol="0">
                <a:spAutoFit/>
              </a:bodyPr>
              <a:lstStyle/>
              <a:p>
                <a:r>
                  <a:rPr lang="sk-SK" sz="2000" dirty="0"/>
                  <a:t>Gravitačné pole teda pôsobí na časticu v mieste </a:t>
                </a:r>
                <a14:m>
                  <m:oMath xmlns:m="http://schemas.openxmlformats.org/officeDocument/2006/math">
                    <m:r>
                      <a:rPr lang="sk-SK" sz="2000" b="0" i="1" smtClean="0">
                        <a:latin typeface="Cambria Math" panose="02040503050406030204" pitchFamily="18" charset="0"/>
                      </a:rPr>
                      <m:t>(</m:t>
                    </m:r>
                    <m:r>
                      <a:rPr lang="sk-SK" sz="2000" b="0" i="1" smtClean="0">
                        <a:latin typeface="Cambria Math" panose="02040503050406030204" pitchFamily="18" charset="0"/>
                      </a:rPr>
                      <m:t>𝑥</m:t>
                    </m:r>
                    <m:r>
                      <a:rPr lang="sk-SK" sz="2000" b="0" i="1" smtClean="0">
                        <a:latin typeface="Cambria Math" panose="02040503050406030204" pitchFamily="18" charset="0"/>
                      </a:rPr>
                      <m:t>,</m:t>
                    </m:r>
                    <m:r>
                      <a:rPr lang="sk-SK" sz="2000" b="0" i="1" smtClean="0">
                        <a:latin typeface="Cambria Math" panose="02040503050406030204" pitchFamily="18" charset="0"/>
                      </a:rPr>
                      <m:t>𝑦</m:t>
                    </m:r>
                    <m:r>
                      <a:rPr lang="sk-SK" sz="2000" b="0" i="1" smtClean="0">
                        <a:latin typeface="Cambria Math" panose="02040503050406030204" pitchFamily="18" charset="0"/>
                      </a:rPr>
                      <m:t>,</m:t>
                    </m:r>
                    <m:r>
                      <a:rPr lang="sk-SK" sz="2000" b="0" i="1" smtClean="0">
                        <a:latin typeface="Cambria Math" panose="02040503050406030204" pitchFamily="18" charset="0"/>
                      </a:rPr>
                      <m:t>𝑧</m:t>
                    </m:r>
                    <m:r>
                      <a:rPr lang="sk-SK" sz="2000" b="0" i="1" smtClean="0">
                        <a:latin typeface="Cambria Math" panose="02040503050406030204" pitchFamily="18" charset="0"/>
                      </a:rPr>
                      <m:t>)</m:t>
                    </m:r>
                  </m:oMath>
                </a14:m>
                <a:r>
                  <a:rPr lang="sk-SK" sz="2000" dirty="0"/>
                  <a:t> silou</a:t>
                </a:r>
              </a:p>
            </p:txBody>
          </p:sp>
        </mc:Choice>
        <mc:Fallback xmlns="">
          <p:sp>
            <p:nvSpPr>
              <p:cNvPr id="8" name="TextBox 7"/>
              <p:cNvSpPr txBox="1">
                <a:spLocks noRot="1" noChangeAspect="1" noMove="1" noResize="1" noEditPoints="1" noAdjustHandles="1" noChangeArrowheads="1" noChangeShapeType="1" noTextEdit="1"/>
              </p:cNvSpPr>
              <p:nvPr/>
            </p:nvSpPr>
            <p:spPr>
              <a:xfrm>
                <a:off x="179512" y="1340768"/>
                <a:ext cx="8507288" cy="400110"/>
              </a:xfrm>
              <a:prstGeom prst="rect">
                <a:avLst/>
              </a:prstGeom>
              <a:blipFill rotWithShape="0">
                <a:blip r:embed="rId9"/>
                <a:stretch>
                  <a:fillRect l="-716" t="-9091" b="-257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0" y="4293096"/>
                <a:ext cx="8964488" cy="2554545"/>
              </a:xfrm>
              <a:prstGeom prst="rect">
                <a:avLst/>
              </a:prstGeom>
              <a:noFill/>
            </p:spPr>
            <p:txBody>
              <a:bodyPr wrap="square" rtlCol="0">
                <a:spAutoFit/>
              </a:bodyPr>
              <a:lstStyle/>
              <a:p>
                <a:r>
                  <a:rPr lang="sk-SK" sz="2000" dirty="0"/>
                  <a:t>kde </a:t>
                </a:r>
                <a14:m>
                  <m:oMath xmlns:m="http://schemas.openxmlformats.org/officeDocument/2006/math">
                    <m:r>
                      <a:rPr lang="sk-SK" sz="2000" b="0" i="1" smtClean="0">
                        <a:latin typeface="Cambria Math" panose="02040503050406030204" pitchFamily="18" charset="0"/>
                      </a:rPr>
                      <m:t>𝑈</m:t>
                    </m:r>
                    <m:r>
                      <a:rPr lang="sk-SK" sz="2000" b="0" i="1" smtClean="0">
                        <a:latin typeface="Cambria Math" panose="02040503050406030204" pitchFamily="18" charset="0"/>
                      </a:rPr>
                      <m:t>(</m:t>
                    </m:r>
                    <m:r>
                      <a:rPr lang="sk-SK" sz="2000" b="0" i="1" smtClean="0">
                        <a:latin typeface="Cambria Math" panose="02040503050406030204" pitchFamily="18" charset="0"/>
                      </a:rPr>
                      <m:t>𝑥</m:t>
                    </m:r>
                    <m:r>
                      <a:rPr lang="sk-SK" sz="2000" b="0" i="1" smtClean="0">
                        <a:latin typeface="Cambria Math" panose="02040503050406030204" pitchFamily="18" charset="0"/>
                      </a:rPr>
                      <m:t>,</m:t>
                    </m:r>
                    <m:r>
                      <a:rPr lang="sk-SK" sz="2000" b="0" i="1" smtClean="0">
                        <a:latin typeface="Cambria Math" panose="02040503050406030204" pitchFamily="18" charset="0"/>
                      </a:rPr>
                      <m:t>𝑦</m:t>
                    </m:r>
                    <m:r>
                      <a:rPr lang="sk-SK" sz="2000" b="0" i="1" smtClean="0">
                        <a:latin typeface="Cambria Math" panose="02040503050406030204" pitchFamily="18" charset="0"/>
                      </a:rPr>
                      <m:t>,</m:t>
                    </m:r>
                    <m:r>
                      <a:rPr lang="sk-SK" sz="2000" b="0" i="1" smtClean="0">
                        <a:latin typeface="Cambria Math" panose="02040503050406030204" pitchFamily="18" charset="0"/>
                      </a:rPr>
                      <m:t>𝑧</m:t>
                    </m:r>
                    <m:r>
                      <a:rPr lang="sk-SK" sz="2000" b="0" i="1" smtClean="0">
                        <a:latin typeface="Cambria Math" panose="02040503050406030204" pitchFamily="18" charset="0"/>
                      </a:rPr>
                      <m:t>)</m:t>
                    </m:r>
                  </m:oMath>
                </a14:m>
                <a:r>
                  <a:rPr lang="sk-SK" sz="2000" dirty="0"/>
                  <a:t> je potenciálna energia častice</a:t>
                </a:r>
                <a:r>
                  <a:rPr lang="en-US" sz="2000" dirty="0"/>
                  <a:t>. </a:t>
                </a:r>
                <a:r>
                  <a:rPr lang="sk-SK" sz="2000" dirty="0"/>
                  <a:t>Všimnime si, že potenciálna energia je skalár a troma parciálnymi deriváciami z tohto skalára vyrobíme vektor (gravitačnú silu). Aby sa zvýraznila túto skutočnosť, matematici zaviedli osobitný symbol vektorovej povahy</a:t>
                </a:r>
              </a:p>
              <a:p>
                <a:endParaRPr lang="sk-SK" sz="2000" b="0" dirty="0"/>
              </a:p>
              <a:p>
                <a:endParaRPr lang="sk-SK" sz="2000" dirty="0"/>
              </a:p>
              <a:p>
                <a:r>
                  <a:rPr lang="sk-SK" sz="2000" b="0" dirty="0"/>
                  <a:t>Tri symboly parciálnej derivácie sme zapísali, ako keby to boli zložky nejakého vektora.</a:t>
                </a:r>
                <a:endParaRPr lang="en-US" sz="2000" b="0" dirty="0"/>
              </a:p>
            </p:txBody>
          </p:sp>
        </mc:Choice>
        <mc:Fallback xmlns="">
          <p:sp>
            <p:nvSpPr>
              <p:cNvPr id="9" name="TextBox 8"/>
              <p:cNvSpPr txBox="1">
                <a:spLocks noRot="1" noChangeAspect="1" noMove="1" noResize="1" noEditPoints="1" noAdjustHandles="1" noChangeArrowheads="1" noChangeShapeType="1" noTextEdit="1"/>
              </p:cNvSpPr>
              <p:nvPr/>
            </p:nvSpPr>
            <p:spPr>
              <a:xfrm>
                <a:off x="0" y="4293096"/>
                <a:ext cx="8964488" cy="2554545"/>
              </a:xfrm>
              <a:prstGeom prst="rect">
                <a:avLst/>
              </a:prstGeom>
              <a:blipFill rotWithShape="0">
                <a:blip r:embed="rId10"/>
                <a:stretch>
                  <a:fillRect l="-680" t="-1193" b="-3341"/>
                </a:stretch>
              </a:blipFill>
            </p:spPr>
            <p:txBody>
              <a:bodyPr/>
              <a:lstStyle/>
              <a:p>
                <a:r>
                  <a:rPr lang="en-US">
                    <a:noFill/>
                  </a:rPr>
                  <a:t> </a:t>
                </a:r>
              </a:p>
            </p:txBody>
          </p:sp>
        </mc:Fallback>
      </mc:AlternateContent>
      <p:pic>
        <p:nvPicPr>
          <p:cNvPr id="11" name="Picture 10"/>
          <p:cNvPicPr>
            <a:picLocks noChangeAspect="1"/>
          </p:cNvPicPr>
          <p:nvPr>
            <p:custDataLst>
              <p:tags r:id="rId3"/>
            </p:custDataLst>
          </p:nvPr>
        </p:nvPicPr>
        <p:blipFill>
          <a:blip r:embed="rId11" cstate="print">
            <a:extLst>
              <a:ext uri="{28A0092B-C50C-407E-A947-70E740481C1C}">
                <a14:useLocalDpi xmlns:a14="http://schemas.microsoft.com/office/drawing/2010/main" val="0"/>
              </a:ext>
            </a:extLst>
          </a:blip>
          <a:stretch>
            <a:fillRect/>
          </a:stretch>
        </p:blipFill>
        <p:spPr>
          <a:xfrm>
            <a:off x="3491880" y="5445224"/>
            <a:ext cx="2116455" cy="609600"/>
          </a:xfrm>
          <a:prstGeom prst="rect">
            <a:avLst/>
          </a:prstGeom>
        </p:spPr>
      </p:pic>
    </p:spTree>
    <p:extLst>
      <p:ext uri="{BB962C8B-B14F-4D97-AF65-F5344CB8AC3E}">
        <p14:creationId xmlns:p14="http://schemas.microsoft.com/office/powerpoint/2010/main" val="677494572"/>
      </p:ext>
    </p:extLst>
  </p:cSld>
  <p:clrMapOvr>
    <a:masterClrMapping/>
  </p:clrMapOvr>
  <p:extLst mod="1"/>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3A2F171-A641-4D3E-AA75-363029A1D4AF}" type="slidenum">
              <a:rPr lang="en-US" smtClean="0"/>
              <a:t>8</a:t>
            </a:fld>
            <a:endParaRPr lang="en-US"/>
          </a:p>
        </p:txBody>
      </p:sp>
      <p:sp>
        <p:nvSpPr>
          <p:cNvPr id="4" name="TextBox 3"/>
          <p:cNvSpPr txBox="1"/>
          <p:nvPr/>
        </p:nvSpPr>
        <p:spPr>
          <a:xfrm>
            <a:off x="899592" y="216166"/>
            <a:ext cx="7344816" cy="461665"/>
          </a:xfrm>
          <a:prstGeom prst="rect">
            <a:avLst/>
          </a:prstGeom>
          <a:noFill/>
        </p:spPr>
        <p:txBody>
          <a:bodyPr wrap="square" rtlCol="0">
            <a:spAutoFit/>
          </a:bodyPr>
          <a:lstStyle/>
          <a:p>
            <a:pPr algn="ctr"/>
            <a:r>
              <a:rPr lang="sk-SK" sz="2400" b="1" dirty="0"/>
              <a:t>Operátor nabla</a:t>
            </a:r>
          </a:p>
        </p:txBody>
      </p:sp>
      <p:pic>
        <p:nvPicPr>
          <p:cNvPr id="13" name="Picture 12"/>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3635896" y="908720"/>
            <a:ext cx="1904810" cy="548640"/>
          </a:xfrm>
          <a:prstGeom prst="rect">
            <a:avLst/>
          </a:prstGeom>
        </p:spPr>
      </p:pic>
      <mc:AlternateContent xmlns:mc="http://schemas.openxmlformats.org/markup-compatibility/2006" xmlns:a14="http://schemas.microsoft.com/office/drawing/2010/main">
        <mc:Choice Requires="a14">
          <p:sp>
            <p:nvSpPr>
              <p:cNvPr id="7" name="TextBox 6"/>
              <p:cNvSpPr txBox="1"/>
              <p:nvPr/>
            </p:nvSpPr>
            <p:spPr>
              <a:xfrm>
                <a:off x="323528" y="1484784"/>
                <a:ext cx="8496944" cy="3343031"/>
              </a:xfrm>
              <a:prstGeom prst="rect">
                <a:avLst/>
              </a:prstGeom>
              <a:noFill/>
            </p:spPr>
            <p:txBody>
              <a:bodyPr wrap="square" rtlCol="0">
                <a:spAutoFit/>
              </a:bodyPr>
              <a:lstStyle/>
              <a:p>
                <a:r>
                  <a:rPr lang="sk-SK" sz="2000" dirty="0"/>
                  <a:t>Poznamenajme, že abstraktný symbol </a:t>
                </a:r>
                <a14:m>
                  <m:oMath xmlns:m="http://schemas.openxmlformats.org/officeDocument/2006/math">
                    <m:acc>
                      <m:accPr>
                        <m:chr m:val="⃗"/>
                        <m:ctrlPr>
                          <a:rPr lang="en-US" sz="2000" b="0" i="1" smtClean="0">
                            <a:latin typeface="Cambria Math" panose="02040503050406030204" pitchFamily="18" charset="0"/>
                          </a:rPr>
                        </m:ctrlPr>
                      </m:accPr>
                      <m:e>
                        <m:r>
                          <a:rPr lang="en-US" sz="2000" b="0" i="0" smtClean="0">
                            <a:latin typeface="Cambria Math" panose="02040503050406030204" pitchFamily="18" charset="0"/>
                          </a:rPr>
                          <m:t>𝛻</m:t>
                        </m:r>
                      </m:e>
                    </m:acc>
                  </m:oMath>
                </a14:m>
                <a:r>
                  <a:rPr lang="sk-SK" sz="2000" dirty="0"/>
                  <a:t> (čítaj „nabla“) reprezentuje matematický objekt typu „operátor“. </a:t>
                </a:r>
                <a:r>
                  <a:rPr lang="sk-SK" sz="2000" b="1" dirty="0"/>
                  <a:t>Operátorom v matematike nazývame nejaký predpis (operáciu), ktorý z jedného matematického objektu vyrobí nejaký iný matematický objekt </a:t>
                </a:r>
                <a:r>
                  <a:rPr lang="sk-SK" sz="2000" dirty="0"/>
                  <a:t>vo všeobecnosti aj iného typu ako bol pôvodný objekt. Zvykneme hovoriť, že operátor „pôsobí“ na objekt a vyrobí z neho iný objekt.</a:t>
                </a:r>
              </a:p>
              <a:p>
                <a:r>
                  <a:rPr lang="sk-SK" sz="2000" dirty="0"/>
                  <a:t>Príkladom je operátor derivácie </a:t>
                </a:r>
                <a14:m>
                  <m:oMath xmlns:m="http://schemas.openxmlformats.org/officeDocument/2006/math">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𝑑</m:t>
                        </m:r>
                      </m:num>
                      <m:den>
                        <m:r>
                          <a:rPr lang="en-US" sz="2000" b="0" i="1" smtClean="0">
                            <a:latin typeface="Cambria Math" panose="02040503050406030204" pitchFamily="18" charset="0"/>
                          </a:rPr>
                          <m:t>𝑑𝑥</m:t>
                        </m:r>
                      </m:den>
                    </m:f>
                    <m:r>
                      <a:rPr lang="sk-SK" sz="2000" b="0" i="0" smtClean="0">
                        <a:latin typeface="Cambria Math" panose="02040503050406030204" pitchFamily="18" charset="0"/>
                      </a:rPr>
                      <m:t>, </m:t>
                    </m:r>
                  </m:oMath>
                </a14:m>
                <a:r>
                  <a:rPr lang="sk-SK" sz="2000" dirty="0"/>
                  <a:t>ktorý vyrobí z nejakej funkcie jej deriváciu.</a:t>
                </a:r>
              </a:p>
              <a:p>
                <a:r>
                  <a:rPr lang="sk-SK" sz="2000" dirty="0"/>
                  <a:t>Operátor nabla vyrobí zo skalárnej funkcie polohy vektorovú funkciu polohy. Vyrobí teda tri funkcie polohy, ktoré tvoria tri priemety výslednej vektorovej funkcie, v našom prípade </a:t>
                </a:r>
                <a:endParaRPr lang="en-US" sz="2000" dirty="0"/>
              </a:p>
            </p:txBody>
          </p:sp>
        </mc:Choice>
        <mc:Fallback xmlns="">
          <p:sp>
            <p:nvSpPr>
              <p:cNvPr id="7" name="TextBox 6"/>
              <p:cNvSpPr txBox="1">
                <a:spLocks noRot="1" noChangeAspect="1" noMove="1" noResize="1" noEditPoints="1" noAdjustHandles="1" noChangeArrowheads="1" noChangeShapeType="1" noTextEdit="1"/>
              </p:cNvSpPr>
              <p:nvPr/>
            </p:nvSpPr>
            <p:spPr>
              <a:xfrm>
                <a:off x="323528" y="1484784"/>
                <a:ext cx="8496944" cy="3343031"/>
              </a:xfrm>
              <a:prstGeom prst="rect">
                <a:avLst/>
              </a:prstGeom>
              <a:blipFill rotWithShape="0">
                <a:blip r:embed="rId9"/>
                <a:stretch>
                  <a:fillRect l="-717" b="-2372"/>
                </a:stretch>
              </a:blipFill>
            </p:spPr>
            <p:txBody>
              <a:bodyPr/>
              <a:lstStyle/>
              <a:p>
                <a:r>
                  <a:rPr lang="en-US">
                    <a:noFill/>
                  </a:rPr>
                  <a:t> </a:t>
                </a:r>
              </a:p>
            </p:txBody>
          </p:sp>
        </mc:Fallback>
      </mc:AlternateContent>
      <p:pic>
        <p:nvPicPr>
          <p:cNvPr id="5" name="Picture 4"/>
          <p:cNvPicPr>
            <a:picLocks noChangeAspect="1"/>
          </p:cNvPicPr>
          <p:nvPr>
            <p:custDataLst>
              <p:tags r:id="rId2"/>
            </p:custDataLst>
          </p:nvPr>
        </p:nvPicPr>
        <p:blipFill>
          <a:blip r:embed="rId10" cstate="print">
            <a:extLst>
              <a:ext uri="{28A0092B-C50C-407E-A947-70E740481C1C}">
                <a14:useLocalDpi xmlns:a14="http://schemas.microsoft.com/office/drawing/2010/main" val="0"/>
              </a:ext>
            </a:extLst>
          </a:blip>
          <a:stretch>
            <a:fillRect/>
          </a:stretch>
        </p:blipFill>
        <p:spPr>
          <a:xfrm>
            <a:off x="1259632" y="4797152"/>
            <a:ext cx="6261354" cy="548640"/>
          </a:xfrm>
          <a:prstGeom prst="rect">
            <a:avLst/>
          </a:prstGeom>
        </p:spPr>
      </p:pic>
      <p:sp>
        <p:nvSpPr>
          <p:cNvPr id="10" name="TextBox 9"/>
          <p:cNvSpPr txBox="1"/>
          <p:nvPr/>
        </p:nvSpPr>
        <p:spPr>
          <a:xfrm>
            <a:off x="323528" y="5517232"/>
            <a:ext cx="8064896" cy="707886"/>
          </a:xfrm>
          <a:prstGeom prst="rect">
            <a:avLst/>
          </a:prstGeom>
          <a:noFill/>
        </p:spPr>
        <p:txBody>
          <a:bodyPr wrap="square" rtlCol="0">
            <a:spAutoFit/>
          </a:bodyPr>
          <a:lstStyle/>
          <a:p>
            <a:r>
              <a:rPr lang="sk-SK" sz="2000" dirty="0"/>
              <a:t>Často sa používa ešte „</a:t>
            </a:r>
            <a:r>
              <a:rPr lang="sk-SK" sz="2000" dirty="0" err="1"/>
              <a:t>vektorovejší</a:t>
            </a:r>
            <a:r>
              <a:rPr lang="sk-SK" sz="2000" dirty="0"/>
              <a:t>“ zápis tvaru</a:t>
            </a:r>
          </a:p>
          <a:p>
            <a:r>
              <a:rPr lang="sk-SK" sz="2000" dirty="0"/>
              <a:t>a dostaneme</a:t>
            </a:r>
            <a:endParaRPr lang="en-US" sz="2000" dirty="0"/>
          </a:p>
        </p:txBody>
      </p:sp>
      <p:pic>
        <p:nvPicPr>
          <p:cNvPr id="14" name="Picture 13"/>
          <p:cNvPicPr>
            <a:picLocks noChangeAspect="1"/>
          </p:cNvPicPr>
          <p:nvPr>
            <p:custDataLst>
              <p:tags r:id="rId3"/>
            </p:custDataLst>
          </p:nvPr>
        </p:nvPicPr>
        <p:blipFill>
          <a:blip r:embed="rId11" cstate="print">
            <a:extLst>
              <a:ext uri="{28A0092B-C50C-407E-A947-70E740481C1C}">
                <a14:useLocalDpi xmlns:a14="http://schemas.microsoft.com/office/drawing/2010/main" val="0"/>
              </a:ext>
            </a:extLst>
          </a:blip>
          <a:stretch>
            <a:fillRect/>
          </a:stretch>
        </p:blipFill>
        <p:spPr>
          <a:xfrm>
            <a:off x="5580112" y="5517232"/>
            <a:ext cx="2287143" cy="521208"/>
          </a:xfrm>
          <a:prstGeom prst="rect">
            <a:avLst/>
          </a:prstGeom>
        </p:spPr>
      </p:pic>
      <p:pic>
        <p:nvPicPr>
          <p:cNvPr id="6" name="Picture 5"/>
          <p:cNvPicPr>
            <a:picLocks noChangeAspect="1"/>
          </p:cNvPicPr>
          <p:nvPr>
            <p:custDataLst>
              <p:tags r:id="rId4"/>
            </p:custDataLst>
          </p:nvPr>
        </p:nvPicPr>
        <p:blipFill>
          <a:blip r:embed="rId12" cstate="print">
            <a:extLst>
              <a:ext uri="{28A0092B-C50C-407E-A947-70E740481C1C}">
                <a14:useLocalDpi xmlns:a14="http://schemas.microsoft.com/office/drawing/2010/main" val="0"/>
              </a:ext>
            </a:extLst>
          </a:blip>
          <a:stretch>
            <a:fillRect/>
          </a:stretch>
        </p:blipFill>
        <p:spPr>
          <a:xfrm>
            <a:off x="1403649" y="6165305"/>
            <a:ext cx="6290501" cy="529781"/>
          </a:xfrm>
          <a:prstGeom prst="rect">
            <a:avLst/>
          </a:prstGeom>
        </p:spPr>
      </p:pic>
    </p:spTree>
    <p:extLst>
      <p:ext uri="{BB962C8B-B14F-4D97-AF65-F5344CB8AC3E}">
        <p14:creationId xmlns:p14="http://schemas.microsoft.com/office/powerpoint/2010/main" val="2897561440"/>
      </p:ext>
    </p:extLst>
  </p:cSld>
  <p:clrMapOvr>
    <a:masterClrMapping/>
  </p:clrMapOvr>
  <p:extLst mod="1"/>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9512" y="1052736"/>
            <a:ext cx="8640960" cy="2862322"/>
          </a:xfrm>
          <a:prstGeom prst="rect">
            <a:avLst/>
          </a:prstGeom>
          <a:noFill/>
        </p:spPr>
        <p:txBody>
          <a:bodyPr wrap="square" rtlCol="0">
            <a:spAutoFit/>
          </a:bodyPr>
          <a:lstStyle/>
          <a:p>
            <a:r>
              <a:rPr lang="sk-SK" sz="2000" dirty="0"/>
              <a:t>Operácia pôsobenia nabla na skalárnu funkciu typu</a:t>
            </a:r>
          </a:p>
          <a:p>
            <a:endParaRPr lang="sk-SK" sz="2000" dirty="0"/>
          </a:p>
          <a:p>
            <a:endParaRPr lang="sk-SK" sz="2000" dirty="0"/>
          </a:p>
          <a:p>
            <a:endParaRPr lang="sk-SK" sz="2000" dirty="0"/>
          </a:p>
          <a:p>
            <a:r>
              <a:rPr lang="sk-SK" sz="2000" dirty="0"/>
              <a:t>sa volá </a:t>
            </a:r>
            <a:r>
              <a:rPr lang="sk-SK" sz="2000" b="1" dirty="0"/>
              <a:t>gradient</a:t>
            </a:r>
            <a:r>
              <a:rPr lang="sk-SK" sz="2000" dirty="0"/>
              <a:t>. Uvedený vzorec potom čítame takto:</a:t>
            </a:r>
          </a:p>
          <a:p>
            <a:r>
              <a:rPr lang="sk-SK" sz="2000" b="1" dirty="0">
                <a:solidFill>
                  <a:srgbClr val="FF0000"/>
                </a:solidFill>
              </a:rPr>
              <a:t>Gravitačná sila pôsobiaca na časticu sa vypočíta ako  záporný gradient potenciálnej energie tej častice v gravitačnom poli.</a:t>
            </a:r>
          </a:p>
          <a:p>
            <a:r>
              <a:rPr lang="sk-SK" sz="2000" dirty="0"/>
              <a:t>Formuláciu „záporný gradient“ si treba zapamätať, patrí to do štandardnej výzbroje fyzika.</a:t>
            </a:r>
            <a:endParaRPr lang="en-US" sz="2000" dirty="0"/>
          </a:p>
        </p:txBody>
      </p:sp>
      <p:sp>
        <p:nvSpPr>
          <p:cNvPr id="2" name="Slide Number Placeholder 1"/>
          <p:cNvSpPr>
            <a:spLocks noGrp="1"/>
          </p:cNvSpPr>
          <p:nvPr>
            <p:ph type="sldNum" sz="quarter" idx="12"/>
          </p:nvPr>
        </p:nvSpPr>
        <p:spPr/>
        <p:txBody>
          <a:bodyPr/>
          <a:lstStyle/>
          <a:p>
            <a:fld id="{53A2F171-A641-4D3E-AA75-363029A1D4AF}" type="slidenum">
              <a:rPr lang="en-US" smtClean="0"/>
              <a:t>9</a:t>
            </a:fld>
            <a:endParaRPr lang="en-US"/>
          </a:p>
        </p:txBody>
      </p:sp>
      <p:sp>
        <p:nvSpPr>
          <p:cNvPr id="3" name="TextBox 2"/>
          <p:cNvSpPr txBox="1"/>
          <p:nvPr/>
        </p:nvSpPr>
        <p:spPr>
          <a:xfrm>
            <a:off x="899592" y="216166"/>
            <a:ext cx="7344816" cy="461665"/>
          </a:xfrm>
          <a:prstGeom prst="rect">
            <a:avLst/>
          </a:prstGeom>
          <a:noFill/>
        </p:spPr>
        <p:txBody>
          <a:bodyPr wrap="square" rtlCol="0">
            <a:spAutoFit/>
          </a:bodyPr>
          <a:lstStyle/>
          <a:p>
            <a:pPr algn="ctr"/>
            <a:r>
              <a:rPr lang="sk-SK" sz="2400" b="1" dirty="0"/>
              <a:t>Gradient</a:t>
            </a:r>
          </a:p>
        </p:txBody>
      </p:sp>
      <p:pic>
        <p:nvPicPr>
          <p:cNvPr id="7" name="Picture 6"/>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1043609" y="1628801"/>
            <a:ext cx="6290501" cy="529781"/>
          </a:xfrm>
          <a:prstGeom prst="rect">
            <a:avLst/>
          </a:prstGeom>
        </p:spPr>
      </p:pic>
    </p:spTree>
    <p:extLst>
      <p:ext uri="{BB962C8B-B14F-4D97-AF65-F5344CB8AC3E}">
        <p14:creationId xmlns:p14="http://schemas.microsoft.com/office/powerpoint/2010/main" val="70203745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oint\vec F(\vec r).d\vec r=0&#10;\end{align*}&#10;\end{document}&#10;"/>
  <p:tag name="IGUANATEXSIZE" val="18"/>
</p:tagLst>
</file>

<file path=ppt/tags/tag1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A(\vec r\;\rightarrow\;\infty)=-U(\vec r)=&#10;mGM\frac{1}{|\vec r|}&#10;\end{align*}&#10;\end{document}&#10;"/>
  <p:tag name="IGUANATEXSIZE" val="20"/>
</p:tagLst>
</file>

<file path=ppt/tags/tag1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A=&#10;\int_{\vec r_1}^{\vec r_2}mG\frac{M}{r^2}\frac{\vec r.d\vec r}{r}=&#10;U(\vec r_2)-U(\vec r_1)&#10;\end{align*}&#10;\end{document}&#10;"/>
  <p:tag name="IGUANATEXSIZE" val="20"/>
</p:tagLst>
</file>

<file path=ppt/tags/tag1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A'=&#10;-\int_{\vec r_1}^{\vec r_2}mG\frac{M}{r^2}\frac{\vec r.d\vec r}{r}=&#10;U(\vec r_1)-U(\vec r_2)&#10;\end{align*}&#10;\end{document}&#10;"/>
  <p:tag name="IGUANATEXSIZE" val="20"/>
</p:tagLst>
</file>

<file path=ppt/tags/tag1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A=&#10;\int_{\vec r_1}^{\vec r_2}\delta A=&#10;U(\vec r_2)-U(\vec r_1)&#10;\end{align*}&#10;\end{document}&#10;"/>
  <p:tag name="IGUANATEXSIZE" val="20"/>
</p:tagLst>
</file>

<file path=ppt/tags/tag1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G(\vec r).d\vec r=\vec F(\vec r).d\vec r=\delta A=dU=U(\vec r+d\vec r)-U(\vec r)&#10;\end{align*}&#10;\end{document}&#10;"/>
  <p:tag name="IGUANATEXSIZE" val="20"/>
</p:tagLst>
</file>

<file path=ppt/tags/tag1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G_xdx+G_ydy+G_zdz=-U(x+dx,y+dy,z+dz)+U(x,y,z)&#10;\end{align*}&#10;\end{document}&#10;"/>
  <p:tag name="IGUANATEXSIZE" val="20"/>
</p:tagLst>
</file>

<file path=ppt/tags/tag1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G_xdx+G_ydy+G_zdz=-U(x,y,z)-\frac{\partial U}{\partial x}dx&#10;-\frac{\partial U}{\partial y}dy-\frac{\partial U}{\partial z}dz&#10;+U(x,y,z)&#10;\end{align*}&#10;\end{document}&#10;"/>
  <p:tag name="IGUANATEXSIZE" val="20"/>
</p:tagLst>
</file>

<file path=ppt/tags/tag1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G_xdx+G_ydy+G_zdz=-\frac{\partial U}{\partial x}dx&#10;-\frac{\partial U}{\partial y}dy-\frac{\partial U}{\partial z}dz&#10;\end{align*}&#10;\end{document}&#10;"/>
  <p:tag name="IGUANATEXSIZE" val="20"/>
</p:tagLst>
</file>

<file path=ppt/tags/tag1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G_xdx+G_ydy+G_zdz=-\frac{\partial U}{\partial x}dx&#10;-\frac{\partial U}{\partial y}dy-\frac{\partial U}{\partial z}dz&#10;\end{align*}&#10;\end{document}&#10;"/>
  <p:tag name="IGUANATEXSIZE" val="20"/>
</p:tagLst>
</file>

<file path=ppt/tags/tag1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G_x&amp;=-\frac{\partial U}{\partial x}\\&#10;G_y&amp;=-\frac{\partial U}{\partial y}\\&#10;G_z&amp;=-\frac{\partial U}{\partial z}&#10;\end{align*}&#10;\end{document}&#10;"/>
  <p:tag name="IGUANATEXSIZE" val="20"/>
</p:tagLst>
</file>

<file path=ppt/tags/tag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oint\vec F(\vec r).d\vec r=0&#10;\end{align*}&#10;\end{document}&#10;"/>
  <p:tag name="IGUANATEXSIZE" val="18"/>
</p:tagLst>
</file>

<file path=ppt/tags/tag2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nabla = \left(\frac{\partial}{\partial x},\frac{\partial}{\partial y},&#10;   \frac{\partial}{\partial z}\right)&#10;\end{align*}&#10;\end{document}&#10;"/>
  <p:tag name="IGUANATEXSIZE" val="20"/>
</p:tagLst>
</file>

<file path=ppt/tags/tag2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nabla = \left(\frac{\partial}{\partial x},\frac{\partial}{\partial y},&#10;   \frac{\partial}{\partial z}\right)&#10;\end{align*}&#10;\end{document}&#10;"/>
  <p:tag name="IGUANATEXSIZE" val="18"/>
</p:tagLst>
</file>

<file path=ppt/tags/tag2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G(\vec r)=-\vec\nabla U(\vec r) = &#10;\left(-\frac{\partial U(x,y,z)}{\partial x},&#10;-\frac{\partial U(x,y,z)}{\partial y},&#10;   -\frac{\partial U(x,y,z)}{\partial z}\right)&#10;\end{align*}&#10;\end{document}&#10;"/>
  <p:tag name="IGUANATEXSIZE" val="18"/>
</p:tagLst>
</file>

<file path=ppt/tags/tag2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nabla = \frac{\partial}{\partial x}\vec i+&#10;\frac{\partial}{\partial y}\vec j+&#10;   \frac{\partial}{\partial z}\vec k&#10;\end{align*}&#10;\end{document}&#10;"/>
  <p:tag name="IGUANATEXSIZE" val="18"/>
</p:tagLst>
</file>

<file path=ppt/tags/tag2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G(\vec r)=-\vec\nabla U(\vec r) = &#10;-\frac{\partial U(x,y,z)}{\partial x}\vec i&#10;-\frac{\partial U(x,y,z)}{\partial y}\vec j&#10;   -\frac{\partial U(x,y,z)}{\partial z}\vec k&#10;\end{align*}&#10;\end{document}&#10;"/>
  <p:tag name="IGUANATEXSIZE" val="18"/>
</p:tagLst>
</file>

<file path=ppt/tags/tag2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G(\vec r)=-\vec\nabla U(\vec r) = &#10;-\frac{\partial U(x,y,z)}{\partial x}\vec i&#10;-\frac{\partial U(x,y,z)}{\partial y}\vec j&#10;   -\frac{\partial U(x,y,z)}{\partial z}\vec k&#10;\end{align*}&#10;\end{document}&#10;"/>
  <p:tag name="IGUANATEXSIZE" val="18"/>
</p:tagLst>
</file>

<file path=ppt/tags/tag2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G(\vec r)=-\vec\nabla U(\vec r) = &#10;-\frac{\partial U(x,y,z)}{\partial x}\vec i&#10;-\frac{-\partial U(x,y,z)}{\partial y}\vec j&#10;   -\frac{\partial U(x,y,z)}{\partial z}\vec k&#10;\end{align*}&#10;\end{document}&#10;"/>
  <p:tag name="IGUANATEXSIZE" val="16"/>
</p:tagLst>
</file>

<file path=ppt/tags/tag2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A=&#10;\int_{\vec r_1}^{\vec r_2}\delta A=&#10;U(\vec r_2)-U(\vec r_1)&#10;\end{align*}&#10;\end{document}&#10;"/>
  <p:tag name="IGUANATEXSIZE" val="16"/>
</p:tagLst>
</file>

<file path=ppt/tags/tag2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U(\vec r) \mapsto U(\vec r) + U_0&#10;\end{align*}&#10;\end{document}&#10;"/>
  <p:tag name="IGUANATEXSIZE" val="18"/>
</p:tagLst>
</file>

<file path=ppt/tags/tag2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A(\vec r\;\rightarrow\;\infty)=-U(\vec r)=&#10;mGM\frac{1}{|\vec r|}&#10;\end{align*}&#10;\end{document}&#10;"/>
  <p:tag name="IGUANATEXSIZE" val="18"/>
</p:tagLst>
</file>

<file path=ppt/tags/tag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g(\vec r) = -G\frac{M}{r^2}\frac{\vec r}{r}&#10;\end{align*}&#10;\end{document}&#10;"/>
  <p:tag name="IGUANATEXSIZE" val="20"/>
</p:tagLst>
</file>

<file path=ppt/tags/tag3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1/2 mv^2+ mgh = \text{const}&#10;\end{align*}&#10;\end{document}&#10;"/>
  <p:tag name="IGUANATEXSIZE" val="18"/>
</p:tagLst>
</file>

<file path=ppt/tags/tag3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arphi(\vec r)= \frac{1}{m}U(\vec r)&#10;\end{align*}&#10;\end{document}&#10;"/>
  <p:tag name="IGUANATEXSIZE" val="18"/>
</p:tagLst>
</file>

<file path=ppt/tags/tag3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g(\vec r)= -\vec\nabla \varphi(\vec r)&#10;\end{align*}&#10;\end{document}&#10;"/>
  <p:tag name="IGUANATEXSIZE" val="18"/>
</p:tagLst>
</file>

<file path=ppt/tags/tag3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g(\vec r) = \sum_i-G\frac{M_i}{|\vec r - \vec r_i|^2}&#10;\frac{\vec r-\vec r_i}{|\vec r - \vec r_i|}&#10;\end{align*}&#10;\end{document}&#10;"/>
  <p:tag name="IGUANATEXSIZE" val="18"/>
</p:tagLst>
</file>

<file path=ppt/tags/tag3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g(\vec r) = \int -G\frac{\varrho(\vec r^{\,\prime})}&#10;{|\vec r - \vec r^{\,\prime}|^2}&#10;\frac{\vec r-\vec r^{\,\prime}}{|\vec r - \vec r^{\,\prime}|}&#10;d^3\vec r^{\,\prime}&#10;\end{align*}&#10;\end{document}&#10;"/>
  <p:tag name="IGUANATEXSIZE" val="18"/>
</p:tagLst>
</file>

<file path=ppt/tags/tag3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arphi(\vec r) = \sum_i-G\frac{M_i}{|\vec r - \vec r_i|}&#10;\end{align*}&#10;\end{document}&#10;"/>
  <p:tag name="IGUANATEXSIZE" val="18"/>
</p:tagLst>
</file>

<file path=ppt/tags/tag3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arphi(\vec r) = \int -G\frac{\varrho(\vec r^{\,\prime})}&#10;{|\vec r - \vec r^{\,\prime}|}&#10;d^3\vec r^{\,\prime}&#10;\end{align*}&#10;\end{document}&#10;"/>
  <p:tag name="IGUANATEXSIZE" val="18"/>
</p:tagLst>
</file>

<file path=ppt/tags/tag3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g(\vec r)= -\vec\nabla \varphi(\vec r)&#10;\end{align*}&#10;\end{document}&#10;"/>
  <p:tag name="IGUANATEXSIZE" val="18"/>
</p:tagLst>
</file>

<file path=ppt/tags/tag3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g(\vec r) = \int -G\frac{\varrho(\vec r^{\,\prime})}&#10;{|\vec r - \vec r^{\,\prime}|^2}&#10;\frac{\vec r-\vec r^{\,\prime}}{|\vec r - \vec r^{\,\prime}|}&#10;d^3\vec r^{\,\prime}&#10;=-\vec\nabla \int -G\frac{\varrho(\vec r^{\,\prime})}&#10;{|\vec r - \vec r^{\,\prime}|}&#10;\end{align*}&#10;\end{document}&#10;"/>
  <p:tag name="IGUANATEXSIZE" val="18"/>
</p:tagLst>
</file>

<file path=ppt/tags/tag3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g(\vec r) = \sum_i-G\frac{M_i}{|\vec r - \vec r_i|^2}&#10;\frac{\vec r-\vec r_i}{|\vec r - \vec r_i|}&#10;\end{align*}&#10;\end{document}&#10;"/>
  <p:tag name="IGUANATEXSIZE" val="20"/>
</p:tagLst>
</file>

<file path=ppt/tags/tag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A=-\int_{\vec r_1}^{\vec r_2}\vec g(\vec r).d\vec r=&#10;\int_{\vec r_1}^{\vec r_2}G\frac{M}{r^2}\frac{\vec r.d\vec r}{r}&#10;\end{align*}&#10;\end{document}&#10;"/>
  <p:tag name="IGUANATEXSIZE" val="20"/>
</p:tagLst>
</file>

<file path=ppt/tags/tag4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g(\vec r) = \int -G\frac{\varrho(\vec r^{\,\prime})}&#10;{|\vec r - \vec r^{\,\prime}|^2}&#10;\frac{\vec r-\vec r^{\,\prime}}{|\vec r - \vec r^{\,\prime}|}&#10;d^3\vec r^{\,\prime}&#10;\end{align*}&#10;\end{document}&#10;"/>
  <p:tag name="IGUANATEXSIZE" val="20"/>
</p:tagLst>
</file>

<file path=ppt/tags/tag4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color}&#10;\def \vek{\overrightarrow}&#10;\begin{document}&#10;\begin{align*}&#10;%\color{YellowOrange}&#10;\oint\limits_{\text{po ploche}}\vec g.d\!\vec S=&#10;-4\pi G\int\limits_{\text{  vnútro plochy}}\varrho(\vec r) d^3\vec r&#10;\end{align*}&#10;\end{document}"/>
  <p:tag name="IGUANATEXSIZE" val="20"/>
</p:tagLst>
</file>

<file path=ppt/tags/tag4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arphi(\vec r) = \sum_i-G\frac{M_i}{|\vec r - \vec r_i|}&#10;\end{align*}&#10;\end{document}&#10;"/>
  <p:tag name="IGUANATEXSIZE" val="18"/>
</p:tagLst>
</file>

<file path=ppt/tags/tag4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arphi(\vec r) = \int -G\frac{\varrho(\vec r^{\,\prime})}&#10;{|\vec r - \vec r^{\,\prime}|}&#10;d^3\vec r^{\,\prime}&#10;\end{align*}&#10;\end{document}&#10;"/>
  <p:tag name="IGUANATEXSIZE" val="18"/>
</p:tagLst>
</file>

<file path=ppt/tags/tag4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g(\vec r)= -\vec\nabla \varphi(\vec r)&#10;\end{align*}&#10;\end{document}&#10;"/>
  <p:tag name="IGUANATEXSIZE" val="18"/>
</p:tagLst>
</file>

<file path=ppt/tags/tag4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g(\vec r) = \int -G\frac{\varrho(\vec r^{\,\prime})}&#10;{|\vec r - \vec r^{\,\prime}|^2}&#10;\frac{\vec r-\vec r^{\,\prime}}{|\vec r - \vec r^{\,\prime}|}&#10;d^3\vec r^{\,\prime}&#10;=-\vec\nabla \int -G\frac{\varrho(\vec r^{\,\prime})}&#10;{|\vec r - \vec r^{\,\prime}|}&#10;\end{align*}&#10;\end{document}&#10;"/>
  <p:tag name="IGUANATEXSIZE" val="18"/>
</p:tagLst>
</file>

<file path=ppt/tags/tag4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x=0&#10;\end{align*}&#10;\end{document}&#10;"/>
  <p:tag name="IGUANATEXSIZE" val="20"/>
</p:tagLst>
</file>

<file path=ppt/tags/tag4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x&#10;\end{align*}&#10;\end{document}&#10;"/>
  <p:tag name="IGUANATEXSIZE" val="20"/>
</p:tagLst>
</file>

<file path=ppt/tags/tag4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x&#10;\end{align*}&#10;\end{document}&#10;"/>
  <p:tag name="IGUANATEXSIZE" val="20"/>
</p:tagLst>
</file>

<file path=ppt/tags/tag4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_x= -kx&#10;\end{align*}&#10;\end{document}&#10;"/>
  <p:tag name="IGUANATEXSIZE" val="20"/>
</p:tagLst>
</file>

<file path=ppt/tags/tag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r.d\vec r = r \;dr&#10;\end{align*}&#10;\end{document}&#10;"/>
  <p:tag name="IGUANATEXSIZE" val="20"/>
</p:tagLst>
</file>

<file path=ppt/tags/tag5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x&#10;\end{align*}&#10;\end{document}&#10;"/>
  <p:tag name="IGUANATEXSIZE" val="20"/>
</p:tagLst>
</file>

<file path=ppt/tags/tag5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A = \int_0^x \tilde F_(x')dx'=\int_0^x kx' dx'=\frac{1}{2}kx^2&#10;\end{align*}&#10;\end{document}&#10;"/>
  <p:tag name="IGUANATEXSIZE" val="20"/>
</p:tagLst>
</file>

<file path=ppt/tags/tag5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U(x)=\frac{1}{2}kx^2&#10;\end{align*}&#10;\end{document}&#10;"/>
  <p:tag name="IGUANATEXSIZE" val="20"/>
</p:tagLst>
</file>

<file path=ppt/tags/tag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A=&#10;\int_{\vec r_1}^{\vec r_2}G\frac{M}{r^2}\frac{r\;dr}{r}=&#10;\int_{\vec r_1}^{\vec r_2}G\frac{M}{r^2}dr=&#10;-GM\left(\frac{1}{r_2}-\frac{1}{r_1}\right)&#10;\end{align*}&#10;\end{document}&#10;"/>
  <p:tag name="IGUANATEXSIZE" val="20"/>
</p:tagLst>
</file>

<file path=ppt/tags/tag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oint\vec g(\vec r).d\vec r=0&#10;\end{align*}&#10;\end{document}&#10;"/>
  <p:tag name="IGUANATEXSIZE" val="18"/>
</p:tagLst>
</file>

<file path=ppt/tags/tag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oint\vec g(\vec r).d\vec r=0&#10;\end{align*}&#10;\end{document}&#10;"/>
  <p:tag name="IGUANATEXSIZE" val="18"/>
</p:tagLst>
</file>

<file path=ppt/tags/tag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A=&#10;\int_{\vec r_1}^{\vec r_2}mG\frac{M}{r^2}\frac{\vec r.d\vec r}{r}=&#10;-mGM\left(\frac{1}{r_2}-\frac{1}{r_1}\right)&#10;\end{align*}&#10;\end{document}&#10;"/>
  <p:tag name="IGUANATEXSIZE" val="20"/>
</p:tagLst>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28575">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dirty="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Presentation1" id="{4BFC4D6B-A924-454A-A1BA-1534EA58ACEE}" vid="{79D79B44-7DC3-4FB3-9E3E-A08CB7E84FAC}"/>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28575">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dirty="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Presentation1" id="{4BFC4D6B-A924-454A-A1BA-1534EA58ACEE}" vid="{79D79B44-7DC3-4FB3-9E3E-A08CB7E84FA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Myblank</Template>
  <TotalTime>7621</TotalTime>
  <Words>1635</Words>
  <Application>Microsoft Office PowerPoint</Application>
  <PresentationFormat>On-screen Show (4:3)</PresentationFormat>
  <Paragraphs>136</Paragraphs>
  <Slides>20</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20</vt:i4>
      </vt:variant>
    </vt:vector>
  </HeadingPairs>
  <TitlesOfParts>
    <vt:vector size="26" baseType="lpstr">
      <vt:lpstr>Arial</vt:lpstr>
      <vt:lpstr>Calibri</vt:lpstr>
      <vt:lpstr>Calibri Light</vt:lpstr>
      <vt:lpstr>Cambria Math</vt:lpstr>
      <vt:lpstr>1_Office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Vladimir Cerny</dc:creator>
  <cp:lastModifiedBy>Vladimir Cerny</cp:lastModifiedBy>
  <cp:revision>225</cp:revision>
  <dcterms:created xsi:type="dcterms:W3CDTF">2014-02-21T11:26:05Z</dcterms:created>
  <dcterms:modified xsi:type="dcterms:W3CDTF">2018-11-23T15:26:13Z</dcterms:modified>
</cp:coreProperties>
</file>