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957" r:id="rId2"/>
    <p:sldId id="958" r:id="rId3"/>
    <p:sldId id="959" r:id="rId4"/>
    <p:sldId id="960" r:id="rId5"/>
    <p:sldId id="961" r:id="rId6"/>
    <p:sldId id="962" r:id="rId7"/>
    <p:sldId id="963" r:id="rId8"/>
    <p:sldId id="964" r:id="rId9"/>
    <p:sldId id="965" r:id="rId10"/>
    <p:sldId id="966" r:id="rId11"/>
    <p:sldId id="967" r:id="rId12"/>
    <p:sldId id="968" r:id="rId13"/>
    <p:sldId id="969" r:id="rId14"/>
    <p:sldId id="970" r:id="rId15"/>
    <p:sldId id="971" r:id="rId16"/>
    <p:sldId id="972" r:id="rId17"/>
    <p:sldId id="973" r:id="rId18"/>
    <p:sldId id="974" r:id="rId19"/>
    <p:sldId id="975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64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9E590-0BEA-425F-B3A6-3E0CDCFB4019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7CF09-CDAF-4DCA-8BFD-A1CD64FB1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754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30. 11. 2018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40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7.xml"/><Relationship Id="rId7" Type="http://schemas.openxmlformats.org/officeDocument/2006/relationships/image" Target="../media/image17.jpg"/><Relationship Id="rId12" Type="http://schemas.openxmlformats.org/officeDocument/2006/relationships/image" Target="../media/image1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tags" Target="../tags/tag39.xml"/><Relationship Id="rId10" Type="http://schemas.openxmlformats.org/officeDocument/2006/relationships/image" Target="../media/image21.png"/><Relationship Id="rId4" Type="http://schemas.openxmlformats.org/officeDocument/2006/relationships/tags" Target="../tags/tag3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6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1.png"/><Relationship Id="rId2" Type="http://schemas.openxmlformats.org/officeDocument/2006/relationships/tags" Target="../tags/tag41.xml"/><Relationship Id="rId16" Type="http://schemas.openxmlformats.org/officeDocument/2006/relationships/image" Target="../media/image24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2.png"/><Relationship Id="rId5" Type="http://schemas.openxmlformats.org/officeDocument/2006/relationships/tags" Target="../tags/tag44.xml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tags" Target="../tags/tag43.xml"/><Relationship Id="rId9" Type="http://schemas.openxmlformats.org/officeDocument/2006/relationships/image" Target="../media/image17.jp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9.png"/><Relationship Id="rId5" Type="http://schemas.openxmlformats.org/officeDocument/2006/relationships/tags" Target="../tags/tag51.xml"/><Relationship Id="rId10" Type="http://schemas.openxmlformats.org/officeDocument/2006/relationships/image" Target="../media/image17.jpg"/><Relationship Id="rId4" Type="http://schemas.openxmlformats.org/officeDocument/2006/relationships/tags" Target="../tags/tag50.xml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55.xml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2.png"/><Relationship Id="rId5" Type="http://schemas.openxmlformats.org/officeDocument/2006/relationships/tags" Target="../tags/tag57.xml"/><Relationship Id="rId10" Type="http://schemas.openxmlformats.org/officeDocument/2006/relationships/image" Target="../media/image31.png"/><Relationship Id="rId4" Type="http://schemas.openxmlformats.org/officeDocument/2006/relationships/tags" Target="../tags/tag56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8.png"/><Relationship Id="rId17" Type="http://schemas.openxmlformats.org/officeDocument/2006/relationships/image" Target="../media/image40.png"/><Relationship Id="rId2" Type="http://schemas.openxmlformats.org/officeDocument/2006/relationships/tags" Target="../tags/tag59.xml"/><Relationship Id="rId16" Type="http://schemas.openxmlformats.org/officeDocument/2006/relationships/image" Target="../media/image39.tmp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7.png"/><Relationship Id="rId5" Type="http://schemas.openxmlformats.org/officeDocument/2006/relationships/tags" Target="../tags/tag62.xml"/><Relationship Id="rId15" Type="http://schemas.openxmlformats.org/officeDocument/2006/relationships/image" Target="../media/image840.png"/><Relationship Id="rId10" Type="http://schemas.openxmlformats.org/officeDocument/2006/relationships/image" Target="../media/image36.png"/><Relationship Id="rId4" Type="http://schemas.openxmlformats.org/officeDocument/2006/relationships/tags" Target="../tags/tag61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tags" Target="../tags/tag66.xml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5" Type="http://schemas.openxmlformats.org/officeDocument/2006/relationships/tags" Target="../tags/tag68.xml"/><Relationship Id="rId10" Type="http://schemas.openxmlformats.org/officeDocument/2006/relationships/image" Target="../media/image44.png"/><Relationship Id="rId4" Type="http://schemas.openxmlformats.org/officeDocument/2006/relationships/tags" Target="../tags/tag67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71.xml"/><Relationship Id="rId7" Type="http://schemas.openxmlformats.org/officeDocument/2006/relationships/image" Target="../media/image42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1.png"/><Relationship Id="rId5" Type="http://schemas.openxmlformats.org/officeDocument/2006/relationships/tags" Target="../tags/tag73.xml"/><Relationship Id="rId10" Type="http://schemas.openxmlformats.org/officeDocument/2006/relationships/image" Target="../media/image50.png"/><Relationship Id="rId4" Type="http://schemas.openxmlformats.org/officeDocument/2006/relationships/tags" Target="../tags/tag72.xml"/><Relationship Id="rId9" Type="http://schemas.openxmlformats.org/officeDocument/2006/relationships/image" Target="../media/image49.png"/><Relationship Id="rId14" Type="http://schemas.openxmlformats.org/officeDocument/2006/relationships/image" Target="../media/image11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76.xml"/><Relationship Id="rId7" Type="http://schemas.openxmlformats.org/officeDocument/2006/relationships/image" Target="../media/image53.png"/><Relationship Id="rId12" Type="http://schemas.openxmlformats.org/officeDocument/2006/relationships/image" Target="../media/image55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2.png"/><Relationship Id="rId11" Type="http://schemas.openxmlformats.org/officeDocument/2006/relationships/image" Target="../media/image11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6" Type="http://schemas.openxmlformats.org/officeDocument/2006/relationships/image" Target="../media/image59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57.png"/><Relationship Id="rId5" Type="http://schemas.openxmlformats.org/officeDocument/2006/relationships/tags" Target="../tags/tag82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tags" Target="../tags/tag81.xml"/><Relationship Id="rId9" Type="http://schemas.openxmlformats.org/officeDocument/2006/relationships/image" Target="../media/image56.png"/><Relationship Id="rId14" Type="http://schemas.openxmlformats.org/officeDocument/2006/relationships/image" Target="../media/image11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tags" Target="../tags/tag10.xml"/><Relationship Id="rId12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tags" Target="../tags/tag1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tags" Target="../tags/tag14.xml"/><Relationship Id="rId12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.png"/><Relationship Id="rId5" Type="http://schemas.openxmlformats.org/officeDocument/2006/relationships/tags" Target="../tags/tag16.xml"/><Relationship Id="rId10" Type="http://schemas.openxmlformats.org/officeDocument/2006/relationships/image" Target="../media/image2.png"/><Relationship Id="rId4" Type="http://schemas.openxmlformats.org/officeDocument/2006/relationships/tags" Target="../tags/tag15.xml"/><Relationship Id="rId9" Type="http://schemas.openxmlformats.org/officeDocument/2006/relationships/image" Target="../media/image460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12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image" Target="../media/image5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80.png"/><Relationship Id="rId3" Type="http://schemas.openxmlformats.org/officeDocument/2006/relationships/tags" Target="../tags/tag23.xml"/><Relationship Id="rId7" Type="http://schemas.openxmlformats.org/officeDocument/2006/relationships/image" Target="../media/image13.png"/><Relationship Id="rId12" Type="http://schemas.openxmlformats.org/officeDocument/2006/relationships/image" Target="../media/image57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9" Type="http://schemas.openxmlformats.org/officeDocument/2006/relationships/image" Target="../media/image11.png"/><Relationship Id="rId14" Type="http://schemas.openxmlformats.org/officeDocument/2006/relationships/image" Target="../media/image7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9.xml"/><Relationship Id="rId7" Type="http://schemas.openxmlformats.org/officeDocument/2006/relationships/image" Target="../media/image17.jp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2.xml"/><Relationship Id="rId7" Type="http://schemas.openxmlformats.org/officeDocument/2006/relationships/image" Target="../media/image17.jpg"/><Relationship Id="rId12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tags" Target="../tags/tag34.xml"/><Relationship Id="rId10" Type="http://schemas.openxmlformats.org/officeDocument/2006/relationships/image" Target="../media/image21.png"/><Relationship Id="rId4" Type="http://schemas.openxmlformats.org/officeDocument/2006/relationships/tags" Target="../tags/tag33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91204" y="4065199"/>
            <a:ext cx="85327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hľadajme riešenie v tvare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Odkiaľ sa berie taká genialita?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Nuž ak trenie je malé, očakávame, že to bude kmitať podobne ako oscilátor, ale trenie spôsobí, že kmity budú postupne zanikať, teda že ich amplitúda bude klesať a vo vzdialenej budúcnosti klesne až na nulu. Jediná funkcia, ktorú poznáme a má také „klesavé vlastnosti“ je exponenciála.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32" y="2170495"/>
            <a:ext cx="1880235" cy="175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882" y="2405048"/>
            <a:ext cx="4968240" cy="520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391" y="2929564"/>
                <a:ext cx="828092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Všimnime si, že v pohybovej rovnici sú </a:t>
                </a:r>
                <a:r>
                  <a:rPr kumimoji="0" lang="sk-SK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dve časové škály</a:t>
                </a: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konštanty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aj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majú rovnaký fyzikálny rozmer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sk-S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</a:t>
                </a:r>
                <a:r>
                  <a:rPr kumimoji="0" lang="en-US" sz="22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-1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91" y="2929564"/>
                <a:ext cx="8280920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957" t="-5556" b="-1507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77" y="4279951"/>
            <a:ext cx="3101340" cy="3310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35" y="3761611"/>
            <a:ext cx="846582" cy="240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204" y="691677"/>
            <a:ext cx="83681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Nech proti pohybu pôsobí odpor prostredia úmerný rýchlosti ale proti smeru rýchlosti, teda sila v tvare             (bodka nad písmenom značí prvú deriváciu podľa času, dve bodky druhú deriváciu podľa času).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Pohybová rovnica potom bude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91" y="1177058"/>
            <a:ext cx="470535" cy="1733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391" y="3666658"/>
            <a:ext cx="2396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Predpokladajme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501" y="797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Lineárny oscilátor s tlmením</a:t>
            </a:r>
          </a:p>
        </p:txBody>
      </p:sp>
    </p:spTree>
    <p:extLst>
      <p:ext uri="{BB962C8B-B14F-4D97-AF65-F5344CB8AC3E}">
        <p14:creationId xmlns:p14="http://schemas.microsoft.com/office/powerpoint/2010/main" val="833558841"/>
      </p:ext>
    </p:extLst>
  </p:cSld>
  <p:clrMapOvr>
    <a:masterClrMapping/>
  </p:clrMapOvr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580571"/>
            <a:ext cx="836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je to perióda (frekvencia) neperiodického signálu?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776" y="1261345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5429" y="3643109"/>
            <a:ext cx="806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Napočítam 8 píkov za 5 sekúnd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8" y="3528974"/>
            <a:ext cx="1850326" cy="572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6" y="4115560"/>
            <a:ext cx="2426589" cy="30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4" y="1907815"/>
            <a:ext cx="2550223" cy="25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6" y="1431356"/>
            <a:ext cx="2960941" cy="3206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97119" y="3986912"/>
            <a:ext cx="1306387" cy="585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36229" y="2163466"/>
            <a:ext cx="914400" cy="1823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8317" y="3075189"/>
            <a:ext cx="46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8694057" y="174171"/>
            <a:ext cx="261257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587984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580571"/>
            <a:ext cx="836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je to perióda (frekvencia) neperiodického signálu?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776" y="1261345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5429" y="3643109"/>
            <a:ext cx="806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Napočítam 8 píkov za 5 sekúnd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8" y="3528974"/>
            <a:ext cx="1850326" cy="572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6" y="4115560"/>
            <a:ext cx="2426589" cy="30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4" y="1907815"/>
            <a:ext cx="2550223" cy="25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6" y="1431356"/>
            <a:ext cx="2960941" cy="3206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997119" y="3986912"/>
            <a:ext cx="1306387" cy="5850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836229" y="2163466"/>
            <a:ext cx="914400" cy="18234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88317" y="3075189"/>
            <a:ext cx="462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429" y="4978400"/>
            <a:ext cx="78086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poslednom píku nemám istotu, preto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68" y="4907807"/>
            <a:ext cx="3243834" cy="572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0571" y="5776686"/>
            <a:ext cx="811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Keby som rátal píky nie počas 5 sekúnd ale počas 50 sekúnd, naivne by som čakal, že dostanem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83" y="6098072"/>
            <a:ext cx="3520440" cy="57207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82857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2" y="2008854"/>
            <a:ext cx="7006476" cy="4184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42" y="348342"/>
            <a:ext cx="8011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Skúste určiť počet píkov za 50 sekúnd signálu!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Nedá sa to, lebo čas 50 sekúnd je pridlhý voči tomu ako rýchlo klesá oná exponenciála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83659"/>
      </p:ext>
    </p:extLst>
  </p:cSld>
  <p:clrMapOvr>
    <a:masterClrMapping/>
  </p:clrMapOvr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37" y="406400"/>
            <a:ext cx="769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Ako rýchlo klesá exponenciála?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49" y="1494971"/>
            <a:ext cx="2495740" cy="557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9" y="1513522"/>
            <a:ext cx="691515" cy="56788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15776" y="2596659"/>
            <a:ext cx="3207260" cy="2167655"/>
            <a:chOff x="1153042" y="2264230"/>
            <a:chExt cx="6539529" cy="3905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57" y="4992914"/>
            <a:ext cx="2717863" cy="555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0172" y="5733143"/>
            <a:ext cx="7489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dobu             exponenciála už viditeľne poklesne, za dobu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poklesne tak, že sa už píky ďalej rátať nedajú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28" y="5845013"/>
            <a:ext cx="607695" cy="178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6128047"/>
            <a:ext cx="1691068" cy="2556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90200"/>
      </p:ext>
    </p:extLst>
  </p:cSld>
  <p:clrMapOvr>
    <a:masterClrMapping/>
  </p:clrMapOvr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70" y="2622546"/>
            <a:ext cx="3243834" cy="5720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5627" y="463059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2" y="733962"/>
            <a:ext cx="773239" cy="190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0800" y="3381836"/>
            <a:ext cx="6995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Chyba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(nepresnosť) určenia frekvencie je teda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63" y="4005950"/>
            <a:ext cx="2242185" cy="595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6343" y="4862293"/>
            <a:ext cx="792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sk-SK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ádovo</a:t>
            </a: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teda platí čosi, čo sa zvykne volať „princíp neurčitosti“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2" y="5573493"/>
            <a:ext cx="1163002" cy="278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7943" y="6008914"/>
            <a:ext cx="7605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Absol</a:t>
            </a:r>
            <a:r>
              <a: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útna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chyba určenia frekvencie krát doba prítomnosti signálu je rádovo rovná jednej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249668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54" y="719867"/>
            <a:ext cx="2259330" cy="291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32" y="695641"/>
            <a:ext cx="4520565" cy="2914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5" y="1357664"/>
            <a:ext cx="8783955" cy="1285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22" y="2897308"/>
            <a:ext cx="3297555" cy="289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" y="3360831"/>
            <a:ext cx="8332470" cy="5143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3700" y="4592473"/>
                <a:ext cx="3691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Graf pre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=10,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=0.5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Plotované je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00" y="4592473"/>
                <a:ext cx="3691890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1320" t="-4717" b="-1415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" y="4045602"/>
            <a:ext cx="4658375" cy="2648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30" y="5466080"/>
            <a:ext cx="845820" cy="5391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05752" y="4592473"/>
            <a:ext cx="3374708" cy="15454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67" y="286431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Využijeme: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0744" y="45395"/>
            <a:ext cx="481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Disipácia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energie tlmených kmitov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" y="592771"/>
            <a:ext cx="8161020" cy="5387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781440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525780"/>
            <a:ext cx="653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Budený oscilátor s tlmením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1182038"/>
            <a:ext cx="2316480" cy="28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" y="1703070"/>
            <a:ext cx="7200900" cy="37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Špeciálny prípad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1703070"/>
            <a:ext cx="2948940" cy="28956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29941" y="2542236"/>
            <a:ext cx="3909601" cy="4055744"/>
            <a:chOff x="2529993" y="2364106"/>
            <a:chExt cx="3909601" cy="4055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9"/>
            <a:srcRect b="57273"/>
            <a:stretch/>
          </p:blipFill>
          <p:spPr>
            <a:xfrm>
              <a:off x="2804302" y="3143251"/>
              <a:ext cx="3123916" cy="1245870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594610" y="2411730"/>
              <a:ext cx="0" cy="285750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336030" y="2364106"/>
              <a:ext cx="0" cy="285750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0310" y="3840480"/>
              <a:ext cx="177165" cy="228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260" y="6044565"/>
              <a:ext cx="203454" cy="73152"/>
            </a:xfrm>
            <a:prstGeom prst="rect">
              <a:avLst/>
            </a:prstGeom>
          </p:spPr>
        </p:pic>
        <p:pic>
          <p:nvPicPr>
            <p:cNvPr id="1026" name="Picture 2" descr="http://www.datwiki.net/images2/Delta-Connection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59303" r="41848" b="32674"/>
            <a:stretch/>
          </p:blipFill>
          <p:spPr bwMode="auto">
            <a:xfrm rot="1512235">
              <a:off x="2529993" y="5524518"/>
              <a:ext cx="1706964" cy="23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www.datwiki.net/images2/Delta-Connection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t="59303" r="41848" b="32674"/>
            <a:stretch/>
          </p:blipFill>
          <p:spPr bwMode="auto">
            <a:xfrm rot="19673960">
              <a:off x="4636426" y="5483761"/>
              <a:ext cx="1803168" cy="25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4126230" y="5783580"/>
              <a:ext cx="636270" cy="6362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2594610" y="273177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09850" y="302133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09850" y="331851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625090" y="360807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598420" y="387858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613660" y="416814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613660" y="446532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28900" y="4754880"/>
              <a:ext cx="374142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762500" y="2766951"/>
            <a:ext cx="423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Možná realizácia: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Nabité teliesko na nevodivej pružine v homogénnom striedavom elektrickom poli</a:t>
            </a:r>
          </a:p>
        </p:txBody>
      </p:sp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12" y="6374373"/>
            <a:ext cx="190881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66414"/>
      </p:ext>
    </p:extLst>
  </p:cSld>
  <p:clrMapOvr>
    <a:masterClrMapping/>
  </p:clrMapOvr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525780"/>
            <a:ext cx="653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Budený oscilátor s tlmením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0" y="1463040"/>
            <a:ext cx="2948940" cy="289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470" y="2057400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Použijeme trik s komplexnými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fázormi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pokúsime sa najprv nájsť aspoň jedno riešenie pohybovej rovnice. Zapíšeme 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 komplexných číslach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2884110"/>
            <a:ext cx="2529840" cy="289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470" y="3394710"/>
            <a:ext cx="8286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Skúsime hľadať komplexné riešenie v tvare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 dosadení do rovnice dostaneme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434596"/>
            <a:ext cx="1413510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5" y="4262081"/>
            <a:ext cx="4823460" cy="289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65" y="4772681"/>
            <a:ext cx="2487930" cy="594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0060" y="5612130"/>
                <a:ext cx="82638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Dostali sme komplexný fázor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 nejakým fázovým posunom voči reálnemu </a:t>
                </a:r>
                <a:r>
                  <a:rPr kumimoji="0" lang="sk-SK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fázoru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Vypočítame veľkosť a fázu </a:t>
                </a:r>
                <a:r>
                  <a:rPr kumimoji="0" lang="sk-SK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fázora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" y="5612130"/>
                <a:ext cx="8263890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66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462678"/>
      </p:ext>
    </p:extLst>
  </p:cSld>
  <p:clrMapOvr>
    <a:masterClrMapping/>
  </p:clrMapOvr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66" y="1297961"/>
            <a:ext cx="3531870" cy="594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0" y="525780"/>
            <a:ext cx="653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Budený oscilátor s tlmením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138662"/>
            <a:ext cx="3307080" cy="64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10" y="3147003"/>
            <a:ext cx="5756910" cy="5943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310" y="4046220"/>
                <a:ext cx="8366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Zjavne platí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=−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Fázu menovateľa určíme ľahko, takže dostaneme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" y="4046220"/>
                <a:ext cx="8366760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656" t="-10000" b="-26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7" y="4752735"/>
            <a:ext cx="3084195" cy="312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7450" y="2057400"/>
            <a:ext cx="3674745" cy="88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13884" y="4607172"/>
            <a:ext cx="3580728" cy="6013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991305"/>
      </p:ext>
    </p:extLst>
  </p:cSld>
  <p:clrMapOvr>
    <a:masterClrMapping/>
  </p:clrMapOvr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525780"/>
            <a:ext cx="6537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Budený oscilátor s tlmením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90" y="1280160"/>
            <a:ext cx="2948940" cy="28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" y="1794510"/>
            <a:ext cx="85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Vrátiac sa k reálnym číslam môžeme tvrdiť, že sme našli jedno nejaké špeciálne riešenie pohybovej rovnice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9" y="2566511"/>
            <a:ext cx="5915025" cy="613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" y="3417570"/>
            <a:ext cx="884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kde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3323212"/>
            <a:ext cx="3307080" cy="647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" y="4217670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Pohybová rovnica je lineárna, takže ak k nájdenému špeciálnemu riešeniu pripočítame ľubovoľné riešenie pohybovej rovnice bez pravej strany, dostaneme tiež nejaké riešenie. Rovnica bez pravej strany je rovnica tlmeného lineárneho oscilátora, jej riešenia poznáme, takže dostaneme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3" y="5571590"/>
            <a:ext cx="4928235" cy="3257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2890" y="5372100"/>
            <a:ext cx="872871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7180" y="6084286"/>
                <a:ext cx="85039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tomto riešení sú parametre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𝑋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ľubovoľné </a:t>
                </a:r>
                <a:r>
                  <a:rPr kumimoji="0" lang="sk-SK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parametere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ktoré treba určiť z počiatočných podmienok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6084286"/>
                <a:ext cx="8503920" cy="646331"/>
              </a:xfrm>
              <a:prstGeom prst="rect">
                <a:avLst/>
              </a:prstGeom>
              <a:blipFill rotWithShape="0">
                <a:blip r:embed="rId14"/>
                <a:stretch>
                  <a:fillRect l="-64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48" y="5431149"/>
            <a:ext cx="3317176" cy="5678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1" y="3323212"/>
            <a:ext cx="3084195" cy="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50167"/>
      </p:ext>
    </p:extLst>
  </p:cSld>
  <p:clrMapOvr>
    <a:masterClrMapping/>
  </p:clrMapOvr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8610" y="331470"/>
                <a:ext cx="8046720" cy="632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Všimnime si ale, že v navrhovanom riešení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máme nejaké parametre (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ktoré v rovnici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nevystupujú. Robíme niečo, čomu sa hovorí „hľadajme riešenie v tvare“, čo občas privádza študentov alebo čitateľov do zúfalstva. Ale často stačí len nepodceniť sám seba a zamyslieť sa, čo viedlo k takému návrhu na hľadania. Niečo som sa pokúsil naznačiť v predchádzajúcom odstavci „odkiaľ sa berie taká genialita?“. Možno že nepochopíme na prvýkrát úplne všetko, ale na niečo sa prísť dá. Napríklad, že prečo geniálny autor nazval parameter v exponenciále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Lebo potreboval v argumente exponenciály čas </a:t>
                </a:r>
                <a14:m>
                  <m:oMath xmlns:m="http://schemas.openxmlformats.org/officeDocument/2006/math"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sk-SK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aby mu to postupne klesalo. Ale v argumente exponenciály nemôžu byť sekundy, lebo nevieme, ako by sa číslo umocňovalo na sekundy. V argumente musí byť fyzikálne bezrozmerná vec, teda sekundy v argumente treba zlikvidovať. Najlepšie dať tam zlomok kde v menovateli budú tiež sekundy, aby sa to vykrátilo. Takže neznámy 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bude v sekundách, má čosi spoločné s nejakým časom, preto označenie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𝜏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lebo to je grécke písmeno pre t. Naučte sa to vnímať okamžite,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keď vidíte zápis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1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panose="020B0604020202020204" pitchFamily="34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tak hneď máte vidieť sekundy v menovateli. </a:t>
                </a:r>
                <a:r>
                  <a:rPr kumimoji="0" lang="sk-SK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Snažte si pri učení sa klásť otázky „Prečo?“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" y="331470"/>
                <a:ext cx="8046720" cy="6323847"/>
              </a:xfrm>
              <a:prstGeom prst="rect">
                <a:avLst/>
              </a:prstGeom>
              <a:blipFill rotWithShape="0">
                <a:blip r:embed="rId6"/>
                <a:stretch>
                  <a:fillRect l="-682" t="-482" r="-985" b="-57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531799"/>
            <a:ext cx="4968240" cy="520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62" y="828091"/>
            <a:ext cx="3101340" cy="3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3733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Máme teda rovnicu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jej riešenie „hľadáme v tvare“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Robí sa to tak, že robíme „ako keby“ skúšku správnosti. Dosadíme navrhované riešenie do rovnice a vyskúšame, či je splnená. A zistíme, že aj môže byť splnená, ale to by sme museli voliť zatiaľ neznáme parametre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nie ľubovoľne, ale nejako konkrétne.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Tak dosaďme, dostaneme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blipFill rotWithShape="0">
                <a:blip r:embed="rId8"/>
                <a:stretch>
                  <a:fillRect l="-662" t="-1064" b="-23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7523"/>
            <a:ext cx="4968240" cy="52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781359"/>
            <a:ext cx="2819400" cy="300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7" y="3107603"/>
            <a:ext cx="5745480" cy="51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3" y="3713025"/>
            <a:ext cx="5861685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70037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Máme teda rovnicu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jej riešenie „hľadáme v tvare“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Robí sa to tak, že robíme „ako keby“ skúšku správnosti. Dosadíme navrhované riešenie do rovnice a vyskúšame, či je splnená. A zistíme, že aj môže byť splnená, ale to by sme museli voliť zatiaľ neznáme parametre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𝜏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𝛿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nie ľubovoľne, ale nejako konkrétne.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Tak dosaďme, dostaneme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" y="262890"/>
                <a:ext cx="8286750" cy="2862322"/>
              </a:xfrm>
              <a:prstGeom prst="rect">
                <a:avLst/>
              </a:prstGeom>
              <a:blipFill rotWithShape="0">
                <a:blip r:embed="rId9"/>
                <a:stretch>
                  <a:fillRect l="-662" t="-1064" b="-234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550" y="187523"/>
            <a:ext cx="4968240" cy="52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82" y="781359"/>
            <a:ext cx="2819400" cy="300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27" y="3107603"/>
            <a:ext cx="5745480" cy="516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3" y="3713025"/>
            <a:ext cx="5861685" cy="11258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35" y="4957906"/>
            <a:ext cx="6200775" cy="15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7378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50" y="1988909"/>
            <a:ext cx="4543425" cy="113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2900" y="3406140"/>
                <a:ext cx="833247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Znamienko rovnosti má platiť stále, teda v každom čase. Tlo je možné len tak, že koeficienty pri sínuse aj pri kosínuse sú rovné nule. Aby vypadol sínus, musíme voliť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 aby vypadol kosínus, musíme voliť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môže myť ľubovoľný (v podstate iba hovorí kedy začneme počítať čas)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406140"/>
                <a:ext cx="8332470" cy="2585323"/>
              </a:xfrm>
              <a:prstGeom prst="rect">
                <a:avLst/>
              </a:prstGeom>
              <a:blipFill rotWithShape="0">
                <a:blip r:embed="rId9"/>
                <a:stretch>
                  <a:fillRect l="-585" t="-1415" b="-283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45" y="4117307"/>
            <a:ext cx="615315" cy="516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72" y="120194"/>
            <a:ext cx="6200775" cy="1583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35" y="4823370"/>
            <a:ext cx="1403985" cy="2895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83280" y="4011930"/>
            <a:ext cx="880110" cy="7200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3410" y="4732020"/>
            <a:ext cx="1600200" cy="514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90" y="5246370"/>
            <a:ext cx="3520440" cy="422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58983"/>
      </p:ext>
    </p:extLst>
  </p:cSld>
  <p:clrMapOvr>
    <a:masterClrMapping/>
  </p:clrMapOvr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501" y="79766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Lineárny oscilátor s tlmením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57" y="1337489"/>
            <a:ext cx="2017395" cy="289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" y="765810"/>
            <a:ext cx="582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Pohybová rovnica tlmeného oscilátora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 teda riešenie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88" y="2183410"/>
            <a:ext cx="5620131" cy="331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39" y="2637972"/>
            <a:ext cx="615315" cy="516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15" y="2751320"/>
            <a:ext cx="1403985" cy="28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45193" y="2711433"/>
                <a:ext cx="2837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je ľubovoľný 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193" y="2711433"/>
                <a:ext cx="2837059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717" t="-11667" r="-858" b="-25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85750" y="2029414"/>
            <a:ext cx="8641080" cy="20229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941" y="3399106"/>
                <a:ext cx="7989570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Predpokladáme pritom, že trenie je dostatočne malé, teda že platí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kumimoji="0" lang="sk-SK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41" y="3399106"/>
                <a:ext cx="7989570" cy="374783"/>
              </a:xfrm>
              <a:prstGeom prst="rect">
                <a:avLst/>
              </a:prstGeom>
              <a:blipFill rotWithShape="0">
                <a:blip r:embed="rId13"/>
                <a:stretch>
                  <a:fillRect l="-610" t="-8197" b="-2623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" y="4580655"/>
                <a:ext cx="8743950" cy="65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 prípade, veľkého trenia, teda pri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sk-SK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pohyb nemá kmitavý charakter, treba hľadať iné riešenie, ale nebudeme sa tým zaoberať.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4580655"/>
                <a:ext cx="8743950" cy="651781"/>
              </a:xfrm>
              <a:prstGeom prst="rect">
                <a:avLst/>
              </a:prstGeom>
              <a:blipFill rotWithShape="0">
                <a:blip r:embed="rId14"/>
                <a:stretch>
                  <a:fillRect l="-558" t="-3738" b="-1401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08433"/>
      </p:ext>
    </p:extLst>
  </p:cSld>
  <p:clrMapOvr>
    <a:masterClrMapping/>
  </p:clrMapOvr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58" y="1967345"/>
            <a:ext cx="5378176" cy="3315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29" y="682171"/>
            <a:ext cx="2960941" cy="32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8" y="1248229"/>
            <a:ext cx="2550223" cy="2556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957" y="1143725"/>
            <a:ext cx="271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 pre hodnoty: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94057" y="174171"/>
            <a:ext cx="261257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17697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29" y="682171"/>
            <a:ext cx="2960941" cy="32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8" y="1248229"/>
            <a:ext cx="2550223" cy="2556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81297" y="2029692"/>
            <a:ext cx="5344740" cy="3172691"/>
            <a:chOff x="1153042" y="2264230"/>
            <a:chExt cx="6539529" cy="39055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07370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580571"/>
            <a:ext cx="836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Čo je to perióda (frekvencia) neperiodického signálu?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5776" y="1261345"/>
            <a:ext cx="3207260" cy="2167655"/>
            <a:chOff x="1153042" y="2264230"/>
            <a:chExt cx="6539529" cy="39055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042" y="2264230"/>
              <a:ext cx="6539529" cy="390555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486" y="3148203"/>
              <a:ext cx="1280350" cy="28079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5429" y="3643109"/>
            <a:ext cx="8069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Napočítam 8 píkov za 5 sekúnd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58" y="3528974"/>
            <a:ext cx="1850326" cy="572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26" y="4115560"/>
            <a:ext cx="2426589" cy="30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834" y="1907815"/>
            <a:ext cx="2550223" cy="25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36" y="1431356"/>
            <a:ext cx="2960941" cy="32061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8694057" y="174171"/>
            <a:ext cx="261257" cy="3048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4FBB-8435-4B74-BA93-0B4F20B66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34395"/>
      </p:ext>
    </p:extLst>
  </p:cSld>
  <p:clrMapOvr>
    <a:masterClrMapping/>
  </p:clrMapOvr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m \ddot x =- K x -\alpha \dot x$$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ot x(t) = -X\frac{1}{\tau}e^{-t/\tau}\cos(\omega t+\delta)&#10;-X e^{-t/\tau}\omega\sin(\omega t+\delta)&#10;\end{align*}&#10;\end{document}&#10;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(t) = X\frac{1}{\tau^2}e^{-t/\tau}\cos(\omega t+\delta)&#10;+X \frac{1}{\tau}e^{-t/\tau}\omega\sin(\omega t+\delta)\\&#10;+X \frac{1}{\tau}e^{-t/\tau}\omega\sin(\omega t+\delta)&#10;-X e^{-t/\tau}\omega^2\cos(\omega t+\delta)&#10;\end{align*}&#10;\end{document}&#10;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ot x(t) = -X\frac{1}{\tau}e^{-t/\tau}\cos(\omega t+\delta)&#10;-X e^{-t/\tau}\omega\sin(\omega t+\delta)&#10;\end{align*}&#10;\end{document}&#10;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(t) = X\frac{1}{\tau^2}e^{-t/\tau}\cos(\omega t+\delta)&#10;+X \frac{1}{\tau}e^{-t/\tau}\omega\sin(\omega t+\delta)\\&#10;+X \frac{1}{\tau}e^{-t/\tau}\omega\sin(\omega t+\delta)&#10;-X e^{-t/\tau}\omega^2\cos(\omega t+\delta)&#10;\end{align*}&#10;\end{document}&#10;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X e^{-t/\tau}(\omega^2-\frac{1}{\tau^2})\cos(\omega t+\delta)&#10;+2X \frac{1}{\tau}e^{-t/\tau}\omega\sin(\omega t+\delta)\\&#10;-2 b X\frac{1}{\tau}e^{-t/\tau}\cos(\omega t+\delta)&#10;-2b X e^{-t/\tau}\omega\sin(\omega t+\delta)\\&#10; +X\omega_0^2e^{-t/\tau}\cos(\omega t + \delta)\overset{?}{=}0&#10;\end{align*}&#10;\end{document}&#10;\ddot x(t) = X\frac{1}{\tau^2}e^{-t/\tau}\cos(\omega t+\delta)&#10;+X \frac{1}{\tau}e^{-t/\tau}\omega\sin(\omega t+\delta)\\&#10;+X \frac{1}{\tau}e^{-t/\tau}\omega\sin(\omega t+\delta)&#10;-X e^{-t/\tau}\omega^2\cos(\omega t+\delta)&#10;&#10;&#10;\dot x(t) = -X\frac{1}{\tau}e^{-t/\tau}\cos(\omega t+\delta)&#10;-X e^{-t/\tau}\omega\sin(\omega t+\delta)&#10;\end{align*}&#10;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X e^{-t/\tau}(\omega^2-\frac{1}{\tau^2}-\omega_0^2+\frac{2b}{\tau})&#10;\cos(\omega t+\delta)\\&#10;+2X (\frac{1}{\tau}-b)e^{-t/\tau}\omega\sin(\omega t+\delta)\overset{?}{=}0&#10;\end{align*}&#10;\end{document}&#10;\ddot x(t) = X\frac{1}{\tau^2}e^{-t/\tau}\cos(\omega t+\delta)&#10;+X \frac{1}{\tau}e^{-t/\tau}\omega\sin(\omega t+\delta)\\&#10;+X \frac{1}{\tau}e^{-t/\tau}\omega\sin(\omega t+\delta)&#10;-X e^{-t/\tau}\omega^2\cos(\omega t+\delta)&#10;&#10;&#10;\dot x(t) = -X\frac{1}{\tau}e^{-t/\tau}\cos(\omega t+\delta)&#10;-X e^{-t/\tau}\omega\sin(\omega t+\delta)&#10;\end{align*}&#10;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1}{\tau}=b&#10;\end{align*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X e^{-t/\tau}(\omega^2-\frac{1}{\tau^2})\cos(\omega t+\delta)&#10;+2X \frac{1}{\tau}e^{-t/\tau}\omega\sin(\omega t+\delta)\\&#10;-2 b X\frac{1}{\tau}e^{-t/\tau}\cos(\omega t+\delta)&#10;-2b X e^{-t/\tau}\omega\sin(\omega t+\delta)\\&#10; +X\omega_0^2e^{-t/\tau}\cos(\omega t + \delta)\overset{?}{=}0&#10;\end{align*}&#10;\end{document}&#10;\ddot x(t) = X\frac{1}{\tau^2}e^{-t/\tau}\cos(\omega t+\delta)&#10;+X \frac{1}{\tau}e^{-t/\tau}\omega\sin(\omega t+\delta)\\&#10;+X \frac{1}{\tau}e^{-t/\tau}\omega\sin(\omega t+\delta)&#10;-X e^{-t/\tau}\omega^2\cos(\omega t+\delta)&#10;&#10;&#10;\dot x(t) = -X\frac{1}{\tau}e^{-t/\tau}\cos(\omega t+\delta)&#10;-X e^{-t/\tau}\omega\sin(\omega t+\delta)&#10;\end{align*}&#10;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^2=\omega_0^2-b^2&#10;\end{align*}&#10;\end{document}&#10;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$$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= X e^{-bt}\cos(\omega t + \delta)$$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1}{\tau}=b&#10;\end{align*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omega^2=\omega_0^2-b^2&#10;\end{align*}&#10;\end{document}&#10;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}{5}=1.6 s^{-1}\]&#10;&#10;\end{document}"/>
  <p:tag name="IGUANATEXSIZE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omega=2\pi f=10.05 s^{-1}\]&#10;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}{5}=1.4 s^{-1}\]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omega=2\pi f=10.05 s^{-1}\]&#10;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omega_0 \gg b$$&#10;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}{5}=1.4 s^{-1}\]&#10;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omega=2\pi f=10.05 s^{-1}\]&#10;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b=0.5, \omega=10, \delta=0\]&#10;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 + \delta)$$&#10;&#10;\end{document}"/>
  <p:tag name="IGUANATEXSIZE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\pm1}{5}=(1.6\pm0.2) s^{-1}\]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0\pm1}{50}=(1.6\pm0.02) s^{-1}\]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exp(-bt)=\exp(-\frac{t}{\tau})\]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au=\frac{1}{b}\]&#10;\end{document}"/>
  <p:tag name="IGUANATEXSIZE" val="2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exp(-0.5t)=\exp(-\frac{t}{2})\]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-\alpha \dot x$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t\approx\tau\]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t\approx \mbox{nieko\v lko }\tau\]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f=\frac{8\pm1}{5}=(1.6\pm0.2) s^{-1}\]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tau=2s\]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\Delta f \approx \pm\frac{1}{\mbox{nieko\v lko }\tau}\]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[|\Delta f|\tau \approx 1\]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exp(-0.5t)\]&#10;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bt}\cos(\omega t)$$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v(t) = -Xb e^{-bt}\cos(\omega t)&#10;-X e^{-bt}\omega\sin(\omega t)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E(t)&amp;=W_k(t)+U(t)\\&#10;&amp;=\frac{1}{2}kX^2e^{-2bt}\cos^2(\omega t)+&#10;\frac{1}{2}mX^2b^2e^{-2bt}\cos^2(\omega t)+&#10;\frac{1}{2}mX^2\omega^2e^{-2bt}\sin^2(\omega t)+\\&#10;&amp;+mb\omega X^2e^{-2bt}\cos(\omega t)\sin(\omega t)&#10;\end{align*}&#10;\end{document}&#10;&#10;&#10;&#10;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m\omega^2=m\omega_0^2-mb^2=k-mb^2&#10;\end{align*}&#10;\end{document}&#10;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E(t)&amp;=&#10;\frac{1}{2}m\omega^2X^2e^{-2bt}+&#10;mX^2b^2e^{-2bt}\cos^2(\omega t)&#10;+mb\omega X^2e^{-2bt}\cos(\omega t)\sin(\omega t)&#10;\end{align*}&#10;\end{document}&#10;&#10;&#10;&#10;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frac{2E(t)}{m\omega^2 X^2}&#10;\end{align*}&#10;\end{document}&#10;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(t) &#10;\end{align*}&#10;\end{document}&#10;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_0\cos(\omega t)&#10;\end{align*}&#10;\end{document}&#10;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White}&#10;U(t)=U_0\cos(\omega t)&#10;\end{align*}&#10;\end{document}&#10;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\color{White}&#10;Q&#10;\end{align*}&#10;\end{document}&#10;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White}&#10;\sim&#10;\end{align*}&#10;\end{document}&#10;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_0\cos(\omega t)&#10;\end{align*}&#10;\end{document}&#10;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_0e^{i\omega t}&#10;\end{align*}&#10;\end{document}&#10;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x(t)=\tilde x_0e^{i\omega t}&#10;\end{align*}&#10;\end{document}&#10;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-\omega^2\tilde x_0e^{i\omega t} +2i\omega b \tilde x_0e^{i\omega t}&#10; +\omega_0^2\tilde x_0e^{i\omega t} =f_0e^{i\omega t}&#10;\end{align*}&#10;\end{document}&#10;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tilde x_0=\frac{f_0}{-\omega^2+\omega_0^2+2ib\omega}&#10;\end{align*}&#10;\end{document}&#10;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tilde x_0=\frac{f_0}{-\omega^2+\omega_0^2+2ib\omega}=|\tilde x_0|e^{i\delta}&#10;\end{align*}&#10;\end{document}&#10;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|\tilde x_0|=\frac{|f_0|}{\sqrt{(-\omega^2+\omega_0^2)^2+4b^2\omega^2}}&#10;\end{align*}&#10;\end{document}&#10;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|\tilde x_0|e^{i\delta}=\frac{f_0}{-\omega^2+\omega_0^2+2ib\omega}=&#10;\frac{f_0}{|-\omega^2+\omega_0^2+2ib\omega|e^{i\alpha}}&#10;\end{align*}&#10;\end{document}&#10;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elta=-\text{atan2}\left(2b\omega,-\omega^2+\omega_0^2&#10;\right)&#10;\end{align*}&#10;\end{document}&#10;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dot x +2 b \dot x +\omega_0^2x =f_0\cos(\omega t)&#10;\end{align*}&#10;\end{document}&#10;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x_0(t)=\text{Re}\left(\frac{f_0}{-\omega^2+\omega_0^2+2ib\omega}&#10;e^{i\omega t}&#10;\right)=\text{Re}\left(|\tilde x_0|e^{i\delta}e^{i\omega t}\right)&#10;\end{align*}&#10;\end{document}&#10;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ddot x +2 b \dot x +\omega_0^2x =0, \mbox{~~kde~~}&#10;\omega_0^2 =\frac{K}{m},\mbox{~~~}b=\frac{\alpha}{2m}$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|\tilde x_0|=\frac{|f_0|}{\sqrt{(-\omega^2+\omega_0^2)^2+4b^2\omega^2}}&#10;\end{align*}&#10;\end{document}&#10;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x(t)=X e^{-t/\tau}\cos(\omega_b t + \beta)+\text{Re}&#10;\left(|\tilde x_0|e^{i\delta}e^{i\omega t}\right)&#10;\end{align*}&#10;\end{document}&#10;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\text{kde     }\omega_b =\sqrt{\omega_0^2 - b^2}, \;\;\tau=\frac{1}{b}$$&#10;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,amssymb}&#10;\pagestyle{empty}&#10;\usepackage[cp1250]{inputenc}&#10;\usepackage[slovak]{babel}&#10;\usepackage[T1]{fontenc}&#10;\usepackage[usenames,dvipsnames,x11names]{xcolor}&#10;\def \vek{\overrightarrow}&#10;\def \rot{\text{rot}\;}&#10;\def \div{\text{div}\;}&#10;\include{units}&#10;\begin{document}&#10;\begin{align*}&#10;%Red1, Green4, Blue3,Yellow1&#10;%\color{YellowOrange}&#10;\delta=-\text{atan2}\left({2b\omega},{-\omega^2+\omega_0^2}\right)&#10;\end{align*}&#10;\end{document}&#10;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x(t) = X e^{-t/\tau}\cos(\omega t + \delta)$$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BFC4D6B-A924-454A-A1BA-1534EA58ACEE}" vid="{79D79B44-7DC3-4FB3-9E3E-A08CB7E84F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</Template>
  <TotalTime>7724</TotalTime>
  <Words>974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Cerny</dc:creator>
  <cp:lastModifiedBy>Vladimir Cerny</cp:lastModifiedBy>
  <cp:revision>231</cp:revision>
  <dcterms:created xsi:type="dcterms:W3CDTF">2014-02-21T11:26:05Z</dcterms:created>
  <dcterms:modified xsi:type="dcterms:W3CDTF">2018-11-30T11:21:26Z</dcterms:modified>
</cp:coreProperties>
</file>