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523" r:id="rId4"/>
    <p:sldId id="511" r:id="rId5"/>
    <p:sldId id="512" r:id="rId6"/>
    <p:sldId id="625" r:id="rId7"/>
    <p:sldId id="626" r:id="rId8"/>
    <p:sldId id="675" r:id="rId9"/>
    <p:sldId id="676" r:id="rId10"/>
    <p:sldId id="677" r:id="rId11"/>
    <p:sldId id="692" r:id="rId12"/>
    <p:sldId id="753" r:id="rId13"/>
    <p:sldId id="773" r:id="rId14"/>
    <p:sldId id="774" r:id="rId15"/>
    <p:sldId id="780" r:id="rId16"/>
    <p:sldId id="810" r:id="rId17"/>
    <p:sldId id="856" r:id="rId18"/>
    <p:sldId id="862" r:id="rId19"/>
    <p:sldId id="871" r:id="rId20"/>
    <p:sldId id="877" r:id="rId21"/>
    <p:sldId id="914" r:id="rId22"/>
    <p:sldId id="928" r:id="rId23"/>
    <p:sldId id="957" r:id="rId24"/>
    <p:sldId id="967" r:id="rId25"/>
    <p:sldId id="988" r:id="rId2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2E5B-725A-431B-AE41-5AC360A67A10}" type="datetime1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50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8355-652D-45B6-AD12-845FC47DF1A2}" type="datetime1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97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4A554-1027-4534-A8C1-A9FCB7ABACEC}" type="datetime1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9018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3967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5728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210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767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9813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236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5462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264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3A9F8-ECD2-4CE0-A6BC-EB00BBD03E7E}" type="datetime1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75074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1951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5927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9194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5131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39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4820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3337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9013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935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41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2479-EEC6-4327-8134-D19D77CEA1E6}" type="datetime1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1624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439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3543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7177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91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27D1-D550-4AA9-AA61-96F14B325C11}" type="datetime1">
              <a:rPr lang="sk-SK" smtClean="0"/>
              <a:t>5.12.2018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222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4EBC3-49A9-45BF-9B7F-2C1BEB3B7F3E}" type="datetime1">
              <a:rPr lang="sk-SK" smtClean="0"/>
              <a:t>5.12.2018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033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DD07-CB89-4909-9432-B86E84A34DF1}" type="datetime1">
              <a:rPr lang="sk-SK" smtClean="0"/>
              <a:t>5.12.2018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164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09C5-5006-4FC0-8EBC-1AEBFA209412}" type="datetime1">
              <a:rPr lang="sk-SK" smtClean="0"/>
              <a:t>5.12.2018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623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89E96-2E03-4DF0-8C81-BCA54499EABC}" type="datetime1">
              <a:rPr lang="sk-SK" smtClean="0"/>
              <a:t>5.12.2018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517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DC1F-55E9-4C5E-8471-4336A515EDF6}" type="datetime1">
              <a:rPr lang="sk-SK" smtClean="0"/>
              <a:t>5.12.2018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08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F7DAD-1A2C-4278-A8D9-95A1D8978BBF}" type="datetime1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528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5.12.2018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101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5.12.2018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9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44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Poznať definíciu mechanických veličín v SI (bez učenia sa desatinných čísel na mnoho platných cifier)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Vedieť rýchlosť svetla na jednu platnú cifru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Spoľahlivo vedieť meniť jednotky na ľubovoľné jednotky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Byť schopný skontrolovať rozmerovú správnosť výsledku nejakého príkladu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Pomocou rozmerovej analýzy nájsť výsledný vzorec v jednoduchých úlohách (s presnosťou do číselnej konštanty)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 pojmu stav fyzikálneho systému ako súboru hodnôt zvolených veličín na základe ktorého sa už dá odvodiť výsledok merania ľubovoľnej inej veličiny v tom stave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Chápať „predpovedanie budúcnosti“ ako nájdenie časovej závislosti stavu systému na základe znalosti stavu v istom okamihu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Rozumieť, že okrem „obyčajného priestoru“ má zmysel uvažovať abstraktné aj mnohorozmerné priestory, a vedieť „čítať“ grafické vizualizácie v takých priestoroch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814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rotačnú maticu pre infinitezimálne otočenie okolo osi z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vektorového súčinu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zložky vektora vektorového súčinu pomocou zložiek násobených vektorov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je definovaný vektor infinitezimálneho otočenia a ako sa pomocou neho vyjadrí otočenie ľubovoľného vektora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vektor infinitezimálneho otočenia okolo osi danej sférickými uhlami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47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zadané sú dve infinitezimálne otočenia dané dvoma vektormi. Ak sa vyjadrí vektor výsledného infinitezimálneho otočenia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okamžitú rýchlosť častice pri rotácii danej uhlovou rýchlosťou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sústava vykonáva dve súčasné otáčania dané dvoma vektormi uhlovej rýchlosti. Výsledný pohyb sa dá predstaviť ako jediné otáčanie. Ako je určený vektor výslednej uhlovej rýchlosti pomocou dvoch pôvodne zadaných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sústava vykonala dve po sebe nasledujúce konečné otočenia.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Výslôedok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je ekvivalentný jedinému otočeniu. Prediskutujte akou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matemetickou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technikou by ste vykonali „zloženie dvoch konečných otočení“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847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jednej častice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hmotný stred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pohybuje hmotný stred systému mnohých častíc pri zadaných vonkajších silách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platí o hmotnom strede fyzikálneho objektu ak naň nepôsobia vonkajšie sily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nejaké konkrétne príklady demonštrujúce zákon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zachovania hybnosti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845088"/>
      </p:ext>
    </p:extLst>
  </p:cSld>
  <p:clrMapOvr>
    <a:masterClrMapping/>
  </p:clrMapOvr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jednej častice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definujte hybnosť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hmotný stred systému mnohých častíc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pohybuje hmotný stred systému mnohých častíc pri zadaných vonkajších silách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platí o hmotnom strede fyzikálneho objektu ak naň nepôsobia vonkajšie sily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nejaké konkrétne príklady demonštrujúce zákon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zachovania hybnosti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15024"/>
      </p:ext>
    </p:extLst>
  </p:cSld>
  <p:clrMapOvr>
    <a:masterClrMapping/>
  </p:clrMapOvr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(vzorec) momentu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moment hybnosti pomocou momentu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plochu pod krivkou ako určitý integrál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vypočítať moment zotrvačnosti valca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napísať pohybovú rovnicu pre teleso rotujúce okolo pevnej osi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19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časovú deriváciu jednotkového vektora pri rotácii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zotrvačnú silu od postupného zrýchlenia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neinerciálnej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sústavy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vyjadriť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Coriolisovu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silu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ť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odstrediv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ú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silu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104164"/>
      </p:ext>
    </p:extLst>
  </p:cSld>
  <p:clrMapOvr>
    <a:masterClrMapping/>
  </p:clrMapOvr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koeficientu trenia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aká veľká je trecia sila na nedostatočne naklonenej rovine keď sa teleso ešte nešmýka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umožňuje trenia pohyb chodca</a:t>
            </a:r>
          </a:p>
        </p:txBody>
      </p:sp>
    </p:spTree>
    <p:extLst>
      <p:ext uri="{BB962C8B-B14F-4D97-AF65-F5344CB8AC3E}">
        <p14:creationId xmlns:p14="http://schemas.microsoft.com/office/powerpoint/2010/main" val="729257536"/>
      </p:ext>
    </p:extLst>
  </p:cSld>
  <p:clrMapOvr>
    <a:masterClrMapping/>
  </p:clrMapOvr>
  <p:extLst mod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podmienky rovnováhy tuhého telesa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moment sily vzhľadom na os otáčania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sila a práca na páke</a:t>
            </a:r>
          </a:p>
        </p:txBody>
      </p:sp>
    </p:spTree>
    <p:extLst>
      <p:ext uri="{BB962C8B-B14F-4D97-AF65-F5344CB8AC3E}">
        <p14:creationId xmlns:p14="http://schemas.microsoft.com/office/powerpoint/2010/main" val="3127298195"/>
      </p:ext>
    </p:extLst>
  </p:cSld>
  <p:clrMapOvr>
    <a:masterClrMapping/>
  </p:clrMapOvr>
  <p:extLst mod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zapíšte gravitačnú silu medzi dvoma bodovými telesami ako vektor</a:t>
            </a:r>
          </a:p>
        </p:txBody>
      </p:sp>
    </p:spTree>
    <p:extLst>
      <p:ext uri="{BB962C8B-B14F-4D97-AF65-F5344CB8AC3E}">
        <p14:creationId xmlns:p14="http://schemas.microsoft.com/office/powerpoint/2010/main" val="795225473"/>
      </p:ext>
    </p:extLst>
  </p:cSld>
  <p:clrMapOvr>
    <a:masterClrMapping/>
  </p:clrMapOvr>
  <p:extLst mod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prietoku vektorového poľa cez nejakú plochu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definícia výtoku vektorového poľa z uzavretej plochy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výtok gravitačného poľa z nejakej uzavretej plochy pomocou hmotnosti v objeme  vnútri plochy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dokážte, že gravitačné pole homogénnej sféry v oblasti mimo nej je rovnaké ako pole bodovej častice	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348666"/>
      </p:ext>
    </p:extLst>
  </p:cSld>
  <p:clrMapOvr>
    <a:masterClrMapping/>
  </p:clrMapOvr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rozumieť že rýchlosť s ako sa mení ľubovoľná veličina je daná časovou deriváciou tej veličiny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volá fyzikálna veličina, ktorá hovorí, ako rýchlo sa mení náboj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vyzerá pohybová rovnica určujúca časový vývoj stavu hmotného bodu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hovorí Newtonov zákon sily o častici, na ktorú nepôsobí žiadna sila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je to inerciálna sústava a ako súvisí so zákonom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v rámci súradnicovej sústavy lokálnych pozorovateľov je definovaný pojem priamočiaro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synchronizáciu hodín v súradnicovej sústave lokálnych pozorovateľov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sa dá skontrolovať, či hodiny určitej konštrukcie „tikajú pravidelne“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vysvetlite, čo vo formulácii zákona zotrvačnosti znamenajú slová rovnomerne a priamočiaro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983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prácu nekonštantnej sily pozdĺž ľubovoľnej trajektórie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práca v homogénnom gravitačnom poli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nejaký príklad na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nefungujúce perpetuum 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mobile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978101"/>
      </p:ext>
    </p:extLst>
  </p:cSld>
  <p:clrMapOvr>
    <a:masterClrMapping/>
  </p:clrMapOvr>
  <p:extLst mod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A88269-184E-4771-B70E-8B7568C2E29D}"/>
                  </a:ext>
                </a:extLst>
              </p:cNvPr>
              <p:cNvSpPr txBox="1"/>
              <p:nvPr/>
            </p:nvSpPr>
            <p:spPr>
              <a:xfrm>
                <a:off x="648182" y="706056"/>
                <a:ext cx="795180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platí o práci po rôznych trajektóriách v gravitačnom poli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je definovaný gravitačný potenciál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je operátor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nabla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a napíšte zložky gradientu nejakej funkcie </a:t>
                </a:r>
                <a14:m>
                  <m:oMath xmlns:m="http://schemas.openxmlformats.org/officeDocument/2006/math">
                    <m:r>
                      <a:rPr kumimoji="0" lang="sk-SK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vypočíta gravitačný potenciál spojito rozloženej hmotnosti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Ako sa vypočíta z gravitačného potenciálu gravitačné zrýchlenie v nejakom bode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2A88269-184E-4771-B70E-8B7568C2E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82" y="706056"/>
                <a:ext cx="7951808" cy="1754326"/>
              </a:xfrm>
              <a:prstGeom prst="rect">
                <a:avLst/>
              </a:prstGeom>
              <a:blipFill>
                <a:blip r:embed="rId2"/>
                <a:stretch>
                  <a:fillRect l="-460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49587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silu deformovanej pružiny, tuhosť pružiny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vzorec pre energiu pružnosti deformovanej pružiny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pohybová rovnica netlmeného harmonického oscilátora a jej riešenie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riešenie pohybu harmonického oscilátora zapísané ako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komplexný fázor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314856"/>
      </p:ext>
    </p:extLst>
  </p:cSld>
  <p:clrMapOvr>
    <a:masterClrMapping/>
  </p:clrMapOvr>
  <p:extLst mod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pohybová rovnica tlmeného harmonického oscilátora a jej riešenie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kvalitatívny popis rezonancie v amplitúde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popísať nejaký bežný jav, v ktorom sa prejaví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rezonanciaq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80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zdôvodnite. ako vieme, že na časticu pohybujúcu sa rovnomerne po kružnici pôsobí nejaká sila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veličinu, ktorá môže definovať „stav kondenzátora“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vzorec viažuci náboj, napätie a kapacitu kondenzátora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rovnicu pre malú zmenu náboja kondenzátora za malý čas pri jeho nabíjaní z batérie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cez rezistor</a:t>
            </a: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ako sa dá vyjadriť postupnosť  zmien náboja reťazením malých zmien za malé časové úseky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178878"/>
      </p:ext>
    </p:extLst>
  </p:cSld>
  <p:clrMapOvr>
    <a:masterClrMapping/>
  </p:clrMapOvr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diferenciálnu rovnicu nabíjania kondenzátora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to znamená riešiť diferenciálnu rovnicu pri zadaných počiatočných podmienkach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princíp „grafického riešenie“ diferenciálnej rovnice v rovine na ktorej si nakreslíte krátke úseky dotyčníc v sieti bodov roviny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CE0CA2-1A48-4B23-8A77-1A9F640E54E6}" type="slidenum">
              <a:rPr kumimoji="0" lang="sk-S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k-SK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7084185"/>
      </p:ext>
    </p:extLst>
  </p:cSld>
  <p:clrMapOvr>
    <a:masterClrMapping/>
  </p:clrMapOvr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zadáva stav hmotného bodu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je pohybová rovnica pre hmotný bod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popíšte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predp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veď budúcnosti ako sa bude meniť stav častice v jednorozmernom svete reťazením malých zmien stavu s využitím Newtonovej rovnice ak je zmapovaná sila v celom priestore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vyzerá sústava dvoch diferenciálnych rovníc prvého rádu popisujúca vývoj stavu častice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riešte jednorozmerný (zvislý) pohyb častice v homogénnom gravitačnom poli pri ľubovoľnej počiatočnej rýchlosti (v smere osi z)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riešenie pohybovej rovnice pre voľný pád z výšky 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akou rýchlosťou dopadne častica pri voľnom páde z výšky 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hovorí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Galileov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pokus o páde telies rôznych hmotností a ako to vyplýva z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Newtonovej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rovnice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určte hĺbku studne, ak voľný pád kameňa na dno trvá 2 sekundy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koľkorozmerný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je stavový priestor častice žijúcej v jednorozmernom svete. A v trojrozmernom?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38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vysvetli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prečo pre predpovedanie budúcnosti pohybu častice nestačí poznať len počiatočnú polohu ale potrebujeme poznať aj počiatočnú rýchlosť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vzorec pre približný výpočet 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 derivácie funkcie z troch blízkych bodov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zákon zachovania energie pre voľný pád</a:t>
            </a:r>
          </a:p>
        </p:txBody>
      </p:sp>
    </p:spTree>
    <p:extLst>
      <p:ext uri="{BB962C8B-B14F-4D97-AF65-F5344CB8AC3E}">
        <p14:creationId xmlns:p14="http://schemas.microsoft.com/office/powerpoint/2010/main" val="62595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sústavu vektorových pohybových rovníc prvého rádu pre časticu v trojrozmernom svete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zapíšte ako sa vektory polohy a rýchlosti „posúvajú po malých 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</a:t>
            </a:r>
            <a:r>
              <a:rPr kumimoji="0" lang="sk-SK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ocoh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 do budúcnosti podľa Newtona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vyriešte pohybové rovnice pre šikmý vrh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nájdite rovnicu pre dolet častice pri šikmom vrhu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napíšte zákon zachovania energie pre šikmý vrh a overte dosadením explicitného riešenia, že celková energia sa zachováva</a:t>
            </a:r>
          </a:p>
        </p:txBody>
      </p:sp>
    </p:spTree>
    <p:extLst>
      <p:ext uri="{BB962C8B-B14F-4D97-AF65-F5344CB8AC3E}">
        <p14:creationId xmlns:p14="http://schemas.microsoft.com/office/powerpoint/2010/main" val="448745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5750" y="422910"/>
                <a:ext cx="8572500" cy="4288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Čo mám garantovane vedieť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k-SK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systém častíc posuniem najprv o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a potom o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Výsledkom sa dá získať ako jediné posunutie o vektor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Vyjadrite ten vektor pomocou pôvodných posunutí.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popíšte pohyb ako postupnosť infinitezimálnych posunutí. Ako súvisí okamžitá rýchlosť s práve konaným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infinitezimálnym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posunutím.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konečné posunutie vzniklo ako výsledok pohybu rýchlosťou (vektorom) závislom na čase. Vyjadrite výsledný vektor posunutia ako integrál z vektora rýchlosti.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vysvetlite ako treba chápať vyjadrenie, že častica vykonáva naraz dva pohyby dvoma rôznymi rýchlosťami a prečo výsledok vyzerá ako pohyb </a:t>
                </a:r>
                <a:r>
                  <a:rPr kumimoji="0" lang="sk-SK" sz="1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jedninou</a:t>
                </a:r>
                <a:r>
                  <a:rPr kumimoji="0" lang="sk-SK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rýchlosťou. Ako táto výsledná rýchlosť súvisí s rýchlosťami dvoch naraz vykonávaných pohybov.</a:t>
                </a:r>
              </a:p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50" y="422910"/>
                <a:ext cx="8572500" cy="4288290"/>
              </a:xfrm>
              <a:prstGeom prst="rect">
                <a:avLst/>
              </a:prstGeom>
              <a:blipFill rotWithShape="0">
                <a:blip r:embed="rId6"/>
                <a:stretch>
                  <a:fillRect l="-640" t="-710" r="-9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12014" y="4501134"/>
            <a:ext cx="857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častica sa pohybuje voči inerciálnej sústave B rýchlosťou      . Sústava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pohybuje</a:t>
            </a: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voči inej inerciálnej sústave A rýchlosťou       . Ako sa vyjadrí rýchlosť častice voči sústave A.</a:t>
            </a:r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65" y="4588942"/>
            <a:ext cx="200025" cy="219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443" y="4848756"/>
            <a:ext cx="26479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985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422910"/>
            <a:ext cx="8572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Čo mám garantovane vedieť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transformujú súradnice vektora pri prechode k inej báze pomocou smerových kosínusov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vyjadrite ako sa transformujú pomocou rotačnej matice súradnice vektora pri otočení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Newtonov zákon zotrvačnosti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Ako sa používa zákon sily ako pohybová rovnica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uveďte príklad že hmotnosť atómu nie je súčtom hmotností častíc, z ktorých sa skladá. Len princíp, čísla nemusíte </a:t>
            </a:r>
            <a:r>
              <a:rPr kumimoji="0" lang="sk-SK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vedieť naspamäť.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k-SK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623974"/>
      </p:ext>
    </p:extLst>
  </p:cSld>
  <p:clrMapOvr>
    <a:masterClrMapping/>
  </p:clrMapOvr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\color{White}&#10;\vec v_1&#10;\end{align*}&#10;\end{document}&#10;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\color{White}&#10;\vec v_B&#10;\end{align*}&#10;\end{document}&#10;"/>
  <p:tag name="IGUANATEXSIZE" val="20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MyblankCalibri18</Template>
  <TotalTime>12</TotalTime>
  <Words>1357</Words>
  <Application>Microsoft Office PowerPoint</Application>
  <PresentationFormat>On-screen Show (4:3)</PresentationFormat>
  <Paragraphs>155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1_Office Theme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4</cp:revision>
  <dcterms:created xsi:type="dcterms:W3CDTF">2018-12-05T21:32:28Z</dcterms:created>
  <dcterms:modified xsi:type="dcterms:W3CDTF">2018-12-05T21:44:28Z</dcterms:modified>
</cp:coreProperties>
</file>