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6"/>
  </p:notesMasterIdLst>
  <p:sldIdLst>
    <p:sldId id="972" r:id="rId4"/>
    <p:sldId id="973" r:id="rId5"/>
    <p:sldId id="974" r:id="rId6"/>
    <p:sldId id="975" r:id="rId7"/>
    <p:sldId id="976" r:id="rId8"/>
    <p:sldId id="977" r:id="rId9"/>
    <p:sldId id="978" r:id="rId10"/>
    <p:sldId id="979" r:id="rId11"/>
    <p:sldId id="980" r:id="rId12"/>
    <p:sldId id="981" r:id="rId13"/>
    <p:sldId id="982" r:id="rId14"/>
    <p:sldId id="983" r:id="rId15"/>
    <p:sldId id="984" r:id="rId16"/>
    <p:sldId id="985" r:id="rId17"/>
    <p:sldId id="986" r:id="rId18"/>
    <p:sldId id="987" r:id="rId19"/>
    <p:sldId id="988" r:id="rId20"/>
    <p:sldId id="989" r:id="rId21"/>
    <p:sldId id="990" r:id="rId22"/>
    <p:sldId id="991" r:id="rId23"/>
    <p:sldId id="992" r:id="rId24"/>
    <p:sldId id="993"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74" d="100"/>
          <a:sy n="74" d="100"/>
        </p:scale>
        <p:origin x="828"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09.12.2016</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6751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19195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43750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4131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18426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41499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5323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7776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523289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51202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990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2857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41562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6074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24681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09.12.2016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9923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09.12.2016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44521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09.12.2016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783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120124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2489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435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09.12.2016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2761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09.12.2016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09.12.2016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09.12.2016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09.12.2016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09.12.2016</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09.12.2016</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056514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09.12.2016</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575599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20.png"/><Relationship Id="rId3" Type="http://schemas.openxmlformats.org/officeDocument/2006/relationships/slideLayout" Target="../slideLayouts/slideLayout7.xml"/><Relationship Id="rId7" Type="http://schemas.openxmlformats.org/officeDocument/2006/relationships/image" Target="../media/image23.tmp"/><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00.png"/><Relationship Id="rId10" Type="http://schemas.openxmlformats.org/officeDocument/2006/relationships/image" Target="../media/image2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AXVa__XWZ8" TargetMode="External"/><Relationship Id="rId2" Type="http://schemas.openxmlformats.org/officeDocument/2006/relationships/hyperlink" Target="https://www.youtube.com/watch?v=j-zczJXSxnw" TargetMode="External"/><Relationship Id="rId1" Type="http://schemas.openxmlformats.org/officeDocument/2006/relationships/slideLayout" Target="../slideLayouts/slideLayout7.xml"/><Relationship Id="rId4" Type="http://schemas.openxmlformats.org/officeDocument/2006/relationships/hyperlink" Target="https://www.youtube.com/watch?v=uWoiMMLIvc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tags" Target="../tags/tag35.xml"/><Relationship Id="rId7" Type="http://schemas.openxmlformats.org/officeDocument/2006/relationships/slideLayout" Target="../slideLayouts/slideLayout7.xml"/><Relationship Id="rId12" Type="http://schemas.openxmlformats.org/officeDocument/2006/relationships/image" Target="../media/image3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5.png"/><Relationship Id="rId5" Type="http://schemas.openxmlformats.org/officeDocument/2006/relationships/tags" Target="../tags/tag37.xml"/><Relationship Id="rId10" Type="http://schemas.openxmlformats.org/officeDocument/2006/relationships/image" Target="../media/image34.png"/><Relationship Id="rId4" Type="http://schemas.openxmlformats.org/officeDocument/2006/relationships/tags" Target="../tags/tag36.xml"/><Relationship Id="rId9" Type="http://schemas.openxmlformats.org/officeDocument/2006/relationships/image" Target="../media/image33.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6.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35.png"/><Relationship Id="rId2" Type="http://schemas.openxmlformats.org/officeDocument/2006/relationships/tags" Target="../tags/tag40.xml"/><Relationship Id="rId16" Type="http://schemas.openxmlformats.org/officeDocument/2006/relationships/image" Target="../media/image39.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34.png"/><Relationship Id="rId5" Type="http://schemas.openxmlformats.org/officeDocument/2006/relationships/tags" Target="../tags/tag43.xml"/><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tags" Target="../tags/tag42.xml"/><Relationship Id="rId9" Type="http://schemas.openxmlformats.org/officeDocument/2006/relationships/image" Target="../media/image32.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 Id="rId5" Type="http://schemas.openxmlformats.org/officeDocument/2006/relationships/image" Target="../media/image7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9.xml"/><Relationship Id="rId18" Type="http://schemas.openxmlformats.org/officeDocument/2006/relationships/image" Target="../media/image46.png"/><Relationship Id="rId3" Type="http://schemas.openxmlformats.org/officeDocument/2006/relationships/tags" Target="../tags/tag48.xml"/><Relationship Id="rId7" Type="http://schemas.openxmlformats.org/officeDocument/2006/relationships/tags" Target="../tags/tag52.xml"/><Relationship Id="rId17" Type="http://schemas.openxmlformats.org/officeDocument/2006/relationships/image" Target="../media/image45.png"/><Relationship Id="rId2" Type="http://schemas.openxmlformats.org/officeDocument/2006/relationships/tags" Target="../tags/tag47.xml"/><Relationship Id="rId16" Type="http://schemas.openxmlformats.org/officeDocument/2006/relationships/image" Target="../media/image44.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42.png"/><Relationship Id="rId5" Type="http://schemas.openxmlformats.org/officeDocument/2006/relationships/tags" Target="../tags/tag50.xml"/><Relationship Id="rId1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tags" Target="../tags/tag49.xml"/><Relationship Id="rId9" Type="http://schemas.openxmlformats.org/officeDocument/2006/relationships/image" Target="../media/image40.png"/><Relationship Id="rId14" Type="http://schemas.openxmlformats.org/officeDocument/2006/relationships/image" Target="../media/image410.png"/></Relationships>
</file>

<file path=ppt/slides/_rels/slide19.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41.png"/><Relationship Id="rId3" Type="http://schemas.openxmlformats.org/officeDocument/2006/relationships/tags" Target="../tags/tag55.xml"/><Relationship Id="rId21" Type="http://schemas.openxmlformats.org/officeDocument/2006/relationships/image" Target="../media/image47.png"/><Relationship Id="rId7" Type="http://schemas.openxmlformats.org/officeDocument/2006/relationships/tags" Target="../tags/tag59.xml"/><Relationship Id="rId12" Type="http://schemas.openxmlformats.org/officeDocument/2006/relationships/image" Target="../media/image40.png"/><Relationship Id="rId17" Type="http://schemas.openxmlformats.org/officeDocument/2006/relationships/image" Target="../media/image46.png"/><Relationship Id="rId2" Type="http://schemas.openxmlformats.org/officeDocument/2006/relationships/tags" Target="../tags/tag54.xml"/><Relationship Id="rId16" Type="http://schemas.openxmlformats.org/officeDocument/2006/relationships/image" Target="../media/image45.png"/><Relationship Id="rId20" Type="http://schemas.openxmlformats.org/officeDocument/2006/relationships/image" Target="../media/image90.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29.xml"/><Relationship Id="rId24" Type="http://schemas.openxmlformats.org/officeDocument/2006/relationships/image" Target="../media/image50.png"/><Relationship Id="rId5" Type="http://schemas.openxmlformats.org/officeDocument/2006/relationships/tags" Target="../tags/tag57.xml"/><Relationship Id="rId15" Type="http://schemas.openxmlformats.org/officeDocument/2006/relationships/image" Target="../media/image43.png"/><Relationship Id="rId23" Type="http://schemas.openxmlformats.org/officeDocument/2006/relationships/image" Target="../media/image49.pn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42.png"/><Relationship Id="rId22"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image" Target="../media/image9.png"/><Relationship Id="rId14" Type="http://schemas.openxmlformats.org/officeDocument/2006/relationships/image" Target="../media/image1100.png"/></Relationships>
</file>

<file path=ppt/slides/_rels/slide20.xml.rels><?xml version="1.0" encoding="UTF-8" standalone="yes"?>
<Relationships xmlns="http://schemas.openxmlformats.org/package/2006/relationships"><Relationship Id="rId13" Type="http://schemas.openxmlformats.org/officeDocument/2006/relationships/image" Target="../media/image55.png"/><Relationship Id="rId3" Type="http://schemas.openxmlformats.org/officeDocument/2006/relationships/tags" Target="../tags/tag65.xml"/><Relationship Id="rId12" Type="http://schemas.openxmlformats.org/officeDocument/2006/relationships/image" Target="../media/image54.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slideLayout" Target="../slideLayouts/slideLayout29.xml"/><Relationship Id="rId10" Type="http://schemas.openxmlformats.org/officeDocument/2006/relationships/image" Target="../media/image52.png"/><Relationship Id="rId4" Type="http://schemas.openxmlformats.org/officeDocument/2006/relationships/tags" Target="../tags/tag66.xml"/><Relationship Id="rId9" Type="http://schemas.openxmlformats.org/officeDocument/2006/relationships/image" Target="../media/image150.pn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9.xml"/><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gif"/><Relationship Id="rId1" Type="http://schemas.openxmlformats.org/officeDocument/2006/relationships/slideLayout" Target="../slideLayouts/slideLayout29.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14.png"/><Relationship Id="rId5" Type="http://schemas.openxmlformats.org/officeDocument/2006/relationships/slideLayout" Target="../slideLayouts/slideLayout7.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slideLayout" Target="../slideLayouts/slideLayout7.xml"/><Relationship Id="rId2" Type="http://schemas.openxmlformats.org/officeDocument/2006/relationships/tags" Target="../tags/tag16.xml"/><Relationship Id="rId16" Type="http://schemas.openxmlformats.org/officeDocument/2006/relationships/image" Target="../media/image1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18.xml"/><Relationship Id="rId9" Type="http://schemas.openxmlformats.org/officeDocument/2006/relationships/image" Target="../media/image16.png"/><Relationship Id="rId14" Type="http://schemas.openxmlformats.org/officeDocument/2006/relationships/image" Target="../media/image118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10.png"/><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6" Type="http://schemas.openxmlformats.org/officeDocument/2006/relationships/image" Target="../media/image15.png"/><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tags" Target="../tags/tag24.xml"/><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230.png"/><Relationship Id="rId13" Type="http://schemas.openxmlformats.org/officeDocument/2006/relationships/image" Target="../media/image17.png"/><Relationship Id="rId3" Type="http://schemas.openxmlformats.org/officeDocument/2006/relationships/tags" Target="../tags/tag29.xml"/><Relationship Id="rId12" Type="http://schemas.openxmlformats.org/officeDocument/2006/relationships/image" Target="../media/image1250.png"/><Relationship Id="rId2" Type="http://schemas.openxmlformats.org/officeDocument/2006/relationships/tags" Target="../tags/tag28.xml"/><Relationship Id="rId1" Type="http://schemas.openxmlformats.org/officeDocument/2006/relationships/tags" Target="../tags/tag27.xml"/><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30.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 Id="rId5" Type="http://schemas.openxmlformats.org/officeDocument/2006/relationships/image" Target="../media/image1260.png"/></Relationships>
</file>

<file path=ppt/slides/_rels/slide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 Id="rId5" Type="http://schemas.openxmlformats.org/officeDocument/2006/relationships/image" Target="../media/image1290.png"/></Relationships>
</file>

<file path=ppt/slides/_rels/slide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 Id="rId5" Type="http://schemas.openxmlformats.org/officeDocument/2006/relationships/image" Target="../media/image1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88030" y="1182038"/>
            <a:ext cx="2316480" cy="289560"/>
          </a:xfrm>
          <a:prstGeom prst="rect">
            <a:avLst/>
          </a:prstGeom>
        </p:spPr>
      </p:pic>
      <p:sp>
        <p:nvSpPr>
          <p:cNvPr id="5" name="TextBox 4"/>
          <p:cNvSpPr txBox="1"/>
          <p:nvPr/>
        </p:nvSpPr>
        <p:spPr>
          <a:xfrm>
            <a:off x="434340" y="1703070"/>
            <a:ext cx="7200900" cy="37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Špeciálny prípad</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88030" y="1703070"/>
            <a:ext cx="2948940" cy="289560"/>
          </a:xfrm>
          <a:prstGeom prst="rect">
            <a:avLst/>
          </a:prstGeom>
        </p:spPr>
      </p:pic>
      <p:grpSp>
        <p:nvGrpSpPr>
          <p:cNvPr id="29" name="Group 28"/>
          <p:cNvGrpSpPr/>
          <p:nvPr/>
        </p:nvGrpSpPr>
        <p:grpSpPr>
          <a:xfrm>
            <a:off x="629941" y="2542236"/>
            <a:ext cx="3909601" cy="4055744"/>
            <a:chOff x="2529993" y="2364106"/>
            <a:chExt cx="3909601" cy="4055744"/>
          </a:xfrm>
        </p:grpSpPr>
        <p:pic>
          <p:nvPicPr>
            <p:cNvPr id="8" name="Picture 7"/>
            <p:cNvPicPr>
              <a:picLocks noChangeAspect="1"/>
            </p:cNvPicPr>
            <p:nvPr/>
          </p:nvPicPr>
          <p:blipFill rotWithShape="1">
            <a:blip r:embed="rId9"/>
            <a:srcRect b="57273"/>
            <a:stretch/>
          </p:blipFill>
          <p:spPr>
            <a:xfrm>
              <a:off x="2804302" y="3143251"/>
              <a:ext cx="3123916" cy="1245870"/>
            </a:xfrm>
            <a:prstGeom prst="rect">
              <a:avLst/>
            </a:prstGeom>
          </p:spPr>
        </p:pic>
        <p:cxnSp>
          <p:nvCxnSpPr>
            <p:cNvPr id="10" name="Straight Connector 9"/>
            <p:cNvCxnSpPr/>
            <p:nvPr/>
          </p:nvCxnSpPr>
          <p:spPr>
            <a:xfrm>
              <a:off x="2594610" y="2411730"/>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36030" y="2364106"/>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20310" y="3840480"/>
              <a:ext cx="177165" cy="228600"/>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66260" y="6044565"/>
              <a:ext cx="203454" cy="73152"/>
            </a:xfrm>
            <a:prstGeom prst="rect">
              <a:avLst/>
            </a:prstGeom>
          </p:spPr>
        </p:pic>
        <p:pic>
          <p:nvPicPr>
            <p:cNvPr id="1026"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512235">
              <a:off x="2529993" y="5524518"/>
              <a:ext cx="1706964" cy="2379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9673960">
              <a:off x="4636426" y="5483761"/>
              <a:ext cx="1803168" cy="25135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126230" y="5783580"/>
              <a:ext cx="636270" cy="6362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594610" y="27317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9850" y="302133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09850" y="331851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25090" y="36080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8420" y="38785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13660" y="416814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13660" y="446532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28900" y="47548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762500" y="2766951"/>
            <a:ext cx="42389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Možná realizácia: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Nabité teliesko na nevodivej pružine v homogénnom striedavom elektrickom poli</a:t>
            </a:r>
          </a:p>
        </p:txBody>
      </p:sp>
      <p:pic>
        <p:nvPicPr>
          <p:cNvPr id="31" name="Picture 3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00212" y="6374373"/>
            <a:ext cx="1908810" cy="255270"/>
          </a:xfrm>
          <a:prstGeom prst="rect">
            <a:avLst/>
          </a:prstGeom>
        </p:spPr>
      </p:pic>
    </p:spTree>
    <p:extLst>
      <p:ext uri="{BB962C8B-B14F-4D97-AF65-F5344CB8AC3E}">
        <p14:creationId xmlns:p14="http://schemas.microsoft.com/office/powerpoint/2010/main" val="1278266414"/>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4" name="TextBox 3"/>
              <p:cNvSpPr txBox="1"/>
              <p:nvPr/>
            </p:nvSpPr>
            <p:spPr>
              <a:xfrm>
                <a:off x="206188" y="887506"/>
                <a:ext cx="86061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prezentovaných grafov je zrejmé, že amplitúda vynútených kmitov má výrazné maximum v oblasti, keď frekvencia vynucujúcej sily je blízka k frekvencii vlastných kmitov oscilátora, teda kmitov zodpovedajúcich riešeniu „bez pravej strany“. Tento jav sa volá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rezonancia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Vidno tiež, že rezonančný pík je veľmi úzky ak koeficient trenia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malý. Porovnaním obrázkov vidíme, že šírka rezonančného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rádovo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veľkosť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887506"/>
                <a:ext cx="8606118" cy="1754326"/>
              </a:xfrm>
              <a:prstGeom prst="rect">
                <a:avLst/>
              </a:prstGeom>
              <a:blipFill rotWithShape="0">
                <a:blip r:embed="rId6"/>
                <a:stretch>
                  <a:fillRect l="-637" t="-2091" b="-4878"/>
                </a:stretch>
              </a:blipFill>
            </p:spPr>
            <p:txBody>
              <a:bodyPr/>
              <a:lstStyle/>
              <a:p>
                <a:r>
                  <a:rPr lang="en-US">
                    <a:noFill/>
                  </a:rPr>
                  <a:t> </a:t>
                </a:r>
              </a:p>
            </p:txBody>
          </p:sp>
        </mc:Fallback>
      </mc:AlternateContent>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13328" b="44863"/>
          <a:stretch/>
        </p:blipFill>
        <p:spPr>
          <a:xfrm>
            <a:off x="314032" y="2741941"/>
            <a:ext cx="5138501" cy="3726591"/>
          </a:xfrm>
          <a:prstGeom prst="rect">
            <a:avLst/>
          </a:prstGeom>
          <a:ln>
            <a:solidFill>
              <a:srgbClr val="FF0000"/>
            </a:solidFill>
          </a:ln>
        </p:spPr>
      </p:pic>
      <p:cxnSp>
        <p:nvCxnSpPr>
          <p:cNvPr id="7" name="Straight Connector 6"/>
          <p:cNvCxnSpPr/>
          <p:nvPr/>
        </p:nvCxnSpPr>
        <p:spPr>
          <a:xfrm>
            <a:off x="1658473" y="3863384"/>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32557" y="3880859"/>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2954317" y="3831356"/>
                <a:ext cx="1903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=0.5</m:t>
                      </m:r>
                    </m:oMath>
                  </m:oMathPara>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54317" y="3831356"/>
                <a:ext cx="1903278" cy="369332"/>
              </a:xfrm>
              <a:prstGeom prst="rect">
                <a:avLst/>
              </a:prstGeom>
              <a:blipFill rotWithShape="0">
                <a:blip r:embed="rId8"/>
                <a:stretch>
                  <a:fillRect b="-1667"/>
                </a:stretch>
              </a:blipFill>
            </p:spPr>
            <p:txBody>
              <a:bodyPr/>
              <a:lstStyle/>
              <a:p>
                <a:r>
                  <a:rPr lang="en-US">
                    <a:noFill/>
                  </a:rPr>
                  <a:t> </a:t>
                </a:r>
              </a:p>
            </p:txBody>
          </p:sp>
        </mc:Fallback>
      </mc:AlternateContent>
      <p:sp>
        <p:nvSpPr>
          <p:cNvPr id="11" name="TextBox 10"/>
          <p:cNvSpPr txBox="1"/>
          <p:nvPr/>
        </p:nvSpPr>
        <p:spPr>
          <a:xfrm>
            <a:off x="5486401" y="2573867"/>
            <a:ext cx="35447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obrázku je „šírka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naznačená zvislými červenými čiarami.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Nedefinovali sme presne, čo nazývame šírkou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každý pokus o presnú definíciu by bol značne ľubovoľný. Všimnime si tiež, že ani pojem „frekvencia vlastných kmitov tlmeného oscilátora“ nie je dosť exaktne definovateľná, videli sme, že taká frekvencia je rádovo definovateľná iba s presnosťou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717017" y="6341137"/>
            <a:ext cx="1163002" cy="278701"/>
          </a:xfrm>
          <a:prstGeom prst="rect">
            <a:avLst/>
          </a:prstGeom>
        </p:spPr>
      </p:pic>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415996" y="6358070"/>
            <a:ext cx="1010031" cy="278701"/>
          </a:xfrm>
          <a:prstGeom prst="rect">
            <a:avLst/>
          </a:prstGeom>
        </p:spPr>
      </p:pic>
    </p:spTree>
    <p:extLst>
      <p:ext uri="{BB962C8B-B14F-4D97-AF65-F5344CB8AC3E}">
        <p14:creationId xmlns:p14="http://schemas.microsoft.com/office/powerpoint/2010/main" val="2596738233"/>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
        <p:nvSpPr>
          <p:cNvPr id="3" name="TextBox 2"/>
          <p:cNvSpPr txBox="1"/>
          <p:nvPr/>
        </p:nvSpPr>
        <p:spPr>
          <a:xfrm>
            <a:off x="237067" y="1185333"/>
            <a:ext cx="8444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 je „ľudovo populárny“ jav. Spomeňme napríklad varovania o pochodujúcom vojsku, ktoré rozkmitá most a stým súvisiaci vojenský príkaz „Zrušiť krok!“ Je to trochu na úrovni ľudovej rozprávky, ale nasledujúce linky na videá na webe ukazujú, že niečo podobné naozaj exituje.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356783" y="2408625"/>
            <a:ext cx="6960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https://www.youtube.com/watch?v=j-zczJXSxnw</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https://www.youtube.com/watch?v=eAXVa__XWZ8</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https://www.youtube.com/watch?v=uWoiMMLIvco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93511" y="3544711"/>
            <a:ext cx="842151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 tom, že v učebniciach sa podobné príklady uvádzajú ako ilustrácia pri výklade vynútených kmitov lineárneho tlmeného oscilátora. Rozkmitaný most je matematicky riadne iná káva. I keď pravda je aj taká, že niekde v hlbinách matematiky sa dajú nájsť súvislosti medzi „matematikou oscilátora“ a „matematikou mosta“. Bez vysvetlenia uveďme len mystické zaklínadlo „analytické vlastnosti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Greenovej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funkcie“ (možno si na to spomeniete pri štúdiu teoretickej fyziky). Ani toto zaklínadlo nevysvetľuje všetko. V tých ukážkach most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Tahome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spadol nie kvôli jednoduchému periodickému vynucovaniu ale kvôli vírom vyvolaným vetrom a Miléniový most v Londýne dostal bočné kmity najmä vďaka inžiniermi nepredpokladanej (psychologickej?) spätnej väzbe medzi pohybom davu a reakciami mosta.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8412558"/>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ontodagaita.yolasite.com/resources/Chromat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315" y="2982912"/>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ms.template-help.com/osc_32290/images/products/hering_7996_seductora_harmonica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0" y="3618713"/>
            <a:ext cx="3399155" cy="2041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178" y="711200"/>
            <a:ext cx="8094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nuečo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bližšie k jednoduchému oscilátoru majú možno kmitajúce jazýčky v ústnej harmonike (to sú tie bronzové pliešky na obrázku)</a:t>
            </a:r>
          </a:p>
        </p:txBody>
      </p:sp>
    </p:spTree>
    <p:extLst>
      <p:ext uri="{BB962C8B-B14F-4D97-AF65-F5344CB8AC3E}">
        <p14:creationId xmlns:p14="http://schemas.microsoft.com/office/powerpoint/2010/main" val="3466771741"/>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782" y="1712259"/>
            <a:ext cx="1787485" cy="2108316"/>
          </a:xfrm>
          <a:prstGeom prst="rect">
            <a:avLst/>
          </a:prstGeom>
        </p:spPr>
      </p:pic>
      <p:pic>
        <p:nvPicPr>
          <p:cNvPr id="1026" name="Picture 2" descr="http://cdn.primeweb.fi/www.takowa.fi/CELSA_F144.JPG"/>
          <p:cNvPicPr>
            <a:picLocks noChangeAspect="1" noChangeArrowheads="1"/>
          </p:cNvPicPr>
          <p:nvPr/>
        </p:nvPicPr>
        <p:blipFill rotWithShape="1">
          <a:blip r:embed="rId3">
            <a:extLst>
              <a:ext uri="{28A0092B-C50C-407E-A947-70E740481C1C}">
                <a14:useLocalDpi xmlns:a14="http://schemas.microsoft.com/office/drawing/2010/main" val="0"/>
              </a:ext>
            </a:extLst>
          </a:blip>
          <a:srcRect r="31302"/>
          <a:stretch/>
        </p:blipFill>
        <p:spPr bwMode="auto">
          <a:xfrm>
            <a:off x="1427660" y="1792942"/>
            <a:ext cx="1983612" cy="20121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366" y="82648"/>
            <a:ext cx="8682151"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Jazýčky podobné tým v ústnej harmonike boli základom mechanických meračov frekvencie, ktoré sa. Meraný prúd prechádzal cievkou, vytváral striedavé magnetické pole s frekvenciou siete. V tom poli bola sada jazýčkov s mierne rozličnými vlastnými frekvenciami v okolí správnej frekvenciu 50 Hz. Cez štrbinu sa pozorovali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rozkmity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jazýčkov, najviac kmital jazýček, ktorého frekvencia bola najbližšie k sieťovej frekvencii.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89647" y="3923960"/>
            <a:ext cx="85344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že kmitá viac jazýčkov, v zásade podľa šírky rezonančnej. Ako je to konzistentné! Presnosť frekvencie kmitov jazýčka je daná koeficientom tlmenia. A tá určuje aj šírku rezonančnej krivky. Keby rezonančná krivka bola oveľa užšia, mohli by sme definovať frekvenciu jazýčka ako frekvenciu prúdu, s ktorým je v rezonancii, ktorá sa dá zmerať presne. Ale nejde to! Fascinujúci zážitok pri štúdiu fyziky je zaregistrovať, ako to to všetko „hrá dokopy“. Študujete dva rozličné javy a zistíte medzi nimi prekvapujúce súvislosti. Ako napríklad tu: nemôžete povedať vývojárom „potrebujem jazýček s úzkou rezonančnou krivkou ale silným tlmením“. Prezradíme,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keby to išlo, tak by budúcnosť mohla ovplyvňovať minulosť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sa dozviete na teoretickej fyzike. Nie je to fascinujúce?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Vydržte študovať!</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8877659"/>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ngimg.com/upload/guitar_PNG336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907" b="3965"/>
          <a:stretch/>
        </p:blipFill>
        <p:spPr bwMode="auto">
          <a:xfrm>
            <a:off x="114114" y="2669914"/>
            <a:ext cx="545655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ngimg.com/upload/guitar_PNG3361.png"/>
          <p:cNvPicPr>
            <a:picLocks noChangeAspect="1" noChangeArrowheads="1"/>
          </p:cNvPicPr>
          <p:nvPr/>
        </p:nvPicPr>
        <p:blipFill rotWithShape="1">
          <a:blip r:embed="rId9">
            <a:extLst>
              <a:ext uri="{28A0092B-C50C-407E-A947-70E740481C1C}">
                <a14:useLocalDpi xmlns:a14="http://schemas.microsoft.com/office/drawing/2010/main" val="0"/>
              </a:ext>
            </a:extLst>
          </a:blip>
          <a:srcRect l="58932" t="36622" r="607" b="33536"/>
          <a:stretch/>
        </p:blipFill>
        <p:spPr bwMode="auto">
          <a:xfrm>
            <a:off x="1958789" y="3271989"/>
            <a:ext cx="7463790" cy="3669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721299" y="5015064"/>
            <a:ext cx="99060" cy="114300"/>
          </a:xfrm>
          <a:prstGeom prst="rect">
            <a:avLst/>
          </a:prstGeom>
        </p:spPr>
      </p:pic>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718124" y="5213184"/>
            <a:ext cx="118110" cy="114300"/>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710504" y="5388444"/>
            <a:ext cx="121920" cy="179070"/>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702884" y="5655144"/>
            <a:ext cx="118110" cy="163830"/>
          </a:xfrm>
          <a:prstGeom prst="rect">
            <a:avLst/>
          </a:prstGeom>
        </p:spPr>
      </p:pic>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706694" y="5887554"/>
            <a:ext cx="125730" cy="179070"/>
          </a:xfrm>
          <a:prstGeom prst="rect">
            <a:avLst/>
          </a:prstGeom>
        </p:spPr>
      </p:pic>
      <p:pic>
        <p:nvPicPr>
          <p:cNvPr id="12" name="Picture 11"/>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721934" y="6131394"/>
            <a:ext cx="99060" cy="114300"/>
          </a:xfrm>
          <a:prstGeom prst="rect">
            <a:avLst/>
          </a:prstGeom>
        </p:spPr>
      </p:pic>
      <p:sp>
        <p:nvSpPr>
          <p:cNvPr id="9" name="TextBox 8"/>
          <p:cNvSpPr txBox="1"/>
          <p:nvPr/>
        </p:nvSpPr>
        <p:spPr>
          <a:xfrm>
            <a:off x="814668" y="229720"/>
            <a:ext cx="7338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Ladenie gitary pomocou rezonancie</a:t>
            </a:r>
          </a:p>
        </p:txBody>
      </p:sp>
      <p:sp>
        <p:nvSpPr>
          <p:cNvPr id="5" name="TextBox 4"/>
          <p:cNvSpPr txBox="1"/>
          <p:nvPr/>
        </p:nvSpPr>
        <p:spPr>
          <a:xfrm>
            <a:off x="242047" y="977153"/>
            <a:ext cx="87316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Prezradíme ešte, ako možno (relatívne) naladiť struny gitary, aby akordy nezneli falošne, i keď nemám hudobný sluch. Pomocou rezonancie. Gitara má 6 strún e, a, d, g, h, e. Naladiť ostatné struny relatívne ku strune napríklad a je ľahké.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442984"/>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ngimg.com/upload/guitar_PNG336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907" b="3965"/>
          <a:stretch/>
        </p:blipFill>
        <p:spPr bwMode="auto">
          <a:xfrm>
            <a:off x="212725" y="1405890"/>
            <a:ext cx="545655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ngimg.com/upload/guitar_PNG3361.png"/>
          <p:cNvPicPr>
            <a:picLocks noChangeAspect="1" noChangeArrowheads="1"/>
          </p:cNvPicPr>
          <p:nvPr/>
        </p:nvPicPr>
        <p:blipFill rotWithShape="1">
          <a:blip r:embed="rId10">
            <a:extLst>
              <a:ext uri="{28A0092B-C50C-407E-A947-70E740481C1C}">
                <a14:useLocalDpi xmlns:a14="http://schemas.microsoft.com/office/drawing/2010/main" val="0"/>
              </a:ext>
            </a:extLst>
          </a:blip>
          <a:srcRect l="58932" t="36622" r="607" b="33536"/>
          <a:stretch/>
        </p:blipFill>
        <p:spPr bwMode="auto">
          <a:xfrm>
            <a:off x="2057400" y="2007965"/>
            <a:ext cx="7463790" cy="3669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819910" y="3751040"/>
            <a:ext cx="99060" cy="114300"/>
          </a:xfrm>
          <a:prstGeom prst="rect">
            <a:avLst/>
          </a:prstGeom>
        </p:spPr>
      </p:pic>
      <p:pic>
        <p:nvPicPr>
          <p:cNvPr id="4" name="Picture 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816735" y="3949160"/>
            <a:ext cx="118110" cy="114300"/>
          </a:xfrm>
          <a:prstGeom prst="rect">
            <a:avLst/>
          </a:prstGeom>
        </p:spPr>
      </p:pic>
      <p:pic>
        <p:nvPicPr>
          <p:cNvPr id="6" name="Picture 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809115" y="4124420"/>
            <a:ext cx="121920" cy="179070"/>
          </a:xfrm>
          <a:prstGeom prst="rect">
            <a:avLst/>
          </a:prstGeom>
        </p:spPr>
      </p:pic>
      <p:pic>
        <p:nvPicPr>
          <p:cNvPr id="8" name="Picture 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801495" y="4391120"/>
            <a:ext cx="118110" cy="163830"/>
          </a:xfrm>
          <a:prstGeom prst="rect">
            <a:avLst/>
          </a:prstGeom>
        </p:spPr>
      </p:pic>
      <p:pic>
        <p:nvPicPr>
          <p:cNvPr id="10" name="Picture 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05305" y="4623530"/>
            <a:ext cx="125730" cy="179070"/>
          </a:xfrm>
          <a:prstGeom prst="rect">
            <a:avLst/>
          </a:prstGeom>
        </p:spPr>
      </p:pic>
      <p:pic>
        <p:nvPicPr>
          <p:cNvPr id="12" name="Picture 11"/>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820545" y="4867370"/>
            <a:ext cx="99060" cy="114300"/>
          </a:xfrm>
          <a:prstGeom prst="rect">
            <a:avLst/>
          </a:prstGeom>
        </p:spPr>
      </p:pic>
      <p:sp>
        <p:nvSpPr>
          <p:cNvPr id="5" name="Oval 4"/>
          <p:cNvSpPr/>
          <p:nvPr/>
        </p:nvSpPr>
        <p:spPr>
          <a:xfrm>
            <a:off x="3097530" y="3928206"/>
            <a:ext cx="186594" cy="186594"/>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572895" y="3888200"/>
            <a:ext cx="121920" cy="179070"/>
          </a:xfrm>
          <a:prstGeom prst="rect">
            <a:avLst/>
          </a:prstGeom>
        </p:spPr>
      </p:pic>
      <p:sp>
        <p:nvSpPr>
          <p:cNvPr id="9" name="TextBox 8"/>
          <p:cNvSpPr txBox="1"/>
          <p:nvPr/>
        </p:nvSpPr>
        <p:spPr>
          <a:xfrm>
            <a:off x="1200150" y="400050"/>
            <a:ext cx="7338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Ladenie gitary pomocou rezonancie</a:t>
            </a:r>
          </a:p>
        </p:txBody>
      </p:sp>
      <p:sp>
        <p:nvSpPr>
          <p:cNvPr id="11" name="TextBox 10"/>
          <p:cNvSpPr txBox="1"/>
          <p:nvPr/>
        </p:nvSpPr>
        <p:spPr>
          <a:xfrm>
            <a:off x="206188" y="5549153"/>
            <a:ext cx="86778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Stlačím strunu a za štvrtým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pražcom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znela ako d. Brnkám na takto skrátenú strunu a  točím skusmo ladiacim gombíkom struny d dovtedy, kým jemne priloženým prstom na strunu d necítim, že brnkanie na skrátenú strunu a strunu d rozkmitá, teda je v rezonancii, teda je správne naladená voči strune 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031750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77" y="3046742"/>
            <a:ext cx="3663641" cy="3465434"/>
          </a:xfrm>
          <a:prstGeom prst="rect">
            <a:avLst/>
          </a:prstGeom>
          <a:ln>
            <a:solidFill>
              <a:srgbClr val="FF0000"/>
            </a:solidFill>
          </a:ln>
        </p:spPr>
      </p:pic>
      <p:cxnSp>
        <p:nvCxnSpPr>
          <p:cNvPr id="3" name="Straight Connector 2"/>
          <p:cNvCxnSpPr/>
          <p:nvPr/>
        </p:nvCxnSpPr>
        <p:spPr>
          <a:xfrm>
            <a:off x="1506071" y="3621741"/>
            <a:ext cx="0" cy="28687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613646" y="3630701"/>
            <a:ext cx="0" cy="286870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32965" y="277906"/>
            <a:ext cx="52622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 vo fáze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80682" y="770964"/>
                <a:ext cx="874955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Efekt rezonancie možno poznať i na grafe fázy vynútených kmitov v závislosti na frekvencii vynucujúcej sily. Ako vidno na obrázku, v okolí rezonančnej frekvencie sa fáza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bruptne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prehupne cez nulu. Udeje sa to päť na úzkom intervale </a:t>
                </a:r>
                <a14:m>
                  <m:oMath xmlns:m="http://schemas.openxmlformats.org/officeDocument/2006/math">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nízke a vysoké frekvencie je fáza vynútených kmitov posunutá o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voči vynucujúcej sile. V oblasti rezonancie sú vynútené kmity a vynucujúca sila vo fáze. Efekt rezonancie vo fáze je ľudovo menej známy ako efekt v amplitúde, ale pri analýze rôznych experimentálnych dát je dôležitý a používaný.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80682" y="770964"/>
                <a:ext cx="8749552" cy="2031325"/>
              </a:xfrm>
              <a:prstGeom prst="rect">
                <a:avLst/>
              </a:prstGeom>
              <a:blipFill rotWithShape="0">
                <a:blip r:embed="rId5"/>
                <a:stretch>
                  <a:fillRect l="-557" t="-1497" b="-3593"/>
                </a:stretch>
              </a:blipFill>
            </p:spPr>
            <p:txBody>
              <a:bodyPr/>
              <a:lstStyle/>
              <a:p>
                <a:r>
                  <a:rPr lang="sk-SK">
                    <a:noFill/>
                  </a:rPr>
                  <a:t> </a:t>
                </a:r>
              </a:p>
            </p:txBody>
          </p:sp>
        </mc:Fallback>
      </mc:AlternateContent>
    </p:spTree>
    <p:extLst>
      <p:ext uri="{BB962C8B-B14F-4D97-AF65-F5344CB8AC3E}">
        <p14:creationId xmlns:p14="http://schemas.microsoft.com/office/powerpoint/2010/main" val="3683403807"/>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pohybová rovnica tlmeného harmonického oscilátora a jej riešenie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kvalitatívny popis rezonancie v amplitúde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popísať nejaký bežný jav, v ktorom sa prejaví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rezonanciaq</a:t>
            </a: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380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4095750" y="857250"/>
                <a:ext cx="4714875"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bod na nehmotnom závese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(tyčke alebo lanku)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Trajektóriou je kružnica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tangenciálnom smere pôsobí len zložka tiaže o veľkosti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𝑚𝑔</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Výchylku hmotného bodu meriame dĺžkou dráhy pozdĺž kružnice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Dráhu od rovnovážneho bodu doľava chápeme ako kladnú, doprava ako zápornú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Tangenciálnme zrýchlenie vyjadruje zmenu rýchlosti v dotyčnicovom smere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teda bude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dráhja pozdĺž kružnice sa vyjadruje ako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nakoniec dostaneme rovnicu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095750" y="857250"/>
                <a:ext cx="4714875" cy="5078313"/>
              </a:xfrm>
              <a:prstGeom prst="rect">
                <a:avLst/>
              </a:prstGeom>
              <a:blipFill>
                <a:blip r:embed="rId14"/>
                <a:stretch>
                  <a:fillRect l="-906" t="-720" r="-2329" b="-960"/>
                </a:stretch>
              </a:blipFill>
            </p:spPr>
            <p:txBody>
              <a:bodyPr/>
              <a:lstStyle/>
              <a:p>
                <a:r>
                  <a:rPr lang="en-US">
                    <a:noFill/>
                  </a:rPr>
                  <a:t> </a:t>
                </a:r>
              </a:p>
            </p:txBody>
          </p:sp>
        </mc:Fallback>
      </mc:AlternateContent>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397501" y="4511675"/>
            <a:ext cx="1997393" cy="504063"/>
          </a:xfrm>
          <a:prstGeom prst="rect">
            <a:avLst/>
          </a:prstGeom>
        </p:spPr>
      </p:pic>
      <p:pic>
        <p:nvPicPr>
          <p:cNvPr id="50" name="Picture 4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387976" y="6016625"/>
            <a:ext cx="1786509" cy="504063"/>
          </a:xfrm>
          <a:prstGeom prst="rect">
            <a:avLst/>
          </a:prstGeom>
        </p:spPr>
      </p:pic>
      <p:sp>
        <p:nvSpPr>
          <p:cNvPr id="54" name="Rectangle 53"/>
          <p:cNvSpPr/>
          <p:nvPr/>
        </p:nvSpPr>
        <p:spPr>
          <a:xfrm>
            <a:off x="5229225" y="5905500"/>
            <a:ext cx="2028825" cy="781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297641"/>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0" name="Picture 4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30776" y="1063625"/>
            <a:ext cx="1786509" cy="50406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267199" y="1962150"/>
                <a:ext cx="46577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malé uhly platí </a:t>
                </a:r>
                <a14:m>
                  <m:oMath xmlns:m="http://schemas.openxmlformats.org/officeDocument/2006/math">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e>
                    </m:fun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nakoniec máme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67199" y="1962150"/>
                <a:ext cx="4657725" cy="923330"/>
              </a:xfrm>
              <a:prstGeom prst="rect">
                <a:avLst/>
              </a:prstGeom>
              <a:blipFill>
                <a:blip r:embed="rId20"/>
                <a:stretch>
                  <a:fillRect l="-1047" t="-3974"/>
                </a:stretch>
              </a:blipFill>
            </p:spPr>
            <p:txBody>
              <a:bodyPr/>
              <a:lstStyle/>
              <a:p>
                <a:r>
                  <a:rPr lang="en-US">
                    <a:noFill/>
                  </a:rPr>
                  <a:t> </a:t>
                </a:r>
              </a:p>
            </p:txBody>
          </p:sp>
        </mc:Fallback>
      </mc:AlternateContent>
      <p:pic>
        <p:nvPicPr>
          <p:cNvPr id="8" name="Picture 7"/>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330826" y="2682876"/>
            <a:ext cx="1193292" cy="504063"/>
          </a:xfrm>
          <a:prstGeom prst="rect">
            <a:avLst/>
          </a:prstGeom>
        </p:spPr>
      </p:pic>
      <p:sp>
        <p:nvSpPr>
          <p:cNvPr id="10" name="TextBox 9"/>
          <p:cNvSpPr txBox="1"/>
          <p:nvPr/>
        </p:nvSpPr>
        <p:spPr>
          <a:xfrm>
            <a:off x="4295775" y="3228975"/>
            <a:ext cx="4686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s rovnicou harmonického oscilátora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349878" y="4178302"/>
            <a:ext cx="2107121" cy="504063"/>
          </a:xfrm>
          <a:prstGeom prst="rect">
            <a:avLst/>
          </a:prstGeom>
        </p:spPr>
      </p:pic>
      <p:pic>
        <p:nvPicPr>
          <p:cNvPr id="20" name="Picture 19"/>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6845301" y="5645150"/>
            <a:ext cx="853821" cy="548640"/>
          </a:xfrm>
          <a:prstGeom prst="rect">
            <a:avLst/>
          </a:prstGeom>
        </p:spPr>
      </p:pic>
      <p:pic>
        <p:nvPicPr>
          <p:cNvPr id="25" name="Picture 24"/>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4111627" y="5835651"/>
            <a:ext cx="2072831" cy="229743"/>
          </a:xfrm>
          <a:prstGeom prst="rect">
            <a:avLst/>
          </a:prstGeom>
        </p:spPr>
      </p:pic>
      <p:sp>
        <p:nvSpPr>
          <p:cNvPr id="27" name="Rectangle 26"/>
          <p:cNvSpPr/>
          <p:nvPr/>
        </p:nvSpPr>
        <p:spPr>
          <a:xfrm>
            <a:off x="3838575" y="5524500"/>
            <a:ext cx="42291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91508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91790" y="1463040"/>
            <a:ext cx="2948940" cy="289560"/>
          </a:xfrm>
          <a:prstGeom prst="rect">
            <a:avLst/>
          </a:prstGeom>
        </p:spPr>
      </p:pic>
      <p:sp>
        <p:nvSpPr>
          <p:cNvPr id="4" name="TextBox 3"/>
          <p:cNvSpPr txBox="1"/>
          <p:nvPr/>
        </p:nvSpPr>
        <p:spPr>
          <a:xfrm>
            <a:off x="331470" y="205740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trik s komplexnými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pokúsime sa najprv nájsť aspoň jedno riešenie pohybovej rovnice. Zapíšeme 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komplexných číslach</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17520" y="2884110"/>
            <a:ext cx="2529840" cy="289560"/>
          </a:xfrm>
          <a:prstGeom prst="rect">
            <a:avLst/>
          </a:prstGeom>
        </p:spPr>
      </p:pic>
      <p:sp>
        <p:nvSpPr>
          <p:cNvPr id="7" name="TextBox 6"/>
          <p:cNvSpPr txBox="1"/>
          <p:nvPr/>
        </p:nvSpPr>
        <p:spPr>
          <a:xfrm>
            <a:off x="331470" y="339471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Skúsime hľadať komplexné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rovnice dostaneme</a:t>
            </a:r>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105400" y="3434596"/>
            <a:ext cx="1413510" cy="283845"/>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63115" y="4262081"/>
            <a:ext cx="4823460" cy="289560"/>
          </a:xfrm>
          <a:prstGeom prst="rect">
            <a:avLst/>
          </a:prstGeom>
        </p:spPr>
      </p:pic>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20365" y="4772681"/>
            <a:ext cx="2487930" cy="59436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80060" y="5612130"/>
                <a:ext cx="8263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komplexný fázor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nejakým fázovým posunom voči reálnemu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Vypočítame veľkosť a fázu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480060" y="5612130"/>
                <a:ext cx="8263890" cy="646331"/>
              </a:xfrm>
              <a:prstGeom prst="rect">
                <a:avLst/>
              </a:prstGeom>
              <a:blipFill rotWithShape="0">
                <a:blip r:embed="rId14"/>
                <a:stretch>
                  <a:fillRect l="-66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439462678"/>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Fyzikálne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s://upload.wikimedia.org/wikipedia/commons/3/39/Physical-Pendulum-Labeled-Dia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1395412"/>
            <a:ext cx="2095500" cy="25717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3276600" y="1419225"/>
                <a:ext cx="5105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tuhého telesa rotujúceho okolo fixnej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ťažiska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76600" y="1419225"/>
                <a:ext cx="5105400" cy="646331"/>
              </a:xfrm>
              <a:prstGeom prst="rect">
                <a:avLst/>
              </a:prstGeom>
              <a:blipFill>
                <a:blip r:embed="rId9"/>
                <a:stretch>
                  <a:fillRect l="-1075" t="-5660"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30725" y="2416175"/>
            <a:ext cx="1021842" cy="47148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397377" y="3235325"/>
            <a:ext cx="3199257" cy="504063"/>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826001" y="5083175"/>
            <a:ext cx="1207008" cy="54864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340228" y="4130675"/>
            <a:ext cx="2402015" cy="504063"/>
          </a:xfrm>
          <a:prstGeom prst="rect">
            <a:avLst/>
          </a:prstGeom>
        </p:spPr>
      </p:pic>
      <p:sp>
        <p:nvSpPr>
          <p:cNvPr id="14" name="Rectangle 13"/>
          <p:cNvSpPr/>
          <p:nvPr/>
        </p:nvSpPr>
        <p:spPr>
          <a:xfrm>
            <a:off x="4619625" y="5000625"/>
            <a:ext cx="1571625" cy="828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467358"/>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0" name="Picture 2" descr="Image result for pendulum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25" y="2011362"/>
            <a:ext cx="16764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29qn7q9z0j1p6.cloudfront.net/content/roypta/364/1846/2539/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775" y="1068387"/>
            <a:ext cx="2647950" cy="42291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ndulum Granddaughter Clock, Grand Daughter Pendulum C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595312"/>
            <a:ext cx="3343275" cy="566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34976"/>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074" name="Picture 2" descr="http://wiki.arcadeotaku.com/images/9/96/Logic_probe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95625"/>
            <a:ext cx="57150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aganpath.com/images/academy/ND2/piezoelect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363537"/>
            <a:ext cx="4962525" cy="28003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6MHZ Cryst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725" y="4027487"/>
            <a:ext cx="1905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74272"/>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564466" y="1297961"/>
            <a:ext cx="3531870" cy="594360"/>
          </a:xfrm>
          <a:prstGeom prst="rect">
            <a:avLst/>
          </a:prstGeom>
        </p:spPr>
      </p:pic>
      <p:sp>
        <p:nvSpPr>
          <p:cNvPr id="3" name="TextBox 2"/>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00325" y="2138662"/>
            <a:ext cx="3307080" cy="647700"/>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75410" y="3147003"/>
            <a:ext cx="5756910" cy="59436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94310" y="4046220"/>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Zjavne platí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Fázu menovateľa určíme ľahko, takže dostaneme</a:t>
                </a:r>
              </a:p>
            </p:txBody>
          </p:sp>
        </mc:Choice>
        <mc:Fallback xmlns="">
          <p:sp>
            <p:nvSpPr>
              <p:cNvPr id="9" name="TextBox 8"/>
              <p:cNvSpPr txBox="1">
                <a:spLocks noRot="1" noChangeAspect="1" noMove="1" noResize="1" noEditPoints="1" noAdjustHandles="1" noChangeArrowheads="1" noChangeShapeType="1" noTextEdit="1"/>
              </p:cNvSpPr>
              <p:nvPr/>
            </p:nvSpPr>
            <p:spPr>
              <a:xfrm>
                <a:off x="194310" y="4046220"/>
                <a:ext cx="8366760" cy="369332"/>
              </a:xfrm>
              <a:prstGeom prst="rect">
                <a:avLst/>
              </a:prstGeom>
              <a:blipFill rotWithShape="0">
                <a:blip r:embed="rId11"/>
                <a:stretch>
                  <a:fillRect l="-656" t="-10000" b="-26667"/>
                </a:stretch>
              </a:blipFill>
            </p:spPr>
            <p:txBody>
              <a:bodyPr/>
              <a:lstStyle/>
              <a:p>
                <a:r>
                  <a:rPr lang="sk-SK">
                    <a:noFill/>
                  </a:rPr>
                  <a:t> </a:t>
                </a:r>
              </a:p>
            </p:txBody>
          </p:sp>
        </mc:Fallback>
      </mc:AlternateContent>
      <p:pic>
        <p:nvPicPr>
          <p:cNvPr id="2" name="Picture 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828927" y="4752735"/>
            <a:ext cx="3084195" cy="312420"/>
          </a:xfrm>
          <a:prstGeom prst="rect">
            <a:avLst/>
          </a:prstGeom>
        </p:spPr>
      </p:pic>
      <p:sp>
        <p:nvSpPr>
          <p:cNvPr id="14" name="Rectangle 13"/>
          <p:cNvSpPr/>
          <p:nvPr/>
        </p:nvSpPr>
        <p:spPr>
          <a:xfrm>
            <a:off x="2457450" y="2057400"/>
            <a:ext cx="3674745" cy="88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2613884" y="4607172"/>
            <a:ext cx="3580728" cy="601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91305"/>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1280160"/>
            <a:ext cx="2948940" cy="289560"/>
          </a:xfrm>
          <a:prstGeom prst="rect">
            <a:avLst/>
          </a:prstGeom>
        </p:spPr>
      </p:pic>
      <p:sp>
        <p:nvSpPr>
          <p:cNvPr id="5" name="TextBox 4"/>
          <p:cNvSpPr txBox="1"/>
          <p:nvPr/>
        </p:nvSpPr>
        <p:spPr>
          <a:xfrm>
            <a:off x="297180" y="1794510"/>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reálnym číslam môžeme tvrdiť, že sme našli jedno nejaké špeciálne riešenie pohybovej rovnice</a:t>
            </a:r>
          </a:p>
        </p:txBody>
      </p:sp>
      <p:pic>
        <p:nvPicPr>
          <p:cNvPr id="17" name="Picture 1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43029" y="2566511"/>
            <a:ext cx="5915025" cy="613410"/>
          </a:xfrm>
          <a:prstGeom prst="rect">
            <a:avLst/>
          </a:prstGeom>
        </p:spPr>
      </p:pic>
      <p:sp>
        <p:nvSpPr>
          <p:cNvPr id="8" name="TextBox 7"/>
          <p:cNvSpPr txBox="1"/>
          <p:nvPr/>
        </p:nvSpPr>
        <p:spPr>
          <a:xfrm>
            <a:off x="297180" y="3417570"/>
            <a:ext cx="8846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a:t>
            </a:r>
          </a:p>
        </p:txBody>
      </p:sp>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38250" y="3323212"/>
            <a:ext cx="3307080" cy="647700"/>
          </a:xfrm>
          <a:prstGeom prst="rect">
            <a:avLst/>
          </a:prstGeom>
        </p:spPr>
      </p:pic>
      <p:sp>
        <p:nvSpPr>
          <p:cNvPr id="11" name="TextBox 10"/>
          <p:cNvSpPr txBox="1"/>
          <p:nvPr/>
        </p:nvSpPr>
        <p:spPr>
          <a:xfrm>
            <a:off x="297180" y="4217670"/>
            <a:ext cx="86296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je lineárna, takže ak k nájdenému špeciálnemu riešeniu pripočítame ľubovoľné riešenie pohybovej rovnice bez pravej strany, dostaneme tiež nejaké riešenie. Rovnica bez pravej strany je rovnica tlmeného lineárneho oscilátora, jej riešenia poznáme, takže dostaneme</a:t>
            </a:r>
          </a:p>
        </p:txBody>
      </p:sp>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2903" y="5571590"/>
            <a:ext cx="4928235" cy="325755"/>
          </a:xfrm>
          <a:prstGeom prst="rect">
            <a:avLst/>
          </a:prstGeom>
        </p:spPr>
      </p:pic>
      <p:sp>
        <p:nvSpPr>
          <p:cNvPr id="15" name="Rectangle 14"/>
          <p:cNvSpPr/>
          <p:nvPr/>
        </p:nvSpPr>
        <p:spPr>
          <a:xfrm>
            <a:off x="262890" y="5372100"/>
            <a:ext cx="8728710" cy="64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97180" y="6084286"/>
                <a:ext cx="8503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parametere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 treba určiť z počiatočných podmienok</a:t>
                </a:r>
              </a:p>
            </p:txBody>
          </p:sp>
        </mc:Choice>
        <mc:Fallback xmlns="">
          <p:sp>
            <p:nvSpPr>
              <p:cNvPr id="20" name="TextBox 19"/>
              <p:cNvSpPr txBox="1">
                <a:spLocks noRot="1" noChangeAspect="1" noMove="1" noResize="1" noEditPoints="1" noAdjustHandles="1" noChangeArrowheads="1" noChangeShapeType="1" noTextEdit="1"/>
              </p:cNvSpPr>
              <p:nvPr/>
            </p:nvSpPr>
            <p:spPr>
              <a:xfrm>
                <a:off x="297180" y="6084286"/>
                <a:ext cx="8503920" cy="646331"/>
              </a:xfrm>
              <a:prstGeom prst="rect">
                <a:avLst/>
              </a:prstGeom>
              <a:blipFill rotWithShape="0">
                <a:blip r:embed="rId14"/>
                <a:stretch>
                  <a:fillRect l="-645" t="-4717" b="-14151"/>
                </a:stretch>
              </a:blipFill>
            </p:spPr>
            <p:txBody>
              <a:bodyPr/>
              <a:lstStyle/>
              <a:p>
                <a:r>
                  <a:rPr lang="en-US">
                    <a:noFill/>
                  </a:rPr>
                  <a:t> </a:t>
                </a:r>
              </a:p>
            </p:txBody>
          </p:sp>
        </mc:Fallback>
      </mc:AlternateContent>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72948" y="5431149"/>
            <a:ext cx="3317176" cy="567880"/>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467351" y="3323212"/>
            <a:ext cx="3084195" cy="312420"/>
          </a:xfrm>
          <a:prstGeom prst="rect">
            <a:avLst/>
          </a:prstGeom>
        </p:spPr>
      </p:pic>
    </p:spTree>
    <p:extLst>
      <p:ext uri="{BB962C8B-B14F-4D97-AF65-F5344CB8AC3E}">
        <p14:creationId xmlns:p14="http://schemas.microsoft.com/office/powerpoint/2010/main" val="657850167"/>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32249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890656"/>
            <a:ext cx="2948940" cy="28956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pic>
        <p:nvPicPr>
          <p:cNvPr id="21" name="Picture 2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7191" y="1866944"/>
            <a:ext cx="2294001" cy="46463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77190" y="2510730"/>
                <a:ext cx="85039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parametre, ktoré treba určiť z počiatočných podmienok. Ľahko sa dá presvedčiť o tom, že pre ľubovoľné počiatočné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dajú nájsť parametre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riešenie spĺňa  tie počiatočné podmienky. Tým sme „fyzikálne“ dokázali (fyzika požaduje jednoznačnú predpoveď budúcnosti), že sme našli všetky riešenia pohybovej rovnice. Zapamätajte si poučku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„ľubovoľné riešenie lineárnej rovnice s pravou stranou sa dá písať ako súčet všeobecného riešenia tej rovnice bez pravej strany a nejakého špeciálneho (parciálneho) riešenia tej rovnice s pravou stranou“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ešte, že sa zaujímame iba o prípad malého trenia, teda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77190" y="2510730"/>
                <a:ext cx="8503920" cy="3693319"/>
              </a:xfrm>
              <a:prstGeom prst="rect">
                <a:avLst/>
              </a:prstGeom>
              <a:blipFill rotWithShape="0">
                <a:blip r:embed="rId13"/>
                <a:stretch>
                  <a:fillRect l="-645" t="-990" b="-1815"/>
                </a:stretch>
              </a:blipFill>
            </p:spPr>
            <p:txBody>
              <a:bodyPr/>
              <a:lstStyle/>
              <a:p>
                <a:r>
                  <a:rPr lang="sk-SK">
                    <a:noFill/>
                  </a:rPr>
                  <a:t> </a:t>
                </a:r>
              </a:p>
            </p:txBody>
          </p:sp>
        </mc:Fallback>
      </mc:AlternateContent>
      <p:pic>
        <p:nvPicPr>
          <p:cNvPr id="3" name="Picture 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891790" y="3625850"/>
            <a:ext cx="3282315" cy="255270"/>
          </a:xfrm>
          <a:prstGeom prst="rect">
            <a:avLst/>
          </a:prstGeom>
        </p:spPr>
      </p:pic>
      <p:pic>
        <p:nvPicPr>
          <p:cNvPr id="6" name="Picture 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900127" y="1843757"/>
            <a:ext cx="2976372" cy="582930"/>
          </a:xfrm>
          <a:prstGeom prst="rect">
            <a:avLst/>
          </a:prstGeom>
        </p:spPr>
      </p:pic>
      <p:pic>
        <p:nvPicPr>
          <p:cNvPr id="7" name="Picture 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221977" y="2091175"/>
            <a:ext cx="2775776" cy="281178"/>
          </a:xfrm>
          <a:prstGeom prst="rect">
            <a:avLst/>
          </a:prstGeom>
        </p:spPr>
      </p:pic>
    </p:spTree>
    <p:extLst>
      <p:ext uri="{BB962C8B-B14F-4D97-AF65-F5344CB8AC3E}">
        <p14:creationId xmlns:p14="http://schemas.microsoft.com/office/powerpoint/2010/main" val="531255635"/>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mc:AlternateContent xmlns:mc="http://schemas.openxmlformats.org/markup-compatibility/2006" xmlns:a14="http://schemas.microsoft.com/office/drawing/2010/main">
        <mc:Choice Requires="a14">
          <p:sp>
            <p:nvSpPr>
              <p:cNvPr id="5" name="TextBox 4"/>
              <p:cNvSpPr txBox="1"/>
              <p:nvPr/>
            </p:nvSpPr>
            <p:spPr>
              <a:xfrm>
                <a:off x="342900" y="1817370"/>
                <a:ext cx="8423910" cy="2909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teraz, ako vyzerá kvalitatívny charakter nájdeného riešenia.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dostatočne dlhé časy, teda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Časť riešenia zodpovedajúca riešeniu bez pravej strany „exponenciálne vymrie“ (prakticky stačí čas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niekoľkokrát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po dlhom čase nastane „vynútený pohyb“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Exponenciálneho vymretiu homogénneho riešenia hovoríme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„prechodový jav“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aj fáza vynútených kmitov závisia na vynucujúcej frekvencii, tak ako to ukazujú vzorce</a:t>
                </a:r>
              </a:p>
            </p:txBody>
          </p:sp>
        </mc:Choice>
        <mc:Fallback xmlns="">
          <p:sp>
            <p:nvSpPr>
              <p:cNvPr id="5" name="TextBox 4"/>
              <p:cNvSpPr txBox="1">
                <a:spLocks noRot="1" noChangeAspect="1" noMove="1" noResize="1" noEditPoints="1" noAdjustHandles="1" noChangeArrowheads="1" noChangeShapeType="1" noTextEdit="1"/>
              </p:cNvSpPr>
              <p:nvPr/>
            </p:nvSpPr>
            <p:spPr>
              <a:xfrm>
                <a:off x="342900" y="1817370"/>
                <a:ext cx="8423910" cy="2909643"/>
              </a:xfrm>
              <a:prstGeom prst="rect">
                <a:avLst/>
              </a:prstGeom>
              <a:blipFill rotWithShape="0">
                <a:blip r:embed="rId8"/>
                <a:stretch>
                  <a:fillRect l="-579" t="-1048" r="-651" b="-2516"/>
                </a:stretch>
              </a:blipFill>
            </p:spPr>
            <p:txBody>
              <a:bodyPr/>
              <a:lstStyle/>
              <a:p>
                <a:r>
                  <a:rPr lang="sk-SK">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39" y="3065019"/>
            <a:ext cx="2524125" cy="32004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373886" y="4829004"/>
            <a:ext cx="2976372" cy="582930"/>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767453" y="5031598"/>
            <a:ext cx="2775776" cy="28117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07938" y="5661436"/>
                <a:ext cx="83553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 prostý pohľad na tie vzorce s cieľom „vyšetriť priebeh funkcie v závislosti na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ukazuje, že sa môže diať niečo zaujímavé v oblasti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sú menovatele výrazne malé. Pozrime si najprv numerické obrázky.</a:t>
                </a:r>
              </a:p>
            </p:txBody>
          </p:sp>
        </mc:Choice>
        <mc:Fallback xmlns="">
          <p:sp>
            <p:nvSpPr>
              <p:cNvPr id="3" name="TextBox 2"/>
              <p:cNvSpPr txBox="1">
                <a:spLocks noRot="1" noChangeAspect="1" noMove="1" noResize="1" noEditPoints="1" noAdjustHandles="1" noChangeArrowheads="1" noChangeShapeType="1" noTextEdit="1"/>
              </p:cNvSpPr>
              <p:nvPr/>
            </p:nvSpPr>
            <p:spPr>
              <a:xfrm>
                <a:off x="307938" y="5661436"/>
                <a:ext cx="8355330" cy="923330"/>
              </a:xfrm>
              <a:prstGeom prst="rect">
                <a:avLst/>
              </a:prstGeom>
              <a:blipFill rotWithShape="0">
                <a:blip r:embed="rId12"/>
                <a:stretch>
                  <a:fillRect l="-657" t="-3974" b="-9934"/>
                </a:stretch>
              </a:blipFill>
            </p:spPr>
            <p:txBody>
              <a:bodyPr/>
              <a:lstStyle/>
              <a:p>
                <a:r>
                  <a:rPr lang="en-US">
                    <a:noFill/>
                  </a:rPr>
                  <a:t> </a:t>
                </a:r>
              </a:p>
            </p:txBody>
          </p:sp>
        </mc:Fallback>
      </mc:AlternateContent>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spTree>
    <p:extLst>
      <p:ext uri="{BB962C8B-B14F-4D97-AF65-F5344CB8AC3E}">
        <p14:creationId xmlns:p14="http://schemas.microsoft.com/office/powerpoint/2010/main" val="251922477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18" y="819987"/>
            <a:ext cx="5458587" cy="5163271"/>
          </a:xfrm>
          <a:prstGeom prst="rect">
            <a:avLst/>
          </a:prstGeom>
          <a:ln>
            <a:solidFill>
              <a:srgbClr val="FF0000"/>
            </a:solidFill>
          </a:ln>
        </p:spPr>
      </p:pic>
      <p:sp>
        <p:nvSpPr>
          <p:cNvPr id="6" name="TextBox 5"/>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7" name="TextBox 6"/>
              <p:cNvSpPr txBox="1"/>
              <p:nvPr/>
            </p:nvSpPr>
            <p:spPr>
              <a:xfrm>
                <a:off x="5879950" y="604833"/>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79950" y="604833"/>
                <a:ext cx="2743200" cy="1200329"/>
              </a:xfrm>
              <a:prstGeom prst="rect">
                <a:avLst/>
              </a:prstGeom>
              <a:blipFill rotWithShape="0">
                <a:blip r:embed="rId5"/>
                <a:stretch>
                  <a:fillRect l="-2000" t="-2538" r="-2000"/>
                </a:stretch>
              </a:blipFill>
            </p:spPr>
            <p:txBody>
              <a:bodyPr/>
              <a:lstStyle/>
              <a:p>
                <a:r>
                  <a:rPr lang="en-US">
                    <a:noFill/>
                  </a:rPr>
                  <a:t> </a:t>
                </a:r>
              </a:p>
            </p:txBody>
          </p:sp>
        </mc:Fallback>
      </mc:AlternateContent>
      <p:sp>
        <p:nvSpPr>
          <p:cNvPr id="8" name="TextBox 7"/>
          <p:cNvSpPr txBox="1"/>
          <p:nvPr/>
        </p:nvSpPr>
        <p:spPr>
          <a:xfrm>
            <a:off x="5745480" y="1952737"/>
            <a:ext cx="3326802" cy="4524315"/>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Obrázky boli nakreslené v programe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 zaujímavosť som do nich nakopíroval aj príslušný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plotovací</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príkaz. I keď nepoznáte jazyk programu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ten príkaz a zistíte, že porozumiete jeho štruktúru. Nebojte sa lúštiť neznáme veci, je to zábavné, poučné a často nevyhnutné, lebo návody a popisy funkčnosti sú často neúplné alebo dokonca chybné. Otázka </a:t>
            </a:r>
            <a:r>
              <a:rPr kumimoji="0" lang="sk-SK"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„Ako to funguje?“</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patrí do kompetencie fyzika.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napríklad, že potrebná funkcia sa nevolá atan2 ale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ArcTan</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59489970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8016"/>
          <a:stretch/>
        </p:blipFill>
        <p:spPr>
          <a:xfrm>
            <a:off x="493974" y="1405890"/>
            <a:ext cx="5344271" cy="5283918"/>
          </a:xfrm>
          <a:prstGeom prst="rect">
            <a:avLst/>
          </a:prstGeom>
          <a:ln>
            <a:solidFill>
              <a:srgbClr val="FF0000"/>
            </a:solidFill>
          </a:ln>
        </p:spPr>
      </p:pic>
      <mc:AlternateContent xmlns:mc="http://schemas.openxmlformats.org/markup-compatibility/2006" xmlns:a14="http://schemas.microsoft.com/office/drawing/2010/main">
        <mc:Choice Requires="a14">
          <p:sp>
            <p:nvSpPr>
              <p:cNvPr id="3" name="TextBox 2"/>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=0.1</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
        <p:nvSpPr>
          <p:cNvPr id="4" name="TextBox 3"/>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Tree>
    <p:extLst>
      <p:ext uri="{BB962C8B-B14F-4D97-AF65-F5344CB8AC3E}">
        <p14:creationId xmlns:p14="http://schemas.microsoft.com/office/powerpoint/2010/main" val="3435166580"/>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8249"/>
          <a:stretch/>
        </p:blipFill>
        <p:spPr>
          <a:xfrm>
            <a:off x="491107" y="1188720"/>
            <a:ext cx="5487166" cy="5174373"/>
          </a:xfrm>
          <a:prstGeom prst="rect">
            <a:avLst/>
          </a:prstGeom>
          <a:ln>
            <a:solidFill>
              <a:srgbClr val="FF0000"/>
            </a:solidFill>
          </a:ln>
        </p:spPr>
      </p:pic>
      <p:sp>
        <p:nvSpPr>
          <p:cNvPr id="3" name="TextBox 2"/>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5" name="TextBox 4"/>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=2.0</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Tree>
    <p:extLst>
      <p:ext uri="{BB962C8B-B14F-4D97-AF65-F5344CB8AC3E}">
        <p14:creationId xmlns:p14="http://schemas.microsoft.com/office/powerpoint/2010/main" val="1140573088"/>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t) &#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tilde x_0|e^{i\delt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e^{i\delta}=\frac{f_0}{-\omega^2+\omega_0^2+2ib\omega}=&#10;\frac{f_0}{|-\omega^2+\omega_0^2+2ib\omega|e^{i\alpha}}&#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10;\righ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frac{f_0}{-\omega^2+\omega_0^2+2ib\omega}&#10;e^{i\omega t}&#10;\right)=\text{Re}\left(|\tilde x_0|e^{i\delta}e^{i\omega t}\righ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kde     }\omega_b =\sqrt{\omega_0^2 - b^2}, \;\;\tau=\frac{1}{b}$$&#1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b =\sqrt{\omega_0^2 - b^2}, \;\;\tau=\frac{1}{b}$$&#10;&#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0)=A,\;\;\;\dot x(t=0)=B&#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tilde x_0|e^{i\delta}e^{i\omega t}\righ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U(t)=U_0\cos(\omega t)&#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approx b\]&#10;\end{document}"/>
  <p:tag name="IGUANATEXSIZE" val="22"/>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Q&#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sim&#10;\end{align*}&#10;\end{document}&#10;"/>
  <p:tag name="IGUANATEXSIZE" val="24"/>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s}{dt^2}=-mg\sin(\varphi)&#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g}{l}\varphi&#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dt^2}=-\frac{K}{m}x=-\omega^2 x&#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g}{l}&#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varphi_0\cos(\omega t+\delta)&#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omega = N&#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2}{dt^2}\theta = -mgL \sin(\theta)\approx -mgL\theta&#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mgL}{I}&#10;\end{align*}&#10;\end{document}&#10;"/>
  <p:tag name="IGUANATEXSIZE" val="18"/>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theta \approx -\frac{mgL}{I}\theta=-\omega^2\theta&#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e^{i\omega t}&#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tilde x_0e^{i\omega t}&#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tilde x_0e^{i\omega t} +2i\omega b \tilde x_0e^{i\omega t}&#10; +\omega_0^2\tilde x_0e^{i\omega t} =f_0e^{i\omega t}&#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7561</TotalTime>
  <Words>1571</Words>
  <Application>Microsoft Office PowerPoint</Application>
  <PresentationFormat>On-screen Show (4:3)</PresentationFormat>
  <Paragraphs>86</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225</cp:revision>
  <dcterms:created xsi:type="dcterms:W3CDTF">2014-02-21T11:26:05Z</dcterms:created>
  <dcterms:modified xsi:type="dcterms:W3CDTF">2016-12-09T07:45:43Z</dcterms:modified>
</cp:coreProperties>
</file>