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</p:sldMasterIdLst>
  <p:sldIdLst>
    <p:sldId id="260" r:id="rId11"/>
    <p:sldId id="261" r:id="rId12"/>
    <p:sldId id="262" r:id="rId13"/>
    <p:sldId id="263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9E56-0E6A-46CF-92AA-E63950F8F9C1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96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28B9-5775-4E26-B87A-F9055B1DEC3D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3152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DF803-1F62-4AF8-AD3A-61CE7B6120F6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041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26F8-D3E5-4111-B3D6-7B0A6EE6F231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7659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A4AC-FDFB-4B19-9F76-1D762EFB78E3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943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71F3-2935-42FE-B373-D0753E03D8C3}" type="datetime1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7241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988-9151-44E8-BB4E-798D2CF3A0BD}" type="datetime1">
              <a:rPr lang="en-US" smtClean="0"/>
              <a:t>5/21/2017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387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23F0-B34A-444F-902A-74EE98D65E2D}" type="datetime1">
              <a:rPr lang="en-US" smtClean="0"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8149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3CAA-74AD-43AE-AB6A-AB3C8F6E94EB}" type="datetime1">
              <a:rPr lang="en-US" smtClean="0"/>
              <a:t>5/21/2017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8252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E2F1-7364-4759-B3C0-3823D65CEF12}" type="datetime1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1961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278A-7427-42EC-9C9D-EDE173B3F1F0}" type="datetime1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5499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72B7-6C17-4D3E-8EAA-20B4D700CFFB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7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914ED-26D1-43FC-A309-1A4F43FBA5A9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2004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2232-A78D-4179-A1EB-253E48A5F29F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71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364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84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68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13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371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308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6181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1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B0FE-1BA5-40BF-B5C7-CEF7643AE668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284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78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921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652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A474-B8E5-465D-8160-7104F86E5FEE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4974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C5A9-F30D-4E55-B971-E655639D0F1C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427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37927-68F5-4556-8E76-03ADE0C3B97B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0629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A34-6B76-4736-BAB8-067D9F88E087}" type="datetime1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93916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308A-2C4B-460D-AA69-B60F790DDD96}" type="datetime1">
              <a:rPr lang="sk-SK" smtClean="0"/>
              <a:t>21.5.2017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1422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72CA-6BFA-4336-A8FE-21C74F5902A2}" type="datetime1">
              <a:rPr lang="sk-SK" smtClean="0"/>
              <a:t>21.5.2017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55857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FFF5-EE1F-41C4-9237-C32DF43B03FD}" type="datetime1">
              <a:rPr lang="sk-SK" smtClean="0"/>
              <a:t>21.5.2017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635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24D5-06BA-483F-A061-76232A35AABB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593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79AC-7F17-4CC9-B328-0C784F6E4408}" type="datetime1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9456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AA85-6A3C-42E3-A122-9FE06EDE3853}" type="datetime1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25737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34F3-4053-4C2F-91D2-343F81C824E7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36305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68C8-08A2-4D72-B3D1-B2C8B031FD81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41337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DF803-1F62-4AF8-AD3A-61CE7B6120F6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9926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26F8-D3E5-4111-B3D6-7B0A6EE6F231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35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A4AC-FDFB-4B19-9F76-1D762EFB78E3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65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71F3-2935-42FE-B373-D0753E03D8C3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8663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988-9151-44E8-BB4E-798D2CF3A0BD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01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23F0-B34A-444F-902A-74EE98D65E2D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83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E034-2BDB-4DE9-B264-6A28E691BE09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630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3CAA-74AD-43AE-AB6A-AB3C8F6E94EB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0747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E2F1-7364-4759-B3C0-3823D65CEF12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2357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278A-7427-42EC-9C9D-EDE173B3F1F0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423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72B7-6C17-4D3E-8EAA-20B4D700CFFB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0288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2232-A78D-4179-A1EB-253E48A5F29F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162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20683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06007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15209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53889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886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6DBE-1AE0-4B7A-9F22-B5CB71EDDEBC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9461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73193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56354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73673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3828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08857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44333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285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767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6667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5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80CC-2DC5-4C73-A83E-BD2C3C67E86B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7133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652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09061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264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2261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288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858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136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339457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631460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595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234B-C9DA-45E0-BFA3-07FE3C61FF4C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8005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53223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38861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77569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894511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979124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584019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011637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96390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939429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458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4DD7-6C44-4EE4-93F6-0F85C9F37957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8813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588840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415654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99324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733675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44498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76292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25698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299117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318014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797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8A171-9EF4-4B7E-AFC6-4F522F3F3F4B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04980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55226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822787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798527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070154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910181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221673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261004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060870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032117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863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1712-D539-4A96-AC95-6B70BE0D5B5D}" type="datetime1">
              <a:rPr lang="sk-SK" smtClean="0">
                <a:solidFill>
                  <a:prstClr val="black">
                    <a:tint val="75000"/>
                  </a:prstClr>
                </a:solidFill>
              </a:rPr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40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9669-F08F-40BC-A8F9-522DD1742869}" type="datetime1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21.5.2017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1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A0B41-DF78-4117-B2BB-70375DBB490D}" type="datetime1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934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9669-F08F-40BC-A8F9-522DD1742869}" type="datetime1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F171-A641-4D3E-AA75-363029A1D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21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185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DE36B-EE43-4C75-8872-A0418CB706D7}" type="datetimeFigureOut">
              <a:rPr lang="en-US" smtClean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23058-5E0E-41BC-A830-5C8D4B6625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6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2A3FE-3530-4F7D-AF32-D3D04DE26CB8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846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471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21.5.2017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555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0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4.png"/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silu deformovanej pružiny, tuhosť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energiu pružnosti deformovanej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netlmeného harmonického oscilátora a jej riešenie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riešenie pohybu </a:t>
            </a:r>
            <a:r>
              <a:rPr lang="sk-SK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netlmeného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harmonického oscilátora zapísané ako komplexný fázor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375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08720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sú vratné deje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Prečo na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diagrame možno zobraziť iba rovnovážne stavy (body) a vratné deje (čiary)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graf izotermického deja na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diagrame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Nakreslite čiaru izobarického 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izochorického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deja na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diagrame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Nakreslite čiaru izobarického 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izochorického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deja na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tp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resp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diagrame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Zákon pre izotermický dej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Zákony pre izochorický a izobarický dej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Makroskopická práca pri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izotemickom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deji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Makroskopická práca pri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izochorickom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deji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Makroskopická práca pri izobarickom deji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Prvá veta termodynamická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Vzťah medzi prácou plynu a prácou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„trpaslíka-tlačiča“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905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764704"/>
            <a:ext cx="7200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Maxwellovo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rozdelenie, hustotu pravdepodobnosti pre priemet rýchlosti na os x. Normalizačnú konštantu nemusíte vedieť naspamäť.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Napíšte, ako súvisí tlak ideálneho plynu so strednou kinetickou energiou postupného pohybu molekúl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Napíšte, ako súvisí teplota plynu so strednou kinetickou energiou postupného pohybu molekúl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 vzorce pre energiu ideálneho jednoatómového, dvojatómového a viacatómového plynu.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tlak nasýtených pár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kritická teplota plynu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skupenské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teplo kondenzácie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371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64704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 rovnicu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adiabaty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Poissnova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konštanta v rovnici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adiabaty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Vysvetlite kvalitatívne prečo kvapalina má povrchovú 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 energie.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Ako súvisí hustota povrchovej energie a kapilárna sila na jednotku dĺžky čiarového rozhrania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Ako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osmotický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tlak súvisí s  osmózou a inverznou osmózou.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Vyjadrite pravdepodobnosť zrážky častice v krátkom okamihu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dt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Aký je fyzikálny význam časovej konštanty  vo vzťahu pre pravdepodobnosť zrážky častice v krátkom okamihu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dt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0043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1109" y="800100"/>
            <a:ext cx="74918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súvisí účinný prierez, hustota prúdu projektilov a počet šťuknutí detektorov v rozptylovom experimente.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súvisí stredný kvadrát vzdialenosti kam dokráča opitý námorník po n krokoch s tým počtom krokov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pre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Gaussovom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rozdelení súvisí 95% interval spoľahlivosti so strednou kvadratickou odchýlkou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Aké je približne percento spoľahlivosti v intervale plus mínus jedna štandardná odchýlka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741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0718" y="633845"/>
            <a:ext cx="79386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sa vo fyzike myslí tým, že teória má byť falzifikovateľná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nejaký argument, prečo priemer z 10 meraní by mal byť presnejší ako jedno meranie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 zvýšime počet meraní 100 krát, ako sa zmení presnosť priemeru z meraní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Aká je približne hodnota spoľahlivosti pre interval plus/mínus sigma a plus/mínus 2 sigma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44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67591"/>
            <a:ext cx="81984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Základné postuláty špeciálnej teórie relativity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Vysvetlite pojem relatívnosť súčasnosti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Sformulujte presne, čo hovorí poučka o dilatácii času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je definovaná dĺžka letiacej tyče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Sformulujte presne, čo hovorí poučka o kontrakcii dĺžok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297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62068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Vzorce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Lorentzovej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transformácie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Relativistický vzorec pre hybnosť častice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Einsteinov vzorec pre energiu častice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Prečo v teórii relativity nemôže pre relatívnu rýchlosť voči dvom rozličným súradnicovým sústavám platiť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Galileov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vzorec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916834"/>
            <a:ext cx="1209524" cy="22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4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tlmeného harmonického oscilátora a jej riešenie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súvis medzi „dobou života“ a presnosťou určenia „frekvencie“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kvalitatívny popis rezonancie v amplitúde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popísať nejaký bežný jav, v ktorom sa prejaví rezonancia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opíšte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ladenie gitary „bez sluchu“ pomocou rezonancie</a:t>
            </a:r>
          </a:p>
        </p:txBody>
      </p:sp>
    </p:spTree>
    <p:extLst>
      <p:ext uri="{BB962C8B-B14F-4D97-AF65-F5344CB8AC3E}">
        <p14:creationId xmlns:p14="http://schemas.microsoft.com/office/powerpoint/2010/main" val="66380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frakvencia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matematick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é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kyvadla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napísať pohybové rovnice dvoch viazaných oscilátorov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nejaké charakteristiky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normálnych módov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6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64029" y="794657"/>
                <a:ext cx="772885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vyzerá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Fourierov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rozvoj funkcie na úsečke dĺžky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ktorá má na konci úsečky nulové hodnoty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Integrál zo súčinu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Fourierových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sinusoviek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na úsečke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nájdu koeficienty rozvoja funkcie do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sinusoviek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na úsečke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vyzerajú frekvencie normálnych módov vlnovej rovnice na úsečke</a:t>
                </a: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29" y="794657"/>
                <a:ext cx="7728857" cy="1477328"/>
              </a:xfrm>
              <a:prstGeom prst="rect">
                <a:avLst/>
              </a:prstGeom>
              <a:blipFill>
                <a:blip r:embed="rId2"/>
                <a:stretch>
                  <a:fillRect l="-552" t="-2058" b="-5350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0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729343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Zapíšte všeobecné riešenie vlnovej rovnice na úsečke (s nulovými okrajovými podmienkami) ako superpozíciu stacionárnych kmitov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charakteristiky stacionárnych kmitov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300" y="736600"/>
            <a:ext cx="838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Zdôvodnite, prečo kladivo vyvinie väčšiu silu pri zatlčení klinca o rovnakú hĺbku, ak bude mať väčšiu kinetickú energiu.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Ukážte, že nemožnosť zostrojiť perpetuum mobile vyžaduje, aby práca potrebná na zdvihnutie telesa po naklonenej rovine bola rovnaká ako práca pri jeho zdvihnutí kolmo hore.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Prečo, keď už do energetickej bilancie zahrniem potenciálnu gravitačnú energiu telesa typu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mgh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tak už nesmiem do bilancie zahrnúť aj prácu gravitačnej sily.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Odvoďte potenciálnu energiu guličky na pružine pri výchylke x.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Vysvetlite, čo je to potenciálna energia interakcie na príklade dvoch telies pôsobiacich na seba gravitačne.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Dokážte, že pri šikmom vrhu bez trenia sa energia zachováva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modifikuje zákon zachovania mechanickej energie ak teleso, ktoré sa  šmýka pod vplyvom gravitácie dolu po naklonenej rovine pôsobí aj šmykové trenie.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94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" y="876300"/>
            <a:ext cx="792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vektorové pole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Dokážte ľubovoľným spôsobom Archimedov zákon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Vzorec pre tangenciálne napätie v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prúdiacej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viskóznej kvapaline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Ako znie Pascalov zákon (obe jeho časti)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Súvis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Pascalovho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zákona a hydraulických strojov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Napíšte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Bernouliho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rovnicu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Ako sa meria rýchlosť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prúdiacej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tekutiny využijúc </a:t>
            </a:r>
            <a:r>
              <a:rPr kumimoji="0" lang="sk-SK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Bernouliho</a:t>
            </a: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rovnicu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laminárne a </a:t>
            </a:r>
            <a:r>
              <a:rPr kumimoji="0" lang="sk-SK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turbulentné prúdenie</a:t>
            </a:r>
            <a:endParaRPr kumimoji="0" lang="sk-SK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1234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08720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Aký je rozdiel medzi receptami pre pečenie a chemickými receptami, pokiaľ ide o nedodržanie presných hmotnostných pomerov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hovorí zákon o stálych zlučovacích pomeroch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hovorí zákon o množných zlučovacích pomeroch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Avogadrov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zákon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platí o pomeroch hmotnostných pomerov v chemických receptoch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Prečo atómové hmotnosti nie sú celé čísla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mól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Avogadrovo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číslo a akú má veľkosť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Aký je typický rozmer jednej molekuly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Uveďte atómové hmotnosti aspoň piatich prvkov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to je atómové číslo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Uveďte atómové čísla aspoň piatich prvkov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31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89857" y="740229"/>
                <a:ext cx="8273143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aké sú hlavné rozdiely medzi diskrétnymi a spojitými náhodnými udalosťami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experimentálne stanoví pravdepodobnosť nejakej diskrétnej udalosti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definícia strednej hodnoty diskrétnej náhodnej veličiny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variancia diskrétnej náhodnej veličiny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stredná kvadratická odchýlka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je to kumulatívna distribučná funkcia pravdepodobnosti spojitej náhodnej veličiny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hustota pravdepodobnosti spojitej náhodnej veličiny a jej súvis s distribučnou funkciou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normalizácia hustoty pravdepodobnosti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vypočíta pomocou hustoty pravdepodobnosti pravdepodobnosť, že náhodná veličina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padne do intervalu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(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𝑎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,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𝑏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definícia strednej hodnoty náhodnej veličiny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definícia strednej hodnoty funkcie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𝑓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(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𝑥</m:t>
                    </m:r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náhodnej veličiny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0" lang="sk-SK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kumimoji="0" lang="sk-SK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variancia spojitej náhodnej veličiny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stredná kvadratická odchýlka pre spojitú náhodnú veličinu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rovnomerné náhodné rozdelenie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normálne (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Gaussovo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) rozdelenie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súvisí 95%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confidence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interval so štandardnou odchýlkou pre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Gaussovo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rozdelenie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57" y="740229"/>
                <a:ext cx="8273143" cy="5632311"/>
              </a:xfrm>
              <a:prstGeom prst="rect">
                <a:avLst/>
              </a:prstGeom>
              <a:blipFill>
                <a:blip r:embed="rId2"/>
                <a:stretch>
                  <a:fillRect l="-442" t="-541" r="-810" b="-75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8329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\color{White}&#10;w=w'+v&#10;\end{align*}&#10;\end{document}&#10;"/>
  <p:tag name="IGUANATEXSIZE" val="20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10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ekcia3.pptx" id="{BAF4EDA4-144D-442F-9C15-68DE6A244B22}" vid="{4A395020-DD1E-4526-9B9D-630953422F55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ekcia3.pptx" id="{BAF4EDA4-144D-442F-9C15-68DE6A244B22}" vid="{4A395020-DD1E-4526-9B9D-630953422F55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99239727-8B3C-4466-A651-D625C7AC41F7}" vid="{04F8AA42-2F14-40F4-B6DF-ED44AF9E5BE6}"/>
    </a:ext>
  </a:ext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9.xml><?xml version="1.0" encoding="utf-8"?>
<a:theme xmlns:a="http://schemas.openxmlformats.org/drawingml/2006/main" name="8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</Template>
  <TotalTime>37</TotalTime>
  <Words>982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1_Office Theme</vt:lpstr>
      <vt:lpstr>2_Office Theme</vt:lpstr>
      <vt:lpstr>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Černý Vladimír</dc:creator>
  <cp:lastModifiedBy>Vladimir Cerny</cp:lastModifiedBy>
  <cp:revision>5</cp:revision>
  <dcterms:created xsi:type="dcterms:W3CDTF">2017-05-18T10:24:32Z</dcterms:created>
  <dcterms:modified xsi:type="dcterms:W3CDTF">2017-05-21T19:21:15Z</dcterms:modified>
</cp:coreProperties>
</file>