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ags/tag1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  <p:sldMasterId id="2147483756" r:id="rId8"/>
    <p:sldMasterId id="2147483768" r:id="rId9"/>
    <p:sldMasterId id="2147483780" r:id="rId10"/>
  </p:sldMasterIdLst>
  <p:sldIdLst>
    <p:sldId id="260" r:id="rId11"/>
    <p:sldId id="261" r:id="rId12"/>
    <p:sldId id="262" r:id="rId13"/>
    <p:sldId id="263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9E56-0E6A-46CF-92AA-E63950F8F9C1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21.5.2017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962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28B9-5775-4E26-B87A-F9055B1DEC3D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21.5.2017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03152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F803-1F62-4AF8-AD3A-61CE7B6120F6}" type="datetime1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F171-A641-4D3E-AA75-363029A1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041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26F8-D3E5-4111-B3D6-7B0A6EE6F231}" type="datetime1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F171-A641-4D3E-AA75-363029A1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7659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A4AC-FDFB-4B19-9F76-1D762EFB78E3}" type="datetime1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F171-A641-4D3E-AA75-363029A1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9433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71F3-2935-42FE-B373-D0753E03D8C3}" type="datetime1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F171-A641-4D3E-AA75-363029A1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7241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4988-9151-44E8-BB4E-798D2CF3A0BD}" type="datetime1">
              <a:rPr lang="en-US" smtClean="0"/>
              <a:t>5/21/2017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F171-A641-4D3E-AA75-363029A1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3871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23F0-B34A-444F-902A-74EE98D65E2D}" type="datetime1">
              <a:rPr lang="en-US" smtClean="0"/>
              <a:t>5/21/2017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F171-A641-4D3E-AA75-363029A1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8149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3CAA-74AD-43AE-AB6A-AB3C8F6E94EB}" type="datetime1">
              <a:rPr lang="en-US" smtClean="0"/>
              <a:t>5/21/2017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F171-A641-4D3E-AA75-363029A1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8252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E2F1-7364-4759-B3C0-3823D65CEF12}" type="datetime1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F171-A641-4D3E-AA75-363029A1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1961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278A-7427-42EC-9C9D-EDE173B3F1F0}" type="datetime1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F171-A641-4D3E-AA75-363029A1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5499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372B7-6C17-4D3E-8EAA-20B4D700CFFB}" type="datetime1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F171-A641-4D3E-AA75-363029A1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7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14ED-26D1-43FC-A309-1A4F43FBA5A9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21.5.2017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20045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22232-A78D-4179-A1EB-253E48A5F29F}" type="datetime1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F171-A641-4D3E-AA75-363029A1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71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21.5.2017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364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21.5.2017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684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21.5.2017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468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21.5.2017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13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21.5.2017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371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21.5.2017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308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21.5.2017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6181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21.5.2017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12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B0FE-1BA5-40BF-B5C7-CEF7643AE668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21.5.2017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2843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21.5.2017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0787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21.5.2017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9216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21.5.2017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8652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AA474-B8E5-465D-8160-7104F86E5FEE}" type="datetime1">
              <a:rPr lang="sk-SK" smtClean="0"/>
              <a:t>21.5.2017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4974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DC5A9-F30D-4E55-B971-E655639D0F1C}" type="datetime1">
              <a:rPr lang="sk-SK" smtClean="0"/>
              <a:t>21.5.2017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42753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7927-68F5-4556-8E76-03ADE0C3B97B}" type="datetime1">
              <a:rPr lang="sk-SK" smtClean="0"/>
              <a:t>21.5.2017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06299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BA34-6B76-4736-BAB8-067D9F88E087}" type="datetime1">
              <a:rPr lang="sk-SK" smtClean="0"/>
              <a:t>21.5.2017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93916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308A-2C4B-460D-AA69-B60F790DDD96}" type="datetime1">
              <a:rPr lang="sk-SK" smtClean="0"/>
              <a:t>21.5.2017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714223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072CA-6BFA-4336-A8FE-21C74F5902A2}" type="datetime1">
              <a:rPr lang="sk-SK" smtClean="0"/>
              <a:t>21.5.2017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5857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FFF5-EE1F-41C4-9237-C32DF43B03FD}" type="datetime1">
              <a:rPr lang="sk-SK" smtClean="0"/>
              <a:t>21.5.2017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635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24D5-06BA-483F-A061-76232A35AABB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21.5.2017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2593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79AC-7F17-4CC9-B328-0C784F6E4408}" type="datetime1">
              <a:rPr lang="sk-SK" smtClean="0"/>
              <a:t>21.5.2017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94566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AA85-6A3C-42E3-A122-9FE06EDE3853}" type="datetime1">
              <a:rPr lang="sk-SK" smtClean="0"/>
              <a:t>21.5.2017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25737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34F3-4053-4C2F-91D2-343F81C824E7}" type="datetime1">
              <a:rPr lang="sk-SK" smtClean="0"/>
              <a:t>21.5.2017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36305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568C8-08A2-4D72-B3D1-B2C8B031FD81}" type="datetime1">
              <a:rPr lang="sk-SK" smtClean="0"/>
              <a:t>21.5.2017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13378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F803-1F62-4AF8-AD3A-61CE7B6120F6}" type="datetime1">
              <a:rPr lang="en-US" smtClean="0"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F171-A641-4D3E-AA75-363029A1D4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9926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26F8-D3E5-4111-B3D6-7B0A6EE6F231}" type="datetime1">
              <a:rPr lang="en-US" smtClean="0"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F171-A641-4D3E-AA75-363029A1D4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8356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A4AC-FDFB-4B19-9F76-1D762EFB78E3}" type="datetime1">
              <a:rPr lang="en-US" smtClean="0"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F171-A641-4D3E-AA75-363029A1D4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0653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71F3-2935-42FE-B373-D0753E03D8C3}" type="datetime1">
              <a:rPr lang="en-US" smtClean="0"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F171-A641-4D3E-AA75-363029A1D4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8663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4988-9151-44E8-BB4E-798D2CF3A0BD}" type="datetime1">
              <a:rPr lang="en-US" smtClean="0"/>
              <a:t>5/21/2017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F171-A641-4D3E-AA75-363029A1D4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8201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23F0-B34A-444F-902A-74EE98D65E2D}" type="datetime1">
              <a:rPr lang="en-US" smtClean="0"/>
              <a:t>5/21/2017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F171-A641-4D3E-AA75-363029A1D4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83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E034-2BDB-4DE9-B264-6A28E691BE09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21.5.2017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630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3CAA-74AD-43AE-AB6A-AB3C8F6E94EB}" type="datetime1">
              <a:rPr lang="en-US" smtClean="0"/>
              <a:t>5/21/2017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F171-A641-4D3E-AA75-363029A1D4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0747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E2F1-7364-4759-B3C0-3823D65CEF12}" type="datetime1">
              <a:rPr lang="en-US" smtClean="0"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F171-A641-4D3E-AA75-363029A1D4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2357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278A-7427-42EC-9C9D-EDE173B3F1F0}" type="datetime1">
              <a:rPr lang="en-US" smtClean="0"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F171-A641-4D3E-AA75-363029A1D4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4233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372B7-6C17-4D3E-8EAA-20B4D700CFFB}" type="datetime1">
              <a:rPr lang="en-US" smtClean="0"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F171-A641-4D3E-AA75-363029A1D4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02888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22232-A78D-4179-A1EB-253E48A5F29F}" type="datetime1">
              <a:rPr lang="en-US" smtClean="0"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F171-A641-4D3E-AA75-363029A1D4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3162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20683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060079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15209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538894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8861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6DBE-1AE0-4B7A-9F22-B5CB71EDDEBC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21.5.2017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9461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1731937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56354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736731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38286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088572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443338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DE36B-EE43-4C75-8872-A0418CB706D7}" type="datetimeFigureOut">
              <a:rPr lang="en-US" smtClean="0"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3058-5E0E-41BC-A830-5C8D4B6625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72850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DE36B-EE43-4C75-8872-A0418CB706D7}" type="datetimeFigureOut">
              <a:rPr lang="en-US" smtClean="0"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3058-5E0E-41BC-A830-5C8D4B6625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77674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DE36B-EE43-4C75-8872-A0418CB706D7}" type="datetimeFigureOut">
              <a:rPr lang="en-US" smtClean="0"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3058-5E0E-41BC-A830-5C8D4B6625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66672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DE36B-EE43-4C75-8872-A0418CB706D7}" type="datetimeFigureOut">
              <a:rPr lang="en-US" smtClean="0"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3058-5E0E-41BC-A830-5C8D4B6625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25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80CC-2DC5-4C73-A83E-BD2C3C67E86B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21.5.2017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1334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DE36B-EE43-4C75-8872-A0418CB706D7}" type="datetimeFigureOut">
              <a:rPr lang="en-US" smtClean="0"/>
              <a:t>5/21/2017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3058-5E0E-41BC-A830-5C8D4B6625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16520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DE36B-EE43-4C75-8872-A0418CB706D7}" type="datetimeFigureOut">
              <a:rPr lang="en-US" smtClean="0"/>
              <a:t>5/21/2017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3058-5E0E-41BC-A830-5C8D4B6625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09061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82640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DE36B-EE43-4C75-8872-A0418CB706D7}" type="datetimeFigureOut">
              <a:rPr lang="en-US" smtClean="0"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3058-5E0E-41BC-A830-5C8D4B6625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22261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DE36B-EE43-4C75-8872-A0418CB706D7}" type="datetimeFigureOut">
              <a:rPr lang="en-US" smtClean="0"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3058-5E0E-41BC-A830-5C8D4B6625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2889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DE36B-EE43-4C75-8872-A0418CB706D7}" type="datetimeFigureOut">
              <a:rPr lang="en-US" smtClean="0"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3058-5E0E-41BC-A830-5C8D4B6625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58584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DE36B-EE43-4C75-8872-A0418CB706D7}" type="datetimeFigureOut">
              <a:rPr lang="en-US" smtClean="0"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3058-5E0E-41BC-A830-5C8D4B6625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91364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339457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631460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5950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234B-C9DA-45E0-BFA3-07FE3C61FF4C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21.5.2017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80058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532234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388616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77569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894511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979124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584019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011637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963909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939429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458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4DD7-6C44-4EE4-93F6-0F85C9F37957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21.5.2017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88135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588840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415654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99324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733675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444984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762920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256987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299117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318014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797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A171-9EF4-4B7E-AFC6-4F522F3F3F4B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21.5.2017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04980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552268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822787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798527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070154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910181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8221673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261004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060870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032117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863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01712-D539-4A96-AC95-6B70BE0D5B5D}" type="datetime1">
              <a:rPr lang="sk-SK" smtClean="0">
                <a:solidFill>
                  <a:prstClr val="black">
                    <a:tint val="75000"/>
                  </a:prstClr>
                </a:solidFill>
              </a:rPr>
              <a:t>21.5.2017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408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39669-F08F-40BC-A8F9-522DD1742869}" type="datetime1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2F171-A641-4D3E-AA75-363029A1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0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9F437-1902-4D02-94C8-F52641D1C7B0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21.5.2017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17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A0B41-DF78-4117-B2BB-70375DBB490D}" type="datetime1">
              <a:rPr lang="sk-SK" smtClean="0"/>
              <a:t>21.5.2017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934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39669-F08F-40BC-A8F9-522DD1742869}" type="datetime1">
              <a:rPr lang="en-US" smtClean="0"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2F171-A641-4D3E-AA75-363029A1D4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21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2A3FE-3530-4F7D-AF32-D3D04DE26CB8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185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DE36B-EE43-4C75-8872-A0418CB706D7}" type="datetimeFigureOut">
              <a:rPr lang="en-US" smtClean="0"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23058-5E0E-41BC-A830-5C8D4B6625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065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2A3FE-3530-4F7D-AF32-D3D04DE26CB8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846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9F437-1902-4D02-94C8-F52641D1C7B0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4710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9F437-1902-4D02-94C8-F52641D1C7B0}" type="datetimeFigureOut">
              <a:rPr lang="sk-SK" smtClean="0"/>
              <a:t>21.5.2017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555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06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vzorec pre silu deformovanej pružiny, tuhosť pružiny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vzorec pre energiu pružnosti deformovanej pružiny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pohybová rovnica netlmeného harmonického oscilátora a jej riešenie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riešenie pohybu </a:t>
            </a:r>
            <a:r>
              <a:rPr lang="sk-SK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netlmeného 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harmonického oscilátora zapísané ako komplexný fázor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E0CA2-1A48-4B23-8A77-1A9F640E54E6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0375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08720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Čo sú vratné deje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Prečo na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pV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diagrame možno zobraziť iba rovnovážne stavy (body) a vratné deje (čiary)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Čo je graf izotermického deja na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pV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diagrame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Nakreslite čiaru izobarického a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izochorického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deja na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pV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diagrame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Nakreslite čiaru izobarického a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izochorického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deja na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tp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resp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tV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diagrame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Zákon pre izotermický dej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Zákony pre izochorický a izobarický dej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Makroskopická práca pri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izotemickom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deji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Makroskopická práca pri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izochorickom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deji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Makroskopická práca pri izobarickom deji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Prvá veta termodynamická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Vzťah medzi prácou plynu a prácou </a:t>
            </a:r>
            <a:r>
              <a: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„trpaslíka-tlačiča“</a:t>
            </a: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05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764704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Napíšte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Maxwellovo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rozdelenie, hustotu pravdepodobnosti pre priemet rýchlosti na os x. Normalizačnú konštantu nemusíte vedieť naspamäť.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Napíšte, ako súvisí tlak ideálneho plynu so strednou kinetickou energiou postupného pohybu molekúl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Napíšte, ako súvisí teplota plynu so strednou kinetickou energiou postupného pohybu molekúl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Napíšte vzorce pre energiu ideálneho jednoatómového, dvojatómového a viacatómového plynu.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Čo je to tlak nasýtených pár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Čo je kritická teplota plynu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Čo je skupenské </a:t>
            </a:r>
            <a:r>
              <a: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teplo kondenzácie</a:t>
            </a: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2371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764704"/>
            <a:ext cx="82089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Napíšte rovnicu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adiabaty</a:t>
            </a: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Čo je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Poissnova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konštanta v rovnici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adiabaty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Vysvetlite kvalitatívne prečo kvapalina má povrchovú 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tu energie.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Ako súvisí hustota povrchovej energie a kapilárna sila na jednotku dĺžky čiarového rozhrania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Ako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osmotický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tlak súvisí s  osmózou a inverznou osmózou.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Vyjadrite pravdepodobnosť zrážky častice v krátkom okamihu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dt</a:t>
            </a: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Aký je fyzikálny význam časovej konštanty  vo vzťahu pre pravdepodobnosť zrážky častice v krátkom okamihu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dt</a:t>
            </a: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0043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1109" y="800100"/>
            <a:ext cx="74918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Ako súvisí účinný prierez, hustota prúdu projektilov a počet šťuknutí detektorov v rozptylovom experimente.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Ako súvisí stredný kvadrát vzdialenosti kam dokráča opitý námorník po n krokoch s tým počtom krokov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Ako pre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Gaussovom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rozdelení súvisí 95% interval spoľahlivosti so strednou kvadratickou odchýlkou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Aké je približne percento spoľahlivosti v intervale plus mínus jedna štandardná odchýlka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741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718" y="633845"/>
            <a:ext cx="79386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sa vo fyzike myslí tým, že teória má byť falzifikovateľná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Uveďte nejaký argument, prečo priemer z 10 meraní by mal byť presnejší ako jedno meranie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 zvýšime počet meraní 100 krát, ako sa zmení presnosť priemeru z meraní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Aká je približne hodnota spoľahlivosti pre interval plus/mínus sigma a plus/mínus 2 sigma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44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67591"/>
            <a:ext cx="81984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Základné postuláty špeciálnej teórie relativity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Vysvetlite pojem relatívnosť súčasnosti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Sformulujte presne, čo hovorí poučka o dilatácii času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Ako je definovaná dĺžka letiacej tyče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Sformulujte presne, čo hovorí poučka o kontrakcii dĺžok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297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A2F171-A641-4D3E-AA75-363029A1D4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620688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Vzorce </a:t>
            </a:r>
            <a:r>
              <a:rPr kumimoji="0" lang="sk-SK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Lorentzovej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transformácie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Relativistický vzorec pre hybnosť častice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Einsteinov vzorec pre energiu častice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Prečo v teórii relativity nemôže pre relatívnu rýchlosť voči dvom rozličným súradnicovým sústavám platiť </a:t>
            </a:r>
            <a:r>
              <a:rPr kumimoji="0" lang="sk-SK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Galileov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vzorec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916834"/>
            <a:ext cx="1209524" cy="22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344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pohybová rovnica tlmeného harmonického oscilátora a jej riešenie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súvis medzi „dobou života“ a presnosťou určenia „frekvencie“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kvalitatívny popis rezonancie v amplitúde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popísať nejaký bežný jav, v ktorom sa prejaví rezonancia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opíšte 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ladenie gitary „bez sluchu“ pomocou rezonancie</a:t>
            </a:r>
          </a:p>
        </p:txBody>
      </p:sp>
    </p:spTree>
    <p:extLst>
      <p:ext uri="{BB962C8B-B14F-4D97-AF65-F5344CB8AC3E}">
        <p14:creationId xmlns:p14="http://schemas.microsoft.com/office/powerpoint/2010/main" val="663808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frakvencia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matematick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é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kyvadla</a:t>
            </a: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napísať pohybové rovnice dvoch viazaných oscilátorov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uveďte nejaké charakteristiky </a:t>
            </a:r>
            <a:r>
              <a: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normálnych módov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60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E0CA2-1A48-4B23-8A77-1A9F640E54E6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64029" y="794657"/>
                <a:ext cx="7728857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Ako vyzerá </a:t>
                </a:r>
                <a:r>
                  <a:rPr kumimoji="0" lang="sk-SK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Fourierov</a:t>
                </a: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rozvoj funkcie na úsečke dĺžky </a:t>
                </a:r>
                <a14:m>
                  <m:oMath xmlns:m="http://schemas.openxmlformats.org/officeDocument/2006/math">
                    <m:r>
                      <a:rPr kumimoji="0" lang="sk-SK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𝐿</m:t>
                    </m:r>
                  </m:oMath>
                </a14:m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ktorá má na konci úsečky nulové hodnoty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Integrál zo súčinu </a:t>
                </a:r>
                <a:r>
                  <a:rPr kumimoji="0" lang="sk-SK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Fourierových</a:t>
                </a: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sk-SK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sinusoviek</a:t>
                </a: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na úsečke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Ako sa nájdu koeficienty rozvoja funkcie do </a:t>
                </a:r>
                <a:r>
                  <a:rPr kumimoji="0" lang="sk-SK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sinusoviek</a:t>
                </a: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na úsečke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Ako vyzerajú frekvencie normálnych módov vlnovej rovnice na úsečke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29" y="794657"/>
                <a:ext cx="7728857" cy="1477328"/>
              </a:xfrm>
              <a:prstGeom prst="rect">
                <a:avLst/>
              </a:prstGeom>
              <a:blipFill>
                <a:blip r:embed="rId2"/>
                <a:stretch>
                  <a:fillRect l="-552" t="-2058" b="-5350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803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E0CA2-1A48-4B23-8A77-1A9F640E54E6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729343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Zapíšte všeobecné riešenie vlnovej rovnice na úsečke (s nulovými okrajovými podmienkami) ako superpozíciu stacionárnych kmitov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Uveďte charakteristiky stacionárnych kmitov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0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E0CA2-1A48-4B23-8A77-1A9F640E54E6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8300" y="736600"/>
            <a:ext cx="838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Zdôvodnite, prečo kladivo vyvinie väčšiu silu pri zatlčení klinca o rovnakú hĺbku, ak bude mať väčšiu kinetickú energiu.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Ukážte, že nemožnosť zostrojiť perpetuum mobile vyžaduje, aby práca potrebná na zdvihnutie telesa po naklonenej rovine bola rovnaká ako práca pri jeho zdvihnutí kolmo hore.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Prečo, keď už do energetickej bilancie zahrniem potenciálnu gravitačnú energiu telesa typu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mgh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tak už nesmiem do bilancie zahrnúť aj prácu gravitačnej sily.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Odvoďte potenciálnu energiu guličky na pružine pri výchylke x.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Vysvetlite, čo je to potenciálna energia interakcie na príklade dvoch telies pôsobiacich na seba gravitačne.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Dokážte, že pri šikmom vrhu bez trenia sa energia zachováva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Ako sa modifikuje zákon zachovania mechanickej energie ak teleso, ktoré sa  šmýka pod vplyvom gravitácie dolu po naklonenej rovine pôsobí aj šmykové trenie.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945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A2F171-A641-4D3E-AA75-363029A1D4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500" y="876300"/>
            <a:ext cx="7924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Čo je to vektorové pole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Dokážte ľubovoľným spôsobom Archimedov zákon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Vzorec pre tangenciálne napätie v </a:t>
            </a:r>
            <a:r>
              <a:rPr kumimoji="0" lang="sk-SK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prúdiacej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viskóznej kvapaline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Ako znie Pascalov zákon (obe jeho časti)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Súvis </a:t>
            </a:r>
            <a:r>
              <a:rPr kumimoji="0" lang="sk-SK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Pascalovho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zákona a hydraulických strojov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Napíšte </a:t>
            </a:r>
            <a:r>
              <a:rPr kumimoji="0" lang="sk-SK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Bernouliho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rovnicu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Ako sa meria rýchlosť </a:t>
            </a:r>
            <a:r>
              <a:rPr kumimoji="0" lang="sk-SK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prúdiacej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tekutiny využijúc </a:t>
            </a:r>
            <a:r>
              <a:rPr kumimoji="0" lang="sk-SK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Bernouliho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rovnicu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Čo je to laminárne a </a:t>
            </a:r>
            <a:r>
              <a:rPr kumimoji="0" lang="sk-SK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turbulentné prúdenie</a:t>
            </a:r>
            <a:endParaRPr kumimoji="0" lang="sk-SK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k-SK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1234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08720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Aký je rozdiel medzi receptami pre pečenie a chemickými receptami, pokiaľ ide o nedodržanie presných hmotnostných pomerov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Čo hovorí zákon o stálych zlučovacích pomeroch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Čo hovorí zákon o množných zlučovacích pomeroch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Avogadrov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zákon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Čo platí o pomeroch hmotnostných pomerov v chemických receptoch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Prečo atómové hmotnosti nie sú celé čísla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Čo je to mól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Čo je to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Avogadrovo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číslo a akú má veľkosť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Aký je typický rozmer jednej molekuly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Uveďte atómové hmotnosti aspoň piatich prvkov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Čo to je atómové číslo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Uveďte atómové čísla aspoň piatich prvkov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6316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89857" y="740229"/>
                <a:ext cx="8273143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aké sú hlavné rozdiely medzi diskrétnymi a spojitými náhodnými udalosťami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ako sa experimentálne stanoví pravdepodobnosť nejakej diskrétnej udalosti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definícia strednej hodnoty diskrétnej náhodnej veličiny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variancia diskrétnej náhodnej veličiny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stredná kvadratická odchýlka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čo je to kumulatívna distribučná funkcia pravdepodobnosti spojitej náhodnej veličiny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hustota pravdepodobnosti spojitej náhodnej veličiny a jej súvis s distribučnou funkciou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normalizácia hustoty pravdepodobnosti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ako sa vypočíta pomocou hustoty pravdepodobnosti pravdepodobnosť, že náhodná veličina </a:t>
                </a:r>
                <a14:m>
                  <m:oMath xmlns:m="http://schemas.openxmlformats.org/officeDocument/2006/math">
                    <m:r>
                      <a:rPr kumimoji="0" lang="sk-SK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padne do intervalu </a:t>
                </a:r>
                <a14:m>
                  <m:oMath xmlns:m="http://schemas.openxmlformats.org/officeDocument/2006/math">
                    <m:r>
                      <a:rPr kumimoji="0" lang="sk-SK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(</m:t>
                    </m:r>
                    <m:r>
                      <a:rPr kumimoji="0" lang="sk-SK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𝑎</m:t>
                    </m:r>
                    <m:r>
                      <a:rPr kumimoji="0" lang="sk-SK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,</m:t>
                    </m:r>
                    <m:r>
                      <a:rPr kumimoji="0" lang="sk-SK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𝑏</m:t>
                    </m:r>
                    <m:r>
                      <a:rPr kumimoji="0" lang="sk-SK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kumimoji="0" lang="sk-SK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definícia strednej hodnoty náhodnej veličiny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definícia strednej hodnoty funkcie </a:t>
                </a:r>
                <a14:m>
                  <m:oMath xmlns:m="http://schemas.openxmlformats.org/officeDocument/2006/math">
                    <m:r>
                      <a:rPr kumimoji="0" lang="sk-SK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𝑓</m:t>
                    </m:r>
                    <m:r>
                      <a:rPr kumimoji="0" lang="sk-SK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(</m:t>
                    </m:r>
                    <m:r>
                      <a:rPr kumimoji="0" lang="sk-SK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𝑥</m:t>
                    </m:r>
                    <m:r>
                      <a:rPr kumimoji="0" lang="sk-SK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náhodnej veličiny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sk-SK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kumimoji="0" lang="sk-SK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</m:oMath>
                </a14:m>
                <a:endParaRPr kumimoji="0" lang="sk-SK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variancia spojitej náhodnej veličiny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stredná kvadratická odchýlka pre spojitú náhodnú veličinu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rovnomerné náhodné rozdelenie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normálne (</a:t>
                </a:r>
                <a:r>
                  <a:rPr kumimoji="0" lang="sk-SK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Gaussovo</a:t>
                </a: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) rozdelenie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ako súvisí 95% </a:t>
                </a:r>
                <a:r>
                  <a:rPr kumimoji="0" lang="sk-SK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confidence</a:t>
                </a: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interval so štandardnou odchýlkou pre </a:t>
                </a:r>
                <a:r>
                  <a:rPr kumimoji="0" lang="sk-SK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Gaussovo</a:t>
                </a: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rozdelenie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57" y="740229"/>
                <a:ext cx="8273143" cy="5632311"/>
              </a:xfrm>
              <a:prstGeom prst="rect">
                <a:avLst/>
              </a:prstGeom>
              <a:blipFill>
                <a:blip r:embed="rId2"/>
                <a:stretch>
                  <a:fillRect l="-442" t="-541" r="-810" b="-758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83295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amssymb}&#10;\pagestyle{empty}&#10;\usepackage[cp1250]{inputenc}&#10;\usepackage[slovak]{babel}&#10;\usepackage[T1]{fontenc}&#10;\usepackage[usenames,dvipsnames,x11names]{xcolor}&#10;\def \vek{\overrightarrow}&#10;\def \rot{\text{rot}\;}&#10;\def \div{\text{div}\;}&#10;\include{units}&#10;\begin{document}&#10;\begin{align*}&#10;%Red1, Green4, Blue3,Yellow1&#10;\color{White}&#10;w=w'+v&#10;\end{align*}&#10;\end{document}&#10;"/>
  <p:tag name="IGUANATEXSIZE" val="20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4BFC4D6B-A924-454A-A1BA-1534EA58ACEE}" vid="{79D79B44-7DC3-4FB3-9E3E-A08CB7E84FAC}"/>
    </a:ext>
  </a:extLst>
</a:theme>
</file>

<file path=ppt/theme/theme10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Lekcia3.pptx" id="{BAF4EDA4-144D-442F-9C15-68DE6A244B22}" vid="{4A395020-DD1E-4526-9B9D-630953422F55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4BFC4D6B-A924-454A-A1BA-1534EA58ACEE}" vid="{79D79B44-7DC3-4FB3-9E3E-A08CB7E84FAC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4BFC4D6B-A924-454A-A1BA-1534EA58ACEE}" vid="{79D79B44-7DC3-4FB3-9E3E-A08CB7E84FAC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Lekcia3.pptx" id="{BAF4EDA4-144D-442F-9C15-68DE6A244B22}" vid="{4A395020-DD1E-4526-9B9D-630953422F55}"/>
    </a:ext>
  </a:extLst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99239727-8B3C-4466-A651-D625C7AC41F7}" vid="{04F8AA42-2F14-40F4-B6DF-ED44AF9E5BE6}"/>
    </a:ext>
  </a:extLst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7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4BFC4D6B-A924-454A-A1BA-1534EA58ACEE}" vid="{79D79B44-7DC3-4FB3-9E3E-A08CB7E84FAC}"/>
    </a:ext>
  </a:extLst>
</a:theme>
</file>

<file path=ppt/theme/theme9.xml><?xml version="1.0" encoding="utf-8"?>
<a:theme xmlns:a="http://schemas.openxmlformats.org/drawingml/2006/main" name="8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4BFC4D6B-A924-454A-A1BA-1534EA58ACEE}" vid="{79D79B44-7DC3-4FB3-9E3E-A08CB7E84FA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MyblankCalibri</Template>
  <TotalTime>37</TotalTime>
  <Words>982</Words>
  <Application>Microsoft Office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16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1_Office Theme</vt:lpstr>
      <vt:lpstr>2_Office Theme</vt:lpstr>
      <vt:lpstr>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Černý Vladimír</dc:creator>
  <cp:lastModifiedBy>Vladimir Cerny</cp:lastModifiedBy>
  <cp:revision>5</cp:revision>
  <dcterms:created xsi:type="dcterms:W3CDTF">2017-05-18T10:24:32Z</dcterms:created>
  <dcterms:modified xsi:type="dcterms:W3CDTF">2017-05-21T19:21:15Z</dcterms:modified>
</cp:coreProperties>
</file>