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970" r:id="rId29"/>
    <p:sldId id="971" r:id="rId30"/>
    <p:sldId id="972" r:id="rId31"/>
    <p:sldId id="975" r:id="rId32"/>
    <p:sldId id="976" r:id="rId33"/>
    <p:sldId id="977" r:id="rId34"/>
    <p:sldId id="978" r:id="rId35"/>
    <p:sldId id="979" r:id="rId36"/>
    <p:sldId id="980" r:id="rId37"/>
    <p:sldId id="981" r:id="rId38"/>
    <p:sldId id="982" r:id="rId39"/>
    <p:sldId id="983" r:id="rId40"/>
    <p:sldId id="984" r:id="rId41"/>
    <p:sldId id="985" r:id="rId42"/>
    <p:sldId id="986" r:id="rId43"/>
    <p:sldId id="987" r:id="rId44"/>
    <p:sldId id="988" r:id="rId45"/>
    <p:sldId id="989" r:id="rId46"/>
    <p:sldId id="990" r:id="rId4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5" d="100"/>
          <a:sy n="65"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267531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771300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88082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227588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8" name="Footer Placeholder 7"/>
          <p:cNvSpPr>
            <a:spLocks noGrp="1"/>
          </p:cNvSpPr>
          <p:nvPr>
            <p:ph type="ftr" sz="quarter" idx="11"/>
          </p:nvPr>
        </p:nvSpPr>
        <p:spPr/>
        <p:txBody>
          <a:bodyPr/>
          <a:lstStyle/>
          <a:p>
            <a:endParaRPr lang="sk-SK">
              <a:solidFill>
                <a:prstClr val="black">
                  <a:tint val="75000"/>
                </a:prstClr>
              </a:solidFill>
            </a:endParaRPr>
          </a:p>
        </p:txBody>
      </p:sp>
      <p:sp>
        <p:nvSpPr>
          <p:cNvPr id="9" name="Slide Number Placeholder 8"/>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86583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4" name="Footer Placeholder 3"/>
          <p:cNvSpPr>
            <a:spLocks noGrp="1"/>
          </p:cNvSpPr>
          <p:nvPr>
            <p:ph type="ftr" sz="quarter" idx="11"/>
          </p:nvPr>
        </p:nvSpPr>
        <p:spPr/>
        <p:txBody>
          <a:bodyPr/>
          <a:lstStyle/>
          <a:p>
            <a:endParaRPr lang="sk-SK">
              <a:solidFill>
                <a:prstClr val="black">
                  <a:tint val="75000"/>
                </a:prstClr>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045417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3" name="Footer Placeholder 2"/>
          <p:cNvSpPr>
            <a:spLocks noGrp="1"/>
          </p:cNvSpPr>
          <p:nvPr>
            <p:ph type="ftr" sz="quarter" idx="11"/>
          </p:nvPr>
        </p:nvSpPr>
        <p:spPr/>
        <p:txBody>
          <a:bodyPr/>
          <a:lstStyle/>
          <a:p>
            <a:endParaRPr lang="sk-SK">
              <a:solidFill>
                <a:prstClr val="black">
                  <a:tint val="75000"/>
                </a:prstClr>
              </a:solidFill>
            </a:endParaRPr>
          </a:p>
        </p:txBody>
      </p:sp>
      <p:sp>
        <p:nvSpPr>
          <p:cNvPr id="4" name="Slide Number Placeholder 3"/>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09884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53370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26. 2. 2019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6" name="Footer Placeholder 5"/>
          <p:cNvSpPr>
            <a:spLocks noGrp="1"/>
          </p:cNvSpPr>
          <p:nvPr>
            <p:ph type="ftr" sz="quarter" idx="11"/>
          </p:nvPr>
        </p:nvSpPr>
        <p:spPr/>
        <p:txBody>
          <a:bodyPr/>
          <a:lstStyle/>
          <a:p>
            <a:endParaRPr lang="sk-SK">
              <a:solidFill>
                <a:prstClr val="black">
                  <a:tint val="75000"/>
                </a:prstClr>
              </a:solidFill>
            </a:endParaRPr>
          </a:p>
        </p:txBody>
      </p:sp>
      <p:sp>
        <p:nvSpPr>
          <p:cNvPr id="7" name="Slide Number Placeholder 6"/>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36797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460851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5" name="Footer Placeholder 4"/>
          <p:cNvSpPr>
            <a:spLocks noGrp="1"/>
          </p:cNvSpPr>
          <p:nvPr>
            <p:ph type="ftr" sz="quarter" idx="11"/>
          </p:nvPr>
        </p:nvSpPr>
        <p:spPr/>
        <p:txBody>
          <a:bodyPr/>
          <a:lstStyle/>
          <a:p>
            <a:endParaRPr lang="sk-SK">
              <a:solidFill>
                <a:prstClr val="black">
                  <a:tint val="75000"/>
                </a:prstClr>
              </a:solidFill>
            </a:endParaRPr>
          </a:p>
        </p:txBody>
      </p:sp>
      <p:sp>
        <p:nvSpPr>
          <p:cNvPr id="6" name="Slide Number Placeholder 5"/>
          <p:cNvSpPr>
            <a:spLocks noGrp="1"/>
          </p:cNvSpPr>
          <p:nvPr>
            <p:ph type="sldNum" sz="quarter" idx="12"/>
          </p:nvPr>
        </p:nvSpPr>
        <p:spPr/>
        <p:txBody>
          <a:body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2382395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26. 2. 2019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26. 2. 2019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26. 2. 2019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26. 2. 2019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26. 2. 2019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26. 2. 2019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26. 2. 2019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26. 2. 2019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solidFill>
                  <a:prstClr val="black">
                    <a:tint val="75000"/>
                  </a:prstClr>
                </a:solidFill>
              </a:rPr>
              <a:pPr/>
              <a:t>26. 2. 2019</a:t>
            </a:fld>
            <a:endParaRPr lang="sk-SK">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solidFill>
                  <a:prstClr val="black">
                    <a:tint val="75000"/>
                  </a:prstClr>
                </a:solidFill>
              </a:rPr>
              <a:pPr/>
              <a:t>‹#›</a:t>
            </a:fld>
            <a:endParaRPr lang="sk-SK">
              <a:solidFill>
                <a:prstClr val="black">
                  <a:tint val="75000"/>
                </a:prstClr>
              </a:solidFill>
            </a:endParaRPr>
          </a:p>
        </p:txBody>
      </p:sp>
    </p:spTree>
    <p:extLst>
      <p:ext uri="{BB962C8B-B14F-4D97-AF65-F5344CB8AC3E}">
        <p14:creationId xmlns:p14="http://schemas.microsoft.com/office/powerpoint/2010/main" val="1941808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11" Type="http://schemas.openxmlformats.org/officeDocument/2006/relationships/image" Target="../media/image4400.png"/><Relationship Id="rId5" Type="http://schemas.openxmlformats.org/officeDocument/2006/relationships/tags" Target="../tags/tag5.xml"/><Relationship Id="rId4" Type="http://schemas.openxmlformats.org/officeDocument/2006/relationships/tags" Target="../tags/tag4.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7.xml"/><Relationship Id="rId7" Type="http://schemas.openxmlformats.org/officeDocument/2006/relationships/image" Target="../media/image17.jpg"/><Relationship Id="rId12" Type="http://schemas.openxmlformats.org/officeDocument/2006/relationships/image" Target="../media/image1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tags" Target="../tags/tag39.xml"/><Relationship Id="rId10" Type="http://schemas.openxmlformats.org/officeDocument/2006/relationships/image" Target="../media/image21.png"/><Relationship Id="rId4" Type="http://schemas.openxmlformats.org/officeDocument/2006/relationships/tags" Target="../tags/tag38.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16.png"/><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21.png"/><Relationship Id="rId2" Type="http://schemas.openxmlformats.org/officeDocument/2006/relationships/tags" Target="../tags/tag41.xml"/><Relationship Id="rId16" Type="http://schemas.openxmlformats.org/officeDocument/2006/relationships/image" Target="../media/image24.png"/><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22.png"/><Relationship Id="rId5" Type="http://schemas.openxmlformats.org/officeDocument/2006/relationships/tags" Target="../tags/tag44.xml"/><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tags" Target="../tags/tag43.xml"/><Relationship Id="rId9" Type="http://schemas.openxmlformats.org/officeDocument/2006/relationships/image" Target="../media/image17.jp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9.png"/><Relationship Id="rId3" Type="http://schemas.openxmlformats.org/officeDocument/2006/relationships/tags" Target="../tags/tag49.xml"/><Relationship Id="rId7" Type="http://schemas.openxmlformats.org/officeDocument/2006/relationships/slideLayout" Target="../slideLayouts/slideLayout7.xml"/><Relationship Id="rId12" Type="http://schemas.openxmlformats.org/officeDocument/2006/relationships/image" Target="../media/image28.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9.png"/><Relationship Id="rId5" Type="http://schemas.openxmlformats.org/officeDocument/2006/relationships/tags" Target="../tags/tag51.xml"/><Relationship Id="rId10" Type="http://schemas.openxmlformats.org/officeDocument/2006/relationships/image" Target="../media/image17.jpg"/><Relationship Id="rId4" Type="http://schemas.openxmlformats.org/officeDocument/2006/relationships/tags" Target="../tags/tag50.xml"/><Relationship Id="rId9" Type="http://schemas.openxmlformats.org/officeDocument/2006/relationships/image" Target="../media/image27.png"/><Relationship Id="rId1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tags" Target="../tags/tag55.xml"/><Relationship Id="rId7" Type="http://schemas.openxmlformats.org/officeDocument/2006/relationships/image" Target="../media/image23.png"/><Relationship Id="rId12" Type="http://schemas.openxmlformats.org/officeDocument/2006/relationships/image" Target="../media/image33.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Layout" Target="../slideLayouts/slideLayout7.xml"/><Relationship Id="rId11" Type="http://schemas.openxmlformats.org/officeDocument/2006/relationships/image" Target="../media/image32.png"/><Relationship Id="rId5" Type="http://schemas.openxmlformats.org/officeDocument/2006/relationships/tags" Target="../tags/tag57.xml"/><Relationship Id="rId10" Type="http://schemas.openxmlformats.org/officeDocument/2006/relationships/image" Target="../media/image31.png"/><Relationship Id="rId4" Type="http://schemas.openxmlformats.org/officeDocument/2006/relationships/tags" Target="../tags/tag56.xml"/><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60.xml"/><Relationship Id="rId7" Type="http://schemas.openxmlformats.org/officeDocument/2006/relationships/slideLayout" Target="../slideLayouts/slideLayout7.xml"/><Relationship Id="rId12" Type="http://schemas.openxmlformats.org/officeDocument/2006/relationships/image" Target="../media/image38.png"/><Relationship Id="rId17" Type="http://schemas.openxmlformats.org/officeDocument/2006/relationships/image" Target="../media/image40.png"/><Relationship Id="rId2" Type="http://schemas.openxmlformats.org/officeDocument/2006/relationships/tags" Target="../tags/tag59.xml"/><Relationship Id="rId16" Type="http://schemas.openxmlformats.org/officeDocument/2006/relationships/image" Target="../media/image39.tmp"/><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37.png"/><Relationship Id="rId5" Type="http://schemas.openxmlformats.org/officeDocument/2006/relationships/tags" Target="../tags/tag62.xml"/><Relationship Id="rId15" Type="http://schemas.openxmlformats.org/officeDocument/2006/relationships/image" Target="../media/image8400.png"/><Relationship Id="rId10" Type="http://schemas.openxmlformats.org/officeDocument/2006/relationships/image" Target="../media/image36.png"/><Relationship Id="rId4" Type="http://schemas.openxmlformats.org/officeDocument/2006/relationships/tags" Target="../tags/tag61.xml"/><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tags" Target="../tags/tag66.xml"/><Relationship Id="rId7" Type="http://schemas.openxmlformats.org/officeDocument/2006/relationships/image" Target="../media/image41.png"/><Relationship Id="rId12" Type="http://schemas.openxmlformats.org/officeDocument/2006/relationships/image" Target="../media/image46.jpe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7.xml"/><Relationship Id="rId11" Type="http://schemas.openxmlformats.org/officeDocument/2006/relationships/image" Target="../media/image45.png"/><Relationship Id="rId5" Type="http://schemas.openxmlformats.org/officeDocument/2006/relationships/tags" Target="../tags/tag68.xml"/><Relationship Id="rId10" Type="http://schemas.openxmlformats.org/officeDocument/2006/relationships/image" Target="../media/image44.png"/><Relationship Id="rId4" Type="http://schemas.openxmlformats.org/officeDocument/2006/relationships/tags" Target="../tags/tag67.xm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71.xml"/><Relationship Id="rId7" Type="http://schemas.openxmlformats.org/officeDocument/2006/relationships/image" Target="../media/image42.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7.xml"/><Relationship Id="rId11" Type="http://schemas.openxmlformats.org/officeDocument/2006/relationships/image" Target="../media/image51.png"/><Relationship Id="rId5" Type="http://schemas.openxmlformats.org/officeDocument/2006/relationships/tags" Target="../tags/tag73.xml"/><Relationship Id="rId10" Type="http://schemas.openxmlformats.org/officeDocument/2006/relationships/image" Target="../media/image50.png"/><Relationship Id="rId4" Type="http://schemas.openxmlformats.org/officeDocument/2006/relationships/tags" Target="../tags/tag72.xml"/><Relationship Id="rId9" Type="http://schemas.openxmlformats.org/officeDocument/2006/relationships/image" Target="../media/image49.png"/><Relationship Id="rId14" Type="http://schemas.openxmlformats.org/officeDocument/2006/relationships/image" Target="../media/image11000.png"/></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tags" Target="../tags/tag76.xml"/><Relationship Id="rId7" Type="http://schemas.openxmlformats.org/officeDocument/2006/relationships/image" Target="../media/image53.png"/><Relationship Id="rId12" Type="http://schemas.openxmlformats.org/officeDocument/2006/relationships/image" Target="../media/image5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52.png"/><Relationship Id="rId11" Type="http://schemas.openxmlformats.org/officeDocument/2006/relationships/image" Target="../media/image1141.png"/><Relationship Id="rId5" Type="http://schemas.openxmlformats.org/officeDocument/2006/relationships/slideLayout" Target="../slideLayouts/slideLayout7.xml"/><Relationship Id="rId4" Type="http://schemas.openxmlformats.org/officeDocument/2006/relationships/tags" Target="../tags/tag77.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80.xml"/><Relationship Id="rId7" Type="http://schemas.openxmlformats.org/officeDocument/2006/relationships/slideLayout" Target="../slideLayouts/slideLayout7.xml"/><Relationship Id="rId2" Type="http://schemas.openxmlformats.org/officeDocument/2006/relationships/tags" Target="../tags/tag79.xml"/><Relationship Id="rId16" Type="http://schemas.openxmlformats.org/officeDocument/2006/relationships/image" Target="../media/image59.png"/><Relationship Id="rId1" Type="http://schemas.openxmlformats.org/officeDocument/2006/relationships/tags" Target="../tags/tag78.xml"/><Relationship Id="rId6" Type="http://schemas.openxmlformats.org/officeDocument/2006/relationships/tags" Target="../tags/tag83.xml"/><Relationship Id="rId11" Type="http://schemas.openxmlformats.org/officeDocument/2006/relationships/image" Target="../media/image57.png"/><Relationship Id="rId5" Type="http://schemas.openxmlformats.org/officeDocument/2006/relationships/tags" Target="../tags/tag82.xml"/><Relationship Id="rId15" Type="http://schemas.openxmlformats.org/officeDocument/2006/relationships/image" Target="../media/image58.png"/><Relationship Id="rId10" Type="http://schemas.openxmlformats.org/officeDocument/2006/relationships/image" Target="../media/image53.png"/><Relationship Id="rId4" Type="http://schemas.openxmlformats.org/officeDocument/2006/relationships/tags" Target="../tags/tag81.xml"/><Relationship Id="rId9" Type="http://schemas.openxmlformats.org/officeDocument/2006/relationships/image" Target="../media/image56.png"/><Relationship Id="rId14" Type="http://schemas.openxmlformats.org/officeDocument/2006/relationships/image" Target="../media/image118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400.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210.png"/><Relationship Id="rId3" Type="http://schemas.openxmlformats.org/officeDocument/2006/relationships/tags" Target="../tags/tag86.xml"/><Relationship Id="rId7" Type="http://schemas.openxmlformats.org/officeDocument/2006/relationships/slideLayout" Target="../slideLayouts/slideLayout7.xml"/><Relationship Id="rId2" Type="http://schemas.openxmlformats.org/officeDocument/2006/relationships/tags" Target="../tags/tag85.xml"/><Relationship Id="rId16" Type="http://schemas.openxmlformats.org/officeDocument/2006/relationships/image" Target="../media/image55.png"/><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15" Type="http://schemas.openxmlformats.org/officeDocument/2006/relationships/image" Target="../media/image53.png"/><Relationship Id="rId10" Type="http://schemas.openxmlformats.org/officeDocument/2006/relationships/image" Target="../media/image60.png"/><Relationship Id="rId4" Type="http://schemas.openxmlformats.org/officeDocument/2006/relationships/tags" Target="../tags/tag87.xml"/><Relationship Id="rId9" Type="http://schemas.openxmlformats.org/officeDocument/2006/relationships/image" Target="../media/image57.png"/><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12301.png"/><Relationship Id="rId13" Type="http://schemas.openxmlformats.org/officeDocument/2006/relationships/image" Target="../media/image57.png"/><Relationship Id="rId3" Type="http://schemas.openxmlformats.org/officeDocument/2006/relationships/tags" Target="../tags/tag92.xml"/><Relationship Id="rId12" Type="http://schemas.openxmlformats.org/officeDocument/2006/relationships/image" Target="../media/image1250.png"/><Relationship Id="rId2" Type="http://schemas.openxmlformats.org/officeDocument/2006/relationships/tags" Target="../tags/tag91.xml"/><Relationship Id="rId1" Type="http://schemas.openxmlformats.org/officeDocument/2006/relationships/tags" Target="../tags/tag90.xml"/><Relationship Id="rId11" Type="http://schemas.openxmlformats.org/officeDocument/2006/relationships/image" Target="../media/image55.png"/><Relationship Id="rId5" Type="http://schemas.openxmlformats.org/officeDocument/2006/relationships/slideLayout" Target="../slideLayouts/slideLayout7.xml"/><Relationship Id="rId10" Type="http://schemas.openxmlformats.org/officeDocument/2006/relationships/image" Target="../media/image53.png"/><Relationship Id="rId4" Type="http://schemas.openxmlformats.org/officeDocument/2006/relationships/tags" Target="../tags/tag93.xml"/><Relationship Id="rId9"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image" Target="../media/image63.tmp"/><Relationship Id="rId1" Type="http://schemas.openxmlformats.org/officeDocument/2006/relationships/slideLayout" Target="../slideLayouts/slideLayout7.xml"/><Relationship Id="rId5" Type="http://schemas.openxmlformats.org/officeDocument/2006/relationships/image" Target="../media/image12601.png"/></Relationships>
</file>

<file path=ppt/slides/_rels/slide23.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7.xml"/><Relationship Id="rId5" Type="http://schemas.openxmlformats.org/officeDocument/2006/relationships/image" Target="../media/image12901.png"/></Relationships>
</file>

<file path=ppt/slides/_rels/slide24.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7.xml"/><Relationship Id="rId5" Type="http://schemas.openxmlformats.org/officeDocument/2006/relationships/image" Target="../media/image13100.png"/></Relationships>
</file>

<file path=ppt/slides/_rels/slide25.xml.rels><?xml version="1.0" encoding="UTF-8" standalone="yes"?>
<Relationships xmlns="http://schemas.openxmlformats.org/package/2006/relationships"><Relationship Id="rId8" Type="http://schemas.openxmlformats.org/officeDocument/2006/relationships/image" Target="../media/image1320.png"/><Relationship Id="rId3" Type="http://schemas.openxmlformats.org/officeDocument/2006/relationships/slideLayout" Target="../slideLayouts/slideLayout7.xml"/><Relationship Id="rId7" Type="http://schemas.openxmlformats.org/officeDocument/2006/relationships/image" Target="../media/image63.tmp"/><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3000.png"/><Relationship Id="rId10" Type="http://schemas.openxmlformats.org/officeDocument/2006/relationships/image" Target="../media/image66.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AXVa__XWZ8" TargetMode="External"/><Relationship Id="rId2" Type="http://schemas.openxmlformats.org/officeDocument/2006/relationships/hyperlink" Target="https://www.youtube.com/watch?v=j-zczJXSxnw" TargetMode="External"/><Relationship Id="rId1" Type="http://schemas.openxmlformats.org/officeDocument/2006/relationships/slideLayout" Target="../slideLayouts/slideLayout7.xml"/><Relationship Id="rId4" Type="http://schemas.openxmlformats.org/officeDocument/2006/relationships/hyperlink" Target="https://www.youtube.com/watch?v=uWoiMMLIvco" TargetMode="Externa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8.xml"/><Relationship Id="rId18" Type="http://schemas.openxmlformats.org/officeDocument/2006/relationships/image" Target="../media/image73.png"/><Relationship Id="rId3" Type="http://schemas.openxmlformats.org/officeDocument/2006/relationships/tags" Target="../tags/tag98.xml"/><Relationship Id="rId7" Type="http://schemas.openxmlformats.org/officeDocument/2006/relationships/tags" Target="../tags/tag102.xml"/><Relationship Id="rId17" Type="http://schemas.openxmlformats.org/officeDocument/2006/relationships/image" Target="../media/image72.png"/><Relationship Id="rId2" Type="http://schemas.openxmlformats.org/officeDocument/2006/relationships/tags" Target="../tags/tag97.xml"/><Relationship Id="rId16" Type="http://schemas.openxmlformats.org/officeDocument/2006/relationships/image" Target="../media/image71.png"/><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69.png"/><Relationship Id="rId5" Type="http://schemas.openxmlformats.org/officeDocument/2006/relationships/tags" Target="../tags/tag100.xml"/><Relationship Id="rId15" Type="http://schemas.openxmlformats.org/officeDocument/2006/relationships/image" Target="../media/image70.png"/><Relationship Id="rId10" Type="http://schemas.openxmlformats.org/officeDocument/2006/relationships/image" Target="../media/image68.png"/><Relationship Id="rId4" Type="http://schemas.openxmlformats.org/officeDocument/2006/relationships/tags" Target="../tags/tag99.xml"/><Relationship Id="rId9" Type="http://schemas.openxmlformats.org/officeDocument/2006/relationships/image" Target="../media/image67.png"/><Relationship Id="rId14" Type="http://schemas.openxmlformats.org/officeDocument/2006/relationships/image" Target="../media/image410.png"/></Relationships>
</file>

<file path=ppt/slides/_rels/slide28.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68.png"/><Relationship Id="rId3" Type="http://schemas.openxmlformats.org/officeDocument/2006/relationships/tags" Target="../tags/tag105.xml"/><Relationship Id="rId21" Type="http://schemas.openxmlformats.org/officeDocument/2006/relationships/image" Target="../media/image74.png"/><Relationship Id="rId7" Type="http://schemas.openxmlformats.org/officeDocument/2006/relationships/tags" Target="../tags/tag109.xml"/><Relationship Id="rId12" Type="http://schemas.openxmlformats.org/officeDocument/2006/relationships/image" Target="../media/image67.png"/><Relationship Id="rId17" Type="http://schemas.openxmlformats.org/officeDocument/2006/relationships/image" Target="../media/image73.png"/><Relationship Id="rId2" Type="http://schemas.openxmlformats.org/officeDocument/2006/relationships/tags" Target="../tags/tag104.xml"/><Relationship Id="rId16" Type="http://schemas.openxmlformats.org/officeDocument/2006/relationships/image" Target="../media/image72.png"/><Relationship Id="rId20" Type="http://schemas.openxmlformats.org/officeDocument/2006/relationships/image" Target="../media/image930.png"/><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slideLayout" Target="../slideLayouts/slideLayout18.xml"/><Relationship Id="rId24" Type="http://schemas.openxmlformats.org/officeDocument/2006/relationships/image" Target="../media/image77.png"/><Relationship Id="rId5" Type="http://schemas.openxmlformats.org/officeDocument/2006/relationships/tags" Target="../tags/tag107.xml"/><Relationship Id="rId15" Type="http://schemas.openxmlformats.org/officeDocument/2006/relationships/image" Target="../media/image70.png"/><Relationship Id="rId23" Type="http://schemas.openxmlformats.org/officeDocument/2006/relationships/image" Target="../media/image76.png"/><Relationship Id="rId10" Type="http://schemas.openxmlformats.org/officeDocument/2006/relationships/tags" Target="../tags/tag112.xml"/><Relationship Id="rId4" Type="http://schemas.openxmlformats.org/officeDocument/2006/relationships/tags" Target="../tags/tag106.xml"/><Relationship Id="rId9" Type="http://schemas.openxmlformats.org/officeDocument/2006/relationships/tags" Target="../tags/tag111.xml"/><Relationship Id="rId14" Type="http://schemas.openxmlformats.org/officeDocument/2006/relationships/image" Target="../media/image69.png"/><Relationship Id="rId22" Type="http://schemas.openxmlformats.org/officeDocument/2006/relationships/image" Target="../media/image75.png"/></Relationships>
</file>

<file path=ppt/slides/_rels/slide29.xml.rels><?xml version="1.0" encoding="UTF-8" standalone="yes"?>
<Relationships xmlns="http://schemas.openxmlformats.org/package/2006/relationships"><Relationship Id="rId13" Type="http://schemas.openxmlformats.org/officeDocument/2006/relationships/image" Target="../media/image82.png"/><Relationship Id="rId3" Type="http://schemas.openxmlformats.org/officeDocument/2006/relationships/tags" Target="../tags/tag115.xml"/><Relationship Id="rId12" Type="http://schemas.openxmlformats.org/officeDocument/2006/relationships/image" Target="../media/image81.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slideLayout" Target="../slideLayouts/slideLayout18.xml"/><Relationship Id="rId10" Type="http://schemas.openxmlformats.org/officeDocument/2006/relationships/image" Target="../media/image79.png"/><Relationship Id="rId4" Type="http://schemas.openxmlformats.org/officeDocument/2006/relationships/tags" Target="../tags/tag116.xml"/><Relationship Id="rId9" Type="http://schemas.openxmlformats.org/officeDocument/2006/relationships/image" Target="../media/image1510.png"/></Relationships>
</file>

<file path=ppt/slides/_rels/slide3.xml.rels><?xml version="1.0" encoding="UTF-8" standalone="yes"?>
<Relationships xmlns="http://schemas.openxmlformats.org/package/2006/relationships"><Relationship Id="rId8" Type="http://schemas.openxmlformats.org/officeDocument/2006/relationships/image" Target="../media/image4600.png"/><Relationship Id="rId3" Type="http://schemas.openxmlformats.org/officeDocument/2006/relationships/tags" Target="../tags/tag10.xml"/><Relationship Id="rId12" Type="http://schemas.openxmlformats.org/officeDocument/2006/relationships/image" Target="../media/image7.png"/><Relationship Id="rId2" Type="http://schemas.openxmlformats.org/officeDocument/2006/relationships/tags" Target="../tags/tag9.xml"/><Relationship Id="rId1" Type="http://schemas.openxmlformats.org/officeDocument/2006/relationships/tags" Target="../tags/tag8.xml"/><Relationship Id="rId11" Type="http://schemas.openxmlformats.org/officeDocument/2006/relationships/image" Target="../media/image6.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tags" Target="../tags/tag11.xml"/><Relationship Id="rId9"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8.xml"/><Relationship Id="rId5" Type="http://schemas.openxmlformats.org/officeDocument/2006/relationships/image" Target="../media/image220.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5100.png"/></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18.xml"/><Relationship Id="rId18" Type="http://schemas.openxmlformats.org/officeDocument/2006/relationships/image" Target="../media/image1110.png"/><Relationship Id="rId3" Type="http://schemas.openxmlformats.org/officeDocument/2006/relationships/tags" Target="../tags/tag121.xml"/><Relationship Id="rId7" Type="http://schemas.openxmlformats.org/officeDocument/2006/relationships/tags" Target="../tags/tag125.xml"/><Relationship Id="rId17" Type="http://schemas.openxmlformats.org/officeDocument/2006/relationships/image" Target="../media/image89.png"/><Relationship Id="rId2" Type="http://schemas.openxmlformats.org/officeDocument/2006/relationships/tags" Target="../tags/tag120.xml"/><Relationship Id="rId16" Type="http://schemas.openxmlformats.org/officeDocument/2006/relationships/image" Target="../media/image88.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image" Target="../media/image86.png"/><Relationship Id="rId5" Type="http://schemas.openxmlformats.org/officeDocument/2006/relationships/tags" Target="../tags/tag123.xml"/><Relationship Id="rId15" Type="http://schemas.openxmlformats.org/officeDocument/2006/relationships/image" Target="../media/image87.png"/><Relationship Id="rId10" Type="http://schemas.openxmlformats.org/officeDocument/2006/relationships/image" Target="../media/image85.png"/><Relationship Id="rId19" Type="http://schemas.openxmlformats.org/officeDocument/2006/relationships/image" Target="../media/image90.png"/><Relationship Id="rId4" Type="http://schemas.openxmlformats.org/officeDocument/2006/relationships/tags" Target="../tags/tag122.xml"/><Relationship Id="rId9" Type="http://schemas.openxmlformats.org/officeDocument/2006/relationships/image" Target="../media/image84.png"/><Relationship Id="rId14" Type="http://schemas.openxmlformats.org/officeDocument/2006/relationships/image" Target="../media/image710.png"/></Relationships>
</file>

<file path=ppt/slides/_rels/slide34.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1710.png"/><Relationship Id="rId3" Type="http://schemas.openxmlformats.org/officeDocument/2006/relationships/tags" Target="../tags/tag128.xml"/><Relationship Id="rId7" Type="http://schemas.openxmlformats.org/officeDocument/2006/relationships/image" Target="../media/image91.png"/><Relationship Id="rId12" Type="http://schemas.openxmlformats.org/officeDocument/2006/relationships/image" Target="../media/image93.png"/><Relationship Id="rId2" Type="http://schemas.openxmlformats.org/officeDocument/2006/relationships/tags" Target="../tags/tag127.xml"/><Relationship Id="rId16" Type="http://schemas.openxmlformats.org/officeDocument/2006/relationships/image" Target="../media/image96.gif"/><Relationship Id="rId1" Type="http://schemas.openxmlformats.org/officeDocument/2006/relationships/tags" Target="../tags/tag126.xml"/><Relationship Id="rId6" Type="http://schemas.openxmlformats.org/officeDocument/2006/relationships/slideLayout" Target="../slideLayouts/slideLayout18.xml"/><Relationship Id="rId11" Type="http://schemas.openxmlformats.org/officeDocument/2006/relationships/image" Target="../media/image1511.png"/><Relationship Id="rId5" Type="http://schemas.openxmlformats.org/officeDocument/2006/relationships/tags" Target="../tags/tag130.xml"/><Relationship Id="rId15" Type="http://schemas.openxmlformats.org/officeDocument/2006/relationships/image" Target="../media/image95.png"/><Relationship Id="rId4" Type="http://schemas.openxmlformats.org/officeDocument/2006/relationships/tags" Target="../tags/tag129.xml"/><Relationship Id="rId14" Type="http://schemas.openxmlformats.org/officeDocument/2006/relationships/image" Target="../media/image94.png"/></Relationships>
</file>

<file path=ppt/slides/_rels/slide35.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slideLayout" Target="../slideLayouts/slideLayout18.xml"/><Relationship Id="rId7" Type="http://schemas.openxmlformats.org/officeDocument/2006/relationships/image" Target="../media/image97.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210.png"/><Relationship Id="rId10" Type="http://schemas.openxmlformats.org/officeDocument/2006/relationships/image" Target="../media/image250.png"/><Relationship Id="rId9" Type="http://schemas.openxmlformats.org/officeDocument/2006/relationships/image" Target="../media/image240.png"/></Relationships>
</file>

<file path=ppt/slides/_rels/slide36.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slideLayout" Target="../slideLayouts/slideLayout18.xml"/><Relationship Id="rId7" Type="http://schemas.openxmlformats.org/officeDocument/2006/relationships/image" Target="../media/image99.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260.png"/><Relationship Id="rId9" Type="http://schemas.openxmlformats.org/officeDocument/2006/relationships/image" Target="../media/image29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3000.png"/></Relationships>
</file>

<file path=ppt/slides/_rels/slide3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tags" Target="../tags/tag137.xml"/><Relationship Id="rId7" Type="http://schemas.openxmlformats.org/officeDocument/2006/relationships/image" Target="../media/image84.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18.xml"/><Relationship Id="rId11" Type="http://schemas.openxmlformats.org/officeDocument/2006/relationships/image" Target="../media/image103.png"/><Relationship Id="rId5" Type="http://schemas.openxmlformats.org/officeDocument/2006/relationships/tags" Target="../tags/tag139.xml"/><Relationship Id="rId10" Type="http://schemas.openxmlformats.org/officeDocument/2006/relationships/image" Target="../media/image102.png"/><Relationship Id="rId4" Type="http://schemas.openxmlformats.org/officeDocument/2006/relationships/tags" Target="../tags/tag138.xml"/><Relationship Id="rId9" Type="http://schemas.openxmlformats.org/officeDocument/2006/relationships/image" Target="../media/image101.png"/></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04.png"/><Relationship Id="rId18" Type="http://schemas.openxmlformats.org/officeDocument/2006/relationships/image" Target="../media/image109.pn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340.png"/><Relationship Id="rId17" Type="http://schemas.openxmlformats.org/officeDocument/2006/relationships/image" Target="../media/image108.png"/><Relationship Id="rId2" Type="http://schemas.openxmlformats.org/officeDocument/2006/relationships/tags" Target="../tags/tag141.xml"/><Relationship Id="rId16" Type="http://schemas.openxmlformats.org/officeDocument/2006/relationships/image" Target="../media/image107.png"/><Relationship Id="rId1" Type="http://schemas.openxmlformats.org/officeDocument/2006/relationships/tags" Target="../tags/tag140.xml"/><Relationship Id="rId6" Type="http://schemas.openxmlformats.org/officeDocument/2006/relationships/tags" Target="../tags/tag145.xml"/><Relationship Id="rId5" Type="http://schemas.openxmlformats.org/officeDocument/2006/relationships/tags" Target="../tags/tag144.xml"/><Relationship Id="rId15" Type="http://schemas.openxmlformats.org/officeDocument/2006/relationships/image" Target="../media/image106.png"/><Relationship Id="rId4" Type="http://schemas.openxmlformats.org/officeDocument/2006/relationships/tags" Target="../tags/tag143.xml"/><Relationship Id="rId9" Type="http://schemas.openxmlformats.org/officeDocument/2006/relationships/image" Target="../media/image103.png"/><Relationship Id="rId14" Type="http://schemas.openxmlformats.org/officeDocument/2006/relationships/image" Target="../media/image105.png"/></Relationships>
</file>

<file path=ppt/slides/_rels/slide4.xml.rels><?xml version="1.0" encoding="UTF-8" standalone="yes"?>
<Relationships xmlns="http://schemas.openxmlformats.org/package/2006/relationships"><Relationship Id="rId13" Type="http://schemas.openxmlformats.org/officeDocument/2006/relationships/image" Target="../media/image7.png"/><Relationship Id="rId3" Type="http://schemas.openxmlformats.org/officeDocument/2006/relationships/tags" Target="../tags/tag14.xml"/><Relationship Id="rId12" Type="http://schemas.openxmlformats.org/officeDocument/2006/relationships/image" Target="../media/image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tags" Target="../tags/tag16.xml"/><Relationship Id="rId10" Type="http://schemas.openxmlformats.org/officeDocument/2006/relationships/image" Target="../media/image2.png"/><Relationship Id="rId4" Type="http://schemas.openxmlformats.org/officeDocument/2006/relationships/tags" Target="../tags/tag15.xml"/><Relationship Id="rId9" Type="http://schemas.openxmlformats.org/officeDocument/2006/relationships/image" Target="../media/image4600.png"/><Relationship Id="rId1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11.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10.png"/><Relationship Id="rId5" Type="http://schemas.openxmlformats.org/officeDocument/2006/relationships/image" Target="../media/image103.png"/><Relationship Id="rId4"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2.png"/><Relationship Id="rId1" Type="http://schemas.openxmlformats.org/officeDocument/2006/relationships/slideLayout" Target="../slideLayouts/slideLayout18.xml"/><Relationship Id="rId5" Type="http://schemas.openxmlformats.org/officeDocument/2006/relationships/image" Target="../media/image114.png"/><Relationship Id="rId4" Type="http://schemas.openxmlformats.org/officeDocument/2006/relationships/image" Target="../media/image113.png"/></Relationships>
</file>

<file path=ppt/slides/_rels/slide43.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tags" Target="../tags/tag152.xml"/><Relationship Id="rId7" Type="http://schemas.openxmlformats.org/officeDocument/2006/relationships/image" Target="../media/image114.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13.png"/><Relationship Id="rId5" Type="http://schemas.openxmlformats.org/officeDocument/2006/relationships/slideLayout" Target="../slideLayouts/slideLayout18.xml"/><Relationship Id="rId10" Type="http://schemas.openxmlformats.org/officeDocument/2006/relationships/image" Target="../media/image117.png"/><Relationship Id="rId4" Type="http://schemas.openxmlformats.org/officeDocument/2006/relationships/tags" Target="../tags/tag153.xml"/><Relationship Id="rId9" Type="http://schemas.openxmlformats.org/officeDocument/2006/relationships/image" Target="../media/image116.png"/></Relationships>
</file>

<file path=ppt/slides/_rels/slide44.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tags" Target="../tags/tag156.xml"/><Relationship Id="rId7" Type="http://schemas.openxmlformats.org/officeDocument/2006/relationships/image" Target="../media/image118.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14.png"/><Relationship Id="rId5" Type="http://schemas.openxmlformats.org/officeDocument/2006/relationships/image" Target="../media/image117.png"/><Relationship Id="rId4" Type="http://schemas.openxmlformats.org/officeDocument/2006/relationships/slideLayout" Target="../slideLayouts/slideLayout18.xml"/><Relationship Id="rId9" Type="http://schemas.openxmlformats.org/officeDocument/2006/relationships/image" Target="../media/image120.png"/></Relationships>
</file>

<file path=ppt/slides/_rels/slide4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4.png"/><Relationship Id="rId1" Type="http://schemas.openxmlformats.org/officeDocument/2006/relationships/slideLayout" Target="../slideLayouts/slideLayout18.xml"/><Relationship Id="rId6" Type="http://schemas.openxmlformats.org/officeDocument/2006/relationships/image" Target="../media/image52000.png"/></Relationships>
</file>

<file path=ppt/slides/_rels/slide5.xml.rels><?xml version="1.0" encoding="UTF-8" standalone="yes"?>
<Relationships xmlns="http://schemas.openxmlformats.org/package/2006/relationships"><Relationship Id="rId3" Type="http://schemas.openxmlformats.org/officeDocument/2006/relationships/tags" Target="../tags/tag19.xml"/><Relationship Id="rId12"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9.png"/><Relationship Id="rId11" Type="http://schemas.openxmlformats.org/officeDocument/2006/relationships/image" Target="../media/image8.png"/><Relationship Id="rId5" Type="http://schemas.openxmlformats.org/officeDocument/2006/relationships/slideLayout" Target="../slideLayouts/slideLayout7.xml"/><Relationship Id="rId10" Type="http://schemas.openxmlformats.org/officeDocument/2006/relationships/image" Target="../media/image10.png"/><Relationship Id="rId4" Type="http://schemas.openxmlformats.org/officeDocument/2006/relationships/tags" Target="../tags/tag20.xml"/><Relationship Id="rId9" Type="http://schemas.openxmlformats.org/officeDocument/2006/relationships/image" Target="../media/image520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5800.png"/><Relationship Id="rId3" Type="http://schemas.openxmlformats.org/officeDocument/2006/relationships/tags" Target="../tags/tag23.xml"/><Relationship Id="rId7" Type="http://schemas.openxmlformats.org/officeDocument/2006/relationships/image" Target="../media/image13.png"/><Relationship Id="rId12" Type="http://schemas.openxmlformats.org/officeDocument/2006/relationships/image" Target="../media/image570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2.png"/><Relationship Id="rId5" Type="http://schemas.openxmlformats.org/officeDocument/2006/relationships/slideLayout" Target="../slideLayouts/slideLayout7.xml"/><Relationship Id="rId4" Type="http://schemas.openxmlformats.org/officeDocument/2006/relationships/tags" Target="../tags/tag24.xml"/><Relationship Id="rId9" Type="http://schemas.openxmlformats.org/officeDocument/2006/relationships/image" Target="../media/image11.png"/><Relationship Id="rId14" Type="http://schemas.openxmlformats.org/officeDocument/2006/relationships/image" Target="../media/image74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9.xml"/><Relationship Id="rId7" Type="http://schemas.openxmlformats.org/officeDocument/2006/relationships/image" Target="../media/image17.jp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2.xml"/><Relationship Id="rId7" Type="http://schemas.openxmlformats.org/officeDocument/2006/relationships/image" Target="../media/image17.jpg"/><Relationship Id="rId12" Type="http://schemas.openxmlformats.org/officeDocument/2006/relationships/image" Target="../media/image1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7.xml"/><Relationship Id="rId11" Type="http://schemas.openxmlformats.org/officeDocument/2006/relationships/image" Target="../media/image16.png"/><Relationship Id="rId5" Type="http://schemas.openxmlformats.org/officeDocument/2006/relationships/tags" Target="../tags/tag34.xml"/><Relationship Id="rId10" Type="http://schemas.openxmlformats.org/officeDocument/2006/relationships/image" Target="../media/image21.png"/><Relationship Id="rId4" Type="http://schemas.openxmlformats.org/officeDocument/2006/relationships/tags" Target="../tags/tag33.xml"/><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291204" y="4065199"/>
            <a:ext cx="8532756"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hľadajme riešenie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Odkiaľ sa berie taká genialita?</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Nuž ak trenie je malé, očakávame, že to bude kmitať podobne ako oscilátor, ale trenie spôsobí, že kmity budú postupne zanikať, teda že ich amplitúda bude klesať a vo vzdialenej budúcnosti klesne až na nulu. Jediná funkcia, ktorú poznáme a má také „klesavé vlastnosti“ je exponenciála.</a:t>
            </a:r>
          </a:p>
        </p:txBody>
      </p:sp>
      <p:pic>
        <p:nvPicPr>
          <p:cNvPr id="12" name="Picture 1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93732" y="2170495"/>
            <a:ext cx="1880235" cy="175260"/>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344882" y="2405048"/>
            <a:ext cx="4968240" cy="52006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51391" y="2929564"/>
                <a:ext cx="828092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Všimnime si, že v pohybovej rovnici sú </a:t>
                </a:r>
                <a:r>
                  <a:rPr kumimoji="0" lang="sk-SK" sz="2200" b="1" i="0" u="none" strike="noStrike" kern="1200" cap="none" spc="0" normalizeH="0" baseline="0" noProof="0" dirty="0">
                    <a:ln>
                      <a:noFill/>
                    </a:ln>
                    <a:solidFill>
                      <a:prstClr val="black"/>
                    </a:solidFill>
                    <a:effectLst/>
                    <a:uLnTx/>
                    <a:uFillTx/>
                    <a:latin typeface="Calibri" panose="020F0502020204030204"/>
                    <a:ea typeface="+mn-ea"/>
                    <a:cs typeface="+mn-cs"/>
                  </a:rPr>
                  <a:t>dve časové škály</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konštanty </a:t>
                </a:r>
                <a14:m>
                  <m:oMath xmlns:m="http://schemas.openxmlformats.org/officeDocument/2006/math">
                    <m:sSub>
                      <m:sSubPr>
                        <m:ctrlP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𝜔</m:t>
                        </m:r>
                      </m:e>
                      <m:sub>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aj </a:t>
                </a:r>
                <a14:m>
                  <m:oMath xmlns:m="http://schemas.openxmlformats.org/officeDocument/2006/math">
                    <m:r>
                      <a:rPr kumimoji="0" lang="en-US" sz="2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oMath>
                </a14:m>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majú rovnaký fyzikálny rozmer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200" b="0" i="0" u="none" strike="noStrike" kern="1200" cap="none" spc="0" normalizeH="0" baseline="30000" noProof="0" dirty="0">
                    <a:ln>
                      <a:noFill/>
                    </a:ln>
                    <a:solidFill>
                      <a:prstClr val="black"/>
                    </a:solidFill>
                    <a:effectLst/>
                    <a:uLnTx/>
                    <a:uFillTx/>
                    <a:latin typeface="Calibri" panose="020F0502020204030204"/>
                    <a:ea typeface="+mn-ea"/>
                    <a:cs typeface="+mn-cs"/>
                  </a:rPr>
                  <a:t>-1</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251391" y="2929564"/>
                <a:ext cx="8280920" cy="769441"/>
              </a:xfrm>
              <a:prstGeom prst="rect">
                <a:avLst/>
              </a:prstGeom>
              <a:blipFill rotWithShape="0">
                <a:blip r:embed="rId11"/>
                <a:stretch>
                  <a:fillRect l="-957" t="-5556" b="-15079"/>
                </a:stretch>
              </a:blipFill>
            </p:spPr>
            <p:txBody>
              <a:bodyPr/>
              <a:lstStyle/>
              <a:p>
                <a:r>
                  <a:rPr lang="sk-SK">
                    <a:noFill/>
                  </a:rPr>
                  <a:t> </a:t>
                </a:r>
              </a:p>
            </p:txBody>
          </p:sp>
        </mc:Fallback>
      </mc:AlternateContent>
      <p:pic>
        <p:nvPicPr>
          <p:cNvPr id="19" name="Picture 1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994977" y="4279951"/>
            <a:ext cx="3101340" cy="331089"/>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232435" y="3761611"/>
            <a:ext cx="846582" cy="240982"/>
          </a:xfrm>
          <a:prstGeom prst="rect">
            <a:avLst/>
          </a:prstGeom>
        </p:spPr>
      </p:pic>
      <p:sp>
        <p:nvSpPr>
          <p:cNvPr id="11" name="TextBox 10"/>
          <p:cNvSpPr txBox="1"/>
          <p:nvPr/>
        </p:nvSpPr>
        <p:spPr>
          <a:xfrm>
            <a:off x="291204" y="691677"/>
            <a:ext cx="8368146"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Nech proti pohybu pôsobí odpor prostredia úmerný rýchlosti ale proti smeru rýchlosti, teda sila v tvare             (bodka nad písmenom značí prvú deriváciu podľa času, dve bodky druhú deriváciu podľa času).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Pohybová rovnica potom bude</a:t>
            </a:r>
          </a:p>
        </p:txBody>
      </p:sp>
      <p:pic>
        <p:nvPicPr>
          <p:cNvPr id="13" name="Picture 12"/>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185191" y="1177058"/>
            <a:ext cx="470535" cy="173355"/>
          </a:xfrm>
          <a:prstGeom prst="rect">
            <a:avLst/>
          </a:prstGeom>
        </p:spPr>
      </p:pic>
      <p:sp>
        <p:nvSpPr>
          <p:cNvPr id="17" name="TextBox 16"/>
          <p:cNvSpPr txBox="1"/>
          <p:nvPr/>
        </p:nvSpPr>
        <p:spPr>
          <a:xfrm>
            <a:off x="251391" y="3666658"/>
            <a:ext cx="239683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Predpokladajme</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TextBox 7"/>
          <p:cNvSpPr txBox="1"/>
          <p:nvPr/>
        </p:nvSpPr>
        <p:spPr>
          <a:xfrm>
            <a:off x="1712501" y="79766"/>
            <a:ext cx="58864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Lineárny oscilátor s tlmením</a:t>
            </a:r>
          </a:p>
        </p:txBody>
      </p:sp>
    </p:spTree>
    <p:extLst>
      <p:ext uri="{BB962C8B-B14F-4D97-AF65-F5344CB8AC3E}">
        <p14:creationId xmlns:p14="http://schemas.microsoft.com/office/powerpoint/2010/main" val="833558841"/>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9" y="580571"/>
            <a:ext cx="83602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Čo je to perióda (frekvencia) neperiodického signálu?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615776" y="1261345"/>
            <a:ext cx="3207260" cy="2167655"/>
            <a:chOff x="1153042" y="2264230"/>
            <a:chExt cx="6539529" cy="3905552"/>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5"/>
              </p:custDataLst>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6" name="TextBox 5"/>
          <p:cNvSpPr txBox="1"/>
          <p:nvPr/>
        </p:nvSpPr>
        <p:spPr>
          <a:xfrm>
            <a:off x="435429" y="3643109"/>
            <a:ext cx="80699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Napočítam 8 píkov za 5 sekúnd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759758" y="3528974"/>
            <a:ext cx="1850326" cy="572071"/>
          </a:xfrm>
          <a:prstGeom prst="rect">
            <a:avLst/>
          </a:prstGeom>
        </p:spPr>
      </p:pic>
      <p:pic>
        <p:nvPicPr>
          <p:cNvPr id="12" name="Picture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682226" y="4115560"/>
            <a:ext cx="2426589" cy="303847"/>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143834" y="1907815"/>
            <a:ext cx="2550223" cy="255651"/>
          </a:xfrm>
          <a:prstGeom prst="rect">
            <a:avLst/>
          </a:prstGeom>
        </p:spPr>
      </p:pic>
      <p:pic>
        <p:nvPicPr>
          <p:cNvPr id="13" name="Picture 1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823036" y="1431356"/>
            <a:ext cx="2960941" cy="320611"/>
          </a:xfrm>
          <a:prstGeom prst="rect">
            <a:avLst/>
          </a:prstGeom>
        </p:spPr>
      </p:pic>
      <p:sp>
        <p:nvSpPr>
          <p:cNvPr id="8" name="Oval 7"/>
          <p:cNvSpPr/>
          <p:nvPr/>
        </p:nvSpPr>
        <p:spPr>
          <a:xfrm>
            <a:off x="5997119" y="3986912"/>
            <a:ext cx="1306387" cy="585090"/>
          </a:xfrm>
          <a:prstGeom prst="ellipse">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p:cNvCxnSpPr/>
          <p:nvPr/>
        </p:nvCxnSpPr>
        <p:spPr>
          <a:xfrm flipV="1">
            <a:off x="6836229" y="2163466"/>
            <a:ext cx="914400" cy="18234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88317" y="3075189"/>
            <a:ext cx="4623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16" name="Oval 15"/>
          <p:cNvSpPr/>
          <p:nvPr/>
        </p:nvSpPr>
        <p:spPr>
          <a:xfrm>
            <a:off x="8694057" y="174171"/>
            <a:ext cx="261257" cy="304800"/>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587984"/>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9" y="580571"/>
            <a:ext cx="83602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Čo je to perióda (frekvencia) neperiodického signálu?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615776" y="1261345"/>
            <a:ext cx="3207260" cy="2167655"/>
            <a:chOff x="1153042" y="2264230"/>
            <a:chExt cx="6539529" cy="3905552"/>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7"/>
              </p:custDataLst>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6" name="TextBox 5"/>
          <p:cNvSpPr txBox="1"/>
          <p:nvPr/>
        </p:nvSpPr>
        <p:spPr>
          <a:xfrm>
            <a:off x="435429" y="3643109"/>
            <a:ext cx="80699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Napočítam 8 píkov za 5 sekúnd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4759758" y="3528974"/>
            <a:ext cx="1850326" cy="572071"/>
          </a:xfrm>
          <a:prstGeom prst="rect">
            <a:avLst/>
          </a:prstGeom>
        </p:spPr>
      </p:pic>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4682226" y="4115560"/>
            <a:ext cx="2426589" cy="303847"/>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6143834" y="1907815"/>
            <a:ext cx="2550223" cy="255651"/>
          </a:xfrm>
          <a:prstGeom prst="rect">
            <a:avLst/>
          </a:prstGeom>
        </p:spPr>
      </p:pic>
      <p:pic>
        <p:nvPicPr>
          <p:cNvPr id="13" name="Picture 1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823036" y="1431356"/>
            <a:ext cx="2960941" cy="320611"/>
          </a:xfrm>
          <a:prstGeom prst="rect">
            <a:avLst/>
          </a:prstGeom>
        </p:spPr>
      </p:pic>
      <p:sp>
        <p:nvSpPr>
          <p:cNvPr id="8" name="Oval 7"/>
          <p:cNvSpPr/>
          <p:nvPr/>
        </p:nvSpPr>
        <p:spPr>
          <a:xfrm>
            <a:off x="5997119" y="3986912"/>
            <a:ext cx="1306387" cy="585090"/>
          </a:xfrm>
          <a:prstGeom prst="ellipse">
            <a:avLst/>
          </a:prstGeom>
          <a:no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Arrow Connector 13"/>
          <p:cNvCxnSpPr/>
          <p:nvPr/>
        </p:nvCxnSpPr>
        <p:spPr>
          <a:xfrm flipV="1">
            <a:off x="6836229" y="2163466"/>
            <a:ext cx="914400" cy="18234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88317" y="3075189"/>
            <a:ext cx="46231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7" name="TextBox 6"/>
          <p:cNvSpPr txBox="1"/>
          <p:nvPr/>
        </p:nvSpPr>
        <p:spPr>
          <a:xfrm>
            <a:off x="435429" y="4978400"/>
            <a:ext cx="78086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O poslednom píku nemám istotu, preto</a:t>
            </a:r>
          </a:p>
        </p:txBody>
      </p:sp>
      <p:pic>
        <p:nvPicPr>
          <p:cNvPr id="22" name="Picture 21"/>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397168" y="4907807"/>
            <a:ext cx="3243834" cy="572071"/>
          </a:xfrm>
          <a:prstGeom prst="rect">
            <a:avLst/>
          </a:prstGeom>
        </p:spPr>
      </p:pic>
      <p:sp>
        <p:nvSpPr>
          <p:cNvPr id="19" name="TextBox 18"/>
          <p:cNvSpPr txBox="1"/>
          <p:nvPr/>
        </p:nvSpPr>
        <p:spPr>
          <a:xfrm>
            <a:off x="580571" y="5776686"/>
            <a:ext cx="81134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Keby som rátal píky nie počas 5 sekúnd ale počas 50 sekúnd, naivne by som čakal, že dostanem</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Picture 22"/>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4044483" y="6098072"/>
            <a:ext cx="3520440" cy="572071"/>
          </a:xfrm>
          <a:prstGeom prst="rect">
            <a:avLst/>
          </a:prstGeom>
        </p:spPr>
      </p:pic>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82857"/>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762" y="2008854"/>
            <a:ext cx="7006476" cy="4184423"/>
          </a:xfrm>
          <a:prstGeom prst="rect">
            <a:avLst/>
          </a:prstGeom>
        </p:spPr>
      </p:pic>
      <p:sp>
        <p:nvSpPr>
          <p:cNvPr id="3" name="TextBox 2"/>
          <p:cNvSpPr txBox="1"/>
          <p:nvPr/>
        </p:nvSpPr>
        <p:spPr>
          <a:xfrm>
            <a:off x="449942" y="348342"/>
            <a:ext cx="80118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Skúste určiť počet píkov za 50 sekúnd signálu!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Nedá sa to, lebo čas 50 sekúnd je pridlhý voči tomu ako rýchlo klesá oná exponenciála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28365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0237" y="406400"/>
            <a:ext cx="76925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Calibri" panose="020F0502020204030204"/>
                <a:ea typeface="+mn-ea"/>
                <a:cs typeface="+mn-cs"/>
              </a:rPr>
              <a:t>Ako rýchlo klesá exponenciála?</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047249" y="1494971"/>
            <a:ext cx="2495740" cy="557403"/>
          </a:xfrm>
          <a:prstGeom prst="rect">
            <a:avLst/>
          </a:prstGeom>
        </p:spPr>
      </p:pic>
      <p:pic>
        <p:nvPicPr>
          <p:cNvPr id="5" name="Picture 4"/>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5326759" y="1513522"/>
            <a:ext cx="691515" cy="567880"/>
          </a:xfrm>
          <a:prstGeom prst="rect">
            <a:avLst/>
          </a:prstGeom>
        </p:spPr>
      </p:pic>
      <p:grpSp>
        <p:nvGrpSpPr>
          <p:cNvPr id="6" name="Group 5"/>
          <p:cNvGrpSpPr/>
          <p:nvPr/>
        </p:nvGrpSpPr>
        <p:grpSpPr>
          <a:xfrm>
            <a:off x="2615776" y="2596659"/>
            <a:ext cx="3207260" cy="2167655"/>
            <a:chOff x="1153042" y="2264230"/>
            <a:chExt cx="6539529" cy="3905552"/>
          </a:xfrm>
        </p:grpSpPr>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8" name="Picture 7"/>
            <p:cNvPicPr>
              <a:picLocks noChangeAspect="1"/>
            </p:cNvPicPr>
            <p:nvPr>
              <p:custDataLst>
                <p:tags r:id="rId6"/>
              </p:custDataLst>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184057" y="4992914"/>
            <a:ext cx="2717863" cy="555307"/>
          </a:xfrm>
          <a:prstGeom prst="rect">
            <a:avLst/>
          </a:prstGeom>
        </p:spPr>
      </p:pic>
      <p:sp>
        <p:nvSpPr>
          <p:cNvPr id="10" name="TextBox 9"/>
          <p:cNvSpPr txBox="1"/>
          <p:nvPr/>
        </p:nvSpPr>
        <p:spPr>
          <a:xfrm>
            <a:off x="1190172" y="5733143"/>
            <a:ext cx="748937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Za dobu             exponenciála už viditeľne poklesne, za dobu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poklesne tak, že sa už píky ďalej rátať nedajú</a:t>
            </a:r>
          </a:p>
        </p:txBody>
      </p:sp>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311928" y="5845013"/>
            <a:ext cx="607695" cy="178117"/>
          </a:xfrm>
          <a:prstGeom prst="rect">
            <a:avLst/>
          </a:prstGeom>
        </p:spPr>
      </p:pic>
      <p:pic>
        <p:nvPicPr>
          <p:cNvPr id="14" name="Picture 1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306285" y="6128047"/>
            <a:ext cx="1691068" cy="255651"/>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590200"/>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788370" y="2622546"/>
            <a:ext cx="3243834" cy="572071"/>
          </a:xfrm>
          <a:prstGeom prst="rect">
            <a:avLst/>
          </a:prstGeom>
        </p:spPr>
      </p:pic>
      <p:grpSp>
        <p:nvGrpSpPr>
          <p:cNvPr id="3" name="Group 2"/>
          <p:cNvGrpSpPr/>
          <p:nvPr/>
        </p:nvGrpSpPr>
        <p:grpSpPr>
          <a:xfrm>
            <a:off x="1525627" y="463059"/>
            <a:ext cx="3207260" cy="2167655"/>
            <a:chOff x="1153042" y="2264230"/>
            <a:chExt cx="6539529" cy="3905552"/>
          </a:xfrm>
        </p:grpSpPr>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5"/>
              </p:custDataLst>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pic>
        <p:nvPicPr>
          <p:cNvPr id="6" name="Picture 5"/>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674762" y="733962"/>
            <a:ext cx="773239" cy="190690"/>
          </a:xfrm>
          <a:prstGeom prst="rect">
            <a:avLst/>
          </a:prstGeom>
        </p:spPr>
      </p:pic>
      <p:sp>
        <p:nvSpPr>
          <p:cNvPr id="7" name="TextBox 6"/>
          <p:cNvSpPr txBox="1"/>
          <p:nvPr/>
        </p:nvSpPr>
        <p:spPr>
          <a:xfrm>
            <a:off x="1320800" y="3381836"/>
            <a:ext cx="699588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Chyba</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(nepresnosť) určenia frekvencie je teda</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284063" y="4005950"/>
            <a:ext cx="2242185" cy="595122"/>
          </a:xfrm>
          <a:prstGeom prst="rect">
            <a:avLst/>
          </a:prstGeom>
        </p:spPr>
      </p:pic>
      <p:sp>
        <p:nvSpPr>
          <p:cNvPr id="10" name="TextBox 9"/>
          <p:cNvSpPr txBox="1"/>
          <p:nvPr/>
        </p:nvSpPr>
        <p:spPr>
          <a:xfrm>
            <a:off x="856343" y="4862293"/>
            <a:ext cx="792480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sk-SK" sz="2200" b="0" i="0" u="none" strike="noStrike" kern="1200" cap="none" spc="0" normalizeH="0" baseline="0" noProof="0" dirty="0" err="1">
                <a:ln>
                  <a:noFill/>
                </a:ln>
                <a:solidFill>
                  <a:prstClr val="black"/>
                </a:solidFill>
                <a:effectLst/>
                <a:uLnTx/>
                <a:uFillTx/>
                <a:latin typeface="Calibri" panose="020F0502020204030204"/>
                <a:ea typeface="+mn-ea"/>
                <a:cs typeface="+mn-cs"/>
              </a:rPr>
              <a:t>ádovo</a:t>
            </a: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 teda platí čosi, čo sa zvykne volať „princíp neurčitosti“</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933372" y="5573493"/>
            <a:ext cx="1163002" cy="278701"/>
          </a:xfrm>
          <a:prstGeom prst="rect">
            <a:avLst/>
          </a:prstGeom>
        </p:spPr>
      </p:pic>
      <p:sp>
        <p:nvSpPr>
          <p:cNvPr id="12" name="TextBox 11"/>
          <p:cNvSpPr txBox="1"/>
          <p:nvPr/>
        </p:nvSpPr>
        <p:spPr>
          <a:xfrm>
            <a:off x="957943" y="6008914"/>
            <a:ext cx="76054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Absol</a:t>
            </a:r>
            <a:r>
              <a:rPr kumimoji="0" lang="sk-SK" sz="2400" b="1" i="0" u="none" strike="noStrike" kern="1200" cap="none" spc="0" normalizeH="0" baseline="0" noProof="0" dirty="0" err="1">
                <a:ln>
                  <a:noFill/>
                </a:ln>
                <a:solidFill>
                  <a:srgbClr val="FF0000"/>
                </a:solidFill>
                <a:effectLst/>
                <a:uLnTx/>
                <a:uFillTx/>
                <a:latin typeface="Calibri" panose="020F0502020204030204"/>
                <a:ea typeface="+mn-ea"/>
                <a:cs typeface="+mn-cs"/>
              </a:rPr>
              <a:t>útna</a:t>
            </a:r>
            <a:r>
              <a:rPr kumimoji="0" lang="sk-SK" sz="2400" b="1" i="0" u="none" strike="noStrike" kern="1200" cap="none" spc="0" normalizeH="0" baseline="0" noProof="0" dirty="0">
                <a:ln>
                  <a:noFill/>
                </a:ln>
                <a:solidFill>
                  <a:srgbClr val="FF0000"/>
                </a:solidFill>
                <a:effectLst/>
                <a:uLnTx/>
                <a:uFillTx/>
                <a:latin typeface="Calibri" panose="020F0502020204030204"/>
                <a:ea typeface="+mn-ea"/>
                <a:cs typeface="+mn-cs"/>
              </a:rPr>
              <a:t> chyba určenia frekvencie krát doba prítomnosti signálu je rádovo rovná jednej</a:t>
            </a:r>
            <a:endPar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249668"/>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809454" y="719867"/>
            <a:ext cx="2259330" cy="291465"/>
          </a:xfrm>
          <a:prstGeom prst="rect">
            <a:avLst/>
          </a:prstGeom>
        </p:spPr>
      </p:pic>
      <p:pic>
        <p:nvPicPr>
          <p:cNvPr id="10" name="Picture 9"/>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4097632" y="695641"/>
            <a:ext cx="4520565" cy="291465"/>
          </a:xfrm>
          <a:prstGeom prst="rect">
            <a:avLst/>
          </a:prstGeom>
        </p:spPr>
      </p:pic>
      <p:pic>
        <p:nvPicPr>
          <p:cNvPr id="11" name="Picture 1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96505" y="1357664"/>
            <a:ext cx="8783955" cy="1285875"/>
          </a:xfrm>
          <a:prstGeom prst="rect">
            <a:avLst/>
          </a:prstGeom>
        </p:spPr>
      </p:pic>
      <p:pic>
        <p:nvPicPr>
          <p:cNvPr id="15" name="Picture 14"/>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527122" y="2897308"/>
            <a:ext cx="3297555" cy="289560"/>
          </a:xfrm>
          <a:prstGeom prst="rect">
            <a:avLst/>
          </a:prstGeom>
        </p:spPr>
      </p:pic>
      <p:pic>
        <p:nvPicPr>
          <p:cNvPr id="19" name="Picture 18"/>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22247" y="3360831"/>
            <a:ext cx="8332470" cy="514350"/>
          </a:xfrm>
          <a:prstGeom prst="rect">
            <a:avLst/>
          </a:prstGeom>
          <a:ln w="28575">
            <a:solidFill>
              <a:srgbClr val="FF0000"/>
            </a:solidFill>
          </a:ln>
        </p:spPr>
      </p:pic>
      <mc:AlternateContent xmlns:mc="http://schemas.openxmlformats.org/markup-compatibility/2006" xmlns:a14="http://schemas.microsoft.com/office/drawing/2010/main">
        <mc:Choice Requires="a14">
          <p:sp>
            <p:nvSpPr>
              <p:cNvPr id="21" name="TextBox 20"/>
              <p:cNvSpPr txBox="1"/>
              <p:nvPr/>
            </p:nvSpPr>
            <p:spPr>
              <a:xfrm>
                <a:off x="5713700" y="4592473"/>
                <a:ext cx="3691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Graf pre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=0.5</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Plotované je </a:t>
                </a:r>
              </a:p>
            </p:txBody>
          </p:sp>
        </mc:Choice>
        <mc:Fallback xmlns="">
          <p:sp>
            <p:nvSpPr>
              <p:cNvPr id="21" name="TextBox 20"/>
              <p:cNvSpPr txBox="1">
                <a:spLocks noRot="1" noChangeAspect="1" noMove="1" noResize="1" noEditPoints="1" noAdjustHandles="1" noChangeArrowheads="1" noChangeShapeType="1" noTextEdit="1"/>
              </p:cNvSpPr>
              <p:nvPr/>
            </p:nvSpPr>
            <p:spPr>
              <a:xfrm>
                <a:off x="5713700" y="4592473"/>
                <a:ext cx="3691890" cy="646331"/>
              </a:xfrm>
              <a:prstGeom prst="rect">
                <a:avLst/>
              </a:prstGeom>
              <a:blipFill rotWithShape="0">
                <a:blip r:embed="rId15"/>
                <a:stretch>
                  <a:fillRect l="-1320" t="-4717" b="-14151"/>
                </a:stretch>
              </a:blipFill>
            </p:spPr>
            <p:txBody>
              <a:bodyPr/>
              <a:lstStyle/>
              <a:p>
                <a:r>
                  <a:rPr lang="sk-SK">
                    <a:noFill/>
                  </a:rPr>
                  <a:t> </a:t>
                </a:r>
              </a:p>
            </p:txBody>
          </p:sp>
        </mc:Fallback>
      </mc:AlternateContent>
      <p:pic>
        <p:nvPicPr>
          <p:cNvPr id="23" name="Picture 22"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22247" y="4045602"/>
            <a:ext cx="4658375" cy="2648320"/>
          </a:xfrm>
          <a:prstGeom prst="rect">
            <a:avLst/>
          </a:prstGeom>
          <a:ln>
            <a:solidFill>
              <a:schemeClr val="tx1"/>
            </a:solidFill>
          </a:ln>
        </p:spPr>
      </p:pic>
      <p:pic>
        <p:nvPicPr>
          <p:cNvPr id="2" name="Picture 1"/>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5808330" y="5466080"/>
            <a:ext cx="845820" cy="539115"/>
          </a:xfrm>
          <a:prstGeom prst="rect">
            <a:avLst/>
          </a:prstGeom>
        </p:spPr>
      </p:pic>
      <p:sp>
        <p:nvSpPr>
          <p:cNvPr id="3" name="Rectangle 2"/>
          <p:cNvSpPr/>
          <p:nvPr/>
        </p:nvSpPr>
        <p:spPr>
          <a:xfrm>
            <a:off x="5505752" y="4592473"/>
            <a:ext cx="3374708" cy="15454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90767" y="2864312"/>
            <a:ext cx="13144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Využijeme:</a:t>
            </a:r>
          </a:p>
        </p:txBody>
      </p:sp>
      <p:sp>
        <p:nvSpPr>
          <p:cNvPr id="8" name="TextBox 7"/>
          <p:cNvSpPr txBox="1"/>
          <p:nvPr/>
        </p:nvSpPr>
        <p:spPr>
          <a:xfrm>
            <a:off x="2330744" y="45395"/>
            <a:ext cx="48131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Disipácia</a:t>
            </a: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energie tlmených kmitov</a:t>
            </a:r>
          </a:p>
        </p:txBody>
      </p:sp>
      <p:sp>
        <p:nvSpPr>
          <p:cNvPr id="12" name="Rectangle 11"/>
          <p:cNvSpPr/>
          <p:nvPr/>
        </p:nvSpPr>
        <p:spPr>
          <a:xfrm>
            <a:off x="628650" y="592771"/>
            <a:ext cx="8161020" cy="5387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781440"/>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88030" y="1182038"/>
            <a:ext cx="2316480" cy="289560"/>
          </a:xfrm>
          <a:prstGeom prst="rect">
            <a:avLst/>
          </a:prstGeom>
        </p:spPr>
      </p:pic>
      <p:sp>
        <p:nvSpPr>
          <p:cNvPr id="5" name="TextBox 4"/>
          <p:cNvSpPr txBox="1"/>
          <p:nvPr/>
        </p:nvSpPr>
        <p:spPr>
          <a:xfrm>
            <a:off x="434340" y="1703070"/>
            <a:ext cx="7200900" cy="377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Špeciálny prípad</a:t>
            </a: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88030" y="1703070"/>
            <a:ext cx="2948940" cy="289560"/>
          </a:xfrm>
          <a:prstGeom prst="rect">
            <a:avLst/>
          </a:prstGeom>
        </p:spPr>
      </p:pic>
      <p:grpSp>
        <p:nvGrpSpPr>
          <p:cNvPr id="29" name="Group 28"/>
          <p:cNvGrpSpPr/>
          <p:nvPr/>
        </p:nvGrpSpPr>
        <p:grpSpPr>
          <a:xfrm>
            <a:off x="629941" y="2542236"/>
            <a:ext cx="3909601" cy="4055744"/>
            <a:chOff x="2529993" y="2364106"/>
            <a:chExt cx="3909601" cy="4055744"/>
          </a:xfrm>
        </p:grpSpPr>
        <p:pic>
          <p:nvPicPr>
            <p:cNvPr id="8" name="Picture 7"/>
            <p:cNvPicPr>
              <a:picLocks noChangeAspect="1"/>
            </p:cNvPicPr>
            <p:nvPr/>
          </p:nvPicPr>
          <p:blipFill rotWithShape="1">
            <a:blip r:embed="rId9"/>
            <a:srcRect b="57273"/>
            <a:stretch/>
          </p:blipFill>
          <p:spPr>
            <a:xfrm>
              <a:off x="2804302" y="3143251"/>
              <a:ext cx="3123916" cy="1245870"/>
            </a:xfrm>
            <a:prstGeom prst="rect">
              <a:avLst/>
            </a:prstGeom>
          </p:spPr>
        </p:pic>
        <p:cxnSp>
          <p:nvCxnSpPr>
            <p:cNvPr id="10" name="Straight Connector 9"/>
            <p:cNvCxnSpPr/>
            <p:nvPr/>
          </p:nvCxnSpPr>
          <p:spPr>
            <a:xfrm>
              <a:off x="2594610" y="2411730"/>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36030" y="2364106"/>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020310" y="3840480"/>
              <a:ext cx="177165" cy="228600"/>
            </a:xfrm>
            <a:prstGeom prst="rect">
              <a:avLst/>
            </a:prstGeom>
          </p:spPr>
        </p:pic>
        <p:pic>
          <p:nvPicPr>
            <p:cNvPr id="16" name="Picture 1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66260" y="6044565"/>
              <a:ext cx="203454" cy="73152"/>
            </a:xfrm>
            <a:prstGeom prst="rect">
              <a:avLst/>
            </a:prstGeom>
          </p:spPr>
        </p:pic>
        <p:pic>
          <p:nvPicPr>
            <p:cNvPr id="1026"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512235">
              <a:off x="2529993" y="5524518"/>
              <a:ext cx="1706964" cy="2379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9673960">
              <a:off x="4636426" y="5483761"/>
              <a:ext cx="1803168" cy="25135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126230" y="5783580"/>
              <a:ext cx="636270" cy="6362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2594610" y="27317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09850" y="302133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09850" y="331851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25090" y="36080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98420" y="38785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13660" y="416814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13660" y="446532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28900" y="47548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762500" y="2766951"/>
            <a:ext cx="42389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Možná realizácia: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Nabité teliesko na nevodivej pružine v homogénnom striedavom elektrickom poli</a:t>
            </a:r>
          </a:p>
        </p:txBody>
      </p:sp>
      <p:pic>
        <p:nvPicPr>
          <p:cNvPr id="31" name="Picture 30"/>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00212" y="6374373"/>
            <a:ext cx="1908810" cy="255270"/>
          </a:xfrm>
          <a:prstGeom prst="rect">
            <a:avLst/>
          </a:prstGeom>
        </p:spPr>
      </p:pic>
    </p:spTree>
    <p:extLst>
      <p:ext uri="{BB962C8B-B14F-4D97-AF65-F5344CB8AC3E}">
        <p14:creationId xmlns:p14="http://schemas.microsoft.com/office/powerpoint/2010/main" val="1278266414"/>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91790" y="1463040"/>
            <a:ext cx="2948940" cy="289560"/>
          </a:xfrm>
          <a:prstGeom prst="rect">
            <a:avLst/>
          </a:prstGeom>
        </p:spPr>
      </p:pic>
      <p:sp>
        <p:nvSpPr>
          <p:cNvPr id="4" name="TextBox 3"/>
          <p:cNvSpPr txBox="1"/>
          <p:nvPr/>
        </p:nvSpPr>
        <p:spPr>
          <a:xfrm>
            <a:off x="331470" y="205740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Použijeme trik s komplexnými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fázormi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pokúsime sa najprv nájsť aspoň jedno riešenie pohybovej rovnice. Zapíšeme 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komplexných číslach</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17520" y="2884110"/>
            <a:ext cx="2529840" cy="289560"/>
          </a:xfrm>
          <a:prstGeom prst="rect">
            <a:avLst/>
          </a:prstGeom>
        </p:spPr>
      </p:pic>
      <p:sp>
        <p:nvSpPr>
          <p:cNvPr id="7" name="TextBox 6"/>
          <p:cNvSpPr txBox="1"/>
          <p:nvPr/>
        </p:nvSpPr>
        <p:spPr>
          <a:xfrm>
            <a:off x="331470" y="339471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Skúsime hľadať komplexné riešenie v tvare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do rovnice dostaneme</a:t>
            </a:r>
          </a:p>
        </p:txBody>
      </p:sp>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105400" y="3434596"/>
            <a:ext cx="1413510" cy="283845"/>
          </a:xfrm>
          <a:prstGeom prst="rect">
            <a:avLst/>
          </a:prstGeom>
        </p:spPr>
      </p:pic>
      <p:pic>
        <p:nvPicPr>
          <p:cNvPr id="8" name="Picture 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063115" y="4262081"/>
            <a:ext cx="4823460" cy="289560"/>
          </a:xfrm>
          <a:prstGeom prst="rect">
            <a:avLst/>
          </a:prstGeom>
        </p:spPr>
      </p:pic>
      <p:pic>
        <p:nvPicPr>
          <p:cNvPr id="10" name="Picture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920365" y="4772681"/>
            <a:ext cx="2487930" cy="59436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80060" y="5612130"/>
                <a:ext cx="8263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komplexný fázor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nejakým fázovým posunom voči reálnemu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Vypočítame veľkosť a fázu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480060" y="5612130"/>
                <a:ext cx="8263890" cy="646331"/>
              </a:xfrm>
              <a:prstGeom prst="rect">
                <a:avLst/>
              </a:prstGeom>
              <a:blipFill rotWithShape="0">
                <a:blip r:embed="rId14"/>
                <a:stretch>
                  <a:fillRect l="-664"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439462678"/>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564466" y="1297961"/>
            <a:ext cx="3531870" cy="594360"/>
          </a:xfrm>
          <a:prstGeom prst="rect">
            <a:avLst/>
          </a:prstGeom>
        </p:spPr>
      </p:pic>
      <p:sp>
        <p:nvSpPr>
          <p:cNvPr id="3" name="TextBox 2"/>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600325" y="2138662"/>
            <a:ext cx="3307080" cy="647700"/>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375410" y="3147003"/>
            <a:ext cx="5756910" cy="59436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94310" y="4046220"/>
                <a:ext cx="8366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Zjavne platí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Fázu menovateľa určíme ľahko, takže dostaneme</a:t>
                </a:r>
              </a:p>
            </p:txBody>
          </p:sp>
        </mc:Choice>
        <mc:Fallback xmlns="">
          <p:sp>
            <p:nvSpPr>
              <p:cNvPr id="9" name="TextBox 8"/>
              <p:cNvSpPr txBox="1">
                <a:spLocks noRot="1" noChangeAspect="1" noMove="1" noResize="1" noEditPoints="1" noAdjustHandles="1" noChangeArrowheads="1" noChangeShapeType="1" noTextEdit="1"/>
              </p:cNvSpPr>
              <p:nvPr/>
            </p:nvSpPr>
            <p:spPr>
              <a:xfrm>
                <a:off x="194310" y="4046220"/>
                <a:ext cx="8366760" cy="369332"/>
              </a:xfrm>
              <a:prstGeom prst="rect">
                <a:avLst/>
              </a:prstGeom>
              <a:blipFill rotWithShape="0">
                <a:blip r:embed="rId11"/>
                <a:stretch>
                  <a:fillRect l="-656" t="-10000" b="-26667"/>
                </a:stretch>
              </a:blipFill>
            </p:spPr>
            <p:txBody>
              <a:bodyPr/>
              <a:lstStyle/>
              <a:p>
                <a:r>
                  <a:rPr lang="sk-SK">
                    <a:noFill/>
                  </a:rPr>
                  <a:t> </a:t>
                </a:r>
              </a:p>
            </p:txBody>
          </p:sp>
        </mc:Fallback>
      </mc:AlternateContent>
      <p:pic>
        <p:nvPicPr>
          <p:cNvPr id="2" name="Picture 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828927" y="4752735"/>
            <a:ext cx="3084195" cy="312420"/>
          </a:xfrm>
          <a:prstGeom prst="rect">
            <a:avLst/>
          </a:prstGeom>
        </p:spPr>
      </p:pic>
      <p:sp>
        <p:nvSpPr>
          <p:cNvPr id="14" name="Rectangle 13"/>
          <p:cNvSpPr/>
          <p:nvPr/>
        </p:nvSpPr>
        <p:spPr>
          <a:xfrm>
            <a:off x="2457450" y="2057400"/>
            <a:ext cx="3674745" cy="88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2613884" y="4607172"/>
            <a:ext cx="3580728" cy="601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991305"/>
      </p:ext>
    </p:extLst>
  </p:cSld>
  <p:clrMapOvr>
    <a:masterClrMapping/>
  </p:clrMapOvr>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1280160"/>
            <a:ext cx="2948940" cy="289560"/>
          </a:xfrm>
          <a:prstGeom prst="rect">
            <a:avLst/>
          </a:prstGeom>
        </p:spPr>
      </p:pic>
      <p:sp>
        <p:nvSpPr>
          <p:cNvPr id="5" name="TextBox 4"/>
          <p:cNvSpPr txBox="1"/>
          <p:nvPr/>
        </p:nvSpPr>
        <p:spPr>
          <a:xfrm>
            <a:off x="297180" y="1794510"/>
            <a:ext cx="8549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Vrátiac sa k reálnym číslam môžeme tvrdiť, že sme našli jedno nejaké špeciálne riešenie pohybovej rovnice</a:t>
            </a:r>
          </a:p>
        </p:txBody>
      </p:sp>
      <p:pic>
        <p:nvPicPr>
          <p:cNvPr id="17" name="Picture 1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43029" y="2566511"/>
            <a:ext cx="5915025" cy="613410"/>
          </a:xfrm>
          <a:prstGeom prst="rect">
            <a:avLst/>
          </a:prstGeom>
        </p:spPr>
      </p:pic>
      <p:sp>
        <p:nvSpPr>
          <p:cNvPr id="8" name="TextBox 7"/>
          <p:cNvSpPr txBox="1"/>
          <p:nvPr/>
        </p:nvSpPr>
        <p:spPr>
          <a:xfrm>
            <a:off x="297180" y="3417570"/>
            <a:ext cx="8846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a:t>
            </a:r>
          </a:p>
        </p:txBody>
      </p:sp>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38250" y="3323212"/>
            <a:ext cx="3307080" cy="647700"/>
          </a:xfrm>
          <a:prstGeom prst="rect">
            <a:avLst/>
          </a:prstGeom>
        </p:spPr>
      </p:pic>
      <p:sp>
        <p:nvSpPr>
          <p:cNvPr id="11" name="TextBox 10"/>
          <p:cNvSpPr txBox="1"/>
          <p:nvPr/>
        </p:nvSpPr>
        <p:spPr>
          <a:xfrm>
            <a:off x="297180" y="4217670"/>
            <a:ext cx="86296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je lineárna, takže ak k nájdenému špeciálnemu riešeniu pripočítame ľubovoľné riešenie pohybovej rovnice bez pravej strany, dostaneme tiež nejaké riešenie. Rovnica bez pravej strany je rovnica tlmeného lineárneho oscilátora, jej riešenia poznáme, takže dostaneme</a:t>
            </a:r>
          </a:p>
        </p:txBody>
      </p:sp>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42903" y="5571590"/>
            <a:ext cx="4928235" cy="325755"/>
          </a:xfrm>
          <a:prstGeom prst="rect">
            <a:avLst/>
          </a:prstGeom>
        </p:spPr>
      </p:pic>
      <p:sp>
        <p:nvSpPr>
          <p:cNvPr id="15" name="Rectangle 14"/>
          <p:cNvSpPr/>
          <p:nvPr/>
        </p:nvSpPr>
        <p:spPr>
          <a:xfrm>
            <a:off x="262890" y="5372100"/>
            <a:ext cx="8728710" cy="64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297180" y="6084286"/>
                <a:ext cx="85039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parametere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 treba určiť z počiatočných podmienok</a:t>
                </a:r>
              </a:p>
            </p:txBody>
          </p:sp>
        </mc:Choice>
        <mc:Fallback xmlns="">
          <p:sp>
            <p:nvSpPr>
              <p:cNvPr id="20" name="TextBox 19"/>
              <p:cNvSpPr txBox="1">
                <a:spLocks noRot="1" noChangeAspect="1" noMove="1" noResize="1" noEditPoints="1" noAdjustHandles="1" noChangeArrowheads="1" noChangeShapeType="1" noTextEdit="1"/>
              </p:cNvSpPr>
              <p:nvPr/>
            </p:nvSpPr>
            <p:spPr>
              <a:xfrm>
                <a:off x="297180" y="6084286"/>
                <a:ext cx="8503920" cy="646331"/>
              </a:xfrm>
              <a:prstGeom prst="rect">
                <a:avLst/>
              </a:prstGeom>
              <a:blipFill rotWithShape="0">
                <a:blip r:embed="rId14"/>
                <a:stretch>
                  <a:fillRect l="-645" t="-4717" b="-14151"/>
                </a:stretch>
              </a:blipFill>
            </p:spPr>
            <p:txBody>
              <a:bodyPr/>
              <a:lstStyle/>
              <a:p>
                <a:r>
                  <a:rPr lang="en-US">
                    <a:noFill/>
                  </a:rPr>
                  <a:t> </a:t>
                </a:r>
              </a:p>
            </p:txBody>
          </p:sp>
        </mc:Fallback>
      </mc:AlternateContent>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72948" y="5431149"/>
            <a:ext cx="3317176" cy="567880"/>
          </a:xfrm>
          <a:prstGeom prst="rect">
            <a:avLst/>
          </a:prstGeom>
        </p:spPr>
      </p:pic>
      <p:pic>
        <p:nvPicPr>
          <p:cNvPr id="16" name="Picture 1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467351" y="3323212"/>
            <a:ext cx="3084195" cy="312420"/>
          </a:xfrm>
          <a:prstGeom prst="rect">
            <a:avLst/>
          </a:prstGeom>
        </p:spPr>
      </p:pic>
    </p:spTree>
    <p:extLst>
      <p:ext uri="{BB962C8B-B14F-4D97-AF65-F5344CB8AC3E}">
        <p14:creationId xmlns:p14="http://schemas.microsoft.com/office/powerpoint/2010/main" val="657850167"/>
      </p:ext>
    </p:extLst>
  </p:cSld>
  <p:clrMapOvr>
    <a:masterClrMapping/>
  </p:clrMapOvr>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308610" y="331470"/>
                <a:ext cx="8046720" cy="63238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Všimnime si ale, že v navrhovanom riešení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nejaké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ktoré v rovnici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nevystupujú. Robíme niečo, čomu sa hovorí „hľadajme riešenie v tvare“, čo občas privádza študentov alebo čitateľov do zúfalstva. Ale často stačí len nepodceniť sám seba a zamyslieť sa, čo viedlo k takému návrhu na hľadania. Niečo som sa pokúsil naznačiť v predchádzajúcom odstavci „odkiaľ sa berie taká genialita?“. Možno že nepochopíme na prvýkrát úplne všetko, ale na niečo sa prísť dá. Napríklad, že prečo geniálny autor nazval parameter v exponenciále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Lebo potreboval v argumente exponenciály čas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aby mu to postupne klesalo. Ale v argumente exponenciály nemôžu byť sekundy, lebo nevieme, ako by sa číslo umocňovalo na sekundy. V argumente musí byť fyzikálne bezrozmerná vec, teda sekundy v argumente treba zlikvidovať. Najlepšie dať tam zlomok kde v menovateli budú tiež sekundy, aby sa to vykrátilo. Takže neznámy 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bude v sekundách, má čosi spoločné s nejakým časom, preto označenie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lebo to je grécke písmeno pre t. Naučte sa to vnímať okamžite,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keď vidíte zápis </a:t>
                </a:r>
                <a14:m>
                  <m:oMath xmlns:m="http://schemas.openxmlformats.org/officeDocument/2006/math">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exp</m:t>
                        </m:r>
                      </m:fName>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den>
                            </m:f>
                          </m:e>
                        </m:d>
                      </m:e>
                    </m:fun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hneď máte vidieť sekundy v menovateli.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Snažte si pri učení sa klásť otázky „Prečo?“</a:t>
                </a:r>
              </a:p>
            </p:txBody>
          </p:sp>
        </mc:Choice>
        <mc:Fallback xmlns="">
          <p:sp>
            <p:nvSpPr>
              <p:cNvPr id="4" name="TextBox 3"/>
              <p:cNvSpPr txBox="1">
                <a:spLocks noRot="1" noChangeAspect="1" noMove="1" noResize="1" noEditPoints="1" noAdjustHandles="1" noChangeArrowheads="1" noChangeShapeType="1" noTextEdit="1"/>
              </p:cNvSpPr>
              <p:nvPr/>
            </p:nvSpPr>
            <p:spPr>
              <a:xfrm>
                <a:off x="308610" y="331470"/>
                <a:ext cx="8046720" cy="6323847"/>
              </a:xfrm>
              <a:prstGeom prst="rect">
                <a:avLst/>
              </a:prstGeom>
              <a:blipFill rotWithShape="0">
                <a:blip r:embed="rId6"/>
                <a:stretch>
                  <a:fillRect l="-682" t="-482" r="-985" b="-578"/>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847850" y="1531799"/>
            <a:ext cx="4968240" cy="520065"/>
          </a:xfrm>
          <a:prstGeom prst="rect">
            <a:avLst/>
          </a:prstGeom>
        </p:spPr>
      </p:pic>
      <p:pic>
        <p:nvPicPr>
          <p:cNvPr id="3" name="Pictur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603962" y="828091"/>
            <a:ext cx="3101340" cy="331089"/>
          </a:xfrm>
          <a:prstGeom prst="rect">
            <a:avLst/>
          </a:prstGeom>
        </p:spPr>
      </p:pic>
    </p:spTree>
    <p:extLst>
      <p:ext uri="{BB962C8B-B14F-4D97-AF65-F5344CB8AC3E}">
        <p14:creationId xmlns:p14="http://schemas.microsoft.com/office/powerpoint/2010/main" val="1529043733"/>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32249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890656"/>
            <a:ext cx="2948940" cy="28956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pic>
        <p:nvPicPr>
          <p:cNvPr id="21" name="Picture 2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7191" y="1866944"/>
            <a:ext cx="2294001" cy="46463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77190" y="2510730"/>
                <a:ext cx="85039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parametre, ktoré treba určiť z počiatočných podmienok. Ľahko sa dá presvedčiť o tom, že pre ľubovoľné počiatočné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dajú nájsť parametre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riešenie spĺňa  tie počiatočné podmienky. Tým sme „fyzikálne“ dokázali (fyzika požaduje jednoznačnú predpoveď budúcnosti), že sme našli všetky riešenia pohybovej rovnice. Zapamätajte si poučku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„ľubovoľné riešenie lineárnej rovnice s pravou stranou sa dá písať ako súčet všeobecného riešenia tej rovnice bez pravej strany a nejakého špeciálneho (parciálneho) riešenia tej rovnice s pravou stranou“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ešte, že sa zaujímame iba o prípad malého trenia, teda </a:t>
                </a:r>
                <a14:m>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&gt;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377190" y="2510730"/>
                <a:ext cx="8503920" cy="3693319"/>
              </a:xfrm>
              <a:prstGeom prst="rect">
                <a:avLst/>
              </a:prstGeom>
              <a:blipFill rotWithShape="0">
                <a:blip r:embed="rId13"/>
                <a:stretch>
                  <a:fillRect l="-645" t="-990" b="-1815"/>
                </a:stretch>
              </a:blipFill>
            </p:spPr>
            <p:txBody>
              <a:bodyPr/>
              <a:lstStyle/>
              <a:p>
                <a:r>
                  <a:rPr lang="sk-SK">
                    <a:noFill/>
                  </a:rPr>
                  <a:t> </a:t>
                </a:r>
              </a:p>
            </p:txBody>
          </p:sp>
        </mc:Fallback>
      </mc:AlternateContent>
      <p:pic>
        <p:nvPicPr>
          <p:cNvPr id="3" name="Picture 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891790" y="3625850"/>
            <a:ext cx="3282315" cy="255270"/>
          </a:xfrm>
          <a:prstGeom prst="rect">
            <a:avLst/>
          </a:prstGeom>
        </p:spPr>
      </p:pic>
      <p:pic>
        <p:nvPicPr>
          <p:cNvPr id="6" name="Picture 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900127" y="1843757"/>
            <a:ext cx="2976372" cy="582930"/>
          </a:xfrm>
          <a:prstGeom prst="rect">
            <a:avLst/>
          </a:prstGeom>
        </p:spPr>
      </p:pic>
      <p:pic>
        <p:nvPicPr>
          <p:cNvPr id="7" name="Picture 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221977" y="2091175"/>
            <a:ext cx="2775776" cy="281178"/>
          </a:xfrm>
          <a:prstGeom prst="rect">
            <a:avLst/>
          </a:prstGeom>
        </p:spPr>
      </p:pic>
    </p:spTree>
    <p:extLst>
      <p:ext uri="{BB962C8B-B14F-4D97-AF65-F5344CB8AC3E}">
        <p14:creationId xmlns:p14="http://schemas.microsoft.com/office/powerpoint/2010/main" val="531255635"/>
      </p:ext>
    </p:extLst>
  </p:cSld>
  <p:clrMapOvr>
    <a:masterClrMapping/>
  </p:clrMapOvr>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mc:AlternateContent xmlns:mc="http://schemas.openxmlformats.org/markup-compatibility/2006" xmlns:a14="http://schemas.microsoft.com/office/drawing/2010/main">
        <mc:Choice Requires="a14">
          <p:sp>
            <p:nvSpPr>
              <p:cNvPr id="5" name="TextBox 4"/>
              <p:cNvSpPr txBox="1"/>
              <p:nvPr/>
            </p:nvSpPr>
            <p:spPr>
              <a:xfrm>
                <a:off x="342900" y="1817370"/>
                <a:ext cx="8423910" cy="2909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sa teraz, ako vyzerá kvalitatívny charakter nájdeného riešenia.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dostatočne dlhé časy, teda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Časť riešenia zodpovedajúca riešeniu bez pravej strany „exponenciálne vymrie“ (prakticky stačí čas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niekoľkokrát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 po dlhom čase nastane „vynútený pohyb“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Exponenciálneho vymretiu homogénneho riešenia hovoríme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„prechodový jav“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aj fáza vynútených kmitov závisia na vynucujúcej frekvencii, tak ako to ukazujú vzorce</a:t>
                </a:r>
              </a:p>
            </p:txBody>
          </p:sp>
        </mc:Choice>
        <mc:Fallback xmlns="">
          <p:sp>
            <p:nvSpPr>
              <p:cNvPr id="5" name="TextBox 4"/>
              <p:cNvSpPr txBox="1">
                <a:spLocks noRot="1" noChangeAspect="1" noMove="1" noResize="1" noEditPoints="1" noAdjustHandles="1" noChangeArrowheads="1" noChangeShapeType="1" noTextEdit="1"/>
              </p:cNvSpPr>
              <p:nvPr/>
            </p:nvSpPr>
            <p:spPr>
              <a:xfrm>
                <a:off x="342900" y="1817370"/>
                <a:ext cx="8423910" cy="2909643"/>
              </a:xfrm>
              <a:prstGeom prst="rect">
                <a:avLst/>
              </a:prstGeom>
              <a:blipFill rotWithShape="0">
                <a:blip r:embed="rId8"/>
                <a:stretch>
                  <a:fillRect l="-579" t="-1048" r="-651" b="-2516"/>
                </a:stretch>
              </a:blipFill>
            </p:spPr>
            <p:txBody>
              <a:bodyPr/>
              <a:lstStyle/>
              <a:p>
                <a:r>
                  <a:rPr lang="sk-SK">
                    <a:noFill/>
                  </a:rPr>
                  <a:t> </a:t>
                </a:r>
              </a:p>
            </p:txBody>
          </p:sp>
        </mc:Fallback>
      </mc:AlternateContent>
      <p:pic>
        <p:nvPicPr>
          <p:cNvPr id="14" name="Picture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39" y="3065019"/>
            <a:ext cx="2524125" cy="320040"/>
          </a:xfrm>
          <a:prstGeom prst="rect">
            <a:avLst/>
          </a:prstGeom>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373886" y="4829004"/>
            <a:ext cx="2976372" cy="582930"/>
          </a:xfrm>
          <a:prstGeom prst="rect">
            <a:avLst/>
          </a:prstGeom>
        </p:spPr>
      </p:pic>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767453" y="5031598"/>
            <a:ext cx="2775776" cy="28117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07938" y="5661436"/>
                <a:ext cx="83553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 prostý pohľad na tie vzorce s cieľom „vyšetriť priebeh funkcie v závislosti na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ukazuje, že sa môže diať niečo zaujímavé v oblasti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sú menovatele výrazne malé. Pozrime si najprv numerické obrázky.</a:t>
                </a:r>
              </a:p>
            </p:txBody>
          </p:sp>
        </mc:Choice>
        <mc:Fallback xmlns="">
          <p:sp>
            <p:nvSpPr>
              <p:cNvPr id="3" name="TextBox 2"/>
              <p:cNvSpPr txBox="1">
                <a:spLocks noRot="1" noChangeAspect="1" noMove="1" noResize="1" noEditPoints="1" noAdjustHandles="1" noChangeArrowheads="1" noChangeShapeType="1" noTextEdit="1"/>
              </p:cNvSpPr>
              <p:nvPr/>
            </p:nvSpPr>
            <p:spPr>
              <a:xfrm>
                <a:off x="307938" y="5661436"/>
                <a:ext cx="8355330" cy="923330"/>
              </a:xfrm>
              <a:prstGeom prst="rect">
                <a:avLst/>
              </a:prstGeom>
              <a:blipFill rotWithShape="0">
                <a:blip r:embed="rId12"/>
                <a:stretch>
                  <a:fillRect l="-657" t="-3974" b="-9934"/>
                </a:stretch>
              </a:blipFill>
            </p:spPr>
            <p:txBody>
              <a:bodyPr/>
              <a:lstStyle/>
              <a:p>
                <a:r>
                  <a:rPr lang="en-US">
                    <a:noFill/>
                  </a:rPr>
                  <a:t> </a:t>
                </a:r>
              </a:p>
            </p:txBody>
          </p:sp>
        </mc:Fallback>
      </mc:AlternateContent>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spTree>
    <p:extLst>
      <p:ext uri="{BB962C8B-B14F-4D97-AF65-F5344CB8AC3E}">
        <p14:creationId xmlns:p14="http://schemas.microsoft.com/office/powerpoint/2010/main" val="2519224775"/>
      </p:ext>
    </p:extLst>
  </p:cSld>
  <p:clrMapOvr>
    <a:masterClrMapping/>
  </p:clrMapOvr>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18" y="819987"/>
            <a:ext cx="5458587" cy="5163271"/>
          </a:xfrm>
          <a:prstGeom prst="rect">
            <a:avLst/>
          </a:prstGeom>
          <a:ln>
            <a:solidFill>
              <a:srgbClr val="FF0000"/>
            </a:solidFill>
          </a:ln>
        </p:spPr>
      </p:pic>
      <p:sp>
        <p:nvSpPr>
          <p:cNvPr id="6" name="TextBox 5"/>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7" name="TextBox 6"/>
              <p:cNvSpPr txBox="1"/>
              <p:nvPr/>
            </p:nvSpPr>
            <p:spPr>
              <a:xfrm>
                <a:off x="5879950" y="604833"/>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=0.5</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79950" y="604833"/>
                <a:ext cx="2743200" cy="1200329"/>
              </a:xfrm>
              <a:prstGeom prst="rect">
                <a:avLst/>
              </a:prstGeom>
              <a:blipFill rotWithShape="0">
                <a:blip r:embed="rId5"/>
                <a:stretch>
                  <a:fillRect l="-2000" t="-2538" r="-2000"/>
                </a:stretch>
              </a:blipFill>
            </p:spPr>
            <p:txBody>
              <a:bodyPr/>
              <a:lstStyle/>
              <a:p>
                <a:r>
                  <a:rPr lang="en-US">
                    <a:noFill/>
                  </a:rPr>
                  <a:t> </a:t>
                </a:r>
              </a:p>
            </p:txBody>
          </p:sp>
        </mc:Fallback>
      </mc:AlternateContent>
      <p:sp>
        <p:nvSpPr>
          <p:cNvPr id="8" name="TextBox 7"/>
          <p:cNvSpPr txBox="1"/>
          <p:nvPr/>
        </p:nvSpPr>
        <p:spPr>
          <a:xfrm>
            <a:off x="5745480" y="1952737"/>
            <a:ext cx="3326802" cy="4524315"/>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Obrázky boli nakreslené v programe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pre zaujímavosť som do nich nakopíroval aj príslušný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plotovací</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príkaz. I keď nepoznáte jazyk programu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prezrite si ten príkaz a zistíte, že porozumiete jeho štruktúru. Nebojte sa lúštiť neznáme veci, je to zábavné, poučné a často nevyhnutné, lebo návody a popisy funkčnosti sú často neúplné alebo dokonca chybné. Otázka </a:t>
            </a:r>
            <a:r>
              <a:rPr kumimoji="0" lang="sk-SK"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„Ako to funguje?“</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patrí do kompetencie fyzika.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Všimnite si napríklad, že potrebná funkcia sa nevolá atan2 ale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ArcTan</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594899701"/>
      </p:ext>
    </p:extLst>
  </p:cSld>
  <p:clrMapOvr>
    <a:masterClrMapping/>
  </p:clrMapOvr>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8016"/>
          <a:stretch/>
        </p:blipFill>
        <p:spPr>
          <a:xfrm>
            <a:off x="493974" y="1405890"/>
            <a:ext cx="5344271" cy="5283918"/>
          </a:xfrm>
          <a:prstGeom prst="rect">
            <a:avLst/>
          </a:prstGeom>
          <a:ln>
            <a:solidFill>
              <a:srgbClr val="FF0000"/>
            </a:solidFill>
          </a:ln>
        </p:spPr>
      </p:pic>
      <mc:AlternateContent xmlns:mc="http://schemas.openxmlformats.org/markup-compatibility/2006" xmlns:a14="http://schemas.microsoft.com/office/drawing/2010/main">
        <mc:Choice Requires="a14">
          <p:sp>
            <p:nvSpPr>
              <p:cNvPr id="3" name="TextBox 2"/>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=0.1</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sp>
        <p:nvSpPr>
          <p:cNvPr id="4" name="TextBox 3"/>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spTree>
    <p:extLst>
      <p:ext uri="{BB962C8B-B14F-4D97-AF65-F5344CB8AC3E}">
        <p14:creationId xmlns:p14="http://schemas.microsoft.com/office/powerpoint/2010/main" val="3435166580"/>
      </p:ext>
    </p:extLst>
  </p:cSld>
  <p:clrMapOvr>
    <a:masterClrMapping/>
  </p:clrMapOvr>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2">
            <a:extLst>
              <a:ext uri="{28A0092B-C50C-407E-A947-70E740481C1C}">
                <a14:useLocalDpi xmlns:a14="http://schemas.microsoft.com/office/drawing/2010/main" val="0"/>
              </a:ext>
            </a:extLst>
          </a:blip>
          <a:srcRect t="8249"/>
          <a:stretch/>
        </p:blipFill>
        <p:spPr>
          <a:xfrm>
            <a:off x="491107" y="1188720"/>
            <a:ext cx="5487166" cy="5174373"/>
          </a:xfrm>
          <a:prstGeom prst="rect">
            <a:avLst/>
          </a:prstGeom>
          <a:ln>
            <a:solidFill>
              <a:srgbClr val="FF0000"/>
            </a:solidFill>
          </a:ln>
        </p:spPr>
      </p:pic>
      <p:sp>
        <p:nvSpPr>
          <p:cNvPr id="3" name="TextBox 2"/>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5" name="TextBox 4"/>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=2.0</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spTree>
    <p:extLst>
      <p:ext uri="{BB962C8B-B14F-4D97-AF65-F5344CB8AC3E}">
        <p14:creationId xmlns:p14="http://schemas.microsoft.com/office/powerpoint/2010/main" val="1140573088"/>
      </p:ext>
    </p:extLst>
  </p:cSld>
  <p:clrMapOvr>
    <a:masterClrMapping/>
  </p:clrMapOvr>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4" name="TextBox 3"/>
              <p:cNvSpPr txBox="1"/>
              <p:nvPr/>
            </p:nvSpPr>
            <p:spPr>
              <a:xfrm>
                <a:off x="206188" y="887506"/>
                <a:ext cx="86061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prezentovaných grafov je zrejmé, že amplitúda vynútených kmitov má výrazné maximum v oblasti, keď frekvencia vynucujúcej sily je blízka k frekvencii vlastných kmitov oscilátora, teda kmitov zodpovedajúcich riešeniu „bez pravej strany“. Tento jav sa volá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rezonancia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Vidno tiež, že rezonančný pík je veľmi úzky ak koeficient trenia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malý. Porovnaním obrázkov vidíme, že šírka rezonančného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rádovo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veľkosť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6188" y="887506"/>
                <a:ext cx="8606118" cy="1754326"/>
              </a:xfrm>
              <a:prstGeom prst="rect">
                <a:avLst/>
              </a:prstGeom>
              <a:blipFill rotWithShape="0">
                <a:blip r:embed="rId6"/>
                <a:stretch>
                  <a:fillRect l="-637" t="-2091" b="-4878"/>
                </a:stretch>
              </a:blipFill>
            </p:spPr>
            <p:txBody>
              <a:bodyPr/>
              <a:lstStyle/>
              <a:p>
                <a:r>
                  <a:rPr lang="en-US">
                    <a:noFill/>
                  </a:rPr>
                  <a:t> </a:t>
                </a:r>
              </a:p>
            </p:txBody>
          </p:sp>
        </mc:Fallback>
      </mc:AlternateContent>
      <p:pic>
        <p:nvPicPr>
          <p:cNvPr id="5" name="Picture 4" descr="Screen Clipping"/>
          <p:cNvPicPr>
            <a:picLocks noChangeAspect="1"/>
          </p:cNvPicPr>
          <p:nvPr/>
        </p:nvPicPr>
        <p:blipFill rotWithShape="1">
          <a:blip r:embed="rId7">
            <a:extLst>
              <a:ext uri="{28A0092B-C50C-407E-A947-70E740481C1C}">
                <a14:useLocalDpi xmlns:a14="http://schemas.microsoft.com/office/drawing/2010/main" val="0"/>
              </a:ext>
            </a:extLst>
          </a:blip>
          <a:srcRect r="13328" b="44863"/>
          <a:stretch/>
        </p:blipFill>
        <p:spPr>
          <a:xfrm>
            <a:off x="314032" y="2741941"/>
            <a:ext cx="5138501" cy="3726591"/>
          </a:xfrm>
          <a:prstGeom prst="rect">
            <a:avLst/>
          </a:prstGeom>
          <a:ln>
            <a:solidFill>
              <a:srgbClr val="FF0000"/>
            </a:solidFill>
          </a:ln>
        </p:spPr>
      </p:pic>
      <p:cxnSp>
        <p:nvCxnSpPr>
          <p:cNvPr id="7" name="Straight Connector 6"/>
          <p:cNvCxnSpPr/>
          <p:nvPr/>
        </p:nvCxnSpPr>
        <p:spPr>
          <a:xfrm>
            <a:off x="1658473" y="3863384"/>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32557" y="3880859"/>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2954317" y="3831356"/>
                <a:ext cx="19032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=0.5</m:t>
                      </m:r>
                    </m:oMath>
                  </m:oMathPara>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54317" y="3831356"/>
                <a:ext cx="1903278" cy="369332"/>
              </a:xfrm>
              <a:prstGeom prst="rect">
                <a:avLst/>
              </a:prstGeom>
              <a:blipFill rotWithShape="0">
                <a:blip r:embed="rId8"/>
                <a:stretch>
                  <a:fillRect b="-1667"/>
                </a:stretch>
              </a:blipFill>
            </p:spPr>
            <p:txBody>
              <a:bodyPr/>
              <a:lstStyle/>
              <a:p>
                <a:r>
                  <a:rPr lang="en-US">
                    <a:noFill/>
                  </a:rPr>
                  <a:t> </a:t>
                </a:r>
              </a:p>
            </p:txBody>
          </p:sp>
        </mc:Fallback>
      </mc:AlternateContent>
      <p:sp>
        <p:nvSpPr>
          <p:cNvPr id="11" name="TextBox 10"/>
          <p:cNvSpPr txBox="1"/>
          <p:nvPr/>
        </p:nvSpPr>
        <p:spPr>
          <a:xfrm>
            <a:off x="5486401" y="2573867"/>
            <a:ext cx="354471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obrázku je „šírka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naznačená zvislými červenými čiarami.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Nedefinovali sme presne, čo nazývame šírkou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každý pokus o presnú definíciu by bol značne ľubovoľný. Všimnime si tiež, že ani pojem „frekvencia vlastných kmitov tlmeného oscilátora“ nie je dosť exaktne definovateľná, videli sme, že taká frekvencia je rádovo definovateľná iba s presnosťou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717017" y="6341137"/>
            <a:ext cx="1163002" cy="278701"/>
          </a:xfrm>
          <a:prstGeom prst="rect">
            <a:avLst/>
          </a:prstGeom>
        </p:spPr>
      </p:pic>
      <p:pic>
        <p:nvPicPr>
          <p:cNvPr id="14" name="Picture 1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415996" y="6358070"/>
            <a:ext cx="1010031" cy="278701"/>
          </a:xfrm>
          <a:prstGeom prst="rect">
            <a:avLst/>
          </a:prstGeom>
        </p:spPr>
      </p:pic>
    </p:spTree>
    <p:extLst>
      <p:ext uri="{BB962C8B-B14F-4D97-AF65-F5344CB8AC3E}">
        <p14:creationId xmlns:p14="http://schemas.microsoft.com/office/powerpoint/2010/main" val="2596738233"/>
      </p:ext>
    </p:extLst>
  </p:cSld>
  <p:clrMapOvr>
    <a:masterClrMapping/>
  </p:clrMapOvr>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sp>
        <p:nvSpPr>
          <p:cNvPr id="3" name="TextBox 2"/>
          <p:cNvSpPr txBox="1"/>
          <p:nvPr/>
        </p:nvSpPr>
        <p:spPr>
          <a:xfrm>
            <a:off x="237067" y="1185333"/>
            <a:ext cx="84440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 je „ľudovo populárny“ jav. Spomeňme napríklad varovania o pochodujúcom vojsku, ktoré rozkmitá most a stým súvisiaci vojenský príkaz „Zrušiť krok!“ Je to trochu na úrovni ľudovej rozprávky, ale nasledujúce linky na videá na webe ukazujú, že niečo podobné naozaj exituje.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356783" y="2408625"/>
            <a:ext cx="69608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https://www.youtube.com/watch?v=j-zczJXSxnw</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https://www.youtube.com/watch?v=eAXVa__XWZ8</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https://www.youtube.com/watch?v=uWoiMMLIvco</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93511" y="3544711"/>
            <a:ext cx="842151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 tom, že v učebniciach sa podobné príklady uvádzajú ako ilustrácia pri výklade vynútených kmitov lineárneho tlmeného oscilátora. Rozkmitaný most je matematicky riadne iná káva. I keď pravda je aj taká, že niekde v hlbinách matematiky sa dajú nájsť súvislosti medzi „matematikou oscilátora“ a „matematikou mosta“. Bez vysvetlenia uveďme len mystické zaklínadlo „analytické vlastnosti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Greenovej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funkcie“ (možno si na to spomeniete pri štúdiu teoretickej fyziky). Ani toto zaklínadlo nevysvetľuje všetko. V tých ukážkach most 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Tahome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spadol nie kvôli jednoduchému periodickému vynucovaniu ale kvôli vírom vyvolaným vetrom a Miléniový most v Londýne dostal bočné kmity najmä vďaka inžiniermi nepredpokladanej (psychologickej?) spätnej väzbe medzi pohybom davu a reakciami mosta.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8412558"/>
      </p:ext>
    </p:extLst>
  </p:cSld>
  <p:clrMapOvr>
    <a:masterClrMapping/>
  </p:clrMapOvr>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Matematické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2277374" y="1880558"/>
            <a:ext cx="1147313" cy="2139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86664" y="3881887"/>
            <a:ext cx="276045" cy="27604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2242863" y="1854680"/>
            <a:ext cx="60385" cy="603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863306" y="1854679"/>
            <a:ext cx="810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63306" y="169940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15706" y="1705161"/>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68106" y="1719545"/>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20506" y="1716677"/>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2906" y="1713809"/>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25306" y="172819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077" y="3236343"/>
            <a:ext cx="4117075" cy="1240766"/>
          </a:xfrm>
          <a:custGeom>
            <a:avLst/>
            <a:gdLst>
              <a:gd name="connsiteX0" fmla="*/ 0 w 4117075"/>
              <a:gd name="connsiteY0" fmla="*/ 0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0" fmla="*/ 0 w 4117075"/>
              <a:gd name="connsiteY0" fmla="*/ 0 h 1240766"/>
              <a:gd name="connsiteX1" fmla="*/ 1957177 w 4117075"/>
              <a:gd name="connsiteY1" fmla="*/ 2157 h 1240766"/>
              <a:gd name="connsiteX2" fmla="*/ 4117075 w 4117075"/>
              <a:gd name="connsiteY2" fmla="*/ 0 h 1240766"/>
              <a:gd name="connsiteX3" fmla="*/ 4106555 w 4117075"/>
              <a:gd name="connsiteY3" fmla="*/ 21837 h 1240766"/>
              <a:gd name="connsiteX4" fmla="*/ 2058537 w 4117075"/>
              <a:gd name="connsiteY4" fmla="*/ 1240766 h 1240766"/>
              <a:gd name="connsiteX5" fmla="*/ 10519 w 4117075"/>
              <a:gd name="connsiteY5" fmla="*/ 21837 h 1240766"/>
              <a:gd name="connsiteX6" fmla="*/ 0 w 4117075"/>
              <a:gd name="connsiteY6" fmla="*/ 0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48617 w 4117075"/>
              <a:gd name="connsiteY6" fmla="*/ 935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58142 w 4117075"/>
              <a:gd name="connsiteY6" fmla="*/ 1316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0" fmla="*/ 4117075 w 4117075"/>
              <a:gd name="connsiteY0" fmla="*/ 0 h 1240766"/>
              <a:gd name="connsiteX1" fmla="*/ 4106555 w 4117075"/>
              <a:gd name="connsiteY1" fmla="*/ 21837 h 1240766"/>
              <a:gd name="connsiteX2" fmla="*/ 2058537 w 4117075"/>
              <a:gd name="connsiteY2" fmla="*/ 1240766 h 1240766"/>
              <a:gd name="connsiteX3" fmla="*/ 10519 w 4117075"/>
              <a:gd name="connsiteY3" fmla="*/ 21837 h 1240766"/>
              <a:gd name="connsiteX4" fmla="*/ 0 w 4117075"/>
              <a:gd name="connsiteY4" fmla="*/ 0 h 124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075" h="1240766">
                <a:moveTo>
                  <a:pt x="4117075" y="0"/>
                </a:moveTo>
                <a:lnTo>
                  <a:pt x="4106555" y="21837"/>
                </a:lnTo>
                <a:cubicBezTo>
                  <a:pt x="3712142" y="747886"/>
                  <a:pt x="2942899" y="1240766"/>
                  <a:pt x="2058537" y="1240766"/>
                </a:cubicBezTo>
                <a:cubicBezTo>
                  <a:pt x="1174176" y="1240766"/>
                  <a:pt x="404932" y="747886"/>
                  <a:pt x="10519" y="21837"/>
                </a:cubicBezTo>
                <a:lnTo>
                  <a:pt x="0" y="0"/>
                </a:lnTo>
              </a:path>
            </a:pathLst>
          </a:cu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2809875"/>
            <a:ext cx="6953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600450" y="2733675"/>
            <a:ext cx="8858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p:cNvCxnSpPr/>
          <p:nvPr/>
        </p:nvCxnSpPr>
        <p:spPr>
          <a:xfrm>
            <a:off x="3429000" y="4000500"/>
            <a:ext cx="0" cy="1247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133725" y="3476625"/>
            <a:ext cx="285750" cy="542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38525" y="4019550"/>
            <a:ext cx="523875" cy="10287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81325" y="4010025"/>
            <a:ext cx="457200" cy="276225"/>
          </a:xfrm>
          <a:prstGeom prst="straightConnector1">
            <a:avLst/>
          </a:prstGeom>
          <a:ln w="28575">
            <a:solidFill>
              <a:srgbClr val="0086E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00375" y="4286250"/>
            <a:ext cx="438150" cy="962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90900" y="5038725"/>
            <a:ext cx="581025" cy="228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463925" y="4835525"/>
            <a:ext cx="162878" cy="166307"/>
          </a:xfrm>
          <a:prstGeom prst="rect">
            <a:avLst/>
          </a:prstGeom>
        </p:spPr>
      </p:pic>
      <p:pic>
        <p:nvPicPr>
          <p:cNvPr id="39" name="Picture 3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787775" y="4445000"/>
            <a:ext cx="274320" cy="197168"/>
          </a:xfrm>
          <a:prstGeom prst="rect">
            <a:avLst/>
          </a:prstGeom>
        </p:spPr>
      </p:pic>
      <p:pic>
        <p:nvPicPr>
          <p:cNvPr id="41" name="Picture 4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892426" y="3949700"/>
            <a:ext cx="229743" cy="197168"/>
          </a:xfrm>
          <a:prstGeom prst="rect">
            <a:avLst/>
          </a:prstGeom>
        </p:spPr>
      </p:pic>
      <mc:AlternateContent xmlns:mc="http://schemas.openxmlformats.org/markup-compatibility/2006" xmlns:a14="http://schemas.microsoft.com/office/drawing/2010/main">
        <mc:Choice Requires="a14">
          <p:sp>
            <p:nvSpPr>
              <p:cNvPr id="42" name="TextBox 41"/>
              <p:cNvSpPr txBox="1"/>
              <p:nvPr/>
            </p:nvSpPr>
            <p:spPr>
              <a:xfrm>
                <a:off x="4095750" y="857250"/>
                <a:ext cx="4714875" cy="507831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Hmotný bod na nehmotnom závese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dĺžky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(tyčke alebo lanku)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Trajektóriou je kružnica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tangenciálnom smere pôsobí len zložka tiaže o veľkosti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𝑚𝑔</m:t>
                    </m:r>
                    <m:r>
                      <m:rPr>
                        <m:sty m:val="p"/>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d>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Výchylku hmotného bodu meriame dĺžkou dráhy pozdĺž kružnice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Dráhu od rovnovážneho bodu doľava chápeme ako kladnú, doprava ako zápornú</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Tangenciálnme zrýchlenie vyjadruje zmenu rýchlosti v dotyčnicovom smere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teda bude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dráhja pozdĺž kružnice sa vyjadruje ako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𝑠</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𝑙</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preto nakoniec dostaneme rovnicu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095750" y="857250"/>
                <a:ext cx="4714875" cy="5078313"/>
              </a:xfrm>
              <a:prstGeom prst="rect">
                <a:avLst/>
              </a:prstGeom>
              <a:blipFill>
                <a:blip r:embed="rId14"/>
                <a:stretch>
                  <a:fillRect l="-906" t="-720" r="-2329" b="-960"/>
                </a:stretch>
              </a:blipFill>
            </p:spPr>
            <p:txBody>
              <a:bodyPr/>
              <a:lstStyle/>
              <a:p>
                <a:r>
                  <a:rPr lang="en-US">
                    <a:noFill/>
                  </a:rPr>
                  <a:t> </a:t>
                </a:r>
              </a:p>
            </p:txBody>
          </p:sp>
        </mc:Fallback>
      </mc:AlternateContent>
      <p:cxnSp>
        <p:nvCxnSpPr>
          <p:cNvPr id="44" name="Straight Connector 43"/>
          <p:cNvCxnSpPr>
            <a:stCxn id="7" idx="1"/>
          </p:cNvCxnSpPr>
          <p:nvPr/>
        </p:nvCxnSpPr>
        <p:spPr>
          <a:xfrm>
            <a:off x="2251706" y="1863523"/>
            <a:ext cx="25875" cy="338475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49500" y="2473325"/>
            <a:ext cx="132017" cy="150876"/>
          </a:xfrm>
          <a:prstGeom prst="rect">
            <a:avLst/>
          </a:prstGeom>
        </p:spPr>
      </p:pic>
      <p:pic>
        <p:nvPicPr>
          <p:cNvPr id="53" name="Picture 52"/>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5397501" y="4511675"/>
            <a:ext cx="1997393" cy="504063"/>
          </a:xfrm>
          <a:prstGeom prst="rect">
            <a:avLst/>
          </a:prstGeom>
        </p:spPr>
      </p:pic>
      <p:pic>
        <p:nvPicPr>
          <p:cNvPr id="50" name="Picture 49"/>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863851" y="2720976"/>
            <a:ext cx="51435" cy="161163"/>
          </a:xfrm>
          <a:prstGeom prst="rect">
            <a:avLst/>
          </a:prstGeom>
        </p:spPr>
      </p:pic>
      <p:pic>
        <p:nvPicPr>
          <p:cNvPr id="52" name="Picture 51"/>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5387976" y="6016625"/>
            <a:ext cx="1786509" cy="504063"/>
          </a:xfrm>
          <a:prstGeom prst="rect">
            <a:avLst/>
          </a:prstGeom>
        </p:spPr>
      </p:pic>
      <p:sp>
        <p:nvSpPr>
          <p:cNvPr id="54" name="Rectangle 53"/>
          <p:cNvSpPr/>
          <p:nvPr/>
        </p:nvSpPr>
        <p:spPr>
          <a:xfrm>
            <a:off x="5229225" y="5905500"/>
            <a:ext cx="2028825" cy="781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9520954"/>
      </p:ext>
    </p:extLst>
  </p:cSld>
  <p:clrMapOvr>
    <a:masterClrMapping/>
  </p:clrMapOvr>
  <p:extLst mod="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Matematické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 name="Straight Connector 4"/>
          <p:cNvCxnSpPr/>
          <p:nvPr/>
        </p:nvCxnSpPr>
        <p:spPr>
          <a:xfrm>
            <a:off x="2277374" y="1880558"/>
            <a:ext cx="1147313" cy="21393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3286664" y="3881887"/>
            <a:ext cx="276045" cy="276045"/>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p:cNvSpPr/>
          <p:nvPr/>
        </p:nvSpPr>
        <p:spPr>
          <a:xfrm>
            <a:off x="2242863" y="1854680"/>
            <a:ext cx="60385" cy="6038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p:cNvCxnSpPr/>
          <p:nvPr/>
        </p:nvCxnSpPr>
        <p:spPr>
          <a:xfrm>
            <a:off x="1863306" y="1854679"/>
            <a:ext cx="8108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863306" y="169940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015706" y="1705161"/>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68106" y="1719545"/>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320506" y="1716677"/>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472906" y="1713809"/>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25306" y="1728193"/>
            <a:ext cx="138022" cy="146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077" y="3236343"/>
            <a:ext cx="4117075" cy="1240766"/>
          </a:xfrm>
          <a:custGeom>
            <a:avLst/>
            <a:gdLst>
              <a:gd name="connsiteX0" fmla="*/ 0 w 4117075"/>
              <a:gd name="connsiteY0" fmla="*/ 0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0" fmla="*/ 0 w 4117075"/>
              <a:gd name="connsiteY0" fmla="*/ 0 h 1240766"/>
              <a:gd name="connsiteX1" fmla="*/ 1957177 w 4117075"/>
              <a:gd name="connsiteY1" fmla="*/ 2157 h 1240766"/>
              <a:gd name="connsiteX2" fmla="*/ 4117075 w 4117075"/>
              <a:gd name="connsiteY2" fmla="*/ 0 h 1240766"/>
              <a:gd name="connsiteX3" fmla="*/ 4106555 w 4117075"/>
              <a:gd name="connsiteY3" fmla="*/ 21837 h 1240766"/>
              <a:gd name="connsiteX4" fmla="*/ 2058537 w 4117075"/>
              <a:gd name="connsiteY4" fmla="*/ 1240766 h 1240766"/>
              <a:gd name="connsiteX5" fmla="*/ 10519 w 4117075"/>
              <a:gd name="connsiteY5" fmla="*/ 21837 h 1240766"/>
              <a:gd name="connsiteX6" fmla="*/ 0 w 4117075"/>
              <a:gd name="connsiteY6" fmla="*/ 0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48617 w 4117075"/>
              <a:gd name="connsiteY6" fmla="*/ 935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6" fmla="*/ 2058142 w 4117075"/>
              <a:gd name="connsiteY6" fmla="*/ 131697 h 1240766"/>
              <a:gd name="connsiteX0" fmla="*/ 1957177 w 4117075"/>
              <a:gd name="connsiteY0" fmla="*/ 2157 h 1240766"/>
              <a:gd name="connsiteX1" fmla="*/ 4117075 w 4117075"/>
              <a:gd name="connsiteY1" fmla="*/ 0 h 1240766"/>
              <a:gd name="connsiteX2" fmla="*/ 4106555 w 4117075"/>
              <a:gd name="connsiteY2" fmla="*/ 21837 h 1240766"/>
              <a:gd name="connsiteX3" fmla="*/ 2058537 w 4117075"/>
              <a:gd name="connsiteY3" fmla="*/ 1240766 h 1240766"/>
              <a:gd name="connsiteX4" fmla="*/ 10519 w 4117075"/>
              <a:gd name="connsiteY4" fmla="*/ 21837 h 1240766"/>
              <a:gd name="connsiteX5" fmla="*/ 0 w 4117075"/>
              <a:gd name="connsiteY5" fmla="*/ 0 h 1240766"/>
              <a:gd name="connsiteX0" fmla="*/ 4117075 w 4117075"/>
              <a:gd name="connsiteY0" fmla="*/ 0 h 1240766"/>
              <a:gd name="connsiteX1" fmla="*/ 4106555 w 4117075"/>
              <a:gd name="connsiteY1" fmla="*/ 21837 h 1240766"/>
              <a:gd name="connsiteX2" fmla="*/ 2058537 w 4117075"/>
              <a:gd name="connsiteY2" fmla="*/ 1240766 h 1240766"/>
              <a:gd name="connsiteX3" fmla="*/ 10519 w 4117075"/>
              <a:gd name="connsiteY3" fmla="*/ 21837 h 1240766"/>
              <a:gd name="connsiteX4" fmla="*/ 0 w 4117075"/>
              <a:gd name="connsiteY4" fmla="*/ 0 h 124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075" h="1240766">
                <a:moveTo>
                  <a:pt x="4117075" y="0"/>
                </a:moveTo>
                <a:lnTo>
                  <a:pt x="4106555" y="21837"/>
                </a:lnTo>
                <a:cubicBezTo>
                  <a:pt x="3712142" y="747886"/>
                  <a:pt x="2942899" y="1240766"/>
                  <a:pt x="2058537" y="1240766"/>
                </a:cubicBezTo>
                <a:cubicBezTo>
                  <a:pt x="1174176" y="1240766"/>
                  <a:pt x="404932" y="747886"/>
                  <a:pt x="10519" y="21837"/>
                </a:cubicBezTo>
                <a:lnTo>
                  <a:pt x="0" y="0"/>
                </a:lnTo>
              </a:path>
            </a:pathLst>
          </a:custGeom>
          <a:noFill/>
          <a:ln w="127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0" y="2809875"/>
            <a:ext cx="6953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3600450" y="2733675"/>
            <a:ext cx="885825" cy="981075"/>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 name="Straight Arrow Connector 23"/>
          <p:cNvCxnSpPr/>
          <p:nvPr/>
        </p:nvCxnSpPr>
        <p:spPr>
          <a:xfrm>
            <a:off x="3429000" y="4000500"/>
            <a:ext cx="0" cy="12477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3133725" y="3476625"/>
            <a:ext cx="285750" cy="542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438525" y="4019550"/>
            <a:ext cx="523875" cy="1028700"/>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2981325" y="4010025"/>
            <a:ext cx="457200" cy="276225"/>
          </a:xfrm>
          <a:prstGeom prst="straightConnector1">
            <a:avLst/>
          </a:prstGeom>
          <a:ln w="28575">
            <a:solidFill>
              <a:srgbClr val="0086EA"/>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00375" y="4286250"/>
            <a:ext cx="438150" cy="9620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90900" y="5038725"/>
            <a:ext cx="581025" cy="228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a:xfrm>
            <a:off x="3463925" y="4835525"/>
            <a:ext cx="162878" cy="166307"/>
          </a:xfrm>
          <a:prstGeom prst="rect">
            <a:avLst/>
          </a:prstGeom>
        </p:spPr>
      </p:pic>
      <p:pic>
        <p:nvPicPr>
          <p:cNvPr id="39" name="Picture 38"/>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3787775" y="4445000"/>
            <a:ext cx="274320" cy="197168"/>
          </a:xfrm>
          <a:prstGeom prst="rect">
            <a:avLst/>
          </a:prstGeom>
        </p:spPr>
      </p:pic>
      <p:pic>
        <p:nvPicPr>
          <p:cNvPr id="41" name="Picture 40"/>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892426" y="3949700"/>
            <a:ext cx="229743" cy="197168"/>
          </a:xfrm>
          <a:prstGeom prst="rect">
            <a:avLst/>
          </a:prstGeom>
        </p:spPr>
      </p:pic>
      <p:cxnSp>
        <p:nvCxnSpPr>
          <p:cNvPr id="44" name="Straight Connector 43"/>
          <p:cNvCxnSpPr>
            <a:stCxn id="7" idx="1"/>
          </p:cNvCxnSpPr>
          <p:nvPr/>
        </p:nvCxnSpPr>
        <p:spPr>
          <a:xfrm>
            <a:off x="2251706" y="1863523"/>
            <a:ext cx="25875" cy="3384752"/>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349500" y="2473325"/>
            <a:ext cx="132017" cy="150876"/>
          </a:xfrm>
          <a:prstGeom prst="rect">
            <a:avLst/>
          </a:prstGeom>
        </p:spPr>
      </p:pic>
      <p:pic>
        <p:nvPicPr>
          <p:cNvPr id="50" name="Picture 4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2863851" y="2720976"/>
            <a:ext cx="51435" cy="161163"/>
          </a:xfrm>
          <a:prstGeom prst="rect">
            <a:avLst/>
          </a:prstGeom>
        </p:spPr>
      </p:pic>
      <p:pic>
        <p:nvPicPr>
          <p:cNvPr id="52" name="Picture 51"/>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4930776" y="1063625"/>
            <a:ext cx="1786509" cy="504063"/>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4267199" y="1962150"/>
                <a:ext cx="465772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malé uhly platí </a:t>
                </a:r>
                <a14:m>
                  <m:oMath xmlns:m="http://schemas.openxmlformats.org/officeDocument/2006/math">
                    <m:func>
                      <m:func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funcPr>
                      <m:fName>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sin</m:t>
                        </m:r>
                      </m:fName>
                      <m:e>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e>
                        </m:d>
                      </m:e>
                    </m:fun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𝜑</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takže nakoniec máme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4267199" y="1962150"/>
                <a:ext cx="4657725" cy="923330"/>
              </a:xfrm>
              <a:prstGeom prst="rect">
                <a:avLst/>
              </a:prstGeom>
              <a:blipFill>
                <a:blip r:embed="rId20"/>
                <a:stretch>
                  <a:fillRect l="-1047" t="-3974"/>
                </a:stretch>
              </a:blipFill>
            </p:spPr>
            <p:txBody>
              <a:bodyPr/>
              <a:lstStyle/>
              <a:p>
                <a:r>
                  <a:rPr lang="en-US">
                    <a:noFill/>
                  </a:rPr>
                  <a:t> </a:t>
                </a:r>
              </a:p>
            </p:txBody>
          </p:sp>
        </mc:Fallback>
      </mc:AlternateContent>
      <p:pic>
        <p:nvPicPr>
          <p:cNvPr id="8" name="Picture 7"/>
          <p:cNvPicPr>
            <a:picLocks noChangeAspect="1"/>
          </p:cNvPicPr>
          <p:nvPr>
            <p:custDataLst>
              <p:tags r:id="rId7"/>
            </p:custDataLst>
          </p:nvPr>
        </p:nvPicPr>
        <p:blipFill>
          <a:blip r:embed="rId21" cstate="print">
            <a:extLst>
              <a:ext uri="{28A0092B-C50C-407E-A947-70E740481C1C}">
                <a14:useLocalDpi xmlns:a14="http://schemas.microsoft.com/office/drawing/2010/main" val="0"/>
              </a:ext>
            </a:extLst>
          </a:blip>
          <a:stretch>
            <a:fillRect/>
          </a:stretch>
        </p:blipFill>
        <p:spPr>
          <a:xfrm>
            <a:off x="5330826" y="2682876"/>
            <a:ext cx="1193292" cy="504063"/>
          </a:xfrm>
          <a:prstGeom prst="rect">
            <a:avLst/>
          </a:prstGeom>
        </p:spPr>
      </p:pic>
      <p:sp>
        <p:nvSpPr>
          <p:cNvPr id="10" name="TextBox 9"/>
          <p:cNvSpPr txBox="1"/>
          <p:nvPr/>
        </p:nvSpPr>
        <p:spPr>
          <a:xfrm>
            <a:off x="4295775" y="3228975"/>
            <a:ext cx="46863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Porovnaním s rovnicou harmonického oscilátora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8" name="Picture 17"/>
          <p:cNvPicPr>
            <a:picLocks noChangeAspect="1"/>
          </p:cNvPicPr>
          <p:nvPr>
            <p:custDataLst>
              <p:tags r:id="rId8"/>
            </p:custDataLst>
          </p:nvPr>
        </p:nvPicPr>
        <p:blipFill>
          <a:blip r:embed="rId22" cstate="print">
            <a:extLst>
              <a:ext uri="{28A0092B-C50C-407E-A947-70E740481C1C}">
                <a14:useLocalDpi xmlns:a14="http://schemas.microsoft.com/office/drawing/2010/main" val="0"/>
              </a:ext>
            </a:extLst>
          </a:blip>
          <a:stretch>
            <a:fillRect/>
          </a:stretch>
        </p:blipFill>
        <p:spPr>
          <a:xfrm>
            <a:off x="5349878" y="4178302"/>
            <a:ext cx="2107121" cy="504063"/>
          </a:xfrm>
          <a:prstGeom prst="rect">
            <a:avLst/>
          </a:prstGeom>
        </p:spPr>
      </p:pic>
      <p:pic>
        <p:nvPicPr>
          <p:cNvPr id="20" name="Picture 19"/>
          <p:cNvPicPr>
            <a:picLocks noChangeAspect="1"/>
          </p:cNvPicPr>
          <p:nvPr>
            <p:custDataLst>
              <p:tags r:id="rId9"/>
            </p:custDataLst>
          </p:nvPr>
        </p:nvPicPr>
        <p:blipFill>
          <a:blip r:embed="rId23" cstate="print">
            <a:extLst>
              <a:ext uri="{28A0092B-C50C-407E-A947-70E740481C1C}">
                <a14:useLocalDpi xmlns:a14="http://schemas.microsoft.com/office/drawing/2010/main" val="0"/>
              </a:ext>
            </a:extLst>
          </a:blip>
          <a:stretch>
            <a:fillRect/>
          </a:stretch>
        </p:blipFill>
        <p:spPr>
          <a:xfrm>
            <a:off x="6845301" y="5645150"/>
            <a:ext cx="853821" cy="548640"/>
          </a:xfrm>
          <a:prstGeom prst="rect">
            <a:avLst/>
          </a:prstGeom>
        </p:spPr>
      </p:pic>
      <p:pic>
        <p:nvPicPr>
          <p:cNvPr id="25" name="Picture 24"/>
          <p:cNvPicPr>
            <a:picLocks noChangeAspect="1"/>
          </p:cNvPicPr>
          <p:nvPr>
            <p:custDataLst>
              <p:tags r:id="rId10"/>
            </p:custDataLst>
          </p:nvPr>
        </p:nvPicPr>
        <p:blipFill>
          <a:blip r:embed="rId24" cstate="print">
            <a:extLst>
              <a:ext uri="{28A0092B-C50C-407E-A947-70E740481C1C}">
                <a14:useLocalDpi xmlns:a14="http://schemas.microsoft.com/office/drawing/2010/main" val="0"/>
              </a:ext>
            </a:extLst>
          </a:blip>
          <a:stretch>
            <a:fillRect/>
          </a:stretch>
        </p:blipFill>
        <p:spPr>
          <a:xfrm>
            <a:off x="4111627" y="5835651"/>
            <a:ext cx="2072831" cy="229743"/>
          </a:xfrm>
          <a:prstGeom prst="rect">
            <a:avLst/>
          </a:prstGeom>
        </p:spPr>
      </p:pic>
      <p:sp>
        <p:nvSpPr>
          <p:cNvPr id="27" name="Rectangle 26"/>
          <p:cNvSpPr/>
          <p:nvPr/>
        </p:nvSpPr>
        <p:spPr>
          <a:xfrm>
            <a:off x="3838575" y="5524500"/>
            <a:ext cx="4229100" cy="914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500990"/>
      </p:ext>
    </p:extLst>
  </p:cSld>
  <p:clrMapOvr>
    <a:masterClrMapping/>
  </p:clrMapOvr>
  <p:extLst mod="1"/>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734808" y="209550"/>
            <a:ext cx="50637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Fyzikálne kyvadlo</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ttps://upload.wikimedia.org/wikipedia/commons/3/39/Physical-Pendulum-Labeled-Diagr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325" y="1395412"/>
            <a:ext cx="2095500" cy="257175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3276600" y="1419225"/>
                <a:ext cx="5105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tuhého telesa rotujúceho okolo fixnej osi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vzdialenosť ťažiska od osi)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276600" y="1419225"/>
                <a:ext cx="5105400" cy="646331"/>
              </a:xfrm>
              <a:prstGeom prst="rect">
                <a:avLst/>
              </a:prstGeom>
              <a:blipFill>
                <a:blip r:embed="rId9"/>
                <a:stretch>
                  <a:fillRect l="-1075" t="-5660" b="-14151"/>
                </a:stretch>
              </a:blipFill>
            </p:spPr>
            <p:txBody>
              <a:bodyPr/>
              <a:lstStyle/>
              <a:p>
                <a:r>
                  <a:rPr lang="en-US">
                    <a:noFill/>
                  </a:rPr>
                  <a:t> </a:t>
                </a:r>
              </a:p>
            </p:txBody>
          </p:sp>
        </mc:Fallback>
      </mc:AlternateContent>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4530725" y="2416175"/>
            <a:ext cx="1021842" cy="471488"/>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397377" y="3235325"/>
            <a:ext cx="3199257" cy="504063"/>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826001" y="5083175"/>
            <a:ext cx="1207008" cy="548640"/>
          </a:xfrm>
          <a:prstGeom prst="rect">
            <a:avLst/>
          </a:prstGeom>
        </p:spPr>
      </p:pic>
      <p:pic>
        <p:nvPicPr>
          <p:cNvPr id="13" name="Picture 12"/>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4340228" y="4130675"/>
            <a:ext cx="2402015" cy="504063"/>
          </a:xfrm>
          <a:prstGeom prst="rect">
            <a:avLst/>
          </a:prstGeom>
        </p:spPr>
      </p:pic>
      <p:sp>
        <p:nvSpPr>
          <p:cNvPr id="14" name="Rectangle 13"/>
          <p:cNvSpPr/>
          <p:nvPr/>
        </p:nvSpPr>
        <p:spPr>
          <a:xfrm>
            <a:off x="4619625" y="5000625"/>
            <a:ext cx="1571625" cy="8286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451551"/>
      </p:ext>
    </p:extLst>
  </p:cSld>
  <p:clrMapOvr>
    <a:masterClrMapping/>
  </p:clrMapOvr>
  <p:extLst mod="1"/>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00050" y="262890"/>
                <a:ext cx="828675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teda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jej riešenie „hľadáme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Robí sa to tak, že robíme „ako keby“ skúšku správnosti. Dosadíme navrhované riešenie do rovnice a vyskúšame, či je splnená. A zistíme, že aj môže byť splnená, ale to by sme museli voliť zatiaľ neznáme parametre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ľubovoľne, ale nejako konkrétne.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 dosaďme,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400050" y="262890"/>
                <a:ext cx="8286750" cy="2862322"/>
              </a:xfrm>
              <a:prstGeom prst="rect">
                <a:avLst/>
              </a:prstGeom>
              <a:blipFill rotWithShape="0">
                <a:blip r:embed="rId8"/>
                <a:stretch>
                  <a:fillRect l="-662" t="-1064" b="-2340"/>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2876550" y="187523"/>
            <a:ext cx="4968240" cy="520065"/>
          </a:xfrm>
          <a:prstGeom prst="rect">
            <a:avLst/>
          </a:prstGeom>
        </p:spPr>
      </p:pic>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021282" y="781359"/>
            <a:ext cx="2819400" cy="300990"/>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591627" y="3107603"/>
            <a:ext cx="5745480" cy="516255"/>
          </a:xfrm>
          <a:prstGeom prst="rect">
            <a:avLst/>
          </a:prstGeom>
        </p:spPr>
      </p:pic>
      <p:pic>
        <p:nvPicPr>
          <p:cNvPr id="5" name="Picture 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1612583" y="3713025"/>
            <a:ext cx="5861685" cy="1125855"/>
          </a:xfrm>
          <a:prstGeom prst="rect">
            <a:avLst/>
          </a:prstGeom>
        </p:spPr>
      </p:pic>
    </p:spTree>
    <p:extLst>
      <p:ext uri="{BB962C8B-B14F-4D97-AF65-F5344CB8AC3E}">
        <p14:creationId xmlns:p14="http://schemas.microsoft.com/office/powerpoint/2010/main" val="3089170037"/>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314450" y="2503170"/>
            <a:ext cx="633222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zložitejších sústav. Vlny.</a:t>
            </a:r>
          </a:p>
        </p:txBody>
      </p:sp>
    </p:spTree>
    <p:extLst>
      <p:ext uri="{BB962C8B-B14F-4D97-AF65-F5344CB8AC3E}">
        <p14:creationId xmlns:p14="http://schemas.microsoft.com/office/powerpoint/2010/main" val="1577118717"/>
      </p:ext>
    </p:extLst>
  </p:cSld>
  <p:clrMapOvr>
    <a:masterClrMapping/>
  </p:clrMapOvr>
  <p:extLst mod="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p>
        </p:txBody>
      </p:sp>
      <p:pic>
        <p:nvPicPr>
          <p:cNvPr id="48" name="Picture 47"/>
          <p:cNvPicPr>
            <a:picLocks noChangeAspect="1"/>
          </p:cNvPicPr>
          <p:nvPr/>
        </p:nvPicPr>
        <p:blipFill>
          <a:blip r:embed="rId2"/>
          <a:stretch>
            <a:fillRect/>
          </a:stretch>
        </p:blipFill>
        <p:spPr>
          <a:xfrm>
            <a:off x="1311991" y="939008"/>
            <a:ext cx="6053853" cy="3115326"/>
          </a:xfrm>
          <a:prstGeom prst="rect">
            <a:avLst/>
          </a:prstGeom>
        </p:spPr>
      </p:pic>
      <mc:AlternateContent xmlns:mc="http://schemas.openxmlformats.org/markup-compatibility/2006" xmlns:a14="http://schemas.microsoft.com/office/drawing/2010/main">
        <mc:Choice Requires="a14">
          <p:sp>
            <p:nvSpPr>
              <p:cNvPr id="49" name="TextBox 48"/>
              <p:cNvSpPr txBox="1"/>
              <p:nvPr/>
            </p:nvSpPr>
            <p:spPr>
              <a:xfrm>
                <a:off x="322730" y="4464423"/>
                <a:ext cx="8310283"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Uvažujme dva oscilátory, pre zjednodušenie výpočtov nech majú rovnaké hmotnosti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𝑚</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rovnaké tuhosti ich vratných pružín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𝐾</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.Oscilátory sú previazané pružinou tuhosti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 hornom obrázku sú oscilátory v rovnovážnych polohách, všetky pružiny považujeme za nedeformované. Na spodnom obrázku sú oba oscilátory vychýlené z rovnovážnych polôh. Polohu každého oscilátora určuje súradnica meraná od jeho rovnovážnej polohy.</a:t>
                </a:r>
              </a:p>
            </p:txBody>
          </p:sp>
        </mc:Choice>
        <mc:Fallback xmlns="">
          <p:sp>
            <p:nvSpPr>
              <p:cNvPr id="49" name="TextBox 48"/>
              <p:cNvSpPr txBox="1">
                <a:spLocks noRot="1" noChangeAspect="1" noMove="1" noResize="1" noEditPoints="1" noAdjustHandles="1" noChangeArrowheads="1" noChangeShapeType="1" noTextEdit="1"/>
              </p:cNvSpPr>
              <p:nvPr/>
            </p:nvSpPr>
            <p:spPr>
              <a:xfrm>
                <a:off x="322730" y="4464423"/>
                <a:ext cx="8310283" cy="1754326"/>
              </a:xfrm>
              <a:prstGeom prst="rect">
                <a:avLst/>
              </a:prstGeom>
              <a:blipFill rotWithShape="0">
                <a:blip r:embed="rId5"/>
                <a:stretch>
                  <a:fillRect l="-660" t="-1736" b="-4514"/>
                </a:stretch>
              </a:blipFill>
            </p:spPr>
            <p:txBody>
              <a:bodyPr/>
              <a:lstStyle/>
              <a:p>
                <a:r>
                  <a:rPr lang="sk-SK">
                    <a:noFill/>
                  </a:rPr>
                  <a:t> </a:t>
                </a:r>
              </a:p>
            </p:txBody>
          </p:sp>
        </mc:Fallback>
      </mc:AlternateContent>
    </p:spTree>
    <p:extLst>
      <p:ext uri="{BB962C8B-B14F-4D97-AF65-F5344CB8AC3E}">
        <p14:creationId xmlns:p14="http://schemas.microsoft.com/office/powerpoint/2010/main" val="907260017"/>
      </p:ext>
    </p:extLst>
  </p:cSld>
  <p:clrMapOvr>
    <a:masterClrMapping/>
  </p:clrMapOvr>
  <p:extLst mod="1"/>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4"/>
          <a:stretch>
            <a:fillRect/>
          </a:stretch>
        </p:blipFill>
        <p:spPr>
          <a:xfrm>
            <a:off x="2423616" y="1647220"/>
            <a:ext cx="3851680" cy="1982083"/>
          </a:xfrm>
          <a:prstGeom prst="rect">
            <a:avLst/>
          </a:prstGeom>
        </p:spPr>
      </p:pic>
      <p:sp>
        <p:nvSpPr>
          <p:cNvPr id="4" name="TextBox 3"/>
          <p:cNvSpPr txBox="1"/>
          <p:nvPr/>
        </p:nvSpPr>
        <p:spPr>
          <a:xfrm>
            <a:off x="322730" y="3648635"/>
            <a:ext cx="88212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Pohybové rovnice majú tvar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051859" y="4386728"/>
            <a:ext cx="2948940" cy="25527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4619810" y="4386728"/>
            <a:ext cx="2948940" cy="25527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286871" y="4760258"/>
                <a:ext cx="866887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Istý problém pri napísaní tých rovníc môže spôsobiť sila od väzbovej pružiny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Treba si uvedomiť, že keby výchylky oboch oscilátorov boli rovnaké, pružina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by vôbec nebola deformovaná, preto veľkosť sily, ktorou pružina pôsobí bude úmerná rozdielu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každú časticu pôsobí tá pružina silou proti smeru výchylky tej častice. Preto vo výraze pre silu v pohybovej rovnici pre časticu 1 musí výchylka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vystupovať so záporným znamienkom, preto je tam člen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𝑘</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presne opačný člen bude v rovnici pre druhú časticu.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86871" y="4760258"/>
                <a:ext cx="8668870" cy="2031325"/>
              </a:xfrm>
              <a:prstGeom prst="rect">
                <a:avLst/>
              </a:prstGeom>
              <a:blipFill rotWithShape="0">
                <a:blip r:embed="rId9"/>
                <a:stretch>
                  <a:fillRect l="-563" t="-1802" r="-211" b="-3904"/>
                </a:stretch>
              </a:blipFill>
            </p:spPr>
            <p:txBody>
              <a:bodyPr/>
              <a:lstStyle/>
              <a:p>
                <a:r>
                  <a:rPr lang="en-US">
                    <a:noFill/>
                  </a:rPr>
                  <a:t> </a:t>
                </a:r>
              </a:p>
            </p:txBody>
          </p:sp>
        </mc:Fallback>
      </mc:AlternateContent>
      <p:sp>
        <p:nvSpPr>
          <p:cNvPr id="10" name="TextBox 9"/>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p>
        </p:txBody>
      </p:sp>
    </p:spTree>
    <p:extLst>
      <p:ext uri="{BB962C8B-B14F-4D97-AF65-F5344CB8AC3E}">
        <p14:creationId xmlns:p14="http://schemas.microsoft.com/office/powerpoint/2010/main" val="2145328203"/>
      </p:ext>
    </p:extLst>
  </p:cSld>
  <p:clrMapOvr>
    <a:masterClrMapping/>
  </p:clrMapOvr>
  <p:extLst mod="1"/>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962212" y="531906"/>
            <a:ext cx="2948940" cy="255270"/>
          </a:xfrm>
          <a:prstGeom prst="rect">
            <a:avLst/>
          </a:prstGeom>
        </p:spPr>
      </p:pic>
      <p:pic>
        <p:nvPicPr>
          <p:cNvPr id="4" name="Picture 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503269" y="513976"/>
            <a:ext cx="2948940" cy="255270"/>
          </a:xfrm>
          <a:prstGeom prst="rect">
            <a:avLst/>
          </a:prstGeom>
        </p:spPr>
      </p:pic>
      <p:sp>
        <p:nvSpPr>
          <p:cNvPr id="5" name="TextBox 4"/>
          <p:cNvSpPr txBox="1"/>
          <p:nvPr/>
        </p:nvSpPr>
        <p:spPr>
          <a:xfrm>
            <a:off x="304800" y="1147482"/>
            <a:ext cx="8283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riešení tých rovníc použijeme „geniálny trik“, rovnice raz sčítame a raz odčítame a dostaneme iné dve rovnice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710330" y="1840753"/>
            <a:ext cx="3777615" cy="63627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304799" y="2501153"/>
                <a:ext cx="823856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tých rovniciach vystupujú hľadané funkcie len v kombináciách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prvej rovnici a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druhej rovnici. Tie rovnice sú navzájom nezávislé, možno ich riešiť každú samostatne. Zaveďme nové funkcie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04799" y="2501153"/>
                <a:ext cx="8238565" cy="923330"/>
              </a:xfrm>
              <a:prstGeom prst="rect">
                <a:avLst/>
              </a:prstGeom>
              <a:blipFill rotWithShape="0">
                <a:blip r:embed="rId14"/>
                <a:stretch>
                  <a:fillRect l="-592" t="-3289" r="-666" b="-9211"/>
                </a:stretch>
              </a:blipFill>
            </p:spPr>
            <p:txBody>
              <a:bodyPr/>
              <a:lstStyle/>
              <a:p>
                <a:r>
                  <a:rPr lang="en-US">
                    <a:noFill/>
                  </a:rPr>
                  <a:t> </a:t>
                </a:r>
              </a:p>
            </p:txBody>
          </p:sp>
        </mc:Fallback>
      </mc:AlternateContent>
      <p:pic>
        <p:nvPicPr>
          <p:cNvPr id="10" name="Picture 9"/>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217272" y="3508189"/>
            <a:ext cx="4566285" cy="255270"/>
          </a:xfrm>
          <a:prstGeom prst="rect">
            <a:avLst/>
          </a:prstGeom>
        </p:spPr>
      </p:pic>
      <p:pic>
        <p:nvPicPr>
          <p:cNvPr id="20" name="Picture 19"/>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033062" y="3920565"/>
            <a:ext cx="3533775" cy="300990"/>
          </a:xfrm>
          <a:prstGeom prst="rect">
            <a:avLst/>
          </a:prstGeom>
        </p:spPr>
      </p:pic>
      <p:sp>
        <p:nvSpPr>
          <p:cNvPr id="12" name="TextBox 11"/>
          <p:cNvSpPr txBox="1"/>
          <p:nvPr/>
        </p:nvSpPr>
        <p:spPr>
          <a:xfrm>
            <a:off x="259975" y="4258235"/>
            <a:ext cx="86688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dve nezávislé rovnice pre akoby dva harmonické oscilátory, všeobecné riešenie má tvar</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1535954" y="5005295"/>
            <a:ext cx="5730240" cy="259080"/>
          </a:xfrm>
          <a:prstGeom prst="rect">
            <a:avLst/>
          </a:prstGeom>
        </p:spPr>
      </p:pic>
      <mc:AlternateContent xmlns:mc="http://schemas.openxmlformats.org/markup-compatibility/2006" xmlns:a14="http://schemas.microsoft.com/office/drawing/2010/main">
        <mc:Choice Requires="a14">
          <p:sp>
            <p:nvSpPr>
              <p:cNvPr id="17" name="TextBox 16"/>
              <p:cNvSpPr txBox="1"/>
              <p:nvPr/>
            </p:nvSpPr>
            <p:spPr>
              <a:xfrm>
                <a:off x="286870" y="6266329"/>
                <a:ext cx="81937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Odtiaľ už ľahko vyjadríme pôvodné funkcie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7" name="TextBox 16"/>
              <p:cNvSpPr txBox="1">
                <a:spLocks noRot="1" noChangeAspect="1" noMove="1" noResize="1" noEditPoints="1" noAdjustHandles="1" noChangeArrowheads="1" noChangeShapeType="1" noTextEdit="1"/>
              </p:cNvSpPr>
              <p:nvPr/>
            </p:nvSpPr>
            <p:spPr>
              <a:xfrm>
                <a:off x="286870" y="6266329"/>
                <a:ext cx="8193742" cy="369332"/>
              </a:xfrm>
              <a:prstGeom prst="rect">
                <a:avLst/>
              </a:prstGeom>
              <a:blipFill rotWithShape="0">
                <a:blip r:embed="rId18"/>
                <a:stretch>
                  <a:fillRect l="-595" t="-9836" b="-24590"/>
                </a:stretch>
              </a:blipFill>
            </p:spPr>
            <p:txBody>
              <a:bodyPr/>
              <a:lstStyle/>
              <a:p>
                <a:r>
                  <a:rPr lang="en-US">
                    <a:noFill/>
                  </a:rPr>
                  <a:t> </a:t>
                </a:r>
              </a:p>
            </p:txBody>
          </p:sp>
        </mc:Fallback>
      </mc:AlternateContent>
      <p:pic>
        <p:nvPicPr>
          <p:cNvPr id="19" name="Picture 18"/>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a:xfrm>
            <a:off x="2647578" y="5489389"/>
            <a:ext cx="3244215" cy="611505"/>
          </a:xfrm>
          <a:prstGeom prst="rect">
            <a:avLst/>
          </a:prstGeom>
        </p:spPr>
      </p:pic>
    </p:spTree>
    <p:extLst>
      <p:ext uri="{BB962C8B-B14F-4D97-AF65-F5344CB8AC3E}">
        <p14:creationId xmlns:p14="http://schemas.microsoft.com/office/powerpoint/2010/main" val="176702236"/>
      </p:ext>
    </p:extLst>
  </p:cSld>
  <p:clrMapOvr>
    <a:masterClrMapping/>
  </p:clrMapOvr>
  <p:extLst mod="1"/>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473203" y="227105"/>
            <a:ext cx="6076950" cy="514350"/>
          </a:xfrm>
          <a:prstGeom prst="rect">
            <a:avLst/>
          </a:prstGeom>
        </p:spPr>
      </p:pic>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473203" y="980140"/>
            <a:ext cx="6076950" cy="514350"/>
          </a:xfrm>
          <a:prstGeom prst="rect">
            <a:avLst/>
          </a:prstGeom>
        </p:spPr>
      </p:pic>
      <p:sp>
        <p:nvSpPr>
          <p:cNvPr id="8" name="Rectangle 7"/>
          <p:cNvSpPr/>
          <p:nvPr/>
        </p:nvSpPr>
        <p:spPr>
          <a:xfrm>
            <a:off x="1219200" y="188257"/>
            <a:ext cx="6651812" cy="140746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p:cNvSpPr txBox="1"/>
              <p:nvPr/>
            </p:nvSpPr>
            <p:spPr>
              <a:xfrm>
                <a:off x="197223" y="1721224"/>
                <a:ext cx="8122023"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Všeobecné riešenie obsahuje 4 neznáme konštanty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Určíme ich z počiatočných hodnôt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príklad vyšetrime, ako vyzerá riešenie pre prípad, že vychýlime jeden oscilátor, druhý ostane v rovnovážnej polohe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97223" y="1721224"/>
                <a:ext cx="8122023" cy="1477328"/>
              </a:xfrm>
              <a:prstGeom prst="rect">
                <a:avLst/>
              </a:prstGeom>
              <a:blipFill rotWithShape="0">
                <a:blip r:embed="rId11"/>
                <a:stretch>
                  <a:fillRect l="-600" t="-2058" b="-5350"/>
                </a:stretch>
              </a:blipFill>
            </p:spPr>
            <p:txBody>
              <a:bodyPr/>
              <a:lstStyle/>
              <a:p>
                <a:r>
                  <a:rPr lang="en-US">
                    <a:noFill/>
                  </a:rPr>
                  <a:t> </a:t>
                </a:r>
              </a:p>
            </p:txBody>
          </p:sp>
        </mc:Fallback>
      </mc:AlternateContent>
      <p:pic>
        <p:nvPicPr>
          <p:cNvPr id="10" name="Picture 9"/>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876612" y="3239248"/>
            <a:ext cx="4594860" cy="255270"/>
          </a:xfrm>
          <a:prstGeom prst="rect">
            <a:avLst/>
          </a:prstGeom>
        </p:spPr>
      </p:pic>
      <mc:AlternateContent xmlns:mc="http://schemas.openxmlformats.org/markup-compatibility/2006" xmlns:a14="http://schemas.microsoft.com/office/drawing/2010/main">
        <mc:Choice Requires="a14">
          <p:sp>
            <p:nvSpPr>
              <p:cNvPr id="11" name="TextBox 10"/>
              <p:cNvSpPr txBox="1"/>
              <p:nvPr/>
            </p:nvSpPr>
            <p:spPr>
              <a:xfrm>
                <a:off x="206189" y="3576918"/>
                <a:ext cx="8417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Riešením je zjavne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dostaneme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06189" y="3576918"/>
                <a:ext cx="8417858" cy="369332"/>
              </a:xfrm>
              <a:prstGeom prst="rect">
                <a:avLst/>
              </a:prstGeom>
              <a:blipFill rotWithShape="0">
                <a:blip r:embed="rId13"/>
                <a:stretch>
                  <a:fillRect l="-652" t="-10000" b="-26667"/>
                </a:stretch>
              </a:blipFill>
            </p:spPr>
            <p:txBody>
              <a:bodyPr/>
              <a:lstStyle/>
              <a:p>
                <a:r>
                  <a:rPr lang="en-US">
                    <a:noFill/>
                  </a:rPr>
                  <a:t> </a:t>
                </a:r>
              </a:p>
            </p:txBody>
          </p:sp>
        </mc:Fallback>
      </mc:AlternateContent>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54005" y="4216402"/>
            <a:ext cx="4669155" cy="609600"/>
          </a:xfrm>
          <a:prstGeom prst="rect">
            <a:avLst/>
          </a:prstGeom>
        </p:spPr>
      </p:pic>
      <p:pic>
        <p:nvPicPr>
          <p:cNvPr id="17" name="Picture 16"/>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82289" y="4906684"/>
            <a:ext cx="4810125" cy="609600"/>
          </a:xfrm>
          <a:prstGeom prst="rect">
            <a:avLst/>
          </a:prstGeom>
        </p:spPr>
      </p:pic>
      <p:pic>
        <p:nvPicPr>
          <p:cNvPr id="1026" name="Picture 2" descr="http://www.acs.psu.edu/drussell/Demos/coupled/plot.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41975" y="4032903"/>
            <a:ext cx="2743200" cy="16954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5153" y="5979459"/>
            <a:ext cx="77634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Typický priebeh kmitov je na obrázku. Oscilátory kmitajú „</a:t>
            </a:r>
            <a:r>
              <a:rPr kumimoji="0" lang="sk-S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na striedačku“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2242390"/>
      </p:ext>
    </p:extLst>
  </p:cSld>
  <p:clrMapOvr>
    <a:masterClrMapping/>
  </p:clrMapOvr>
  <p:extLst mod="1"/>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942575" y="122517"/>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normálne módy</a:t>
            </a:r>
          </a:p>
        </p:txBody>
      </p:sp>
      <mc:AlternateContent xmlns:mc="http://schemas.openxmlformats.org/markup-compatibility/2006" xmlns:a14="http://schemas.microsoft.com/office/drawing/2010/main">
        <mc:Choice Requires="a14">
          <p:sp>
            <p:nvSpPr>
              <p:cNvPr id="4" name="TextBox 3"/>
              <p:cNvSpPr txBox="1"/>
              <p:nvPr/>
            </p:nvSpPr>
            <p:spPr>
              <a:xfrm>
                <a:off x="304800" y="986118"/>
                <a:ext cx="83371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Interpretačne zaujímavé riešenia dostaneme, ak vyberieme také počiatočné podmienky, aby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𝐴</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“-kmity, teda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04800" y="986118"/>
                <a:ext cx="8337176" cy="1200329"/>
              </a:xfrm>
              <a:prstGeom prst="rect">
                <a:avLst/>
              </a:prstGeom>
              <a:blipFill rotWithShape="0">
                <a:blip r:embed="rId6"/>
                <a:stretch>
                  <a:fillRect l="-585" t="-3046" b="-7107"/>
                </a:stretch>
              </a:blipFill>
            </p:spPr>
            <p:txBody>
              <a:bodyPr/>
              <a:lstStyle/>
              <a:p>
                <a:r>
                  <a:rPr lang="en-US">
                    <a:noFill/>
                  </a:rPr>
                  <a:t> </a:t>
                </a:r>
              </a:p>
            </p:txBody>
          </p:sp>
        </mc:Fallback>
      </mc:AlternateContent>
      <p:pic>
        <p:nvPicPr>
          <p:cNvPr id="10" name="Picture 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786968" y="2997199"/>
            <a:ext cx="3634740" cy="514350"/>
          </a:xfrm>
          <a:prstGeom prst="rect">
            <a:avLst/>
          </a:prstGeom>
        </p:spPr>
      </p:pic>
      <p:pic>
        <p:nvPicPr>
          <p:cNvPr id="11" name="Picture 10"/>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795933" y="3624729"/>
            <a:ext cx="3634740" cy="514350"/>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421341" y="2429435"/>
                <a:ext cx="197223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𝐶</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𝐷</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21341" y="2429435"/>
                <a:ext cx="1972235" cy="369332"/>
              </a:xfrm>
              <a:prstGeom prst="rect">
                <a:avLst/>
              </a:prstGeom>
              <a:blipFill rotWithShape="0">
                <a:blip r:embed="rId9"/>
                <a:stretch>
                  <a:fillRect l="-613" t="-8065" b="-2419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42046" y="4294094"/>
                <a:ext cx="8713695" cy="20558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mód, v ktorom oba oscilátory kmitajú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synchrónne rovnako, v každom čase majú rovnaké výchylky aj rýchlosti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Väzbová pružina je teda v každom okamihu nedeformovaná, nepôsobí teda silou, teda ako keby tam ani nebola. Oscilátory neinteragujú, každý si kmitá svojou vlastnou frekvenciou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zrejmé, ako naštartovať oscilátory, aby kmitali v tomto móde: Na začiatku ich vychýlime z rovnováhy rovnako a udelíme im rovnakú počiatočnú rýchlosť. Ak ich len pustíme bez udelenia rýchlosti, bude navyše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42046" y="4294094"/>
                <a:ext cx="8713695" cy="2055819"/>
              </a:xfrm>
              <a:prstGeom prst="rect">
                <a:avLst/>
              </a:prstGeom>
              <a:blipFill rotWithShape="0">
                <a:blip r:embed="rId10"/>
                <a:stretch>
                  <a:fillRect l="-630" t="-1479" b="-3550"/>
                </a:stretch>
              </a:blipFill>
            </p:spPr>
            <p:txBody>
              <a:bodyPr/>
              <a:lstStyle/>
              <a:p>
                <a:r>
                  <a:rPr lang="en-US">
                    <a:noFill/>
                  </a:rPr>
                  <a:t> </a:t>
                </a:r>
              </a:p>
            </p:txBody>
          </p:sp>
        </mc:Fallback>
      </mc:AlternateContent>
    </p:spTree>
    <p:extLst>
      <p:ext uri="{BB962C8B-B14F-4D97-AF65-F5344CB8AC3E}">
        <p14:creationId xmlns:p14="http://schemas.microsoft.com/office/powerpoint/2010/main" val="3797605699"/>
      </p:ext>
    </p:extLst>
  </p:cSld>
  <p:clrMapOvr>
    <a:masterClrMapping/>
  </p:clrMapOvr>
  <p:extLst mod="1"/>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826034" y="328705"/>
            <a:ext cx="7315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Dva viazané oscilátory</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normálne módy</a:t>
            </a:r>
          </a:p>
        </p:txBody>
      </p:sp>
      <mc:AlternateContent xmlns:mc="http://schemas.openxmlformats.org/markup-compatibility/2006" xmlns:a14="http://schemas.microsoft.com/office/drawing/2010/main">
        <mc:Choice Requires="a14">
          <p:sp>
            <p:nvSpPr>
              <p:cNvPr id="4" name="TextBox 3"/>
              <p:cNvSpPr txBox="1"/>
              <p:nvPr/>
            </p:nvSpPr>
            <p:spPr>
              <a:xfrm>
                <a:off x="367553" y="1380564"/>
                <a:ext cx="1972235"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 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𝐵</m:t>
                    </m:r>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7553" y="1380564"/>
                <a:ext cx="1972235" cy="369332"/>
              </a:xfrm>
              <a:prstGeom prst="rect">
                <a:avLst/>
              </a:prstGeom>
              <a:blipFill rotWithShape="0">
                <a:blip r:embed="rId6"/>
                <a:stretch>
                  <a:fillRect t="-6349" b="-22222"/>
                </a:stretch>
              </a:blipFill>
              <a:ln>
                <a:solidFill>
                  <a:schemeClr val="tx1"/>
                </a:solidFill>
              </a:ln>
            </p:spPr>
            <p:txBody>
              <a:bodyPr/>
              <a:lstStyle/>
              <a:p>
                <a:r>
                  <a:rPr lang="en-US">
                    <a:noFill/>
                  </a:rPr>
                  <a:t> </a:t>
                </a:r>
              </a:p>
            </p:txBody>
          </p:sp>
        </mc:Fallback>
      </mc:AlternateContent>
      <p:pic>
        <p:nvPicPr>
          <p:cNvPr id="7" name="Picture 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118663" y="1966258"/>
            <a:ext cx="3693795" cy="514350"/>
          </a:xfrm>
          <a:prstGeom prst="rect">
            <a:avLst/>
          </a:prstGeom>
        </p:spPr>
      </p:pic>
      <p:pic>
        <p:nvPicPr>
          <p:cNvPr id="8" name="Picture 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27628" y="2593788"/>
            <a:ext cx="3891915" cy="51435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61364" y="3245224"/>
                <a:ext cx="8713695" cy="23330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mód, v ktorom oba oscilátory kmitajú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rovnakou frekvenciou ale s opačnou fázou, teda „proti sebe“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každom čase majú opačné výchylky aj rýchlosti. Oscilátory ako keby neinteragovali, každý  kmitá frekvenciou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sub>
                    </m:sSub>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Tá frekvencia je väčšia ako vlastná frekvencia oscilátorov. Väzbová pružina je oboma oscilátormi deformovaná rovnako, preto jej efekt je taký, že efektívne zvyšuje tuhosť „vlastných“ oscilátorových pružín. Je zrejmé, ako naštartovať oscilátory, aby kmitali v tomto móde: Na začiatku ich vychýlime z rovnováhy presne opačne a udelíme im opačné počiatočné rýchlosti. Ak ich len pustíme bez udelenia rýchlosti, bude navyše D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61364" y="3245224"/>
                <a:ext cx="8713695" cy="2333011"/>
              </a:xfrm>
              <a:prstGeom prst="rect">
                <a:avLst/>
              </a:prstGeom>
              <a:blipFill rotWithShape="0">
                <a:blip r:embed="rId9"/>
                <a:stretch>
                  <a:fillRect l="-559" t="-1305" r="-909" b="-3133"/>
                </a:stretch>
              </a:blipFill>
            </p:spPr>
            <p:txBody>
              <a:bodyPr/>
              <a:lstStyle/>
              <a:p>
                <a:r>
                  <a:rPr lang="en-US">
                    <a:noFill/>
                  </a:rPr>
                  <a:t> </a:t>
                </a:r>
              </a:p>
            </p:txBody>
          </p:sp>
        </mc:Fallback>
      </mc:AlternateContent>
    </p:spTree>
    <p:extLst>
      <p:ext uri="{BB962C8B-B14F-4D97-AF65-F5344CB8AC3E}">
        <p14:creationId xmlns:p14="http://schemas.microsoft.com/office/powerpoint/2010/main" val="2965609784"/>
      </p:ext>
    </p:extLst>
  </p:cSld>
  <p:clrMapOvr>
    <a:masterClrMapping/>
  </p:clrMapOvr>
  <p:extLst mod="1"/>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p:cNvSpPr/>
              <p:nvPr/>
            </p:nvSpPr>
            <p:spPr>
              <a:xfrm>
                <a:off x="419424" y="554922"/>
                <a:ext cx="8455635" cy="286232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-mód</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ktoré sme práve popísali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 súhrnne nazývajú normálne módy a majú niekoľko spoločných charakteristík:</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sú monofrekvenčné, teda ich časová závislosť je popísaná harmonickou funkciou s jedinou frekvenciou, všetky komponenty (naše oscilátory) kmitajú s tou istou frekvenciou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sú stacionárne, teda jednotlivé komponenty systému (naše oscilátory) sa pohybujú stále rovnako, nedochádza k presunom energie medzi komponentami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tvoria úplný systém, teda ľubovoľný iný pohyb uvažovanej sústavy sa dá vyjadriť ako superpozícia normálnych módov</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19424" y="554922"/>
                <a:ext cx="8455635" cy="2862322"/>
              </a:xfrm>
              <a:prstGeom prst="rect">
                <a:avLst/>
              </a:prstGeom>
              <a:blipFill rotWithShape="0">
                <a:blip r:embed="rId4"/>
                <a:stretch>
                  <a:fillRect l="-649" t="-1064" r="-144" b="-2340"/>
                </a:stretch>
              </a:blipFill>
            </p:spPr>
            <p:txBody>
              <a:bodyPr/>
              <a:lstStyle/>
              <a:p>
                <a:r>
                  <a:rPr lang="en-US">
                    <a:noFill/>
                  </a:rPr>
                  <a:t> </a:t>
                </a:r>
              </a:p>
            </p:txBody>
          </p:sp>
        </mc:Fallback>
      </mc:AlternateContent>
      <p:sp>
        <p:nvSpPr>
          <p:cNvPr id="3" name="TextBox 2"/>
          <p:cNvSpPr txBox="1"/>
          <p:nvPr/>
        </p:nvSpPr>
        <p:spPr>
          <a:xfrm>
            <a:off x="322729" y="3899647"/>
            <a:ext cx="860611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Normálne módy sme našli „geniálnym trikom“. Prišli sme na to, že pôvodné pohybové rovnice môžeme sčítaním a odčítaním premeniť na nové navzájom nezávislé rovnice.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 by sme boli vedeli, že hľadáme „normálne módy“, mohli sme ich nájsť aj bez geniálnych trikov tak, že by sme hľadali špeciálne pohyby s práve popísanými vlastnosťami normálnych módov. Ukážeme si to.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962744"/>
      </p:ext>
    </p:extLst>
  </p:cSld>
  <p:clrMapOvr>
    <a:masterClrMapping/>
  </p:clrMapOvr>
  <p:extLst mod="1"/>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1096683" y="388469"/>
            <a:ext cx="2948940" cy="255270"/>
          </a:xfrm>
          <a:prstGeom prst="rect">
            <a:avLst/>
          </a:prstGeom>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64634" y="388469"/>
            <a:ext cx="2948940" cy="255270"/>
          </a:xfrm>
          <a:prstGeom prst="rect">
            <a:avLst/>
          </a:prstGeom>
        </p:spPr>
      </p:pic>
      <p:sp>
        <p:nvSpPr>
          <p:cNvPr id="5" name="TextBox 4"/>
          <p:cNvSpPr txBox="1"/>
          <p:nvPr/>
        </p:nvSpPr>
        <p:spPr>
          <a:xfrm>
            <a:off x="161365" y="1021976"/>
            <a:ext cx="87226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 hľadaní normálnych módov použijeme techniku komplexných čísel, ušetrí nám to námahu s trigonometrickými identitami.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Budeme hľadať stacionárne monofrekvenčné kmity, teda riešenia v tvare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531035" y="2360706"/>
            <a:ext cx="3364230" cy="283845"/>
          </a:xfrm>
          <a:prstGeom prst="rect">
            <a:avLst/>
          </a:prstGeom>
        </p:spPr>
      </p:pic>
      <p:sp>
        <p:nvSpPr>
          <p:cNvPr id="7" name="TextBox 6"/>
          <p:cNvSpPr txBox="1"/>
          <p:nvPr/>
        </p:nvSpPr>
        <p:spPr>
          <a:xfrm>
            <a:off x="98612" y="2725271"/>
            <a:ext cx="84716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do rovníc dostaneme</a:t>
            </a:r>
          </a:p>
        </p:txBody>
      </p:sp>
      <p:pic>
        <p:nvPicPr>
          <p:cNvPr id="9" name="Picture 8"/>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05011" y="3266141"/>
            <a:ext cx="7086600" cy="285750"/>
          </a:xfrm>
          <a:prstGeom prst="rect">
            <a:avLst/>
          </a:prstGeom>
        </p:spPr>
      </p:pic>
      <p:sp>
        <p:nvSpPr>
          <p:cNvPr id="10" name="TextBox 9"/>
          <p:cNvSpPr txBox="1"/>
          <p:nvPr/>
        </p:nvSpPr>
        <p:spPr>
          <a:xfrm>
            <a:off x="170329" y="3818965"/>
            <a:ext cx="85971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Trik s monofrekvenčnosťou prerobil sústavu lineárnych diferenciálnych rovníc na sústavu lineárnych algebraických rovníc. Mimochodom, dostali sme homogénne rovnice „bez pravých strán“: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908424" y="4897718"/>
            <a:ext cx="6869430" cy="285750"/>
          </a:xfrm>
          <a:prstGeom prst="rect">
            <a:avLst/>
          </a:prstGeom>
        </p:spPr>
      </p:pic>
    </p:spTree>
    <p:extLst>
      <p:ext uri="{BB962C8B-B14F-4D97-AF65-F5344CB8AC3E}">
        <p14:creationId xmlns:p14="http://schemas.microsoft.com/office/powerpoint/2010/main" val="4229680720"/>
      </p:ext>
    </p:extLst>
  </p:cSld>
  <p:clrMapOvr>
    <a:masterClrMapping/>
  </p:clrMapOvr>
  <p:extLst mod="1"/>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809813" y="487083"/>
            <a:ext cx="6869430" cy="285750"/>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06188" y="914400"/>
                <a:ext cx="859715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Takéto rovnice majú nuď len jedno triviálne riešenie </a:t>
                </a:r>
                <a14:m>
                  <m:oMath xmlns:m="http://schemas.openxmlformats.org/officeDocument/2006/math">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=0</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alebo dve netriviálne riešenia, a to vtedy, ak tie dve rovnice nie sú nezávislé, ale každá hovorí „to isté“, takže máme vlastne iba jednu rovnicu. Bude to vtedy, keď jedna rovnica bude jednoducho násobkom druhej, teda ak existuje číslo c tak, aby platilo</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6188" y="914400"/>
                <a:ext cx="8597153" cy="1200329"/>
              </a:xfrm>
              <a:prstGeom prst="rect">
                <a:avLst/>
              </a:prstGeom>
              <a:blipFill rotWithShape="0">
                <a:blip r:embed="rId12"/>
                <a:stretch>
                  <a:fillRect l="-638" t="-2538" r="-1206" b="-7107"/>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862730" y="2226235"/>
            <a:ext cx="2259330" cy="243840"/>
          </a:xfrm>
          <a:prstGeom prst="rect">
            <a:avLst/>
          </a:prstGeom>
        </p:spPr>
      </p:pic>
      <p:pic>
        <p:nvPicPr>
          <p:cNvPr id="9" name="Picture 8"/>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692401" y="2638612"/>
            <a:ext cx="2428875" cy="285750"/>
          </a:xfrm>
          <a:prstGeom prst="rect">
            <a:avLst/>
          </a:prstGeom>
        </p:spPr>
      </p:pic>
      <p:sp>
        <p:nvSpPr>
          <p:cNvPr id="10" name="TextBox 9"/>
          <p:cNvSpPr txBox="1"/>
          <p:nvPr/>
        </p:nvSpPr>
        <p:spPr>
          <a:xfrm>
            <a:off x="358588" y="2895600"/>
            <a:ext cx="75212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odtiaľ</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064872" y="3266141"/>
            <a:ext cx="3710940" cy="285750"/>
          </a:xfrm>
          <a:prstGeom prst="rect">
            <a:avLst/>
          </a:prstGeom>
        </p:spPr>
      </p:pic>
      <p:pic>
        <p:nvPicPr>
          <p:cNvPr id="14" name="Picture 13"/>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454401" y="3804024"/>
            <a:ext cx="739140" cy="171450"/>
          </a:xfrm>
          <a:prstGeom prst="rect">
            <a:avLst/>
          </a:prstGeom>
        </p:spPr>
      </p:pic>
      <p:pic>
        <p:nvPicPr>
          <p:cNvPr id="15" name="Picture 14"/>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2934447" y="4207434"/>
            <a:ext cx="1954530" cy="243840"/>
          </a:xfrm>
          <a:prstGeom prst="rect">
            <a:avLst/>
          </a:prstGeom>
        </p:spPr>
      </p:pic>
      <p:pic>
        <p:nvPicPr>
          <p:cNvPr id="17" name="Picture 16"/>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2862731" y="4799107"/>
            <a:ext cx="2188845" cy="922020"/>
          </a:xfrm>
          <a:prstGeom prst="rect">
            <a:avLst/>
          </a:prstGeom>
        </p:spPr>
      </p:pic>
    </p:spTree>
    <p:extLst>
      <p:ext uri="{BB962C8B-B14F-4D97-AF65-F5344CB8AC3E}">
        <p14:creationId xmlns:p14="http://schemas.microsoft.com/office/powerpoint/2010/main" val="1545829637"/>
      </p:ext>
    </p:extLst>
  </p:cSld>
  <p:clrMapOvr>
    <a:masterClrMapping/>
  </p:clrMapOvr>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400050" y="262890"/>
                <a:ext cx="828675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Máme teda rovnicu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jej riešenie „hľadáme v tvare“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Robí sa to tak, že robíme „ako keby“ skúšku správnosti. Dosadíme navrhované riešenie do rovnice a vyskúšame, či je splnená. A zistíme, že aj môže byť splnená, ale to by sme museli voliť zatiaľ neznáme parametre </a:t>
                </a:r>
                <a14:m>
                  <m:oMath xmlns:m="http://schemas.openxmlformats.org/officeDocument/2006/math">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e>
                    </m:d>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nie ľubovoľne, ale nejako konkrétne.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Tak dosaďme, 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400050" y="262890"/>
                <a:ext cx="8286750" cy="2862322"/>
              </a:xfrm>
              <a:prstGeom prst="rect">
                <a:avLst/>
              </a:prstGeom>
              <a:blipFill rotWithShape="0">
                <a:blip r:embed="rId9"/>
                <a:stretch>
                  <a:fillRect l="-662" t="-1064" b="-2340"/>
                </a:stretch>
              </a:blipFill>
            </p:spPr>
            <p:txBody>
              <a:bodyPr/>
              <a:lstStyle/>
              <a:p>
                <a:r>
                  <a:rPr lang="sk-SK">
                    <a:noFill/>
                  </a:rPr>
                  <a:t> </a:t>
                </a:r>
              </a:p>
            </p:txBody>
          </p:sp>
        </mc:Fallback>
      </mc:AlternateContent>
      <p:pic>
        <p:nvPicPr>
          <p:cNvPr id="2" name="Picture 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876550" y="187523"/>
            <a:ext cx="4968240" cy="520065"/>
          </a:xfrm>
          <a:prstGeom prst="rect">
            <a:avLst/>
          </a:prstGeom>
        </p:spPr>
      </p:pic>
      <p:pic>
        <p:nvPicPr>
          <p:cNvPr id="8" name="Picture 7"/>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4021282" y="781359"/>
            <a:ext cx="2819400" cy="300990"/>
          </a:xfrm>
          <a:prstGeom prst="rect">
            <a:avLst/>
          </a:prstGeom>
        </p:spPr>
      </p:pic>
      <p:pic>
        <p:nvPicPr>
          <p:cNvPr id="9" name="Picture 8"/>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591627" y="3107603"/>
            <a:ext cx="5745480" cy="516255"/>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612583" y="3713025"/>
            <a:ext cx="5861685" cy="1125855"/>
          </a:xfrm>
          <a:prstGeom prst="rect">
            <a:avLst/>
          </a:prstGeom>
        </p:spPr>
      </p:pic>
      <p:pic>
        <p:nvPicPr>
          <p:cNvPr id="18" name="Picture 17"/>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136335" y="4957906"/>
            <a:ext cx="6200775" cy="1583055"/>
          </a:xfrm>
          <a:prstGeom prst="rect">
            <a:avLst/>
          </a:prstGeom>
        </p:spPr>
      </p:pic>
    </p:spTree>
    <p:extLst>
      <p:ext uri="{BB962C8B-B14F-4D97-AF65-F5344CB8AC3E}">
        <p14:creationId xmlns:p14="http://schemas.microsoft.com/office/powerpoint/2010/main" val="809127378"/>
      </p:ext>
    </p:extLst>
  </p:cSld>
  <p:clrMapOvr>
    <a:masterClrMapping/>
  </p:clrMapOvr>
  <p:extLst mod="1"/>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295836" y="304801"/>
            <a:ext cx="753931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Našli sme teda frekvencie normálnych módov a po dosadení tých frekvencií do rovníc</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818778" y="1195295"/>
            <a:ext cx="6869430" cy="285750"/>
          </a:xfrm>
          <a:prstGeom prst="rect">
            <a:avLst/>
          </a:prstGeom>
        </p:spPr>
      </p:pic>
      <p:pic>
        <p:nvPicPr>
          <p:cNvPr id="8" name="Picture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813863" y="2064872"/>
            <a:ext cx="4027170" cy="251460"/>
          </a:xfrm>
          <a:prstGeom prst="rect">
            <a:avLst/>
          </a:prstGeom>
        </p:spPr>
      </p:pic>
      <p:pic>
        <p:nvPicPr>
          <p:cNvPr id="5" name="Picture 4"/>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1804899" y="2513107"/>
            <a:ext cx="4545330" cy="253365"/>
          </a:xfrm>
          <a:prstGeom prst="rect">
            <a:avLst/>
          </a:prstGeom>
        </p:spPr>
      </p:pic>
      <p:sp>
        <p:nvSpPr>
          <p:cNvPr id="7" name="TextBox 6"/>
          <p:cNvSpPr txBox="1"/>
          <p:nvPr/>
        </p:nvSpPr>
        <p:spPr>
          <a:xfrm>
            <a:off x="349624" y="3146612"/>
            <a:ext cx="829235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teda technikou „hľadania monofrekvenčných riešení“ rovnaké normálne módy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tie, ktoré sme už videli.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istom zmysle teraz možno lepšie vidíme, v akom zmysle sú normálne módy špeciálne riešenia.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Predovšetkým vidíme, že ide o kolektívne koordinované pohyby jednotlivých zložiek celého systému, teda našich „pôvodných oscilátorov“, z ktorých sa uvažovaný systém skladá.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 je dôležitý pojem pre chápanie okolitého sveta a na príklade viazaných oscilátorov si môžeme ukázať jemné nuansy tohto pojmu.</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44720448"/>
      </p:ext>
    </p:extLst>
  </p:cSld>
  <p:clrMapOvr>
    <a:masterClrMapping/>
  </p:clrMapOvr>
  <p:extLst mod="1"/>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1246094" y="322729"/>
            <a:ext cx="5979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70330" y="968188"/>
            <a:ext cx="83192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príklade viazaných oscilátorov teraz chceme demonštrovať kúsok z metodiky fyziky, prístup k chápaniu reality technikou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Povedali sme si niekedy na začiatku semestra: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184524" y="2660829"/>
            <a:ext cx="85217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Západná civilizácia: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nemusím mať ambíciu pochopiť „svet v jeho celostnosti“</a:t>
            </a:r>
          </a:p>
        </p:txBody>
      </p:sp>
      <p:sp>
        <p:nvSpPr>
          <p:cNvPr id="7" name="TextBox 6"/>
          <p:cNvSpPr txBox="1"/>
          <p:nvPr/>
        </p:nvSpPr>
        <p:spPr>
          <a:xfrm>
            <a:off x="324224" y="4641477"/>
            <a:ext cx="8382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Vymedzím nejakú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časť sveta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(fyzikálny systém)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snažím sa analyzovať „ako funguje“ sám o sebe a tiež v kontakte s okolím.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postupne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skladať z kúskov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celý puzzle.</a:t>
            </a:r>
          </a:p>
        </p:txBody>
      </p:sp>
      <p:sp>
        <p:nvSpPr>
          <p:cNvPr id="8" name="Rectangle 7"/>
          <p:cNvSpPr/>
          <p:nvPr/>
        </p:nvSpPr>
        <p:spPr>
          <a:xfrm>
            <a:off x="116541" y="2510118"/>
            <a:ext cx="8722659" cy="35769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912571"/>
      </p:ext>
    </p:extLst>
  </p:cSld>
  <p:clrMapOvr>
    <a:masterClrMapping/>
  </p:clrMapOvr>
  <p:extLst mod="1"/>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extBox 13"/>
          <p:cNvSpPr txBox="1"/>
          <p:nvPr/>
        </p:nvSpPr>
        <p:spPr>
          <a:xfrm>
            <a:off x="1212559" y="135278"/>
            <a:ext cx="59794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Skladať sa z, čierna skrinka</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9" name="Group 18"/>
          <p:cNvGrpSpPr/>
          <p:nvPr/>
        </p:nvGrpSpPr>
        <p:grpSpPr>
          <a:xfrm>
            <a:off x="2960677" y="900025"/>
            <a:ext cx="2366683" cy="1112950"/>
            <a:chOff x="2960677" y="1151485"/>
            <a:chExt cx="2366683" cy="1112950"/>
          </a:xfrm>
        </p:grpSpPr>
        <p:pic>
          <p:nvPicPr>
            <p:cNvPr id="15" name="Picture 14"/>
            <p:cNvPicPr>
              <a:picLocks noChangeAspect="1"/>
            </p:cNvPicPr>
            <p:nvPr/>
          </p:nvPicPr>
          <p:blipFill rotWithShape="1">
            <a:blip r:embed="rId2">
              <a:clrChange>
                <a:clrFrom>
                  <a:srgbClr val="FEFEFE"/>
                </a:clrFrom>
                <a:clrTo>
                  <a:srgbClr val="FEFEFE">
                    <a:alpha val="0"/>
                  </a:srgbClr>
                </a:clrTo>
              </a:clrChange>
              <a:extLst>
                <a:ext uri="{BEBA8EAE-BF5A-486C-A8C5-ECC9F3942E4B}">
                  <a14:imgProps xmlns:a14="http://schemas.microsoft.com/office/drawing/2010/main">
                    <a14:imgLayer r:embed="rId3">
                      <a14:imgEffect>
                        <a14:sharpenSoften amount="50000"/>
                      </a14:imgEffect>
                    </a14:imgLayer>
                  </a14:imgProps>
                </a:ext>
              </a:extLst>
            </a:blip>
            <a:srcRect l="19753" t="39962" r="16030" b="36163"/>
            <a:stretch/>
          </p:blipFill>
          <p:spPr>
            <a:xfrm>
              <a:off x="3130680" y="1151485"/>
              <a:ext cx="2052649" cy="1050195"/>
            </a:xfrm>
            <a:prstGeom prst="rect">
              <a:avLst/>
            </a:prstGeom>
          </p:spPr>
        </p:pic>
        <p:sp>
          <p:nvSpPr>
            <p:cNvPr id="16" name="Oval 15"/>
            <p:cNvSpPr/>
            <p:nvPr/>
          </p:nvSpPr>
          <p:spPr>
            <a:xfrm>
              <a:off x="4923948" y="1556223"/>
              <a:ext cx="403412" cy="403412"/>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16"/>
            <p:cNvSpPr/>
            <p:nvPr/>
          </p:nvSpPr>
          <p:spPr>
            <a:xfrm>
              <a:off x="4825336" y="1592082"/>
              <a:ext cx="243440" cy="233082"/>
            </a:xfrm>
            <a:custGeom>
              <a:avLst/>
              <a:gdLst>
                <a:gd name="connsiteX0" fmla="*/ 0 w 243440"/>
                <a:gd name="connsiteY0" fmla="*/ 0 h 233082"/>
                <a:gd name="connsiteX1" fmla="*/ 35859 w 243440"/>
                <a:gd name="connsiteY1" fmla="*/ 116541 h 233082"/>
                <a:gd name="connsiteX2" fmla="*/ 26894 w 243440"/>
                <a:gd name="connsiteY2" fmla="*/ 188259 h 233082"/>
                <a:gd name="connsiteX3" fmla="*/ 71718 w 243440"/>
                <a:gd name="connsiteY3" fmla="*/ 188259 h 233082"/>
                <a:gd name="connsiteX4" fmla="*/ 98612 w 243440"/>
                <a:gd name="connsiteY4" fmla="*/ 179294 h 233082"/>
                <a:gd name="connsiteX5" fmla="*/ 125506 w 243440"/>
                <a:gd name="connsiteY5" fmla="*/ 143435 h 233082"/>
                <a:gd name="connsiteX6" fmla="*/ 242047 w 243440"/>
                <a:gd name="connsiteY6" fmla="*/ 107576 h 233082"/>
                <a:gd name="connsiteX7" fmla="*/ 179294 w 243440"/>
                <a:gd name="connsiteY7" fmla="*/ 233082 h 23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440" h="233082">
                  <a:moveTo>
                    <a:pt x="0" y="0"/>
                  </a:moveTo>
                  <a:cubicBezTo>
                    <a:pt x="15688" y="42582"/>
                    <a:pt x="31377" y="85165"/>
                    <a:pt x="35859" y="116541"/>
                  </a:cubicBezTo>
                  <a:cubicBezTo>
                    <a:pt x="40341" y="147917"/>
                    <a:pt x="20918" y="176306"/>
                    <a:pt x="26894" y="188259"/>
                  </a:cubicBezTo>
                  <a:cubicBezTo>
                    <a:pt x="32870" y="200212"/>
                    <a:pt x="59765" y="189753"/>
                    <a:pt x="71718" y="188259"/>
                  </a:cubicBezTo>
                  <a:cubicBezTo>
                    <a:pt x="83671" y="186765"/>
                    <a:pt x="89647" y="186765"/>
                    <a:pt x="98612" y="179294"/>
                  </a:cubicBezTo>
                  <a:cubicBezTo>
                    <a:pt x="107577" y="171823"/>
                    <a:pt x="101600" y="155388"/>
                    <a:pt x="125506" y="143435"/>
                  </a:cubicBezTo>
                  <a:cubicBezTo>
                    <a:pt x="149412" y="131482"/>
                    <a:pt x="233082" y="92635"/>
                    <a:pt x="242047" y="107576"/>
                  </a:cubicBezTo>
                  <a:cubicBezTo>
                    <a:pt x="251012" y="122517"/>
                    <a:pt x="215153" y="177799"/>
                    <a:pt x="179294" y="233082"/>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p:cNvSpPr/>
            <p:nvPr/>
          </p:nvSpPr>
          <p:spPr>
            <a:xfrm>
              <a:off x="2960677" y="1170741"/>
              <a:ext cx="457200" cy="1093694"/>
            </a:xfrm>
            <a:prstGeom prst="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0" name="TextBox 19"/>
          <p:cNvSpPr txBox="1"/>
          <p:nvPr/>
        </p:nvSpPr>
        <p:spPr>
          <a:xfrm>
            <a:off x="342391" y="2092695"/>
            <a:ext cx="858393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začiatku máme pojem harmonický oscilátor. Ten sme dostatočne preskúmali ako samostatný fyzikálny objekt. Teraz máme nový systém, „čiernu skrinku“, o ktorej nám niekto povedal, že sú tam dva oscilátory, teda „skladá sa z“ dvoch oscilátorov. Takže je prirodzené, predstaviť si „vnútro skrinky“ takto:</a:t>
            </a:r>
          </a:p>
        </p:txBody>
      </p:sp>
      <p:pic>
        <p:nvPicPr>
          <p:cNvPr id="22" name="Picture 21"/>
          <p:cNvPicPr>
            <a:picLocks noChangeAspect="1"/>
          </p:cNvPicPr>
          <p:nvPr/>
        </p:nvPicPr>
        <p:blipFill>
          <a:blip r:embed="rId4"/>
          <a:stretch>
            <a:fillRect/>
          </a:stretch>
        </p:blipFill>
        <p:spPr>
          <a:xfrm>
            <a:off x="2674097" y="3401341"/>
            <a:ext cx="3750085" cy="1145064"/>
          </a:xfrm>
          <a:prstGeom prst="rect">
            <a:avLst/>
          </a:prstGeom>
        </p:spPr>
      </p:pic>
      <p:sp>
        <p:nvSpPr>
          <p:cNvPr id="23" name="TextBox 22"/>
          <p:cNvSpPr txBox="1"/>
          <p:nvPr/>
        </p:nvSpPr>
        <p:spPr>
          <a:xfrm>
            <a:off x="171450" y="4547034"/>
            <a:ext cx="83439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Ibaže „naozaj“ vyzerá vnútro takto:</a:t>
            </a:r>
          </a:p>
        </p:txBody>
      </p:sp>
      <p:pic>
        <p:nvPicPr>
          <p:cNvPr id="35" name="Picture 34"/>
          <p:cNvPicPr>
            <a:picLocks noChangeAspect="1"/>
          </p:cNvPicPr>
          <p:nvPr/>
        </p:nvPicPr>
        <p:blipFill>
          <a:blip r:embed="rId5"/>
          <a:stretch>
            <a:fillRect/>
          </a:stretch>
        </p:blipFill>
        <p:spPr>
          <a:xfrm>
            <a:off x="3023062" y="5222564"/>
            <a:ext cx="3119693" cy="594830"/>
          </a:xfrm>
          <a:prstGeom prst="rect">
            <a:avLst/>
          </a:prstGeom>
        </p:spPr>
      </p:pic>
      <p:sp>
        <p:nvSpPr>
          <p:cNvPr id="37" name="Rectangle 36"/>
          <p:cNvSpPr/>
          <p:nvPr/>
        </p:nvSpPr>
        <p:spPr>
          <a:xfrm>
            <a:off x="2707865" y="4962769"/>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p:cNvSpPr txBox="1"/>
          <p:nvPr/>
        </p:nvSpPr>
        <p:spPr>
          <a:xfrm>
            <a:off x="480060" y="6216150"/>
            <a:ext cx="7303770" cy="3789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Sú tam dva oscilátory, ale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interagujúce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previazané.</a:t>
            </a:r>
          </a:p>
        </p:txBody>
      </p:sp>
    </p:spTree>
    <p:extLst>
      <p:ext uri="{BB962C8B-B14F-4D97-AF65-F5344CB8AC3E}">
        <p14:creationId xmlns:p14="http://schemas.microsoft.com/office/powerpoint/2010/main" val="3722565580"/>
      </p:ext>
    </p:extLst>
  </p:cSld>
  <p:clrMapOvr>
    <a:masterClrMapping/>
  </p:clrMapOvr>
  <p:extLst mod="1"/>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8" name="Picture 17"/>
          <p:cNvPicPr>
            <a:picLocks noChangeAspect="1"/>
          </p:cNvPicPr>
          <p:nvPr/>
        </p:nvPicPr>
        <p:blipFill>
          <a:blip r:embed="rId6"/>
          <a:stretch>
            <a:fillRect/>
          </a:stretch>
        </p:blipFill>
        <p:spPr>
          <a:xfrm>
            <a:off x="331556" y="543841"/>
            <a:ext cx="3750085" cy="1145064"/>
          </a:xfrm>
          <a:prstGeom prst="rect">
            <a:avLst/>
          </a:prstGeom>
        </p:spPr>
      </p:pic>
      <p:pic>
        <p:nvPicPr>
          <p:cNvPr id="19" name="Picture 18"/>
          <p:cNvPicPr>
            <a:picLocks noChangeAspect="1"/>
          </p:cNvPicPr>
          <p:nvPr/>
        </p:nvPicPr>
        <p:blipFill>
          <a:blip r:embed="rId7"/>
          <a:stretch>
            <a:fillRect/>
          </a:stretch>
        </p:blipFill>
        <p:spPr>
          <a:xfrm>
            <a:off x="5240482" y="803636"/>
            <a:ext cx="3119693" cy="594830"/>
          </a:xfrm>
          <a:prstGeom prst="rect">
            <a:avLst/>
          </a:prstGeom>
        </p:spPr>
      </p:pic>
      <p:sp>
        <p:nvSpPr>
          <p:cNvPr id="20" name="Rectangle 19"/>
          <p:cNvSpPr/>
          <p:nvPr/>
        </p:nvSpPr>
        <p:spPr>
          <a:xfrm>
            <a:off x="4925285" y="543841"/>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p:cNvSpPr/>
          <p:nvPr/>
        </p:nvSpPr>
        <p:spPr>
          <a:xfrm>
            <a:off x="2608805" y="2892886"/>
            <a:ext cx="3750085" cy="1114419"/>
          </a:xfrm>
          <a:prstGeom prst="rect">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 name="Straight Arrow Connector 22"/>
          <p:cNvCxnSpPr/>
          <p:nvPr/>
        </p:nvCxnSpPr>
        <p:spPr>
          <a:xfrm flipH="1" flipV="1">
            <a:off x="2194560" y="1850840"/>
            <a:ext cx="2289287" cy="9069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495277" y="1820495"/>
            <a:ext cx="2388870" cy="94869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05810" y="2014220"/>
            <a:ext cx="93345" cy="179070"/>
          </a:xfrm>
          <a:prstGeom prst="rect">
            <a:avLst/>
          </a:prstGeom>
        </p:spPr>
      </p:pic>
      <p:pic>
        <p:nvPicPr>
          <p:cNvPr id="28" name="Picture 27"/>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378450" y="2023695"/>
            <a:ext cx="93345" cy="179070"/>
          </a:xfrm>
          <a:prstGeom prst="rect">
            <a:avLst/>
          </a:prstGeom>
        </p:spPr>
      </p:pic>
      <p:sp>
        <p:nvSpPr>
          <p:cNvPr id="29" name="TextBox 28"/>
          <p:cNvSpPr txBox="1"/>
          <p:nvPr/>
        </p:nvSpPr>
        <p:spPr>
          <a:xfrm>
            <a:off x="114386" y="4256063"/>
            <a:ext cx="8560984" cy="15542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Nevidím dovnútra čiernej skrinky, ale dostanem úlohu zistiť (bez jej rozbitia), čo je vnútri a mám informáciu že „sú tam dva oscilátory“. Môžem napríklad skrinkou zahrkať a potom počúvať, aký zvuk sa odtiaľ šíri. Keby to bola tá skrinka vľavo,</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mal by som počuť zvuk jedinej frekvencie                         , ak to je tá skrinka vpravo budem počuť zvuk skladajúci sa z dvoch frekvencií</a:t>
            </a:r>
          </a:p>
        </p:txBody>
      </p:sp>
      <p:pic>
        <p:nvPicPr>
          <p:cNvPr id="30" name="Picture 29"/>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577542" y="5151592"/>
            <a:ext cx="1325880" cy="304800"/>
          </a:xfrm>
          <a:prstGeom prst="rect">
            <a:avLst/>
          </a:prstGeom>
        </p:spPr>
      </p:pic>
      <p:pic>
        <p:nvPicPr>
          <p:cNvPr id="32" name="Picture 31"/>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987219" y="5853269"/>
            <a:ext cx="3126105" cy="611505"/>
          </a:xfrm>
          <a:prstGeom prst="rect">
            <a:avLst/>
          </a:prstGeom>
        </p:spPr>
      </p:pic>
    </p:spTree>
    <p:extLst>
      <p:ext uri="{BB962C8B-B14F-4D97-AF65-F5344CB8AC3E}">
        <p14:creationId xmlns:p14="http://schemas.microsoft.com/office/powerpoint/2010/main" val="1107401599"/>
      </p:ext>
    </p:extLst>
  </p:cSld>
  <p:clrMapOvr>
    <a:masterClrMapping/>
  </p:clrMapOvr>
  <p:extLst mod="1"/>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p:cNvSpPr txBox="1"/>
          <p:nvPr/>
        </p:nvSpPr>
        <p:spPr>
          <a:xfrm>
            <a:off x="502920" y="445770"/>
            <a:ext cx="801243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 to ale naozaj tak, že ak počujem pri rôznom zahrkaní rôzne zvuky, ale vždy len zmes dvoch frekvencií</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potom môžem usúdiť, že vnútri sú dva viazané oscilátory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792909" y="1092101"/>
            <a:ext cx="3126105" cy="611505"/>
          </a:xfrm>
          <a:prstGeom prst="rect">
            <a:avLst/>
          </a:prstGeom>
        </p:spPr>
      </p:pic>
      <p:pic>
        <p:nvPicPr>
          <p:cNvPr id="5" name="Picture 4"/>
          <p:cNvPicPr>
            <a:picLocks noChangeAspect="1"/>
          </p:cNvPicPr>
          <p:nvPr/>
        </p:nvPicPr>
        <p:blipFill>
          <a:blip r:embed="rId6"/>
          <a:stretch>
            <a:fillRect/>
          </a:stretch>
        </p:blipFill>
        <p:spPr>
          <a:xfrm>
            <a:off x="2828752" y="2609732"/>
            <a:ext cx="3119693" cy="594830"/>
          </a:xfrm>
          <a:prstGeom prst="rect">
            <a:avLst/>
          </a:prstGeom>
        </p:spPr>
      </p:pic>
      <p:sp>
        <p:nvSpPr>
          <p:cNvPr id="6" name="Rectangle 5"/>
          <p:cNvSpPr/>
          <p:nvPr/>
        </p:nvSpPr>
        <p:spPr>
          <a:xfrm>
            <a:off x="2513555" y="234993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25780" y="3749040"/>
            <a:ext cx="801243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Pozor! Nik mi nepovedal, že sú tam dva </a:t>
            </a:r>
            <a:r>
              <a:rPr kumimoji="0" lang="sk-SK"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rovnaké</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oscilátory!  Ak som nepredpojatý a uprednostňujem jednoduché hypotézy, potom možno prirodzenejšia hypotéza bude, že v skrinke sú dva rôzne nezávislé oscilátory,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jeden s vlastnou frekvenciou                  a druhý s frekvenciou</a:t>
            </a:r>
          </a:p>
        </p:txBody>
      </p:sp>
      <p:pic>
        <p:nvPicPr>
          <p:cNvPr id="29" name="Picture 28"/>
          <p:cNvPicPr>
            <a:picLocks noChangeAspect="1"/>
          </p:cNvPicPr>
          <p:nvPr/>
        </p:nvPicPr>
        <p:blipFill>
          <a:blip r:embed="rId7"/>
          <a:stretch>
            <a:fillRect/>
          </a:stretch>
        </p:blipFill>
        <p:spPr>
          <a:xfrm>
            <a:off x="2828752" y="4753506"/>
            <a:ext cx="3126105" cy="1030313"/>
          </a:xfrm>
          <a:prstGeom prst="rect">
            <a:avLst/>
          </a:prstGeom>
        </p:spPr>
      </p:pic>
      <p:sp>
        <p:nvSpPr>
          <p:cNvPr id="30" name="Rectangle 29"/>
          <p:cNvSpPr/>
          <p:nvPr/>
        </p:nvSpPr>
        <p:spPr>
          <a:xfrm>
            <a:off x="2480918" y="4753506"/>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Picture 3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705860" y="5948744"/>
            <a:ext cx="794385" cy="304800"/>
          </a:xfrm>
          <a:prstGeom prst="rect">
            <a:avLst/>
          </a:prstGeom>
        </p:spPr>
      </p:pic>
      <p:pic>
        <p:nvPicPr>
          <p:cNvPr id="34" name="Picture 3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955155" y="5948744"/>
            <a:ext cx="1583055" cy="304800"/>
          </a:xfrm>
          <a:prstGeom prst="rect">
            <a:avLst/>
          </a:prstGeom>
        </p:spPr>
      </p:pic>
    </p:spTree>
    <p:extLst>
      <p:ext uri="{BB962C8B-B14F-4D97-AF65-F5344CB8AC3E}">
        <p14:creationId xmlns:p14="http://schemas.microsoft.com/office/powerpoint/2010/main" val="1499212942"/>
      </p:ext>
    </p:extLst>
  </p:cSld>
  <p:clrMapOvr>
    <a:masterClrMapping/>
  </p:clrMapOvr>
  <p:extLst mod="1"/>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sk-SK"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428452" y="735212"/>
            <a:ext cx="3119693" cy="594830"/>
          </a:xfrm>
          <a:prstGeom prst="rect">
            <a:avLst/>
          </a:prstGeom>
        </p:spPr>
      </p:pic>
      <p:sp>
        <p:nvSpPr>
          <p:cNvPr id="4" name="Rectangle 3"/>
          <p:cNvSpPr/>
          <p:nvPr/>
        </p:nvSpPr>
        <p:spPr>
          <a:xfrm>
            <a:off x="113255" y="47541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p:cNvSpPr/>
          <p:nvPr/>
        </p:nvSpPr>
        <p:spPr>
          <a:xfrm>
            <a:off x="5041411" y="475417"/>
            <a:ext cx="3750085" cy="11144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5389245" y="475417"/>
            <a:ext cx="3126105" cy="103031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37210" y="1943100"/>
                <a:ext cx="7669530"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Ako mám experimentami bez rozbitia skrinky zistiť, či „konštrukčne“ ide o skrinku vľavo alebo tú vpravo. Ak ide o „nerozbitnú“ skrinku a jediné, čo môžem použiť sú vydávané zvuky, potom nijako. Ale vadí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Načo je fyzika? Aby mi pomohla prežiť v džungli okolitého sveta. Ak prístupné sú len zvuky, potom ma skrinka ani inak neovplyvňuje, iba zvukmi. Pre moje prispôsobenie sa 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prežitie sú obe skrinky úplne rovnocenné. Mám plné „právo“ prehlásiť, že v skrinke „sú“ dva nezávislé nerovnaké oscilátory. Že sa skrinka „skladá“ z dvoch oscilátorov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𝜂</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 dokonca je to tak pre praktické rozhodovanie o mojom prežití jednoduchšie, než povedať, že „sa skladá z dvoch rovnakých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𝜉</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oscilátorov ale previazaných“.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Oscilátor previazaný s nejakým iným sa chová inak, než izolovaný oscilátor, takže dokonca prísne filozoficky naladený človek sa môže pýtať „Je to ešte stále ten oscilátor, ktorý som študoval ako izolovaný, keď je zviazaný s iným podobným?“</a:t>
                </a:r>
              </a:p>
            </p:txBody>
          </p:sp>
        </mc:Choice>
        <mc:Fallback xmlns="">
          <p:sp>
            <p:nvSpPr>
              <p:cNvPr id="7" name="TextBox 6"/>
              <p:cNvSpPr txBox="1">
                <a:spLocks noRot="1" noChangeAspect="1" noMove="1" noResize="1" noEditPoints="1" noAdjustHandles="1" noChangeArrowheads="1" noChangeShapeType="1" noTextEdit="1"/>
              </p:cNvSpPr>
              <p:nvPr/>
            </p:nvSpPr>
            <p:spPr>
              <a:xfrm>
                <a:off x="537210" y="1943100"/>
                <a:ext cx="7669530" cy="4801314"/>
              </a:xfrm>
              <a:prstGeom prst="rect">
                <a:avLst/>
              </a:prstGeom>
              <a:blipFill rotWithShape="0">
                <a:blip r:embed="rId6"/>
                <a:stretch>
                  <a:fillRect l="-636" t="-762" r="-397" b="-1144"/>
                </a:stretch>
              </a:blipFill>
            </p:spPr>
            <p:txBody>
              <a:bodyPr/>
              <a:lstStyle/>
              <a:p>
                <a:r>
                  <a:rPr lang="sk-SK">
                    <a:noFill/>
                  </a:rPr>
                  <a:t> </a:t>
                </a:r>
              </a:p>
            </p:txBody>
          </p:sp>
        </mc:Fallback>
      </mc:AlternateContent>
    </p:spTree>
    <p:extLst>
      <p:ext uri="{BB962C8B-B14F-4D97-AF65-F5344CB8AC3E}">
        <p14:creationId xmlns:p14="http://schemas.microsoft.com/office/powerpoint/2010/main" val="3271255273"/>
      </p:ext>
    </p:extLst>
  </p:cSld>
  <p:clrMapOvr>
    <a:masterClrMapping/>
  </p:clrMapOvr>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130750" y="1988909"/>
            <a:ext cx="4543425" cy="113157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42900" y="3406140"/>
                <a:ext cx="8332470"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Znamienko rovnosti má platiť stále, teda v každom čase. Tlo je možné len tak, že koeficienty pri sínuse aj pri kosínuse sú rovné nule. Aby vypadol sínus, musíme voliť</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aby vypadol kosínus, musíme voliť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môže myť ľubovoľný (v podstate iba hovorí kedy začneme počítať čas)</a:t>
                </a:r>
              </a:p>
            </p:txBody>
          </p:sp>
        </mc:Choice>
        <mc:Fallback xmlns="">
          <p:sp>
            <p:nvSpPr>
              <p:cNvPr id="7" name="TextBox 6"/>
              <p:cNvSpPr txBox="1">
                <a:spLocks noRot="1" noChangeAspect="1" noMove="1" noResize="1" noEditPoints="1" noAdjustHandles="1" noChangeArrowheads="1" noChangeShapeType="1" noTextEdit="1"/>
              </p:cNvSpPr>
              <p:nvPr/>
            </p:nvSpPr>
            <p:spPr>
              <a:xfrm>
                <a:off x="342900" y="3406140"/>
                <a:ext cx="8332470" cy="2585323"/>
              </a:xfrm>
              <a:prstGeom prst="rect">
                <a:avLst/>
              </a:prstGeom>
              <a:blipFill rotWithShape="0">
                <a:blip r:embed="rId9"/>
                <a:stretch>
                  <a:fillRect l="-585" t="-1415" b="-2830"/>
                </a:stretch>
              </a:blipFill>
            </p:spPr>
            <p:txBody>
              <a:bodyPr/>
              <a:lstStyle/>
              <a:p>
                <a:r>
                  <a:rPr lang="sk-SK">
                    <a:noFill/>
                  </a:rPr>
                  <a:t> </a:t>
                </a:r>
              </a:p>
            </p:txBody>
          </p:sp>
        </mc:Fallback>
      </mc:AlternateContent>
      <p:pic>
        <p:nvPicPr>
          <p:cNvPr id="8" name="Picture 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560445" y="4117307"/>
            <a:ext cx="615315" cy="516255"/>
          </a:xfrm>
          <a:prstGeom prst="rect">
            <a:avLst/>
          </a:prstGeom>
        </p:spPr>
      </p:pic>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1075372" y="120194"/>
            <a:ext cx="6200775" cy="1583055"/>
          </a:xfrm>
          <a:prstGeom prst="rect">
            <a:avLst/>
          </a:prstGeom>
        </p:spPr>
      </p:pic>
      <p:pic>
        <p:nvPicPr>
          <p:cNvPr id="11" name="Picture 10"/>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509135" y="4823370"/>
            <a:ext cx="1403985" cy="289560"/>
          </a:xfrm>
          <a:prstGeom prst="rect">
            <a:avLst/>
          </a:prstGeom>
        </p:spPr>
      </p:pic>
      <p:sp>
        <p:nvSpPr>
          <p:cNvPr id="12" name="Rectangle 11"/>
          <p:cNvSpPr/>
          <p:nvPr/>
        </p:nvSpPr>
        <p:spPr>
          <a:xfrm>
            <a:off x="3383280" y="4011930"/>
            <a:ext cx="880110" cy="72009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a:off x="4423410" y="4732020"/>
            <a:ext cx="1600200" cy="514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p:cNvSpPr/>
          <p:nvPr/>
        </p:nvSpPr>
        <p:spPr>
          <a:xfrm>
            <a:off x="377190" y="5246370"/>
            <a:ext cx="3520440" cy="422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0958983"/>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2501" y="79766"/>
            <a:ext cx="588645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Lineárny oscilátor s tlmením</a:t>
            </a:r>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71757" y="1337489"/>
            <a:ext cx="2017395" cy="289560"/>
          </a:xfrm>
          <a:prstGeom prst="rect">
            <a:avLst/>
          </a:prstGeom>
        </p:spPr>
      </p:pic>
      <p:sp>
        <p:nvSpPr>
          <p:cNvPr id="5" name="TextBox 4"/>
          <p:cNvSpPr txBox="1"/>
          <p:nvPr/>
        </p:nvSpPr>
        <p:spPr>
          <a:xfrm>
            <a:off x="285750" y="765810"/>
            <a:ext cx="58293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tlmeného oscilátora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má teda riešenie</a:t>
            </a:r>
          </a:p>
        </p:txBody>
      </p:sp>
      <p:pic>
        <p:nvPicPr>
          <p:cNvPr id="13" name="Picture 12"/>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570388" y="2183410"/>
            <a:ext cx="5620131" cy="331089"/>
          </a:xfrm>
          <a:prstGeom prst="rect">
            <a:avLst/>
          </a:prstGeom>
        </p:spPr>
      </p:pic>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65139" y="2637972"/>
            <a:ext cx="615315" cy="516255"/>
          </a:xfrm>
          <a:prstGeom prst="rect">
            <a:avLst/>
          </a:prstGeom>
        </p:spPr>
      </p:pic>
      <p:pic>
        <p:nvPicPr>
          <p:cNvPr id="8" name="Picture 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796415" y="2751320"/>
            <a:ext cx="1403985" cy="289560"/>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4945193" y="2711433"/>
                <a:ext cx="2837059"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Parameter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𝛿</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ľubovoľný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Rectangle 8"/>
              <p:cNvSpPr>
                <a:spLocks noRot="1" noChangeAspect="1" noMove="1" noResize="1" noEditPoints="1" noAdjustHandles="1" noChangeArrowheads="1" noChangeShapeType="1" noTextEdit="1"/>
              </p:cNvSpPr>
              <p:nvPr/>
            </p:nvSpPr>
            <p:spPr>
              <a:xfrm>
                <a:off x="4945193" y="2711433"/>
                <a:ext cx="2837059" cy="369332"/>
              </a:xfrm>
              <a:prstGeom prst="rect">
                <a:avLst/>
              </a:prstGeom>
              <a:blipFill rotWithShape="0">
                <a:blip r:embed="rId12"/>
                <a:stretch>
                  <a:fillRect l="-1717" t="-11667" r="-858" b="-25000"/>
                </a:stretch>
              </a:blipFill>
            </p:spPr>
            <p:txBody>
              <a:bodyPr/>
              <a:lstStyle/>
              <a:p>
                <a:r>
                  <a:rPr lang="sk-SK">
                    <a:noFill/>
                  </a:rPr>
                  <a:t> </a:t>
                </a:r>
              </a:p>
            </p:txBody>
          </p:sp>
        </mc:Fallback>
      </mc:AlternateContent>
      <p:sp>
        <p:nvSpPr>
          <p:cNvPr id="10" name="Rectangle 9"/>
          <p:cNvSpPr/>
          <p:nvPr/>
        </p:nvSpPr>
        <p:spPr>
          <a:xfrm>
            <a:off x="285750" y="2029414"/>
            <a:ext cx="8641080" cy="20229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11" name="TextBox 10"/>
              <p:cNvSpPr txBox="1"/>
              <p:nvPr/>
            </p:nvSpPr>
            <p:spPr>
              <a:xfrm>
                <a:off x="660941" y="3399106"/>
                <a:ext cx="7989570" cy="3747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Predpokladáme pritom, že trenie je dostatočne malé, teda že platí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&gt;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60941" y="3399106"/>
                <a:ext cx="7989570" cy="374783"/>
              </a:xfrm>
              <a:prstGeom prst="rect">
                <a:avLst/>
              </a:prstGeom>
              <a:blipFill rotWithShape="0">
                <a:blip r:embed="rId13"/>
                <a:stretch>
                  <a:fillRect l="-610" t="-8197" b="-26230"/>
                </a:stretch>
              </a:blipFill>
            </p:spPr>
            <p:txBody>
              <a:bodyPr/>
              <a:lstStyle/>
              <a:p>
                <a:r>
                  <a:rPr lang="sk-SK">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82880" y="4580655"/>
                <a:ext cx="8743950" cy="6517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prípade, veľkého trenia, teda pri </a:t>
                </a:r>
                <a14:m>
                  <m:oMath xmlns:m="http://schemas.openxmlformats.org/officeDocument/2006/math">
                    <m:sSubSup>
                      <m:sSub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pohyb nemá kmitavý charakter, treba hľadať iné riešenie, ale nebudeme sa tým zaoberať.</a:t>
                </a:r>
              </a:p>
            </p:txBody>
          </p:sp>
        </mc:Choice>
        <mc:Fallback xmlns="">
          <p:sp>
            <p:nvSpPr>
              <p:cNvPr id="12" name="TextBox 11"/>
              <p:cNvSpPr txBox="1">
                <a:spLocks noRot="1" noChangeAspect="1" noMove="1" noResize="1" noEditPoints="1" noAdjustHandles="1" noChangeArrowheads="1" noChangeShapeType="1" noTextEdit="1"/>
              </p:cNvSpPr>
              <p:nvPr/>
            </p:nvSpPr>
            <p:spPr>
              <a:xfrm>
                <a:off x="182880" y="4580655"/>
                <a:ext cx="8743950" cy="651781"/>
              </a:xfrm>
              <a:prstGeom prst="rect">
                <a:avLst/>
              </a:prstGeom>
              <a:blipFill rotWithShape="0">
                <a:blip r:embed="rId14"/>
                <a:stretch>
                  <a:fillRect l="-558" t="-3738" b="-14019"/>
                </a:stretch>
              </a:blipFill>
            </p:spPr>
            <p:txBody>
              <a:bodyPr/>
              <a:lstStyle/>
              <a:p>
                <a:r>
                  <a:rPr lang="sk-SK">
                    <a:noFill/>
                  </a:rPr>
                  <a:t> </a:t>
                </a:r>
              </a:p>
            </p:txBody>
          </p:sp>
        </mc:Fallback>
      </mc:AlternateContent>
    </p:spTree>
    <p:extLst>
      <p:ext uri="{BB962C8B-B14F-4D97-AF65-F5344CB8AC3E}">
        <p14:creationId xmlns:p14="http://schemas.microsoft.com/office/powerpoint/2010/main" val="3305508433"/>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758" y="1967345"/>
            <a:ext cx="5378176" cy="3315854"/>
          </a:xfrm>
          <a:prstGeom prst="rect">
            <a:avLst/>
          </a:prstGeom>
        </p:spPr>
      </p:pic>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91529" y="682171"/>
            <a:ext cx="2960941" cy="320611"/>
          </a:xfrm>
          <a:prstGeom prst="rect">
            <a:avLst/>
          </a:prstGeom>
        </p:spPr>
      </p:pic>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96888" y="1248229"/>
            <a:ext cx="2550223" cy="255651"/>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613957" y="1143725"/>
            <a:ext cx="271270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Graf pre hodnoty:</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Oval 6"/>
          <p:cNvSpPr/>
          <p:nvPr/>
        </p:nvSpPr>
        <p:spPr>
          <a:xfrm>
            <a:off x="8694057" y="174171"/>
            <a:ext cx="261257" cy="304800"/>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317697"/>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091529" y="682171"/>
            <a:ext cx="2960941" cy="320611"/>
          </a:xfrm>
          <a:prstGeom prst="rect">
            <a:avLst/>
          </a:prstGeom>
        </p:spPr>
      </p:pic>
      <p:pic>
        <p:nvPicPr>
          <p:cNvPr id="4" name="Picture 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296888" y="1248229"/>
            <a:ext cx="2550223" cy="255651"/>
          </a:xfrm>
          <a:prstGeom prst="rect">
            <a:avLst/>
          </a:prstGeom>
        </p:spPr>
      </p:pic>
      <p:grpSp>
        <p:nvGrpSpPr>
          <p:cNvPr id="6" name="Group 5"/>
          <p:cNvGrpSpPr/>
          <p:nvPr/>
        </p:nvGrpSpPr>
        <p:grpSpPr>
          <a:xfrm>
            <a:off x="2081297" y="2029692"/>
            <a:ext cx="5344740" cy="3172691"/>
            <a:chOff x="1153042" y="2264230"/>
            <a:chExt cx="6539529" cy="3905552"/>
          </a:xfrm>
        </p:grpSpPr>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3"/>
              </p:custDataLst>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407370"/>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829" y="580571"/>
            <a:ext cx="83602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Calibri" panose="020F0502020204030204"/>
                <a:ea typeface="+mn-ea"/>
                <a:cs typeface="+mn-cs"/>
              </a:rPr>
              <a:t>Čo je to perióda (frekvencia) neperiodického signálu?</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p:cNvGrpSpPr/>
          <p:nvPr/>
        </p:nvGrpSpPr>
        <p:grpSpPr>
          <a:xfrm>
            <a:off x="2615776" y="1261345"/>
            <a:ext cx="3207260" cy="2167655"/>
            <a:chOff x="1153042" y="2264230"/>
            <a:chExt cx="6539529" cy="3905552"/>
          </a:xfrm>
        </p:grpSpPr>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042" y="2264230"/>
              <a:ext cx="6539529" cy="3905552"/>
            </a:xfrm>
            <a:prstGeom prst="rect">
              <a:avLst/>
            </a:prstGeom>
          </p:spPr>
        </p:pic>
        <p:pic>
          <p:nvPicPr>
            <p:cNvPr id="5" name="Picture 4"/>
            <p:cNvPicPr>
              <a:picLocks noChangeAspect="1"/>
            </p:cNvPicPr>
            <p:nvPr>
              <p:custDataLst>
                <p:tags r:id="rId5"/>
              </p:custDataLst>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541486" y="3148203"/>
              <a:ext cx="1280350" cy="280797"/>
            </a:xfrm>
            <a:prstGeom prst="rect">
              <a:avLst/>
            </a:prstGeom>
          </p:spPr>
        </p:pic>
      </p:grpSp>
      <p:sp>
        <p:nvSpPr>
          <p:cNvPr id="6" name="TextBox 5"/>
          <p:cNvSpPr txBox="1"/>
          <p:nvPr/>
        </p:nvSpPr>
        <p:spPr>
          <a:xfrm>
            <a:off x="435429" y="3643109"/>
            <a:ext cx="806994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2200" b="0" i="0" u="none" strike="noStrike" kern="1200" cap="none" spc="0" normalizeH="0" baseline="0" noProof="0" dirty="0">
                <a:ln>
                  <a:noFill/>
                </a:ln>
                <a:solidFill>
                  <a:prstClr val="black"/>
                </a:solidFill>
                <a:effectLst/>
                <a:uLnTx/>
                <a:uFillTx/>
                <a:latin typeface="Calibri" panose="020F0502020204030204"/>
                <a:ea typeface="+mn-ea"/>
                <a:cs typeface="+mn-cs"/>
              </a:rPr>
              <a:t>Napočítam 8 píkov za 5 sekúnd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759758" y="3528974"/>
            <a:ext cx="1850326" cy="572071"/>
          </a:xfrm>
          <a:prstGeom prst="rect">
            <a:avLst/>
          </a:prstGeom>
        </p:spPr>
      </p:pic>
      <p:pic>
        <p:nvPicPr>
          <p:cNvPr id="12" name="Picture 11"/>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682226" y="4115560"/>
            <a:ext cx="2426589" cy="303847"/>
          </a:xfrm>
          <a:prstGeom prst="rect">
            <a:avLst/>
          </a:prstGeom>
        </p:spPr>
      </p:pic>
      <p:pic>
        <p:nvPicPr>
          <p:cNvPr id="10" name="Picture 9"/>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6143834" y="1907815"/>
            <a:ext cx="2550223" cy="255651"/>
          </a:xfrm>
          <a:prstGeom prst="rect">
            <a:avLst/>
          </a:prstGeom>
        </p:spPr>
      </p:pic>
      <p:pic>
        <p:nvPicPr>
          <p:cNvPr id="13" name="Picture 12"/>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823036" y="1431356"/>
            <a:ext cx="2960941" cy="320611"/>
          </a:xfrm>
          <a:prstGeom prst="rect">
            <a:avLst/>
          </a:prstGeom>
        </p:spPr>
      </p:pic>
      <p:sp>
        <p:nvSpPr>
          <p:cNvPr id="14" name="Oval 13"/>
          <p:cNvSpPr/>
          <p:nvPr/>
        </p:nvSpPr>
        <p:spPr>
          <a:xfrm>
            <a:off x="8694057" y="174171"/>
            <a:ext cx="261257" cy="304800"/>
          </a:xfrm>
          <a:prstGeom prst="ellipse">
            <a:avLst/>
          </a:prstGeom>
          <a:solidFill>
            <a:srgbClr val="FF0000"/>
          </a:solidFill>
          <a:ln w="38100">
            <a:solidFill>
              <a:srgbClr val="FF0000"/>
            </a:solidFill>
          </a:ln>
        </p:spPr>
        <p:style>
          <a:lnRef idx="2">
            <a:schemeClr val="dk1">
              <a:shade val="50000"/>
            </a:schemeClr>
          </a:lnRef>
          <a:fillRef idx="1">
            <a:schemeClr val="dk1"/>
          </a:fillRef>
          <a:effectRef idx="0">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684FBB-8435-4B74-BA93-0B4F20B66CD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534395"/>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 \ddot x =- K x -\alpha \dot x$$&#10;&#10;\end{document}"/>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x(t) = -X\frac{1}{\tau}e^{-t/\tau}\cos(\omega t+\delta)&#10;-X e^{-t/\tau}\omega\sin(\omega t+\delta)&#10;\end{align*}&#10;\end{document}&#10;"/>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frac{d^2s}{dt^2}=-mg\sin(\varphi)&#10;\end{align*}&#10;\end{document}&#10;"/>
  <p:tag name="IGUANATEXSIZE" val="18"/>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10;\end{align*}&#10;\end{document}&#10;"/>
  <p:tag name="IGUANATEXSIZE" val="18"/>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1}{l}g\sin(\varphi)&#10;\end{align*}&#10;\end{document}&#10;"/>
  <p:tag name="IGUANATEXSIZE" val="18"/>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n&#10;\end{align*}&#10;\end{document}&#10;"/>
  <p:tag name="IGUANATEXSIZE" val="18"/>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_t&#10;\end{align*}&#10;\end{document}&#10;"/>
  <p:tag name="IGUANATEXSIZE" val="18"/>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10;\end{align*}&#10;\end{document}&#10;"/>
  <p:tag name="IGUANATEXSIZE" val="18"/>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10;\end{align*}&#10;\end{document}&#10;"/>
  <p:tag name="IGUANATEXSIZE" val="18"/>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1}{l}g\sin(\varphi)&#10;\end{align*}&#10;\end{document}&#10;"/>
  <p:tag name="IGUANATEXSIZE" val="18"/>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varphi}{dt^2}=-\frac{g}{l}\varphi&#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t) = X\frac{1}{\tau^2}e^{-t/\tau}\cos(\omega t+\delta)&#10;+X \frac{1}{\tau}e^{-t/\tau}\omega\sin(\omega t+\delta)\\&#10;+X \frac{1}{\tau}e^{-t/\tau}\omega\sin(\omega t+\delta)&#10;-X e^{-t/\tau}\omega^2\cos(\omega t+\delta)&#10;\end{align*}&#10;\end{document}&#10;"/>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x}{dt^2}=-\frac{K}{m}x=-\omega^2 x&#10;\end{align*}&#10;\end{document}&#10;"/>
  <p:tag name="IGUANATEXSIZE" val="18"/>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 \frac{g}{l}&#10;\end{align*}&#10;\end{document}&#10;"/>
  <p:tag name="IGUANATEXSIZE" val="18"/>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t)=\varphi_0\cos(\omega t+\delta)&#10;\end{align*}&#10;\end{document}&#10;"/>
  <p:tag name="IGUANATEXSIZE" val="18"/>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dt}\omega = N&#10;\end{align*}&#10;\end{document}&#10;"/>
  <p:tag name="IGUANATEXSIZE" val="18"/>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frac{d^2}{dt^2}\theta = -mgL \sin(\theta)\approx -mgL\theta&#10;\end{align*}&#10;\end{document}&#10;"/>
  <p:tag name="IGUANATEXSIZE" val="18"/>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 \frac{mgL}{I}&#10;\end{align*}&#10;\end{document}&#10;"/>
  <p:tag name="IGUANATEXSIZE" val="18"/>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d^2}{dt^2}\theta \approx -\frac{mgL}{I}\theta=-\omega^2\theta&#10;\end{align*}&#10;\end{document}&#10;"/>
  <p:tag name="IGUANATEXSIZE" val="18"/>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ddot x_2)&amp;=-K(x_1+x_2)\\&#10;m (\ddot x_1-\ddot x_2)&amp;=-(K+2k)(x_1-x_2)&#10;\end{align*}&#10;\end{document}&#10;"/>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t)=x_1(t)+x_2(t)\;\;\;\;\eta(t)=x_1(t)-x_2(t)&#10;\end{align*}&#10;\end{document}&#10;"/>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ddot\xi=-K\xi\;\;\;\;m\ddot\eta=-(K+2k)\eta&#10;\end{align*}&#10;\end{document}&#10;"/>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i=A\cos\omega_\xi t+B\sin\omega_\xi t\;\;\;\;&#10;\eta=C\cos\omega_\eta t+D\sin\omega_\eta t&#10;\end{align*}&#10;\end{document}&#10;"/>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_\xi = \sqrt{\frac{K}{m}}\;\;\;\;\; &#10;\omega_\eta=\sqrt{\frac{K+2k}{m}}&#10;\end{align*}&#10;\end{document}&#10;"/>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frac{1}{2}(A\cos\omega_\xi t+B\sin\omega_\xi t&#10;+C\cos\omega_\eta t+D\sin\omega_\eta t)&#10;\end{align*}&#10;\end{document}&#10;"/>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2(t)=\frac{1}{2}(A\cos\omega_\xi t+B\sin\omega_\xi t&#10;-C\cos\omega_\eta t-D\sin\omega_\eta t)&#10;\end{align*}&#10;\end{document}&#10;"/>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0)=X, x_2(0)=0, \dot x_1(0)=0, \dot x_2(0)=0&#10;\end{align*}&#10;\end{document}&#10;"/>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X\cos\left(\frac{\omega_\xi+\omega_\eta}{2} t\right)&#10;\cos\left(\frac{\omega_\xi-\omega_\eta}{2} t\right)&#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2(t)=-X\sin\left(\frac{\omega_\xi+\omega_\eta}{2} t\right)&#10;\sin\left(\frac{\omega_\xi-\omega_\eta}{2} t\right)&#10;\end{align*}&#10;\end{document}&#10;"/>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i)}_1(t)=\frac{1}{2}(A\cos\omega_\xi t+B\sin\omega_\xi t)&#10;\end{align*}&#10;\end{document}&#10;"/>
  <p:tag name="IGUANATEXSIZE" val="2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xi)}_2(t)=\frac{1}{2}(A\cos\omega_\xi t+B\sin\omega_\xi t)&#10;\end{align*}&#10;\end{document}&#10;"/>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eta)}_1(t)=\frac{1}{2}(C\cos\omega_\eta t+D\sin\omega_\eta t)&#10;\end{align*}&#10;\end{document}&#10;"/>
  <p:tag name="IGUANATEXSIZE" val="20"/>
</p:tagLst>
</file>

<file path=ppt/tags/tag1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eta)}_2(t)=-\frac{1}{2}(C\cos\omega_\eta t+D\sin\omega_\eta t)&#10;\end{align*}&#10;\end{document}&#10;"/>
  <p:tag name="IGUANATEXSIZE" val="20"/>
</p:tagLst>
</file>

<file path=ppt/tags/tag1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1=-Kx_1-k(x_1-x_2)&#10;\end{align*}&#10;\end{document}&#10;"/>
  <p:tag name="IGUANATEXSIZE" val="20"/>
</p:tagLst>
</file>

<file path=ppt/tags/tag1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 \ddot x_2=-Kx_2-k(x_2-x_1)&#10;\end{align*}&#10;\end{document}&#10;"/>
  <p:tag name="IGUANATEXSIZE" val="20"/>
</p:tagLst>
</file>

<file path=ppt/tags/tag1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1(t)=\tilde x_1 e^{i\omega t}\;\;\;\;x_2(t)=\tilde x_2 e^{i\omega t}&#10;\end{align*}&#10;\end{document}&#10;"/>
  <p:tag name="IGUANATEXSIZE" val="20"/>
</p:tagLst>
</file>

<file path=ppt/tags/tag1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tilde x_1=-(K+k)\tilde x_1+k\tilde x_2\;\;\;\;\;&#10;-m\omega^2\tilde x_2=-(K+k)\tilde x_2+k\tilde x_1&#10;\end{align*}&#10;\end{document}&#10;"/>
  <p:tag name="IGUANATEXSIZE" val="20"/>
</p:tagLst>
</file>

<file path=ppt/tags/tag1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ot x(t) = -X\frac{1}{\tau}e^{-t/\tau}\cos(\omega t+\delta)&#10;-X e^{-t/\tau}\omega\sin(\omega t+\delta)&#10;\end{align*}&#10;\end{document}&#10;"/>
  <p:tag name="IGUANATEXSIZE" val="20"/>
</p:tagLst>
</file>

<file path=ppt/tags/tag1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1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ck&#10;\end{align*}&#10;\end{document}&#10;"/>
  <p:tag name="IGUANATEXSIZE" val="20"/>
</p:tagLst>
</file>

<file path=ppt/tags/tag1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 =c(K+k-m\omega^2)&#10;\end{align*}&#10;\end{document}&#10;"/>
  <p:tag name="IGUANATEXSIZE" val="20"/>
</p:tagLst>
</file>

<file path=ppt/tags/tag1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c^2(K+k-m\omega^2)&#10;\end{align*}&#10;\end{document}&#10;"/>
  <p:tag name="IGUANATEXSIZE" val="20"/>
</p:tagLst>
</file>

<file path=ppt/tags/tag1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c=\pm 1&#10;\end{align*}&#10;\end{document}&#10;"/>
  <p:tag name="IGUANATEXSIZE" val="20"/>
</p:tagLst>
</file>

<file path=ppt/tags/tag1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K+k\pm k&#10;\end{align*}&#10;\end{document}&#10;"/>
  <p:tag name="IGUANATEXSIZE" val="20"/>
</p:tagLst>
</file>

<file path=ppt/tags/tag1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10;\begin{cases}&#10;\sqrt{\frac{K}{m}}=\omega_\xi\\&#10;\sqrt{\frac{K+2k}{m}}=\omega_\eta&#10;\end{cases}&#10;\end{align*}&#10;\end{document}&#10;"/>
  <p:tag name="IGUANATEXSIZE" val="20"/>
</p:tagLst>
</file>

<file path=ppt/tags/tag1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K+k-m\omega^2)\tilde x_1-k\tilde x_2=0\;\;\;\;\;&#10;-k\tilde x_1+(K+k-m\omega^2)\tilde x_2=0&#10;\end{align*}&#10;\end{document}&#10;"/>
  <p:tag name="IGUANATEXSIZE" val="20"/>
</p:tagLst>
</file>

<file path=ppt/tags/tag1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re  }\omega_\xi\;\;\;\; k\tilde x_1-k\tilde x_2=0&#10;\text{     teda    }\tilde x_1=\tilde x_2&#10;\end{align*}&#10;\end{document}&#10;"/>
  <p:tag name="IGUANATEXSIZE" val="20"/>
</p:tagLst>
</file>

<file path=ppt/tags/tag1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ext{pre  }\omega_\eta\;\;\;\; -k\tilde x_1-k\tilde x_2=0&#10;\text{     teda    }\tilde x_1=-\tilde x_2&#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t) = X\frac{1}{\tau^2}e^{-t/\tau}\cos(\omega t+\delta)&#10;+X \frac{1}{\tau}e^{-t/\tau}\omega\sin(\omega t+\delta)\\&#10;+X \frac{1}{\tau}e^{-t/\tau}\omega\sin(\omega t+\delta)&#10;-X e^{-t/\tau}\omega^2\cos(\omega t+\delta)&#10;\end{align*}&#10;\end{document}&#10;"/>
  <p:tag name="IGUANATEXSIZE" val="20"/>
</p:tagLst>
</file>

<file path=ppt/tags/tag1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1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10;\end{align*}&#10;\end{document}&#10;"/>
  <p:tag name="IGUANATEXSIZE" val="20"/>
</p:tagLst>
</file>

<file path=ppt/tags/tag1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sqrt{K/m}&#10;\end{align*}&#10;\end{document}&#10;"/>
  <p:tag name="IGUANATEXSIZE" val="20"/>
</p:tagLst>
</file>

<file path=ppt/tags/tag1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frac{K}{m}}=\omega_\xi\;\;\;\;&#10;\sqrt{\frac{K+2k}{m}}=\omega_\eta&#10;\end{align*}&#10;\end{document}&#10;"/>
  <p:tag name="IGUANATEXSIZE" val="20"/>
</p:tagLst>
</file>

<file path=ppt/tags/tag1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frac{K}{m}}=\omega_\xi\;\;\;\;&#10;\sqrt{\frac{K+2k}{m}}=\omega_\eta&#10;\end{align*}&#10;\end{document}&#10;"/>
  <p:tag name="IGUANATEXSIZE" val="20"/>
</p:tagLst>
</file>

<file path=ppt/tags/tag1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K/m}&#10;\end{align*}&#10;\end{document}&#10;"/>
  <p:tag name="IGUANATEXSIZE" val="20"/>
</p:tagLst>
</file>

<file path=ppt/tags/tag1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qrt{(K+2k)/m}&#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 e^{-t/\tau}(\omega^2-\frac{1}{\tau^2})\cos(\omega t+\delta)&#10;+2X \frac{1}{\tau}e^{-t/\tau}\omega\sin(\omega t+\delta)\\&#10;-2 b X\frac{1}{\tau}e^{-t/\tau}\cos(\omega t+\delta)&#10;-2b X e^{-t/\tau}\omega\sin(\omega t+\delta)\\&#10; +X\omega_0^2e^{-t/\tau}\cos(\omega t + \delta)\overset{?}{=}0&#10;\end{align*}&#10;\end{document}&#10;\ddot x(t) = X\frac{1}{\tau^2}e^{-t/\tau}\cos(\omega t+\delta)&#10;+X \frac{1}{\tau}e^{-t/\tau}\omega\sin(\omega t+\delta)\\&#10;+X \frac{1}{\tau}e^{-t/\tau}\omega\sin(\omega t+\delta)&#10;-X e^{-t/\tau}\omega^2\cos(\omega t+\delta)&#10;&#10;&#10;\dot x(t) = -X\frac{1}{\tau}e^{-t/\tau}\cos(\omega t+\delta)&#10;-X e^{-t/\tau}\omega\sin(\omega t+\delta)&#10;\end{align*}&#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 e^{-t/\tau}(\omega^2-\frac{1}{\tau^2}-\omega_0^2+\frac{2b}{\tau})&#10;\cos(\omega t+\delta)\\&#10;+2X (\frac{1}{\tau}-b)e^{-t/\tau}\omega\sin(\omega t+\delta)\overset{?}{=}0&#10;\end{align*}&#10;\end{document}&#10;\ddot x(t) = X\frac{1}{\tau^2}e^{-t/\tau}\cos(\omega t+\delta)&#10;+X \frac{1}{\tau}e^{-t/\tau}\omega\sin(\omega t+\delta)\\&#10;+X \frac{1}{\tau}e^{-t/\tau}\omega\sin(\omega t+\delta)&#10;-X e^{-t/\tau}\omega^2\cos(\omega t+\delta)&#10;&#10;&#10;\dot x(t) = -X\frac{1}{\tau}e^{-t/\tau}\cos(\omega t+\delta)&#10;-X e^{-t/\tau}\omega\sin(\omega t+\delta)&#10;\end{align*}&#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au}=b&#10;\end{align*}&#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 e^{-t/\tau}(\omega^2-\frac{1}{\tau^2})\cos(\omega t+\delta)&#10;+2X \frac{1}{\tau}e^{-t/\tau}\omega\sin(\omega t+\delta)\\&#10;-2 b X\frac{1}{\tau}e^{-t/\tau}\cos(\omega t+\delta)&#10;-2b X e^{-t/\tau}\omega\sin(\omega t+\delta)\\&#10; +X\omega_0^2e^{-t/\tau}\cos(\omega t + \delta)\overset{?}{=}0&#10;\end{align*}&#10;\end{document}&#10;\ddot x(t) = X\frac{1}{\tau^2}e^{-t/\tau}\cos(\omega t+\delta)&#10;+X \frac{1}{\tau}e^{-t/\tau}\omega\sin(\omega t+\delta)\\&#10;+X \frac{1}{\tau}e^{-t/\tau}\omega\sin(\omega t+\delta)&#10;-X e^{-t/\tau}\omega^2\cos(\omega t+\delta)&#10;&#10;&#10;\dot x(t) = -X\frac{1}{\tau}e^{-t/\tau}\cos(\omega t+\delta)&#10;-X e^{-t/\tau}\omega\sin(\omega t+\delta)&#10;\end{align*}&#10;"/>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omega_0^2-b^2&#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 X e^{-bt}\cos(\omega t + \delta)$$&#10;&#10;\end{document}"/>
  <p:tag name="IGUANATEXSIZE" val="22"/>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tau}=b&#10;\end{align*}&#10;\end{document}"/>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omega_0^2-b^2&#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2"/>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5}=1.6 s^{-1}\]&#10;&#10;\end{document}"/>
  <p:tag name="IGUANATEXSIZE" val="22"/>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2\pi f=10.05 s^{-1}\]&#10;&#10;\end{document}"/>
  <p:tag name="IGUANATEXSIZE" val="22"/>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5}=1.4 s^{-1}\]&#10;&#10;\end{document}"/>
  <p:tag name="IGUANATEXSIZE" val="22"/>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2\pi f=10.05 s^{-1}\]&#10;&#10;\end{document}"/>
  <p:tag name="IGUANATEXSIZE" val="22"/>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0 \gg b$$&#10;&#10;\end{document}"/>
  <p:tag name="IGUANATEXSIZE" val="22"/>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5}=1.4 s^{-1}\]&#10;&#10;\end{document}"/>
  <p:tag name="IGUANATEXSIZE" val="22"/>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2\pi f=10.05 s^{-1}\]&#10;&#10;\end{document}"/>
  <p:tag name="IGUANATEXSIZE" val="22"/>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0.5, \omega=10, \delta=0\]&#10;&#10;\end{document}"/>
  <p:tag name="IGUANATEXSIZE" val="22"/>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 + \delta)$$&#10;&#10;\end{document}"/>
  <p:tag name="IGUANATEXSIZE" val="22"/>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pm1}{5}=(1.6\pm0.2) s^{-1}\]&#10;\end{document}"/>
  <p:tag name="IGUANATEXSIZE" val="22"/>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0\pm1}{50}=(1.6\pm0.02) s^{-1}\]&#10;\end{document}"/>
  <p:tag name="IGUANATEXSIZE" val="22"/>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p(-bt)=\exp(-\frac{t}{\tau})\]&#10;\end{document}"/>
  <p:tag name="IGUANATEXSIZE" val="22"/>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u=\frac{1}{b}\]&#10;\end{document}"/>
  <p:tag name="IGUANATEXSIZE" val="22"/>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exp(-0.5t)=\exp(-\frac{t}{2})\]&#10;\end{document}"/>
  <p:tag name="IGUANATEXSIZE" val="22"/>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lpha \dot x$$&#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pprox\tau\]&#10;\end{document}"/>
  <p:tag name="IGUANATEXSIZE" val="22"/>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pprox \mbox{nieko\v lko }\tau\]&#10;\end{document}"/>
  <p:tag name="IGUANATEXSIZE" val="22"/>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frac{8\pm1}{5}=(1.6\pm0.2) s^{-1}\]&#10;\end{document}"/>
  <p:tag name="IGUANATEXSIZE" val="22"/>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au=2s\]&#10;\end{document}"/>
  <p:tag name="IGUANATEXSIZE" val="22"/>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 \approx \pm\frac{1}{\mbox{nieko\v lko }\tau}\]&#10;\end{document}"/>
  <p:tag name="IGUANATEXSIZE" val="22"/>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tau \approx 1\]&#10;\end{document}"/>
  <p:tag name="IGUANATEXSIZE" val="22"/>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exp(-0.5t)\]&#10;&#10;\end{document}"/>
  <p:tag name="IGUANATEXSIZE" val="22"/>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bt}\cos(\omega t)$$&#10;&#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t) = -Xb e^{-bt}\cos(\omega t)&#10;-X e^{-bt}\omega\sin(\omega t)$$&#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mp;=W_k(t)+U(t)\\&#10;&amp;=\frac{1}{2}kX^2e^{-2bt}\cos^2(\omega t)+&#10;\frac{1}{2}mX^2b^2e^{-2bt}\cos^2(\omega t)+&#10;\frac{1}{2}mX^2\omega^2e^{-2bt}\sin^2(\omega t)+\\&#10;&amp;+mb\omega X^2e^{-2bt}\cos(\omega t)\sin(\omega t)&#10;\end{align*}&#10;\end{document}&#10;&#10;&#10;&#10;"/>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m\omega^2=m\omega_0^2-mb^2=k-mb^2&#10;\end{align*}&#10;\end{document}&#10;"/>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amp;=&#10;\frac{1}{2}m\omega^2X^2e^{-2bt}+&#10;mX^2b^2e^{-2bt}\cos^2(\omega t)&#10;+mb\omega X^2e^{-2bt}\cos(\omega t)\sin(\omega t)&#10;\end{align*}&#10;\end{document}&#10;&#10;&#10;&#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2E(t)}{m\omega^2 X^2}&#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t) &#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U(t)=U_0\cos(\omega t)&#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Q&#10;\end{align*}&#10;\end{document}&#10;"/>
  <p:tag name="IGUANATEXSIZE" val="20"/>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sim&#10;\end{align*}&#10;\end{document}&#10;"/>
  <p:tag name="IGUANATEXSIZE" val="24"/>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2"/>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e^{i\omega t}&#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tilde x_0e^{i\omega t}&#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tilde x_0e^{i\omega t} +2i\omega b \tilde x_0e^{i\omega t}&#10; +\omega_0^2\tilde x_0e^{i\omega t} =f_0e^{i\omega t}&#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tilde x_0|e^{i\delta}&#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e^{i\delta}=\frac{f_0}{-\omega^2+\omega_0^2+2ib\omega}=&#10;\frac{f_0}{|-\omega^2+\omega_0^2+2ib\omega|e^{i\alpha}}&#10;\end{align*}&#10;\end{document}&#10;"/>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10;\right)&#10;\end{align*}&#10;\end{document}&#10;"/>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frac{f_0}{-\omega^2+\omega_0^2+2ib\omega}&#10;e^{i\omega t}&#10;\right)=\text{Re}\left(|\tilde x_0|e^{i\delta}e^{i\omega t}\right)&#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dot x +2 b \dot x +\omega_0^2x =0, \mbox{~~kde~~}&#10;\omega_0^2 =\frac{K}{m},\mbox{~~~}b=\frac{\alpha}{2m}$$&#10;&#10;\end{document}"/>
  <p:tag name="IGUANATEXSIZE" val="20"/>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ext{kde     }\omega_b =\sqrt{\omega_0^2 - b^2}, \;\;\tau=\frac{1}{b}$$&#10;&#10;\end{document}"/>
  <p:tag name="IGUANATEXSIZE" val="22"/>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b =\sqrt{\omega_0^2 - b^2}, \;\;\tau=\frac{1}{b}$$&#10;&#10;\end{document}"/>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0)=A,\;\;\;\dot x(t=0)=B&#10;\end{align*}&#10;\end{document}&#10;"/>
  <p:tag name="IGUANATEXSIZE" val="20"/>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t) = X e^{-t/\tau}\cos(\omega t + \delta)$$&#10;&#10;\end{document}"/>
  <p:tag name="IGUANATEXSIZE" val="20"/>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tilde x_0|e^{i\delta}e^{i\omega t}\right)&#10;\end{align*}&#10;\end{document}&#10;"/>
  <p:tag name="IGUANATEXSIZE" val="20"/>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tau \approx 1\]&#10;\end{document}"/>
  <p:tag name="IGUANATEXSIZE" val="22"/>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approx b\]&#10;\end{document}"/>
  <p:tag name="IGUANATEXSIZE" val="22"/>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18"/>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_n&#10;\end{align*}&#10;\end{document}&#10;"/>
  <p:tag name="IGUANATEXSIZE" val="18"/>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Blue3}&#10;G_t&#10;\end{align*}&#10;\end{document}&#10;"/>
  <p:tag name="IGUANATEXSIZE" val="18"/>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docProps/app.xml><?xml version="1.0" encoding="utf-8"?>
<Properties xmlns="http://schemas.openxmlformats.org/officeDocument/2006/extended-properties" xmlns:vt="http://schemas.openxmlformats.org/officeDocument/2006/docPropsVTypes">
  <Template>MyblankCalibri</Template>
  <TotalTime>31</TotalTime>
  <Words>3368</Words>
  <Application>Microsoft Office PowerPoint</Application>
  <PresentationFormat>On-screen Show (4:3)</PresentationFormat>
  <Paragraphs>243</Paragraphs>
  <Slides>45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45</vt:i4>
      </vt:variant>
    </vt:vector>
  </HeadingPairs>
  <TitlesOfParts>
    <vt:vector size="51" baseType="lpstr">
      <vt:lpstr>Arial</vt:lpstr>
      <vt:lpstr>Calibri</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Černý Vladimír</dc:creator>
  <cp:lastModifiedBy>Vladimir Cerny</cp:lastModifiedBy>
  <cp:revision>6</cp:revision>
  <dcterms:created xsi:type="dcterms:W3CDTF">2018-02-15T09:20:13Z</dcterms:created>
  <dcterms:modified xsi:type="dcterms:W3CDTF">2019-02-26T06:45:20Z</dcterms:modified>
</cp:coreProperties>
</file>