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4660"/>
  </p:normalViewPr>
  <p:slideViewPr>
    <p:cSldViewPr snapToGrid="0">
      <p:cViewPr varScale="1">
        <p:scale>
          <a:sx n="92" d="100"/>
          <a:sy n="92" d="100"/>
        </p:scale>
        <p:origin x="216" y="78"/>
      </p:cViewPr>
      <p:guideLst/>
    </p:cSldViewPr>
  </p:slideViewPr>
  <p:notesTextViewPr>
    <p:cViewPr>
      <p:scale>
        <a:sx n="1" d="1"/>
        <a:sy n="1" d="1"/>
      </p:scale>
      <p:origin x="0" y="0"/>
    </p:cViewPr>
  </p:notesTextViewPr>
  <p:sorterViewPr>
    <p:cViewPr varScale="1">
      <p:scale>
        <a:sx n="100" d="100"/>
        <a:sy n="100" d="100"/>
      </p:scale>
      <p:origin x="0" y="-82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526ED-4571-4EDA-8080-DE88047A20C2}" type="datetimeFigureOut">
              <a:rPr lang="en-US" smtClean="0"/>
              <a:t>3/11/2019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DC7E3-12CF-4747-B3D2-1CA58CA9D3D1}" type="slidenum">
              <a:rPr lang="en-US" smtClean="0"/>
              <a:t>‹#›</a:t>
            </a:fld>
            <a:endParaRPr lang="en-US"/>
          </a:p>
        </p:txBody>
      </p:sp>
    </p:spTree>
    <p:extLst>
      <p:ext uri="{BB962C8B-B14F-4D97-AF65-F5344CB8AC3E}">
        <p14:creationId xmlns:p14="http://schemas.microsoft.com/office/powerpoint/2010/main" val="379789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A9054-D6DC-4468-93F0-07182DC8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938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B09593-8C10-4923-BBFB-AA82B5103310}" type="datetime1">
              <a:rPr lang="sk-SK" smtClean="0"/>
              <a:t>11.3.2019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23497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47A35-F17E-4541-BBB0-F89C2F9AF87D}" type="datetime1">
              <a:rPr lang="sk-SK" smtClean="0"/>
              <a:t>11.3.2019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06203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B0C42E-D431-4A85-B2C7-8F020D5E305A}" type="datetime1">
              <a:rPr lang="sk-SK" smtClean="0"/>
              <a:t>11.3.2019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98489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629F8B-D15D-4CA5-BCA2-DA8C0B6B6154}" type="datetime1">
              <a:rPr lang="sk-SK" smtClean="0"/>
              <a:t>11.3.2019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2283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625CEB-8705-4A6F-ADC7-B871BF509853}" type="datetime1">
              <a:rPr lang="sk-SK" smtClean="0"/>
              <a:t>11.3.2019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8550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9D79DE-E292-4E9D-8E9B-A19ED498EE9B}" type="datetime1">
              <a:rPr lang="sk-SK" smtClean="0"/>
              <a:t>11.3.2019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459202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CA75B3-AF25-4D61-80BD-C3AEF39EAD83}" type="datetime1">
              <a:rPr lang="sk-SK" smtClean="0"/>
              <a:t>11.3.2019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08241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D4F91C-7DFD-4628-9D30-3D5D2AB15FF4}" type="datetime1">
              <a:rPr lang="sk-SK" smtClean="0"/>
              <a:t>11.3.2019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996575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D8CF3-9335-4D46-95CE-667B9BD7359A}" type="datetime1">
              <a:rPr lang="sk-SK" smtClean="0"/>
              <a:t>11.3.2019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5695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463E8A-3499-4A8D-87F9-E64912A09834}" type="datetime1">
              <a:rPr lang="sk-SK" smtClean="0"/>
              <a:t>11.3.2019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16268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D69C20-32B8-4A57-9C3E-803F4E54A73D}" type="datetime1">
              <a:rPr lang="sk-SK" smtClean="0"/>
              <a:t>11.3.2019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4396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0F689-1FA4-4C1F-8EF1-876A4EE511F3}" type="datetime1">
              <a:rPr lang="sk-SK" smtClean="0"/>
              <a:t>11.3.2019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18687992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90.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090.png"/><Relationship Id="rId3" Type="http://schemas.openxmlformats.org/officeDocument/2006/relationships/tags" Target="../tags/tag46.xml"/><Relationship Id="rId7" Type="http://schemas.openxmlformats.org/officeDocument/2006/relationships/image" Target="../media/image26.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7.xml"/><Relationship Id="rId5" Type="http://schemas.openxmlformats.org/officeDocument/2006/relationships/tags" Target="../tags/tag48.xml"/><Relationship Id="rId15" Type="http://schemas.openxmlformats.org/officeDocument/2006/relationships/image" Target="../media/image31.png"/><Relationship Id="rId10" Type="http://schemas.openxmlformats.org/officeDocument/2006/relationships/image" Target="../media/image29.png"/><Relationship Id="rId4" Type="http://schemas.openxmlformats.org/officeDocument/2006/relationships/tags" Target="../tags/tag47.xml"/><Relationship Id="rId9" Type="http://schemas.openxmlformats.org/officeDocument/2006/relationships/image" Target="../media/image28.pn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90.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710.png"/></Relationships>
</file>

<file path=ppt/slides/_rels/slide14.xml.rels><?xml version="1.0" encoding="UTF-8" standalone="yes"?>
<Relationships xmlns="http://schemas.openxmlformats.org/package/2006/relationships"><Relationship Id="rId8" Type="http://schemas.openxmlformats.org/officeDocument/2006/relationships/image" Target="../media/image740.png"/><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tags" Target="../tags/tag54.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4.png"/><Relationship Id="rId18" Type="http://schemas.openxmlformats.org/officeDocument/2006/relationships/image" Target="../media/image10.png"/><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image" Target="../media/image8.png"/><Relationship Id="rId17" Type="http://schemas.openxmlformats.org/officeDocument/2006/relationships/image" Target="../media/image790.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image" Target="../media/image7.png"/><Relationship Id="rId5" Type="http://schemas.openxmlformats.org/officeDocument/2006/relationships/tags" Target="../tags/tag59.xml"/><Relationship Id="rId10" Type="http://schemas.openxmlformats.org/officeDocument/2006/relationships/image" Target="../media/image3.png"/><Relationship Id="rId4" Type="http://schemas.openxmlformats.org/officeDocument/2006/relationships/tags" Target="../tags/tag58.xml"/><Relationship Id="rId9" Type="http://schemas.openxmlformats.org/officeDocument/2006/relationships/image" Target="../media/image2.png"/><Relationship Id="rId1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50.png"/><Relationship Id="rId2" Type="http://schemas.openxmlformats.org/officeDocument/2006/relationships/slideLayout" Target="../slideLayouts/slideLayout7.xml"/><Relationship Id="rId1" Type="http://schemas.openxmlformats.org/officeDocument/2006/relationships/tags" Target="../tags/tag62.xml"/><Relationship Id="rId6" Type="http://schemas.openxmlformats.org/officeDocument/2006/relationships/image" Target="../media/image841.png"/></Relationships>
</file>

<file path=ppt/slides/_rels/slide17.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image" Target="../media/image8.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7.png"/><Relationship Id="rId2" Type="http://schemas.openxmlformats.org/officeDocument/2006/relationships/tags" Target="../tags/tag64.xml"/><Relationship Id="rId16" Type="http://schemas.openxmlformats.org/officeDocument/2006/relationships/image" Target="../media/image12.png"/><Relationship Id="rId20" Type="http://schemas.openxmlformats.org/officeDocument/2006/relationships/image" Target="../media/image13.png"/><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image" Target="../media/image3.png"/><Relationship Id="rId5" Type="http://schemas.openxmlformats.org/officeDocument/2006/relationships/tags" Target="../tags/tag67.xml"/><Relationship Id="rId15" Type="http://schemas.openxmlformats.org/officeDocument/2006/relationships/image" Target="../media/image9.png"/><Relationship Id="rId10" Type="http://schemas.openxmlformats.org/officeDocument/2006/relationships/image" Target="../media/image2.png"/><Relationship Id="rId19" Type="http://schemas.openxmlformats.org/officeDocument/2006/relationships/image" Target="../media/image871.png"/><Relationship Id="rId4" Type="http://schemas.openxmlformats.org/officeDocument/2006/relationships/tags" Target="../tags/tag66.xml"/><Relationship Id="rId9" Type="http://schemas.openxmlformats.org/officeDocument/2006/relationships/slideLayout" Target="../slideLayouts/slideLayout7.xml"/><Relationship Id="rId1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image" Target="../media/image890.png"/><Relationship Id="rId26" Type="http://schemas.openxmlformats.org/officeDocument/2006/relationships/image" Target="../media/image910.png"/><Relationship Id="rId3" Type="http://schemas.openxmlformats.org/officeDocument/2006/relationships/tags" Target="../tags/tag73.xml"/><Relationship Id="rId21" Type="http://schemas.openxmlformats.org/officeDocument/2006/relationships/image" Target="../media/image7.png"/><Relationship Id="rId7" Type="http://schemas.openxmlformats.org/officeDocument/2006/relationships/tags" Target="../tags/tag77.xml"/><Relationship Id="rId12" Type="http://schemas.openxmlformats.org/officeDocument/2006/relationships/tags" Target="../tags/tag82.xml"/><Relationship Id="rId25" Type="http://schemas.openxmlformats.org/officeDocument/2006/relationships/image" Target="../media/image900.png"/><Relationship Id="rId2" Type="http://schemas.openxmlformats.org/officeDocument/2006/relationships/tags" Target="../tags/tag72.xml"/><Relationship Id="rId20" Type="http://schemas.openxmlformats.org/officeDocument/2006/relationships/image" Target="../media/image3.png"/><Relationship Id="rId29" Type="http://schemas.openxmlformats.org/officeDocument/2006/relationships/image" Target="../media/image15.pn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24" Type="http://schemas.openxmlformats.org/officeDocument/2006/relationships/image" Target="../media/image9.png"/><Relationship Id="rId5" Type="http://schemas.openxmlformats.org/officeDocument/2006/relationships/tags" Target="../tags/tag75.xml"/><Relationship Id="rId15" Type="http://schemas.openxmlformats.org/officeDocument/2006/relationships/image" Target="../media/image13.png"/><Relationship Id="rId23" Type="http://schemas.openxmlformats.org/officeDocument/2006/relationships/image" Target="../media/image4.png"/><Relationship Id="rId28" Type="http://schemas.openxmlformats.org/officeDocument/2006/relationships/image" Target="../media/image11.png"/><Relationship Id="rId10" Type="http://schemas.openxmlformats.org/officeDocument/2006/relationships/tags" Target="../tags/tag80.xml"/><Relationship Id="rId19" Type="http://schemas.openxmlformats.org/officeDocument/2006/relationships/image" Target="../media/image2.png"/><Relationship Id="rId31" Type="http://schemas.openxmlformats.org/officeDocument/2006/relationships/image" Target="../media/image17.png"/><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slideLayout" Target="../slideLayouts/slideLayout7.xml"/><Relationship Id="rId22" Type="http://schemas.openxmlformats.org/officeDocument/2006/relationships/image" Target="../media/image8.png"/><Relationship Id="rId27" Type="http://schemas.openxmlformats.org/officeDocument/2006/relationships/image" Target="../media/image14.png"/><Relationship Id="rId30"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9.png"/><Relationship Id="rId3" Type="http://schemas.openxmlformats.org/officeDocument/2006/relationships/tags" Target="../tags/tag86.xml"/><Relationship Id="rId7" Type="http://schemas.openxmlformats.org/officeDocument/2006/relationships/slideLayout" Target="../slideLayouts/slideLayout7.xml"/><Relationship Id="rId12" Type="http://schemas.openxmlformats.org/officeDocument/2006/relationships/image" Target="../media/image971.png"/><Relationship Id="rId2" Type="http://schemas.openxmlformats.org/officeDocument/2006/relationships/tags" Target="../tags/tag85.xml"/><Relationship Id="rId16" Type="http://schemas.openxmlformats.org/officeDocument/2006/relationships/image" Target="../media/image22.png"/><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15" Type="http://schemas.openxmlformats.org/officeDocument/2006/relationships/image" Target="../media/image21.png"/><Relationship Id="rId4" Type="http://schemas.openxmlformats.org/officeDocument/2006/relationships/tags" Target="../tags/tag87.xml"/><Relationship Id="rId9" Type="http://schemas.openxmlformats.org/officeDocument/2006/relationships/image" Target="../media/image17.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10.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tmp"/></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090.png"/><Relationship Id="rId3" Type="http://schemas.openxmlformats.org/officeDocument/2006/relationships/tags" Target="../tags/tag94.xml"/><Relationship Id="rId7" Type="http://schemas.openxmlformats.org/officeDocument/2006/relationships/image" Target="../media/image26.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7.xml"/><Relationship Id="rId5" Type="http://schemas.openxmlformats.org/officeDocument/2006/relationships/tags" Target="../tags/tag96.xml"/><Relationship Id="rId15" Type="http://schemas.openxmlformats.org/officeDocument/2006/relationships/image" Target="../media/image31.png"/><Relationship Id="rId10" Type="http://schemas.openxmlformats.org/officeDocument/2006/relationships/image" Target="../media/image29.png"/><Relationship Id="rId4" Type="http://schemas.openxmlformats.org/officeDocument/2006/relationships/tags" Target="../tags/tag95.xml"/><Relationship Id="rId9" Type="http://schemas.openxmlformats.org/officeDocument/2006/relationships/image" Target="../media/image28.png"/><Relationship Id="rId1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9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18" Type="http://schemas.openxmlformats.org/officeDocument/2006/relationships/slideLayout" Target="../slideLayouts/slideLayout7.xml"/><Relationship Id="rId26" Type="http://schemas.openxmlformats.org/officeDocument/2006/relationships/image" Target="../media/image40.png"/><Relationship Id="rId3" Type="http://schemas.openxmlformats.org/officeDocument/2006/relationships/tags" Target="../tags/tag100.xml"/><Relationship Id="rId21" Type="http://schemas.openxmlformats.org/officeDocument/2006/relationships/image" Target="../media/image35.png"/><Relationship Id="rId34" Type="http://schemas.openxmlformats.org/officeDocument/2006/relationships/image" Target="../media/image48.png"/><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tags" Target="../tags/tag114.xml"/><Relationship Id="rId25" Type="http://schemas.openxmlformats.org/officeDocument/2006/relationships/image" Target="../media/image39.png"/><Relationship Id="rId33" Type="http://schemas.openxmlformats.org/officeDocument/2006/relationships/image" Target="../media/image47.png"/><Relationship Id="rId2" Type="http://schemas.openxmlformats.org/officeDocument/2006/relationships/tags" Target="../tags/tag99.xml"/><Relationship Id="rId16" Type="http://schemas.openxmlformats.org/officeDocument/2006/relationships/tags" Target="../tags/tag113.xml"/><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24" Type="http://schemas.openxmlformats.org/officeDocument/2006/relationships/image" Target="../media/image38.png"/><Relationship Id="rId32" Type="http://schemas.openxmlformats.org/officeDocument/2006/relationships/image" Target="../media/image46.png"/><Relationship Id="rId37" Type="http://schemas.openxmlformats.org/officeDocument/2006/relationships/image" Target="../media/image1710.png"/><Relationship Id="rId5" Type="http://schemas.openxmlformats.org/officeDocument/2006/relationships/tags" Target="../tags/tag102.xml"/><Relationship Id="rId15" Type="http://schemas.openxmlformats.org/officeDocument/2006/relationships/tags" Target="../tags/tag112.xml"/><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tags" Target="../tags/tag107.xml"/><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image" Target="../media/image35.png"/><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image" Target="../media/image34.png"/><Relationship Id="rId2" Type="http://schemas.openxmlformats.org/officeDocument/2006/relationships/tags" Target="../tags/tag116.xml"/><Relationship Id="rId16" Type="http://schemas.openxmlformats.org/officeDocument/2006/relationships/image" Target="../media/image38.png"/><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image" Target="../media/image33.png"/><Relationship Id="rId5" Type="http://schemas.openxmlformats.org/officeDocument/2006/relationships/tags" Target="../tags/tag119.xml"/><Relationship Id="rId15" Type="http://schemas.openxmlformats.org/officeDocument/2006/relationships/image" Target="../media/image37.png"/><Relationship Id="rId10" Type="http://schemas.openxmlformats.org/officeDocument/2006/relationships/slideLayout" Target="../slideLayouts/slideLayout7.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128.xml"/><Relationship Id="rId7" Type="http://schemas.openxmlformats.org/officeDocument/2006/relationships/slideLayout" Target="../slideLayouts/slideLayout7.xml"/><Relationship Id="rId12" Type="http://schemas.openxmlformats.org/officeDocument/2006/relationships/image" Target="../media/image43.png"/><Relationship Id="rId17" Type="http://schemas.openxmlformats.org/officeDocument/2006/relationships/image" Target="../media/image51.png"/><Relationship Id="rId2" Type="http://schemas.openxmlformats.org/officeDocument/2006/relationships/tags" Target="../tags/tag127.xml"/><Relationship Id="rId16" Type="http://schemas.openxmlformats.org/officeDocument/2006/relationships/image" Target="../media/image50.png"/><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image" Target="../media/image42.png"/><Relationship Id="rId5" Type="http://schemas.openxmlformats.org/officeDocument/2006/relationships/tags" Target="../tags/tag130.xml"/><Relationship Id="rId15" Type="http://schemas.openxmlformats.org/officeDocument/2006/relationships/image" Target="../media/image190.png"/><Relationship Id="rId10" Type="http://schemas.openxmlformats.org/officeDocument/2006/relationships/image" Target="../media/image41.png"/><Relationship Id="rId4" Type="http://schemas.openxmlformats.org/officeDocument/2006/relationships/tags" Target="../tags/tag129.xml"/><Relationship Id="rId9" Type="http://schemas.openxmlformats.org/officeDocument/2006/relationships/image" Target="../media/image49.png"/></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134.xml"/><Relationship Id="rId7" Type="http://schemas.openxmlformats.org/officeDocument/2006/relationships/image" Target="../media/image52.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Layout" Target="../slideLayouts/slideLayout7.xml"/><Relationship Id="rId11" Type="http://schemas.openxmlformats.org/officeDocument/2006/relationships/image" Target="../media/image56.png"/><Relationship Id="rId5" Type="http://schemas.openxmlformats.org/officeDocument/2006/relationships/tags" Target="../tags/tag136.xml"/><Relationship Id="rId10" Type="http://schemas.openxmlformats.org/officeDocument/2006/relationships/image" Target="../media/image55.png"/><Relationship Id="rId4" Type="http://schemas.openxmlformats.org/officeDocument/2006/relationships/tags" Target="../tags/tag135.xml"/><Relationship Id="rId9"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137.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openxmlformats.org/officeDocument/2006/relationships/image" Target="../media/image740.png"/><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tags" Target="../tags/tag6.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290.png"/></Relationships>
</file>

<file path=ppt/slides/_rels/slide31.xml.rels><?xml version="1.0" encoding="UTF-8" standalone="yes"?>
<Relationships xmlns="http://schemas.openxmlformats.org/package/2006/relationships"><Relationship Id="rId8" Type="http://schemas.openxmlformats.org/officeDocument/2006/relationships/image" Target="../media/image300.png"/><Relationship Id="rId13" Type="http://schemas.openxmlformats.org/officeDocument/2006/relationships/image" Target="../media/image60.png"/><Relationship Id="rId3" Type="http://schemas.openxmlformats.org/officeDocument/2006/relationships/tags" Target="../tags/tag140.xml"/><Relationship Id="rId12" Type="http://schemas.openxmlformats.org/officeDocument/2006/relationships/image" Target="../media/image330.png"/><Relationship Id="rId2" Type="http://schemas.openxmlformats.org/officeDocument/2006/relationships/tags" Target="../tags/tag139.xml"/><Relationship Id="rId1" Type="http://schemas.openxmlformats.org/officeDocument/2006/relationships/tags" Target="../tags/tag138.xml"/><Relationship Id="rId11" Type="http://schemas.openxmlformats.org/officeDocument/2006/relationships/image" Target="../media/image59.png"/><Relationship Id="rId5" Type="http://schemas.openxmlformats.org/officeDocument/2006/relationships/image" Target="../media/image49.png"/><Relationship Id="rId10" Type="http://schemas.openxmlformats.org/officeDocument/2006/relationships/image" Target="../media/image310.png"/><Relationship Id="rId4" Type="http://schemas.openxmlformats.org/officeDocument/2006/relationships/slideLayout" Target="../slideLayouts/slideLayout7.xml"/><Relationship Id="rId9"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4.png"/><Relationship Id="rId18" Type="http://schemas.openxmlformats.org/officeDocument/2006/relationships/image" Target="../media/image10.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8.png"/><Relationship Id="rId17" Type="http://schemas.openxmlformats.org/officeDocument/2006/relationships/image" Target="../media/image79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7.png"/><Relationship Id="rId5" Type="http://schemas.openxmlformats.org/officeDocument/2006/relationships/tags" Target="../tags/tag11.xml"/><Relationship Id="rId10" Type="http://schemas.openxmlformats.org/officeDocument/2006/relationships/image" Target="../media/image3.png"/><Relationship Id="rId4" Type="http://schemas.openxmlformats.org/officeDocument/2006/relationships/tags" Target="../tags/tag10.xml"/><Relationship Id="rId9" Type="http://schemas.openxmlformats.org/officeDocument/2006/relationships/image" Target="../media/image2.pn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50.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841.png"/></Relationships>
</file>

<file path=ppt/slides/_rels/slide6.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8.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7.png"/><Relationship Id="rId2" Type="http://schemas.openxmlformats.org/officeDocument/2006/relationships/tags" Target="../tags/tag16.xml"/><Relationship Id="rId16" Type="http://schemas.openxmlformats.org/officeDocument/2006/relationships/image" Target="../media/image12.png"/><Relationship Id="rId20" Type="http://schemas.openxmlformats.org/officeDocument/2006/relationships/image" Target="../media/image13.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3.png"/><Relationship Id="rId5" Type="http://schemas.openxmlformats.org/officeDocument/2006/relationships/tags" Target="../tags/tag19.xml"/><Relationship Id="rId15" Type="http://schemas.openxmlformats.org/officeDocument/2006/relationships/image" Target="../media/image9.png"/><Relationship Id="rId10" Type="http://schemas.openxmlformats.org/officeDocument/2006/relationships/image" Target="../media/image2.png"/><Relationship Id="rId19" Type="http://schemas.openxmlformats.org/officeDocument/2006/relationships/image" Target="../media/image871.png"/><Relationship Id="rId4" Type="http://schemas.openxmlformats.org/officeDocument/2006/relationships/tags" Target="../tags/tag18.xml"/><Relationship Id="rId9" Type="http://schemas.openxmlformats.org/officeDocument/2006/relationships/slideLayout" Target="../slideLayouts/slideLayout7.xml"/><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image" Target="../media/image890.png"/><Relationship Id="rId26" Type="http://schemas.openxmlformats.org/officeDocument/2006/relationships/image" Target="../media/image910.png"/><Relationship Id="rId3" Type="http://schemas.openxmlformats.org/officeDocument/2006/relationships/tags" Target="../tags/tag25.xml"/><Relationship Id="rId21" Type="http://schemas.openxmlformats.org/officeDocument/2006/relationships/image" Target="../media/image7.png"/><Relationship Id="rId7" Type="http://schemas.openxmlformats.org/officeDocument/2006/relationships/tags" Target="../tags/tag29.xml"/><Relationship Id="rId12" Type="http://schemas.openxmlformats.org/officeDocument/2006/relationships/tags" Target="../tags/tag34.xml"/><Relationship Id="rId25" Type="http://schemas.openxmlformats.org/officeDocument/2006/relationships/image" Target="../media/image900.png"/><Relationship Id="rId2" Type="http://schemas.openxmlformats.org/officeDocument/2006/relationships/tags" Target="../tags/tag24.xml"/><Relationship Id="rId20" Type="http://schemas.openxmlformats.org/officeDocument/2006/relationships/image" Target="../media/image3.png"/><Relationship Id="rId29" Type="http://schemas.openxmlformats.org/officeDocument/2006/relationships/image" Target="../media/image15.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image" Target="../media/image9.png"/><Relationship Id="rId5" Type="http://schemas.openxmlformats.org/officeDocument/2006/relationships/tags" Target="../tags/tag27.xml"/><Relationship Id="rId15" Type="http://schemas.openxmlformats.org/officeDocument/2006/relationships/image" Target="../media/image13.png"/><Relationship Id="rId23" Type="http://schemas.openxmlformats.org/officeDocument/2006/relationships/image" Target="../media/image4.png"/><Relationship Id="rId28" Type="http://schemas.openxmlformats.org/officeDocument/2006/relationships/image" Target="../media/image11.png"/><Relationship Id="rId10" Type="http://schemas.openxmlformats.org/officeDocument/2006/relationships/tags" Target="../tags/tag32.xml"/><Relationship Id="rId19" Type="http://schemas.openxmlformats.org/officeDocument/2006/relationships/image" Target="../media/image2.png"/><Relationship Id="rId31" Type="http://schemas.openxmlformats.org/officeDocument/2006/relationships/image" Target="../media/image17.png"/><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slideLayout" Target="../slideLayouts/slideLayout7.xml"/><Relationship Id="rId22" Type="http://schemas.openxmlformats.org/officeDocument/2006/relationships/image" Target="../media/image8.png"/><Relationship Id="rId27" Type="http://schemas.openxmlformats.org/officeDocument/2006/relationships/image" Target="../media/image14.png"/><Relationship Id="rId30"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9.png"/><Relationship Id="rId3" Type="http://schemas.openxmlformats.org/officeDocument/2006/relationships/tags" Target="../tags/tag38.xml"/><Relationship Id="rId7" Type="http://schemas.openxmlformats.org/officeDocument/2006/relationships/slideLayout" Target="../slideLayouts/slideLayout7.xml"/><Relationship Id="rId12" Type="http://schemas.openxmlformats.org/officeDocument/2006/relationships/image" Target="../media/image971.png"/><Relationship Id="rId2" Type="http://schemas.openxmlformats.org/officeDocument/2006/relationships/tags" Target="../tags/tag37.xml"/><Relationship Id="rId16" Type="http://schemas.openxmlformats.org/officeDocument/2006/relationships/image" Target="../media/image22.png"/><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15" Type="http://schemas.openxmlformats.org/officeDocument/2006/relationships/image" Target="../media/image21.png"/><Relationship Id="rId4" Type="http://schemas.openxmlformats.org/officeDocument/2006/relationships/tags" Target="../tags/tag39.xml"/><Relationship Id="rId9" Type="http://schemas.openxmlformats.org/officeDocument/2006/relationships/image" Target="../media/image17.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62635" y="304800"/>
            <a:ext cx="67862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Kontinuum: stav a pohybová rovnica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887505"/>
                <a:ext cx="86868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 prípravných prácach si teraz ukážeme, ako sa pracuje v rámci efektívnej teórie s kontinuom – látkovým objektom.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Ukážka bude o kovovej tyči votknutej medzi dve pevné steny vo vzdialenosti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od seba.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887505"/>
                <a:ext cx="8686800" cy="1477328"/>
              </a:xfrm>
              <a:prstGeom prst="rect">
                <a:avLst/>
              </a:prstGeom>
              <a:blipFill rotWithShape="0">
                <a:blip r:embed="rId4"/>
                <a:stretch>
                  <a:fillRect l="-632" t="-2479" r="-912" b="-5785"/>
                </a:stretch>
              </a:blipFill>
            </p:spPr>
            <p:txBody>
              <a:bodyPr/>
              <a:lstStyle/>
              <a:p>
                <a:r>
                  <a:rPr lang="en-US">
                    <a:noFill/>
                  </a:rPr>
                  <a:t> </a:t>
                </a:r>
              </a:p>
            </p:txBody>
          </p:sp>
        </mc:Fallback>
      </mc:AlternateContent>
      <p:grpSp>
        <p:nvGrpSpPr>
          <p:cNvPr id="21" name="Group 20"/>
          <p:cNvGrpSpPr/>
          <p:nvPr/>
        </p:nvGrpSpPr>
        <p:grpSpPr>
          <a:xfrm>
            <a:off x="787389" y="2616201"/>
            <a:ext cx="7569221" cy="812799"/>
            <a:chOff x="928234" y="4608930"/>
            <a:chExt cx="7569221" cy="812799"/>
          </a:xfrm>
        </p:grpSpPr>
        <p:grpSp>
          <p:nvGrpSpPr>
            <p:cNvPr id="5" name="Group 4"/>
            <p:cNvGrpSpPr/>
            <p:nvPr/>
          </p:nvGrpSpPr>
          <p:grpSpPr>
            <a:xfrm>
              <a:off x="928234" y="4668965"/>
              <a:ext cx="157039" cy="752764"/>
              <a:chOff x="928234" y="5195455"/>
              <a:chExt cx="157039" cy="752764"/>
            </a:xfrm>
          </p:grpSpPr>
          <p:cxnSp>
            <p:nvCxnSpPr>
              <p:cNvPr id="6" name="Straight Connector 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flipH="1">
              <a:off x="8340416" y="4608930"/>
              <a:ext cx="157039" cy="752764"/>
              <a:chOff x="928234" y="5195455"/>
              <a:chExt cx="157039" cy="752764"/>
            </a:xfrm>
          </p:grpSpPr>
          <p:cxnSp>
            <p:nvCxnSpPr>
              <p:cNvPr id="13" name="Straight Connector 12"/>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1085273" y="4904494"/>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2" name="Picture 21"/>
          <p:cNvPicPr>
            <a:picLocks noChangeAspect="1"/>
          </p:cNvPicPr>
          <p:nvPr/>
        </p:nvPicPr>
        <p:blipFill rotWithShape="1">
          <a:blip r:embed="rId5"/>
          <a:srcRect b="34243"/>
          <a:stretch/>
        </p:blipFill>
        <p:spPr>
          <a:xfrm>
            <a:off x="2133281" y="4324992"/>
            <a:ext cx="4572638" cy="2255103"/>
          </a:xfrm>
          <a:prstGeom prst="rect">
            <a:avLst/>
          </a:prstGeom>
        </p:spPr>
      </p:pic>
      <p:sp>
        <p:nvSpPr>
          <p:cNvPr id="23" name="TextBox 22"/>
          <p:cNvSpPr txBox="1"/>
          <p:nvPr/>
        </p:nvSpPr>
        <p:spPr>
          <a:xfrm>
            <a:off x="224118" y="3962400"/>
            <a:ext cx="83640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Pripomeňme si slajd, aká je úloha fyziky: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2187388" y="4634753"/>
            <a:ext cx="4401671" cy="20887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777732"/>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1" name="TextBox 20"/>
          <p:cNvSpPr txBox="1"/>
          <p:nvPr/>
        </p:nvSpPr>
        <p:spPr>
          <a:xfrm>
            <a:off x="0" y="98611"/>
            <a:ext cx="16674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Pripomienka</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87" name="Picture 86"/>
          <p:cNvPicPr>
            <a:picLocks noChangeAspect="1"/>
          </p:cNvPicPr>
          <p:nvPr/>
        </p:nvPicPr>
        <p:blipFill rotWithShape="1">
          <a:blip r:embed="rId7"/>
          <a:srcRect l="5003" t="11170" r="3133" b="3165"/>
          <a:stretch/>
        </p:blipFill>
        <p:spPr>
          <a:xfrm>
            <a:off x="2232212" y="76201"/>
            <a:ext cx="5235388" cy="1901086"/>
          </a:xfrm>
          <a:prstGeom prst="rect">
            <a:avLst/>
          </a:prstGeom>
        </p:spPr>
      </p:pic>
      <p:pic>
        <p:nvPicPr>
          <p:cNvPr id="89" name="Picture 88"/>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853765" y="2487028"/>
            <a:ext cx="1153459" cy="1223989"/>
          </a:xfrm>
          <a:prstGeom prst="rect">
            <a:avLst/>
          </a:prstGeom>
        </p:spPr>
      </p:pic>
      <p:sp>
        <p:nvSpPr>
          <p:cNvPr id="90" name="TextBox 89"/>
          <p:cNvSpPr txBox="1"/>
          <p:nvPr/>
        </p:nvSpPr>
        <p:spPr>
          <a:xfrm>
            <a:off x="71717" y="2653553"/>
            <a:ext cx="59615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Limita kontinua bola                                              vyšlo: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1" name="Picture 90"/>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087036" y="2519530"/>
            <a:ext cx="2891790" cy="563880"/>
          </a:xfrm>
          <a:prstGeom prst="rect">
            <a:avLst/>
          </a:prstGeom>
        </p:spPr>
      </p:pic>
      <p:pic>
        <p:nvPicPr>
          <p:cNvPr id="92" name="Picture 91"/>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l="22630" t="52966" r="25265" b="25865"/>
          <a:stretch/>
        </p:blipFill>
        <p:spPr>
          <a:xfrm>
            <a:off x="2474258" y="1918445"/>
            <a:ext cx="4545106" cy="546848"/>
          </a:xfrm>
          <a:prstGeom prst="rect">
            <a:avLst/>
          </a:prstGeom>
        </p:spPr>
      </p:pic>
      <mc:AlternateContent xmlns:mc="http://schemas.openxmlformats.org/markup-compatibility/2006" xmlns:a14="http://schemas.microsoft.com/office/drawing/2010/main">
        <mc:Choice Requires="a14">
          <p:sp>
            <p:nvSpPr>
              <p:cNvPr id="93" name="TextBox 92"/>
              <p:cNvSpPr txBox="1"/>
              <p:nvPr/>
            </p:nvSpPr>
            <p:spPr>
              <a:xfrm>
                <a:off x="170329" y="3738282"/>
                <a:ext cx="880334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Chápme to ako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kvazimikroskopický</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model kontinua. Aké budú jeho parametre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𝜚</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prierez guličky je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jedna gulička s hmotnosťou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pripadá na objem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bude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𝜚</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 sa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pružina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predĺži 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treba na to silu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𝑘𝑢</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Dĺžka nedeformovanej pružiny je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relatívne predĺženie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napätie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dostaneme</a:t>
                </a:r>
              </a:p>
            </p:txBody>
          </p:sp>
        </mc:Choice>
        <mc:Fallback xmlns="">
          <p:sp>
            <p:nvSpPr>
              <p:cNvPr id="93" name="TextBox 92"/>
              <p:cNvSpPr txBox="1">
                <a:spLocks noRot="1" noChangeAspect="1" noMove="1" noResize="1" noEditPoints="1" noAdjustHandles="1" noChangeArrowheads="1" noChangeShapeType="1" noTextEdit="1"/>
              </p:cNvSpPr>
              <p:nvPr/>
            </p:nvSpPr>
            <p:spPr>
              <a:xfrm>
                <a:off x="170329" y="3738282"/>
                <a:ext cx="8803341" cy="1200329"/>
              </a:xfrm>
              <a:prstGeom prst="rect">
                <a:avLst/>
              </a:prstGeom>
              <a:blipFill rotWithShape="0">
                <a:blip r:embed="rId13"/>
                <a:stretch>
                  <a:fillRect l="-623" t="-2538" b="-7107"/>
                </a:stretch>
              </a:blipFill>
            </p:spPr>
            <p:txBody>
              <a:bodyPr/>
              <a:lstStyle/>
              <a:p>
                <a:r>
                  <a:rPr lang="en-US">
                    <a:noFill/>
                  </a:rPr>
                  <a:t> </a:t>
                </a:r>
              </a:p>
            </p:txBody>
          </p:sp>
        </mc:Fallback>
      </mc:AlternateContent>
      <p:pic>
        <p:nvPicPr>
          <p:cNvPr id="98" name="Picture 97"/>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428379" y="5014257"/>
            <a:ext cx="5703570" cy="533400"/>
          </a:xfrm>
          <a:prstGeom prst="rect">
            <a:avLst/>
          </a:prstGeom>
        </p:spPr>
      </p:pic>
      <p:sp>
        <p:nvSpPr>
          <p:cNvPr id="99" name="TextBox 98"/>
          <p:cNvSpPr txBox="1"/>
          <p:nvPr/>
        </p:nvSpPr>
        <p:spPr>
          <a:xfrm>
            <a:off x="107575" y="5809127"/>
            <a:ext cx="894677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modeli s guličkami vyšlo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takto to vyšlo v efektívnej teórii bez odvolávania sa na „guličky“. Hurá!</a:t>
            </a:r>
          </a:p>
        </p:txBody>
      </p:sp>
      <p:pic>
        <p:nvPicPr>
          <p:cNvPr id="100" name="Picture 99"/>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059954" y="5704542"/>
            <a:ext cx="3495675" cy="607695"/>
          </a:xfrm>
          <a:prstGeom prst="rect">
            <a:avLst/>
          </a:prstGeom>
        </p:spPr>
      </p:pic>
    </p:spTree>
    <p:extLst>
      <p:ext uri="{BB962C8B-B14F-4D97-AF65-F5344CB8AC3E}">
        <p14:creationId xmlns:p14="http://schemas.microsoft.com/office/powerpoint/2010/main" val="2547406397"/>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88259" y="430306"/>
            <a:ext cx="8731623"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Rýchlosť zvuku v deformovateľnom médiu odvodil už Newton v Princípiách. Médium bolo chápané ako kontinuum, lebo o molekulárnej štruktúre sa ešte nič nevedelo.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našom výklade sme si trochu naznačili ako môžu súvisieť mikroskopická molekulová a makroskopická kontinuová teória. Retiazka guličiek nie je realistický model tuhej látky, ale veľmi zjednodušený štruktúrny model. Skutočný svet je technicky oveľa ťažšie zvládnuteľný, ale náš primitívny model dostatočne naznačil ako „to funguje“.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Poznamenajme, že sme videli len pozdĺžne zvukové vlny, ktoré sú dominantné v objektoch ako dlhá úzka tyč.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trojrozmerných objektoch sú v tuhých látkach dôležité aj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priečne zvukové vlny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keď látka je lokálne namáhaná nie na tlak a ťah ale na šmyk. Vo vzťahu pre rýchlosť zvuku potom vystupuje modul pružnosti v šmyku. Priečne aj pozdĺžne vlny treba uvažovať napríklad pri analýze zemetrasení.</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7324609"/>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12</a:t>
            </a:fld>
            <a:endParaRPr lang="sk-SK"/>
          </a:p>
        </p:txBody>
      </p:sp>
      <p:sp>
        <p:nvSpPr>
          <p:cNvPr id="3" name="TextBox 2"/>
          <p:cNvSpPr txBox="1"/>
          <p:nvPr/>
        </p:nvSpPr>
        <p:spPr>
          <a:xfrm>
            <a:off x="1362635" y="304800"/>
            <a:ext cx="6786283" cy="523220"/>
          </a:xfrm>
          <a:prstGeom prst="rect">
            <a:avLst/>
          </a:prstGeom>
          <a:noFill/>
        </p:spPr>
        <p:txBody>
          <a:bodyPr wrap="square" rtlCol="0">
            <a:spAutoFit/>
          </a:bodyPr>
          <a:lstStyle/>
          <a:p>
            <a:pPr algn="ctr"/>
            <a:r>
              <a:rPr lang="sk-SK" sz="2800" b="1" dirty="0">
                <a:latin typeface="Arial" panose="020B0604020202020204" pitchFamily="34" charset="0"/>
                <a:cs typeface="Arial" panose="020B0604020202020204" pitchFamily="34" charset="0"/>
              </a:rPr>
              <a:t>Kontinuum: stav a pohybová rovnica</a:t>
            </a:r>
            <a:endParaRPr lang="en-US" sz="2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887505"/>
                <a:ext cx="8686800"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 prípravných prácach si teraz ukážeme, ako sa pracuje v rámci efektívnej teórie s kontinuom – látkovým objektom.</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Ukážka bude o kovovej tyči votknutej medzi dve pevné steny vo vzdialenosti </a:t>
                </a:r>
                <a14:m>
                  <m:oMath xmlns:m="http://schemas.openxmlformats.org/officeDocument/2006/math">
                    <m:r>
                      <a:rPr lang="sk-SK" b="0" i="1" smtClean="0">
                        <a:latin typeface="Cambria Math" panose="02040503050406030204" pitchFamily="18" charset="0"/>
                        <a:cs typeface="Arial" panose="020B0604020202020204" pitchFamily="34" charset="0"/>
                      </a:rPr>
                      <m:t>𝐿</m:t>
                    </m:r>
                  </m:oMath>
                </a14:m>
                <a:r>
                  <a:rPr lang="sk-SK" dirty="0">
                    <a:latin typeface="Arial" panose="020B0604020202020204" pitchFamily="34" charset="0"/>
                    <a:cs typeface="Arial" panose="020B0604020202020204" pitchFamily="34" charset="0"/>
                  </a:rPr>
                  <a:t> od seba.</a:t>
                </a:r>
                <a:endParaRPr lang="en-US"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887505"/>
                <a:ext cx="8686800" cy="1477328"/>
              </a:xfrm>
              <a:prstGeom prst="rect">
                <a:avLst/>
              </a:prstGeom>
              <a:blipFill rotWithShape="0">
                <a:blip r:embed="rId4"/>
                <a:stretch>
                  <a:fillRect l="-632" t="-2479" r="-912" b="-5785"/>
                </a:stretch>
              </a:blipFill>
            </p:spPr>
            <p:txBody>
              <a:bodyPr/>
              <a:lstStyle/>
              <a:p>
                <a:r>
                  <a:rPr lang="en-US">
                    <a:noFill/>
                  </a:rPr>
                  <a:t> </a:t>
                </a:r>
              </a:p>
            </p:txBody>
          </p:sp>
        </mc:Fallback>
      </mc:AlternateContent>
      <p:grpSp>
        <p:nvGrpSpPr>
          <p:cNvPr id="21" name="Group 20"/>
          <p:cNvGrpSpPr/>
          <p:nvPr/>
        </p:nvGrpSpPr>
        <p:grpSpPr>
          <a:xfrm>
            <a:off x="787389" y="2616201"/>
            <a:ext cx="7569221" cy="812799"/>
            <a:chOff x="928234" y="4608930"/>
            <a:chExt cx="7569221" cy="812799"/>
          </a:xfrm>
        </p:grpSpPr>
        <p:grpSp>
          <p:nvGrpSpPr>
            <p:cNvPr id="5" name="Group 4"/>
            <p:cNvGrpSpPr/>
            <p:nvPr/>
          </p:nvGrpSpPr>
          <p:grpSpPr>
            <a:xfrm>
              <a:off x="928234" y="4668965"/>
              <a:ext cx="157039" cy="752764"/>
              <a:chOff x="928234" y="5195455"/>
              <a:chExt cx="157039" cy="752764"/>
            </a:xfrm>
          </p:grpSpPr>
          <p:cxnSp>
            <p:nvCxnSpPr>
              <p:cNvPr id="6" name="Straight Connector 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flipH="1">
              <a:off x="8340416" y="4608930"/>
              <a:ext cx="157039" cy="752764"/>
              <a:chOff x="928234" y="5195455"/>
              <a:chExt cx="157039" cy="752764"/>
            </a:xfrm>
          </p:grpSpPr>
          <p:cxnSp>
            <p:nvCxnSpPr>
              <p:cNvPr id="13" name="Straight Connector 12"/>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1085273" y="4904494"/>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grpSp>
      <p:pic>
        <p:nvPicPr>
          <p:cNvPr id="22" name="Picture 21"/>
          <p:cNvPicPr>
            <a:picLocks noChangeAspect="1"/>
          </p:cNvPicPr>
          <p:nvPr/>
        </p:nvPicPr>
        <p:blipFill rotWithShape="1">
          <a:blip r:embed="rId5"/>
          <a:srcRect b="34243"/>
          <a:stretch/>
        </p:blipFill>
        <p:spPr>
          <a:xfrm>
            <a:off x="2133281" y="4324992"/>
            <a:ext cx="4572638" cy="2255103"/>
          </a:xfrm>
          <a:prstGeom prst="rect">
            <a:avLst/>
          </a:prstGeom>
        </p:spPr>
      </p:pic>
      <p:sp>
        <p:nvSpPr>
          <p:cNvPr id="23" name="TextBox 22"/>
          <p:cNvSpPr txBox="1"/>
          <p:nvPr/>
        </p:nvSpPr>
        <p:spPr>
          <a:xfrm>
            <a:off x="224118" y="3962400"/>
            <a:ext cx="8364070"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Pripomeňme si slajd, aká je úloha fyziky:</a:t>
            </a:r>
            <a:endParaRPr lang="en-US" dirty="0">
              <a:latin typeface="Arial" panose="020B0604020202020204" pitchFamily="34" charset="0"/>
              <a:cs typeface="Arial" panose="020B0604020202020204" pitchFamily="34" charset="0"/>
            </a:endParaRPr>
          </a:p>
        </p:txBody>
      </p:sp>
      <p:sp>
        <p:nvSpPr>
          <p:cNvPr id="24" name="Rectangle 23"/>
          <p:cNvSpPr/>
          <p:nvPr/>
        </p:nvSpPr>
        <p:spPr>
          <a:xfrm>
            <a:off x="2187388" y="4634753"/>
            <a:ext cx="4401671" cy="20887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368180"/>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13</a:t>
            </a:fld>
            <a:endParaRPr lang="sk-SK"/>
          </a:p>
        </p:txBody>
      </p:sp>
      <p:grpSp>
        <p:nvGrpSpPr>
          <p:cNvPr id="3" name="Group 2"/>
          <p:cNvGrpSpPr/>
          <p:nvPr/>
        </p:nvGrpSpPr>
        <p:grpSpPr>
          <a:xfrm>
            <a:off x="715672" y="231589"/>
            <a:ext cx="7569221" cy="812799"/>
            <a:chOff x="928234" y="4608930"/>
            <a:chExt cx="7569221" cy="812799"/>
          </a:xfrm>
        </p:grpSpPr>
        <p:grpSp>
          <p:nvGrpSpPr>
            <p:cNvPr id="4" name="Group 3"/>
            <p:cNvGrpSpPr/>
            <p:nvPr/>
          </p:nvGrpSpPr>
          <p:grpSpPr>
            <a:xfrm>
              <a:off x="928234" y="4668965"/>
              <a:ext cx="157039" cy="752764"/>
              <a:chOff x="928234" y="5195455"/>
              <a:chExt cx="157039" cy="752764"/>
            </a:xfrm>
          </p:grpSpPr>
          <p:cxnSp>
            <p:nvCxnSpPr>
              <p:cNvPr id="13" name="Straight Connector 12"/>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flipH="1">
              <a:off x="8340416" y="4608930"/>
              <a:ext cx="157039" cy="752764"/>
              <a:chOff x="928234" y="5195455"/>
              <a:chExt cx="157039" cy="752764"/>
            </a:xfrm>
          </p:grpSpPr>
          <p:cxnSp>
            <p:nvCxnSpPr>
              <p:cNvPr id="7" name="Straight Connector 6"/>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085273" y="4904494"/>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grpSp>
      <p:sp>
        <p:nvSpPr>
          <p:cNvPr id="19" name="TextBox 18"/>
          <p:cNvSpPr txBox="1"/>
          <p:nvPr/>
        </p:nvSpPr>
        <p:spPr>
          <a:xfrm>
            <a:off x="98611" y="1057836"/>
            <a:ext cx="8606118"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Prvou úlohou je popísať okamžitý stav tyče.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To, čo chceme popisovať sú zmeny stavu tyče, pričom sa obmedzíme na také mechanické zmeny, ktoré ponechajú tyč rovnú, ale budeme vyšetrovať deformácie materiálu tyče v pozdĺžnom smere. </a:t>
            </a:r>
            <a:endParaRPr lang="en-US" dirty="0">
              <a:latin typeface="Arial" panose="020B0604020202020204" pitchFamily="34" charset="0"/>
              <a:cs typeface="Arial" panose="020B0604020202020204" pitchFamily="34" charset="0"/>
            </a:endParaRPr>
          </a:p>
        </p:txBody>
      </p:sp>
      <p:grpSp>
        <p:nvGrpSpPr>
          <p:cNvPr id="37" name="Group 36"/>
          <p:cNvGrpSpPr/>
          <p:nvPr/>
        </p:nvGrpSpPr>
        <p:grpSpPr>
          <a:xfrm>
            <a:off x="668258" y="2600836"/>
            <a:ext cx="7569221" cy="1108395"/>
            <a:chOff x="928234" y="4608930"/>
            <a:chExt cx="7569221" cy="1108395"/>
          </a:xfrm>
        </p:grpSpPr>
        <p:grpSp>
          <p:nvGrpSpPr>
            <p:cNvPr id="20" name="Group 19"/>
            <p:cNvGrpSpPr/>
            <p:nvPr/>
          </p:nvGrpSpPr>
          <p:grpSpPr>
            <a:xfrm>
              <a:off x="928234" y="4668965"/>
              <a:ext cx="157039" cy="752764"/>
              <a:chOff x="928234" y="5195455"/>
              <a:chExt cx="157039" cy="752764"/>
            </a:xfrm>
          </p:grpSpPr>
          <p:cxnSp>
            <p:nvCxnSpPr>
              <p:cNvPr id="21" name="Straight Connector 20"/>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flipH="1">
              <a:off x="8340416" y="4608930"/>
              <a:ext cx="157039" cy="752764"/>
              <a:chOff x="928234" y="5195455"/>
              <a:chExt cx="157039" cy="752764"/>
            </a:xfrm>
          </p:grpSpPr>
          <p:cxnSp>
            <p:nvCxnSpPr>
              <p:cNvPr id="28" name="Straight Connector 27"/>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1085273" y="4904494"/>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35" name="Straight Connector 34"/>
            <p:cNvCxnSpPr/>
            <p:nvPr/>
          </p:nvCxnSpPr>
          <p:spPr>
            <a:xfrm>
              <a:off x="2022764" y="4608930"/>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967360" y="5086902"/>
              <a:ext cx="346363" cy="430887"/>
            </a:xfrm>
            <a:prstGeom prst="rect">
              <a:avLst/>
            </a:prstGeom>
            <a:noFill/>
          </p:spPr>
          <p:txBody>
            <a:bodyPr wrap="square" rtlCol="0">
              <a:spAutoFit/>
            </a:bodyPr>
            <a:lstStyle/>
            <a:p>
              <a:r>
                <a:rPr lang="sk-SK" sz="2200"/>
                <a:t>x</a:t>
              </a:r>
            </a:p>
          </p:txBody>
        </p:sp>
      </p:grpSp>
      <mc:AlternateContent xmlns:mc="http://schemas.openxmlformats.org/markup-compatibility/2006" xmlns:a14="http://schemas.microsoft.com/office/drawing/2010/main">
        <mc:Choice Requires="a14">
          <p:sp>
            <p:nvSpPr>
              <p:cNvPr id="38" name="TextBox 37"/>
              <p:cNvSpPr txBox="1"/>
              <p:nvPr/>
            </p:nvSpPr>
            <p:spPr>
              <a:xfrm>
                <a:off x="170330" y="3621741"/>
                <a:ext cx="8552329"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Uvažujme myslenú plochu (prierez) tyč, ktorá sa v základnom (kľudovom stave) nachádza v polohe danej súradnicou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Pri deformácii sa tento prierez posunie do polohy so súradnicou </a:t>
                </a:r>
                <a14:m>
                  <m:oMath xmlns:m="http://schemas.openxmlformats.org/officeDocument/2006/math">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𝑢</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70330" y="3621741"/>
                <a:ext cx="8552329" cy="923330"/>
              </a:xfrm>
              <a:prstGeom prst="rect">
                <a:avLst/>
              </a:prstGeom>
              <a:blipFill rotWithShape="0">
                <a:blip r:embed="rId6"/>
                <a:stretch>
                  <a:fillRect l="-641" t="-3289" b="-9211"/>
                </a:stretch>
              </a:blipFill>
            </p:spPr>
            <p:txBody>
              <a:bodyPr/>
              <a:lstStyle/>
              <a:p>
                <a:r>
                  <a:rPr lang="en-US">
                    <a:noFill/>
                  </a:rPr>
                  <a:t> </a:t>
                </a:r>
              </a:p>
            </p:txBody>
          </p:sp>
        </mc:Fallback>
      </mc:AlternateContent>
      <p:grpSp>
        <p:nvGrpSpPr>
          <p:cNvPr id="115" name="Group 114"/>
          <p:cNvGrpSpPr/>
          <p:nvPr/>
        </p:nvGrpSpPr>
        <p:grpSpPr>
          <a:xfrm>
            <a:off x="659288" y="4671683"/>
            <a:ext cx="7587121" cy="2112546"/>
            <a:chOff x="659288" y="4671683"/>
            <a:chExt cx="7587121" cy="2112546"/>
          </a:xfrm>
        </p:grpSpPr>
        <p:sp>
          <p:nvSpPr>
            <p:cNvPr id="77" name="Slide Number Placeholder 1"/>
            <p:cNvSpPr txBox="1">
              <a:spLocks/>
            </p:cNvSpPr>
            <p:nvPr/>
          </p:nvSpPr>
          <p:spPr>
            <a:xfrm>
              <a:off x="6189009" y="6419104"/>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CE0CA2-1A48-4B23-8A77-1A9F640E54E6}" type="slidenum">
                <a:rPr lang="sk-SK" smtClean="0"/>
                <a:pPr/>
                <a:t>13</a:t>
              </a:fld>
              <a:endParaRPr lang="sk-SK"/>
            </a:p>
          </p:txBody>
        </p:sp>
        <p:grpSp>
          <p:nvGrpSpPr>
            <p:cNvPr id="78" name="Group 77"/>
            <p:cNvGrpSpPr/>
            <p:nvPr/>
          </p:nvGrpSpPr>
          <p:grpSpPr>
            <a:xfrm>
              <a:off x="659293" y="4731718"/>
              <a:ext cx="157039" cy="752764"/>
              <a:chOff x="928234" y="5195455"/>
              <a:chExt cx="157039" cy="752764"/>
            </a:xfrm>
          </p:grpSpPr>
          <p:cxnSp>
            <p:nvCxnSpPr>
              <p:cNvPr id="79" name="Straight Connector 78"/>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flipH="1">
              <a:off x="8071475" y="4671683"/>
              <a:ext cx="157039" cy="752764"/>
              <a:chOff x="928234" y="5195455"/>
              <a:chExt cx="157039" cy="752764"/>
            </a:xfrm>
          </p:grpSpPr>
          <p:cxnSp>
            <p:nvCxnSpPr>
              <p:cNvPr id="86" name="Straight Connector 8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816332" y="4967247"/>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93" name="Straight Connector 92"/>
            <p:cNvCxnSpPr/>
            <p:nvPr/>
          </p:nvCxnSpPr>
          <p:spPr>
            <a:xfrm>
              <a:off x="1753823" y="4671683"/>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659288" y="5840113"/>
              <a:ext cx="157039" cy="752764"/>
              <a:chOff x="928234" y="5195455"/>
              <a:chExt cx="157039" cy="752764"/>
            </a:xfrm>
          </p:grpSpPr>
          <p:cxnSp>
            <p:nvCxnSpPr>
              <p:cNvPr id="95" name="Straight Connector 94"/>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flipH="1">
              <a:off x="8071470" y="5780078"/>
              <a:ext cx="157039" cy="752764"/>
              <a:chOff x="928234" y="5195455"/>
              <a:chExt cx="157039" cy="752764"/>
            </a:xfrm>
          </p:grpSpPr>
          <p:cxnSp>
            <p:nvCxnSpPr>
              <p:cNvPr id="102" name="Straight Connector 101"/>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816327" y="6075642"/>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109" name="Straight Connector 108"/>
            <p:cNvCxnSpPr/>
            <p:nvPr/>
          </p:nvCxnSpPr>
          <p:spPr>
            <a:xfrm>
              <a:off x="2003208" y="5618426"/>
              <a:ext cx="0" cy="9744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98419" y="5149655"/>
              <a:ext cx="346363" cy="430887"/>
            </a:xfrm>
            <a:prstGeom prst="rect">
              <a:avLst/>
            </a:prstGeom>
            <a:noFill/>
          </p:spPr>
          <p:txBody>
            <a:bodyPr wrap="square" rtlCol="0">
              <a:spAutoFit/>
            </a:bodyPr>
            <a:lstStyle/>
            <a:p>
              <a:r>
                <a:rPr lang="sk-SK" sz="2200"/>
                <a:t>x</a:t>
              </a:r>
            </a:p>
          </p:txBody>
        </p:sp>
        <p:cxnSp>
          <p:nvCxnSpPr>
            <p:cNvPr id="111" name="Straight Connector 110"/>
            <p:cNvCxnSpPr/>
            <p:nvPr/>
          </p:nvCxnSpPr>
          <p:spPr>
            <a:xfrm>
              <a:off x="1559874" y="5715411"/>
              <a:ext cx="5230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1559874" y="5719092"/>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1989374" y="5719087"/>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2155624" y="5482165"/>
              <a:ext cx="743156" cy="430887"/>
            </a:xfrm>
            <a:prstGeom prst="rect">
              <a:avLst/>
            </a:prstGeom>
            <a:noFill/>
          </p:spPr>
          <p:txBody>
            <a:bodyPr wrap="square" rtlCol="0">
              <a:spAutoFit/>
            </a:bodyPr>
            <a:lstStyle/>
            <a:p>
              <a:r>
                <a:rPr lang="sk-SK" sz="2200"/>
                <a:t>u(x)</a:t>
              </a:r>
            </a:p>
          </p:txBody>
        </p:sp>
      </p:grpSp>
      <p:pic>
        <p:nvPicPr>
          <p:cNvPr id="116" name="Picture 11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98824" y="5561106"/>
            <a:ext cx="594360" cy="175260"/>
          </a:xfrm>
          <a:prstGeom prst="rect">
            <a:avLst/>
          </a:prstGeom>
        </p:spPr>
      </p:pic>
      <p:pic>
        <p:nvPicPr>
          <p:cNvPr id="118" name="Picture 11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8035365" y="5507318"/>
            <a:ext cx="640080" cy="175260"/>
          </a:xfrm>
          <a:prstGeom prst="rect">
            <a:avLst/>
          </a:prstGeom>
        </p:spPr>
      </p:pic>
      <p:sp>
        <p:nvSpPr>
          <p:cNvPr id="119" name="TextBox 118"/>
          <p:cNvSpPr txBox="1"/>
          <p:nvPr/>
        </p:nvSpPr>
        <p:spPr>
          <a:xfrm>
            <a:off x="3307976" y="4625788"/>
            <a:ext cx="1586753" cy="369332"/>
          </a:xfrm>
          <a:prstGeom prst="rect">
            <a:avLst/>
          </a:prstGeom>
          <a:noFill/>
        </p:spPr>
        <p:txBody>
          <a:bodyPr wrap="square" rtlCol="0">
            <a:spAutoFit/>
          </a:bodyPr>
          <a:lstStyle/>
          <a:p>
            <a:r>
              <a:rPr lang="sk-SK" dirty="0" err="1">
                <a:latin typeface="Arial" panose="020B0604020202020204" pitchFamily="34" charset="0"/>
                <a:cs typeface="Arial" panose="020B0604020202020204" pitchFamily="34" charset="0"/>
              </a:rPr>
              <a:t>kľudový</a:t>
            </a:r>
            <a:r>
              <a:rPr lang="sk-SK" dirty="0">
                <a:latin typeface="Arial" panose="020B0604020202020204" pitchFamily="34" charset="0"/>
                <a:cs typeface="Arial" panose="020B0604020202020204" pitchFamily="34" charset="0"/>
              </a:rPr>
              <a:t> stav</a:t>
            </a:r>
            <a:endParaRPr lang="en-US" dirty="0">
              <a:latin typeface="Arial" panose="020B0604020202020204" pitchFamily="34" charset="0"/>
              <a:cs typeface="Arial" panose="020B0604020202020204" pitchFamily="34" charset="0"/>
            </a:endParaRPr>
          </a:p>
        </p:txBody>
      </p:sp>
      <p:sp>
        <p:nvSpPr>
          <p:cNvPr id="120" name="TextBox 119"/>
          <p:cNvSpPr txBox="1"/>
          <p:nvPr/>
        </p:nvSpPr>
        <p:spPr>
          <a:xfrm>
            <a:off x="3236259" y="5728446"/>
            <a:ext cx="2088776"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deformovaný stav</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765150"/>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14</a:t>
            </a:fld>
            <a:endParaRPr lang="sk-SK"/>
          </a:p>
        </p:txBody>
      </p:sp>
      <mc:AlternateContent xmlns:mc="http://schemas.openxmlformats.org/markup-compatibility/2006" xmlns:a14="http://schemas.microsoft.com/office/drawing/2010/main">
        <mc:Choice Requires="a14">
          <p:sp>
            <p:nvSpPr>
              <p:cNvPr id="3" name="TextBox 2"/>
              <p:cNvSpPr txBox="1"/>
              <p:nvPr/>
            </p:nvSpPr>
            <p:spPr>
              <a:xfrm>
                <a:off x="475129" y="439271"/>
                <a:ext cx="8301318"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Súčasťou zadania stavu tyče v istom okamihu bude teda zadať funkciu,</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udávajúcu posunutie prierezu tyče, ktorý sa v kľudovom stave nachádza v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oMath>
                </a14:m>
                <a:endParaRPr lang="sk-SK" b="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Očakávame, že stav tyče sa bude v čase meniť, takže v istom okamihu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bude stav zadaný funkciou</a:t>
                </a:r>
                <a:endParaRPr lang="en-US"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75129" y="439271"/>
                <a:ext cx="8301318" cy="2031325"/>
              </a:xfrm>
              <a:prstGeom prst="rect">
                <a:avLst/>
              </a:prstGeom>
              <a:blipFill rotWithShape="0">
                <a:blip r:embed="rId8"/>
                <a:stretch>
                  <a:fillRect l="-661" t="-1502" b="-3904"/>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343400" y="926353"/>
            <a:ext cx="457200" cy="255270"/>
          </a:xfrm>
          <a:prstGeom prst="rect">
            <a:avLst/>
          </a:prstGeom>
        </p:spPr>
      </p:pic>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160058" y="5462494"/>
            <a:ext cx="661035" cy="255270"/>
          </a:xfrm>
          <a:prstGeom prst="rect">
            <a:avLst/>
          </a:prstGeom>
        </p:spPr>
      </p:pic>
      <p:sp>
        <p:nvSpPr>
          <p:cNvPr id="7" name="TextBox 6"/>
          <p:cNvSpPr txBox="1"/>
          <p:nvPr/>
        </p:nvSpPr>
        <p:spPr>
          <a:xfrm>
            <a:off x="555812" y="2796988"/>
            <a:ext cx="8139953"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Pretože ide o mechanický problém a Newtonove rovnice sú druhého rádu, očakávame, že pre úplné zadanie stavu tyče je potrebné ešte zadať aj „rýchlosti“, teda pre každý prierez rýchlosť, s ktorou sa jeho posunutie mení:</a:t>
            </a:r>
            <a:endParaRPr lang="en-US" dirty="0">
              <a:latin typeface="Arial" panose="020B0604020202020204" pitchFamily="34" charset="0"/>
              <a:cs typeface="Arial" panose="020B0604020202020204" pitchFamily="34" charset="0"/>
            </a:endParaRPr>
          </a:p>
        </p:txBody>
      </p:sp>
      <p:pic>
        <p:nvPicPr>
          <p:cNvPr id="11" name="Picture 1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706907" y="3741271"/>
            <a:ext cx="1975485" cy="533400"/>
          </a:xfrm>
          <a:prstGeom prst="rect">
            <a:avLst/>
          </a:prstGeom>
        </p:spPr>
      </p:pic>
      <p:sp>
        <p:nvSpPr>
          <p:cNvPr id="12" name="TextBox 11"/>
          <p:cNvSpPr txBox="1"/>
          <p:nvPr/>
        </p:nvSpPr>
        <p:spPr>
          <a:xfrm>
            <a:off x="573741" y="4625788"/>
            <a:ext cx="8005483"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Záver: deformačný stav tyče je v každom okamihu zadaný dvoma funkciami</a:t>
            </a:r>
            <a:endParaRPr lang="en-US" dirty="0">
              <a:latin typeface="Arial" panose="020B0604020202020204" pitchFamily="34" charset="0"/>
              <a:cs typeface="Arial" panose="020B0604020202020204" pitchFamily="34" charset="0"/>
            </a:endParaRPr>
          </a:p>
        </p:txBody>
      </p:sp>
      <p:pic>
        <p:nvPicPr>
          <p:cNvPr id="13" name="Picture 12"/>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450977" y="5274235"/>
            <a:ext cx="1975485" cy="533400"/>
          </a:xfrm>
          <a:prstGeom prst="rect">
            <a:avLst/>
          </a:prstGeom>
        </p:spPr>
      </p:pic>
      <p:sp>
        <p:nvSpPr>
          <p:cNvPr id="14" name="Rectangle 13"/>
          <p:cNvSpPr/>
          <p:nvPr/>
        </p:nvSpPr>
        <p:spPr>
          <a:xfrm>
            <a:off x="2877671" y="5100918"/>
            <a:ext cx="3774141" cy="8964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066386"/>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15</a:t>
            </a:fld>
            <a:endParaRPr lang="sk-SK"/>
          </a:p>
        </p:txBody>
      </p:sp>
      <p:sp>
        <p:nvSpPr>
          <p:cNvPr id="3" name="TextBox 2"/>
          <p:cNvSpPr txBox="1"/>
          <p:nvPr/>
        </p:nvSpPr>
        <p:spPr>
          <a:xfrm>
            <a:off x="616771" y="230396"/>
            <a:ext cx="7503459"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Ďalšou úlohou je nájsť ohybovú rovnicu pozdĺžne deformovateľnej tyče.</a:t>
            </a:r>
            <a:endParaRPr lang="en-US" dirty="0">
              <a:latin typeface="Arial" panose="020B0604020202020204" pitchFamily="34" charset="0"/>
              <a:cs typeface="Arial" panose="020B0604020202020204" pitchFamily="34" charset="0"/>
            </a:endParaRPr>
          </a:p>
        </p:txBody>
      </p:sp>
      <p:grpSp>
        <p:nvGrpSpPr>
          <p:cNvPr id="5" name="Group 4"/>
          <p:cNvGrpSpPr/>
          <p:nvPr/>
        </p:nvGrpSpPr>
        <p:grpSpPr>
          <a:xfrm>
            <a:off x="401618" y="759895"/>
            <a:ext cx="8376621" cy="2147047"/>
            <a:chOff x="343648" y="1281953"/>
            <a:chExt cx="8376621" cy="2147047"/>
          </a:xfrm>
        </p:grpSpPr>
        <p:sp>
          <p:nvSpPr>
            <p:cNvPr id="4" name="Slide Number Placeholder 1"/>
            <p:cNvSpPr txBox="1">
              <a:spLocks/>
            </p:cNvSpPr>
            <p:nvPr/>
          </p:nvSpPr>
          <p:spPr>
            <a:xfrm>
              <a:off x="6502774" y="2913904"/>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CE0CA2-1A48-4B23-8A77-1A9F640E54E6}" type="slidenum">
                <a:rPr lang="sk-SK" smtClean="0"/>
                <a:pPr/>
                <a:t>15</a:t>
              </a:fld>
              <a:endParaRPr lang="sk-SK"/>
            </a:p>
          </p:txBody>
        </p:sp>
        <p:sp>
          <p:nvSpPr>
            <p:cNvPr id="6" name="Slide Number Placeholder 1"/>
            <p:cNvSpPr txBox="1">
              <a:spLocks/>
            </p:cNvSpPr>
            <p:nvPr/>
          </p:nvSpPr>
          <p:spPr>
            <a:xfrm>
              <a:off x="6233833" y="3063875"/>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CE0CA2-1A48-4B23-8A77-1A9F640E54E6}" type="slidenum">
                <a:rPr lang="sk-SK" smtClean="0"/>
                <a:pPr/>
                <a:t>15</a:t>
              </a:fld>
              <a:endParaRPr lang="sk-SK"/>
            </a:p>
          </p:txBody>
        </p:sp>
        <p:grpSp>
          <p:nvGrpSpPr>
            <p:cNvPr id="7" name="Group 6"/>
            <p:cNvGrpSpPr/>
            <p:nvPr/>
          </p:nvGrpSpPr>
          <p:grpSpPr>
            <a:xfrm>
              <a:off x="704117" y="1376489"/>
              <a:ext cx="157039" cy="752764"/>
              <a:chOff x="928234" y="5195455"/>
              <a:chExt cx="157039" cy="752764"/>
            </a:xfrm>
          </p:grpSpPr>
          <p:cxnSp>
            <p:nvCxnSpPr>
              <p:cNvPr id="38" name="Straight Connector 37"/>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flipH="1">
              <a:off x="8116299" y="1316454"/>
              <a:ext cx="157039" cy="752764"/>
              <a:chOff x="928234" y="5195455"/>
              <a:chExt cx="157039" cy="752764"/>
            </a:xfrm>
          </p:grpSpPr>
          <p:cxnSp>
            <p:nvCxnSpPr>
              <p:cNvPr id="32" name="Straight Connector 31"/>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861156" y="1612018"/>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10" name="Straight Connector 9"/>
            <p:cNvCxnSpPr/>
            <p:nvPr/>
          </p:nvCxnSpPr>
          <p:spPr>
            <a:xfrm>
              <a:off x="1798647" y="1316454"/>
              <a:ext cx="0" cy="122952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704112" y="2484884"/>
              <a:ext cx="157039" cy="752764"/>
              <a:chOff x="928234" y="5195455"/>
              <a:chExt cx="157039" cy="752764"/>
            </a:xfrm>
          </p:grpSpPr>
          <p:cxnSp>
            <p:nvCxnSpPr>
              <p:cNvPr id="26" name="Straight Connector 2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flipH="1">
              <a:off x="8116294" y="2424849"/>
              <a:ext cx="157039" cy="752764"/>
              <a:chOff x="928234" y="5195455"/>
              <a:chExt cx="157039" cy="752764"/>
            </a:xfrm>
          </p:grpSpPr>
          <p:cxnSp>
            <p:nvCxnSpPr>
              <p:cNvPr id="20" name="Straight Connector 19"/>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861151" y="2720413"/>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14" name="Straight Connector 13"/>
            <p:cNvCxnSpPr/>
            <p:nvPr/>
          </p:nvCxnSpPr>
          <p:spPr>
            <a:xfrm>
              <a:off x="1940452" y="2388703"/>
              <a:ext cx="0" cy="766873"/>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22627" y="2498339"/>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926620" y="2507300"/>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43648" y="2118659"/>
              <a:ext cx="594360" cy="175260"/>
            </a:xfrm>
            <a:prstGeom prst="rect">
              <a:avLst/>
            </a:prstGeom>
          </p:spPr>
        </p:pic>
        <p:pic>
          <p:nvPicPr>
            <p:cNvPr id="45" name="Picture 44"/>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8080189" y="2064871"/>
              <a:ext cx="640080" cy="175260"/>
            </a:xfrm>
            <a:prstGeom prst="rect">
              <a:avLst/>
            </a:prstGeom>
          </p:spPr>
        </p:pic>
        <p:cxnSp>
          <p:nvCxnSpPr>
            <p:cNvPr id="47" name="Straight Connector 46"/>
            <p:cNvCxnSpPr/>
            <p:nvPr/>
          </p:nvCxnSpPr>
          <p:spPr>
            <a:xfrm>
              <a:off x="2157235" y="1334379"/>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88688" y="2281122"/>
              <a:ext cx="0" cy="9744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972257" y="2310089"/>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2365900" y="2319050"/>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616635" y="1356659"/>
              <a:ext cx="127635" cy="114300"/>
            </a:xfrm>
            <a:prstGeom prst="rect">
              <a:avLst/>
            </a:prstGeom>
          </p:spPr>
        </p:pic>
        <p:pic>
          <p:nvPicPr>
            <p:cNvPr id="60" name="Picture 59"/>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235197" y="1365619"/>
              <a:ext cx="628650" cy="198120"/>
            </a:xfrm>
            <a:prstGeom prst="rect">
              <a:avLst/>
            </a:prstGeom>
          </p:spPr>
        </p:pic>
        <p:pic>
          <p:nvPicPr>
            <p:cNvPr id="57" name="Picture 56"/>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186327" y="2378632"/>
              <a:ext cx="457200" cy="255270"/>
            </a:xfrm>
            <a:prstGeom prst="rect">
              <a:avLst/>
            </a:prstGeom>
          </p:spPr>
        </p:pic>
        <p:pic>
          <p:nvPicPr>
            <p:cNvPr id="61" name="Picture 60"/>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2575856" y="2190373"/>
              <a:ext cx="958215" cy="255270"/>
            </a:xfrm>
            <a:prstGeom prst="rect">
              <a:avLst/>
            </a:prstGeom>
          </p:spPr>
        </p:pic>
        <p:sp>
          <p:nvSpPr>
            <p:cNvPr id="62" name="TextBox 61"/>
            <p:cNvSpPr txBox="1"/>
            <p:nvPr/>
          </p:nvSpPr>
          <p:spPr>
            <a:xfrm>
              <a:off x="4643717" y="1281953"/>
              <a:ext cx="1586753" cy="369332"/>
            </a:xfrm>
            <a:prstGeom prst="rect">
              <a:avLst/>
            </a:prstGeom>
            <a:noFill/>
          </p:spPr>
          <p:txBody>
            <a:bodyPr wrap="square" rtlCol="0">
              <a:spAutoFit/>
            </a:bodyPr>
            <a:lstStyle/>
            <a:p>
              <a:r>
                <a:rPr lang="sk-SK" dirty="0" err="1">
                  <a:latin typeface="Arial" panose="020B0604020202020204" pitchFamily="34" charset="0"/>
                  <a:cs typeface="Arial" panose="020B0604020202020204" pitchFamily="34" charset="0"/>
                </a:rPr>
                <a:t>kľudový</a:t>
              </a:r>
              <a:r>
                <a:rPr lang="sk-SK" dirty="0">
                  <a:latin typeface="Arial" panose="020B0604020202020204" pitchFamily="34" charset="0"/>
                  <a:cs typeface="Arial" panose="020B0604020202020204" pitchFamily="34" charset="0"/>
                </a:rPr>
                <a:t> stav</a:t>
              </a:r>
              <a:endParaRPr lang="en-US" dirty="0">
                <a:latin typeface="Arial" panose="020B0604020202020204" pitchFamily="34" charset="0"/>
                <a:cs typeface="Arial" panose="020B0604020202020204" pitchFamily="34" charset="0"/>
              </a:endParaRPr>
            </a:p>
          </p:txBody>
        </p:sp>
        <p:sp>
          <p:nvSpPr>
            <p:cNvPr id="63" name="TextBox 62"/>
            <p:cNvSpPr txBox="1"/>
            <p:nvPr/>
          </p:nvSpPr>
          <p:spPr>
            <a:xfrm>
              <a:off x="4572000" y="2384611"/>
              <a:ext cx="2088776"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deformovaný stav</a:t>
              </a:r>
              <a:endParaRPr lang="en-US" dirty="0">
                <a:latin typeface="Arial" panose="020B0604020202020204" pitchFamily="34" charset="0"/>
                <a:cs typeface="Arial" panose="020B0604020202020204" pitchFamily="34" charset="0"/>
              </a:endParaRPr>
            </a:p>
          </p:txBody>
        </p:sp>
        <p:sp>
          <p:nvSpPr>
            <p:cNvPr id="64" name="Rectangle 63"/>
            <p:cNvSpPr/>
            <p:nvPr/>
          </p:nvSpPr>
          <p:spPr>
            <a:xfrm>
              <a:off x="1819835" y="1613647"/>
              <a:ext cx="331694" cy="215153"/>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945340" y="2734235"/>
              <a:ext cx="430136" cy="215153"/>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6" name="TextBox 65"/>
              <p:cNvSpPr txBox="1"/>
              <p:nvPr/>
            </p:nvSpPr>
            <p:spPr>
              <a:xfrm>
                <a:off x="207980" y="2966174"/>
                <a:ext cx="8570259" cy="372897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Uvažujme malý objemový element tyče (označený červeno), ktorý sa v kľudovom stave nachádza v intervale súradníc </a:t>
                </a:r>
                <a14:m>
                  <m:oMath xmlns:m="http://schemas.openxmlformats.org/officeDocument/2006/math">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Dĺžka tohto objemového elementu v kľude je zjavne </a:t>
                </a:r>
                <a14:m>
                  <m:oMath xmlns:m="http://schemas.openxmlformats.org/officeDocument/2006/math">
                    <m:r>
                      <a:rPr lang="sk-SK" b="0" i="1" smtClean="0">
                        <a:latin typeface="Cambria Math" panose="02040503050406030204" pitchFamily="18" charset="0"/>
                        <a:cs typeface="Arial" panose="020B0604020202020204" pitchFamily="34" charset="0"/>
                      </a:rPr>
                      <m:t>𝑑𝑥</m:t>
                    </m:r>
                  </m:oMath>
                </a14:m>
                <a:r>
                  <a:rPr lang="sk-SK" dirty="0">
                    <a:latin typeface="Arial" panose="020B0604020202020204" pitchFamily="34" charset="0"/>
                    <a:cs typeface="Arial" panose="020B0604020202020204" pitchFamily="34" charset="0"/>
                  </a:rPr>
                  <a:t>. </a:t>
                </a:r>
              </a:p>
              <a:p>
                <a:r>
                  <a:rPr lang="sk-SK" dirty="0">
                    <a:latin typeface="Arial" panose="020B0604020202020204" pitchFamily="34" charset="0"/>
                    <a:cs typeface="Arial" panose="020B0604020202020204" pitchFamily="34" charset="0"/>
                  </a:rPr>
                  <a:t>V deformovanom stave sa ľavý okraj uvažovaného elementu dostane do bodu </a:t>
                </a:r>
                <a14:m>
                  <m:oMath xmlns:m="http://schemas.openxmlformats.org/officeDocument/2006/math">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𝑢</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a pravý okraj do bodu </a:t>
                </a:r>
                <a14:m>
                  <m:oMath xmlns:m="http://schemas.openxmlformats.org/officeDocument/2006/math">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𝑢</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Jeho dĺžka po deformácii teda bude </a:t>
                </a:r>
                <a14:m>
                  <m:oMath xmlns:m="http://schemas.openxmlformats.org/officeDocument/2006/math">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𝑢</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e>
                        </m:d>
                      </m:e>
                    </m:d>
                    <m:r>
                      <a:rPr lang="en-US" b="0" i="1" smtClean="0">
                        <a:latin typeface="Cambria Math" panose="02040503050406030204" pitchFamily="18" charset="0"/>
                        <a:cs typeface="Arial" panose="020B0604020202020204" pitchFamily="34" charset="0"/>
                      </a:rPr>
                      <m:t>−</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𝑢</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e>
                        </m:d>
                      </m:e>
                    </m:d>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𝑢</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e>
                    </m:d>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𝑢</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e>
                    </m:d>
                    <m:r>
                      <a:rPr lang="en-US"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Nárast dĺžky oproti pôvodnej dĺžke </a:t>
                </a:r>
                <a14:m>
                  <m:oMath xmlns:m="http://schemas.openxmlformats.org/officeDocument/2006/math">
                    <m:r>
                      <a:rPr lang="sk-SK" b="0" i="1" smtClean="0">
                        <a:latin typeface="Cambria Math" panose="02040503050406030204" pitchFamily="18" charset="0"/>
                        <a:cs typeface="Arial" panose="020B0604020202020204" pitchFamily="34" charset="0"/>
                      </a:rPr>
                      <m:t>𝑑𝑥</m:t>
                    </m:r>
                  </m:oMath>
                </a14:m>
                <a:r>
                  <a:rPr lang="sk-SK" dirty="0">
                    <a:latin typeface="Arial" panose="020B0604020202020204" pitchFamily="34" charset="0"/>
                    <a:cs typeface="Arial" panose="020B0604020202020204" pitchFamily="34" charset="0"/>
                  </a:rPr>
                  <a:t> teda bude </a:t>
                </a:r>
                <a14:m>
                  <m:oMath xmlns:m="http://schemas.openxmlformats.org/officeDocument/2006/math">
                    <m:r>
                      <m:rPr>
                        <m:sty m:val="p"/>
                      </m:rPr>
                      <a:rPr lang="en-US" b="0" i="0" smtClean="0">
                        <a:latin typeface="Cambria Math" panose="02040503050406030204" pitchFamily="18" charset="0"/>
                        <a:cs typeface="Arial" panose="020B0604020202020204" pitchFamily="34" charset="0"/>
                      </a:rPr>
                      <m:t>Δ</m:t>
                    </m:r>
                    <m:r>
                      <a:rPr lang="en-US" b="0" i="0" smtClean="0">
                        <a:latin typeface="Cambria Math" panose="02040503050406030204" pitchFamily="18" charset="0"/>
                        <a:cs typeface="Arial" panose="020B0604020202020204" pitchFamily="34" charset="0"/>
                      </a:rPr>
                      <m:t>(</m:t>
                    </m:r>
                    <m:r>
                      <m:rPr>
                        <m:sty m:val="p"/>
                      </m:rPr>
                      <a:rPr lang="en-US" b="0" i="0" smtClean="0">
                        <a:latin typeface="Cambria Math" panose="02040503050406030204" pitchFamily="18" charset="0"/>
                        <a:cs typeface="Arial" panose="020B0604020202020204" pitchFamily="34" charset="0"/>
                      </a:rPr>
                      <m:t>x</m:t>
                    </m:r>
                    <m:r>
                      <a:rPr lang="en-US" b="0" i="0"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𝑢</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e>
                    </m:d>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𝑢</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e>
                    </m:d>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a relatívne predĺženie toho objemového elementu bude</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deriváciu sme písali ako parciálnu, aby sme zdôraznili, že momentálne sa síce úvaha týka iba istého časového okamihu, ale všeobecne </a:t>
                </a:r>
                <a14:m>
                  <m:oMath xmlns:m="http://schemas.openxmlformats.org/officeDocument/2006/math">
                    <m:r>
                      <a:rPr lang="sk-SK" b="0" i="1" smtClean="0">
                        <a:latin typeface="Cambria Math" panose="02040503050406030204" pitchFamily="18" charset="0"/>
                        <a:cs typeface="Arial" panose="020B0604020202020204" pitchFamily="34" charset="0"/>
                      </a:rPr>
                      <m:t>𝑢</m:t>
                    </m:r>
                  </m:oMath>
                </a14:m>
                <a:r>
                  <a:rPr lang="sk-SK" dirty="0">
                    <a:latin typeface="Arial" panose="020B0604020202020204" pitchFamily="34" charset="0"/>
                    <a:cs typeface="Arial" panose="020B0604020202020204" pitchFamily="34" charset="0"/>
                  </a:rPr>
                  <a:t> závisí aj od času.</a:t>
                </a:r>
                <a:endParaRPr lang="en-US" dirty="0">
                  <a:latin typeface="Arial" panose="020B0604020202020204" pitchFamily="34" charset="0"/>
                  <a:cs typeface="Arial" panose="020B0604020202020204" pitchFamily="34"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207980" y="2966174"/>
                <a:ext cx="8570259" cy="3728970"/>
              </a:xfrm>
              <a:prstGeom prst="rect">
                <a:avLst/>
              </a:prstGeom>
              <a:blipFill>
                <a:blip r:embed="rId17"/>
                <a:stretch>
                  <a:fillRect l="-569" t="-982" r="-996" b="-1800"/>
                </a:stretch>
              </a:blipFill>
            </p:spPr>
            <p:txBody>
              <a:bodyPr/>
              <a:lstStyle/>
              <a:p>
                <a:r>
                  <a:rPr lang="sk-SK">
                    <a:noFill/>
                  </a:rPr>
                  <a:t> </a:t>
                </a:r>
              </a:p>
            </p:txBody>
          </p:sp>
        </mc:Fallback>
      </mc:AlternateContent>
      <p:pic>
        <p:nvPicPr>
          <p:cNvPr id="68" name="Picture 67"/>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2030227" y="5322608"/>
            <a:ext cx="4674870" cy="542925"/>
          </a:xfrm>
          <a:prstGeom prst="rect">
            <a:avLst/>
          </a:prstGeom>
        </p:spPr>
      </p:pic>
    </p:spTree>
    <p:extLst>
      <p:ext uri="{BB962C8B-B14F-4D97-AF65-F5344CB8AC3E}">
        <p14:creationId xmlns:p14="http://schemas.microsoft.com/office/powerpoint/2010/main" val="986020086"/>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16</a:t>
            </a:fld>
            <a:endParaRPr lang="sk-SK"/>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842385" y="836706"/>
            <a:ext cx="1459230" cy="54292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86871" y="331694"/>
                <a:ext cx="8659905"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Len tak mimochodom: dá sa rozumieť, prečo relatívne predĺženie v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vyšlo takto:</a:t>
                </a:r>
                <a:endParaRPr lang="en-US"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86871" y="331694"/>
                <a:ext cx="8659905" cy="646331"/>
              </a:xfrm>
              <a:prstGeom prst="rect">
                <a:avLst/>
              </a:prstGeom>
              <a:blipFill rotWithShape="0">
                <a:blip r:embed="rId6"/>
                <a:stretch>
                  <a:fillRect l="-563"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77906" y="1488141"/>
                <a:ext cx="8704729" cy="452431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Kvalitatívne dá. Keby posunutie </a:t>
                </a:r>
                <a14:m>
                  <m:oMath xmlns:m="http://schemas.openxmlformats.org/officeDocument/2006/math">
                    <m:r>
                      <a:rPr lang="sk-SK" b="0" i="1" smtClean="0">
                        <a:latin typeface="Cambria Math" panose="02040503050406030204" pitchFamily="18" charset="0"/>
                        <a:cs typeface="Arial" panose="020B0604020202020204" pitchFamily="34" charset="0"/>
                      </a:rPr>
                      <m:t>𝑢</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nezáviselo na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potom by sa ľavý okraj a pravý okraj každého elementu tyče posúvali rovnako a vzdialenosť medzi nimi by sa pri posunutí nemenila, teda by nedošlo k predĺženiu alebo skráteniu. Vzdialenosti sa deformujú, iba keď je nenulová derivácia, v prvom priblížení teda deformácia je úmerná derivácii.</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Ešte zdôraznime, že na rozdiel od nášho úvodného výkladu o pružnosti, tu sa už „hráme so znamienkami. </a:t>
                </a:r>
                <a14:m>
                  <m:oMath xmlns:m="http://schemas.openxmlformats.org/officeDocument/2006/math">
                    <m:r>
                      <a:rPr lang="en-US" b="0" i="1" smtClean="0">
                        <a:latin typeface="Cambria Math" panose="02040503050406030204" pitchFamily="18" charset="0"/>
                        <a:cs typeface="Arial" panose="020B0604020202020204" pitchFamily="34" charset="0"/>
                      </a:rPr>
                      <m:t>𝜀</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môže byť kladné aj záporné. Ak si pozorne prezrieme odvodenie, zistíme, že kladné </a:t>
                </a:r>
                <a14:m>
                  <m:oMath xmlns:m="http://schemas.openxmlformats.org/officeDocument/2006/math">
                    <m:r>
                      <a:rPr lang="en-US" b="0" i="1" smtClean="0">
                        <a:latin typeface="Cambria Math" panose="02040503050406030204" pitchFamily="18" charset="0"/>
                        <a:cs typeface="Arial" panose="020B0604020202020204" pitchFamily="34" charset="0"/>
                      </a:rPr>
                      <m:t>𝜀</m:t>
                    </m:r>
                  </m:oMath>
                </a14:m>
                <a:r>
                  <a:rPr lang="sk-SK" dirty="0">
                    <a:latin typeface="Arial" panose="020B0604020202020204" pitchFamily="34" charset="0"/>
                    <a:cs typeface="Arial" panose="020B0604020202020204" pitchFamily="34" charset="0"/>
                  </a:rPr>
                  <a:t> zodpovedá predĺženiu objemového elementu, záporné skráteniu. Uvedomme si teraz, čo to znamená pre znamienko deformačného napätia vnútri tyče v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a:t>
                </a:r>
              </a:p>
              <a:p>
                <a:endParaRPr lang="sk-SK" dirty="0">
                  <a:latin typeface="Arial" panose="020B0604020202020204" pitchFamily="34" charset="0"/>
                  <a:cs typeface="Arial" panose="020B0604020202020204" pitchFamily="34" charset="0"/>
                </a:endParaRPr>
              </a:p>
              <a:p>
                <a:r>
                  <a:rPr lang="sk-SK" b="1" dirty="0">
                    <a:latin typeface="Arial" panose="020B0604020202020204" pitchFamily="34" charset="0"/>
                    <a:cs typeface="Arial" panose="020B0604020202020204" pitchFamily="34" charset="0"/>
                  </a:rPr>
                  <a:t>Prečítajte si nasledujúci slajd pozorne, aby ste sa nielen naučili naspamäť že „toto sa odvodzuje takto“ ale naozaj odvodeniu rozumeli a vedeli presvedčiť kolegu, ktorý prípadne nerozumie, že znamienka majú byť naozaj tak, ako sa tu píše a nie naopak.</a:t>
                </a:r>
                <a:endParaRPr lang="en-US" b="1"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7906" y="1488141"/>
                <a:ext cx="8704729" cy="4524315"/>
              </a:xfrm>
              <a:prstGeom prst="rect">
                <a:avLst/>
              </a:prstGeom>
              <a:blipFill>
                <a:blip r:embed="rId7"/>
                <a:stretch>
                  <a:fillRect l="-630" t="-674" r="-980" b="-1213"/>
                </a:stretch>
              </a:blipFill>
            </p:spPr>
            <p:txBody>
              <a:bodyPr/>
              <a:lstStyle/>
              <a:p>
                <a:r>
                  <a:rPr lang="sk-SK">
                    <a:noFill/>
                  </a:rPr>
                  <a:t> </a:t>
                </a:r>
              </a:p>
            </p:txBody>
          </p:sp>
        </mc:Fallback>
      </mc:AlternateContent>
    </p:spTree>
    <p:extLst>
      <p:ext uri="{BB962C8B-B14F-4D97-AF65-F5344CB8AC3E}">
        <p14:creationId xmlns:p14="http://schemas.microsoft.com/office/powerpoint/2010/main" val="3599973725"/>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17</a:t>
            </a:fld>
            <a:endParaRPr lang="sk-SK"/>
          </a:p>
        </p:txBody>
      </p:sp>
      <p:grpSp>
        <p:nvGrpSpPr>
          <p:cNvPr id="3" name="Group 2"/>
          <p:cNvGrpSpPr/>
          <p:nvPr/>
        </p:nvGrpSpPr>
        <p:grpSpPr>
          <a:xfrm>
            <a:off x="616772" y="277906"/>
            <a:ext cx="8376621" cy="2147047"/>
            <a:chOff x="343648" y="1281953"/>
            <a:chExt cx="8376621" cy="2147047"/>
          </a:xfrm>
        </p:grpSpPr>
        <p:sp>
          <p:nvSpPr>
            <p:cNvPr id="4" name="Slide Number Placeholder 1"/>
            <p:cNvSpPr txBox="1">
              <a:spLocks/>
            </p:cNvSpPr>
            <p:nvPr/>
          </p:nvSpPr>
          <p:spPr>
            <a:xfrm>
              <a:off x="6502774" y="2913904"/>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CE0CA2-1A48-4B23-8A77-1A9F640E54E6}" type="slidenum">
                <a:rPr lang="sk-SK" smtClean="0"/>
                <a:pPr/>
                <a:t>17</a:t>
              </a:fld>
              <a:endParaRPr lang="sk-SK"/>
            </a:p>
          </p:txBody>
        </p:sp>
        <p:sp>
          <p:nvSpPr>
            <p:cNvPr id="5" name="Slide Number Placeholder 1"/>
            <p:cNvSpPr txBox="1">
              <a:spLocks/>
            </p:cNvSpPr>
            <p:nvPr/>
          </p:nvSpPr>
          <p:spPr>
            <a:xfrm>
              <a:off x="6233833" y="3063875"/>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CE0CA2-1A48-4B23-8A77-1A9F640E54E6}" type="slidenum">
                <a:rPr lang="sk-SK" smtClean="0"/>
                <a:pPr/>
                <a:t>17</a:t>
              </a:fld>
              <a:endParaRPr lang="sk-SK"/>
            </a:p>
          </p:txBody>
        </p:sp>
        <p:grpSp>
          <p:nvGrpSpPr>
            <p:cNvPr id="6" name="Group 5"/>
            <p:cNvGrpSpPr/>
            <p:nvPr/>
          </p:nvGrpSpPr>
          <p:grpSpPr>
            <a:xfrm>
              <a:off x="704117" y="1376489"/>
              <a:ext cx="157039" cy="752764"/>
              <a:chOff x="928234" y="5195455"/>
              <a:chExt cx="157039" cy="752764"/>
            </a:xfrm>
          </p:grpSpPr>
          <p:cxnSp>
            <p:nvCxnSpPr>
              <p:cNvPr id="48" name="Straight Connector 47"/>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flipH="1">
              <a:off x="8116299" y="1316454"/>
              <a:ext cx="157039" cy="752764"/>
              <a:chOff x="928234" y="5195455"/>
              <a:chExt cx="157039" cy="752764"/>
            </a:xfrm>
          </p:grpSpPr>
          <p:cxnSp>
            <p:nvCxnSpPr>
              <p:cNvPr id="42" name="Straight Connector 41"/>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861156" y="1612018"/>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9" name="Straight Connector 8"/>
            <p:cNvCxnSpPr/>
            <p:nvPr/>
          </p:nvCxnSpPr>
          <p:spPr>
            <a:xfrm>
              <a:off x="1798647" y="1316454"/>
              <a:ext cx="0" cy="122952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04112" y="2484884"/>
              <a:ext cx="157039" cy="752764"/>
              <a:chOff x="928234" y="5195455"/>
              <a:chExt cx="157039" cy="752764"/>
            </a:xfrm>
          </p:grpSpPr>
          <p:cxnSp>
            <p:nvCxnSpPr>
              <p:cNvPr id="36" name="Straight Connector 3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flipH="1">
              <a:off x="8116294" y="2424849"/>
              <a:ext cx="157039" cy="752764"/>
              <a:chOff x="928234" y="5195455"/>
              <a:chExt cx="157039" cy="752764"/>
            </a:xfrm>
          </p:grpSpPr>
          <p:cxnSp>
            <p:nvCxnSpPr>
              <p:cNvPr id="30" name="Straight Connector 29"/>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861151" y="2720413"/>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13" name="Straight Connector 12"/>
            <p:cNvCxnSpPr/>
            <p:nvPr/>
          </p:nvCxnSpPr>
          <p:spPr>
            <a:xfrm>
              <a:off x="1940452" y="2388703"/>
              <a:ext cx="0" cy="766873"/>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622627" y="2498339"/>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926620" y="2507300"/>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43648" y="2118659"/>
              <a:ext cx="594360" cy="175260"/>
            </a:xfrm>
            <a:prstGeom prst="rect">
              <a:avLst/>
            </a:prstGeom>
          </p:spPr>
        </p:pic>
        <p:pic>
          <p:nvPicPr>
            <p:cNvPr id="17" name="Picture 16"/>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8080189" y="2064871"/>
              <a:ext cx="640080" cy="175260"/>
            </a:xfrm>
            <a:prstGeom prst="rect">
              <a:avLst/>
            </a:prstGeom>
          </p:spPr>
        </p:pic>
        <p:cxnSp>
          <p:nvCxnSpPr>
            <p:cNvPr id="18" name="Straight Connector 17"/>
            <p:cNvCxnSpPr/>
            <p:nvPr/>
          </p:nvCxnSpPr>
          <p:spPr>
            <a:xfrm>
              <a:off x="2157235" y="1334379"/>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88688" y="2281122"/>
              <a:ext cx="0" cy="9744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72257" y="2310089"/>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365900" y="2319050"/>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616635" y="1356659"/>
              <a:ext cx="127635" cy="114300"/>
            </a:xfrm>
            <a:prstGeom prst="rect">
              <a:avLst/>
            </a:prstGeom>
          </p:spPr>
        </p:pic>
        <p:pic>
          <p:nvPicPr>
            <p:cNvPr id="23" name="Picture 22"/>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2235197" y="1365619"/>
              <a:ext cx="628650" cy="198120"/>
            </a:xfrm>
            <a:prstGeom prst="rect">
              <a:avLst/>
            </a:prstGeom>
          </p:spPr>
        </p:pic>
        <p:pic>
          <p:nvPicPr>
            <p:cNvPr id="24" name="Picture 23"/>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1186327" y="2378632"/>
              <a:ext cx="457200" cy="255270"/>
            </a:xfrm>
            <a:prstGeom prst="rect">
              <a:avLst/>
            </a:prstGeom>
          </p:spPr>
        </p:pic>
        <p:pic>
          <p:nvPicPr>
            <p:cNvPr id="25" name="Picture 24"/>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2575856" y="2190373"/>
              <a:ext cx="958215" cy="255270"/>
            </a:xfrm>
            <a:prstGeom prst="rect">
              <a:avLst/>
            </a:prstGeom>
          </p:spPr>
        </p:pic>
        <p:sp>
          <p:nvSpPr>
            <p:cNvPr id="26" name="TextBox 25"/>
            <p:cNvSpPr txBox="1"/>
            <p:nvPr/>
          </p:nvSpPr>
          <p:spPr>
            <a:xfrm>
              <a:off x="4643717" y="1281953"/>
              <a:ext cx="1586753" cy="369332"/>
            </a:xfrm>
            <a:prstGeom prst="rect">
              <a:avLst/>
            </a:prstGeom>
            <a:noFill/>
          </p:spPr>
          <p:txBody>
            <a:bodyPr wrap="square" rtlCol="0">
              <a:spAutoFit/>
            </a:bodyPr>
            <a:lstStyle/>
            <a:p>
              <a:r>
                <a:rPr lang="sk-SK" dirty="0" err="1">
                  <a:latin typeface="Arial" panose="020B0604020202020204" pitchFamily="34" charset="0"/>
                  <a:cs typeface="Arial" panose="020B0604020202020204" pitchFamily="34" charset="0"/>
                </a:rPr>
                <a:t>kľudový</a:t>
              </a:r>
              <a:r>
                <a:rPr lang="sk-SK" dirty="0">
                  <a:latin typeface="Arial" panose="020B0604020202020204" pitchFamily="34" charset="0"/>
                  <a:cs typeface="Arial" panose="020B0604020202020204" pitchFamily="34" charset="0"/>
                </a:rPr>
                <a:t> stav</a:t>
              </a:r>
              <a:endParaRPr lang="en-US" dirty="0">
                <a:latin typeface="Arial" panose="020B0604020202020204" pitchFamily="34" charset="0"/>
                <a:cs typeface="Arial" panose="020B0604020202020204" pitchFamily="34" charset="0"/>
              </a:endParaRPr>
            </a:p>
          </p:txBody>
        </p:sp>
        <p:sp>
          <p:nvSpPr>
            <p:cNvPr id="27" name="TextBox 26"/>
            <p:cNvSpPr txBox="1"/>
            <p:nvPr/>
          </p:nvSpPr>
          <p:spPr>
            <a:xfrm>
              <a:off x="4572000" y="2384611"/>
              <a:ext cx="2088776"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deformovaný stav</a:t>
              </a:r>
              <a:endParaRPr lang="en-US" dirty="0">
                <a:latin typeface="Arial" panose="020B0604020202020204" pitchFamily="34" charset="0"/>
                <a:cs typeface="Arial" panose="020B0604020202020204" pitchFamily="34" charset="0"/>
              </a:endParaRPr>
            </a:p>
          </p:txBody>
        </p:sp>
        <p:sp>
          <p:nvSpPr>
            <p:cNvPr id="28" name="Rectangle 27"/>
            <p:cNvSpPr/>
            <p:nvPr/>
          </p:nvSpPr>
          <p:spPr>
            <a:xfrm>
              <a:off x="1819835" y="1613647"/>
              <a:ext cx="331694" cy="215153"/>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945340" y="2734235"/>
              <a:ext cx="430136" cy="215153"/>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p:cNvSpPr txBox="1"/>
          <p:nvPr/>
        </p:nvSpPr>
        <p:spPr>
          <a:xfrm>
            <a:off x="237564" y="2492188"/>
            <a:ext cx="8668871"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Predpokladajme, že</a:t>
            </a:r>
            <a:endParaRPr lang="en-US" dirty="0">
              <a:latin typeface="Arial" panose="020B0604020202020204" pitchFamily="34" charset="0"/>
              <a:cs typeface="Arial" panose="020B0604020202020204" pitchFamily="34" charset="0"/>
            </a:endParaRPr>
          </a:p>
        </p:txBody>
      </p:sp>
      <p:pic>
        <p:nvPicPr>
          <p:cNvPr id="56" name="Picture 55"/>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2838338" y="2378635"/>
            <a:ext cx="1943100" cy="542925"/>
          </a:xfrm>
          <a:prstGeom prst="rect">
            <a:avLst/>
          </a:prstGeom>
        </p:spPr>
      </p:pic>
      <mc:AlternateContent xmlns:mc="http://schemas.openxmlformats.org/markup-compatibility/2006" xmlns:a14="http://schemas.microsoft.com/office/drawing/2010/main">
        <mc:Choice Requires="a14">
          <p:sp>
            <p:nvSpPr>
              <p:cNvPr id="57" name="TextBox 56"/>
              <p:cNvSpPr txBox="1"/>
              <p:nvPr/>
            </p:nvSpPr>
            <p:spPr>
              <a:xfrm>
                <a:off x="197223" y="3007659"/>
                <a:ext cx="8749553" cy="313932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Znamená to, že červený element sa predĺžil, na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je teda deformácia ťahom. Na prierez v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teda červený element ťahá predchádzajúci zelený element, </a:t>
                </a:r>
                <a:r>
                  <a:rPr lang="sk-SK" dirty="0" err="1">
                    <a:latin typeface="Arial" panose="020B0604020202020204" pitchFamily="34" charset="0"/>
                    <a:cs typeface="Arial" panose="020B0604020202020204" pitchFamily="34" charset="0"/>
                  </a:rPr>
                  <a:t>podob</a:t>
                </a:r>
                <a:r>
                  <a:rPr lang="en-US" dirty="0">
                    <a:latin typeface="Arial" panose="020B0604020202020204" pitchFamily="34" charset="0"/>
                    <a:cs typeface="Arial" panose="020B0604020202020204" pitchFamily="34" charset="0"/>
                  </a:rPr>
                  <a:t>n</a:t>
                </a:r>
                <a:r>
                  <a:rPr lang="sk-SK" dirty="0">
                    <a:latin typeface="Arial" panose="020B0604020202020204" pitchFamily="34" charset="0"/>
                    <a:cs typeface="Arial" panose="020B0604020202020204" pitchFamily="34" charset="0"/>
                  </a:rPr>
                  <a:t>e na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𝑑𝑥</m:t>
                    </m:r>
                  </m:oMath>
                </a14:m>
                <a:r>
                  <a:rPr lang="sk-SK" dirty="0">
                    <a:latin typeface="Arial" panose="020B0604020202020204" pitchFamily="34" charset="0"/>
                    <a:cs typeface="Arial" panose="020B0604020202020204" pitchFamily="34" charset="0"/>
                  </a:rPr>
                  <a:t> nasledujúci zelený element ťahá červený element. </a:t>
                </a:r>
              </a:p>
              <a:p>
                <a:r>
                  <a:rPr lang="sk-SK" dirty="0">
                    <a:latin typeface="Arial" panose="020B0604020202020204" pitchFamily="34" charset="0"/>
                    <a:cs typeface="Arial" panose="020B0604020202020204" pitchFamily="34" charset="0"/>
                  </a:rPr>
                  <a:t>Teda sila, ktorá pôsobí </a:t>
                </a:r>
                <a:r>
                  <a:rPr lang="sk-SK" b="1" dirty="0">
                    <a:latin typeface="Arial" panose="020B0604020202020204" pitchFamily="34" charset="0"/>
                    <a:cs typeface="Arial" panose="020B0604020202020204" pitchFamily="34" charset="0"/>
                  </a:rPr>
                  <a:t>z pravej strany</a:t>
                </a:r>
                <a:r>
                  <a:rPr lang="sk-SK" dirty="0">
                    <a:latin typeface="Arial" panose="020B0604020202020204" pitchFamily="34" charset="0"/>
                    <a:cs typeface="Arial" panose="020B0604020202020204" pitchFamily="34" charset="0"/>
                  </a:rPr>
                  <a:t> na prierez v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je kladná a podobne aj sila, ktorá z pravej strany na prierez v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𝑑𝑥</m:t>
                    </m:r>
                  </m:oMath>
                </a14:m>
                <a:r>
                  <a:rPr lang="sk-SK" dirty="0">
                    <a:latin typeface="Arial" panose="020B0604020202020204" pitchFamily="34" charset="0"/>
                    <a:cs typeface="Arial" panose="020B0604020202020204" pitchFamily="34" charset="0"/>
                  </a:rPr>
                  <a:t>.</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Napätie vnútri objektu v mieste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budeme definovať ako určené silou, ktorá pôsobí sprava na prierez v mieste x, teda silou, ktorou pôsobí nasledujúci element na predchádzajúci element. V</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prípade </a:t>
                </a:r>
                <a14:m>
                  <m:oMath xmlns:m="http://schemas.openxmlformats.org/officeDocument/2006/math">
                    <m:r>
                      <a:rPr lang="en-US" b="0" i="1" smtClean="0">
                        <a:latin typeface="Cambria Math" panose="02040503050406030204" pitchFamily="18" charset="0"/>
                        <a:cs typeface="Arial" panose="020B0604020202020204" pitchFamily="34" charset="0"/>
                      </a:rPr>
                      <m:t>𝜀</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e>
                    </m:d>
                    <m:r>
                      <a:rPr lang="en-US" b="0" i="1" smtClean="0">
                        <a:latin typeface="Cambria Math" panose="02040503050406030204" pitchFamily="18" charset="0"/>
                        <a:cs typeface="Arial" panose="020B0604020202020204" pitchFamily="34" charset="0"/>
                      </a:rPr>
                      <m:t>&gt;0</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táto konvencia bude hovoriť, že </a:t>
                </a:r>
                <a:endParaRPr lang="en-US" dirty="0">
                  <a:latin typeface="Arial" panose="020B0604020202020204" pitchFamily="34" charset="0"/>
                  <a:cs typeface="Arial" panose="020B0604020202020204" pitchFamily="34" charset="0"/>
                </a:endParaRPr>
              </a:p>
              <a:p>
                <a14:m>
                  <m:oMath xmlns:m="http://schemas.openxmlformats.org/officeDocument/2006/math">
                    <m:r>
                      <a:rPr lang="en-US" b="0" i="1" smtClean="0">
                        <a:latin typeface="Cambria Math" panose="02040503050406030204" pitchFamily="18" charset="0"/>
                        <a:cs typeface="Arial" panose="020B0604020202020204" pitchFamily="34" charset="0"/>
                      </a:rPr>
                      <m:t>𝜎</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e>
                    </m:d>
                    <m:r>
                      <a:rPr lang="en-US" b="0" i="1" smtClean="0">
                        <a:latin typeface="Cambria Math" panose="02040503050406030204" pitchFamily="18" charset="0"/>
                        <a:cs typeface="Arial" panose="020B0604020202020204" pitchFamily="34" charset="0"/>
                      </a:rPr>
                      <m:t>&gt;0</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Vzťah medzi napätím a deformáciou je daný </a:t>
                </a:r>
                <a:r>
                  <a:rPr lang="sk-SK" dirty="0" err="1">
                    <a:latin typeface="Arial" panose="020B0604020202020204" pitchFamily="34" charset="0"/>
                    <a:cs typeface="Arial" panose="020B0604020202020204" pitchFamily="34" charset="0"/>
                  </a:rPr>
                  <a:t>Hookovým</a:t>
                </a:r>
                <a:r>
                  <a:rPr lang="sk-SK" dirty="0">
                    <a:latin typeface="Arial" panose="020B0604020202020204" pitchFamily="34" charset="0"/>
                    <a:cs typeface="Arial" panose="020B0604020202020204" pitchFamily="34" charset="0"/>
                  </a:rPr>
                  <a:t> zákonom pomocou </a:t>
                </a:r>
                <a:r>
                  <a:rPr lang="sk-SK" dirty="0" err="1">
                    <a:latin typeface="Arial" panose="020B0604020202020204" pitchFamily="34" charset="0"/>
                    <a:cs typeface="Arial" panose="020B0604020202020204" pitchFamily="34" charset="0"/>
                  </a:rPr>
                  <a:t>Youngovho</a:t>
                </a:r>
                <a:r>
                  <a:rPr lang="sk-SK" dirty="0">
                    <a:latin typeface="Arial" panose="020B0604020202020204" pitchFamily="34" charset="0"/>
                    <a:cs typeface="Arial" panose="020B0604020202020204" pitchFamily="34" charset="0"/>
                  </a:rPr>
                  <a:t> modulu pružnosti</a:t>
                </a:r>
                <a:endParaRPr lang="en-US" dirty="0">
                  <a:latin typeface="Arial" panose="020B0604020202020204" pitchFamily="34" charset="0"/>
                  <a:cs typeface="Arial" panose="020B0604020202020204"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197223" y="3007659"/>
                <a:ext cx="8749553" cy="3139321"/>
              </a:xfrm>
              <a:prstGeom prst="rect">
                <a:avLst/>
              </a:prstGeom>
              <a:blipFill>
                <a:blip r:embed="rId19"/>
                <a:stretch>
                  <a:fillRect l="-557" t="-971" r="-1045" b="-2136"/>
                </a:stretch>
              </a:blipFill>
            </p:spPr>
            <p:txBody>
              <a:bodyPr/>
              <a:lstStyle/>
              <a:p>
                <a:r>
                  <a:rPr lang="sk-SK">
                    <a:noFill/>
                  </a:rPr>
                  <a:t> </a:t>
                </a:r>
              </a:p>
            </p:txBody>
          </p:sp>
        </mc:Fallback>
      </mc:AlternateContent>
      <p:pic>
        <p:nvPicPr>
          <p:cNvPr id="58" name="Picture 57"/>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3553011" y="6314141"/>
            <a:ext cx="1461135" cy="255270"/>
          </a:xfrm>
          <a:prstGeom prst="rect">
            <a:avLst/>
          </a:prstGeom>
        </p:spPr>
      </p:pic>
    </p:spTree>
    <p:extLst>
      <p:ext uri="{BB962C8B-B14F-4D97-AF65-F5344CB8AC3E}">
        <p14:creationId xmlns:p14="http://schemas.microsoft.com/office/powerpoint/2010/main" val="1130874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18</a:t>
            </a:fld>
            <a:endParaRPr lang="sk-SK"/>
          </a:p>
        </p:txBody>
      </p:sp>
      <p:pic>
        <p:nvPicPr>
          <p:cNvPr id="3" name="Picture 2"/>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3965388" y="334682"/>
            <a:ext cx="1461135" cy="25527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197223" y="654423"/>
                <a:ext cx="8803342"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Skontrolujme ešte znamienka. Kladné znamienko deformácie znamená ťah, teda nasledujúci element musí ťahať predchádzajúci, sila má smer doprava v smere osi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teda je kladná. Záporné znamienko deformácie znamená tlak, nasledujúci element musí tlačiť na predchádzajúci, sila má smer proti osi </a:t>
                </a:r>
                <a14:m>
                  <m:oMath xmlns:m="http://schemas.openxmlformats.org/officeDocument/2006/math">
                    <m:r>
                      <a:rPr lang="sk-SK" b="0" i="1" smtClean="0">
                        <a:latin typeface="Cambria Math" panose="02040503050406030204" pitchFamily="18" charset="0"/>
                        <a:cs typeface="Arial" panose="020B0604020202020204" pitchFamily="34" charset="0"/>
                      </a:rPr>
                      <m:t>𝑥</m:t>
                    </m:r>
                  </m:oMath>
                </a14:m>
                <a:r>
                  <a:rPr lang="sk-SK" dirty="0">
                    <a:latin typeface="Arial" panose="020B0604020202020204" pitchFamily="34" charset="0"/>
                    <a:cs typeface="Arial" panose="020B0604020202020204" pitchFamily="34" charset="0"/>
                  </a:rPr>
                  <a:t>, teda je záporná. Znamienka deformácie a napätia teda majú byť rovnaké</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ako to hovorí aj napísaný vzorec.</a:t>
                </a:r>
              </a:p>
              <a:p>
                <a:r>
                  <a:rPr lang="sk-SK" dirty="0">
                    <a:latin typeface="Arial" panose="020B0604020202020204" pitchFamily="34" charset="0"/>
                    <a:cs typeface="Arial" panose="020B0604020202020204" pitchFamily="34" charset="0"/>
                  </a:rPr>
                  <a:t>Napíšeme teraz Newtonov pohybový zákon pre červený objemový element</a:t>
                </a:r>
                <a:endParaRPr lang="en-US"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7223" y="654423"/>
                <a:ext cx="8803342" cy="1754326"/>
              </a:xfrm>
              <a:prstGeom prst="rect">
                <a:avLst/>
              </a:prstGeom>
              <a:blipFill rotWithShape="0">
                <a:blip r:embed="rId18"/>
                <a:stretch>
                  <a:fillRect l="-554" t="-1736" r="-1039" b="-4514"/>
                </a:stretch>
              </a:blipFill>
            </p:spPr>
            <p:txBody>
              <a:bodyPr/>
              <a:lstStyle/>
              <a:p>
                <a:r>
                  <a:rPr lang="en-US">
                    <a:noFill/>
                  </a:rPr>
                  <a:t> </a:t>
                </a:r>
              </a:p>
            </p:txBody>
          </p:sp>
        </mc:Fallback>
      </mc:AlternateContent>
      <p:grpSp>
        <p:nvGrpSpPr>
          <p:cNvPr id="61" name="Group 60"/>
          <p:cNvGrpSpPr/>
          <p:nvPr/>
        </p:nvGrpSpPr>
        <p:grpSpPr>
          <a:xfrm>
            <a:off x="96820" y="2400369"/>
            <a:ext cx="4000052" cy="1239301"/>
            <a:chOff x="311973" y="3449240"/>
            <a:chExt cx="4000052" cy="1239301"/>
          </a:xfrm>
        </p:grpSpPr>
        <p:sp>
          <p:nvSpPr>
            <p:cNvPr id="6" name="Slide Number Placeholder 1"/>
            <p:cNvSpPr txBox="1">
              <a:spLocks/>
            </p:cNvSpPr>
            <p:nvPr/>
          </p:nvSpPr>
          <p:spPr>
            <a:xfrm>
              <a:off x="3253114" y="4386366"/>
              <a:ext cx="982461" cy="214196"/>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CE0CA2-1A48-4B23-8A77-1A9F640E54E6}" type="slidenum">
                <a:rPr lang="sk-SK" smtClean="0"/>
                <a:pPr/>
                <a:t>18</a:t>
              </a:fld>
              <a:endParaRPr lang="sk-SK"/>
            </a:p>
          </p:txBody>
        </p:sp>
        <p:sp>
          <p:nvSpPr>
            <p:cNvPr id="7" name="Slide Number Placeholder 1"/>
            <p:cNvSpPr txBox="1">
              <a:spLocks/>
            </p:cNvSpPr>
            <p:nvPr/>
          </p:nvSpPr>
          <p:spPr>
            <a:xfrm>
              <a:off x="3124688" y="4474345"/>
              <a:ext cx="982461" cy="214196"/>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CE0CA2-1A48-4B23-8A77-1A9F640E54E6}" type="slidenum">
                <a:rPr lang="sk-SK" smtClean="0"/>
                <a:pPr/>
                <a:t>18</a:t>
              </a:fld>
              <a:endParaRPr lang="sk-SK"/>
            </a:p>
          </p:txBody>
        </p:sp>
        <p:grpSp>
          <p:nvGrpSpPr>
            <p:cNvPr id="8" name="Group 7"/>
            <p:cNvGrpSpPr/>
            <p:nvPr/>
          </p:nvGrpSpPr>
          <p:grpSpPr>
            <a:xfrm>
              <a:off x="484106" y="3484458"/>
              <a:ext cx="74990" cy="441601"/>
              <a:chOff x="928234" y="5195455"/>
              <a:chExt cx="157039" cy="752764"/>
            </a:xfrm>
          </p:grpSpPr>
          <p:cxnSp>
            <p:nvCxnSpPr>
              <p:cNvPr id="50" name="Straight Connector 49"/>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flipH="1">
              <a:off x="4023614" y="3449240"/>
              <a:ext cx="74990" cy="441601"/>
              <a:chOff x="928234" y="5195455"/>
              <a:chExt cx="157039" cy="752764"/>
            </a:xfrm>
          </p:grpSpPr>
          <p:cxnSp>
            <p:nvCxnSpPr>
              <p:cNvPr id="44" name="Straight Connector 43"/>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559096" y="3622629"/>
              <a:ext cx="3464517" cy="149006"/>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11" name="Straight Connector 10"/>
            <p:cNvCxnSpPr/>
            <p:nvPr/>
          </p:nvCxnSpPr>
          <p:spPr>
            <a:xfrm>
              <a:off x="1006772" y="3449240"/>
              <a:ext cx="0" cy="72128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84104" y="4134686"/>
              <a:ext cx="74990" cy="441601"/>
              <a:chOff x="928234" y="5195455"/>
              <a:chExt cx="157039" cy="752764"/>
            </a:xfrm>
          </p:grpSpPr>
          <p:cxnSp>
            <p:nvCxnSpPr>
              <p:cNvPr id="38" name="Straight Connector 37"/>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flipH="1">
              <a:off x="4023611" y="4099467"/>
              <a:ext cx="74990" cy="441601"/>
              <a:chOff x="928234" y="5195455"/>
              <a:chExt cx="157039" cy="752764"/>
            </a:xfrm>
          </p:grpSpPr>
          <p:cxnSp>
            <p:nvCxnSpPr>
              <p:cNvPr id="32" name="Straight Connector 31"/>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559094" y="4272856"/>
              <a:ext cx="3464517" cy="149006"/>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15" name="Straight Connector 14"/>
            <p:cNvCxnSpPr/>
            <p:nvPr/>
          </p:nvCxnSpPr>
          <p:spPr>
            <a:xfrm>
              <a:off x="1074488" y="4078262"/>
              <a:ext cx="0" cy="44987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22718" y="4142579"/>
              <a:ext cx="8931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067883" y="4147836"/>
              <a:ext cx="8931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311973" y="3919844"/>
              <a:ext cx="283822" cy="102814"/>
            </a:xfrm>
            <a:prstGeom prst="rect">
              <a:avLst/>
            </a:prstGeom>
          </p:spPr>
        </p:pic>
        <p:pic>
          <p:nvPicPr>
            <p:cNvPr id="19" name="Picture 18"/>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4006370" y="3888290"/>
              <a:ext cx="305655" cy="102814"/>
            </a:xfrm>
            <a:prstGeom prst="rect">
              <a:avLst/>
            </a:prstGeom>
          </p:spPr>
        </p:pic>
        <p:cxnSp>
          <p:nvCxnSpPr>
            <p:cNvPr id="20" name="Straight Connector 19"/>
            <p:cNvCxnSpPr/>
            <p:nvPr/>
          </p:nvCxnSpPr>
          <p:spPr>
            <a:xfrm>
              <a:off x="1178007" y="3459755"/>
              <a:ext cx="0" cy="65022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88532" y="4015151"/>
              <a:ext cx="0" cy="5716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089676" y="4032144"/>
              <a:ext cx="8931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277650" y="4037401"/>
              <a:ext cx="8931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919857" y="3472825"/>
              <a:ext cx="60949" cy="67053"/>
            </a:xfrm>
            <a:prstGeom prst="rect">
              <a:avLst/>
            </a:prstGeom>
          </p:spPr>
        </p:pic>
        <p:pic>
          <p:nvPicPr>
            <p:cNvPr id="25" name="Picture 24"/>
            <p:cNvPicPr>
              <a:picLocks noChangeAspect="1"/>
            </p:cNvPicPr>
            <p:nvPr>
              <p:custDataLst>
                <p:tags r:id="rId11"/>
              </p:custDataLst>
            </p:nvPr>
          </p:nvPicPr>
          <p:blipFill>
            <a:blip r:embed="rId22" cstate="print">
              <a:extLst>
                <a:ext uri="{28A0092B-C50C-407E-A947-70E740481C1C}">
                  <a14:useLocalDpi xmlns:a14="http://schemas.microsoft.com/office/drawing/2010/main" val="0"/>
                </a:ext>
              </a:extLst>
            </a:blip>
            <a:stretch>
              <a:fillRect/>
            </a:stretch>
          </p:blipFill>
          <p:spPr>
            <a:xfrm>
              <a:off x="1215236" y="3478082"/>
              <a:ext cx="300197" cy="116225"/>
            </a:xfrm>
            <a:prstGeom prst="rect">
              <a:avLst/>
            </a:prstGeom>
          </p:spPr>
        </p:pic>
        <p:pic>
          <p:nvPicPr>
            <p:cNvPr id="26" name="Picture 25"/>
            <p:cNvPicPr>
              <a:picLocks noChangeAspect="1"/>
            </p:cNvPicPr>
            <p:nvPr>
              <p:custDataLst>
                <p:tags r:id="rId12"/>
              </p:custDataLst>
            </p:nvPr>
          </p:nvPicPr>
          <p:blipFill>
            <a:blip r:embed="rId23" cstate="print">
              <a:extLst>
                <a:ext uri="{28A0092B-C50C-407E-A947-70E740481C1C}">
                  <a14:useLocalDpi xmlns:a14="http://schemas.microsoft.com/office/drawing/2010/main" val="0"/>
                </a:ext>
              </a:extLst>
            </a:blip>
            <a:stretch>
              <a:fillRect/>
            </a:stretch>
          </p:blipFill>
          <p:spPr>
            <a:xfrm>
              <a:off x="714374" y="4072354"/>
              <a:ext cx="218325" cy="149751"/>
            </a:xfrm>
            <a:prstGeom prst="rect">
              <a:avLst/>
            </a:prstGeom>
          </p:spPr>
        </p:pic>
        <p:pic>
          <p:nvPicPr>
            <p:cNvPr id="27" name="Picture 26"/>
            <p:cNvPicPr>
              <a:picLocks noChangeAspect="1"/>
            </p:cNvPicPr>
            <p:nvPr>
              <p:custDataLst>
                <p:tags r:id="rId13"/>
              </p:custDataLst>
            </p:nvPr>
          </p:nvPicPr>
          <p:blipFill>
            <a:blip r:embed="rId24" cstate="print">
              <a:extLst>
                <a:ext uri="{28A0092B-C50C-407E-A947-70E740481C1C}">
                  <a14:useLocalDpi xmlns:a14="http://schemas.microsoft.com/office/drawing/2010/main" val="0"/>
                </a:ext>
              </a:extLst>
            </a:blip>
            <a:stretch>
              <a:fillRect/>
            </a:stretch>
          </p:blipFill>
          <p:spPr>
            <a:xfrm>
              <a:off x="1377910" y="3961914"/>
              <a:ext cx="457572" cy="149751"/>
            </a:xfrm>
            <a:prstGeom prst="rect">
              <a:avLst/>
            </a:prstGeom>
          </p:spPr>
        </p:pic>
        <p:sp>
          <p:nvSpPr>
            <p:cNvPr id="30" name="Rectangle 29"/>
            <p:cNvSpPr/>
            <p:nvPr/>
          </p:nvSpPr>
          <p:spPr>
            <a:xfrm>
              <a:off x="1016890" y="3623585"/>
              <a:ext cx="158392" cy="126217"/>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076822" y="4280965"/>
              <a:ext cx="205401" cy="126217"/>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6" name="TextBox 55"/>
              <p:cNvSpPr txBox="1"/>
              <p:nvPr/>
            </p:nvSpPr>
            <p:spPr>
              <a:xfrm>
                <a:off x="4043083" y="2317377"/>
                <a:ext cx="5011270"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 prierez tyče je </a:t>
                </a:r>
                <a14:m>
                  <m:oMath xmlns:m="http://schemas.openxmlformats.org/officeDocument/2006/math">
                    <m:r>
                      <a:rPr lang="sk-SK" b="0" i="1" smtClean="0">
                        <a:latin typeface="Cambria Math" panose="02040503050406030204" pitchFamily="18" charset="0"/>
                        <a:cs typeface="Arial" panose="020B0604020202020204" pitchFamily="34" charset="0"/>
                      </a:rPr>
                      <m:t>𝑆</m:t>
                    </m:r>
                  </m:oMath>
                </a14:m>
                <a:r>
                  <a:rPr lang="sk-SK" dirty="0">
                    <a:latin typeface="Arial" panose="020B0604020202020204" pitchFamily="34" charset="0"/>
                    <a:cs typeface="Arial" panose="020B0604020202020204" pitchFamily="34" charset="0"/>
                  </a:rPr>
                  <a:t>, červený element pôsobí na predchádzajúci silou </a:t>
                </a:r>
                <a14:m>
                  <m:oMath xmlns:m="http://schemas.openxmlformats.org/officeDocument/2006/math">
                    <m:r>
                      <a:rPr lang="en-US" b="0" i="1" smtClean="0">
                        <a:latin typeface="Cambria Math" panose="02040503050406030204" pitchFamily="18" charset="0"/>
                        <a:cs typeface="Arial" panose="020B0604020202020204" pitchFamily="34" charset="0"/>
                      </a:rPr>
                      <m:t>𝜎</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e>
                    </m:d>
                    <m:r>
                      <a:rPr lang="en-US" b="0" i="1" smtClean="0">
                        <a:latin typeface="Cambria Math" panose="02040503050406030204" pitchFamily="18" charset="0"/>
                        <a:cs typeface="Arial" panose="020B0604020202020204" pitchFamily="34" charset="0"/>
                      </a:rPr>
                      <m:t>𝑆</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teda naň pôsobí zľava sila </a:t>
                </a:r>
                <a14:m>
                  <m:oMath xmlns:m="http://schemas.openxmlformats.org/officeDocument/2006/math">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𝜎</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e>
                    </m:d>
                    <m:r>
                      <a:rPr lang="en-US" b="0" i="1" smtClean="0">
                        <a:latin typeface="Cambria Math" panose="02040503050406030204" pitchFamily="18" charset="0"/>
                        <a:cs typeface="Arial" panose="020B0604020202020204" pitchFamily="34" charset="0"/>
                      </a:rPr>
                      <m:t>𝑆</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Sprava naň</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pôsobí sila od nasledujúceho elementu </a:t>
                </a:r>
                <a14:m>
                  <m:oMath xmlns:m="http://schemas.openxmlformats.org/officeDocument/2006/math">
                    <m:r>
                      <a:rPr lang="en-US" b="0" i="1" smtClean="0">
                        <a:latin typeface="Cambria Math" panose="02040503050406030204" pitchFamily="18" charset="0"/>
                        <a:cs typeface="Arial" panose="020B0604020202020204" pitchFamily="34" charset="0"/>
                      </a:rPr>
                      <m:t>𝜎</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e>
                    </m:d>
                    <m:r>
                      <a:rPr lang="en-US" b="0" i="1" smtClean="0">
                        <a:latin typeface="Cambria Math" panose="02040503050406030204" pitchFamily="18" charset="0"/>
                        <a:cs typeface="Arial" panose="020B0604020202020204" pitchFamily="34" charset="0"/>
                      </a:rPr>
                      <m:t>𝑆</m:t>
                    </m:r>
                  </m:oMath>
                </a14:m>
                <a:r>
                  <a:rPr lang="en-US" dirty="0">
                    <a:latin typeface="Arial" panose="020B0604020202020204" pitchFamily="34" charset="0"/>
                    <a:cs typeface="Arial" panose="020B0604020202020204" pitchFamily="34" charset="0"/>
                  </a:rPr>
                  <a:t>. </a:t>
                </a:r>
              </a:p>
            </p:txBody>
          </p:sp>
        </mc:Choice>
        <mc:Fallback xmlns="">
          <p:sp>
            <p:nvSpPr>
              <p:cNvPr id="56" name="TextBox 55"/>
              <p:cNvSpPr txBox="1">
                <a:spLocks noRot="1" noChangeAspect="1" noMove="1" noResize="1" noEditPoints="1" noAdjustHandles="1" noChangeArrowheads="1" noChangeShapeType="1" noTextEdit="1"/>
              </p:cNvSpPr>
              <p:nvPr/>
            </p:nvSpPr>
            <p:spPr>
              <a:xfrm>
                <a:off x="4043083" y="2317377"/>
                <a:ext cx="5011270" cy="1200329"/>
              </a:xfrm>
              <a:prstGeom prst="rect">
                <a:avLst/>
              </a:prstGeom>
              <a:blipFill rotWithShape="0">
                <a:blip r:embed="rId25"/>
                <a:stretch>
                  <a:fillRect l="-973" t="-2538" r="-2068"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0" y="3603812"/>
                <a:ext cx="8650941" cy="263149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Celková sila pôsobiaca na červený element je teda</a:t>
                </a:r>
              </a:p>
              <a:p>
                <a:endParaRPr lang="sk-SK" sz="100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Ak použijeme vzťahy                            ,                           , dostaneme pre celkovú </a:t>
                </a:r>
              </a:p>
              <a:p>
                <a:endParaRPr lang="sk-SK" sz="110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silu pôsobiacu na červený element</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Hmotnosť červeného element</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je </a:t>
                </a:r>
                <a14:m>
                  <m:oMath xmlns:m="http://schemas.openxmlformats.org/officeDocument/2006/math">
                    <m:r>
                      <a:rPr lang="en-US" b="0" i="1" smtClean="0">
                        <a:latin typeface="Cambria Math" panose="02040503050406030204" pitchFamily="18" charset="0"/>
                        <a:cs typeface="Arial" panose="020B0604020202020204" pitchFamily="34" charset="0"/>
                      </a:rPr>
                      <m:t>𝜚</m:t>
                    </m:r>
                    <m:r>
                      <m:rPr>
                        <m:sty m:val="p"/>
                      </m:rPr>
                      <a:rPr lang="en-US" b="0" i="1" smtClean="0">
                        <a:latin typeface="Cambria Math" panose="02040503050406030204" pitchFamily="18" charset="0"/>
                        <a:cs typeface="Arial" panose="020B0604020202020204" pitchFamily="34" charset="0"/>
                      </a:rPr>
                      <m:t>Sdx</m:t>
                    </m:r>
                  </m:oMath>
                </a14:m>
                <a:r>
                  <a:rPr lang="sk-SK" dirty="0">
                    <a:latin typeface="Arial" panose="020B0604020202020204" pitchFamily="34" charset="0"/>
                    <a:cs typeface="Arial" panose="020B0604020202020204" pitchFamily="34" charset="0"/>
                  </a:rPr>
                  <a:t> a jeho zrýchlenie je</a:t>
                </a:r>
              </a:p>
              <a:p>
                <a:r>
                  <a:rPr lang="sk-SK" dirty="0">
                    <a:latin typeface="Arial" panose="020B0604020202020204" pitchFamily="34" charset="0"/>
                    <a:cs typeface="Arial" panose="020B0604020202020204" pitchFamily="34" charset="0"/>
                  </a:rPr>
                  <a:t>Newtonova rovnica teda bude </a:t>
                </a:r>
                <a:endParaRPr lang="en-US" dirty="0">
                  <a:latin typeface="Arial" panose="020B0604020202020204" pitchFamily="34" charset="0"/>
                  <a:cs typeface="Arial" panose="020B0604020202020204"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0" y="3603812"/>
                <a:ext cx="8650941" cy="2631490"/>
              </a:xfrm>
              <a:prstGeom prst="rect">
                <a:avLst/>
              </a:prstGeom>
              <a:blipFill rotWithShape="0">
                <a:blip r:embed="rId26"/>
                <a:stretch>
                  <a:fillRect l="-564" t="-1157" b="-2778"/>
                </a:stretch>
              </a:blipFill>
            </p:spPr>
            <p:txBody>
              <a:bodyPr/>
              <a:lstStyle/>
              <a:p>
                <a:r>
                  <a:rPr lang="en-US">
                    <a:noFill/>
                  </a:rPr>
                  <a:t> </a:t>
                </a:r>
              </a:p>
            </p:txBody>
          </p:sp>
        </mc:Fallback>
      </mc:AlternateContent>
      <p:pic>
        <p:nvPicPr>
          <p:cNvPr id="58" name="Picture 57"/>
          <p:cNvPicPr>
            <a:picLocks noChangeAspect="1"/>
          </p:cNvPicPr>
          <p:nvPr>
            <p:custDataLst>
              <p:tags r:id="rId2"/>
            </p:custDataLst>
          </p:nvPr>
        </p:nvPicPr>
        <p:blipFill>
          <a:blip r:embed="rId27" cstate="print">
            <a:extLst>
              <a:ext uri="{28A0092B-C50C-407E-A947-70E740481C1C}">
                <a14:useLocalDpi xmlns:a14="http://schemas.microsoft.com/office/drawing/2010/main" val="0"/>
              </a:ext>
            </a:extLst>
          </a:blip>
          <a:stretch>
            <a:fillRect/>
          </a:stretch>
        </p:blipFill>
        <p:spPr>
          <a:xfrm>
            <a:off x="5507319" y="3508187"/>
            <a:ext cx="3179445" cy="533400"/>
          </a:xfrm>
          <a:prstGeom prst="rect">
            <a:avLst/>
          </a:prstGeom>
        </p:spPr>
      </p:pic>
      <p:pic>
        <p:nvPicPr>
          <p:cNvPr id="59" name="Picture 58"/>
          <p:cNvPicPr>
            <a:picLocks noChangeAspect="1"/>
          </p:cNvPicPr>
          <p:nvPr>
            <p:custDataLst>
              <p:tags r:id="rId3"/>
            </p:custDataLst>
          </p:nvPr>
        </p:nvPicPr>
        <p:blipFill>
          <a:blip r:embed="rId28" cstate="print">
            <a:extLst>
              <a:ext uri="{28A0092B-C50C-407E-A947-70E740481C1C}">
                <a14:useLocalDpi xmlns:a14="http://schemas.microsoft.com/office/drawing/2010/main" val="0"/>
              </a:ext>
            </a:extLst>
          </a:blip>
          <a:stretch>
            <a:fillRect/>
          </a:stretch>
        </p:blipFill>
        <p:spPr>
          <a:xfrm>
            <a:off x="2470784" y="3911598"/>
            <a:ext cx="1459230" cy="542925"/>
          </a:xfrm>
          <a:prstGeom prst="rect">
            <a:avLst/>
          </a:prstGeom>
        </p:spPr>
      </p:pic>
      <p:pic>
        <p:nvPicPr>
          <p:cNvPr id="60" name="Picture 59"/>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276164" y="4072963"/>
            <a:ext cx="1461135" cy="255270"/>
          </a:xfrm>
          <a:prstGeom prst="rect">
            <a:avLst/>
          </a:prstGeom>
        </p:spPr>
      </p:pic>
      <p:pic>
        <p:nvPicPr>
          <p:cNvPr id="66" name="Picture 65"/>
          <p:cNvPicPr>
            <a:picLocks noChangeAspect="1"/>
          </p:cNvPicPr>
          <p:nvPr>
            <p:custDataLst>
              <p:tags r:id="rId5"/>
            </p:custDataLst>
          </p:nvPr>
        </p:nvPicPr>
        <p:blipFill>
          <a:blip r:embed="rId29" cstate="print">
            <a:extLst>
              <a:ext uri="{28A0092B-C50C-407E-A947-70E740481C1C}">
                <a14:useLocalDpi xmlns:a14="http://schemas.microsoft.com/office/drawing/2010/main" val="0"/>
              </a:ext>
            </a:extLst>
          </a:blip>
          <a:stretch>
            <a:fillRect/>
          </a:stretch>
        </p:blipFill>
        <p:spPr>
          <a:xfrm>
            <a:off x="3678518" y="4861858"/>
            <a:ext cx="1434465" cy="563880"/>
          </a:xfrm>
          <a:prstGeom prst="rect">
            <a:avLst/>
          </a:prstGeom>
        </p:spPr>
      </p:pic>
      <p:pic>
        <p:nvPicPr>
          <p:cNvPr id="63" name="Picture 62"/>
          <p:cNvPicPr>
            <a:picLocks noChangeAspect="1"/>
          </p:cNvPicPr>
          <p:nvPr>
            <p:custDataLst>
              <p:tags r:id="rId6"/>
            </p:custDataLst>
          </p:nvPr>
        </p:nvPicPr>
        <p:blipFill>
          <a:blip r:embed="rId30" cstate="print">
            <a:extLst>
              <a:ext uri="{28A0092B-C50C-407E-A947-70E740481C1C}">
                <a14:useLocalDpi xmlns:a14="http://schemas.microsoft.com/office/drawing/2010/main" val="0"/>
              </a:ext>
            </a:extLst>
          </a:blip>
          <a:stretch>
            <a:fillRect/>
          </a:stretch>
        </p:blipFill>
        <p:spPr>
          <a:xfrm>
            <a:off x="6287247" y="5471458"/>
            <a:ext cx="952500" cy="563880"/>
          </a:xfrm>
          <a:prstGeom prst="rect">
            <a:avLst/>
          </a:prstGeom>
        </p:spPr>
      </p:pic>
      <p:pic>
        <p:nvPicPr>
          <p:cNvPr id="67" name="Picture 66"/>
          <p:cNvPicPr>
            <a:picLocks noChangeAspect="1"/>
          </p:cNvPicPr>
          <p:nvPr>
            <p:custDataLst>
              <p:tags r:id="rId7"/>
            </p:custDataLst>
          </p:nvPr>
        </p:nvPicPr>
        <p:blipFill>
          <a:blip r:embed="rId31" cstate="print">
            <a:extLst>
              <a:ext uri="{28A0092B-C50C-407E-A947-70E740481C1C}">
                <a14:useLocalDpi xmlns:a14="http://schemas.microsoft.com/office/drawing/2010/main" val="0"/>
              </a:ext>
            </a:extLst>
          </a:blip>
          <a:stretch>
            <a:fillRect/>
          </a:stretch>
        </p:blipFill>
        <p:spPr>
          <a:xfrm>
            <a:off x="3544049" y="6125881"/>
            <a:ext cx="3560445" cy="563880"/>
          </a:xfrm>
          <a:prstGeom prst="rect">
            <a:avLst/>
          </a:prstGeom>
        </p:spPr>
      </p:pic>
    </p:spTree>
    <p:extLst>
      <p:ext uri="{BB962C8B-B14F-4D97-AF65-F5344CB8AC3E}">
        <p14:creationId xmlns:p14="http://schemas.microsoft.com/office/powerpoint/2010/main" val="2982796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48985" y="6356351"/>
            <a:ext cx="2057400" cy="365125"/>
          </a:xfrm>
        </p:spPr>
        <p:txBody>
          <a:bodyPr/>
          <a:lstStyle/>
          <a:p>
            <a:fld id="{1BCE0CA2-1A48-4B23-8A77-1A9F640E54E6}" type="slidenum">
              <a:rPr lang="sk-SK" smtClean="0"/>
              <a:t>19</a:t>
            </a:fld>
            <a:endParaRPr lang="sk-SK"/>
          </a:p>
        </p:txBody>
      </p:sp>
      <p:pic>
        <p:nvPicPr>
          <p:cNvPr id="3" name="Picture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235963" y="1078750"/>
            <a:ext cx="4137660" cy="607695"/>
          </a:xfrm>
          <a:prstGeom prst="rect">
            <a:avLst/>
          </a:prstGeom>
        </p:spPr>
      </p:pic>
      <p:sp>
        <p:nvSpPr>
          <p:cNvPr id="5" name="TextBox 4"/>
          <p:cNvSpPr txBox="1"/>
          <p:nvPr/>
        </p:nvSpPr>
        <p:spPr>
          <a:xfrm>
            <a:off x="197224" y="322729"/>
            <a:ext cx="8686800"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Dostali sme teda rovnicu</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122708" y="218140"/>
            <a:ext cx="3560445" cy="563880"/>
          </a:xfrm>
          <a:prstGeom prst="rect">
            <a:avLst/>
          </a:prstGeom>
        </p:spPr>
      </p:pic>
      <p:sp>
        <p:nvSpPr>
          <p:cNvPr id="8" name="Rectangle 7"/>
          <p:cNvSpPr/>
          <p:nvPr/>
        </p:nvSpPr>
        <p:spPr>
          <a:xfrm>
            <a:off x="2142562" y="914396"/>
            <a:ext cx="4392707" cy="8695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255494" y="1963271"/>
                <a:ext cx="8633012" cy="397031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Čo sme to dostali? Zistili sme že tyč s hustotou</a:t>
                </a:r>
                <a:r>
                  <a:rPr lang="en-US" dirty="0">
                    <a:latin typeface="Arial" panose="020B0604020202020204" pitchFamily="34" charset="0"/>
                    <a:cs typeface="Arial" panose="020B0604020202020204" pitchFamily="34" charset="0"/>
                  </a:rPr>
                  <a:t> </a:t>
                </a:r>
                <a14:m>
                  <m:oMath xmlns:m="http://schemas.openxmlformats.org/officeDocument/2006/math">
                    <m:r>
                      <a:rPr lang="en-US" b="0" i="1" smtClean="0">
                        <a:latin typeface="Cambria Math" panose="02040503050406030204" pitchFamily="18" charset="0"/>
                        <a:cs typeface="Arial" panose="020B0604020202020204" pitchFamily="34" charset="0"/>
                      </a:rPr>
                      <m:t>𝜚</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a modulom pružnosti </a:t>
                </a:r>
                <a14:m>
                  <m:oMath xmlns:m="http://schemas.openxmlformats.org/officeDocument/2006/math">
                    <m:r>
                      <a:rPr lang="sk-SK" b="0" i="1" smtClean="0">
                        <a:latin typeface="Cambria Math" panose="02040503050406030204" pitchFamily="18" charset="0"/>
                        <a:cs typeface="Arial" panose="020B0604020202020204" pitchFamily="34" charset="0"/>
                      </a:rPr>
                      <m:t>𝐸</m:t>
                    </m:r>
                  </m:oMath>
                </a14:m>
                <a:r>
                  <a:rPr lang="sk-SK" dirty="0">
                    <a:latin typeface="Arial" panose="020B0604020202020204" pitchFamily="34" charset="0"/>
                    <a:cs typeface="Arial" panose="020B0604020202020204" pitchFamily="34" charset="0"/>
                  </a:rPr>
                  <a:t> pri pozdĺžnych deformáciách musí spĺňať uvedenú rovnicu. To je hľadaná pohybová rovnica, umožňuje predpovedať budúcnosť. Takto:</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Máme zadané v čase </a:t>
                </a:r>
                <a14:m>
                  <m:oMath xmlns:m="http://schemas.openxmlformats.org/officeDocument/2006/math">
                    <m:r>
                      <a:rPr lang="sk-SK" b="0" i="1" smtClean="0">
                        <a:latin typeface="Cambria Math" panose="02040503050406030204" pitchFamily="18" charset="0"/>
                        <a:cs typeface="Arial" panose="020B0604020202020204" pitchFamily="34" charset="0"/>
                      </a:rPr>
                      <m:t>𝑡</m:t>
                    </m:r>
                    <m:r>
                      <a:rPr lang="sk-SK" b="0" i="1" smtClean="0">
                        <a:latin typeface="Cambria Math" panose="02040503050406030204" pitchFamily="18" charset="0"/>
                        <a:cs typeface="Arial" panose="020B0604020202020204" pitchFamily="34" charset="0"/>
                      </a:rPr>
                      <m:t>=0</m:t>
                    </m:r>
                  </m:oMath>
                </a14:m>
                <a:r>
                  <a:rPr lang="sk-SK" dirty="0">
                    <a:latin typeface="Arial" panose="020B0604020202020204" pitchFamily="34" charset="0"/>
                    <a:cs typeface="Arial" panose="020B0604020202020204" pitchFamily="34" charset="0"/>
                  </a:rPr>
                  <a:t> počiatočné podmienky </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Pripomeňme, že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Použijeme okrajové podmienky</a:t>
                </a:r>
              </a:p>
              <a:p>
                <a:r>
                  <a:rPr lang="sk-SK" dirty="0">
                    <a:latin typeface="Arial" panose="020B0604020202020204" pitchFamily="34" charset="0"/>
                    <a:cs typeface="Arial" panose="020B0604020202020204" pitchFamily="34" charset="0"/>
                  </a:rPr>
                  <a:t>čo zodpovedá nepohyblivým koncom tyče votknutej medzi dve pevné steny.</a:t>
                </a:r>
              </a:p>
              <a:p>
                <a:r>
                  <a:rPr lang="sk-SK" dirty="0">
                    <a:latin typeface="Arial" panose="020B0604020202020204" pitchFamily="34" charset="0"/>
                    <a:cs typeface="Arial" panose="020B0604020202020204" pitchFamily="34" charset="0"/>
                  </a:rPr>
                  <a:t>Potom vieme pohybovú rovnicu jednoznačne riešiť a teda predpovedať deformáciu v budúcnosti. Vieme? Vieme, veď je to naša známa vlnová rovnica. Práve sme teda zistili že v kontinuu sa môže šíriť zvuková vlna rýchlosťou </a:t>
                </a:r>
                <a:endParaRPr lang="en-US"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55494" y="1963271"/>
                <a:ext cx="8633012" cy="3970318"/>
              </a:xfrm>
              <a:prstGeom prst="rect">
                <a:avLst/>
              </a:prstGeom>
              <a:blipFill rotWithShape="0">
                <a:blip r:embed="rId12"/>
                <a:stretch>
                  <a:fillRect l="-636" t="-768" r="-282" b="-1536"/>
                </a:stretch>
              </a:blipFill>
            </p:spPr>
            <p:txBody>
              <a:bodyPr/>
              <a:lstStyle/>
              <a:p>
                <a:r>
                  <a:rPr lang="en-US">
                    <a:noFill/>
                  </a:rPr>
                  <a:t> </a:t>
                </a:r>
              </a:p>
            </p:txBody>
          </p:sp>
        </mc:Fallback>
      </mc:AlternateContent>
      <p:pic>
        <p:nvPicPr>
          <p:cNvPr id="26" name="Picture 25"/>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154518" y="3429000"/>
            <a:ext cx="4421505" cy="255270"/>
          </a:xfrm>
          <a:prstGeom prst="rect">
            <a:avLst/>
          </a:prstGeom>
        </p:spPr>
      </p:pic>
      <p:pic>
        <p:nvPicPr>
          <p:cNvPr id="27" name="Picture 26"/>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342778" y="3731278"/>
            <a:ext cx="1878330" cy="542925"/>
          </a:xfrm>
          <a:prstGeom prst="rect">
            <a:avLst/>
          </a:prstGeom>
        </p:spPr>
      </p:pic>
      <p:pic>
        <p:nvPicPr>
          <p:cNvPr id="28" name="Picture 27"/>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669553" y="4485341"/>
            <a:ext cx="3141345" cy="255270"/>
          </a:xfrm>
          <a:prstGeom prst="rect">
            <a:avLst/>
          </a:prstGeom>
        </p:spPr>
      </p:pic>
      <p:pic>
        <p:nvPicPr>
          <p:cNvPr id="31" name="Picture 30"/>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705412" y="6000377"/>
            <a:ext cx="858965" cy="684086"/>
          </a:xfrm>
          <a:prstGeom prst="rect">
            <a:avLst/>
          </a:prstGeom>
        </p:spPr>
      </p:pic>
      <p:sp>
        <p:nvSpPr>
          <p:cNvPr id="30" name="Rectangle 29"/>
          <p:cNvSpPr/>
          <p:nvPr/>
        </p:nvSpPr>
        <p:spPr>
          <a:xfrm>
            <a:off x="3550024" y="5889812"/>
            <a:ext cx="1237129" cy="8606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494640"/>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3" name="Group 2"/>
          <p:cNvGrpSpPr/>
          <p:nvPr/>
        </p:nvGrpSpPr>
        <p:grpSpPr>
          <a:xfrm>
            <a:off x="715672" y="231589"/>
            <a:ext cx="7569221" cy="812799"/>
            <a:chOff x="928234" y="4608930"/>
            <a:chExt cx="7569221" cy="812799"/>
          </a:xfrm>
        </p:grpSpPr>
        <p:grpSp>
          <p:nvGrpSpPr>
            <p:cNvPr id="4" name="Group 3"/>
            <p:cNvGrpSpPr/>
            <p:nvPr/>
          </p:nvGrpSpPr>
          <p:grpSpPr>
            <a:xfrm>
              <a:off x="928234" y="4668965"/>
              <a:ext cx="157039" cy="752764"/>
              <a:chOff x="928234" y="5195455"/>
              <a:chExt cx="157039" cy="752764"/>
            </a:xfrm>
          </p:grpSpPr>
          <p:cxnSp>
            <p:nvCxnSpPr>
              <p:cNvPr id="13" name="Straight Connector 12"/>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flipH="1">
              <a:off x="8340416" y="4608930"/>
              <a:ext cx="157039" cy="752764"/>
              <a:chOff x="928234" y="5195455"/>
              <a:chExt cx="157039" cy="752764"/>
            </a:xfrm>
          </p:grpSpPr>
          <p:cxnSp>
            <p:nvCxnSpPr>
              <p:cNvPr id="7" name="Straight Connector 6"/>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085273" y="4904494"/>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TextBox 18"/>
          <p:cNvSpPr txBox="1"/>
          <p:nvPr/>
        </p:nvSpPr>
        <p:spPr>
          <a:xfrm>
            <a:off x="98611" y="1057836"/>
            <a:ext cx="860611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Prvou úlohou je popísať okamžitý stav tyče.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čo chceme popisovať sú zmeny stavu tyče, pričom sa obmedzíme na také mechanické zmeny, ktoré ponechajú tyč rovnú, ale budeme vyšetrovať deformácie materiálu tyče v pozdĺžnom smere.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7" name="Group 36"/>
          <p:cNvGrpSpPr/>
          <p:nvPr/>
        </p:nvGrpSpPr>
        <p:grpSpPr>
          <a:xfrm>
            <a:off x="668258" y="2600836"/>
            <a:ext cx="7569221" cy="1108395"/>
            <a:chOff x="928234" y="4608930"/>
            <a:chExt cx="7569221" cy="1108395"/>
          </a:xfrm>
        </p:grpSpPr>
        <p:grpSp>
          <p:nvGrpSpPr>
            <p:cNvPr id="20" name="Group 19"/>
            <p:cNvGrpSpPr/>
            <p:nvPr/>
          </p:nvGrpSpPr>
          <p:grpSpPr>
            <a:xfrm>
              <a:off x="928234" y="4668965"/>
              <a:ext cx="157039" cy="752764"/>
              <a:chOff x="928234" y="5195455"/>
              <a:chExt cx="157039" cy="752764"/>
            </a:xfrm>
          </p:grpSpPr>
          <p:cxnSp>
            <p:nvCxnSpPr>
              <p:cNvPr id="21" name="Straight Connector 20"/>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flipH="1">
              <a:off x="8340416" y="4608930"/>
              <a:ext cx="157039" cy="752764"/>
              <a:chOff x="928234" y="5195455"/>
              <a:chExt cx="157039" cy="752764"/>
            </a:xfrm>
          </p:grpSpPr>
          <p:cxnSp>
            <p:nvCxnSpPr>
              <p:cNvPr id="28" name="Straight Connector 27"/>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1085273" y="4904494"/>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34"/>
            <p:cNvCxnSpPr/>
            <p:nvPr/>
          </p:nvCxnSpPr>
          <p:spPr>
            <a:xfrm>
              <a:off x="2022764" y="4608930"/>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967360" y="5086902"/>
              <a:ext cx="3463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a:ln>
                    <a:noFill/>
                  </a:ln>
                  <a:solidFill>
                    <a:prstClr val="black"/>
                  </a:solidFill>
                  <a:effectLst/>
                  <a:uLnTx/>
                  <a:uFillTx/>
                  <a:latin typeface="Calibri" panose="020F0502020204030204"/>
                  <a:ea typeface="+mn-ea"/>
                  <a:cs typeface="+mn-cs"/>
                </a:rPr>
                <a:t>x</a:t>
              </a:r>
            </a:p>
          </p:txBody>
        </p:sp>
      </p:grpSp>
      <mc:AlternateContent xmlns:mc="http://schemas.openxmlformats.org/markup-compatibility/2006" xmlns:a14="http://schemas.microsoft.com/office/drawing/2010/main">
        <mc:Choice Requires="a14">
          <p:sp>
            <p:nvSpPr>
              <p:cNvPr id="38" name="TextBox 37"/>
              <p:cNvSpPr txBox="1"/>
              <p:nvPr/>
            </p:nvSpPr>
            <p:spPr>
              <a:xfrm>
                <a:off x="170330" y="3621741"/>
                <a:ext cx="85523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myslenú plochu (prierez) tyč, ktorá sa v základnom (kľudovom stave) nachádza v polohe danej súradnicou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Pri deformácii sa tento prierez posunie do polohy so súradnicou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70330" y="3621741"/>
                <a:ext cx="8552329" cy="923330"/>
              </a:xfrm>
              <a:prstGeom prst="rect">
                <a:avLst/>
              </a:prstGeom>
              <a:blipFill rotWithShape="0">
                <a:blip r:embed="rId6"/>
                <a:stretch>
                  <a:fillRect l="-641" t="-3289" b="-9211"/>
                </a:stretch>
              </a:blipFill>
            </p:spPr>
            <p:txBody>
              <a:bodyPr/>
              <a:lstStyle/>
              <a:p>
                <a:r>
                  <a:rPr lang="en-US">
                    <a:noFill/>
                  </a:rPr>
                  <a:t> </a:t>
                </a:r>
              </a:p>
            </p:txBody>
          </p:sp>
        </mc:Fallback>
      </mc:AlternateContent>
      <p:grpSp>
        <p:nvGrpSpPr>
          <p:cNvPr id="115" name="Group 114"/>
          <p:cNvGrpSpPr/>
          <p:nvPr/>
        </p:nvGrpSpPr>
        <p:grpSpPr>
          <a:xfrm>
            <a:off x="659288" y="4671683"/>
            <a:ext cx="7587121" cy="2112546"/>
            <a:chOff x="659288" y="4671683"/>
            <a:chExt cx="7587121" cy="2112546"/>
          </a:xfrm>
        </p:grpSpPr>
        <p:sp>
          <p:nvSpPr>
            <p:cNvPr id="77" name="Slide Number Placeholder 1"/>
            <p:cNvSpPr txBox="1">
              <a:spLocks/>
            </p:cNvSpPr>
            <p:nvPr/>
          </p:nvSpPr>
          <p:spPr>
            <a:xfrm>
              <a:off x="6189009" y="6419104"/>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8" name="Group 77"/>
            <p:cNvGrpSpPr/>
            <p:nvPr/>
          </p:nvGrpSpPr>
          <p:grpSpPr>
            <a:xfrm>
              <a:off x="659293" y="4731718"/>
              <a:ext cx="157039" cy="752764"/>
              <a:chOff x="928234" y="5195455"/>
              <a:chExt cx="157039" cy="752764"/>
            </a:xfrm>
          </p:grpSpPr>
          <p:cxnSp>
            <p:nvCxnSpPr>
              <p:cNvPr id="79" name="Straight Connector 78"/>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flipH="1">
              <a:off x="8071475" y="4671683"/>
              <a:ext cx="157039" cy="752764"/>
              <a:chOff x="928234" y="5195455"/>
              <a:chExt cx="157039" cy="752764"/>
            </a:xfrm>
          </p:grpSpPr>
          <p:cxnSp>
            <p:nvCxnSpPr>
              <p:cNvPr id="86" name="Straight Connector 8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816332" y="4967247"/>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3" name="Straight Connector 92"/>
            <p:cNvCxnSpPr/>
            <p:nvPr/>
          </p:nvCxnSpPr>
          <p:spPr>
            <a:xfrm>
              <a:off x="1753823" y="4671683"/>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659288" y="5840113"/>
              <a:ext cx="157039" cy="752764"/>
              <a:chOff x="928234" y="5195455"/>
              <a:chExt cx="157039" cy="752764"/>
            </a:xfrm>
          </p:grpSpPr>
          <p:cxnSp>
            <p:nvCxnSpPr>
              <p:cNvPr id="95" name="Straight Connector 94"/>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flipH="1">
              <a:off x="8071470" y="5780078"/>
              <a:ext cx="157039" cy="752764"/>
              <a:chOff x="928234" y="5195455"/>
              <a:chExt cx="157039" cy="752764"/>
            </a:xfrm>
          </p:grpSpPr>
          <p:cxnSp>
            <p:nvCxnSpPr>
              <p:cNvPr id="102" name="Straight Connector 101"/>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816327" y="6075642"/>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9" name="Straight Connector 108"/>
            <p:cNvCxnSpPr/>
            <p:nvPr/>
          </p:nvCxnSpPr>
          <p:spPr>
            <a:xfrm>
              <a:off x="2003208" y="5618426"/>
              <a:ext cx="0" cy="9744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98419" y="5149655"/>
              <a:ext cx="3463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a:ln>
                    <a:noFill/>
                  </a:ln>
                  <a:solidFill>
                    <a:prstClr val="black"/>
                  </a:solidFill>
                  <a:effectLst/>
                  <a:uLnTx/>
                  <a:uFillTx/>
                  <a:latin typeface="Calibri" panose="020F0502020204030204"/>
                  <a:ea typeface="+mn-ea"/>
                  <a:cs typeface="+mn-cs"/>
                </a:rPr>
                <a:t>x</a:t>
              </a:r>
            </a:p>
          </p:txBody>
        </p:sp>
        <p:cxnSp>
          <p:nvCxnSpPr>
            <p:cNvPr id="111" name="Straight Connector 110"/>
            <p:cNvCxnSpPr/>
            <p:nvPr/>
          </p:nvCxnSpPr>
          <p:spPr>
            <a:xfrm>
              <a:off x="1559874" y="5715411"/>
              <a:ext cx="5230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1559874" y="5719092"/>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1989374" y="5719087"/>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2155624" y="5482165"/>
              <a:ext cx="7431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a:ln>
                    <a:noFill/>
                  </a:ln>
                  <a:solidFill>
                    <a:prstClr val="black"/>
                  </a:solidFill>
                  <a:effectLst/>
                  <a:uLnTx/>
                  <a:uFillTx/>
                  <a:latin typeface="Calibri" panose="020F0502020204030204"/>
                  <a:ea typeface="+mn-ea"/>
                  <a:cs typeface="+mn-cs"/>
                </a:rPr>
                <a:t>u(x)</a:t>
              </a:r>
            </a:p>
          </p:txBody>
        </p:sp>
      </p:grpSp>
      <p:pic>
        <p:nvPicPr>
          <p:cNvPr id="116" name="Picture 11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98824" y="5561106"/>
            <a:ext cx="594360" cy="175260"/>
          </a:xfrm>
          <a:prstGeom prst="rect">
            <a:avLst/>
          </a:prstGeom>
        </p:spPr>
      </p:pic>
      <p:pic>
        <p:nvPicPr>
          <p:cNvPr id="118" name="Picture 11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8035365" y="5507318"/>
            <a:ext cx="640080" cy="175260"/>
          </a:xfrm>
          <a:prstGeom prst="rect">
            <a:avLst/>
          </a:prstGeom>
        </p:spPr>
      </p:pic>
      <p:sp>
        <p:nvSpPr>
          <p:cNvPr id="119" name="TextBox 118"/>
          <p:cNvSpPr txBox="1"/>
          <p:nvPr/>
        </p:nvSpPr>
        <p:spPr>
          <a:xfrm>
            <a:off x="3307976" y="4625788"/>
            <a:ext cx="15867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kľudový</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stav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0" name="TextBox 119"/>
          <p:cNvSpPr txBox="1"/>
          <p:nvPr/>
        </p:nvSpPr>
        <p:spPr>
          <a:xfrm>
            <a:off x="3236259" y="5728446"/>
            <a:ext cx="20887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deformovaný stav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3994349"/>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2575" y="122517"/>
            <a:ext cx="7315200" cy="523220"/>
          </a:xfrm>
          <a:prstGeom prst="rect">
            <a:avLst/>
          </a:prstGeom>
          <a:noFill/>
        </p:spPr>
        <p:txBody>
          <a:bodyPr wrap="square" rtlCol="0">
            <a:spAutoFit/>
          </a:bodyPr>
          <a:lstStyle/>
          <a:p>
            <a:pPr algn="ctr"/>
            <a:r>
              <a:rPr lang="sk-SK" sz="2800" b="1" dirty="0"/>
              <a:t>Retiazka oscilátorov</a:t>
            </a: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8" y="1397142"/>
            <a:ext cx="8627201" cy="1682137"/>
          </a:xfrm>
          <a:prstGeom prst="rect">
            <a:avLst/>
          </a:prstGeom>
        </p:spPr>
      </p:pic>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40278" y="2943829"/>
            <a:ext cx="8722995" cy="2583180"/>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05597" y="809955"/>
            <a:ext cx="8787765" cy="838200"/>
          </a:xfrm>
          <a:prstGeom prst="rect">
            <a:avLst/>
          </a:prstGeom>
        </p:spPr>
      </p:pic>
      <p:sp>
        <p:nvSpPr>
          <p:cNvPr id="5" name="Slide Number Placeholder 4"/>
          <p:cNvSpPr>
            <a:spLocks noGrp="1"/>
          </p:cNvSpPr>
          <p:nvPr>
            <p:ph type="sldNum" sz="quarter" idx="12"/>
          </p:nvPr>
        </p:nvSpPr>
        <p:spPr/>
        <p:txBody>
          <a:bodyPr/>
          <a:lstStyle/>
          <a:p>
            <a:fld id="{D2684FBB-8435-4B74-BA93-0B4F20B66CD5}" type="slidenum">
              <a:rPr lang="en-US" smtClean="0"/>
              <a:t>20</a:t>
            </a:fld>
            <a:endParaRPr lang="en-US"/>
          </a:p>
        </p:txBody>
      </p:sp>
      <p:sp>
        <p:nvSpPr>
          <p:cNvPr id="7" name="TextBox 6"/>
          <p:cNvSpPr txBox="1"/>
          <p:nvPr/>
        </p:nvSpPr>
        <p:spPr>
          <a:xfrm>
            <a:off x="98610" y="5701553"/>
            <a:ext cx="8973671"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Systém pohybových rovníc pre retiazku oscilátorov sa naučíme riešiť, ale najprv budeme riešiť úlohu v spojitej limite. Riešenie je v spojitom prípade intuitívne prijateľnejšie.</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0" y="98611"/>
            <a:ext cx="1667435" cy="369332"/>
          </a:xfrm>
          <a:prstGeom prst="rect">
            <a:avLst/>
          </a:prstGeom>
          <a:noFill/>
        </p:spPr>
        <p:txBody>
          <a:bodyPr wrap="square" rtlCol="0">
            <a:spAutoFit/>
          </a:bodyPr>
          <a:lstStyle/>
          <a:p>
            <a:r>
              <a:rPr lang="sk-SK" b="1" dirty="0">
                <a:solidFill>
                  <a:srgbClr val="FF0000"/>
                </a:solidFill>
                <a:latin typeface="Arial" panose="020B0604020202020204" pitchFamily="34" charset="0"/>
                <a:cs typeface="Arial" panose="020B0604020202020204" pitchFamily="34" charset="0"/>
              </a:rPr>
              <a:t>Pripomienka</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139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86600" y="6492875"/>
            <a:ext cx="2057400" cy="365125"/>
          </a:xfrm>
        </p:spPr>
        <p:txBody>
          <a:bodyPr/>
          <a:lstStyle/>
          <a:p>
            <a:fld id="{D2684FBB-8435-4B74-BA93-0B4F20B66CD5}" type="slidenum">
              <a:rPr lang="en-US" smtClean="0"/>
              <a:t>21</a:t>
            </a:fld>
            <a:endParaRPr lang="en-US" dirty="0"/>
          </a:p>
        </p:txBody>
      </p:sp>
      <p:sp>
        <p:nvSpPr>
          <p:cNvPr id="21" name="TextBox 20"/>
          <p:cNvSpPr txBox="1"/>
          <p:nvPr/>
        </p:nvSpPr>
        <p:spPr>
          <a:xfrm>
            <a:off x="0" y="98611"/>
            <a:ext cx="1667435" cy="369332"/>
          </a:xfrm>
          <a:prstGeom prst="rect">
            <a:avLst/>
          </a:prstGeom>
          <a:noFill/>
        </p:spPr>
        <p:txBody>
          <a:bodyPr wrap="square" rtlCol="0">
            <a:spAutoFit/>
          </a:bodyPr>
          <a:lstStyle/>
          <a:p>
            <a:r>
              <a:rPr lang="sk-SK" b="1" dirty="0">
                <a:solidFill>
                  <a:srgbClr val="FF0000"/>
                </a:solidFill>
                <a:latin typeface="Arial" panose="020B0604020202020204" pitchFamily="34" charset="0"/>
                <a:cs typeface="Arial" panose="020B0604020202020204" pitchFamily="34" charset="0"/>
              </a:rPr>
              <a:t>Pripomienka</a:t>
            </a:r>
            <a:endParaRPr lang="en-US" b="1" dirty="0">
              <a:solidFill>
                <a:srgbClr val="FF0000"/>
              </a:solidFill>
              <a:latin typeface="Arial" panose="020B0604020202020204" pitchFamily="34" charset="0"/>
              <a:cs typeface="Arial" panose="020B0604020202020204" pitchFamily="34" charset="0"/>
            </a:endParaRPr>
          </a:p>
        </p:txBody>
      </p:sp>
      <p:pic>
        <p:nvPicPr>
          <p:cNvPr id="87" name="Picture 86"/>
          <p:cNvPicPr>
            <a:picLocks noChangeAspect="1"/>
          </p:cNvPicPr>
          <p:nvPr/>
        </p:nvPicPr>
        <p:blipFill rotWithShape="1">
          <a:blip r:embed="rId7"/>
          <a:srcRect l="5003" t="11170" r="3133" b="3165"/>
          <a:stretch/>
        </p:blipFill>
        <p:spPr>
          <a:xfrm>
            <a:off x="2232212" y="76201"/>
            <a:ext cx="5235388" cy="1901086"/>
          </a:xfrm>
          <a:prstGeom prst="rect">
            <a:avLst/>
          </a:prstGeom>
        </p:spPr>
      </p:pic>
      <p:pic>
        <p:nvPicPr>
          <p:cNvPr id="89" name="Picture 88"/>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853765" y="2487028"/>
            <a:ext cx="1153459" cy="1223989"/>
          </a:xfrm>
          <a:prstGeom prst="rect">
            <a:avLst/>
          </a:prstGeom>
        </p:spPr>
      </p:pic>
      <p:sp>
        <p:nvSpPr>
          <p:cNvPr id="90" name="TextBox 89"/>
          <p:cNvSpPr txBox="1"/>
          <p:nvPr/>
        </p:nvSpPr>
        <p:spPr>
          <a:xfrm>
            <a:off x="71717" y="2653553"/>
            <a:ext cx="5961530"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Limita kontinua bola                                              vyšlo:</a:t>
            </a:r>
            <a:endParaRPr lang="en-US" dirty="0">
              <a:latin typeface="Arial" panose="020B0604020202020204" pitchFamily="34" charset="0"/>
              <a:cs typeface="Arial" panose="020B0604020202020204" pitchFamily="34" charset="0"/>
            </a:endParaRPr>
          </a:p>
        </p:txBody>
      </p:sp>
      <p:pic>
        <p:nvPicPr>
          <p:cNvPr id="91" name="Picture 90"/>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087036" y="2519530"/>
            <a:ext cx="2891790" cy="563880"/>
          </a:xfrm>
          <a:prstGeom prst="rect">
            <a:avLst/>
          </a:prstGeom>
        </p:spPr>
      </p:pic>
      <p:pic>
        <p:nvPicPr>
          <p:cNvPr id="92" name="Picture 91"/>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l="22630" t="52966" r="25265" b="25865"/>
          <a:stretch/>
        </p:blipFill>
        <p:spPr>
          <a:xfrm>
            <a:off x="2474258" y="1918445"/>
            <a:ext cx="4545106" cy="546848"/>
          </a:xfrm>
          <a:prstGeom prst="rect">
            <a:avLst/>
          </a:prstGeom>
        </p:spPr>
      </p:pic>
      <mc:AlternateContent xmlns:mc="http://schemas.openxmlformats.org/markup-compatibility/2006" xmlns:a14="http://schemas.microsoft.com/office/drawing/2010/main">
        <mc:Choice Requires="a14">
          <p:sp>
            <p:nvSpPr>
              <p:cNvPr id="93" name="TextBox 92"/>
              <p:cNvSpPr txBox="1"/>
              <p:nvPr/>
            </p:nvSpPr>
            <p:spPr>
              <a:xfrm>
                <a:off x="170329" y="3738282"/>
                <a:ext cx="8803341"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Chápme to ako </a:t>
                </a:r>
                <a:r>
                  <a:rPr lang="sk-SK" dirty="0" err="1">
                    <a:latin typeface="Arial" panose="020B0604020202020204" pitchFamily="34" charset="0"/>
                    <a:cs typeface="Arial" panose="020B0604020202020204" pitchFamily="34" charset="0"/>
                  </a:rPr>
                  <a:t>kvazimikroskopický</a:t>
                </a:r>
                <a:r>
                  <a:rPr lang="sk-SK" dirty="0">
                    <a:latin typeface="Arial" panose="020B0604020202020204" pitchFamily="34" charset="0"/>
                    <a:cs typeface="Arial" panose="020B0604020202020204" pitchFamily="34" charset="0"/>
                  </a:rPr>
                  <a:t> model kontinua. Aké budú jeho parametre </a:t>
                </a:r>
                <a14:m>
                  <m:oMath xmlns:m="http://schemas.openxmlformats.org/officeDocument/2006/math">
                    <m:r>
                      <a:rPr lang="en-US" b="0" i="1" smtClean="0">
                        <a:latin typeface="Cambria Math" panose="02040503050406030204" pitchFamily="18" charset="0"/>
                        <a:cs typeface="Arial" panose="020B0604020202020204" pitchFamily="34" charset="0"/>
                      </a:rPr>
                      <m:t>𝜚</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𝐸</m:t>
                    </m:r>
                  </m:oMath>
                </a14:m>
                <a:r>
                  <a:rPr lang="sk-SK" dirty="0">
                    <a:latin typeface="Arial" panose="020B0604020202020204" pitchFamily="34" charset="0"/>
                    <a:cs typeface="Arial" panose="020B0604020202020204" pitchFamily="34" charset="0"/>
                  </a:rPr>
                  <a:t>?</a:t>
                </a:r>
              </a:p>
              <a:p>
                <a:r>
                  <a:rPr lang="sk-SK" dirty="0">
                    <a:latin typeface="Arial" panose="020B0604020202020204" pitchFamily="34" charset="0"/>
                    <a:cs typeface="Arial" panose="020B0604020202020204" pitchFamily="34" charset="0"/>
                  </a:rPr>
                  <a:t>Ak prierez guličky je </a:t>
                </a:r>
                <a14:m>
                  <m:oMath xmlns:m="http://schemas.openxmlformats.org/officeDocument/2006/math">
                    <m:r>
                      <a:rPr lang="sk-SK" b="0" i="1" smtClean="0">
                        <a:latin typeface="Cambria Math" panose="02040503050406030204" pitchFamily="18" charset="0"/>
                        <a:cs typeface="Arial" panose="020B0604020202020204" pitchFamily="34" charset="0"/>
                      </a:rPr>
                      <m:t>𝑆</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potom jedna gulička s hmotnosťou </a:t>
                </a:r>
                <a14:m>
                  <m:oMath xmlns:m="http://schemas.openxmlformats.org/officeDocument/2006/math">
                    <m:r>
                      <a:rPr lang="sk-SK" b="0" i="1" smtClean="0">
                        <a:latin typeface="Cambria Math" panose="02040503050406030204" pitchFamily="18" charset="0"/>
                        <a:cs typeface="Arial" panose="020B0604020202020204" pitchFamily="34" charset="0"/>
                      </a:rPr>
                      <m:t>𝑚</m:t>
                    </m:r>
                  </m:oMath>
                </a14:m>
                <a:r>
                  <a:rPr lang="sk-SK" dirty="0">
                    <a:latin typeface="Arial" panose="020B0604020202020204" pitchFamily="34" charset="0"/>
                    <a:cs typeface="Arial" panose="020B0604020202020204" pitchFamily="34" charset="0"/>
                  </a:rPr>
                  <a:t> pripadá na objem </a:t>
                </a:r>
                <a14:m>
                  <m:oMath xmlns:m="http://schemas.openxmlformats.org/officeDocument/2006/math">
                    <m:r>
                      <a:rPr lang="en-US" b="0" i="1" smtClean="0">
                        <a:latin typeface="Cambria Math" panose="02040503050406030204" pitchFamily="18" charset="0"/>
                        <a:cs typeface="Arial" panose="020B0604020202020204" pitchFamily="34" charset="0"/>
                      </a:rPr>
                      <m:t>𝑆</m:t>
                    </m:r>
                    <m:r>
                      <m:rPr>
                        <m:sty m:val="p"/>
                      </m:rPr>
                      <a:rPr lang="en-US" b="0" i="0" smtClean="0">
                        <a:latin typeface="Cambria Math" panose="02040503050406030204" pitchFamily="18" charset="0"/>
                        <a:cs typeface="Arial" panose="020B0604020202020204" pitchFamily="34" charset="0"/>
                      </a:rPr>
                      <m:t>Δ</m:t>
                    </m:r>
                    <m:r>
                      <a:rPr lang="en-US" b="0" i="1" smtClean="0">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 a bude </a:t>
                </a:r>
                <a14:m>
                  <m:oMath xmlns:m="http://schemas.openxmlformats.org/officeDocument/2006/math">
                    <m:r>
                      <a:rPr lang="en-US" b="0" i="1" smtClean="0">
                        <a:latin typeface="Cambria Math" panose="02040503050406030204" pitchFamily="18" charset="0"/>
                        <a:cs typeface="Arial" panose="020B0604020202020204" pitchFamily="34" charset="0"/>
                      </a:rPr>
                      <m:t>𝜚</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𝑚</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𝑆</m:t>
                    </m:r>
                    <m:r>
                      <m:rPr>
                        <m:sty m:val="p"/>
                      </m:rPr>
                      <a:rPr lang="en-US" b="0" i="0" smtClean="0">
                        <a:latin typeface="Cambria Math" panose="02040503050406030204" pitchFamily="18" charset="0"/>
                        <a:cs typeface="Arial" panose="020B0604020202020204" pitchFamily="34" charset="0"/>
                      </a:rPr>
                      <m:t>Δ</m:t>
                    </m:r>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Ak sa</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pružina</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predĺži o </a:t>
                </a:r>
                <a14:m>
                  <m:oMath xmlns:m="http://schemas.openxmlformats.org/officeDocument/2006/math">
                    <m:r>
                      <a:rPr lang="sk-SK" b="0" i="1" smtClean="0">
                        <a:latin typeface="Cambria Math" panose="02040503050406030204" pitchFamily="18" charset="0"/>
                        <a:cs typeface="Arial" panose="020B0604020202020204" pitchFamily="34" charset="0"/>
                      </a:rPr>
                      <m:t>𝑢</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treba na to silu </a:t>
                </a:r>
                <a14:m>
                  <m:oMath xmlns:m="http://schemas.openxmlformats.org/officeDocument/2006/math">
                    <m:r>
                      <a:rPr lang="sk-SK" b="0" i="1" smtClean="0">
                        <a:latin typeface="Cambria Math" panose="02040503050406030204" pitchFamily="18" charset="0"/>
                        <a:cs typeface="Arial" panose="020B0604020202020204" pitchFamily="34" charset="0"/>
                      </a:rPr>
                      <m:t>𝐹</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𝑘𝑢</m:t>
                    </m:r>
                    <m:r>
                      <a:rPr lang="sk-SK" b="0" i="0" smtClean="0">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Dĺžka nedeformovanej pružiny je </a:t>
                </a:r>
                <a14:m>
                  <m:oMath xmlns:m="http://schemas.openxmlformats.org/officeDocument/2006/math">
                    <m:r>
                      <m:rPr>
                        <m:sty m:val="p"/>
                      </m:rPr>
                      <a:rPr lang="en-US" b="0" i="0" smtClean="0">
                        <a:latin typeface="Cambria Math" panose="02040503050406030204" pitchFamily="18" charset="0"/>
                        <a:cs typeface="Arial" panose="020B0604020202020204" pitchFamily="34" charset="0"/>
                      </a:rPr>
                      <m:t>Δ</m:t>
                    </m:r>
                    <m:r>
                      <a:rPr lang="en-US" b="0" i="1" smtClean="0">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relatívne predĺženie </a:t>
                </a:r>
                <a14:m>
                  <m:oMath xmlns:m="http://schemas.openxmlformats.org/officeDocument/2006/math">
                    <m:r>
                      <a:rPr lang="en-US" b="0" i="1" smtClean="0">
                        <a:latin typeface="Cambria Math" panose="02040503050406030204" pitchFamily="18" charset="0"/>
                        <a:cs typeface="Arial" panose="020B0604020202020204" pitchFamily="34" charset="0"/>
                      </a:rPr>
                      <m:t>𝑢</m:t>
                    </m:r>
                    <m:r>
                      <a:rPr lang="en-US" b="0" i="1" smtClean="0">
                        <a:latin typeface="Cambria Math" panose="02040503050406030204" pitchFamily="18" charset="0"/>
                        <a:cs typeface="Arial" panose="020B0604020202020204" pitchFamily="34" charset="0"/>
                      </a:rPr>
                      <m:t>/</m:t>
                    </m:r>
                    <m:r>
                      <m:rPr>
                        <m:sty m:val="p"/>
                      </m:rPr>
                      <a:rPr lang="en-US" b="0" i="0" smtClean="0">
                        <a:latin typeface="Cambria Math" panose="02040503050406030204" pitchFamily="18" charset="0"/>
                        <a:cs typeface="Arial" panose="020B0604020202020204" pitchFamily="34" charset="0"/>
                      </a:rPr>
                      <m:t>Δ</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napätie</a:t>
                </a:r>
                <a:r>
                  <a:rPr lang="en-US" dirty="0">
                    <a:latin typeface="Arial" panose="020B0604020202020204" pitchFamily="34" charset="0"/>
                    <a:cs typeface="Arial" panose="020B0604020202020204" pitchFamily="34" charset="0"/>
                  </a:rPr>
                  <a:t> </a:t>
                </a:r>
                <a14:m>
                  <m:oMath xmlns:m="http://schemas.openxmlformats.org/officeDocument/2006/math">
                    <m:r>
                      <a:rPr lang="en-US" b="0" i="1" smtClean="0">
                        <a:latin typeface="Cambria Math" panose="02040503050406030204" pitchFamily="18" charset="0"/>
                        <a:cs typeface="Arial" panose="020B0604020202020204" pitchFamily="34" charset="0"/>
                      </a:rPr>
                      <m:t>𝐹</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𝑆</m:t>
                    </m:r>
                  </m:oMath>
                </a14:m>
                <a:r>
                  <a:rPr lang="en-US" dirty="0">
                    <a:latin typeface="Arial" panose="020B0604020202020204" pitchFamily="34" charset="0"/>
                    <a:cs typeface="Arial" panose="020B0604020202020204" pitchFamily="34" charset="0"/>
                  </a:rPr>
                  <a:t> a </a:t>
                </a:r>
                <a:r>
                  <a:rPr lang="sk-SK" dirty="0">
                    <a:latin typeface="Arial" panose="020B0604020202020204" pitchFamily="34" charset="0"/>
                    <a:cs typeface="Arial" panose="020B0604020202020204" pitchFamily="34" charset="0"/>
                  </a:rPr>
                  <a:t>dostaneme</a:t>
                </a:r>
              </a:p>
            </p:txBody>
          </p:sp>
        </mc:Choice>
        <mc:Fallback xmlns="">
          <p:sp>
            <p:nvSpPr>
              <p:cNvPr id="93" name="TextBox 92"/>
              <p:cNvSpPr txBox="1">
                <a:spLocks noRot="1" noChangeAspect="1" noMove="1" noResize="1" noEditPoints="1" noAdjustHandles="1" noChangeArrowheads="1" noChangeShapeType="1" noTextEdit="1"/>
              </p:cNvSpPr>
              <p:nvPr/>
            </p:nvSpPr>
            <p:spPr>
              <a:xfrm>
                <a:off x="170329" y="3738282"/>
                <a:ext cx="8803341" cy="1200329"/>
              </a:xfrm>
              <a:prstGeom prst="rect">
                <a:avLst/>
              </a:prstGeom>
              <a:blipFill rotWithShape="0">
                <a:blip r:embed="rId13"/>
                <a:stretch>
                  <a:fillRect l="-623" t="-2538" b="-7107"/>
                </a:stretch>
              </a:blipFill>
            </p:spPr>
            <p:txBody>
              <a:bodyPr/>
              <a:lstStyle/>
              <a:p>
                <a:r>
                  <a:rPr lang="en-US">
                    <a:noFill/>
                  </a:rPr>
                  <a:t> </a:t>
                </a:r>
              </a:p>
            </p:txBody>
          </p:sp>
        </mc:Fallback>
      </mc:AlternateContent>
      <p:pic>
        <p:nvPicPr>
          <p:cNvPr id="98" name="Picture 97"/>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428379" y="5014257"/>
            <a:ext cx="5703570" cy="533400"/>
          </a:xfrm>
          <a:prstGeom prst="rect">
            <a:avLst/>
          </a:prstGeom>
        </p:spPr>
      </p:pic>
      <p:sp>
        <p:nvSpPr>
          <p:cNvPr id="99" name="TextBox 98"/>
          <p:cNvSpPr txBox="1"/>
          <p:nvPr/>
        </p:nvSpPr>
        <p:spPr>
          <a:xfrm>
            <a:off x="107575" y="5809127"/>
            <a:ext cx="8946777"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modeli s guličkami vyšlo</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 </a:t>
            </a:r>
            <a:r>
              <a:rPr lang="sk-SK" b="1" dirty="0">
                <a:solidFill>
                  <a:srgbClr val="FF0000"/>
                </a:solidFill>
                <a:latin typeface="Arial" panose="020B0604020202020204" pitchFamily="34" charset="0"/>
                <a:cs typeface="Arial" panose="020B0604020202020204" pitchFamily="34" charset="0"/>
              </a:rPr>
              <a:t>takto to vyšlo v efektívnej teórii bez odvolávania sa na „guličky“. Hurá!</a:t>
            </a:r>
          </a:p>
        </p:txBody>
      </p:sp>
      <p:pic>
        <p:nvPicPr>
          <p:cNvPr id="100" name="Picture 99"/>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059954" y="5704542"/>
            <a:ext cx="3495675" cy="607695"/>
          </a:xfrm>
          <a:prstGeom prst="rect">
            <a:avLst/>
          </a:prstGeom>
        </p:spPr>
      </p:pic>
    </p:spTree>
    <p:extLst>
      <p:ext uri="{BB962C8B-B14F-4D97-AF65-F5344CB8AC3E}">
        <p14:creationId xmlns:p14="http://schemas.microsoft.com/office/powerpoint/2010/main" val="133745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22</a:t>
            </a:fld>
            <a:endParaRPr lang="sk-SK"/>
          </a:p>
        </p:txBody>
      </p:sp>
      <p:sp>
        <p:nvSpPr>
          <p:cNvPr id="3" name="TextBox 2"/>
          <p:cNvSpPr txBox="1"/>
          <p:nvPr/>
        </p:nvSpPr>
        <p:spPr>
          <a:xfrm>
            <a:off x="188259" y="430306"/>
            <a:ext cx="8731623" cy="452431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Rýchlosť zvuku v deformovateľnom médiu odvodil už Newton v Princípiách. Médium bolo chápané ako kontinuum, lebo o molekulárnej štruktúre sa ešte nič nevedelo.</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 našom výklade sme si trochu naznačili ako môžu súvisieť mikroskopická molekulová a makroskopická kontinuová teória. Retiazka guličiek nie je realistický model tuhej látky, ale veľmi zjednodušený štruktúrny model. Skutočný svet je technicky oveľa ťažšie zvládnuteľný, ale náš primitívny model dostatočne naznačil ako „to funguje“.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Poznamenajme, že sme videli len pozdĺžne zvukové vlny, ktoré sú dominantné v objektoch ako dlhá úzka tyč.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 trojrozmerných objektoch sú v tuhých látkach dôležité aj </a:t>
            </a:r>
            <a:r>
              <a:rPr lang="sk-SK" b="1" dirty="0">
                <a:latin typeface="Arial" panose="020B0604020202020204" pitchFamily="34" charset="0"/>
                <a:cs typeface="Arial" panose="020B0604020202020204" pitchFamily="34" charset="0"/>
              </a:rPr>
              <a:t>priečne zvukové vlny</a:t>
            </a:r>
            <a:r>
              <a:rPr lang="sk-SK" dirty="0">
                <a:latin typeface="Arial" panose="020B0604020202020204" pitchFamily="34" charset="0"/>
                <a:cs typeface="Arial" panose="020B0604020202020204" pitchFamily="34" charset="0"/>
              </a:rPr>
              <a:t>, keď látka je lokálne namáhaná nie na tlak a ťah ale na šmyk. Vo vzťahu pre rýchlosť zvuku potom vystupuje modul pružnosti v šmyku. Priečne aj pozdĺžne vlny treba uvažovať napríklad pri analýze zemetrasení.</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0765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8530" y="1575412"/>
            <a:ext cx="670941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a energia</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308266" y="3294043"/>
            <a:ext cx="84499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skúmaní pohybu častice v homogénnom gravitačnom poli (voľný pád a šikmý vrh) sme spozorovali, takmer ako „náhodnú kuriozitu“, že platí zákon</a:t>
            </a: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366265" y="4134502"/>
            <a:ext cx="2084832" cy="462915"/>
          </a:xfrm>
          <a:prstGeom prst="rect">
            <a:avLst/>
          </a:prstGeom>
        </p:spPr>
      </p:pic>
      <p:sp>
        <p:nvSpPr>
          <p:cNvPr id="6" name="TextBox 5"/>
          <p:cNvSpPr txBox="1"/>
          <p:nvPr/>
        </p:nvSpPr>
        <p:spPr>
          <a:xfrm>
            <a:off x="308266" y="4791545"/>
            <a:ext cx="860438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Ukazuje sa, že to nie je len kuriózna vlastnosť pohybu v gravitačnom poli ale špeciálny prípad fundamentálneho fyzikálneho zákona o zachovaní energie. V tejto časti preskúmame viacero situácií z hľadiska toho, ako tam zákon zachovania energie funguje. Začneme dvoma telesami v gravitačnom poli a zistíme, že si naše predstavy musíme poriadnejšie upratať. Pri tom upratovaní spoznáme viacero zaujímavostí o práci, energii a ich súvise.</a:t>
            </a:r>
          </a:p>
        </p:txBody>
      </p:sp>
    </p:spTree>
    <p:extLst>
      <p:ext uri="{BB962C8B-B14F-4D97-AF65-F5344CB8AC3E}">
        <p14:creationId xmlns:p14="http://schemas.microsoft.com/office/powerpoint/2010/main" val="3173719154"/>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81630" y="2528478"/>
            <a:ext cx="3558988" cy="89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rot="20226883">
            <a:off x="1418493" y="1710837"/>
            <a:ext cx="445477" cy="1992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12"/>
          <p:cNvSpPr/>
          <p:nvPr/>
        </p:nvSpPr>
        <p:spPr>
          <a:xfrm>
            <a:off x="3528646" y="995729"/>
            <a:ext cx="257907" cy="257907"/>
          </a:xfrm>
          <a:prstGeom prst="ellipse">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13"/>
          <p:cNvSpPr/>
          <p:nvPr/>
        </p:nvSpPr>
        <p:spPr>
          <a:xfrm>
            <a:off x="3645877" y="2027359"/>
            <a:ext cx="263769" cy="46892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6" name="Straight Connector 15"/>
          <p:cNvCxnSpPr>
            <a:stCxn id="12" idx="3"/>
            <a:endCxn id="13" idx="1"/>
          </p:cNvCxnSpPr>
          <p:nvPr/>
        </p:nvCxnSpPr>
        <p:spPr>
          <a:xfrm flipV="1">
            <a:off x="1846437" y="1033499"/>
            <a:ext cx="1719979" cy="690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6"/>
            <a:endCxn id="14" idx="0"/>
          </p:cNvCxnSpPr>
          <p:nvPr/>
        </p:nvCxnSpPr>
        <p:spPr>
          <a:xfrm flipH="1">
            <a:off x="3777762" y="1124683"/>
            <a:ext cx="8791" cy="902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1"/>
            </p:custDataLst>
          </p:nvPr>
        </p:nvPicPr>
        <p:blipFill>
          <a:blip r:embed="rId19" cstate="print">
            <a:extLst>
              <a:ext uri="{28A0092B-C50C-407E-A947-70E740481C1C}">
                <a14:useLocalDpi xmlns:a14="http://schemas.microsoft.com/office/drawing/2010/main" val="0"/>
              </a:ext>
            </a:extLst>
          </a:blip>
          <a:stretch>
            <a:fillRect/>
          </a:stretch>
        </p:blipFill>
        <p:spPr>
          <a:xfrm>
            <a:off x="1397001" y="1478328"/>
            <a:ext cx="270891" cy="135446"/>
          </a:xfrm>
          <a:prstGeom prst="rect">
            <a:avLst/>
          </a:prstGeom>
        </p:spPr>
      </p:pic>
      <p:pic>
        <p:nvPicPr>
          <p:cNvPr id="22" name="Picture 21"/>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3998791" y="2230070"/>
            <a:ext cx="276035" cy="135446"/>
          </a:xfrm>
          <a:prstGeom prst="rect">
            <a:avLst/>
          </a:prstGeom>
        </p:spPr>
      </p:pic>
      <p:sp>
        <p:nvSpPr>
          <p:cNvPr id="23" name="TextBox 22"/>
          <p:cNvSpPr txBox="1"/>
          <p:nvPr/>
        </p:nvSpPr>
        <p:spPr>
          <a:xfrm>
            <a:off x="976033" y="113180"/>
            <a:ext cx="69913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a práca v sústave dvoch telies</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5" name="Picture 24"/>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835026" y="2354628"/>
            <a:ext cx="128588" cy="102870"/>
          </a:xfrm>
          <a:prstGeom prst="rect">
            <a:avLst/>
          </a:prstGeom>
        </p:spPr>
      </p:pic>
      <p:cxnSp>
        <p:nvCxnSpPr>
          <p:cNvPr id="27" name="Straight Arrow Connector 26"/>
          <p:cNvCxnSpPr>
            <a:stCxn id="14" idx="0"/>
          </p:cNvCxnSpPr>
          <p:nvPr/>
        </p:nvCxnSpPr>
        <p:spPr>
          <a:xfrm flipV="1">
            <a:off x="3777762" y="1504950"/>
            <a:ext cx="13188" cy="5224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4020000" flipV="1">
            <a:off x="2091836" y="1371601"/>
            <a:ext cx="13188" cy="5224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custDataLst>
              <p:tags r:id="rId4"/>
            </p:custDataLst>
          </p:nvPr>
        </p:nvPicPr>
        <p:blipFill>
          <a:blip r:embed="rId22" cstate="print">
            <a:extLst>
              <a:ext uri="{28A0092B-C50C-407E-A947-70E740481C1C}">
                <a14:useLocalDpi xmlns:a14="http://schemas.microsoft.com/office/drawing/2010/main" val="0"/>
              </a:ext>
            </a:extLst>
          </a:blip>
          <a:stretch>
            <a:fillRect/>
          </a:stretch>
        </p:blipFill>
        <p:spPr>
          <a:xfrm>
            <a:off x="3894016" y="1668095"/>
            <a:ext cx="162878" cy="156020"/>
          </a:xfrm>
          <a:prstGeom prst="rect">
            <a:avLst/>
          </a:prstGeom>
        </p:spPr>
      </p:pic>
      <p:cxnSp>
        <p:nvCxnSpPr>
          <p:cNvPr id="31" name="Straight Arrow Connector 30"/>
          <p:cNvCxnSpPr/>
          <p:nvPr/>
        </p:nvCxnSpPr>
        <p:spPr>
          <a:xfrm flipH="1">
            <a:off x="1000125" y="1832980"/>
            <a:ext cx="630931" cy="27204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4080000" flipH="1">
            <a:off x="3324225" y="2585455"/>
            <a:ext cx="907156" cy="37682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1874716" y="1401395"/>
            <a:ext cx="162878" cy="156020"/>
          </a:xfrm>
          <a:prstGeom prst="rect">
            <a:avLst/>
          </a:prstGeom>
        </p:spPr>
      </p:pic>
      <p:pic>
        <p:nvPicPr>
          <p:cNvPr id="37" name="Picture 36"/>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3894016" y="2868246"/>
            <a:ext cx="404622" cy="147447"/>
          </a:xfrm>
          <a:prstGeom prst="rect">
            <a:avLst/>
          </a:prstGeom>
        </p:spPr>
      </p:pic>
      <p:pic>
        <p:nvPicPr>
          <p:cNvPr id="39" name="Picture 38"/>
          <p:cNvPicPr>
            <a:picLocks noChangeAspect="1"/>
          </p:cNvPicPr>
          <p:nvPr>
            <p:custDataLst>
              <p:tags r:id="rId7"/>
            </p:custDataLst>
          </p:nvPr>
        </p:nvPicPr>
        <p:blipFill>
          <a:blip r:embed="rId24" cstate="print">
            <a:extLst>
              <a:ext uri="{28A0092B-C50C-407E-A947-70E740481C1C}">
                <a14:useLocalDpi xmlns:a14="http://schemas.microsoft.com/office/drawing/2010/main" val="0"/>
              </a:ext>
            </a:extLst>
          </a:blip>
          <a:stretch>
            <a:fillRect/>
          </a:stretch>
        </p:blipFill>
        <p:spPr>
          <a:xfrm rot="20286989">
            <a:off x="350715" y="1877646"/>
            <a:ext cx="906971" cy="200597"/>
          </a:xfrm>
          <a:prstGeom prst="rect">
            <a:avLst/>
          </a:prstGeom>
        </p:spPr>
      </p:pic>
      <p:sp>
        <p:nvSpPr>
          <p:cNvPr id="40" name="TextBox 39"/>
          <p:cNvSpPr txBox="1"/>
          <p:nvPr/>
        </p:nvSpPr>
        <p:spPr>
          <a:xfrm>
            <a:off x="4563595" y="639855"/>
            <a:ext cx="3962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Nepíšeme vektory, len veľkosti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custDataLst>
              <p:tags r:id="rId8"/>
            </p:custDataLst>
          </p:nvPr>
        </p:nvPicPr>
        <p:blipFill>
          <a:blip r:embed="rId25" cstate="print">
            <a:extLst>
              <a:ext uri="{28A0092B-C50C-407E-A947-70E740481C1C}">
                <a14:useLocalDpi xmlns:a14="http://schemas.microsoft.com/office/drawing/2010/main" val="0"/>
              </a:ext>
            </a:extLst>
          </a:blip>
          <a:stretch>
            <a:fillRect/>
          </a:stretch>
        </p:blipFill>
        <p:spPr>
          <a:xfrm>
            <a:off x="4657352" y="1121336"/>
            <a:ext cx="2191131" cy="202311"/>
          </a:xfrm>
          <a:prstGeom prst="rect">
            <a:avLst/>
          </a:prstGeom>
        </p:spPr>
      </p:pic>
      <p:pic>
        <p:nvPicPr>
          <p:cNvPr id="9" name="Picture 8"/>
          <p:cNvPicPr>
            <a:picLocks noChangeAspect="1"/>
          </p:cNvPicPr>
          <p:nvPr>
            <p:custDataLst>
              <p:tags r:id="rId9"/>
            </p:custDataLst>
          </p:nvPr>
        </p:nvPicPr>
        <p:blipFill>
          <a:blip r:embed="rId26" cstate="print">
            <a:extLst>
              <a:ext uri="{28A0092B-C50C-407E-A947-70E740481C1C}">
                <a14:useLocalDpi xmlns:a14="http://schemas.microsoft.com/office/drawing/2010/main" val="0"/>
              </a:ext>
            </a:extLst>
          </a:blip>
          <a:stretch>
            <a:fillRect/>
          </a:stretch>
        </p:blipFill>
        <p:spPr>
          <a:xfrm>
            <a:off x="4656793" y="1472640"/>
            <a:ext cx="1868805" cy="202311"/>
          </a:xfrm>
          <a:prstGeom prst="rect">
            <a:avLst/>
          </a:prstGeom>
        </p:spPr>
      </p:pic>
      <p:pic>
        <p:nvPicPr>
          <p:cNvPr id="47" name="Picture 46"/>
          <p:cNvPicPr>
            <a:picLocks noChangeAspect="1"/>
          </p:cNvPicPr>
          <p:nvPr>
            <p:custDataLst>
              <p:tags r:id="rId10"/>
            </p:custDataLst>
          </p:nvPr>
        </p:nvPicPr>
        <p:blipFill>
          <a:blip r:embed="rId27" cstate="print">
            <a:extLst>
              <a:ext uri="{28A0092B-C50C-407E-A947-70E740481C1C}">
                <a14:useLocalDpi xmlns:a14="http://schemas.microsoft.com/office/drawing/2010/main" val="0"/>
              </a:ext>
            </a:extLst>
          </a:blip>
          <a:stretch>
            <a:fillRect/>
          </a:stretch>
        </p:blipFill>
        <p:spPr>
          <a:xfrm>
            <a:off x="4864100" y="2520950"/>
            <a:ext cx="1945958" cy="483489"/>
          </a:xfrm>
          <a:prstGeom prst="rect">
            <a:avLst/>
          </a:prstGeom>
        </p:spPr>
      </p:pic>
      <p:pic>
        <p:nvPicPr>
          <p:cNvPr id="48" name="Picture 47"/>
          <p:cNvPicPr>
            <a:picLocks noChangeAspect="1"/>
          </p:cNvPicPr>
          <p:nvPr>
            <p:custDataLst>
              <p:tags r:id="rId11"/>
            </p:custDataLst>
          </p:nvPr>
        </p:nvPicPr>
        <p:blipFill>
          <a:blip r:embed="rId28" cstate="print">
            <a:extLst>
              <a:ext uri="{28A0092B-C50C-407E-A947-70E740481C1C}">
                <a14:useLocalDpi xmlns:a14="http://schemas.microsoft.com/office/drawing/2010/main" val="0"/>
              </a:ext>
            </a:extLst>
          </a:blip>
          <a:stretch>
            <a:fillRect/>
          </a:stretch>
        </p:blipFill>
        <p:spPr>
          <a:xfrm>
            <a:off x="4883150" y="3140075"/>
            <a:ext cx="612077" cy="145733"/>
          </a:xfrm>
          <a:prstGeom prst="rect">
            <a:avLst/>
          </a:prstGeom>
        </p:spPr>
      </p:pic>
      <p:pic>
        <p:nvPicPr>
          <p:cNvPr id="50" name="Picture 49"/>
          <p:cNvPicPr>
            <a:picLocks noChangeAspect="1"/>
          </p:cNvPicPr>
          <p:nvPr>
            <p:custDataLst>
              <p:tags r:id="rId12"/>
            </p:custDataLst>
          </p:nvPr>
        </p:nvPicPr>
        <p:blipFill>
          <a:blip r:embed="rId29" cstate="print">
            <a:extLst>
              <a:ext uri="{28A0092B-C50C-407E-A947-70E740481C1C}">
                <a14:useLocalDpi xmlns:a14="http://schemas.microsoft.com/office/drawing/2010/main" val="0"/>
              </a:ext>
            </a:extLst>
          </a:blip>
          <a:stretch>
            <a:fillRect/>
          </a:stretch>
        </p:blipFill>
        <p:spPr>
          <a:xfrm>
            <a:off x="4911725" y="3444876"/>
            <a:ext cx="852107" cy="462915"/>
          </a:xfrm>
          <a:prstGeom prst="rect">
            <a:avLst/>
          </a:prstGeom>
        </p:spPr>
      </p:pic>
      <p:pic>
        <p:nvPicPr>
          <p:cNvPr id="51" name="Picture 50"/>
          <p:cNvPicPr>
            <a:picLocks noChangeAspect="1"/>
          </p:cNvPicPr>
          <p:nvPr>
            <p:custDataLst>
              <p:tags r:id="rId13"/>
            </p:custDataLst>
          </p:nvPr>
        </p:nvPicPr>
        <p:blipFill>
          <a:blip r:embed="rId30" cstate="print">
            <a:extLst>
              <a:ext uri="{28A0092B-C50C-407E-A947-70E740481C1C}">
                <a14:useLocalDpi xmlns:a14="http://schemas.microsoft.com/office/drawing/2010/main" val="0"/>
              </a:ext>
            </a:extLst>
          </a:blip>
          <a:stretch>
            <a:fillRect/>
          </a:stretch>
        </p:blipFill>
        <p:spPr>
          <a:xfrm>
            <a:off x="158751" y="3044825"/>
            <a:ext cx="3128963" cy="192024"/>
          </a:xfrm>
          <a:prstGeom prst="rect">
            <a:avLst/>
          </a:prstGeom>
        </p:spPr>
      </p:pic>
      <p:pic>
        <p:nvPicPr>
          <p:cNvPr id="52" name="Picture 51"/>
          <p:cNvPicPr>
            <a:picLocks noChangeAspect="1"/>
          </p:cNvPicPr>
          <p:nvPr>
            <p:custDataLst>
              <p:tags r:id="rId14"/>
            </p:custDataLst>
          </p:nvPr>
        </p:nvPicPr>
        <p:blipFill>
          <a:blip r:embed="rId31" cstate="print">
            <a:extLst>
              <a:ext uri="{28A0092B-C50C-407E-A947-70E740481C1C}">
                <a14:useLocalDpi xmlns:a14="http://schemas.microsoft.com/office/drawing/2010/main" val="0"/>
              </a:ext>
            </a:extLst>
          </a:blip>
          <a:stretch>
            <a:fillRect/>
          </a:stretch>
        </p:blipFill>
        <p:spPr>
          <a:xfrm>
            <a:off x="139700" y="3387725"/>
            <a:ext cx="4565714" cy="462915"/>
          </a:xfrm>
          <a:prstGeom prst="rect">
            <a:avLst/>
          </a:prstGeom>
        </p:spPr>
      </p:pic>
      <p:pic>
        <p:nvPicPr>
          <p:cNvPr id="55" name="Picture 54"/>
          <p:cNvPicPr>
            <a:picLocks noChangeAspect="1"/>
          </p:cNvPicPr>
          <p:nvPr>
            <p:custDataLst>
              <p:tags r:id="rId15"/>
            </p:custDataLst>
          </p:nvPr>
        </p:nvPicPr>
        <p:blipFill>
          <a:blip r:embed="rId32" cstate="print">
            <a:extLst>
              <a:ext uri="{28A0092B-C50C-407E-A947-70E740481C1C}">
                <a14:useLocalDpi xmlns:a14="http://schemas.microsoft.com/office/drawing/2010/main" val="0"/>
              </a:ext>
            </a:extLst>
          </a:blip>
          <a:stretch>
            <a:fillRect/>
          </a:stretch>
        </p:blipFill>
        <p:spPr>
          <a:xfrm>
            <a:off x="168277" y="4044950"/>
            <a:ext cx="5894451" cy="471488"/>
          </a:xfrm>
          <a:prstGeom prst="rect">
            <a:avLst/>
          </a:prstGeom>
        </p:spPr>
      </p:pic>
      <p:cxnSp>
        <p:nvCxnSpPr>
          <p:cNvPr id="57" name="Straight Arrow Connector 56"/>
          <p:cNvCxnSpPr/>
          <p:nvPr/>
        </p:nvCxnSpPr>
        <p:spPr>
          <a:xfrm flipV="1">
            <a:off x="5450541" y="1344706"/>
            <a:ext cx="62753" cy="2788023"/>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custDataLst>
              <p:tags r:id="rId16"/>
            </p:custDataLst>
          </p:nvPr>
        </p:nvPicPr>
        <p:blipFill>
          <a:blip r:embed="rId33" cstate="print">
            <a:extLst>
              <a:ext uri="{28A0092B-C50C-407E-A947-70E740481C1C}">
                <a14:useLocalDpi xmlns:a14="http://schemas.microsoft.com/office/drawing/2010/main" val="0"/>
              </a:ext>
            </a:extLst>
          </a:blip>
          <a:stretch>
            <a:fillRect/>
          </a:stretch>
        </p:blipFill>
        <p:spPr>
          <a:xfrm>
            <a:off x="168278" y="4587875"/>
            <a:ext cx="5068062" cy="471488"/>
          </a:xfrm>
          <a:prstGeom prst="rect">
            <a:avLst/>
          </a:prstGeom>
        </p:spPr>
      </p:pic>
      <p:cxnSp>
        <p:nvCxnSpPr>
          <p:cNvPr id="63" name="Straight Arrow Connector 62"/>
          <p:cNvCxnSpPr/>
          <p:nvPr/>
        </p:nvCxnSpPr>
        <p:spPr>
          <a:xfrm flipV="1">
            <a:off x="4648200" y="1631576"/>
            <a:ext cx="999565" cy="3054724"/>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custDataLst>
              <p:tags r:id="rId17"/>
            </p:custDataLst>
          </p:nvPr>
        </p:nvPicPr>
        <p:blipFill>
          <a:blip r:embed="rId34" cstate="print">
            <a:extLst>
              <a:ext uri="{28A0092B-C50C-407E-A947-70E740481C1C}">
                <a14:useLocalDpi xmlns:a14="http://schemas.microsoft.com/office/drawing/2010/main" val="0"/>
              </a:ext>
            </a:extLst>
          </a:blip>
          <a:stretch>
            <a:fillRect/>
          </a:stretch>
        </p:blipFill>
        <p:spPr>
          <a:xfrm>
            <a:off x="168279" y="5568950"/>
            <a:ext cx="2888933" cy="471488"/>
          </a:xfrm>
          <a:prstGeom prst="rect">
            <a:avLst/>
          </a:prstGeom>
        </p:spPr>
      </p:pic>
      <p:sp>
        <p:nvSpPr>
          <p:cNvPr id="67" name="TextBox 66"/>
          <p:cNvSpPr txBox="1"/>
          <p:nvPr/>
        </p:nvSpPr>
        <p:spPr>
          <a:xfrm>
            <a:off x="3371850" y="5352871"/>
            <a:ext cx="57245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každého telesa osobitne nie je konštantná.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Súčet energií telies, celková energia je konštantná, zachováva sa.</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 name="Rectangle 67"/>
          <p:cNvSpPr/>
          <p:nvPr/>
        </p:nvSpPr>
        <p:spPr>
          <a:xfrm>
            <a:off x="3362325" y="5286375"/>
            <a:ext cx="5686425" cy="10572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Slide Number Placeholder 68"/>
          <p:cNvSpPr>
            <a:spLocks noGrp="1"/>
          </p:cNvSpPr>
          <p:nvPr>
            <p:ph type="sldNum" sz="quarter" idx="12"/>
          </p:nvPr>
        </p:nvSpPr>
        <p:spPr>
          <a:xfrm>
            <a:off x="6657975"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2" name="Rectangle 71"/>
          <p:cNvSpPr/>
          <p:nvPr/>
        </p:nvSpPr>
        <p:spPr>
          <a:xfrm>
            <a:off x="104776" y="5286375"/>
            <a:ext cx="3181350" cy="10572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Connector 4"/>
          <p:cNvCxnSpPr/>
          <p:nvPr/>
        </p:nvCxnSpPr>
        <p:spPr>
          <a:xfrm>
            <a:off x="3653462" y="1133475"/>
            <a:ext cx="0" cy="14068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28954" y="1124682"/>
            <a:ext cx="3516923" cy="1412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4518212" y="1748117"/>
                <a:ext cx="43837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spôsobí, že rýchlosti a teda aj zrýchlenia sú rovnaké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518212" y="1748117"/>
                <a:ext cx="4383741" cy="646331"/>
              </a:xfrm>
              <a:prstGeom prst="rect">
                <a:avLst/>
              </a:prstGeom>
              <a:blipFill rotWithShape="0">
                <a:blip r:embed="rId37"/>
                <a:stretch>
                  <a:fillRect l="-1113"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2849293034"/>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3" name="Group 52"/>
          <p:cNvGrpSpPr/>
          <p:nvPr/>
        </p:nvGrpSpPr>
        <p:grpSpPr>
          <a:xfrm>
            <a:off x="100680" y="1357679"/>
            <a:ext cx="4217008" cy="2231714"/>
            <a:chOff x="2796255" y="2776904"/>
            <a:chExt cx="4217008" cy="2231714"/>
          </a:xfrm>
        </p:grpSpPr>
        <p:cxnSp>
          <p:nvCxnSpPr>
            <p:cNvPr id="32" name="Straight Connector 31"/>
            <p:cNvCxnSpPr/>
            <p:nvPr/>
          </p:nvCxnSpPr>
          <p:spPr>
            <a:xfrm flipV="1">
              <a:off x="2796255" y="4309653"/>
              <a:ext cx="3558988" cy="89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rot="20226883">
              <a:off x="4133118" y="3492012"/>
              <a:ext cx="445477" cy="1992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Oval 33"/>
            <p:cNvSpPr/>
            <p:nvPr/>
          </p:nvSpPr>
          <p:spPr>
            <a:xfrm>
              <a:off x="6243271" y="2776904"/>
              <a:ext cx="257907" cy="257907"/>
            </a:xfrm>
            <a:prstGeom prst="ellipse">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34"/>
            <p:cNvSpPr/>
            <p:nvPr/>
          </p:nvSpPr>
          <p:spPr>
            <a:xfrm>
              <a:off x="6360502" y="3808534"/>
              <a:ext cx="263769" cy="46892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6" name="Straight Connector 35"/>
            <p:cNvCxnSpPr>
              <a:stCxn id="33" idx="3"/>
              <a:endCxn id="34" idx="1"/>
            </p:cNvCxnSpPr>
            <p:nvPr/>
          </p:nvCxnSpPr>
          <p:spPr>
            <a:xfrm flipV="1">
              <a:off x="4561062" y="2814674"/>
              <a:ext cx="1719979" cy="690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4" idx="6"/>
              <a:endCxn id="35" idx="0"/>
            </p:cNvCxnSpPr>
            <p:nvPr/>
          </p:nvCxnSpPr>
          <p:spPr>
            <a:xfrm flipH="1">
              <a:off x="6492387" y="2905858"/>
              <a:ext cx="8791" cy="902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111626" y="3259503"/>
              <a:ext cx="270891" cy="135446"/>
            </a:xfrm>
            <a:prstGeom prst="rect">
              <a:avLst/>
            </a:prstGeom>
          </p:spPr>
        </p:pic>
        <p:pic>
          <p:nvPicPr>
            <p:cNvPr id="39" name="Picture 38"/>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6713416" y="4011245"/>
              <a:ext cx="276035" cy="135446"/>
            </a:xfrm>
            <a:prstGeom prst="rect">
              <a:avLst/>
            </a:prstGeom>
          </p:spPr>
        </p:pic>
        <p:pic>
          <p:nvPicPr>
            <p:cNvPr id="40" name="Picture 39"/>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549651" y="4135803"/>
              <a:ext cx="128588" cy="102870"/>
            </a:xfrm>
            <a:prstGeom prst="rect">
              <a:avLst/>
            </a:prstGeom>
          </p:spPr>
        </p:pic>
        <p:cxnSp>
          <p:nvCxnSpPr>
            <p:cNvPr id="41" name="Straight Arrow Connector 40"/>
            <p:cNvCxnSpPr>
              <a:stCxn id="35" idx="0"/>
            </p:cNvCxnSpPr>
            <p:nvPr/>
          </p:nvCxnSpPr>
          <p:spPr>
            <a:xfrm flipV="1">
              <a:off x="6492387" y="3286125"/>
              <a:ext cx="13188" cy="5224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4020000" flipV="1">
              <a:off x="4806461" y="3152776"/>
              <a:ext cx="13188" cy="5224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6608641" y="3449270"/>
              <a:ext cx="162878" cy="156020"/>
            </a:xfrm>
            <a:prstGeom prst="rect">
              <a:avLst/>
            </a:prstGeom>
          </p:spPr>
        </p:pic>
        <p:cxnSp>
          <p:nvCxnSpPr>
            <p:cNvPr id="44" name="Straight Arrow Connector 43"/>
            <p:cNvCxnSpPr/>
            <p:nvPr/>
          </p:nvCxnSpPr>
          <p:spPr>
            <a:xfrm flipH="1">
              <a:off x="3714750" y="3614155"/>
              <a:ext cx="630931" cy="27204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4080000" flipH="1">
              <a:off x="6038850" y="4366630"/>
              <a:ext cx="907156" cy="37682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4589341" y="3182570"/>
              <a:ext cx="162878" cy="156020"/>
            </a:xfrm>
            <a:prstGeom prst="rect">
              <a:avLst/>
            </a:prstGeom>
          </p:spPr>
        </p:pic>
        <p:pic>
          <p:nvPicPr>
            <p:cNvPr id="47" name="Picture 46"/>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6608641" y="4649421"/>
              <a:ext cx="404622" cy="147447"/>
            </a:xfrm>
            <a:prstGeom prst="rect">
              <a:avLst/>
            </a:prstGeom>
          </p:spPr>
        </p:pic>
        <p:pic>
          <p:nvPicPr>
            <p:cNvPr id="48" name="Picture 47"/>
            <p:cNvPicPr>
              <a:picLocks noChangeAspect="1"/>
            </p:cNvPicPr>
            <p:nvPr>
              <p:custDataLst>
                <p:tags r:id="rId9"/>
              </p:custDataLst>
            </p:nvPr>
          </p:nvPicPr>
          <p:blipFill>
            <a:blip r:embed="rId16" cstate="print">
              <a:extLst>
                <a:ext uri="{28A0092B-C50C-407E-A947-70E740481C1C}">
                  <a14:useLocalDpi xmlns:a14="http://schemas.microsoft.com/office/drawing/2010/main" val="0"/>
                </a:ext>
              </a:extLst>
            </a:blip>
            <a:stretch>
              <a:fillRect/>
            </a:stretch>
          </p:blipFill>
          <p:spPr>
            <a:xfrm rot="20286989">
              <a:off x="3065340" y="3658821"/>
              <a:ext cx="906971" cy="200597"/>
            </a:xfrm>
            <a:prstGeom prst="rect">
              <a:avLst/>
            </a:prstGeom>
          </p:spPr>
        </p:pic>
        <p:cxnSp>
          <p:nvCxnSpPr>
            <p:cNvPr id="50" name="Straight Connector 49"/>
            <p:cNvCxnSpPr/>
            <p:nvPr/>
          </p:nvCxnSpPr>
          <p:spPr>
            <a:xfrm>
              <a:off x="6368087" y="2914650"/>
              <a:ext cx="0" cy="14068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843579" y="2905857"/>
              <a:ext cx="3516923" cy="1412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1447800" y="180975"/>
            <a:ext cx="656272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Lano ako „prenášač sily“</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TextBox 54"/>
          <p:cNvSpPr txBox="1"/>
          <p:nvPr/>
        </p:nvSpPr>
        <p:spPr>
          <a:xfrm>
            <a:off x="4438650" y="971550"/>
            <a:ext cx="4705350"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Červeno nakreslené sily, sú sily, ktorými lano pôsobí na telesá, ku ktorým je pripnuté. Pri výpočte sme použili predpoklad, že tie sily sú rovnako veľké, teda, že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„lano prenáša silu nemeniac je veľkosť, iba prípadne jej smer“</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Tento predpoklad je správny, pokiaľ lano i kladka sú nehmotné a lano po kladke nepreklzuje. Ukážeme si argumentáciu.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Predovšetkým dokreslime nejaké chýbajúce sily, ktorými lano pôsobí na kladku a potom aj všetky reakcie k čereným silám.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zrejmé, že zelené sily, ktoré pôsobia na časť lana natiahnutého medzi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elesom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 kladkou sú rovnaké. Celková sila pôsobiaca na tú časť lana je totiž nulová podľa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Newtonovho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zákona sily, lebo lano má nulovú hmotnosť.</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8" name="Group 57"/>
          <p:cNvGrpSpPr/>
          <p:nvPr/>
        </p:nvGrpSpPr>
        <p:grpSpPr>
          <a:xfrm>
            <a:off x="110205" y="3990975"/>
            <a:ext cx="4183671" cy="1673555"/>
            <a:chOff x="110205" y="3990975"/>
            <a:chExt cx="4183671" cy="1673555"/>
          </a:xfrm>
        </p:grpSpPr>
        <p:grpSp>
          <p:nvGrpSpPr>
            <p:cNvPr id="52" name="Group 51"/>
            <p:cNvGrpSpPr/>
            <p:nvPr/>
          </p:nvGrpSpPr>
          <p:grpSpPr>
            <a:xfrm>
              <a:off x="110205" y="3990975"/>
              <a:ext cx="3828016" cy="1673555"/>
              <a:chOff x="81630" y="866775"/>
              <a:chExt cx="3828016" cy="1673555"/>
            </a:xfrm>
          </p:grpSpPr>
          <p:cxnSp>
            <p:nvCxnSpPr>
              <p:cNvPr id="3" name="Straight Connector 2"/>
              <p:cNvCxnSpPr/>
              <p:nvPr/>
            </p:nvCxnSpPr>
            <p:spPr>
              <a:xfrm flipV="1">
                <a:off x="81630" y="2528478"/>
                <a:ext cx="3558988" cy="89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20226883">
                <a:off x="1418493" y="1710837"/>
                <a:ext cx="445477" cy="1992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p:cNvSpPr/>
              <p:nvPr/>
            </p:nvSpPr>
            <p:spPr>
              <a:xfrm>
                <a:off x="3528646" y="995729"/>
                <a:ext cx="257907" cy="257907"/>
              </a:xfrm>
              <a:prstGeom prst="ellipse">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3645877" y="2027359"/>
                <a:ext cx="263769" cy="46892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p:cNvCxnSpPr>
                <a:stCxn id="4" idx="3"/>
                <a:endCxn id="5" idx="1"/>
              </p:cNvCxnSpPr>
              <p:nvPr/>
            </p:nvCxnSpPr>
            <p:spPr>
              <a:xfrm flipV="1">
                <a:off x="1846437" y="1033499"/>
                <a:ext cx="1719979" cy="690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6"/>
                <a:endCxn id="6" idx="0"/>
              </p:cNvCxnSpPr>
              <p:nvPr/>
            </p:nvCxnSpPr>
            <p:spPr>
              <a:xfrm flipH="1">
                <a:off x="3777762" y="1124683"/>
                <a:ext cx="8791" cy="902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0"/>
              </p:cNvCxnSpPr>
              <p:nvPr/>
            </p:nvCxnSpPr>
            <p:spPr>
              <a:xfrm flipV="1">
                <a:off x="3777762" y="1733550"/>
                <a:ext cx="7417" cy="2938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53462" y="1133475"/>
                <a:ext cx="0" cy="14068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28954" y="1124682"/>
                <a:ext cx="3516923" cy="1412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3900000" flipV="1">
                <a:off x="1968011" y="1543050"/>
                <a:ext cx="7417" cy="2938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796812" y="1152525"/>
                <a:ext cx="7417" cy="2938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4700000" flipV="1">
                <a:off x="3425337" y="942975"/>
                <a:ext cx="7417" cy="2938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768237" y="2009775"/>
                <a:ext cx="7417" cy="29380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796812" y="866775"/>
                <a:ext cx="7417" cy="29380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6840000" flipV="1">
                <a:off x="1729887" y="1638300"/>
                <a:ext cx="7417" cy="29380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7640000" flipV="1">
                <a:off x="3701563" y="828676"/>
                <a:ext cx="7417" cy="29380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pic>
          <p:nvPicPr>
            <p:cNvPr id="56" name="Picture 55"/>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387476" y="4564428"/>
              <a:ext cx="270891" cy="135446"/>
            </a:xfrm>
            <a:prstGeom prst="rect">
              <a:avLst/>
            </a:prstGeom>
          </p:spPr>
        </p:pic>
        <p:pic>
          <p:nvPicPr>
            <p:cNvPr id="57" name="Picture 56"/>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017841" y="5259020"/>
              <a:ext cx="276035" cy="135446"/>
            </a:xfrm>
            <a:prstGeom prst="rect">
              <a:avLst/>
            </a:prstGeom>
          </p:spPr>
        </p:pic>
      </p:grpSp>
    </p:spTree>
    <p:extLst>
      <p:ext uri="{BB962C8B-B14F-4D97-AF65-F5344CB8AC3E}">
        <p14:creationId xmlns:p14="http://schemas.microsoft.com/office/powerpoint/2010/main" val="4048199752"/>
      </p:ext>
    </p:extLst>
  </p:cSld>
  <p:clrMapOvr>
    <a:masterClrMapping/>
  </p:clrMapOvr>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Group 4"/>
          <p:cNvGrpSpPr/>
          <p:nvPr/>
        </p:nvGrpSpPr>
        <p:grpSpPr>
          <a:xfrm>
            <a:off x="195930" y="228600"/>
            <a:ext cx="4183671" cy="1673555"/>
            <a:chOff x="110205" y="3990975"/>
            <a:chExt cx="4183671" cy="1673555"/>
          </a:xfrm>
        </p:grpSpPr>
        <p:grpSp>
          <p:nvGrpSpPr>
            <p:cNvPr id="6" name="Group 5"/>
            <p:cNvGrpSpPr/>
            <p:nvPr/>
          </p:nvGrpSpPr>
          <p:grpSpPr>
            <a:xfrm>
              <a:off x="110205" y="3990975"/>
              <a:ext cx="3828016" cy="1673555"/>
              <a:chOff x="81630" y="866775"/>
              <a:chExt cx="3828016" cy="1673555"/>
            </a:xfrm>
          </p:grpSpPr>
          <p:cxnSp>
            <p:nvCxnSpPr>
              <p:cNvPr id="9" name="Straight Connector 8"/>
              <p:cNvCxnSpPr/>
              <p:nvPr/>
            </p:nvCxnSpPr>
            <p:spPr>
              <a:xfrm flipV="1">
                <a:off x="81630" y="2528478"/>
                <a:ext cx="3558988" cy="89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rot="20226883">
                <a:off x="1418493" y="1710837"/>
                <a:ext cx="445477" cy="1992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val 10"/>
              <p:cNvSpPr/>
              <p:nvPr/>
            </p:nvSpPr>
            <p:spPr>
              <a:xfrm>
                <a:off x="3528646" y="995729"/>
                <a:ext cx="257907" cy="257907"/>
              </a:xfrm>
              <a:prstGeom prst="ellipse">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p:cNvSpPr/>
              <p:nvPr/>
            </p:nvSpPr>
            <p:spPr>
              <a:xfrm>
                <a:off x="3645877" y="2027359"/>
                <a:ext cx="263769" cy="46892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3" name="Straight Connector 12"/>
              <p:cNvCxnSpPr>
                <a:stCxn id="10" idx="3"/>
                <a:endCxn id="11" idx="1"/>
              </p:cNvCxnSpPr>
              <p:nvPr/>
            </p:nvCxnSpPr>
            <p:spPr>
              <a:xfrm flipV="1">
                <a:off x="1846437" y="1033499"/>
                <a:ext cx="1719979" cy="690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1" idx="6"/>
                <a:endCxn id="12" idx="0"/>
              </p:cNvCxnSpPr>
              <p:nvPr/>
            </p:nvCxnSpPr>
            <p:spPr>
              <a:xfrm flipH="1">
                <a:off x="3777762" y="1124683"/>
                <a:ext cx="8791" cy="902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0"/>
              </p:cNvCxnSpPr>
              <p:nvPr/>
            </p:nvCxnSpPr>
            <p:spPr>
              <a:xfrm flipV="1">
                <a:off x="3777762" y="1733550"/>
                <a:ext cx="7417" cy="2938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53462" y="1133475"/>
                <a:ext cx="0" cy="14068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28954" y="1124682"/>
                <a:ext cx="3516923" cy="1412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3900000" flipV="1">
                <a:off x="1968011" y="1543050"/>
                <a:ext cx="7417" cy="2938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796812" y="1152525"/>
                <a:ext cx="7417" cy="2938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4700000" flipV="1">
                <a:off x="3425337" y="942975"/>
                <a:ext cx="7417" cy="2938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768237" y="2009775"/>
                <a:ext cx="7417" cy="29380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796812" y="866775"/>
                <a:ext cx="7417" cy="29380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6840000" flipV="1">
                <a:off x="1729887" y="1638300"/>
                <a:ext cx="7417" cy="29380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7640000" flipV="1">
                <a:off x="3701563" y="828676"/>
                <a:ext cx="7417" cy="29380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387476" y="4564428"/>
              <a:ext cx="270891" cy="135446"/>
            </a:xfrm>
            <a:prstGeom prst="rect">
              <a:avLst/>
            </a:prstGeom>
          </p:spPr>
        </p:pic>
        <p:pic>
          <p:nvPicPr>
            <p:cNvPr id="8" name="Picture 7"/>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017841" y="5259020"/>
              <a:ext cx="276035" cy="135446"/>
            </a:xfrm>
            <a:prstGeom prst="rect">
              <a:avLst/>
            </a:prstGeom>
          </p:spPr>
        </p:pic>
      </p:grpSp>
      <p:sp>
        <p:nvSpPr>
          <p:cNvPr id="3" name="TextBox 2"/>
          <p:cNvSpPr txBox="1"/>
          <p:nvPr/>
        </p:nvSpPr>
        <p:spPr>
          <a:xfrm>
            <a:off x="161364" y="2079812"/>
            <a:ext cx="8776447"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zelené sily pôsobiace na šikmú časť lana sú rovnaké, potom sú rovnaké aj ich reakcie, teda príslušné červené sily. Jedna z nich pôsobí na kladku. Na kladku pôsobí ešte druhá červená sila, reakcia na zelenú silu zvislej časti lana. Dve červené sily pôsobiace na kladku musia mať rovnakú veľkosť, lebo kladka má nulový moment zotrvačnosti a podľa pohybovej rovnice pre rotujúce teleso teda na kladku pôsobí nulový moment síl voči osi rotácie. Dve zelené sily pôsobiace na zvislú časť lana musia byť rovnaké, lebo lano je nehmotné, teda podľa Newtona celková naň pôsobiaca sila je nulová. Preto sú rovnaké aj príslušné reakcie teda červené sily. Záver je taký: všetky červené aj zelené sily na obrázku majú rovnakú veľkosť.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Odporúčam: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Prečítajte a poriadne predumajte celú argumentáciu. Je dosť jemná, ale nevyhnutná, ak chcem rozumieť, že príklad bol správne vypočítaný. Nepodceňte to mávnutím ruky, že hlavne že viem, ako sa počíta ten konkrétny príklad. Argument, že každý „cíti“ že všetky tie sily sú rovnaké, neobstojí.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Aj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Hawkens</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hovorí, že cítenia majú iba staré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sqaw</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9091172"/>
      </p:ext>
    </p:extLst>
  </p:cSld>
  <p:clrMapOvr>
    <a:masterClrMapping/>
  </p:clrMapOvr>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2" name="Picture 51"/>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15904" y="987985"/>
            <a:ext cx="2888933" cy="471488"/>
          </a:xfrm>
          <a:prstGeom prst="rect">
            <a:avLst/>
          </a:prstGeom>
        </p:spPr>
      </p:pic>
      <p:sp>
        <p:nvSpPr>
          <p:cNvPr id="4" name="TextBox 3"/>
          <p:cNvSpPr txBox="1"/>
          <p:nvPr/>
        </p:nvSpPr>
        <p:spPr>
          <a:xfrm>
            <a:off x="3419475" y="771906"/>
            <a:ext cx="57245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každého telesa osobitne nie je konštantná.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Súčet energií telies, celková energia je konštantná, zachováva sa.</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143435" y="233082"/>
            <a:ext cx="7548283" cy="367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Zistili sme toto: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7" name="Picture 46"/>
          <p:cNvPicPr>
            <a:picLocks noChangeAspect="1"/>
          </p:cNvPicPr>
          <p:nvPr/>
        </p:nvPicPr>
        <p:blipFill>
          <a:blip r:embed="rId9"/>
          <a:stretch>
            <a:fillRect/>
          </a:stretch>
        </p:blipFill>
        <p:spPr>
          <a:xfrm>
            <a:off x="278261" y="2019107"/>
            <a:ext cx="3085703" cy="1737104"/>
          </a:xfrm>
          <a:prstGeom prst="rect">
            <a:avLst/>
          </a:prstGeom>
        </p:spPr>
      </p:pic>
      <p:pic>
        <p:nvPicPr>
          <p:cNvPr id="48" name="Picture 4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25583" y="1956174"/>
            <a:ext cx="1945958" cy="483489"/>
          </a:xfrm>
          <a:prstGeom prst="rect">
            <a:avLst/>
          </a:prstGeom>
        </p:spPr>
      </p:pic>
      <p:pic>
        <p:nvPicPr>
          <p:cNvPr id="49" name="Picture 4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744633" y="2575299"/>
            <a:ext cx="612077" cy="145733"/>
          </a:xfrm>
          <a:prstGeom prst="rect">
            <a:avLst/>
          </a:prstGeom>
        </p:spPr>
      </p:pic>
      <p:pic>
        <p:nvPicPr>
          <p:cNvPr id="50" name="Picture 4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773208" y="2880100"/>
            <a:ext cx="852107" cy="462915"/>
          </a:xfrm>
          <a:prstGeom prst="rect">
            <a:avLst/>
          </a:prstGeom>
        </p:spPr>
      </p:pic>
      <mc:AlternateContent xmlns:mc="http://schemas.openxmlformats.org/markup-compatibility/2006" xmlns:a14="http://schemas.microsoft.com/office/drawing/2010/main">
        <mc:Choice Requires="a14">
          <p:sp>
            <p:nvSpPr>
              <p:cNvPr id="51" name="TextBox 50"/>
              <p:cNvSpPr txBox="1"/>
              <p:nvPr/>
            </p:nvSpPr>
            <p:spPr>
              <a:xfrm>
                <a:off x="277906" y="3926541"/>
                <a:ext cx="869576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prípad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&gt;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func>
                      <m:func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uncPr>
                      <m:fName>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sin</m:t>
                        </m:r>
                      </m:fName>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𝛼</m:t>
                        </m:r>
                      </m:e>
                    </m:fun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&gt;0</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teleso 1 stúpa, teleso 2 klesá. Začínajú z kľudu, s nulovou kinetickou energiou. Energia telesa 1 sa teda zväčšuje, lebo rastie aj jeho kinetická aj potenciálna energia. To je vyjadrené vzťahom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277906" y="3926541"/>
                <a:ext cx="8695765" cy="923330"/>
              </a:xfrm>
              <a:prstGeom prst="rect">
                <a:avLst/>
              </a:prstGeom>
              <a:blipFill rotWithShape="0">
                <a:blip r:embed="rId15"/>
                <a:stretch>
                  <a:fillRect l="-631" t="-3289" r="-281" b="-9211"/>
                </a:stretch>
              </a:blipFill>
            </p:spPr>
            <p:txBody>
              <a:bodyPr/>
              <a:lstStyle/>
              <a:p>
                <a:r>
                  <a:rPr lang="en-US">
                    <a:noFill/>
                  </a:rPr>
                  <a:t> </a:t>
                </a:r>
              </a:p>
            </p:txBody>
          </p:sp>
        </mc:Fallback>
      </mc:AlternateContent>
      <p:pic>
        <p:nvPicPr>
          <p:cNvPr id="54" name="Picture 53"/>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658351" y="4932455"/>
            <a:ext cx="1508760" cy="471488"/>
          </a:xfrm>
          <a:prstGeom prst="rect">
            <a:avLst/>
          </a:prstGeom>
        </p:spPr>
      </p:pic>
      <p:sp>
        <p:nvSpPr>
          <p:cNvPr id="55" name="TextBox 54"/>
          <p:cNvSpPr txBox="1"/>
          <p:nvPr/>
        </p:nvSpPr>
        <p:spPr>
          <a:xfrm>
            <a:off x="259976" y="5522259"/>
            <a:ext cx="87854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telesa 2 klesá. Jeho kinetická energia síce rastie ale potenciálna klesá zrejme viac, takže sumárne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7" name="Picture 56"/>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3730068" y="6106831"/>
            <a:ext cx="1687068" cy="471488"/>
          </a:xfrm>
          <a:prstGeom prst="rect">
            <a:avLst/>
          </a:prstGeom>
        </p:spPr>
      </p:pic>
    </p:spTree>
    <p:extLst>
      <p:ext uri="{BB962C8B-B14F-4D97-AF65-F5344CB8AC3E}">
        <p14:creationId xmlns:p14="http://schemas.microsoft.com/office/powerpoint/2010/main" val="2964063352"/>
      </p:ext>
    </p:extLst>
  </p:cSld>
  <p:clrMapOvr>
    <a:masterClrMapping/>
  </p:clrMapOvr>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0" name="Group 9"/>
          <p:cNvGrpSpPr/>
          <p:nvPr/>
        </p:nvGrpSpPr>
        <p:grpSpPr>
          <a:xfrm>
            <a:off x="116541" y="286871"/>
            <a:ext cx="8884024" cy="1200329"/>
            <a:chOff x="98611" y="322730"/>
            <a:chExt cx="8884024" cy="1200329"/>
          </a:xfrm>
        </p:grpSpPr>
        <p:sp>
          <p:nvSpPr>
            <p:cNvPr id="3" name="TextBox 2"/>
            <p:cNvSpPr txBox="1"/>
            <p:nvPr/>
          </p:nvSpPr>
          <p:spPr>
            <a:xfrm>
              <a:off x="98611" y="322730"/>
              <a:ext cx="888402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Uvedomme si dôležitú vec. Energiu každého telesa osobitne vieme vypočítať v každom okamihu, ak poznáme stav toho telesa v tom okamihu. Ak poznáme polohu a rýchlosť telesa v danom okamihu, teda            dosadíme tieto „stav určujúce veličiny“ do vzorcov pre kinetickú a potenciálnu energiu, teda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4216400" y="980141"/>
              <a:ext cx="466344" cy="207455"/>
            </a:xfrm>
            <a:prstGeom prst="rect">
              <a:avLst/>
            </a:prstGeom>
          </p:spPr>
        </p:pic>
      </p:grpSp>
      <p:pic>
        <p:nvPicPr>
          <p:cNvPr id="6" name="Picture 5"/>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799977" y="1518026"/>
            <a:ext cx="3003804" cy="462915"/>
          </a:xfrm>
          <a:prstGeom prst="rect">
            <a:avLst/>
          </a:prstGeom>
        </p:spPr>
      </p:pic>
      <p:sp>
        <p:nvSpPr>
          <p:cNvPr id="7" name="TextBox 6"/>
          <p:cNvSpPr txBox="1"/>
          <p:nvPr/>
        </p:nvSpPr>
        <p:spPr>
          <a:xfrm>
            <a:off x="215153" y="1972236"/>
            <a:ext cx="80144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celkovú energiu v danom stave určíme ako súčet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835837" y="2369673"/>
            <a:ext cx="2539175" cy="462915"/>
          </a:xfrm>
          <a:prstGeom prst="rect">
            <a:avLst/>
          </a:prstGeom>
        </p:spPr>
      </p:pic>
      <p:grpSp>
        <p:nvGrpSpPr>
          <p:cNvPr id="15" name="Group 14"/>
          <p:cNvGrpSpPr/>
          <p:nvPr/>
        </p:nvGrpSpPr>
        <p:grpSpPr>
          <a:xfrm>
            <a:off x="179294" y="2913529"/>
            <a:ext cx="8686800" cy="1200329"/>
            <a:chOff x="242047" y="3191435"/>
            <a:chExt cx="8686800" cy="1200329"/>
          </a:xfrm>
        </p:grpSpPr>
        <p:sp>
          <p:nvSpPr>
            <p:cNvPr id="11" name="TextBox 10"/>
            <p:cNvSpPr txBox="1"/>
            <p:nvPr/>
          </p:nvSpPr>
          <p:spPr>
            <a:xfrm>
              <a:off x="242047" y="3191435"/>
              <a:ext cx="86868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uvažujeme zložitejší systém (v  našom prípade to boli dve telesá), potom okamžitý stav je daný väčším počtom „stav určujúcich veličín“                      . Celkovú energiu v danom okamihu však vždy vieme pomocou týchto veličín vypočítať, teda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6753412" y="3544046"/>
              <a:ext cx="1110996" cy="207455"/>
            </a:xfrm>
            <a:prstGeom prst="rect">
              <a:avLst/>
            </a:prstGeom>
          </p:spPr>
        </p:pic>
      </p:grpSp>
      <p:pic>
        <p:nvPicPr>
          <p:cNvPr id="16" name="Picture 15"/>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244167" y="3938497"/>
            <a:ext cx="5395532" cy="462915"/>
          </a:xfrm>
          <a:prstGeom prst="rect">
            <a:avLst/>
          </a:prstGeom>
        </p:spPr>
      </p:pic>
      <p:sp>
        <p:nvSpPr>
          <p:cNvPr id="17" name="TextBox 16"/>
          <p:cNvSpPr txBox="1"/>
          <p:nvPr/>
        </p:nvSpPr>
        <p:spPr>
          <a:xfrm>
            <a:off x="224118" y="4643718"/>
            <a:ext cx="862404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Poučenie: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energia je stavová veličina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čo znamená to, že ak poznáme okamžitý stav systému, potom hodnoty stav určujúcich veličín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dosadíme do všakových vzorcov pre energiu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výsledky sčítame a dostaneme to, čo sa volá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systému v danom stave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Výpočet energie v danom stave teda nezávisí napríklad od histórie „ako sa systém do daného stavu dostal“, energia systému je stavom úplne určená. To nás oprávňuje hovoriť, že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systém v danom stave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má</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energiu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Energia systému je atribútom stavu systému.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7218490"/>
      </p:ext>
    </p:extLst>
  </p:cSld>
  <p:clrMapOvr>
    <a:masterClrMapping/>
  </p:clrMapOvr>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466520" y="288919"/>
            <a:ext cx="3085703" cy="1737104"/>
          </a:xfrm>
          <a:prstGeom prst="rect">
            <a:avLst/>
          </a:prstGeom>
        </p:spPr>
      </p:pic>
      <p:pic>
        <p:nvPicPr>
          <p:cNvPr id="7" name="Picture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87085" y="2450355"/>
            <a:ext cx="6689979" cy="548640"/>
          </a:xfrm>
          <a:prstGeom prst="rect">
            <a:avLst/>
          </a:prstGeom>
        </p:spPr>
      </p:pic>
      <p:sp>
        <p:nvSpPr>
          <p:cNvPr id="5" name="TextBox 4"/>
          <p:cNvSpPr txBox="1"/>
          <p:nvPr/>
        </p:nvSpPr>
        <p:spPr>
          <a:xfrm>
            <a:off x="277905" y="1927412"/>
            <a:ext cx="79606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tento uvažovaný systém dvoch telies sme dokázali že platí</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188257" y="3065930"/>
            <a:ext cx="8821271"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celého systému je teda konštantná, zachováva sa. Povedané „polopatisticky“ to znamená, že keď vyčíslim energiu systému v nejakom čase a potom v neskoršom čase, dostanem tú istú hodnotu. To je zákon zachovania energie.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Všetci poznáme zákon: „Energia sa zachováva“. Ale táto veta je málo starostlivo sformulovaná. Takto to jednoducho neplatí. Ak chceme rozvažovať, či platí zákon zachovania energie, musíme predovšetkým špecifikovať aký fyzikálny systém máme na mysli. Ak máme na mysli systém „teleso 1“, tak sme videli, že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jeho energia sa nezachováva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Ani energia systému „teleso 2“ sa nezachováva. Ale energia systému „teleso 1 plus teleso 2“ sa zachováva.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Takže pozor: vo fyzike nestrieľajte od boku nejaké klišé. Rozvažujte. Presne formulujte. Aby ste aj vy aj váš poslucháč vedeli čo a o čom hovoríte.</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6520889"/>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475129" y="439271"/>
                <a:ext cx="830131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Súčasťou zadania stavu tyče v istom okamihu bude teda zadať funkciu,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udávajúcu posunutie prierezu tyče, ktorý sa v kľudovom stave nachádza v mieste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Očakávame, že stav tyče sa bude v čase meniť, takže v istom okamihu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bude stav zadaný funkciou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75129" y="439271"/>
                <a:ext cx="8301318" cy="2031325"/>
              </a:xfrm>
              <a:prstGeom prst="rect">
                <a:avLst/>
              </a:prstGeom>
              <a:blipFill rotWithShape="0">
                <a:blip r:embed="rId8"/>
                <a:stretch>
                  <a:fillRect l="-661" t="-1502" b="-3904"/>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343400" y="926353"/>
            <a:ext cx="457200" cy="255270"/>
          </a:xfrm>
          <a:prstGeom prst="rect">
            <a:avLst/>
          </a:prstGeom>
        </p:spPr>
      </p:pic>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160058" y="5462494"/>
            <a:ext cx="661035" cy="255270"/>
          </a:xfrm>
          <a:prstGeom prst="rect">
            <a:avLst/>
          </a:prstGeom>
        </p:spPr>
      </p:pic>
      <p:sp>
        <p:nvSpPr>
          <p:cNvPr id="7" name="TextBox 6"/>
          <p:cNvSpPr txBox="1"/>
          <p:nvPr/>
        </p:nvSpPr>
        <p:spPr>
          <a:xfrm>
            <a:off x="555812" y="2796988"/>
            <a:ext cx="813995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Pretože ide o mechanický problém a Newtonove rovnice sú druhého rádu, očakávame, že pre úplné zadanie stavu tyče je potrebné ešte zadať aj „rýchlosti“, teda pre každý prierez rýchlosť, s ktorou sa jeho posunutie mení:</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706907" y="3741271"/>
            <a:ext cx="1975485" cy="533400"/>
          </a:xfrm>
          <a:prstGeom prst="rect">
            <a:avLst/>
          </a:prstGeom>
        </p:spPr>
      </p:pic>
      <p:sp>
        <p:nvSpPr>
          <p:cNvPr id="12" name="TextBox 11"/>
          <p:cNvSpPr txBox="1"/>
          <p:nvPr/>
        </p:nvSpPr>
        <p:spPr>
          <a:xfrm>
            <a:off x="573741" y="4625788"/>
            <a:ext cx="80054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Záver: deformačný stav tyče je v každom okamihu zadaný dvoma funkciami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450977" y="5274235"/>
            <a:ext cx="1975485" cy="533400"/>
          </a:xfrm>
          <a:prstGeom prst="rect">
            <a:avLst/>
          </a:prstGeom>
        </p:spPr>
      </p:pic>
      <p:sp>
        <p:nvSpPr>
          <p:cNvPr id="14" name="Rectangle 13"/>
          <p:cNvSpPr/>
          <p:nvPr/>
        </p:nvSpPr>
        <p:spPr>
          <a:xfrm>
            <a:off x="2877671" y="5100918"/>
            <a:ext cx="3774141" cy="8964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754290"/>
      </p:ext>
    </p:extLst>
  </p:cSld>
  <p:clrMapOvr>
    <a:masterClrMapping/>
  </p:clrMapOvr>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15153" y="71718"/>
            <a:ext cx="83730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Všimnime si, že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zákon zachovania energie „je skrytý“ už v pohybových rovniciach</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Prezrite si ešte raz odvodenie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 name="Picture 13"/>
          <p:cNvPicPr>
            <a:picLocks noChangeAspect="1"/>
          </p:cNvPicPr>
          <p:nvPr/>
        </p:nvPicPr>
        <p:blipFill rotWithShape="1">
          <a:blip r:embed="rId2"/>
          <a:srcRect t="8756" r="144"/>
          <a:stretch/>
        </p:blipFill>
        <p:spPr>
          <a:xfrm>
            <a:off x="1111304" y="654424"/>
            <a:ext cx="6239756" cy="4276164"/>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33082" y="4984376"/>
                <a:ext cx="86599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Nikde sme nevyužili konkrétny tvar riešenia, teda výraz pre zrýchlenie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Iba sme použili výraz pre silu rovno z pohybových rovníc a bolo to hotové.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33082" y="4984376"/>
                <a:ext cx="8659906" cy="646331"/>
              </a:xfrm>
              <a:prstGeom prst="rect">
                <a:avLst/>
              </a:prstGeom>
              <a:blipFill rotWithShape="0">
                <a:blip r:embed="rId5"/>
                <a:stretch>
                  <a:fillRect l="-563"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2258878404"/>
      </p:ext>
    </p:extLst>
  </p:cSld>
  <p:clrMapOvr>
    <a:masterClrMapping/>
  </p:clrMapOvr>
  <p:extLst mod="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77906" y="430306"/>
            <a:ext cx="8686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a energia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5"/>
          <a:stretch>
            <a:fillRect/>
          </a:stretch>
        </p:blipFill>
        <p:spPr>
          <a:xfrm>
            <a:off x="287226" y="1328824"/>
            <a:ext cx="3085703" cy="173710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585882" y="1237128"/>
                <a:ext cx="543261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prípad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&gt;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func>
                      <m:func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uncPr>
                      <m:fName>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sin</m:t>
                        </m:r>
                      </m:fName>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𝛼</m:t>
                        </m:r>
                      </m:e>
                    </m:fun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&gt;0</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teleso 1 stúpa, teleso 2 klesá. Začínajú z kľudu, s nulovou kinetickou energiou. Energia telesa 1 sa teda zväčšuje, lebo rastie aj jeho kinetická aj potenciálna energia. To je vyjadrené vzťahom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585882" y="1237128"/>
                <a:ext cx="5432612" cy="1477328"/>
              </a:xfrm>
              <a:prstGeom prst="rect">
                <a:avLst/>
              </a:prstGeom>
              <a:blipFill rotWithShape="0">
                <a:blip r:embed="rId8"/>
                <a:stretch>
                  <a:fillRect l="-898" t="-2479" r="-1908" b="-5785"/>
                </a:stretch>
              </a:blipFill>
            </p:spPr>
            <p:txBody>
              <a:bodyPr/>
              <a:lstStyle/>
              <a:p>
                <a:r>
                  <a:rPr lang="en-US">
                    <a:noFill/>
                  </a:rPr>
                  <a:t> </a:t>
                </a:r>
              </a:p>
            </p:txBody>
          </p:sp>
        </mc:Fallback>
      </mc:AlternateContent>
      <p:pic>
        <p:nvPicPr>
          <p:cNvPr id="6" name="Picture 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622492" y="2709206"/>
            <a:ext cx="1508760" cy="471488"/>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59977" y="3191435"/>
                <a:ext cx="87943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Pozrime sa o koľko narastie energia telesa 1 za čas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59977" y="3191435"/>
                <a:ext cx="8794376" cy="369332"/>
              </a:xfrm>
              <a:prstGeom prst="rect">
                <a:avLst/>
              </a:prstGeom>
              <a:blipFill rotWithShape="0">
                <a:blip r:embed="rId10"/>
                <a:stretch>
                  <a:fillRect l="-624" t="-10000" b="-26667"/>
                </a:stretch>
              </a:blipFill>
            </p:spPr>
            <p:txBody>
              <a:bodyPr/>
              <a:lstStyle/>
              <a:p>
                <a:r>
                  <a:rPr lang="en-US">
                    <a:noFill/>
                  </a:rPr>
                  <a:t> </a:t>
                </a:r>
              </a:p>
            </p:txBody>
          </p:sp>
        </mc:Fallback>
      </mc:AlternateContent>
      <p:pic>
        <p:nvPicPr>
          <p:cNvPr id="10" name="Picture 9"/>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443196" y="3704290"/>
            <a:ext cx="2294572" cy="236791"/>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179294" y="4177553"/>
                <a:ext cx="8704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Vidno, že prírastok energie telesa 1 je rovný práci, ktorú vykoná lano, keď ho ťahá po dráhe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𝑑𝑠</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Naopak, energia telesa 2 sa zmení za ten čas 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79294" y="4177553"/>
                <a:ext cx="8704730" cy="646331"/>
              </a:xfrm>
              <a:prstGeom prst="rect">
                <a:avLst/>
              </a:prstGeom>
              <a:blipFill rotWithShape="0">
                <a:blip r:embed="rId12"/>
                <a:stretch>
                  <a:fillRect l="-560" t="-4717" b="-14151"/>
                </a:stretch>
              </a:blipFill>
            </p:spPr>
            <p:txBody>
              <a:bodyPr/>
              <a:lstStyle/>
              <a:p>
                <a:r>
                  <a:rPr lang="en-US">
                    <a:noFill/>
                  </a:rPr>
                  <a:t> </a:t>
                </a:r>
              </a:p>
            </p:txBody>
          </p:sp>
        </mc:Fallback>
      </mc:AlternateContent>
      <p:pic>
        <p:nvPicPr>
          <p:cNvPr id="13" name="Picture 12"/>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479056" y="4950385"/>
            <a:ext cx="2728341" cy="236791"/>
          </a:xfrm>
          <a:prstGeom prst="rect">
            <a:avLst/>
          </a:prstGeom>
        </p:spPr>
      </p:pic>
      <p:sp>
        <p:nvSpPr>
          <p:cNvPr id="14" name="TextBox 13"/>
          <p:cNvSpPr txBox="1"/>
          <p:nvPr/>
        </p:nvSpPr>
        <p:spPr>
          <a:xfrm>
            <a:off x="188259" y="5441576"/>
            <a:ext cx="880334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Lano koná nad telesom 2 zápornú prácu a energia telesa klesá.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sa na lano pozeráme iba ako na „prenášač sily“, potom lano možno vynechať z hry a tvrdiť, že práce, ktoré sme uvažovali, konajú tie telesá. Teda nad telesom 1 koná kladnú prácu teleso 2, čo súčasne (podľa princípu akcie a reakcie) znamená, že nad telesom 2 koná zápornú prácu teleso 1.</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64492528"/>
      </p:ext>
    </p:extLst>
  </p:cSld>
  <p:clrMapOvr>
    <a:masterClrMapping/>
  </p:clrMapOvr>
  <p:extLst mod="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6541" y="1145914"/>
            <a:ext cx="8910917"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Povedali sme si, že energia je stavová veličina. V danom stave uvažovaný fyzikálny systém má nejakú hodnotu energie. Ako keby v danom stave bola v tom systéme „uložená“ energia o hodnote prislúchajúcej tomu stavu. Ak sa v uvažovanom procese energia zachováva, potom to v onej terminológii znamená, že „uskladnená hodnota energie“ sa nemení.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energia rastie, potom to v onej terminológii znamená, že niekto do skladu prináša ďalšiu energiu. Ako sa dá uskladnená hodnota energie zvýšiť? Náš príklad hovorí, že vykonaním kladnej práce nad uvažovaným systémom. Naopak vykonaním zápornej práce sa energia systému znižuje.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Prácu, ktorá mení hodnotu energie systému, musí vykonať nejaký „vonkajší (voči systému) externý objekt“.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aj práca sa vyjadrujú v J (Joule). Ale všimnite si rozdiel: energia sa týka stavu, práca sa týka nejakého deja. Ak dej skončí, práca už neexistuje, to slovo proste nemá význam pre jeden okamih.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Na zmenu energie treba nejaký proces, v priebehu ktorého sa koná práca. Energia je charakteristika stavu, práca je charakteristika deja. Hodnota energie sa pritom zmení o hodnotu vykonanej práce, ktorá môže byť tak kladná ako aj záporná.</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277906" y="430306"/>
            <a:ext cx="8686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a energia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23441774"/>
      </p:ext>
    </p:extLst>
  </p:cSld>
  <p:clrMapOvr>
    <a:masterClrMapping/>
  </p:clrMapOvr>
  <p:extLst mod="1"/>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77906" y="430306"/>
            <a:ext cx="8686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a energia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67553" y="1057835"/>
            <a:ext cx="8624047"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Videli sme situáciu, že v systéme pozostávajúcom z dvoch telies sa energia zachovávala, ale nezachovávala sa separátne energia každého telesa. Energia jedného tele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sa zvyšovala, energia druhého telesa sa znižovala, súčet energií ostával konštantný.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Vyjadrujeme to aj tak, že dochádzalo k prenosu (transferu) energie medzi tými telesami.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Pritom stratená alebo získaná (teda prenesená) energia bola rovná práci, ktorú telesá konali.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Zapamätajte si tento pohľad na prácu: konaním práce dochádza k transferu energie medzi fyzikálnymi systémami. Práca je spôsob transferu energie. Práca sama nie je druh energie, hoci sa meria v jednotkách energie.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Teleso nemôže konať nad iným telesom prácu „len tak zadarmo“, ak koná kladnú prácu, stráca pritom toľko svojej energie, koľko práce vykoná. Samozrejme, jeho energia môže byť naopak dopĺňaná, ak súčasne nejaký ďalší externý objekt koná nad tým telesom kladnú prácu. Vtedy to teleso funguje ako keby bolo iba sprostredkovateľom práce. V našom príklade to bolo lano spájajúce telesá.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2530926"/>
      </p:ext>
    </p:extLst>
  </p:cSld>
  <p:clrMapOvr>
    <a:masterClrMapping/>
  </p:clrMapOvr>
  <p:extLst mod="1"/>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77906" y="430306"/>
            <a:ext cx="8686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a energia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286870" y="1272988"/>
            <a:ext cx="8435789"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je stavová veličina, dá sa pre daný stav vypočítať, ak poznáme hodnoty „stav určujúcich veličín“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nie je stavová veličina, teleso v sebe neobsahuje „skrytú prácu“. Práca sa týka nejakého deja. Práca „sprostredkuje“ transfer energie medzi dvoma objektami, ktoré jeden nad druhým konajú prácu. Práca nie je druh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rgie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Vážna poznámka, veľmi predčasná, uvádzaná bez podrobnej diskusie: Teplo nie je “druh energie“, teplo je „druh práce“. Je to práca konaná mikroskopickým (makroskopicky  neviditeľným) spôsobom. Teplo nie je stavová veličina. Nie je pravda, že teleso v sebe obsahuje nejaké „teplo“. Keďže teplo „nikde nie je“, nedá sa ani prenášať. Prenášať sa dá čosi ako kufor, ktorý je najprv tu a potom tam. Teplo sa koná. V praxi sa (žiaľ) užíva veľmi často pojem „prenos tepla“, alebo „dodali sme vám teplo“ a podobne. Celá táto poznámka je len varovanie do budúcnosti.</a:t>
            </a:r>
          </a:p>
        </p:txBody>
      </p:sp>
    </p:spTree>
    <p:extLst>
      <p:ext uri="{BB962C8B-B14F-4D97-AF65-F5344CB8AC3E}">
        <p14:creationId xmlns:p14="http://schemas.microsoft.com/office/powerpoint/2010/main" val="360040697"/>
      </p:ext>
    </p:extLst>
  </p:cSld>
  <p:clrMapOvr>
    <a:masterClrMapping/>
  </p:clrMapOvr>
  <p:extLst mod="1"/>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645459" y="71718"/>
            <a:ext cx="74407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je to tá energia?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52399" y="681319"/>
            <a:ext cx="8857130"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Študenti majú radi definície. Tie sa dajú zapísať a naučiť. A na skúške očakávajú otázku typu: povedzte mi definíciu energie. Takúto otázku na skúške z mechaniky nedostanete.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Nedostanete preto, lebo nepoznám žiadnu rozumnú formuláciu definície pojmu energia.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Voľakedy v škole som sa učil definíciu: „Energia je miera schopnosti telesa konať prácu“. Nebudem teraz diskutovať, čo je na tej definícii nie dosť dobré alebo dosť presné. Len zdôrazním, že v tej definícii sa pojem práca kladie hierarchicky nad pojem energia. Je pravdou, že to zodpovedá histórii fyzikálneho poznania. Už Archimedes de facto vedel, že práca je na oboch stranách páky rovnaká, hoci to tak asi nevolal. Pojem energie sa ustálil oveľa neskôr, v termodynamike, keď sa prišlo na to, že teplo „nie je energia“.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Môže vzniknúť námietka, ako môžem pracovať s pojmom energia, keď neviem, čo to je. Môžem, lebo síce nebudem vedieť, čo je energia, ale môžem sa jednoducho naučiť „pravidlá používania toho pojmu.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Ľudia dlho nevedeli „čo je to teplota“ ale ten pojem prakticky používali. Na chladničku pripínali odkazy typu „Večeru máš v chladničke, zohrej si ju!“ a manžel napodiv vedel, čo má robiť.</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0405783"/>
      </p:ext>
    </p:extLst>
  </p:cSld>
  <p:clrMapOvr>
    <a:masterClrMapping/>
  </p:clrMapOvr>
  <p:extLst mod="1"/>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645459" y="71718"/>
            <a:ext cx="74407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je to tá energia?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89647" y="636494"/>
            <a:ext cx="8901953"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je dnes považovaná za jeden z najfundamentálnejších fyzikálnych pojmov. Naozaj nevieme, čo je to tá energia? Nuž, máloktorý prednášateľ má guráž povedať explicitne, že nevie. Feynman bol fyzikálny VIP, mohol si to dovoliť povedať bez obáv, za čo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 budú považovať. Tu je pár originálnych viet: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There is a fact, or if you wish, a law governing all natural phenomena that are known to date.  There is no known exception to this law – it is exact so far as we know.  The law is called the conservation of energy.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It states that there is a certain quantity, which we call “energy,” that does not change in the manifold changes that nature undergoes.  That is a most abstract idea, because it is a mathematical principle; it says there is a numerical quantity which does not change when something happens.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It is important to realize that in physics today, we have no knowledge of what</a:t>
            </a:r>
            <a:b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energy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is.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We do not have a picture that energy comes in little blobs of a definite</a:t>
            </a:r>
            <a:b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amount. It is not that way. However, there are formulas for calculating some</a:t>
            </a:r>
            <a:b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numerical quantity, and when we add it all together it gives "28"'—always the</a:t>
            </a:r>
            <a:b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same number. It is an abstract thing in that it does not tell us the mechanism or</a:t>
            </a:r>
            <a:b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the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reasons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for the various formulas.</a:t>
            </a:r>
            <a:b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34714865"/>
      </p:ext>
    </p:extLst>
  </p:cSld>
  <p:clrMapOvr>
    <a:masterClrMapping/>
  </p:clrMapOvr>
  <p:extLst mod="1"/>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645459" y="71718"/>
            <a:ext cx="74407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je to tá energia?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70329" y="1048871"/>
            <a:ext cx="8812306"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 je stručné zhrnutie toho, čo hovorí o energii Feynman.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je také oné, že máme sadu vzorcov pre energiu. Vyberieme z nich tie, ktoré sú pre daný systém a jeho daný stav relevantné. Dosadíme do nich hodnoty „stav určujúcich veličín“, čísla získané pomocou jednotlivých vzorcov sčítame a dostaneme hodnotu energie v danom stave.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škole sme sa všetci učili, že definícia musí byť poriadna a „vedecká“ a slová „také oné“ sú už úplne zakázané. Nedajte sa tým zmiasť. Ak sa vám to nepáči, skúste vymyslieť niečo lepšie. Tromfnete Feynmana.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Zákon zachovania energie hovorí, že keď vypočítame energiu podľa relevantných vzorcov v dvoch rozličných okamihoch, dostaneme tú istú hodnotu.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6913453"/>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616771" y="230396"/>
            <a:ext cx="75034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Ďalšou úlohou je nájsť ohybovú rovnicu pozdĺžne deformovateľnej tyče.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p:cNvGrpSpPr/>
          <p:nvPr/>
        </p:nvGrpSpPr>
        <p:grpSpPr>
          <a:xfrm>
            <a:off x="401618" y="759895"/>
            <a:ext cx="8376621" cy="2147047"/>
            <a:chOff x="343648" y="1281953"/>
            <a:chExt cx="8376621" cy="2147047"/>
          </a:xfrm>
        </p:grpSpPr>
        <p:sp>
          <p:nvSpPr>
            <p:cNvPr id="4" name="Slide Number Placeholder 1"/>
            <p:cNvSpPr txBox="1">
              <a:spLocks/>
            </p:cNvSpPr>
            <p:nvPr/>
          </p:nvSpPr>
          <p:spPr>
            <a:xfrm>
              <a:off x="6502774" y="2913904"/>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1"/>
            <p:cNvSpPr txBox="1">
              <a:spLocks/>
            </p:cNvSpPr>
            <p:nvPr/>
          </p:nvSpPr>
          <p:spPr>
            <a:xfrm>
              <a:off x="6233833" y="3063875"/>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 name="Group 6"/>
            <p:cNvGrpSpPr/>
            <p:nvPr/>
          </p:nvGrpSpPr>
          <p:grpSpPr>
            <a:xfrm>
              <a:off x="704117" y="1376489"/>
              <a:ext cx="157039" cy="752764"/>
              <a:chOff x="928234" y="5195455"/>
              <a:chExt cx="157039" cy="752764"/>
            </a:xfrm>
          </p:grpSpPr>
          <p:cxnSp>
            <p:nvCxnSpPr>
              <p:cNvPr id="38" name="Straight Connector 37"/>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flipH="1">
              <a:off x="8116299" y="1316454"/>
              <a:ext cx="157039" cy="752764"/>
              <a:chOff x="928234" y="5195455"/>
              <a:chExt cx="157039" cy="752764"/>
            </a:xfrm>
          </p:grpSpPr>
          <p:cxnSp>
            <p:nvCxnSpPr>
              <p:cNvPr id="32" name="Straight Connector 31"/>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861156" y="1612018"/>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p:cNvCxnSpPr/>
            <p:nvPr/>
          </p:nvCxnSpPr>
          <p:spPr>
            <a:xfrm>
              <a:off x="1798647" y="1316454"/>
              <a:ext cx="0" cy="122952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704112" y="2484884"/>
              <a:ext cx="157039" cy="752764"/>
              <a:chOff x="928234" y="5195455"/>
              <a:chExt cx="157039" cy="752764"/>
            </a:xfrm>
          </p:grpSpPr>
          <p:cxnSp>
            <p:nvCxnSpPr>
              <p:cNvPr id="26" name="Straight Connector 2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flipH="1">
              <a:off x="8116294" y="2424849"/>
              <a:ext cx="157039" cy="752764"/>
              <a:chOff x="928234" y="5195455"/>
              <a:chExt cx="157039" cy="752764"/>
            </a:xfrm>
          </p:grpSpPr>
          <p:cxnSp>
            <p:nvCxnSpPr>
              <p:cNvPr id="20" name="Straight Connector 19"/>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861151" y="2720413"/>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p:cNvCxnSpPr/>
            <p:nvPr/>
          </p:nvCxnSpPr>
          <p:spPr>
            <a:xfrm>
              <a:off x="1940452" y="2388703"/>
              <a:ext cx="0" cy="766873"/>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22627" y="2498339"/>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926620" y="2507300"/>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43648" y="2118659"/>
              <a:ext cx="594360" cy="175260"/>
            </a:xfrm>
            <a:prstGeom prst="rect">
              <a:avLst/>
            </a:prstGeom>
          </p:spPr>
        </p:pic>
        <p:pic>
          <p:nvPicPr>
            <p:cNvPr id="45" name="Picture 44"/>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8080189" y="2064871"/>
              <a:ext cx="640080" cy="175260"/>
            </a:xfrm>
            <a:prstGeom prst="rect">
              <a:avLst/>
            </a:prstGeom>
          </p:spPr>
        </p:pic>
        <p:cxnSp>
          <p:nvCxnSpPr>
            <p:cNvPr id="47" name="Straight Connector 46"/>
            <p:cNvCxnSpPr/>
            <p:nvPr/>
          </p:nvCxnSpPr>
          <p:spPr>
            <a:xfrm>
              <a:off x="2157235" y="1334379"/>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88688" y="2281122"/>
              <a:ext cx="0" cy="9744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972257" y="2310089"/>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2365900" y="2319050"/>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616635" y="1356659"/>
              <a:ext cx="127635" cy="114300"/>
            </a:xfrm>
            <a:prstGeom prst="rect">
              <a:avLst/>
            </a:prstGeom>
          </p:spPr>
        </p:pic>
        <p:pic>
          <p:nvPicPr>
            <p:cNvPr id="60" name="Picture 59"/>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235197" y="1365619"/>
              <a:ext cx="628650" cy="198120"/>
            </a:xfrm>
            <a:prstGeom prst="rect">
              <a:avLst/>
            </a:prstGeom>
          </p:spPr>
        </p:pic>
        <p:pic>
          <p:nvPicPr>
            <p:cNvPr id="57" name="Picture 56"/>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186327" y="2378632"/>
              <a:ext cx="457200" cy="255270"/>
            </a:xfrm>
            <a:prstGeom prst="rect">
              <a:avLst/>
            </a:prstGeom>
          </p:spPr>
        </p:pic>
        <p:pic>
          <p:nvPicPr>
            <p:cNvPr id="61" name="Picture 60"/>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2575856" y="2190373"/>
              <a:ext cx="958215" cy="255270"/>
            </a:xfrm>
            <a:prstGeom prst="rect">
              <a:avLst/>
            </a:prstGeom>
          </p:spPr>
        </p:pic>
        <p:sp>
          <p:nvSpPr>
            <p:cNvPr id="62" name="TextBox 61"/>
            <p:cNvSpPr txBox="1"/>
            <p:nvPr/>
          </p:nvSpPr>
          <p:spPr>
            <a:xfrm>
              <a:off x="4643717" y="1281953"/>
              <a:ext cx="15867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kľudový</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stav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TextBox 62"/>
            <p:cNvSpPr txBox="1"/>
            <p:nvPr/>
          </p:nvSpPr>
          <p:spPr>
            <a:xfrm>
              <a:off x="4572000" y="2384611"/>
              <a:ext cx="20887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deformovaný stav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 name="Rectangle 63"/>
            <p:cNvSpPr/>
            <p:nvPr/>
          </p:nvSpPr>
          <p:spPr>
            <a:xfrm>
              <a:off x="1819835" y="1613647"/>
              <a:ext cx="331694" cy="215153"/>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p:cNvSpPr/>
            <p:nvPr/>
          </p:nvSpPr>
          <p:spPr>
            <a:xfrm>
              <a:off x="1945340" y="2734235"/>
              <a:ext cx="430136" cy="215153"/>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66" name="TextBox 65"/>
              <p:cNvSpPr txBox="1"/>
              <p:nvPr/>
            </p:nvSpPr>
            <p:spPr>
              <a:xfrm>
                <a:off x="207980" y="2966174"/>
                <a:ext cx="8570259" cy="3728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malý objemový element tyče (označený červeno), ktorý sa v kľudovom stave nachádza v intervale súradníc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Dĺžka tohto objemového elementu v kľude je zjavne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deformovanom stave sa ľavý okraj uvažovaného elementu dostane do bodu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pravý okraj do bodu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Jeho dĺžka po deformácii teda bude </a:t>
                </a:r>
                <a14:m>
                  <m:oMath xmlns:m="http://schemas.openxmlformats.org/officeDocument/2006/math">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e>
                        </m:d>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d>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Nárast dĺžky oproti pôvodnej dĺžke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bude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x</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d>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relatívne predĺženie toho objemového elementu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deriváciu sme písali ako parciálnu, aby sme zdôraznili, že momentálne sa síce úvaha týka iba istého časového okamihu, ale všeobecne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závisí aj od času.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207980" y="2966174"/>
                <a:ext cx="8570259" cy="3728970"/>
              </a:xfrm>
              <a:prstGeom prst="rect">
                <a:avLst/>
              </a:prstGeom>
              <a:blipFill>
                <a:blip r:embed="rId17"/>
                <a:stretch>
                  <a:fillRect l="-569" t="-982" r="-996" b="-1800"/>
                </a:stretch>
              </a:blipFill>
            </p:spPr>
            <p:txBody>
              <a:bodyPr/>
              <a:lstStyle/>
              <a:p>
                <a:r>
                  <a:rPr lang="sk-SK">
                    <a:noFill/>
                  </a:rPr>
                  <a:t> </a:t>
                </a:r>
              </a:p>
            </p:txBody>
          </p:sp>
        </mc:Fallback>
      </mc:AlternateContent>
      <p:pic>
        <p:nvPicPr>
          <p:cNvPr id="68" name="Picture 67"/>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2030227" y="5322608"/>
            <a:ext cx="4674870" cy="542925"/>
          </a:xfrm>
          <a:prstGeom prst="rect">
            <a:avLst/>
          </a:prstGeom>
        </p:spPr>
      </p:pic>
    </p:spTree>
    <p:extLst>
      <p:ext uri="{BB962C8B-B14F-4D97-AF65-F5344CB8AC3E}">
        <p14:creationId xmlns:p14="http://schemas.microsoft.com/office/powerpoint/2010/main" val="3462323743"/>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842385" y="836706"/>
            <a:ext cx="1459230" cy="54292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86871" y="331694"/>
                <a:ext cx="86599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Len tak mimochodom: dá sa rozumieť, prečo relatívne predĺženie v mieste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vyšlo takto: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86871" y="331694"/>
                <a:ext cx="8659905" cy="646331"/>
              </a:xfrm>
              <a:prstGeom prst="rect">
                <a:avLst/>
              </a:prstGeom>
              <a:blipFill rotWithShape="0">
                <a:blip r:embed="rId6"/>
                <a:stretch>
                  <a:fillRect l="-563"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77906" y="1488141"/>
                <a:ext cx="8704729"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Kvalitatívne dá. Keby posunutie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nezáviselo na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by sa ľavý okraj a pravý okraj každého elementu tyče posúvali rovnako a vzdialenosť medzi nimi by sa pri posunutí nemenila, teda by nedošlo k predĺženiu alebo skráteniu. Vzdialenosti sa deformujú, iba keď je nenulová derivácia, v prvom priblížení teda deformácia je úmerná derivácii.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Ešte zdôraznime, že na rozdiel od nášho úvodného výkladu o pružnosti, tu sa už „hráme so znamienkami.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môže byť kladné aj záporné. Ak si pozorne prezrieme odvodenie, zistíme, že kladné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zodpovedá predĺženiu objemového elementu, záporné skráteniu. Uvedomme si teraz, čo to znamená pre znamienko deformačného napätia vnútri tyče v mieste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Prečítajte si nasledujúci slajd pozorne, aby ste sa nielen naučili naspamäť že „toto sa odvodzuje takto“ ale naozaj odvodeniu rozumeli a vedeli presvedčiť kolegu, ktorý prípadne nerozumie, že znamienka majú byť naozaj tak, ako sa tu píše a nie naopak.</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7906" y="1488141"/>
                <a:ext cx="8704729" cy="4524315"/>
              </a:xfrm>
              <a:prstGeom prst="rect">
                <a:avLst/>
              </a:prstGeom>
              <a:blipFill>
                <a:blip r:embed="rId7"/>
                <a:stretch>
                  <a:fillRect l="-630" t="-674" r="-980" b="-1213"/>
                </a:stretch>
              </a:blipFill>
            </p:spPr>
            <p:txBody>
              <a:bodyPr/>
              <a:lstStyle/>
              <a:p>
                <a:r>
                  <a:rPr lang="sk-SK">
                    <a:noFill/>
                  </a:rPr>
                  <a:t> </a:t>
                </a:r>
              </a:p>
            </p:txBody>
          </p:sp>
        </mc:Fallback>
      </mc:AlternateContent>
    </p:spTree>
    <p:extLst>
      <p:ext uri="{BB962C8B-B14F-4D97-AF65-F5344CB8AC3E}">
        <p14:creationId xmlns:p14="http://schemas.microsoft.com/office/powerpoint/2010/main" val="1058244669"/>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3" name="Group 2"/>
          <p:cNvGrpSpPr/>
          <p:nvPr/>
        </p:nvGrpSpPr>
        <p:grpSpPr>
          <a:xfrm>
            <a:off x="616772" y="277906"/>
            <a:ext cx="8376621" cy="2147047"/>
            <a:chOff x="343648" y="1281953"/>
            <a:chExt cx="8376621" cy="2147047"/>
          </a:xfrm>
        </p:grpSpPr>
        <p:sp>
          <p:nvSpPr>
            <p:cNvPr id="4" name="Slide Number Placeholder 1"/>
            <p:cNvSpPr txBox="1">
              <a:spLocks/>
            </p:cNvSpPr>
            <p:nvPr/>
          </p:nvSpPr>
          <p:spPr>
            <a:xfrm>
              <a:off x="6502774" y="2913904"/>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1"/>
            <p:cNvSpPr txBox="1">
              <a:spLocks/>
            </p:cNvSpPr>
            <p:nvPr/>
          </p:nvSpPr>
          <p:spPr>
            <a:xfrm>
              <a:off x="6233833" y="3063875"/>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6" name="Group 5"/>
            <p:cNvGrpSpPr/>
            <p:nvPr/>
          </p:nvGrpSpPr>
          <p:grpSpPr>
            <a:xfrm>
              <a:off x="704117" y="1376489"/>
              <a:ext cx="157039" cy="752764"/>
              <a:chOff x="928234" y="5195455"/>
              <a:chExt cx="157039" cy="752764"/>
            </a:xfrm>
          </p:grpSpPr>
          <p:cxnSp>
            <p:nvCxnSpPr>
              <p:cNvPr id="48" name="Straight Connector 47"/>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flipH="1">
              <a:off x="8116299" y="1316454"/>
              <a:ext cx="157039" cy="752764"/>
              <a:chOff x="928234" y="5195455"/>
              <a:chExt cx="157039" cy="752764"/>
            </a:xfrm>
          </p:grpSpPr>
          <p:cxnSp>
            <p:nvCxnSpPr>
              <p:cNvPr id="42" name="Straight Connector 41"/>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861156" y="1612018"/>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p:cNvCxnSpPr/>
            <p:nvPr/>
          </p:nvCxnSpPr>
          <p:spPr>
            <a:xfrm>
              <a:off x="1798647" y="1316454"/>
              <a:ext cx="0" cy="122952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04112" y="2484884"/>
              <a:ext cx="157039" cy="752764"/>
              <a:chOff x="928234" y="5195455"/>
              <a:chExt cx="157039" cy="752764"/>
            </a:xfrm>
          </p:grpSpPr>
          <p:cxnSp>
            <p:nvCxnSpPr>
              <p:cNvPr id="36" name="Straight Connector 3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flipH="1">
              <a:off x="8116294" y="2424849"/>
              <a:ext cx="157039" cy="752764"/>
              <a:chOff x="928234" y="5195455"/>
              <a:chExt cx="157039" cy="752764"/>
            </a:xfrm>
          </p:grpSpPr>
          <p:cxnSp>
            <p:nvCxnSpPr>
              <p:cNvPr id="30" name="Straight Connector 29"/>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861151" y="2720413"/>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940452" y="2388703"/>
              <a:ext cx="0" cy="766873"/>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622627" y="2498339"/>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926620" y="2507300"/>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43648" y="2118659"/>
              <a:ext cx="594360" cy="175260"/>
            </a:xfrm>
            <a:prstGeom prst="rect">
              <a:avLst/>
            </a:prstGeom>
          </p:spPr>
        </p:pic>
        <p:pic>
          <p:nvPicPr>
            <p:cNvPr id="17" name="Picture 16"/>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8080189" y="2064871"/>
              <a:ext cx="640080" cy="175260"/>
            </a:xfrm>
            <a:prstGeom prst="rect">
              <a:avLst/>
            </a:prstGeom>
          </p:spPr>
        </p:pic>
        <p:cxnSp>
          <p:nvCxnSpPr>
            <p:cNvPr id="18" name="Straight Connector 17"/>
            <p:cNvCxnSpPr/>
            <p:nvPr/>
          </p:nvCxnSpPr>
          <p:spPr>
            <a:xfrm>
              <a:off x="2157235" y="1334379"/>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88688" y="2281122"/>
              <a:ext cx="0" cy="9744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72257" y="2310089"/>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365900" y="2319050"/>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616635" y="1356659"/>
              <a:ext cx="127635" cy="114300"/>
            </a:xfrm>
            <a:prstGeom prst="rect">
              <a:avLst/>
            </a:prstGeom>
          </p:spPr>
        </p:pic>
        <p:pic>
          <p:nvPicPr>
            <p:cNvPr id="23" name="Picture 22"/>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2235197" y="1365619"/>
              <a:ext cx="628650" cy="198120"/>
            </a:xfrm>
            <a:prstGeom prst="rect">
              <a:avLst/>
            </a:prstGeom>
          </p:spPr>
        </p:pic>
        <p:pic>
          <p:nvPicPr>
            <p:cNvPr id="24" name="Picture 23"/>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1186327" y="2378632"/>
              <a:ext cx="457200" cy="255270"/>
            </a:xfrm>
            <a:prstGeom prst="rect">
              <a:avLst/>
            </a:prstGeom>
          </p:spPr>
        </p:pic>
        <p:pic>
          <p:nvPicPr>
            <p:cNvPr id="25" name="Picture 24"/>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2575856" y="2190373"/>
              <a:ext cx="958215" cy="255270"/>
            </a:xfrm>
            <a:prstGeom prst="rect">
              <a:avLst/>
            </a:prstGeom>
          </p:spPr>
        </p:pic>
        <p:sp>
          <p:nvSpPr>
            <p:cNvPr id="26" name="TextBox 25"/>
            <p:cNvSpPr txBox="1"/>
            <p:nvPr/>
          </p:nvSpPr>
          <p:spPr>
            <a:xfrm>
              <a:off x="4643717" y="1281953"/>
              <a:ext cx="15867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kľudový</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stav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a:off x="4572000" y="2384611"/>
              <a:ext cx="20887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deformovaný stav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ectangle 27"/>
            <p:cNvSpPr/>
            <p:nvPr/>
          </p:nvSpPr>
          <p:spPr>
            <a:xfrm>
              <a:off x="1819835" y="1613647"/>
              <a:ext cx="331694" cy="215153"/>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p:nvSpPr>
          <p:spPr>
            <a:xfrm>
              <a:off x="1945340" y="2734235"/>
              <a:ext cx="430136" cy="215153"/>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4" name="TextBox 53"/>
          <p:cNvSpPr txBox="1"/>
          <p:nvPr/>
        </p:nvSpPr>
        <p:spPr>
          <a:xfrm>
            <a:off x="237564" y="2492188"/>
            <a:ext cx="86688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Predpokladajme, že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6" name="Picture 55"/>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2838338" y="2378635"/>
            <a:ext cx="1943100" cy="542925"/>
          </a:xfrm>
          <a:prstGeom prst="rect">
            <a:avLst/>
          </a:prstGeom>
        </p:spPr>
      </p:pic>
      <mc:AlternateContent xmlns:mc="http://schemas.openxmlformats.org/markup-compatibility/2006" xmlns:a14="http://schemas.microsoft.com/office/drawing/2010/main">
        <mc:Choice Requires="a14">
          <p:sp>
            <p:nvSpPr>
              <p:cNvPr id="57" name="TextBox 56"/>
              <p:cNvSpPr txBox="1"/>
              <p:nvPr/>
            </p:nvSpPr>
            <p:spPr>
              <a:xfrm>
                <a:off x="197223" y="3007659"/>
                <a:ext cx="8749553"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Znamená to, že červený element sa predĺžil, na mieste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teda deformácia ťahom. Na prierez v mieste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červený element ťahá predchádzajúci zelený element,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podob</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na mieste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nasledujúci zelený element ťahá červený element.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Teda sila, ktorá pôsobí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 pravej strany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 prierez v mieste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kladná a podobne aj sila, ktorá z pravej strany na prierez v mieste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Napätie vnútri objektu v mieste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budeme definovať ako určené silou, ktorá pôsobí sprava na prierez v mieste x, teda silou, ktorou pôsobí nasledujúci element na predchádzajúci element. V</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prípade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&gt;0</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táto konvencia bude hovoriť, že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&gt;0</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Vzťah medzi napätím a deformáciou je daný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Hookovým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zákonom pomocou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Youngovho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modulu pružnosti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197223" y="3007659"/>
                <a:ext cx="8749553" cy="3139321"/>
              </a:xfrm>
              <a:prstGeom prst="rect">
                <a:avLst/>
              </a:prstGeom>
              <a:blipFill>
                <a:blip r:embed="rId19"/>
                <a:stretch>
                  <a:fillRect l="-557" t="-971" r="-1045" b="-2136"/>
                </a:stretch>
              </a:blipFill>
            </p:spPr>
            <p:txBody>
              <a:bodyPr/>
              <a:lstStyle/>
              <a:p>
                <a:r>
                  <a:rPr lang="sk-SK">
                    <a:noFill/>
                  </a:rPr>
                  <a:t> </a:t>
                </a:r>
              </a:p>
            </p:txBody>
          </p:sp>
        </mc:Fallback>
      </mc:AlternateContent>
      <p:pic>
        <p:nvPicPr>
          <p:cNvPr id="58" name="Picture 57"/>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3553011" y="6314141"/>
            <a:ext cx="1461135" cy="255270"/>
          </a:xfrm>
          <a:prstGeom prst="rect">
            <a:avLst/>
          </a:prstGeom>
        </p:spPr>
      </p:pic>
    </p:spTree>
    <p:extLst>
      <p:ext uri="{BB962C8B-B14F-4D97-AF65-F5344CB8AC3E}">
        <p14:creationId xmlns:p14="http://schemas.microsoft.com/office/powerpoint/2010/main" val="3192109804"/>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3965388" y="334682"/>
            <a:ext cx="1461135" cy="25527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197223" y="654423"/>
                <a:ext cx="880334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Skontrolujme ešte znamienka. Kladné znamienko deformácie znamená ťah, teda nasledujúci element musí ťahať predchádzajúci, sila má smer doprava v smere osi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je kladná. Záporné znamienko deformácie znamená tlak, nasledujúci element musí tlačiť na predchádzajúci, sila má smer proti osi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je záporná. Znamienka deformácie a napätia teda majú byť rovnaké</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to hovorí aj napísaný vzorec.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Napíšeme teraz Newtonov pohybový zákon pre červený objemový element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7223" y="654423"/>
                <a:ext cx="8803342" cy="1754326"/>
              </a:xfrm>
              <a:prstGeom prst="rect">
                <a:avLst/>
              </a:prstGeom>
              <a:blipFill rotWithShape="0">
                <a:blip r:embed="rId18"/>
                <a:stretch>
                  <a:fillRect l="-554" t="-1736" r="-1039" b="-4514"/>
                </a:stretch>
              </a:blipFill>
            </p:spPr>
            <p:txBody>
              <a:bodyPr/>
              <a:lstStyle/>
              <a:p>
                <a:r>
                  <a:rPr lang="en-US">
                    <a:noFill/>
                  </a:rPr>
                  <a:t> </a:t>
                </a:r>
              </a:p>
            </p:txBody>
          </p:sp>
        </mc:Fallback>
      </mc:AlternateContent>
      <p:grpSp>
        <p:nvGrpSpPr>
          <p:cNvPr id="61" name="Group 60"/>
          <p:cNvGrpSpPr/>
          <p:nvPr/>
        </p:nvGrpSpPr>
        <p:grpSpPr>
          <a:xfrm>
            <a:off x="96820" y="2400369"/>
            <a:ext cx="4000052" cy="1239301"/>
            <a:chOff x="311973" y="3449240"/>
            <a:chExt cx="4000052" cy="1239301"/>
          </a:xfrm>
        </p:grpSpPr>
        <p:sp>
          <p:nvSpPr>
            <p:cNvPr id="6" name="Slide Number Placeholder 1"/>
            <p:cNvSpPr txBox="1">
              <a:spLocks/>
            </p:cNvSpPr>
            <p:nvPr/>
          </p:nvSpPr>
          <p:spPr>
            <a:xfrm>
              <a:off x="3253114" y="4386366"/>
              <a:ext cx="982461" cy="214196"/>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1"/>
            <p:cNvSpPr txBox="1">
              <a:spLocks/>
            </p:cNvSpPr>
            <p:nvPr/>
          </p:nvSpPr>
          <p:spPr>
            <a:xfrm>
              <a:off x="3124688" y="4474345"/>
              <a:ext cx="982461" cy="214196"/>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8" name="Group 7"/>
            <p:cNvGrpSpPr/>
            <p:nvPr/>
          </p:nvGrpSpPr>
          <p:grpSpPr>
            <a:xfrm>
              <a:off x="484106" y="3484458"/>
              <a:ext cx="74990" cy="441601"/>
              <a:chOff x="928234" y="5195455"/>
              <a:chExt cx="157039" cy="752764"/>
            </a:xfrm>
          </p:grpSpPr>
          <p:cxnSp>
            <p:nvCxnSpPr>
              <p:cNvPr id="50" name="Straight Connector 49"/>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flipH="1">
              <a:off x="4023614" y="3449240"/>
              <a:ext cx="74990" cy="441601"/>
              <a:chOff x="928234" y="5195455"/>
              <a:chExt cx="157039" cy="752764"/>
            </a:xfrm>
          </p:grpSpPr>
          <p:cxnSp>
            <p:nvCxnSpPr>
              <p:cNvPr id="44" name="Straight Connector 43"/>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559096" y="3622629"/>
              <a:ext cx="3464517" cy="149006"/>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p:cNvCxnSpPr/>
            <p:nvPr/>
          </p:nvCxnSpPr>
          <p:spPr>
            <a:xfrm>
              <a:off x="1006772" y="3449240"/>
              <a:ext cx="0" cy="72128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84104" y="4134686"/>
              <a:ext cx="74990" cy="441601"/>
              <a:chOff x="928234" y="5195455"/>
              <a:chExt cx="157039" cy="752764"/>
            </a:xfrm>
          </p:grpSpPr>
          <p:cxnSp>
            <p:nvCxnSpPr>
              <p:cNvPr id="38" name="Straight Connector 37"/>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flipH="1">
              <a:off x="4023611" y="4099467"/>
              <a:ext cx="74990" cy="441601"/>
              <a:chOff x="928234" y="5195455"/>
              <a:chExt cx="157039" cy="752764"/>
            </a:xfrm>
          </p:grpSpPr>
          <p:cxnSp>
            <p:nvCxnSpPr>
              <p:cNvPr id="32" name="Straight Connector 31"/>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559094" y="4272856"/>
              <a:ext cx="3464517" cy="149006"/>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p:cNvCxnSpPr/>
            <p:nvPr/>
          </p:nvCxnSpPr>
          <p:spPr>
            <a:xfrm>
              <a:off x="1074488" y="4078262"/>
              <a:ext cx="0" cy="44987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22718" y="4142579"/>
              <a:ext cx="8931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067883" y="4147836"/>
              <a:ext cx="8931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311973" y="3919844"/>
              <a:ext cx="283822" cy="102814"/>
            </a:xfrm>
            <a:prstGeom prst="rect">
              <a:avLst/>
            </a:prstGeom>
          </p:spPr>
        </p:pic>
        <p:pic>
          <p:nvPicPr>
            <p:cNvPr id="19" name="Picture 18"/>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4006370" y="3888290"/>
              <a:ext cx="305655" cy="102814"/>
            </a:xfrm>
            <a:prstGeom prst="rect">
              <a:avLst/>
            </a:prstGeom>
          </p:spPr>
        </p:pic>
        <p:cxnSp>
          <p:nvCxnSpPr>
            <p:cNvPr id="20" name="Straight Connector 19"/>
            <p:cNvCxnSpPr/>
            <p:nvPr/>
          </p:nvCxnSpPr>
          <p:spPr>
            <a:xfrm>
              <a:off x="1178007" y="3459755"/>
              <a:ext cx="0" cy="65022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88532" y="4015151"/>
              <a:ext cx="0" cy="5716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089676" y="4032144"/>
              <a:ext cx="8931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277650" y="4037401"/>
              <a:ext cx="8931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919857" y="3472825"/>
              <a:ext cx="60949" cy="67053"/>
            </a:xfrm>
            <a:prstGeom prst="rect">
              <a:avLst/>
            </a:prstGeom>
          </p:spPr>
        </p:pic>
        <p:pic>
          <p:nvPicPr>
            <p:cNvPr id="25" name="Picture 24"/>
            <p:cNvPicPr>
              <a:picLocks noChangeAspect="1"/>
            </p:cNvPicPr>
            <p:nvPr>
              <p:custDataLst>
                <p:tags r:id="rId11"/>
              </p:custDataLst>
            </p:nvPr>
          </p:nvPicPr>
          <p:blipFill>
            <a:blip r:embed="rId22" cstate="print">
              <a:extLst>
                <a:ext uri="{28A0092B-C50C-407E-A947-70E740481C1C}">
                  <a14:useLocalDpi xmlns:a14="http://schemas.microsoft.com/office/drawing/2010/main" val="0"/>
                </a:ext>
              </a:extLst>
            </a:blip>
            <a:stretch>
              <a:fillRect/>
            </a:stretch>
          </p:blipFill>
          <p:spPr>
            <a:xfrm>
              <a:off x="1215236" y="3478082"/>
              <a:ext cx="300197" cy="116225"/>
            </a:xfrm>
            <a:prstGeom prst="rect">
              <a:avLst/>
            </a:prstGeom>
          </p:spPr>
        </p:pic>
        <p:pic>
          <p:nvPicPr>
            <p:cNvPr id="26" name="Picture 25"/>
            <p:cNvPicPr>
              <a:picLocks noChangeAspect="1"/>
            </p:cNvPicPr>
            <p:nvPr>
              <p:custDataLst>
                <p:tags r:id="rId12"/>
              </p:custDataLst>
            </p:nvPr>
          </p:nvPicPr>
          <p:blipFill>
            <a:blip r:embed="rId23" cstate="print">
              <a:extLst>
                <a:ext uri="{28A0092B-C50C-407E-A947-70E740481C1C}">
                  <a14:useLocalDpi xmlns:a14="http://schemas.microsoft.com/office/drawing/2010/main" val="0"/>
                </a:ext>
              </a:extLst>
            </a:blip>
            <a:stretch>
              <a:fillRect/>
            </a:stretch>
          </p:blipFill>
          <p:spPr>
            <a:xfrm>
              <a:off x="714374" y="4072354"/>
              <a:ext cx="218325" cy="149751"/>
            </a:xfrm>
            <a:prstGeom prst="rect">
              <a:avLst/>
            </a:prstGeom>
          </p:spPr>
        </p:pic>
        <p:pic>
          <p:nvPicPr>
            <p:cNvPr id="27" name="Picture 26"/>
            <p:cNvPicPr>
              <a:picLocks noChangeAspect="1"/>
            </p:cNvPicPr>
            <p:nvPr>
              <p:custDataLst>
                <p:tags r:id="rId13"/>
              </p:custDataLst>
            </p:nvPr>
          </p:nvPicPr>
          <p:blipFill>
            <a:blip r:embed="rId24" cstate="print">
              <a:extLst>
                <a:ext uri="{28A0092B-C50C-407E-A947-70E740481C1C}">
                  <a14:useLocalDpi xmlns:a14="http://schemas.microsoft.com/office/drawing/2010/main" val="0"/>
                </a:ext>
              </a:extLst>
            </a:blip>
            <a:stretch>
              <a:fillRect/>
            </a:stretch>
          </p:blipFill>
          <p:spPr>
            <a:xfrm>
              <a:off x="1377910" y="3961914"/>
              <a:ext cx="457572" cy="149751"/>
            </a:xfrm>
            <a:prstGeom prst="rect">
              <a:avLst/>
            </a:prstGeom>
          </p:spPr>
        </p:pic>
        <p:sp>
          <p:nvSpPr>
            <p:cNvPr id="30" name="Rectangle 29"/>
            <p:cNvSpPr/>
            <p:nvPr/>
          </p:nvSpPr>
          <p:spPr>
            <a:xfrm>
              <a:off x="1016890" y="3623585"/>
              <a:ext cx="158392" cy="126217"/>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1076822" y="4280965"/>
              <a:ext cx="205401" cy="126217"/>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56" name="TextBox 55"/>
              <p:cNvSpPr txBox="1"/>
              <p:nvPr/>
            </p:nvSpPr>
            <p:spPr>
              <a:xfrm>
                <a:off x="4043083" y="2317377"/>
                <a:ext cx="501127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prierez tyče je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červený element pôsobí na predchádzajúci silou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teda naň pôsobí zľava sila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Sprava naň</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pôsobí sila od nasledujúceho elementu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mc:Choice>
        <mc:Fallback xmlns="">
          <p:sp>
            <p:nvSpPr>
              <p:cNvPr id="56" name="TextBox 55"/>
              <p:cNvSpPr txBox="1">
                <a:spLocks noRot="1" noChangeAspect="1" noMove="1" noResize="1" noEditPoints="1" noAdjustHandles="1" noChangeArrowheads="1" noChangeShapeType="1" noTextEdit="1"/>
              </p:cNvSpPr>
              <p:nvPr/>
            </p:nvSpPr>
            <p:spPr>
              <a:xfrm>
                <a:off x="4043083" y="2317377"/>
                <a:ext cx="5011270" cy="1200329"/>
              </a:xfrm>
              <a:prstGeom prst="rect">
                <a:avLst/>
              </a:prstGeom>
              <a:blipFill rotWithShape="0">
                <a:blip r:embed="rId25"/>
                <a:stretch>
                  <a:fillRect l="-973" t="-2538" r="-2068"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0" y="3603812"/>
                <a:ext cx="8650941" cy="26314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Celková sila pôsobiaca na červený element je teda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použijeme vzťahy                            ,                           , dostaneme pre celkovú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silu pôsobiacu na červený element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Hmotnosť červeného element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𝜚</m:t>
                    </m:r>
                    <m:r>
                      <m:rPr>
                        <m:sty m:val="p"/>
                      </m:r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Sdx</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jeho zrýchlenie 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Newtonova rovnica teda bude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0" y="3603812"/>
                <a:ext cx="8650941" cy="2631490"/>
              </a:xfrm>
              <a:prstGeom prst="rect">
                <a:avLst/>
              </a:prstGeom>
              <a:blipFill rotWithShape="0">
                <a:blip r:embed="rId26"/>
                <a:stretch>
                  <a:fillRect l="-564" t="-1157" b="-2778"/>
                </a:stretch>
              </a:blipFill>
            </p:spPr>
            <p:txBody>
              <a:bodyPr/>
              <a:lstStyle/>
              <a:p>
                <a:r>
                  <a:rPr lang="en-US">
                    <a:noFill/>
                  </a:rPr>
                  <a:t> </a:t>
                </a:r>
              </a:p>
            </p:txBody>
          </p:sp>
        </mc:Fallback>
      </mc:AlternateContent>
      <p:pic>
        <p:nvPicPr>
          <p:cNvPr id="58" name="Picture 57"/>
          <p:cNvPicPr>
            <a:picLocks noChangeAspect="1"/>
          </p:cNvPicPr>
          <p:nvPr>
            <p:custDataLst>
              <p:tags r:id="rId2"/>
            </p:custDataLst>
          </p:nvPr>
        </p:nvPicPr>
        <p:blipFill>
          <a:blip r:embed="rId27" cstate="print">
            <a:extLst>
              <a:ext uri="{28A0092B-C50C-407E-A947-70E740481C1C}">
                <a14:useLocalDpi xmlns:a14="http://schemas.microsoft.com/office/drawing/2010/main" val="0"/>
              </a:ext>
            </a:extLst>
          </a:blip>
          <a:stretch>
            <a:fillRect/>
          </a:stretch>
        </p:blipFill>
        <p:spPr>
          <a:xfrm>
            <a:off x="5507319" y="3508187"/>
            <a:ext cx="3179445" cy="533400"/>
          </a:xfrm>
          <a:prstGeom prst="rect">
            <a:avLst/>
          </a:prstGeom>
        </p:spPr>
      </p:pic>
      <p:pic>
        <p:nvPicPr>
          <p:cNvPr id="59" name="Picture 58"/>
          <p:cNvPicPr>
            <a:picLocks noChangeAspect="1"/>
          </p:cNvPicPr>
          <p:nvPr>
            <p:custDataLst>
              <p:tags r:id="rId3"/>
            </p:custDataLst>
          </p:nvPr>
        </p:nvPicPr>
        <p:blipFill>
          <a:blip r:embed="rId28" cstate="print">
            <a:extLst>
              <a:ext uri="{28A0092B-C50C-407E-A947-70E740481C1C}">
                <a14:useLocalDpi xmlns:a14="http://schemas.microsoft.com/office/drawing/2010/main" val="0"/>
              </a:ext>
            </a:extLst>
          </a:blip>
          <a:stretch>
            <a:fillRect/>
          </a:stretch>
        </p:blipFill>
        <p:spPr>
          <a:xfrm>
            <a:off x="2470784" y="3911598"/>
            <a:ext cx="1459230" cy="542925"/>
          </a:xfrm>
          <a:prstGeom prst="rect">
            <a:avLst/>
          </a:prstGeom>
        </p:spPr>
      </p:pic>
      <p:pic>
        <p:nvPicPr>
          <p:cNvPr id="60" name="Picture 59"/>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276164" y="4072963"/>
            <a:ext cx="1461135" cy="255270"/>
          </a:xfrm>
          <a:prstGeom prst="rect">
            <a:avLst/>
          </a:prstGeom>
        </p:spPr>
      </p:pic>
      <p:pic>
        <p:nvPicPr>
          <p:cNvPr id="66" name="Picture 65"/>
          <p:cNvPicPr>
            <a:picLocks noChangeAspect="1"/>
          </p:cNvPicPr>
          <p:nvPr>
            <p:custDataLst>
              <p:tags r:id="rId5"/>
            </p:custDataLst>
          </p:nvPr>
        </p:nvPicPr>
        <p:blipFill>
          <a:blip r:embed="rId29" cstate="print">
            <a:extLst>
              <a:ext uri="{28A0092B-C50C-407E-A947-70E740481C1C}">
                <a14:useLocalDpi xmlns:a14="http://schemas.microsoft.com/office/drawing/2010/main" val="0"/>
              </a:ext>
            </a:extLst>
          </a:blip>
          <a:stretch>
            <a:fillRect/>
          </a:stretch>
        </p:blipFill>
        <p:spPr>
          <a:xfrm>
            <a:off x="3678518" y="4861858"/>
            <a:ext cx="1434465" cy="563880"/>
          </a:xfrm>
          <a:prstGeom prst="rect">
            <a:avLst/>
          </a:prstGeom>
        </p:spPr>
      </p:pic>
      <p:pic>
        <p:nvPicPr>
          <p:cNvPr id="63" name="Picture 62"/>
          <p:cNvPicPr>
            <a:picLocks noChangeAspect="1"/>
          </p:cNvPicPr>
          <p:nvPr>
            <p:custDataLst>
              <p:tags r:id="rId6"/>
            </p:custDataLst>
          </p:nvPr>
        </p:nvPicPr>
        <p:blipFill>
          <a:blip r:embed="rId30" cstate="print">
            <a:extLst>
              <a:ext uri="{28A0092B-C50C-407E-A947-70E740481C1C}">
                <a14:useLocalDpi xmlns:a14="http://schemas.microsoft.com/office/drawing/2010/main" val="0"/>
              </a:ext>
            </a:extLst>
          </a:blip>
          <a:stretch>
            <a:fillRect/>
          </a:stretch>
        </p:blipFill>
        <p:spPr>
          <a:xfrm>
            <a:off x="6287247" y="5471458"/>
            <a:ext cx="952500" cy="563880"/>
          </a:xfrm>
          <a:prstGeom prst="rect">
            <a:avLst/>
          </a:prstGeom>
        </p:spPr>
      </p:pic>
      <p:pic>
        <p:nvPicPr>
          <p:cNvPr id="67" name="Picture 66"/>
          <p:cNvPicPr>
            <a:picLocks noChangeAspect="1"/>
          </p:cNvPicPr>
          <p:nvPr>
            <p:custDataLst>
              <p:tags r:id="rId7"/>
            </p:custDataLst>
          </p:nvPr>
        </p:nvPicPr>
        <p:blipFill>
          <a:blip r:embed="rId31" cstate="print">
            <a:extLst>
              <a:ext uri="{28A0092B-C50C-407E-A947-70E740481C1C}">
                <a14:useLocalDpi xmlns:a14="http://schemas.microsoft.com/office/drawing/2010/main" val="0"/>
              </a:ext>
            </a:extLst>
          </a:blip>
          <a:stretch>
            <a:fillRect/>
          </a:stretch>
        </p:blipFill>
        <p:spPr>
          <a:xfrm>
            <a:off x="3544049" y="6125881"/>
            <a:ext cx="3560445" cy="563880"/>
          </a:xfrm>
          <a:prstGeom prst="rect">
            <a:avLst/>
          </a:prstGeom>
        </p:spPr>
      </p:pic>
    </p:spTree>
    <p:extLst>
      <p:ext uri="{BB962C8B-B14F-4D97-AF65-F5344CB8AC3E}">
        <p14:creationId xmlns:p14="http://schemas.microsoft.com/office/powerpoint/2010/main" val="2406287712"/>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48985"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235963" y="1078750"/>
            <a:ext cx="4137660" cy="607695"/>
          </a:xfrm>
          <a:prstGeom prst="rect">
            <a:avLst/>
          </a:prstGeom>
        </p:spPr>
      </p:pic>
      <p:sp>
        <p:nvSpPr>
          <p:cNvPr id="5" name="TextBox 4"/>
          <p:cNvSpPr txBox="1"/>
          <p:nvPr/>
        </p:nvSpPr>
        <p:spPr>
          <a:xfrm>
            <a:off x="197224" y="322729"/>
            <a:ext cx="8686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Dostali sme teda rovnicu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122708" y="218140"/>
            <a:ext cx="3560445" cy="563880"/>
          </a:xfrm>
          <a:prstGeom prst="rect">
            <a:avLst/>
          </a:prstGeom>
        </p:spPr>
      </p:pic>
      <p:sp>
        <p:nvSpPr>
          <p:cNvPr id="8" name="Rectangle 7"/>
          <p:cNvSpPr/>
          <p:nvPr/>
        </p:nvSpPr>
        <p:spPr>
          <a:xfrm>
            <a:off x="2142562" y="914396"/>
            <a:ext cx="4392707" cy="8695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TextBox 8"/>
              <p:cNvSpPr txBox="1"/>
              <p:nvPr/>
            </p:nvSpPr>
            <p:spPr>
              <a:xfrm>
                <a:off x="255494" y="1963271"/>
                <a:ext cx="863301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sme to dostali? Zistili sme že tyč s hustotou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𝜚</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modulom pružnosti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pri pozdĺžnych deformáciách musí spĺňať uvedenú rovnicu. To je hľadaná pohybová rovnica, umožňuje predpovedať budúcnosť.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Máme zadané v čase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počiatočné podmienky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Pripomeňme, že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Použijeme okrajové podmienky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zodpovedá nepohyblivým koncom tyče votknutej medzi dve pevné steny.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vieme pohybovú rovnicu jednoznačne riešiť a teda predpovedať deformáciu v budúcnosti. Vieme? Vieme, veď je to naša známa vlnová rovnica. Práve sme teda zistili že v kontinuu sa môže šíriť zvuková vlna rýchlosťou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55494" y="1963271"/>
                <a:ext cx="8633012" cy="3970318"/>
              </a:xfrm>
              <a:prstGeom prst="rect">
                <a:avLst/>
              </a:prstGeom>
              <a:blipFill rotWithShape="0">
                <a:blip r:embed="rId12"/>
                <a:stretch>
                  <a:fillRect l="-636" t="-768" r="-282" b="-1536"/>
                </a:stretch>
              </a:blipFill>
            </p:spPr>
            <p:txBody>
              <a:bodyPr/>
              <a:lstStyle/>
              <a:p>
                <a:r>
                  <a:rPr lang="en-US">
                    <a:noFill/>
                  </a:rPr>
                  <a:t> </a:t>
                </a:r>
              </a:p>
            </p:txBody>
          </p:sp>
        </mc:Fallback>
      </mc:AlternateContent>
      <p:pic>
        <p:nvPicPr>
          <p:cNvPr id="26" name="Picture 25"/>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154518" y="3429000"/>
            <a:ext cx="4421505" cy="255270"/>
          </a:xfrm>
          <a:prstGeom prst="rect">
            <a:avLst/>
          </a:prstGeom>
        </p:spPr>
      </p:pic>
      <p:pic>
        <p:nvPicPr>
          <p:cNvPr id="27" name="Picture 26"/>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342778" y="3731278"/>
            <a:ext cx="1878330" cy="542925"/>
          </a:xfrm>
          <a:prstGeom prst="rect">
            <a:avLst/>
          </a:prstGeom>
        </p:spPr>
      </p:pic>
      <p:pic>
        <p:nvPicPr>
          <p:cNvPr id="28" name="Picture 27"/>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669553" y="4485341"/>
            <a:ext cx="3141345" cy="255270"/>
          </a:xfrm>
          <a:prstGeom prst="rect">
            <a:avLst/>
          </a:prstGeom>
        </p:spPr>
      </p:pic>
      <p:pic>
        <p:nvPicPr>
          <p:cNvPr id="31" name="Picture 30"/>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705412" y="6000377"/>
            <a:ext cx="858965" cy="684086"/>
          </a:xfrm>
          <a:prstGeom prst="rect">
            <a:avLst/>
          </a:prstGeom>
        </p:spPr>
      </p:pic>
      <p:sp>
        <p:nvSpPr>
          <p:cNvPr id="30" name="Rectangle 29"/>
          <p:cNvSpPr/>
          <p:nvPr/>
        </p:nvSpPr>
        <p:spPr>
          <a:xfrm>
            <a:off x="3550024" y="5889812"/>
            <a:ext cx="1237129" cy="8606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818554"/>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2575" y="122517"/>
            <a:ext cx="731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Retiazka oscilátorov</a:t>
            </a: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8" y="1397142"/>
            <a:ext cx="8627201" cy="1682137"/>
          </a:xfrm>
          <a:prstGeom prst="rect">
            <a:avLst/>
          </a:prstGeom>
        </p:spPr>
      </p:pic>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40278" y="2943829"/>
            <a:ext cx="8722995" cy="2583180"/>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05597" y="809955"/>
            <a:ext cx="8787765" cy="83820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98610" y="5701553"/>
            <a:ext cx="897367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Systém pohybových rovníc pre retiazku oscilátorov sa naučíme riešiť, ale najprv budeme riešiť úlohu v spojitej limite. Riešenie je v spojitom prípade intuitívne prijateľnejšie.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0" y="98611"/>
            <a:ext cx="16674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Pripomienka</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0816453"/>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0&#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10;\end{align*}&#10;\end{document}&#10;"/>
  <p:tag name="IGUANATEXSIZE" val="2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lpha&#10;\end{align*}&#10;\end{document}&#10;"/>
  <p:tag name="IGUANATEXSIZE" val="18"/>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18"/>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18"/>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2g&#10;\end{align*}&#10;\end{document}&#10;"/>
  <p:tag name="IGUANATEXSIZE" val="18"/>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1g\sin\alpha&#10;\end{align*}&#10;\end{document}&#10;"/>
  <p:tag name="IGUANATEXSIZE" val="18"/>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1a_1=F-m_1g\sin\alpha&#10;\end{align*}&#10;\end{document}&#10;"/>
  <p:tag name="IGUANATEXSIZE" val="18"/>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2a_2=-F+m_2g&#10;\end{align*}&#10;\end{document}&#10;"/>
  <p:tag name="IGUANATEXSIZE" val="18"/>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g\frac{m_2-m_1\sin\alpha}{m1+m2}&#10;\end{align*}&#10;\end{document}&#10;"/>
  <p:tag name="IGUANATEXSIZE" val="18"/>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t&#10;\end{align*}&#10;\end{document}&#10;"/>
  <p:tag name="IGUANATEXSIZE" val="18"/>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frac{1}{2}at^2&#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dx&#10;\end{align*}&#10;\end{document}&#10;"/>
  <p:tag name="IGUANATEXSIZE" val="20"/>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z_1=z_{10}+s\sin\alpha\;\;\;\;z_2=z_{20}-s&#10;\end{align*}&#10;\end{document}&#10;"/>
  <p:tag name="IGUANATEXSIZE" val="18"/>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_1=\frac{1}{2}m_1v^2+m_1gz_1\;\;\;\;E_2=\frac{1}{2}m_2v^2+m_2gz_2\;\;\;\;&#10;\end{align*}&#10;\end{document}&#10;"/>
  <p:tag name="IGUANATEXSIZE" val="18"/>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1=m_1va+m_1gv\sin\alpha=(m­_1a+m_1g\sin\alpha)v=Fv\ne 0&#10;\end{align*}&#10;\end{document}&#10;"/>
  <p:tag name="IGUANATEXSIZE" val="18"/>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2=m_2va-m_2gv=(m­_2a-m_2g)v=-Fv\ne 0&#10;\end{align*}&#10;\end{document}&#10;"/>
  <p:tag name="IGUANATEXSIZE" val="18"/>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1+\frac{d}{dt}E_2=Fv-Fv= 0&#10;\end{align*}&#10;\end{document}&#10;"/>
  <p:tag name="IGUANATEXSIZE" val="18"/>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1&#10;\end{align*}&#10;\end{document}&#10;"/>
  <p:tag name="IGUANATEXSIZE" val="18"/>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2&#10;\end{align*}&#10;\end{document}&#10;"/>
  <p:tag name="IGUANATEXSIZE" val="18"/>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1&#10;\end{align*}&#10;\end{document}&#10;"/>
  <p:tag name="IGUANATEXSIZE" val="18"/>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2&#10;\end{align*}&#10;\end{document}&#10;"/>
  <p:tag name="IGUANATEXSIZE" val="18"/>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lpha&#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10;\end{align*}&#10;\end{document}&#10;"/>
  <p:tag name="IGUANATEXSIZE" val="20"/>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18"/>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18"/>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2g&#10;\end{align*}&#10;\end{document}&#10;"/>
  <p:tag name="IGUANATEXSIZE" val="18"/>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1g\sin\alpha&#10;\end{align*}&#10;\end{document}&#10;"/>
  <p:tag name="IGUANATEXSIZE" val="18"/>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1&#10;\end{align*}&#10;\end{document}&#10;"/>
  <p:tag name="IGUANATEXSIZE" val="18"/>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2&#10;\end{align*}&#10;\end{document}&#10;"/>
  <p:tag name="IGUANATEXSIZE" val="18"/>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1+\frac{d}{dt}E_2=Fv-Fv= 0&#10;\end{align*}&#10;\end{document}&#10;"/>
  <p:tag name="IGUANATEXSIZE" val="18"/>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g\frac{m_2-m_1\sin\alpha}{m1+m2}&#10;\end{align*}&#10;\end{document}&#10;"/>
  <p:tag name="IGUANATEXSIZE" val="18"/>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t&#10;\end{align*}&#10;\end{document}&#10;"/>
  <p:tag name="IGUANATEXSIZE" val="18"/>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frac{1}{2}at^2&#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dx)&#10;\end{align*}&#10;\end{document}&#10;"/>
  <p:tag name="IGUANATEXSIZE" val="20"/>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1=Fv&gt;0&#10;\end{align*}&#10;\end{document}&#10;"/>
  <p:tag name="IGUANATEXSIZE" val="18"/>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2=-Fv&gt;0&#10;\end{align*}&#10;\end{document}&#10;"/>
  <p:tag name="IGUANATEXSIZE" val="18"/>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_{\text{kin}}=\frac{1}{2}m\vec v^2\;\;\;\;E_{\text{pot}}&#10;= mg(\vec r)_z&#10;\end{align*}&#10;\end{document}&#10;"/>
  <p:tag name="IGUANATEXSIZE" val="18"/>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vec r,\vec v)=\frac{1}{2}m\vec v^2+ mg(\vec r)_z&#10;\end{align*}&#10;\end{document}&#10;"/>
  <p:tag name="IGUANATEXSIZE" val="18"/>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vec r_1,\vec v_1,\vec r_2,\vec v_2)=&#10;\frac{1}{2}m\vec v_1^2+ mg(\vec r_1)_z&#10;+\frac{1}{2}m\vec v_2^2+ mg(\vec r_2)_z&#10;\end{align*}&#10;\end{document}&#10;"/>
  <p:tag name="IGUANATEXSIZE" val="18"/>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vec v_1, \vec r_2,\vec v_2&#10;\end{align*}&#10;\end{document}&#10;"/>
  <p:tag name="IGUANATEXSIZE" val="18"/>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 \;\;\vec v&#10;\end{align*}&#10;\end{document}&#10;"/>
  <p:tag name="IGUANATEXSIZE" val="18"/>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 {d}{dt}E(\vec r_1,\vec v_1,\vec r_2,\vec v_2)=&#10;\frac {d}{dt}\left(\frac{1}{2}m\vec v_1^2+ mg(\vec r_1)_z&#10;+\frac{1}{2}m\vec v_2^2+ mg(\vec r_2)_z\right)=0&#10;\end{align*}&#10;\end{document}&#10;"/>
  <p:tag name="IGUANATEXSIZE" val="18"/>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1=Fv&gt;0&#10;\end{align*}&#10;\end{document}&#10;"/>
  <p:tag name="IGUANATEXSIZE" val="18"/>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E_1=Fvdt=Fds&#10;\end{align*}&#10;\end{document}&#10;"/>
  <p:tag name="IGUANATEXSIZE" val="22"/>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epsilon(x)=\frac{\partial u(x)}{\partial x}&#10;\end{align*}&#10;\end{document}&#10;"/>
  <p:tag name="IGUANATEXSIZE" val="20"/>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E_2=-Fvdt=-Fds&#10;\end{align*}&#10;\end{document}&#10;"/>
  <p:tag name="IGUANATEXSIZE" val="22"/>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epsilon(x)=\frac{\partial u(x)}{\partial x}&gt;0&#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x)=E\varepsilon(x)&#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0&#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L&#10;\end{align*}&#10;\end{document}&#10;"/>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L&#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dx&#10;\end{align*}&#10;\end{document}&#10;"/>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10;\end{align*}&#10;\end{document}&#10;"/>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dx)&#10;\end{align*}&#10;\end{document}&#10;"/>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x)=E\varepsilon(x)&#10;\end{align*}&#10;\end{document}&#10;"/>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x+dx)S-\sigma(x)S=\frac{\partial \sigma}{\partial x}dx&#10;\end{align*}&#10;\end{document}&#10;"/>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epsilon(x)=\frac{\partial u(x)}{\partial x}&#10;\end{align*}&#10;\end{document}&#10;"/>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x)=E\varepsilon(x)&#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S\frac{\partial^2 u(x)}{\partial x^2}dx&#10;\end{align*}&#10;\end{document}&#10;"/>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partial^2 u(t,x)}{\partial t^2}&#10;\end{align*}&#10;\end{document}&#10;"/>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rho\frac{\partial^2 u(t,x)}{\partial t^2}Sdx=&#10;E\frac{\partial^2 u(t,x)}{\partial x^2}Sdx&#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0&#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L&#10;\end{align*}&#10;\end{document}&#10;"/>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10;\end{align*}&#10;\end{document}&#10;"/>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dx&#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dx)&#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partial^2 u(t,x)}{\partial t^2}=&#10;\frac{E}{\varrho}\frac{\partial^2 u(t,x)}{\partial x^2}=&#10;c^2\frac{\partial^2 u(t,x)}{\partial x^2}&#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rho\frac{\partial^2 u(t,x)}{\partial t^2}Sdx=&#10;E\frac{\partial^2 u(t,x)}{\partial x^2}Sdx&#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t=0,x)=U(x),\;\;\;\;v(t=0,x)=V(x)&#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t,x)=\frac{\partial u(t,x)}{\partial t}&#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t,x)&#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t,x=0)=u(t,x=L)=0&#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c=\sqrt{\frac{E}{\varrho}}&#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10;Nap\'\i{}\v{s}eme teraz pohybov\'e rovnice pre tento syst\'em. Ozna\v{c}me v\'ychy\softl{}ku i-tej \v{c}astice z jej&#10;rovnov\'a\v{z}nej polohy ako $u_i$, pre $i=1,2,...(N-1)$. A zave\softd{}me e\v{s}te pomocn\'e kon\v{s}tanty&#10;$u_0=0$, $u_n=0$. Potom pohybov\'e rovnice s\'u (pre $i=1,2,...(N-1)$)&#10;$$m\ddot{u}_i=-k(u_i-u_{i-1})-k(u_i-u_{i+1})$$&#10;Je to syst\'em $n-1$ navz\'ajom viazan\'ych line\'arnych diferenci\'alnych rovn\'\i{}c druh\'eho r\'adu pre $N-1$&#10;nezn\'amych funkci\'\i{} $u_i(t)$.&#10;&#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Uva\v{z}ujme jednorozmern\'y syst\'em $N-1$ \v{c}ast\'\i{}c rovnakej hmotnosti $m$&#10;navz\'ajom poprep\'ajan\'ych pru\v{z}inami rovnakej tuhosti $k$. Krajn\'e \v{c}astice&#10;nech s\'u rovnak\'ymi pru\v{z}inami spojen\'e s pevn\'ymi stenami &#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N&amp;\rightarrow&amp; \infty\\&#10;\Delta&amp;\rightarrow&amp;0\\&#10;N\Delta&amp;\rightarrow&amp;L\\&#10;\frac{k\Delta^2}{m}&amp;\rightarrow&amp; c^2&#10;\end{eqnarray*}&#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frac{\partial^2{u}(t,x)}{\partial t^2}&#10;&amp;=&amp;c^2\frac{\partial^2u(t,x)}{\partial x^2}&#10;\end{eqnarray*}&#10;&#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10;Nap\'\i{}\v{s}eme teraz pohybov\'e rovnice pre tento syst\'em. Ozna\v{c}me v\'ychy\softl{}ku i-tej \v{c}astice z jej&#10;rovnov\'a\v{z}nej polohy ako $u_i$, pre $i=1,2,...(N-1)$. A zave\softd{}me e\v{s}te pomocn\'e kon\v{s}tanty&#10;$u_0=0$, $u_n=0$. Potom pohybov\'e rovnice s\'u (pre $i=1,2,...(N-1)$)&#10;$$m\ddot{u}_i=-k(u_i-u_{i-1})-k(u_i-u_{i+1})$$&#10;Je to syst\'em $n-1$ navz\'ajom viazan\'ych line\'arnych diferenci\'alnych rovn\'\i{}c druh\'eho r\'adu pre $N-1$&#10;nezn\'amych funkci\'\i{} $u_i(t)$.&#10;&#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 = \frac{F}{S}=\frac{ku}{S}=\frac{k\Delta}{S}\frac{u}{\Delta}=&#10;\frac{k\Delta}{S}\varepsilon\equiv E\varepsilon\;\;\;&#10;\Rightarrow\;\;\;E=\frac{k\Delta}{S}&#10;\end{align*}&#10;\end{document}&#10;"/>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c^2=\frac{k\Delta^2}{m}=\frac{k\Delta^2}{\varrho S\Delta}=&#10;\frac{k\Delta}{S}\frac{1}{\varrho}=\frac{E}{\varrho}&#10;\end{align*}&#10;\end{document}&#10;"/>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0&#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t,x)=\frac{\partial}{\partial t}u(t,x)&#10;\end{align*}&#10;\end{document}&#10;"/>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L&#10;\end{align*}&#10;\end{document}&#10;"/>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10;\end{align*}&#10;\end{document}&#10;"/>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t,x)&#10;\end{align*}&#10;\end{document}&#10;"/>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t,x)=\frac{\partial}{\partial t}u(t,x)&#10;\end{align*}&#10;\end{document}&#10;"/>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t,x)=\frac{\partial}{\partial t}u(t,x)&#10;\end{align*}&#10;\end{document}&#10;"/>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epsilon(x)=\frac{\Delta(x)}{dx}=\frac{u(x+dx)-u(x)}{dx}=\frac{\partial u(x)}{\partial x}&#10;\end{align*}&#10;\end{document}&#10;"/>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0&#10;\end{align*}&#10;\end{document}&#10;"/>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L&#10;\end{align*}&#10;\end{document}&#10;"/>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10;\end{align*}&#10;\end{document}&#10;"/>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dx&#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t,x)=\frac{\partial}{\partial t}u(t,x)&#10;\end{align*}&#10;\end{document}&#10;"/>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10;\end{align*}&#10;\end{document}&#10;"/>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dx)&#10;\end{align*}&#10;\end{document}&#10;"/>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epsilon(x)=\frac{\partial u(x)}{\partial x}&#10;\end{align*}&#10;\end{document}&#10;"/>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epsilon(x)=\frac{\partial u(x)}{\partial x}&gt;0&#10;\end{align*}&#10;\end{document}&#10;"/>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x)=E\varepsilon(x)&#10;\end{align*}&#10;\end{document}&#10;"/>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0&#10;\end{align*}&#10;\end{document}&#10;"/>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L&#10;\end{align*}&#10;\end{document}&#10;"/>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10;\end{align*}&#10;\end{document}&#10;"/>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dx&#10;\end{align*}&#10;\end{document}&#10;"/>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epsilon(x)=\frac{\Delta(x)}{dx}=\frac{u(x+dx)-u(x)}{dx}=\frac{\partial u(x)}{\partial x}&#10;\end{align*}&#10;\end{document}&#10;"/>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dx)&#10;\end{align*}&#10;\end{document}&#10;"/>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x)=E\varepsilon(x)&#10;\end{align*}&#10;\end{document}&#10;"/>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x+dx)S-\sigma(x)S=\frac{\partial \sigma}{\partial x}dx&#10;\end{align*}&#10;\end{document}&#10;"/>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epsilon(x)=\frac{\partial u(x)}{\partial x}&#10;\end{align*}&#10;\end{document}&#10;"/>
  <p:tag name="IGUANATEXSIZE" val="2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x)=E\varepsilon(x)&#10;\end{align*}&#10;\end{document}&#10;"/>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S\frac{\partial^2 u(x)}{\partial x^2}dx&#10;\end{align*}&#10;\end{document}&#10;"/>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partial^2 u(t,x)}{\partial t^2}&#10;\end{align*}&#10;\end{document}&#10;"/>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rho\frac{\partial^2 u(t,x)}{\partial t^2}Sdx=&#10;E\frac{\partial^2 u(t,x)}{\partial x^2}Sdx&#10;\end{align*}&#10;\end{document}&#10;"/>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0&#10;\end{align*}&#10;\end{document}&#10;"/>
  <p:tag name="IGUANATEXSIZE" val="2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L&#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0&#10;\end{align*}&#10;\end{document}&#10;"/>
  <p:tag name="IGUANATEXSIZE" val="2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10;\end{align*}&#10;\end{document}&#10;"/>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dx&#10;\end{align*}&#10;\end{document}&#10;"/>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10;\end{align*}&#10;\end{document}&#10;"/>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dx)&#10;\end{align*}&#10;\end{document}&#10;"/>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partial^2 u(t,x)}{\partial t^2}=&#10;\frac{E}{\varrho}\frac{\partial^2 u(t,x)}{\partial x^2}=&#10;c^2\frac{\partial^2 u(t,x)}{\partial x^2}&#10;\end{align*}&#10;\end{document}&#10;"/>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rho\frac{\partial^2 u(t,x)}{\partial t^2}Sdx=&#10;E\frac{\partial^2 u(t,x)}{\partial x^2}Sdx&#10;\end{align*}&#10;\end{document}&#10;"/>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t=0,x)=U(x),\;\;\;\;v(t=0,x)=V(x)&#10;\end{align*}&#10;\end{document}&#10;"/>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t,x)=\frac{\partial u(t,x)}{\partial t}&#10;\end{align*}&#10;\end{document}&#10;"/>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t,x=0)=u(t,x=L)=0&#10;\end{align*}&#10;\end{document}&#10;"/>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c=\sqrt{\frac{E}{\varrho}}&#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L&#10;\end{align*}&#10;\end{document}&#10;"/>
  <p:tag name="IGUANATEXSIZE" val="2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10;Nap\'\i{}\v{s}eme teraz pohybov\'e rovnice pre tento syst\'em. Ozna\v{c}me v\'ychy\softl{}ku i-tej \v{c}astice z jej&#10;rovnov\'a\v{z}nej polohy ako $u_i$, pre $i=1,2,...(N-1)$. A zave\softd{}me e\v{s}te pomocn\'e kon\v{s}tanty&#10;$u_0=0$, $u_n=0$. Potom pohybov\'e rovnice s\'u (pre $i=1,2,...(N-1)$)&#10;$$m\ddot{u}_i=-k(u_i-u_{i-1})-k(u_i-u_{i+1})$$&#10;Je to syst\'em $n-1$ navz\'ajom viazan\'ych line\'arnych diferenci\'alnych rovn\'\i{}c druh\'eho r\'adu pre $N-1$&#10;nezn\'amych funkci\'\i{} $u_i(t)$.&#10;&#10;&#10;\end{document}"/>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Uva\v{z}ujme jednorozmern\'y syst\'em $N-1$ \v{c}ast\'\i{}c rovnakej hmotnosti $m$&#10;navz\'ajom poprep\'ajan\'ych pru\v{z}inami rovnakej tuhosti $k$. Krajn\'e \v{c}astice&#10;nech s\'u rovnak\'ymi pru\v{z}inami spojen\'e s pevn\'ymi stenami &#10;\end{document}"/>
  <p:tag name="IGUANATEXSIZE" val="2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N&amp;\rightarrow&amp; \infty\\&#10;\Delta&amp;\rightarrow&amp;0\\&#10;N\Delta&amp;\rightarrow&amp;L\\&#10;\frac{k\Delta^2}{m}&amp;\rightarrow&amp; c^2&#10;\end{eqnarray*}&#10;&#10;\end{document}"/>
  <p:tag name="IGUANATEXSIZE" val="2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frac{\partial^2{u}(t,x)}{\partial t^2}&#10;&amp;=&amp;c^2\frac{\partial^2u(t,x)}{\partial x^2}&#10;\end{eqnarray*}&#10;&#10;&#10;\end{document}"/>
  <p:tag name="IGUANATEXSIZE" val="2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10;Nap\'\i{}\v{s}eme teraz pohybov\'e rovnice pre tento syst\'em. Ozna\v{c}me v\'ychy\softl{}ku i-tej \v{c}astice z jej&#10;rovnov\'a\v{z}nej polohy ako $u_i$, pre $i=1,2,...(N-1)$. A zave\softd{}me e\v{s}te pomocn\'e kon\v{s}tanty&#10;$u_0=0$, $u_n=0$. Potom pohybov\'e rovnice s\'u (pre $i=1,2,...(N-1)$)&#10;$$m\ddot{u}_i=-k(u_i-u_{i-1})-k(u_i-u_{i+1})$$&#10;Je to syst\'em $n-1$ navz\'ajom viazan\'ych line\'arnych diferenci\'alnych rovn\'\i{}c druh\'eho r\'adu pre $N-1$&#10;nezn\'amych funkci\'\i{} $u_i(t)$.&#10;&#10;&#10;\end{document}"/>
  <p:tag name="IGUANATEXSIZE" val="2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igma = \frac{F}{S}=\frac{ku}{S}=\frac{k\Delta}{S}\frac{u}{\Delta}=&#10;\frac{k\Delta}{S}\varepsilon\equiv E\varepsilon\;\;\;&#10;\Rightarrow\;\;\;E=\frac{k\Delta}{S}&#10;\end{align*}&#10;\end{document}&#10;"/>
  <p:tag name="IGUANATEXSIZE" val="2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c^2=\frac{k\Delta^2}{m}=\frac{k\Delta^2}{\varrho S\Delta}=&#10;\frac{k\Delta}{S}\frac{1}{\varrho}=\frac{E}{\varrho}&#10;\end{align*}&#10;\end{document}&#10;"/>
  <p:tag name="IGUANATEXSIZE" val="2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mv^2 + mgz = \text{const}&#10;\end{align*}&#10;\end{document}&#10;"/>
  <p:tag name="IGUANATEXSIZE" val="18"/>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1&#10;\end{align*}&#10;\end{document}&#10;"/>
  <p:tag name="IGUANATEXSIZE" val="18"/>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2&#10;\end{align*}&#10;\end{document}&#10;"/>
  <p:tag name="IGUANATEXSIZE" val="18"/>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196</TotalTime>
  <Words>4793</Words>
  <Application>Microsoft Office PowerPoint</Application>
  <PresentationFormat>On-screen Show (4:3)</PresentationFormat>
  <Paragraphs>312</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Černý Vladimír</dc:creator>
  <cp:lastModifiedBy>Vladimir Cerny</cp:lastModifiedBy>
  <cp:revision>7</cp:revision>
  <dcterms:created xsi:type="dcterms:W3CDTF">2018-03-07T09:12:40Z</dcterms:created>
  <dcterms:modified xsi:type="dcterms:W3CDTF">2019-03-11T21:01:39Z</dcterms:modified>
</cp:coreProperties>
</file>