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60" r:id="rId3"/>
    <p:sldId id="261" r:id="rId4"/>
    <p:sldId id="262"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5" d="100"/>
          <a:sy n="65" d="100"/>
        </p:scale>
        <p:origin x="966"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B09593-8C10-4923-BBFB-AA82B5103310}" type="datetime1">
              <a:rPr lang="sk-SK" smtClean="0"/>
              <a:t>15. 3. 2019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3248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47A35-F17E-4541-BBB0-F89C2F9AF87D}" type="datetime1">
              <a:rPr lang="sk-SK" smtClean="0"/>
              <a:t>15. 3. 2019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5637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0C42E-D431-4A85-B2C7-8F020D5E305A}" type="datetime1">
              <a:rPr lang="sk-SK" smtClean="0"/>
              <a:t>15. 3. 2019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8182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29F8B-D15D-4CA5-BCA2-DA8C0B6B6154}" type="datetime1">
              <a:rPr lang="sk-SK" smtClean="0"/>
              <a:t>15. 3. 2019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8538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25CEB-8705-4A6F-ADC7-B871BF509853}" type="datetime1">
              <a:rPr lang="sk-SK" smtClean="0"/>
              <a:t>15. 3. 2019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6245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9D79DE-E292-4E9D-8E9B-A19ED498EE9B}" type="datetime1">
              <a:rPr lang="sk-SK" smtClean="0"/>
              <a:t>15. 3. 2019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1562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CA75B3-AF25-4D61-80BD-C3AEF39EAD83}" type="datetime1">
              <a:rPr lang="sk-SK" smtClean="0"/>
              <a:t>15. 3. 2019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8085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D4F91C-7DFD-4628-9D30-3D5D2AB15FF4}" type="datetime1">
              <a:rPr lang="sk-SK" smtClean="0"/>
              <a:t>15. 3. 2019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2095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D8CF3-9335-4D46-95CE-667B9BD7359A}" type="datetime1">
              <a:rPr lang="sk-SK" smtClean="0"/>
              <a:t>15. 3. 2019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08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463E8A-3499-4A8D-87F9-E64912A09834}" type="datetime1">
              <a:rPr lang="sk-SK" smtClean="0"/>
              <a:t>15. 3. 2019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3192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D69C20-32B8-4A57-9C3E-803F4E54A73D}" type="datetime1">
              <a:rPr lang="sk-SK" smtClean="0"/>
              <a:t>15. 3. 2019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9603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0F689-1FA4-4C1F-8EF1-876A4EE511F3}" type="datetime1">
              <a:rPr lang="sk-SK" smtClean="0"/>
              <a:t>15. 3. 2019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702947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470.png"/><Relationship Id="rId17" Type="http://schemas.openxmlformats.org/officeDocument/2006/relationships/image" Target="../media/image23.png"/><Relationship Id="rId2" Type="http://schemas.openxmlformats.org/officeDocument/2006/relationships/tags" Target="../tags/tag15.xml"/><Relationship Id="rId16" Type="http://schemas.openxmlformats.org/officeDocument/2006/relationships/image" Target="../media/image22.png"/><Relationship Id="rId20" Type="http://schemas.openxmlformats.org/officeDocument/2006/relationships/image" Target="../media/image560.png"/><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5" Type="http://schemas.openxmlformats.org/officeDocument/2006/relationships/image" Target="../media/image21.png"/><Relationship Id="rId19" Type="http://schemas.openxmlformats.org/officeDocument/2006/relationships/image" Target="../media/image25.png"/><Relationship Id="rId4" Type="http://schemas.openxmlformats.org/officeDocument/2006/relationships/tags" Target="../tags/tag17.xml"/><Relationship Id="rId9" Type="http://schemas.openxmlformats.org/officeDocument/2006/relationships/image" Target="../media/image18.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23.xml"/><Relationship Id="rId7" Type="http://schemas.openxmlformats.org/officeDocument/2006/relationships/image" Target="../media/image16.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4.jpeg"/><Relationship Id="rId11" Type="http://schemas.openxmlformats.org/officeDocument/2006/relationships/image" Target="../media/image25.png"/><Relationship Id="rId5" Type="http://schemas.openxmlformats.org/officeDocument/2006/relationships/image" Target="../media/image26.jpeg"/><Relationship Id="rId10" Type="http://schemas.openxmlformats.org/officeDocument/2006/relationships/image" Target="../media/image29.png"/><Relationship Id="rId4" Type="http://schemas.openxmlformats.org/officeDocument/2006/relationships/slideLayout" Target="../slideLayouts/slideLayout7.xm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590.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34.png"/><Relationship Id="rId5" Type="http://schemas.openxmlformats.org/officeDocument/2006/relationships/image" Target="../media/image650.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7.xml"/><Relationship Id="rId7" Type="http://schemas.openxmlformats.org/officeDocument/2006/relationships/image" Target="../media/image3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681.png"/><Relationship Id="rId9" Type="http://schemas.openxmlformats.org/officeDocument/2006/relationships/image" Target="../media/image7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slideLayout" Target="../slideLayouts/slideLayout7.xml"/><Relationship Id="rId26" Type="http://schemas.openxmlformats.org/officeDocument/2006/relationships/image" Target="../media/image46.png"/><Relationship Id="rId3" Type="http://schemas.openxmlformats.org/officeDocument/2006/relationships/tags" Target="../tags/tag33.xml"/><Relationship Id="rId21" Type="http://schemas.openxmlformats.org/officeDocument/2006/relationships/image" Target="../media/image41.png"/><Relationship Id="rId34" Type="http://schemas.openxmlformats.org/officeDocument/2006/relationships/image" Target="../media/image50.png"/><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image" Target="../media/image45.png"/><Relationship Id="rId33" Type="http://schemas.openxmlformats.org/officeDocument/2006/relationships/image" Target="../media/image49.png"/><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image" Target="../media/image40.png"/><Relationship Id="rId29" Type="http://schemas.openxmlformats.org/officeDocument/2006/relationships/image" Target="../media/image48.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image" Target="../media/image44.png"/><Relationship Id="rId32" Type="http://schemas.openxmlformats.org/officeDocument/2006/relationships/image" Target="../media/image780.png"/><Relationship Id="rId37" Type="http://schemas.openxmlformats.org/officeDocument/2006/relationships/image" Target="../media/image53.pn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image" Target="../media/image43.png"/><Relationship Id="rId28" Type="http://schemas.openxmlformats.org/officeDocument/2006/relationships/image" Target="../media/image10.png"/><Relationship Id="rId36" Type="http://schemas.openxmlformats.org/officeDocument/2006/relationships/image" Target="../media/image52.png"/><Relationship Id="rId10" Type="http://schemas.openxmlformats.org/officeDocument/2006/relationships/tags" Target="../tags/tag40.xml"/><Relationship Id="rId19" Type="http://schemas.openxmlformats.org/officeDocument/2006/relationships/image" Target="../media/image39.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42.png"/><Relationship Id="rId27" Type="http://schemas.openxmlformats.org/officeDocument/2006/relationships/image" Target="../media/image47.png"/><Relationship Id="rId35" Type="http://schemas.openxmlformats.org/officeDocument/2006/relationships/image" Target="../media/image51.png"/><Relationship Id="rId8" Type="http://schemas.openxmlformats.org/officeDocument/2006/relationships/tags" Target="../tags/tag38.xml"/></Relationships>
</file>

<file path=ppt/slides/_rels/slide21.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57.png"/><Relationship Id="rId3" Type="http://schemas.openxmlformats.org/officeDocument/2006/relationships/tags" Target="../tags/tag50.xml"/><Relationship Id="rId12" Type="http://schemas.openxmlformats.org/officeDocument/2006/relationships/image" Target="../media/image185.png"/><Relationship Id="rId2" Type="http://schemas.openxmlformats.org/officeDocument/2006/relationships/tags" Target="../tags/tag49.xml"/><Relationship Id="rId1" Type="http://schemas.openxmlformats.org/officeDocument/2006/relationships/tags" Target="../tags/tag48.xml"/><Relationship Id="rId11" Type="http://schemas.openxmlformats.org/officeDocument/2006/relationships/image" Target="../media/image56.png"/><Relationship Id="rId5" Type="http://schemas.openxmlformats.org/officeDocument/2006/relationships/image" Target="../media/image54.png"/><Relationship Id="rId10" Type="http://schemas.openxmlformats.org/officeDocument/2006/relationships/image" Target="../media/image183.png"/><Relationship Id="rId4" Type="http://schemas.openxmlformats.org/officeDocument/2006/relationships/slideLayout" Target="../slideLayouts/slideLayout7.xml"/><Relationship Id="rId9"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tags" Target="../tags/tag58.xml"/><Relationship Id="rId13" Type="http://schemas.microsoft.com/office/2007/relationships/hdphoto" Target="../media/hdphoto1.wdp"/><Relationship Id="rId26" Type="http://schemas.openxmlformats.org/officeDocument/2006/relationships/image" Target="../media/image69.png"/><Relationship Id="rId3" Type="http://schemas.openxmlformats.org/officeDocument/2006/relationships/tags" Target="../tags/tag53.xml"/><Relationship Id="rId21" Type="http://schemas.openxmlformats.org/officeDocument/2006/relationships/image" Target="../media/image810.png"/><Relationship Id="rId7" Type="http://schemas.openxmlformats.org/officeDocument/2006/relationships/tags" Target="../tags/tag57.xml"/><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68.png"/><Relationship Id="rId2" Type="http://schemas.openxmlformats.org/officeDocument/2006/relationships/tags" Target="../tags/tag52.xml"/><Relationship Id="rId16" Type="http://schemas.openxmlformats.org/officeDocument/2006/relationships/image" Target="../media/image64.png"/><Relationship Id="rId20" Type="http://schemas.openxmlformats.org/officeDocument/2006/relationships/image" Target="../media/image800.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59.png"/><Relationship Id="rId24" Type="http://schemas.openxmlformats.org/officeDocument/2006/relationships/image" Target="../media/image95.png"/><Relationship Id="rId5" Type="http://schemas.openxmlformats.org/officeDocument/2006/relationships/tags" Target="../tags/tag55.xml"/><Relationship Id="rId15" Type="http://schemas.openxmlformats.org/officeDocument/2006/relationships/image" Target="../media/image63.png"/><Relationship Id="rId23" Type="http://schemas.openxmlformats.org/officeDocument/2006/relationships/image" Target="../media/image67.png"/><Relationship Id="rId10" Type="http://schemas.openxmlformats.org/officeDocument/2006/relationships/image" Target="../media/image58.png"/><Relationship Id="rId4" Type="http://schemas.openxmlformats.org/officeDocument/2006/relationships/tags" Target="../tags/tag54.xml"/><Relationship Id="rId9" Type="http://schemas.openxmlformats.org/officeDocument/2006/relationships/slideLayout" Target="../slideLayouts/slideLayout7.xml"/><Relationship Id="rId14" Type="http://schemas.openxmlformats.org/officeDocument/2006/relationships/image" Target="../media/image62.png"/><Relationship Id="rId22"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800.png"/><Relationship Id="rId3" Type="http://schemas.openxmlformats.org/officeDocument/2006/relationships/tags" Target="../tags/tag61.xml"/><Relationship Id="rId21" Type="http://schemas.openxmlformats.org/officeDocument/2006/relationships/image" Target="../media/image99.png"/><Relationship Id="rId7" Type="http://schemas.openxmlformats.org/officeDocument/2006/relationships/slideLayout" Target="../slideLayouts/slideLayout7.xml"/><Relationship Id="rId12" Type="http://schemas.openxmlformats.org/officeDocument/2006/relationships/image" Target="../media/image62.png"/><Relationship Id="rId2" Type="http://schemas.openxmlformats.org/officeDocument/2006/relationships/tags" Target="../tags/tag60.xml"/><Relationship Id="rId20" Type="http://schemas.openxmlformats.org/officeDocument/2006/relationships/image" Target="../media/image71.png"/><Relationship Id="rId1" Type="http://schemas.openxmlformats.org/officeDocument/2006/relationships/tags" Target="../tags/tag59.xml"/><Relationship Id="rId6" Type="http://schemas.openxmlformats.org/officeDocument/2006/relationships/tags" Target="../tags/tag64.xml"/><Relationship Id="rId11" Type="http://schemas.microsoft.com/office/2007/relationships/hdphoto" Target="../media/hdphoto1.wdp"/><Relationship Id="rId5" Type="http://schemas.openxmlformats.org/officeDocument/2006/relationships/tags" Target="../tags/tag63.xml"/><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70.png"/><Relationship Id="rId4" Type="http://schemas.openxmlformats.org/officeDocument/2006/relationships/tags" Target="../tags/tag62.xml"/><Relationship Id="rId9" Type="http://schemas.openxmlformats.org/officeDocument/2006/relationships/image" Target="../media/image59.png"/><Relationship Id="rId14"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940.png"/><Relationship Id="rId3" Type="http://schemas.openxmlformats.org/officeDocument/2006/relationships/tags" Target="../tags/tag67.xml"/><Relationship Id="rId21" Type="http://schemas.openxmlformats.org/officeDocument/2006/relationships/image" Target="../media/image800.png"/><Relationship Id="rId7" Type="http://schemas.openxmlformats.org/officeDocument/2006/relationships/tags" Target="../tags/tag71.xml"/><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5.png"/><Relationship Id="rId2" Type="http://schemas.openxmlformats.org/officeDocument/2006/relationships/tags" Target="../tags/tag66.xml"/><Relationship Id="rId16" Type="http://schemas.openxmlformats.org/officeDocument/2006/relationships/image" Target="../media/image63.pn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58.png"/><Relationship Id="rId24" Type="http://schemas.openxmlformats.org/officeDocument/2006/relationships/image" Target="../media/image74.png"/><Relationship Id="rId5" Type="http://schemas.openxmlformats.org/officeDocument/2006/relationships/tags" Target="../tags/tag69.xml"/><Relationship Id="rId15" Type="http://schemas.openxmlformats.org/officeDocument/2006/relationships/image" Target="../media/image62.png"/><Relationship Id="rId23" Type="http://schemas.openxmlformats.org/officeDocument/2006/relationships/image" Target="../media/image72.png"/><Relationship Id="rId10" Type="http://schemas.openxmlformats.org/officeDocument/2006/relationships/slideLayout" Target="../slideLayouts/slideLayout7.xml"/><Relationship Id="rId4" Type="http://schemas.openxmlformats.org/officeDocument/2006/relationships/tags" Target="../tags/tag68.xml"/><Relationship Id="rId9" Type="http://schemas.openxmlformats.org/officeDocument/2006/relationships/tags" Target="../tags/tag73.xml"/><Relationship Id="rId14" Type="http://schemas.microsoft.com/office/2007/relationships/hdphoto" Target="../media/hdphoto1.wdp"/><Relationship Id="rId22" Type="http://schemas.openxmlformats.org/officeDocument/2006/relationships/image" Target="../media/image71.png"/><Relationship Id="rId27"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77.png"/><Relationship Id="rId18" Type="http://schemas.openxmlformats.org/officeDocument/2006/relationships/image" Target="../media/image79.png"/><Relationship Id="rId3" Type="http://schemas.openxmlformats.org/officeDocument/2006/relationships/tags" Target="../tags/tag76.xml"/><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78.png"/><Relationship Id="rId2" Type="http://schemas.openxmlformats.org/officeDocument/2006/relationships/tags" Target="../tags/tag75.xml"/><Relationship Id="rId16" Type="http://schemas.openxmlformats.org/officeDocument/2006/relationships/image" Target="../media/image970.png"/><Relationship Id="rId1" Type="http://schemas.openxmlformats.org/officeDocument/2006/relationships/tags" Target="../tags/tag74.xml"/><Relationship Id="rId6" Type="http://schemas.openxmlformats.org/officeDocument/2006/relationships/slideLayout" Target="../slideLayouts/slideLayout7.xml"/><Relationship Id="rId11" Type="http://schemas.openxmlformats.org/officeDocument/2006/relationships/image" Target="../media/image62.png"/><Relationship Id="rId5" Type="http://schemas.openxmlformats.org/officeDocument/2006/relationships/tags" Target="../tags/tag78.xml"/><Relationship Id="rId10" Type="http://schemas.microsoft.com/office/2007/relationships/hdphoto" Target="../media/hdphoto1.wdp"/><Relationship Id="rId4" Type="http://schemas.openxmlformats.org/officeDocument/2006/relationships/tags" Target="../tags/tag77.xml"/><Relationship Id="rId9" Type="http://schemas.openxmlformats.org/officeDocument/2006/relationships/image" Target="../media/image60.png"/></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tags" Target="../tags/tag81.xml"/><Relationship Id="rId7" Type="http://schemas.openxmlformats.org/officeDocument/2006/relationships/image" Target="../media/image82.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79.png"/><Relationship Id="rId3" Type="http://schemas.openxmlformats.org/officeDocument/2006/relationships/tags" Target="../tags/tag84.xml"/><Relationship Id="rId7" Type="http://schemas.openxmlformats.org/officeDocument/2006/relationships/image" Target="../media/image59.png"/><Relationship Id="rId12" Type="http://schemas.openxmlformats.org/officeDocument/2006/relationships/image" Target="../media/image77.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slideLayout" Target="../slideLayouts/slideLayout7.xml"/><Relationship Id="rId10" Type="http://schemas.openxmlformats.org/officeDocument/2006/relationships/image" Target="../media/image62.png"/><Relationship Id="rId4" Type="http://schemas.openxmlformats.org/officeDocument/2006/relationships/tags" Target="../tags/tag85.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70.png"/><Relationship Id="rId5" Type="http://schemas.openxmlformats.org/officeDocument/2006/relationships/image" Target="../media/image360.png"/></Relationships>
</file>

<file path=ppt/slides/_rels/slide4.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6.png"/><Relationship Id="rId3" Type="http://schemas.openxmlformats.org/officeDocument/2006/relationships/tags" Target="../tags/tag5.xml"/><Relationship Id="rId12"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11" Type="http://schemas.openxmlformats.org/officeDocument/2006/relationships/image" Target="../media/image420.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6.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1.xml"/><Relationship Id="rId7" Type="http://schemas.openxmlformats.org/officeDocument/2006/relationships/image" Target="../media/image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12.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45459" y="71718"/>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je to tá energia?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70329" y="1048871"/>
            <a:ext cx="8812306"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je stručné zhrnutie toho, čo hovorí o energii Feynman.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Energia je také oné, že máme sadu vzorcov pre energiu. Vyberieme z nich tie, ktoré sú pre daný systém a jeho daný stav relevantné. Dosadíme do nich hodnoty „stav určujúcich veličín“, čísla získané pomocou jednotlivých vzorcov sčítame a dostaneme hodnotu energie v danom stave.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škole sme sa všetci učili, že definícia musí byť poriadna a „vedecká“ a slová „také oné“ sú už úplne zakázané. Nedajte sa tým zmiasť. Ak sa vám to nepáči, skúste vymyslieť niečo lepšie. Tromfnete Feynmana.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zachovania energie hovorí, že keď vypočítame energiu podľa relevantných vzorcov v dvoch rozličných okamihoch, dostaneme tú istú hodnotu.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6913453"/>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10</a:t>
            </a:fld>
            <a:endParaRPr lang="sk-SK"/>
          </a:p>
        </p:txBody>
      </p:sp>
      <p:sp>
        <p:nvSpPr>
          <p:cNvPr id="3" name="Rectangle 2"/>
          <p:cNvSpPr/>
          <p:nvPr/>
        </p:nvSpPr>
        <p:spPr>
          <a:xfrm>
            <a:off x="520065" y="2059008"/>
            <a:ext cx="8086725" cy="2862322"/>
          </a:xfrm>
          <a:prstGeom prst="rect">
            <a:avLst/>
          </a:prstGeom>
        </p:spPr>
        <p:txBody>
          <a:bodyPr wrap="square">
            <a:spAutoFit/>
          </a:bodyPr>
          <a:lstStyle/>
          <a:p>
            <a:pPr algn="ctr"/>
            <a:r>
              <a:rPr lang="sk-SK" dirty="0">
                <a:latin typeface="Arial" panose="020B0604020202020204" pitchFamily="34" charset="0"/>
                <a:cs typeface="Arial" panose="020B0604020202020204" pitchFamily="34" charset="0"/>
              </a:rPr>
              <a:t>Začnem prvým vzorcom pre energiu, kinetickou energiou.</a:t>
            </a:r>
          </a:p>
          <a:p>
            <a:endParaRPr lang="sk-SK" b="1" dirty="0">
              <a:solidFill>
                <a:srgbClr val="FF0000"/>
              </a:solidFill>
              <a:latin typeface="Arial" panose="020B0604020202020204" pitchFamily="34" charset="0"/>
              <a:cs typeface="Arial" panose="020B0604020202020204" pitchFamily="34" charset="0"/>
            </a:endParaRPr>
          </a:p>
          <a:p>
            <a:pPr algn="ctr"/>
            <a:r>
              <a:rPr lang="sk-SK" b="1" dirty="0">
                <a:solidFill>
                  <a:srgbClr val="FF0000"/>
                </a:solidFill>
                <a:latin typeface="Arial" panose="020B0604020202020204" pitchFamily="34" charset="0"/>
                <a:cs typeface="Arial" panose="020B0604020202020204" pitchFamily="34" charset="0"/>
              </a:rPr>
              <a:t>Ako ľudstvo vyhútalo vzorec pre kinetickú energiu? </a:t>
            </a:r>
          </a:p>
          <a:p>
            <a:pPr algn="ctr"/>
            <a:endParaRPr lang="sk-SK" b="1" dirty="0">
              <a:solidFill>
                <a:srgbClr val="FF0000"/>
              </a:solidFill>
              <a:latin typeface="Arial" panose="020B0604020202020204" pitchFamily="34" charset="0"/>
              <a:cs typeface="Arial" panose="020B0604020202020204" pitchFamily="34" charset="0"/>
            </a:endParaRPr>
          </a:p>
          <a:p>
            <a:pPr algn="ctr"/>
            <a:r>
              <a:rPr lang="sk-SK" b="1" dirty="0">
                <a:latin typeface="Arial" panose="020B0604020202020204" pitchFamily="34" charset="0"/>
                <a:cs typeface="Arial" panose="020B0604020202020204" pitchFamily="34" charset="0"/>
              </a:rPr>
              <a:t>Neviem historicky verne odpovedať. </a:t>
            </a:r>
          </a:p>
          <a:p>
            <a:pPr algn="ctr"/>
            <a:endParaRPr lang="sk-SK" b="1" dirty="0">
              <a:latin typeface="Arial" panose="020B0604020202020204" pitchFamily="34" charset="0"/>
              <a:cs typeface="Arial" panose="020B0604020202020204" pitchFamily="34" charset="0"/>
            </a:endParaRPr>
          </a:p>
          <a:p>
            <a:pPr algn="ctr"/>
            <a:r>
              <a:rPr lang="sk-SK" b="1" dirty="0">
                <a:latin typeface="Arial" panose="020B0604020202020204" pitchFamily="34" charset="0"/>
                <a:cs typeface="Arial" panose="020B0604020202020204" pitchFamily="34" charset="0"/>
              </a:rPr>
              <a:t>Ale viem argumentovať, ako to prípadne </a:t>
            </a:r>
            <a:r>
              <a:rPr lang="sk-SK" b="1" dirty="0">
                <a:solidFill>
                  <a:srgbClr val="FF0000"/>
                </a:solidFill>
                <a:latin typeface="Arial" panose="020B0604020202020204" pitchFamily="34" charset="0"/>
                <a:cs typeface="Arial" panose="020B0604020202020204" pitchFamily="34" charset="0"/>
              </a:rPr>
              <a:t>mohlo byť</a:t>
            </a:r>
            <a:r>
              <a:rPr lang="sk-SK" b="1" dirty="0">
                <a:latin typeface="Arial" panose="020B0604020202020204" pitchFamily="34" charset="0"/>
                <a:cs typeface="Arial" panose="020B0604020202020204" pitchFamily="34" charset="0"/>
              </a:rPr>
              <a:t>. </a:t>
            </a:r>
          </a:p>
          <a:p>
            <a:pPr algn="ctr"/>
            <a:endParaRPr lang="sk-SK" b="1" dirty="0">
              <a:latin typeface="Arial" panose="020B0604020202020204" pitchFamily="34" charset="0"/>
              <a:cs typeface="Arial" panose="020B0604020202020204" pitchFamily="34" charset="0"/>
            </a:endParaRPr>
          </a:p>
          <a:p>
            <a:pPr algn="ctr"/>
            <a:r>
              <a:rPr lang="sk-SK" b="1" dirty="0">
                <a:latin typeface="Arial" panose="020B0604020202020204" pitchFamily="34" charset="0"/>
                <a:cs typeface="Arial" panose="020B0604020202020204" pitchFamily="34" charset="0"/>
              </a:rPr>
              <a:t>Ako ľudstvo </a:t>
            </a:r>
            <a:r>
              <a:rPr lang="sk-SK" b="1" dirty="0">
                <a:solidFill>
                  <a:srgbClr val="FF0000"/>
                </a:solidFill>
                <a:latin typeface="Arial" panose="020B0604020202020204" pitchFamily="34" charset="0"/>
                <a:cs typeface="Arial" panose="020B0604020202020204" pitchFamily="34" charset="0"/>
              </a:rPr>
              <a:t>mohlo</a:t>
            </a:r>
            <a:r>
              <a:rPr lang="sk-SK" b="1" dirty="0">
                <a:latin typeface="Arial" panose="020B0604020202020204" pitchFamily="34" charset="0"/>
                <a:cs typeface="Arial" panose="020B0604020202020204" pitchFamily="34" charset="0"/>
              </a:rPr>
              <a:t> vyhútať prvý a možno hlavný vzorec pre energiu, na ktorom všetko  ďalšie stojí: vzorec pre kinetickú energiu</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177165" y="514429"/>
            <a:ext cx="8641080"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Ako sa tvorí </a:t>
            </a:r>
            <a:r>
              <a:rPr lang="sk-SK" sz="2400" b="1" dirty="0" err="1">
                <a:latin typeface="Arial" panose="020B0604020202020204" pitchFamily="34" charset="0"/>
                <a:cs typeface="Arial" panose="020B0604020202020204" pitchFamily="34" charset="0"/>
              </a:rPr>
              <a:t>Feynmanova</a:t>
            </a:r>
            <a:r>
              <a:rPr lang="sk-SK" sz="2400" b="1" dirty="0">
                <a:latin typeface="Arial" panose="020B0604020202020204" pitchFamily="34" charset="0"/>
                <a:cs typeface="Arial" panose="020B0604020202020204" pitchFamily="34" charset="0"/>
              </a:rPr>
              <a:t> „zbierka vzorcov“ pre energiu?</a:t>
            </a:r>
          </a:p>
        </p:txBody>
      </p:sp>
    </p:spTree>
    <p:extLst>
      <p:ext uri="{BB962C8B-B14F-4D97-AF65-F5344CB8AC3E}">
        <p14:creationId xmlns:p14="http://schemas.microsoft.com/office/powerpoint/2010/main" val="4286227270"/>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11</a:t>
            </a:fld>
            <a:endParaRPr lang="sk-SK"/>
          </a:p>
        </p:txBody>
      </p:sp>
      <p:pic>
        <p:nvPicPr>
          <p:cNvPr id="1026" name="Picture 2" descr="http://www.antiquaprintgallery.com/ekmps/shops/richben90/images/sieges-battering-ram-in-use-antique-print-1845-70508-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047" y="2963863"/>
            <a:ext cx="2339534" cy="19684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yload356.cargocollective.com/1/3/112338/9437213/crkvnk_DavidxGoliath_1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0518" y="1303257"/>
            <a:ext cx="2598409" cy="1463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made-in-china.com/4f0j00wvFETMlPAhqi/Diesel-Hammer-Pile-Dri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9082" y="2904565"/>
            <a:ext cx="1399094" cy="21873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dn6.bigcommerce.com/s-fme25/products/917/images/14380/ach131d__67922.1438653205.1280.1280.jpg?c=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237" y="1138517"/>
            <a:ext cx="1581489" cy="16402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vignette1.wikia.nocookie.net/marioluigi/images/6/64/Mlpit-mario-baby-hammer.jpg/revision/latest?cb=201001010945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3647" y="1936376"/>
            <a:ext cx="1916122" cy="2227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8941" y="5199529"/>
            <a:ext cx="8507506"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Ľudia už dávno vyhútali nástroje na dosiahnutie veľkej sily, od pästného klinu cez Dávidov prak, kladivá, baranidlá až po buchare na zatĺkanie pilót. Objavili trik: zobrať ťažké teleso, urýchliť ho na veľkú rýchlosť a potom ho </a:t>
            </a:r>
            <a:r>
              <a:rPr lang="sk-SK" b="1" dirty="0">
                <a:latin typeface="Arial" panose="020B0604020202020204" pitchFamily="34" charset="0"/>
                <a:cs typeface="Arial" panose="020B0604020202020204" pitchFamily="34" charset="0"/>
              </a:rPr>
              <a:t>nárazom do cieľového objektu na krátkej dráhe rýchlo zastaviť</a:t>
            </a:r>
            <a:r>
              <a:rPr lang="sk-SK" dirty="0">
                <a:latin typeface="Arial" panose="020B0604020202020204" pitchFamily="34" charset="0"/>
                <a:cs typeface="Arial" panose="020B0604020202020204" pitchFamily="34" charset="0"/>
              </a:rPr>
              <a:t> (napríklad na Goliášovej hlave). </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735106" y="251012"/>
            <a:ext cx="7951694" cy="461665"/>
          </a:xfrm>
          <a:prstGeom prst="rect">
            <a:avLst/>
          </a:prstGeom>
          <a:noFill/>
        </p:spPr>
        <p:txBody>
          <a:bodyPr wrap="square" rtlCol="0">
            <a:spAutoFit/>
          </a:bodyPr>
          <a:lstStyle/>
          <a:p>
            <a:r>
              <a:rPr lang="sk-SK" sz="2400" b="1" dirty="0">
                <a:latin typeface="Arial" panose="020B0604020202020204" pitchFamily="34" charset="0"/>
                <a:cs typeface="Arial" panose="020B0604020202020204" pitchFamily="34" charset="0"/>
              </a:rPr>
              <a:t>Ako ľudstvo vyhútalo vzorec pre kinetickú energiu</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118477"/>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12</a:t>
            </a:fld>
            <a:endParaRPr lang="sk-SK"/>
          </a:p>
        </p:txBody>
      </p:sp>
      <p:pic>
        <p:nvPicPr>
          <p:cNvPr id="25" name="Picture 24"/>
          <p:cNvPicPr>
            <a:picLocks noChangeAspect="1"/>
          </p:cNvPicPr>
          <p:nvPr/>
        </p:nvPicPr>
        <p:blipFill>
          <a:blip r:embed="rId9"/>
          <a:stretch>
            <a:fillRect/>
          </a:stretch>
        </p:blipFill>
        <p:spPr>
          <a:xfrm>
            <a:off x="453220" y="533255"/>
            <a:ext cx="3401604" cy="2301208"/>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4123398" y="212774"/>
                <a:ext cx="4715436"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Lis: dopad telesa hmotnosti </a:t>
                </a:r>
                <a14:m>
                  <m:oMath xmlns:m="http://schemas.openxmlformats.org/officeDocument/2006/math">
                    <m:r>
                      <a:rPr lang="sk-SK" b="0" i="1" smtClean="0">
                        <a:latin typeface="Cambria Math" panose="02040503050406030204" pitchFamily="18" charset="0"/>
                        <a:cs typeface="Arial" panose="020B0604020202020204" pitchFamily="34" charset="0"/>
                      </a:rPr>
                      <m:t>𝑚</m:t>
                    </m:r>
                  </m:oMath>
                </a14:m>
                <a:r>
                  <a:rPr lang="sk-SK" dirty="0">
                    <a:latin typeface="Arial" panose="020B0604020202020204" pitchFamily="34" charset="0"/>
                    <a:cs typeface="Arial" panose="020B0604020202020204" pitchFamily="34" charset="0"/>
                  </a:rPr>
                  <a:t> rýchlosťou     spôsobí, že predmet pôvodne výšky </a:t>
                </a:r>
                <a14:m>
                  <m:oMath xmlns:m="http://schemas.openxmlformats.org/officeDocument/2006/math">
                    <m:r>
                      <a:rPr lang="sk-SK" b="0" i="1" smtClean="0">
                        <a:latin typeface="Cambria Math" panose="02040503050406030204" pitchFamily="18" charset="0"/>
                        <a:cs typeface="Arial" panose="020B0604020202020204" pitchFamily="34" charset="0"/>
                      </a:rPr>
                      <m:t>𝐻</m:t>
                    </m:r>
                  </m:oMath>
                </a14:m>
                <a:r>
                  <a:rPr lang="sk-SK" b="1"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sa zlisuje na zanedbateľnú hrúbku. Odhadneme silu, ktorá to spôsobí.</a:t>
                </a:r>
              </a:p>
              <a:p>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Teleso sa zastaví na dráhe dĺžky </a:t>
                </a:r>
                <a14:m>
                  <m:oMath xmlns:m="http://schemas.openxmlformats.org/officeDocument/2006/math">
                    <m:r>
                      <a:rPr lang="sk-SK" b="0" i="1" smtClean="0">
                        <a:latin typeface="Cambria Math" panose="02040503050406030204" pitchFamily="18" charset="0"/>
                        <a:cs typeface="Arial" panose="020B0604020202020204" pitchFamily="34" charset="0"/>
                      </a:rPr>
                      <m:t>𝑠</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𝐻</m:t>
                    </m:r>
                  </m:oMath>
                </a14:m>
                <a:r>
                  <a:rPr lang="sk-SK" dirty="0">
                    <a:latin typeface="Arial" panose="020B0604020202020204" pitchFamily="34" charset="0"/>
                    <a:cs typeface="Arial" panose="020B0604020202020204" pitchFamily="34" charset="0"/>
                  </a:rPr>
                  <a:t>. Sila bude  na dráhe premenlivá, jej graf môže vyzerať napríklad takto. Priemerná sila na dráhe H sa vypočíta takto</a:t>
                </a:r>
                <a:endParaRPr lang="en-US" dirty="0">
                  <a:latin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123398" y="212774"/>
                <a:ext cx="4715436" cy="2585323"/>
              </a:xfrm>
              <a:prstGeom prst="rect">
                <a:avLst/>
              </a:prstGeom>
              <a:blipFill rotWithShape="0">
                <a:blip r:embed="rId12"/>
                <a:stretch>
                  <a:fillRect l="-1034" t="-1415" r="-904" b="-2830"/>
                </a:stretch>
              </a:blipFill>
            </p:spPr>
            <p:txBody>
              <a:bodyPr/>
              <a:lstStyle/>
              <a:p>
                <a:r>
                  <a:rPr lang="sk-SK">
                    <a:noFill/>
                  </a:rPr>
                  <a:t> </a:t>
                </a:r>
              </a:p>
            </p:txBody>
          </p:sp>
        </mc:Fallback>
      </mc:AlternateContent>
      <p:cxnSp>
        <p:nvCxnSpPr>
          <p:cNvPr id="29" name="Straight Connector 28"/>
          <p:cNvCxnSpPr/>
          <p:nvPr/>
        </p:nvCxnSpPr>
        <p:spPr>
          <a:xfrm>
            <a:off x="573741" y="3056966"/>
            <a:ext cx="0" cy="19453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82706" y="4984377"/>
            <a:ext cx="31376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582706" y="3518083"/>
            <a:ext cx="2608729" cy="1475259"/>
          </a:xfrm>
          <a:custGeom>
            <a:avLst/>
            <a:gdLst>
              <a:gd name="connsiteX0" fmla="*/ 0 w 2608729"/>
              <a:gd name="connsiteY0" fmla="*/ 1466294 h 1475259"/>
              <a:gd name="connsiteX1" fmla="*/ 251011 w 2608729"/>
              <a:gd name="connsiteY1" fmla="*/ 1385612 h 1475259"/>
              <a:gd name="connsiteX2" fmla="*/ 466164 w 2608729"/>
              <a:gd name="connsiteY2" fmla="*/ 1242177 h 1475259"/>
              <a:gd name="connsiteX3" fmla="*/ 537882 w 2608729"/>
              <a:gd name="connsiteY3" fmla="*/ 1098741 h 1475259"/>
              <a:gd name="connsiteX4" fmla="*/ 618564 w 2608729"/>
              <a:gd name="connsiteY4" fmla="*/ 937377 h 1475259"/>
              <a:gd name="connsiteX5" fmla="*/ 797858 w 2608729"/>
              <a:gd name="connsiteY5" fmla="*/ 784977 h 1475259"/>
              <a:gd name="connsiteX6" fmla="*/ 905435 w 2608729"/>
              <a:gd name="connsiteY6" fmla="*/ 623612 h 1475259"/>
              <a:gd name="connsiteX7" fmla="*/ 968188 w 2608729"/>
              <a:gd name="connsiteY7" fmla="*/ 417424 h 1475259"/>
              <a:gd name="connsiteX8" fmla="*/ 1048870 w 2608729"/>
              <a:gd name="connsiteY8" fmla="*/ 157447 h 1475259"/>
              <a:gd name="connsiteX9" fmla="*/ 1165411 w 2608729"/>
              <a:gd name="connsiteY9" fmla="*/ 31941 h 1475259"/>
              <a:gd name="connsiteX10" fmla="*/ 1255058 w 2608729"/>
              <a:gd name="connsiteY10" fmla="*/ 5047 h 1475259"/>
              <a:gd name="connsiteX11" fmla="*/ 1389529 w 2608729"/>
              <a:gd name="connsiteY11" fmla="*/ 112624 h 1475259"/>
              <a:gd name="connsiteX12" fmla="*/ 1532964 w 2608729"/>
              <a:gd name="connsiteY12" fmla="*/ 408459 h 1475259"/>
              <a:gd name="connsiteX13" fmla="*/ 1631576 w 2608729"/>
              <a:gd name="connsiteY13" fmla="*/ 856694 h 1475259"/>
              <a:gd name="connsiteX14" fmla="*/ 1792941 w 2608729"/>
              <a:gd name="connsiteY14" fmla="*/ 1000130 h 1475259"/>
              <a:gd name="connsiteX15" fmla="*/ 1999129 w 2608729"/>
              <a:gd name="connsiteY15" fmla="*/ 1206318 h 1475259"/>
              <a:gd name="connsiteX16" fmla="*/ 2088776 w 2608729"/>
              <a:gd name="connsiteY16" fmla="*/ 1233212 h 1475259"/>
              <a:gd name="connsiteX17" fmla="*/ 2330823 w 2608729"/>
              <a:gd name="connsiteY17" fmla="*/ 1349753 h 1475259"/>
              <a:gd name="connsiteX18" fmla="*/ 2608729 w 2608729"/>
              <a:gd name="connsiteY18" fmla="*/ 1475259 h 14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8729" h="1475259">
                <a:moveTo>
                  <a:pt x="0" y="1466294"/>
                </a:moveTo>
                <a:cubicBezTo>
                  <a:pt x="86658" y="1444629"/>
                  <a:pt x="173317" y="1422965"/>
                  <a:pt x="251011" y="1385612"/>
                </a:cubicBezTo>
                <a:cubicBezTo>
                  <a:pt x="328705" y="1348259"/>
                  <a:pt x="418352" y="1289989"/>
                  <a:pt x="466164" y="1242177"/>
                </a:cubicBezTo>
                <a:cubicBezTo>
                  <a:pt x="513976" y="1194365"/>
                  <a:pt x="537882" y="1098741"/>
                  <a:pt x="537882" y="1098741"/>
                </a:cubicBezTo>
                <a:cubicBezTo>
                  <a:pt x="563282" y="1047941"/>
                  <a:pt x="575235" y="989671"/>
                  <a:pt x="618564" y="937377"/>
                </a:cubicBezTo>
                <a:cubicBezTo>
                  <a:pt x="661893" y="885083"/>
                  <a:pt x="750046" y="837271"/>
                  <a:pt x="797858" y="784977"/>
                </a:cubicBezTo>
                <a:cubicBezTo>
                  <a:pt x="845670" y="732683"/>
                  <a:pt x="877047" y="684871"/>
                  <a:pt x="905435" y="623612"/>
                </a:cubicBezTo>
                <a:cubicBezTo>
                  <a:pt x="933823" y="562353"/>
                  <a:pt x="944282" y="495118"/>
                  <a:pt x="968188" y="417424"/>
                </a:cubicBezTo>
                <a:cubicBezTo>
                  <a:pt x="992094" y="339730"/>
                  <a:pt x="1016000" y="221694"/>
                  <a:pt x="1048870" y="157447"/>
                </a:cubicBezTo>
                <a:cubicBezTo>
                  <a:pt x="1081740" y="93200"/>
                  <a:pt x="1131046" y="57341"/>
                  <a:pt x="1165411" y="31941"/>
                </a:cubicBezTo>
                <a:cubicBezTo>
                  <a:pt x="1199776" y="6541"/>
                  <a:pt x="1217705" y="-8400"/>
                  <a:pt x="1255058" y="5047"/>
                </a:cubicBezTo>
                <a:cubicBezTo>
                  <a:pt x="1292411" y="18494"/>
                  <a:pt x="1343211" y="45389"/>
                  <a:pt x="1389529" y="112624"/>
                </a:cubicBezTo>
                <a:cubicBezTo>
                  <a:pt x="1435847" y="179859"/>
                  <a:pt x="1492623" y="284447"/>
                  <a:pt x="1532964" y="408459"/>
                </a:cubicBezTo>
                <a:cubicBezTo>
                  <a:pt x="1573305" y="532471"/>
                  <a:pt x="1588247" y="758082"/>
                  <a:pt x="1631576" y="856694"/>
                </a:cubicBezTo>
                <a:cubicBezTo>
                  <a:pt x="1674906" y="955306"/>
                  <a:pt x="1731682" y="941859"/>
                  <a:pt x="1792941" y="1000130"/>
                </a:cubicBezTo>
                <a:cubicBezTo>
                  <a:pt x="1854200" y="1058401"/>
                  <a:pt x="1949823" y="1167471"/>
                  <a:pt x="1999129" y="1206318"/>
                </a:cubicBezTo>
                <a:cubicBezTo>
                  <a:pt x="2048435" y="1245165"/>
                  <a:pt x="2033494" y="1209306"/>
                  <a:pt x="2088776" y="1233212"/>
                </a:cubicBezTo>
                <a:cubicBezTo>
                  <a:pt x="2144058" y="1257118"/>
                  <a:pt x="2244164" y="1309412"/>
                  <a:pt x="2330823" y="1349753"/>
                </a:cubicBezTo>
                <a:cubicBezTo>
                  <a:pt x="2417482" y="1390094"/>
                  <a:pt x="2513105" y="1432676"/>
                  <a:pt x="2608729" y="147525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298823" y="3445436"/>
            <a:ext cx="180975" cy="173355"/>
          </a:xfrm>
          <a:prstGeom prst="rect">
            <a:avLst/>
          </a:prstGeom>
        </p:spPr>
      </p:pic>
      <p:pic>
        <p:nvPicPr>
          <p:cNvPr id="36" name="Picture 35"/>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777129" y="5005295"/>
            <a:ext cx="95250" cy="114300"/>
          </a:xfrm>
          <a:prstGeom prst="rect">
            <a:avLst/>
          </a:prstGeom>
        </p:spPr>
      </p:pic>
      <p:pic>
        <p:nvPicPr>
          <p:cNvPr id="38" name="Picture 37"/>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086845" y="5094939"/>
            <a:ext cx="213360" cy="173355"/>
          </a:xfrm>
          <a:prstGeom prst="rect">
            <a:avLst/>
          </a:prstGeom>
        </p:spPr>
      </p:pic>
      <p:cxnSp>
        <p:nvCxnSpPr>
          <p:cNvPr id="40" name="Straight Connector 39"/>
          <p:cNvCxnSpPr/>
          <p:nvPr/>
        </p:nvCxnSpPr>
        <p:spPr>
          <a:xfrm>
            <a:off x="573741" y="4303060"/>
            <a:ext cx="2608729"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970305" y="4028142"/>
            <a:ext cx="180975" cy="215265"/>
          </a:xfrm>
          <a:prstGeom prst="rect">
            <a:avLst/>
          </a:prstGeom>
        </p:spPr>
      </p:pic>
      <p:pic>
        <p:nvPicPr>
          <p:cNvPr id="46" name="Picture 45"/>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5391874" y="2796135"/>
            <a:ext cx="1604772" cy="574358"/>
          </a:xfrm>
          <a:prstGeom prst="rect">
            <a:avLst/>
          </a:prstGeom>
        </p:spPr>
      </p:pic>
      <p:sp>
        <p:nvSpPr>
          <p:cNvPr id="44" name="TextBox 43"/>
          <p:cNvSpPr txBox="1"/>
          <p:nvPr/>
        </p:nvSpPr>
        <p:spPr>
          <a:xfrm>
            <a:off x="4123399" y="3391585"/>
            <a:ext cx="437477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 tým výrazom sa trochu pohráme:</a:t>
            </a:r>
            <a:endParaRPr lang="en-US" dirty="0">
              <a:latin typeface="Arial" panose="020B0604020202020204" pitchFamily="34" charset="0"/>
              <a:cs typeface="Arial" panose="020B0604020202020204" pitchFamily="34" charset="0"/>
            </a:endParaRPr>
          </a:p>
        </p:txBody>
      </p:sp>
      <p:pic>
        <p:nvPicPr>
          <p:cNvPr id="50" name="Picture 49"/>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207802" y="3707241"/>
            <a:ext cx="4629150" cy="1195007"/>
          </a:xfrm>
          <a:prstGeom prst="rect">
            <a:avLst/>
          </a:prstGeom>
        </p:spPr>
      </p:pic>
      <p:sp>
        <p:nvSpPr>
          <p:cNvPr id="51" name="TextBox 50"/>
          <p:cNvSpPr txBox="1"/>
          <p:nvPr/>
        </p:nvSpPr>
        <p:spPr>
          <a:xfrm>
            <a:off x="183502" y="5773088"/>
            <a:ext cx="8507506"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Zistili sme, že pri danej hrúbke lisovaného materiálu jej dôležitý výraz</a:t>
            </a:r>
            <a:endParaRPr lang="en-US" dirty="0">
              <a:latin typeface="Arial" panose="020B0604020202020204" pitchFamily="34" charset="0"/>
              <a:cs typeface="Arial" panose="020B0604020202020204" pitchFamily="34" charset="0"/>
            </a:endParaRPr>
          </a:p>
        </p:txBody>
      </p:sp>
      <p:pic>
        <p:nvPicPr>
          <p:cNvPr id="52" name="Picture 51"/>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4162612" y="6188636"/>
            <a:ext cx="540068" cy="46291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217437" y="4973216"/>
                <a:ext cx="4730620"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chcem lisovať rôzne materiály rovnakej hrúbky, potrebujem niekedy väčšiu a inokedy menšiu silu. Mám k dispozícii voľbu  </a:t>
                </a:r>
                <a14:m>
                  <m:oMath xmlns:m="http://schemas.openxmlformats.org/officeDocument/2006/math">
                    <m:r>
                      <a:rPr lang="sk-SK" b="0" i="1" smtClean="0">
                        <a:latin typeface="Cambria Math" panose="02040503050406030204" pitchFamily="18" charset="0"/>
                        <a:cs typeface="Arial" panose="020B0604020202020204" pitchFamily="34" charset="0"/>
                      </a:rPr>
                      <m:t>𝑚</m:t>
                    </m:r>
                    <m:r>
                      <a:rPr lang="sk-SK" b="0" i="1" smtClean="0">
                        <a:latin typeface="Cambria Math" panose="02040503050406030204" pitchFamily="18" charset="0"/>
                        <a:cs typeface="Arial" panose="020B0604020202020204" pitchFamily="34" charset="0"/>
                      </a:rPr>
                      <m:t> </m:t>
                    </m:r>
                    <m:r>
                      <a:rPr lang="sk-SK" b="0" i="1" smtClean="0">
                        <a:latin typeface="Cambria Math" panose="02040503050406030204" pitchFamily="18" charset="0"/>
                        <a:cs typeface="Arial" panose="020B0604020202020204" pitchFamily="34" charset="0"/>
                      </a:rPr>
                      <m:t>𝑎</m:t>
                    </m:r>
                    <m:r>
                      <a:rPr lang="sk-SK" b="0" i="1" smtClean="0">
                        <a:latin typeface="Cambria Math" panose="02040503050406030204" pitchFamily="18" charset="0"/>
                        <a:cs typeface="Arial" panose="020B0604020202020204" pitchFamily="34" charset="0"/>
                      </a:rPr>
                      <m:t> </m:t>
                    </m:r>
                    <m:r>
                      <a:rPr lang="sk-SK" b="0" i="1" smtClean="0">
                        <a:latin typeface="Cambria Math" panose="02040503050406030204" pitchFamily="18" charset="0"/>
                        <a:cs typeface="Arial" panose="020B0604020202020204" pitchFamily="34" charset="0"/>
                      </a:rPr>
                      <m:t>𝑣</m:t>
                    </m:r>
                    <m:r>
                      <a:rPr lang="sk-SK" b="0" i="1" smtClean="0">
                        <a:latin typeface="Cambria Math" panose="02040503050406030204" pitchFamily="18" charset="0"/>
                        <a:cs typeface="Arial" panose="020B0604020202020204" pitchFamily="34" charset="0"/>
                      </a:rPr>
                      <m:t>.</m:t>
                    </m:r>
                  </m:oMath>
                </a14:m>
                <a:endParaRPr lang="en-US"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17437" y="4973216"/>
                <a:ext cx="4730620" cy="923330"/>
              </a:xfrm>
              <a:prstGeom prst="rect">
                <a:avLst/>
              </a:prstGeom>
              <a:blipFill rotWithShape="0">
                <a:blip r:embed="rId20"/>
                <a:stretch>
                  <a:fillRect l="-1160" t="-3974" r="-2320" b="-9934"/>
                </a:stretch>
              </a:blipFill>
            </p:spPr>
            <p:txBody>
              <a:bodyPr/>
              <a:lstStyle/>
              <a:p>
                <a:r>
                  <a:rPr lang="en-US">
                    <a:noFill/>
                  </a:rPr>
                  <a:t> </a:t>
                </a:r>
              </a:p>
            </p:txBody>
          </p:sp>
        </mc:Fallback>
      </mc:AlternateContent>
    </p:spTree>
    <p:extLst>
      <p:ext uri="{BB962C8B-B14F-4D97-AF65-F5344CB8AC3E}">
        <p14:creationId xmlns:p14="http://schemas.microsoft.com/office/powerpoint/2010/main" val="360161404"/>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941" y="2063412"/>
            <a:ext cx="8406429" cy="31393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histórii fyziky nejakú dobu súťažili medzi sebou dva vzorce. </a:t>
            </a:r>
            <a:r>
              <a:rPr lang="sk-SK" dirty="0" err="1">
                <a:latin typeface="Arial" panose="020B0604020202020204" pitchFamily="34" charset="0"/>
                <a:cs typeface="Arial" panose="020B0604020202020204" pitchFamily="34" charset="0"/>
              </a:rPr>
              <a:t>Leibnizov</a:t>
            </a:r>
            <a:r>
              <a:rPr lang="sk-SK" dirty="0">
                <a:latin typeface="Arial" panose="020B0604020202020204" pitchFamily="34" charset="0"/>
                <a:cs typeface="Arial" panose="020B0604020202020204" pitchFamily="34" charset="0"/>
              </a:rPr>
              <a:t> vzorec pre „vis </a:t>
            </a:r>
            <a:r>
              <a:rPr lang="sk-SK" dirty="0" err="1">
                <a:latin typeface="Arial" panose="020B0604020202020204" pitchFamily="34" charset="0"/>
                <a:cs typeface="Arial" panose="020B0604020202020204" pitchFamily="34" charset="0"/>
              </a:rPr>
              <a:t>viva</a:t>
            </a:r>
            <a:r>
              <a:rPr lang="sk-SK" dirty="0">
                <a:latin typeface="Arial" panose="020B0604020202020204" pitchFamily="34" charset="0"/>
                <a:cs typeface="Arial" panose="020B0604020202020204" pitchFamily="34" charset="0"/>
              </a:rPr>
              <a:t>“           a Newtonov a </a:t>
            </a:r>
            <a:r>
              <a:rPr lang="sk-SK" dirty="0" err="1">
                <a:latin typeface="Arial" panose="020B0604020202020204" pitchFamily="34" charset="0"/>
                <a:cs typeface="Arial" panose="020B0604020202020204" pitchFamily="34" charset="0"/>
              </a:rPr>
              <a:t>Descartesov</a:t>
            </a:r>
            <a:r>
              <a:rPr lang="sk-SK" dirty="0">
                <a:latin typeface="Arial" panose="020B0604020202020204" pitchFamily="34" charset="0"/>
                <a:cs typeface="Arial" panose="020B0604020202020204" pitchFamily="34" charset="0"/>
              </a:rPr>
              <a:t> pre „</a:t>
            </a:r>
            <a:r>
              <a:rPr lang="sk-SK" dirty="0" err="1">
                <a:latin typeface="Arial" panose="020B0604020202020204" pitchFamily="34" charset="0"/>
                <a:cs typeface="Arial" panose="020B0604020202020204" pitchFamily="34" charset="0"/>
              </a:rPr>
              <a:t>quantity</a:t>
            </a:r>
            <a:r>
              <a:rPr lang="sk-SK" dirty="0">
                <a:latin typeface="Arial" panose="020B0604020202020204" pitchFamily="34" charset="0"/>
                <a:cs typeface="Arial" panose="020B0604020202020204" pitchFamily="34" charset="0"/>
              </a:rPr>
              <a:t> of </a:t>
            </a:r>
            <a:r>
              <a:rPr lang="sk-SK" dirty="0" err="1">
                <a:latin typeface="Arial" panose="020B0604020202020204" pitchFamily="34" charset="0"/>
                <a:cs typeface="Arial" panose="020B0604020202020204" pitchFamily="34" charset="0"/>
              </a:rPr>
              <a:t>motion</a:t>
            </a:r>
            <a:r>
              <a:rPr lang="sk-SK" dirty="0">
                <a:latin typeface="Arial" panose="020B0604020202020204" pitchFamily="34" charset="0"/>
                <a:cs typeface="Arial" panose="020B0604020202020204" pitchFamily="34" charset="0"/>
              </a:rPr>
              <a:t>“       . Žiaden nevyhral, lebo oba sa týkajú zachovávajúcich sa veličín, rôznych, s rôznym významom: energie a hybnosti. Zrejme prvý, kto použil termín energia v modernom zmysle bol </a:t>
            </a:r>
            <a:r>
              <a:rPr lang="sk-SK" dirty="0" err="1">
                <a:latin typeface="Arial" panose="020B0604020202020204" pitchFamily="34" charset="0"/>
                <a:cs typeface="Arial" panose="020B0604020202020204" pitchFamily="34" charset="0"/>
              </a:rPr>
              <a:t>T.Young</a:t>
            </a:r>
            <a:r>
              <a:rPr lang="sk-SK" dirty="0">
                <a:latin typeface="Arial" panose="020B0604020202020204" pitchFamily="34" charset="0"/>
                <a:cs typeface="Arial" panose="020B0604020202020204" pitchFamily="34" charset="0"/>
              </a:rPr>
              <a:t> v roku 1807 (ten </a:t>
            </a:r>
            <a:r>
              <a:rPr lang="sk-SK" dirty="0" err="1">
                <a:latin typeface="Arial" panose="020B0604020202020204" pitchFamily="34" charset="0"/>
                <a:cs typeface="Arial" panose="020B0604020202020204" pitchFamily="34" charset="0"/>
              </a:rPr>
              <a:t>Young</a:t>
            </a:r>
            <a:r>
              <a:rPr lang="sk-SK" dirty="0">
                <a:latin typeface="Arial" panose="020B0604020202020204" pitchFamily="34" charset="0"/>
                <a:cs typeface="Arial" panose="020B0604020202020204" pitchFamily="34" charset="0"/>
              </a:rPr>
              <a:t> po ktorom je pomenovaný modul pružnosti a ten, ktorý pretláčal vlnovú teóriu svetla oproti </a:t>
            </a:r>
            <a:r>
              <a:rPr lang="sk-SK" dirty="0" err="1">
                <a:latin typeface="Arial" panose="020B0604020202020204" pitchFamily="34" charset="0"/>
                <a:cs typeface="Arial" panose="020B0604020202020204" pitchFamily="34" charset="0"/>
              </a:rPr>
              <a:t>Newtonovej</a:t>
            </a:r>
            <a:r>
              <a:rPr lang="sk-SK" dirty="0">
                <a:latin typeface="Arial" panose="020B0604020202020204" pitchFamily="34" charset="0"/>
                <a:cs typeface="Arial" panose="020B0604020202020204" pitchFamily="34" charset="0"/>
              </a:rPr>
              <a:t> korpuskulárnej).</a:t>
            </a:r>
          </a:p>
          <a:p>
            <a:endParaRPr lang="sk-SK" sz="12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Faktom ostáva, že </a:t>
            </a:r>
            <a:r>
              <a:rPr lang="en-US" dirty="0" err="1">
                <a:latin typeface="Arial" panose="020B0604020202020204" pitchFamily="34" charset="0"/>
                <a:cs typeface="Arial" panose="020B0604020202020204" pitchFamily="34" charset="0"/>
              </a:rPr>
              <a:t>lep</a:t>
            </a:r>
            <a:r>
              <a:rPr lang="sk-SK" dirty="0">
                <a:latin typeface="Arial" panose="020B0604020202020204" pitchFamily="34" charset="0"/>
                <a:cs typeface="Arial" panose="020B0604020202020204" pitchFamily="34" charset="0"/>
              </a:rPr>
              <a:t>šou mierou schopnosti urýchleného telesa rozbíjať orechy (alebo hlavy) je kinetická energia, definovaná voči </a:t>
            </a:r>
            <a:r>
              <a:rPr lang="sk-SK" dirty="0" err="1">
                <a:latin typeface="Arial" panose="020B0604020202020204" pitchFamily="34" charset="0"/>
                <a:cs typeface="Arial" panose="020B0604020202020204" pitchFamily="34" charset="0"/>
              </a:rPr>
              <a:t>Leibnizovej</a:t>
            </a:r>
            <a:r>
              <a:rPr lang="sk-SK" dirty="0">
                <a:latin typeface="Arial" panose="020B0604020202020204" pitchFamily="34" charset="0"/>
                <a:cs typeface="Arial" panose="020B0604020202020204" pitchFamily="34" charset="0"/>
              </a:rPr>
              <a:t> vis </a:t>
            </a:r>
            <a:r>
              <a:rPr lang="sk-SK" dirty="0" err="1">
                <a:latin typeface="Arial" panose="020B0604020202020204" pitchFamily="34" charset="0"/>
                <a:cs typeface="Arial" panose="020B0604020202020204" pitchFamily="34" charset="0"/>
              </a:rPr>
              <a:t>vitalis</a:t>
            </a:r>
            <a:r>
              <a:rPr lang="sk-SK" dirty="0">
                <a:latin typeface="Arial" panose="020B0604020202020204" pitchFamily="34" charset="0"/>
                <a:cs typeface="Arial" panose="020B0604020202020204" pitchFamily="34" charset="0"/>
              </a:rPr>
              <a:t> navyše s faktorom ½, aby to sedelo so vzorcom pre prácu </a:t>
            </a:r>
            <a:r>
              <a:rPr lang="sk-SK" dirty="0" err="1">
                <a:latin typeface="Arial" panose="020B0604020202020204" pitchFamily="34" charset="0"/>
                <a:cs typeface="Arial" panose="020B0604020202020204" pitchFamily="34" charset="0"/>
              </a:rPr>
              <a:t>F.s</a:t>
            </a:r>
            <a:r>
              <a:rPr lang="sk-SK" dirty="0">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fld id="{1BCE0CA2-1A48-4B23-8A77-1A9F640E54E6}" type="slidenum">
              <a:rPr lang="sk-SK" smtClean="0"/>
              <a:t>13</a:t>
            </a:fld>
            <a:endParaRPr lang="sk-SK"/>
          </a:p>
        </p:txBody>
      </p:sp>
      <p:pic>
        <p:nvPicPr>
          <p:cNvPr id="1026" name="Picture 2" descr="http://www.antiquaprintgallery.com/ekmps/shops/richben90/images/sieges-battering-ram-in-use-antique-print-1845-70508-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0823" y="345098"/>
            <a:ext cx="2031812" cy="17094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yload356.cargocollective.com/1/3/112338/9437213/crkvnk_DavidxGoliath_1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3318" y="326104"/>
            <a:ext cx="2598409" cy="14633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dn6.bigcommerce.com/s-fme25/products/917/images/14380/ach131d__67922.1438653205.1280.1280.jpg?c=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60" y="161365"/>
            <a:ext cx="1581489" cy="16402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vignette1.wikia.nocookie.net/marioluigi/images/6/64/Mlpit-mario-baby-hammer.jpg/revision/latest?cb=201001010945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4752" y="344939"/>
            <a:ext cx="1233954" cy="14347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817749" y="2406251"/>
            <a:ext cx="394335" cy="202311"/>
          </a:xfrm>
          <a:prstGeom prst="rect">
            <a:avLst/>
          </a:prstGeom>
        </p:spPr>
      </p:pic>
      <p:sp>
        <p:nvSpPr>
          <p:cNvPr id="6" name="TextBox 5"/>
          <p:cNvSpPr txBox="1"/>
          <p:nvPr/>
        </p:nvSpPr>
        <p:spPr>
          <a:xfrm>
            <a:off x="236260" y="5163291"/>
            <a:ext cx="8641977"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Takže prvý a základný vzorec do „Feynmanovej zbierky vzorcov“ pomocou ktorých sa počíta energia je</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583252" y="2498454"/>
            <a:ext cx="303467" cy="102870"/>
          </a:xfrm>
          <a:prstGeom prst="rect">
            <a:avLst/>
          </a:prstGeom>
        </p:spPr>
      </p:pic>
      <p:pic>
        <p:nvPicPr>
          <p:cNvPr id="12" name="Picture 1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105462" y="5921380"/>
            <a:ext cx="540068" cy="462915"/>
          </a:xfrm>
          <a:prstGeom prst="rect">
            <a:avLst/>
          </a:prstGeom>
        </p:spPr>
      </p:pic>
      <p:sp>
        <p:nvSpPr>
          <p:cNvPr id="4" name="Rectangle 3"/>
          <p:cNvSpPr/>
          <p:nvPr/>
        </p:nvSpPr>
        <p:spPr>
          <a:xfrm>
            <a:off x="3931920" y="5715000"/>
            <a:ext cx="919807" cy="8239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750580147"/>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14</a:t>
            </a:fld>
            <a:endParaRPr lang="sk-SK"/>
          </a:p>
        </p:txBody>
      </p:sp>
      <mc:AlternateContent xmlns:mc="http://schemas.openxmlformats.org/markup-compatibility/2006" xmlns:a14="http://schemas.microsoft.com/office/drawing/2010/main">
        <mc:Choice Requires="a14">
          <p:sp>
            <p:nvSpPr>
              <p:cNvPr id="3" name="TextBox 2"/>
              <p:cNvSpPr txBox="1"/>
              <p:nvPr/>
            </p:nvSpPr>
            <p:spPr>
              <a:xfrm>
                <a:off x="308610" y="502920"/>
                <a:ext cx="8355330"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Jednou z techník, ako vyrobiť veľkú kinetickú energiu je postiť teleso z výšky voľným pádom.</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Externé teleso, Zem, pôsobí pri páde na teleso silou </a:t>
                </a:r>
                <a14:m>
                  <m:oMath xmlns:m="http://schemas.openxmlformats.org/officeDocument/2006/math">
                    <m:r>
                      <a:rPr lang="sk-SK" b="0" i="1" smtClean="0">
                        <a:latin typeface="Cambria Math" panose="02040503050406030204" pitchFamily="18" charset="0"/>
                        <a:cs typeface="Arial" panose="020B0604020202020204" pitchFamily="34" charset="0"/>
                      </a:rPr>
                      <m:t>𝑚𝑔</m:t>
                    </m:r>
                  </m:oMath>
                </a14:m>
                <a:r>
                  <a:rPr lang="sk-SK" dirty="0">
                    <a:latin typeface="Arial" panose="020B0604020202020204" pitchFamily="34" charset="0"/>
                    <a:cs typeface="Arial" panose="020B0604020202020204" pitchFamily="34" charset="0"/>
                  </a:rPr>
                  <a:t>, ktorá spôsobuje zrýchlenie </a:t>
                </a:r>
                <a14:m>
                  <m:oMath xmlns:m="http://schemas.openxmlformats.org/officeDocument/2006/math">
                    <m:r>
                      <a:rPr lang="sk-SK" b="0" i="1" smtClean="0">
                        <a:latin typeface="Cambria Math" panose="02040503050406030204" pitchFamily="18" charset="0"/>
                        <a:cs typeface="Arial" panose="020B0604020202020204" pitchFamily="34" charset="0"/>
                      </a:rPr>
                      <m:t>𝑔</m:t>
                    </m:r>
                    <m:r>
                      <a:rPr lang="sk-SK"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a teleso pri páde z výšky </a:t>
                </a:r>
                <a14:m>
                  <m:oMath xmlns:m="http://schemas.openxmlformats.org/officeDocument/2006/math">
                    <m:r>
                      <a:rPr lang="sk-SK" b="0" i="1" smtClean="0">
                        <a:latin typeface="Cambria Math" panose="02040503050406030204" pitchFamily="18" charset="0"/>
                        <a:cs typeface="Arial" panose="020B0604020202020204" pitchFamily="34" charset="0"/>
                      </a:rPr>
                      <m:t>h</m:t>
                    </m:r>
                  </m:oMath>
                </a14:m>
                <a:r>
                  <a:rPr lang="sk-SK" dirty="0">
                    <a:latin typeface="Arial" panose="020B0604020202020204" pitchFamily="34" charset="0"/>
                    <a:cs typeface="Arial" panose="020B0604020202020204" pitchFamily="34" charset="0"/>
                  </a:rPr>
                  <a:t> dosiahne kinetickú energiu (spočítateľnú podľa </a:t>
                </a:r>
                <a:r>
                  <a:rPr lang="sk-SK" dirty="0" err="1">
                    <a:latin typeface="Arial" panose="020B0604020202020204" pitchFamily="34" charset="0"/>
                    <a:cs typeface="Arial" panose="020B0604020202020204" pitchFamily="34" charset="0"/>
                  </a:rPr>
                  <a:t>Newtonovho</a:t>
                </a:r>
                <a:r>
                  <a:rPr lang="sk-SK" dirty="0">
                    <a:latin typeface="Arial" panose="020B0604020202020204" pitchFamily="34" charset="0"/>
                    <a:cs typeface="Arial" panose="020B0604020202020204" pitchFamily="34" charset="0"/>
                  </a:rPr>
                  <a:t> zákona sily)</a:t>
                </a:r>
              </a:p>
            </p:txBody>
          </p:sp>
        </mc:Choice>
        <mc:Fallback xmlns="">
          <p:sp>
            <p:nvSpPr>
              <p:cNvPr id="3" name="TextBox 2"/>
              <p:cNvSpPr txBox="1">
                <a:spLocks noRot="1" noChangeAspect="1" noMove="1" noResize="1" noEditPoints="1" noAdjustHandles="1" noChangeArrowheads="1" noChangeShapeType="1" noTextEdit="1"/>
              </p:cNvSpPr>
              <p:nvPr/>
            </p:nvSpPr>
            <p:spPr>
              <a:xfrm>
                <a:off x="308610" y="502920"/>
                <a:ext cx="8355330" cy="1754326"/>
              </a:xfrm>
              <a:prstGeom prst="rect">
                <a:avLst/>
              </a:prstGeom>
              <a:blipFill rotWithShape="0">
                <a:blip r:embed="rId6"/>
                <a:stretch>
                  <a:fillRect l="-657" t="-2091" r="-949" b="-4530"/>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28272" y="2256137"/>
            <a:ext cx="1308164" cy="46291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98974" y="2719052"/>
                <a:ext cx="8773576" cy="369331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Pri vyšetrovaní pohybu telesa v homogénnom gravitačnom poli (šikmý vrh) sme si všimli, že riešenia pohybových rovníc majú „kurióznu vlastnosť“, že je splnený zákon zachovania</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nazvali sme výraz </a:t>
                </a:r>
                <a14:m>
                  <m:oMath xmlns:m="http://schemas.openxmlformats.org/officeDocument/2006/math">
                    <m:r>
                      <a:rPr lang="sk-SK" b="0" i="1" smtClean="0">
                        <a:latin typeface="Cambria Math" panose="02040503050406030204" pitchFamily="18" charset="0"/>
                        <a:cs typeface="Arial" panose="020B0604020202020204" pitchFamily="34" charset="0"/>
                      </a:rPr>
                      <m:t>𝑚𝑔𝑧</m:t>
                    </m:r>
                  </m:oMath>
                </a14:m>
                <a:r>
                  <a:rPr lang="sk-SK" dirty="0">
                    <a:latin typeface="Arial" panose="020B0604020202020204" pitchFamily="34" charset="0"/>
                    <a:cs typeface="Arial" panose="020B0604020202020204" pitchFamily="34" charset="0"/>
                  </a:rPr>
                  <a:t> potenciálnou energiou, pridajúc ho do „zbierky </a:t>
                </a:r>
                <a:r>
                  <a:rPr lang="sk-SK" dirty="0" err="1">
                    <a:latin typeface="Arial" panose="020B0604020202020204" pitchFamily="34" charset="0"/>
                    <a:cs typeface="Arial" panose="020B0604020202020204" pitchFamily="34" charset="0"/>
                  </a:rPr>
                  <a:t>Feynmanových</a:t>
                </a:r>
                <a:r>
                  <a:rPr lang="sk-SK" dirty="0">
                    <a:latin typeface="Arial" panose="020B0604020202020204" pitchFamily="34" charset="0"/>
                    <a:cs typeface="Arial" panose="020B0604020202020204" pitchFamily="34" charset="0"/>
                  </a:rPr>
                  <a:t> vzorcov“. V amerických učebniciach býva zvykom neskočiť hneď na zákon zachovania energie ale upozorniť, že teleso pri pohybe v gravitačnom poli získava energiu (myslí sa kinetickú, lebo iný vzorec sa v danej chvíli nepozná) tým, že Zem koná prácu. (Viď napríklad odporúčaná učebnica </a:t>
                </a:r>
                <a:r>
                  <a:rPr lang="sk-SK" dirty="0" err="1">
                    <a:latin typeface="Arial" panose="020B0604020202020204" pitchFamily="34" charset="0"/>
                    <a:cs typeface="Arial" panose="020B0604020202020204" pitchFamily="34" charset="0"/>
                  </a:rPr>
                  <a:t>Halliday,Resnick</a:t>
                </a:r>
                <a:r>
                  <a:rPr lang="sk-SK" dirty="0">
                    <a:latin typeface="Arial" panose="020B0604020202020204" pitchFamily="34" charset="0"/>
                    <a:cs typeface="Arial" panose="020B0604020202020204" pitchFamily="34" charset="0"/>
                  </a:rPr>
                  <a:t> alebo MIT </a:t>
                </a:r>
                <a:r>
                  <a:rPr lang="sk-SK" dirty="0" err="1">
                    <a:latin typeface="Arial" panose="020B0604020202020204" pitchFamily="34" charset="0"/>
                    <a:cs typeface="Arial" panose="020B0604020202020204" pitchFamily="34" charset="0"/>
                  </a:rPr>
                  <a:t>Open</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course</a:t>
                </a:r>
                <a:r>
                  <a:rPr lang="sk-SK" dirty="0">
                    <a:latin typeface="Arial" panose="020B0604020202020204" pitchFamily="34" charset="0"/>
                    <a:cs typeface="Arial" panose="020B0604020202020204" pitchFamily="34" charset="0"/>
                  </a:rPr>
                  <a:t> na webe.) Získavanie energie konaním práce má dokonca „</a:t>
                </a:r>
                <a:r>
                  <a:rPr lang="sk-SK" dirty="0" err="1">
                    <a:latin typeface="Arial" panose="020B0604020202020204" pitchFamily="34" charset="0"/>
                    <a:cs typeface="Arial" panose="020B0604020202020204" pitchFamily="34" charset="0"/>
                  </a:rPr>
                  <a:t>oficializovaný</a:t>
                </a:r>
                <a:r>
                  <a:rPr lang="sk-SK" dirty="0">
                    <a:latin typeface="Arial" panose="020B0604020202020204" pitchFamily="34" charset="0"/>
                    <a:cs typeface="Arial" panose="020B0604020202020204" pitchFamily="34" charset="0"/>
                  </a:rPr>
                  <a:t> názov“ </a:t>
                </a:r>
                <a:r>
                  <a:rPr lang="sk-SK" dirty="0" err="1">
                    <a:latin typeface="Arial" panose="020B0604020202020204" pitchFamily="34" charset="0"/>
                    <a:cs typeface="Arial" panose="020B0604020202020204" pitchFamily="34" charset="0"/>
                  </a:rPr>
                  <a:t>work</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energy</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theorem</a:t>
                </a:r>
                <a:r>
                  <a:rPr lang="sk-SK" dirty="0">
                    <a:latin typeface="Arial" panose="020B0604020202020204" pitchFamily="34" charset="0"/>
                    <a:cs typeface="Arial" panose="020B0604020202020204" pitchFamily="34" charset="0"/>
                  </a:rPr>
                  <a:t>. V tomto prístupe sa výraz </a:t>
                </a:r>
                <a14:m>
                  <m:oMath xmlns:m="http://schemas.openxmlformats.org/officeDocument/2006/math">
                    <m:r>
                      <a:rPr lang="sk-SK" b="0" i="1" smtClean="0">
                        <a:latin typeface="Cambria Math" panose="02040503050406030204" pitchFamily="18" charset="0"/>
                        <a:cs typeface="Arial" panose="020B0604020202020204" pitchFamily="34" charset="0"/>
                      </a:rPr>
                      <m:t>𝑚𝑔h</m:t>
                    </m:r>
                  </m:oMath>
                </a14:m>
                <a:r>
                  <a:rPr lang="sk-SK" dirty="0">
                    <a:latin typeface="Arial" panose="020B0604020202020204" pitchFamily="34" charset="0"/>
                    <a:cs typeface="Arial" panose="020B0604020202020204" pitchFamily="34" charset="0"/>
                  </a:rPr>
                  <a:t> číta ako </a:t>
                </a:r>
                <a14:m>
                  <m:oMath xmlns:m="http://schemas.openxmlformats.org/officeDocument/2006/math">
                    <m:r>
                      <a:rPr lang="sk-SK" b="0" i="1" smtClean="0">
                        <a:latin typeface="Cambria Math" panose="02040503050406030204" pitchFamily="18" charset="0"/>
                        <a:cs typeface="Arial" panose="020B0604020202020204" pitchFamily="34" charset="0"/>
                      </a:rPr>
                      <m:t>𝑚𝑔</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h</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𝐹</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h</m:t>
                    </m:r>
                  </m:oMath>
                </a14:m>
                <a:r>
                  <a:rPr lang="sk-SK" dirty="0">
                    <a:latin typeface="Arial" panose="020B0604020202020204" pitchFamily="34" charset="0"/>
                    <a:cs typeface="Arial" panose="020B0604020202020204" pitchFamily="34" charset="0"/>
                  </a:rPr>
                  <a:t>, teda ako „sila-krát-dráha“, čo sa volá práca.</a:t>
                </a:r>
              </a:p>
            </p:txBody>
          </p:sp>
        </mc:Choice>
        <mc:Fallback xmlns="">
          <p:sp>
            <p:nvSpPr>
              <p:cNvPr id="6" name="TextBox 5"/>
              <p:cNvSpPr txBox="1">
                <a:spLocks noRot="1" noChangeAspect="1" noMove="1" noResize="1" noEditPoints="1" noAdjustHandles="1" noChangeArrowheads="1" noChangeShapeType="1" noTextEdit="1"/>
              </p:cNvSpPr>
              <p:nvPr/>
            </p:nvSpPr>
            <p:spPr>
              <a:xfrm>
                <a:off x="198974" y="2719052"/>
                <a:ext cx="8773576" cy="3693319"/>
              </a:xfrm>
              <a:prstGeom prst="rect">
                <a:avLst/>
              </a:prstGeom>
              <a:blipFill rotWithShape="0">
                <a:blip r:embed="rId8"/>
                <a:stretch>
                  <a:fillRect l="-625" t="-825" r="-973" b="-1650"/>
                </a:stretch>
              </a:blipFill>
            </p:spPr>
            <p:txBody>
              <a:bodyPr/>
              <a:lstStyle/>
              <a:p>
                <a:r>
                  <a:rPr lang="sk-SK">
                    <a:noFill/>
                  </a:rPr>
                  <a:t> </a:t>
                </a:r>
              </a:p>
            </p:txBody>
          </p:sp>
        </mc:Fallback>
      </mc:AlternateContent>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543346" y="3547548"/>
            <a:ext cx="2084832" cy="462915"/>
          </a:xfrm>
          <a:prstGeom prst="rect">
            <a:avLst/>
          </a:prstGeom>
        </p:spPr>
      </p:pic>
    </p:spTree>
    <p:extLst>
      <p:ext uri="{BB962C8B-B14F-4D97-AF65-F5344CB8AC3E}">
        <p14:creationId xmlns:p14="http://schemas.microsoft.com/office/powerpoint/2010/main" val="679417991"/>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15</a:t>
            </a:fld>
            <a:endParaRPr lang="sk-SK"/>
          </a:p>
        </p:txBody>
      </p:sp>
      <p:sp>
        <p:nvSpPr>
          <p:cNvPr id="3" name="TextBox 2"/>
          <p:cNvSpPr txBox="1"/>
          <p:nvPr/>
        </p:nvSpPr>
        <p:spPr>
          <a:xfrm>
            <a:off x="348615" y="178276"/>
            <a:ext cx="8298180"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Takže prvé, s čím sa študent mechaniky v Amerike zoznámi nie je zákon zachovania energie ale „</a:t>
            </a:r>
            <a:r>
              <a:rPr lang="sk-SK" dirty="0" err="1">
                <a:latin typeface="Arial" panose="020B0604020202020204" pitchFamily="34" charset="0"/>
                <a:cs typeface="Arial" panose="020B0604020202020204" pitchFamily="34" charset="0"/>
              </a:rPr>
              <a:t>work</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energy</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theorem</a:t>
            </a:r>
            <a:r>
              <a:rPr lang="sk-SK" dirty="0">
                <a:latin typeface="Arial" panose="020B0604020202020204" pitchFamily="34" charset="0"/>
                <a:cs typeface="Arial" panose="020B0604020202020204" pitchFamily="34" charset="0"/>
              </a:rPr>
              <a:t>“, ktorý hovorí, že</a:t>
            </a:r>
          </a:p>
        </p:txBody>
      </p:sp>
      <p:sp>
        <p:nvSpPr>
          <p:cNvPr id="4" name="TextBox 3"/>
          <p:cNvSpPr txBox="1"/>
          <p:nvPr/>
        </p:nvSpPr>
        <p:spPr>
          <a:xfrm>
            <a:off x="428625" y="840068"/>
            <a:ext cx="8378190" cy="369332"/>
          </a:xfrm>
          <a:prstGeom prst="rect">
            <a:avLst/>
          </a:prstGeom>
          <a:noFill/>
          <a:ln w="28575">
            <a:solidFill>
              <a:srgbClr val="FF0000"/>
            </a:solidFill>
          </a:ln>
        </p:spPr>
        <p:txBody>
          <a:bodyPr wrap="square" rtlCol="0">
            <a:spAutoFit/>
          </a:bodyPr>
          <a:lstStyle/>
          <a:p>
            <a:pPr algn="ctr"/>
            <a:r>
              <a:rPr lang="sk-SK" dirty="0">
                <a:latin typeface="Arial" panose="020B0604020202020204" pitchFamily="34" charset="0"/>
                <a:cs typeface="Arial" panose="020B0604020202020204" pitchFamily="34" charset="0"/>
              </a:rPr>
              <a:t>Zmena (kinetickej) energie telesa je krytá prácou externého objektu.</a:t>
            </a:r>
          </a:p>
        </p:txBody>
      </p:sp>
      <p:sp>
        <p:nvSpPr>
          <p:cNvPr id="5" name="TextBox 4"/>
          <p:cNvSpPr txBox="1"/>
          <p:nvPr/>
        </p:nvSpPr>
        <p:spPr>
          <a:xfrm>
            <a:off x="348615" y="1225689"/>
            <a:ext cx="8538210" cy="538609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našich zemepisných šírkach sa na takúto zovšeobecnenú formu zákona zachovania energie „s prácou na pravej strane“ (presnejšie možno zákona o „bilancii energie“) často neupozorňuje.</a:t>
            </a:r>
          </a:p>
          <a:p>
            <a:endParaRPr lang="sk-SK" sz="8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Didakticky aj konceptuálne je tu problém, či „prvotné je vajce alebo sliepka?“. Hovorím o pojmoch energia a práca.</a:t>
            </a:r>
          </a:p>
          <a:p>
            <a:r>
              <a:rPr lang="sk-SK" dirty="0">
                <a:latin typeface="Arial" panose="020B0604020202020204" pitchFamily="34" charset="0"/>
                <a:cs typeface="Arial" panose="020B0604020202020204" pitchFamily="34" charset="0"/>
              </a:rPr>
              <a:t>Často sa za prvotný pojem volí práca a potom sa energia „</a:t>
            </a:r>
            <a:r>
              <a:rPr lang="sk-SK" dirty="0" err="1">
                <a:latin typeface="Arial" panose="020B0604020202020204" pitchFamily="34" charset="0"/>
                <a:cs typeface="Arial" panose="020B0604020202020204" pitchFamily="34" charset="0"/>
              </a:rPr>
              <a:t>pseudodefinuje</a:t>
            </a:r>
            <a:r>
              <a:rPr lang="sk-SK" dirty="0">
                <a:latin typeface="Arial" panose="020B0604020202020204" pitchFamily="34" charset="0"/>
                <a:cs typeface="Arial" panose="020B0604020202020204" pitchFamily="34" charset="0"/>
              </a:rPr>
              <a:t>“ ako miera schopnosti telesa konať prácu. Alebo sa ako prvá definuje energia (kinetická, vis </a:t>
            </a:r>
            <a:r>
              <a:rPr lang="sk-SK" dirty="0" err="1">
                <a:latin typeface="Arial" panose="020B0604020202020204" pitchFamily="34" charset="0"/>
                <a:cs typeface="Arial" panose="020B0604020202020204" pitchFamily="34" charset="0"/>
              </a:rPr>
              <a:t>vitalis</a:t>
            </a:r>
            <a:r>
              <a:rPr lang="sk-SK" dirty="0">
                <a:latin typeface="Arial" panose="020B0604020202020204" pitchFamily="34" charset="0"/>
                <a:cs typeface="Arial" panose="020B0604020202020204" pitchFamily="34" charset="0"/>
              </a:rPr>
              <a:t>) a potom sa všimne, že sila-krát-dráha mení energiu a nazve sa to prácou.</a:t>
            </a:r>
          </a:p>
          <a:p>
            <a:endParaRPr lang="sk-SK" sz="105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Môj názor je taký, že debatovať o prvotnosti vajca je neužitočné, lebo „fyzika sa neodvodzuje“ ako matematika z nejakých primárnych axióm typu „Euklides“. Fyzika sa objavuje „po celých navzájom prepletených kusoch“ ako krajina videná z vrcholu kopca, keď sa rozptýli hmla. V prípade energie a práce je to napred hranie sa s nejasne definovanými koncepciami v rozličných situáciách, keď zrazu dostanem akýsi „aha-pocit“, že veď to všetko krásne funguje dokopy. Skúsenosťou vycizelovaný pojem energie porodí pojem práce a skúsenosťou vycizelovaný pojem práce porodí pojem energie. Teória sa neodvodzuje, ale „zrazu sa zjaví“. Najlepšie to vystihuje anglický termín „</a:t>
            </a:r>
            <a:r>
              <a:rPr lang="sk-SK" dirty="0" err="1">
                <a:latin typeface="Arial" panose="020B0604020202020204" pitchFamily="34" charset="0"/>
                <a:cs typeface="Arial" panose="020B0604020202020204" pitchFamily="34" charset="0"/>
              </a:rPr>
              <a:t>emergence</a:t>
            </a:r>
            <a:r>
              <a:rPr lang="sk-SK" dirty="0">
                <a:latin typeface="Arial" panose="020B0604020202020204" pitchFamily="34" charset="0"/>
                <a:cs typeface="Arial" panose="020B0604020202020204" pitchFamily="34" charset="0"/>
              </a:rPr>
              <a:t>“ (nepliesť s </a:t>
            </a:r>
            <a:r>
              <a:rPr lang="sk-SK" dirty="0" err="1">
                <a:latin typeface="Arial" panose="020B0604020202020204" pitchFamily="34" charset="0"/>
                <a:cs typeface="Arial" panose="020B0604020202020204" pitchFamily="34" charset="0"/>
              </a:rPr>
              <a:t>emergency</a:t>
            </a:r>
            <a:r>
              <a:rPr lang="sk-SK"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98483067"/>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16</a:t>
            </a:fld>
            <a:endParaRPr lang="sk-SK"/>
          </a:p>
        </p:txBody>
      </p:sp>
      <p:sp>
        <p:nvSpPr>
          <p:cNvPr id="3" name="TextBox 2"/>
          <p:cNvSpPr txBox="1"/>
          <p:nvPr/>
        </p:nvSpPr>
        <p:spPr>
          <a:xfrm>
            <a:off x="217170" y="160020"/>
            <a:ext cx="8652510" cy="563231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Spomenuli sme niekedy na začiatku našich diskusií o fyzike, že fyzika si nekladie za úlohu „všetko alebo nič“. Teda že neskúma svet v celostnosti ale je spokojná s cestou chápať svet po kúskoch.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Prakticky to znamená vyčleniť nejakú časť sveta, nazvať to „skúmaný fyzikálny systém“ a snažiť sa pochopiť, ako funguje. Taký systém spravidla nežije vo svet sám, pôsobia naň (interagujú s ním) externé objekty. Takže „pochopiť systém ako funguje“ spravidla znamená pochopiť ho v nejakom vonkajšom kontexte v interakcii s vonkajšími objektami.</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Keď teda chcem pochopiť „padajúci kameň“, potom to chápem v kontexte gravitačného pôsobenia Zeme ako vonkajšieho objektu. V tomto prípade je to značne uľahčené tým, že síce je </a:t>
            </a:r>
            <a:r>
              <a:rPr lang="sk-SK" dirty="0" err="1">
                <a:latin typeface="Arial" panose="020B0604020202020204" pitchFamily="34" charset="0"/>
                <a:cs typeface="Arial" panose="020B0604020202020204" pitchFamily="34" charset="0"/>
              </a:rPr>
              <a:t>pra</a:t>
            </a:r>
            <a:r>
              <a:rPr lang="en-US" dirty="0">
                <a:latin typeface="Arial" panose="020B0604020202020204" pitchFamily="34" charset="0"/>
                <a:cs typeface="Arial" panose="020B0604020202020204" pitchFamily="34" charset="0"/>
              </a:rPr>
              <a:t>v</a:t>
            </a:r>
            <a:r>
              <a:rPr lang="sk-SK" dirty="0">
                <a:latin typeface="Arial" panose="020B0604020202020204" pitchFamily="34" charset="0"/>
                <a:cs typeface="Arial" panose="020B0604020202020204" pitchFamily="34" charset="0"/>
              </a:rPr>
              <a:t>da, že nielen vonkajší objekt Zem pôsobí na kameň, ale aj kameň pôsobí na Zem. Ibaže Zem je taká ťažká, „že si pôsobenie kameňa na seba ani nevšimne“, takže pri skúmaní kameňa môžem Zem považovať za statický nemenný objekt.</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 padajúcom kameni alebo všeobecnejšie pri „šikmom vrhu“ to umožňuje </a:t>
            </a:r>
            <a:r>
              <a:rPr lang="sk-SK" b="1" dirty="0">
                <a:solidFill>
                  <a:srgbClr val="FF0000"/>
                </a:solidFill>
                <a:latin typeface="Arial" panose="020B0604020202020204" pitchFamily="34" charset="0"/>
                <a:cs typeface="Arial" panose="020B0604020202020204" pitchFamily="34" charset="0"/>
              </a:rPr>
              <a:t>„vyčarať“</a:t>
            </a:r>
            <a:r>
              <a:rPr lang="sk-SK" dirty="0">
                <a:latin typeface="Arial" panose="020B0604020202020204" pitchFamily="34" charset="0"/>
                <a:cs typeface="Arial" panose="020B0604020202020204" pitchFamily="34" charset="0"/>
              </a:rPr>
              <a:t> v zákone o energetickej bilancii prácu externého objektu „na pravej strane“ za vzorec pre potenciálnu energiu kameňa „na ľavej strane“ a písať </a:t>
            </a: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522731" y="5893437"/>
            <a:ext cx="1793367" cy="462915"/>
          </a:xfrm>
          <a:prstGeom prst="rect">
            <a:avLst/>
          </a:prstGeom>
        </p:spPr>
      </p:pic>
      <p:sp>
        <p:nvSpPr>
          <p:cNvPr id="5" name="TextBox 4"/>
          <p:cNvSpPr txBox="1"/>
          <p:nvPr/>
        </p:nvSpPr>
        <p:spPr>
          <a:xfrm>
            <a:off x="3646170" y="5941299"/>
            <a:ext cx="52578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ale</a:t>
            </a:r>
          </a:p>
        </p:txBody>
      </p:sp>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894327" y="5893436"/>
            <a:ext cx="2067687" cy="462915"/>
          </a:xfrm>
          <a:prstGeom prst="rect">
            <a:avLst/>
          </a:prstGeom>
        </p:spPr>
      </p:pic>
      <p:sp>
        <p:nvSpPr>
          <p:cNvPr id="8" name="TextBox 7"/>
          <p:cNvSpPr txBox="1"/>
          <p:nvPr/>
        </p:nvSpPr>
        <p:spPr>
          <a:xfrm>
            <a:off x="537463" y="5935395"/>
            <a:ext cx="525780"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nie</a:t>
            </a:r>
          </a:p>
        </p:txBody>
      </p:sp>
      <p:sp>
        <p:nvSpPr>
          <p:cNvPr id="9" name="Rectangle 8"/>
          <p:cNvSpPr/>
          <p:nvPr/>
        </p:nvSpPr>
        <p:spPr>
          <a:xfrm>
            <a:off x="457200" y="5792331"/>
            <a:ext cx="6846570" cy="7465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650381243"/>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17</a:t>
            </a:fld>
            <a:endParaRPr lang="sk-SK"/>
          </a:p>
        </p:txBody>
      </p:sp>
      <mc:AlternateContent xmlns:mc="http://schemas.openxmlformats.org/markup-compatibility/2006" xmlns:a14="http://schemas.microsoft.com/office/drawing/2010/main">
        <mc:Choice Requires="a14">
          <p:sp>
            <p:nvSpPr>
              <p:cNvPr id="3" name="TextBox 2"/>
              <p:cNvSpPr txBox="1"/>
              <p:nvPr/>
            </p:nvSpPr>
            <p:spPr>
              <a:xfrm>
                <a:off x="114300" y="129974"/>
                <a:ext cx="8903970"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prípade gravitačného pôsobenia Zeme navyše v oblasti s homogénnym poľom je odvodenie správneho vzorca </a:t>
                </a:r>
                <a14:m>
                  <m:oMath xmlns:m="http://schemas.openxmlformats.org/officeDocument/2006/math">
                    <m:r>
                      <a:rPr lang="sk-SK" b="0" i="1" smtClean="0">
                        <a:latin typeface="Cambria Math" panose="02040503050406030204" pitchFamily="18" charset="0"/>
                        <a:cs typeface="Arial" panose="020B0604020202020204" pitchFamily="34" charset="0"/>
                      </a:rPr>
                      <m:t>𝑚𝑔𝑧</m:t>
                    </m:r>
                  </m:oMath>
                </a14:m>
                <a:r>
                  <a:rPr lang="sk-SK" dirty="0">
                    <a:latin typeface="Arial" panose="020B0604020202020204" pitchFamily="34" charset="0"/>
                    <a:cs typeface="Arial" panose="020B0604020202020204" pitchFamily="34" charset="0"/>
                  </a:rPr>
                  <a:t> ľahká vec. Sú ale situácie, kde sa ľahšie pomýlime, tak si ukážeme „</a:t>
                </a:r>
                <a:r>
                  <a:rPr lang="sk-SK" dirty="0" err="1">
                    <a:latin typeface="Arial" panose="020B0604020202020204" pitchFamily="34" charset="0"/>
                    <a:cs typeface="Arial" panose="020B0604020202020204" pitchFamily="34" charset="0"/>
                  </a:rPr>
                  <a:t>odvodzovaciu</a:t>
                </a:r>
                <a:r>
                  <a:rPr lang="sk-SK" dirty="0">
                    <a:latin typeface="Arial" panose="020B0604020202020204" pitchFamily="34" charset="0"/>
                    <a:cs typeface="Arial" panose="020B0604020202020204" pitchFamily="34" charset="0"/>
                  </a:rPr>
                  <a:t> techniku“, ktorá by mala triviálne omyly ustrážiť.</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Ide o to, že pri pohybe skúmaného objektu sa pôsobením síl mení rýchlosť a kinetická energia tohto objektu. Preto si privoláme na pomoc „trpaslíka-brzdára“, ktorý bude silovo pôsobiť naskúmaný objekt „navyše“ a to tak, že bude strážiť, aby sa kinetická energia objektu nemenila. </a:t>
                </a:r>
              </a:p>
            </p:txBody>
          </p:sp>
        </mc:Choice>
        <mc:Fallback xmlns="">
          <p:sp>
            <p:nvSpPr>
              <p:cNvPr id="3" name="TextBox 2"/>
              <p:cNvSpPr txBox="1">
                <a:spLocks noRot="1" noChangeAspect="1" noMove="1" noResize="1" noEditPoints="1" noAdjustHandles="1" noChangeArrowheads="1" noChangeShapeType="1" noTextEdit="1"/>
              </p:cNvSpPr>
              <p:nvPr/>
            </p:nvSpPr>
            <p:spPr>
              <a:xfrm>
                <a:off x="114300" y="129974"/>
                <a:ext cx="8903970" cy="2308324"/>
              </a:xfrm>
              <a:prstGeom prst="rect">
                <a:avLst/>
              </a:prstGeom>
              <a:blipFill rotWithShape="0">
                <a:blip r:embed="rId5"/>
                <a:stretch>
                  <a:fillRect l="-616" t="-1319" r="-890" b="-3166"/>
                </a:stretch>
              </a:blipFill>
            </p:spPr>
            <p:txBody>
              <a:bodyPr/>
              <a:lstStyle/>
              <a:p>
                <a:r>
                  <a:rPr lang="sk-SK">
                    <a:noFill/>
                  </a:rPr>
                  <a:t> </a:t>
                </a:r>
              </a:p>
            </p:txBody>
          </p:sp>
        </mc:Fallback>
      </mc:AlternateContent>
      <p:sp>
        <p:nvSpPr>
          <p:cNvPr id="4" name="Oval 3"/>
          <p:cNvSpPr/>
          <p:nvPr/>
        </p:nvSpPr>
        <p:spPr>
          <a:xfrm>
            <a:off x="594360" y="3143795"/>
            <a:ext cx="274320" cy="27432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 name="Straight Arrow Connector 5"/>
          <p:cNvCxnSpPr>
            <a:stCxn id="4" idx="4"/>
          </p:cNvCxnSpPr>
          <p:nvPr/>
        </p:nvCxnSpPr>
        <p:spPr>
          <a:xfrm flipH="1">
            <a:off x="720090" y="3418115"/>
            <a:ext cx="11430" cy="9715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68680" y="4081762"/>
            <a:ext cx="303467" cy="147447"/>
          </a:xfrm>
          <a:prstGeom prst="rect">
            <a:avLst/>
          </a:prstGeom>
        </p:spPr>
      </p:pic>
      <p:pic>
        <p:nvPicPr>
          <p:cNvPr id="9" name="Picture 2" descr="http://www.collecting-miniatures.com/olley/images/thumb/0/07/OA_D14.jpg/150px-OA_D14.jpg"/>
          <p:cNvPicPr>
            <a:picLocks noChangeAspect="1" noChangeArrowheads="1"/>
          </p:cNvPicPr>
          <p:nvPr/>
        </p:nvPicPr>
        <p:blipFill rotWithShape="1">
          <a:blip r:embed="rId7">
            <a:extLst>
              <a:ext uri="{28A0092B-C50C-407E-A947-70E740481C1C}">
                <a14:useLocalDpi xmlns:a14="http://schemas.microsoft.com/office/drawing/2010/main" val="0"/>
              </a:ext>
            </a:extLst>
          </a:blip>
          <a:srcRect r="7101"/>
          <a:stretch/>
        </p:blipFill>
        <p:spPr bwMode="auto">
          <a:xfrm flipH="1">
            <a:off x="798345" y="2929546"/>
            <a:ext cx="747603" cy="7028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49933" y="2402452"/>
            <a:ext cx="7268337"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Trpaslík-brzdár zapichne do nášho objektu svoju brzdiacu kopiju, pomocou ktorej bude silovo na objekt pôsobiť (silou ľubovoľnej potrebnej veľkosti aj smeru, teda nielen „v smere kopije“) a tom tak, aby sa pri pohyboch objektu nemenila jeho rýchlosť a teda ani kinetická energia. Teda ku všetkým silám pôsobiacim na objekt pridá svoju silu tak, aby celková sila bola nulová a teda zrýchlenie (ako vektor!) nulové.</a:t>
            </a:r>
          </a:p>
        </p:txBody>
      </p:sp>
      <p:sp>
        <p:nvSpPr>
          <p:cNvPr id="11" name="TextBox 10"/>
          <p:cNvSpPr txBox="1"/>
          <p:nvPr/>
        </p:nvSpPr>
        <p:spPr>
          <a:xfrm>
            <a:off x="114300" y="4437514"/>
            <a:ext cx="8538210"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Teraz do hry vstúpim ja ako „veľký šéf“, opatrne chytím objekt a môžem ho s vynaložením nulovej sily infinitezimálne pomaly premiestňovať kam chcem. Premiestnim objekt rôznymi cestami z polohy „1“ do polohy „2“ a vždy sa spýtam brzdára akú prácu  musel pri mojom premiestňovaní vykonať. Ak hodnota práce, ktorú brzdár musel vykonať, nezávisí na zvolenej ceste, potom viem, že brzdárova práca sa dá vypočítať ako rozdiel dvoch hodnôt akejsi funkcie, vyčíslenej v polohe „2“ mínus hodnota v bode „1“. Ak určitý bod zvolím za referenčný, potom môžem zmeraním brzdárovej práce zmapovať hodnoty tej funkcie v ľubovoľnom bode. </a:t>
            </a:r>
          </a:p>
        </p:txBody>
      </p:sp>
    </p:spTree>
    <p:extLst>
      <p:ext uri="{BB962C8B-B14F-4D97-AF65-F5344CB8AC3E}">
        <p14:creationId xmlns:p14="http://schemas.microsoft.com/office/powerpoint/2010/main" val="3851750611"/>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18</a:t>
            </a:fld>
            <a:endParaRPr lang="sk-SK"/>
          </a:p>
        </p:txBody>
      </p:sp>
      <mc:AlternateContent xmlns:mc="http://schemas.openxmlformats.org/markup-compatibility/2006" xmlns:a14="http://schemas.microsoft.com/office/drawing/2010/main">
        <mc:Choice Requires="a14">
          <p:sp>
            <p:nvSpPr>
              <p:cNvPr id="3" name="TextBox 2"/>
              <p:cNvSpPr txBox="1"/>
              <p:nvPr/>
            </p:nvSpPr>
            <p:spPr>
              <a:xfrm>
                <a:off x="308610" y="491490"/>
                <a:ext cx="8401050" cy="123412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 homogénnom gravitačnom poli musí brzdár pôsobiť konštantnou silou</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pri premiestnení telesa z bodu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e>
                      <m:sub>
                        <m:r>
                          <a:rPr lang="en-US" b="0" i="1" dirty="0" smtClean="0">
                            <a:latin typeface="Cambria Math" panose="02040503050406030204" pitchFamily="18" charset="0"/>
                            <a:cs typeface="Arial" panose="020B0604020202020204" pitchFamily="34" charset="0"/>
                          </a:rPr>
                          <m:t>1</m:t>
                        </m:r>
                      </m:sub>
                    </m:sSub>
                  </m:oMath>
                </a14:m>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bodu</a:t>
                </a:r>
                <a:r>
                  <a:rPr lang="en-US" dirty="0">
                    <a:latin typeface="Arial" panose="020B0604020202020204" pitchFamily="34" charset="0"/>
                    <a:cs typeface="Arial" panose="020B0604020202020204" pitchFamily="34" charset="0"/>
                  </a:rPr>
                  <a:t> </a:t>
                </a:r>
                <a14:m>
                  <m:oMath xmlns:m="http://schemas.openxmlformats.org/officeDocument/2006/math">
                    <m:sSub>
                      <m:sSubPr>
                        <m:ctrlPr>
                          <a:rPr lang="en-US" b="0" i="1" dirty="0"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e>
                      <m:sub>
                        <m:r>
                          <a:rPr lang="en-US" b="0" i="1" dirty="0" smtClean="0">
                            <a:latin typeface="Cambria Math" panose="02040503050406030204" pitchFamily="18" charset="0"/>
                            <a:cs typeface="Arial" panose="020B0604020202020204" pitchFamily="34" charset="0"/>
                          </a:rPr>
                          <m:t>2</m:t>
                        </m:r>
                      </m:sub>
                    </m:sSub>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vykoná prácu</a:t>
                </a:r>
              </a:p>
            </p:txBody>
          </p:sp>
        </mc:Choice>
        <mc:Fallback xmlns="">
          <p:sp>
            <p:nvSpPr>
              <p:cNvPr id="3" name="TextBox 2"/>
              <p:cNvSpPr txBox="1">
                <a:spLocks noRot="1" noChangeAspect="1" noMove="1" noResize="1" noEditPoints="1" noAdjustHandles="1" noChangeArrowheads="1" noChangeShapeType="1" noTextEdit="1"/>
              </p:cNvSpPr>
              <p:nvPr/>
            </p:nvSpPr>
            <p:spPr>
              <a:xfrm>
                <a:off x="308610" y="491490"/>
                <a:ext cx="8401050" cy="1234120"/>
              </a:xfrm>
              <a:prstGeom prst="rect">
                <a:avLst/>
              </a:prstGeom>
              <a:blipFill rotWithShape="0">
                <a:blip r:embed="rId6"/>
                <a:stretch>
                  <a:fillRect l="-653" t="-2970" b="-4455"/>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660142" y="1031240"/>
            <a:ext cx="1375029" cy="276035"/>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822197" y="1847025"/>
            <a:ext cx="5050917" cy="60179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42900" y="2707045"/>
                <a:ext cx="8366760" cy="397031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Práve som do Feynmanovej zbierky vzorcov získal vzorec </a:t>
                </a:r>
                <a14:m>
                  <m:oMath xmlns:m="http://schemas.openxmlformats.org/officeDocument/2006/math">
                    <m:r>
                      <a:rPr lang="sk-SK" b="0" i="1" smtClean="0">
                        <a:latin typeface="Cambria Math" panose="02040503050406030204" pitchFamily="18" charset="0"/>
                        <a:cs typeface="Arial" panose="020B0604020202020204" pitchFamily="34" charset="0"/>
                      </a:rPr>
                      <m:t>𝑚𝑔𝑧</m:t>
                    </m:r>
                  </m:oMath>
                </a14:m>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Vzniká otázka, prácu ktorého silového pôsobenia už nebudem teraz zarátavať „na pravej strane“ zovšeobecneného zákona o zachovaní energie (teda „</a:t>
                </a:r>
                <a:r>
                  <a:rPr lang="sk-SK" dirty="0" err="1">
                    <a:latin typeface="Arial" panose="020B0604020202020204" pitchFamily="34" charset="0"/>
                    <a:cs typeface="Arial" panose="020B0604020202020204" pitchFamily="34" charset="0"/>
                  </a:rPr>
                  <a:t>work</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energy</a:t>
                </a:r>
                <a:r>
                  <a:rPr lang="sk-SK" dirty="0">
                    <a:latin typeface="Arial" panose="020B0604020202020204" pitchFamily="34" charset="0"/>
                    <a:cs typeface="Arial" panose="020B0604020202020204" pitchFamily="34" charset="0"/>
                  </a:rPr>
                  <a:t>“ teorému). Odpoveď je jednoduchá: nebudem rátať prácu žiadnej sily, ktorú brzdár vykompenzoval.</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Čo ak ale zistím, že brzdárova práca závisí na ceste. Jednoduché, vtedy sa nedá pridať vzorec do zbierky a musím používať zovšeobecnený zákon o zachovaní energie  s prácou „nevyčaranej sily“ na pravej strane.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Môže to byť aj tak, že mám viacero vonkajších objektov silovo pôsobiacich na môj objekt. Vtedy môžem najať viacerých brzdárov, z ktorých každý stráži len silu jedného z vonkajších objektov.</a:t>
                </a:r>
              </a:p>
            </p:txBody>
          </p:sp>
        </mc:Choice>
        <mc:Fallback xmlns="">
          <p:sp>
            <p:nvSpPr>
              <p:cNvPr id="8" name="TextBox 7"/>
              <p:cNvSpPr txBox="1">
                <a:spLocks noRot="1" noChangeAspect="1" noMove="1" noResize="1" noEditPoints="1" noAdjustHandles="1" noChangeArrowheads="1" noChangeShapeType="1" noTextEdit="1"/>
              </p:cNvSpPr>
              <p:nvPr/>
            </p:nvSpPr>
            <p:spPr>
              <a:xfrm>
                <a:off x="342900" y="2707045"/>
                <a:ext cx="8366760" cy="3970318"/>
              </a:xfrm>
              <a:prstGeom prst="rect">
                <a:avLst/>
              </a:prstGeom>
              <a:blipFill rotWithShape="0">
                <a:blip r:embed="rId9"/>
                <a:stretch>
                  <a:fillRect l="-583" t="-768" b="-1536"/>
                </a:stretch>
              </a:blipFill>
            </p:spPr>
            <p:txBody>
              <a:bodyPr/>
              <a:lstStyle/>
              <a:p>
                <a:r>
                  <a:rPr lang="sk-SK">
                    <a:noFill/>
                  </a:rPr>
                  <a:t> </a:t>
                </a:r>
              </a:p>
            </p:txBody>
          </p:sp>
        </mc:Fallback>
      </mc:AlternateContent>
    </p:spTree>
    <p:extLst>
      <p:ext uri="{BB962C8B-B14F-4D97-AF65-F5344CB8AC3E}">
        <p14:creationId xmlns:p14="http://schemas.microsoft.com/office/powerpoint/2010/main" val="301443684"/>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19</a:t>
            </a:fld>
            <a:endParaRPr lang="sk-SK"/>
          </a:p>
        </p:txBody>
      </p:sp>
      <p:sp>
        <p:nvSpPr>
          <p:cNvPr id="3" name="TextBox 2"/>
          <p:cNvSpPr txBox="1"/>
          <p:nvPr/>
        </p:nvSpPr>
        <p:spPr>
          <a:xfrm>
            <a:off x="125730" y="122524"/>
            <a:ext cx="8652510"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Príklad na jednu „</a:t>
            </a:r>
            <a:r>
              <a:rPr lang="sk-SK" dirty="0" err="1">
                <a:latin typeface="Arial" panose="020B0604020202020204" pitchFamily="34" charset="0"/>
                <a:cs typeface="Arial" panose="020B0604020202020204" pitchFamily="34" charset="0"/>
              </a:rPr>
              <a:t>vyčarateľnú</a:t>
            </a:r>
            <a:r>
              <a:rPr lang="sk-SK" dirty="0">
                <a:latin typeface="Arial" panose="020B0604020202020204" pitchFamily="34" charset="0"/>
                <a:cs typeface="Arial" panose="020B0604020202020204" pitchFamily="34" charset="0"/>
              </a:rPr>
              <a:t> silu“ a jednu </a:t>
            </a:r>
            <a:r>
              <a:rPr lang="sk-SK" dirty="0" err="1">
                <a:latin typeface="Arial" panose="020B0604020202020204" pitchFamily="34" charset="0"/>
                <a:cs typeface="Arial" panose="020B0604020202020204" pitchFamily="34" charset="0"/>
              </a:rPr>
              <a:t>nevyčarateľnú</a:t>
            </a:r>
            <a:r>
              <a:rPr lang="sk-SK" dirty="0">
                <a:latin typeface="Arial" panose="020B0604020202020204" pitchFamily="34" charset="0"/>
                <a:cs typeface="Arial" panose="020B0604020202020204" pitchFamily="34" charset="0"/>
              </a:rPr>
              <a:t> silu: teleso na naklonenej rovine s trením</a:t>
            </a:r>
          </a:p>
        </p:txBody>
      </p:sp>
      <mc:AlternateContent xmlns:mc="http://schemas.openxmlformats.org/markup-compatibility/2006" xmlns:a14="http://schemas.microsoft.com/office/drawing/2010/main">
        <mc:Choice Requires="a14">
          <p:sp>
            <p:nvSpPr>
              <p:cNvPr id="21" name="TextBox 20"/>
              <p:cNvSpPr txBox="1"/>
              <p:nvPr/>
            </p:nvSpPr>
            <p:spPr>
              <a:xfrm>
                <a:off x="0" y="3862483"/>
                <a:ext cx="8972550"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Nakreslil som silu trenia pre prípad, že teleso sa pohybuje nadol. Pri pohybe nahor bude mať trenie opačný smer. Ľavý brzdár kompenzuje silu Zeme, pravý silu trenia. Ak budem hýbať telesom z jedného bodu do druhého, existujú aj cesty typu najprv kúsok smerom dole, potom kúsok smerom hore, potom zase dolu až prídem do želaného cieľa. Problém s brzdárom, ktorý kompenzuje trenie, je taký, že práca, ktorú vykoná je pre rôzne </a:t>
                </a:r>
                <a:r>
                  <a:rPr lang="sk-SK" dirty="0" err="1">
                    <a:latin typeface="Arial" panose="020B0604020202020204" pitchFamily="34" charset="0"/>
                    <a:cs typeface="Arial" panose="020B0604020202020204" pitchFamily="34" charset="0"/>
                  </a:rPr>
                  <a:t>cik-cakovité</a:t>
                </a:r>
                <a:r>
                  <a:rPr lang="sk-SK" dirty="0">
                    <a:latin typeface="Arial" panose="020B0604020202020204" pitchFamily="34" charset="0"/>
                    <a:cs typeface="Arial" panose="020B0604020202020204" pitchFamily="34" charset="0"/>
                  </a:rPr>
                  <a:t> cesty rôzna. Preto práca ktorú on vykoná sa nedá napísať ako rozdiel dvoch hodnôt funkcie na konci a na začiatku. Práca trenia sa nedá vyčarať. Ale prácu Zeme môžem vyčarať ako predným pomocou vzorca </a:t>
                </a:r>
                <a14:m>
                  <m:oMath xmlns:m="http://schemas.openxmlformats.org/officeDocument/2006/math">
                    <m:r>
                      <a:rPr lang="sk-SK" b="0" i="1" smtClean="0">
                        <a:latin typeface="Cambria Math" panose="02040503050406030204" pitchFamily="18" charset="0"/>
                        <a:cs typeface="Arial" panose="020B0604020202020204" pitchFamily="34" charset="0"/>
                      </a:rPr>
                      <m:t>𝑚𝑔𝑧</m:t>
                    </m:r>
                  </m:oMath>
                </a14:m>
                <a:r>
                  <a:rPr lang="sk-SK" dirty="0">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0" y="3862483"/>
                <a:ext cx="8972550" cy="2308324"/>
              </a:xfrm>
              <a:prstGeom prst="rect">
                <a:avLst/>
              </a:prstGeom>
              <a:blipFill rotWithShape="0">
                <a:blip r:embed="rId4"/>
                <a:stretch>
                  <a:fillRect l="-543" t="-1587" r="-747" b="-3439"/>
                </a:stretch>
              </a:blipFill>
            </p:spPr>
            <p:txBody>
              <a:bodyPr/>
              <a:lstStyle/>
              <a:p>
                <a:r>
                  <a:rPr lang="sk-SK">
                    <a:noFill/>
                  </a:rPr>
                  <a:t> </a:t>
                </a:r>
              </a:p>
            </p:txBody>
          </p:sp>
        </mc:Fallback>
      </mc:AlternateContent>
      <p:pic>
        <p:nvPicPr>
          <p:cNvPr id="22" name="Picture 21"/>
          <p:cNvPicPr>
            <a:picLocks noChangeAspect="1"/>
          </p:cNvPicPr>
          <p:nvPr/>
        </p:nvPicPr>
        <p:blipFill>
          <a:blip r:embed="rId5"/>
          <a:stretch>
            <a:fillRect/>
          </a:stretch>
        </p:blipFill>
        <p:spPr>
          <a:xfrm>
            <a:off x="524862" y="1182776"/>
            <a:ext cx="6317838" cy="2552879"/>
          </a:xfrm>
          <a:prstGeom prst="rect">
            <a:avLst/>
          </a:prstGeom>
        </p:spPr>
      </p:pic>
      <p:pic>
        <p:nvPicPr>
          <p:cNvPr id="23" name="Picture 2" descr="http://www.collecting-miniatures.com/olley/images/thumb/0/07/OA_D14.jpg/150px-OA_D14.jpg"/>
          <p:cNvPicPr>
            <a:picLocks noChangeAspect="1" noChangeArrowheads="1"/>
          </p:cNvPicPr>
          <p:nvPr/>
        </p:nvPicPr>
        <p:blipFill rotWithShape="1">
          <a:blip r:embed="rId6">
            <a:extLst>
              <a:ext uri="{28A0092B-C50C-407E-A947-70E740481C1C}">
                <a14:useLocalDpi xmlns:a14="http://schemas.microsoft.com/office/drawing/2010/main" val="0"/>
              </a:ext>
            </a:extLst>
          </a:blip>
          <a:srcRect r="7101"/>
          <a:stretch/>
        </p:blipFill>
        <p:spPr bwMode="auto">
          <a:xfrm flipH="1">
            <a:off x="3530115" y="1900846"/>
            <a:ext cx="747603" cy="7028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collecting-miniatures.com/olley/images/thumb/0/07/OA_D14.jpg/150px-OA_D14.jpg"/>
          <p:cNvPicPr>
            <a:picLocks noChangeAspect="1" noChangeArrowheads="1"/>
          </p:cNvPicPr>
          <p:nvPr/>
        </p:nvPicPr>
        <p:blipFill rotWithShape="1">
          <a:blip r:embed="rId6">
            <a:extLst>
              <a:ext uri="{28A0092B-C50C-407E-A947-70E740481C1C}">
                <a14:useLocalDpi xmlns:a14="http://schemas.microsoft.com/office/drawing/2010/main" val="0"/>
              </a:ext>
            </a:extLst>
          </a:blip>
          <a:srcRect r="7101"/>
          <a:stretch/>
        </p:blipFill>
        <p:spPr bwMode="auto">
          <a:xfrm>
            <a:off x="2230905" y="2225479"/>
            <a:ext cx="747603" cy="70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12573"/>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29553" y="385482"/>
            <a:ext cx="69028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zachovania energie</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23084" y="1292966"/>
            <a:ext cx="3085703" cy="1737104"/>
          </a:xfrm>
          <a:prstGeom prst="rect">
            <a:avLst/>
          </a:prstGeom>
        </p:spPr>
      </p:pic>
      <p:sp>
        <p:nvSpPr>
          <p:cNvPr id="5" name="TextBox 4"/>
          <p:cNvSpPr txBox="1"/>
          <p:nvPr/>
        </p:nvSpPr>
        <p:spPr>
          <a:xfrm>
            <a:off x="3558988" y="1066800"/>
            <a:ext cx="521745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škole nás učia, a hovorí to aj vyššie uvedený citát z Feynmana, že zákon zachovania energie je fundamentálny zákon prírody, z ktorého nepoznáme výnimku.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a my sme videli, že energia telesa 1 sa nezachováva. Tak ako to je?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546847" y="3200400"/>
            <a:ext cx="77455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Zovšeobecnený zákon zachovania energie</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224117" y="3872752"/>
            <a:ext cx="84806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teleso 1 sme zistili, že platí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294842" y="4242173"/>
            <a:ext cx="1315974" cy="236791"/>
          </a:xfrm>
          <a:prstGeom prst="rect">
            <a:avLst/>
          </a:prstGeom>
        </p:spPr>
      </p:pic>
      <p:sp>
        <p:nvSpPr>
          <p:cNvPr id="12" name="Rectangle 11"/>
          <p:cNvSpPr/>
          <p:nvPr/>
        </p:nvSpPr>
        <p:spPr>
          <a:xfrm>
            <a:off x="4132729" y="4087906"/>
            <a:ext cx="1667435" cy="5468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251011" y="4912660"/>
            <a:ext cx="865094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Poučenie: zákon zachovania energie možno zovšeobecniť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Každá zmena energie systému musí byť krytá prácou, konanou externým objektom, ktorý je mimo uvažovaného systému. </a:t>
            </a:r>
            <a:endPar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7837675"/>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20</a:t>
            </a:fld>
            <a:endParaRPr lang="sk-SK"/>
          </a:p>
        </p:txBody>
      </p:sp>
      <p:cxnSp>
        <p:nvCxnSpPr>
          <p:cNvPr id="3" name="Straight Connector 2"/>
          <p:cNvCxnSpPr/>
          <p:nvPr/>
        </p:nvCxnSpPr>
        <p:spPr>
          <a:xfrm flipV="1">
            <a:off x="81630" y="2528478"/>
            <a:ext cx="3558988" cy="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20226883">
            <a:off x="1418493" y="1710837"/>
            <a:ext cx="445477" cy="1992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3528646" y="995729"/>
            <a:ext cx="257907" cy="257907"/>
          </a:xfrm>
          <a:prstGeom prst="ellipse">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645877" y="2027359"/>
            <a:ext cx="263769" cy="4689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p:cNvCxnSpPr>
            <a:stCxn id="4" idx="3"/>
            <a:endCxn id="5" idx="1"/>
          </p:cNvCxnSpPr>
          <p:nvPr/>
        </p:nvCxnSpPr>
        <p:spPr>
          <a:xfrm flipV="1">
            <a:off x="1846437" y="1033499"/>
            <a:ext cx="1719979" cy="690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6"/>
            <a:endCxn id="6" idx="0"/>
          </p:cNvCxnSpPr>
          <p:nvPr/>
        </p:nvCxnSpPr>
        <p:spPr>
          <a:xfrm flipH="1">
            <a:off x="3777762" y="1124683"/>
            <a:ext cx="8791" cy="902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1397001" y="1478328"/>
            <a:ext cx="270891" cy="135446"/>
          </a:xfrm>
          <a:prstGeom prst="rect">
            <a:avLst/>
          </a:prstGeom>
        </p:spPr>
      </p:pic>
      <p:pic>
        <p:nvPicPr>
          <p:cNvPr id="10" name="Picture 9"/>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3998791" y="2230070"/>
            <a:ext cx="276035" cy="135446"/>
          </a:xfrm>
          <a:prstGeom prst="rect">
            <a:avLst/>
          </a:prstGeom>
        </p:spPr>
      </p:pic>
      <p:pic>
        <p:nvPicPr>
          <p:cNvPr id="11" name="Picture 10"/>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835026" y="2354628"/>
            <a:ext cx="128588" cy="102870"/>
          </a:xfrm>
          <a:prstGeom prst="rect">
            <a:avLst/>
          </a:prstGeom>
        </p:spPr>
      </p:pic>
      <p:cxnSp>
        <p:nvCxnSpPr>
          <p:cNvPr id="12" name="Straight Arrow Connector 11"/>
          <p:cNvCxnSpPr>
            <a:stCxn id="6" idx="0"/>
          </p:cNvCxnSpPr>
          <p:nvPr/>
        </p:nvCxnSpPr>
        <p:spPr>
          <a:xfrm flipV="1">
            <a:off x="3777762" y="1504950"/>
            <a:ext cx="13188" cy="5224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4020000" flipV="1">
            <a:off x="2091836" y="1371601"/>
            <a:ext cx="13188" cy="5224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3894016" y="1668095"/>
            <a:ext cx="162878" cy="156020"/>
          </a:xfrm>
          <a:prstGeom prst="rect">
            <a:avLst/>
          </a:prstGeom>
        </p:spPr>
      </p:pic>
      <p:cxnSp>
        <p:nvCxnSpPr>
          <p:cNvPr id="15" name="Straight Arrow Connector 14"/>
          <p:cNvCxnSpPr/>
          <p:nvPr/>
        </p:nvCxnSpPr>
        <p:spPr>
          <a:xfrm flipH="1">
            <a:off x="1000125" y="1832980"/>
            <a:ext cx="630931" cy="27204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4080000" flipH="1">
            <a:off x="3324225" y="2585455"/>
            <a:ext cx="907156" cy="3768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1874716" y="1401395"/>
            <a:ext cx="162878" cy="156020"/>
          </a:xfrm>
          <a:prstGeom prst="rect">
            <a:avLst/>
          </a:prstGeom>
        </p:spPr>
      </p:pic>
      <p:pic>
        <p:nvPicPr>
          <p:cNvPr id="18" name="Picture 17"/>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3894016" y="2868246"/>
            <a:ext cx="404622" cy="147447"/>
          </a:xfrm>
          <a:prstGeom prst="rect">
            <a:avLst/>
          </a:prstGeom>
        </p:spPr>
      </p:pic>
      <p:pic>
        <p:nvPicPr>
          <p:cNvPr id="19" name="Picture 18"/>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rot="20286989">
            <a:off x="350715" y="1877646"/>
            <a:ext cx="906971" cy="200597"/>
          </a:xfrm>
          <a:prstGeom prst="rect">
            <a:avLst/>
          </a:prstGeom>
        </p:spPr>
      </p:pic>
      <p:cxnSp>
        <p:nvCxnSpPr>
          <p:cNvPr id="21" name="Straight Connector 20"/>
          <p:cNvCxnSpPr/>
          <p:nvPr/>
        </p:nvCxnSpPr>
        <p:spPr>
          <a:xfrm>
            <a:off x="3653462" y="1133475"/>
            <a:ext cx="0" cy="14068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28954" y="1124682"/>
            <a:ext cx="3516923" cy="1412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2"/>
          </p:cNvCxnSpPr>
          <p:nvPr/>
        </p:nvCxnSpPr>
        <p:spPr>
          <a:xfrm flipH="1">
            <a:off x="1397001" y="1902285"/>
            <a:ext cx="282982" cy="12507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custDataLst>
              <p:tags r:id="rId8"/>
            </p:custDataLst>
          </p:nvPr>
        </p:nvPicPr>
        <p:blipFill>
          <a:blip r:embed="rId25"/>
          <a:stretch>
            <a:fillRect/>
          </a:stretch>
        </p:blipFill>
        <p:spPr>
          <a:xfrm>
            <a:off x="1512158" y="2059212"/>
            <a:ext cx="1715" cy="1715"/>
          </a:xfrm>
          <a:prstGeom prst="rect">
            <a:avLst/>
          </a:prstGeom>
        </p:spPr>
      </p:pic>
      <p:pic>
        <p:nvPicPr>
          <p:cNvPr id="31" name="Picture 30"/>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1636056" y="2037227"/>
            <a:ext cx="156020" cy="156020"/>
          </a:xfrm>
          <a:prstGeom prst="rect">
            <a:avLst/>
          </a:prstGeom>
        </p:spPr>
      </p:pic>
      <p:sp>
        <p:nvSpPr>
          <p:cNvPr id="32" name="TextBox 31"/>
          <p:cNvSpPr txBox="1"/>
          <p:nvPr/>
        </p:nvSpPr>
        <p:spPr>
          <a:xfrm>
            <a:off x="4096327" y="331470"/>
            <a:ext cx="478478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Do príkladu, ktorý sme riešili pridáme trenia na šikmej ploche. Pohybové rovnice budú (nepíšeme vektory, len veľkosti)</a:t>
            </a:r>
            <a:endParaRPr lang="en-US" dirty="0">
              <a:latin typeface="Arial" panose="020B0604020202020204" pitchFamily="34" charset="0"/>
              <a:cs typeface="Arial" panose="020B0604020202020204" pitchFamily="34" charset="0"/>
            </a:endParaRPr>
          </a:p>
        </p:txBody>
      </p:sp>
      <p:pic>
        <p:nvPicPr>
          <p:cNvPr id="36" name="Picture 35"/>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4544789" y="1478328"/>
            <a:ext cx="2642045" cy="202311"/>
          </a:xfrm>
          <a:prstGeom prst="rect">
            <a:avLst/>
          </a:prstGeom>
        </p:spPr>
      </p:pic>
      <p:pic>
        <p:nvPicPr>
          <p:cNvPr id="35" name="Picture 34"/>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4544229" y="1829632"/>
            <a:ext cx="1868805" cy="202311"/>
          </a:xfrm>
          <a:prstGeom prst="rect">
            <a:avLst/>
          </a:prstGeom>
        </p:spPr>
      </p:pic>
      <p:pic>
        <p:nvPicPr>
          <p:cNvPr id="40" name="Picture 39"/>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4721757" y="2893381"/>
            <a:ext cx="2504885" cy="485204"/>
          </a:xfrm>
          <a:prstGeom prst="rect">
            <a:avLst/>
          </a:prstGeom>
        </p:spPr>
      </p:pic>
      <mc:AlternateContent xmlns:mc="http://schemas.openxmlformats.org/markup-compatibility/2006" xmlns:a14="http://schemas.microsoft.com/office/drawing/2010/main">
        <mc:Choice Requires="a14">
          <p:sp>
            <p:nvSpPr>
              <p:cNvPr id="38" name="TextBox 37"/>
              <p:cNvSpPr txBox="1"/>
              <p:nvPr/>
            </p:nvSpPr>
            <p:spPr>
              <a:xfrm>
                <a:off x="4497369" y="2127534"/>
                <a:ext cx="438374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t>
                </a:r>
                <a:r>
                  <a:rPr lang="sk-SK" dirty="0" err="1">
                    <a:latin typeface="Arial" panose="020B0604020202020204" pitchFamily="34" charset="0"/>
                    <a:cs typeface="Arial" panose="020B0604020202020204" pitchFamily="34" charset="0"/>
                  </a:rPr>
                  <a:t>ano</a:t>
                </a:r>
                <a:r>
                  <a:rPr lang="sk-SK" dirty="0">
                    <a:latin typeface="Arial" panose="020B0604020202020204" pitchFamily="34" charset="0"/>
                    <a:cs typeface="Arial" panose="020B0604020202020204" pitchFamily="34" charset="0"/>
                  </a:rPr>
                  <a:t> spôsobí, že rýchlosti a teda aj zrýchlenia sú rovnaké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𝑎</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𝑎</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𝑎</m:t>
                    </m:r>
                  </m:oMath>
                </a14:m>
                <a:endParaRPr lang="en-US" dirty="0">
                  <a:latin typeface="Arial" panose="020B0604020202020204" pitchFamily="34" charset="0"/>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497369" y="2127534"/>
                <a:ext cx="4383741" cy="646331"/>
              </a:xfrm>
              <a:prstGeom prst="rect">
                <a:avLst/>
              </a:prstGeom>
              <a:blipFill rotWithShape="0">
                <a:blip r:embed="rId32"/>
                <a:stretch>
                  <a:fillRect l="-1252" t="-4717" b="-14151"/>
                </a:stretch>
              </a:blipFill>
            </p:spPr>
            <p:txBody>
              <a:bodyPr/>
              <a:lstStyle/>
              <a:p>
                <a:r>
                  <a:rPr lang="sk-SK">
                    <a:noFill/>
                  </a:rPr>
                  <a:t> </a:t>
                </a:r>
              </a:p>
            </p:txBody>
          </p:sp>
        </mc:Fallback>
      </mc:AlternateContent>
      <p:pic>
        <p:nvPicPr>
          <p:cNvPr id="41" name="Picture 40"/>
          <p:cNvPicPr>
            <a:picLocks noChangeAspect="1"/>
          </p:cNvPicPr>
          <p:nvPr>
            <p:custDataLst>
              <p:tags r:id="rId13"/>
            </p:custDataLst>
          </p:nvPr>
        </p:nvPicPr>
        <p:blipFill>
          <a:blip r:embed="rId33" cstate="print">
            <a:extLst>
              <a:ext uri="{28A0092B-C50C-407E-A947-70E740481C1C}">
                <a14:useLocalDpi xmlns:a14="http://schemas.microsoft.com/office/drawing/2010/main" val="0"/>
              </a:ext>
            </a:extLst>
          </a:blip>
          <a:stretch>
            <a:fillRect/>
          </a:stretch>
        </p:blipFill>
        <p:spPr>
          <a:xfrm>
            <a:off x="158751" y="3044825"/>
            <a:ext cx="3128963" cy="192024"/>
          </a:xfrm>
          <a:prstGeom prst="rect">
            <a:avLst/>
          </a:prstGeom>
        </p:spPr>
      </p:pic>
      <p:pic>
        <p:nvPicPr>
          <p:cNvPr id="42" name="Picture 41"/>
          <p:cNvPicPr>
            <a:picLocks noChangeAspect="1"/>
          </p:cNvPicPr>
          <p:nvPr>
            <p:custDataLst>
              <p:tags r:id="rId14"/>
            </p:custDataLst>
          </p:nvPr>
        </p:nvPicPr>
        <p:blipFill>
          <a:blip r:embed="rId34" cstate="print">
            <a:extLst>
              <a:ext uri="{28A0092B-C50C-407E-A947-70E740481C1C}">
                <a14:useLocalDpi xmlns:a14="http://schemas.microsoft.com/office/drawing/2010/main" val="0"/>
              </a:ext>
            </a:extLst>
          </a:blip>
          <a:stretch>
            <a:fillRect/>
          </a:stretch>
        </p:blipFill>
        <p:spPr>
          <a:xfrm>
            <a:off x="139700" y="3387725"/>
            <a:ext cx="4565714" cy="462915"/>
          </a:xfrm>
          <a:prstGeom prst="rect">
            <a:avLst/>
          </a:prstGeom>
        </p:spPr>
      </p:pic>
      <p:pic>
        <p:nvPicPr>
          <p:cNvPr id="45" name="Picture 44"/>
          <p:cNvPicPr>
            <a:picLocks noChangeAspect="1"/>
          </p:cNvPicPr>
          <p:nvPr>
            <p:custDataLst>
              <p:tags r:id="rId15"/>
            </p:custDataLst>
          </p:nvPr>
        </p:nvPicPr>
        <p:blipFill>
          <a:blip r:embed="rId35" cstate="print">
            <a:extLst>
              <a:ext uri="{28A0092B-C50C-407E-A947-70E740481C1C}">
                <a14:useLocalDpi xmlns:a14="http://schemas.microsoft.com/office/drawing/2010/main" val="0"/>
              </a:ext>
            </a:extLst>
          </a:blip>
          <a:stretch>
            <a:fillRect/>
          </a:stretch>
        </p:blipFill>
        <p:spPr>
          <a:xfrm>
            <a:off x="168277" y="4044950"/>
            <a:ext cx="6035040" cy="471488"/>
          </a:xfrm>
          <a:prstGeom prst="rect">
            <a:avLst/>
          </a:prstGeom>
        </p:spPr>
      </p:pic>
      <p:pic>
        <p:nvPicPr>
          <p:cNvPr id="46" name="Picture 45"/>
          <p:cNvPicPr>
            <a:picLocks noChangeAspect="1"/>
          </p:cNvPicPr>
          <p:nvPr>
            <p:custDataLst>
              <p:tags r:id="rId16"/>
            </p:custDataLst>
          </p:nvPr>
        </p:nvPicPr>
        <p:blipFill>
          <a:blip r:embed="rId36" cstate="print">
            <a:extLst>
              <a:ext uri="{28A0092B-C50C-407E-A947-70E740481C1C}">
                <a14:useLocalDpi xmlns:a14="http://schemas.microsoft.com/office/drawing/2010/main" val="0"/>
              </a:ext>
            </a:extLst>
          </a:blip>
          <a:stretch>
            <a:fillRect/>
          </a:stretch>
        </p:blipFill>
        <p:spPr>
          <a:xfrm>
            <a:off x="168279" y="4587875"/>
            <a:ext cx="4646295" cy="471488"/>
          </a:xfrm>
          <a:prstGeom prst="rect">
            <a:avLst/>
          </a:prstGeom>
        </p:spPr>
      </p:pic>
      <p:pic>
        <p:nvPicPr>
          <p:cNvPr id="20" name="Picture 19"/>
          <p:cNvPicPr>
            <a:picLocks noChangeAspect="1"/>
          </p:cNvPicPr>
          <p:nvPr>
            <p:custDataLst>
              <p:tags r:id="rId17"/>
            </p:custDataLst>
          </p:nvPr>
        </p:nvPicPr>
        <p:blipFill>
          <a:blip r:embed="rId37" cstate="print">
            <a:extLst>
              <a:ext uri="{28A0092B-C50C-407E-A947-70E740481C1C}">
                <a14:useLocalDpi xmlns:a14="http://schemas.microsoft.com/office/drawing/2010/main" val="0"/>
              </a:ext>
            </a:extLst>
          </a:blip>
          <a:stretch>
            <a:fillRect/>
          </a:stretch>
        </p:blipFill>
        <p:spPr>
          <a:xfrm>
            <a:off x="281756" y="5240330"/>
            <a:ext cx="5085207" cy="229743"/>
          </a:xfrm>
          <a:prstGeom prst="rect">
            <a:avLst/>
          </a:prstGeom>
        </p:spPr>
      </p:pic>
      <p:sp>
        <p:nvSpPr>
          <p:cNvPr id="49" name="Rectangle 48"/>
          <p:cNvSpPr/>
          <p:nvPr/>
        </p:nvSpPr>
        <p:spPr>
          <a:xfrm>
            <a:off x="158751" y="5154765"/>
            <a:ext cx="5476239" cy="4341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0" name="TextBox 49"/>
          <p:cNvSpPr txBox="1"/>
          <p:nvPr/>
        </p:nvSpPr>
        <p:spPr>
          <a:xfrm>
            <a:off x="81630" y="5747183"/>
            <a:ext cx="8527353"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Súčet energií dvoch telies nie je (na rozdiel od prípadu bez trenia) konštantný, na pravej strane je práca sily trenia</a:t>
            </a:r>
            <a:r>
              <a:rPr lang="sk-SK" b="1" dirty="0">
                <a:solidFill>
                  <a:srgbClr val="FF0000"/>
                </a:solidFill>
                <a:latin typeface="Arial" panose="020B0604020202020204" pitchFamily="34" charset="0"/>
                <a:cs typeface="Arial" panose="020B0604020202020204" pitchFamily="34" charset="0"/>
              </a:rPr>
              <a:t>. Pridajme, že „energia sveta“ sa neničí, iba sme nezarátali energiu tepelného pohybu molekúl, ktorá primerane narastie.</a:t>
            </a:r>
          </a:p>
        </p:txBody>
      </p:sp>
    </p:spTree>
    <p:extLst>
      <p:ext uri="{BB962C8B-B14F-4D97-AF65-F5344CB8AC3E}">
        <p14:creationId xmlns:p14="http://schemas.microsoft.com/office/powerpoint/2010/main" val="4167403371"/>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21</a:t>
            </a:fld>
            <a:endParaRPr lang="en-US"/>
          </a:p>
        </p:txBody>
      </p:sp>
      <p:sp>
        <p:nvSpPr>
          <p:cNvPr id="3" name="TextBox 2"/>
          <p:cNvSpPr txBox="1"/>
          <p:nvPr/>
        </p:nvSpPr>
        <p:spPr>
          <a:xfrm>
            <a:off x="1005890" y="711094"/>
            <a:ext cx="7344816" cy="461665"/>
          </a:xfrm>
          <a:prstGeom prst="rect">
            <a:avLst/>
          </a:prstGeom>
          <a:noFill/>
        </p:spPr>
        <p:txBody>
          <a:bodyPr wrap="square" rtlCol="0">
            <a:spAutoFit/>
          </a:bodyPr>
          <a:lstStyle/>
          <a:p>
            <a:pPr algn="ctr"/>
            <a:r>
              <a:rPr lang="sk-SK" sz="2400" b="1" dirty="0"/>
              <a:t>Potenciálna energia</a:t>
            </a:r>
          </a:p>
        </p:txBody>
      </p:sp>
      <p:pic>
        <p:nvPicPr>
          <p:cNvPr id="56" name="Picture 55"/>
          <p:cNvPicPr>
            <a:picLocks noChangeAspect="1"/>
          </p:cNvPicPr>
          <p:nvPr/>
        </p:nvPicPr>
        <p:blipFill>
          <a:blip r:embed="rId5"/>
          <a:stretch>
            <a:fillRect/>
          </a:stretch>
        </p:blipFill>
        <p:spPr>
          <a:xfrm>
            <a:off x="395536" y="1124744"/>
            <a:ext cx="2139680" cy="194387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2843808" y="1196752"/>
                <a:ext cx="5904656" cy="1015663"/>
              </a:xfrm>
              <a:prstGeom prst="rect">
                <a:avLst/>
              </a:prstGeom>
              <a:noFill/>
            </p:spPr>
            <p:txBody>
              <a:bodyPr wrap="square" rtlCol="0">
                <a:spAutoFit/>
              </a:bodyPr>
              <a:lstStyle/>
              <a:p>
                <a:r>
                  <a:rPr lang="sk-SK" sz="2000" dirty="0"/>
                  <a:t>Uvažujme trpaslíka, ktorý v gravitačnom poli bodovej častice premiestňuje časticu s hmotnosťou </a:t>
                </a:r>
                <a14:m>
                  <m:oMath xmlns:m="http://schemas.openxmlformats.org/officeDocument/2006/math">
                    <m:r>
                      <a:rPr lang="sk-SK" sz="2000" b="0" i="1" smtClean="0">
                        <a:latin typeface="Cambria Math" panose="02040503050406030204" pitchFamily="18" charset="0"/>
                      </a:rPr>
                      <m:t>𝑚</m:t>
                    </m:r>
                  </m:oMath>
                </a14:m>
                <a:r>
                  <a:rPr lang="sk-SK" sz="2000" dirty="0"/>
                  <a:t> z miesta </a:t>
                </a:r>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e>
                      <m:sub>
                        <m:r>
                          <a:rPr lang="en-US" sz="2000" b="0" i="1" smtClean="0">
                            <a:latin typeface="Cambria Math" panose="02040503050406030204" pitchFamily="18" charset="0"/>
                          </a:rPr>
                          <m:t>1</m:t>
                        </m:r>
                      </m:sub>
                    </m:sSub>
                  </m:oMath>
                </a14:m>
                <a:r>
                  <a:rPr lang="sk-SK" sz="2000" dirty="0"/>
                  <a:t> na miesto </a:t>
                </a:r>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e>
                      <m:sub>
                        <m:r>
                          <a:rPr lang="en-US" sz="2000" b="0" i="1" smtClean="0">
                            <a:latin typeface="Cambria Math" panose="02040503050406030204" pitchFamily="18" charset="0"/>
                          </a:rPr>
                          <m:t>2</m:t>
                        </m:r>
                      </m:sub>
                    </m:sSub>
                  </m:oMath>
                </a14:m>
                <a:r>
                  <a:rPr lang="sk-SK" sz="2000" dirty="0"/>
                  <a:t>. Vypočítali sme prácu na to potrebnú</a:t>
                </a:r>
              </a:p>
            </p:txBody>
          </p:sp>
        </mc:Choice>
        <mc:Fallback xmlns="">
          <p:sp>
            <p:nvSpPr>
              <p:cNvPr id="57" name="TextBox 56"/>
              <p:cNvSpPr txBox="1">
                <a:spLocks noRot="1" noChangeAspect="1" noMove="1" noResize="1" noEditPoints="1" noAdjustHandles="1" noChangeArrowheads="1" noChangeShapeType="1" noTextEdit="1"/>
              </p:cNvSpPr>
              <p:nvPr/>
            </p:nvSpPr>
            <p:spPr>
              <a:xfrm>
                <a:off x="2843808" y="1196752"/>
                <a:ext cx="5904656" cy="1015663"/>
              </a:xfrm>
              <a:prstGeom prst="rect">
                <a:avLst/>
              </a:prstGeom>
              <a:blipFill rotWithShape="0">
                <a:blip r:embed="rId8"/>
                <a:stretch>
                  <a:fillRect l="-1136" t="-2994" b="-9581"/>
                </a:stretch>
              </a:blipFill>
            </p:spPr>
            <p:txBody>
              <a:bodyPr/>
              <a:lstStyle/>
              <a:p>
                <a:r>
                  <a:rPr lang="sk-SK">
                    <a:noFill/>
                  </a:rPr>
                  <a:t> </a:t>
                </a:r>
              </a:p>
            </p:txBody>
          </p:sp>
        </mc:Fallback>
      </mc:AlternateContent>
      <p:pic>
        <p:nvPicPr>
          <p:cNvPr id="60" name="Picture 59"/>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203848" y="2429689"/>
            <a:ext cx="4758690" cy="668655"/>
          </a:xfrm>
          <a:prstGeom prst="rect">
            <a:avLst/>
          </a:prstGeom>
        </p:spPr>
      </p:pic>
      <mc:AlternateContent xmlns:mc="http://schemas.openxmlformats.org/markup-compatibility/2006" xmlns:a14="http://schemas.microsoft.com/office/drawing/2010/main">
        <mc:Choice Requires="a14">
          <p:sp>
            <p:nvSpPr>
              <p:cNvPr id="61" name="TextBox 60"/>
              <p:cNvSpPr txBox="1"/>
              <p:nvPr/>
            </p:nvSpPr>
            <p:spPr>
              <a:xfrm>
                <a:off x="179512" y="3098344"/>
                <a:ext cx="8712968" cy="1015663"/>
              </a:xfrm>
              <a:prstGeom prst="rect">
                <a:avLst/>
              </a:prstGeom>
              <a:noFill/>
            </p:spPr>
            <p:txBody>
              <a:bodyPr wrap="square" rtlCol="0">
                <a:spAutoFit/>
              </a:bodyPr>
              <a:lstStyle/>
              <a:p>
                <a:r>
                  <a:rPr lang="sk-SK" sz="2000" dirty="0"/>
                  <a:t>Pozrime sa teraz na tento vzorec z iného pohľadu. Práca, ktorú musí vykonať trpaslík, aby premiestnil teleso o hmotnosti </a:t>
                </a:r>
                <a14:m>
                  <m:oMath xmlns:m="http://schemas.openxmlformats.org/officeDocument/2006/math">
                    <m:r>
                      <a:rPr lang="sk-SK" sz="2000" b="0" i="1" smtClean="0">
                        <a:latin typeface="Cambria Math" panose="02040503050406030204" pitchFamily="18" charset="0"/>
                      </a:rPr>
                      <m:t>𝑚</m:t>
                    </m:r>
                  </m:oMath>
                </a14:m>
                <a:r>
                  <a:rPr lang="sk-SK" sz="2000" dirty="0"/>
                  <a:t> z bodu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oMath>
                </a14:m>
                <a:r>
                  <a:rPr lang="sk-SK" sz="2000" dirty="0"/>
                  <a:t> hocikam do nekonečnej vzdialenosti je</a:t>
                </a:r>
              </a:p>
            </p:txBody>
          </p:sp>
        </mc:Choice>
        <mc:Fallback xmlns="">
          <p:sp>
            <p:nvSpPr>
              <p:cNvPr id="61" name="TextBox 60"/>
              <p:cNvSpPr txBox="1">
                <a:spLocks noRot="1" noChangeAspect="1" noMove="1" noResize="1" noEditPoints="1" noAdjustHandles="1" noChangeArrowheads="1" noChangeShapeType="1" noTextEdit="1"/>
              </p:cNvSpPr>
              <p:nvPr/>
            </p:nvSpPr>
            <p:spPr>
              <a:xfrm>
                <a:off x="179512" y="3098344"/>
                <a:ext cx="8712968" cy="1015663"/>
              </a:xfrm>
              <a:prstGeom prst="rect">
                <a:avLst/>
              </a:prstGeom>
              <a:blipFill rotWithShape="0">
                <a:blip r:embed="rId10"/>
                <a:stretch>
                  <a:fillRect l="-699" t="-2994" b="-9581"/>
                </a:stretch>
              </a:blipFill>
            </p:spPr>
            <p:txBody>
              <a:bodyPr/>
              <a:lstStyle/>
              <a:p>
                <a:r>
                  <a:rPr lang="sk-SK">
                    <a:noFill/>
                  </a:rPr>
                  <a:t> </a:t>
                </a:r>
              </a:p>
            </p:txBody>
          </p:sp>
        </mc:Fallback>
      </mc:AlternateContent>
      <p:pic>
        <p:nvPicPr>
          <p:cNvPr id="73" name="Picture 72"/>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445067" y="3840960"/>
            <a:ext cx="3667125" cy="577215"/>
          </a:xfrm>
          <a:prstGeom prst="rect">
            <a:avLst/>
          </a:prstGeom>
        </p:spPr>
      </p:pic>
      <mc:AlternateContent xmlns:mc="http://schemas.openxmlformats.org/markup-compatibility/2006" xmlns:a14="http://schemas.microsoft.com/office/drawing/2010/main">
        <mc:Choice Requires="a14">
          <p:sp>
            <p:nvSpPr>
              <p:cNvPr id="66" name="TextBox 65"/>
              <p:cNvSpPr txBox="1"/>
              <p:nvPr/>
            </p:nvSpPr>
            <p:spPr>
              <a:xfrm>
                <a:off x="164594" y="4672013"/>
                <a:ext cx="8507288" cy="707886"/>
              </a:xfrm>
              <a:prstGeom prst="rect">
                <a:avLst/>
              </a:prstGeom>
              <a:noFill/>
            </p:spPr>
            <p:txBody>
              <a:bodyPr wrap="square" rtlCol="0">
                <a:spAutoFit/>
              </a:bodyPr>
              <a:lstStyle/>
              <a:p>
                <a:r>
                  <a:rPr lang="sk-SK" sz="2000" dirty="0"/>
                  <a:t>Zaviedli sme tak veľmi užitočnú funkciu </a:t>
                </a:r>
                <a14:m>
                  <m:oMath xmlns:m="http://schemas.openxmlformats.org/officeDocument/2006/math">
                    <m:r>
                      <a:rPr lang="en-US" sz="2000" b="0" i="1" smtClean="0">
                        <a:latin typeface="Cambria Math" panose="02040503050406030204" pitchFamily="18" charset="0"/>
                      </a:rPr>
                      <m:t>𝑈</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r>
                      <a:rPr lang="en-US" sz="2000" b="0" i="1" smtClean="0">
                        <a:latin typeface="Cambria Math" panose="02040503050406030204" pitchFamily="18" charset="0"/>
                      </a:rPr>
                      <m:t>)</m:t>
                    </m:r>
                  </m:oMath>
                </a14:m>
                <a:r>
                  <a:rPr lang="en-US" sz="2000" dirty="0"/>
                  <a:t>, </a:t>
                </a:r>
                <a:r>
                  <a:rPr lang="sk-SK" sz="2000" dirty="0"/>
                  <a:t>pomocou ktorej vieme vypočítať prácu trpaslíka medzi dvoma ľubovoľnými bodmi</a:t>
                </a:r>
              </a:p>
            </p:txBody>
          </p:sp>
        </mc:Choice>
        <mc:Fallback xmlns="">
          <p:sp>
            <p:nvSpPr>
              <p:cNvPr id="66" name="TextBox 65"/>
              <p:cNvSpPr txBox="1">
                <a:spLocks noRot="1" noChangeAspect="1" noMove="1" noResize="1" noEditPoints="1" noAdjustHandles="1" noChangeArrowheads="1" noChangeShapeType="1" noTextEdit="1"/>
              </p:cNvSpPr>
              <p:nvPr/>
            </p:nvSpPr>
            <p:spPr>
              <a:xfrm>
                <a:off x="164594" y="4672013"/>
                <a:ext cx="8507288" cy="707886"/>
              </a:xfrm>
              <a:prstGeom prst="rect">
                <a:avLst/>
              </a:prstGeom>
              <a:blipFill rotWithShape="0">
                <a:blip r:embed="rId12"/>
                <a:stretch>
                  <a:fillRect l="-716" t="-10256" b="-13675"/>
                </a:stretch>
              </a:blipFill>
            </p:spPr>
            <p:txBody>
              <a:bodyPr/>
              <a:lstStyle/>
              <a:p>
                <a:r>
                  <a:rPr lang="sk-SK">
                    <a:noFill/>
                  </a:rPr>
                  <a:t> </a:t>
                </a:r>
              </a:p>
            </p:txBody>
          </p:sp>
        </mc:Fallback>
      </mc:AlternateContent>
      <p:pic>
        <p:nvPicPr>
          <p:cNvPr id="74" name="Picture 73"/>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004061" y="5411019"/>
            <a:ext cx="4154805" cy="668655"/>
          </a:xfrm>
          <a:prstGeom prst="rect">
            <a:avLst/>
          </a:prstGeom>
        </p:spPr>
      </p:pic>
      <p:sp>
        <p:nvSpPr>
          <p:cNvPr id="70" name="TextBox 69"/>
          <p:cNvSpPr txBox="1"/>
          <p:nvPr/>
        </p:nvSpPr>
        <p:spPr>
          <a:xfrm>
            <a:off x="395536" y="6356350"/>
            <a:ext cx="7704856" cy="400110"/>
          </a:xfrm>
          <a:prstGeom prst="rect">
            <a:avLst/>
          </a:prstGeom>
          <a:noFill/>
        </p:spPr>
        <p:txBody>
          <a:bodyPr wrap="square" rtlCol="0">
            <a:spAutoFit/>
          </a:bodyPr>
          <a:lstStyle/>
          <a:p>
            <a:r>
              <a:rPr lang="sk-SK" sz="2000" dirty="0"/>
              <a:t>Toto je práca, ktorú musí vykonať trpaslík ako konateľ práce.</a:t>
            </a:r>
          </a:p>
        </p:txBody>
      </p:sp>
      <p:sp>
        <p:nvSpPr>
          <p:cNvPr id="4" name="TextBox 3"/>
          <p:cNvSpPr txBox="1"/>
          <p:nvPr/>
        </p:nvSpPr>
        <p:spPr>
          <a:xfrm>
            <a:off x="233082" y="215153"/>
            <a:ext cx="8830908" cy="646331"/>
          </a:xfrm>
          <a:prstGeom prst="rect">
            <a:avLst/>
          </a:prstGeom>
          <a:noFill/>
        </p:spPr>
        <p:txBody>
          <a:bodyPr wrap="square" rtlCol="0">
            <a:spAutoFit/>
          </a:bodyPr>
          <a:lstStyle/>
          <a:p>
            <a:r>
              <a:rPr lang="sk-SK" b="1" dirty="0">
                <a:solidFill>
                  <a:srgbClr val="FF0000"/>
                </a:solidFill>
                <a:latin typeface="Arial" panose="020B0604020202020204" pitchFamily="34" charset="0"/>
                <a:cs typeface="Arial" panose="020B0604020202020204" pitchFamily="34" charset="0"/>
              </a:rPr>
              <a:t>OPAKOVANIE: nezávislosť práce trpaslíka na ceste sme už skúmali pri gravitačnom zákone</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60938"/>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22</a:t>
            </a:fld>
            <a:endParaRPr lang="sk-SK"/>
          </a:p>
        </p:txBody>
      </p:sp>
      <p:sp>
        <p:nvSpPr>
          <p:cNvPr id="4" name="TextBox 3"/>
          <p:cNvSpPr txBox="1"/>
          <p:nvPr/>
        </p:nvSpPr>
        <p:spPr>
          <a:xfrm>
            <a:off x="788670" y="1143000"/>
            <a:ext cx="7726680" cy="1200329"/>
          </a:xfrm>
          <a:prstGeom prst="rect">
            <a:avLst/>
          </a:prstGeom>
          <a:noFill/>
        </p:spPr>
        <p:txBody>
          <a:bodyPr wrap="square" rtlCol="0">
            <a:spAutoFit/>
          </a:bodyPr>
          <a:lstStyle/>
          <a:p>
            <a:pPr algn="ctr"/>
            <a:r>
              <a:rPr lang="sk-SK" sz="3600" b="1" dirty="0">
                <a:latin typeface="Arial" panose="020B0604020202020204" pitchFamily="34" charset="0"/>
                <a:cs typeface="Arial" panose="020B0604020202020204" pitchFamily="34" charset="0"/>
              </a:rPr>
              <a:t>Potenciálna energia</a:t>
            </a:r>
          </a:p>
          <a:p>
            <a:pPr algn="ctr"/>
            <a:r>
              <a:rPr lang="sk-SK" sz="3600" b="1" dirty="0">
                <a:latin typeface="Arial" panose="020B0604020202020204" pitchFamily="34" charset="0"/>
                <a:cs typeface="Arial" panose="020B0604020202020204" pitchFamily="34" charset="0"/>
              </a:rPr>
              <a:t>Niekoľko „prípadových štúdií“</a:t>
            </a:r>
          </a:p>
        </p:txBody>
      </p:sp>
      <p:sp>
        <p:nvSpPr>
          <p:cNvPr id="5" name="TextBox 4"/>
          <p:cNvSpPr txBox="1"/>
          <p:nvPr/>
        </p:nvSpPr>
        <p:spPr>
          <a:xfrm>
            <a:off x="400050" y="3440430"/>
            <a:ext cx="8366760"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Odvodiť správny vzorec pre potenciálnu energiu môže myť niekedy dosť ťažké, najmä ak ešte nemáme poznatky z abstraktnejšej teoretickej mechaniky (naučí vás to kolega </a:t>
            </a:r>
            <a:r>
              <a:rPr lang="sk-SK" dirty="0" err="1">
                <a:latin typeface="Arial" panose="020B0604020202020204" pitchFamily="34" charset="0"/>
                <a:cs typeface="Arial" panose="020B0604020202020204" pitchFamily="34" charset="0"/>
              </a:rPr>
              <a:t>Fecko</a:t>
            </a:r>
            <a:r>
              <a:rPr lang="sk-SK" dirty="0">
                <a:latin typeface="Arial" panose="020B0604020202020204" pitchFamily="34" charset="0"/>
                <a:cs typeface="Arial" panose="020B0604020202020204" pitchFamily="34" charset="0"/>
              </a:rPr>
              <a:t>).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Preto sa tu nepokúsim sformulovať nejaké rigorózne postupy „ako vyrábať </a:t>
            </a:r>
            <a:r>
              <a:rPr lang="sk-SK" dirty="0" err="1">
                <a:latin typeface="Arial" panose="020B0604020202020204" pitchFamily="34" charset="0"/>
                <a:cs typeface="Arial" panose="020B0604020202020204" pitchFamily="34" charset="0"/>
              </a:rPr>
              <a:t>Feynmanovu</a:t>
            </a:r>
            <a:r>
              <a:rPr lang="sk-SK" dirty="0">
                <a:latin typeface="Arial" panose="020B0604020202020204" pitchFamily="34" charset="0"/>
                <a:cs typeface="Arial" panose="020B0604020202020204" pitchFamily="34" charset="0"/>
              </a:rPr>
              <a:t> zbierku vzorcov pre energiu“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Namiesto toho rozoberiem niekoľko špeciálnych prípadov, možno to prinesie nejaké poučenie.</a:t>
            </a:r>
          </a:p>
        </p:txBody>
      </p:sp>
    </p:spTree>
    <p:extLst>
      <p:ext uri="{BB962C8B-B14F-4D97-AF65-F5344CB8AC3E}">
        <p14:creationId xmlns:p14="http://schemas.microsoft.com/office/powerpoint/2010/main" val="1188382313"/>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676400" y="3639671"/>
            <a:ext cx="27432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BCE0CA2-1A48-4B23-8A77-1A9F640E54E6}" type="slidenum">
              <a:rPr lang="sk-SK" smtClean="0"/>
              <a:t>23</a:t>
            </a:fld>
            <a:endParaRPr lang="sk-SK" dirty="0"/>
          </a:p>
        </p:txBody>
      </p:sp>
      <p:sp>
        <p:nvSpPr>
          <p:cNvPr id="3" name="TextBox 2"/>
          <p:cNvSpPr txBox="1"/>
          <p:nvPr/>
        </p:nvSpPr>
        <p:spPr>
          <a:xfrm>
            <a:off x="869577" y="116540"/>
            <a:ext cx="7117977"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Potenciálna energia na pružine</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10"/>
          <a:srcRect t="62412"/>
          <a:stretch/>
        </p:blipFill>
        <p:spPr>
          <a:xfrm rot="5400000">
            <a:off x="785621" y="1851008"/>
            <a:ext cx="3123916" cy="1096044"/>
          </a:xfrm>
          <a:prstGeom prst="rect">
            <a:avLst/>
          </a:prstGeom>
        </p:spPr>
      </p:pic>
      <p:pic>
        <p:nvPicPr>
          <p:cNvPr id="5" name="Picture 4"/>
          <p:cNvPicPr>
            <a:picLocks noChangeAspect="1"/>
          </p:cNvPicPr>
          <p:nvPr/>
        </p:nvPicPr>
        <p:blipFill>
          <a:blip r:embed="rId11"/>
          <a:stretch>
            <a:fillRect/>
          </a:stretch>
        </p:blipFill>
        <p:spPr>
          <a:xfrm>
            <a:off x="1780721" y="3618967"/>
            <a:ext cx="1020637" cy="3140421"/>
          </a:xfrm>
          <a:prstGeom prst="rect">
            <a:avLst/>
          </a:prstGeom>
        </p:spPr>
      </p:pic>
      <p:pic>
        <p:nvPicPr>
          <p:cNvPr id="13" name="Picture 12"/>
          <p:cNvPicPr>
            <a:picLocks noChangeAspect="1"/>
          </p:cNvPicPr>
          <p:nvPr/>
        </p:nvPicPr>
        <p:blipFill rotWithShape="1">
          <a:blip r:embed="rId12">
            <a:extLst>
              <a:ext uri="{BEBA8EAE-BF5A-486C-A8C5-ECC9F3942E4B}">
                <a14:imgProps xmlns:a14="http://schemas.microsoft.com/office/drawing/2010/main">
                  <a14:imgLayer r:embed="rId13">
                    <a14:imgEffect>
                      <a14:brightnessContrast bright="40000" contrast="40000"/>
                    </a14:imgEffect>
                  </a14:imgLayer>
                </a14:imgProps>
              </a:ext>
            </a:extLst>
          </a:blip>
          <a:srcRect t="11998" r="36299" b="57566"/>
          <a:stretch/>
        </p:blipFill>
        <p:spPr>
          <a:xfrm rot="5400000">
            <a:off x="48256" y="1378362"/>
            <a:ext cx="1989956" cy="887507"/>
          </a:xfrm>
          <a:prstGeom prst="rect">
            <a:avLst/>
          </a:prstGeom>
        </p:spPr>
      </p:pic>
      <p:cxnSp>
        <p:nvCxnSpPr>
          <p:cNvPr id="15" name="Straight Connector 14"/>
          <p:cNvCxnSpPr/>
          <p:nvPr/>
        </p:nvCxnSpPr>
        <p:spPr>
          <a:xfrm flipV="1">
            <a:off x="439271" y="3074894"/>
            <a:ext cx="2689411" cy="1793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90282" y="2823882"/>
            <a:ext cx="573741" cy="573741"/>
          </a:xfrm>
          <a:prstGeom prst="ellipse">
            <a:avLst/>
          </a:prstGeom>
          <a:solidFill>
            <a:schemeClr val="bg1">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1446306" y="2853764"/>
            <a:ext cx="575310" cy="175260"/>
          </a:xfrm>
          <a:prstGeom prst="rect">
            <a:avLst/>
          </a:prstGeom>
        </p:spPr>
      </p:pic>
      <p:pic>
        <p:nvPicPr>
          <p:cNvPr id="20" name="Picture 19"/>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392518" y="3418541"/>
            <a:ext cx="575310" cy="179070"/>
          </a:xfrm>
          <a:prstGeom prst="rect">
            <a:avLst/>
          </a:prstGeom>
        </p:spPr>
      </p:pic>
      <p:sp>
        <p:nvSpPr>
          <p:cNvPr id="23" name="Oval 22"/>
          <p:cNvSpPr/>
          <p:nvPr/>
        </p:nvSpPr>
        <p:spPr>
          <a:xfrm>
            <a:off x="3576918" y="3361766"/>
            <a:ext cx="573741" cy="573741"/>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cxnSp>
        <p:nvCxnSpPr>
          <p:cNvPr id="25" name="Straight Arrow Connector 24"/>
          <p:cNvCxnSpPr/>
          <p:nvPr/>
        </p:nvCxnSpPr>
        <p:spPr>
          <a:xfrm>
            <a:off x="3863788" y="3693459"/>
            <a:ext cx="0" cy="111162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0"/>
          </p:cNvCxnSpPr>
          <p:nvPr/>
        </p:nvCxnSpPr>
        <p:spPr>
          <a:xfrm flipV="1">
            <a:off x="3863789" y="2088776"/>
            <a:ext cx="0" cy="1272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956423" y="4243295"/>
            <a:ext cx="518160" cy="163830"/>
          </a:xfrm>
          <a:prstGeom prst="rect">
            <a:avLst/>
          </a:prstGeom>
        </p:spPr>
      </p:pic>
      <p:pic>
        <p:nvPicPr>
          <p:cNvPr id="31" name="Picture 30"/>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3947458" y="2782048"/>
            <a:ext cx="527685" cy="17526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868706" y="4831976"/>
                <a:ext cx="1613647" cy="584775"/>
              </a:xfrm>
              <a:prstGeom prst="rect">
                <a:avLst/>
              </a:prstGeom>
              <a:noFill/>
              <a:ln>
                <a:solidFill>
                  <a:schemeClr val="tx1"/>
                </a:solidFill>
              </a:ln>
            </p:spPr>
            <p:txBody>
              <a:bodyPr wrap="square" rtlCol="0">
                <a:spAutoFit/>
              </a:bodyPr>
              <a:lstStyle/>
              <a:p>
                <a:r>
                  <a:rPr lang="sk-SK" sz="1600" dirty="0">
                    <a:latin typeface="Arial" panose="020B0604020202020204" pitchFamily="34" charset="0"/>
                    <a:cs typeface="Arial" panose="020B0604020202020204" pitchFamily="34" charset="0"/>
                  </a:rPr>
                  <a:t>hodnoty na obr. sú </a:t>
                </a:r>
                <a14:m>
                  <m:oMath xmlns:m="http://schemas.openxmlformats.org/officeDocument/2006/math">
                    <m:r>
                      <a:rPr lang="sk-SK" sz="1600" b="0" i="1" smtClean="0">
                        <a:latin typeface="Cambria Math" panose="02040503050406030204" pitchFamily="18" charset="0"/>
                        <a:cs typeface="Arial" panose="020B0604020202020204" pitchFamily="34" charset="0"/>
                      </a:rPr>
                      <m:t>𝑧</m:t>
                    </m:r>
                  </m:oMath>
                </a14:m>
                <a:r>
                  <a:rPr lang="sk-SK" sz="1600" dirty="0">
                    <a:latin typeface="Arial" panose="020B0604020202020204" pitchFamily="34" charset="0"/>
                    <a:cs typeface="Arial" panose="020B0604020202020204" pitchFamily="34" charset="0"/>
                  </a:rPr>
                  <a:t>-zložky síl</a:t>
                </a:r>
                <a:endParaRPr lang="en-US" sz="16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68706" y="4831976"/>
                <a:ext cx="1613647" cy="584775"/>
              </a:xfrm>
              <a:prstGeom prst="rect">
                <a:avLst/>
              </a:prstGeom>
              <a:blipFill rotWithShape="0">
                <a:blip r:embed="rId20"/>
                <a:stretch>
                  <a:fillRect l="-1880" t="-2041" r="-3383" b="-1122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09247" y="896470"/>
                <a:ext cx="4634753"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Poloha </a:t>
                </a:r>
                <a14:m>
                  <m:oMath xmlns:m="http://schemas.openxmlformats.org/officeDocument/2006/math">
                    <m:r>
                      <a:rPr lang="sk-SK" b="0" i="1" smtClean="0">
                        <a:latin typeface="Cambria Math" panose="02040503050406030204" pitchFamily="18" charset="0"/>
                        <a:cs typeface="Arial" panose="020B0604020202020204" pitchFamily="34" charset="0"/>
                      </a:rPr>
                      <m:t>𝑧</m:t>
                    </m:r>
                    <m:r>
                      <a:rPr lang="sk-SK" b="0" i="1"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 je poloha nedeformovanej pružiny. To nie je rovnovážna poloha guličky, lebo pružina sa predĺžia pod vplyvom tiaže guličky. Gulička môže ostať v kľude v bode, keď sila pružiny vyrovná silu tiaže, teda keď</a:t>
                </a:r>
                <a:endParaRPr lang="en-US"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09247" y="896470"/>
                <a:ext cx="4634753" cy="1754326"/>
              </a:xfrm>
              <a:prstGeom prst="rect">
                <a:avLst/>
              </a:prstGeom>
              <a:blipFill rotWithShape="0">
                <a:blip r:embed="rId21"/>
                <a:stretch>
                  <a:fillRect l="-1184" t="-1736" r="-1316" b="-4514"/>
                </a:stretch>
              </a:blipFill>
            </p:spPr>
            <p:txBody>
              <a:bodyPr/>
              <a:lstStyle/>
              <a:p>
                <a:r>
                  <a:rPr lang="en-US">
                    <a:noFill/>
                  </a:rPr>
                  <a:t> </a:t>
                </a:r>
              </a:p>
            </p:txBody>
          </p:sp>
        </mc:Fallback>
      </mc:AlternateContent>
      <p:pic>
        <p:nvPicPr>
          <p:cNvPr id="24" name="Picture 23"/>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6403788" y="2378636"/>
            <a:ext cx="1097280" cy="202311"/>
          </a:xfrm>
          <a:prstGeom prst="rect">
            <a:avLst/>
          </a:prstGeom>
        </p:spPr>
      </p:pic>
      <p:sp>
        <p:nvSpPr>
          <p:cNvPr id="9" name="TextBox 8"/>
          <p:cNvSpPr txBox="1"/>
          <p:nvPr/>
        </p:nvSpPr>
        <p:spPr>
          <a:xfrm>
            <a:off x="4509246" y="2716306"/>
            <a:ext cx="4563035"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Rovnovážna poloha guličky má teda súradnicu</a:t>
            </a:r>
            <a:endParaRPr lang="en-US" dirty="0">
              <a:latin typeface="Arial" panose="020B0604020202020204" pitchFamily="34" charset="0"/>
              <a:cs typeface="Arial" panose="020B0604020202020204" pitchFamily="34" charset="0"/>
            </a:endParaRPr>
          </a:p>
        </p:txBody>
      </p:sp>
      <p:pic>
        <p:nvPicPr>
          <p:cNvPr id="26" name="Picture 25"/>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6081060" y="3086849"/>
            <a:ext cx="1313307" cy="229743"/>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4482353" y="3370729"/>
                <a:ext cx="4545106"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Voľme bod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sk-SK" b="0" i="1" smtClean="0">
                            <a:latin typeface="Cambria Math" panose="02040503050406030204" pitchFamily="18" charset="0"/>
                            <a:cs typeface="Arial" panose="020B0604020202020204" pitchFamily="34" charset="0"/>
                          </a:rPr>
                          <m:t>𝑧</m:t>
                        </m:r>
                      </m:e>
                      <m:sub>
                        <m:r>
                          <a:rPr lang="en-US" b="0" i="1" smtClean="0">
                            <a:latin typeface="Cambria Math" panose="02040503050406030204" pitchFamily="18" charset="0"/>
                            <a:cs typeface="Arial" panose="020B0604020202020204" pitchFamily="34" charset="0"/>
                          </a:rPr>
                          <m:t>0</m:t>
                        </m:r>
                      </m:sub>
                    </m:sSub>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za referenčný bod a vypočítajme prácu, ktorú vykoná trpaslík, keď guličku</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potiahne za lano tak, aby sa prakticky nulovou rýchlosťou presunula do ľubovoľného bodu </a:t>
                </a:r>
                <a14:m>
                  <m:oMath xmlns:m="http://schemas.openxmlformats.org/officeDocument/2006/math">
                    <m:r>
                      <a:rPr lang="en-US" b="0" i="1" smtClean="0">
                        <a:latin typeface="Cambria Math" panose="02040503050406030204" pitchFamily="18" charset="0"/>
                        <a:cs typeface="Arial" panose="020B0604020202020204" pitchFamily="34" charset="0"/>
                      </a:rPr>
                      <m:t>𝑧</m:t>
                    </m:r>
                    <m:r>
                      <a:rPr lang="en-US" b="0" i="1" smtClean="0">
                        <a:latin typeface="Cambria Math" panose="02040503050406030204" pitchFamily="18" charset="0"/>
                        <a:cs typeface="Arial" panose="020B0604020202020204" pitchFamily="34" charset="0"/>
                      </a:rPr>
                      <m:t>&lt;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𝑧</m:t>
                        </m:r>
                      </m:e>
                      <m:sub>
                        <m:r>
                          <a:rPr lang="en-US" b="0" i="1" smtClean="0">
                            <a:latin typeface="Cambria Math" panose="02040503050406030204" pitchFamily="18" charset="0"/>
                            <a:cs typeface="Arial" panose="020B0604020202020204" pitchFamily="34" charset="0"/>
                          </a:rPr>
                          <m:t>0</m:t>
                        </m:r>
                      </m:sub>
                    </m:sSub>
                  </m:oMath>
                </a14:m>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V bode z teda musí pôsobiť silou, ktorej </a:t>
                </a:r>
                <a14:m>
                  <m:oMath xmlns:m="http://schemas.openxmlformats.org/officeDocument/2006/math">
                    <m:r>
                      <a:rPr lang="sk-SK" b="0" i="1" smtClean="0">
                        <a:latin typeface="Cambria Math" panose="02040503050406030204" pitchFamily="18" charset="0"/>
                        <a:cs typeface="Arial" panose="020B0604020202020204" pitchFamily="34" charset="0"/>
                      </a:rPr>
                      <m:t>𝑧</m:t>
                    </m:r>
                  </m:oMath>
                </a14:m>
                <a:r>
                  <a:rPr lang="sk-SK" dirty="0">
                    <a:latin typeface="Arial" panose="020B0604020202020204" pitchFamily="34" charset="0"/>
                    <a:cs typeface="Arial" panose="020B0604020202020204" pitchFamily="34" charset="0"/>
                  </a:rPr>
                  <a:t>-zložka bude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lebo práve vtedy celková sila na guličku bude nulová a gulička nebude zrýchľovať. </a:t>
                </a:r>
              </a:p>
            </p:txBody>
          </p:sp>
        </mc:Choice>
        <mc:Fallback xmlns="">
          <p:sp>
            <p:nvSpPr>
              <p:cNvPr id="11" name="TextBox 10"/>
              <p:cNvSpPr txBox="1">
                <a:spLocks noRot="1" noChangeAspect="1" noMove="1" noResize="1" noEditPoints="1" noAdjustHandles="1" noChangeArrowheads="1" noChangeShapeType="1" noTextEdit="1"/>
              </p:cNvSpPr>
              <p:nvPr/>
            </p:nvSpPr>
            <p:spPr>
              <a:xfrm>
                <a:off x="4482353" y="3370729"/>
                <a:ext cx="4545106" cy="2585323"/>
              </a:xfrm>
              <a:prstGeom prst="rect">
                <a:avLst/>
              </a:prstGeom>
              <a:blipFill rotWithShape="0">
                <a:blip r:embed="rId24"/>
                <a:stretch>
                  <a:fillRect l="-1072" t="-1415" r="-670" b="-2830"/>
                </a:stretch>
              </a:blipFill>
            </p:spPr>
            <p:txBody>
              <a:bodyPr/>
              <a:lstStyle/>
              <a:p>
                <a:r>
                  <a:rPr lang="sk-SK">
                    <a:noFill/>
                  </a:rPr>
                  <a:t> </a:t>
                </a:r>
              </a:p>
            </p:txBody>
          </p:sp>
        </mc:Fallback>
      </mc:AlternateContent>
      <p:pic>
        <p:nvPicPr>
          <p:cNvPr id="22" name="Picture 21"/>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5722470" y="5112872"/>
            <a:ext cx="1459040" cy="202311"/>
          </a:xfrm>
          <a:prstGeom prst="rect">
            <a:avLst/>
          </a:prstGeom>
        </p:spPr>
      </p:pic>
      <p:pic>
        <p:nvPicPr>
          <p:cNvPr id="18" name="Picture 17"/>
          <p:cNvPicPr>
            <a:picLocks noChangeAspect="1"/>
          </p:cNvPicPr>
          <p:nvPr>
            <p:custDataLst>
              <p:tags r:id="rId8"/>
            </p:custDataLst>
          </p:nvPr>
        </p:nvPicPr>
        <p:blipFill>
          <a:blip r:embed="rId26" cstate="print">
            <a:extLst>
              <a:ext uri="{28A0092B-C50C-407E-A947-70E740481C1C}">
                <a14:useLocalDpi xmlns:a14="http://schemas.microsoft.com/office/drawing/2010/main" val="0"/>
              </a:ext>
            </a:extLst>
          </a:blip>
          <a:stretch>
            <a:fillRect/>
          </a:stretch>
        </p:blipFill>
        <p:spPr>
          <a:xfrm>
            <a:off x="2934449" y="5946588"/>
            <a:ext cx="4884611" cy="534924"/>
          </a:xfrm>
          <a:prstGeom prst="rect">
            <a:avLst/>
          </a:prstGeom>
        </p:spPr>
      </p:pic>
    </p:spTree>
    <p:extLst>
      <p:ext uri="{BB962C8B-B14F-4D97-AF65-F5344CB8AC3E}">
        <p14:creationId xmlns:p14="http://schemas.microsoft.com/office/powerpoint/2010/main" val="612647989"/>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676400" y="3639671"/>
            <a:ext cx="27432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BCE0CA2-1A48-4B23-8A77-1A9F640E54E6}" type="slidenum">
              <a:rPr lang="sk-SK" smtClean="0"/>
              <a:t>24</a:t>
            </a:fld>
            <a:endParaRPr lang="sk-SK"/>
          </a:p>
        </p:txBody>
      </p:sp>
      <p:sp>
        <p:nvSpPr>
          <p:cNvPr id="3" name="TextBox 2"/>
          <p:cNvSpPr txBox="1"/>
          <p:nvPr/>
        </p:nvSpPr>
        <p:spPr>
          <a:xfrm>
            <a:off x="869577" y="116540"/>
            <a:ext cx="7117977"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Potenciálna energia na pružine</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8"/>
          <a:srcRect t="62412"/>
          <a:stretch/>
        </p:blipFill>
        <p:spPr>
          <a:xfrm rot="5400000">
            <a:off x="785621" y="1851008"/>
            <a:ext cx="3123916" cy="1096044"/>
          </a:xfrm>
          <a:prstGeom prst="rect">
            <a:avLst/>
          </a:prstGeom>
        </p:spPr>
      </p:pic>
      <p:pic>
        <p:nvPicPr>
          <p:cNvPr id="5" name="Picture 4"/>
          <p:cNvPicPr>
            <a:picLocks noChangeAspect="1"/>
          </p:cNvPicPr>
          <p:nvPr/>
        </p:nvPicPr>
        <p:blipFill>
          <a:blip r:embed="rId9"/>
          <a:stretch>
            <a:fillRect/>
          </a:stretch>
        </p:blipFill>
        <p:spPr>
          <a:xfrm>
            <a:off x="1780721" y="3618967"/>
            <a:ext cx="1020637" cy="3140421"/>
          </a:xfrm>
          <a:prstGeom prst="rect">
            <a:avLst/>
          </a:prstGeom>
        </p:spPr>
      </p:pic>
      <p:pic>
        <p:nvPicPr>
          <p:cNvPr id="13" name="Picture 12"/>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40000" contrast="40000"/>
                    </a14:imgEffect>
                  </a14:imgLayer>
                </a14:imgProps>
              </a:ext>
            </a:extLst>
          </a:blip>
          <a:srcRect t="11998" r="36299" b="57566"/>
          <a:stretch/>
        </p:blipFill>
        <p:spPr>
          <a:xfrm rot="5400000">
            <a:off x="48256" y="1378362"/>
            <a:ext cx="1989956" cy="887507"/>
          </a:xfrm>
          <a:prstGeom prst="rect">
            <a:avLst/>
          </a:prstGeom>
        </p:spPr>
      </p:pic>
      <p:cxnSp>
        <p:nvCxnSpPr>
          <p:cNvPr id="15" name="Straight Connector 14"/>
          <p:cNvCxnSpPr/>
          <p:nvPr/>
        </p:nvCxnSpPr>
        <p:spPr>
          <a:xfrm flipV="1">
            <a:off x="439271" y="3074894"/>
            <a:ext cx="2689411" cy="1793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90282" y="2823882"/>
            <a:ext cx="573741" cy="573741"/>
          </a:xfrm>
          <a:prstGeom prst="ellipse">
            <a:avLst/>
          </a:prstGeom>
          <a:solidFill>
            <a:schemeClr val="bg1">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446306" y="2853764"/>
            <a:ext cx="575310" cy="175260"/>
          </a:xfrm>
          <a:prstGeom prst="rect">
            <a:avLst/>
          </a:prstGeom>
        </p:spPr>
      </p:pic>
      <p:pic>
        <p:nvPicPr>
          <p:cNvPr id="20" name="Picture 1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392518" y="3418541"/>
            <a:ext cx="575310" cy="179070"/>
          </a:xfrm>
          <a:prstGeom prst="rect">
            <a:avLst/>
          </a:prstGeom>
        </p:spPr>
      </p:pic>
      <p:sp>
        <p:nvSpPr>
          <p:cNvPr id="23" name="Oval 22"/>
          <p:cNvSpPr/>
          <p:nvPr/>
        </p:nvSpPr>
        <p:spPr>
          <a:xfrm>
            <a:off x="3576918" y="3361766"/>
            <a:ext cx="573741" cy="573741"/>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cxnSp>
        <p:nvCxnSpPr>
          <p:cNvPr id="25" name="Straight Arrow Connector 24"/>
          <p:cNvCxnSpPr/>
          <p:nvPr/>
        </p:nvCxnSpPr>
        <p:spPr>
          <a:xfrm>
            <a:off x="3863788" y="3693459"/>
            <a:ext cx="0" cy="111162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0"/>
          </p:cNvCxnSpPr>
          <p:nvPr/>
        </p:nvCxnSpPr>
        <p:spPr>
          <a:xfrm flipV="1">
            <a:off x="3863789" y="2088776"/>
            <a:ext cx="0" cy="1272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956423" y="4243295"/>
            <a:ext cx="518160" cy="163830"/>
          </a:xfrm>
          <a:prstGeom prst="rect">
            <a:avLst/>
          </a:prstGeom>
        </p:spPr>
      </p:pic>
      <p:pic>
        <p:nvPicPr>
          <p:cNvPr id="31" name="Picture 30"/>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947458" y="2782048"/>
            <a:ext cx="527685" cy="17526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868706" y="4831976"/>
                <a:ext cx="1613647" cy="584775"/>
              </a:xfrm>
              <a:prstGeom prst="rect">
                <a:avLst/>
              </a:prstGeom>
              <a:noFill/>
              <a:ln>
                <a:solidFill>
                  <a:schemeClr val="tx1"/>
                </a:solidFill>
              </a:ln>
            </p:spPr>
            <p:txBody>
              <a:bodyPr wrap="square" rtlCol="0">
                <a:spAutoFit/>
              </a:bodyPr>
              <a:lstStyle/>
              <a:p>
                <a:r>
                  <a:rPr lang="sk-SK" sz="1600" dirty="0">
                    <a:latin typeface="Arial" panose="020B0604020202020204" pitchFamily="34" charset="0"/>
                    <a:cs typeface="Arial" panose="020B0604020202020204" pitchFamily="34" charset="0"/>
                  </a:rPr>
                  <a:t>hodnoty na obr. sú </a:t>
                </a:r>
                <a14:m>
                  <m:oMath xmlns:m="http://schemas.openxmlformats.org/officeDocument/2006/math">
                    <m:r>
                      <a:rPr lang="sk-SK" sz="1600" b="0" i="1" smtClean="0">
                        <a:latin typeface="Cambria Math" panose="02040503050406030204" pitchFamily="18" charset="0"/>
                        <a:cs typeface="Arial" panose="020B0604020202020204" pitchFamily="34" charset="0"/>
                      </a:rPr>
                      <m:t>𝑧</m:t>
                    </m:r>
                  </m:oMath>
                </a14:m>
                <a:r>
                  <a:rPr lang="sk-SK" sz="1600" dirty="0">
                    <a:latin typeface="Arial" panose="020B0604020202020204" pitchFamily="34" charset="0"/>
                    <a:cs typeface="Arial" panose="020B0604020202020204" pitchFamily="34" charset="0"/>
                  </a:rPr>
                  <a:t>-zložky síl</a:t>
                </a:r>
                <a:endParaRPr lang="en-US" sz="16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68706" y="4831976"/>
                <a:ext cx="1613647" cy="584775"/>
              </a:xfrm>
              <a:prstGeom prst="rect">
                <a:avLst/>
              </a:prstGeom>
              <a:blipFill rotWithShape="0">
                <a:blip r:embed="rId18"/>
                <a:stretch>
                  <a:fillRect l="-1880" t="-2041" r="-3383" b="-11224"/>
                </a:stretch>
              </a:blipFill>
              <a:ln>
                <a:solidFill>
                  <a:schemeClr val="tx1"/>
                </a:solidFill>
              </a:ln>
            </p:spPr>
            <p:txBody>
              <a:bodyPr/>
              <a:lstStyle/>
              <a:p>
                <a:r>
                  <a:rPr lang="en-US">
                    <a:noFill/>
                  </a:rPr>
                  <a:t> </a:t>
                </a:r>
              </a:p>
            </p:txBody>
          </p:sp>
        </mc:Fallback>
      </mc:AlternateContent>
      <p:pic>
        <p:nvPicPr>
          <p:cNvPr id="8" name="Picture 7"/>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5740402" y="1007036"/>
            <a:ext cx="1753934" cy="462915"/>
          </a:xfrm>
          <a:prstGeom prst="rect">
            <a:avLst/>
          </a:prstGeom>
        </p:spPr>
      </p:pic>
      <p:sp>
        <p:nvSpPr>
          <p:cNvPr id="10" name="TextBox 9"/>
          <p:cNvSpPr txBox="1"/>
          <p:nvPr/>
        </p:nvSpPr>
        <p:spPr>
          <a:xfrm>
            <a:off x="4706471" y="1730188"/>
            <a:ext cx="4338917"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že na skúmaný fyzikálny systém, guličku, pôsobia dva externé objekty. Zem tiažovou silou a pružina silou z deformácie. Trpaslík, ktorého sme použili, je vlastne náš známy trpaslík-brzdár, tentokrát nepoužívajúci kopiju ale lano. Vypočítame jeho prácu a dostaneme súhrnnú potenciálnu energiu, v našom prípade</a:t>
            </a:r>
            <a:endParaRPr lang="en-US" dirty="0">
              <a:latin typeface="Arial" panose="020B0604020202020204" pitchFamily="34" charset="0"/>
              <a:cs typeface="Arial" panose="020B0604020202020204" pitchFamily="34" charset="0"/>
            </a:endParaRPr>
          </a:p>
        </p:txBody>
      </p:sp>
      <p:pic>
        <p:nvPicPr>
          <p:cNvPr id="14" name="Picture 13"/>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5686614" y="4879788"/>
            <a:ext cx="2028254" cy="462915"/>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4805082" y="5611906"/>
                <a:ext cx="4195483" cy="103746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Výraz </a:t>
                </a:r>
                <a14:m>
                  <m:oMath xmlns:m="http://schemas.openxmlformats.org/officeDocument/2006/math">
                    <m:r>
                      <a:rPr lang="sk-SK" b="0" i="1" smtClean="0">
                        <a:latin typeface="Cambria Math" panose="02040503050406030204" pitchFamily="18" charset="0"/>
                        <a:cs typeface="Arial" panose="020B0604020202020204" pitchFamily="34" charset="0"/>
                      </a:rPr>
                      <m:t>𝑚𝑔𝑧</m:t>
                    </m:r>
                  </m:oMath>
                </a14:m>
                <a:r>
                  <a:rPr lang="sk-SK" dirty="0">
                    <a:latin typeface="Arial" panose="020B0604020202020204" pitchFamily="34" charset="0"/>
                    <a:cs typeface="Arial" panose="020B0604020202020204" pitchFamily="34" charset="0"/>
                  </a:rPr>
                  <a:t> poznáme. Výraz </a:t>
                </a:r>
                <a14:m>
                  <m:oMath xmlns:m="http://schemas.openxmlformats.org/officeDocument/2006/math">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a:rPr lang="en-US" b="0" i="1" smtClean="0">
                            <a:latin typeface="Cambria Math" panose="02040503050406030204" pitchFamily="18" charset="0"/>
                            <a:cs typeface="Arial" panose="020B0604020202020204" pitchFamily="34" charset="0"/>
                          </a:rPr>
                          <m:t>2</m:t>
                        </m:r>
                      </m:den>
                    </m:f>
                    <m:r>
                      <a:rPr lang="en-US" b="0" i="1" smtClean="0">
                        <a:latin typeface="Cambria Math" panose="02040503050406030204" pitchFamily="18" charset="0"/>
                        <a:cs typeface="Arial" panose="020B0604020202020204" pitchFamily="34" charset="0"/>
                      </a:rPr>
                      <m:t>𝐾</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𝑧</m:t>
                        </m:r>
                      </m:e>
                      <m:sup>
                        <m:r>
                          <a:rPr lang="en-US" b="0" i="1" smtClean="0">
                            <a:latin typeface="Cambria Math" panose="02040503050406030204" pitchFamily="18" charset="0"/>
                            <a:cs typeface="Arial" panose="020B0604020202020204" pitchFamily="34" charset="0"/>
                          </a:rPr>
                          <m:t>2</m:t>
                        </m:r>
                      </m:sup>
                    </m:sSup>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je nový </a:t>
                </a:r>
                <a:r>
                  <a:rPr lang="sk-SK" dirty="0" err="1">
                    <a:latin typeface="Arial" panose="020B0604020202020204" pitchFamily="34" charset="0"/>
                    <a:cs typeface="Arial" panose="020B0604020202020204" pitchFamily="34" charset="0"/>
                  </a:rPr>
                  <a:t>vzrec</a:t>
                </a:r>
                <a:r>
                  <a:rPr lang="sk-SK" dirty="0">
                    <a:latin typeface="Arial" panose="020B0604020202020204" pitchFamily="34" charset="0"/>
                    <a:cs typeface="Arial" panose="020B0604020202020204" pitchFamily="34" charset="0"/>
                  </a:rPr>
                  <a:t> do „Feynmanovej zbierky“, potenciálna energia pružnosti.</a:t>
                </a:r>
                <a:endParaRPr lang="en-US"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805082" y="5611906"/>
                <a:ext cx="4195483" cy="1037463"/>
              </a:xfrm>
              <a:prstGeom prst="rect">
                <a:avLst/>
              </a:prstGeom>
              <a:blipFill rotWithShape="0">
                <a:blip r:embed="rId21"/>
                <a:stretch>
                  <a:fillRect l="-1163" b="-8824"/>
                </a:stretch>
              </a:blipFill>
            </p:spPr>
            <p:txBody>
              <a:bodyPr/>
              <a:lstStyle/>
              <a:p>
                <a:r>
                  <a:rPr lang="sk-SK">
                    <a:noFill/>
                  </a:rPr>
                  <a:t> </a:t>
                </a:r>
              </a:p>
            </p:txBody>
          </p:sp>
        </mc:Fallback>
      </mc:AlternateContent>
    </p:spTree>
    <p:extLst>
      <p:ext uri="{BB962C8B-B14F-4D97-AF65-F5344CB8AC3E}">
        <p14:creationId xmlns:p14="http://schemas.microsoft.com/office/powerpoint/2010/main" val="3211553275"/>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676400" y="3639671"/>
            <a:ext cx="27432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BCE0CA2-1A48-4B23-8A77-1A9F640E54E6}" type="slidenum">
              <a:rPr lang="sk-SK" smtClean="0"/>
              <a:t>25</a:t>
            </a:fld>
            <a:endParaRPr lang="sk-SK"/>
          </a:p>
        </p:txBody>
      </p:sp>
      <p:sp>
        <p:nvSpPr>
          <p:cNvPr id="3" name="TextBox 2"/>
          <p:cNvSpPr txBox="1"/>
          <p:nvPr/>
        </p:nvSpPr>
        <p:spPr>
          <a:xfrm>
            <a:off x="869577" y="116540"/>
            <a:ext cx="7117977"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Potenciálna energia na pružine</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11"/>
          <a:srcRect t="62412"/>
          <a:stretch/>
        </p:blipFill>
        <p:spPr>
          <a:xfrm rot="5400000">
            <a:off x="785621" y="1851008"/>
            <a:ext cx="3123916" cy="1096044"/>
          </a:xfrm>
          <a:prstGeom prst="rect">
            <a:avLst/>
          </a:prstGeom>
        </p:spPr>
      </p:pic>
      <p:pic>
        <p:nvPicPr>
          <p:cNvPr id="5" name="Picture 4"/>
          <p:cNvPicPr>
            <a:picLocks noChangeAspect="1"/>
          </p:cNvPicPr>
          <p:nvPr/>
        </p:nvPicPr>
        <p:blipFill>
          <a:blip r:embed="rId12"/>
          <a:stretch>
            <a:fillRect/>
          </a:stretch>
        </p:blipFill>
        <p:spPr>
          <a:xfrm>
            <a:off x="1780721" y="3618967"/>
            <a:ext cx="1020637" cy="3140421"/>
          </a:xfrm>
          <a:prstGeom prst="rect">
            <a:avLst/>
          </a:prstGeom>
        </p:spPr>
      </p:pic>
      <p:pic>
        <p:nvPicPr>
          <p:cNvPr id="13" name="Picture 12"/>
          <p:cNvPicPr>
            <a:picLocks noChangeAspect="1"/>
          </p:cNvPicPr>
          <p:nvPr/>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Lst>
          </a:blip>
          <a:srcRect t="11998" r="36299" b="57566"/>
          <a:stretch/>
        </p:blipFill>
        <p:spPr>
          <a:xfrm rot="5400000">
            <a:off x="48256" y="1378362"/>
            <a:ext cx="1989956" cy="887507"/>
          </a:xfrm>
          <a:prstGeom prst="rect">
            <a:avLst/>
          </a:prstGeom>
        </p:spPr>
      </p:pic>
      <p:cxnSp>
        <p:nvCxnSpPr>
          <p:cNvPr id="15" name="Straight Connector 14"/>
          <p:cNvCxnSpPr/>
          <p:nvPr/>
        </p:nvCxnSpPr>
        <p:spPr>
          <a:xfrm flipV="1">
            <a:off x="439271" y="3074894"/>
            <a:ext cx="2689411" cy="1793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90282" y="2823882"/>
            <a:ext cx="573741" cy="573741"/>
          </a:xfrm>
          <a:prstGeom prst="ellipse">
            <a:avLst/>
          </a:prstGeom>
          <a:solidFill>
            <a:schemeClr val="bg1">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1446306" y="2853764"/>
            <a:ext cx="575310" cy="175260"/>
          </a:xfrm>
          <a:prstGeom prst="rect">
            <a:avLst/>
          </a:prstGeom>
        </p:spPr>
      </p:pic>
      <p:pic>
        <p:nvPicPr>
          <p:cNvPr id="20" name="Picture 19"/>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1392518" y="3418541"/>
            <a:ext cx="575310" cy="179070"/>
          </a:xfrm>
          <a:prstGeom prst="rect">
            <a:avLst/>
          </a:prstGeom>
        </p:spPr>
      </p:pic>
      <p:sp>
        <p:nvSpPr>
          <p:cNvPr id="23" name="Oval 22"/>
          <p:cNvSpPr/>
          <p:nvPr/>
        </p:nvSpPr>
        <p:spPr>
          <a:xfrm>
            <a:off x="3576918" y="3361766"/>
            <a:ext cx="573741" cy="573741"/>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cxnSp>
        <p:nvCxnSpPr>
          <p:cNvPr id="25" name="Straight Arrow Connector 24"/>
          <p:cNvCxnSpPr/>
          <p:nvPr/>
        </p:nvCxnSpPr>
        <p:spPr>
          <a:xfrm>
            <a:off x="3863788" y="3693459"/>
            <a:ext cx="0" cy="111162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0"/>
          </p:cNvCxnSpPr>
          <p:nvPr/>
        </p:nvCxnSpPr>
        <p:spPr>
          <a:xfrm flipV="1">
            <a:off x="3863789" y="2088776"/>
            <a:ext cx="0" cy="1272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3956423" y="4243295"/>
            <a:ext cx="518160" cy="163830"/>
          </a:xfrm>
          <a:prstGeom prst="rect">
            <a:avLst/>
          </a:prstGeom>
        </p:spPr>
      </p:pic>
      <p:pic>
        <p:nvPicPr>
          <p:cNvPr id="31" name="Picture 30"/>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3947458" y="2782048"/>
            <a:ext cx="527685" cy="17526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868706" y="4831976"/>
                <a:ext cx="1613647" cy="584775"/>
              </a:xfrm>
              <a:prstGeom prst="rect">
                <a:avLst/>
              </a:prstGeom>
              <a:noFill/>
              <a:ln>
                <a:solidFill>
                  <a:schemeClr val="tx1"/>
                </a:solidFill>
              </a:ln>
            </p:spPr>
            <p:txBody>
              <a:bodyPr wrap="square" rtlCol="0">
                <a:spAutoFit/>
              </a:bodyPr>
              <a:lstStyle/>
              <a:p>
                <a:r>
                  <a:rPr lang="sk-SK" sz="1600" dirty="0">
                    <a:latin typeface="Arial" panose="020B0604020202020204" pitchFamily="34" charset="0"/>
                    <a:cs typeface="Arial" panose="020B0604020202020204" pitchFamily="34" charset="0"/>
                  </a:rPr>
                  <a:t>hodnoty na obr. sú </a:t>
                </a:r>
                <a14:m>
                  <m:oMath xmlns:m="http://schemas.openxmlformats.org/officeDocument/2006/math">
                    <m:r>
                      <a:rPr lang="sk-SK" sz="1600" b="0" i="1" smtClean="0">
                        <a:latin typeface="Cambria Math" panose="02040503050406030204" pitchFamily="18" charset="0"/>
                        <a:cs typeface="Arial" panose="020B0604020202020204" pitchFamily="34" charset="0"/>
                      </a:rPr>
                      <m:t>𝑧</m:t>
                    </m:r>
                  </m:oMath>
                </a14:m>
                <a:r>
                  <a:rPr lang="sk-SK" sz="1600" dirty="0">
                    <a:latin typeface="Arial" panose="020B0604020202020204" pitchFamily="34" charset="0"/>
                    <a:cs typeface="Arial" panose="020B0604020202020204" pitchFamily="34" charset="0"/>
                  </a:rPr>
                  <a:t>-zložky síl</a:t>
                </a:r>
                <a:endParaRPr lang="en-US" sz="16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68706" y="4831976"/>
                <a:ext cx="1613647" cy="584775"/>
              </a:xfrm>
              <a:prstGeom prst="rect">
                <a:avLst/>
              </a:prstGeom>
              <a:blipFill rotWithShape="0">
                <a:blip r:embed="rId21"/>
                <a:stretch>
                  <a:fillRect l="-1880" t="-2041" r="-3383" b="-11224"/>
                </a:stretch>
              </a:blipFill>
              <a:ln>
                <a:solidFill>
                  <a:schemeClr val="tx1"/>
                </a:solidFill>
              </a:ln>
            </p:spPr>
            <p:txBody>
              <a:bodyPr/>
              <a:lstStyle/>
              <a:p>
                <a:r>
                  <a:rPr lang="en-US">
                    <a:noFill/>
                  </a:rPr>
                  <a:t> </a:t>
                </a:r>
              </a:p>
            </p:txBody>
          </p:sp>
        </mc:Fallback>
      </mc:AlternateContent>
      <p:pic>
        <p:nvPicPr>
          <p:cNvPr id="14" name="Picture 13"/>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5507320" y="720164"/>
            <a:ext cx="2028254" cy="462915"/>
          </a:xfrm>
          <a:prstGeom prst="rect">
            <a:avLst/>
          </a:prstGeom>
        </p:spPr>
      </p:pic>
      <p:sp>
        <p:nvSpPr>
          <p:cNvPr id="7" name="TextBox 6"/>
          <p:cNvSpPr txBox="1"/>
          <p:nvPr/>
        </p:nvSpPr>
        <p:spPr>
          <a:xfrm>
            <a:off x="4742330" y="1308847"/>
            <a:ext cx="4204447"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Analýzou práce jedného trpaslíka sme vyčarali  prácu dvoch externých objektov za dve zložky potenciálnej energie častice. Celková energia guličky teda bude</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5247344" y="2817904"/>
            <a:ext cx="2630043" cy="462915"/>
          </a:xfrm>
          <a:prstGeom prst="rect">
            <a:avLst/>
          </a:prstGeom>
        </p:spPr>
      </p:pic>
      <p:sp>
        <p:nvSpPr>
          <p:cNvPr id="11" name="TextBox 10"/>
          <p:cNvSpPr txBox="1"/>
          <p:nvPr/>
        </p:nvSpPr>
        <p:spPr>
          <a:xfrm>
            <a:off x="4751294" y="3325906"/>
            <a:ext cx="3971365"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Pohybová rovnica guličky je</a:t>
            </a:r>
            <a:endParaRPr lang="en-US" dirty="0">
              <a:latin typeface="Arial" panose="020B0604020202020204" pitchFamily="34" charset="0"/>
              <a:cs typeface="Arial" panose="020B0604020202020204" pitchFamily="34" charset="0"/>
            </a:endParaRPr>
          </a:p>
        </p:txBody>
      </p:sp>
      <p:pic>
        <p:nvPicPr>
          <p:cNvPr id="18" name="Picture 17"/>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5749366" y="3777130"/>
            <a:ext cx="1812227" cy="202311"/>
          </a:xfrm>
          <a:prstGeom prst="rect">
            <a:avLst/>
          </a:prstGeom>
        </p:spPr>
      </p:pic>
      <p:sp>
        <p:nvSpPr>
          <p:cNvPr id="21" name="TextBox 20"/>
          <p:cNvSpPr txBox="1"/>
          <p:nvPr/>
        </p:nvSpPr>
        <p:spPr>
          <a:xfrm>
            <a:off x="4814047" y="3989295"/>
            <a:ext cx="4231341"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Overme, že celková energia guličky sa zachováva</a:t>
            </a:r>
            <a:endParaRPr lang="en-US" dirty="0">
              <a:latin typeface="Arial" panose="020B0604020202020204" pitchFamily="34" charset="0"/>
              <a:cs typeface="Arial" panose="020B0604020202020204" pitchFamily="34" charset="0"/>
            </a:endParaRPr>
          </a:p>
        </p:txBody>
      </p:sp>
      <p:pic>
        <p:nvPicPr>
          <p:cNvPr id="22" name="Picture 21"/>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5435603" y="4637739"/>
            <a:ext cx="2880360" cy="471488"/>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4831976" y="5127812"/>
                <a:ext cx="3935506"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 dosadení za </a:t>
                </a:r>
                <a14:m>
                  <m:oMath xmlns:m="http://schemas.openxmlformats.org/officeDocument/2006/math">
                    <m:r>
                      <a:rPr lang="sk-SK" b="0" i="1" smtClean="0">
                        <a:latin typeface="Cambria Math" panose="02040503050406030204" pitchFamily="18" charset="0"/>
                        <a:cs typeface="Arial" panose="020B0604020202020204" pitchFamily="34" charset="0"/>
                      </a:rPr>
                      <m:t>𝑚</m:t>
                    </m:r>
                    <m:sSub>
                      <m:sSubPr>
                        <m:ctrlPr>
                          <a:rPr lang="en-US" b="0" i="1" smtClean="0">
                            <a:latin typeface="Cambria Math" panose="02040503050406030204" pitchFamily="18" charset="0"/>
                            <a:cs typeface="Arial" panose="020B0604020202020204" pitchFamily="34" charset="0"/>
                          </a:rPr>
                        </m:ctrlPr>
                      </m:sSubPr>
                      <m:e>
                        <m:r>
                          <a:rPr lang="sk-SK" b="0" i="1" smtClean="0">
                            <a:latin typeface="Cambria Math" panose="02040503050406030204" pitchFamily="18" charset="0"/>
                            <a:cs typeface="Arial" panose="020B0604020202020204" pitchFamily="34" charset="0"/>
                          </a:rPr>
                          <m:t>𝑎</m:t>
                        </m:r>
                      </m:e>
                      <m:sub>
                        <m:r>
                          <a:rPr lang="en-US" b="0" i="1" smtClean="0">
                            <a:latin typeface="Cambria Math" panose="02040503050406030204" pitchFamily="18" charset="0"/>
                            <a:cs typeface="Arial" panose="020B0604020202020204" pitchFamily="34" charset="0"/>
                          </a:rPr>
                          <m:t>𝑧</m:t>
                        </m:r>
                      </m:sub>
                    </m:sSub>
                  </m:oMath>
                </a14:m>
                <a:r>
                  <a:rPr lang="sk-SK" dirty="0">
                    <a:latin typeface="Arial" panose="020B0604020202020204" pitchFamily="34" charset="0"/>
                    <a:cs typeface="Arial" panose="020B0604020202020204" pitchFamily="34" charset="0"/>
                  </a:rPr>
                  <a:t> z pohybovej rovnice dostaneme</a:t>
                </a:r>
                <a:endParaRPr lang="en-US" dirty="0">
                  <a:latin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831976" y="5127812"/>
                <a:ext cx="3935506" cy="646331"/>
              </a:xfrm>
              <a:prstGeom prst="rect">
                <a:avLst/>
              </a:prstGeom>
              <a:blipFill rotWithShape="0">
                <a:blip r:embed="rId26"/>
                <a:stretch>
                  <a:fillRect l="-1395" t="-4717" b="-14151"/>
                </a:stretch>
              </a:blipFill>
            </p:spPr>
            <p:txBody>
              <a:bodyPr/>
              <a:lstStyle/>
              <a:p>
                <a:r>
                  <a:rPr lang="en-US">
                    <a:noFill/>
                  </a:rPr>
                  <a:t> </a:t>
                </a:r>
              </a:p>
            </p:txBody>
          </p:sp>
        </mc:Fallback>
      </mc:AlternateContent>
      <p:pic>
        <p:nvPicPr>
          <p:cNvPr id="29" name="Picture 28"/>
          <p:cNvPicPr>
            <a:picLocks noChangeAspect="1"/>
          </p:cNvPicPr>
          <p:nvPr>
            <p:custDataLst>
              <p:tags r:id="rId9"/>
            </p:custDataLst>
          </p:nvPr>
        </p:nvPicPr>
        <p:blipFill>
          <a:blip r:embed="rId27" cstate="print">
            <a:extLst>
              <a:ext uri="{28A0092B-C50C-407E-A947-70E740481C1C}">
                <a14:useLocalDpi xmlns:a14="http://schemas.microsoft.com/office/drawing/2010/main" val="0"/>
              </a:ext>
            </a:extLst>
          </a:blip>
          <a:stretch>
            <a:fillRect/>
          </a:stretch>
        </p:blipFill>
        <p:spPr>
          <a:xfrm>
            <a:off x="3472332" y="5821080"/>
            <a:ext cx="4162806" cy="471488"/>
          </a:xfrm>
          <a:prstGeom prst="rect">
            <a:avLst/>
          </a:prstGeom>
        </p:spPr>
      </p:pic>
      <p:sp>
        <p:nvSpPr>
          <p:cNvPr id="33" name="Rectangle 32"/>
          <p:cNvSpPr/>
          <p:nvPr/>
        </p:nvSpPr>
        <p:spPr>
          <a:xfrm>
            <a:off x="3343835" y="5755341"/>
            <a:ext cx="4509247" cy="10399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612776" y="6373906"/>
            <a:ext cx="450924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Energia je konštantná, zachováva sa.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629130"/>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740492" y="3371850"/>
            <a:ext cx="27432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BCE0CA2-1A48-4B23-8A77-1A9F640E54E6}" type="slidenum">
              <a:rPr lang="sk-SK" smtClean="0"/>
              <a:t>26</a:t>
            </a:fld>
            <a:endParaRPr lang="sk-SK"/>
          </a:p>
        </p:txBody>
      </p:sp>
      <p:sp>
        <p:nvSpPr>
          <p:cNvPr id="3" name="TextBox 2"/>
          <p:cNvSpPr txBox="1"/>
          <p:nvPr/>
        </p:nvSpPr>
        <p:spPr>
          <a:xfrm>
            <a:off x="869577" y="116540"/>
            <a:ext cx="7117977"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Potenciálna energia pružiny</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7"/>
          <a:srcRect t="62412" r="18859"/>
          <a:stretch/>
        </p:blipFill>
        <p:spPr>
          <a:xfrm rot="5400000">
            <a:off x="1080190" y="1556439"/>
            <a:ext cx="2534778" cy="1096044"/>
          </a:xfrm>
          <a:prstGeom prst="rect">
            <a:avLst/>
          </a:prstGeom>
        </p:spPr>
      </p:pic>
      <p:pic>
        <p:nvPicPr>
          <p:cNvPr id="5" name="Picture 4"/>
          <p:cNvPicPr>
            <a:picLocks noChangeAspect="1"/>
          </p:cNvPicPr>
          <p:nvPr/>
        </p:nvPicPr>
        <p:blipFill>
          <a:blip r:embed="rId8"/>
          <a:stretch>
            <a:fillRect/>
          </a:stretch>
        </p:blipFill>
        <p:spPr>
          <a:xfrm>
            <a:off x="1794281" y="3036858"/>
            <a:ext cx="1020637" cy="3140421"/>
          </a:xfrm>
          <a:prstGeom prst="rect">
            <a:avLst/>
          </a:prstGeom>
        </p:spPr>
      </p:pic>
      <p:pic>
        <p:nvPicPr>
          <p:cNvPr id="13" name="Picture 12"/>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t="11998" r="36299" b="57566"/>
          <a:stretch/>
        </p:blipFill>
        <p:spPr>
          <a:xfrm rot="5400000">
            <a:off x="48256" y="1378362"/>
            <a:ext cx="1989956" cy="887507"/>
          </a:xfrm>
          <a:prstGeom prst="rect">
            <a:avLst/>
          </a:prstGeom>
        </p:spPr>
      </p:pic>
      <p:cxnSp>
        <p:nvCxnSpPr>
          <p:cNvPr id="15" name="Straight Connector 14"/>
          <p:cNvCxnSpPr/>
          <p:nvPr/>
        </p:nvCxnSpPr>
        <p:spPr>
          <a:xfrm flipV="1">
            <a:off x="449575" y="2812268"/>
            <a:ext cx="2689411" cy="1793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456610" y="2591138"/>
            <a:ext cx="575310" cy="175260"/>
          </a:xfrm>
          <a:prstGeom prst="rect">
            <a:avLst/>
          </a:prstGeom>
        </p:spPr>
      </p:pic>
      <p:pic>
        <p:nvPicPr>
          <p:cNvPr id="20" name="Picture 19"/>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456610" y="3150720"/>
            <a:ext cx="575310" cy="179070"/>
          </a:xfrm>
          <a:prstGeom prst="rect">
            <a:avLst/>
          </a:prstGeom>
        </p:spPr>
      </p:pic>
      <p:cxnSp>
        <p:nvCxnSpPr>
          <p:cNvPr id="27" name="Straight Arrow Connector 26"/>
          <p:cNvCxnSpPr/>
          <p:nvPr/>
        </p:nvCxnSpPr>
        <p:spPr>
          <a:xfrm flipV="1">
            <a:off x="2347579" y="3371850"/>
            <a:ext cx="0" cy="69131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473940" y="3752701"/>
            <a:ext cx="340995" cy="175260"/>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4527177" y="690283"/>
                <a:ext cx="4554070" cy="341632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Pozrime sa teraz na situáciu z iného uhla pohľadu. Za fyzikálny systém, ktorý študujeme budeme považovať pružinu, ktorá nech má zanedbateľnú hmotnosť. Teda nemá ani kinetickú energiu, i keď sa prípadne bude hýbať (deformovať).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Súradnica </a:t>
                </a:r>
                <a14:m>
                  <m:oMath xmlns:m="http://schemas.openxmlformats.org/officeDocument/2006/math">
                    <m:r>
                      <a:rPr lang="sk-SK" b="0" i="1" smtClean="0">
                        <a:latin typeface="Cambria Math" panose="02040503050406030204" pitchFamily="18" charset="0"/>
                        <a:cs typeface="Arial" panose="020B0604020202020204" pitchFamily="34" charset="0"/>
                      </a:rPr>
                      <m:t>𝑧</m:t>
                    </m:r>
                    <m:r>
                      <a:rPr lang="sk-SK" b="0" i="1"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 znamená nedeformovanú pružinu. Trpaslík, keď chce pružinu deformovať, musí pôsobiť silou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m:rPr>
                            <m:sty m:val="p"/>
                          </m:rPr>
                          <a:rPr lang="en-US" b="0" i="0" smtClean="0">
                            <a:latin typeface="Cambria Math" panose="02040503050406030204" pitchFamily="18" charset="0"/>
                            <a:cs typeface="Arial" panose="020B0604020202020204" pitchFamily="34" charset="0"/>
                          </a:rPr>
                          <m:t>F</m:t>
                        </m:r>
                      </m:e>
                      <m:sub>
                        <m:r>
                          <m:rPr>
                            <m:sty m:val="p"/>
                          </m:rPr>
                          <a:rPr lang="en-US" b="0" i="0" smtClean="0">
                            <a:latin typeface="Cambria Math" panose="02040503050406030204" pitchFamily="18" charset="0"/>
                            <a:cs typeface="Arial" panose="020B0604020202020204" pitchFamily="34" charset="0"/>
                          </a:rPr>
                          <m:t>z</m:t>
                        </m:r>
                      </m:sub>
                    </m:sSub>
                    <m:r>
                      <a:rPr lang="en-US" b="0" i="0"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𝐾𝑧</m:t>
                    </m:r>
                  </m:oMath>
                </a14:m>
                <a:r>
                  <a:rPr lang="en-US" dirty="0">
                    <a:latin typeface="Arial" panose="020B0604020202020204" pitchFamily="34" charset="0"/>
                    <a:cs typeface="Arial" panose="020B0604020202020204" pitchFamily="34" charset="0"/>
                  </a:rPr>
                  <a:t> a </a:t>
                </a:r>
                <a:r>
                  <a:rPr lang="sk-SK" dirty="0">
                    <a:latin typeface="Arial" panose="020B0604020202020204" pitchFamily="34" charset="0"/>
                    <a:cs typeface="Arial" panose="020B0604020202020204" pitchFamily="34" charset="0"/>
                  </a:rPr>
                  <a:t>vykoná pritom prácu (štartujúc z referenčného bodu </a:t>
                </a:r>
                <a14:m>
                  <m:oMath xmlns:m="http://schemas.openxmlformats.org/officeDocument/2006/math">
                    <m:r>
                      <a:rPr lang="sk-SK" b="0" i="1" smtClean="0">
                        <a:latin typeface="Cambria Math" panose="02040503050406030204" pitchFamily="18" charset="0"/>
                        <a:cs typeface="Arial" panose="020B0604020202020204" pitchFamily="34" charset="0"/>
                      </a:rPr>
                      <m:t>𝑧</m:t>
                    </m:r>
                    <m:r>
                      <a:rPr lang="sk-SK" b="0" i="1"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4527177" y="690283"/>
                <a:ext cx="4554070" cy="3416320"/>
              </a:xfrm>
              <a:prstGeom prst="rect">
                <a:avLst/>
              </a:prstGeom>
              <a:blipFill rotWithShape="0">
                <a:blip r:embed="rId16"/>
                <a:stretch>
                  <a:fillRect l="-1205" t="-891" r="-669" b="-1783"/>
                </a:stretch>
              </a:blipFill>
            </p:spPr>
            <p:txBody>
              <a:bodyPr/>
              <a:lstStyle/>
              <a:p>
                <a:r>
                  <a:rPr lang="sk-SK">
                    <a:noFill/>
                  </a:rPr>
                  <a:t> </a:t>
                </a:r>
              </a:p>
            </p:txBody>
          </p:sp>
        </mc:Fallback>
      </mc:AlternateContent>
      <p:pic>
        <p:nvPicPr>
          <p:cNvPr id="18" name="Picture 17"/>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4716679" y="4072144"/>
            <a:ext cx="2276856" cy="534924"/>
          </a:xfrm>
          <a:prstGeom prst="rect">
            <a:avLst/>
          </a:prstGeom>
        </p:spPr>
      </p:pic>
      <p:sp>
        <p:nvSpPr>
          <p:cNvPr id="11" name="TextBox 10"/>
          <p:cNvSpPr txBox="1"/>
          <p:nvPr/>
        </p:nvSpPr>
        <p:spPr>
          <a:xfrm>
            <a:off x="2930593" y="4658912"/>
            <a:ext cx="5849028"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Potenciálna energia deformovanej pružiny teda je</a:t>
            </a:r>
          </a:p>
        </p:txBody>
      </p:sp>
      <p:pic>
        <p:nvPicPr>
          <p:cNvPr id="22" name="Picture 21"/>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4865370" y="4989126"/>
            <a:ext cx="1316736" cy="462915"/>
          </a:xfrm>
          <a:prstGeom prst="rect">
            <a:avLst/>
          </a:prstGeom>
        </p:spPr>
      </p:pic>
      <p:sp>
        <p:nvSpPr>
          <p:cNvPr id="23" name="TextBox 22"/>
          <p:cNvSpPr txBox="1"/>
          <p:nvPr/>
        </p:nvSpPr>
        <p:spPr>
          <a:xfrm>
            <a:off x="2970598" y="5580553"/>
            <a:ext cx="5769018"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že tu sme „nečarali“ prácu nejakého externého objektu za potenciálnu energiu pružiny. Táto energia pružnosti je „naozaj obsiahnutá vnútri“ pružiny.</a:t>
            </a:r>
          </a:p>
        </p:txBody>
      </p:sp>
    </p:spTree>
    <p:extLst>
      <p:ext uri="{BB962C8B-B14F-4D97-AF65-F5344CB8AC3E}">
        <p14:creationId xmlns:p14="http://schemas.microsoft.com/office/powerpoint/2010/main" val="1308529789"/>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27</a:t>
            </a:fld>
            <a:endParaRPr lang="sk-SK"/>
          </a:p>
        </p:txBody>
      </p:sp>
      <p:sp>
        <p:nvSpPr>
          <p:cNvPr id="3" name="TextBox 2"/>
          <p:cNvSpPr txBox="1"/>
          <p:nvPr/>
        </p:nvSpPr>
        <p:spPr>
          <a:xfrm>
            <a:off x="869577" y="116540"/>
            <a:ext cx="7117977" cy="1200329"/>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Potenciálna energia pružiny</a:t>
            </a:r>
          </a:p>
          <a:p>
            <a:pPr algn="ctr"/>
            <a:r>
              <a:rPr lang="sk-SK" sz="2400" b="1">
                <a:latin typeface="Arial" panose="020B0604020202020204" pitchFamily="34" charset="0"/>
                <a:cs typeface="Arial" panose="020B0604020202020204" pitchFamily="34" charset="0"/>
              </a:rPr>
              <a:t>verzus</a:t>
            </a:r>
            <a:endParaRPr lang="sk-SK" sz="2400" b="1" dirty="0">
              <a:latin typeface="Arial" panose="020B0604020202020204" pitchFamily="34" charset="0"/>
              <a:cs typeface="Arial" panose="020B0604020202020204" pitchFamily="34" charset="0"/>
            </a:endParaRPr>
          </a:p>
          <a:p>
            <a:pPr algn="ctr"/>
            <a:r>
              <a:rPr lang="sk-SK" sz="2400" b="1" dirty="0">
                <a:latin typeface="Arial" panose="020B0604020202020204" pitchFamily="34" charset="0"/>
                <a:cs typeface="Arial" panose="020B0604020202020204" pitchFamily="34" charset="0"/>
              </a:rPr>
              <a:t>potenciálna energia guličky na pružine</a:t>
            </a:r>
            <a:endParaRPr lang="en-US" sz="24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stretch>
            <a:fillRect/>
          </a:stretch>
        </p:blipFill>
        <p:spPr>
          <a:xfrm>
            <a:off x="446426" y="1819933"/>
            <a:ext cx="1410500" cy="3084808"/>
          </a:xfrm>
          <a:prstGeom prst="rect">
            <a:avLst/>
          </a:prstGeom>
        </p:spPr>
      </p:pic>
      <p:pic>
        <p:nvPicPr>
          <p:cNvPr id="29" name="Picture 28"/>
          <p:cNvPicPr>
            <a:picLocks noChangeAspect="1"/>
          </p:cNvPicPr>
          <p:nvPr/>
        </p:nvPicPr>
        <p:blipFill>
          <a:blip r:embed="rId6"/>
          <a:stretch>
            <a:fillRect/>
          </a:stretch>
        </p:blipFill>
        <p:spPr>
          <a:xfrm>
            <a:off x="2202012" y="1819933"/>
            <a:ext cx="1352663" cy="3096802"/>
          </a:xfrm>
          <a:prstGeom prst="rect">
            <a:avLst/>
          </a:prstGeom>
        </p:spPr>
      </p:pic>
      <p:cxnSp>
        <p:nvCxnSpPr>
          <p:cNvPr id="31" name="Straight Arrow Connector 30"/>
          <p:cNvCxnSpPr/>
          <p:nvPr/>
        </p:nvCxnSpPr>
        <p:spPr>
          <a:xfrm flipV="1">
            <a:off x="3223260" y="2788920"/>
            <a:ext cx="0" cy="37719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11830" y="3467100"/>
            <a:ext cx="0" cy="3771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372076" y="3537585"/>
            <a:ext cx="204597" cy="105156"/>
          </a:xfrm>
          <a:prstGeom prst="rect">
            <a:avLst/>
          </a:prstGeom>
        </p:spPr>
      </p:pic>
      <p:pic>
        <p:nvPicPr>
          <p:cNvPr id="35" name="Picture 3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72076" y="2872359"/>
            <a:ext cx="204597" cy="105156"/>
          </a:xfrm>
          <a:prstGeom prst="rect">
            <a:avLst/>
          </a:prstGeom>
        </p:spPr>
      </p:pic>
      <p:sp>
        <p:nvSpPr>
          <p:cNvPr id="4" name="TextBox 3"/>
          <p:cNvSpPr txBox="1"/>
          <p:nvPr/>
        </p:nvSpPr>
        <p:spPr>
          <a:xfrm>
            <a:off x="3736917" y="1358268"/>
            <a:ext cx="5442261"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Všimnime si, že keď sme ako systém uvažovali guličku a pružina bol len externý objekt, tiež sme odvodili výraz </a:t>
            </a:r>
          </a:p>
        </p:txBody>
      </p:sp>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516187" y="2050140"/>
            <a:ext cx="1377909" cy="462915"/>
          </a:xfrm>
          <a:prstGeom prst="rect">
            <a:avLst/>
          </a:prstGeom>
        </p:spPr>
      </p:pic>
      <p:sp>
        <p:nvSpPr>
          <p:cNvPr id="5" name="TextBox 4"/>
          <p:cNvSpPr txBox="1"/>
          <p:nvPr/>
        </p:nvSpPr>
        <p:spPr>
          <a:xfrm>
            <a:off x="3736918" y="2512698"/>
            <a:ext cx="5294408" cy="313932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Aj ten výraz sme odvodzovali pomocou trpaslíka, ale bol tu výrazný rozdiel oproti „čistej pružine“. Pri guličke sme potenciálnou energiou nahradili (vyčarali) prácu externého objektu, pružiny. A potom sme povedali, že do energetickej bilancie už nebudeme rátať prácu pružiny, hoci „zelená sila“ stále pri pohybe guličky pracuje. </a:t>
            </a:r>
          </a:p>
          <a:p>
            <a:r>
              <a:rPr lang="sk-SK" dirty="0">
                <a:latin typeface="Arial" panose="020B0604020202020204" pitchFamily="34" charset="0"/>
                <a:cs typeface="Arial" panose="020B0604020202020204" pitchFamily="34" charset="0"/>
              </a:rPr>
              <a:t>Energia pružnosti „čistej pružiny“ je v akomsi zmysle „poctivejšia energia“ než potenciálna energia „guličky od pružnosti“, ktorá je len „vyčaraná práca“. </a:t>
            </a:r>
          </a:p>
        </p:txBody>
      </p:sp>
      <p:sp>
        <p:nvSpPr>
          <p:cNvPr id="6" name="TextBox 5"/>
          <p:cNvSpPr txBox="1"/>
          <p:nvPr/>
        </p:nvSpPr>
        <p:spPr>
          <a:xfrm>
            <a:off x="170890" y="5521147"/>
            <a:ext cx="8515350" cy="1200329"/>
          </a:xfrm>
          <a:prstGeom prst="rect">
            <a:avLst/>
          </a:prstGeom>
          <a:noFill/>
        </p:spPr>
        <p:txBody>
          <a:bodyPr wrap="square" rtlCol="0">
            <a:spAutoFit/>
          </a:bodyPr>
          <a:lstStyle/>
          <a:p>
            <a:r>
              <a:rPr lang="sk-SK" b="1" dirty="0">
                <a:solidFill>
                  <a:srgbClr val="FF0000"/>
                </a:solidFill>
                <a:latin typeface="Arial" panose="020B0604020202020204" pitchFamily="34" charset="0"/>
                <a:cs typeface="Arial" panose="020B0604020202020204" pitchFamily="34" charset="0"/>
              </a:rPr>
              <a:t>Celé to zdĺhavo popisujeme najmä preto, že </a:t>
            </a:r>
            <a:r>
              <a:rPr lang="sk-SK" b="1" dirty="0" err="1">
                <a:solidFill>
                  <a:srgbClr val="FF0000"/>
                </a:solidFill>
                <a:latin typeface="Arial" panose="020B0604020202020204" pitchFamily="34" charset="0"/>
                <a:cs typeface="Arial" panose="020B0604020202020204" pitchFamily="34" charset="0"/>
              </a:rPr>
              <a:t>Feynmanovu</a:t>
            </a:r>
            <a:r>
              <a:rPr lang="sk-SK" b="1" dirty="0">
                <a:solidFill>
                  <a:srgbClr val="FF0000"/>
                </a:solidFill>
                <a:latin typeface="Arial" panose="020B0604020202020204" pitchFamily="34" charset="0"/>
                <a:cs typeface="Arial" panose="020B0604020202020204" pitchFamily="34" charset="0"/>
              </a:rPr>
              <a:t> zbierku energetických vzorcov nemôžme používať bez rozmýšľania, musíme vedieť, ktorý z tých vzorcov je „len vyčaraná práca“, a potom prácu „vyčaraných objektov“ už nezarátavať do energetickej bilancie.</a:t>
            </a:r>
          </a:p>
        </p:txBody>
      </p:sp>
    </p:spTree>
    <p:extLst>
      <p:ext uri="{BB962C8B-B14F-4D97-AF65-F5344CB8AC3E}">
        <p14:creationId xmlns:p14="http://schemas.microsoft.com/office/powerpoint/2010/main" val="3200787721"/>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745289" y="5672183"/>
            <a:ext cx="1443681" cy="26289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Slide Number Placeholder 1"/>
          <p:cNvSpPr>
            <a:spLocks noGrp="1"/>
          </p:cNvSpPr>
          <p:nvPr>
            <p:ph type="sldNum" sz="quarter" idx="12"/>
          </p:nvPr>
        </p:nvSpPr>
        <p:spPr/>
        <p:txBody>
          <a:bodyPr/>
          <a:lstStyle/>
          <a:p>
            <a:fld id="{1BCE0CA2-1A48-4B23-8A77-1A9F640E54E6}" type="slidenum">
              <a:rPr lang="sk-SK" smtClean="0"/>
              <a:t>28</a:t>
            </a:fld>
            <a:endParaRPr lang="sk-SK"/>
          </a:p>
        </p:txBody>
      </p:sp>
      <p:sp>
        <p:nvSpPr>
          <p:cNvPr id="3" name="TextBox 2"/>
          <p:cNvSpPr txBox="1"/>
          <p:nvPr/>
        </p:nvSpPr>
        <p:spPr>
          <a:xfrm>
            <a:off x="194311" y="116540"/>
            <a:ext cx="8709659"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Vyčaraná energia verzus nevyčaraná energia</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a:off x="194311" y="640626"/>
            <a:ext cx="8721090" cy="466281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Vo Feynmanovej zbierke energetických vzorcov teda môžeme mať vzorce dvoch typov: vyčarané vzorce a nevyčarané vzorce. Medzi nimi je rozdiel.</a:t>
            </a:r>
          </a:p>
          <a:p>
            <a:pPr marL="285750" indent="-285750">
              <a:buFont typeface="Arial" panose="020B0604020202020204" pitchFamily="34" charset="0"/>
              <a:buChar char="•"/>
            </a:pPr>
            <a:r>
              <a:rPr lang="sk-SK" b="1" dirty="0">
                <a:latin typeface="Arial" panose="020B0604020202020204" pitchFamily="34" charset="0"/>
                <a:cs typeface="Arial" panose="020B0604020202020204" pitchFamily="34" charset="0"/>
              </a:rPr>
              <a:t>hociktorý vyčaraný vzorec môžem zo zbierky vynechať</a:t>
            </a:r>
            <a:r>
              <a:rPr lang="sk-SK" dirty="0">
                <a:latin typeface="Arial" panose="020B0604020202020204" pitchFamily="34" charset="0"/>
                <a:cs typeface="Arial" panose="020B0604020202020204" pitchFamily="34" charset="0"/>
              </a:rPr>
              <a:t>, ale potom musím do energetickej bilancie zarátať (na pravú stranu) prácu príslušného externého objektu. Zákon zachovania energie bude fungovať v zovšeobecnej forme s prácou na pravej strane.</a:t>
            </a:r>
          </a:p>
          <a:p>
            <a:pPr marL="285750" indent="-285750">
              <a:buFont typeface="Arial" panose="020B0604020202020204" pitchFamily="34" charset="0"/>
              <a:buChar char="•"/>
            </a:pPr>
            <a:r>
              <a:rPr lang="sk-SK" b="1" dirty="0">
                <a:latin typeface="Arial" panose="020B0604020202020204" pitchFamily="34" charset="0"/>
                <a:cs typeface="Arial" panose="020B0604020202020204" pitchFamily="34" charset="0"/>
              </a:rPr>
              <a:t>nevyčaraný vzorec nemôžem zo zbierky vynechať</a:t>
            </a:r>
            <a:r>
              <a:rPr lang="sk-SK" dirty="0">
                <a:latin typeface="Arial" panose="020B0604020202020204" pitchFamily="34" charset="0"/>
                <a:cs typeface="Arial" panose="020B0604020202020204" pitchFamily="34" charset="0"/>
              </a:rPr>
              <a:t>, prestal by fungovať zákon zachovania energie. Nevyčaraný vzorec sa nedá rozumne nahradiť „prácou čohosi na pravej strane“. Lebo príslušnú prácu nekonajú externé objekty ale vnútorné komponenty, napríklad molekuly, v pružine.</a:t>
            </a:r>
          </a:p>
          <a:p>
            <a:endParaRPr lang="sk-SK" sz="9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Nevyčaraná energia pružnosti pružiny sa prejaví aj tak, že v istom zmysle sa dá identifikovať, „kde sa tá energia nachádza (miestne), teda že „v tej pružine“. Dalo by sa to overiť aj takým pokusom. Stlačím pružinu a fixujem jej deformáciu nejakým špagátom. Potom ju stlačenú hodím do kyseliny, špagát sa rozpustí. Aký bude rozdiel oproti pokusu, keď do kyseliny hodím nestlačenú pružinu? Teplota kyseliny, v ktorej sa rozpustila stlačená pružina sa zvýši oproti pokusu s nestlačenou pružinou.</a:t>
            </a:r>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l="20404" t="62412" r="18859"/>
          <a:stretch/>
        </p:blipFill>
        <p:spPr>
          <a:xfrm>
            <a:off x="1798939" y="5445376"/>
            <a:ext cx="1355741" cy="1096044"/>
          </a:xfrm>
          <a:prstGeom prst="rect">
            <a:avLst/>
          </a:prstGeom>
        </p:spPr>
      </p:pic>
      <p:pic>
        <p:nvPicPr>
          <p:cNvPr id="6" name="Picture 5"/>
          <p:cNvPicPr>
            <a:picLocks noChangeAspect="1"/>
          </p:cNvPicPr>
          <p:nvPr/>
        </p:nvPicPr>
        <p:blipFill rotWithShape="1">
          <a:blip r:embed="rId2"/>
          <a:srcRect l="20404" t="62412" r="18859"/>
          <a:stretch/>
        </p:blipFill>
        <p:spPr>
          <a:xfrm>
            <a:off x="5040940" y="5387051"/>
            <a:ext cx="1897380" cy="1096044"/>
          </a:xfrm>
          <a:prstGeom prst="rect">
            <a:avLst/>
          </a:prstGeom>
        </p:spPr>
      </p:pic>
      <p:sp>
        <p:nvSpPr>
          <p:cNvPr id="8" name="Oval 7"/>
          <p:cNvSpPr/>
          <p:nvPr/>
        </p:nvSpPr>
        <p:spPr>
          <a:xfrm rot="2066163">
            <a:off x="2190778" y="5527729"/>
            <a:ext cx="285749" cy="89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val 8"/>
          <p:cNvSpPr/>
          <p:nvPr/>
        </p:nvSpPr>
        <p:spPr>
          <a:xfrm rot="19533837" flipV="1">
            <a:off x="2400328" y="5554399"/>
            <a:ext cx="285749" cy="8955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Rectangle 9"/>
          <p:cNvSpPr/>
          <p:nvPr/>
        </p:nvSpPr>
        <p:spPr>
          <a:xfrm>
            <a:off x="1364035" y="5435344"/>
            <a:ext cx="2379290" cy="783847"/>
          </a:xfrm>
          <a:custGeom>
            <a:avLst/>
            <a:gdLst>
              <a:gd name="connsiteX0" fmla="*/ 0 w 2379290"/>
              <a:gd name="connsiteY0" fmla="*/ 0 h 783847"/>
              <a:gd name="connsiteX1" fmla="*/ 2379290 w 2379290"/>
              <a:gd name="connsiteY1" fmla="*/ 0 h 783847"/>
              <a:gd name="connsiteX2" fmla="*/ 2379290 w 2379290"/>
              <a:gd name="connsiteY2" fmla="*/ 783847 h 783847"/>
              <a:gd name="connsiteX3" fmla="*/ 0 w 2379290"/>
              <a:gd name="connsiteY3" fmla="*/ 783847 h 783847"/>
              <a:gd name="connsiteX4" fmla="*/ 0 w 2379290"/>
              <a:gd name="connsiteY4" fmla="*/ 0 h 783847"/>
              <a:gd name="connsiteX0" fmla="*/ 2379290 w 2470730"/>
              <a:gd name="connsiteY0" fmla="*/ 0 h 783847"/>
              <a:gd name="connsiteX1" fmla="*/ 2379290 w 2470730"/>
              <a:gd name="connsiteY1" fmla="*/ 783847 h 783847"/>
              <a:gd name="connsiteX2" fmla="*/ 0 w 2470730"/>
              <a:gd name="connsiteY2" fmla="*/ 783847 h 783847"/>
              <a:gd name="connsiteX3" fmla="*/ 0 w 2470730"/>
              <a:gd name="connsiteY3" fmla="*/ 0 h 783847"/>
              <a:gd name="connsiteX4" fmla="*/ 2470730 w 2470730"/>
              <a:gd name="connsiteY4" fmla="*/ 91440 h 783847"/>
              <a:gd name="connsiteX0" fmla="*/ 2379290 w 2379290"/>
              <a:gd name="connsiteY0" fmla="*/ 0 h 783847"/>
              <a:gd name="connsiteX1" fmla="*/ 2379290 w 2379290"/>
              <a:gd name="connsiteY1" fmla="*/ 783847 h 783847"/>
              <a:gd name="connsiteX2" fmla="*/ 0 w 2379290"/>
              <a:gd name="connsiteY2" fmla="*/ 783847 h 783847"/>
              <a:gd name="connsiteX3" fmla="*/ 0 w 2379290"/>
              <a:gd name="connsiteY3" fmla="*/ 0 h 783847"/>
            </a:gdLst>
            <a:ahLst/>
            <a:cxnLst>
              <a:cxn ang="0">
                <a:pos x="connsiteX0" y="connsiteY0"/>
              </a:cxn>
              <a:cxn ang="0">
                <a:pos x="connsiteX1" y="connsiteY1"/>
              </a:cxn>
              <a:cxn ang="0">
                <a:pos x="connsiteX2" y="connsiteY2"/>
              </a:cxn>
              <a:cxn ang="0">
                <a:pos x="connsiteX3" y="connsiteY3"/>
              </a:cxn>
            </a:cxnLst>
            <a:rect l="l" t="t" r="r" b="b"/>
            <a:pathLst>
              <a:path w="2379290" h="783847">
                <a:moveTo>
                  <a:pt x="2379290" y="0"/>
                </a:moveTo>
                <a:lnTo>
                  <a:pt x="2379290" y="783847"/>
                </a:lnTo>
                <a:lnTo>
                  <a:pt x="0" y="783847"/>
                </a:lnTo>
                <a:lnTo>
                  <a:pt x="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Rectangle 10"/>
          <p:cNvSpPr/>
          <p:nvPr/>
        </p:nvSpPr>
        <p:spPr>
          <a:xfrm>
            <a:off x="4716835" y="5427724"/>
            <a:ext cx="2379290" cy="783847"/>
          </a:xfrm>
          <a:custGeom>
            <a:avLst/>
            <a:gdLst>
              <a:gd name="connsiteX0" fmla="*/ 0 w 2379290"/>
              <a:gd name="connsiteY0" fmla="*/ 0 h 783847"/>
              <a:gd name="connsiteX1" fmla="*/ 2379290 w 2379290"/>
              <a:gd name="connsiteY1" fmla="*/ 0 h 783847"/>
              <a:gd name="connsiteX2" fmla="*/ 2379290 w 2379290"/>
              <a:gd name="connsiteY2" fmla="*/ 783847 h 783847"/>
              <a:gd name="connsiteX3" fmla="*/ 0 w 2379290"/>
              <a:gd name="connsiteY3" fmla="*/ 783847 h 783847"/>
              <a:gd name="connsiteX4" fmla="*/ 0 w 2379290"/>
              <a:gd name="connsiteY4" fmla="*/ 0 h 783847"/>
              <a:gd name="connsiteX0" fmla="*/ 2379290 w 2470730"/>
              <a:gd name="connsiteY0" fmla="*/ 0 h 783847"/>
              <a:gd name="connsiteX1" fmla="*/ 2379290 w 2470730"/>
              <a:gd name="connsiteY1" fmla="*/ 783847 h 783847"/>
              <a:gd name="connsiteX2" fmla="*/ 0 w 2470730"/>
              <a:gd name="connsiteY2" fmla="*/ 783847 h 783847"/>
              <a:gd name="connsiteX3" fmla="*/ 0 w 2470730"/>
              <a:gd name="connsiteY3" fmla="*/ 0 h 783847"/>
              <a:gd name="connsiteX4" fmla="*/ 2470730 w 2470730"/>
              <a:gd name="connsiteY4" fmla="*/ 91440 h 783847"/>
              <a:gd name="connsiteX0" fmla="*/ 2379290 w 2379290"/>
              <a:gd name="connsiteY0" fmla="*/ 0 h 783847"/>
              <a:gd name="connsiteX1" fmla="*/ 2379290 w 2379290"/>
              <a:gd name="connsiteY1" fmla="*/ 783847 h 783847"/>
              <a:gd name="connsiteX2" fmla="*/ 0 w 2379290"/>
              <a:gd name="connsiteY2" fmla="*/ 783847 h 783847"/>
              <a:gd name="connsiteX3" fmla="*/ 0 w 2379290"/>
              <a:gd name="connsiteY3" fmla="*/ 0 h 783847"/>
            </a:gdLst>
            <a:ahLst/>
            <a:cxnLst>
              <a:cxn ang="0">
                <a:pos x="connsiteX0" y="connsiteY0"/>
              </a:cxn>
              <a:cxn ang="0">
                <a:pos x="connsiteX1" y="connsiteY1"/>
              </a:cxn>
              <a:cxn ang="0">
                <a:pos x="connsiteX2" y="connsiteY2"/>
              </a:cxn>
              <a:cxn ang="0">
                <a:pos x="connsiteX3" y="connsiteY3"/>
              </a:cxn>
            </a:cxnLst>
            <a:rect l="l" t="t" r="r" b="b"/>
            <a:pathLst>
              <a:path w="2379290" h="783847">
                <a:moveTo>
                  <a:pt x="2379290" y="0"/>
                </a:moveTo>
                <a:lnTo>
                  <a:pt x="2379290" y="783847"/>
                </a:lnTo>
                <a:lnTo>
                  <a:pt x="0" y="783847"/>
                </a:lnTo>
                <a:lnTo>
                  <a:pt x="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Rectangle 11"/>
          <p:cNvSpPr/>
          <p:nvPr/>
        </p:nvSpPr>
        <p:spPr>
          <a:xfrm>
            <a:off x="1394459" y="5587744"/>
            <a:ext cx="2331721" cy="612397"/>
          </a:xfrm>
          <a:prstGeom prst="rect">
            <a:avLst/>
          </a:prstGeom>
          <a:solidFill>
            <a:srgbClr val="DEEBF7">
              <a:alpha val="54902"/>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Rectangle 12"/>
          <p:cNvSpPr/>
          <p:nvPr/>
        </p:nvSpPr>
        <p:spPr>
          <a:xfrm>
            <a:off x="4764404" y="5521068"/>
            <a:ext cx="2276475" cy="612397"/>
          </a:xfrm>
          <a:prstGeom prst="rect">
            <a:avLst/>
          </a:prstGeom>
          <a:solidFill>
            <a:srgbClr val="DEEBF7">
              <a:alpha val="54902"/>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710120656"/>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740492" y="3371850"/>
            <a:ext cx="1398494"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BCE0CA2-1A48-4B23-8A77-1A9F640E54E6}" type="slidenum">
              <a:rPr lang="sk-SK" smtClean="0"/>
              <a:t>29</a:t>
            </a:fld>
            <a:endParaRPr lang="sk-SK"/>
          </a:p>
        </p:txBody>
      </p:sp>
      <p:sp>
        <p:nvSpPr>
          <p:cNvPr id="3" name="TextBox 2"/>
          <p:cNvSpPr txBox="1"/>
          <p:nvPr/>
        </p:nvSpPr>
        <p:spPr>
          <a:xfrm>
            <a:off x="869577" y="116540"/>
            <a:ext cx="7117977"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Potenciálna energia pružiny</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6"/>
          <a:srcRect t="62412" r="18859"/>
          <a:stretch/>
        </p:blipFill>
        <p:spPr>
          <a:xfrm rot="5400000">
            <a:off x="1080190" y="1556439"/>
            <a:ext cx="2534778" cy="1096044"/>
          </a:xfrm>
          <a:prstGeom prst="rect">
            <a:avLst/>
          </a:prstGeom>
        </p:spPr>
      </p:pic>
      <p:pic>
        <p:nvPicPr>
          <p:cNvPr id="5" name="Picture 4"/>
          <p:cNvPicPr>
            <a:picLocks noChangeAspect="1"/>
          </p:cNvPicPr>
          <p:nvPr/>
        </p:nvPicPr>
        <p:blipFill>
          <a:blip r:embed="rId7"/>
          <a:stretch>
            <a:fillRect/>
          </a:stretch>
        </p:blipFill>
        <p:spPr>
          <a:xfrm>
            <a:off x="1794281" y="3036858"/>
            <a:ext cx="1020637" cy="3140421"/>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40000" contrast="40000"/>
                    </a14:imgEffect>
                  </a14:imgLayer>
                </a14:imgProps>
              </a:ext>
            </a:extLst>
          </a:blip>
          <a:srcRect t="11998" r="36299" b="57566"/>
          <a:stretch/>
        </p:blipFill>
        <p:spPr>
          <a:xfrm rot="5400000">
            <a:off x="48256" y="1378362"/>
            <a:ext cx="1989956" cy="887507"/>
          </a:xfrm>
          <a:prstGeom prst="rect">
            <a:avLst/>
          </a:prstGeom>
        </p:spPr>
      </p:pic>
      <p:cxnSp>
        <p:nvCxnSpPr>
          <p:cNvPr id="15" name="Straight Connector 14"/>
          <p:cNvCxnSpPr/>
          <p:nvPr/>
        </p:nvCxnSpPr>
        <p:spPr>
          <a:xfrm flipV="1">
            <a:off x="449575" y="2812268"/>
            <a:ext cx="2689411" cy="1793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456610" y="2591138"/>
            <a:ext cx="575310" cy="175260"/>
          </a:xfrm>
          <a:prstGeom prst="rect">
            <a:avLst/>
          </a:prstGeom>
        </p:spPr>
      </p:pic>
      <p:pic>
        <p:nvPicPr>
          <p:cNvPr id="20" name="Picture 1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456610" y="3150720"/>
            <a:ext cx="575310" cy="179070"/>
          </a:xfrm>
          <a:prstGeom prst="rect">
            <a:avLst/>
          </a:prstGeom>
        </p:spPr>
      </p:pic>
      <p:cxnSp>
        <p:nvCxnSpPr>
          <p:cNvPr id="27" name="Straight Arrow Connector 26"/>
          <p:cNvCxnSpPr/>
          <p:nvPr/>
        </p:nvCxnSpPr>
        <p:spPr>
          <a:xfrm flipV="1">
            <a:off x="2347579" y="3371850"/>
            <a:ext cx="0" cy="691318"/>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473940" y="3752701"/>
            <a:ext cx="340995" cy="175260"/>
          </a:xfrm>
          <a:prstGeom prst="rect">
            <a:avLst/>
          </a:prstGeom>
        </p:spPr>
      </p:pic>
      <p:sp>
        <p:nvSpPr>
          <p:cNvPr id="10" name="TextBox 9"/>
          <p:cNvSpPr txBox="1"/>
          <p:nvPr/>
        </p:nvSpPr>
        <p:spPr>
          <a:xfrm>
            <a:off x="3246702" y="706717"/>
            <a:ext cx="5737277" cy="452431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nehmotnú pružinu neviem rozumne napísať pohybovú rovnicu, takže neviem skontrolovať či sa zachováva v čase jej energia. Ale odvodený výraz</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je zjavne energiou, lebo ak zavesím na deformovanú pružinu teleso a uvoľním ho, vie ho pružina vytiahnuť vyššie a vykonať prácu a keď tú prácu spočítam, zjavne to bude sedieť s nájdeným vzorcom pre jej energiu.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Priateľskejší objekt na skúmanie zachovania energie, ktorej časťou je energia pružnosti je kmitajúca tyč, s ktorou sme sa už zoznámili, takže v ďalšom budeme skúmať energetickú bilanciu kmitajúcej tyče ako „iného fyzikálneho zvieraťa“.</a:t>
            </a:r>
          </a:p>
        </p:txBody>
      </p:sp>
      <p:pic>
        <p:nvPicPr>
          <p:cNvPr id="22" name="Picture 21"/>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059680" y="1641546"/>
            <a:ext cx="1316736" cy="462915"/>
          </a:xfrm>
          <a:prstGeom prst="rect">
            <a:avLst/>
          </a:prstGeom>
        </p:spPr>
      </p:pic>
    </p:spTree>
    <p:extLst>
      <p:ext uri="{BB962C8B-B14F-4D97-AF65-F5344CB8AC3E}">
        <p14:creationId xmlns:p14="http://schemas.microsoft.com/office/powerpoint/2010/main" val="1249836055"/>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45458" y="66121"/>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Čo je to tá práca?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147916" y="700816"/>
                <a:ext cx="8435789"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vo fyzike máme viac vzorcov pre prácu, nielen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Parafrázujúc Feynmana o energii: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to je také oné, že máme sadu vzorcov pre jej výpočet a keď pomocou nich spočítame prácu konanú vonkajšími externými objektmi nad systémom v nejakom procese, zistíme, že celková vykonaná práca kryje zmenu energie systému v uvažovanom procese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„dobré vzorce“ pre energiu a pre prácu nehľadáme len tak hádaním naslepo. V teoretickej mechanike sa budete učiť postupy, ako sa tie vzorce „hľadajú“ resp. dokonca „odvodzujú“.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zachovania energie v podstate hovorí, že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„doteraz sa nám vždy podarilo nájsť chýbajúci vzorec“</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že zdanlivé nezachovanie energie počítanej pomocou dovtedy známych vzorcov sa zmenilo na zachovanie po pridaní nového vzorca do zbierky „vzorcov pre energiu a prácu“</a:t>
                </a:r>
              </a:p>
            </p:txBody>
          </p:sp>
        </mc:Choice>
        <mc:Fallback xmlns="">
          <p:sp>
            <p:nvSpPr>
              <p:cNvPr id="4" name="TextBox 3"/>
              <p:cNvSpPr txBox="1">
                <a:spLocks noRot="1" noChangeAspect="1" noMove="1" noResize="1" noEditPoints="1" noAdjustHandles="1" noChangeArrowheads="1" noChangeShapeType="1" noTextEdit="1"/>
              </p:cNvSpPr>
              <p:nvPr/>
            </p:nvSpPr>
            <p:spPr>
              <a:xfrm>
                <a:off x="147916" y="700816"/>
                <a:ext cx="8435789" cy="4154984"/>
              </a:xfrm>
              <a:prstGeom prst="rect">
                <a:avLst/>
              </a:prstGeom>
              <a:blipFill rotWithShape="0">
                <a:blip r:embed="rId5"/>
                <a:stretch>
                  <a:fillRect l="-578" t="-880" r="-1301" b="-880"/>
                </a:stretch>
              </a:blipFill>
            </p:spPr>
            <p:txBody>
              <a:bodyPr/>
              <a:lstStyle/>
              <a:p>
                <a:r>
                  <a:rPr lang="sk-SK">
                    <a:noFill/>
                  </a:rPr>
                  <a:t> </a:t>
                </a:r>
              </a:p>
            </p:txBody>
          </p:sp>
        </mc:Fallback>
      </mc:AlternateContent>
      <p:sp>
        <p:nvSpPr>
          <p:cNvPr id="5" name="TextBox 4"/>
          <p:cNvSpPr txBox="1"/>
          <p:nvPr/>
        </p:nvSpPr>
        <p:spPr>
          <a:xfrm>
            <a:off x="740708" y="4855800"/>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Výkon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59570" y="5371466"/>
                <a:ext cx="84124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Popri práci sa v mechanike zavádza i užitočná veličina výkon, definovaný ako práca pripadajúca na jednotku času. Ak sa za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vykoná práca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výkon definujeme vzťahom</a:t>
                </a:r>
              </a:p>
            </p:txBody>
          </p:sp>
        </mc:Choice>
        <mc:Fallback xmlns="">
          <p:sp>
            <p:nvSpPr>
              <p:cNvPr id="6" name="TextBox 5"/>
              <p:cNvSpPr txBox="1">
                <a:spLocks noRot="1" noChangeAspect="1" noMove="1" noResize="1" noEditPoints="1" noAdjustHandles="1" noChangeArrowheads="1" noChangeShapeType="1" noTextEdit="1"/>
              </p:cNvSpPr>
              <p:nvPr/>
            </p:nvSpPr>
            <p:spPr>
              <a:xfrm>
                <a:off x="159570" y="5371466"/>
                <a:ext cx="8412480" cy="923330"/>
              </a:xfrm>
              <a:prstGeom prst="rect">
                <a:avLst/>
              </a:prstGeom>
              <a:blipFill rotWithShape="0">
                <a:blip r:embed="rId6"/>
                <a:stretch>
                  <a:fillRect l="-580" t="-3289" b="-9211"/>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865880" y="6118035"/>
            <a:ext cx="781812" cy="476631"/>
          </a:xfrm>
          <a:prstGeom prst="rect">
            <a:avLst/>
          </a:prstGeom>
        </p:spPr>
      </p:pic>
      <p:sp>
        <p:nvSpPr>
          <p:cNvPr id="8" name="Rectangle 7"/>
          <p:cNvSpPr/>
          <p:nvPr/>
        </p:nvSpPr>
        <p:spPr>
          <a:xfrm>
            <a:off x="3702870" y="6054629"/>
            <a:ext cx="1325880" cy="603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43012"/>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54958" y="546690"/>
            <a:ext cx="74407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Výkon sily na dráhe</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454958" y="1254010"/>
                <a:ext cx="8092440" cy="23419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na teleso pôsobí sila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teleso zmení polohu 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sila vykoná prácu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Výkon tej sily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Vzorec                      si držte v pamäti  rovnako ako vzorec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454958" y="1254010"/>
                <a:ext cx="8092440" cy="2341923"/>
              </a:xfrm>
              <a:prstGeom prst="rect">
                <a:avLst/>
              </a:prstGeom>
              <a:blipFill rotWithShape="0">
                <a:blip r:embed="rId8"/>
                <a:stretch>
                  <a:fillRect l="-678" t="-3646" b="-3385"/>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887275" y="1882654"/>
            <a:ext cx="1069848" cy="221171"/>
          </a:xfrm>
          <a:prstGeom prst="rect">
            <a:avLst/>
          </a:prstGeom>
        </p:spPr>
      </p:pic>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483292" y="2296959"/>
            <a:ext cx="2314575" cy="53321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48640" y="4236485"/>
                <a:ext cx="818388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Pridajme poznámku, že malú vykonanú prácu sme zámerne značili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nie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𝑑𝐴</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lebo „malá práca nie je rozdiel dvoch prác“, práca všeobecne môže závisieť na ceste. Takže vzorec pre výkon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nehovorí, že výkon je derivácia práce. Napísali sme tam proste zlomok ako podiel dvoch veľmi malých čísel. Symbol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nás na to upozorňuje</a:t>
                </a:r>
              </a:p>
            </p:txBody>
          </p:sp>
        </mc:Choice>
        <mc:Fallback xmlns="">
          <p:sp>
            <p:nvSpPr>
              <p:cNvPr id="8" name="TextBox 7"/>
              <p:cNvSpPr txBox="1">
                <a:spLocks noRot="1" noChangeAspect="1" noMove="1" noResize="1" noEditPoints="1" noAdjustHandles="1" noChangeArrowheads="1" noChangeShapeType="1" noTextEdit="1"/>
              </p:cNvSpPr>
              <p:nvPr/>
            </p:nvSpPr>
            <p:spPr>
              <a:xfrm>
                <a:off x="548640" y="4236485"/>
                <a:ext cx="8183880" cy="2031325"/>
              </a:xfrm>
              <a:prstGeom prst="rect">
                <a:avLst/>
              </a:prstGeom>
              <a:blipFill rotWithShape="0">
                <a:blip r:embed="rId11"/>
                <a:stretch>
                  <a:fillRect l="-596" t="-1802" b="-3904"/>
                </a:stretch>
              </a:blipFill>
            </p:spPr>
            <p:txBody>
              <a:bodyPr/>
              <a:lstStyle/>
              <a:p>
                <a:r>
                  <a:rPr lang="sk-SK">
                    <a:noFill/>
                  </a:rPr>
                  <a:t> </a:t>
                </a:r>
              </a:p>
            </p:txBody>
          </p:sp>
        </mc:Fallback>
      </mc:AlternateContent>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175311" y="5159815"/>
            <a:ext cx="781812" cy="476631"/>
          </a:xfrm>
          <a:prstGeom prst="rect">
            <a:avLst/>
          </a:prstGeom>
        </p:spPr>
      </p:pic>
      <p:pic>
        <p:nvPicPr>
          <p:cNvPr id="12" name="Picture 11"/>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557774" y="3255349"/>
            <a:ext cx="846963" cy="221171"/>
          </a:xfrm>
          <a:prstGeom prst="rect">
            <a:avLst/>
          </a:prstGeom>
        </p:spPr>
      </p:pic>
      <p:sp>
        <p:nvSpPr>
          <p:cNvPr id="13" name="Rectangle 12"/>
          <p:cNvSpPr/>
          <p:nvPr/>
        </p:nvSpPr>
        <p:spPr>
          <a:xfrm>
            <a:off x="1451610" y="3131820"/>
            <a:ext cx="1051560" cy="548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651286"/>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5</a:t>
            </a:fld>
            <a:endParaRPr lang="sk-SK"/>
          </a:p>
        </p:txBody>
      </p:sp>
      <p:sp>
        <p:nvSpPr>
          <p:cNvPr id="3" name="TextBox 2"/>
          <p:cNvSpPr txBox="1"/>
          <p:nvPr/>
        </p:nvSpPr>
        <p:spPr>
          <a:xfrm>
            <a:off x="645459" y="618565"/>
            <a:ext cx="8032376"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Pokúsme sa finalizovať poučenie z doterajších úvah:</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Uvažujme nejaký systém. Ak nevidíme externé objekty, ktoré by konali prácu nad tým systémom, potom energia toho systému sa zachováva. Ak také externé objekty existujú, potom platí zovšeobecnený zákon, zmena energie je krytá prácou vonkajších externých objektov.</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618919" y="2682496"/>
            <a:ext cx="3085703" cy="1737104"/>
          </a:xfrm>
          <a:prstGeom prst="rect">
            <a:avLst/>
          </a:prstGeom>
        </p:spPr>
      </p:pic>
      <p:sp>
        <p:nvSpPr>
          <p:cNvPr id="5" name="TextBox 4"/>
          <p:cNvSpPr txBox="1"/>
          <p:nvPr/>
        </p:nvSpPr>
        <p:spPr>
          <a:xfrm>
            <a:off x="3890682" y="2626659"/>
            <a:ext cx="4769224" cy="1200329"/>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Príklad: Uvažujme systém „teleso 1“. Je tam vonkajší externý objekt „lano“. Energia sa nezachováva, jej zmena je ale krytá prácou externého objektu </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254066" y="3802903"/>
            <a:ext cx="1315974" cy="236791"/>
          </a:xfrm>
          <a:prstGeom prst="rect">
            <a:avLst/>
          </a:prstGeom>
        </p:spPr>
      </p:pic>
      <p:sp>
        <p:nvSpPr>
          <p:cNvPr id="7" name="TextBox 6"/>
          <p:cNvSpPr txBox="1"/>
          <p:nvPr/>
        </p:nvSpPr>
        <p:spPr>
          <a:xfrm>
            <a:off x="304800" y="4491318"/>
            <a:ext cx="8211671"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Príklad: Uvažujme systém „teleso 1 plus teleso 2“. Jeho energia sa zachováva</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765923" y="4986244"/>
            <a:ext cx="1854517" cy="280797"/>
          </a:xfrm>
          <a:prstGeom prst="rect">
            <a:avLst/>
          </a:prstGeom>
        </p:spPr>
      </p:pic>
      <p:sp>
        <p:nvSpPr>
          <p:cNvPr id="10" name="TextBox 9"/>
          <p:cNvSpPr txBox="1"/>
          <p:nvPr/>
        </p:nvSpPr>
        <p:spPr>
          <a:xfrm>
            <a:off x="295835" y="5360894"/>
            <a:ext cx="8364070" cy="369332"/>
          </a:xfrm>
          <a:prstGeom prst="rect">
            <a:avLst/>
          </a:prstGeom>
          <a:noFill/>
        </p:spPr>
        <p:txBody>
          <a:bodyPr wrap="square" rtlCol="0">
            <a:spAutoFit/>
          </a:bodyPr>
          <a:lstStyle/>
          <a:p>
            <a:r>
              <a:rPr lang="sk-SK" b="1" dirty="0">
                <a:latin typeface="Arial" panose="020B0604020202020204" pitchFamily="34" charset="0"/>
                <a:cs typeface="Arial" panose="020B0604020202020204" pitchFamily="34" charset="0"/>
              </a:rPr>
              <a:t>lebo nie sú vonkajšie externé objekty, ktoré by konali prácu</a:t>
            </a:r>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367553" y="5952565"/>
            <a:ext cx="1344706" cy="523220"/>
          </a:xfrm>
          <a:prstGeom prst="rect">
            <a:avLst/>
          </a:prstGeom>
          <a:noFill/>
        </p:spPr>
        <p:txBody>
          <a:bodyPr wrap="square" rtlCol="0">
            <a:spAutoFit/>
          </a:bodyPr>
          <a:lstStyle/>
          <a:p>
            <a:r>
              <a:rPr lang="sk-SK" sz="2800" b="1" dirty="0">
                <a:solidFill>
                  <a:srgbClr val="FF0000"/>
                </a:solidFill>
                <a:latin typeface="Arial" panose="020B0604020202020204" pitchFamily="34" charset="0"/>
                <a:cs typeface="Arial" panose="020B0604020202020204" pitchFamily="34" charset="0"/>
              </a:rPr>
              <a:t>ZLE !!!</a:t>
            </a:r>
            <a:endParaRPr lang="en-US" sz="28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2061882" y="5898776"/>
            <a:ext cx="5746377"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Veď tam je vonkajší externý objekt!!! Zem, ktorá koná prácu. </a:t>
            </a:r>
            <a:r>
              <a:rPr lang="sk-SK" b="1" dirty="0">
                <a:solidFill>
                  <a:srgbClr val="FF0000"/>
                </a:solidFill>
                <a:latin typeface="Arial" panose="020B0604020202020204" pitchFamily="34" charset="0"/>
                <a:cs typeface="Arial" panose="020B0604020202020204" pitchFamily="34" charset="0"/>
              </a:rPr>
              <a:t>Nevidíte tie zelené sily?! Veď tie konajú prácu!</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513714"/>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356351"/>
            <a:ext cx="2057400" cy="365125"/>
          </a:xfrm>
        </p:spPr>
        <p:txBody>
          <a:bodyPr/>
          <a:lstStyle/>
          <a:p>
            <a:fld id="{1BCE0CA2-1A48-4B23-8A77-1A9F640E54E6}" type="slidenum">
              <a:rPr lang="sk-SK" smtClean="0"/>
              <a:t>6</a:t>
            </a:fld>
            <a:endParaRPr lang="sk-SK" dirty="0"/>
          </a:p>
        </p:txBody>
      </p:sp>
      <p:pic>
        <p:nvPicPr>
          <p:cNvPr id="3" name="Picture 2"/>
          <p:cNvPicPr>
            <a:picLocks noChangeAspect="1"/>
          </p:cNvPicPr>
          <p:nvPr/>
        </p:nvPicPr>
        <p:blipFill>
          <a:blip r:embed="rId2"/>
          <a:stretch>
            <a:fillRect/>
          </a:stretch>
        </p:blipFill>
        <p:spPr>
          <a:xfrm>
            <a:off x="511342" y="548896"/>
            <a:ext cx="3085703" cy="1737104"/>
          </a:xfrm>
          <a:prstGeom prst="rect">
            <a:avLst/>
          </a:prstGeom>
        </p:spPr>
      </p:pic>
      <p:sp>
        <p:nvSpPr>
          <p:cNvPr id="4" name="TextBox 3"/>
          <p:cNvSpPr txBox="1"/>
          <p:nvPr/>
        </p:nvSpPr>
        <p:spPr>
          <a:xfrm>
            <a:off x="4096871" y="627529"/>
            <a:ext cx="4751294"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Prečo sa energia zachováva, keď externé objekty konajú prácu?</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Nápad</a:t>
            </a:r>
            <a:r>
              <a:rPr lang="en-US" b="1"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Nie je to náhodou tak, že celková práca konaná externými objektmi je nulová?</a:t>
            </a:r>
            <a:endParaRPr lang="en-US" dirty="0">
              <a:latin typeface="Arial" panose="020B0604020202020204" pitchFamily="34" charset="0"/>
              <a:cs typeface="Arial" panose="020B0604020202020204" pitchFamily="34" charset="0"/>
            </a:endParaRPr>
          </a:p>
        </p:txBody>
      </p:sp>
      <p:sp>
        <p:nvSpPr>
          <p:cNvPr id="17" name="TextBox 16"/>
          <p:cNvSpPr txBox="1"/>
          <p:nvPr/>
        </p:nvSpPr>
        <p:spPr>
          <a:xfrm>
            <a:off x="394855" y="3075709"/>
            <a:ext cx="7606145" cy="584775"/>
          </a:xfrm>
          <a:prstGeom prst="rect">
            <a:avLst/>
          </a:prstGeom>
          <a:noFill/>
        </p:spPr>
        <p:txBody>
          <a:bodyPr wrap="square" rtlCol="0">
            <a:spAutoFit/>
          </a:bodyPr>
          <a:lstStyle/>
          <a:p>
            <a:r>
              <a:rPr lang="en-US" sz="3200" b="1" dirty="0" err="1">
                <a:latin typeface="Arial" panose="020B0604020202020204" pitchFamily="34" charset="0"/>
                <a:cs typeface="Arial" panose="020B0604020202020204" pitchFamily="34" charset="0"/>
              </a:rPr>
              <a:t>Budeme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hlasova</a:t>
            </a:r>
            <a:r>
              <a:rPr lang="sk-SK" sz="3200" b="1" dirty="0">
                <a:latin typeface="Arial" panose="020B0604020202020204" pitchFamily="34" charset="0"/>
                <a:cs typeface="Arial" panose="020B0604020202020204" pitchFamily="34" charset="0"/>
              </a:rPr>
              <a:t>ť</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573057"/>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356351"/>
            <a:ext cx="2057400" cy="365125"/>
          </a:xfrm>
        </p:spPr>
        <p:txBody>
          <a:bodyPr/>
          <a:lstStyle/>
          <a:p>
            <a:fld id="{1BCE0CA2-1A48-4B23-8A77-1A9F640E54E6}" type="slidenum">
              <a:rPr lang="sk-SK" smtClean="0"/>
              <a:t>7</a:t>
            </a:fld>
            <a:endParaRPr lang="sk-SK" dirty="0"/>
          </a:p>
        </p:txBody>
      </p:sp>
      <p:pic>
        <p:nvPicPr>
          <p:cNvPr id="3" name="Picture 2"/>
          <p:cNvPicPr>
            <a:picLocks noChangeAspect="1"/>
          </p:cNvPicPr>
          <p:nvPr/>
        </p:nvPicPr>
        <p:blipFill>
          <a:blip r:embed="rId2"/>
          <a:stretch>
            <a:fillRect/>
          </a:stretch>
        </p:blipFill>
        <p:spPr>
          <a:xfrm>
            <a:off x="511342" y="548896"/>
            <a:ext cx="3085703" cy="1737104"/>
          </a:xfrm>
          <a:prstGeom prst="rect">
            <a:avLst/>
          </a:prstGeom>
        </p:spPr>
      </p:pic>
      <p:sp>
        <p:nvSpPr>
          <p:cNvPr id="4" name="TextBox 3"/>
          <p:cNvSpPr txBox="1"/>
          <p:nvPr/>
        </p:nvSpPr>
        <p:spPr>
          <a:xfrm>
            <a:off x="4096871" y="627529"/>
            <a:ext cx="4751294"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Prečo sa energia zachováva, keď externé objekty konajú prácu?</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Nápad</a:t>
            </a:r>
            <a:r>
              <a:rPr lang="en-US" b="1"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Nie je to náhodou tak, že celková práca konaná externými objektmi je nulová?</a:t>
            </a:r>
            <a:endParaRPr lang="en-US" dirty="0">
              <a:latin typeface="Arial" panose="020B0604020202020204" pitchFamily="34" charset="0"/>
              <a:cs typeface="Arial" panose="020B0604020202020204" pitchFamily="34" charset="0"/>
            </a:endParaRPr>
          </a:p>
        </p:txBody>
      </p:sp>
      <p:sp>
        <p:nvSpPr>
          <p:cNvPr id="17" name="TextBox 16"/>
          <p:cNvSpPr txBox="1"/>
          <p:nvPr/>
        </p:nvSpPr>
        <p:spPr>
          <a:xfrm>
            <a:off x="394855" y="3075709"/>
            <a:ext cx="7606145" cy="584775"/>
          </a:xfrm>
          <a:prstGeom prst="rect">
            <a:avLst/>
          </a:prstGeom>
          <a:noFill/>
        </p:spPr>
        <p:txBody>
          <a:bodyPr wrap="square" rtlCol="0">
            <a:spAutoFit/>
          </a:bodyPr>
          <a:lstStyle/>
          <a:p>
            <a:r>
              <a:rPr lang="en-US" sz="3200" b="1" dirty="0" err="1">
                <a:latin typeface="Arial" panose="020B0604020202020204" pitchFamily="34" charset="0"/>
                <a:cs typeface="Arial" panose="020B0604020202020204" pitchFamily="34" charset="0"/>
              </a:rPr>
              <a:t>Budeme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hlasova</a:t>
            </a:r>
            <a:r>
              <a:rPr lang="sk-SK" sz="3200" b="1" dirty="0">
                <a:latin typeface="Arial" panose="020B0604020202020204" pitchFamily="34" charset="0"/>
                <a:cs typeface="Arial" panose="020B0604020202020204" pitchFamily="34" charset="0"/>
              </a:rPr>
              <a:t>ť</a:t>
            </a:r>
            <a:endParaRPr lang="en-US" sz="3200" b="1" dirty="0">
              <a:latin typeface="Arial" panose="020B0604020202020204" pitchFamily="34" charset="0"/>
              <a:cs typeface="Arial" panose="020B0604020202020204" pitchFamily="34" charset="0"/>
            </a:endParaRPr>
          </a:p>
        </p:txBody>
      </p:sp>
      <p:sp>
        <p:nvSpPr>
          <p:cNvPr id="5" name="TextBox 4"/>
          <p:cNvSpPr txBox="1"/>
          <p:nvPr/>
        </p:nvSpPr>
        <p:spPr>
          <a:xfrm>
            <a:off x="789708" y="4227081"/>
            <a:ext cx="4779818"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   celková práca zelených síl</a:t>
            </a:r>
            <a:r>
              <a:rPr lang="sk-SK" b="1" dirty="0">
                <a:latin typeface="Arial" panose="020B0604020202020204" pitchFamily="34" charset="0"/>
                <a:cs typeface="Arial" panose="020B0604020202020204" pitchFamily="34" charset="0"/>
              </a:rPr>
              <a:t> je</a:t>
            </a:r>
            <a:r>
              <a:rPr lang="sk-SK" dirty="0">
                <a:latin typeface="Arial" panose="020B0604020202020204" pitchFamily="34" charset="0"/>
                <a:cs typeface="Arial" panose="020B0604020202020204" pitchFamily="34" charset="0"/>
              </a:rPr>
              <a:t> nulová</a:t>
            </a:r>
          </a:p>
          <a:p>
            <a:r>
              <a:rPr lang="sk-SK" dirty="0">
                <a:latin typeface="Arial" panose="020B0604020202020204" pitchFamily="34" charset="0"/>
                <a:cs typeface="Arial" panose="020B0604020202020204" pitchFamily="34" charset="0"/>
              </a:rPr>
              <a:t>b)   celková práca zelených síl </a:t>
            </a:r>
            <a:r>
              <a:rPr lang="sk-SK" b="1" dirty="0">
                <a:latin typeface="Arial" panose="020B0604020202020204" pitchFamily="34" charset="0"/>
                <a:cs typeface="Arial" panose="020B0604020202020204" pitchFamily="34" charset="0"/>
              </a:rPr>
              <a:t>nie je</a:t>
            </a:r>
            <a:r>
              <a:rPr lang="sk-SK" dirty="0">
                <a:latin typeface="Arial" panose="020B0604020202020204" pitchFamily="34" charset="0"/>
                <a:cs typeface="Arial" panose="020B0604020202020204" pitchFamily="34" charset="0"/>
              </a:rPr>
              <a:t> nulová</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314406"/>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356351"/>
            <a:ext cx="2057400" cy="365125"/>
          </a:xfrm>
        </p:spPr>
        <p:txBody>
          <a:bodyPr/>
          <a:lstStyle/>
          <a:p>
            <a:fld id="{1BCE0CA2-1A48-4B23-8A77-1A9F640E54E6}" type="slidenum">
              <a:rPr lang="sk-SK" smtClean="0"/>
              <a:t>8</a:t>
            </a:fld>
            <a:endParaRPr lang="sk-SK" dirty="0"/>
          </a:p>
        </p:txBody>
      </p:sp>
      <p:pic>
        <p:nvPicPr>
          <p:cNvPr id="3" name="Picture 2"/>
          <p:cNvPicPr>
            <a:picLocks noChangeAspect="1"/>
          </p:cNvPicPr>
          <p:nvPr/>
        </p:nvPicPr>
        <p:blipFill>
          <a:blip r:embed="rId6"/>
          <a:stretch>
            <a:fillRect/>
          </a:stretch>
        </p:blipFill>
        <p:spPr>
          <a:xfrm>
            <a:off x="511342" y="548896"/>
            <a:ext cx="3085703" cy="1737104"/>
          </a:xfrm>
          <a:prstGeom prst="rect">
            <a:avLst/>
          </a:prstGeom>
        </p:spPr>
      </p:pic>
      <p:sp>
        <p:nvSpPr>
          <p:cNvPr id="4" name="TextBox 3"/>
          <p:cNvSpPr txBox="1"/>
          <p:nvPr/>
        </p:nvSpPr>
        <p:spPr>
          <a:xfrm>
            <a:off x="4096871" y="627529"/>
            <a:ext cx="4751294" cy="147732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Prečo sa energia zachováva, keď externé objekty konajú prácu?</a:t>
            </a:r>
          </a:p>
          <a:p>
            <a:endParaRPr lang="sk-SK" dirty="0">
              <a:latin typeface="Arial" panose="020B0604020202020204" pitchFamily="34" charset="0"/>
              <a:cs typeface="Arial" panose="020B0604020202020204" pitchFamily="34" charset="0"/>
            </a:endParaRPr>
          </a:p>
          <a:p>
            <a:r>
              <a:rPr lang="sk-SK" b="1" dirty="0">
                <a:latin typeface="Arial" panose="020B0604020202020204" pitchFamily="34" charset="0"/>
                <a:cs typeface="Arial" panose="020B0604020202020204" pitchFamily="34" charset="0"/>
              </a:rPr>
              <a:t>Nápad</a:t>
            </a:r>
            <a:r>
              <a:rPr lang="en-US" b="1"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Nie je to náhodou tak, že celková práca konaná externými objektmi je nulová?</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313765" y="2384612"/>
            <a:ext cx="8480611"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Celková práca konaná zelenými silami:</a:t>
            </a:r>
          </a:p>
          <a:p>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969439" y="2468282"/>
            <a:ext cx="2604135" cy="228600"/>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321610" y="3317689"/>
            <a:ext cx="2191131" cy="202311"/>
          </a:xfrm>
          <a:prstGeom prst="rect">
            <a:avLst/>
          </a:prstGeom>
        </p:spPr>
      </p:pic>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321051" y="3668993"/>
            <a:ext cx="1868805" cy="202311"/>
          </a:xfrm>
          <a:prstGeom prst="rect">
            <a:avLst/>
          </a:prstGeom>
        </p:spPr>
      </p:pic>
      <p:sp>
        <p:nvSpPr>
          <p:cNvPr id="9" name="TextBox 8"/>
          <p:cNvSpPr txBox="1"/>
          <p:nvPr/>
        </p:nvSpPr>
        <p:spPr>
          <a:xfrm>
            <a:off x="313764" y="2823883"/>
            <a:ext cx="8166847"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To sa nerovná nule, lebo keď sčítam pohybové rovnice</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412376" y="4034119"/>
            <a:ext cx="8408895"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dostanem</a:t>
            </a:r>
            <a:endParaRPr lang="en-US" dirty="0">
              <a:latin typeface="Arial" panose="020B0604020202020204" pitchFamily="34" charset="0"/>
              <a:cs typeface="Arial" panose="020B0604020202020204" pitchFamily="34" charset="0"/>
            </a:endParaRPr>
          </a:p>
        </p:txBody>
      </p:sp>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154520" y="4081929"/>
            <a:ext cx="4831080" cy="255270"/>
          </a:xfrm>
          <a:prstGeom prst="rect">
            <a:avLst/>
          </a:prstGeom>
        </p:spPr>
      </p:pic>
      <p:sp>
        <p:nvSpPr>
          <p:cNvPr id="14" name="TextBox 13"/>
          <p:cNvSpPr txBox="1"/>
          <p:nvPr/>
        </p:nvSpPr>
        <p:spPr>
          <a:xfrm>
            <a:off x="376518" y="4527176"/>
            <a:ext cx="8364071" cy="369332"/>
          </a:xfrm>
          <a:prstGeom prst="rect">
            <a:avLst/>
          </a:prstGeom>
          <a:noFill/>
        </p:spPr>
        <p:txBody>
          <a:bodyPr wrap="square" rtlCol="0">
            <a:spAutoFit/>
          </a:bodyPr>
          <a:lstStyle/>
          <a:p>
            <a:pPr algn="ctr"/>
            <a:r>
              <a:rPr lang="sk-SK" b="1" dirty="0">
                <a:latin typeface="Arial" panose="020B0604020202020204" pitchFamily="34" charset="0"/>
                <a:cs typeface="Arial" panose="020B0604020202020204" pitchFamily="34" charset="0"/>
              </a:rPr>
              <a:t>Záver: Poučka, ktorú sme sformulovali</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753035" y="4960239"/>
            <a:ext cx="8032376" cy="923330"/>
          </a:xfrm>
          <a:prstGeom prst="rect">
            <a:avLst/>
          </a:prstGeom>
          <a:noFill/>
          <a:ln>
            <a:solidFill>
              <a:schemeClr val="bg1"/>
            </a:solidFill>
          </a:ln>
        </p:spPr>
        <p:txBody>
          <a:bodyPr wrap="square" rtlCol="0">
            <a:spAutoFit/>
          </a:bodyPr>
          <a:lstStyle/>
          <a:p>
            <a:r>
              <a:rPr lang="sk-SK" dirty="0">
                <a:latin typeface="Arial" panose="020B0604020202020204" pitchFamily="34" charset="0"/>
                <a:cs typeface="Arial" panose="020B0604020202020204" pitchFamily="34" charset="0"/>
              </a:rPr>
              <a:t>Ak nevidíme externé objekty, ktorá by konali prácu nad tým systémom, potom energia toho systému sa zachováva. Ak také objekty existujú, potom platí zovšeobecnený zákon, zmena energie je krytá prácou externých objektov.</a:t>
            </a:r>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436488" y="5982861"/>
            <a:ext cx="7637930" cy="646331"/>
          </a:xfrm>
          <a:prstGeom prst="rect">
            <a:avLst/>
          </a:prstGeom>
          <a:noFill/>
        </p:spPr>
        <p:txBody>
          <a:bodyPr wrap="square" rtlCol="0">
            <a:spAutoFit/>
          </a:bodyPr>
          <a:lstStyle/>
          <a:p>
            <a:pPr algn="ctr"/>
            <a:r>
              <a:rPr lang="sk-SK" b="1" dirty="0">
                <a:solidFill>
                  <a:srgbClr val="FF0000"/>
                </a:solidFill>
                <a:latin typeface="Arial" panose="020B0604020202020204" pitchFamily="34" charset="0"/>
                <a:cs typeface="Arial" panose="020B0604020202020204" pitchFamily="34" charset="0"/>
              </a:rPr>
              <a:t>JE ZLE !!! </a:t>
            </a:r>
          </a:p>
          <a:p>
            <a:pPr algn="ctr"/>
            <a:r>
              <a:rPr lang="sk-SK" dirty="0">
                <a:latin typeface="Arial" panose="020B0604020202020204" pitchFamily="34" charset="0"/>
                <a:cs typeface="Arial" panose="020B0604020202020204" pitchFamily="34" charset="0"/>
              </a:rPr>
              <a:t>Otázka je, prečo. Skúste najprv chvíľu podumať!</a:t>
            </a:r>
            <a:endParaRPr lang="en-US" dirty="0">
              <a:latin typeface="Arial" panose="020B0604020202020204" pitchFamily="34" charset="0"/>
              <a:cs typeface="Arial" panose="020B0604020202020204" pitchFamily="34" charset="0"/>
            </a:endParaRPr>
          </a:p>
        </p:txBody>
      </p:sp>
      <p:sp>
        <p:nvSpPr>
          <p:cNvPr id="11" name="Rectangle 10"/>
          <p:cNvSpPr/>
          <p:nvPr/>
        </p:nvSpPr>
        <p:spPr>
          <a:xfrm>
            <a:off x="313764" y="4403451"/>
            <a:ext cx="8534401" cy="2318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625233029"/>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9</a:t>
            </a:fld>
            <a:endParaRPr lang="sk-SK"/>
          </a:p>
        </p:txBody>
      </p:sp>
      <p:pic>
        <p:nvPicPr>
          <p:cNvPr id="3" name="Picture 2"/>
          <p:cNvPicPr>
            <a:picLocks noChangeAspect="1"/>
          </p:cNvPicPr>
          <p:nvPr/>
        </p:nvPicPr>
        <p:blipFill>
          <a:blip r:embed="rId3"/>
          <a:stretch>
            <a:fillRect/>
          </a:stretch>
        </p:blipFill>
        <p:spPr>
          <a:xfrm>
            <a:off x="511342" y="548896"/>
            <a:ext cx="3085703" cy="1737104"/>
          </a:xfrm>
          <a:prstGeom prst="rect">
            <a:avLst/>
          </a:prstGeom>
        </p:spPr>
      </p:pic>
      <p:sp>
        <p:nvSpPr>
          <p:cNvPr id="4" name="TextBox 3"/>
          <p:cNvSpPr txBox="1"/>
          <p:nvPr/>
        </p:nvSpPr>
        <p:spPr>
          <a:xfrm>
            <a:off x="129348" y="2270998"/>
            <a:ext cx="8633012" cy="140038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Niečo je zle. Naše poučky boli zjavne zle sformulované. Prezradíme dopredu , prečo bola naša úvaha zlá.</a:t>
            </a:r>
          </a:p>
          <a:p>
            <a:endParaRPr lang="sk-SK" sz="900" dirty="0">
              <a:latin typeface="Arial" panose="020B0604020202020204" pitchFamily="34" charset="0"/>
              <a:cs typeface="Arial" panose="020B0604020202020204" pitchFamily="34" charset="0"/>
            </a:endParaRPr>
          </a:p>
          <a:p>
            <a:r>
              <a:rPr lang="sk-SK" sz="2000" b="1" dirty="0">
                <a:solidFill>
                  <a:srgbClr val="FF0000"/>
                </a:solidFill>
                <a:latin typeface="Arial" panose="020B0604020202020204" pitchFamily="34" charset="0"/>
                <a:cs typeface="Arial" panose="020B0604020202020204" pitchFamily="34" charset="0"/>
              </a:rPr>
              <a:t>Pretože prácu externého objektu – Zeme, sme už zohľadnili vo vzorci pre potenciálnu energiu telesa.</a:t>
            </a:r>
          </a:p>
        </p:txBody>
      </p:sp>
      <p:sp>
        <p:nvSpPr>
          <p:cNvPr id="5" name="TextBox 4"/>
          <p:cNvSpPr txBox="1"/>
          <p:nvPr/>
        </p:nvSpPr>
        <p:spPr>
          <a:xfrm>
            <a:off x="187892" y="3703340"/>
            <a:ext cx="8256494"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výpočet energie telies sme (používajúc </a:t>
            </a:r>
            <a:r>
              <a:rPr lang="sk-SK" dirty="0" err="1">
                <a:latin typeface="Arial" panose="020B0604020202020204" pitchFamily="34" charset="0"/>
                <a:cs typeface="Arial" panose="020B0604020202020204" pitchFamily="34" charset="0"/>
              </a:rPr>
              <a:t>Feynmanovu</a:t>
            </a:r>
            <a:r>
              <a:rPr lang="sk-SK" dirty="0">
                <a:latin typeface="Arial" panose="020B0604020202020204" pitchFamily="34" charset="0"/>
                <a:cs typeface="Arial" panose="020B0604020202020204" pitchFamily="34" charset="0"/>
              </a:rPr>
              <a:t> terminológiu) totiž použili „zbierku“ dvoch vzorcov</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796867" y="4162612"/>
            <a:ext cx="2973705" cy="514350"/>
          </a:xfrm>
          <a:prstGeom prst="rect">
            <a:avLst/>
          </a:prstGeom>
        </p:spPr>
      </p:pic>
      <p:sp>
        <p:nvSpPr>
          <p:cNvPr id="9" name="TextBox 8"/>
          <p:cNvSpPr txBox="1"/>
          <p:nvPr/>
        </p:nvSpPr>
        <p:spPr>
          <a:xfrm>
            <a:off x="113615" y="4665092"/>
            <a:ext cx="8641977" cy="108491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Nejako sa nám to (treba povedať, že schválne) zamotalo. Aby sme to rozmotali, začneme úvahy o energii znovu od začiatku. Musíme si ozrejmiť, ako postupne „pridávame vzorce do Feynmanovej zbierky energetických vzorcov</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a:t>
            </a:r>
          </a:p>
          <a:p>
            <a:endParaRPr lang="sk-SK"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79880"/>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_1=Fds&#10;\end{align*}&#10;\end{document}&#10;"/>
  <p:tag name="IGUANATEXSIZE" val="22"/>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a_1=F-m_1g\sin\alpha&#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a_2=-F+m_2g&#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g\sin\alpha ds+m_2gds=(m_1+m_2)a ds\ne 0&#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text{kin}}=\frac{1}{2}mv^2\;\;\; E_\text{pot}=mgz&#10;\end{align*}&#10;\end{document}&#10; E_{\text{pot}}=mgz"/>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F&#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F =\frac{1}{H}\int_0^H F ds&#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F H &amp;=\int_0^H F ds =\int_0^T mavdt=&#10;\int_0^T m\frac{dv}{dt}vdt=\\&#10;&amp;=\int_0^v mvdv=\frac{1}{2}mv^2&#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P=\frac{\delta A}{dt}&#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frac{1}{2}mv^2&#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mv^2&#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mv&#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frac{1}{2}mv^2&#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frac{1}{2}mv^2=mgh&#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frac{1}{2}mv^2+mgz=\text{const}&#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Delta(\frac{1}{2}mv^2)=\text{práca}&#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Delta(\frac{1}{2}mv^2+mgz)=0&#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g&#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 = (0,0,mg)&#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lta A=\vec F.d\vec r&#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int_{\vec r_1}^{\vec r_2} \vec F.d\vec r=&#10;\int_{\vec r_1}^{\vec r_2} F_z.dz=&#10;\int_{\vec r_1}^{\vec r_2} mg.dz=mg(z_2-z_1)&#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1&#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_2&#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pha&#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g&#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g\sin\alpha&#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1}&#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Orange1}&#10;T&#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P=\frac{\delta A}{dt}=\frac{\vec F.d\vec r}{dt}=\vec F.\vec v&#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a_1=F-m_1g\sin\alpha-T&#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2a_2=-F+m_2g&#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frac{m_2g-m_1g\sin\alpha-T}{m1+m2}&#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z_1=z_{10}+s\sin\alpha\;\;\;\;z_2=z_{20}-s&#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E_1=\frac{1}{2}m_1v^2+m_1gz_1\;\;\;\;E_2=\frac{1}{2}m_2v^2+m_2gz_2\;\;\;\;&#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1=m_1va+m_1gv\sin\alpha=(m­_1a+m_1g\sin\alpha)v=&#10;Fv-Tv&#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dt}E_2=m_2va-m_2gv=(m­_2a-m_2g)v=-Fv&#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_1+E_2)=(Fv-Tv-Fv)dt= -Tv \,dt=-Tds&#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mGM\left(\frac{1}{r_2}-\frac{1}{r_1}\right)&#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vec r\;\rightarrow\;\infty)=-U(\vec r)=&#10;mGM\frac{1}{|\vec r|}&#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P=\frac{\delta A}{dt}&#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U(\vec r_2)-U(\vec r_1)&#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0&#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lt;0&#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g&#10;\end{align*}&#10;\end{document}&#10;"/>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z=mg&#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_0=-mg/K&#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z=mg+Kz&#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int_0^z F_zdz=\int_0^z(mg+Kz)dz=mgz+\frac{1}{2}Kz^2&#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0&#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P=\vec F.\vec v&#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lt;0&#10;\end{align*}&#10;\end{document}&#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g&#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mgz+\frac{1}{2}Kz^2&#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t}=mgz+\frac{1}{2}Kz^2&#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0&#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lt;0&#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g&#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t}=mgz+\frac{1}{2}Kz^2&#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_1=Fds&#10;\end{align*}&#10;\end{document}&#10;"/>
  <p:tag name="IGUANATEXSIZE" val="22"/>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frac{1}{2}mv_z^2+mgz+\frac{1}{2}Kz^2&#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a_z=-mg-Kz&#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E}{dt}=mv_za_z+mgv_z+Kzv_z&#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E}{dt}=v_z(-mg-Kz)+mgv_z+Kzv_z=0&#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0&#10;\end{align*}&#10;\end{document}&#10;"/>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lt;0&#10;\end{align*}&#10;\end{document}&#10;"/>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int_0^z Kzdz = \frac{1}{2}Kz^2&#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t}=\frac{1}{2}Kz^2&#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12"/>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_1+E_2)=0&#10;\end{align*}&#10;\end{document}&#10;"/>
  <p:tag name="IGUANATEXSIZE" val="22"/>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12"/>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t}=\frac{1}{2}Kz^2&#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0&#10;\end{align*}&#10;\end{document}&#10;"/>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z&lt;0&#10;\end{align*}&#10;\end{document}&#10;"/>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Kz&#10;\end{align*}&#10;\end{document}&#10;"/>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text{pot}=\frac{1}{2}Kz^2&#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_1g\sin\alpha \;ds+m_2g\;ds&#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docProps/app.xml><?xml version="1.0" encoding="utf-8"?>
<Properties xmlns="http://schemas.openxmlformats.org/officeDocument/2006/extended-properties" xmlns:vt="http://schemas.openxmlformats.org/officeDocument/2006/docPropsVTypes">
  <Template>MyblankCalibri</Template>
  <TotalTime>111</TotalTime>
  <Words>3692</Words>
  <Application>Microsoft Office PowerPoint</Application>
  <PresentationFormat>On-screen Show (4:3)</PresentationFormat>
  <Paragraphs>225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Vladimir Cerny</cp:lastModifiedBy>
  <cp:revision>8</cp:revision>
  <dcterms:created xsi:type="dcterms:W3CDTF">2018-03-12T07:53:12Z</dcterms:created>
  <dcterms:modified xsi:type="dcterms:W3CDTF">2019-03-15T08:12:06Z</dcterms:modified>
</cp:coreProperties>
</file>