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9" r:id="rId3"/>
    <p:sldId id="270" r:id="rId4"/>
    <p:sldId id="271" r:id="rId5"/>
    <p:sldId id="272" r:id="rId6"/>
    <p:sldId id="274" r:id="rId7"/>
    <p:sldId id="275" r:id="rId8"/>
    <p:sldId id="276" r:id="rId9"/>
    <p:sldId id="277" r:id="rId10"/>
    <p:sldId id="279" r:id="rId11"/>
    <p:sldId id="280" r:id="rId12"/>
    <p:sldId id="281" r:id="rId13"/>
    <p:sldId id="427" r:id="rId14"/>
    <p:sldId id="428" r:id="rId15"/>
    <p:sldId id="429" r:id="rId16"/>
    <p:sldId id="430" r:id="rId17"/>
    <p:sldId id="431" r:id="rId18"/>
    <p:sldId id="432" r:id="rId19"/>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4" autoAdjust="0"/>
    <p:restoredTop sz="94660"/>
  </p:normalViewPr>
  <p:slideViewPr>
    <p:cSldViewPr snapToGrid="0">
      <p:cViewPr varScale="1">
        <p:scale>
          <a:sx n="65" d="100"/>
          <a:sy n="65" d="100"/>
        </p:scale>
        <p:origin x="1056" y="60"/>
      </p:cViewPr>
      <p:guideLst>
        <p:guide orient="horz" pos="2183"/>
        <p:guide pos="290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729B87-FE42-4985-BE17-0E5F4E2E54EA}" type="datetimeFigureOut">
              <a:rPr lang="en-US" smtClean="0"/>
              <a:t>3/26/2019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AA9054-D6DC-4468-93F0-07182DC87CC9}" type="slidenum">
              <a:rPr lang="en-US" smtClean="0"/>
              <a:t>‹#›</a:t>
            </a:fld>
            <a:endParaRPr lang="en-US"/>
          </a:p>
        </p:txBody>
      </p:sp>
    </p:spTree>
    <p:extLst>
      <p:ext uri="{BB962C8B-B14F-4D97-AF65-F5344CB8AC3E}">
        <p14:creationId xmlns:p14="http://schemas.microsoft.com/office/powerpoint/2010/main" val="38262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F7888C-B1EE-4D73-BB1F-72436276A372}" type="datetime1">
              <a:rPr lang="sk-SK" smtClean="0"/>
              <a:t>26. 3. 2019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72E86-CCF8-4101-9130-9D0533484CB8}" type="datetime1">
              <a:rPr lang="sk-SK" smtClean="0"/>
              <a:t>26. 3. 2019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6E3B3-9E13-4B10-8821-8D9DCD2B3BF2}" type="datetime1">
              <a:rPr lang="sk-SK" smtClean="0"/>
              <a:t>26. 3. 2019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6252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03577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171118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403670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09721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5085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3/26/2019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174669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30547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9EA69-8617-47EC-9775-EB7F96A9C826}" type="datetime1">
              <a:rPr lang="sk-SK" smtClean="0"/>
              <a:t>26. 3. 2019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80776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11786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4135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34030-F5A3-4C19-A260-3845E13AB507}" type="datetime1">
              <a:rPr lang="sk-SK" smtClean="0"/>
              <a:t>26. 3. 2019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72AA0-1E85-470F-8DEB-1D050F554C6C}" type="datetime1">
              <a:rPr lang="sk-SK" smtClean="0"/>
              <a:t>26. 3. 2019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DD41C-E02C-4C8B-BCCF-0DD6D8E63451}" type="datetime1">
              <a:rPr lang="sk-SK" smtClean="0"/>
              <a:t>26. 3. 2019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DE871-BED1-4136-B614-B80699447A0B}" type="datetime1">
              <a:rPr lang="sk-SK" smtClean="0"/>
              <a:t>26. 3. 2019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729B6-78A1-444D-9FB5-67F29F4C536D}" type="datetime1">
              <a:rPr lang="sk-SK" smtClean="0"/>
              <a:t>26. 3. 2019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69185-4D93-4B66-8C2A-00262B77BD9D}" type="datetime1">
              <a:rPr lang="sk-SK" smtClean="0"/>
              <a:t>26. 3. 2019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4AB3A9-3284-40F3-B4CC-2527AD688310}" type="datetime1">
              <a:rPr lang="sk-SK" smtClean="0"/>
              <a:t>26. 3. 2019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4CE9-7600-4F1B-96ED-8776221485E9}" type="datetime1">
              <a:rPr lang="sk-SK" smtClean="0"/>
              <a:t>26. 3. 2019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3/26/2019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dirty="0"/>
          </a:p>
        </p:txBody>
      </p:sp>
    </p:spTree>
    <p:extLst>
      <p:ext uri="{BB962C8B-B14F-4D97-AF65-F5344CB8AC3E}">
        <p14:creationId xmlns:p14="http://schemas.microsoft.com/office/powerpoint/2010/main" val="4282747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8.xml"/><Relationship Id="rId6" Type="http://schemas.openxmlformats.org/officeDocument/2006/relationships/image" Target="../media/image460.png"/><Relationship Id="rId5" Type="http://schemas.openxmlformats.org/officeDocument/2006/relationships/image" Target="../media/image45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8.xml"/><Relationship Id="rId7" Type="http://schemas.openxmlformats.org/officeDocument/2006/relationships/image" Target="../media/image470.png"/><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8.tmp"/><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11" Type="http://schemas.openxmlformats.org/officeDocument/2006/relationships/image" Target="../media/image34.png"/><Relationship Id="rId5" Type="http://schemas.openxmlformats.org/officeDocument/2006/relationships/image" Target="../media/image31.tmp"/><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55.png"/><Relationship Id="rId17" Type="http://schemas.openxmlformats.org/officeDocument/2006/relationships/image" Target="../media/image39.png"/><Relationship Id="rId2" Type="http://schemas.openxmlformats.org/officeDocument/2006/relationships/tags" Target="../tags/tag21.xml"/><Relationship Id="rId16" Type="http://schemas.openxmlformats.org/officeDocument/2006/relationships/image" Target="../media/image38.png"/><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5" Type="http://schemas.openxmlformats.org/officeDocument/2006/relationships/image" Target="../media/image37.png"/><Relationship Id="rId19" Type="http://schemas.openxmlformats.org/officeDocument/2006/relationships/image" Target="../media/image41.png"/><Relationship Id="rId4" Type="http://schemas.openxmlformats.org/officeDocument/2006/relationships/tags" Target="../tags/tag23.xml"/><Relationship Id="rId9" Type="http://schemas.openxmlformats.org/officeDocument/2006/relationships/image" Target="../media/image31.tmp"/><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7.xml"/><Relationship Id="rId6" Type="http://schemas.openxmlformats.org/officeDocument/2006/relationships/image" Target="../media/image42.png"/><Relationship Id="rId5" Type="http://schemas.openxmlformats.org/officeDocument/2006/relationships/image" Target="../media/image630.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8.xml"/><Relationship Id="rId7" Type="http://schemas.openxmlformats.org/officeDocument/2006/relationships/image" Target="../media/image4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5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tags" Target="../tags/tag5.xml"/><Relationship Id="rId10" Type="http://schemas.openxmlformats.org/officeDocument/2006/relationships/image" Target="../media/image12.png"/><Relationship Id="rId4" Type="http://schemas.openxmlformats.org/officeDocument/2006/relationships/tags" Target="../tags/tag4.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40.png"/><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10" Type="http://schemas.openxmlformats.org/officeDocument/2006/relationships/image" Target="../media/image18.png"/><Relationship Id="rId4" Type="http://schemas.openxmlformats.org/officeDocument/2006/relationships/tags" Target="../tags/tag9.xml"/><Relationship Id="rId9" Type="http://schemas.openxmlformats.org/officeDocument/2006/relationships/image" Target="../media/image17.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710.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utoShape 2" descr="data:image/jpeg;base64,/9j/4AAQSkZJRgABAQAAAQABAAD/2wCEAAkGBxMTEhUTEhMWFRUWGBcYGRgXFhgYGBYZFxgWGRoaGBgaHSggHRslGxoVITEhJSkrLi4uHR8zODMsNygtLisBCgoKDg0OGxAQGy0mHyYtLS0tLy0tLS0tLS0vLS0tLS0tLS0tLS0tLS8tLy0tLS0tLS0tLS0tLS0tLS0tLS0tLf/AABEIAJkBSgMBIgACEQEDEQH/xAAbAAABBQEBAAAAAAAAAAAAAAAFAAIDBAYBB//EAEQQAAEDAgQDBQUGBAQDCQAAAAEAAhEDIQQSMUEFUWEGEyJxgTKRobHBI0JS0fDxFDNy4RU0YpIHU4IWQ1SDorLCw+L/xAAZAQADAQEBAAAAAAAAAAAAAAAAAgMBBAX/xAArEQACAgICAgMAAAQHAAAAAAAAAQIRAyESMQRBEyJRFGFx8AUyQlKBkaH/2gAMAwEAAhEDEQA/APcUkkkAKEkkkAJJJJACSSSQAlyF1JACSSSQAkkkkAJJJJACSSSQAkkkkAJJJJACSSTS5AWOSUfepGqtpi80SLhKYaiYaiKMc0iUPTgqwenNqLWhVk/SdcJTW1EjdKUu+h0rqjJXM0LaF5EqD4fjjHYh1IRlEBrvxPvI8th1B6IPj+1T6das3JIADWA2gj7zuhmY5ZeqrcHrEYao6YOexaBDSXgW5dFx5vJ41x/dnTCC9m2p1Q6YIMEgxsRqE4lZLEh1BgfTe8ZyA6cpFwT6Gd1Tw2MqVaoY6o8i5IDiJAvFoF4SrzFW1sHi3pm5BXVQ4bVOUgizTDZuYgGD1Ex7lcFQLsi+STRFtJ0PSTc4SzBaZaHJJJINEkkkgBJJJIASSSSAEkkkgBJJJIASSSSAEkkkgBJJJIASSSSAEkkkgDjlA5TlRPppkSyJtaIl1IhKE5AUpsrpTSUCtnZXFwBdK0LHArocowV2FlGpk7XpxeIJOgueiqveAJJgBZDtR2iBmlSMj7xGjp2HRRySUUWhNsAdoMaH1qjmgw8zfWP2AU3Ane00k5XCYnWN4QZzSZJur+Cs4T5fr4rys+4ujojLZq8ZXzsZTy3kkem+vVUW0HUPtXgRBaQYPtAi4BQvFvykSc19NrR/ZQ4rGF4DQMonZziD55iVHHH6rZR5KNxwniQcwlpaByMi4tGpOyvs4lTyy5wF4PvMLzvAhzXBwMHbdWMVi8wu1ovYNbA5Tz058l0Y/Jlj0nZKcVPtHowqAwQRfTqnSvLBiXBwOY25nqr3/aar/wAxy6/41f7SHxs9OBXCUDbii3R3opaHGWPcWXBbE2tebTzsbbKkcqZZsLhy7KrsqToZUrXKpikmSJJoK7KBjqS5K4SgBySifUAEkgDrpddlBlkiSA8d7UUsPIg1HjVrIt5koae3dB1Co4ZmVGt9l0amRq0nTW8FTeWP6UWOT9GwSWW/4c8SdWwbS8kljiySZJAAIn3x6LTOemi+SsSX1dDiUpURcutCcXkSZkpUacClcor2arY+VwlMzJrnJflh+g7olzJpeomlKFRU9iObHmouGomQkQmpE3J/p01FGXrjmqPIUNpIR2yWUkwTyTgEqyxDgzjl1RlqRBWfMg+MkBXXFU6+KbTBLiBAJ6nyWJ4p2iqPc7KS1p2BvA6pH5EUjfjC3a7i4y91TNz7REe7zWQDZUeYuPqrIpQI8lwZcjbtl4RSOOaJAbfRS0aZzibJ+EwpLhlE3Hop+Kscx2V2sD3QudvdD17IsVWbykyfWSq1SoJ/LRQgaE8/erb+HODWuIDcwkAm8TC2KUTXsdhaFSoYYJgSdAAJ1JNgFdbSblyktc6wm9o1gzf3QqOGa5uvsnUG4MaWV2rzNNosbmWyNLGQFOb3o1IHY3DkHMDaFU7nyT8Y0gFzTY+sdJgKoHFXxrQrNVwntBUrgmqxrbOcy5EMptOZ9Yj7s38IaTewEB1/gdcVmvq0y0ipUcWsHtMYMrGgt2GVgPqsdjuIitUZQactMGHAgNfYkFrnRpfTlAVFrqlBwyuLS2o5zSDqDAII3Ehtj15q9lJY7R6aKpaYu0j3bqzQ4wRYweqEDi9KvTc8va0sGpOU5YaZPO8+nxz2J7RMa2QPEdATtsTy5xyTqbXRzrFJukelUcc07x5qw2rOkFeZUu0o5GI1mJ8m3IHn71IO1dMbunkP3TryP0p8GRej0vOkXrzpnawgR3gZOgHjPwBhOo8XNQk53TH3g5s+WYCU/wA69InKM12jbcawnfYerS3exwHnFvivPMB2zxFCi6hW8VTLlp1D7TDYAPB1tMHXSZWhocUqNaXOqANFyXbDT4yLBYjtTxChWqtqNDs0kutlBgiDfc6KU8jbuJfx6apoqYrFvBqg6gtA5nwkyT5A+pQHvnFpbzMnqj9HDvqVGgNIc4usZEiLGNefvVc4AODvuka6QoQlGOjtlGUui72d7XVsJT7pmQtnMZaCZIveR0t01C0+B7dPqvDCQ0mMpygB/lNwekn1XmdOlIMXdOmkjczyXWvsBsLjXfkfUldG6o5pwUj2zC8c2dJKtU+NtmCD8Oq8w4T2mJcO+IkwM0QQQABNyDPOy0GIrSJmDsoScl2cjTi6Z6BTxjD94e8KcPB0usDw2rBg6mNUVbXjf4rnllp00ysXaNTKcFmP8Yj76mpcdN94Wqce7Ns0IASzIXT4pI0MqKtxWDp8V1RzNLQjoMlwTHOQJ/FXHp81LTxDnauIPIHmmWWb6F+oWzBcDkO/jQ2zjf4x6KCpxlo0H6Cx5poyohcFOcEDw+PJgkmSfRFqOKDuhC5pufZWPEla1PAXAVnO1HHe7GSm7xHUj80sJTsZqKAfbDHTWLQbNgfn8TCzwpybmE19SXSTJMqRlJztPT5qstEki1RoNBHOf19FJUaMxP69FDlLQXHmPr+Sb3pJMj7rne5pIXM7u7KKLdL9ClDEhjQQYMEADUzP0VKtii93jcBmubaa6alUn1nXnoqeO4k0GAASJnaAPmthjfoOwyXU4EmYyi41B3F/XZdq8TpMbMF2sS4CY1ECNPNZ7BYtz2VOgF+RLpA9zSqOFHeZmmJF5PkAR9VRYV/q9FlibSa9mkb2ohhLGlhgWAaM3k72o9dkJHGnOfmcSQdpNv2VarwohjnQfZDtDEEiD5G4UlLhc5YMnwiNidFRRxxHXjyY/E8WJ9kQNPddRDip5FFaVFtEZI33Fz1n3Lv8S3kEKUV0ii8VVdlHGY91eua5imHOudepc0WzWE+agxWOzVbEgCXeKJl17xptZcruFQl4cMjNCYudQ2Nt9hvzQarJqRPtGPQ/voqpJkS3jOJOeZdN51+9sDPS/wAVT7zdF+KupOeAyzWU2tHUtmY96EVGDY2+ITwaroJITqx1kjmuU6596QgjRM7tOYPa6FYpcRqNuKjxG2Yx5Ebqo4poKKA1LePPrNDXWy5ogmCTaSOcW96fgm5nUiHBpp5iJHtEnQbWsqPZ3ChxaT7JMEH5gqKu2oXBrAYF/ImJk+gXNKnJpForjFaPUOzfDmd++oTL4yw7W8Sfh7ln+1GFbQxUEeGre3UwucNxrmmnWz+KmWtq7jK62brBtPKUV/4k0QTQcNy6/kAR8SuOMN3/AMMpbU/6nmGOBbUI6kR8DPxUVQQBKu8VpgnMAAQJPUz+67j6c5j1t5fsvQjLSJSjtg6oIj0KOcD409rhncXNs0zsDYEcoQl9OWtbvJCs8GwDqveNaCSGk22y6lbJqtk3FPRvQbn81YIJab69ULw+K+zpnIXnK2SZAkAe82XP8SeToB0A/NcjkRj4mR9IItLQfF6qxTxjQYA6oCcW+8Bp89VSqcdq0zJY0iYiNPX6peCkO/GyRVm7FYls6BVC66EYDtGyoAHAMdE6yD5brtTjIIzU4IteZBsZ+KpBNaZzTi7DrHx1XTi8t3ED8zohDeLUyASdh7MXMCdOqz2I4hmqEE3N4uunl+E1Bs3NR4N9iJ81EWjn+tUKw/G2Np/a/d+I/IBVR2mYHsgTnEtiw21nS8rG0ChJmmwzSDIO4U2LxYYf9UaD68rIXg+K1DOVszebCL7qliaFYkl0GdYdOvQgfNSl5OKOrLQ8fI1pFvE9pDBDBrvKA4usXEuOpVpnDXGcpaY1F2kehCoY+m6nZ7S3rBj36JIzhJ6ex5Ypx7RCKV56q/hsUGkAakgCY31A96EOqONmNcddGk6XOnIJUnEhsmADm6zA/IIyQ5dgkw3iqrSLbOFt7T+ZVUcSFQPBABDTEGxFhA95VU1cpzNnNfXr+irveUajM1RozXkCADckWEbH4KLgo+rLRltfyK2GFN85nkH2YAHIQ6SbgGfCL9UCxVBzs7tQPCCREmb25xZacYzDZPG0AC8gQ4mIsbjlYlCcM3vQ8QW5KbX9C4vg2B/D8ZVYTavVGxUXK/RLhqLaVAMBBJMuIvLj1FrWCGswzu9BYCZmbHkZmBMI/wAYxwo4WnNd5c5pyUg1kDUBxtOXz123hdkKlTEVHAPLCGkTAda0zPMzZYptQc31v++jpeROKgvRSq0qvslxkObTyw+Q5zCQ2CJgtkwp+EUXEg5HCGuLSRGaCGyOcErYYjCd0C+riy0AzdtMEmdrSTFkH4ZxVtRxDqtRjWy4vJY3JSbAzO8MeMkeETokWRzj9UKptEVGgO77upRrvLZYHtpySYYcxO51HKCrxNL/AMLVH/kqPsn2gFT+ILicjSX53uvk0E20DWyephU/+3R/5J9CVHhlcmkuv5mclRl6uBFMh2hbLXjz0PkdUPe0TOlyBbTKBc+ZzT5qzwqatYhzw1rgc7nGwaLmfLUJMwdRwzUpMExaCRe4B53sei9G6dNiLa0im3B1C3MGkjmASBruqtRpH9tvNGK3F8QGClUe8RaDAHkbKXD8RzYd9BzZIcamaGyRlDYmJBFiD5p4yl7FaXoAByuUK7YykDn5qiu+So1YoRq8OkZm+fVDqjIMK1g8aWkKbGgVHNDNT7h18kibT2NSfQZ7MF7aZLNSIFpmSNLW5+UoRxbFOzxMW2/Wi03CMW2gx/8AppFjLSc7hAdG1g4dJ81kOJmahPu8lLHuTZWbqNFng2OLSWE+F4yn1/ut/wATea/C6VUyXUHgO3MafItXmWDp5qjRMSdfJbrs9w52IMCpkpwSJkz5MkAHqb9FmVJOzIbjv0ZniAMOsQRPqDH0TqdeWkHr6BXuN0arHFtMuLC2XmGmxsdB+rITSLsr3OMkEB3Pp6W+S2NSiNJ1IaamWTy0V7s054zBucZwSSyziGwYBnScs+So04qENJNzty3v5StJwxuQFwEANI+p/wDitm6VCRV7L/A+ItcO7FY0qpJy5x4CZ0Hy59CreOcxtRtKrLXuaPtQ0imXHbNsdTf3LG0zJdaWzHNF+DVHvLmPdnp5dXO8QGkGdhz2UpQi10OuSdplrEUSHQNYJDhoQASfgCqFN2cOB1EqzWxGcsbTmnQkM72Ddxs2C7UTEnWCeiHsDqVWHdf7hKoUiyy29gys7K4DlcdRuFadiKLg516RDQ1rRBB1zTbTT3b6qHjdI2I0n5oPnM3XTFckmcmRVJoOPxVPRoflaJYDEl0j2v8ATGZPpNY4uc6S7wgS3QtE25CQB6zeFQwDgHNMEiRPlaUfq0mve6o+qBnOZoFO8CNgYFo3vqsloyEU2R4olgYXMDs0PbN2mCPjtCI8G4WLOexoOoEaXJFzffRUKVcA06Yl4DzBqOADeUNBJsDJ6lt9loqFX7Nrj4XSZEgiNo6eeu2i5PIlJRpFsMIrv9L7GQPL4Lpqjn5/FCcZx1rDdrnQQ05cvtGSBBM/CEEfxOu50ZshJJ8WQBkTABIgiC2dSei4sfjSlt6LvKkad5+8NRp1nYxt8k+piAWi0tcNDfoQeoQ3CYtw1OaxEkRMtgnpcmN4jmnYWpmzNkfjHpZ4/wBt/wDpTvFrYzleyHFYWkGkgQJkA3ANpjogfEcYaRaGhsk7iQP1+umkx72wWnWNfIfkgHEMN3oDZDYNyXU28pjM4dF0YJ2vsc2TEr5IKtILBmaJJIM6CJk9BF1ka3E8zjFmCYAJHTzWjxhc6nlDXkkgeAtfMakhpi8aTusz/hjrnxBoHiL2ObFwDzkyRYK+BJW2ZmldUMp1aj3tY06kAA3APMzNgtx2f4XRfmIFV4AI7xzizvCLnKwey2DYm9xyWb7OcPzVYaQ+KbjIkNbqLlw1gnZbbgT2spBwMhjqjHxpmzB3yJVJ16OdtgpvCcG+uW5Hgua5wIqa5AJiRyj3IXTqd1VDKWdveEffIMXgv3NrxbbfS4/EM/ivC72W1PYBd4nWDZHPmJ2QjEVh/EZibuvP/SB7ysadU/wpjW7LvFcBTZ4mucXHnHnsLKnXZOUPILSAYaMmbduaDePmFc4vUGVtvEW367CFWezK5rXmwEhoIzC7tbeG/O/SFPG3x2y04pS6KlakAHgeEENFtxIN52m6ewCB4K3/AKfyT8cxpqNaQAA0E+kTJ30+Kq/x55v/ANn/AOlWNtCuk9kTcMcjpkTt0nf3LWYFjSwAeFwuDzAiyC4hgzxNgYnWb6wrxc4HI4AEZiCDLXNM6ckmV8kbj0U+LYhlXOXCKlOSB+IjY321sgmEec0Gbgi/WUT47QIh40fZ39TbA+o+qF0HeJvMEK2NLjonNvls7hKILiCNvyXeJcOfRIm7SAWu2cI2RDhdDxPtcE/DRbfheEp4jCBlQAhsjyg7H3KOfyfiafr2bHHaPLLk9TZaDhmBgX9T5bDojA7O0xWIpm34jEC1wCo+F4iAWuZ4WPGYSbtBvE2N9b3E6Inn5r6lI4+HY/idDJTpAOLXO8bokEB0R7mhh8y7ks8/jVYO8DgMp8MNEthpaMrjdtvwxzRLj3EC51SoTd0gevTyn3hA+HU/Fz2VMSpWTybdFilxdzBUGSme8p92ZY0ECQczYHtW1Mo3wfjXdhrA0ggEh2zrX9IQHiVIAgRrdH+z2FFeiaYcG1WzlJA8TXWiehHoszOPC5dG47UqIuNcUNSmBTOV2YSQIJiYBPL6oTXdlq1M9mvm/Kbgo3Q7L1w6CAwDVziHE+TQfnCpYrgxbBJLgSbneDCSE8a0mNKMnuirw3DyTeQNwDHkPzWmx1H7MUmFrXCmHOL3QXPratYIuW02jlG+q7gsA1lzlDWiSJAnoAYkkoLxzGEuMOMmWmCYcSfEY6aeZWxlzdhKPFUdwWFqNBe+m9rXmQXNIBF4iRyhQuEPlswQfIi4I6jVLDNjK/dsBrhZzQ2whwurbMVUDSAQ4AWz5n5RvlBdAkybQtdWMuXFaL/BXte+CCYb4byANCGg+ybgyNZPkhvE2kAg6tJ+BT+H8UDXU2tpiAL5Wta5zjM/aTMTHtA2t1XOI4tjs2cPpuynm/M7TZohsdTol4S5mKa4vRDVeHU3TvCfS4Aythm4hsyA4VBt4J8Q5TZRvY0MytcXaXdlbOmgzn3aq7wWniA3uqVSlkD5fmdTfTjWS0NzH7p9oLZKSX1db/8ABJyTaLPC+AfaikbGKuaDaO6Zl5bvVXin2Zp57/YshotqXz4gDEBrjIB2VyozGBz3/wAXQOYPzEZiQHNsMrWSywF81oHJCMTXc13d1DNIkE0xUBHh9prcrzBNhEzHuSY1JyuT9f32K5V0OoYloAAbL3AGBSMMYSY1u6DPikk81fZw+pWANUgCDDcug2OpGb5SmYaiwEluh0cZJIvFzf8AZGKFWGyfIKeWbTuPZeMNbBpw1OkIawZosYEwBrKfgqLdXieVyBa5kbz5qvWqy+8frmumvulp0O6RZxmJmTYcmjYIfSr5XsJ2cJ9bH4FR1akqLEaekqkYJaJ3oIPeZMlOwnEGUhVL9HNjSTJsAOtzf12VE1ZupMHgn1s7KbcxIn0BE/CyVwjX26Hk/qC8FhHVS25dAHgpAAgSRBc+GjSZl23pdYHVKowraVNmWMxzvLQWw7M4yHP1ygE6mZRng3CcSxved2GmHtAsTlzTJuRrpG3NC8Bg8QK9Wo+m6Xhwc6CIlwMtMchA9E7zRk3TWut+ziYTGGglrqxALKjqhawR3feZQBq4lxDSDmkA2neHhYdVqHuYDWG7396InbK6qcx8wPREsVQLWiqWgDwEA6FtJstH+8CJ1tMxCH8FaaGfw5gTmbnj2ttOmspZzbh9e/RqdIgfna+tBAbSs5weQHkCTqHS7UaqGtingQ8Q4ta4F+R2UObIPsDmARrtZV24CqaLh4QXVA5wvDQJnprl3OitcciJM+zAJ6ubcj0KdVddmqVuitjOIVHtIpnwhoLn5WNMC0NcACATIga6XVGgDUzvJyhrJuJkDQequ46izw0abjDiwOdMgBtmgeepRTG4Ud02mxtiWNJAAsNyf1qn5qKSSMctgfF6d4bFwG8zytHqmjiNfoPRv5K7j+F1H1JBApT/ALQLRHoBKFGm/wDB8QiPFr0M5J9kr6v2hZAESCeo+iIYXEZ4a4gPHsnmdkG4g6K1QjQuJHUEyrXZ94OIYHAFpMEEWi3NPKFxs3lTDlfDtq06mcimxt3mNCNgOc/P0WbfiKTX+Gm6Afv6nzstZxXBtztAENa4Et26OudrWQftDg2Na6s0hzs0EfhcZv1mPIR75Ypbp+x5O1aJ8JWpViQ0Ck93tQIbOUXgHm1+gGuilbV7oBrXy2BECGncyNSep/sslQquztcPazCI3uj1d0sPwVJ49iRm0TYriWc5g4SLbW6DQ+9Nx9VoL3MqZmNvcjMWktaCGi3tEWnr5Z6q0FxnzCv8MpF9Ko0TlGrtGidiTbXRb8UYob5G2U3l1V0mzdun91KKZYWxpr+6u0uD1jTlzcgFml1u8tP2f4rb6dZUuSi0AuIc5ov44E/haxviP9RIEyn/AJE7KWKpve+Gsc6wHha53XYcoVvDYWtRGctLXMcOhEjQjUT15LmI4wAGlrQH0wA3xHKI+9kAAzHmSeap4LHy8SGgHZrQB68/VY19aGT+xtcFx0VBLjDt/wBtimOrU8mVxEgmOesiAs1jMMNQS3kR9Vzhzx3g72qXNEkZS1pzAeHNnbBbIAIPNci8aL3E6HlcdNF/iXFWhrgecRuSIOizzsUXOnfQf6R+t1f4w77MexJdbIS/UXHeaE22n0VbCYHKC52pHuXTCMYIjKUpst0cSA3L0XMK8kO6qAYeBJUdDFRPRHG+hubVWSV6mSoyOfwkKTi1fboUOrPJe1x0n5KPFVy93wTqG0Tc+w3h6fgYRqBqivZrhxrmt42jLAhzO8JBnSTbT19ECwXEW5MpsQi/YPGRiiNqjXNPp4h9Vz5lNY5NdjNx1Qdd2ae11M0jTzCZfEC9v5cEWaXaa9NVLguyoFUmrVFRpDi9uTLJfMwZtqDbcDRaP3c1G03uRe3WAvKfl5muxdHnXGcO7DVnUwT3YNpvANySRfqu08dLZaZFlqu1eBFRneAXbZw1lv8AZef4ljqd2SQTca+5ejgmssFfZS6VroJVKhMJZ4Q8Y0HS58lYqOhV4Vo3mmSNN03EvgHrZNFSAq76kkLVG2ZySRJUrWhbL/h/hz9pU6BvxlYvB4d1R4a0SSV6xwnBijSazlr57rg/xLKoY+C7YJ2XCExwXZSIXgI2xvdAgSARtIBUFfBsOrQf2j5KyH+Sa5w3Pwn3q8VP0I2gY7hlMSS28iOmqE8c4Cakd3IhuW5kSN+p/JaRx6fBcaY/CfiujFnyRd2Lr0ZCjwEtDJpgkCzpk85IBiddlboYV2W49Ou1lpC6dh7kwAK78yT7J8UZSrw8kmZ/f9FIcLZzWkexNyhD8uRqijznGYVrzex5j8kNbmo1Gu/CRcaH+6O4yCZ3VZ9MkXFl7MZ0tnRPHYYp8RY8TNnSDfxX3HUIJjMMC/K95bI1As7pHNdwLWNcAaYdfckA66wfJXsVjy1zm5r6SWNY1u/hAvA9J3WqKTtEG2tCwXZ/uy15zOMiARBJ5BoJJInQKasymGkOIzzAZmAaNyXOHuywPMLPM4q+4kCbEgNuCZvbRSlzjffpuE3F3bFLNQ0acOawVHD2w5jXUzF4ac5N7AkbDZUaXFrhhYAwOJDJdkaXakNmZ6yrbKTRSc9xjYT8Y8vqs6Qni+Vo1qthniWKe1+Yvc4OsZcTptc6dENrVpNk+liMwyuEgCZ5ADVMouaHAtnrK1KuwbXo7TpZp5gTHNRg5XjpdEKtO5cORH5If3nja60i9xItzCE7B6NIxwe0DohWLoXIGyNYlpq02V2ABzx4htItI5SgOIfUzzlIIEHkVLGUlLkgliG58KDuwg+6x+CpjFxE7KThfEAJpvEB0jy2VLFUXske00mx+S2MdtM2UtJos8Q4gCIaohRysA+8bnon4bDBsSL6ym43EH7o81q/EZJt7ZVxlWwCjwGJNOqx4+64HzR3slwjv3Oc9oIAIE6Ta6BNw/22QXGfLI5ZolMpRbcfwkHe1fCW03U6tIRTqgGNmu1gcgRePNM7JOjE0xNyfp+S9Fx3DadWh3TgIyiIPskCxBXl3DHGhimZvuVId78pXLgzfNjlH2g6PX8RXygRFgdvKU5lgDAJNz4dJ2VHF1b+nxmykpYlxkzodl47xtKzVIvOpt0OnrJteQVkONcAMl1IS3cbj+y05eYzb/XZNFS5WYcksbtDqVHllXh+U7+XJcLSvUMVw+i/22AnmLH4IFj+ztBonO5o5QCvSx+dGWmmH1MS5xKs4HAvqOhjS4nYBHqWCwrNWveepgT5AIj/AIxkBbRY1g6CP39VaWaXUI/9ic4ov9m+AigM5g1D106BHHvGjiBMQOc8pWGfxGoT4nE+qkbjjHiG8zF+UTy6LzcvhzyS5SkHzG2c8Dr09Ew1BNiPeFkv8Wc3N4Wku3j2ecRZPo4w2IAYRyHxJOpUF4LXbB5Ua4i11FI5rO1OIuEHXz69VJQ4sbSLbR9Vn8JNIzmg2QSb6JBpQtvGJ0arYxwIBE3+HT5rPgmu0HItJU2qp/EFTPrADVLwaNOV3AKicY39BQ455N5UAYuiOFVsy2AO6zE2RF1GGXRkfzX+Z/8AcU/Eez7l6s47o9CMtWYfHU4081U4nWL/ABHWBPU6Stbi9EIx+nv+i6IR6OPI7ZkHMc2zgR5/RFeGVSSARMGx+nkj/Gv5ND+l/wAihvBf5noPomvlCycduhmNokyH2Y3484QdtF1V4ZTbGw5AcyVqe0mvu+Sp9kf5p/XNZHULGn2BuKURRcaI2gvdu8kAiOTROnO/KCPZrBMq0q7I8Zgz02j1+il7Uf5k/wDT8givYv8A7z0+qyd/Ff8AQSzKtqRLDrp6ixVNjR3gB0lHeLf5ir5n6IZiPa9FWPQNmm7OUS/C1aP3mOzN+B+KpVaRMOGuhCN9jv5tT+j6MVPF/wA+r5/Rcj1ORXE70Zri9KDI3utTxYMGEw8NaH1AySGifCJN+phAe0Go8voEXx38jB/0v+bU098f79A19gVWbALvQKpXpE5abBLnED1P7opxHSn5JnZ//NDyKaL1ZuTQVx7v4TDMw7PaeDmcN51jff3LN1mhsOGsjKBrMhaftR/OoeR/+tZ7Df5in/UUuH/Jy/dsnej0fD1/CzNrBJ6GNPmvOO1VIDFVXDR2Uj1An4ytm/2H/wBDvksj2n9o/wBQ+RUfFhxnaFWzS8Ex4rUqYJv4Ab8jlPzR8NknL5+dtB8PisH2L/mny+q3WB+7/SfmVHyYcZNIwexpgCx3UuW/kmUdff8AJS0vvef5LjaNFlXKlAOEH5c1JunfdckS2aCzwWnI5DXqq+I4DJ8Lo9EcGy69P82RezOKM6ez5knNbrdWWcMEAcunuMIs/b+pNdqf1sh55vtm8UgIzgmxdy29/wBQu1uHOBIbtpO8/ooyNfcm4rf9c0Rzzb2HFAZ3DnOaJIHX8lDQwBsC7fb53HkjTtPQ/JUd/wBcgqxySYcUWcNhmNItPU/NOrCDbmmM0b6/IJ1VYo7tsKK2IqwoHVTaTfzXcRr6/km7hPFGMixDiSOgTf4h3JWaXtDyKrP1KdJdGH//2Q=="/>
          <p:cNvSpPr>
            <a:spLocks noChangeAspect="1" noChangeArrowheads="1"/>
          </p:cNvSpPr>
          <p:nvPr/>
        </p:nvSpPr>
        <p:spPr bwMode="auto">
          <a:xfrm>
            <a:off x="155575" y="-1295400"/>
            <a:ext cx="5819775"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http://www.daviddarling.info/images2/Magdeburg_hemispheres_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2" y="2420888"/>
            <a:ext cx="581977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choolphysics.co.uk/age11-14/Matter/text/Magdeburg_hemispheres/imag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980728"/>
            <a:ext cx="2472209" cy="1379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9732" y="332656"/>
            <a:ext cx="48245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Magdeburské pologule</a:t>
            </a:r>
          </a:p>
        </p:txBody>
      </p:sp>
    </p:spTree>
    <p:extLst>
      <p:ext uri="{BB962C8B-B14F-4D97-AF65-F5344CB8AC3E}">
        <p14:creationId xmlns:p14="http://schemas.microsoft.com/office/powerpoint/2010/main" val="1221728632"/>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899592" y="980728"/>
            <a:ext cx="2592288" cy="1491373"/>
          </a:xfrm>
          <a:prstGeom prst="rect">
            <a:avLst/>
          </a:prstGeom>
        </p:spPr>
      </p:pic>
      <p:pic>
        <p:nvPicPr>
          <p:cNvPr id="43" name="Picture 42"/>
          <p:cNvPicPr>
            <a:picLocks noChangeAspect="1"/>
          </p:cNvPicPr>
          <p:nvPr/>
        </p:nvPicPr>
        <p:blipFill>
          <a:blip r:embed="rId3"/>
          <a:stretch>
            <a:fillRect/>
          </a:stretch>
        </p:blipFill>
        <p:spPr>
          <a:xfrm>
            <a:off x="5148064" y="1052736"/>
            <a:ext cx="2318982" cy="1317343"/>
          </a:xfrm>
          <a:prstGeom prst="rect">
            <a:avLst/>
          </a:prstGeom>
        </p:spPr>
      </p:pic>
      <p:sp>
        <p:nvSpPr>
          <p:cNvPr id="44" name="TextBox 43"/>
          <p:cNvSpPr txBox="1"/>
          <p:nvPr/>
        </p:nvSpPr>
        <p:spPr>
          <a:xfrm>
            <a:off x="1331640" y="404664"/>
            <a:ext cx="684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Laminárne a turbulentné prúdenie</a:t>
            </a:r>
          </a:p>
        </p:txBody>
      </p:sp>
      <p:sp>
        <p:nvSpPr>
          <p:cNvPr id="45" name="TextBox 44"/>
          <p:cNvSpPr txBox="1"/>
          <p:nvPr/>
        </p:nvSpPr>
        <p:spPr>
          <a:xfrm>
            <a:off x="611560" y="2564904"/>
            <a:ext cx="35283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vektorové pole rýchlostí</a:t>
            </a:r>
          </a:p>
        </p:txBody>
      </p:sp>
      <p:sp>
        <p:nvSpPr>
          <p:cNvPr id="46" name="TextBox 45"/>
          <p:cNvSpPr txBox="1"/>
          <p:nvPr/>
        </p:nvSpPr>
        <p:spPr>
          <a:xfrm>
            <a:off x="5004048" y="2524834"/>
            <a:ext cx="3600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prúdnice poľa rýchlostí</a:t>
            </a:r>
          </a:p>
        </p:txBody>
      </p:sp>
      <p:sp>
        <p:nvSpPr>
          <p:cNvPr id="47" name="TextBox 46"/>
          <p:cNvSpPr txBox="1"/>
          <p:nvPr/>
        </p:nvSpPr>
        <p:spPr>
          <a:xfrm>
            <a:off x="107504" y="3140968"/>
            <a:ext cx="892899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Prúdnice sú trajektórie, ktoré opisujú objemové elementy tekutiny pri svojom pohybe driftovou rýchlosťou. Ľavý obrázok predstavuje „snímku“ poľa rýchlostí v jednom časovom okamihu. Na pravom obrázku nie je zachytený jeden časový okamih: jednotlivé úseky prúdnice opisuje objemový element v rozličných po sebe nasledujúcich časoch.  Na našom obrázku sa však zdá, že prúdnice ako keby kopírovali smery rýchlostí rozličných objemových elementov v rovnakom čase. Prúdnice, ktoré má takýto „pekný tvar“ vznikajú vtedy, ak rýchlosti dvoch objemových elementov  na tom istom mieste v rozličných časoch nie sú od seba príliš odlišné a ani rýchlosti objemových elementov v tom istom čase v blízkych miestach nie sú príliš odlišné. Ak to tak nie je, hovoríme o turbulentnom prúdení, ktoré intuitívne vnímame ako prúdenie „plné lokálnych nestabilných vírov“.</a:t>
            </a:r>
          </a:p>
        </p:txBody>
      </p:sp>
    </p:spTree>
    <p:extLst>
      <p:ext uri="{BB962C8B-B14F-4D97-AF65-F5344CB8AC3E}">
        <p14:creationId xmlns:p14="http://schemas.microsoft.com/office/powerpoint/2010/main" val="352795067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331640" y="404664"/>
            <a:ext cx="684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Laminárne a turbulentné prúdenie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509" y="1234250"/>
            <a:ext cx="4640982" cy="4389500"/>
          </a:xfrm>
          <a:prstGeom prst="rect">
            <a:avLst/>
          </a:prstGeom>
        </p:spPr>
      </p:pic>
    </p:spTree>
    <p:extLst>
      <p:ext uri="{BB962C8B-B14F-4D97-AF65-F5344CB8AC3E}">
        <p14:creationId xmlns:p14="http://schemas.microsoft.com/office/powerpoint/2010/main" val="316133174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475656" y="404664"/>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Prúdová trubica, rovnica kontinuity</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2964437" cy="18670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563888" y="836712"/>
                <a:ext cx="54006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Predstavím si myslenú plochu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a všetky prúdnice, ktoré ňou prechádzajú. Objemové elementy ideálnej kvapaliny, ktoré sa pohybujú po tých prúdniciach po nejakom čase prechádzajú plochou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Všetky tieto prúdnice vytvárajú objekt, ktorý sa volá prúdová trubica. </a:t>
                </a:r>
              </a:p>
            </p:txBody>
          </p:sp>
        </mc:Choice>
        <mc:Fallback xmlns="">
          <p:sp>
            <p:nvSpPr>
              <p:cNvPr id="5" name="TextBox 4"/>
              <p:cNvSpPr txBox="1">
                <a:spLocks noRot="1" noChangeAspect="1" noMove="1" noResize="1" noEditPoints="1" noAdjustHandles="1" noChangeArrowheads="1" noChangeShapeType="1" noTextEdit="1"/>
              </p:cNvSpPr>
              <p:nvPr/>
            </p:nvSpPr>
            <p:spPr>
              <a:xfrm>
                <a:off x="3563888" y="836712"/>
                <a:ext cx="5400600" cy="1938992"/>
              </a:xfrm>
              <a:prstGeom prst="rect">
                <a:avLst/>
              </a:prstGeom>
              <a:blipFill>
                <a:blip r:embed="rId5"/>
                <a:stretch>
                  <a:fillRect l="-1242" t="-1572" r="-903" b="-4717"/>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3508" y="2708920"/>
                <a:ext cx="885698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 konštrukcie prúdovej trubice je jasné, že žiadny objemový element z nej nevyteká „obvodovými stenami“, elementy, ktoré d</a:t>
                </a:r>
                <a:r>
                  <a:rPr kumimoji="0" lang="en-US" sz="2000" b="0" i="0" u="none" strike="noStrike" kern="1200" cap="none" spc="0" normalizeH="0" baseline="0" noProof="0" dirty="0">
                    <a:ln>
                      <a:noFill/>
                    </a:ln>
                    <a:solidFill>
                      <a:prstClr val="black"/>
                    </a:solidFill>
                    <a:effectLst/>
                    <a:uLnTx/>
                    <a:uFillTx/>
                    <a:latin typeface="Calibri"/>
                    <a:ea typeface="+mn-ea"/>
                    <a:cs typeface="+mn-cs"/>
                  </a:rPr>
                  <a:t>o</a:t>
                </a:r>
                <a:r>
                  <a:rPr kumimoji="0" lang="sk-SK" sz="2000" b="0" i="0" u="none" strike="noStrike" kern="1200" cap="none" spc="0" normalizeH="0" baseline="0" noProof="0" dirty="0">
                    <a:ln>
                      <a:noFill/>
                    </a:ln>
                    <a:solidFill>
                      <a:prstClr val="black"/>
                    </a:solidFill>
                    <a:effectLst/>
                    <a:uLnTx/>
                    <a:uFillTx/>
                    <a:latin typeface="Calibri"/>
                    <a:ea typeface="+mn-ea"/>
                    <a:cs typeface="+mn-cs"/>
                  </a:rPr>
                  <a:t> trubice vtiekli cez plochu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zase vytiekli cez plochu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Uvažujme teraz stacionárne prúdenie, teda také, keď sa vektorové pole rýchlostí objemových elementov nemení z časom. Na tom istom mieste v priestore je teda rýchlosť objemového elementu, ktorý sa na tom mieste práve nachádza, stále rovnaká. Prúdová trubica je potom v čase konštantná a dá sa predstaviť akoby to bol </a:t>
                </a:r>
                <a:r>
                  <a:rPr kumimoji="0" lang="sk-SK" sz="2000" b="1" i="0" u="none" strike="noStrike" kern="1200" cap="none" spc="0" normalizeH="0" baseline="0" noProof="0" dirty="0">
                    <a:ln>
                      <a:noFill/>
                    </a:ln>
                    <a:solidFill>
                      <a:prstClr val="black"/>
                    </a:solidFill>
                    <a:effectLst/>
                    <a:uLnTx/>
                    <a:uFillTx/>
                    <a:latin typeface="Calibri"/>
                    <a:ea typeface="+mn-ea"/>
                    <a:cs typeface="+mn-cs"/>
                  </a:rPr>
                  <a:t>kus pevného potrubia</a:t>
                </a:r>
                <a:r>
                  <a:rPr kumimoji="0" lang="sk-SK" sz="2000" b="0" i="0" u="none" strike="noStrike" kern="1200" cap="none" spc="0" normalizeH="0" baseline="0" noProof="0" dirty="0">
                    <a:ln>
                      <a:noFill/>
                    </a:ln>
                    <a:solidFill>
                      <a:prstClr val="black"/>
                    </a:solidFill>
                    <a:effectLst/>
                    <a:uLnTx/>
                    <a:uFillTx/>
                    <a:latin typeface="Calibri"/>
                    <a:ea typeface="+mn-ea"/>
                    <a:cs typeface="+mn-cs"/>
                  </a:rPr>
                  <a:t>, cez steny ktorého kvapalina netečie. Keďže uvažujeme nestlačiteľnú kvapalinu, potom celkové množstvo kvapaliny, ktoré sa v nejakom čase v tomto „potrubí“ nachádza, nezávisí na čase. Preto množstvo kvapaliny, ktoré za nejaký čas do „potrubia“ vtečie cez plochu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musí byť rovné množstvu kvapaliny, ktoré za ten istý čas vytečie cez plochu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3508" y="2708920"/>
                <a:ext cx="8856984" cy="3785652"/>
              </a:xfrm>
              <a:prstGeom prst="rect">
                <a:avLst/>
              </a:prstGeom>
              <a:blipFill>
                <a:blip r:embed="rId6"/>
                <a:stretch>
                  <a:fillRect l="-758" t="-805" r="-1102" b="-1932"/>
                </a:stretch>
              </a:blipFill>
            </p:spPr>
            <p:txBody>
              <a:bodyPr/>
              <a:lstStyle/>
              <a:p>
                <a:r>
                  <a:rPr lang="sk-SK">
                    <a:noFill/>
                  </a:rPr>
                  <a:t> </a:t>
                </a:r>
              </a:p>
            </p:txBody>
          </p:sp>
        </mc:Fallback>
      </mc:AlternateContent>
    </p:spTree>
    <p:extLst>
      <p:ext uri="{BB962C8B-B14F-4D97-AF65-F5344CB8AC3E}">
        <p14:creationId xmlns:p14="http://schemas.microsoft.com/office/powerpoint/2010/main" val="356248519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475656" y="404664"/>
            <a:ext cx="63367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Prúdová trubica, rovnica kontinuity</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908720"/>
            <a:ext cx="2964437" cy="18670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347864" y="764704"/>
                <a:ext cx="554461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Predpokladajme, že rýchlosť všetkých objemových elementov na ploche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je rovnaká a podobne, že aj rýchlosť všetkých objemových elementov na ploche </a:t>
                </a:r>
                <a14:m>
                  <m:oMath xmlns:m="http://schemas.openxmlformats.org/officeDocument/2006/math">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e>
                      <m:sub>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je rovnaká (ale vo všeobecnosti iná než na ploche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Uvažujme ešte, že obe plochy sú kolmé na prúdnice, ktoré nimi prechádzajú.</a:t>
                </a:r>
              </a:p>
            </p:txBody>
          </p:sp>
        </mc:Choice>
        <mc:Fallback xmlns="">
          <p:sp>
            <p:nvSpPr>
              <p:cNvPr id="5" name="TextBox 4"/>
              <p:cNvSpPr txBox="1">
                <a:spLocks noRot="1" noChangeAspect="1" noMove="1" noResize="1" noEditPoints="1" noAdjustHandles="1" noChangeArrowheads="1" noChangeShapeType="1" noTextEdit="1"/>
              </p:cNvSpPr>
              <p:nvPr/>
            </p:nvSpPr>
            <p:spPr>
              <a:xfrm>
                <a:off x="3347864" y="764704"/>
                <a:ext cx="5544616" cy="1938992"/>
              </a:xfrm>
              <a:prstGeom prst="rect">
                <a:avLst/>
              </a:prstGeom>
              <a:blipFill>
                <a:blip r:embed="rId7"/>
                <a:stretch>
                  <a:fillRect l="-1099" t="-1567" r="-1648" b="-4389"/>
                </a:stretch>
              </a:blipFill>
            </p:spPr>
            <p:txBody>
              <a:bodyPr/>
              <a:lstStyle/>
              <a:p>
                <a:r>
                  <a:rPr lang="sk-SK">
                    <a:noFill/>
                  </a:rPr>
                  <a:t> </a:t>
                </a:r>
              </a:p>
            </p:txBody>
          </p:sp>
        </mc:Fallback>
      </mc:AlternateContent>
      <p:sp>
        <p:nvSpPr>
          <p:cNvPr id="6" name="TextBox 5"/>
          <p:cNvSpPr txBox="1"/>
          <p:nvPr/>
        </p:nvSpPr>
        <p:spPr>
          <a:xfrm>
            <a:off x="323528" y="2708920"/>
            <a:ext cx="84969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Všetko to môže byť pravda aj pre dosť veľké plochy. Ak to tak nie je, môžeme vždy uvažovať iba prúdové trubice vymedzené veľmi malými priečnymi plochami. Na dostatočne malej ploche už možno považovať rýchlosti za rovnaké a plochu voliť kolmo na prúdnice. Pre nestlačiteľnú kvapalinu potom platí</a:t>
            </a:r>
          </a:p>
        </p:txBody>
      </p:sp>
      <p:pic>
        <p:nvPicPr>
          <p:cNvPr id="7" name="Picture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12870" y="4149080"/>
            <a:ext cx="1318260" cy="217170"/>
          </a:xfrm>
          <a:prstGeom prst="rect">
            <a:avLst/>
          </a:prstGeom>
        </p:spPr>
      </p:pic>
      <p:sp>
        <p:nvSpPr>
          <p:cNvPr id="8" name="TextBox 7"/>
          <p:cNvSpPr txBox="1"/>
          <p:nvPr/>
        </p:nvSpPr>
        <p:spPr>
          <a:xfrm>
            <a:off x="215516" y="4437112"/>
            <a:ext cx="87129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Uvedená rovnica sa volá rovnica kontinuity, presnejšie jej špeciálny tvar za daných podmienok. Všeobecnejšie možno pre ľubovoľnú myslenú uzavretú plochu v prúdovom poli rýchlostí vyjadriť pre nestlačiteľnú kvapalinu rovnicu kontinuity v tvare: </a:t>
            </a:r>
            <a:r>
              <a:rPr kumimoji="0" lang="sk-SK" sz="2000" b="1" i="0" u="none" strike="noStrike" kern="1200" cap="none" spc="0" normalizeH="0" baseline="0" noProof="0" dirty="0">
                <a:ln>
                  <a:noFill/>
                </a:ln>
                <a:solidFill>
                  <a:srgbClr val="FF0000"/>
                </a:solidFill>
                <a:effectLst/>
                <a:uLnTx/>
                <a:uFillTx/>
                <a:latin typeface="Calibri"/>
                <a:ea typeface="+mn-ea"/>
                <a:cs typeface="+mn-cs"/>
              </a:rPr>
              <a:t>výtok nestlačiteľnej kvapaliny z uzavretej plochy je nulový</a:t>
            </a:r>
            <a:r>
              <a:rPr kumimoji="0" lang="sk-SK" sz="2000" b="0" i="0" u="none" strike="noStrike" kern="1200" cap="none" spc="0" normalizeH="0" baseline="0" noProof="0" dirty="0">
                <a:ln>
                  <a:noFill/>
                </a:ln>
                <a:solidFill>
                  <a:prstClr val="black"/>
                </a:solidFill>
                <a:effectLst/>
                <a:uLnTx/>
                <a:uFillTx/>
                <a:latin typeface="Calibri"/>
                <a:ea typeface="+mn-ea"/>
                <a:cs typeface="+mn-cs"/>
              </a:rPr>
              <a:t>, teda </a:t>
            </a:r>
          </a:p>
        </p:txBody>
      </p:sp>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951922" y="5949280"/>
            <a:ext cx="1240155" cy="563880"/>
          </a:xfrm>
          <a:prstGeom prst="rect">
            <a:avLst/>
          </a:prstGeom>
        </p:spPr>
      </p:pic>
    </p:spTree>
    <p:extLst>
      <p:ext uri="{BB962C8B-B14F-4D97-AF65-F5344CB8AC3E}">
        <p14:creationId xmlns:p14="http://schemas.microsoft.com/office/powerpoint/2010/main" val="270936897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76672"/>
            <a:ext cx="3776667" cy="4581128"/>
          </a:xfrm>
          <a:prstGeom prst="rect">
            <a:avLst/>
          </a:prstGeom>
        </p:spPr>
      </p:pic>
      <p:sp>
        <p:nvSpPr>
          <p:cNvPr id="5" name="TextBox 4"/>
          <p:cNvSpPr txBox="1"/>
          <p:nvPr/>
        </p:nvSpPr>
        <p:spPr>
          <a:xfrm>
            <a:off x="2195736" y="332656"/>
            <a:ext cx="47525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Bernouliho rovnica</a:t>
            </a:r>
          </a:p>
        </p:txBody>
      </p:sp>
      <mc:AlternateContent xmlns:mc="http://schemas.openxmlformats.org/markup-compatibility/2006" xmlns:a14="http://schemas.microsoft.com/office/drawing/2010/main">
        <mc:Choice Requires="a14">
          <p:sp>
            <p:nvSpPr>
              <p:cNvPr id="6" name="TextBox 5"/>
              <p:cNvSpPr txBox="1"/>
              <p:nvPr/>
            </p:nvSpPr>
            <p:spPr>
              <a:xfrm>
                <a:off x="3779912" y="764704"/>
                <a:ext cx="518457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Uvažujme stacionárne prúdenie ideálnej kvapaliny v prúdovej trubici na obr. Sú tam znázornené dva okamihy oddelené časovým intervalom </a:t>
                </a:r>
                <a14:m>
                  <m:oMath xmlns:m="http://schemas.openxmlformats.org/officeDocument/2006/math">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lang="sk-SK" sz="2000" b="0" i="0" u="none" strike="noStrike" kern="1200" cap="none" spc="0" normalizeH="0" baseline="0" noProof="0" dirty="0">
                    <a:ln>
                      <a:noFill/>
                    </a:ln>
                    <a:solidFill>
                      <a:prstClr val="black"/>
                    </a:solidFill>
                    <a:effectLst/>
                    <a:uLnTx/>
                    <a:uFillTx/>
                    <a:latin typeface="Calibri"/>
                    <a:ea typeface="+mn-ea"/>
                    <a:cs typeface="+mn-cs"/>
                  </a:rPr>
                  <a:t> Za ten čas do trubice natiekla tmavomodro označené množstvo kvapaliny a vytieklo zeleno označené množstvo kvapaliny. Objemy tmavomodrého a zeleného množstva kvapaliny sú rovnaké (nestlačiteľnosť).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Uvažujme infinitezimálne úzku trubicu, potom všetka modrá kvapalina má rovnakú súradnicu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a rovnakú rýchlosť</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      a analogicky to platí aj o zelenej kvapaline. Kvapalina uzavretá v trubici v intervale označenom ako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je v rovnakom stave na oboch obrázkoch. Pri zvažovaní</a:t>
                </a:r>
              </a:p>
            </p:txBody>
          </p:sp>
        </mc:Choice>
        <mc:Fallback xmlns="">
          <p:sp>
            <p:nvSpPr>
              <p:cNvPr id="6" name="TextBox 5"/>
              <p:cNvSpPr txBox="1">
                <a:spLocks noRot="1" noChangeAspect="1" noMove="1" noResize="1" noEditPoints="1" noAdjustHandles="1" noChangeArrowheads="1" noChangeShapeType="1" noTextEdit="1"/>
              </p:cNvSpPr>
              <p:nvPr/>
            </p:nvSpPr>
            <p:spPr>
              <a:xfrm>
                <a:off x="3779912" y="764704"/>
                <a:ext cx="5184576" cy="4401205"/>
              </a:xfrm>
              <a:prstGeom prst="rect">
                <a:avLst/>
              </a:prstGeom>
              <a:blipFill>
                <a:blip r:embed="rId8"/>
                <a:stretch>
                  <a:fillRect l="-1175" t="-693" r="-235" b="-1524"/>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180348" y="3917408"/>
            <a:ext cx="180023" cy="197168"/>
          </a:xfrm>
          <a:prstGeom prst="rect">
            <a:avLst/>
          </a:prstGeom>
        </p:spPr>
      </p:pic>
      <p:sp>
        <p:nvSpPr>
          <p:cNvPr id="8" name="TextBox 7"/>
          <p:cNvSpPr txBox="1"/>
          <p:nvPr/>
        </p:nvSpPr>
        <p:spPr>
          <a:xfrm>
            <a:off x="13980" y="5013176"/>
            <a:ext cx="871296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zachovania energie treba teda kalkulovať len s energiou tmavomodrej a zelenej kvapaliny. Do energie zarátame kinetickú energiu a potenciálnu energiu gravitácie.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Energia tmavomodrej kvapaliny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energia zelenej kvapaliny bude </a:t>
            </a:r>
          </a:p>
        </p:txBody>
      </p:sp>
      <p:pic>
        <p:nvPicPr>
          <p:cNvPr id="10" name="Picture 9"/>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211960" y="5733256"/>
            <a:ext cx="2518601" cy="462915"/>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11960" y="6309321"/>
            <a:ext cx="2523744" cy="462915"/>
          </a:xfrm>
          <a:prstGeom prst="rect">
            <a:avLst/>
          </a:prstGeom>
        </p:spPr>
      </p:pic>
    </p:spTree>
    <p:extLst>
      <p:ext uri="{BB962C8B-B14F-4D97-AF65-F5344CB8AC3E}">
        <p14:creationId xmlns:p14="http://schemas.microsoft.com/office/powerpoint/2010/main" val="4147444156"/>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04" y="476672"/>
            <a:ext cx="3776667" cy="4581128"/>
          </a:xfrm>
          <a:prstGeom prst="rect">
            <a:avLst/>
          </a:prstGeom>
        </p:spPr>
      </p:pic>
      <p:sp>
        <p:nvSpPr>
          <p:cNvPr id="4" name="TextBox 3"/>
          <p:cNvSpPr txBox="1"/>
          <p:nvPr/>
        </p:nvSpPr>
        <p:spPr>
          <a:xfrm>
            <a:off x="2195736" y="332656"/>
            <a:ext cx="47525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Bernouliho rovnica</a:t>
            </a:r>
          </a:p>
        </p:txBody>
      </p:sp>
      <mc:AlternateContent xmlns:mc="http://schemas.openxmlformats.org/markup-compatibility/2006" xmlns:a14="http://schemas.microsoft.com/office/drawing/2010/main">
        <mc:Choice Requires="a14">
          <p:sp>
            <p:nvSpPr>
              <p:cNvPr id="5" name="TextBox 4"/>
              <p:cNvSpPr txBox="1"/>
              <p:nvPr/>
            </p:nvSpPr>
            <p:spPr>
              <a:xfrm>
                <a:off x="3851920" y="692696"/>
                <a:ext cx="4824536"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Zákon zachovania energie hovorí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kde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je práca vykonaná kvapalinou vľavo od tmavomodrej kvapaliny a kvapalinou vpravo od zelenej kvapaliny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Kvapalina vľavo od tmavomodrej </a:t>
                </a:r>
                <a:r>
                  <a:rPr kumimoji="0" lang="sk-SK" sz="2000" b="1" i="0" u="none" strike="noStrike" kern="1200" cap="none" spc="0" normalizeH="0" baseline="0" noProof="0" dirty="0">
                    <a:ln>
                      <a:noFill/>
                    </a:ln>
                    <a:solidFill>
                      <a:prstClr val="black"/>
                    </a:solidFill>
                    <a:effectLst/>
                    <a:uLnTx/>
                    <a:uFillTx/>
                    <a:latin typeface="Calibri"/>
                    <a:ea typeface="+mn-ea"/>
                    <a:cs typeface="+mn-cs"/>
                  </a:rPr>
                  <a:t>tlačí</a:t>
                </a:r>
                <a:r>
                  <a:rPr kumimoji="0" lang="sk-SK" sz="2000" b="0" i="0" u="none" strike="noStrike" kern="1200" cap="none" spc="0" normalizeH="0" baseline="0" noProof="0" dirty="0">
                    <a:ln>
                      <a:noFill/>
                    </a:ln>
                    <a:solidFill>
                      <a:prstClr val="black"/>
                    </a:solidFill>
                    <a:effectLst/>
                    <a:uLnTx/>
                    <a:uFillTx/>
                    <a:latin typeface="Calibri"/>
                    <a:ea typeface="+mn-ea"/>
                    <a:cs typeface="+mn-cs"/>
                  </a:rPr>
                  <a:t> silou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a vykoná kladnú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Kvapalina vpravo od zelenej </a:t>
                </a:r>
                <a:r>
                  <a:rPr kumimoji="0" lang="sk-SK" sz="2000" b="1" i="0" u="none" strike="noStrike" kern="1200" cap="none" spc="0" normalizeH="0" baseline="0" noProof="0" dirty="0">
                    <a:ln>
                      <a:noFill/>
                    </a:ln>
                    <a:solidFill>
                      <a:prstClr val="black"/>
                    </a:solidFill>
                    <a:effectLst/>
                    <a:uLnTx/>
                    <a:uFillTx/>
                    <a:latin typeface="Calibri"/>
                    <a:ea typeface="+mn-ea"/>
                    <a:cs typeface="+mn-cs"/>
                  </a:rPr>
                  <a:t>je tlačená </a:t>
                </a:r>
                <a:r>
                  <a:rPr kumimoji="0" lang="sk-SK" sz="2000" b="0" i="0" u="none" strike="noStrike" kern="1200" cap="none" spc="0" normalizeH="0" baseline="0" noProof="0" dirty="0">
                    <a:ln>
                      <a:noFill/>
                    </a:ln>
                    <a:solidFill>
                      <a:prstClr val="black"/>
                    </a:solidFill>
                    <a:effectLst/>
                    <a:uLnTx/>
                    <a:uFillTx/>
                    <a:latin typeface="Calibri"/>
                    <a:ea typeface="+mn-ea"/>
                    <a:cs typeface="+mn-cs"/>
                  </a:rPr>
                  <a:t>silou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 </a:t>
                </a:r>
                <a:r>
                  <a:rPr kumimoji="0" lang="sk-SK" sz="2000" b="0" i="0" u="none" strike="noStrike" kern="1200" cap="none" spc="0" normalizeH="0" baseline="0" noProof="0" dirty="0">
                    <a:ln>
                      <a:noFill/>
                    </a:ln>
                    <a:solidFill>
                      <a:prstClr val="black"/>
                    </a:solidFill>
                    <a:effectLst/>
                    <a:uLnTx/>
                    <a:uFillTx/>
                    <a:latin typeface="Calibri"/>
                    <a:ea typeface="+mn-ea"/>
                    <a:cs typeface="+mn-cs"/>
                  </a:rPr>
                  <a:t>vykoná teda zápornú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Celková vykonaná práca „vonkajšou kvapalinou“ teda bude</a:t>
                </a:r>
              </a:p>
            </p:txBody>
          </p:sp>
        </mc:Choice>
        <mc:Fallback xmlns="">
          <p:sp>
            <p:nvSpPr>
              <p:cNvPr id="5" name="TextBox 4"/>
              <p:cNvSpPr txBox="1">
                <a:spLocks noRot="1" noChangeAspect="1" noMove="1" noResize="1" noEditPoints="1" noAdjustHandles="1" noChangeArrowheads="1" noChangeShapeType="1" noTextEdit="1"/>
              </p:cNvSpPr>
              <p:nvPr/>
            </p:nvSpPr>
            <p:spPr>
              <a:xfrm>
                <a:off x="3851920" y="692696"/>
                <a:ext cx="4824536" cy="4093428"/>
              </a:xfrm>
              <a:prstGeom prst="rect">
                <a:avLst/>
              </a:prstGeom>
              <a:blipFill>
                <a:blip r:embed="rId12"/>
                <a:stretch>
                  <a:fillRect l="-1391" t="-894" b="-1788"/>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148064" y="1124744"/>
            <a:ext cx="1388745" cy="198882"/>
          </a:xfrm>
          <a:prstGeom prst="rect">
            <a:avLst/>
          </a:prstGeom>
        </p:spPr>
      </p:pic>
      <p:pic>
        <p:nvPicPr>
          <p:cNvPr id="7" name="Picture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076056" y="2924944"/>
            <a:ext cx="1615059" cy="209169"/>
          </a:xfrm>
          <a:prstGeom prst="rect">
            <a:avLst/>
          </a:prstGeom>
        </p:spPr>
      </p:pic>
      <p:pic>
        <p:nvPicPr>
          <p:cNvPr id="9" name="Picture 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004048" y="3861048"/>
            <a:ext cx="1791653" cy="209169"/>
          </a:xfrm>
          <a:prstGeom prst="rect">
            <a:avLst/>
          </a:prstGeom>
        </p:spPr>
      </p:pic>
      <p:pic>
        <p:nvPicPr>
          <p:cNvPr id="11" name="Picture 10"/>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995936" y="4797152"/>
            <a:ext cx="4082225" cy="209169"/>
          </a:xfrm>
          <a:prstGeom prst="rect">
            <a:avLst/>
          </a:prstGeom>
        </p:spPr>
      </p:pic>
      <p:sp>
        <p:nvSpPr>
          <p:cNvPr id="12" name="TextBox 11"/>
          <p:cNvSpPr txBox="1"/>
          <p:nvPr/>
        </p:nvSpPr>
        <p:spPr>
          <a:xfrm>
            <a:off x="107504" y="4941168"/>
            <a:ext cx="864096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Po dosadení do zákona zachovania energie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 nestlačiteľnú kvapalinu dostávame (rovnica kontinuity)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 výsledkom bude vzťah</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043608" y="5373216"/>
            <a:ext cx="6676263" cy="462915"/>
          </a:xfrm>
          <a:prstGeom prst="rect">
            <a:avLst/>
          </a:prstGeom>
        </p:spPr>
      </p:pic>
      <p:pic>
        <p:nvPicPr>
          <p:cNvPr id="18" name="Picture 17"/>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516216" y="5949280"/>
            <a:ext cx="2417445" cy="198882"/>
          </a:xfrm>
          <a:prstGeom prst="rect">
            <a:avLst/>
          </a:prstGeom>
        </p:spPr>
      </p:pic>
      <p:pic>
        <p:nvPicPr>
          <p:cNvPr id="20" name="Picture 19"/>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203848" y="6237312"/>
            <a:ext cx="3708464" cy="462915"/>
          </a:xfrm>
          <a:prstGeom prst="rect">
            <a:avLst/>
          </a:prstGeom>
        </p:spPr>
      </p:pic>
      <p:sp>
        <p:nvSpPr>
          <p:cNvPr id="21" name="Rectangle 20"/>
          <p:cNvSpPr/>
          <p:nvPr/>
        </p:nvSpPr>
        <p:spPr>
          <a:xfrm>
            <a:off x="3022330" y="6182557"/>
            <a:ext cx="403244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2910561"/>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195736" y="332656"/>
            <a:ext cx="47525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Bernouliho rovnica</a:t>
            </a:r>
          </a:p>
        </p:txBody>
      </p:sp>
      <mc:AlternateContent xmlns:mc="http://schemas.openxmlformats.org/markup-compatibility/2006" xmlns:a14="http://schemas.microsoft.com/office/drawing/2010/main">
        <mc:Choice Requires="a14">
          <p:sp>
            <p:nvSpPr>
              <p:cNvPr id="4" name="TextBox 3"/>
              <p:cNvSpPr txBox="1"/>
              <p:nvPr/>
            </p:nvSpPr>
            <p:spPr>
              <a:xfrm>
                <a:off x="395536" y="1340768"/>
                <a:ext cx="8352928" cy="53481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Pre stacionárne prúdenie sme dostali Bernouliho rovnicu, ktorá hovorí, že pozdĺž prúdnice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Všimnime si, že sme vlastne získali nový vzorec do „Feynmanovej zbierky“ vzorcov pre energiu, a to „vyčaraním“ za vonkajšiu prácu tlakových síl. Vzorec hovorí, že objem nestlačiteľnej kvapaliny </a:t>
                </a:r>
                <a14:m>
                  <m:oMath xmlns:m="http://schemas.openxmlformats.org/officeDocument/2006/math">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m:rPr>
                        <m:sty m:val="p"/>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V</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vystavený tlaku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má potenciálnu tlakovú energiu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2000" b="0" i="0" u="none" strike="noStrike" kern="1200" cap="none" spc="0" normalizeH="0" baseline="0" noProof="0" dirty="0">
                    <a:ln>
                      <a:noFill/>
                    </a:ln>
                    <a:solidFill>
                      <a:prstClr val="black"/>
                    </a:solidFill>
                    <a:effectLst/>
                    <a:uLnTx/>
                    <a:uFillTx/>
                    <a:latin typeface="Calibri"/>
                    <a:ea typeface="+mn-ea"/>
                    <a:cs typeface="+mn-cs"/>
                  </a:rPr>
                  <a:t>Bernouliho rovnica je potom vlastne zákonom zachovania energie a hovorí, že </a:t>
                </a:r>
                <a:r>
                  <a:rPr kumimoji="0" lang="sk-SK" sz="2000" b="1" i="0" u="none" strike="noStrike" kern="1200" cap="none" spc="0" normalizeH="0" baseline="0" noProof="0" dirty="0">
                    <a:ln>
                      <a:noFill/>
                    </a:ln>
                    <a:solidFill>
                      <a:srgbClr val="FF0000"/>
                    </a:solidFill>
                    <a:effectLst/>
                    <a:uLnTx/>
                    <a:uFillTx/>
                    <a:latin typeface="Calibri"/>
                    <a:ea typeface="+mn-ea"/>
                    <a:cs typeface="+mn-cs"/>
                  </a:rPr>
                  <a:t>súčet kinetickej, gravitačnej potenciálnej a tlakovej potenciálnej energie objemového elementu kvapaliny pozdĺž prúdnice je konštantný</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Doplňme bez dôkazu, že v prípade tzv. </a:t>
                </a:r>
                <a:r>
                  <a:rPr kumimoji="0" lang="sk-SK" sz="2000" b="1" i="0" u="none" strike="noStrike" kern="1200" cap="none" spc="0" normalizeH="0" baseline="0" noProof="0" dirty="0">
                    <a:ln>
                      <a:noFill/>
                    </a:ln>
                    <a:solidFill>
                      <a:prstClr val="black"/>
                    </a:solidFill>
                    <a:effectLst/>
                    <a:uLnTx/>
                    <a:uFillTx/>
                    <a:latin typeface="Calibri"/>
                    <a:ea typeface="+mn-ea"/>
                    <a:cs typeface="+mn-cs"/>
                  </a:rPr>
                  <a:t>bezvírového prúdenia </a:t>
                </a:r>
                <a:r>
                  <a:rPr kumimoji="0" lang="sk-SK" sz="2000" b="0" i="0" u="none" strike="noStrike" kern="1200" cap="none" spc="0" normalizeH="0" baseline="0" noProof="0" dirty="0">
                    <a:ln>
                      <a:noFill/>
                    </a:ln>
                    <a:solidFill>
                      <a:prstClr val="black"/>
                    </a:solidFill>
                    <a:effectLst/>
                    <a:uLnTx/>
                    <a:uFillTx/>
                    <a:latin typeface="Calibri"/>
                    <a:ea typeface="+mn-ea"/>
                    <a:cs typeface="+mn-cs"/>
                  </a:rPr>
                  <a:t>ideálnej kvapaliny platí Bernouliho rovnica </a:t>
                </a:r>
                <a:r>
                  <a:rPr kumimoji="0" lang="sk-SK" sz="2000" b="1" i="0" u="none" strike="noStrike" kern="1200" cap="none" spc="0" normalizeH="0" baseline="0" noProof="0" dirty="0">
                    <a:ln>
                      <a:noFill/>
                    </a:ln>
                    <a:solidFill>
                      <a:prstClr val="black"/>
                    </a:solidFill>
                    <a:effectLst/>
                    <a:uLnTx/>
                    <a:uFillTx/>
                    <a:latin typeface="Calibri"/>
                    <a:ea typeface="+mn-ea"/>
                    <a:cs typeface="+mn-cs"/>
                  </a:rPr>
                  <a:t>nielen pozdĺž prúdnice ale v celom objeme</a:t>
                </a:r>
                <a:r>
                  <a:rPr kumimoji="0" lang="sk-SK" sz="2000" b="0" i="0" u="none" strike="noStrike" kern="1200" cap="none" spc="0" normalizeH="0" baseline="0" noProof="0" dirty="0">
                    <a:ln>
                      <a:noFill/>
                    </a:ln>
                    <a:solidFill>
                      <a:prstClr val="black"/>
                    </a:solidFill>
                    <a:effectLst/>
                    <a:uLnTx/>
                    <a:uFillTx/>
                    <a:latin typeface="Calibri"/>
                    <a:ea typeface="+mn-ea"/>
                    <a:cs typeface="+mn-cs"/>
                  </a:rPr>
                  <a:t>. Rovnica sa dá zovšeobecniť v istých prípadoch aj pre stlačiteľnú kvapalinu, potom v nej nevystupuje priamo tlak ale tzv. tlaková funkcia. </a:t>
                </a:r>
                <a:r>
                  <a:rPr kumimoji="0" lang="sk-SK" sz="2000" b="1" i="0" u="none" strike="noStrike" kern="1200" cap="none" spc="0" normalizeH="0" baseline="0" noProof="0" dirty="0">
                    <a:ln>
                      <a:noFill/>
                    </a:ln>
                    <a:solidFill>
                      <a:prstClr val="black"/>
                    </a:solidFill>
                    <a:effectLst/>
                    <a:uLnTx/>
                    <a:uFillTx/>
                    <a:latin typeface="Calibri"/>
                    <a:ea typeface="+mn-ea"/>
                    <a:cs typeface="+mn-cs"/>
                  </a:rPr>
                  <a:t>Záujemcom od podrobnosti odporúčam napríklad Ilkovičovu učebnicu</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5536" y="1340768"/>
                <a:ext cx="8352928" cy="5348195"/>
              </a:xfrm>
              <a:prstGeom prst="rect">
                <a:avLst/>
              </a:prstGeom>
              <a:blipFill rotWithShape="0">
                <a:blip r:embed="rId5"/>
                <a:stretch>
                  <a:fillRect l="-803" t="-684" r="-1314" b="-1140"/>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9832" y="2204864"/>
            <a:ext cx="2316290" cy="462915"/>
          </a:xfrm>
          <a:prstGeom prst="rect">
            <a:avLst/>
          </a:prstGeom>
        </p:spPr>
      </p:pic>
    </p:spTree>
    <p:extLst>
      <p:ext uri="{BB962C8B-B14F-4D97-AF65-F5344CB8AC3E}">
        <p14:creationId xmlns:p14="http://schemas.microsoft.com/office/powerpoint/2010/main" val="1965159419"/>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971600" y="332656"/>
            <a:ext cx="64910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Bernouliho rovnica v nehomogénnom poli</a:t>
            </a:r>
          </a:p>
        </p:txBody>
      </p:sp>
      <mc:AlternateContent xmlns:mc="http://schemas.openxmlformats.org/markup-compatibility/2006" xmlns:a14="http://schemas.microsoft.com/office/drawing/2010/main">
        <mc:Choice Requires="a14">
          <p:sp>
            <p:nvSpPr>
              <p:cNvPr id="4" name="TextBox 3"/>
              <p:cNvSpPr txBox="1"/>
              <p:nvPr/>
            </p:nvSpPr>
            <p:spPr>
              <a:xfrm>
                <a:off x="251520" y="1268760"/>
                <a:ext cx="864096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Bernouliho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sme odvodili pre kvapalinu v homogénnom gravitačnom poli. V podstate rovnaké odvodenie sa dá aplikovať aj pre prípad nehomogénneho poľa ak ide o potenciálové pole. Pre kvapalinu v gravitačnom poli s potenciálom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𝜑</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oMath>
                </a14:m>
                <a:r>
                  <a:rPr kumimoji="0" lang="sk-SK" sz="2000" b="0" i="0" u="none" strike="noStrike" kern="1200" cap="none" spc="0" normalizeH="0" baseline="0" noProof="0" dirty="0">
                    <a:ln>
                      <a:noFill/>
                    </a:ln>
                    <a:solidFill>
                      <a:prstClr val="black"/>
                    </a:solidFill>
                    <a:effectLst/>
                    <a:uLnTx/>
                    <a:uFillTx/>
                    <a:latin typeface="Calibri"/>
                    <a:ea typeface="+mn-ea"/>
                    <a:cs typeface="+mn-cs"/>
                  </a:rPr>
                  <a:t> bude platiť </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268760"/>
                <a:ext cx="8640960" cy="1938992"/>
              </a:xfrm>
              <a:prstGeom prst="rect">
                <a:avLst/>
              </a:prstGeom>
              <a:blipFill rotWithShape="0">
                <a:blip r:embed="rId6"/>
                <a:stretch>
                  <a:fillRect l="-705" t="-1572" b="-4717"/>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31840" y="1205955"/>
            <a:ext cx="2316290" cy="46291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1840" y="3207752"/>
            <a:ext cx="2515172" cy="462915"/>
          </a:xfrm>
          <a:prstGeom prst="rect">
            <a:avLst/>
          </a:prstGeom>
        </p:spPr>
      </p:pic>
    </p:spTree>
    <p:extLst>
      <p:ext uri="{BB962C8B-B14F-4D97-AF65-F5344CB8AC3E}">
        <p14:creationId xmlns:p14="http://schemas.microsoft.com/office/powerpoint/2010/main" val="163119213"/>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115616" y="1340768"/>
            <a:ext cx="1761897" cy="3401863"/>
          </a:xfrm>
          <a:prstGeom prst="rect">
            <a:avLst/>
          </a:prstGeom>
        </p:spPr>
      </p:pic>
      <p:pic>
        <p:nvPicPr>
          <p:cNvPr id="2054" name="Picture 6" descr="http://homepage.smc.edu/wissmann_paul/anatomy1/bloodpressuremeasur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268760"/>
            <a:ext cx="4010025" cy="3676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91680" y="332656"/>
            <a:ext cx="54726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Krvný tlak</a:t>
            </a:r>
          </a:p>
        </p:txBody>
      </p:sp>
      <p:sp>
        <p:nvSpPr>
          <p:cNvPr id="9" name="TextBox 8"/>
          <p:cNvSpPr txBox="1"/>
          <p:nvPr/>
        </p:nvSpPr>
        <p:spPr>
          <a:xfrm>
            <a:off x="395536" y="5589240"/>
            <a:ext cx="75608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Krvný tlak 120/80  je udávaný v torroch.</a:t>
            </a:r>
          </a:p>
        </p:txBody>
      </p:sp>
    </p:spTree>
    <p:extLst>
      <p:ext uri="{BB962C8B-B14F-4D97-AF65-F5344CB8AC3E}">
        <p14:creationId xmlns:p14="http://schemas.microsoft.com/office/powerpoint/2010/main" val="139235721"/>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https://upload.wikimedia.org/wikipedia/commons/thumb/6/63/NSRW_Torricelli%27s_experiment.jpg/220px-NSRW_Torricelli%27s_experi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26654"/>
            <a:ext cx="2095500" cy="28384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1619672" y="3398862"/>
            <a:ext cx="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72072" y="3398862"/>
            <a:ext cx="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24472" y="3398862"/>
            <a:ext cx="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95736" y="3398862"/>
            <a:ext cx="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48136" y="3398862"/>
            <a:ext cx="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00536" y="3398862"/>
            <a:ext cx="0"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1816" y="3974926"/>
            <a:ext cx="0" cy="36004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3848" y="692696"/>
            <a:ext cx="56886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Interpretácia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Toricelliho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pokusu ako dôsledku atmosférického tlaku invokuje Pascalov zákon: Tlak sa prenáša do každého miesta v kvapaline rovnako.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Váha stĺpca vzduchu, ktorú „drží hladina ortuti“ v miske je rovnaká ako váha stĺpca ortuti od úrovne hladiny až po hranicu vákua</a:t>
            </a:r>
          </a:p>
        </p:txBody>
      </p:sp>
      <p:cxnSp>
        <p:nvCxnSpPr>
          <p:cNvPr id="16" name="Straight Arrow Connector 15"/>
          <p:cNvCxnSpPr/>
          <p:nvPr/>
        </p:nvCxnSpPr>
        <p:spPr>
          <a:xfrm flipH="1">
            <a:off x="2051720" y="1166614"/>
            <a:ext cx="216024" cy="64807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23728" y="908720"/>
            <a:ext cx="11521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Calibri" panose="020F0502020204030204"/>
                <a:ea typeface="+mn-ea"/>
                <a:cs typeface="+mn-cs"/>
              </a:rPr>
              <a:t>vákuum</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2" descr="https://upload.wikimedia.org/wikipedia/commons/thumb/5/51/Pascal%27s_Barrel.png/220px-Pascal%27s_Barr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69" y="2924944"/>
            <a:ext cx="1758861" cy="31793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upload.wikimedia.org/wikipedia/commons/thumb/f/f1/Principe_de_Pascal.jpg/150px-Principe_de_Pasc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924944"/>
            <a:ext cx="1426342" cy="32670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9512" y="4725144"/>
            <a:ext cx="35283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Demonštrácia Pascalovho zákona: tlak vody vo vysokej trubici roztrhne sud</a:t>
            </a:r>
          </a:p>
        </p:txBody>
      </p:sp>
      <p:sp>
        <p:nvSpPr>
          <p:cNvPr id="22" name="TextBox 21"/>
          <p:cNvSpPr txBox="1"/>
          <p:nvPr/>
        </p:nvSpPr>
        <p:spPr>
          <a:xfrm>
            <a:off x="2267744" y="188640"/>
            <a:ext cx="43924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err="1">
                <a:ln>
                  <a:noFill/>
                </a:ln>
                <a:solidFill>
                  <a:prstClr val="black"/>
                </a:solidFill>
                <a:effectLst/>
                <a:uLnTx/>
                <a:uFillTx/>
                <a:latin typeface="Calibri" panose="020F0502020204030204"/>
                <a:ea typeface="+mn-ea"/>
                <a:cs typeface="+mn-cs"/>
              </a:rPr>
              <a:t>Toricelli</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a Pascal</a:t>
            </a:r>
          </a:p>
        </p:txBody>
      </p:sp>
      <p:sp>
        <p:nvSpPr>
          <p:cNvPr id="23" name="TextBox 22"/>
          <p:cNvSpPr txBox="1"/>
          <p:nvPr/>
        </p:nvSpPr>
        <p:spPr>
          <a:xfrm>
            <a:off x="179512" y="6381328"/>
            <a:ext cx="79928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Teoretický dôkaz Pascalovho zákona si uvedieme neskôr.</a:t>
            </a:r>
          </a:p>
        </p:txBody>
      </p:sp>
    </p:spTree>
    <p:extLst>
      <p:ext uri="{BB962C8B-B14F-4D97-AF65-F5344CB8AC3E}">
        <p14:creationId xmlns:p14="http://schemas.microsoft.com/office/powerpoint/2010/main" val="4227066409"/>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79712" y="548680"/>
            <a:ext cx="50405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Archimedov zákon</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 y="1628800"/>
            <a:ext cx="9144000" cy="2025570"/>
          </a:xfrm>
          <a:prstGeom prst="rect">
            <a:avLst/>
          </a:prstGeom>
        </p:spPr>
      </p:pic>
      <p:sp>
        <p:nvSpPr>
          <p:cNvPr id="5" name="TextBox 4"/>
          <p:cNvSpPr txBox="1"/>
          <p:nvPr/>
        </p:nvSpPr>
        <p:spPr>
          <a:xfrm>
            <a:off x="568650" y="5949280"/>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Teleso ponorené do kvapaliny je nadľahčované silou, ktorá sa rovná váhe kvapaliny telesom vytlačenej.</a:t>
            </a:r>
          </a:p>
        </p:txBody>
      </p:sp>
      <p:sp>
        <p:nvSpPr>
          <p:cNvPr id="6" name="TextBox 5"/>
          <p:cNvSpPr txBox="1"/>
          <p:nvPr/>
        </p:nvSpPr>
        <p:spPr>
          <a:xfrm>
            <a:off x="467544" y="4005064"/>
            <a:ext cx="813690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Tenučké polyetylénové vrecko plné vody sa dá pod hladinou presúvať pomocou infinitezimálnej sily. Vznáša sa (stojí) pod hladinou, Newton teda hovorí, že súčet síl od okolitej kvapaliny na povrch vrecka (alebo mysleného objemu vody) musí byť rovný (vektorovo) váhe uvažovaného objemu kvapaliny. Ak objem kvapaliny nahradíme nejakým telesom, dá sa predpokladať, že tlakové sily na povrch od okolitej kvapaliny sa nezmenia:</a:t>
            </a:r>
          </a:p>
        </p:txBody>
      </p:sp>
    </p:spTree>
    <p:extLst>
      <p:ext uri="{BB962C8B-B14F-4D97-AF65-F5344CB8AC3E}">
        <p14:creationId xmlns:p14="http://schemas.microsoft.com/office/powerpoint/2010/main" val="2019675888"/>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395536" y="404664"/>
            <a:ext cx="83529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Archimedov zákon ako dôsledok hydrostatického tlaku</a:t>
            </a:r>
          </a:p>
        </p:txBody>
      </p:sp>
      <p:pic>
        <p:nvPicPr>
          <p:cNvPr id="3074" name="Picture 2" descr="https://www.kullabs.com/uploads/Notes/zL9frB4qBw7EWjX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82" y="4005064"/>
            <a:ext cx="4010025" cy="2552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1988840"/>
            <a:ext cx="2880320" cy="1440160"/>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611560" y="1412776"/>
            <a:ext cx="0" cy="2016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7160" y="1434548"/>
            <a:ext cx="0" cy="2016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1560" y="3429000"/>
            <a:ext cx="2880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47664" y="2348880"/>
            <a:ext cx="864096" cy="43204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p:cNvCxnSpPr/>
          <p:nvPr/>
        </p:nvCxnSpPr>
        <p:spPr>
          <a:xfrm flipH="1">
            <a:off x="1537398"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689798"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42198"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79712"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132112"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84512"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16816" y="2060848"/>
            <a:ext cx="10266" cy="2336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547664" y="2852936"/>
            <a:ext cx="889684" cy="432048"/>
            <a:chOff x="1547664" y="4869160"/>
            <a:chExt cx="889684" cy="233671"/>
          </a:xfrm>
        </p:grpSpPr>
        <p:cxnSp>
          <p:nvCxnSpPr>
            <p:cNvPr id="25" name="Straight Arrow Connector 24"/>
            <p:cNvCxnSpPr/>
            <p:nvPr/>
          </p:nvCxnSpPr>
          <p:spPr>
            <a:xfrm flipH="1" flipV="1">
              <a:off x="1547664"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700064"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852464"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1989978"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142378"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294778"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427082" y="4869160"/>
              <a:ext cx="10266" cy="2336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2483768" y="2348880"/>
            <a:ext cx="18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83768" y="2780928"/>
            <a:ext cx="18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779912" y="1988840"/>
            <a:ext cx="0" cy="3600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283968" y="1988840"/>
            <a:ext cx="0" cy="7920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51920" y="2060848"/>
            <a:ext cx="173736" cy="172212"/>
          </a:xfrm>
          <a:prstGeom prst="rect">
            <a:avLst/>
          </a:prstGeom>
        </p:spPr>
      </p:pic>
      <p:pic>
        <p:nvPicPr>
          <p:cNvPr id="46" name="Picture 4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398264" y="2348880"/>
            <a:ext cx="178308" cy="172212"/>
          </a:xfrm>
          <a:prstGeom prst="rect">
            <a:avLst/>
          </a:prstGeom>
        </p:spPr>
      </p:pic>
      <p:pic>
        <p:nvPicPr>
          <p:cNvPr id="51" name="Picture 5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48064" y="1988842"/>
            <a:ext cx="3818192" cy="229743"/>
          </a:xfrm>
          <a:prstGeom prst="rect">
            <a:avLst/>
          </a:prstGeom>
        </p:spPr>
      </p:pic>
      <p:pic>
        <p:nvPicPr>
          <p:cNvPr id="50" name="Picture 4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148064" y="2420888"/>
            <a:ext cx="2160270" cy="229743"/>
          </a:xfrm>
          <a:prstGeom prst="rect">
            <a:avLst/>
          </a:prstGeom>
        </p:spPr>
      </p:pic>
      <p:pic>
        <p:nvPicPr>
          <p:cNvPr id="53" name="Picture 5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940153" y="3223260"/>
            <a:ext cx="959739" cy="251460"/>
          </a:xfrm>
          <a:prstGeom prst="rect">
            <a:avLst/>
          </a:prstGeom>
        </p:spPr>
      </p:pic>
      <p:sp>
        <p:nvSpPr>
          <p:cNvPr id="54" name="Rectangle 53"/>
          <p:cNvSpPr/>
          <p:nvPr/>
        </p:nvSpPr>
        <p:spPr>
          <a:xfrm>
            <a:off x="5724128" y="3068960"/>
            <a:ext cx="1440160"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p:cNvSpPr txBox="1"/>
          <p:nvPr/>
        </p:nvSpPr>
        <p:spPr>
          <a:xfrm>
            <a:off x="5508104" y="3861048"/>
            <a:ext cx="21602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hydrostatický tlak</a:t>
            </a:r>
          </a:p>
        </p:txBody>
      </p:sp>
      <p:sp>
        <p:nvSpPr>
          <p:cNvPr id="56" name="TextBox 55"/>
          <p:cNvSpPr txBox="1"/>
          <p:nvPr/>
        </p:nvSpPr>
        <p:spPr>
          <a:xfrm>
            <a:off x="5148064" y="1412776"/>
            <a:ext cx="33843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Podľa Archimeda platí:</a:t>
            </a:r>
          </a:p>
        </p:txBody>
      </p:sp>
    </p:spTree>
    <p:extLst>
      <p:ext uri="{BB962C8B-B14F-4D97-AF65-F5344CB8AC3E}">
        <p14:creationId xmlns:p14="http://schemas.microsoft.com/office/powerpoint/2010/main" val="1779494137"/>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31640" y="188640"/>
            <a:ext cx="67687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Dynamika ideálnej kvapaliny</a:t>
            </a:r>
          </a:p>
        </p:txBody>
      </p:sp>
      <p:sp>
        <p:nvSpPr>
          <p:cNvPr id="5" name="TextBox 4"/>
          <p:cNvSpPr txBox="1"/>
          <p:nvPr/>
        </p:nvSpPr>
        <p:spPr>
          <a:xfrm>
            <a:off x="323528" y="620539"/>
            <a:ext cx="8496944" cy="28084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Ideálna kvapalina: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nestlačiteľná (hustota hmotnosti kvapaliny je vo všetkých bodoch rovnaká)</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neviskózna (nulové tangenciálne napätia nielen v kľude ale i pri pohybe)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Reálne kvapaliny sú málo stlačiteľné a majú nenulovú viskozitu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Nenulová viskozita znamená, že dve vrstvy kvapaliny, ktoré sa navzájom pohybujú na seba pôsobia tangenciálnou silou: pomalšia vrstva „sa snaží“ rýchlejšiu vrstvu spomaliť, naopak rýchlejšia vrstva „sa snaží“ pomalšiu vrstvu urýchliť.</a:t>
            </a:r>
          </a:p>
        </p:txBody>
      </p:sp>
      <p:grpSp>
        <p:nvGrpSpPr>
          <p:cNvPr id="28" name="Group 27"/>
          <p:cNvGrpSpPr/>
          <p:nvPr/>
        </p:nvGrpSpPr>
        <p:grpSpPr>
          <a:xfrm>
            <a:off x="107504" y="3429000"/>
            <a:ext cx="7992888" cy="1656184"/>
            <a:chOff x="287524" y="3933056"/>
            <a:chExt cx="7992888" cy="1656184"/>
          </a:xfrm>
        </p:grpSpPr>
        <p:sp>
          <p:nvSpPr>
            <p:cNvPr id="6" name="Rectangle 5"/>
            <p:cNvSpPr/>
            <p:nvPr/>
          </p:nvSpPr>
          <p:spPr>
            <a:xfrm>
              <a:off x="863588" y="4005064"/>
              <a:ext cx="7416824" cy="1080120"/>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863588" y="4365104"/>
              <a:ext cx="7416824" cy="2160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63588" y="4581128"/>
              <a:ext cx="7416824" cy="2160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863588" y="4005064"/>
              <a:ext cx="7416824" cy="108012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p:nvPr/>
          </p:nvCxnSpPr>
          <p:spPr>
            <a:xfrm>
              <a:off x="1727684" y="4489024"/>
              <a:ext cx="1008112" cy="0"/>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28486" y="4693328"/>
              <a:ext cx="833150" cy="0"/>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3548" y="3933056"/>
              <a:ext cx="0" cy="144016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3548" y="5373216"/>
              <a:ext cx="2448272"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92932" y="5486370"/>
              <a:ext cx="114872" cy="102870"/>
            </a:xfrm>
            <a:prstGeom prst="rect">
              <a:avLst/>
            </a:prstGeom>
          </p:spPr>
        </p:pic>
        <p:pic>
          <p:nvPicPr>
            <p:cNvPr id="19" name="Picture 1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87524" y="4077073"/>
              <a:ext cx="108014" cy="147447"/>
            </a:xfrm>
            <a:prstGeom prst="rect">
              <a:avLst/>
            </a:prstGeom>
          </p:spPr>
        </p:pic>
        <p:pic>
          <p:nvPicPr>
            <p:cNvPr id="21" name="Picture 2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807804" y="4629848"/>
              <a:ext cx="282893" cy="137160"/>
            </a:xfrm>
            <a:prstGeom prst="rect">
              <a:avLst/>
            </a:prstGeom>
          </p:spPr>
        </p:pic>
        <p:pic>
          <p:nvPicPr>
            <p:cNvPr id="23" name="Picture 22"/>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2799436" y="4395248"/>
              <a:ext cx="288036" cy="137160"/>
            </a:xfrm>
            <a:prstGeom prst="rect">
              <a:avLst/>
            </a:prstGeom>
          </p:spPr>
        </p:pic>
        <p:cxnSp>
          <p:nvCxnSpPr>
            <p:cNvPr id="25" name="Straight Arrow Connector 24"/>
            <p:cNvCxnSpPr/>
            <p:nvPr/>
          </p:nvCxnSpPr>
          <p:spPr>
            <a:xfrm flipH="1">
              <a:off x="1403648" y="4581128"/>
              <a:ext cx="648072"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51720" y="4581128"/>
              <a:ext cx="648072"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p:cNvSpPr txBox="1"/>
              <p:nvPr/>
            </p:nvSpPr>
            <p:spPr>
              <a:xfrm>
                <a:off x="0" y="5013176"/>
                <a:ext cx="903649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Žltou šípkou je znázornené tangenciálne napätie ktorým vo viskóznej kvapaline pôsobí vrstva „1“ na vrstvu „2“, zelenou šípkou tangenciálne napätie, ktorou vrstva „2“ pôsobí na vrstvu „1“. Experimentálne poznatky hovoria, že veľkosť „žltého“ napätia je úmerná gradientu rýchlosti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𝜂</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volá koeficient viskozity)</a:t>
                </a:r>
              </a:p>
            </p:txBody>
          </p:sp>
        </mc:Choice>
        <mc:Fallback xmlns="">
          <p:sp>
            <p:nvSpPr>
              <p:cNvPr id="27" name="TextBox 26"/>
              <p:cNvSpPr txBox="1">
                <a:spLocks noRot="1" noChangeAspect="1" noMove="1" noResize="1" noEditPoints="1" noAdjustHandles="1" noChangeArrowheads="1" noChangeShapeType="1" noTextEdit="1"/>
              </p:cNvSpPr>
              <p:nvPr/>
            </p:nvSpPr>
            <p:spPr>
              <a:xfrm>
                <a:off x="0" y="5013176"/>
                <a:ext cx="9036496" cy="1323439"/>
              </a:xfrm>
              <a:prstGeom prst="rect">
                <a:avLst/>
              </a:prstGeom>
              <a:blipFill>
                <a:blip r:embed="rId13"/>
                <a:stretch>
                  <a:fillRect l="-675" t="-2304" r="-1147" b="-7373"/>
                </a:stretch>
              </a:blipFill>
            </p:spPr>
            <p:txBody>
              <a:bodyPr/>
              <a:lstStyle/>
              <a:p>
                <a:r>
                  <a:rPr lang="sk-SK">
                    <a:noFill/>
                  </a:rPr>
                  <a:t> </a:t>
                </a:r>
              </a:p>
            </p:txBody>
          </p:sp>
        </mc:Fallback>
      </mc:AlternateContent>
      <p:pic>
        <p:nvPicPr>
          <p:cNvPr id="29" name="Picture 28"/>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6372200" y="6093296"/>
            <a:ext cx="1225868" cy="521208"/>
          </a:xfrm>
          <a:prstGeom prst="rect">
            <a:avLst/>
          </a:prstGeom>
        </p:spPr>
      </p:pic>
      <p:sp>
        <p:nvSpPr>
          <p:cNvPr id="30" name="Rectangle 29"/>
          <p:cNvSpPr/>
          <p:nvPr/>
        </p:nvSpPr>
        <p:spPr>
          <a:xfrm>
            <a:off x="6156176" y="6021288"/>
            <a:ext cx="1728192"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5832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7504" y="188640"/>
            <a:ext cx="85689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Chaotická a driftová rýchlosť molekúl v objemovom elemente</a:t>
            </a:r>
          </a:p>
        </p:txBody>
      </p:sp>
      <p:sp>
        <p:nvSpPr>
          <p:cNvPr id="4" name="TextBox 3"/>
          <p:cNvSpPr txBox="1"/>
          <p:nvPr/>
        </p:nvSpPr>
        <p:spPr>
          <a:xfrm>
            <a:off x="251520" y="764704"/>
            <a:ext cx="8424936"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našom kurze sme sa už stretli s pojmom „vektorové pole“ a ako príklad sme uvádzali pole rýchlostí prúdiacej tekutiny. Ak hovoríme o rýchlosti tekutiny „v nejakom bode“ nemáme na mysli ideálny matematický bod a ani nie jednu molekulu tekutiny. Máme na mysli „malú LEGO-kocku“ kvapaliny. Teda malý objem (tzv. objemový element), ktorý je zanedbateľne malý voči rozmerom napríklad potrubia, v ktorom tekutina prúdi ale stále dosť veľký, takže obsahuje veľké množstvo molekúl tekutiny. Jednotlivé molekuly v objemovom elemente sa pohybujú chaoticky všetkými smermi, ale tento mikroskopický pohyb nevnímame. Nám sa pohyb elementu javí tak, ako by sa „ako celok“ pohyboval nejakou „rýchlosťou prúdenia“. Z mikroskopického hľadiska ide o strednú rýchlosť mikroskopického chaotického pohybu molekúl, tzv. driftovú rýchlosť. Ak tekutina neprúdi (teda makroskopicky sa nehýbe) potom stredná driftová rýchlosť molekúl je nulová“ molekuly sa hýbu náhodne všetkými smermi s rovnakou pravdepodobnosťou, čo v strednom dá nulu. Ak tekutina prúdi, teda napríklad ak „fúka vietor“, znamená to, že molekuly sa pravdepodobnejšie pohybujú v jednom smere oproti smeru opačnému, priemerná driftová rýchlosť je nenulová. Pre názornosť: typická náhodná chaotická rýchlosť molekúl vzduchu za obvyklých podmienok býva rádovo 500 m/s, kým driftová rýchlosť (teda rýchlosť vetra) býva rádovo 10 m/s.</a:t>
            </a:r>
          </a:p>
        </p:txBody>
      </p:sp>
    </p:spTree>
    <p:extLst>
      <p:ext uri="{BB962C8B-B14F-4D97-AF65-F5344CB8AC3E}">
        <p14:creationId xmlns:p14="http://schemas.microsoft.com/office/powerpoint/2010/main" val="179015257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498" y="379828"/>
            <a:ext cx="6682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0" cap="none" spc="0" normalizeH="0" baseline="0" noProof="0" dirty="0">
                <a:ln>
                  <a:noFill/>
                </a:ln>
                <a:solidFill>
                  <a:sysClr val="windowText" lastClr="000000"/>
                </a:solidFill>
                <a:effectLst/>
                <a:uLnTx/>
                <a:uFillTx/>
                <a:latin typeface="Calibri" panose="020F0502020204030204"/>
                <a:ea typeface="+mn-ea"/>
                <a:cs typeface="+mn-cs"/>
              </a:rPr>
              <a:t>Vektorové pole</a:t>
            </a:r>
          </a:p>
        </p:txBody>
      </p:sp>
      <p:sp>
        <p:nvSpPr>
          <p:cNvPr id="3" name="TextBox 2"/>
          <p:cNvSpPr txBox="1"/>
          <p:nvPr/>
        </p:nvSpPr>
        <p:spPr>
          <a:xfrm>
            <a:off x="801858" y="1252025"/>
            <a:ext cx="77653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V každom bode  priestoru je definovaný vektor, máme teda vektorovú funkciu polohy (a prípadne aj času)</a:t>
            </a: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30846" y="2239011"/>
            <a:ext cx="2432685" cy="300990"/>
          </a:xfrm>
          <a:prstGeom prst="rect">
            <a:avLst/>
          </a:prstGeom>
        </p:spPr>
      </p:pic>
      <p:grpSp>
        <p:nvGrpSpPr>
          <p:cNvPr id="16" name="Group 15"/>
          <p:cNvGrpSpPr>
            <a:grpSpLocks noChangeAspect="1"/>
          </p:cNvGrpSpPr>
          <p:nvPr/>
        </p:nvGrpSpPr>
        <p:grpSpPr>
          <a:xfrm>
            <a:off x="2739650" y="4102122"/>
            <a:ext cx="1734446" cy="1687433"/>
            <a:chOff x="5880973" y="4190677"/>
            <a:chExt cx="802692" cy="780930"/>
          </a:xfrm>
        </p:grpSpPr>
        <p:cxnSp>
          <p:nvCxnSpPr>
            <p:cNvPr id="17" name="Straight Arrow Connector 16"/>
            <p:cNvCxnSpPr/>
            <p:nvPr/>
          </p:nvCxnSpPr>
          <p:spPr>
            <a:xfrm flipV="1">
              <a:off x="6130609" y="4190677"/>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6413635" y="4459189"/>
              <a:ext cx="0" cy="5400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880973" y="4719707"/>
              <a:ext cx="251900" cy="251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3848415" y="3305908"/>
            <a:ext cx="583477" cy="2110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67294" y="3172041"/>
            <a:ext cx="854270" cy="1082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818522" y="3116466"/>
            <a:ext cx="85427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900000" flipV="1">
            <a:off x="3227522" y="3599567"/>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90590" y="4272483"/>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0700000" flipV="1">
            <a:off x="2378746" y="5015739"/>
            <a:ext cx="329358" cy="547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140153" y="3598989"/>
            <a:ext cx="583477" cy="2110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192905" y="3465123"/>
            <a:ext cx="579535" cy="5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64702" y="3432509"/>
            <a:ext cx="816944" cy="58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31539" y="3944598"/>
            <a:ext cx="382318"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108935" y="4565563"/>
            <a:ext cx="202751" cy="337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29928" y="5275526"/>
            <a:ext cx="93453" cy="320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311483" y="2965929"/>
            <a:ext cx="787808" cy="2110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190922" y="2890660"/>
            <a:ext cx="1001983" cy="541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432249" y="2818667"/>
            <a:ext cx="1349397" cy="459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625351" y="3226183"/>
            <a:ext cx="639587" cy="5289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153658" y="3810003"/>
            <a:ext cx="389767" cy="669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71003" y="4642465"/>
            <a:ext cx="223708" cy="8580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613370" y="3863456"/>
            <a:ext cx="583477" cy="1055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482672" y="3810003"/>
            <a:ext cx="76298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491878" y="3834146"/>
            <a:ext cx="579535" cy="82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3848415" y="4057145"/>
            <a:ext cx="583477" cy="3752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529331" y="4565563"/>
            <a:ext cx="202751" cy="576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3435878" y="5289483"/>
            <a:ext cx="46726" cy="455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347188" y="5407092"/>
            <a:ext cx="4646295" cy="312420"/>
          </a:xfrm>
          <a:prstGeom prst="rect">
            <a:avLst/>
          </a:prstGeom>
        </p:spPr>
      </p:pic>
      <p:cxnSp>
        <p:nvCxnSpPr>
          <p:cNvPr id="119" name="Straight Arrow Connector 118"/>
          <p:cNvCxnSpPr/>
          <p:nvPr/>
        </p:nvCxnSpPr>
        <p:spPr>
          <a:xfrm flipV="1">
            <a:off x="3307142" y="3810003"/>
            <a:ext cx="2214422" cy="1455800"/>
          </a:xfrm>
          <a:prstGeom prst="straightConnector1">
            <a:avLst/>
          </a:prstGeom>
          <a:ln w="38100">
            <a:solidFill>
              <a:srgbClr val="3BFFA6"/>
            </a:solidFill>
            <a:tailEnd type="arrow"/>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602963" y="4417888"/>
            <a:ext cx="226695" cy="240030"/>
          </a:xfrm>
          <a:prstGeom prst="rect">
            <a:avLst/>
          </a:prstGeom>
        </p:spPr>
      </p:pic>
      <p:sp>
        <p:nvSpPr>
          <p:cNvPr id="123" name="Rectangle 122"/>
          <p:cNvSpPr/>
          <p:nvPr/>
        </p:nvSpPr>
        <p:spPr>
          <a:xfrm>
            <a:off x="4347188" y="5289483"/>
            <a:ext cx="4796812" cy="500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125" name="Elbow Connector 124"/>
          <p:cNvCxnSpPr>
            <a:stCxn id="123" idx="0"/>
          </p:cNvCxnSpPr>
          <p:nvPr/>
        </p:nvCxnSpPr>
        <p:spPr>
          <a:xfrm rot="16200000" flipV="1">
            <a:off x="5618242" y="4162131"/>
            <a:ext cx="1373274" cy="881430"/>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36098" y="6049108"/>
            <a:ext cx="85573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Predstavme si prúdiacu vodu a </a:t>
            </a:r>
            <a:r>
              <a:rPr kumimoji="0" lang="sk-SK" sz="22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rýchlosť prúdenia v každom bode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TextBox 4"/>
          <p:cNvSpPr txBox="1"/>
          <p:nvPr/>
        </p:nvSpPr>
        <p:spPr>
          <a:xfrm>
            <a:off x="107504" y="260648"/>
            <a:ext cx="2592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opakovanie</a:t>
            </a:r>
          </a:p>
        </p:txBody>
      </p:sp>
    </p:spTree>
    <p:extLst>
      <p:ext uri="{BB962C8B-B14F-4D97-AF65-F5344CB8AC3E}">
        <p14:creationId xmlns:p14="http://schemas.microsoft.com/office/powerpoint/2010/main" val="2022807231"/>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 name="TextBox 2"/>
          <p:cNvSpPr txBox="1"/>
          <p:nvPr/>
        </p:nvSpPr>
        <p:spPr>
          <a:xfrm>
            <a:off x="251520" y="620688"/>
            <a:ext cx="80032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Pole rýchlosti merajú napríklad hydrológovia</a:t>
            </a:r>
          </a:p>
        </p:txBody>
      </p:sp>
      <p:pic>
        <p:nvPicPr>
          <p:cNvPr id="1026" name="Picture 2" descr="http://www.wagtech.co.uk/system/uploads/attachments/0000/1072/c-flowuse_product_page_light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7904" y="1484784"/>
            <a:ext cx="511256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Zmerajú profil rýchlosti v rieke, tvar riečneho profilu (hĺbka, šírka) a potom určia prietok vody.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Napríklad typický prietok vody v Dunaji v Bratislave je 2000 m</a:t>
            </a:r>
            <a:r>
              <a:rPr kumimoji="0" lang="sk-SK" sz="2000" b="0" i="0" u="none" strike="noStrike" kern="0" cap="none" spc="0" normalizeH="0" baseline="30000" noProof="0" dirty="0">
                <a:ln>
                  <a:noFill/>
                </a:ln>
                <a:solidFill>
                  <a:sysClr val="windowText" lastClr="000000"/>
                </a:solidFill>
                <a:effectLst/>
                <a:uLnTx/>
                <a:uFillTx/>
                <a:latin typeface="Calibri" panose="020F0502020204030204"/>
                <a:ea typeface="+mn-ea"/>
                <a:cs typeface="+mn-cs"/>
              </a:rPr>
              <a:t>3</a:t>
            </a: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 = 2.10</a:t>
            </a:r>
            <a:r>
              <a:rPr kumimoji="0" lang="sk-SK" sz="2000" b="0" i="0" u="none" strike="noStrike" kern="0" cap="none" spc="0" normalizeH="0" baseline="30000" noProof="0" dirty="0">
                <a:ln>
                  <a:noFill/>
                </a:ln>
                <a:solidFill>
                  <a:sysClr val="windowText" lastClr="000000"/>
                </a:solidFill>
                <a:effectLst/>
                <a:uLnTx/>
                <a:uFillTx/>
                <a:latin typeface="Calibri" panose="020F0502020204030204"/>
                <a:ea typeface="+mn-ea"/>
                <a:cs typeface="+mn-cs"/>
              </a:rPr>
              <a:t>6</a:t>
            </a: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kg/s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Hustota prúdu vody v jednotkách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kgm</a:t>
            </a:r>
            <a:r>
              <a:rPr kumimoji="0" lang="sk-SK" sz="2000" b="0" i="0" u="none" strike="noStrike" kern="0" cap="none" spc="0" normalizeH="0" baseline="30000" noProof="0" dirty="0">
                <a:ln>
                  <a:noFill/>
                </a:ln>
                <a:solidFill>
                  <a:sysClr val="windowText" lastClr="000000"/>
                </a:solidFill>
                <a:effectLst/>
                <a:uLnTx/>
                <a:uFillTx/>
                <a:latin typeface="Calibri" panose="020F0502020204030204"/>
                <a:ea typeface="+mn-ea"/>
                <a:cs typeface="+mn-cs"/>
              </a:rPr>
              <a:t>-2</a:t>
            </a: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a:t>
            </a:r>
            <a:r>
              <a:rPr kumimoji="0" lang="sk-SK" sz="2000" b="0" i="0" u="none" strike="noStrike" kern="0" cap="none" spc="0" normalizeH="0" baseline="30000" noProof="0" dirty="0">
                <a:ln>
                  <a:noFill/>
                </a:ln>
                <a:solidFill>
                  <a:sysClr val="windowText" lastClr="000000"/>
                </a:solidFill>
                <a:effectLst/>
                <a:uLnTx/>
                <a:uFillTx/>
                <a:latin typeface="Calibri" panose="020F0502020204030204"/>
                <a:ea typeface="+mn-ea"/>
                <a:cs typeface="+mn-cs"/>
              </a:rPr>
              <a:t>-1</a:t>
            </a: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je daná vzorcom</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148064" y="4198907"/>
            <a:ext cx="739140" cy="2895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4653136"/>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Ak ma zaujímajú prietoky, môžem namiesto vektorového poľa rýchlosti uvažovať rovno vektorové pole hustoty prúdu </a:t>
                </a:r>
                <a14:m>
                  <m:oMath xmlns:m="http://schemas.openxmlformats.org/officeDocument/2006/math">
                    <m:acc>
                      <m:accPr>
                        <m:chr m:val="⃗"/>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ctrlPr>
                      </m:acc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mn-ea"/>
                            <a:cs typeface="+mn-cs"/>
                          </a:rPr>
                          <m:t>𝑗</m:t>
                        </m:r>
                      </m:e>
                    </m:acc>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mn-ea"/>
                        <a:cs typeface="+mn-cs"/>
                      </a:rPr>
                      <m:t>(</m:t>
                    </m:r>
                    <m:acc>
                      <m:accPr>
                        <m:chr m:val="⃗"/>
                        <m:ctrlP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mn-ea"/>
                            <a:cs typeface="+mn-cs"/>
                          </a:rPr>
                        </m:ctrlPr>
                      </m:accPr>
                      <m:e>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mn-ea"/>
                            <a:cs typeface="+mn-cs"/>
                          </a:rPr>
                          <m:t>𝑟</m:t>
                        </m:r>
                      </m:e>
                    </m:acc>
                    <m:r>
                      <a:rPr kumimoji="0" lang="en-US" sz="2000" b="0" i="1" u="none" strike="noStrike" kern="0" cap="none" spc="0" normalizeH="0" baseline="0" noProof="0" dirty="0" smtClean="0">
                        <a:ln>
                          <a:noFill/>
                        </a:ln>
                        <a:solidFill>
                          <a:sysClr val="windowText" lastClr="000000"/>
                        </a:solidFill>
                        <a:effectLst/>
                        <a:uLnTx/>
                        <a:uFillTx/>
                        <a:latin typeface="Cambria Math" panose="02040503050406030204" pitchFamily="18" charset="0"/>
                        <a:ea typeface="+mn-ea"/>
                        <a:cs typeface="+mn-cs"/>
                      </a:rPr>
                      <m:t>)</m:t>
                    </m:r>
                  </m:oMath>
                </a14:m>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t>
                </a:r>
                <a:endParaRPr kumimoji="0" lang="sk-SK" sz="20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528" y="4653136"/>
                <a:ext cx="8496944" cy="707886"/>
              </a:xfrm>
              <a:prstGeom prst="rect">
                <a:avLst/>
              </a:prstGeom>
              <a:blipFill rotWithShape="0">
                <a:blip r:embed="rId7"/>
                <a:stretch>
                  <a:fillRect l="-717" t="-4310" r="-646" b="-14655"/>
                </a:stretch>
              </a:blipFill>
            </p:spPr>
            <p:txBody>
              <a:bodyPr/>
              <a:lstStyle/>
              <a:p>
                <a:r>
                  <a:rPr lang="sk-SK">
                    <a:noFill/>
                  </a:rPr>
                  <a:t> </a:t>
                </a:r>
              </a:p>
            </p:txBody>
          </p:sp>
        </mc:Fallback>
      </mc:AlternateContent>
      <p:sp>
        <p:nvSpPr>
          <p:cNvPr id="8" name="TextBox 7"/>
          <p:cNvSpPr txBox="1"/>
          <p:nvPr/>
        </p:nvSpPr>
        <p:spPr>
          <a:xfrm>
            <a:off x="179512" y="116632"/>
            <a:ext cx="2592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opakovanie</a:t>
            </a:r>
          </a:p>
        </p:txBody>
      </p:sp>
    </p:spTree>
    <p:extLst>
      <p:ext uri="{BB962C8B-B14F-4D97-AF65-F5344CB8AC3E}">
        <p14:creationId xmlns:p14="http://schemas.microsoft.com/office/powerpoint/2010/main" val="1355776962"/>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_1&#10;\end{align*}&#10;\end{document}&#10;"/>
  <p:tag name="IGUANATEXSIZE" val="16"/>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_{x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k v(\vek r)\mbox{~~resp.~~}\vek v(t,\vek r)&#10;\end{align*}&#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color}&#10;\def \vek{\overrightarrow}&#10;\begin{document}&#10;\begin{align*}&#10;\color{red}&#10;\vek v(\vek r)=(v_x(x,y,z),v_y(x,y,z),v_z(x,y,z))&#10;\end{align*}&#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color}&#10;\def \vek{\overrightarrow}&#10;\begin{document}&#10;\begin{align*}&#10;\color{green}&#10;\vek r&#10;\end{align*}&#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j = \varrho\vec v\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 S_1=v_2S_2&#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vec v.\overrightarrow{dS}=0&#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1&#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frac{1}{2}\varrho \Delta V v_1^2+\varrho \Delta Vgy_1 &#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frac{1}{2}\varrho \Delta V v_2^2+\varrho \Delta Vgy_2 &#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_2&#10;\end{align*}&#10;\end{document}&#10;"/>
  <p:tag name="IGUANATEXSIZE" val="16"/>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E_1+\delta A&#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_1 = p_1S_1v_1\Delta t&#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_2 = -p_2S_2v_2\Delta t&#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 = \delta A_1+\delta A_2=p_1S_1v_1\Delta t-p_2S_2v_2\Delta t&#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varrho \Delta V v_2^2+\varrho \Delta Vgy_2-&#10;\frac{1}{2}\varrho \Delta V v_1^2-\varrho \Delta Vgy_1 =&#10;p_1S_1v_1\Delta t-p_2S_2v_2\Delta t&#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_1v_1\Delta t=S_2v_2\Delta t=\Delta V&#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varrho v_2^2+\varrho gy_2+p_2=&#10;\frac{1}{2}\varrho v_1^2+\varrho gy_1 +p_1&#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varrho v^2+\varrho gy+p=\text{const}&#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varrho v^2+\varrho gy+p=\text{const}&#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varrho v^2+\varrho \varphi(\vec r)+p=\text{cons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p_2S-p_1S=\varrho Vg=\varrho S(h_2-h_1)g&#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2-p_1 = \varrho g(h_2-h_1)&#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h\varrho g&#10;\end{align*}&#10;\end{document}&#10;"/>
  <p:tag name="IGUANATEXSIZE" val="22"/>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igma_x=-\eta \frac{\partial v_x}{\partial y}&#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_{x1}&#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12669</TotalTime>
  <Words>1608</Words>
  <Application>Microsoft Office PowerPoint</Application>
  <PresentationFormat>On-screen Show (4:3)</PresentationFormat>
  <Paragraphs>99</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Cambria Math</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284</cp:revision>
  <cp:lastPrinted>2015-09-13T13:00:45Z</cp:lastPrinted>
  <dcterms:created xsi:type="dcterms:W3CDTF">2015-08-28T08:22:37Z</dcterms:created>
  <dcterms:modified xsi:type="dcterms:W3CDTF">2019-03-26T08:10:20Z</dcterms:modified>
</cp:coreProperties>
</file>