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5"/>
  </p:notesMasterIdLst>
  <p:sldIdLst>
    <p:sldId id="289" r:id="rId3"/>
    <p:sldId id="290" r:id="rId4"/>
    <p:sldId id="345" r:id="rId5"/>
    <p:sldId id="346" r:id="rId6"/>
    <p:sldId id="291" r:id="rId7"/>
    <p:sldId id="347" r:id="rId8"/>
    <p:sldId id="348" r:id="rId9"/>
    <p:sldId id="349" r:id="rId10"/>
    <p:sldId id="350" r:id="rId11"/>
    <p:sldId id="351" r:id="rId12"/>
    <p:sldId id="352" r:id="rId13"/>
    <p:sldId id="353" r:id="rId14"/>
    <p:sldId id="354" r:id="rId15"/>
    <p:sldId id="355" r:id="rId16"/>
    <p:sldId id="356" r:id="rId17"/>
    <p:sldId id="274" r:id="rId18"/>
    <p:sldId id="275" r:id="rId19"/>
    <p:sldId id="276" r:id="rId20"/>
    <p:sldId id="277" r:id="rId21"/>
    <p:sldId id="280" r:id="rId22"/>
    <p:sldId id="281" r:id="rId23"/>
    <p:sldId id="282" r:id="rId24"/>
    <p:sldId id="284" r:id="rId25"/>
    <p:sldId id="285" r:id="rId26"/>
    <p:sldId id="286" r:id="rId27"/>
    <p:sldId id="287" r:id="rId28"/>
    <p:sldId id="301" r:id="rId29"/>
    <p:sldId id="302" r:id="rId30"/>
    <p:sldId id="357" r:id="rId31"/>
    <p:sldId id="358" r:id="rId32"/>
    <p:sldId id="359" r:id="rId33"/>
    <p:sldId id="360" r:id="rId3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5" d="100"/>
          <a:sy n="65" d="100"/>
        </p:scale>
        <p:origin x="88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F2036-69AB-4437-98B3-F19FCE9B2F41}" type="datetimeFigureOut">
              <a:rPr lang="en-US" smtClean="0"/>
              <a:t>4/10/2019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903D3-C2F4-4278-94A9-664B029E1AE3}" type="slidenum">
              <a:rPr lang="en-US" smtClean="0"/>
              <a:t>‹#›</a:t>
            </a:fld>
            <a:endParaRPr lang="en-US"/>
          </a:p>
        </p:txBody>
      </p:sp>
    </p:spTree>
    <p:extLst>
      <p:ext uri="{BB962C8B-B14F-4D97-AF65-F5344CB8AC3E}">
        <p14:creationId xmlns:p14="http://schemas.microsoft.com/office/powerpoint/2010/main" val="357158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1E343F-0D28-4986-9D7F-C459744FEACC}" type="slidenum">
              <a:rPr kumimoji="0" lang="sk-S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k-S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234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1DE36B-EE43-4C75-8872-A0418CB706D7}" type="datetimeFigureOut">
              <a:rPr lang="en-US" smtClean="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288347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DE36B-EE43-4C75-8872-A0418CB706D7}" type="datetimeFigureOut">
              <a:rPr lang="en-US" smtClean="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421814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DE36B-EE43-4C75-8872-A0418CB706D7}" type="datetimeFigureOut">
              <a:rPr lang="en-US" smtClean="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3161623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10. 4. 2019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836292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10. 4. 2019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84187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42A3FE-3530-4F7D-AF32-D3D04DE26CB8}" type="datetimeFigureOut">
              <a:rPr lang="sk-SK" smtClean="0"/>
              <a:t>10. 4. 2019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202265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F142A3FE-3530-4F7D-AF32-D3D04DE26CB8}" type="datetimeFigureOut">
              <a:rPr lang="sk-SK" smtClean="0"/>
              <a:t>10. 4. 2019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4265407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F142A3FE-3530-4F7D-AF32-D3D04DE26CB8}" type="datetimeFigureOut">
              <a:rPr lang="sk-SK" smtClean="0"/>
              <a:t>10. 4. 2019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284069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F142A3FE-3530-4F7D-AF32-D3D04DE26CB8}" type="datetimeFigureOut">
              <a:rPr lang="sk-SK" smtClean="0"/>
              <a:t>10. 4. 2019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653103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2A3FE-3530-4F7D-AF32-D3D04DE26CB8}" type="datetimeFigureOut">
              <a:rPr lang="sk-SK" smtClean="0"/>
              <a:t>10. 4. 2019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00974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10. 4. 2019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256469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DE36B-EE43-4C75-8872-A0418CB706D7}" type="datetimeFigureOut">
              <a:rPr lang="en-US" smtClean="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1732654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42A3FE-3530-4F7D-AF32-D3D04DE26CB8}" type="datetimeFigureOut">
              <a:rPr lang="sk-SK" smtClean="0"/>
              <a:t>10. 4. 2019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917578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10. 4. 2019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3758376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F142A3FE-3530-4F7D-AF32-D3D04DE26CB8}" type="datetimeFigureOut">
              <a:rPr lang="sk-SK" smtClean="0"/>
              <a:t>10. 4. 2019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5C6860D-BD61-40CF-A6C8-13A1495E506D}" type="slidenum">
              <a:rPr lang="sk-SK" smtClean="0"/>
              <a:t>‹#›</a:t>
            </a:fld>
            <a:endParaRPr lang="sk-SK"/>
          </a:p>
        </p:txBody>
      </p:sp>
    </p:spTree>
    <p:extLst>
      <p:ext uri="{BB962C8B-B14F-4D97-AF65-F5344CB8AC3E}">
        <p14:creationId xmlns:p14="http://schemas.microsoft.com/office/powerpoint/2010/main" val="417016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DE36B-EE43-4C75-8872-A0418CB706D7}" type="datetimeFigureOut">
              <a:rPr lang="en-US" smtClean="0"/>
              <a:t>4/10/2019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178038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1DE36B-EE43-4C75-8872-A0418CB706D7}" type="datetimeFigureOut">
              <a:rPr lang="en-US" smtClean="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205711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1DE36B-EE43-4C75-8872-A0418CB706D7}" type="datetimeFigureOut">
              <a:rPr lang="en-US" smtClean="0"/>
              <a:t>4/10/2019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30868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1DE36B-EE43-4C75-8872-A0418CB706D7}" type="datetimeFigureOut">
              <a:rPr lang="en-US" smtClean="0"/>
              <a:t>4/10/2019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181824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57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1DE36B-EE43-4C75-8872-A0418CB706D7}" type="datetimeFigureOut">
              <a:rPr lang="en-US" smtClean="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80954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1DE36B-EE43-4C75-8872-A0418CB706D7}" type="datetimeFigureOut">
              <a:rPr lang="en-US" smtClean="0"/>
              <a:t>4/10/2019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823058-5E0E-41BC-A830-5C8D4B66250F}" type="slidenum">
              <a:rPr lang="en-US" smtClean="0"/>
              <a:t>‹#›</a:t>
            </a:fld>
            <a:endParaRPr lang="en-US" dirty="0"/>
          </a:p>
        </p:txBody>
      </p:sp>
    </p:spTree>
    <p:extLst>
      <p:ext uri="{BB962C8B-B14F-4D97-AF65-F5344CB8AC3E}">
        <p14:creationId xmlns:p14="http://schemas.microsoft.com/office/powerpoint/2010/main" val="86669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DE36B-EE43-4C75-8872-A0418CB706D7}" type="datetimeFigureOut">
              <a:rPr lang="en-US" smtClean="0"/>
              <a:t>4/10/2019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23058-5E0E-41BC-A830-5C8D4B66250F}" type="slidenum">
              <a:rPr lang="en-US" smtClean="0"/>
              <a:t>‹#›</a:t>
            </a:fld>
            <a:endParaRPr lang="en-US" dirty="0"/>
          </a:p>
        </p:txBody>
      </p:sp>
    </p:spTree>
    <p:extLst>
      <p:ext uri="{BB962C8B-B14F-4D97-AF65-F5344CB8AC3E}">
        <p14:creationId xmlns:p14="http://schemas.microsoft.com/office/powerpoint/2010/main" val="36240364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2A3FE-3530-4F7D-AF32-D3D04DE26CB8}" type="datetimeFigureOut">
              <a:rPr lang="sk-SK" smtClean="0"/>
              <a:t>10. 4. 2019</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6860D-BD61-40CF-A6C8-13A1495E506D}" type="slidenum">
              <a:rPr lang="sk-SK" smtClean="0"/>
              <a:t>‹#›</a:t>
            </a:fld>
            <a:endParaRPr lang="sk-SK"/>
          </a:p>
        </p:txBody>
      </p:sp>
    </p:spTree>
    <p:extLst>
      <p:ext uri="{BB962C8B-B14F-4D97-AF65-F5344CB8AC3E}">
        <p14:creationId xmlns:p14="http://schemas.microsoft.com/office/powerpoint/2010/main" val="10681506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11"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31.png"/><Relationship Id="rId4" Type="http://schemas.openxmlformats.org/officeDocument/2006/relationships/slideLayout" Target="../slideLayouts/slideLayout7.xml"/><Relationship Id="rId9" Type="http://schemas.openxmlformats.org/officeDocument/2006/relationships/image" Target="../media/image116.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34.xml"/><Relationship Id="rId7" Type="http://schemas.openxmlformats.org/officeDocument/2006/relationships/image" Target="../media/image119.png"/><Relationship Id="rId2" Type="http://schemas.openxmlformats.org/officeDocument/2006/relationships/tags" Target="../tags/tag33.xml"/><Relationship Id="rId1" Type="http://schemas.openxmlformats.org/officeDocument/2006/relationships/tags" Target="../tags/tag32.xml"/><Relationship Id="rId11" Type="http://schemas.openxmlformats.org/officeDocument/2006/relationships/image" Target="../media/image35.png"/><Relationship Id="rId10" Type="http://schemas.openxmlformats.org/officeDocument/2006/relationships/image" Target="../media/image122.png"/><Relationship Id="rId4" Type="http://schemas.openxmlformats.org/officeDocument/2006/relationships/slideLayout" Target="../slideLayouts/slideLayout7.xml"/><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5.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7.xml"/><Relationship Id="rId7" Type="http://schemas.openxmlformats.org/officeDocument/2006/relationships/image" Target="../media/image12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25.png"/><Relationship Id="rId10" Type="http://schemas.openxmlformats.org/officeDocument/2006/relationships/image" Target="../media/image39.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tags" Target="../tags/tag42.xml"/><Relationship Id="rId7" Type="http://schemas.openxmlformats.org/officeDocument/2006/relationships/image" Target="../media/image125.png"/><Relationship Id="rId12" Type="http://schemas.openxmlformats.org/officeDocument/2006/relationships/image" Target="../media/image42.png"/><Relationship Id="rId2" Type="http://schemas.openxmlformats.org/officeDocument/2006/relationships/tags" Target="../tags/tag41.xml"/><Relationship Id="rId1" Type="http://schemas.openxmlformats.org/officeDocument/2006/relationships/tags" Target="../tags/tag40.xml"/><Relationship Id="rId11"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slideLayout" Target="../slideLayouts/slideLayout7.xml"/><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image" Target="../media/image44.png"/><Relationship Id="rId2" Type="http://schemas.openxmlformats.org/officeDocument/2006/relationships/slideLayout" Target="../slideLayouts/slideLayout18.xml"/><Relationship Id="rId1" Type="http://schemas.openxmlformats.org/officeDocument/2006/relationships/tags" Target="../tags/tag43.xml"/><Relationship Id="rId6" Type="http://schemas.openxmlformats.org/officeDocument/2006/relationships/image" Target="../media/image140.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8.xml"/><Relationship Id="rId1" Type="http://schemas.openxmlformats.org/officeDocument/2006/relationships/tags" Target="../tags/tag44.xml"/><Relationship Id="rId6" Type="http://schemas.openxmlformats.org/officeDocument/2006/relationships/image" Target="../media/image17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6.png"/><Relationship Id="rId2" Type="http://schemas.openxmlformats.org/officeDocument/2006/relationships/slideLayout" Target="../slideLayouts/slideLayout18.xml"/><Relationship Id="rId1" Type="http://schemas.openxmlformats.org/officeDocument/2006/relationships/tags" Target="../tags/tag45.xml"/><Relationship Id="rId6" Type="http://schemas.openxmlformats.org/officeDocument/2006/relationships/image" Target="../media/image180.png"/></Relationships>
</file>

<file path=ppt/slides/_rels/slide27.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tags" Target="../tags/tag48.xml"/><Relationship Id="rId12" Type="http://schemas.openxmlformats.org/officeDocument/2006/relationships/image" Target="../media/image51.png"/><Relationship Id="rId2" Type="http://schemas.openxmlformats.org/officeDocument/2006/relationships/tags" Target="../tags/tag47.xml"/><Relationship Id="rId1" Type="http://schemas.openxmlformats.org/officeDocument/2006/relationships/tags" Target="../tags/tag46.xml"/><Relationship Id="rId11" Type="http://schemas.openxmlformats.org/officeDocument/2006/relationships/image" Target="../media/image50.png"/><Relationship Id="rId5" Type="http://schemas.openxmlformats.org/officeDocument/2006/relationships/image" Target="../media/image47.png"/><Relationship Id="rId10" Type="http://schemas.openxmlformats.org/officeDocument/2006/relationships/image" Target="../media/image49.png"/><Relationship Id="rId4" Type="http://schemas.openxmlformats.org/officeDocument/2006/relationships/slideLayout" Target="../slideLayouts/slideLayout18.xml"/><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8.xml"/><Relationship Id="rId1" Type="http://schemas.openxmlformats.org/officeDocument/2006/relationships/tags" Target="../tags/tag49.xml"/><Relationship Id="rId6" Type="http://schemas.openxmlformats.org/officeDocument/2006/relationships/image" Target="../media/image200.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image" Target="../media/image780.png"/><Relationship Id="rId2" Type="http://schemas.openxmlformats.org/officeDocument/2006/relationships/tags" Target="../tags/tag5.xml"/><Relationship Id="rId1" Type="http://schemas.openxmlformats.org/officeDocument/2006/relationships/tags" Target="../tags/tag4.xml"/><Relationship Id="rId11"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slideLayout" Target="../slideLayouts/slideLayout7.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0.xml"/><Relationship Id="rId6" Type="http://schemas.openxmlformats.org/officeDocument/2006/relationships/image" Target="../media/image44.png"/><Relationship Id="rId5" Type="http://schemas.openxmlformats.org/officeDocument/2006/relationships/image" Target="../media/image2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18.xml"/><Relationship Id="rId6" Type="http://schemas.openxmlformats.org/officeDocument/2006/relationships/image" Target="../media/image240.png"/></Relationships>
</file>

<file path=ppt/slides/_rels/slide4.xml.rels><?xml version="1.0" encoding="UTF-8" standalone="yes"?>
<Relationships xmlns="http://schemas.openxmlformats.org/package/2006/relationships"><Relationship Id="rId13" Type="http://schemas.openxmlformats.org/officeDocument/2006/relationships/image" Target="../media/image12.png"/><Relationship Id="rId3" Type="http://schemas.openxmlformats.org/officeDocument/2006/relationships/tags" Target="../tags/tag9.xml"/><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840.png"/><Relationship Id="rId4" Type="http://schemas.openxmlformats.org/officeDocument/2006/relationships/tags" Target="../tags/tag10.xml"/></Relationships>
</file>

<file path=ppt/slides/_rels/slide5.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tags" Target="../tags/tag13.xml"/><Relationship Id="rId12" Type="http://schemas.openxmlformats.org/officeDocument/2006/relationships/image" Target="../media/image1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hyperlink" Target="http://www.amazon.com/Differential-Geometry-Lie-Groups-Physicists/dp/0521187966" TargetMode="External"/><Relationship Id="rId11" Type="http://schemas.openxmlformats.org/officeDocument/2006/relationships/image" Target="../media/image14.png"/><Relationship Id="rId5" Type="http://schemas.openxmlformats.org/officeDocument/2006/relationships/slideLayout" Target="../slideLayouts/slideLayout7.xml"/><Relationship Id="rId10" Type="http://schemas.openxmlformats.org/officeDocument/2006/relationships/image" Target="../media/image13.png"/><Relationship Id="rId4" Type="http://schemas.openxmlformats.org/officeDocument/2006/relationships/tags" Target="../tags/tag14.xml"/><Relationship Id="rId9" Type="http://schemas.openxmlformats.org/officeDocument/2006/relationships/image" Target="../media/image88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tags" Target="../tags/tag19.xml"/><Relationship Id="rId12" Type="http://schemas.openxmlformats.org/officeDocument/2006/relationships/image" Target="../media/image98.png"/><Relationship Id="rId2" Type="http://schemas.openxmlformats.org/officeDocument/2006/relationships/tags" Target="../tags/tag18.xml"/><Relationship Id="rId16" Type="http://schemas.openxmlformats.org/officeDocument/2006/relationships/image" Target="../media/image102.png"/><Relationship Id="rId1" Type="http://schemas.openxmlformats.org/officeDocument/2006/relationships/tags" Target="../tags/tag17.xml"/><Relationship Id="rId6" Type="http://schemas.openxmlformats.org/officeDocument/2006/relationships/slideLayout" Target="../slideLayouts/slideLayout7.xml"/><Relationship Id="rId11" Type="http://schemas.openxmlformats.org/officeDocument/2006/relationships/image" Target="../media/image20.png"/><Relationship Id="rId5" Type="http://schemas.openxmlformats.org/officeDocument/2006/relationships/tags" Target="../tags/tag21.xml"/><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tags" Target="../tags/tag20.xml"/><Relationship Id="rId9" Type="http://schemas.openxmlformats.org/officeDocument/2006/relationships/image" Target="../media/image950.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png"/><Relationship Id="rId3" Type="http://schemas.openxmlformats.org/officeDocument/2006/relationships/tags" Target="../tags/tag24.xml"/><Relationship Id="rId12" Type="http://schemas.openxmlformats.org/officeDocument/2006/relationships/image" Target="../media/image25.png"/><Relationship Id="rId2" Type="http://schemas.openxmlformats.org/officeDocument/2006/relationships/tags" Target="../tags/tag23.xml"/><Relationship Id="rId1" Type="http://schemas.openxmlformats.org/officeDocument/2006/relationships/tags" Target="../tags/tag22.xml"/><Relationship Id="rId11" Type="http://schemas.openxmlformats.org/officeDocument/2006/relationships/image" Target="../media/image105.png"/><Relationship Id="rId5" Type="http://schemas.openxmlformats.org/officeDocument/2006/relationships/slideLayout" Target="../slideLayouts/slideLayout7.xml"/><Relationship Id="rId15" Type="http://schemas.openxmlformats.org/officeDocument/2006/relationships/image" Target="../media/image109.png"/><Relationship Id="rId10" Type="http://schemas.openxmlformats.org/officeDocument/2006/relationships/image" Target="../media/image24.png"/><Relationship Id="rId4" Type="http://schemas.openxmlformats.org/officeDocument/2006/relationships/tags" Target="../tags/tag25.xml"/><Relationship Id="rId9" Type="http://schemas.openxmlformats.org/officeDocument/2006/relationships/image" Target="../media/image19.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8.xml"/><Relationship Id="rId7" Type="http://schemas.openxmlformats.org/officeDocument/2006/relationships/image" Target="../media/image110.png"/><Relationship Id="rId2" Type="http://schemas.openxmlformats.org/officeDocument/2006/relationships/tags" Target="../tags/tag27.xml"/><Relationship Id="rId1" Type="http://schemas.openxmlformats.org/officeDocument/2006/relationships/tags" Target="../tags/tag26.xml"/><Relationship Id="rId10" Type="http://schemas.openxmlformats.org/officeDocument/2006/relationships/image" Target="../media/image29.png"/><Relationship Id="rId4" Type="http://schemas.openxmlformats.org/officeDocument/2006/relationships/slideLayout" Target="../slideLayouts/slideLayout7.xm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44966" y="1349298"/>
            <a:ext cx="86087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dobré „mať v oku“ pravdepodobnosti niekoľkých štandardných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odchýliek</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od strednej hodnoty</a:t>
            </a:r>
          </a:p>
        </p:txBody>
      </p:sp>
      <p:pic>
        <p:nvPicPr>
          <p:cNvPr id="6" name="Picture 5"/>
          <p:cNvPicPr>
            <a:picLocks noChangeAspect="1"/>
          </p:cNvPicPr>
          <p:nvPr/>
        </p:nvPicPr>
        <p:blipFill rotWithShape="1">
          <a:blip r:embed="rId5"/>
          <a:srcRect l="3181" t="17208" b="15166"/>
          <a:stretch/>
        </p:blipFill>
        <p:spPr>
          <a:xfrm>
            <a:off x="1184574" y="2090057"/>
            <a:ext cx="5760895" cy="2754086"/>
          </a:xfrm>
          <a:prstGeom prst="rect">
            <a:avLst/>
          </a:prstGeom>
        </p:spPr>
      </p:pic>
      <p:sp>
        <p:nvSpPr>
          <p:cNvPr id="5" name="TextBox 4"/>
          <p:cNvSpPr txBox="1"/>
          <p:nvPr/>
        </p:nvSpPr>
        <p:spPr>
          <a:xfrm>
            <a:off x="847493"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Príklad: </a:t>
            </a:r>
            <a:r>
              <a:rPr kumimoji="0" lang="sk-SK"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Gaussovo</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(normálne) rozdelenie</a:t>
            </a:r>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585029" y="5087257"/>
            <a:ext cx="1487805" cy="205740"/>
          </a:xfrm>
          <a:prstGeom prst="rect">
            <a:avLst/>
          </a:prstGeom>
        </p:spPr>
      </p:pic>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585029" y="5479142"/>
            <a:ext cx="1487805" cy="205740"/>
          </a:xfrm>
          <a:prstGeom prst="rect">
            <a:avLst/>
          </a:prstGeom>
        </p:spPr>
      </p:pic>
      <p:pic>
        <p:nvPicPr>
          <p:cNvPr id="12" name="Picture 11"/>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606801" y="5881913"/>
            <a:ext cx="1487805" cy="205740"/>
          </a:xfrm>
          <a:prstGeom prst="rect">
            <a:avLst/>
          </a:prstGeom>
        </p:spPr>
      </p:pic>
      <p:sp>
        <p:nvSpPr>
          <p:cNvPr id="13" name="Rectangle 12"/>
          <p:cNvSpPr/>
          <p:nvPr/>
        </p:nvSpPr>
        <p:spPr>
          <a:xfrm>
            <a:off x="3407229" y="4963886"/>
            <a:ext cx="1828800" cy="13498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538097"/>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Continuous random events: more dimensions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Independent variables</a:t>
            </a:r>
          </a:p>
        </p:txBody>
      </p:sp>
      <p:pic>
        <p:nvPicPr>
          <p:cNvPr id="13" name="Picture 1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15789" y="1979633"/>
            <a:ext cx="7269480" cy="2033397"/>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00416" y="1089764"/>
                <a:ext cx="87431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Now we prove the necessary condition. Let us choose the regions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be very small intervals around specific (but arbitrary) values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Let us denote those small intervals 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𝑑</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 get</a:t>
                </a:r>
              </a:p>
            </p:txBody>
          </p:sp>
        </mc:Choice>
        <mc:Fallback xmlns="">
          <p:sp>
            <p:nvSpPr>
              <p:cNvPr id="4" name="TextBox 3"/>
              <p:cNvSpPr txBox="1">
                <a:spLocks noRot="1" noChangeAspect="1" noMove="1" noResize="1" noEditPoints="1" noAdjustHandles="1" noChangeArrowheads="1" noChangeShapeType="1" noTextEdit="1"/>
              </p:cNvSpPr>
              <p:nvPr/>
            </p:nvSpPr>
            <p:spPr>
              <a:xfrm>
                <a:off x="200416" y="1089764"/>
                <a:ext cx="8743168" cy="923330"/>
              </a:xfrm>
              <a:prstGeom prst="rect">
                <a:avLst/>
              </a:prstGeom>
              <a:blipFill rotWithShape="0">
                <a:blip r:embed="rId8"/>
                <a:stretch>
                  <a:fillRect l="-628" t="-3974" r="-1046"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00416" y="4042199"/>
                <a:ext cx="8442543"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Since the conditional probability is independent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 can write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Comparing the two results, we 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since the values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are arbitrary, we have proven the factorization.</a:t>
                </a:r>
              </a:p>
            </p:txBody>
          </p:sp>
        </mc:Choice>
        <mc:Fallback xmlns="">
          <p:sp>
            <p:nvSpPr>
              <p:cNvPr id="14" name="TextBox 13"/>
              <p:cNvSpPr txBox="1">
                <a:spLocks noRot="1" noChangeAspect="1" noMove="1" noResize="1" noEditPoints="1" noAdjustHandles="1" noChangeArrowheads="1" noChangeShapeType="1" noTextEdit="1"/>
              </p:cNvSpPr>
              <p:nvPr/>
            </p:nvSpPr>
            <p:spPr>
              <a:xfrm>
                <a:off x="200416" y="4042199"/>
                <a:ext cx="8442543" cy="2585323"/>
              </a:xfrm>
              <a:prstGeom prst="rect">
                <a:avLst/>
              </a:prstGeom>
              <a:blipFill rotWithShape="0">
                <a:blip r:embed="rId9"/>
                <a:stretch>
                  <a:fillRect l="-650" t="-1179" b="-2830"/>
                </a:stretch>
              </a:blipFill>
            </p:spPr>
            <p:txBody>
              <a:bodyPr/>
              <a:lstStyle/>
              <a:p>
                <a:r>
                  <a:rPr lang="en-US">
                    <a:noFill/>
                  </a:rPr>
                  <a:t> </a:t>
                </a:r>
              </a:p>
            </p:txBody>
          </p:sp>
        </mc:Fallback>
      </mc:AlternateContent>
      <p:pic>
        <p:nvPicPr>
          <p:cNvPr id="21" name="Picture 20"/>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860670" y="4519001"/>
            <a:ext cx="7123748" cy="229743"/>
          </a:xfrm>
          <a:prstGeom prst="rect">
            <a:avLst/>
          </a:prstGeom>
        </p:spPr>
      </p:pic>
      <p:pic>
        <p:nvPicPr>
          <p:cNvPr id="22" name="Picture 21"/>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992960" y="5300843"/>
            <a:ext cx="2763774" cy="898398"/>
          </a:xfrm>
          <a:prstGeom prst="rect">
            <a:avLst/>
          </a:prstGeom>
        </p:spPr>
      </p:pic>
    </p:spTree>
    <p:extLst>
      <p:ext uri="{BB962C8B-B14F-4D97-AF65-F5344CB8AC3E}">
        <p14:creationId xmlns:p14="http://schemas.microsoft.com/office/powerpoint/2010/main" val="1161825788"/>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Continuous random events: more dimensions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Mean values</a:t>
            </a:r>
          </a:p>
        </p:txBody>
      </p:sp>
      <mc:AlternateContent xmlns:mc="http://schemas.openxmlformats.org/markup-compatibility/2006" xmlns:a14="http://schemas.microsoft.com/office/drawing/2010/main">
        <mc:Choice Requires="a14">
          <p:sp>
            <p:nvSpPr>
              <p:cNvPr id="4" name="TextBox 3"/>
              <p:cNvSpPr txBox="1"/>
              <p:nvPr/>
            </p:nvSpPr>
            <p:spPr>
              <a:xfrm>
                <a:off x="312234" y="1326995"/>
                <a:ext cx="83188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two random variables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with probability density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Then the following is true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 general</a:t>
                </a:r>
                <a:endPar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12234" y="1326995"/>
                <a:ext cx="8318810" cy="646331"/>
              </a:xfrm>
              <a:prstGeom prst="rect">
                <a:avLst/>
              </a:prstGeom>
              <a:blipFill rotWithShape="0">
                <a:blip r:embed="rId7"/>
                <a:stretch>
                  <a:fillRect l="-586" t="-5660" b="-14151"/>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331737" y="2140563"/>
            <a:ext cx="1361313" cy="216027"/>
          </a:xfrm>
          <a:prstGeom prst="rect">
            <a:avLst/>
          </a:prstGeom>
        </p:spPr>
      </p:pic>
      <p:sp>
        <p:nvSpPr>
          <p:cNvPr id="6" name="TextBox 5"/>
          <p:cNvSpPr txBox="1"/>
          <p:nvPr/>
        </p:nvSpPr>
        <p:spPr>
          <a:xfrm>
            <a:off x="312234" y="2609385"/>
            <a:ext cx="83188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Proof:</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185803" y="3361033"/>
            <a:ext cx="7293483" cy="1702499"/>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12234" y="5241073"/>
                <a:ext cx="81670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two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independent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random variables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with probability density Then the following is true</a:t>
                </a:r>
                <a:endPar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12234" y="5241073"/>
                <a:ext cx="8167052" cy="923330"/>
              </a:xfrm>
              <a:prstGeom prst="rect">
                <a:avLst/>
              </a:prstGeom>
              <a:blipFill rotWithShape="0">
                <a:blip r:embed="rId10"/>
                <a:stretch>
                  <a:fillRect l="-597" t="-3974" r="-522"/>
                </a:stretch>
              </a:blipFill>
            </p:spPr>
            <p:txBody>
              <a:bodyPr/>
              <a:lstStyle/>
              <a:p>
                <a:r>
                  <a:rPr lang="sk-SK">
                    <a:noFill/>
                  </a:rPr>
                  <a:t> </a:t>
                </a:r>
              </a:p>
            </p:txBody>
          </p:sp>
        </mc:Fallback>
      </mc:AlternateContent>
      <p:pic>
        <p:nvPicPr>
          <p:cNvPr id="15" name="Picture 1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281715" y="6056390"/>
            <a:ext cx="930974" cy="181737"/>
          </a:xfrm>
          <a:prstGeom prst="rect">
            <a:avLst/>
          </a:prstGeom>
        </p:spPr>
      </p:pic>
    </p:spTree>
    <p:extLst>
      <p:ext uri="{BB962C8B-B14F-4D97-AF65-F5344CB8AC3E}">
        <p14:creationId xmlns:p14="http://schemas.microsoft.com/office/powerpoint/2010/main" val="3910111728"/>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Continuous random events: more dimensions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Mean values</a:t>
            </a:r>
          </a:p>
        </p:txBody>
      </p:sp>
      <p:sp>
        <p:nvSpPr>
          <p:cNvPr id="3" name="TextBox 2"/>
          <p:cNvSpPr txBox="1"/>
          <p:nvPr/>
        </p:nvSpPr>
        <p:spPr>
          <a:xfrm>
            <a:off x="234175" y="1773044"/>
            <a:ext cx="87202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Proof: for independent variables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we get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176480" y="1837695"/>
            <a:ext cx="1987106" cy="240030"/>
          </a:xfrm>
          <a:prstGeom prst="rect">
            <a:avLst/>
          </a:prstGeom>
        </p:spPr>
      </p:pic>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81069" y="2647355"/>
            <a:ext cx="7936421" cy="836676"/>
          </a:xfrm>
          <a:prstGeom prst="rect">
            <a:avLst/>
          </a:prstGeom>
        </p:spPr>
      </p:pic>
      <p:sp>
        <p:nvSpPr>
          <p:cNvPr id="8" name="TextBox 7"/>
          <p:cNvSpPr txBox="1"/>
          <p:nvPr/>
        </p:nvSpPr>
        <p:spPr>
          <a:xfrm>
            <a:off x="234175" y="3980985"/>
            <a:ext cx="85083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if                    holds, it does not necessarily mean that the variables are independent, even if it often considered as a strong hint for independence.</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285648" y="4098745"/>
            <a:ext cx="930974" cy="181737"/>
          </a:xfrm>
          <a:prstGeom prst="rect">
            <a:avLst/>
          </a:prstGeom>
        </p:spPr>
      </p:pic>
    </p:spTree>
    <p:extLst>
      <p:ext uri="{BB962C8B-B14F-4D97-AF65-F5344CB8AC3E}">
        <p14:creationId xmlns:p14="http://schemas.microsoft.com/office/powerpoint/2010/main" val="3963330379"/>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Continuous random events: no bias distribution counterexample</a:t>
            </a:r>
          </a:p>
        </p:txBody>
      </p:sp>
      <mc:AlternateContent xmlns:mc="http://schemas.openxmlformats.org/markup-compatibility/2006" xmlns:a14="http://schemas.microsoft.com/office/drawing/2010/main">
        <mc:Choice Requires="a14">
          <p:sp>
            <p:nvSpPr>
              <p:cNvPr id="3" name="TextBox 2"/>
              <p:cNvSpPr txBox="1"/>
              <p:nvPr/>
            </p:nvSpPr>
            <p:spPr>
              <a:xfrm>
                <a:off x="167265" y="1338146"/>
                <a:ext cx="87537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Consider the following problem. A thin long rigid rod is randomly thrown onto a circle and intersect the circle in two points A,B forming a chord (segment AB). Denote the length of the chord 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Find the probability density for the random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67265" y="1338146"/>
                <a:ext cx="8753708" cy="923330"/>
              </a:xfrm>
              <a:prstGeom prst="rect">
                <a:avLst/>
              </a:prstGeom>
              <a:blipFill rotWithShape="0">
                <a:blip r:embed="rId6"/>
                <a:stretch>
                  <a:fillRect l="-557" t="-3974" r="-348" b="-9934"/>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251366" y="2642839"/>
                <a:ext cx="45720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“Solution”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Without loss of generality we can assume that all the thrown rods are parallel, perpendicular to the dash-dotted line in the figure. So the random event is fully specified by the size of the segment SB denoted 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Using “non-biased” uniform distribution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𝑟</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𝑟</m:t>
                        </m:r>
                      </m:e>
                    </m:d>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 get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251366" y="2642839"/>
                <a:ext cx="4572000" cy="2308324"/>
              </a:xfrm>
              <a:prstGeom prst="rect">
                <a:avLst/>
              </a:prstGeom>
              <a:blipFill rotWithShape="0">
                <a:blip r:embed="rId7"/>
                <a:stretch>
                  <a:fillRect l="-1067" t="-1587" r="-1333" b="-3439"/>
                </a:stretch>
              </a:blipFill>
            </p:spPr>
            <p:txBody>
              <a:bodyPr/>
              <a:lstStyle/>
              <a:p>
                <a:r>
                  <a:rPr lang="sk-SK">
                    <a:noFill/>
                  </a:rPr>
                  <a:t> </a:t>
                </a:r>
              </a:p>
            </p:txBody>
          </p:sp>
        </mc:Fallback>
      </mc:AlternateContent>
      <p:pic>
        <p:nvPicPr>
          <p:cNvPr id="22" name="Picture 21"/>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5615709" y="5066778"/>
            <a:ext cx="1474470" cy="279464"/>
          </a:xfrm>
          <a:prstGeom prst="rect">
            <a:avLst/>
          </a:prstGeom>
        </p:spPr>
      </p:pic>
      <p:pic>
        <p:nvPicPr>
          <p:cNvPr id="25" name="Picture 2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900018" y="5651333"/>
            <a:ext cx="3274695" cy="533210"/>
          </a:xfrm>
          <a:prstGeom prst="rect">
            <a:avLst/>
          </a:prstGeom>
        </p:spPr>
      </p:pic>
      <p:pic>
        <p:nvPicPr>
          <p:cNvPr id="53" name="Picture 52"/>
          <p:cNvPicPr>
            <a:picLocks noChangeAspect="1"/>
          </p:cNvPicPr>
          <p:nvPr/>
        </p:nvPicPr>
        <p:blipFill>
          <a:blip r:embed="rId10"/>
          <a:stretch>
            <a:fillRect/>
          </a:stretch>
        </p:blipFill>
        <p:spPr>
          <a:xfrm>
            <a:off x="294184" y="2320678"/>
            <a:ext cx="3853006" cy="4401693"/>
          </a:xfrm>
          <a:prstGeom prst="rect">
            <a:avLst/>
          </a:prstGeom>
        </p:spPr>
      </p:pic>
    </p:spTree>
    <p:extLst>
      <p:ext uri="{BB962C8B-B14F-4D97-AF65-F5344CB8AC3E}">
        <p14:creationId xmlns:p14="http://schemas.microsoft.com/office/powerpoint/2010/main" val="1339221388"/>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Continuous random events: no bias distribution counterexample</a:t>
            </a:r>
          </a:p>
        </p:txBody>
      </p:sp>
      <mc:AlternateContent xmlns:mc="http://schemas.openxmlformats.org/markup-compatibility/2006" xmlns:a14="http://schemas.microsoft.com/office/drawing/2010/main">
        <mc:Choice Requires="a14">
          <p:sp>
            <p:nvSpPr>
              <p:cNvPr id="3" name="TextBox 2"/>
              <p:cNvSpPr txBox="1"/>
              <p:nvPr/>
            </p:nvSpPr>
            <p:spPr>
              <a:xfrm>
                <a:off x="167265" y="1338146"/>
                <a:ext cx="87537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Consider the following problem. A thin long rigid rod is randomly thrown onto a circle and intersect the circle in two points A,B forming a chord (segment AB). Denote the length of the chord 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Find the probability density for the random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67265" y="1338146"/>
                <a:ext cx="8753708" cy="923330"/>
              </a:xfrm>
              <a:prstGeom prst="rect">
                <a:avLst/>
              </a:prstGeom>
              <a:blipFill rotWithShape="0">
                <a:blip r:embed="rId7"/>
                <a:stretch>
                  <a:fillRect l="-557" t="-3974" r="-348" b="-9934"/>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251366" y="2642839"/>
                <a:ext cx="4785756"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“Solution”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Without loss of generality we can assume that all the thrown rods intersect the circle in the specific point A. So the random event is fully specified by the angle ASB denoted as </a:t>
                </a:r>
                <a14:m>
                  <m:oMath xmlns:m="http://schemas.openxmlformats.org/officeDocument/2006/math">
                    <m:r>
                      <m:rPr>
                        <m:sty m:val="p"/>
                      </m:rP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φ</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Using “non-biased” uniform distribution of </a:t>
                </a:r>
                <a14:m>
                  <m:oMath xmlns:m="http://schemas.openxmlformats.org/officeDocument/2006/math">
                    <m:r>
                      <m:rPr>
                        <m:sty m:val="p"/>
                      </m:rPr>
                      <a:rPr kumimoji="0" lang="el-GR"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φ</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∈(0,2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 get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251366" y="2642839"/>
                <a:ext cx="4785756" cy="2031325"/>
              </a:xfrm>
              <a:prstGeom prst="rect">
                <a:avLst/>
              </a:prstGeom>
              <a:blipFill rotWithShape="0">
                <a:blip r:embed="rId8"/>
                <a:stretch>
                  <a:fillRect l="-1019" t="-1802" b="-3904"/>
                </a:stretch>
              </a:blipFill>
            </p:spPr>
            <p:txBody>
              <a:bodyPr/>
              <a:lstStyle/>
              <a:p>
                <a:r>
                  <a:rPr lang="sk-SK">
                    <a:noFill/>
                  </a:rPr>
                  <a:t> </a:t>
                </a:r>
              </a:p>
            </p:txBody>
          </p:sp>
        </mc:Fallback>
      </mc:AlternateContent>
      <p:pic>
        <p:nvPicPr>
          <p:cNvPr id="21" name="Picture 20"/>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517063" y="4818136"/>
            <a:ext cx="1594485" cy="229743"/>
          </a:xfrm>
          <a:prstGeom prst="rect">
            <a:avLst/>
          </a:prstGeom>
        </p:spPr>
      </p:pic>
      <p:pic>
        <p:nvPicPr>
          <p:cNvPr id="26" name="Picture 2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900018" y="5318833"/>
            <a:ext cx="3104960" cy="533210"/>
          </a:xfrm>
          <a:prstGeom prst="rect">
            <a:avLst/>
          </a:prstGeom>
        </p:spPr>
      </p:pic>
      <p:pic>
        <p:nvPicPr>
          <p:cNvPr id="53" name="Picture 52"/>
          <p:cNvPicPr>
            <a:picLocks noChangeAspect="1"/>
          </p:cNvPicPr>
          <p:nvPr/>
        </p:nvPicPr>
        <p:blipFill>
          <a:blip r:embed="rId11"/>
          <a:stretch>
            <a:fillRect/>
          </a:stretch>
        </p:blipFill>
        <p:spPr>
          <a:xfrm>
            <a:off x="294184" y="2320678"/>
            <a:ext cx="3853006" cy="4401693"/>
          </a:xfrm>
          <a:prstGeom prst="rect">
            <a:avLst/>
          </a:prstGeom>
        </p:spPr>
      </p:pic>
      <p:cxnSp>
        <p:nvCxnSpPr>
          <p:cNvPr id="6" name="Straight Connector 5"/>
          <p:cNvCxnSpPr/>
          <p:nvPr/>
        </p:nvCxnSpPr>
        <p:spPr>
          <a:xfrm>
            <a:off x="1021278" y="4821382"/>
            <a:ext cx="1567543" cy="11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352628" y="4598726"/>
            <a:ext cx="132017" cy="150876"/>
          </a:xfrm>
          <a:prstGeom prst="rect">
            <a:avLst/>
          </a:prstGeom>
        </p:spPr>
      </p:pic>
      <p:cxnSp>
        <p:nvCxnSpPr>
          <p:cNvPr id="14" name="Straight Connector 13"/>
          <p:cNvCxnSpPr/>
          <p:nvPr/>
        </p:nvCxnSpPr>
        <p:spPr>
          <a:xfrm flipH="1">
            <a:off x="2588821" y="3289465"/>
            <a:ext cx="273132" cy="15437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09599" y="4485899"/>
            <a:ext cx="194215" cy="15264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251366" y="6127668"/>
            <a:ext cx="46696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So two equally plausible “solutions”, two different results!</a:t>
            </a:r>
            <a:endPar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41137827"/>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89857" y="740229"/>
                <a:ext cx="8273143" cy="563231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aké sú hlavné rozdiely medzi diskrétnymi a spojitými náhodnými udalosťami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sa experimentálne stanoví pravdepodobnosť nejakej diskrétnej udalosti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definícia strednej hodnoty diskrétnej náhodnej veličiny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variancia diskrétnej náhodnej veličiny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stredná kvadratická odchýlka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je to kumulatívna distribučná funkcia pravdepodobnosti spojitej náhodnej veličiny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hustota pravdepodobnosti spojitej náhodnej veličiny a jej súvis s distribučnou funkciou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normalizácia hustoty pravdepodobnosti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sa vypočíta pomocou hustoty pravdepodobnosti pravdepodobnosť, že náhodná veličina </a:t>
                </a:r>
                <a14:m>
                  <m:oMath xmlns:m="http://schemas.openxmlformats.org/officeDocument/2006/math">
                    <m:r>
                      <a:rPr kumimoji="0" lang="sk-SK"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padne do intervalu </a:t>
                </a:r>
                <a14:m>
                  <m:oMath xmlns:m="http://schemas.openxmlformats.org/officeDocument/2006/math">
                    <m:r>
                      <a:rPr kumimoji="0" lang="sk-SK"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𝑎</m:t>
                    </m:r>
                    <m:r>
                      <a:rPr kumimoji="0" lang="sk-SK"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𝑏</m:t>
                    </m:r>
                    <m:r>
                      <a:rPr kumimoji="0" lang="sk-SK"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oMath>
                </a14:m>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definícia strednej hodnoty náhodnej veličiny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definícia strednej hodnoty funkcie </a:t>
                </a:r>
                <a14:m>
                  <m:oMath xmlns:m="http://schemas.openxmlformats.org/officeDocument/2006/math">
                    <m:r>
                      <a:rPr kumimoji="0" lang="sk-SK"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𝑓</m:t>
                    </m:r>
                    <m:r>
                      <a:rPr kumimoji="0" lang="sk-SK"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náhodnej veličiny </a:t>
                </a:r>
                <a14:m>
                  <m:oMath xmlns:m="http://schemas.openxmlformats.org/officeDocument/2006/math">
                    <m:d>
                      <m:dPr>
                        <m:ctrlPr>
                          <a:rPr kumimoji="0" lang="sk-SK"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ctrlPr>
                      </m:dPr>
                      <m:e>
                        <m:r>
                          <a:rPr kumimoji="0" lang="sk-SK"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e>
                    </m:d>
                  </m:oMath>
                </a14:m>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variancia spojitej náhodnej veličiny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stredná kvadratická odchýlka pre spojitú náhodnú veličinu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rovnomerné náhodné rozdelenie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normálne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Gaussovo</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rozdelenie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súvisí 95%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confidence</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interval so štandardnou odchýlkou pre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Gaussovo</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rozdelenie</a:t>
                </a:r>
              </a:p>
            </p:txBody>
          </p:sp>
        </mc:Choice>
        <mc:Fallback xmlns="">
          <p:sp>
            <p:nvSpPr>
              <p:cNvPr id="2" name="TextBox 1"/>
              <p:cNvSpPr txBox="1">
                <a:spLocks noRot="1" noChangeAspect="1" noMove="1" noResize="1" noEditPoints="1" noAdjustHandles="1" noChangeArrowheads="1" noChangeShapeType="1" noTextEdit="1"/>
              </p:cNvSpPr>
              <p:nvPr/>
            </p:nvSpPr>
            <p:spPr>
              <a:xfrm>
                <a:off x="489857" y="740229"/>
                <a:ext cx="8273143" cy="5632311"/>
              </a:xfrm>
              <a:prstGeom prst="rect">
                <a:avLst/>
              </a:prstGeom>
              <a:blipFill>
                <a:blip r:embed="rId4"/>
                <a:stretch>
                  <a:fillRect l="-442" t="-541" r="-810" b="-758"/>
                </a:stretch>
              </a:blipFill>
            </p:spPr>
            <p:txBody>
              <a:bodyPr/>
              <a:lstStyle/>
              <a:p>
                <a:r>
                  <a:rPr lang="sk-SK">
                    <a:noFill/>
                  </a:rPr>
                  <a:t> </a:t>
                </a:r>
              </a:p>
            </p:txBody>
          </p:sp>
        </mc:Fallback>
      </mc:AlternateContent>
    </p:spTree>
    <p:extLst>
      <p:ext uri="{BB962C8B-B14F-4D97-AF65-F5344CB8AC3E}">
        <p14:creationId xmlns:p14="http://schemas.microsoft.com/office/powerpoint/2010/main" val="1288329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7344816"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Látky sa skladajú z molekúl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Molekuly na seba silovo pôsobia (silami elektromagnetickej povahy, lebo sa skladajú z nabitých častíc)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Molekuly sa hýbu chaotickým tepelným pohybom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Hýbu sa a pôsobia silovo, teda konajú prácu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Práca je mikroskopickej povahy, „nevidíme ju“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Prácu, ktorú koná trpaslík stláčaním piesta vidíme, je to makroskopická práca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Mikroskopicky konaná práca sa volá teplo. Teplo je druh práce, nie druh energie. Konaním práce sa vymieňa, prerozdeľuje energia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Kontakt medzi dvoma objektami, pri ktorom sa koná len mikroskopická tepelná práca sa vola tepelný kontakt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Dva objekty, ktoré boli makroskopicky statické, keď sa dajú do tepelného kontaktu, vo všeobecnosti sa začnú diať makroskopické zmeny ale napokon tie makroskopické zmeny ustanú. Hovoríme, že tepelný kontakt priviedol tie dva objekty do tepelnej rovnováhy.</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7008808"/>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20688"/>
            <a:ext cx="7200800"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Aj objekt  izolovaný od okolia sa nakoniec dostane do stavu, že ustanú všetky makroskopické zmeny, je sám o sebe v rovnováhe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Niekedy dva objekty privedené do tepelného kontaktu nevyvolajú makroskopické zmeny, sú od začiatku v rovnováhe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Otázka je, dá sa nejako zistiť, kedy dva objekty privedené do kontaktu budú hneď v rovnováhe. Odpoveď: keď majú rovnakú teplotu.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Calibri"/>
                <a:ea typeface="+mn-ea"/>
                <a:cs typeface="+mn-cs"/>
              </a:rPr>
              <a:t>Teplota to je také oné, ktoré keď je rovnaké, tak objekty privedené do tepelného kontaktu sú ihneď v rovnováhe bez makroskopických zmien.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Neviem, čo je to teplota, ale vieme že to má vlastnosť testovania vzťahu „byť v rovnováhe“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Dajme si menšiu úlohu, skonštruovať „termoskop“ teda prístroj, ktorý keď priložím k dvom objektom rozhodne, či po ich privedení do kontaktu budú v rovnováhe alebo 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zásade môžem ako termoskop použiť hocičo veľmi malé, aby jeho privedenie do rovnováhy s meraným objektom ten objekt veľmi neovplyvnilo</a:t>
            </a:r>
          </a:p>
        </p:txBody>
      </p:sp>
    </p:spTree>
    <p:extLst>
      <p:ext uri="{BB962C8B-B14F-4D97-AF65-F5344CB8AC3E}">
        <p14:creationId xmlns:p14="http://schemas.microsoft.com/office/powerpoint/2010/main" val="161780693"/>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20688"/>
            <a:ext cx="7992888"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Napríklad  sklenená rúročka so zatavenou ortuťou. Po privedení do kontaktu s meraným telesom sa objem ortuti začne meniť (to je ten makroskopický dej) až sa ustáli. Keď potom privediem tú rúročku do kontaktu s iným objektom a objem sa nezačne meniť, tak je v rovnováhe s tým druhým objektom, takže má rovnakú teplotu ako ten prvý objekt</a:t>
            </a:r>
            <a:r>
              <a:rPr kumimoji="0" lang="sk-SK" sz="1800" b="1" i="0" u="none" strike="noStrike" kern="1200" cap="none" spc="0" normalizeH="0" baseline="0" noProof="0" dirty="0">
                <a:ln>
                  <a:noFill/>
                </a:ln>
                <a:solidFill>
                  <a:srgbClr val="FF0000"/>
                </a:solidFill>
                <a:effectLst/>
                <a:uLnTx/>
                <a:uFillTx/>
                <a:latin typeface="Calibri"/>
                <a:ea typeface="+mn-ea"/>
                <a:cs typeface="+mn-cs"/>
              </a:rPr>
              <a:t>. Záver: dva objekty ak sa privedú do kontaktu budú okamžite v rovnováhe, keď je pravdou že otestovanie ortuťou naplnenou rúročkou ukáže rovnaký objem ortuti pri styku s oboma telesami. Na to ale musí byť ortuťová rúročka malá, aby tie objekty moc neovplyvnila.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Matka spravidla nemeria teplotu decka, ktoré nechce ísť do školy tak, že by ho ponorila do veľkého množstva studenej vody a nesleduje ako sa zmenil objem vody vo vani po privedení do kontaktu. Privedie to objekt decko a objekt voda do rovnováhy, ibaže decku veľmi klesne teplota a matka ho vždy môže poslať do školy</a:t>
            </a:r>
          </a:p>
        </p:txBody>
      </p:sp>
    </p:spTree>
    <p:extLst>
      <p:ext uri="{BB962C8B-B14F-4D97-AF65-F5344CB8AC3E}">
        <p14:creationId xmlns:p14="http://schemas.microsoft.com/office/powerpoint/2010/main" val="1674968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8784976" cy="60862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Vhodným okalibrovaním sa môže z termoskopu stať teplomer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Calibri"/>
                <a:ea typeface="+mn-ea"/>
                <a:cs typeface="+mn-cs"/>
              </a:rPr>
              <a:t>Napríklad termoskop typu „rúročka s ortuťou“ vlastne meria úplne inú veličinu: objem ortuti. Ak predpokladám jednoznačnú závislosť medzi teplotou a objemom ortuti, potom môžem na sklenenú rúročku naniesť „čiarky“ označované v jednotkách teploty a nie jednotkách objemu po vhodnej kalibrácii.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Jedna známa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kalibárcia</a:t>
            </a:r>
            <a:r>
              <a:rPr kumimoji="0" lang="sk-SK" sz="1800" b="0" i="0" u="none" strike="noStrike" kern="1200" cap="none" spc="0" normalizeH="0" baseline="0" noProof="0" dirty="0">
                <a:ln>
                  <a:noFill/>
                </a:ln>
                <a:solidFill>
                  <a:prstClr val="black"/>
                </a:solidFill>
                <a:effectLst/>
                <a:uLnTx/>
                <a:uFillTx/>
                <a:latin typeface="Calibri"/>
                <a:ea typeface="+mn-ea"/>
                <a:cs typeface="+mn-cs"/>
              </a:rPr>
              <a:t> pochádza od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Celsia</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Calibri"/>
                <a:ea typeface="+mn-ea"/>
                <a:cs typeface="+mn-cs"/>
              </a:rPr>
              <a:t>Celsius</a:t>
            </a:r>
            <a:r>
              <a:rPr kumimoji="0" lang="sk-SK" sz="1800" b="0" i="0" u="none" strike="noStrike" kern="1200" cap="none" spc="0" normalizeH="0" baseline="0" noProof="0" dirty="0">
                <a:ln>
                  <a:noFill/>
                </a:ln>
                <a:solidFill>
                  <a:prstClr val="black"/>
                </a:solidFill>
                <a:effectLst/>
                <a:uLnTx/>
                <a:uFillTx/>
                <a:latin typeface="Calibri"/>
                <a:ea typeface="+mn-ea"/>
                <a:cs typeface="+mn-cs"/>
              </a:rPr>
              <a:t> zaviedol v roku 1742 stupnicu s dvomi pevnými bodmi pri tlaku vzduchu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1 013,25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hPa</a:t>
            </a:r>
            <a:r>
              <a:rPr kumimoji="0" lang="sk-SK" sz="1800" b="0" i="0" u="none" strike="noStrike" kern="1200" cap="none" spc="0" normalizeH="0" baseline="0" noProof="0" dirty="0">
                <a:ln>
                  <a:noFill/>
                </a:ln>
                <a:solidFill>
                  <a:prstClr val="black"/>
                </a:solidFill>
                <a:effectLst/>
                <a:uLnTx/>
                <a:uFillTx/>
                <a:latin typeface="Calibri"/>
                <a:ea typeface="+mn-ea"/>
                <a:cs typeface="+mn-cs"/>
              </a:rPr>
              <a:t>, a to 100 °C pre teplotu tuhnutia vody a 0 °C pre teplotu varu vody.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Carl</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Linné</a:t>
            </a:r>
            <a:r>
              <a:rPr kumimoji="0" lang="sk-SK" sz="1800" b="0" i="0" u="none" strike="noStrike" kern="1200" cap="none" spc="0" normalizeH="0" baseline="0" noProof="0" dirty="0">
                <a:ln>
                  <a:noFill/>
                </a:ln>
                <a:solidFill>
                  <a:prstClr val="black"/>
                </a:solidFill>
                <a:effectLst/>
                <a:uLnTx/>
                <a:uFillTx/>
                <a:latin typeface="Calibri"/>
                <a:ea typeface="+mn-ea"/>
                <a:cs typeface="+mn-cs"/>
              </a:rPr>
              <a:t> stupnicu neskôr otočil a preto je dnes definovaná ako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0 °C pre teplotu tuhnutia vody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100 °C pre teplotu varu vody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 definovaní dvoch teplotných bodov nasleduje interpolácia pre teploty medzi tými dvoma bodmi ako lineárna interpolácia na 100 rovnakých dielikov. Tým sme vlastne definovali, že ortuť zväčšuje svoj objem lineárne s teplotou. Keďže nevieme, čo je to teplota, je nám to jedno. Všimnime si, že zatiaľ máme len okalibrovaný termoskop, teplotné rozdiely nemajú zatiaľ žiaden fyzikálny význam. Význam pre posúdenie rovnováhy má len fakt, že dva objekty majú rovnakú teplotu. Ale to, že jeden objekt má teplotu o 5 stupňov vyššiu ako druhý objekt nemá zatiaľ pre nás žiaden význam.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Ale stačí začať robiť nejaké experimenty pri rôznych teplotách a nejaký význam sa prejaví.</a:t>
            </a:r>
          </a:p>
        </p:txBody>
      </p:sp>
    </p:spTree>
    <p:extLst>
      <p:ext uri="{BB962C8B-B14F-4D97-AF65-F5344CB8AC3E}">
        <p14:creationId xmlns:p14="http://schemas.microsoft.com/office/powerpoint/2010/main" val="2717702179"/>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extBox 2"/>
          <p:cNvSpPr txBox="1"/>
          <p:nvPr/>
        </p:nvSpPr>
        <p:spPr>
          <a:xfrm>
            <a:off x="847493"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Examples: Gauss distribution</a:t>
            </a:r>
            <a:endPar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278780" y="1282390"/>
            <a:ext cx="8552986"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Gauss (normal) distribution is frequently used in physics and generally in any science discipline.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Sometimes we use Gauss distribution because we have good theoretical reasons that the probability density describing the random process we consider is a Gauss distribution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Sometimes we use Gauss distribution because of a lack of any theoretical reasons. We just have a rough feeling about the mean and variance and the Gauss probability density is a nice bell-like shape corresponding to  a simple analytical formula. Moreover, it is practically the only elementary formula known to a good high school student corresponding to a bell-like curve. Moreover, it is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fully specified by just two parameters: mean and variance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we use it having nothing better in the pocket.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3328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116632"/>
            <a:ext cx="44644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Teplota a teplo</a:t>
            </a:r>
          </a:p>
        </p:txBody>
      </p:sp>
      <p:sp>
        <p:nvSpPr>
          <p:cNvPr id="3" name="TextBox 2"/>
          <p:cNvSpPr txBox="1"/>
          <p:nvPr/>
        </p:nvSpPr>
        <p:spPr>
          <a:xfrm>
            <a:off x="251520" y="620688"/>
            <a:ext cx="8640960"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Doteraz sme teplotu definovali iba takto: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Calibri"/>
                <a:ea typeface="+mn-ea"/>
                <a:cs typeface="+mn-cs"/>
              </a:rPr>
              <a:t>Teplota to je také oné, ktoré keď je rovnaké, tak objekty privedené do tepelného kontaktu sú ihneď v rovnováhe bez makroskopických zmien. Keď to oné nebolo rovnaké pred privedením do kontaktu, tak sa začnú diať makroskopické zmeny, ktoré po nejakom čase ustanú, už sa nič makroskopicky nemení a vtedy to oné je už rovnaké pre oba objekty v tepelnom kontakte.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Trochu odbornejšie to vyjadrujeme tak, že pri tepelnom kontakte sa vyrovnajú teploty, a to tak, že teplota objektu s pôvodne vyššou teplotou poklesne a teplota objektu s pôvodne nižšou teplotou stúpne.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Oprávnene sa môžeme pýtať, čo sa to deje pri tom tepelnom kontakte.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Nedodržíme historický vývoj a prezradíme, o čo ide. Fyzikom trvalo veľmi dlho, kým tento problém správne vyriešili a veľa času strávili skúmaním „slepých uličiek“.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Kľúčom je molekulová hypotéza. Látky sa skladajú z molekúl. Pri tepelnom kontakte sa molekuly dvoch objektov k sebe priblížia a začnú na seba silovo pôsobiť. Keďže sa pri tom aj chaoticky pohybujú, funguje vzorec „sila krát dráha“ a teda molekuly kontaktu jedna nad druhou konajú prácu. Práca znamená prenos energie. Pri tepelnom kontakte sa teda prerozdeľuje energia medzi objektami v kontakte, konaním „neviditeľnej“ mikroskopickej práce. </a:t>
            </a:r>
            <a:r>
              <a:rPr kumimoji="0" lang="sk-SK" sz="2000" b="1" i="0" u="none" strike="noStrike" kern="1200" cap="none" spc="0" normalizeH="0" baseline="0" noProof="0" dirty="0">
                <a:ln>
                  <a:noFill/>
                </a:ln>
                <a:solidFill>
                  <a:srgbClr val="FF0000"/>
                </a:solidFill>
                <a:effectLst/>
                <a:uLnTx/>
                <a:uFillTx/>
                <a:latin typeface="Calibri"/>
                <a:ea typeface="+mn-ea"/>
                <a:cs typeface="+mn-cs"/>
              </a:rPr>
              <a:t>Tá mikroskopicky konaná práce sa volá teplo.</a:t>
            </a:r>
            <a:endParaRPr kumimoji="0" lang="sk-SK" sz="18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356558864"/>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88640"/>
            <a:ext cx="60486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Teplo je druh práce, nie druh energie</a:t>
            </a:r>
          </a:p>
        </p:txBody>
      </p:sp>
      <p:sp>
        <p:nvSpPr>
          <p:cNvPr id="3" name="TextBox 2"/>
          <p:cNvSpPr txBox="1"/>
          <p:nvPr/>
        </p:nvSpPr>
        <p:spPr>
          <a:xfrm>
            <a:off x="251520" y="692696"/>
            <a:ext cx="8640960"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Do nadpisu sme dali dôležitú poučku. Najmä preto, že </a:t>
            </a:r>
            <a:r>
              <a:rPr kumimoji="0" lang="sk-SK" sz="1800" b="1" i="0" u="none" strike="noStrike" kern="1200" cap="none" spc="0" normalizeH="0" baseline="0" noProof="0" dirty="0">
                <a:ln>
                  <a:noFill/>
                </a:ln>
                <a:solidFill>
                  <a:srgbClr val="FF0000"/>
                </a:solidFill>
                <a:effectLst/>
                <a:uLnTx/>
                <a:uFillTx/>
                <a:latin typeface="Calibri"/>
                <a:ea typeface="+mn-ea"/>
                <a:cs typeface="+mn-cs"/>
              </a:rPr>
              <a:t>ľudia to majú spravidla popletené</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Bežná predstava je, že teplo je forma (druh) energie. Že je to čosi, čo je „schované“ v jednom (teplejšom) objekte a pri tepelnom kontakte sa to čosi „preleje“ do druhého (chladnejšieho) objektu, ktorý sa tým zohreje.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Odtiaľ </a:t>
            </a:r>
            <a:r>
              <a:rPr kumimoji="0" lang="sk-SK" sz="1800" b="1" i="0" u="none" strike="noStrike" kern="1200" cap="none" spc="0" normalizeH="0" baseline="0" noProof="0" dirty="0">
                <a:ln>
                  <a:noFill/>
                </a:ln>
                <a:solidFill>
                  <a:srgbClr val="FF0000"/>
                </a:solidFill>
                <a:effectLst/>
                <a:uLnTx/>
                <a:uFillTx/>
                <a:latin typeface="Calibri"/>
                <a:ea typeface="+mn-ea"/>
                <a:cs typeface="+mn-cs"/>
              </a:rPr>
              <a:t>ďalšia chybná predstava</a:t>
            </a:r>
            <a:r>
              <a:rPr kumimoji="0" lang="sk-SK" sz="1800" b="0" i="0" u="none" strike="noStrike" kern="1200" cap="none" spc="0" normalizeH="0" baseline="0" noProof="0" dirty="0">
                <a:ln>
                  <a:noFill/>
                </a:ln>
                <a:solidFill>
                  <a:prstClr val="black"/>
                </a:solidFill>
                <a:effectLst/>
                <a:uLnTx/>
                <a:uFillTx/>
                <a:latin typeface="Calibri"/>
                <a:ea typeface="+mn-ea"/>
                <a:cs typeface="+mn-cs"/>
              </a:rPr>
              <a:t>: keď chcem niečo zohriať (zvýšiť tomu teplotu) musím do toho „dodať teplo“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Calibri"/>
                <a:ea typeface="+mn-ea"/>
                <a:cs typeface="+mn-cs"/>
              </a:rPr>
              <a:t>To všetko je zle</a:t>
            </a:r>
            <a:r>
              <a:rPr kumimoji="0" lang="sk-SK" sz="1800" b="0" i="0" u="none" strike="noStrike" kern="1200" cap="none" spc="0" normalizeH="0" baseline="0" noProof="0" dirty="0">
                <a:ln>
                  <a:noFill/>
                </a:ln>
                <a:solidFill>
                  <a:prstClr val="black"/>
                </a:solidFill>
                <a:effectLst/>
                <a:uLnTx/>
                <a:uFillTx/>
                <a:latin typeface="Calibri"/>
                <a:ea typeface="+mn-ea"/>
                <a:cs typeface="+mn-cs"/>
              </a:rPr>
              <a:t>. Teplo nie je nikde uskladnené, je to charakteristika nejakého deja, pri ktorom </a:t>
            </a:r>
            <a:r>
              <a:rPr kumimoji="0" lang="sk-SK" sz="1800" b="1" i="0" u="none" strike="noStrike" kern="1200" cap="none" spc="0" normalizeH="0" baseline="0" noProof="0" dirty="0">
                <a:ln>
                  <a:noFill/>
                </a:ln>
                <a:solidFill>
                  <a:srgbClr val="FF0000"/>
                </a:solidFill>
                <a:effectLst/>
                <a:uLnTx/>
                <a:uFillTx/>
                <a:latin typeface="Calibri"/>
                <a:ea typeface="+mn-ea"/>
                <a:cs typeface="+mn-cs"/>
              </a:rPr>
              <a:t>sa to teplo koná</a:t>
            </a:r>
            <a:r>
              <a:rPr kumimoji="0" lang="sk-SK" sz="1800" b="0" i="0" u="none" strike="noStrike" kern="1200" cap="none" spc="0" normalizeH="0" baseline="0" noProof="0" dirty="0">
                <a:ln>
                  <a:noFill/>
                </a:ln>
                <a:solidFill>
                  <a:prstClr val="black"/>
                </a:solidFill>
                <a:effectLst/>
                <a:uLnTx/>
                <a:uFillTx/>
                <a:latin typeface="Calibri"/>
                <a:ea typeface="+mn-ea"/>
                <a:cs typeface="+mn-cs"/>
              </a:rPr>
              <a:t>. Podobne, ako sa koná bežná makroskopicky viditeľná práca typu „sila krát dráha“. Rozdiel je len v tom, že pri makroskopicky konanej práci „vidím“ tú silu aj tú dráhu, pri mikroskopicky (na molekulovej úrovni) konanej práci nevidím ani silu ani dráhu. Mnohým vadí formulácia „teplo sa koná“ ale úplne súhlasia s formuláciou „práca sa koná“. Opakujem znovu: teplo je druh práce, teda „sa koná“. Ak je na faktúre z teplárne napísané „dodali sme vám teplo“, je to nefyzikálny paškvil. Hoci je pravdou, že aj veľa fyzikov by v živote nepoužilo formuláciu „teplo sa koná“. Je to pozostatok historických slepých uličiek a zlých hypotéz, ktoré používali formulácie typu „teplo sa dodáva, prenáša“ a podobne. Trvanie na formulácii „teplo sa koná“ je taká moja privátna obsesia. Ak sa vám to nepáči, hovorte ďalej, že teplo sa dodáva. </a:t>
            </a:r>
            <a:r>
              <a:rPr kumimoji="0" lang="sk-SK" sz="1800" b="1" i="0" u="none" strike="noStrike" kern="1200" cap="none" spc="0" normalizeH="0" baseline="0" noProof="0" dirty="0">
                <a:ln>
                  <a:noFill/>
                </a:ln>
                <a:solidFill>
                  <a:srgbClr val="FF0000"/>
                </a:solidFill>
                <a:effectLst/>
                <a:uLnTx/>
                <a:uFillTx/>
                <a:latin typeface="Calibri"/>
                <a:ea typeface="+mn-ea"/>
                <a:cs typeface="+mn-cs"/>
              </a:rPr>
              <a:t>Ale naozaj sa zbavte predstavy, že teplo je druh energie. </a:t>
            </a:r>
            <a:r>
              <a:rPr kumimoji="0" lang="sk-SK" sz="1800" b="0" i="0" u="none" strike="noStrike" kern="1200" cap="none" spc="0" normalizeH="0" baseline="0" noProof="0" dirty="0">
                <a:ln>
                  <a:noFill/>
                </a:ln>
                <a:solidFill>
                  <a:prstClr val="black"/>
                </a:solidFill>
                <a:effectLst/>
                <a:uLnTx/>
                <a:uFillTx/>
                <a:latin typeface="Calibri"/>
                <a:ea typeface="+mn-ea"/>
                <a:cs typeface="+mn-cs"/>
              </a:rPr>
              <a:t>V ďalšom ešte budeme tieto poučenia hlbšie a dôkladnejšie diskutovať.</a:t>
            </a:r>
          </a:p>
        </p:txBody>
      </p:sp>
    </p:spTree>
    <p:extLst>
      <p:ext uri="{BB962C8B-B14F-4D97-AF65-F5344CB8AC3E}">
        <p14:creationId xmlns:p14="http://schemas.microsoft.com/office/powerpoint/2010/main" val="104911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60648"/>
            <a:ext cx="60486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Práca sa nedá uskladniť, energia áno</a:t>
            </a:r>
          </a:p>
        </p:txBody>
      </p:sp>
      <p:sp>
        <p:nvSpPr>
          <p:cNvPr id="3" name="TextBox 2"/>
          <p:cNvSpPr txBox="1"/>
          <p:nvPr/>
        </p:nvSpPr>
        <p:spPr>
          <a:xfrm>
            <a:off x="179512" y="739789"/>
            <a:ext cx="8856984"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Calibri"/>
                <a:ea typeface="+mn-ea"/>
                <a:cs typeface="+mn-cs"/>
              </a:rPr>
              <a:t>Energia</a:t>
            </a:r>
            <a:r>
              <a:rPr kumimoji="0" lang="sk-SK" sz="1800" b="0" i="0" u="none" strike="noStrike" kern="1200" cap="none" spc="0" normalizeH="0" baseline="0" noProof="0" dirty="0">
                <a:ln>
                  <a:noFill/>
                </a:ln>
                <a:solidFill>
                  <a:prstClr val="black"/>
                </a:solidFill>
                <a:effectLst/>
                <a:uLnTx/>
                <a:uFillTx/>
                <a:latin typeface="Calibri"/>
                <a:ea typeface="+mn-ea"/>
                <a:cs typeface="+mn-cs"/>
              </a:rPr>
              <a:t> je stavová veličina. Teda keď mám nejaký fyzikálny objekt, dá sa spýtať, akú </a:t>
            </a:r>
            <a:r>
              <a:rPr kumimoji="0" lang="sk-SK" sz="2000" b="1" i="0" u="none" strike="noStrike" kern="1200" cap="none" spc="0" normalizeH="0" baseline="0" noProof="0" dirty="0">
                <a:ln>
                  <a:noFill/>
                </a:ln>
                <a:solidFill>
                  <a:srgbClr val="FF0000"/>
                </a:solidFill>
                <a:effectLst/>
                <a:uLnTx/>
                <a:uFillTx/>
                <a:latin typeface="Calibri"/>
                <a:ea typeface="+mn-ea"/>
                <a:cs typeface="+mn-cs"/>
              </a:rPr>
              <a:t>má</a:t>
            </a:r>
            <a:r>
              <a:rPr kumimoji="0" lang="sk-SK" sz="1800" b="0" i="0" u="none" strike="noStrike" kern="1200" cap="none" spc="0" normalizeH="0" baseline="0" noProof="0" dirty="0">
                <a:ln>
                  <a:noFill/>
                </a:ln>
                <a:solidFill>
                  <a:prstClr val="black"/>
                </a:solidFill>
                <a:effectLst/>
                <a:uLnTx/>
                <a:uFillTx/>
                <a:latin typeface="Calibri"/>
                <a:ea typeface="+mn-ea"/>
                <a:cs typeface="+mn-cs"/>
              </a:rPr>
              <a:t> v momentálnom stave energiu. Dôraz je na slovo </a:t>
            </a:r>
            <a:r>
              <a:rPr kumimoji="0" lang="sk-SK" sz="1800" b="1" i="0" u="none" strike="noStrike" kern="1200" cap="none" spc="0" normalizeH="0" baseline="0" noProof="0" dirty="0">
                <a:ln>
                  <a:noFill/>
                </a:ln>
                <a:solidFill>
                  <a:prstClr val="black"/>
                </a:solidFill>
                <a:effectLst/>
                <a:uLnTx/>
                <a:uFillTx/>
                <a:latin typeface="Calibri"/>
                <a:ea typeface="+mn-ea"/>
                <a:cs typeface="+mn-cs"/>
              </a:rPr>
              <a:t>mať</a:t>
            </a:r>
            <a:r>
              <a:rPr kumimoji="0" lang="sk-SK" sz="1800" b="0" i="0" u="none" strike="noStrike" kern="1200" cap="none" spc="0" normalizeH="0" baseline="0" noProof="0" dirty="0">
                <a:ln>
                  <a:noFill/>
                </a:ln>
                <a:solidFill>
                  <a:prstClr val="black"/>
                </a:solidFill>
                <a:effectLst/>
                <a:uLnTx/>
                <a:uFillTx/>
                <a:latin typeface="Calibri"/>
                <a:ea typeface="+mn-ea"/>
                <a:cs typeface="+mn-cs"/>
              </a:rPr>
              <a:t>, takmer vo význame „vlastniť“, často aj vo význame „mať ju v sebe uskladnenú“. Energia v momentálnom stave sa zistí tak, že mám sadu vzorcov pre výpočet energie (Feynman), dosadím do tých vzorcov hodnoty veličín definujúcich momentálny stav, sčítam a dostanem hodnotu energie. Teda nemusím poznať históriu, ako sa objekt dostal do stavu, v ktorom momentálne je, ani budúcnosť, čo bude o chvíľu robiť. </a:t>
            </a:r>
            <a:r>
              <a:rPr kumimoji="0" lang="sk-SK" sz="1800" b="1" i="0" u="none" strike="noStrike" kern="1200" cap="none" spc="0" normalizeH="0" baseline="0" noProof="0" dirty="0">
                <a:ln>
                  <a:noFill/>
                </a:ln>
                <a:solidFill>
                  <a:srgbClr val="FF0000"/>
                </a:solidFill>
                <a:effectLst/>
                <a:uLnTx/>
                <a:uFillTx/>
                <a:latin typeface="Calibri"/>
                <a:ea typeface="+mn-ea"/>
                <a:cs typeface="+mn-cs"/>
              </a:rPr>
              <a:t>Energia je záležitosť okamihu</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Calibri"/>
                <a:ea typeface="+mn-ea"/>
                <a:cs typeface="+mn-cs"/>
              </a:rPr>
              <a:t>Práca</a:t>
            </a:r>
            <a:r>
              <a:rPr kumimoji="0" lang="sk-SK" sz="1800" b="0" i="0" u="none" strike="noStrike" kern="1200" cap="none" spc="0" normalizeH="0" baseline="0" noProof="0" dirty="0">
                <a:ln>
                  <a:noFill/>
                </a:ln>
                <a:solidFill>
                  <a:prstClr val="black"/>
                </a:solidFill>
                <a:effectLst/>
                <a:uLnTx/>
                <a:uFillTx/>
                <a:latin typeface="Calibri"/>
                <a:ea typeface="+mn-ea"/>
                <a:cs typeface="+mn-cs"/>
              </a:rPr>
              <a:t> charakterizuje prebiehajúci dej, počas ktorého sa koná. Neexistuje niečo ako „práca v danom okamihu“, existuje len „práca vykonaná v priebehu nejakého času, nejakého procesu“. Keď proces skončil, práca nemá zmysel, </a:t>
            </a:r>
            <a:r>
              <a:rPr kumimoji="0" lang="sk-SK" sz="1800" b="1" i="0" u="none" strike="noStrike" kern="1200" cap="none" spc="0" normalizeH="0" baseline="0" noProof="0" dirty="0">
                <a:ln>
                  <a:noFill/>
                </a:ln>
                <a:solidFill>
                  <a:prstClr val="black"/>
                </a:solidFill>
                <a:effectLst/>
                <a:uLnTx/>
                <a:uFillTx/>
                <a:latin typeface="Calibri"/>
                <a:ea typeface="+mn-ea"/>
                <a:cs typeface="+mn-cs"/>
              </a:rPr>
              <a:t>nikde nie je „uskladnená“. </a:t>
            </a:r>
            <a:r>
              <a:rPr kumimoji="0" lang="sk-SK" sz="1800" b="0" i="0" u="none" strike="noStrike" kern="1200" cap="none" spc="0" normalizeH="0" baseline="0" noProof="0" dirty="0">
                <a:ln>
                  <a:noFill/>
                </a:ln>
                <a:solidFill>
                  <a:prstClr val="black"/>
                </a:solidFill>
                <a:effectLst/>
                <a:uLnTx/>
                <a:uFillTx/>
                <a:latin typeface="Calibri"/>
                <a:ea typeface="+mn-ea"/>
                <a:cs typeface="+mn-cs"/>
              </a:rPr>
              <a:t>Je pravdou, že množstvo práce vykonané v priebehu nejakého procesu sa dá „spätne vystopovať“: ak máme záznam, akú energiu mal objekt na začiatku vyšetrovaného procesu a potom vypočítame jeho energiu na konci toho procesu, </a:t>
            </a:r>
            <a:r>
              <a:rPr kumimoji="0" lang="sk-SK" sz="1800" b="1" i="0" u="none" strike="noStrike" kern="1200" cap="none" spc="0" normalizeH="0" baseline="0" noProof="0" dirty="0">
                <a:ln>
                  <a:noFill/>
                </a:ln>
                <a:solidFill>
                  <a:srgbClr val="FF0000"/>
                </a:solidFill>
                <a:effectLst/>
                <a:uLnTx/>
                <a:uFillTx/>
                <a:latin typeface="Calibri"/>
                <a:ea typeface="+mn-ea"/>
                <a:cs typeface="+mn-cs"/>
              </a:rPr>
              <a:t>rozdiel je oná vykonaná práca</a:t>
            </a:r>
            <a:r>
              <a:rPr kumimoji="0" lang="sk-SK" sz="1800" b="0" i="0" u="none" strike="noStrike" kern="1200" cap="none" spc="0" normalizeH="0" baseline="0" noProof="0" dirty="0">
                <a:ln>
                  <a:noFill/>
                </a:ln>
                <a:solidFill>
                  <a:prstClr val="black"/>
                </a:solidFill>
                <a:effectLst/>
                <a:uLnTx/>
                <a:uFillTx/>
                <a:latin typeface="Calibri"/>
                <a:ea typeface="+mn-ea"/>
                <a:cs typeface="+mn-cs"/>
              </a:rPr>
              <a:t>. Práca je spôsob, ako môže dôjsť k transferu energie medzi dvoma objektami. Ak objekt A vykoná nad objektom B kladnú prácu, jeho energia pri tom klesne o hodnotu vykonanej práce a energia objektu B stúpne o hodnotu vykonanej práce. Energia uskladnená v objekte A sa preskladnila do objektu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Calibri"/>
                <a:ea typeface="+mn-ea"/>
                <a:cs typeface="+mn-cs"/>
              </a:rPr>
              <a:t>Práca sa týka dvoch objektov, „konateľa“ a „trpiteľa“</a:t>
            </a:r>
            <a:r>
              <a:rPr kumimoji="0" lang="sk-SK" sz="1800" b="0" i="0" u="none" strike="noStrike" kern="1200" cap="none" spc="0" normalizeH="0" baseline="0" noProof="0" dirty="0">
                <a:ln>
                  <a:noFill/>
                </a:ln>
                <a:solidFill>
                  <a:prstClr val="black"/>
                </a:solidFill>
                <a:effectLst/>
                <a:uLnTx/>
                <a:uFillTx/>
                <a:latin typeface="Calibri"/>
                <a:ea typeface="+mn-ea"/>
                <a:cs typeface="+mn-cs"/>
              </a:rPr>
              <a:t>. Kto je konateľ a kto trpiteľ je vecou dohody, pomenovania možno vymeniť ak súčasne zmeníme znamienko vykonanej práce. Na trpiteľa, nad ktorým konateľ vykonal kladnú prácu sa dá nahliadať akoby na konateľa, ktorý nad originálnym konateľom, na ktorého sa začneme dívať ako na trpiteľa, vykonal zápornú prácu</a:t>
            </a:r>
            <a:r>
              <a:rPr kumimoji="0" lang="sk-SK" sz="1800" b="1" i="0" u="none" strike="noStrike" kern="1200" cap="none" spc="0" normalizeH="0" baseline="0" noProof="0" dirty="0">
                <a:ln>
                  <a:noFill/>
                </a:ln>
                <a:solidFill>
                  <a:prstClr val="black"/>
                </a:solidFill>
                <a:effectLst/>
                <a:uLnTx/>
                <a:uFillTx/>
                <a:latin typeface="Calibri"/>
                <a:ea typeface="+mn-ea"/>
                <a:cs typeface="+mn-cs"/>
              </a:rPr>
              <a:t>.</a:t>
            </a:r>
            <a:r>
              <a:rPr kumimoji="0" lang="sk-SK" sz="1800" b="1" i="0" u="none" strike="noStrike" kern="1200" cap="none" spc="0" normalizeH="0" baseline="0" noProof="0" dirty="0">
                <a:ln>
                  <a:noFill/>
                </a:ln>
                <a:solidFill>
                  <a:srgbClr val="FF0000"/>
                </a:solidFill>
                <a:effectLst/>
                <a:uLnTx/>
                <a:uFillTx/>
                <a:latin typeface="Calibri"/>
                <a:ea typeface="+mn-ea"/>
                <a:cs typeface="+mn-cs"/>
              </a:rPr>
              <a:t> Zvyknite si, že práce môže byť záporná</a:t>
            </a:r>
            <a:r>
              <a:rPr kumimoji="0" lang="sk-SK" sz="1800" b="0" i="0" u="none" strike="noStrike" kern="1200" cap="none" spc="0" normalizeH="0" baseline="0" noProof="0" dirty="0">
                <a:ln>
                  <a:noFill/>
                </a:ln>
                <a:solidFill>
                  <a:prstClr val="black"/>
                </a:solidFill>
                <a:effectLst/>
                <a:uLnTx/>
                <a:uFillTx/>
                <a:latin typeface="Calibri"/>
                <a:ea typeface="+mn-ea"/>
                <a:cs typeface="+mn-cs"/>
              </a:rPr>
              <a:t>, to v bežnom živote nepoužívame.</a:t>
            </a:r>
          </a:p>
        </p:txBody>
      </p:sp>
    </p:spTree>
    <p:extLst>
      <p:ext uri="{BB962C8B-B14F-4D97-AF65-F5344CB8AC3E}">
        <p14:creationId xmlns:p14="http://schemas.microsoft.com/office/powerpoint/2010/main" val="672766152"/>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548680"/>
            <a:ext cx="68407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Energia, práca a autoservis</a:t>
            </a:r>
          </a:p>
        </p:txBody>
      </p:sp>
      <p:sp>
        <p:nvSpPr>
          <p:cNvPr id="3" name="TextBox 2">
            <a:extLst>
              <a:ext uri="{FF2B5EF4-FFF2-40B4-BE49-F238E27FC236}">
                <a16:creationId xmlns:a16="http://schemas.microsoft.com/office/drawing/2014/main" id="{4C54C4AD-6E93-4E37-A689-F2E2C4181388}"/>
              </a:ext>
            </a:extLst>
          </p:cNvPr>
          <p:cNvSpPr txBox="1"/>
          <p:nvPr/>
        </p:nvSpPr>
        <p:spPr>
          <a:xfrm>
            <a:off x="374073" y="1569027"/>
            <a:ext cx="828155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Na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fakt</a:t>
            </a:r>
            <a:r>
              <a:rPr kumimoji="0" lang="sk-SK" sz="1800" b="0" i="0" u="none" strike="noStrike" kern="1200" cap="none" spc="0" normalizeH="0" baseline="0" noProof="0" dirty="0" err="1">
                <a:ln>
                  <a:noFill/>
                </a:ln>
                <a:solidFill>
                  <a:prstClr val="black"/>
                </a:solidFill>
                <a:effectLst/>
                <a:uLnTx/>
                <a:uFillTx/>
                <a:latin typeface="Calibri"/>
                <a:ea typeface="+mn-ea"/>
                <a:cs typeface="+mn-cs"/>
              </a:rPr>
              <a:t>úre</a:t>
            </a:r>
            <a:r>
              <a:rPr kumimoji="0" lang="sk-SK" sz="1800" b="0" i="0" u="none" strike="noStrike" kern="1200" cap="none" spc="0" normalizeH="0" baseline="0" noProof="0" dirty="0">
                <a:ln>
                  <a:noFill/>
                </a:ln>
                <a:solidFill>
                  <a:prstClr val="black"/>
                </a:solidFill>
                <a:effectLst/>
                <a:uLnTx/>
                <a:uFillTx/>
                <a:latin typeface="Calibri"/>
                <a:ea typeface="+mn-ea"/>
                <a:cs typeface="+mn-cs"/>
              </a:rPr>
              <a:t> z autoservisu sú dva stĺpce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náhradné diely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vykonané práce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Náhradné diely boli v sklade, potom sú namontované do auta, a potom sú vo vašej garáži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Práce neboli v sklade a nemáte ich uložené vo vašej garáži po návrate zo servisu.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Práce sa konali a neboli ani nie sú nikde uložené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Súčiastky stále niekde sú.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Podobný rozdiel je vo fyzike medzi energiou a prácou.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Energia stále niekde je a týka sa okamžitého stavu. Je to stavová veličina.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Práca sa koná počas deja. Pred jeho začatím ani po jeho skončení nikde nie 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Calibri"/>
                <a:ea typeface="+mn-ea"/>
                <a:cs typeface="+mn-cs"/>
              </a:rPr>
              <a:t>Teplo je druh práce, nie energie. Nikde nie je schované. To bol len historický omyl.</a:t>
            </a:r>
          </a:p>
        </p:txBody>
      </p:sp>
    </p:spTree>
    <p:extLst>
      <p:ext uri="{BB962C8B-B14F-4D97-AF65-F5344CB8AC3E}">
        <p14:creationId xmlns:p14="http://schemas.microsoft.com/office/powerpoint/2010/main" val="4037327751"/>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404664"/>
            <a:ext cx="60486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a:ea typeface="+mn-ea"/>
                <a:cs typeface="+mn-cs"/>
              </a:rPr>
              <a:t>Kalorimetria</a:t>
            </a:r>
            <a:endParaRPr kumimoji="0" lang="sk-SK"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http://chemlab.truman.edu/CHEM130Labs/CalorimetryFiles/CalFig1.gif"/>
          <p:cNvPicPr>
            <a:picLocks noChangeAspect="1" noChangeArrowheads="1"/>
          </p:cNvPicPr>
          <p:nvPr/>
        </p:nvPicPr>
        <p:blipFill rotWithShape="1">
          <a:blip r:embed="rId3">
            <a:extLst>
              <a:ext uri="{28A0092B-C50C-407E-A947-70E740481C1C}">
                <a14:useLocalDpi xmlns:a14="http://schemas.microsoft.com/office/drawing/2010/main" val="0"/>
              </a:ext>
            </a:extLst>
          </a:blip>
          <a:srcRect r="37049"/>
          <a:stretch/>
        </p:blipFill>
        <p:spPr bwMode="auto">
          <a:xfrm>
            <a:off x="179512" y="908720"/>
            <a:ext cx="3105948" cy="3143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91880" y="1126581"/>
            <a:ext cx="540060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Kalorimeter je tepelne izolovaná nádoba, čím je vylúčený tepelný kontakt s okolitým prostredím. Vnútri nádoby prebieha typicky experiment, v ktorom privedieme do tepelného kontaktu dva fyzikálne objekty, ktoré majú na začiatku nerovnaké teploty. Na obrázku jeden systém je voda, druhý nejaké tuhé teleso.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 istom čase sa ustáli spoločná výsledná teplota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0" name="TextBox 19"/>
              <p:cNvSpPr txBox="1"/>
              <p:nvPr/>
            </p:nvSpPr>
            <p:spPr>
              <a:xfrm>
                <a:off x="251520" y="4149080"/>
                <a:ext cx="8712968"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Experiment vyzerá teda takto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Voda: hmotnosť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počiatočná teplota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Teleso:</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hmotnosť</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počiatočná teplota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Výsledná teplota je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Súhrn experimentálnych skúseností je, že existujú materiálové konštanty pre vodu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 pre materiál telesa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tak, že pre experiment popísaného typu platí kalorimetrická rovnica: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Konštanty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sa nazývajú merné teplá príslušných materiálov.</a:t>
                </a:r>
              </a:p>
            </p:txBody>
          </p:sp>
        </mc:Choice>
        <mc:Fallback xmlns="">
          <p:sp>
            <p:nvSpPr>
              <p:cNvPr id="20" name="TextBox 19"/>
              <p:cNvSpPr txBox="1">
                <a:spLocks noRot="1" noChangeAspect="1" noMove="1" noResize="1" noEditPoints="1" noAdjustHandles="1" noChangeArrowheads="1" noChangeShapeType="1" noTextEdit="1"/>
              </p:cNvSpPr>
              <p:nvPr/>
            </p:nvSpPr>
            <p:spPr>
              <a:xfrm>
                <a:off x="251520" y="4149080"/>
                <a:ext cx="8712968" cy="2585323"/>
              </a:xfrm>
              <a:prstGeom prst="rect">
                <a:avLst/>
              </a:prstGeom>
              <a:blipFill>
                <a:blip r:embed="rId6"/>
                <a:stretch>
                  <a:fillRect l="-559" t="-1415" b="-2830"/>
                </a:stretch>
              </a:blipFill>
            </p:spPr>
            <p:txBody>
              <a:bodyPr/>
              <a:lstStyle/>
              <a:p>
                <a:r>
                  <a:rPr lang="sk-SK">
                    <a:noFill/>
                  </a:rPr>
                  <a:t> </a:t>
                </a:r>
              </a:p>
            </p:txBody>
          </p:sp>
        </mc:Fallback>
      </mc:AlternateContent>
      <p:pic>
        <p:nvPicPr>
          <p:cNvPr id="22" name="Picture 2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059832" y="6021288"/>
            <a:ext cx="2727770" cy="229743"/>
          </a:xfrm>
          <a:prstGeom prst="rect">
            <a:avLst/>
          </a:prstGeom>
        </p:spPr>
      </p:pic>
      <p:sp>
        <p:nvSpPr>
          <p:cNvPr id="23" name="Rectangle 22"/>
          <p:cNvSpPr/>
          <p:nvPr/>
        </p:nvSpPr>
        <p:spPr>
          <a:xfrm>
            <a:off x="2915816" y="5949280"/>
            <a:ext cx="30243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12063390"/>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332656"/>
            <a:ext cx="7200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Kalorimetrická rovnica ako „zákon zachovania tepla“</a:t>
            </a:r>
          </a:p>
        </p:txBody>
      </p:sp>
      <p:sp>
        <p:nvSpPr>
          <p:cNvPr id="4" name="TextBox 3"/>
          <p:cNvSpPr txBox="1"/>
          <p:nvPr/>
        </p:nvSpPr>
        <p:spPr>
          <a:xfrm>
            <a:off x="179512" y="836712"/>
            <a:ext cx="84249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Kalorimetrická rovnica sa dá prepísať takto:</a:t>
            </a:r>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644008" y="908720"/>
            <a:ext cx="3392996" cy="17830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07504" y="1196752"/>
                <a:ext cx="8928992"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Pozriem na tú rovnicu </a:t>
                </a:r>
                <a:r>
                  <a:rPr kumimoji="0" lang="sk-SK" sz="1800" b="1" i="0" u="none" strike="noStrike" kern="1200" cap="none" spc="0" normalizeH="0" baseline="0" noProof="0" dirty="0">
                    <a:ln>
                      <a:noFill/>
                    </a:ln>
                    <a:solidFill>
                      <a:prstClr val="black"/>
                    </a:solidFill>
                    <a:effectLst/>
                    <a:uLnTx/>
                    <a:uFillTx/>
                    <a:latin typeface="Calibri"/>
                    <a:ea typeface="+mn-ea"/>
                    <a:cs typeface="+mn-cs"/>
                  </a:rPr>
                  <a:t>a vidím zákon zachovania</a:t>
                </a:r>
                <a:r>
                  <a:rPr kumimoji="0" lang="sk-SK" sz="1800" b="0" i="0" u="none" strike="noStrike" kern="1200" cap="none" spc="0" normalizeH="0" baseline="0" noProof="0" dirty="0">
                    <a:ln>
                      <a:noFill/>
                    </a:ln>
                    <a:solidFill>
                      <a:prstClr val="black"/>
                    </a:solidFill>
                    <a:effectLst/>
                    <a:uLnTx/>
                    <a:uFillTx/>
                    <a:latin typeface="Calibri"/>
                    <a:ea typeface="+mn-ea"/>
                    <a:cs typeface="+mn-cs"/>
                  </a:rPr>
                  <a:t>. Niečo na začiatku vypočítané podľa vzorcov typu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𝑚𝑐𝑡</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je rovnaké ako na konci. A zjavne ma musí napadnúť, že „niečo je schované v zohriatom telese“, čo sa prelieva z teleso do telesa a celková suma sa zachováva. A vyhútam si čosi ako „zákon zachovania tepla“. </a:t>
                </a:r>
                <a:r>
                  <a:rPr kumimoji="0" lang="sk-SK" sz="1800" b="1" i="0" u="none" strike="noStrike" kern="1200" cap="none" spc="0" normalizeH="0" baseline="0" noProof="0" dirty="0">
                    <a:ln>
                      <a:noFill/>
                    </a:ln>
                    <a:solidFill>
                      <a:prstClr val="black"/>
                    </a:solidFill>
                    <a:effectLst/>
                    <a:uLnTx/>
                    <a:uFillTx/>
                    <a:latin typeface="Calibri"/>
                    <a:ea typeface="+mn-ea"/>
                    <a:cs typeface="+mn-cs"/>
                  </a:rPr>
                  <a:t>A že teplo je také oné čo je zodpovedné za teplotu telesa a dá sa „mať v sebe teplo“, „premiestniť teplo“, vyhútam rovnicu pre „vedenie tepla“, potom „z izby uniklo teplo“, dom má „straty tepla“, „teplo sa šíri vedením, prúdením alebo sálaním“. A mnoho ďalších klišé.</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1" i="0" u="none" strike="noStrike" kern="1200" cap="none" spc="0" normalizeH="0" baseline="0" noProof="0" dirty="0">
                    <a:ln>
                      <a:noFill/>
                    </a:ln>
                    <a:solidFill>
                      <a:srgbClr val="FF0000"/>
                    </a:solidFill>
                    <a:effectLst/>
                    <a:uLnTx/>
                    <a:uFillTx/>
                    <a:latin typeface="Calibri"/>
                    <a:ea typeface="+mn-ea"/>
                    <a:cs typeface="+mn-cs"/>
                  </a:rPr>
                  <a:t>Všetko je to zle</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Celkom dobrá hypotéza o zachovaní tepla ale nepravdivá. Kalorimetrické merania na to priam navádzajú. Čo je na tom zle? To, že keď chcem meniť teplotu, dá sa to nielen (už to poviem „po novom“) konaním tepla ale aj konaním práce. Teplota súvisí s energiou uskladnenou v telese, nie s „</a:t>
                </a:r>
                <a:r>
                  <a:rPr kumimoji="0" lang="sk-SK" sz="1800" b="1" i="0" u="none" strike="noStrike" kern="1200" cap="none" spc="0" normalizeH="0" baseline="0" noProof="0" dirty="0">
                    <a:ln>
                      <a:noFill/>
                    </a:ln>
                    <a:solidFill>
                      <a:srgbClr val="FF0000"/>
                    </a:solidFill>
                    <a:effectLst/>
                    <a:uLnTx/>
                    <a:uFillTx/>
                    <a:latin typeface="Calibri"/>
                    <a:ea typeface="+mn-ea"/>
                    <a:cs typeface="+mn-cs"/>
                  </a:rPr>
                  <a:t>teplom, uskladneným v telese</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Ako vznikli také zmätky? Tak, že kalorimetrické merania sa prirodzene robili s kvapalinami a tuhými telesami, nie s plynmi. Kvapaliny a tuhé telesá majú malú tepelnú rozťažnosť, málo  menia svoj a teda sa koná malá makroskopická mechanická práca. Koná sa prakticky len mikroskopická tepelná práca. Zmena energie v každom telese je potom celá rovná vykonanému teplu, je za tým zákon zachovania energie, nie tepla. Keď sa začnem hrať s plynmi, tak zistím že neplatí kalorimetrická rovnica tak, že by existovala pre každý plyn jedna hodnota „merného tepla“. Záleží, ako je experiment usporiadaný, napríklad, či prebieha v kalorimetri pri stálom objeme plynu alebo pri stálom tlaku alebo mnohými inými spôsobmi.</a:t>
                </a:r>
              </a:p>
            </p:txBody>
          </p:sp>
        </mc:Choice>
        <mc:Fallback xmlns="">
          <p:sp>
            <p:nvSpPr>
              <p:cNvPr id="7" name="TextBox 6"/>
              <p:cNvSpPr txBox="1">
                <a:spLocks noRot="1" noChangeAspect="1" noMove="1" noResize="1" noEditPoints="1" noAdjustHandles="1" noChangeArrowheads="1" noChangeShapeType="1" noTextEdit="1"/>
              </p:cNvSpPr>
              <p:nvPr/>
            </p:nvSpPr>
            <p:spPr>
              <a:xfrm>
                <a:off x="107504" y="1196752"/>
                <a:ext cx="8928992" cy="5509200"/>
              </a:xfrm>
              <a:prstGeom prst="rect">
                <a:avLst/>
              </a:prstGeom>
              <a:blipFill rotWithShape="0">
                <a:blip r:embed="rId6"/>
                <a:stretch>
                  <a:fillRect l="-615" t="-553" r="-751" b="-774"/>
                </a:stretch>
              </a:blipFill>
            </p:spPr>
            <p:txBody>
              <a:bodyPr/>
              <a:lstStyle/>
              <a:p>
                <a:r>
                  <a:rPr lang="en-US">
                    <a:noFill/>
                  </a:rPr>
                  <a:t> </a:t>
                </a:r>
              </a:p>
            </p:txBody>
          </p:sp>
        </mc:Fallback>
      </mc:AlternateContent>
    </p:spTree>
    <p:extLst>
      <p:ext uri="{BB962C8B-B14F-4D97-AF65-F5344CB8AC3E}">
        <p14:creationId xmlns:p14="http://schemas.microsoft.com/office/powerpoint/2010/main" val="1655161636"/>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0"/>
            <a:ext cx="53285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Prvá veta termodynamická</a:t>
            </a:r>
          </a:p>
        </p:txBody>
      </p:sp>
      <mc:AlternateContent xmlns:mc="http://schemas.openxmlformats.org/markup-compatibility/2006" xmlns:a14="http://schemas.microsoft.com/office/drawing/2010/main">
        <mc:Choice Requires="a14">
          <p:sp>
            <p:nvSpPr>
              <p:cNvPr id="5" name="TextBox 4"/>
              <p:cNvSpPr txBox="1"/>
              <p:nvPr/>
            </p:nvSpPr>
            <p:spPr>
              <a:xfrm>
                <a:off x="287524" y="476672"/>
                <a:ext cx="8712968" cy="6163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Uvažujme nejaký fyzikálny systém (objekt). Ten objekt má nejakú vnútornú štruktúru a predpokladajme, že v každom stave vieme vypočítať energiu toho objektu.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Pôsobením vonkajších objektov uvažovaný objekt môže zmeniť svoj stav a teda aj svoju energiu o nejakú hodnotu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a:ln>
                      <a:noFill/>
                    </a:ln>
                    <a:solidFill>
                      <a:prstClr val="black"/>
                    </a:solidFill>
                    <a:effectLst/>
                    <a:uLnTx/>
                    <a:uFillTx/>
                    <a:latin typeface="Calibri"/>
                    <a:ea typeface="+mn-ea"/>
                    <a:cs typeface="+mn-cs"/>
                  </a:rPr>
                  <a:t>Tá zmena energie je možná iba tak (ak veríme na zákon zachovania energie), že prebehol nejaký dej, počas ktorého vonkajšie objekty vykonali  prácu nad uvažovaným objektom. Tá práca môže byť dvoch typov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makroskopická, označme ju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(čiarkované označenie je historická konvencia)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mikroskopická, čiže teplo, označme ho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Zákon zachovania energie hovorí, že zmena energie musí byť krytá zvonku vykonanou prácou, teda platí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Uvedené rovnica sa volá „prvá veta termodynamická“. Dôvod, prečo sa tomu nehovorí prosto zákon zachovania energie je historický. V dobe, keď sa na všetko toto postupne došlo neboli známe molekuly a teda nebolo zrejmé, že „vnútri telesa“ sa môže „schovávať“ nejaká energia napríklad ako kinetická energia neviditeľného pohybu molekúl. Dokonca nebol ani vycizelovaný pojem energie. Takže nebolo jasné, či a čo sa vlastne zachováva. Prvá veta termodynamická hovorila vlastne na začiatku len toľko, že ak k prechodu z jedného stavu do druhého dôjde dvoma rôznymi spôsobmi, potom súčet vykonanej makroskopickej práce a tepla je pri oboch procesoch rovnaký, pričom relatívna veľkosť práce a tepla môže byť pre rôzne procesy rôzna. </a:t>
                </a:r>
                <a:r>
                  <a:rPr kumimoji="0" lang="sk-SK" sz="1800" b="1" i="0" u="none" strike="noStrike" kern="1200" cap="none" spc="0" normalizeH="0" baseline="0" noProof="0" dirty="0">
                    <a:ln>
                      <a:noFill/>
                    </a:ln>
                    <a:solidFill>
                      <a:prstClr val="black"/>
                    </a:solidFill>
                    <a:effectLst/>
                    <a:uLnTx/>
                    <a:uFillTx/>
                    <a:latin typeface="Calibri"/>
                    <a:ea typeface="+mn-ea"/>
                    <a:cs typeface="+mn-cs"/>
                  </a:rPr>
                  <a:t>Prvá veta termodynamická bol vlastne príspevok „tepelných vedcov“ (termodynamikov) k vycizelovaniu pojmu energie a zákona zachovania energie.</a:t>
                </a:r>
              </a:p>
            </p:txBody>
          </p:sp>
        </mc:Choice>
        <mc:Fallback xmlns="">
          <p:sp>
            <p:nvSpPr>
              <p:cNvPr id="5" name="TextBox 4"/>
              <p:cNvSpPr txBox="1">
                <a:spLocks noRot="1" noChangeAspect="1" noMove="1" noResize="1" noEditPoints="1" noAdjustHandles="1" noChangeArrowheads="1" noChangeShapeType="1" noTextEdit="1"/>
              </p:cNvSpPr>
              <p:nvPr/>
            </p:nvSpPr>
            <p:spPr>
              <a:xfrm>
                <a:off x="287524" y="476672"/>
                <a:ext cx="8712968" cy="6163226"/>
              </a:xfrm>
              <a:prstGeom prst="rect">
                <a:avLst/>
              </a:prstGeom>
              <a:blipFill rotWithShape="0">
                <a:blip r:embed="rId6"/>
                <a:stretch>
                  <a:fillRect l="-560" t="-495" r="-910" b="-593"/>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419872" y="3356992"/>
            <a:ext cx="1347597" cy="226314"/>
          </a:xfrm>
          <a:prstGeom prst="rect">
            <a:avLst/>
          </a:prstGeom>
        </p:spPr>
      </p:pic>
      <p:sp>
        <p:nvSpPr>
          <p:cNvPr id="7" name="Rectangle 6"/>
          <p:cNvSpPr/>
          <p:nvPr/>
        </p:nvSpPr>
        <p:spPr>
          <a:xfrm>
            <a:off x="3275856" y="3212976"/>
            <a:ext cx="165618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87243755"/>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5"/>
          <a:stretch>
            <a:fillRect/>
          </a:stretch>
        </p:blipFill>
        <p:spPr>
          <a:xfrm>
            <a:off x="-468560" y="3408413"/>
            <a:ext cx="5616624" cy="2540102"/>
          </a:xfrm>
          <a:prstGeom prst="rect">
            <a:avLst/>
          </a:prstGeom>
        </p:spPr>
      </p:pic>
      <mc:AlternateContent xmlns:mc="http://schemas.openxmlformats.org/markup-compatibility/2006" xmlns:a14="http://schemas.microsoft.com/office/drawing/2010/main">
        <mc:Choice Requires="a14">
          <p:sp>
            <p:nvSpPr>
              <p:cNvPr id="42" name="TextBox 41"/>
              <p:cNvSpPr txBox="1"/>
              <p:nvPr/>
            </p:nvSpPr>
            <p:spPr>
              <a:xfrm>
                <a:off x="5364088" y="1556792"/>
                <a:ext cx="367240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V plyne je tlak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Piest je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zašprajcovaný</a:t>
                </a:r>
                <a:r>
                  <a:rPr kumimoji="0" lang="sk-SK" sz="1800" b="0" i="0" u="none" strike="noStrike" kern="1200" cap="none" spc="0" normalizeH="0" baseline="0" noProof="0" dirty="0">
                    <a:ln>
                      <a:noFill/>
                    </a:ln>
                    <a:solidFill>
                      <a:prstClr val="black"/>
                    </a:solidFill>
                    <a:effectLst/>
                    <a:uLnTx/>
                    <a:uFillTx/>
                    <a:latin typeface="Calibri"/>
                    <a:ea typeface="+mn-ea"/>
                    <a:cs typeface="+mn-cs"/>
                  </a:rPr>
                  <a:t>“, objem je konštantný. Ak chceme meniť objem, musíme na pomoc zavolať „vonkajšieho agenta“ trpaslíka. Ten chytí piest a nastaví silu rúk tak, aby akurát vyrovnávala vnútorný tlak.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Takže piest stojí.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Teraz môže trpaslík trochu potiahnuť piest maličkým zmenšením sily rúk. Piest sa posunie 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Plyn vykoná prácu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Trpaslík vykoná prácu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5364088" y="1556792"/>
                <a:ext cx="3672408" cy="4524315"/>
              </a:xfrm>
              <a:prstGeom prst="rect">
                <a:avLst/>
              </a:prstGeom>
              <a:blipFill>
                <a:blip r:embed="rId8"/>
                <a:stretch>
                  <a:fillRect l="-1495" t="-673" r="-1163"/>
                </a:stretch>
              </a:blipFill>
            </p:spPr>
            <p:txBody>
              <a:bodyPr/>
              <a:lstStyle/>
              <a:p>
                <a:r>
                  <a:rPr lang="sk-SK">
                    <a:noFill/>
                  </a:rPr>
                  <a:t> </a:t>
                </a:r>
              </a:p>
            </p:txBody>
          </p:sp>
        </mc:Fallback>
      </mc:AlternateContent>
      <p:pic>
        <p:nvPicPr>
          <p:cNvPr id="50" name="Picture 49"/>
          <p:cNvPicPr>
            <a:picLocks noChangeAspect="1"/>
          </p:cNvPicPr>
          <p:nvPr/>
        </p:nvPicPr>
        <p:blipFill rotWithShape="1">
          <a:blip r:embed="rId9"/>
          <a:srcRect r="16475"/>
          <a:stretch/>
        </p:blipFill>
        <p:spPr>
          <a:xfrm>
            <a:off x="395536" y="260648"/>
            <a:ext cx="4338510" cy="2737341"/>
          </a:xfrm>
          <a:prstGeom prst="rect">
            <a:avLst/>
          </a:prstGeom>
        </p:spPr>
      </p:pic>
      <p:sp>
        <p:nvSpPr>
          <p:cNvPr id="51" name="Rectangle 50"/>
          <p:cNvSpPr/>
          <p:nvPr/>
        </p:nvSpPr>
        <p:spPr>
          <a:xfrm>
            <a:off x="2987824" y="4653136"/>
            <a:ext cx="253087" cy="1249953"/>
          </a:xfrm>
          <a:prstGeom prst="rect">
            <a:avLst/>
          </a:prstGeom>
          <a:solidFill>
            <a:srgbClr val="D3F9D4"/>
          </a:soli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3" name="Straight Arrow Connector 52"/>
          <p:cNvCxnSpPr/>
          <p:nvPr/>
        </p:nvCxnSpPr>
        <p:spPr>
          <a:xfrm>
            <a:off x="2771800" y="6165304"/>
            <a:ext cx="432048"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843808" y="6237312"/>
            <a:ext cx="255270" cy="179070"/>
          </a:xfrm>
          <a:prstGeom prst="rect">
            <a:avLst/>
          </a:prstGeom>
        </p:spPr>
      </p:pic>
      <p:pic>
        <p:nvPicPr>
          <p:cNvPr id="61" name="Picture 60"/>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5904657" y="5085184"/>
            <a:ext cx="2005965" cy="232410"/>
          </a:xfrm>
          <a:prstGeom prst="rect">
            <a:avLst/>
          </a:prstGeom>
        </p:spPr>
      </p:pic>
      <p:pic>
        <p:nvPicPr>
          <p:cNvPr id="64" name="Picture 63"/>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5976665" y="6021288"/>
            <a:ext cx="2470785" cy="251460"/>
          </a:xfrm>
          <a:prstGeom prst="rect">
            <a:avLst/>
          </a:prstGeom>
        </p:spPr>
      </p:pic>
      <p:sp>
        <p:nvSpPr>
          <p:cNvPr id="65" name="TextBox 64"/>
          <p:cNvSpPr txBox="1"/>
          <p:nvPr/>
        </p:nvSpPr>
        <p:spPr>
          <a:xfrm>
            <a:off x="3563888" y="260648"/>
            <a:ext cx="55801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a:ea typeface="+mn-ea"/>
                <a:cs typeface="+mn-cs"/>
              </a:rPr>
              <a:t>Príklad makroskopickej práce</a:t>
            </a:r>
          </a:p>
        </p:txBody>
      </p:sp>
    </p:spTree>
    <p:extLst>
      <p:ext uri="{BB962C8B-B14F-4D97-AF65-F5344CB8AC3E}">
        <p14:creationId xmlns:p14="http://schemas.microsoft.com/office/powerpoint/2010/main" val="3632488672"/>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1680" y="188640"/>
            <a:ext cx="5616624" cy="2540102"/>
          </a:xfrm>
          <a:prstGeom prst="rect">
            <a:avLst/>
          </a:prstGeom>
        </p:spPr>
      </p:pic>
      <p:sp>
        <p:nvSpPr>
          <p:cNvPr id="3" name="TextBox 2"/>
          <p:cNvSpPr txBox="1"/>
          <p:nvPr/>
        </p:nvSpPr>
        <p:spPr>
          <a:xfrm>
            <a:off x="395536" y="3068960"/>
            <a:ext cx="82809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Budeme hlasovať</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323528" y="3933056"/>
            <a:ext cx="8424936"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Každá práca je vždy kladná</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Práca plynu je vždy kladná </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Práca trpaslíka vždy záporná</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Keď je práca plynu kladná </a:t>
            </a:r>
            <a:r>
              <a:rPr kumimoji="0" lang="sk-SK" sz="1800" b="0" i="0" u="none" strike="noStrike" kern="1200" cap="none" spc="0" normalizeH="0" baseline="0" noProof="0">
                <a:ln>
                  <a:noFill/>
                </a:ln>
                <a:solidFill>
                  <a:prstClr val="black"/>
                </a:solidFill>
                <a:effectLst/>
                <a:uLnTx/>
                <a:uFillTx/>
                <a:latin typeface="Calibri"/>
                <a:ea typeface="+mn-ea"/>
                <a:cs typeface="+mn-cs"/>
              </a:rPr>
              <a:t>je práca </a:t>
            </a:r>
            <a:r>
              <a:rPr kumimoji="0" lang="sk-SK" sz="1800" b="0" i="0" u="none" strike="noStrike" kern="1200" cap="none" spc="0" normalizeH="0" baseline="0" noProof="0" dirty="0">
                <a:ln>
                  <a:noFill/>
                </a:ln>
                <a:solidFill>
                  <a:prstClr val="black"/>
                </a:solidFill>
                <a:effectLst/>
                <a:uLnTx/>
                <a:uFillTx/>
                <a:latin typeface="Calibri"/>
                <a:ea typeface="+mn-ea"/>
                <a:cs typeface="+mn-cs"/>
              </a:rPr>
              <a:t>trpaslíka záporná a naopak</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5683116"/>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1680" y="116632"/>
            <a:ext cx="53285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Prvá veta termodynamická</a:t>
            </a:r>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682177" y="697214"/>
            <a:ext cx="1347597" cy="22631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07504" y="1045931"/>
                <a:ext cx="8856984" cy="572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Upozornime, že </a:t>
                </a:r>
                <a:r>
                  <a:rPr kumimoji="0" lang="sk-SK" sz="1800" b="1" i="0" u="none" strike="noStrike" kern="1200" cap="none" spc="0" normalizeH="0" baseline="0" noProof="0" dirty="0">
                    <a:ln>
                      <a:noFill/>
                    </a:ln>
                    <a:solidFill>
                      <a:srgbClr val="FF0000"/>
                    </a:solidFill>
                    <a:effectLst/>
                    <a:uLnTx/>
                    <a:uFillTx/>
                    <a:latin typeface="Calibri"/>
                    <a:ea typeface="+mn-ea"/>
                    <a:cs typeface="+mn-cs"/>
                  </a:rPr>
                  <a:t>na ľavej strane je „delta“, </a:t>
                </a:r>
                <a:r>
                  <a:rPr kumimoji="0" lang="sk-SK" sz="1800" b="0" i="0" u="none" strike="noStrike" kern="1200" cap="none" spc="0" normalizeH="0" baseline="0" noProof="0" dirty="0">
                    <a:ln>
                      <a:noFill/>
                    </a:ln>
                    <a:solidFill>
                      <a:prstClr val="black"/>
                    </a:solidFill>
                    <a:effectLst/>
                    <a:uLnTx/>
                    <a:uFillTx/>
                    <a:latin typeface="Calibri"/>
                    <a:ea typeface="+mn-ea"/>
                    <a:cs typeface="+mn-cs"/>
                  </a:rPr>
                  <a:t>čo označuje „zmenu“ presnejšie „prírastok“ energie. Technicky to znamená, že ide o rozdiel (diferenciu, preto delta) dvoch hodnôt energie: energia v koncovom stave mínus energia v počiatočnom stave.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 Všimnime si, že na </a:t>
                </a:r>
                <a:r>
                  <a:rPr kumimoji="0" lang="sk-SK" sz="1800" b="1" i="0" u="none" strike="noStrike" kern="1200" cap="none" spc="0" normalizeH="0" baseline="0" noProof="0" dirty="0">
                    <a:ln>
                      <a:noFill/>
                    </a:ln>
                    <a:solidFill>
                      <a:srgbClr val="FF0000"/>
                    </a:solidFill>
                    <a:effectLst/>
                    <a:uLnTx/>
                    <a:uFillTx/>
                    <a:latin typeface="Calibri"/>
                    <a:ea typeface="+mn-ea"/>
                    <a:cs typeface="+mn-cs"/>
                  </a:rPr>
                  <a:t>pravej strane nie sú žiadne „delty“. </a:t>
                </a:r>
                <a:r>
                  <a:rPr kumimoji="0" lang="sk-SK" sz="1800" b="0" i="0" u="none" strike="noStrike" kern="1200" cap="none" spc="0" normalizeH="0" baseline="0" noProof="0" dirty="0">
                    <a:ln>
                      <a:noFill/>
                    </a:ln>
                    <a:solidFill>
                      <a:prstClr val="black"/>
                    </a:solidFill>
                    <a:effectLst/>
                    <a:uLnTx/>
                    <a:uFillTx/>
                    <a:latin typeface="Calibri"/>
                    <a:ea typeface="+mn-ea"/>
                    <a:cs typeface="+mn-cs"/>
                  </a:rPr>
                  <a:t>Práca je konaná počas nejakého procesu, nie je to „práca v koncovom stave mínus práca v počiatočnom stave“. Práca nie je stavová veličina. Napravo teda nemáme „prírastky prác“ ale „vykonané práce“. Preto žiadne „delty“.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Ukázaním prvej vety termodynamickej sme trochu predbehli logický aj historický vývoj, lebo sme chceli ukázať „na čo je to dobré“ a tak motivovať záujem dumať nad logickými a technickými jemnosťami, ku ktorým sa teraz ideme vrátiť.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Chceme používať pojem teplo ako mikroskopická práca, teda by sme ho mali merať v jednotkách Joule, ibaže nevieme ako. Zatiaľ sme pojem teplo mali skryté v kalorimetrickej rovnici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kde sme hovorili že „existujú materiálové konštanty“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Ale nepovedali sme nič o jednotkách, v akých sa merné teplá vyjadrujú. Malo by to zjavne byť „čosi/(</a:t>
                </a:r>
                <a:r>
                  <a:rPr kumimoji="0" lang="sk-SK" sz="1800" b="0" i="0" u="none" strike="noStrike" kern="1200" cap="none" spc="0" normalizeH="0" baseline="0" noProof="0" dirty="0" err="1">
                    <a:ln>
                      <a:noFill/>
                    </a:ln>
                    <a:solidFill>
                      <a:prstClr val="black"/>
                    </a:solidFill>
                    <a:effectLst/>
                    <a:uLnTx/>
                    <a:uFillTx/>
                    <a:latin typeface="Calibri"/>
                    <a:ea typeface="+mn-ea"/>
                    <a:cs typeface="+mn-cs"/>
                  </a:rPr>
                  <a:t>kg.stupeň</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Problém je v tom, že ak tie merné teplá nechceme používať inde ako v kalorimetrickej rovnici, potom na voľbe jednotky „čosi“ vôbec nezáleží, len musí byť rovnaká pre merné teplá všetkých látok. Jednotka čosi sa totiž v rovnici vykráti, takže jej „veľkosť“ vlastne nič nehovorí (opakujem: ak to vystupuje len v kalorimetrickej rovnici – </a:t>
                </a:r>
                <a:r>
                  <a:rPr kumimoji="0" lang="sk-SK" sz="1800" b="1" i="0" u="none" strike="noStrike" kern="1200" cap="none" spc="0" normalizeH="0" baseline="0" noProof="0" dirty="0">
                    <a:ln>
                      <a:noFill/>
                    </a:ln>
                    <a:solidFill>
                      <a:srgbClr val="FF0000"/>
                    </a:solidFill>
                    <a:effectLst/>
                    <a:uLnTx/>
                    <a:uFillTx/>
                    <a:latin typeface="Calibri"/>
                    <a:ea typeface="+mn-ea"/>
                    <a:cs typeface="+mn-cs"/>
                  </a:rPr>
                  <a:t>predumajte si to poriadne</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107504" y="1045931"/>
                <a:ext cx="8856984" cy="5724644"/>
              </a:xfrm>
              <a:prstGeom prst="rect">
                <a:avLst/>
              </a:prstGeom>
              <a:blipFill rotWithShape="0">
                <a:blip r:embed="rId6"/>
                <a:stretch>
                  <a:fillRect l="-619" t="-639" r="-964" b="-745"/>
                </a:stretch>
              </a:blipFill>
            </p:spPr>
            <p:txBody>
              <a:bodyPr/>
              <a:lstStyle/>
              <a:p>
                <a:r>
                  <a:rPr lang="sk-SK">
                    <a:noFill/>
                  </a:rPr>
                  <a:t> </a:t>
                </a:r>
              </a:p>
            </p:txBody>
          </p:sp>
        </mc:Fallback>
      </mc:AlternateContent>
    </p:spTree>
    <p:extLst>
      <p:ext uri="{BB962C8B-B14F-4D97-AF65-F5344CB8AC3E}">
        <p14:creationId xmlns:p14="http://schemas.microsoft.com/office/powerpoint/2010/main" val="81356408"/>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extBox 2"/>
          <p:cNvSpPr txBox="1"/>
          <p:nvPr/>
        </p:nvSpPr>
        <p:spPr>
          <a:xfrm>
            <a:off x="814040"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Probability density: experimental determination</a:t>
            </a:r>
            <a:endPar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234176" y="814041"/>
                <a:ext cx="8631044"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already discussed how to estimate experimentally the cumulative distribution function. We can estimate directly the probability density using essentially the same technique.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discretize the space defining “bins” (intervals)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bins                                are usually called “underflow bin” and “overflow bin”, the bins in-between are usually (but not necessarily) chosen as equal-sized.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experiments to obtain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random events and record the numbers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how many times the event falls int the bin                . (For simplicity we neglect underflows and overflows.)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visualize the results in the form of a histogram </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34176" y="814041"/>
                <a:ext cx="8631044" cy="3693319"/>
              </a:xfrm>
              <a:prstGeom prst="rect">
                <a:avLst/>
              </a:prstGeom>
              <a:blipFill rotWithShape="0">
                <a:blip r:embed="rId7"/>
                <a:stretch>
                  <a:fillRect l="-565" t="-992" r="-989" b="-1818"/>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413726" y="2103548"/>
            <a:ext cx="5692140" cy="229743"/>
          </a:xfrm>
          <a:prstGeom prst="rect">
            <a:avLst/>
          </a:prstGeom>
        </p:spPr>
      </p:pic>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703628" y="2511679"/>
            <a:ext cx="1733360" cy="229743"/>
          </a:xfrm>
          <a:prstGeom prst="rect">
            <a:avLst/>
          </a:prstGeom>
        </p:spPr>
      </p:pic>
      <p:pic>
        <p:nvPicPr>
          <p:cNvPr id="9" name="Picture 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886130" y="3648091"/>
            <a:ext cx="879539" cy="229743"/>
          </a:xfrm>
          <a:prstGeom prst="rect">
            <a:avLst/>
          </a:prstGeom>
        </p:spPr>
      </p:pic>
      <p:pic>
        <p:nvPicPr>
          <p:cNvPr id="3074" name="Picture 2" descr="http://i.stack.imgur.com/AcPPf.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176" y="4589124"/>
            <a:ext cx="2680720" cy="20105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34215" y="4795024"/>
            <a:ext cx="535258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Then let the computer to find a smooth curve describing the histogram</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4016485"/>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332656"/>
            <a:ext cx="48245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a:ea typeface="+mn-ea"/>
                <a:cs typeface="+mn-cs"/>
              </a:rPr>
              <a:t>Jednotka tepla</a:t>
            </a:r>
          </a:p>
        </p:txBody>
      </p:sp>
      <mc:AlternateContent xmlns:mc="http://schemas.openxmlformats.org/markup-compatibility/2006" xmlns:a14="http://schemas.microsoft.com/office/drawing/2010/main">
        <mc:Choice Requires="a14">
          <p:sp>
            <p:nvSpPr>
              <p:cNvPr id="3" name="Rectangle 2"/>
              <p:cNvSpPr/>
              <p:nvPr/>
            </p:nvSpPr>
            <p:spPr>
              <a:xfrm>
                <a:off x="251520" y="908720"/>
                <a:ext cx="8784976" cy="41242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Pojem teplo sa historicky zjavil v kalorimetrickej rovnici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kde sme hovorili že „existujú materiálové konštanty“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Ale nepovedali sme nič o jednotkách, v akých sa merné teplá vyjadrujú. Malo by to zjavne byť „čosi/(</a:t>
                </a:r>
                <a:r>
                  <a:rPr kumimoji="0" lang="sk-SK" sz="1800" b="0" i="0" u="none" strike="noStrike" kern="1200" cap="none" spc="0" normalizeH="0" baseline="0" noProof="0" dirty="0" err="1">
                    <a:ln>
                      <a:noFill/>
                    </a:ln>
                    <a:solidFill>
                      <a:prstClr val="black"/>
                    </a:solidFill>
                    <a:effectLst/>
                    <a:uLnTx/>
                    <a:uFillTx/>
                    <a:latin typeface="Calibri"/>
                    <a:ea typeface="+mn-ea"/>
                    <a:cs typeface="+mn-cs"/>
                  </a:rPr>
                  <a:t>kg.stupeň</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 to „čosi“ by mala byť „jednotka tepla“.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Problém je v tom, že ak tie merné teplá nechceme používať inde ako v kalorimetrickej rovnici, potom tá jednotka nič neznamená.  Na voľbe jednotky „čosi“ vôbec nezáleží, len musí byť rovnaká pre merné teplá všetkých látok. Jednotka čosi sa totiž v rovnici vykráti, takže jej „veľkosť“ vlastne nič nehovorí (opakujem: ak to vystupuje len v kalorimetrickej rovnici – </a:t>
                </a:r>
                <a:r>
                  <a:rPr kumimoji="0" lang="sk-SK" sz="1800" b="1" i="0" u="none" strike="noStrike" kern="1200" cap="none" spc="0" normalizeH="0" baseline="0" noProof="0" dirty="0">
                    <a:ln>
                      <a:noFill/>
                    </a:ln>
                    <a:solidFill>
                      <a:srgbClr val="FF0000"/>
                    </a:solidFill>
                    <a:effectLst/>
                    <a:uLnTx/>
                    <a:uFillTx/>
                    <a:latin typeface="Calibri"/>
                    <a:ea typeface="+mn-ea"/>
                    <a:cs typeface="+mn-cs"/>
                  </a:rPr>
                  <a:t>predumajte si to poriadne</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Historicky takéto čosi bolo (ľubovoľne) definované tak, že sa </a:t>
                </a:r>
                <a:r>
                  <a:rPr kumimoji="0" lang="sk-SK" sz="1800" b="1" i="0" u="none" strike="noStrike" kern="1200" cap="none" spc="0" normalizeH="0" baseline="0" noProof="0" dirty="0">
                    <a:ln>
                      <a:noFill/>
                    </a:ln>
                    <a:solidFill>
                      <a:prstClr val="black"/>
                    </a:solidFill>
                    <a:effectLst/>
                    <a:uLnTx/>
                    <a:uFillTx/>
                    <a:latin typeface="Calibri"/>
                    <a:ea typeface="+mn-ea"/>
                    <a:cs typeface="+mn-cs"/>
                  </a:rPr>
                  <a:t>definovalo</a:t>
                </a:r>
                <a:r>
                  <a:rPr kumimoji="0" lang="sk-SK" sz="1800" b="0" i="0" u="none" strike="noStrike" kern="1200" cap="none" spc="0" normalizeH="0" baseline="0" noProof="0" dirty="0">
                    <a:ln>
                      <a:noFill/>
                    </a:ln>
                    <a:solidFill>
                      <a:prstClr val="black"/>
                    </a:solidFill>
                    <a:effectLst/>
                    <a:uLnTx/>
                    <a:uFillTx/>
                    <a:latin typeface="Calibri"/>
                    <a:ea typeface="+mn-ea"/>
                    <a:cs typeface="+mn-cs"/>
                  </a:rPr>
                  <a:t>, že merné teplo vody má hodnotu 1 kcal/(</a:t>
                </a:r>
                <a:r>
                  <a:rPr kumimoji="0" lang="sk-SK" sz="1800" b="0" i="0" u="none" strike="noStrike" kern="1200" cap="none" spc="0" normalizeH="0" baseline="0" noProof="0" dirty="0" err="1">
                    <a:ln>
                      <a:noFill/>
                    </a:ln>
                    <a:solidFill>
                      <a:prstClr val="black"/>
                    </a:solidFill>
                    <a:effectLst/>
                    <a:uLnTx/>
                    <a:uFillTx/>
                    <a:latin typeface="Calibri"/>
                    <a:ea typeface="+mn-ea"/>
                    <a:cs typeface="+mn-cs"/>
                  </a:rPr>
                  <a:t>kg.stupeň</a:t>
                </a:r>
                <a:r>
                  <a:rPr kumimoji="0" lang="sk-SK" sz="1800" b="0" i="0" u="none" strike="noStrike" kern="1200" cap="none" spc="0" normalizeH="0" baseline="0" noProof="0" dirty="0">
                    <a:ln>
                      <a:noFill/>
                    </a:ln>
                    <a:solidFill>
                      <a:prstClr val="black"/>
                    </a:solidFill>
                    <a:effectLst/>
                    <a:uLnTx/>
                    <a:uFillTx/>
                    <a:latin typeface="Calibri"/>
                    <a:ea typeface="+mn-ea"/>
                    <a:cs typeface="+mn-cs"/>
                  </a:rPr>
                  <a:t>) a teda teplo sa meralo v kilokalóriách.</a:t>
                </a:r>
              </a:p>
            </p:txBody>
          </p:sp>
        </mc:Choice>
        <mc:Fallback xmlns="">
          <p:sp>
            <p:nvSpPr>
              <p:cNvPr id="3" name="Rectangle 2"/>
              <p:cNvSpPr>
                <a:spLocks noRot="1" noChangeAspect="1" noMove="1" noResize="1" noEditPoints="1" noAdjustHandles="1" noChangeArrowheads="1" noChangeShapeType="1" noTextEdit="1"/>
              </p:cNvSpPr>
              <p:nvPr/>
            </p:nvSpPr>
            <p:spPr>
              <a:xfrm>
                <a:off x="251520" y="908720"/>
                <a:ext cx="8784976" cy="4124206"/>
              </a:xfrm>
              <a:prstGeom prst="rect">
                <a:avLst/>
              </a:prstGeom>
              <a:blipFill rotWithShape="0">
                <a:blip r:embed="rId5"/>
                <a:stretch>
                  <a:fillRect l="-555" t="-739" b="-1329"/>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987824" y="1340768"/>
            <a:ext cx="2727770" cy="229743"/>
          </a:xfrm>
          <a:prstGeom prst="rect">
            <a:avLst/>
          </a:prstGeom>
        </p:spPr>
      </p:pic>
    </p:spTree>
    <p:extLst>
      <p:ext uri="{BB962C8B-B14F-4D97-AF65-F5344CB8AC3E}">
        <p14:creationId xmlns:p14="http://schemas.microsoft.com/office/powerpoint/2010/main" val="2836035416"/>
      </p:ext>
    </p:extLst>
  </p:cSld>
  <p:clrMapOvr>
    <a:masterClrMapping/>
  </p:clrMapOvr>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332656"/>
            <a:ext cx="64807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a:ea typeface="+mn-ea"/>
                <a:cs typeface="+mn-cs"/>
              </a:rPr>
              <a:t>Mechanický ekvivalent tepla</a:t>
            </a:r>
          </a:p>
        </p:txBody>
      </p:sp>
      <p:sp>
        <p:nvSpPr>
          <p:cNvPr id="3" name="TextBox 2"/>
          <p:cNvSpPr txBox="1"/>
          <p:nvPr/>
        </p:nvSpPr>
        <p:spPr>
          <a:xfrm>
            <a:off x="179512" y="1268760"/>
            <a:ext cx="8784976"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Názov tohto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slajdu</a:t>
            </a:r>
            <a:r>
              <a:rPr kumimoji="0" lang="sk-SK" sz="1800" b="0" i="0" u="none" strike="noStrike" kern="1200" cap="none" spc="0" normalizeH="0" baseline="0" noProof="0" dirty="0">
                <a:ln>
                  <a:noFill/>
                </a:ln>
                <a:solidFill>
                  <a:prstClr val="black"/>
                </a:solidFill>
                <a:effectLst/>
                <a:uLnTx/>
                <a:uFillTx/>
                <a:latin typeface="Calibri"/>
                <a:ea typeface="+mn-ea"/>
                <a:cs typeface="+mn-cs"/>
              </a:rPr>
              <a:t> odráža fakt, že postupne sa vycizelovalo, že teplo je druh práce a teda by sa malo merať v jednotkách, v ktorých sa meria práca.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Bol to historicky zdĺhavý proces.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Prvý kvalitatívny záver urobil zrejme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Benjamin</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Thompson</a:t>
            </a:r>
            <a:r>
              <a:rPr kumimoji="0" lang="sk-SK" sz="1800" b="0" i="0" u="none" strike="noStrike" kern="1200" cap="none" spc="0" normalizeH="0" baseline="0" noProof="0" dirty="0">
                <a:ln>
                  <a:noFill/>
                </a:ln>
                <a:solidFill>
                  <a:prstClr val="black"/>
                </a:solidFill>
                <a:effectLst/>
                <a:uLnTx/>
                <a:uFillTx/>
                <a:latin typeface="Calibri"/>
                <a:ea typeface="+mn-ea"/>
                <a:cs typeface="+mn-cs"/>
              </a:rPr>
              <a:t> v roku 1797, ktorý si všimol, že objekt sa dá zahriať nielen tak, že ho privedieme do kontaktu s teplejším objektom ale aj tak že „sa niekde koná mechanická práca“. Konkrétne si všimol, že pri vŕtaní delových hlavní sa hlavne (aj vrtáky) zahrejú až do tej miery, že keď sa chladia vodou, tak voda až zovrie.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Kvantitatívne merania urobil najmä James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Prescott</a:t>
            </a:r>
            <a:r>
              <a:rPr kumimoji="0" lang="sk-SK" sz="1800" b="0" i="0" u="none" strike="noStrike" kern="1200" cap="none" spc="0" normalizeH="0" baseline="0" noProof="0" dirty="0">
                <a:ln>
                  <a:noFill/>
                </a:ln>
                <a:solidFill>
                  <a:prstClr val="black"/>
                </a:solidFill>
                <a:effectLst/>
                <a:uLnTx/>
                <a:uFillTx/>
                <a:latin typeface="Calibri"/>
                <a:ea typeface="+mn-ea"/>
                <a:cs typeface="+mn-cs"/>
              </a:rPr>
              <a:t> Joule v roku 1843 a zistil (rôznymi experimentálnymi technikami), koľko mechanickej práce treba vykonať aby to viedlo k rovnakému zvýšeniu teploty ako pri „dodaní“ 1 jednotky tepla. Odtiaľ ten názov mechanický ekvivalent tepla.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Štandardná hodnota „mechanického ekvivalentu tepla“ je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1 kcal = 4186 </a:t>
            </a:r>
            <a:r>
              <a:rPr kumimoji="0" lang="sk-SK" sz="1800" b="0" i="0" u="none" strike="noStrike" kern="1200" cap="none" spc="0" normalizeH="0" baseline="0" noProof="0" dirty="0" err="1">
                <a:ln>
                  <a:noFill/>
                </a:ln>
                <a:solidFill>
                  <a:prstClr val="black"/>
                </a:solidFill>
                <a:effectLst/>
                <a:uLnTx/>
                <a:uFillTx/>
                <a:latin typeface="Calibri"/>
                <a:ea typeface="+mn-ea"/>
                <a:cs typeface="+mn-cs"/>
              </a:rPr>
              <a:t>kJ</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3779912" y="4797152"/>
            <a:ext cx="158417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89857965"/>
      </p:ext>
    </p:extLst>
  </p:cSld>
  <p:clrMapOvr>
    <a:masterClrMapping/>
  </p:clrMapOvr>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yktelecom.com/_/rsrc/1286686955076/physics/jouleslaw.jpg?height=338&amp;width=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96752"/>
            <a:ext cx="3790950" cy="32194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ectureonline.cl.msu.edu/%7Emmp/kap11/picts/mechequ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340768"/>
            <a:ext cx="2428875" cy="32099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1640" y="332656"/>
            <a:ext cx="64807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a:ea typeface="+mn-ea"/>
                <a:cs typeface="+mn-cs"/>
              </a:rPr>
              <a:t>Mechanický ekvivalent tepla</a:t>
            </a:r>
          </a:p>
        </p:txBody>
      </p:sp>
      <mc:AlternateContent xmlns:mc="http://schemas.openxmlformats.org/markup-compatibility/2006" xmlns:a14="http://schemas.microsoft.com/office/drawing/2010/main">
        <mc:Choice Requires="a14">
          <p:sp>
            <p:nvSpPr>
              <p:cNvPr id="3" name="TextBox 2"/>
              <p:cNvSpPr txBox="1"/>
              <p:nvPr/>
            </p:nvSpPr>
            <p:spPr>
              <a:xfrm>
                <a:off x="107504" y="5013176"/>
                <a:ext cx="878497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Calibri"/>
                    <a:ea typeface="+mn-ea"/>
                    <a:cs typeface="+mn-cs"/>
                  </a:rPr>
                  <a:t>Ak trváme na „čisto mechanickej práci“ (čo pred sformulovaním zákona o zachovaní energie bolo určite treba), potom meranie bolo založené na rôznych rafinovanejších postupoch (trenie!!!) podľa princípu „vrtuľka sa točí vo vode v kalorimetri na úkor zmeny mechanickej energie závažia“. Dnes je oveľa jednoduchšie dať do vody v kalorimetri špirálu a pustiť do nej elektrický prúd a vypočítať prácu batérie podľa vzorca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𝑈𝐼𝑡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07504" y="5013176"/>
                <a:ext cx="8784976" cy="1477328"/>
              </a:xfrm>
              <a:prstGeom prst="rect">
                <a:avLst/>
              </a:prstGeom>
              <a:blipFill rotWithShape="0">
                <a:blip r:embed="rId6"/>
                <a:stretch>
                  <a:fillRect l="-625" t="-2058" r="-694" b="-5350"/>
                </a:stretch>
              </a:blipFill>
            </p:spPr>
            <p:txBody>
              <a:bodyPr/>
              <a:lstStyle/>
              <a:p>
                <a:r>
                  <a:rPr lang="sk-SK">
                    <a:noFill/>
                  </a:rPr>
                  <a:t> </a:t>
                </a:r>
              </a:p>
            </p:txBody>
          </p:sp>
        </mc:Fallback>
      </mc:AlternateContent>
      <p:sp>
        <p:nvSpPr>
          <p:cNvPr id="4" name="Rectangle 3"/>
          <p:cNvSpPr/>
          <p:nvPr/>
        </p:nvSpPr>
        <p:spPr>
          <a:xfrm>
            <a:off x="395536" y="1052736"/>
            <a:ext cx="3096344" cy="37444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4211960" y="1052736"/>
            <a:ext cx="4464496" cy="37444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06881316"/>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extBox 2"/>
          <p:cNvSpPr txBox="1"/>
          <p:nvPr/>
        </p:nvSpPr>
        <p:spPr>
          <a:xfrm>
            <a:off x="814040" y="334537"/>
            <a:ext cx="72594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Probability density: experimental determination</a:t>
            </a:r>
            <a:endPar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074" name="Picture 2" descr="http://i.stack.imgur.com/AcPPf.png"/>
          <p:cNvPicPr>
            <a:picLocks noChangeAspect="1" noChangeArrowheads="1"/>
          </p:cNvPicPr>
          <p:nvPr/>
        </p:nvPicPr>
        <p:blipFill rotWithShape="1">
          <a:blip r:embed="rId6">
            <a:extLst>
              <a:ext uri="{28A0092B-C50C-407E-A947-70E740481C1C}">
                <a14:useLocalDpi xmlns:a14="http://schemas.microsoft.com/office/drawing/2010/main" val="0"/>
              </a:ext>
            </a:extLst>
          </a:blip>
          <a:srcRect l="5521" r="3272"/>
          <a:stretch/>
        </p:blipFill>
        <p:spPr bwMode="auto">
          <a:xfrm>
            <a:off x="99152" y="1023263"/>
            <a:ext cx="3437262" cy="28264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46449" y="959011"/>
            <a:ext cx="5352585" cy="25853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Then let the computer to find a smooth curve describing the histogram. To do this properly, wee need experimental errors of the number of hits in every bin.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bins are reasonably small</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 can estimate the errors 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the expected values are </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528528" y="2891752"/>
            <a:ext cx="1018413" cy="27432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17450" y="4450847"/>
                <a:ext cx="845262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Assuming some formula for the probability density having a few free parameters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𝛼</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write the test function (to be minimalized)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find the optimal parameters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𝛼</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thus estimating the probability density.</a:t>
                </a:r>
              </a:p>
            </p:txBody>
          </p:sp>
        </mc:Choice>
        <mc:Fallback xmlns="">
          <p:sp>
            <p:nvSpPr>
              <p:cNvPr id="7" name="TextBox 6"/>
              <p:cNvSpPr txBox="1">
                <a:spLocks noRot="1" noChangeAspect="1" noMove="1" noResize="1" noEditPoints="1" noAdjustHandles="1" noChangeArrowheads="1" noChangeShapeType="1" noTextEdit="1"/>
              </p:cNvSpPr>
              <p:nvPr/>
            </p:nvSpPr>
            <p:spPr>
              <a:xfrm>
                <a:off x="217450" y="4450847"/>
                <a:ext cx="8452624" cy="2308324"/>
              </a:xfrm>
              <a:prstGeom prst="rect">
                <a:avLst/>
              </a:prstGeom>
              <a:blipFill rotWithShape="0">
                <a:blip r:embed="rId10"/>
                <a:stretch>
                  <a:fillRect l="-649" t="-1319" b="-3166"/>
                </a:stretch>
              </a:blipFill>
            </p:spPr>
            <p:txBody>
              <a:bodyPr/>
              <a:lstStyle/>
              <a:p>
                <a:r>
                  <a:rPr lang="sk-SK">
                    <a:noFill/>
                  </a:rPr>
                  <a:t> </a:t>
                </a:r>
              </a:p>
            </p:txBody>
          </p:sp>
        </mc:Fallback>
      </mc:AlternateContent>
      <p:pic>
        <p:nvPicPr>
          <p:cNvPr id="11" name="Picture 10"/>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797395" y="4967535"/>
            <a:ext cx="646367" cy="229743"/>
          </a:xfrm>
          <a:prstGeom prst="rect">
            <a:avLst/>
          </a:prstGeom>
        </p:spPr>
      </p:pic>
      <p:pic>
        <p:nvPicPr>
          <p:cNvPr id="13" name="Picture 12"/>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268061" y="5719448"/>
            <a:ext cx="4351401" cy="651510"/>
          </a:xfrm>
          <a:prstGeom prst="rect">
            <a:avLst/>
          </a:prstGeom>
        </p:spPr>
      </p:pic>
      <p:pic>
        <p:nvPicPr>
          <p:cNvPr id="14" name="Picture 1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765975" y="3626815"/>
            <a:ext cx="3113532" cy="445770"/>
          </a:xfrm>
          <a:prstGeom prst="rect">
            <a:avLst/>
          </a:prstGeom>
        </p:spPr>
      </p:pic>
    </p:spTree>
    <p:extLst>
      <p:ext uri="{BB962C8B-B14F-4D97-AF65-F5344CB8AC3E}">
        <p14:creationId xmlns:p14="http://schemas.microsoft.com/office/powerpoint/2010/main" val="1112935421"/>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64086" y="112734"/>
            <a:ext cx="76534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Continuous random events: more dimensions</a:t>
            </a:r>
          </a:p>
        </p:txBody>
      </p:sp>
      <mc:AlternateContent xmlns:mc="http://schemas.openxmlformats.org/markup-compatibility/2006" xmlns:a14="http://schemas.microsoft.com/office/drawing/2010/main">
        <mc:Choice Requires="a14">
          <p:sp>
            <p:nvSpPr>
              <p:cNvPr id="3" name="TextBox 2"/>
              <p:cNvSpPr txBox="1"/>
              <p:nvPr/>
            </p:nvSpPr>
            <p:spPr>
              <a:xfrm>
                <a:off x="89210" y="574399"/>
                <a:ext cx="8820615"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Quite often the events from the event space considered cannot be properly named using just one real number. The event space might have more dimensions. We do not want to discuss here what is exactly meant by the dimensionality of the space considered.  An intuitive feeling is enough to accept, that a good naming scheme requires n-tuples of real numbers like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Those who want to know more about dimensionality and related things should read some textbook on manifolds, for example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M.Fecko, Differential Geometry and Lie Groups for Physicists,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http://www.amazon.com/Differential-Geometry-Lie-Groups-Physicists/dp/0521187966</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generalization of the probability machinery for more dimensions is straightforward. We use many-dimensional probability density function in the event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probability to observe a random event within a subset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the whole space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the volume element in the event space might be given by a more complicated formula instead of a simple                        .</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9210" y="574399"/>
                <a:ext cx="8820615" cy="6186309"/>
              </a:xfrm>
              <a:prstGeom prst="rect">
                <a:avLst/>
              </a:prstGeom>
              <a:blipFill rotWithShape="0">
                <a:blip r:embed="rId9"/>
                <a:stretch>
                  <a:fillRect l="-622" t="-493" r="-346" b="-591"/>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662675" y="2127407"/>
            <a:ext cx="1460754" cy="229743"/>
          </a:xfrm>
          <a:prstGeom prst="rect">
            <a:avLst/>
          </a:prstGeom>
        </p:spPr>
      </p:pic>
      <p:pic>
        <p:nvPicPr>
          <p:cNvPr id="7" name="Picture 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528944" y="4677321"/>
            <a:ext cx="1594485" cy="229743"/>
          </a:xfrm>
          <a:prstGeom prst="rect">
            <a:avLst/>
          </a:prstGeom>
        </p:spPr>
      </p:pic>
      <p:pic>
        <p:nvPicPr>
          <p:cNvPr id="9" name="Picture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670300" y="5498795"/>
            <a:ext cx="4073652" cy="522923"/>
          </a:xfrm>
          <a:prstGeom prst="rect">
            <a:avLst/>
          </a:prstGeom>
        </p:spPr>
      </p:pic>
      <p:pic>
        <p:nvPicPr>
          <p:cNvPr id="4" name="Picture 3"/>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250057" y="6439455"/>
            <a:ext cx="1390460" cy="195453"/>
          </a:xfrm>
          <a:prstGeom prst="rect">
            <a:avLst/>
          </a:prstGeom>
        </p:spPr>
      </p:pic>
    </p:spTree>
    <p:extLst>
      <p:ext uri="{BB962C8B-B14F-4D97-AF65-F5344CB8AC3E}">
        <p14:creationId xmlns:p14="http://schemas.microsoft.com/office/powerpoint/2010/main" val="2122991945"/>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Continuous random events: more dimensions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Example</a:t>
            </a:r>
          </a:p>
        </p:txBody>
      </p:sp>
      <p:sp>
        <p:nvSpPr>
          <p:cNvPr id="3" name="TextBox 2"/>
          <p:cNvSpPr txBox="1"/>
          <p:nvPr/>
        </p:nvSpPr>
        <p:spPr>
          <a:xfrm>
            <a:off x="211873" y="1449659"/>
            <a:ext cx="850838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typical example e is a multidimensional Gauss distribution as one finds, for example, in Maxwell distribution of the velocities of molecules in gas.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 randomly select a molecule in gas and ask: “What is currently your velocity”  I get an answer containing three numbers: projects of the velocity vector on three orthogonal axes.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 I have a three-dimensional random variable: a velocity vector. Maxwell has derived a simple formula for the probability density in three-dimensional velocity space</a:t>
            </a: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398645" y="3203985"/>
            <a:ext cx="1436751" cy="240030"/>
          </a:xfrm>
          <a:prstGeom prst="rect">
            <a:avLst/>
          </a:prstGeom>
        </p:spPr>
      </p:pic>
      <p:pic>
        <p:nvPicPr>
          <p:cNvPr id="10" name="Picture 9"/>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702822" y="4588980"/>
            <a:ext cx="5176076" cy="684086"/>
          </a:xfrm>
          <a:prstGeom prst="rect">
            <a:avLst/>
          </a:prstGeom>
        </p:spPr>
      </p:pic>
    </p:spTree>
    <p:extLst>
      <p:ext uri="{BB962C8B-B14F-4D97-AF65-F5344CB8AC3E}">
        <p14:creationId xmlns:p14="http://schemas.microsoft.com/office/powerpoint/2010/main" val="314463053"/>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Continuous random events: more dimensions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Marginal distribution</a:t>
            </a:r>
          </a:p>
        </p:txBody>
      </p:sp>
      <mc:AlternateContent xmlns:mc="http://schemas.openxmlformats.org/markup-compatibility/2006" xmlns:a14="http://schemas.microsoft.com/office/drawing/2010/main">
        <mc:Choice Requires="a14">
          <p:sp>
            <p:nvSpPr>
              <p:cNvPr id="3" name="TextBox 2"/>
              <p:cNvSpPr txBox="1"/>
              <p:nvPr/>
            </p:nvSpPr>
            <p:spPr>
              <a:xfrm>
                <a:off x="173628" y="973340"/>
                <a:ext cx="872025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Sometimes I have a many-dimensional probability distribution and I am interested just for a subset of events having smaller dimension. For example having a two-dimensional probability density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want to now only how the variable</a:t>
                </a:r>
                <a14:m>
                  <m:oMath xmlns:m="http://schemas.openxmlformats.org/officeDocument/2006/math">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distributed, so I need to find, what is the probability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find the coordinate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the interval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irrespective of what is the value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Graphically it means, that the two-dimensional event hits the shadowed area below. </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73628" y="973340"/>
                <a:ext cx="8720254" cy="2308324"/>
              </a:xfrm>
              <a:prstGeom prst="rect">
                <a:avLst/>
              </a:prstGeom>
              <a:blipFill rotWithShape="0">
                <a:blip r:embed="rId9"/>
                <a:stretch>
                  <a:fillRect l="-559" t="-1587" r="-629" b="-3439"/>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755483" y="1777257"/>
            <a:ext cx="618935" cy="229743"/>
          </a:xfrm>
          <a:prstGeom prst="rect">
            <a:avLst/>
          </a:prstGeom>
        </p:spPr>
      </p:pic>
      <p:pic>
        <p:nvPicPr>
          <p:cNvPr id="13" name="Picture 12"/>
          <p:cNvPicPr>
            <a:picLocks noChangeAspect="1"/>
          </p:cNvPicPr>
          <p:nvPr/>
        </p:nvPicPr>
        <p:blipFill>
          <a:blip r:embed="rId11"/>
          <a:stretch>
            <a:fillRect/>
          </a:stretch>
        </p:blipFill>
        <p:spPr>
          <a:xfrm>
            <a:off x="414066" y="3433946"/>
            <a:ext cx="2487384" cy="2219136"/>
          </a:xfrm>
          <a:prstGeom prst="rect">
            <a:avLst/>
          </a:prstGeom>
        </p:spPr>
      </p:pic>
      <mc:AlternateContent xmlns:mc="http://schemas.openxmlformats.org/markup-compatibility/2006" xmlns:a14="http://schemas.microsoft.com/office/drawing/2010/main">
        <mc:Choice Requires="a14">
          <p:sp>
            <p:nvSpPr>
              <p:cNvPr id="40" name="TextBox 39"/>
              <p:cNvSpPr txBox="1"/>
              <p:nvPr/>
            </p:nvSpPr>
            <p:spPr>
              <a:xfrm>
                <a:off x="3097530" y="3943350"/>
                <a:ext cx="59207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searching for the probability density </a:t>
                </a:r>
                <a14:m>
                  <m:oMath xmlns:m="http://schemas.openxmlformats.org/officeDocument/2006/math">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𝜌</m:t>
                        </m:r>
                      </m:e>
                    </m:acc>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d>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defined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Comparing the two expressions we get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097530" y="3943350"/>
                <a:ext cx="5920740" cy="1200329"/>
              </a:xfrm>
              <a:prstGeom prst="rect">
                <a:avLst/>
              </a:prstGeom>
              <a:blipFill rotWithShape="0">
                <a:blip r:embed="rId12"/>
                <a:stretch>
                  <a:fillRect l="-824" t="-3046" r="-1648" b="-7107"/>
                </a:stretch>
              </a:blipFill>
            </p:spPr>
            <p:txBody>
              <a:bodyPr/>
              <a:lstStyle/>
              <a:p>
                <a:r>
                  <a:rPr lang="sk-SK">
                    <a:noFill/>
                  </a:rPr>
                  <a:t> </a:t>
                </a:r>
              </a:p>
            </p:txBody>
          </p:sp>
        </mc:Fallback>
      </mc:AlternateContent>
      <p:pic>
        <p:nvPicPr>
          <p:cNvPr id="55" name="Picture 54"/>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4374419" y="4480354"/>
            <a:ext cx="2156841" cy="229743"/>
          </a:xfrm>
          <a:prstGeom prst="rect">
            <a:avLst/>
          </a:prstGeom>
        </p:spPr>
      </p:pic>
      <p:pic>
        <p:nvPicPr>
          <p:cNvPr id="56" name="Picture 55"/>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141888" y="3064288"/>
            <a:ext cx="5206937" cy="802386"/>
          </a:xfrm>
          <a:prstGeom prst="rect">
            <a:avLst/>
          </a:prstGeom>
        </p:spPr>
      </p:pic>
      <p:pic>
        <p:nvPicPr>
          <p:cNvPr id="54" name="Picture 53"/>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713364" y="5191983"/>
            <a:ext cx="1909953" cy="759524"/>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414066" y="6042946"/>
                <a:ext cx="8479816" cy="646331"/>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𝜌</m:t>
                        </m:r>
                      </m:e>
                    </m:acc>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d>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called a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marginal distribution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derived from the more-dimensional distribution             .</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14066" y="6042946"/>
                <a:ext cx="8479816" cy="646331"/>
              </a:xfrm>
              <a:prstGeom prst="rect">
                <a:avLst/>
              </a:prstGeom>
              <a:blipFill rotWithShape="0">
                <a:blip r:embed="rId16"/>
                <a:stretch>
                  <a:fillRect l="-501" t="-2703" b="-10811"/>
                </a:stretch>
              </a:blipFill>
              <a:ln w="28575">
                <a:solidFill>
                  <a:srgbClr val="FF0000"/>
                </a:solidFill>
              </a:ln>
            </p:spPr>
            <p:txBody>
              <a:bodyPr/>
              <a:lstStyle/>
              <a:p>
                <a:r>
                  <a:rPr lang="sk-SK">
                    <a:noFill/>
                  </a:rPr>
                  <a:t> </a:t>
                </a:r>
              </a:p>
            </p:txBody>
          </p:sp>
        </mc:Fallback>
      </mc:AlternateContent>
      <p:pic>
        <p:nvPicPr>
          <p:cNvPr id="58" name="Picture 57"/>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1739881" y="6410715"/>
            <a:ext cx="618935" cy="229743"/>
          </a:xfrm>
          <a:prstGeom prst="rect">
            <a:avLst/>
          </a:prstGeom>
        </p:spPr>
      </p:pic>
    </p:spTree>
    <p:extLst>
      <p:ext uri="{BB962C8B-B14F-4D97-AF65-F5344CB8AC3E}">
        <p14:creationId xmlns:p14="http://schemas.microsoft.com/office/powerpoint/2010/main" val="2391848367"/>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Continuous random events: more dimensions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Conditional probability</a:t>
            </a:r>
          </a:p>
        </p:txBody>
      </p:sp>
      <mc:AlternateContent xmlns:mc="http://schemas.openxmlformats.org/markup-compatibility/2006" xmlns:a14="http://schemas.microsoft.com/office/drawing/2010/main">
        <mc:Choice Requires="a14">
          <p:sp>
            <p:nvSpPr>
              <p:cNvPr id="3" name="TextBox 2"/>
              <p:cNvSpPr txBox="1"/>
              <p:nvPr/>
            </p:nvSpPr>
            <p:spPr>
              <a:xfrm>
                <a:off x="278780" y="1003617"/>
                <a:ext cx="835226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Suppose we have a two-dimensional distribution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Suppose we have an interval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 the axis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an interval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 the axis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Then the joint probability to find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𝑋</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a:t>
                </a:r>
              </a:p>
            </p:txBody>
          </p:sp>
        </mc:Choice>
        <mc:Fallback xmlns="">
          <p:sp>
            <p:nvSpPr>
              <p:cNvPr id="3" name="TextBox 2"/>
              <p:cNvSpPr txBox="1">
                <a:spLocks noRot="1" noChangeAspect="1" noMove="1" noResize="1" noEditPoints="1" noAdjustHandles="1" noChangeArrowheads="1" noChangeShapeType="1" noTextEdit="1"/>
              </p:cNvSpPr>
              <p:nvPr/>
            </p:nvSpPr>
            <p:spPr>
              <a:xfrm>
                <a:off x="278780" y="1003617"/>
                <a:ext cx="8352264" cy="923330"/>
              </a:xfrm>
              <a:prstGeom prst="rect">
                <a:avLst/>
              </a:prstGeom>
              <a:blipFill rotWithShape="0">
                <a:blip r:embed="rId8"/>
                <a:stretch>
                  <a:fillRect l="-657" t="-3974" b="-9934"/>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428169" y="1063585"/>
            <a:ext cx="618935" cy="229743"/>
          </a:xfrm>
          <a:prstGeom prst="rect">
            <a:avLst/>
          </a:prstGeom>
        </p:spPr>
      </p:pic>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540001" y="2038202"/>
            <a:ext cx="3494151" cy="654939"/>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412595" y="2910475"/>
                <a:ext cx="83299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probability to find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with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being anywhere is</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12595" y="2910475"/>
                <a:ext cx="8329961" cy="369332"/>
              </a:xfrm>
              <a:prstGeom prst="rect">
                <a:avLst/>
              </a:prstGeom>
              <a:blipFill rotWithShape="0">
                <a:blip r:embed="rId11"/>
                <a:stretch>
                  <a:fillRect l="-659" t="-8197" b="-24590"/>
                </a:stretch>
              </a:blipFill>
            </p:spPr>
            <p:txBody>
              <a:bodyPr/>
              <a:lstStyle/>
              <a:p>
                <a:r>
                  <a:rPr lang="sk-SK">
                    <a:noFill/>
                  </a:rPr>
                  <a:t> </a:t>
                </a:r>
              </a:p>
            </p:txBody>
          </p:sp>
        </mc:Fallback>
      </mc:AlternateContent>
      <p:pic>
        <p:nvPicPr>
          <p:cNvPr id="10" name="Picture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889447" y="3374478"/>
            <a:ext cx="2887218" cy="768096"/>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446049" y="4259773"/>
                <a:ext cx="83411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conditional probability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find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𝑋</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given that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defined as </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6049" y="4259773"/>
                <a:ext cx="8341112" cy="369332"/>
              </a:xfrm>
              <a:prstGeom prst="rect">
                <a:avLst/>
              </a:prstGeom>
              <a:blipFill rotWithShape="0">
                <a:blip r:embed="rId13"/>
                <a:stretch>
                  <a:fillRect l="-585" t="-10000" b="-26667"/>
                </a:stretch>
              </a:blipFill>
            </p:spPr>
            <p:txBody>
              <a:bodyPr/>
              <a:lstStyle/>
              <a:p>
                <a:r>
                  <a:rPr lang="sk-SK">
                    <a:noFill/>
                  </a:rPr>
                  <a:t> </a:t>
                </a:r>
              </a:p>
            </p:txBody>
          </p:sp>
        </mc:Fallback>
      </mc:AlternateContent>
      <p:pic>
        <p:nvPicPr>
          <p:cNvPr id="15" name="Picture 1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707836" y="4746304"/>
            <a:ext cx="3468434" cy="540068"/>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446049" y="5409033"/>
                <a:ext cx="8497229" cy="1200329"/>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Experimentally what we speak about is to observe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events but record only those values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were accompanied by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Then we analyze the probability distribution of the recorded values of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What we get is the conditional probability.</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46049" y="5409033"/>
                <a:ext cx="8497229" cy="1200329"/>
              </a:xfrm>
              <a:prstGeom prst="rect">
                <a:avLst/>
              </a:prstGeom>
              <a:blipFill rotWithShape="0">
                <a:blip r:embed="rId15"/>
                <a:stretch>
                  <a:fillRect l="-429" t="-1485" b="-5446"/>
                </a:stretch>
              </a:blipFill>
              <a:ln w="28575">
                <a:solidFill>
                  <a:srgbClr val="FF0000"/>
                </a:solidFill>
              </a:ln>
            </p:spPr>
            <p:txBody>
              <a:bodyPr/>
              <a:lstStyle/>
              <a:p>
                <a:r>
                  <a:rPr lang="sk-SK">
                    <a:noFill/>
                  </a:rPr>
                  <a:t> </a:t>
                </a:r>
              </a:p>
            </p:txBody>
          </p:sp>
        </mc:Fallback>
      </mc:AlternateContent>
    </p:spTree>
    <p:extLst>
      <p:ext uri="{BB962C8B-B14F-4D97-AF65-F5344CB8AC3E}">
        <p14:creationId xmlns:p14="http://schemas.microsoft.com/office/powerpoint/2010/main" val="4170203394"/>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764086" y="112734"/>
            <a:ext cx="765340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Continuous random events: more dimensions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Independent variables</a:t>
            </a:r>
          </a:p>
        </p:txBody>
      </p:sp>
      <mc:AlternateContent xmlns:mc="http://schemas.openxmlformats.org/markup-compatibility/2006" xmlns:a14="http://schemas.microsoft.com/office/drawing/2010/main">
        <mc:Choice Requires="a14">
          <p:sp>
            <p:nvSpPr>
              <p:cNvPr id="3" name="TextBox 2"/>
              <p:cNvSpPr txBox="1"/>
              <p:nvPr/>
            </p:nvSpPr>
            <p:spPr>
              <a:xfrm>
                <a:off x="325677" y="989557"/>
                <a:ext cx="8580328"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Variable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𝒙</m:t>
                    </m:r>
                  </m:oMath>
                </a14:m>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is independent of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𝒚</m:t>
                    </m:r>
                  </m:oMath>
                </a14:m>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conditional probability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does not depend on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𝒀</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 any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It means that knowing information about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does not change our expectation about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 shall prove that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independent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if and only if the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two dimensional probability density factorizes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that is if it can be written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on the right side we have the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marginal distributions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First we prove the sufficient condition. Suppose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factorizes. Then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result obviously does not depend 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𝑌</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325677" y="989557"/>
                <a:ext cx="8580328" cy="5632311"/>
              </a:xfrm>
              <a:prstGeom prst="rect">
                <a:avLst/>
              </a:prstGeom>
              <a:blipFill rotWithShape="0">
                <a:blip r:embed="rId7"/>
                <a:stretch>
                  <a:fillRect l="-568" t="-541" r="-710" b="-758"/>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547079" y="1563278"/>
            <a:ext cx="1537907" cy="229743"/>
          </a:xfrm>
          <a:prstGeom prst="rect">
            <a:avLst/>
          </a:prstGeom>
        </p:spPr>
      </p:pic>
      <p:pic>
        <p:nvPicPr>
          <p:cNvPr id="4" name="Picture 3"/>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429348" y="2765475"/>
            <a:ext cx="1987106" cy="240030"/>
          </a:xfrm>
          <a:prstGeom prst="rect">
            <a:avLst/>
          </a:prstGeom>
        </p:spPr>
      </p:pic>
      <p:pic>
        <p:nvPicPr>
          <p:cNvPr id="10" name="Pictur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18787" y="4002073"/>
            <a:ext cx="7898702" cy="2172272"/>
          </a:xfrm>
          <a:prstGeom prst="rect">
            <a:avLst/>
          </a:prstGeom>
        </p:spPr>
      </p:pic>
    </p:spTree>
    <p:extLst>
      <p:ext uri="{BB962C8B-B14F-4D97-AF65-F5344CB8AC3E}">
        <p14:creationId xmlns:p14="http://schemas.microsoft.com/office/powerpoint/2010/main" val="2346034020"/>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m 1\sigma\dots 68.2\%&#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N_i=N\rho(\frac{x_{i-1}+x_i}{2})(x_i-x_{i-1})&#10;\end{align*}&#10;\end{document}"/>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1, x_2, \ldots ,x_n)&#10;\end{align*}&#10;\end{document}"/>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_1, x_2, \ldots ,x_n)&#10;\end{align*}&#10;\end{document}"/>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S) = \int_S\rho(x_1, x_2, \ldots ,x_n)dx_1dx_2\ldots dx_n&#10;\end{align*}&#10;\end{document}"/>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dx_1dx_2\ldots dx_n&#10;\end{align*}&#10;\end{document}"/>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ec v = (v_x, v_y, v_z)&#10;\end{align*}&#10;\end{document}"/>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v_x,v_y,v_z) = \left(\frac{m}{2\pi kT}\right)^{3/2}&#10;\exp\left(-\frac{m(v_x^2+v_y^2+v_z^2)}{2kT}\right)&#10;\end{align*}&#10;\end{document}"/>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10;\end{align*}&#10;\end{document}"/>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x+dx)=\tilde\rho(x)dx&#10;\end{align*}&#10;\end{document}"/>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x+dx)=\int\limits_x^{x+dx}\!dx\int\limits_{-\infty}^\infty\! dy&#10;\rho(x,y)=dx\int\limits_{-\infty}^\infty \!dy \rho(x,y)&#10;\end{align*}&#10;\end{document}"/>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m 2\sigma\dots 95.4\%&#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tilde\rho(x)=\int\limits_{-\infty}^\infty \!dy \rho(x,y)&#10;\end{align*}&#10;\end{document}"/>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10;\end{align*}&#10;\end{document}"/>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10;\end{align*}&#10;\end{document}"/>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X,y\in Y)=\int\limits_X \!dx\int\limits_Y\! dy&#10;\rho(x,y)&#10;\end{align*}&#10;\end{document}"/>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y\in Y)=\int\limits_{-\infty}^\infty \!dx\int\limits_Y\! dy&#10;\rho(x,y)&#10;\end{align*}&#10;\end{document}"/>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X|y\in Y)=\frac{p(x\in X,y\in Y)}{p(y\in Y)}&#10;\end{align*}&#10;\end{document}"/>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X|y\in Y)&#10;\end{align*}&#10;\end{document}"/>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rho_x(x)\rho_y(y)&#10;\end{align*}&#10;\end{document}"/>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X|y\in Y)&amp;=\frac{p(x\in X,y\in Y)}{p(y\in Y)}&#10;=\frac{\int\limits_X \!dx\int\limits_Y\! dy\rho(x,y)}&#10;    {\int\limits_{-\infty}^\infty \!dx\int\limits_Y\! dy\rho(x,y)}&#10;=\frac{\int\limits_X \!dx\int\limits_Y\! dy\rho_x(x)\rho_y(y)}&#10;    {\int\limits_{-\infty}^\infty \!dx\int\limits_Y\! dy&#10;     \rho_x(x)\rho_y(y)}\\&#10;&amp;=\frac{\int\limits_X \!dx \rho_x(x)  \int\limits_Y\! dy\rho_y(y)}&#10;    {\int\limits_{-\infty}^\infty \!dx \rho_x(x)\int\limits_Y\! dy&#10;     \rho_y(y)}=&#10;\frac{\int\limits_X \!dx \rho_x(x)}&#10;    {\int\limits_{-\infty}^\infty \!dx \rho_x(x)}=\int\limits_X \!dx \rho_x(x)&#10;\end{align*}&#10;\end{document}"/>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dx_0|y\in dy_0)&amp;=\frac{p(x\in dx_0,y\in dy_0)}{p(y\in dy_0)}&#10;=\frac{\int\limits_{dx_0} \!dx\int\limits_{dy_0}\! dy\rho(x,y)}{\int\limits_{-\infty}^\infty \!dx\int\limits_{dy_0}\! dy&#10;\rho(x,y)}\\&#10;&amp;=\frac{dx_0 dy_0\rho(x_0,y_0)}&#10;{\int\limits_{-\infty}^\infty \!dx dy_0 \rho(x,y_0)}=&#10;\frac{dx_0 dy_0\rho(x_0,y_0)}{dy_0 \rho_y(y_0)}=&#10;\frac{dx_0 \rho(x_0,y_0)}{\rho_y(y_0)}&#10;\end{align*}&#10;\end{document}"/>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m 3\sigma\dots 99.6\%&#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p(x\in dx_0|y\in dy_0)&amp;=p(x\in dx_0|y\in (-\infty, \infty)&#10;=p(x\in dx_0)=dx_0\rho_x(x_0)&#10;\end{align*}&#10;\end{document}"/>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dx_0 \rho(x_0,y_0)}{\rho_y(y_0)}&amp;=dx_0\rho_x(x_0)\\&#10;\rho(x_0,y_0)&amp;=\rho_x(x_0)\rho_y(y_0)&#10;\end{align*}&#10;\end{document}"/>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y}=\overline x + \overline y&#10;\end{align*}&#10;\end{document}"/>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y}&amp;=\iint dx dy \,(x+y)\rho(x,y)=&#10;\iint dx\, dy\, x \,\rho(x,y) = \iint dx\, dy\, y\, \rho(x,y)\\&#10;&amp;=\int dx\, x\int dy\, \rho(x,y)+\int dy\, y\int dx\, \rho(x,y)\\&#10;&amp;=\int dx \, x\, \rho_x(x) + \int dy\,y\,\rho_y(y)=\overline x + \overline y&#10;\end{align*}&#10;\end{document}"/>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y}=\overline x . \overline y&#10;\end{align*}&#10;\end{document}"/>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y)=\rho_x(x)\rho_y(y)&#10;\end{align*}&#10;\end{document}"/>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y}&amp;=\iint dx dy \, x\, y\rho(x,y)=&#10;\iint dx\, dy\, x y \,\rho_x(x)\rho_y(y) =\int dx\, x\,\rho_x(x)&#10;\int dy\, y\,\rho_y(y)\\&#10;&amp;=\overline x .\overline y&#10;\end{align*}&#10;\end{document}"/>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y}=\overline x . \overline y&#10;\end{align*}&#10;\end{document}"/>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i =2\sqrt{r^2+x^2}&#10;\end{align*}&#10;\end{document}"/>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i =\int_{-r}^r\,2\sqrt{r^2+x^2}\frac{1}{2r}dr\approx 1.57\, r&#10;\end{align*}&#10;\end{document}"/>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fty,x_0),(x_0,x_1)(x_1,x_2),(x_2,x_3),\ldots,(x_{n-1},x_n),(x_n,\infty)&#10;\end{align*}&#10;\end{document}"/>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i =2r/\sin(\varphi/2)&#10;\end{align*}&#10;\end{document}"/>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overline\xi =\int_{0}^\pi\,2 r \sin(\varphi/2)\frac{d\varphi}{\pi}&#10;\approx 1.27\, r&#10;\end{align*}&#10;\end{document}"/>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arphi&#10;\end{align*}&#10;\end{document}"/>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m_1c_1(t-t_1)=m_2c_2(t_2-t)&#10;\end{align*}&#10;%Red1, Green4, Blue3,Yellow1&#10;%\color{YellowOrange}&#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m_1c_1t_1+m_2c_2t_2=m_1c_1t+m_2c_2t&#10;\end{align*}&#10;%Red1, Green4, Blue3,Yellow1&#10;%\color{YellowOrange}&#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Delta E = A' + Q&#10;\end{align*}&#10;%Red1, Green4, Blue3,Yellow1&#10;%\color{YellowOrange}&#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x&#10;\end{align*}&#10;\end{document}&#10;"/>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A=pS dx= p dV&#10;\end{align*}&#10;\end{document}&#10;"/>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A'=-pS dx= -p dV&#10;\end{align*}&#10;\end{document}&#10;"/>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Delta E = A' + Q&#10;\end{align*}&#10;%Red1, Green4, Blue3,Yellow1&#10;%\color{YellowOrange}&#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infty,x_0),(x_n,\infty)&#10;\end{align*}&#10;\end{document}"/>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m_1c_1(t-t_1)=m_2c_2(t_2-t)&#10;\end{align*}&#10;%Red1, Green4, Blue3,Yellow1&#10;%\color{YellowOrange}&#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x_{i-1},x_i)&#10;\end{align*}&#10;\end{document}"/>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N_i \pm \sqrt{N_i}&#10;\end{align*}&#10;\end{document}"/>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rho(x,\alpha)&#10;\end{align*}&#10;\end{document}"/>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chi^2=\sum_i \frac{(N\rho(\frac{x_{i-1}+x_i}{2},\alpha)&#10;(x_i-x_{i-1})-N_i{})^2}{N_i}&#10;\end{align*}&#10;\end{document}"/>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potx" id="{99239727-8B3C-4466-A651-D625C7AC41F7}" vid="{04F8AA42-2F14-40F4-B6DF-ED44AF9E5BE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376</TotalTime>
  <Words>4815</Words>
  <Application>Microsoft Office PowerPoint</Application>
  <PresentationFormat>On-screen Show (4:3)</PresentationFormat>
  <Paragraphs>292</Paragraphs>
  <Slides>32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Calibri Light</vt:lpstr>
      <vt:lpstr>Cambria Math</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Vladimír Černý</dc:creator>
  <cp:lastModifiedBy>Vladimir Cerny</cp:lastModifiedBy>
  <cp:revision>18</cp:revision>
  <dcterms:created xsi:type="dcterms:W3CDTF">2018-03-19T12:25:00Z</dcterms:created>
  <dcterms:modified xsi:type="dcterms:W3CDTF">2019-04-10T07:18:04Z</dcterms:modified>
</cp:coreProperties>
</file>