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38"/>
  </p:notesMasterIdLst>
  <p:sldIdLst>
    <p:sldId id="359" r:id="rId3"/>
    <p:sldId id="292" r:id="rId4"/>
    <p:sldId id="293" r:id="rId5"/>
    <p:sldId id="294" r:id="rId6"/>
    <p:sldId id="295" r:id="rId7"/>
    <p:sldId id="278" r:id="rId8"/>
    <p:sldId id="279" r:id="rId9"/>
    <p:sldId id="283" r:id="rId10"/>
    <p:sldId id="273" r:id="rId11"/>
    <p:sldId id="299" r:id="rId12"/>
    <p:sldId id="300" r:id="rId13"/>
    <p:sldId id="361" r:id="rId14"/>
    <p:sldId id="362" r:id="rId15"/>
    <p:sldId id="303" r:id="rId16"/>
    <p:sldId id="304" r:id="rId17"/>
    <p:sldId id="306" r:id="rId18"/>
    <p:sldId id="307" r:id="rId19"/>
    <p:sldId id="308" r:id="rId20"/>
    <p:sldId id="309" r:id="rId21"/>
    <p:sldId id="313" r:id="rId22"/>
    <p:sldId id="314" r:id="rId23"/>
    <p:sldId id="316" r:id="rId24"/>
    <p:sldId id="310" r:id="rId25"/>
    <p:sldId id="311" r:id="rId26"/>
    <p:sldId id="319" r:id="rId27"/>
    <p:sldId id="312" r:id="rId28"/>
    <p:sldId id="317" r:id="rId29"/>
    <p:sldId id="318" r:id="rId30"/>
    <p:sldId id="320" r:id="rId31"/>
    <p:sldId id="321" r:id="rId32"/>
    <p:sldId id="322" r:id="rId33"/>
    <p:sldId id="323" r:id="rId34"/>
    <p:sldId id="324" r:id="rId35"/>
    <p:sldId id="325" r:id="rId36"/>
    <p:sldId id="326" r:id="rId37"/>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5" d="100"/>
          <a:sy n="65" d="100"/>
        </p:scale>
        <p:origin x="88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F2036-69AB-4437-98B3-F19FCE9B2F41}" type="datetimeFigureOut">
              <a:rPr lang="en-US" smtClean="0"/>
              <a:t>4/12/2019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A903D3-C2F4-4278-94A9-664B029E1AE3}" type="slidenum">
              <a:rPr lang="en-US" smtClean="0"/>
              <a:t>‹#›</a:t>
            </a:fld>
            <a:endParaRPr lang="en-US"/>
          </a:p>
        </p:txBody>
      </p:sp>
    </p:spTree>
    <p:extLst>
      <p:ext uri="{BB962C8B-B14F-4D97-AF65-F5344CB8AC3E}">
        <p14:creationId xmlns:p14="http://schemas.microsoft.com/office/powerpoint/2010/main" val="3571587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1E343F-0D28-4986-9D7F-C459744FEACC}" type="slidenum">
              <a:rPr kumimoji="0" lang="sk-S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k-S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4710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k-S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k-SK"/>
          </a:p>
        </p:txBody>
      </p:sp>
      <p:sp>
        <p:nvSpPr>
          <p:cNvPr id="4" name="Date Placeholder 3"/>
          <p:cNvSpPr>
            <a:spLocks noGrp="1"/>
          </p:cNvSpPr>
          <p:nvPr>
            <p:ph type="dt" sz="half" idx="10"/>
          </p:nvPr>
        </p:nvSpPr>
        <p:spPr/>
        <p:txBody>
          <a:bodyPr/>
          <a:lstStyle/>
          <a:p>
            <a:fld id="{F142A3FE-3530-4F7D-AF32-D3D04DE26CB8}" type="datetimeFigureOut">
              <a:rPr lang="sk-SK" smtClean="0"/>
              <a:t>12. 4. 2019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836292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F142A3FE-3530-4F7D-AF32-D3D04DE26CB8}" type="datetimeFigureOut">
              <a:rPr lang="sk-SK" smtClean="0"/>
              <a:t>12. 4. 2019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3758376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sk-S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F142A3FE-3530-4F7D-AF32-D3D04DE26CB8}" type="datetimeFigureOut">
              <a:rPr lang="sk-SK" smtClean="0"/>
              <a:t>12. 4. 2019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4170162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k-S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k-SK"/>
          </a:p>
        </p:txBody>
      </p:sp>
      <p:sp>
        <p:nvSpPr>
          <p:cNvPr id="4" name="Date Placeholder 3"/>
          <p:cNvSpPr>
            <a:spLocks noGrp="1"/>
          </p:cNvSpPr>
          <p:nvPr>
            <p:ph type="dt" sz="half" idx="10"/>
          </p:nvPr>
        </p:nvSpPr>
        <p:spPr/>
        <p:txBody>
          <a:bodyPr/>
          <a:lstStyle/>
          <a:p>
            <a:fld id="{F142A3FE-3530-4F7D-AF32-D3D04DE26CB8}" type="datetimeFigureOut">
              <a:rPr lang="sk-SK" smtClean="0"/>
              <a:t>12. 4. 2019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37778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F142A3FE-3530-4F7D-AF32-D3D04DE26CB8}" type="datetimeFigureOut">
              <a:rPr lang="sk-SK" smtClean="0"/>
              <a:t>12. 4. 2019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2894672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k-S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42A3FE-3530-4F7D-AF32-D3D04DE26CB8}" type="datetimeFigureOut">
              <a:rPr lang="sk-SK" smtClean="0"/>
              <a:t>12. 4. 2019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3414596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Date Placeholder 4"/>
          <p:cNvSpPr>
            <a:spLocks noGrp="1"/>
          </p:cNvSpPr>
          <p:nvPr>
            <p:ph type="dt" sz="half" idx="10"/>
          </p:nvPr>
        </p:nvSpPr>
        <p:spPr/>
        <p:txBody>
          <a:bodyPr/>
          <a:lstStyle/>
          <a:p>
            <a:fld id="{F142A3FE-3530-4F7D-AF32-D3D04DE26CB8}" type="datetimeFigureOut">
              <a:rPr lang="sk-SK" smtClean="0"/>
              <a:t>12. 4. 2019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2555241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k-S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7" name="Date Placeholder 6"/>
          <p:cNvSpPr>
            <a:spLocks noGrp="1"/>
          </p:cNvSpPr>
          <p:nvPr>
            <p:ph type="dt" sz="half" idx="10"/>
          </p:nvPr>
        </p:nvSpPr>
        <p:spPr/>
        <p:txBody>
          <a:bodyPr/>
          <a:lstStyle/>
          <a:p>
            <a:fld id="{F142A3FE-3530-4F7D-AF32-D3D04DE26CB8}" type="datetimeFigureOut">
              <a:rPr lang="sk-SK" smtClean="0"/>
              <a:t>12. 4. 2019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493993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Date Placeholder 2"/>
          <p:cNvSpPr>
            <a:spLocks noGrp="1"/>
          </p:cNvSpPr>
          <p:nvPr>
            <p:ph type="dt" sz="half" idx="10"/>
          </p:nvPr>
        </p:nvSpPr>
        <p:spPr/>
        <p:txBody>
          <a:bodyPr/>
          <a:lstStyle/>
          <a:p>
            <a:fld id="{F142A3FE-3530-4F7D-AF32-D3D04DE26CB8}" type="datetimeFigureOut">
              <a:rPr lang="sk-SK" smtClean="0"/>
              <a:t>12. 4. 2019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1096516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2A3FE-3530-4F7D-AF32-D3D04DE26CB8}" type="datetimeFigureOut">
              <a:rPr lang="sk-SK" smtClean="0"/>
              <a:t>12. 4. 2019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3220266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k-S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42A3FE-3530-4F7D-AF32-D3D04DE26CB8}" type="datetimeFigureOut">
              <a:rPr lang="sk-SK" smtClean="0"/>
              <a:t>12. 4. 2019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1826054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F142A3FE-3530-4F7D-AF32-D3D04DE26CB8}" type="datetimeFigureOut">
              <a:rPr lang="sk-SK" smtClean="0"/>
              <a:t>12. 4. 2019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84187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k-S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42A3FE-3530-4F7D-AF32-D3D04DE26CB8}" type="datetimeFigureOut">
              <a:rPr lang="sk-SK" smtClean="0"/>
              <a:t>12. 4. 2019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3592268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F142A3FE-3530-4F7D-AF32-D3D04DE26CB8}" type="datetimeFigureOut">
              <a:rPr lang="sk-SK" smtClean="0"/>
              <a:t>12. 4. 2019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47960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sk-S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F142A3FE-3530-4F7D-AF32-D3D04DE26CB8}" type="datetimeFigureOut">
              <a:rPr lang="sk-SK" smtClean="0"/>
              <a:t>12. 4. 2019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2431140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k-S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42A3FE-3530-4F7D-AF32-D3D04DE26CB8}" type="datetimeFigureOut">
              <a:rPr lang="sk-SK" smtClean="0"/>
              <a:t>12. 4. 2019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3202265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Date Placeholder 4"/>
          <p:cNvSpPr>
            <a:spLocks noGrp="1"/>
          </p:cNvSpPr>
          <p:nvPr>
            <p:ph type="dt" sz="half" idx="10"/>
          </p:nvPr>
        </p:nvSpPr>
        <p:spPr/>
        <p:txBody>
          <a:bodyPr/>
          <a:lstStyle/>
          <a:p>
            <a:fld id="{F142A3FE-3530-4F7D-AF32-D3D04DE26CB8}" type="datetimeFigureOut">
              <a:rPr lang="sk-SK" smtClean="0"/>
              <a:t>12. 4. 2019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426540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k-S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7" name="Date Placeholder 6"/>
          <p:cNvSpPr>
            <a:spLocks noGrp="1"/>
          </p:cNvSpPr>
          <p:nvPr>
            <p:ph type="dt" sz="half" idx="10"/>
          </p:nvPr>
        </p:nvSpPr>
        <p:spPr/>
        <p:txBody>
          <a:bodyPr/>
          <a:lstStyle/>
          <a:p>
            <a:fld id="{F142A3FE-3530-4F7D-AF32-D3D04DE26CB8}" type="datetimeFigureOut">
              <a:rPr lang="sk-SK" smtClean="0"/>
              <a:t>12. 4. 2019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2284069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Date Placeholder 2"/>
          <p:cNvSpPr>
            <a:spLocks noGrp="1"/>
          </p:cNvSpPr>
          <p:nvPr>
            <p:ph type="dt" sz="half" idx="10"/>
          </p:nvPr>
        </p:nvSpPr>
        <p:spPr/>
        <p:txBody>
          <a:bodyPr/>
          <a:lstStyle/>
          <a:p>
            <a:fld id="{F142A3FE-3530-4F7D-AF32-D3D04DE26CB8}" type="datetimeFigureOut">
              <a:rPr lang="sk-SK" smtClean="0"/>
              <a:t>12. 4. 2019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3653103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2A3FE-3530-4F7D-AF32-D3D04DE26CB8}" type="datetimeFigureOut">
              <a:rPr lang="sk-SK" smtClean="0"/>
              <a:t>12. 4. 2019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2009741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k-S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42A3FE-3530-4F7D-AF32-D3D04DE26CB8}" type="datetimeFigureOut">
              <a:rPr lang="sk-SK" smtClean="0"/>
              <a:t>12. 4. 2019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2564697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k-S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42A3FE-3530-4F7D-AF32-D3D04DE26CB8}" type="datetimeFigureOut">
              <a:rPr lang="sk-SK" smtClean="0"/>
              <a:t>12. 4. 2019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3917578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sk-SK"/>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2A3FE-3530-4F7D-AF32-D3D04DE26CB8}" type="datetimeFigureOut">
              <a:rPr lang="sk-SK" smtClean="0"/>
              <a:t>12. 4. 2019</a:t>
            </a:fld>
            <a:endParaRPr lang="sk-S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C6860D-BD61-40CF-A6C8-13A1495E506D}" type="slidenum">
              <a:rPr lang="sk-SK" smtClean="0"/>
              <a:t>‹#›</a:t>
            </a:fld>
            <a:endParaRPr lang="sk-SK"/>
          </a:p>
        </p:txBody>
      </p:sp>
    </p:spTree>
    <p:extLst>
      <p:ext uri="{BB962C8B-B14F-4D97-AF65-F5344CB8AC3E}">
        <p14:creationId xmlns:p14="http://schemas.microsoft.com/office/powerpoint/2010/main" val="106815069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sk-SK"/>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2A3FE-3530-4F7D-AF32-D3D04DE26CB8}" type="datetimeFigureOut">
              <a:rPr lang="sk-SK" smtClean="0"/>
              <a:t>12. 4. 2019</a:t>
            </a:fld>
            <a:endParaRPr lang="sk-S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C6860D-BD61-40CF-A6C8-13A1495E506D}" type="slidenum">
              <a:rPr lang="sk-SK" smtClean="0"/>
              <a:t>‹#›</a:t>
            </a:fld>
            <a:endParaRPr lang="sk-SK"/>
          </a:p>
        </p:txBody>
      </p:sp>
    </p:spTree>
    <p:extLst>
      <p:ext uri="{BB962C8B-B14F-4D97-AF65-F5344CB8AC3E}">
        <p14:creationId xmlns:p14="http://schemas.microsoft.com/office/powerpoint/2010/main" val="380807021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5.png"/><Relationship Id="rId3" Type="http://schemas.openxmlformats.org/officeDocument/2006/relationships/tags" Target="../tags/tag25.xml"/><Relationship Id="rId7" Type="http://schemas.openxmlformats.org/officeDocument/2006/relationships/image" Target="../media/image23.jpeg"/><Relationship Id="rId12" Type="http://schemas.openxmlformats.org/officeDocument/2006/relationships/image" Target="../media/image28.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18.xml"/><Relationship Id="rId11" Type="http://schemas.openxmlformats.org/officeDocument/2006/relationships/image" Target="../media/image27.png"/><Relationship Id="rId5" Type="http://schemas.openxmlformats.org/officeDocument/2006/relationships/tags" Target="../tags/tag27.xml"/><Relationship Id="rId10" Type="http://schemas.openxmlformats.org/officeDocument/2006/relationships/image" Target="../media/image26.png"/><Relationship Id="rId4" Type="http://schemas.openxmlformats.org/officeDocument/2006/relationships/tags" Target="../tags/tag26.xml"/><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5.png"/><Relationship Id="rId3" Type="http://schemas.openxmlformats.org/officeDocument/2006/relationships/tags" Target="../tags/tag30.xml"/><Relationship Id="rId12" Type="http://schemas.openxmlformats.org/officeDocument/2006/relationships/image" Target="../media/image24.png"/><Relationship Id="rId17" Type="http://schemas.openxmlformats.org/officeDocument/2006/relationships/image" Target="../media/image33.png"/><Relationship Id="rId2" Type="http://schemas.openxmlformats.org/officeDocument/2006/relationships/tags" Target="../tags/tag29.xml"/><Relationship Id="rId16" Type="http://schemas.openxmlformats.org/officeDocument/2006/relationships/image" Target="../media/image12.png"/><Relationship Id="rId1" Type="http://schemas.openxmlformats.org/officeDocument/2006/relationships/tags" Target="../tags/tag28.xml"/><Relationship Id="rId11" Type="http://schemas.openxmlformats.org/officeDocument/2006/relationships/image" Target="../media/image30.jpeg"/><Relationship Id="rId5" Type="http://schemas.openxmlformats.org/officeDocument/2006/relationships/notesSlide" Target="../notesSlides/notesSlide1.xml"/><Relationship Id="rId15" Type="http://schemas.openxmlformats.org/officeDocument/2006/relationships/image" Target="../media/image31.png"/><Relationship Id="rId10" Type="http://schemas.openxmlformats.org/officeDocument/2006/relationships/image" Target="../media/image29.gif"/><Relationship Id="rId4" Type="http://schemas.openxmlformats.org/officeDocument/2006/relationships/slideLayout" Target="../slideLayouts/slideLayout18.xml"/><Relationship Id="rId9" Type="http://schemas.openxmlformats.org/officeDocument/2006/relationships/image" Target="../media/image94.png"/><Relationship Id="rId14" Type="http://schemas.openxmlformats.org/officeDocument/2006/relationships/image" Target="../media/image28.png"/></Relationships>
</file>

<file path=ppt/slides/_rels/slide14.xml.rels><?xml version="1.0" encoding="UTF-8" standalone="yes"?>
<Relationships xmlns="http://schemas.openxmlformats.org/package/2006/relationships"><Relationship Id="rId13" Type="http://schemas.openxmlformats.org/officeDocument/2006/relationships/image" Target="../media/image34.png"/><Relationship Id="rId3" Type="http://schemas.openxmlformats.org/officeDocument/2006/relationships/tags" Target="../tags/tag33.xml"/><Relationship Id="rId7" Type="http://schemas.openxmlformats.org/officeDocument/2006/relationships/slideLayout" Target="../slideLayouts/slideLayout18.xml"/><Relationship Id="rId12" Type="http://schemas.openxmlformats.org/officeDocument/2006/relationships/image" Target="../media/image17.png"/><Relationship Id="rId2" Type="http://schemas.openxmlformats.org/officeDocument/2006/relationships/tags" Target="../tags/tag32.xml"/><Relationship Id="rId16" Type="http://schemas.openxmlformats.org/officeDocument/2006/relationships/image" Target="../media/image1700.png"/><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image" Target="../media/image28.png"/><Relationship Id="rId5" Type="http://schemas.openxmlformats.org/officeDocument/2006/relationships/tags" Target="../tags/tag35.xml"/><Relationship Id="rId15" Type="http://schemas.openxmlformats.org/officeDocument/2006/relationships/image" Target="../media/image36.png"/><Relationship Id="rId10" Type="http://schemas.openxmlformats.org/officeDocument/2006/relationships/image" Target="../media/image141.png"/><Relationship Id="rId4" Type="http://schemas.openxmlformats.org/officeDocument/2006/relationships/tags" Target="../tags/tag34.xml"/><Relationship Id="rId1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211.png"/><Relationship Id="rId13" Type="http://schemas.openxmlformats.org/officeDocument/2006/relationships/image" Target="../media/image28.png"/><Relationship Id="rId3" Type="http://schemas.openxmlformats.org/officeDocument/2006/relationships/tags" Target="../tags/tag39.xml"/><Relationship Id="rId7" Type="http://schemas.openxmlformats.org/officeDocument/2006/relationships/image" Target="../media/image1800.png"/><Relationship Id="rId12" Type="http://schemas.openxmlformats.org/officeDocument/2006/relationships/image" Target="../media/image25.png"/><Relationship Id="rId2" Type="http://schemas.openxmlformats.org/officeDocument/2006/relationships/tags" Target="../tags/tag38.xml"/><Relationship Id="rId16" Type="http://schemas.openxmlformats.org/officeDocument/2006/relationships/image" Target="../media/image33.png"/><Relationship Id="rId1" Type="http://schemas.openxmlformats.org/officeDocument/2006/relationships/tags" Target="../tags/tag37.xml"/><Relationship Id="rId11" Type="http://schemas.openxmlformats.org/officeDocument/2006/relationships/image" Target="../media/image24.png"/><Relationship Id="rId15" Type="http://schemas.openxmlformats.org/officeDocument/2006/relationships/image" Target="../media/image12.png"/><Relationship Id="rId10" Type="http://schemas.openxmlformats.org/officeDocument/2006/relationships/image" Target="../media/image37.jpeg"/><Relationship Id="rId4" Type="http://schemas.openxmlformats.org/officeDocument/2006/relationships/slideLayout" Target="../slideLayouts/slideLayout18.xml"/><Relationship Id="rId9" Type="http://schemas.openxmlformats.org/officeDocument/2006/relationships/image" Target="../media/image29.gif"/><Relationship Id="rId1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42.xml"/><Relationship Id="rId7" Type="http://schemas.openxmlformats.org/officeDocument/2006/relationships/image" Target="../media/image24.png"/><Relationship Id="rId12" Type="http://schemas.openxmlformats.org/officeDocument/2006/relationships/image" Target="../media/image33.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38.jpeg"/><Relationship Id="rId11" Type="http://schemas.openxmlformats.org/officeDocument/2006/relationships/image" Target="../media/image12.png"/><Relationship Id="rId5" Type="http://schemas.openxmlformats.org/officeDocument/2006/relationships/image" Target="../media/image29.gif"/><Relationship Id="rId15" Type="http://schemas.openxmlformats.org/officeDocument/2006/relationships/image" Target="../media/image241.png"/><Relationship Id="rId10" Type="http://schemas.openxmlformats.org/officeDocument/2006/relationships/image" Target="../media/image15.png"/><Relationship Id="rId4" Type="http://schemas.openxmlformats.org/officeDocument/2006/relationships/slideLayout" Target="../slideLayouts/slideLayout18.xml"/><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tags" Target="../tags/tag50.xml"/><Relationship Id="rId18" Type="http://schemas.openxmlformats.org/officeDocument/2006/relationships/image" Target="../media/image41.png"/><Relationship Id="rId3" Type="http://schemas.openxmlformats.org/officeDocument/2006/relationships/tags" Target="../tags/tag45.xml"/><Relationship Id="rId7" Type="http://schemas.openxmlformats.org/officeDocument/2006/relationships/tags" Target="../tags/tag49.xml"/><Relationship Id="rId17" Type="http://schemas.openxmlformats.org/officeDocument/2006/relationships/image" Target="../media/image40.png"/><Relationship Id="rId2" Type="http://schemas.openxmlformats.org/officeDocument/2006/relationships/tags" Target="../tags/tag44.xml"/><Relationship Id="rId16" Type="http://schemas.openxmlformats.org/officeDocument/2006/relationships/image" Target="../media/image39.png"/><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image" Target="../media/image17.png"/><Relationship Id="rId5" Type="http://schemas.openxmlformats.org/officeDocument/2006/relationships/tags" Target="../tags/tag47.xml"/><Relationship Id="rId15" Type="http://schemas.openxmlformats.org/officeDocument/2006/relationships/image" Target="../media/image231.png"/><Relationship Id="rId10" Type="http://schemas.openxmlformats.org/officeDocument/2006/relationships/image" Target="../media/image28.png"/><Relationship Id="rId19" Type="http://schemas.openxmlformats.org/officeDocument/2006/relationships/image" Target="../media/image42.png"/><Relationship Id="rId4" Type="http://schemas.openxmlformats.org/officeDocument/2006/relationships/tags" Target="../tags/tag46.xml"/><Relationship Id="rId9" Type="http://schemas.openxmlformats.org/officeDocument/2006/relationships/slideLayout" Target="../slideLayouts/slideLayout18.xml"/><Relationship Id="rId14" Type="http://schemas.openxmlformats.org/officeDocument/2006/relationships/image" Target="../media/image220.png"/></Relationships>
</file>

<file path=ppt/slides/_rels/slide18.xml.rels><?xml version="1.0" encoding="UTF-8" standalone="yes"?>
<Relationships xmlns="http://schemas.openxmlformats.org/package/2006/relationships"><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tags" Target="../tags/tag53.xml"/><Relationship Id="rId7" Type="http://schemas.openxmlformats.org/officeDocument/2006/relationships/slideLayout" Target="../slideLayouts/slideLayout18.xml"/><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tags" Target="../tags/tag52.xml"/><Relationship Id="rId16" Type="http://schemas.openxmlformats.org/officeDocument/2006/relationships/image" Target="../media/image47.png"/><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image" Target="../media/image300.png"/><Relationship Id="rId5" Type="http://schemas.openxmlformats.org/officeDocument/2006/relationships/tags" Target="../tags/tag55.xml"/><Relationship Id="rId15" Type="http://schemas.openxmlformats.org/officeDocument/2006/relationships/image" Target="../media/image46.png"/><Relationship Id="rId10" Type="http://schemas.openxmlformats.org/officeDocument/2006/relationships/image" Target="../media/image291.png"/><Relationship Id="rId4" Type="http://schemas.openxmlformats.org/officeDocument/2006/relationships/tags" Target="../tags/tag54.xml"/><Relationship Id="rId14" Type="http://schemas.openxmlformats.org/officeDocument/2006/relationships/image" Target="../media/image45.png"/></Relationships>
</file>

<file path=ppt/slides/_rels/slide19.xml.rels><?xml version="1.0" encoding="UTF-8" standalone="yes"?>
<Relationships xmlns="http://schemas.openxmlformats.org/package/2006/relationships"><Relationship Id="rId13" Type="http://schemas.openxmlformats.org/officeDocument/2006/relationships/image" Target="../media/image25.png"/><Relationship Id="rId18" Type="http://schemas.openxmlformats.org/officeDocument/2006/relationships/image" Target="../media/image50.png"/><Relationship Id="rId3" Type="http://schemas.openxmlformats.org/officeDocument/2006/relationships/tags" Target="../tags/tag59.xml"/><Relationship Id="rId12" Type="http://schemas.openxmlformats.org/officeDocument/2006/relationships/image" Target="../media/image24.png"/><Relationship Id="rId17" Type="http://schemas.openxmlformats.org/officeDocument/2006/relationships/image" Target="../media/image33.png"/><Relationship Id="rId2" Type="http://schemas.openxmlformats.org/officeDocument/2006/relationships/tags" Target="../tags/tag58.xml"/><Relationship Id="rId16" Type="http://schemas.openxmlformats.org/officeDocument/2006/relationships/image" Target="../media/image12.png"/><Relationship Id="rId1" Type="http://schemas.openxmlformats.org/officeDocument/2006/relationships/tags" Target="../tags/tag57.xml"/><Relationship Id="rId6" Type="http://schemas.openxmlformats.org/officeDocument/2006/relationships/slideLayout" Target="../slideLayouts/slideLayout18.xml"/><Relationship Id="rId11" Type="http://schemas.openxmlformats.org/officeDocument/2006/relationships/image" Target="../media/image38.jpeg"/><Relationship Id="rId5" Type="http://schemas.openxmlformats.org/officeDocument/2006/relationships/tags" Target="../tags/tag61.xml"/><Relationship Id="rId15" Type="http://schemas.openxmlformats.org/officeDocument/2006/relationships/image" Target="../media/image15.png"/><Relationship Id="rId10" Type="http://schemas.openxmlformats.org/officeDocument/2006/relationships/image" Target="../media/image29.gif"/><Relationship Id="rId19" Type="http://schemas.openxmlformats.org/officeDocument/2006/relationships/image" Target="../media/image51.png"/><Relationship Id="rId4" Type="http://schemas.openxmlformats.org/officeDocument/2006/relationships/tags" Target="../tags/tag60.xml"/><Relationship Id="rId9" Type="http://schemas.openxmlformats.org/officeDocument/2006/relationships/image" Target="../media/image380.png"/><Relationship Id="rId1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5.png"/><Relationship Id="rId3" Type="http://schemas.openxmlformats.org/officeDocument/2006/relationships/tags" Target="../tags/tag3.xml"/><Relationship Id="rId7" Type="http://schemas.openxmlformats.org/officeDocument/2006/relationships/image" Target="../media/image2.png"/><Relationship Id="rId12"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jpeg"/><Relationship Id="rId11" Type="http://schemas.openxmlformats.org/officeDocument/2006/relationships/image" Target="../media/image280.png"/><Relationship Id="rId5" Type="http://schemas.openxmlformats.org/officeDocument/2006/relationships/slideLayout" Target="../slideLayouts/slideLayout7.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13" Type="http://schemas.openxmlformats.org/officeDocument/2006/relationships/image" Target="../media/image24.png"/><Relationship Id="rId18" Type="http://schemas.openxmlformats.org/officeDocument/2006/relationships/image" Target="../media/image33.png"/><Relationship Id="rId3" Type="http://schemas.openxmlformats.org/officeDocument/2006/relationships/tags" Target="../tags/tag64.xml"/><Relationship Id="rId21" Type="http://schemas.openxmlformats.org/officeDocument/2006/relationships/image" Target="../media/image52.png"/><Relationship Id="rId7" Type="http://schemas.openxmlformats.org/officeDocument/2006/relationships/slideLayout" Target="../slideLayouts/slideLayout18.xml"/><Relationship Id="rId12" Type="http://schemas.openxmlformats.org/officeDocument/2006/relationships/image" Target="../media/image38.jpeg"/><Relationship Id="rId17" Type="http://schemas.openxmlformats.org/officeDocument/2006/relationships/image" Target="../media/image12.png"/><Relationship Id="rId2" Type="http://schemas.openxmlformats.org/officeDocument/2006/relationships/tags" Target="../tags/tag63.xml"/><Relationship Id="rId16" Type="http://schemas.openxmlformats.org/officeDocument/2006/relationships/image" Target="../media/image15.png"/><Relationship Id="rId20" Type="http://schemas.openxmlformats.org/officeDocument/2006/relationships/image" Target="../media/image51.png"/><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image" Target="../media/image29.gif"/><Relationship Id="rId5" Type="http://schemas.openxmlformats.org/officeDocument/2006/relationships/tags" Target="../tags/tag66.xml"/><Relationship Id="rId15" Type="http://schemas.openxmlformats.org/officeDocument/2006/relationships/image" Target="../media/image28.png"/><Relationship Id="rId23" Type="http://schemas.openxmlformats.org/officeDocument/2006/relationships/image" Target="../media/image440.png"/><Relationship Id="rId10" Type="http://schemas.openxmlformats.org/officeDocument/2006/relationships/image" Target="../media/image410.png"/><Relationship Id="rId19" Type="http://schemas.openxmlformats.org/officeDocument/2006/relationships/image" Target="../media/image50.png"/><Relationship Id="rId4" Type="http://schemas.openxmlformats.org/officeDocument/2006/relationships/tags" Target="../tags/tag65.xml"/><Relationship Id="rId14" Type="http://schemas.openxmlformats.org/officeDocument/2006/relationships/image" Target="../media/image25.png"/><Relationship Id="rId22" Type="http://schemas.openxmlformats.org/officeDocument/2006/relationships/image" Target="../media/image53.jpeg"/></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53.jpeg"/><Relationship Id="rId3" Type="http://schemas.openxmlformats.org/officeDocument/2006/relationships/tags" Target="../tags/tag70.xml"/><Relationship Id="rId7" Type="http://schemas.openxmlformats.org/officeDocument/2006/relationships/image" Target="../media/image24.png"/><Relationship Id="rId12" Type="http://schemas.openxmlformats.org/officeDocument/2006/relationships/image" Target="../media/image52.png"/><Relationship Id="rId2" Type="http://schemas.openxmlformats.org/officeDocument/2006/relationships/tags" Target="../tags/tag69.xml"/><Relationship Id="rId16" Type="http://schemas.openxmlformats.org/officeDocument/2006/relationships/image" Target="../media/image440.png"/><Relationship Id="rId1" Type="http://schemas.openxmlformats.org/officeDocument/2006/relationships/tags" Target="../tags/tag68.xml"/><Relationship Id="rId6" Type="http://schemas.openxmlformats.org/officeDocument/2006/relationships/image" Target="../media/image38.jpeg"/><Relationship Id="rId11" Type="http://schemas.openxmlformats.org/officeDocument/2006/relationships/image" Target="../media/image51.png"/><Relationship Id="rId5" Type="http://schemas.openxmlformats.org/officeDocument/2006/relationships/image" Target="../media/image54.jpeg"/><Relationship Id="rId10" Type="http://schemas.openxmlformats.org/officeDocument/2006/relationships/image" Target="../media/image50.png"/><Relationship Id="rId4" Type="http://schemas.openxmlformats.org/officeDocument/2006/relationships/slideLayout" Target="../slideLayouts/slideLayout18.xml"/><Relationship Id="rId9" Type="http://schemas.openxmlformats.org/officeDocument/2006/relationships/image" Target="../media/image33.png"/></Relationships>
</file>

<file path=ppt/slides/_rels/slide22.xml.rels><?xml version="1.0" encoding="UTF-8" standalone="yes"?>
<Relationships xmlns="http://schemas.openxmlformats.org/package/2006/relationships"><Relationship Id="rId13" Type="http://schemas.openxmlformats.org/officeDocument/2006/relationships/image" Target="../media/image24.png"/><Relationship Id="rId18" Type="http://schemas.openxmlformats.org/officeDocument/2006/relationships/image" Target="../media/image33.png"/><Relationship Id="rId3" Type="http://schemas.openxmlformats.org/officeDocument/2006/relationships/tags" Target="../tags/tag73.xml"/><Relationship Id="rId21" Type="http://schemas.openxmlformats.org/officeDocument/2006/relationships/image" Target="../media/image56.png"/><Relationship Id="rId7" Type="http://schemas.openxmlformats.org/officeDocument/2006/relationships/slideLayout" Target="../slideLayouts/slideLayout18.xml"/><Relationship Id="rId12" Type="http://schemas.openxmlformats.org/officeDocument/2006/relationships/image" Target="../media/image38.jpeg"/><Relationship Id="rId17" Type="http://schemas.openxmlformats.org/officeDocument/2006/relationships/image" Target="../media/image12.png"/><Relationship Id="rId2" Type="http://schemas.openxmlformats.org/officeDocument/2006/relationships/tags" Target="../tags/tag72.xml"/><Relationship Id="rId16" Type="http://schemas.openxmlformats.org/officeDocument/2006/relationships/image" Target="../media/image15.png"/><Relationship Id="rId20" Type="http://schemas.openxmlformats.org/officeDocument/2006/relationships/image" Target="../media/image55.png"/><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image" Target="../media/image29.gif"/><Relationship Id="rId5" Type="http://schemas.openxmlformats.org/officeDocument/2006/relationships/tags" Target="../tags/tag75.xml"/><Relationship Id="rId15" Type="http://schemas.openxmlformats.org/officeDocument/2006/relationships/image" Target="../media/image28.png"/><Relationship Id="rId23" Type="http://schemas.openxmlformats.org/officeDocument/2006/relationships/image" Target="../media/image490.png"/><Relationship Id="rId10" Type="http://schemas.openxmlformats.org/officeDocument/2006/relationships/image" Target="../media/image460.png"/><Relationship Id="rId19" Type="http://schemas.openxmlformats.org/officeDocument/2006/relationships/image" Target="../media/image50.png"/><Relationship Id="rId4" Type="http://schemas.openxmlformats.org/officeDocument/2006/relationships/tags" Target="../tags/tag74.xml"/><Relationship Id="rId14" Type="http://schemas.openxmlformats.org/officeDocument/2006/relationships/image" Target="../media/image25.png"/><Relationship Id="rId22" Type="http://schemas.openxmlformats.org/officeDocument/2006/relationships/image" Target="../media/image53.jpeg"/></Relationships>
</file>

<file path=ppt/slides/_rels/slide23.xml.rels><?xml version="1.0" encoding="UTF-8" standalone="yes"?>
<Relationships xmlns="http://schemas.openxmlformats.org/package/2006/relationships"><Relationship Id="rId8" Type="http://schemas.openxmlformats.org/officeDocument/2006/relationships/image" Target="../media/image500.png"/><Relationship Id="rId3" Type="http://schemas.openxmlformats.org/officeDocument/2006/relationships/tags" Target="../tags/tag79.xml"/><Relationship Id="rId12" Type="http://schemas.openxmlformats.org/officeDocument/2006/relationships/image" Target="../media/image58.png"/><Relationship Id="rId2" Type="http://schemas.openxmlformats.org/officeDocument/2006/relationships/tags" Target="../tags/tag78.xml"/><Relationship Id="rId1" Type="http://schemas.openxmlformats.org/officeDocument/2006/relationships/tags" Target="../tags/tag77.xml"/><Relationship Id="rId11" Type="http://schemas.openxmlformats.org/officeDocument/2006/relationships/image" Target="../media/image56.png"/><Relationship Id="rId5" Type="http://schemas.openxmlformats.org/officeDocument/2006/relationships/slideLayout" Target="../slideLayouts/slideLayout18.xml"/><Relationship Id="rId10" Type="http://schemas.openxmlformats.org/officeDocument/2006/relationships/image" Target="../media/image52.png"/><Relationship Id="rId4" Type="http://schemas.openxmlformats.org/officeDocument/2006/relationships/tags" Target="../tags/tag80.xml"/><Relationship Id="rId9" Type="http://schemas.openxmlformats.org/officeDocument/2006/relationships/image" Target="../media/image57.png"/></Relationships>
</file>

<file path=ppt/slides/_rels/slide2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tags" Target="../tags/tag83.xml"/><Relationship Id="rId7" Type="http://schemas.openxmlformats.org/officeDocument/2006/relationships/slideLayout" Target="../slideLayouts/slideLayout18.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60.png"/><Relationship Id="rId5" Type="http://schemas.openxmlformats.org/officeDocument/2006/relationships/tags" Target="../tags/tag85.xml"/><Relationship Id="rId10" Type="http://schemas.openxmlformats.org/officeDocument/2006/relationships/image" Target="../media/image51.png"/><Relationship Id="rId4" Type="http://schemas.openxmlformats.org/officeDocument/2006/relationships/tags" Target="../tags/tag84.xml"/><Relationship Id="rId9" Type="http://schemas.openxmlformats.org/officeDocument/2006/relationships/image" Target="../media/image50.png"/></Relationships>
</file>

<file path=ppt/slides/_rels/slide25.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image" Target="../media/image51.png"/><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image" Target="../media/image50.png"/><Relationship Id="rId17" Type="http://schemas.openxmlformats.org/officeDocument/2006/relationships/image" Target="../media/image62.png"/><Relationship Id="rId2" Type="http://schemas.openxmlformats.org/officeDocument/2006/relationships/tags" Target="../tags/tag88.xml"/><Relationship Id="rId16" Type="http://schemas.openxmlformats.org/officeDocument/2006/relationships/image" Target="../media/image61.png"/><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image" Target="../media/image59.png"/><Relationship Id="rId5" Type="http://schemas.openxmlformats.org/officeDocument/2006/relationships/tags" Target="../tags/tag91.xml"/><Relationship Id="rId15" Type="http://schemas.openxmlformats.org/officeDocument/2006/relationships/image" Target="../media/image52.png"/><Relationship Id="rId10" Type="http://schemas.openxmlformats.org/officeDocument/2006/relationships/slideLayout" Target="../slideLayouts/slideLayout18.xml"/><Relationship Id="rId4" Type="http://schemas.openxmlformats.org/officeDocument/2006/relationships/tags" Target="../tags/tag90.xml"/><Relationship Id="rId9" Type="http://schemas.openxmlformats.org/officeDocument/2006/relationships/tags" Target="../tags/tag95.xml"/><Relationship Id="rId14" Type="http://schemas.openxmlformats.org/officeDocument/2006/relationships/image" Target="../media/image60.png"/></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18.xml"/><Relationship Id="rId18" Type="http://schemas.openxmlformats.org/officeDocument/2006/relationships/image" Target="../media/image66.png"/><Relationship Id="rId3" Type="http://schemas.openxmlformats.org/officeDocument/2006/relationships/tags" Target="../tags/tag98.xml"/><Relationship Id="rId21" Type="http://schemas.openxmlformats.org/officeDocument/2006/relationships/image" Target="../media/image67.png"/><Relationship Id="rId7" Type="http://schemas.openxmlformats.org/officeDocument/2006/relationships/tags" Target="../tags/tag102.xml"/><Relationship Id="rId12" Type="http://schemas.openxmlformats.org/officeDocument/2006/relationships/image" Target="../media/image64.png"/><Relationship Id="rId17" Type="http://schemas.openxmlformats.org/officeDocument/2006/relationships/image" Target="../media/image580.png"/><Relationship Id="rId2" Type="http://schemas.openxmlformats.org/officeDocument/2006/relationships/tags" Target="../tags/tag97.xml"/><Relationship Id="rId16" Type="http://schemas.openxmlformats.org/officeDocument/2006/relationships/image" Target="../media/image65.png"/><Relationship Id="rId20" Type="http://schemas.openxmlformats.org/officeDocument/2006/relationships/image" Target="../media/image610.png"/><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image" Target="../media/image58.png"/><Relationship Id="rId5" Type="http://schemas.openxmlformats.org/officeDocument/2006/relationships/tags" Target="../tags/tag100.xml"/><Relationship Id="rId15" Type="http://schemas.openxmlformats.org/officeDocument/2006/relationships/image" Target="../media/image560.png"/><Relationship Id="rId10" Type="http://schemas.openxmlformats.org/officeDocument/2006/relationships/image" Target="../media/image63.png"/><Relationship Id="rId19" Type="http://schemas.openxmlformats.org/officeDocument/2006/relationships/image" Target="../media/image600.png"/><Relationship Id="rId4" Type="http://schemas.openxmlformats.org/officeDocument/2006/relationships/tags" Target="../tags/tag99.xml"/><Relationship Id="rId9" Type="http://schemas.openxmlformats.org/officeDocument/2006/relationships/image" Target="../media/image52.png"/></Relationships>
</file>

<file path=ppt/slides/_rels/slide27.xml.rels><?xml version="1.0" encoding="UTF-8" standalone="yes"?>
<Relationships xmlns="http://schemas.openxmlformats.org/package/2006/relationships"><Relationship Id="rId8" Type="http://schemas.openxmlformats.org/officeDocument/2006/relationships/image" Target="../media/image630.png"/><Relationship Id="rId3" Type="http://schemas.openxmlformats.org/officeDocument/2006/relationships/tags" Target="../tags/tag105.xml"/><Relationship Id="rId12" Type="http://schemas.openxmlformats.org/officeDocument/2006/relationships/image" Target="../media/image650.png"/><Relationship Id="rId2" Type="http://schemas.openxmlformats.org/officeDocument/2006/relationships/tags" Target="../tags/tag104.xml"/><Relationship Id="rId1" Type="http://schemas.openxmlformats.org/officeDocument/2006/relationships/tags" Target="../tags/tag103.xml"/><Relationship Id="rId11" Type="http://schemas.openxmlformats.org/officeDocument/2006/relationships/image" Target="../media/image68.png"/><Relationship Id="rId5" Type="http://schemas.openxmlformats.org/officeDocument/2006/relationships/slideLayout" Target="../slideLayouts/slideLayout18.xml"/><Relationship Id="rId10" Type="http://schemas.openxmlformats.org/officeDocument/2006/relationships/image" Target="../media/image56.png"/><Relationship Id="rId4" Type="http://schemas.openxmlformats.org/officeDocument/2006/relationships/tags" Target="../tags/tag106.xml"/><Relationship Id="rId9" Type="http://schemas.openxmlformats.org/officeDocument/2006/relationships/image" Target="../media/image67.png"/></Relationships>
</file>

<file path=ppt/slides/_rels/slide28.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tags" Target="../tags/tag109.xml"/><Relationship Id="rId7" Type="http://schemas.openxmlformats.org/officeDocument/2006/relationships/image" Target="../media/image660.png"/><Relationship Id="rId2" Type="http://schemas.openxmlformats.org/officeDocument/2006/relationships/tags" Target="../tags/tag108.xml"/><Relationship Id="rId1" Type="http://schemas.openxmlformats.org/officeDocument/2006/relationships/tags" Target="../tags/tag107.xml"/><Relationship Id="rId10" Type="http://schemas.openxmlformats.org/officeDocument/2006/relationships/image" Target="../media/image71.png"/><Relationship Id="rId4" Type="http://schemas.openxmlformats.org/officeDocument/2006/relationships/slideLayout" Target="../slideLayouts/slideLayout18.xml"/><Relationship Id="rId9" Type="http://schemas.openxmlformats.org/officeDocument/2006/relationships/image" Target="../media/image7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310.png"/><Relationship Id="rId3" Type="http://schemas.openxmlformats.org/officeDocument/2006/relationships/tags" Target="../tags/tag7.xml"/><Relationship Id="rId7" Type="http://schemas.openxmlformats.org/officeDocument/2006/relationships/image" Target="../media/image1.jpeg"/><Relationship Id="rId2" Type="http://schemas.openxmlformats.org/officeDocument/2006/relationships/tags" Target="../tags/tag6.xml"/><Relationship Id="rId16" Type="http://schemas.openxmlformats.org/officeDocument/2006/relationships/image" Target="../media/image7.png"/><Relationship Id="rId1" Type="http://schemas.openxmlformats.org/officeDocument/2006/relationships/tags" Target="../tags/tag5.xml"/><Relationship Id="rId6" Type="http://schemas.openxmlformats.org/officeDocument/2006/relationships/slideLayout" Target="../slideLayouts/slideLayout7.xml"/><Relationship Id="rId5" Type="http://schemas.openxmlformats.org/officeDocument/2006/relationships/tags" Target="../tags/tag9.xml"/><Relationship Id="rId15" Type="http://schemas.openxmlformats.org/officeDocument/2006/relationships/image" Target="../media/image6.png"/><Relationship Id="rId10" Type="http://schemas.openxmlformats.org/officeDocument/2006/relationships/image" Target="../media/image5.png"/><Relationship Id="rId4" Type="http://schemas.openxmlformats.org/officeDocument/2006/relationships/tags" Target="../tags/tag8.xml"/><Relationship Id="rId9" Type="http://schemas.openxmlformats.org/officeDocument/2006/relationships/image" Target="../media/image3.png"/><Relationship Id="rId14" Type="http://schemas.openxmlformats.org/officeDocument/2006/relationships/image" Target="../media/image290.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0.xml"/><Relationship Id="rId6" Type="http://schemas.openxmlformats.org/officeDocument/2006/relationships/image" Target="../media/image71.png"/><Relationship Id="rId5" Type="http://schemas.openxmlformats.org/officeDocument/2006/relationships/image" Target="../media/image110.png"/></Relationships>
</file>

<file path=ppt/slides/_rels/slide31.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image" Target="../media/image72.png"/><Relationship Id="rId18" Type="http://schemas.openxmlformats.org/officeDocument/2006/relationships/image" Target="../media/image29.gif"/><Relationship Id="rId26" Type="http://schemas.openxmlformats.org/officeDocument/2006/relationships/image" Target="../media/image77.png"/><Relationship Id="rId3" Type="http://schemas.openxmlformats.org/officeDocument/2006/relationships/tags" Target="../tags/tag113.xml"/><Relationship Id="rId21" Type="http://schemas.openxmlformats.org/officeDocument/2006/relationships/image" Target="../media/image25.png"/><Relationship Id="rId7" Type="http://schemas.openxmlformats.org/officeDocument/2006/relationships/tags" Target="../tags/tag117.xml"/><Relationship Id="rId12" Type="http://schemas.openxmlformats.org/officeDocument/2006/relationships/image" Target="../media/image17.png"/><Relationship Id="rId17" Type="http://schemas.openxmlformats.org/officeDocument/2006/relationships/image" Target="../media/image75.png"/><Relationship Id="rId25" Type="http://schemas.openxmlformats.org/officeDocument/2006/relationships/image" Target="../media/image76.png"/><Relationship Id="rId2" Type="http://schemas.openxmlformats.org/officeDocument/2006/relationships/tags" Target="../tags/tag112.xml"/><Relationship Id="rId20" Type="http://schemas.openxmlformats.org/officeDocument/2006/relationships/image" Target="../media/image24.png"/><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image" Target="../media/image28.png"/><Relationship Id="rId24" Type="http://schemas.openxmlformats.org/officeDocument/2006/relationships/image" Target="../media/image33.png"/><Relationship Id="rId5" Type="http://schemas.openxmlformats.org/officeDocument/2006/relationships/tags" Target="../tags/tag115.xml"/><Relationship Id="rId23" Type="http://schemas.openxmlformats.org/officeDocument/2006/relationships/image" Target="../media/image12.png"/><Relationship Id="rId10" Type="http://schemas.openxmlformats.org/officeDocument/2006/relationships/slideLayout" Target="../slideLayouts/slideLayout7.xml"/><Relationship Id="rId19" Type="http://schemas.openxmlformats.org/officeDocument/2006/relationships/image" Target="../media/image74.jpeg"/><Relationship Id="rId4" Type="http://schemas.openxmlformats.org/officeDocument/2006/relationships/tags" Target="../tags/tag114.xml"/><Relationship Id="rId9" Type="http://schemas.openxmlformats.org/officeDocument/2006/relationships/tags" Target="../tags/tag119.xml"/><Relationship Id="rId14" Type="http://schemas.openxmlformats.org/officeDocument/2006/relationships/image" Target="../media/image73.png"/><Relationship Id="rId22" Type="http://schemas.openxmlformats.org/officeDocument/2006/relationships/image" Target="../media/image75.png"/><Relationship Id="rId27" Type="http://schemas.openxmlformats.org/officeDocument/2006/relationships/image" Target="../media/image171.png"/></Relationships>
</file>

<file path=ppt/slides/_rels/slide32.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media/image17.png"/><Relationship Id="rId18" Type="http://schemas.openxmlformats.org/officeDocument/2006/relationships/image" Target="../media/image24.png"/><Relationship Id="rId26" Type="http://schemas.openxmlformats.org/officeDocument/2006/relationships/image" Target="../media/image181.png"/><Relationship Id="rId3" Type="http://schemas.openxmlformats.org/officeDocument/2006/relationships/tags" Target="../tags/tag122.xml"/><Relationship Id="rId21" Type="http://schemas.openxmlformats.org/officeDocument/2006/relationships/image" Target="../media/image12.png"/><Relationship Id="rId7" Type="http://schemas.openxmlformats.org/officeDocument/2006/relationships/tags" Target="../tags/tag126.xml"/><Relationship Id="rId12" Type="http://schemas.openxmlformats.org/officeDocument/2006/relationships/image" Target="../media/image28.png"/><Relationship Id="rId17" Type="http://schemas.openxmlformats.org/officeDocument/2006/relationships/image" Target="../media/image74.jpeg"/><Relationship Id="rId2" Type="http://schemas.openxmlformats.org/officeDocument/2006/relationships/tags" Target="../tags/tag121.xml"/><Relationship Id="rId16" Type="http://schemas.openxmlformats.org/officeDocument/2006/relationships/image" Target="../media/image29.gif"/><Relationship Id="rId20" Type="http://schemas.openxmlformats.org/officeDocument/2006/relationships/image" Target="../media/image15.png"/><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Layout" Target="../slideLayouts/slideLayout7.xml"/><Relationship Id="rId5" Type="http://schemas.openxmlformats.org/officeDocument/2006/relationships/tags" Target="../tags/tag124.xml"/><Relationship Id="rId15" Type="http://schemas.openxmlformats.org/officeDocument/2006/relationships/image" Target="../media/image73.png"/><Relationship Id="rId23" Type="http://schemas.openxmlformats.org/officeDocument/2006/relationships/image" Target="../media/image76.png"/><Relationship Id="rId28" Type="http://schemas.openxmlformats.org/officeDocument/2006/relationships/image" Target="../media/image80.png"/><Relationship Id="rId10" Type="http://schemas.openxmlformats.org/officeDocument/2006/relationships/tags" Target="../tags/tag129.xml"/><Relationship Id="rId19" Type="http://schemas.openxmlformats.org/officeDocument/2006/relationships/image" Target="../media/image25.png"/><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72.png"/><Relationship Id="rId22" Type="http://schemas.openxmlformats.org/officeDocument/2006/relationships/image" Target="../media/image33.png"/><Relationship Id="rId27" Type="http://schemas.openxmlformats.org/officeDocument/2006/relationships/image" Target="../media/image79.png"/></Relationships>
</file>

<file path=ppt/slides/_rels/slide33.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image" Target="../media/image72.png"/><Relationship Id="rId18" Type="http://schemas.openxmlformats.org/officeDocument/2006/relationships/image" Target="../media/image25.png"/><Relationship Id="rId3" Type="http://schemas.openxmlformats.org/officeDocument/2006/relationships/tags" Target="../tags/tag132.xml"/><Relationship Id="rId21" Type="http://schemas.openxmlformats.org/officeDocument/2006/relationships/image" Target="../media/image33.png"/><Relationship Id="rId7" Type="http://schemas.openxmlformats.org/officeDocument/2006/relationships/tags" Target="../tags/tag136.xml"/><Relationship Id="rId12" Type="http://schemas.openxmlformats.org/officeDocument/2006/relationships/image" Target="../media/image17.png"/><Relationship Id="rId17" Type="http://schemas.openxmlformats.org/officeDocument/2006/relationships/image" Target="../media/image24.png"/><Relationship Id="rId2" Type="http://schemas.openxmlformats.org/officeDocument/2006/relationships/tags" Target="../tags/tag131.xml"/><Relationship Id="rId16" Type="http://schemas.openxmlformats.org/officeDocument/2006/relationships/image" Target="../media/image74.jpeg"/><Relationship Id="rId20" Type="http://schemas.openxmlformats.org/officeDocument/2006/relationships/image" Target="../media/image12.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image" Target="../media/image28.png"/><Relationship Id="rId5" Type="http://schemas.openxmlformats.org/officeDocument/2006/relationships/tags" Target="../tags/tag134.xml"/><Relationship Id="rId15" Type="http://schemas.openxmlformats.org/officeDocument/2006/relationships/image" Target="../media/image29.gif"/><Relationship Id="rId23" Type="http://schemas.openxmlformats.org/officeDocument/2006/relationships/image" Target="../media/image81.png"/><Relationship Id="rId10" Type="http://schemas.openxmlformats.org/officeDocument/2006/relationships/slideLayout" Target="../slideLayouts/slideLayout7.xml"/><Relationship Id="rId19" Type="http://schemas.openxmlformats.org/officeDocument/2006/relationships/image" Target="../media/image15.png"/><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73.png"/><Relationship Id="rId22" Type="http://schemas.openxmlformats.org/officeDocument/2006/relationships/image" Target="../media/image76.png"/></Relationships>
</file>

<file path=ppt/slides/_rels/slide3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3.png"/><Relationship Id="rId18" Type="http://schemas.openxmlformats.org/officeDocument/2006/relationships/image" Target="../media/image81.png"/><Relationship Id="rId3" Type="http://schemas.openxmlformats.org/officeDocument/2006/relationships/tags" Target="../tags/tag141.xml"/><Relationship Id="rId7" Type="http://schemas.openxmlformats.org/officeDocument/2006/relationships/image" Target="../media/image74.jpeg"/><Relationship Id="rId12" Type="http://schemas.openxmlformats.org/officeDocument/2006/relationships/image" Target="../media/image12.png"/><Relationship Id="rId17" Type="http://schemas.openxmlformats.org/officeDocument/2006/relationships/image" Target="../media/image2100.png"/><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slideLayout" Target="../slideLayouts/slideLayout7.xml"/><Relationship Id="rId11" Type="http://schemas.openxmlformats.org/officeDocument/2006/relationships/image" Target="../media/image15.png"/><Relationship Id="rId5" Type="http://schemas.openxmlformats.org/officeDocument/2006/relationships/tags" Target="../tags/tag143.xml"/><Relationship Id="rId10" Type="http://schemas.openxmlformats.org/officeDocument/2006/relationships/image" Target="../media/image28.png"/><Relationship Id="rId19" Type="http://schemas.openxmlformats.org/officeDocument/2006/relationships/image" Target="../media/image2200.png"/><Relationship Id="rId4" Type="http://schemas.openxmlformats.org/officeDocument/2006/relationships/tags" Target="../tags/tag142.xml"/><Relationship Id="rId9" Type="http://schemas.openxmlformats.org/officeDocument/2006/relationships/image" Target="../media/image25.png"/><Relationship Id="rId14" Type="http://schemas.openxmlformats.org/officeDocument/2006/relationships/image" Target="../media/image76.png"/></Relationships>
</file>

<file path=ppt/slides/_rels/slide35.xml.rels><?xml version="1.0" encoding="UTF-8" standalone="yes"?>
<Relationships xmlns="http://schemas.openxmlformats.org/package/2006/relationships"><Relationship Id="rId8" Type="http://schemas.openxmlformats.org/officeDocument/2006/relationships/tags" Target="../tags/tag151.xml"/><Relationship Id="rId13" Type="http://schemas.openxmlformats.org/officeDocument/2006/relationships/image" Target="../media/image17.png"/><Relationship Id="rId18" Type="http://schemas.openxmlformats.org/officeDocument/2006/relationships/image" Target="../media/image24.png"/><Relationship Id="rId3" Type="http://schemas.openxmlformats.org/officeDocument/2006/relationships/tags" Target="../tags/tag146.xml"/><Relationship Id="rId21" Type="http://schemas.openxmlformats.org/officeDocument/2006/relationships/image" Target="../media/image12.png"/><Relationship Id="rId7" Type="http://schemas.openxmlformats.org/officeDocument/2006/relationships/tags" Target="../tags/tag150.xml"/><Relationship Id="rId12" Type="http://schemas.openxmlformats.org/officeDocument/2006/relationships/image" Target="../media/image28.png"/><Relationship Id="rId17" Type="http://schemas.openxmlformats.org/officeDocument/2006/relationships/image" Target="../media/image74.jpeg"/><Relationship Id="rId25" Type="http://schemas.openxmlformats.org/officeDocument/2006/relationships/image" Target="../media/image77.png"/><Relationship Id="rId2" Type="http://schemas.openxmlformats.org/officeDocument/2006/relationships/tags" Target="../tags/tag145.xml"/><Relationship Id="rId16" Type="http://schemas.openxmlformats.org/officeDocument/2006/relationships/image" Target="../media/image29.gif"/><Relationship Id="rId20" Type="http://schemas.openxmlformats.org/officeDocument/2006/relationships/image" Target="../media/image15.png"/><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slideLayout" Target="../slideLayouts/slideLayout7.xml"/><Relationship Id="rId24" Type="http://schemas.openxmlformats.org/officeDocument/2006/relationships/image" Target="../media/image80.png"/><Relationship Id="rId5" Type="http://schemas.openxmlformats.org/officeDocument/2006/relationships/tags" Target="../tags/tag148.xml"/><Relationship Id="rId15" Type="http://schemas.openxmlformats.org/officeDocument/2006/relationships/image" Target="../media/image73.png"/><Relationship Id="rId23" Type="http://schemas.openxmlformats.org/officeDocument/2006/relationships/image" Target="../media/image76.png"/><Relationship Id="rId28" Type="http://schemas.openxmlformats.org/officeDocument/2006/relationships/image" Target="../media/image230.png"/><Relationship Id="rId10" Type="http://schemas.openxmlformats.org/officeDocument/2006/relationships/tags" Target="../tags/tag153.xml"/><Relationship Id="rId19" Type="http://schemas.openxmlformats.org/officeDocument/2006/relationships/image" Target="../media/image25.png"/><Relationship Id="rId4" Type="http://schemas.openxmlformats.org/officeDocument/2006/relationships/tags" Target="../tags/tag147.xml"/><Relationship Id="rId9" Type="http://schemas.openxmlformats.org/officeDocument/2006/relationships/tags" Target="../tags/tag152.xml"/><Relationship Id="rId14" Type="http://schemas.openxmlformats.org/officeDocument/2006/relationships/image" Target="../media/image72.png"/><Relationship Id="rId22" Type="http://schemas.openxmlformats.org/officeDocument/2006/relationships/image" Target="../media/image33.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6.png"/><Relationship Id="rId18" Type="http://schemas.openxmlformats.org/officeDocument/2006/relationships/image" Target="../media/image9.png"/><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image" Target="../media/image7.png"/><Relationship Id="rId17" Type="http://schemas.openxmlformats.org/officeDocument/2006/relationships/image" Target="../media/image360.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3.png"/><Relationship Id="rId5" Type="http://schemas.openxmlformats.org/officeDocument/2006/relationships/tags" Target="../tags/tag14.xml"/><Relationship Id="rId10" Type="http://schemas.openxmlformats.org/officeDocument/2006/relationships/image" Target="../media/image2.png"/><Relationship Id="rId19" Type="http://schemas.openxmlformats.org/officeDocument/2006/relationships/image" Target="../media/image10.png"/><Relationship Id="rId4" Type="http://schemas.openxmlformats.org/officeDocument/2006/relationships/tags" Target="../tags/tag13.xml"/><Relationship Id="rId9" Type="http://schemas.openxmlformats.org/officeDocument/2006/relationships/image" Target="../media/image1.jpeg"/><Relationship Id="rId14" Type="http://schemas.openxmlformats.org/officeDocument/2006/relationships/image" Target="../media/image8.png"/></Relationships>
</file>

<file path=ppt/slides/_rels/slide5.xml.rels><?xml version="1.0" encoding="UTF-8" standalone="yes"?>
<Relationships xmlns="http://schemas.openxmlformats.org/package/2006/relationships"><Relationship Id="rId7" Type="http://schemas.openxmlformats.org/officeDocument/2006/relationships/image" Target="../media/image39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370.png"/></Relationships>
</file>

<file path=ppt/slides/_rels/slide6.xml.rels><?xml version="1.0" encoding="UTF-8" standalone="yes"?>
<Relationships xmlns="http://schemas.openxmlformats.org/package/2006/relationships"><Relationship Id="rId13" Type="http://schemas.openxmlformats.org/officeDocument/2006/relationships/image" Target="../media/image16.png"/><Relationship Id="rId3" Type="http://schemas.openxmlformats.org/officeDocument/2006/relationships/tags" Target="../tags/tag19.xml"/><Relationship Id="rId12" Type="http://schemas.openxmlformats.org/officeDocument/2006/relationships/image" Target="../media/image15.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7.xml"/><Relationship Id="rId11" Type="http://schemas.openxmlformats.org/officeDocument/2006/relationships/image" Target="../media/image14.png"/><Relationship Id="rId5" Type="http://schemas.openxmlformats.org/officeDocument/2006/relationships/tags" Target="../tags/tag21.xml"/><Relationship Id="rId10" Type="http://schemas.openxmlformats.org/officeDocument/2006/relationships/image" Target="../media/image13.png"/><Relationship Id="rId4" Type="http://schemas.openxmlformats.org/officeDocument/2006/relationships/tags" Target="../tags/tag20.xml"/><Relationship Id="rId9" Type="http://schemas.openxmlformats.org/officeDocument/2006/relationships/image" Target="../media/image100.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7" Type="http://schemas.openxmlformats.org/officeDocument/2006/relationships/image" Target="../media/image19.tmp"/><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18.png"/><Relationship Id="rId5" Type="http://schemas.openxmlformats.org/officeDocument/2006/relationships/image" Target="../media/image74.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332656"/>
            <a:ext cx="648072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Calibri"/>
                <a:ea typeface="+mn-ea"/>
                <a:cs typeface="+mn-cs"/>
              </a:rPr>
              <a:t>Mechanický ekvivalent tepla</a:t>
            </a:r>
          </a:p>
        </p:txBody>
      </p:sp>
      <p:sp>
        <p:nvSpPr>
          <p:cNvPr id="3" name="TextBox 2"/>
          <p:cNvSpPr txBox="1"/>
          <p:nvPr/>
        </p:nvSpPr>
        <p:spPr>
          <a:xfrm>
            <a:off x="179512" y="1268760"/>
            <a:ext cx="8784976"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Názov tohto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slajdu</a:t>
            </a:r>
            <a:r>
              <a:rPr kumimoji="0" lang="sk-SK" sz="1800" b="0" i="0" u="none" strike="noStrike" kern="1200" cap="none" spc="0" normalizeH="0" baseline="0" noProof="0" dirty="0">
                <a:ln>
                  <a:noFill/>
                </a:ln>
                <a:solidFill>
                  <a:prstClr val="black"/>
                </a:solidFill>
                <a:effectLst/>
                <a:uLnTx/>
                <a:uFillTx/>
                <a:latin typeface="Calibri"/>
                <a:ea typeface="+mn-ea"/>
                <a:cs typeface="+mn-cs"/>
              </a:rPr>
              <a:t> odráža fakt, že postupne sa vycizelovalo, že teplo je druh práce a teda by sa malo merať v jednotkách, v ktorých sa meria práca.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Bol to historicky zdĺhavý proces.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Prvý kvalitatívny záver urobil zrejme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Benjamin</a:t>
            </a:r>
            <a:r>
              <a:rPr kumimoji="0" lang="sk-SK"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Thompson</a:t>
            </a:r>
            <a:r>
              <a:rPr kumimoji="0" lang="sk-SK" sz="1800" b="0" i="0" u="none" strike="noStrike" kern="1200" cap="none" spc="0" normalizeH="0" baseline="0" noProof="0" dirty="0">
                <a:ln>
                  <a:noFill/>
                </a:ln>
                <a:solidFill>
                  <a:prstClr val="black"/>
                </a:solidFill>
                <a:effectLst/>
                <a:uLnTx/>
                <a:uFillTx/>
                <a:latin typeface="Calibri"/>
                <a:ea typeface="+mn-ea"/>
                <a:cs typeface="+mn-cs"/>
              </a:rPr>
              <a:t> v roku 1797, ktorý si všimol, že objekt sa dá zahriať nielen tak, že ho privedieme do kontaktu s teplejším objektom ale aj tak že „sa niekde koná mechanická práca“. Konkrétne si všimol, že pri vŕtaní delových hlavní sa hlavne (aj vrtáky) zahrejú až do tej miery, že keď sa chladia vodou, tak voda až zovrie.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Kvantitatívne merania urobil najmä James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Prescott</a:t>
            </a:r>
            <a:r>
              <a:rPr kumimoji="0" lang="sk-SK" sz="1800" b="0" i="0" u="none" strike="noStrike" kern="1200" cap="none" spc="0" normalizeH="0" baseline="0" noProof="0" dirty="0">
                <a:ln>
                  <a:noFill/>
                </a:ln>
                <a:solidFill>
                  <a:prstClr val="black"/>
                </a:solidFill>
                <a:effectLst/>
                <a:uLnTx/>
                <a:uFillTx/>
                <a:latin typeface="Calibri"/>
                <a:ea typeface="+mn-ea"/>
                <a:cs typeface="+mn-cs"/>
              </a:rPr>
              <a:t> Joule v roku 1843 a zistil (rôznymi experimentálnymi technikami), koľko mechanickej práce treba vykonať aby to viedlo k rovnakému zvýšeniu teploty ako pri „dodaní“ 1 jednotky tepla. Odtiaľ ten názov mechanický ekvivalent tepla.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Štandardná hodnota „mechanického ekvivalentu tepla“ je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1 kcal = 4</a:t>
            </a:r>
            <a:r>
              <a:rPr kumimoji="0" lang="en-US" sz="1800" b="0" i="0" u="none" strike="noStrike" kern="1200" cap="none" spc="0" normalizeH="0" baseline="0" noProof="0">
                <a:ln>
                  <a:noFill/>
                </a:ln>
                <a:solidFill>
                  <a:prstClr val="black"/>
                </a:solidFill>
                <a:effectLst/>
                <a:uLnTx/>
                <a:uFillTx/>
                <a:latin typeface="Calibri"/>
                <a:ea typeface="+mn-ea"/>
                <a:cs typeface="+mn-cs"/>
              </a:rPr>
              <a:t>.</a:t>
            </a:r>
            <a:r>
              <a:rPr kumimoji="0" lang="sk-SK" sz="1800" b="0" i="0" u="none" strike="noStrike" kern="1200" cap="none" spc="0" normalizeH="0" baseline="0" noProof="0">
                <a:ln>
                  <a:noFill/>
                </a:ln>
                <a:solidFill>
                  <a:prstClr val="black"/>
                </a:solidFill>
                <a:effectLst/>
                <a:uLnTx/>
                <a:uFillTx/>
                <a:latin typeface="Calibri"/>
                <a:ea typeface="+mn-ea"/>
                <a:cs typeface="+mn-cs"/>
              </a:rPr>
              <a:t>186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kJ</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3779912" y="4797152"/>
            <a:ext cx="158417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89857965"/>
      </p:ext>
    </p:extLst>
  </p:cSld>
  <p:clrMapOvr>
    <a:masterClrMapping/>
  </p:clrMapOvr>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836712"/>
            <a:ext cx="820891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Pre človeka, ktorý nevie o molekulách, je plyn „nové fyzikálne zviera“, ktorému sa nedá bezprostredne rozumieť ak rozumieme napríklad mechanike hmotných bodov. Je to „zviera“ vypĺňajúce nejaký objem priestoru, je to kontinuum a keď ho chceme ovládať, musíme nejako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vyexperimentovať</a:t>
            </a:r>
            <a:r>
              <a:rPr kumimoji="0" lang="sk-SK" sz="1800" b="0" i="0" u="none" strike="noStrike" kern="1200" cap="none" spc="0" normalizeH="0" baseline="0" noProof="0" dirty="0">
                <a:ln>
                  <a:noFill/>
                </a:ln>
                <a:solidFill>
                  <a:prstClr val="black"/>
                </a:solidFill>
                <a:effectLst/>
                <a:uLnTx/>
                <a:uFillTx/>
                <a:latin typeface="Calibri"/>
                <a:ea typeface="+mn-ea"/>
                <a:cs typeface="+mn-cs"/>
              </a:rPr>
              <a:t> ako sa správa a potom naplniť základný fyzikálny program,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teda povedať ako sa zapíše momentálny stav plynu 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ako sa potom dá predpovedať budúcnosť, teda zmeny stavu pri interakcii s vonkajším svetom.</a:t>
            </a:r>
          </a:p>
        </p:txBody>
      </p:sp>
      <p:sp>
        <p:nvSpPr>
          <p:cNvPr id="3" name="TextBox 2"/>
          <p:cNvSpPr txBox="1"/>
          <p:nvPr/>
        </p:nvSpPr>
        <p:spPr>
          <a:xfrm>
            <a:off x="251520" y="3429000"/>
            <a:ext cx="8640960"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Vo všeobecnosti sú stavy plynu a deje v plyne veľmi komplikovaná vec (koniec koncov napríklad „počasie“ je  v istom priblížení „časový vývoj stavov vzduchu“).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Fyzici si ale skoro všimli, že istá podmnožina stavov plynu sú jednoduché stavy. Sú to tzv. </a:t>
            </a:r>
            <a:r>
              <a:rPr kumimoji="0" lang="sk-SK" sz="1800" b="1" i="0" u="none" strike="noStrike" kern="1200" cap="none" spc="0" normalizeH="0" baseline="0" noProof="0" dirty="0">
                <a:ln>
                  <a:noFill/>
                </a:ln>
                <a:solidFill>
                  <a:srgbClr val="FF0000"/>
                </a:solidFill>
                <a:effectLst/>
                <a:uLnTx/>
                <a:uFillTx/>
                <a:latin typeface="Calibri"/>
                <a:ea typeface="+mn-ea"/>
                <a:cs typeface="+mn-cs"/>
              </a:rPr>
              <a:t>rovnovážne stavy</a:t>
            </a:r>
            <a:r>
              <a:rPr kumimoji="0" lang="sk-SK"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Ide o toto. Ak plyn v ľubovoľnom stave dokonale izolujeme od okolia a „ponecháme ho samého na seba“, potom spravidla na začiatku sa s plynom dejú všakové aj dosť divoké deje ale po uplynutí istej doby deje utíchnu, plyn vyzerá staticky, nemení svoj „experimentálne pozorovateľný stav“. Takýto stav, ktorý sa už sám o sebe nemení, sa nazýva rovnovážny stav plynu.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Zaregistrovali sme teda prírodný zákon: </a:t>
            </a:r>
            <a:r>
              <a:rPr kumimoji="0" lang="sk-SK" sz="1800" b="1" i="0" u="none" strike="noStrike" kern="1200" cap="none" spc="0" normalizeH="0" baseline="0" noProof="0" dirty="0">
                <a:ln>
                  <a:noFill/>
                </a:ln>
                <a:solidFill>
                  <a:srgbClr val="FF0000"/>
                </a:solidFill>
                <a:effectLst/>
                <a:uLnTx/>
                <a:uFillTx/>
                <a:latin typeface="Calibri"/>
                <a:ea typeface="+mn-ea"/>
                <a:cs typeface="+mn-cs"/>
              </a:rPr>
              <a:t>Izolovaný plyn samovývojom prejde do rovnovážneho stavu</a:t>
            </a:r>
            <a:r>
              <a:rPr kumimoji="0" lang="sk-SK"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4" name="TextBox 3"/>
          <p:cNvSpPr txBox="1"/>
          <p:nvPr/>
        </p:nvSpPr>
        <p:spPr>
          <a:xfrm>
            <a:off x="2123728" y="260648"/>
            <a:ext cx="518457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a:ea typeface="+mn-ea"/>
                <a:cs typeface="+mn-cs"/>
              </a:rPr>
              <a:t>Stav plynu. Rovnovážny stav.</a:t>
            </a:r>
          </a:p>
        </p:txBody>
      </p:sp>
    </p:spTree>
    <p:extLst>
      <p:ext uri="{BB962C8B-B14F-4D97-AF65-F5344CB8AC3E}">
        <p14:creationId xmlns:p14="http://schemas.microsoft.com/office/powerpoint/2010/main" val="1861622438"/>
      </p:ext>
    </p:extLst>
  </p:cSld>
  <p:clrMapOvr>
    <a:masterClrMapping/>
  </p:clrMapOvr>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404664"/>
            <a:ext cx="518457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a:ea typeface="+mn-ea"/>
                <a:cs typeface="+mn-cs"/>
              </a:rPr>
              <a:t>Vratné deje</a:t>
            </a:r>
          </a:p>
        </p:txBody>
      </p:sp>
      <p:sp>
        <p:nvSpPr>
          <p:cNvPr id="4" name="TextBox 3"/>
          <p:cNvSpPr txBox="1"/>
          <p:nvPr/>
        </p:nvSpPr>
        <p:spPr>
          <a:xfrm>
            <a:off x="251520" y="1124744"/>
            <a:ext cx="8712968"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 našej ďalšej diskusii sa obmedzíme iba na rovnovážne stavy (budeme sa tváriť ako keby žiadne iné stavy ani neexistovali). Ak aj budeme skúmať nejaké deje, potom iba také, keď počas deja stav „neopustí množinu rovnovážnych stavov“. Keďže rovnovážny stav sa už samovoľne nemení, skúmané deje budú prebiehať vplyvom vonkajších objektov. Ak dej nemá opustiť podmnožinu rovnovážnych stavov, potom tie vonkajšie vplyvy musia byť dostatočne „opatrné“. Také, že keď sa vplyv preruší, dej už samovoľne nepokračuje ďalej, lebo predpokladáme, že sledovaný systém je stále v rovnovážnom stave. Prerušenie vonkajšieho vplyvu znamená okamžité zastavenie deja.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Takto prebiehajúce deje nazývame </a:t>
            </a:r>
            <a:r>
              <a:rPr kumimoji="0" lang="sk-SK" sz="1800" b="1" i="0" u="none" strike="noStrike" kern="1200" cap="none" spc="0" normalizeH="0" baseline="0" noProof="0" dirty="0">
                <a:ln>
                  <a:noFill/>
                </a:ln>
                <a:solidFill>
                  <a:srgbClr val="FF0000"/>
                </a:solidFill>
                <a:effectLst/>
                <a:uLnTx/>
                <a:uFillTx/>
                <a:latin typeface="Calibri"/>
                <a:ea typeface="+mn-ea"/>
                <a:cs typeface="+mn-cs"/>
              </a:rPr>
              <a:t>vratné deje</a:t>
            </a:r>
            <a:r>
              <a:rPr kumimoji="0" lang="sk-SK" sz="1800" b="0" i="0" u="none" strike="noStrike" kern="1200" cap="none" spc="0" normalizeH="0" baseline="0" noProof="0" dirty="0">
                <a:ln>
                  <a:noFill/>
                </a:ln>
                <a:solidFill>
                  <a:prstClr val="black"/>
                </a:solidFill>
                <a:effectLst/>
                <a:uLnTx/>
                <a:uFillTx/>
                <a:latin typeface="Calibri"/>
                <a:ea typeface="+mn-ea"/>
                <a:cs typeface="+mn-cs"/>
              </a:rPr>
              <a:t>. Názov pochádza z toho, že ak taký dej prebieha pod nejakým vonkajším vplyvom, potom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infinitezimálnou</a:t>
            </a:r>
            <a:r>
              <a:rPr kumimoji="0" lang="sk-SK" sz="1800" b="0" i="0" u="none" strike="noStrike" kern="1200" cap="none" spc="0" normalizeH="0" baseline="0" noProof="0" dirty="0">
                <a:ln>
                  <a:noFill/>
                </a:ln>
                <a:solidFill>
                  <a:prstClr val="black"/>
                </a:solidFill>
                <a:effectLst/>
                <a:uLnTx/>
                <a:uFillTx/>
                <a:latin typeface="Calibri"/>
                <a:ea typeface="+mn-ea"/>
                <a:cs typeface="+mn-cs"/>
              </a:rPr>
              <a:t> zmenou toho vplyvu možno dosiahnuť, že dej začne prebiehať „opačným smerom“.</a:t>
            </a:r>
          </a:p>
        </p:txBody>
      </p:sp>
    </p:spTree>
    <p:extLst>
      <p:ext uri="{BB962C8B-B14F-4D97-AF65-F5344CB8AC3E}">
        <p14:creationId xmlns:p14="http://schemas.microsoft.com/office/powerpoint/2010/main" val="673378074"/>
      </p:ext>
    </p:extLst>
  </p:cSld>
  <p:clrMapOvr>
    <a:masterClrMapping/>
  </p:clrMapOvr>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5676" y="188640"/>
            <a:ext cx="583264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Rovnovážne stavy plynu</a:t>
            </a:r>
          </a:p>
        </p:txBody>
      </p:sp>
      <p:sp>
        <p:nvSpPr>
          <p:cNvPr id="3" name="TextBox 2"/>
          <p:cNvSpPr txBox="1"/>
          <p:nvPr/>
        </p:nvSpPr>
        <p:spPr>
          <a:xfrm>
            <a:off x="236687" y="764704"/>
            <a:ext cx="8928992" cy="32778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Experimentálna skúsenosť hovorí, že ak uvažujeme nejaké fixné množstvo (hmotnosť, počet molekúl) nejakého plynu, potom rovnovážne stavy možno jednoznačne určiť definovaním len dvoch (makroskopických) veličín. Najčastejšie sa vyberá nejaká dvojica z trojice možností</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objem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tlak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teplota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Tlak plynu sa zistí tlakomerom, teplota teplomerom a objem spravidla výpočtom, z rozmerov kontajnera, v ktorom je skúmaný plyn uzavretý.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Ak chceme skúmať rovnovážne stavy toho istého plynu pri rôznych objemoch, je potrebné ľahko (a pri tom dosť opatrne, aby dej bol vratný) meniť objem kontajnera, v ktorom sa plyn nachádza. Zariadi to „variabilná stena“ kontajnera, technicky realizovaná ako utesnený </a:t>
            </a:r>
            <a:r>
              <a:rPr kumimoji="0" lang="sk-SK" sz="1800" b="1" i="0" u="none" strike="noStrike" kern="1200" cap="none" spc="0" normalizeH="0" baseline="0" noProof="0" dirty="0">
                <a:ln>
                  <a:noFill/>
                </a:ln>
                <a:solidFill>
                  <a:srgbClr val="FF0000"/>
                </a:solidFill>
                <a:effectLst/>
                <a:uLnTx/>
                <a:uFillTx/>
                <a:latin typeface="Calibri"/>
                <a:ea typeface="+mn-ea"/>
                <a:cs typeface="+mn-cs"/>
              </a:rPr>
              <a:t>piest</a:t>
            </a:r>
          </a:p>
        </p:txBody>
      </p:sp>
      <p:sp>
        <p:nvSpPr>
          <p:cNvPr id="4" name="Rectangle 3"/>
          <p:cNvSpPr/>
          <p:nvPr/>
        </p:nvSpPr>
        <p:spPr>
          <a:xfrm>
            <a:off x="1619672" y="5157192"/>
            <a:ext cx="2736304" cy="1224136"/>
          </a:xfrm>
          <a:custGeom>
            <a:avLst/>
            <a:gdLst>
              <a:gd name="connsiteX0" fmla="*/ 0 w 2736304"/>
              <a:gd name="connsiteY0" fmla="*/ 0 h 1224136"/>
              <a:gd name="connsiteX1" fmla="*/ 2736304 w 2736304"/>
              <a:gd name="connsiteY1" fmla="*/ 0 h 1224136"/>
              <a:gd name="connsiteX2" fmla="*/ 2736304 w 2736304"/>
              <a:gd name="connsiteY2" fmla="*/ 1224136 h 1224136"/>
              <a:gd name="connsiteX3" fmla="*/ 0 w 2736304"/>
              <a:gd name="connsiteY3" fmla="*/ 1224136 h 1224136"/>
              <a:gd name="connsiteX4" fmla="*/ 0 w 2736304"/>
              <a:gd name="connsiteY4" fmla="*/ 0 h 1224136"/>
              <a:gd name="connsiteX0" fmla="*/ 0 w 2739677"/>
              <a:gd name="connsiteY0" fmla="*/ 0 h 1224136"/>
              <a:gd name="connsiteX1" fmla="*/ 2736304 w 2739677"/>
              <a:gd name="connsiteY1" fmla="*/ 0 h 1224136"/>
              <a:gd name="connsiteX2" fmla="*/ 2739677 w 2739677"/>
              <a:gd name="connsiteY2" fmla="*/ 567964 h 1224136"/>
              <a:gd name="connsiteX3" fmla="*/ 2736304 w 2739677"/>
              <a:gd name="connsiteY3" fmla="*/ 1224136 h 1224136"/>
              <a:gd name="connsiteX4" fmla="*/ 0 w 2739677"/>
              <a:gd name="connsiteY4" fmla="*/ 1224136 h 1224136"/>
              <a:gd name="connsiteX5" fmla="*/ 0 w 2739677"/>
              <a:gd name="connsiteY5" fmla="*/ 0 h 1224136"/>
              <a:gd name="connsiteX0" fmla="*/ 2739677 w 2831117"/>
              <a:gd name="connsiteY0" fmla="*/ 567964 h 1224136"/>
              <a:gd name="connsiteX1" fmla="*/ 2736304 w 2831117"/>
              <a:gd name="connsiteY1" fmla="*/ 1224136 h 1224136"/>
              <a:gd name="connsiteX2" fmla="*/ 0 w 2831117"/>
              <a:gd name="connsiteY2" fmla="*/ 1224136 h 1224136"/>
              <a:gd name="connsiteX3" fmla="*/ 0 w 2831117"/>
              <a:gd name="connsiteY3" fmla="*/ 0 h 1224136"/>
              <a:gd name="connsiteX4" fmla="*/ 2736304 w 2831117"/>
              <a:gd name="connsiteY4" fmla="*/ 0 h 1224136"/>
              <a:gd name="connsiteX5" fmla="*/ 2831117 w 2831117"/>
              <a:gd name="connsiteY5" fmla="*/ 659404 h 1224136"/>
              <a:gd name="connsiteX0" fmla="*/ 2739677 w 2739677"/>
              <a:gd name="connsiteY0" fmla="*/ 567964 h 1224136"/>
              <a:gd name="connsiteX1" fmla="*/ 2736304 w 2739677"/>
              <a:gd name="connsiteY1" fmla="*/ 1224136 h 1224136"/>
              <a:gd name="connsiteX2" fmla="*/ 0 w 2739677"/>
              <a:gd name="connsiteY2" fmla="*/ 1224136 h 1224136"/>
              <a:gd name="connsiteX3" fmla="*/ 0 w 2739677"/>
              <a:gd name="connsiteY3" fmla="*/ 0 h 1224136"/>
              <a:gd name="connsiteX4" fmla="*/ 2736304 w 2739677"/>
              <a:gd name="connsiteY4" fmla="*/ 0 h 1224136"/>
              <a:gd name="connsiteX0" fmla="*/ 2736304 w 2736304"/>
              <a:gd name="connsiteY0" fmla="*/ 1224136 h 1224136"/>
              <a:gd name="connsiteX1" fmla="*/ 0 w 2736304"/>
              <a:gd name="connsiteY1" fmla="*/ 1224136 h 1224136"/>
              <a:gd name="connsiteX2" fmla="*/ 0 w 2736304"/>
              <a:gd name="connsiteY2" fmla="*/ 0 h 1224136"/>
              <a:gd name="connsiteX3" fmla="*/ 2736304 w 2736304"/>
              <a:gd name="connsiteY3" fmla="*/ 0 h 1224136"/>
            </a:gdLst>
            <a:ahLst/>
            <a:cxnLst>
              <a:cxn ang="0">
                <a:pos x="connsiteX0" y="connsiteY0"/>
              </a:cxn>
              <a:cxn ang="0">
                <a:pos x="connsiteX1" y="connsiteY1"/>
              </a:cxn>
              <a:cxn ang="0">
                <a:pos x="connsiteX2" y="connsiteY2"/>
              </a:cxn>
              <a:cxn ang="0">
                <a:pos x="connsiteX3" y="connsiteY3"/>
              </a:cxn>
            </a:cxnLst>
            <a:rect l="l" t="t" r="r" b="b"/>
            <a:pathLst>
              <a:path w="2736304" h="1224136">
                <a:moveTo>
                  <a:pt x="2736304" y="1224136"/>
                </a:moveTo>
                <a:lnTo>
                  <a:pt x="0" y="1224136"/>
                </a:lnTo>
                <a:lnTo>
                  <a:pt x="0" y="0"/>
                </a:lnTo>
                <a:lnTo>
                  <a:pt x="2736304"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3779912" y="5661248"/>
            <a:ext cx="1800200" cy="14401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26" name="Picture 2" descr="http://www.ferro.pl/foto/1/d/M6310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75656" y="4293096"/>
            <a:ext cx="816025" cy="81189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795587" y="5045075"/>
            <a:ext cx="144016" cy="134134"/>
          </a:xfrm>
          <a:custGeom>
            <a:avLst/>
            <a:gdLst>
              <a:gd name="connsiteX0" fmla="*/ 0 w 144016"/>
              <a:gd name="connsiteY0" fmla="*/ 0 h 134134"/>
              <a:gd name="connsiteX1" fmla="*/ 144016 w 144016"/>
              <a:gd name="connsiteY1" fmla="*/ 0 h 134134"/>
              <a:gd name="connsiteX2" fmla="*/ 144016 w 144016"/>
              <a:gd name="connsiteY2" fmla="*/ 134134 h 134134"/>
              <a:gd name="connsiteX3" fmla="*/ 0 w 144016"/>
              <a:gd name="connsiteY3" fmla="*/ 134134 h 134134"/>
              <a:gd name="connsiteX4" fmla="*/ 0 w 144016"/>
              <a:gd name="connsiteY4" fmla="*/ 0 h 134134"/>
              <a:gd name="connsiteX0" fmla="*/ 0 w 144016"/>
              <a:gd name="connsiteY0" fmla="*/ 0 h 134134"/>
              <a:gd name="connsiteX1" fmla="*/ 144016 w 144016"/>
              <a:gd name="connsiteY1" fmla="*/ 0 h 134134"/>
              <a:gd name="connsiteX2" fmla="*/ 144016 w 144016"/>
              <a:gd name="connsiteY2" fmla="*/ 134134 h 134134"/>
              <a:gd name="connsiteX3" fmla="*/ 71313 w 144016"/>
              <a:gd name="connsiteY3" fmla="*/ 130622 h 134134"/>
              <a:gd name="connsiteX4" fmla="*/ 0 w 144016"/>
              <a:gd name="connsiteY4" fmla="*/ 134134 h 134134"/>
              <a:gd name="connsiteX5" fmla="*/ 0 w 144016"/>
              <a:gd name="connsiteY5" fmla="*/ 0 h 134134"/>
              <a:gd name="connsiteX0" fmla="*/ 71313 w 162753"/>
              <a:gd name="connsiteY0" fmla="*/ 130622 h 222062"/>
              <a:gd name="connsiteX1" fmla="*/ 0 w 162753"/>
              <a:gd name="connsiteY1" fmla="*/ 134134 h 222062"/>
              <a:gd name="connsiteX2" fmla="*/ 0 w 162753"/>
              <a:gd name="connsiteY2" fmla="*/ 0 h 222062"/>
              <a:gd name="connsiteX3" fmla="*/ 144016 w 162753"/>
              <a:gd name="connsiteY3" fmla="*/ 0 h 222062"/>
              <a:gd name="connsiteX4" fmla="*/ 144016 w 162753"/>
              <a:gd name="connsiteY4" fmla="*/ 134134 h 222062"/>
              <a:gd name="connsiteX5" fmla="*/ 162753 w 162753"/>
              <a:gd name="connsiteY5" fmla="*/ 222062 h 222062"/>
              <a:gd name="connsiteX0" fmla="*/ 71313 w 144016"/>
              <a:gd name="connsiteY0" fmla="*/ 130622 h 134134"/>
              <a:gd name="connsiteX1" fmla="*/ 0 w 144016"/>
              <a:gd name="connsiteY1" fmla="*/ 134134 h 134134"/>
              <a:gd name="connsiteX2" fmla="*/ 0 w 144016"/>
              <a:gd name="connsiteY2" fmla="*/ 0 h 134134"/>
              <a:gd name="connsiteX3" fmla="*/ 144016 w 144016"/>
              <a:gd name="connsiteY3" fmla="*/ 0 h 134134"/>
              <a:gd name="connsiteX4" fmla="*/ 144016 w 144016"/>
              <a:gd name="connsiteY4" fmla="*/ 134134 h 134134"/>
              <a:gd name="connsiteX0" fmla="*/ 0 w 144016"/>
              <a:gd name="connsiteY0" fmla="*/ 134134 h 134134"/>
              <a:gd name="connsiteX1" fmla="*/ 0 w 144016"/>
              <a:gd name="connsiteY1" fmla="*/ 0 h 134134"/>
              <a:gd name="connsiteX2" fmla="*/ 144016 w 144016"/>
              <a:gd name="connsiteY2" fmla="*/ 0 h 134134"/>
              <a:gd name="connsiteX3" fmla="*/ 144016 w 144016"/>
              <a:gd name="connsiteY3" fmla="*/ 134134 h 134134"/>
            </a:gdLst>
            <a:ahLst/>
            <a:cxnLst>
              <a:cxn ang="0">
                <a:pos x="connsiteX0" y="connsiteY0"/>
              </a:cxn>
              <a:cxn ang="0">
                <a:pos x="connsiteX1" y="connsiteY1"/>
              </a:cxn>
              <a:cxn ang="0">
                <a:pos x="connsiteX2" y="connsiteY2"/>
              </a:cxn>
              <a:cxn ang="0">
                <a:pos x="connsiteX3" y="connsiteY3"/>
              </a:cxn>
            </a:cxnLst>
            <a:rect l="l" t="t" r="r" b="b"/>
            <a:pathLst>
              <a:path w="144016" h="134134">
                <a:moveTo>
                  <a:pt x="0" y="134134"/>
                </a:moveTo>
                <a:lnTo>
                  <a:pt x="0" y="0"/>
                </a:lnTo>
                <a:lnTo>
                  <a:pt x="144016" y="0"/>
                </a:lnTo>
                <a:lnTo>
                  <a:pt x="144016" y="134134"/>
                </a:lnTo>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28" name="Picture 4" descr="https://openclipart.org/image/2400px/svg_to_png/173046/thermometer-tall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55776" y="4005064"/>
            <a:ext cx="864096" cy="14390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347864" y="5661248"/>
            <a:ext cx="152400" cy="184785"/>
          </a:xfrm>
          <a:prstGeom prst="rect">
            <a:avLst/>
          </a:prstGeom>
        </p:spPr>
      </p:pic>
      <p:cxnSp>
        <p:nvCxnSpPr>
          <p:cNvPr id="11" name="Straight Arrow Connector 10"/>
          <p:cNvCxnSpPr/>
          <p:nvPr/>
        </p:nvCxnSpPr>
        <p:spPr>
          <a:xfrm>
            <a:off x="1619672" y="6525344"/>
            <a:ext cx="1872208"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555776" y="6627068"/>
            <a:ext cx="127635" cy="114300"/>
          </a:xfrm>
          <a:prstGeom prst="rect">
            <a:avLst/>
          </a:prstGeom>
        </p:spPr>
      </p:pic>
      <p:pic>
        <p:nvPicPr>
          <p:cNvPr id="13" name="Picture 12"/>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5220072" y="4941168"/>
            <a:ext cx="1141095" cy="184785"/>
          </a:xfrm>
          <a:prstGeom prst="rect">
            <a:avLst/>
          </a:prstGeom>
        </p:spPr>
      </p:pic>
      <p:pic>
        <p:nvPicPr>
          <p:cNvPr id="15" name="Picture 14"/>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1331640" y="4653136"/>
            <a:ext cx="135255" cy="161925"/>
          </a:xfrm>
          <a:prstGeom prst="rect">
            <a:avLst/>
          </a:prstGeom>
        </p:spPr>
      </p:pic>
      <p:pic>
        <p:nvPicPr>
          <p:cNvPr id="16" name="Picture 15"/>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2987824" y="4149080"/>
            <a:ext cx="78105" cy="161925"/>
          </a:xfrm>
          <a:prstGeom prst="rect">
            <a:avLst/>
          </a:prstGeom>
        </p:spPr>
      </p:pic>
      <p:sp>
        <p:nvSpPr>
          <p:cNvPr id="5" name="Rectangle 4"/>
          <p:cNvSpPr/>
          <p:nvPr/>
        </p:nvSpPr>
        <p:spPr>
          <a:xfrm>
            <a:off x="3563888" y="5201650"/>
            <a:ext cx="216024" cy="1135220"/>
          </a:xfrm>
          <a:prstGeom prst="rect">
            <a:avLst/>
          </a:prstGeom>
          <a:solidFill>
            <a:srgbClr val="00B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00B050"/>
              </a:solidFill>
              <a:effectLst/>
              <a:uLnTx/>
              <a:uFillTx/>
              <a:latin typeface="Calibri"/>
              <a:ea typeface="+mn-ea"/>
              <a:cs typeface="+mn-cs"/>
            </a:endParaRPr>
          </a:p>
        </p:txBody>
      </p:sp>
    </p:spTree>
    <p:extLst>
      <p:ext uri="{BB962C8B-B14F-4D97-AF65-F5344CB8AC3E}">
        <p14:creationId xmlns:p14="http://schemas.microsoft.com/office/powerpoint/2010/main" val="3017088525"/>
      </p:ext>
    </p:extLst>
  </p:cSld>
  <p:clrMapOvr>
    <a:masterClrMapping/>
  </p:clrMapOvr>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043608" y="404664"/>
            <a:ext cx="69847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Deje v plynoch - experimentálne usporiadanie</a:t>
            </a:r>
          </a:p>
        </p:txBody>
      </p:sp>
      <mc:AlternateContent xmlns:mc="http://schemas.openxmlformats.org/markup-compatibility/2006" xmlns:a14="http://schemas.microsoft.com/office/drawing/2010/main">
        <mc:Choice Requires="a14">
          <p:sp>
            <p:nvSpPr>
              <p:cNvPr id="21" name="TextBox 20"/>
              <p:cNvSpPr txBox="1"/>
              <p:nvPr/>
            </p:nvSpPr>
            <p:spPr>
              <a:xfrm>
                <a:off x="4432945" y="764704"/>
                <a:ext cx="4680520"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Chceme sledovať vratné deje v plynoch, potrebujeme „zvonku“ ovládať (nastavovať) dva parametre. Zamestnáme trpaslíka kuriča, ktorý bude vykonávať tepelnú prácu a tým nejako ovplyvňovať parametre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a:t>
                </a:r>
                <a:r>
                  <a:rPr kumimoji="0" lang="sk-SK" sz="1800" b="0" i="0" u="none" strike="noStrike" kern="1200" cap="none" spc="0" normalizeH="0" baseline="0" noProof="0" dirty="0">
                    <a:ln>
                      <a:noFill/>
                    </a:ln>
                    <a:solidFill>
                      <a:prstClr val="black"/>
                    </a:solidFill>
                    <a:effectLst/>
                    <a:uLnTx/>
                    <a:uFillTx/>
                    <a:latin typeface="Calibri"/>
                    <a:ea typeface="+mn-ea"/>
                    <a:cs typeface="+mn-cs"/>
                  </a:rPr>
                  <a:t>  Bude mať zásobník na vodu, do ktorého môže </a:t>
                </a:r>
                <a:r>
                  <a:rPr kumimoji="0" lang="sk-SK" sz="1800" b="1" i="0" u="none" strike="noStrike" kern="1200" cap="none" spc="0" normalizeH="0" baseline="0" noProof="0" dirty="0">
                    <a:ln>
                      <a:noFill/>
                    </a:ln>
                    <a:solidFill>
                      <a:prstClr val="black"/>
                    </a:solidFill>
                    <a:effectLst/>
                    <a:uLnTx/>
                    <a:uFillTx/>
                    <a:latin typeface="Calibri"/>
                    <a:ea typeface="+mn-ea"/>
                    <a:cs typeface="+mn-cs"/>
                  </a:rPr>
                  <a:t>pripúšťať horúcu a studenú vodu a tým nastaviť ľubovoľne teplotu zásobníka</a:t>
                </a:r>
                <a:r>
                  <a:rPr kumimoji="0" lang="sk-SK" sz="1800" b="0" i="0" u="none" strike="noStrike" kern="1200" cap="none" spc="0" normalizeH="0" baseline="0" noProof="0" dirty="0">
                    <a:ln>
                      <a:noFill/>
                    </a:ln>
                    <a:solidFill>
                      <a:prstClr val="black"/>
                    </a:solidFill>
                    <a:effectLst/>
                    <a:uLnTx/>
                    <a:uFillTx/>
                    <a:latin typeface="Calibri"/>
                    <a:ea typeface="+mn-ea"/>
                    <a:cs typeface="+mn-cs"/>
                  </a:rPr>
                  <a:t>, čo ovplyvní „transport tepla“ do plynu v kontajneri. Poznamenajme, že miešanie vody v zásobníku nemusí byť vratný dej (netýka sa plynu v kontajneri). </a:t>
                </a:r>
              </a:p>
            </p:txBody>
          </p:sp>
        </mc:Choice>
        <mc:Fallback xmlns="">
          <p:sp>
            <p:nvSpPr>
              <p:cNvPr id="21" name="TextBox 20"/>
              <p:cNvSpPr txBox="1">
                <a:spLocks noRot="1" noChangeAspect="1" noMove="1" noResize="1" noEditPoints="1" noAdjustHandles="1" noChangeArrowheads="1" noChangeShapeType="1" noTextEdit="1"/>
              </p:cNvSpPr>
              <p:nvPr/>
            </p:nvSpPr>
            <p:spPr>
              <a:xfrm>
                <a:off x="4432945" y="764704"/>
                <a:ext cx="4680520" cy="3139321"/>
              </a:xfrm>
              <a:prstGeom prst="rect">
                <a:avLst/>
              </a:prstGeom>
              <a:blipFill>
                <a:blip r:embed="rId8"/>
                <a:stretch>
                  <a:fillRect l="-1042" t="-971" r="-1432" b="-2136"/>
                </a:stretch>
              </a:blipFill>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5496" y="3789040"/>
                <a:ext cx="8928992" cy="27699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Vratnosť je zabezpečená tým, že transport tepla sa deje cez látku s malým koeficientom vedenia tepla, takže konanie tepla nad plynom v kontajneri je pomalý vratný dej.</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5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Zjavne potrebujeme ešte jeden nezávislý vonkajší vplyv, lebo nemôžme nezávisle ovládať dva parametre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𝑝</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kontrolou iba jedného parametra, vykonaného tepla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𝑄</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a:t>
                </a:r>
                <a:r>
                  <a:rPr kumimoji="0" lang="sk-SK"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7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K piestu preto angažujeme druhého trpaslíka, budeme ho volať </a:t>
                </a:r>
                <a:r>
                  <a:rPr kumimoji="0" lang="sk-SK" sz="1800" b="1" i="0" u="none" strike="noStrike" kern="1200" cap="none" spc="0" normalizeH="0" baseline="0" noProof="0" dirty="0">
                    <a:ln>
                      <a:noFill/>
                    </a:ln>
                    <a:solidFill>
                      <a:srgbClr val="FF0000"/>
                    </a:solidFill>
                    <a:effectLst/>
                    <a:uLnTx/>
                    <a:uFillTx/>
                    <a:latin typeface="Calibri"/>
                    <a:ea typeface="+mn-ea"/>
                    <a:cs typeface="+mn-cs"/>
                  </a:rPr>
                  <a:t>„</a:t>
                </a:r>
                <a:r>
                  <a:rPr kumimoji="0" lang="sk-SK" sz="1800" b="1" i="0" u="none" strike="noStrike" kern="1200" cap="none" spc="0" normalizeH="0" baseline="0" noProof="0" dirty="0" err="1">
                    <a:ln>
                      <a:noFill/>
                    </a:ln>
                    <a:solidFill>
                      <a:srgbClr val="FF0000"/>
                    </a:solidFill>
                    <a:effectLst/>
                    <a:uLnTx/>
                    <a:uFillTx/>
                    <a:latin typeface="Calibri"/>
                    <a:ea typeface="+mn-ea"/>
                    <a:cs typeface="+mn-cs"/>
                  </a:rPr>
                  <a:t>tlačič</a:t>
                </a:r>
                <a:r>
                  <a:rPr kumimoji="0" lang="sk-SK" sz="1800" b="1" i="0" u="none" strike="noStrike" kern="1200" cap="none" spc="0" normalizeH="0" baseline="0" noProof="0" dirty="0">
                    <a:ln>
                      <a:noFill/>
                    </a:ln>
                    <a:solidFill>
                      <a:srgbClr val="FF0000"/>
                    </a:solidFill>
                    <a:effectLst/>
                    <a:uLnTx/>
                    <a:uFillTx/>
                    <a:latin typeface="Calibri"/>
                    <a:ea typeface="+mn-ea"/>
                    <a:cs typeface="+mn-cs"/>
                  </a:rPr>
                  <a:t>“</a:t>
                </a:r>
                <a:r>
                  <a:rPr kumimoji="0" lang="sk-SK" sz="1800" b="0" i="0" u="none" strike="noStrike" kern="1200" cap="none" spc="0" normalizeH="0" baseline="0" noProof="0" dirty="0">
                    <a:ln>
                      <a:noFill/>
                    </a:ln>
                    <a:solidFill>
                      <a:prstClr val="black"/>
                    </a:solidFill>
                    <a:effectLst/>
                    <a:uLnTx/>
                    <a:uFillTx/>
                    <a:latin typeface="Calibri"/>
                    <a:ea typeface="+mn-ea"/>
                    <a:cs typeface="+mn-cs"/>
                  </a:rPr>
                  <a:t>. On priamo ovláda parameter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Koordinovaným úsilím sa po nejakom čase naučia nastaviť vratným spôsobom vychádzajúc z ľubovoľného rovnovážneho stavu nový stav dopredu zvolenými hodnotami ľubovoľnej dvojice parametrov z množiny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V ďalšej diskusii potom uvidíme, ako to asi môžu robiť.</a:t>
                </a:r>
              </a:p>
            </p:txBody>
          </p:sp>
        </mc:Choice>
        <mc:Fallback xmlns="">
          <p:sp>
            <p:nvSpPr>
              <p:cNvPr id="22" name="TextBox 21"/>
              <p:cNvSpPr txBox="1">
                <a:spLocks noRot="1" noChangeAspect="1" noMove="1" noResize="1" noEditPoints="1" noAdjustHandles="1" noChangeArrowheads="1" noChangeShapeType="1" noTextEdit="1"/>
              </p:cNvSpPr>
              <p:nvPr/>
            </p:nvSpPr>
            <p:spPr>
              <a:xfrm>
                <a:off x="35496" y="3789040"/>
                <a:ext cx="8928992" cy="2769989"/>
              </a:xfrm>
              <a:prstGeom prst="rect">
                <a:avLst/>
              </a:prstGeom>
              <a:blipFill>
                <a:blip r:embed="rId9"/>
                <a:stretch>
                  <a:fillRect l="-614" t="-1322" b="-2643"/>
                </a:stretch>
              </a:blipFill>
            </p:spPr>
            <p:txBody>
              <a:bodyPr/>
              <a:lstStyle/>
              <a:p>
                <a:r>
                  <a:rPr lang="sk-SK">
                    <a:noFill/>
                  </a:rPr>
                  <a:t> </a:t>
                </a:r>
              </a:p>
            </p:txBody>
          </p:sp>
        </mc:Fallback>
      </mc:AlternateContent>
      <p:grpSp>
        <p:nvGrpSpPr>
          <p:cNvPr id="27" name="Group 26"/>
          <p:cNvGrpSpPr/>
          <p:nvPr/>
        </p:nvGrpSpPr>
        <p:grpSpPr>
          <a:xfrm>
            <a:off x="107504" y="1052736"/>
            <a:ext cx="4331146" cy="2592288"/>
            <a:chOff x="323529" y="764704"/>
            <a:chExt cx="6984775" cy="3929445"/>
          </a:xfrm>
        </p:grpSpPr>
        <p:pic>
          <p:nvPicPr>
            <p:cNvPr id="28" name="Picture 2" descr="http://www.disneyclips.com/imagesnewb4/imageslwrakr01/clipsneezy3.gif"/>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5274"/>
            <a:stretch/>
          </p:blipFill>
          <p:spPr bwMode="auto">
            <a:xfrm>
              <a:off x="5722503" y="1634563"/>
              <a:ext cx="1585801" cy="187011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3"/>
            <p:cNvSpPr/>
            <p:nvPr/>
          </p:nvSpPr>
          <p:spPr>
            <a:xfrm>
              <a:off x="1849882" y="2194299"/>
              <a:ext cx="3344537" cy="1518944"/>
            </a:xfrm>
            <a:custGeom>
              <a:avLst/>
              <a:gdLst>
                <a:gd name="connsiteX0" fmla="*/ 0 w 2736304"/>
                <a:gd name="connsiteY0" fmla="*/ 0 h 1224136"/>
                <a:gd name="connsiteX1" fmla="*/ 2736304 w 2736304"/>
                <a:gd name="connsiteY1" fmla="*/ 0 h 1224136"/>
                <a:gd name="connsiteX2" fmla="*/ 2736304 w 2736304"/>
                <a:gd name="connsiteY2" fmla="*/ 1224136 h 1224136"/>
                <a:gd name="connsiteX3" fmla="*/ 0 w 2736304"/>
                <a:gd name="connsiteY3" fmla="*/ 1224136 h 1224136"/>
                <a:gd name="connsiteX4" fmla="*/ 0 w 2736304"/>
                <a:gd name="connsiteY4" fmla="*/ 0 h 1224136"/>
                <a:gd name="connsiteX0" fmla="*/ 0 w 2739677"/>
                <a:gd name="connsiteY0" fmla="*/ 0 h 1224136"/>
                <a:gd name="connsiteX1" fmla="*/ 2736304 w 2739677"/>
                <a:gd name="connsiteY1" fmla="*/ 0 h 1224136"/>
                <a:gd name="connsiteX2" fmla="*/ 2739677 w 2739677"/>
                <a:gd name="connsiteY2" fmla="*/ 567964 h 1224136"/>
                <a:gd name="connsiteX3" fmla="*/ 2736304 w 2739677"/>
                <a:gd name="connsiteY3" fmla="*/ 1224136 h 1224136"/>
                <a:gd name="connsiteX4" fmla="*/ 0 w 2739677"/>
                <a:gd name="connsiteY4" fmla="*/ 1224136 h 1224136"/>
                <a:gd name="connsiteX5" fmla="*/ 0 w 2739677"/>
                <a:gd name="connsiteY5" fmla="*/ 0 h 1224136"/>
                <a:gd name="connsiteX0" fmla="*/ 2739677 w 2831117"/>
                <a:gd name="connsiteY0" fmla="*/ 567964 h 1224136"/>
                <a:gd name="connsiteX1" fmla="*/ 2736304 w 2831117"/>
                <a:gd name="connsiteY1" fmla="*/ 1224136 h 1224136"/>
                <a:gd name="connsiteX2" fmla="*/ 0 w 2831117"/>
                <a:gd name="connsiteY2" fmla="*/ 1224136 h 1224136"/>
                <a:gd name="connsiteX3" fmla="*/ 0 w 2831117"/>
                <a:gd name="connsiteY3" fmla="*/ 0 h 1224136"/>
                <a:gd name="connsiteX4" fmla="*/ 2736304 w 2831117"/>
                <a:gd name="connsiteY4" fmla="*/ 0 h 1224136"/>
                <a:gd name="connsiteX5" fmla="*/ 2831117 w 2831117"/>
                <a:gd name="connsiteY5" fmla="*/ 659404 h 1224136"/>
                <a:gd name="connsiteX0" fmla="*/ 2739677 w 2739677"/>
                <a:gd name="connsiteY0" fmla="*/ 567964 h 1224136"/>
                <a:gd name="connsiteX1" fmla="*/ 2736304 w 2739677"/>
                <a:gd name="connsiteY1" fmla="*/ 1224136 h 1224136"/>
                <a:gd name="connsiteX2" fmla="*/ 0 w 2739677"/>
                <a:gd name="connsiteY2" fmla="*/ 1224136 h 1224136"/>
                <a:gd name="connsiteX3" fmla="*/ 0 w 2739677"/>
                <a:gd name="connsiteY3" fmla="*/ 0 h 1224136"/>
                <a:gd name="connsiteX4" fmla="*/ 2736304 w 2739677"/>
                <a:gd name="connsiteY4" fmla="*/ 0 h 1224136"/>
                <a:gd name="connsiteX0" fmla="*/ 2736304 w 2736304"/>
                <a:gd name="connsiteY0" fmla="*/ 1224136 h 1224136"/>
                <a:gd name="connsiteX1" fmla="*/ 0 w 2736304"/>
                <a:gd name="connsiteY1" fmla="*/ 1224136 h 1224136"/>
                <a:gd name="connsiteX2" fmla="*/ 0 w 2736304"/>
                <a:gd name="connsiteY2" fmla="*/ 0 h 1224136"/>
                <a:gd name="connsiteX3" fmla="*/ 2736304 w 2736304"/>
                <a:gd name="connsiteY3" fmla="*/ 0 h 1224136"/>
              </a:gdLst>
              <a:ahLst/>
              <a:cxnLst>
                <a:cxn ang="0">
                  <a:pos x="connsiteX0" y="connsiteY0"/>
                </a:cxn>
                <a:cxn ang="0">
                  <a:pos x="connsiteX1" y="connsiteY1"/>
                </a:cxn>
                <a:cxn ang="0">
                  <a:pos x="connsiteX2" y="connsiteY2"/>
                </a:cxn>
                <a:cxn ang="0">
                  <a:pos x="connsiteX3" y="connsiteY3"/>
                </a:cxn>
              </a:cxnLst>
              <a:rect l="l" t="t" r="r" b="b"/>
              <a:pathLst>
                <a:path w="2736304" h="1224136">
                  <a:moveTo>
                    <a:pt x="2736304" y="1224136"/>
                  </a:moveTo>
                  <a:lnTo>
                    <a:pt x="0" y="1224136"/>
                  </a:lnTo>
                  <a:lnTo>
                    <a:pt x="0" y="0"/>
                  </a:lnTo>
                  <a:lnTo>
                    <a:pt x="2736304"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29"/>
            <p:cNvSpPr/>
            <p:nvPr/>
          </p:nvSpPr>
          <p:spPr>
            <a:xfrm>
              <a:off x="4226263" y="2909096"/>
              <a:ext cx="1502870" cy="100872"/>
            </a:xfrm>
            <a:prstGeom prst="rect">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31" name="Picture 2" descr="http://www.ferro.pl/foto/1/d/M6310A.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73853" y="1122103"/>
              <a:ext cx="997413" cy="1007421"/>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7"/>
            <p:cNvSpPr/>
            <p:nvPr/>
          </p:nvSpPr>
          <p:spPr>
            <a:xfrm>
              <a:off x="2064899" y="2055181"/>
              <a:ext cx="176028" cy="166437"/>
            </a:xfrm>
            <a:custGeom>
              <a:avLst/>
              <a:gdLst>
                <a:gd name="connsiteX0" fmla="*/ 0 w 144016"/>
                <a:gd name="connsiteY0" fmla="*/ 0 h 134134"/>
                <a:gd name="connsiteX1" fmla="*/ 144016 w 144016"/>
                <a:gd name="connsiteY1" fmla="*/ 0 h 134134"/>
                <a:gd name="connsiteX2" fmla="*/ 144016 w 144016"/>
                <a:gd name="connsiteY2" fmla="*/ 134134 h 134134"/>
                <a:gd name="connsiteX3" fmla="*/ 0 w 144016"/>
                <a:gd name="connsiteY3" fmla="*/ 134134 h 134134"/>
                <a:gd name="connsiteX4" fmla="*/ 0 w 144016"/>
                <a:gd name="connsiteY4" fmla="*/ 0 h 134134"/>
                <a:gd name="connsiteX0" fmla="*/ 0 w 144016"/>
                <a:gd name="connsiteY0" fmla="*/ 0 h 134134"/>
                <a:gd name="connsiteX1" fmla="*/ 144016 w 144016"/>
                <a:gd name="connsiteY1" fmla="*/ 0 h 134134"/>
                <a:gd name="connsiteX2" fmla="*/ 144016 w 144016"/>
                <a:gd name="connsiteY2" fmla="*/ 134134 h 134134"/>
                <a:gd name="connsiteX3" fmla="*/ 71313 w 144016"/>
                <a:gd name="connsiteY3" fmla="*/ 130622 h 134134"/>
                <a:gd name="connsiteX4" fmla="*/ 0 w 144016"/>
                <a:gd name="connsiteY4" fmla="*/ 134134 h 134134"/>
                <a:gd name="connsiteX5" fmla="*/ 0 w 144016"/>
                <a:gd name="connsiteY5" fmla="*/ 0 h 134134"/>
                <a:gd name="connsiteX0" fmla="*/ 71313 w 162753"/>
                <a:gd name="connsiteY0" fmla="*/ 130622 h 222062"/>
                <a:gd name="connsiteX1" fmla="*/ 0 w 162753"/>
                <a:gd name="connsiteY1" fmla="*/ 134134 h 222062"/>
                <a:gd name="connsiteX2" fmla="*/ 0 w 162753"/>
                <a:gd name="connsiteY2" fmla="*/ 0 h 222062"/>
                <a:gd name="connsiteX3" fmla="*/ 144016 w 162753"/>
                <a:gd name="connsiteY3" fmla="*/ 0 h 222062"/>
                <a:gd name="connsiteX4" fmla="*/ 144016 w 162753"/>
                <a:gd name="connsiteY4" fmla="*/ 134134 h 222062"/>
                <a:gd name="connsiteX5" fmla="*/ 162753 w 162753"/>
                <a:gd name="connsiteY5" fmla="*/ 222062 h 222062"/>
                <a:gd name="connsiteX0" fmla="*/ 71313 w 144016"/>
                <a:gd name="connsiteY0" fmla="*/ 130622 h 134134"/>
                <a:gd name="connsiteX1" fmla="*/ 0 w 144016"/>
                <a:gd name="connsiteY1" fmla="*/ 134134 h 134134"/>
                <a:gd name="connsiteX2" fmla="*/ 0 w 144016"/>
                <a:gd name="connsiteY2" fmla="*/ 0 h 134134"/>
                <a:gd name="connsiteX3" fmla="*/ 144016 w 144016"/>
                <a:gd name="connsiteY3" fmla="*/ 0 h 134134"/>
                <a:gd name="connsiteX4" fmla="*/ 144016 w 144016"/>
                <a:gd name="connsiteY4" fmla="*/ 134134 h 134134"/>
                <a:gd name="connsiteX0" fmla="*/ 0 w 144016"/>
                <a:gd name="connsiteY0" fmla="*/ 134134 h 134134"/>
                <a:gd name="connsiteX1" fmla="*/ 0 w 144016"/>
                <a:gd name="connsiteY1" fmla="*/ 0 h 134134"/>
                <a:gd name="connsiteX2" fmla="*/ 144016 w 144016"/>
                <a:gd name="connsiteY2" fmla="*/ 0 h 134134"/>
                <a:gd name="connsiteX3" fmla="*/ 144016 w 144016"/>
                <a:gd name="connsiteY3" fmla="*/ 134134 h 134134"/>
              </a:gdLst>
              <a:ahLst/>
              <a:cxnLst>
                <a:cxn ang="0">
                  <a:pos x="connsiteX0" y="connsiteY0"/>
                </a:cxn>
                <a:cxn ang="0">
                  <a:pos x="connsiteX1" y="connsiteY1"/>
                </a:cxn>
                <a:cxn ang="0">
                  <a:pos x="connsiteX2" y="connsiteY2"/>
                </a:cxn>
                <a:cxn ang="0">
                  <a:pos x="connsiteX3" y="connsiteY3"/>
                </a:cxn>
              </a:cxnLst>
              <a:rect l="l" t="t" r="r" b="b"/>
              <a:pathLst>
                <a:path w="144016" h="134134">
                  <a:moveTo>
                    <a:pt x="0" y="134134"/>
                  </a:moveTo>
                  <a:lnTo>
                    <a:pt x="0" y="0"/>
                  </a:lnTo>
                  <a:lnTo>
                    <a:pt x="144016" y="0"/>
                  </a:lnTo>
                  <a:lnTo>
                    <a:pt x="144016" y="134134"/>
                  </a:lnTo>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33" name="Picture 4" descr="https://openclipart.org/image/2400px/svg_to_png/173046/thermometer-taller.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94065" y="764704"/>
              <a:ext cx="1056170" cy="178564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3962221" y="2819747"/>
              <a:ext cx="186276" cy="229287"/>
            </a:xfrm>
            <a:prstGeom prst="rect">
              <a:avLst/>
            </a:prstGeom>
          </p:spPr>
        </p:pic>
        <p:pic>
          <p:nvPicPr>
            <p:cNvPr id="35" name="Picture 34"/>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1497825" y="1568851"/>
              <a:ext cx="165320" cy="200921"/>
            </a:xfrm>
            <a:prstGeom prst="rect">
              <a:avLst/>
            </a:prstGeom>
          </p:spPr>
        </p:pic>
        <p:pic>
          <p:nvPicPr>
            <p:cNvPr id="36" name="Picture 35"/>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3522150" y="943403"/>
              <a:ext cx="95466" cy="200921"/>
            </a:xfrm>
            <a:prstGeom prst="rect">
              <a:avLst/>
            </a:prstGeom>
          </p:spPr>
        </p:pic>
        <p:sp>
          <p:nvSpPr>
            <p:cNvPr id="37" name="Rectangle 36"/>
            <p:cNvSpPr/>
            <p:nvPr/>
          </p:nvSpPr>
          <p:spPr>
            <a:xfrm>
              <a:off x="4226263" y="2249464"/>
              <a:ext cx="264042" cy="1408615"/>
            </a:xfrm>
            <a:prstGeom prst="rect">
              <a:avLst/>
            </a:prstGeom>
            <a:solidFill>
              <a:srgbClr val="00B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00B050"/>
                </a:solidFill>
                <a:effectLst/>
                <a:uLnTx/>
                <a:uFillTx/>
                <a:latin typeface="Calibri"/>
                <a:ea typeface="+mn-ea"/>
                <a:cs typeface="+mn-cs"/>
              </a:endParaRPr>
            </a:p>
          </p:txBody>
        </p:sp>
        <p:pic>
          <p:nvPicPr>
            <p:cNvPr id="38" name="Picture 2" descr="Image result for working dwar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203848" y="3789040"/>
              <a:ext cx="576064" cy="890062"/>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p:cNvGrpSpPr/>
            <p:nvPr/>
          </p:nvGrpSpPr>
          <p:grpSpPr>
            <a:xfrm rot="5400000">
              <a:off x="1697989" y="3853317"/>
              <a:ext cx="919884" cy="616099"/>
              <a:chOff x="1814430" y="5229200"/>
              <a:chExt cx="1101386" cy="720080"/>
            </a:xfrm>
          </p:grpSpPr>
          <p:sp>
            <p:nvSpPr>
              <p:cNvPr id="45" name="Rectangle 44"/>
              <p:cNvSpPr/>
              <p:nvPr/>
            </p:nvSpPr>
            <p:spPr>
              <a:xfrm>
                <a:off x="1814430" y="5373216"/>
                <a:ext cx="216024" cy="43204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Rectangle 45"/>
              <p:cNvSpPr/>
              <p:nvPr/>
            </p:nvSpPr>
            <p:spPr>
              <a:xfrm>
                <a:off x="2051720" y="5229200"/>
                <a:ext cx="864096" cy="720080"/>
              </a:xfrm>
              <a:prstGeom prst="rect">
                <a:avLst/>
              </a:prstGeom>
              <a:solidFill>
                <a:srgbClr val="FF99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40" name="Picture 4" descr="https://openclipart.org/image/2400px/svg_to_png/173046/thermometer-taller.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6200000">
              <a:off x="667690" y="2912941"/>
              <a:ext cx="1071603" cy="175992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p:cNvPicPr>
              <a:picLocks noChangeAspect="1"/>
            </p:cNvPicPr>
            <p:nvPr/>
          </p:nvPicPr>
          <p:blipFill>
            <a:blip r:embed="rId17"/>
            <a:stretch>
              <a:fillRect/>
            </a:stretch>
          </p:blipFill>
          <p:spPr>
            <a:xfrm>
              <a:off x="2483768" y="3827140"/>
              <a:ext cx="432048" cy="400910"/>
            </a:xfrm>
            <a:prstGeom prst="rect">
              <a:avLst/>
            </a:prstGeom>
          </p:spPr>
        </p:pic>
        <p:pic>
          <p:nvPicPr>
            <p:cNvPr id="42" name="Picture 41"/>
            <p:cNvPicPr>
              <a:picLocks noChangeAspect="1"/>
            </p:cNvPicPr>
            <p:nvPr/>
          </p:nvPicPr>
          <p:blipFill>
            <a:blip r:embed="rId17">
              <a:duotone>
                <a:schemeClr val="accent1">
                  <a:shade val="45000"/>
                  <a:satMod val="135000"/>
                </a:schemeClr>
                <a:prstClr val="white"/>
              </a:duotone>
            </a:blip>
            <a:stretch>
              <a:fillRect/>
            </a:stretch>
          </p:blipFill>
          <p:spPr>
            <a:xfrm flipV="1">
              <a:off x="2483768" y="4298429"/>
              <a:ext cx="426455" cy="395720"/>
            </a:xfrm>
            <a:prstGeom prst="rect">
              <a:avLst/>
            </a:prstGeom>
          </p:spPr>
        </p:pic>
        <p:cxnSp>
          <p:nvCxnSpPr>
            <p:cNvPr id="43" name="Straight Arrow Connector 42"/>
            <p:cNvCxnSpPr/>
            <p:nvPr/>
          </p:nvCxnSpPr>
          <p:spPr>
            <a:xfrm>
              <a:off x="2915816" y="4120505"/>
              <a:ext cx="288032" cy="0"/>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2925341" y="4393679"/>
              <a:ext cx="288032" cy="0"/>
            </a:xfrm>
            <a:prstGeom prst="straightConnector1">
              <a:avLst/>
            </a:prstGeom>
            <a:ln w="2857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08861370"/>
      </p:ext>
    </p:extLst>
  </p:cSld>
  <p:clrMapOvr>
    <a:masterClrMapping/>
  </p:clrMapOvr>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548680"/>
            <a:ext cx="54726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Stavový diagram </a:t>
            </a:r>
            <a:r>
              <a:rPr kumimoji="0" lang="sk-SK" sz="2400" b="1" i="1" u="none" strike="noStrike" kern="1200" cap="none" spc="0" normalizeH="0" baseline="0" noProof="0" dirty="0" err="1">
                <a:ln>
                  <a:noFill/>
                </a:ln>
                <a:solidFill>
                  <a:prstClr val="black"/>
                </a:solidFill>
                <a:effectLst/>
                <a:uLnTx/>
                <a:uFillTx/>
                <a:latin typeface="Calibri"/>
                <a:ea typeface="+mn-ea"/>
                <a:cs typeface="+mn-cs"/>
              </a:rPr>
              <a:t>p,V</a:t>
            </a:r>
            <a:endParaRPr kumimoji="0" lang="sk-SK" sz="2400" b="1" i="1"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TextBox 2"/>
              <p:cNvSpPr txBox="1"/>
              <p:nvPr/>
            </p:nvSpPr>
            <p:spPr>
              <a:xfrm>
                <a:off x="251520" y="1412776"/>
                <a:ext cx="864096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Už sme povedali, že priestor rovnovážnych stavov plynu je dvojrozmerný, rovnovážny stav môžeme zadať nezávislou voľbou dvoch parametrov. Graficky potom môžeme vizualizovať priestor rovnovážnych stavov v rovinnom diagrame, často to býva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diagram. Rovnovážnemu stavu potom zodpovedá bod na diagrame, vratnému deju nejaká čiara</a:t>
                </a:r>
              </a:p>
            </p:txBody>
          </p:sp>
        </mc:Choice>
        <mc:Fallback xmlns="">
          <p:sp>
            <p:nvSpPr>
              <p:cNvPr id="3" name="TextBox 2"/>
              <p:cNvSpPr txBox="1">
                <a:spLocks noRot="1" noChangeAspect="1" noMove="1" noResize="1" noEditPoints="1" noAdjustHandles="1" noChangeArrowheads="1" noChangeShapeType="1" noTextEdit="1"/>
              </p:cNvSpPr>
              <p:nvPr/>
            </p:nvSpPr>
            <p:spPr>
              <a:xfrm>
                <a:off x="251520" y="1412776"/>
                <a:ext cx="8640960" cy="1200329"/>
              </a:xfrm>
              <a:prstGeom prst="rect">
                <a:avLst/>
              </a:prstGeom>
              <a:blipFill>
                <a:blip r:embed="rId10"/>
                <a:stretch>
                  <a:fillRect l="-564" t="-3046" b="-7107"/>
                </a:stretch>
              </a:blipFill>
            </p:spPr>
            <p:txBody>
              <a:bodyPr/>
              <a:lstStyle/>
              <a:p>
                <a:r>
                  <a:rPr lang="sk-SK">
                    <a:noFill/>
                  </a:rPr>
                  <a:t> </a:t>
                </a:r>
              </a:p>
            </p:txBody>
          </p:sp>
        </mc:Fallback>
      </mc:AlternateContent>
      <p:cxnSp>
        <p:nvCxnSpPr>
          <p:cNvPr id="6" name="Straight Connector 5"/>
          <p:cNvCxnSpPr/>
          <p:nvPr/>
        </p:nvCxnSpPr>
        <p:spPr>
          <a:xfrm>
            <a:off x="539552" y="2996952"/>
            <a:ext cx="0" cy="25922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9552" y="5589240"/>
            <a:ext cx="33123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899592" y="5013176"/>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9"/>
          <p:cNvSpPr/>
          <p:nvPr/>
        </p:nvSpPr>
        <p:spPr>
          <a:xfrm>
            <a:off x="1647825" y="3829050"/>
            <a:ext cx="1666875" cy="1019175"/>
          </a:xfrm>
          <a:custGeom>
            <a:avLst/>
            <a:gdLst>
              <a:gd name="connsiteX0" fmla="*/ 0 w 1666875"/>
              <a:gd name="connsiteY0" fmla="*/ 1019175 h 1019175"/>
              <a:gd name="connsiteX1" fmla="*/ 104775 w 1666875"/>
              <a:gd name="connsiteY1" fmla="*/ 666750 h 1019175"/>
              <a:gd name="connsiteX2" fmla="*/ 371475 w 1666875"/>
              <a:gd name="connsiteY2" fmla="*/ 466725 h 1019175"/>
              <a:gd name="connsiteX3" fmla="*/ 752475 w 1666875"/>
              <a:gd name="connsiteY3" fmla="*/ 457200 h 1019175"/>
              <a:gd name="connsiteX4" fmla="*/ 1200150 w 1666875"/>
              <a:gd name="connsiteY4" fmla="*/ 381000 h 1019175"/>
              <a:gd name="connsiteX5" fmla="*/ 1343025 w 1666875"/>
              <a:gd name="connsiteY5" fmla="*/ 114300 h 1019175"/>
              <a:gd name="connsiteX6" fmla="*/ 1666875 w 1666875"/>
              <a:gd name="connsiteY6" fmla="*/ 0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6875" h="1019175">
                <a:moveTo>
                  <a:pt x="0" y="1019175"/>
                </a:moveTo>
                <a:cubicBezTo>
                  <a:pt x="21431" y="889000"/>
                  <a:pt x="42863" y="758825"/>
                  <a:pt x="104775" y="666750"/>
                </a:cubicBezTo>
                <a:cubicBezTo>
                  <a:pt x="166688" y="574675"/>
                  <a:pt x="263525" y="501650"/>
                  <a:pt x="371475" y="466725"/>
                </a:cubicBezTo>
                <a:cubicBezTo>
                  <a:pt x="479425" y="431800"/>
                  <a:pt x="614363" y="471487"/>
                  <a:pt x="752475" y="457200"/>
                </a:cubicBezTo>
                <a:cubicBezTo>
                  <a:pt x="890588" y="442912"/>
                  <a:pt x="1101725" y="438150"/>
                  <a:pt x="1200150" y="381000"/>
                </a:cubicBezTo>
                <a:cubicBezTo>
                  <a:pt x="1298575" y="323850"/>
                  <a:pt x="1265238" y="177800"/>
                  <a:pt x="1343025" y="114300"/>
                </a:cubicBezTo>
                <a:cubicBezTo>
                  <a:pt x="1420813" y="50800"/>
                  <a:pt x="1543844" y="25400"/>
                  <a:pt x="1666875"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Oval 12"/>
          <p:cNvSpPr/>
          <p:nvPr/>
        </p:nvSpPr>
        <p:spPr>
          <a:xfrm>
            <a:off x="1619672" y="4797152"/>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Oval 13"/>
          <p:cNvSpPr/>
          <p:nvPr/>
        </p:nvSpPr>
        <p:spPr>
          <a:xfrm>
            <a:off x="3275856" y="3789040"/>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15" name="Picture 14"/>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323528" y="5013176"/>
            <a:ext cx="135255" cy="161925"/>
          </a:xfrm>
          <a:prstGeom prst="rect">
            <a:avLst/>
          </a:prstGeom>
        </p:spPr>
      </p:pic>
      <p:pic>
        <p:nvPicPr>
          <p:cNvPr id="17" name="Picture 16"/>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899592" y="5661248"/>
            <a:ext cx="182880" cy="180975"/>
          </a:xfrm>
          <a:prstGeom prst="rect">
            <a:avLst/>
          </a:prstGeom>
        </p:spPr>
      </p:pic>
      <p:pic>
        <p:nvPicPr>
          <p:cNvPr id="18" name="Picture 17"/>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1187624" y="5229200"/>
            <a:ext cx="1124712" cy="205740"/>
          </a:xfrm>
          <a:prstGeom prst="rect">
            <a:avLst/>
          </a:prstGeom>
          <a:ln>
            <a:solidFill>
              <a:schemeClr val="tx1"/>
            </a:solidFill>
          </a:ln>
        </p:spPr>
      </p:pic>
      <p:cxnSp>
        <p:nvCxnSpPr>
          <p:cNvPr id="20" name="Straight Arrow Connector 19"/>
          <p:cNvCxnSpPr/>
          <p:nvPr/>
        </p:nvCxnSpPr>
        <p:spPr>
          <a:xfrm flipH="1" flipV="1">
            <a:off x="1009650" y="5133975"/>
            <a:ext cx="164266" cy="167235"/>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1907704" y="4941168"/>
            <a:ext cx="1561910" cy="198882"/>
          </a:xfrm>
          <a:prstGeom prst="rect">
            <a:avLst/>
          </a:prstGeom>
          <a:ln>
            <a:solidFill>
              <a:schemeClr val="tx1"/>
            </a:solidFill>
          </a:ln>
        </p:spPr>
      </p:pic>
      <p:cxnSp>
        <p:nvCxnSpPr>
          <p:cNvPr id="23" name="Straight Arrow Connector 22"/>
          <p:cNvCxnSpPr/>
          <p:nvPr/>
        </p:nvCxnSpPr>
        <p:spPr>
          <a:xfrm flipH="1" flipV="1">
            <a:off x="1714500" y="4895850"/>
            <a:ext cx="175354" cy="18817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1619672" y="3329559"/>
            <a:ext cx="1561910" cy="198882"/>
          </a:xfrm>
          <a:prstGeom prst="rect">
            <a:avLst/>
          </a:prstGeom>
          <a:ln>
            <a:solidFill>
              <a:schemeClr val="tx1"/>
            </a:solidFill>
          </a:ln>
        </p:spPr>
      </p:pic>
      <p:cxnSp>
        <p:nvCxnSpPr>
          <p:cNvPr id="27" name="Straight Arrow Connector 26"/>
          <p:cNvCxnSpPr/>
          <p:nvPr/>
        </p:nvCxnSpPr>
        <p:spPr>
          <a:xfrm flipH="1" flipV="1">
            <a:off x="3124885" y="3529060"/>
            <a:ext cx="175354" cy="250455"/>
          </a:xfrm>
          <a:prstGeom prst="straightConnector1">
            <a:avLst/>
          </a:prstGeom>
          <a:ln w="31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1115616" y="3861048"/>
            <a:ext cx="1008126" cy="205740"/>
          </a:xfrm>
          <a:prstGeom prst="rect">
            <a:avLst/>
          </a:prstGeom>
          <a:ln>
            <a:solidFill>
              <a:schemeClr val="tx1"/>
            </a:solidFill>
          </a:ln>
        </p:spPr>
      </p:pic>
      <p:cxnSp>
        <p:nvCxnSpPr>
          <p:cNvPr id="29" name="Straight Arrow Connector 28"/>
          <p:cNvCxnSpPr/>
          <p:nvPr/>
        </p:nvCxnSpPr>
        <p:spPr>
          <a:xfrm flipH="1" flipV="1">
            <a:off x="2188781" y="3988541"/>
            <a:ext cx="175354" cy="250455"/>
          </a:xfrm>
          <a:prstGeom prst="straightConnector1">
            <a:avLst/>
          </a:prstGeom>
          <a:ln w="31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40141" y="5051276"/>
            <a:ext cx="392771"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33395" y="5068476"/>
            <a:ext cx="8715" cy="514108"/>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3851920" y="2492896"/>
                <a:ext cx="5184576"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Uvedomme si, že na tomto diagrame sa dajú jednoznačne zobraziť iba rovnovážne stavy a iba vratné deje. Nerovnovážny stav sa nedá jednoznačne zobraziť, lebo na jeho zadanie treba viac parametrov. Napríklad ak urobíme umelo nerovnováhu tak, že natlačíme molekuly iba do jednej polovice kontajnera, potom ten stav nie je charakterizovaný jedinou hodnotou tlaku. Tlak v polovici zaplnenej plynom je vysoký, v prázdnej polovici nulový: dva manometre ukážu rôzne hodnoty. Preto vizualizácii takého nerovnovážneho stavu nezodpovedá bod na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diagrame. Vratný dej je (hustá, spojitá) postupnosť rovnovážnych stavov, preto vratnému deju zodpovedá čiara na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diagrame.</a:t>
                </a:r>
              </a:p>
            </p:txBody>
          </p:sp>
        </mc:Choice>
        <mc:Fallback xmlns="">
          <p:sp>
            <p:nvSpPr>
              <p:cNvPr id="36" name="TextBox 35"/>
              <p:cNvSpPr txBox="1">
                <a:spLocks noRot="1" noChangeAspect="1" noMove="1" noResize="1" noEditPoints="1" noAdjustHandles="1" noChangeArrowheads="1" noChangeShapeType="1" noTextEdit="1"/>
              </p:cNvSpPr>
              <p:nvPr/>
            </p:nvSpPr>
            <p:spPr>
              <a:xfrm>
                <a:off x="3851920" y="2492896"/>
                <a:ext cx="5184576" cy="3970318"/>
              </a:xfrm>
              <a:prstGeom prst="rect">
                <a:avLst/>
              </a:prstGeom>
              <a:blipFill rotWithShape="0">
                <a:blip r:embed="rId16"/>
                <a:stretch>
                  <a:fillRect l="-1059" t="-922" r="-118" b="-1536"/>
                </a:stretch>
              </a:blipFill>
            </p:spPr>
            <p:txBody>
              <a:bodyPr/>
              <a:lstStyle/>
              <a:p>
                <a:r>
                  <a:rPr lang="en-US">
                    <a:noFill/>
                  </a:rPr>
                  <a:t> </a:t>
                </a:r>
              </a:p>
            </p:txBody>
          </p:sp>
        </mc:Fallback>
      </mc:AlternateContent>
    </p:spTree>
    <p:extLst>
      <p:ext uri="{BB962C8B-B14F-4D97-AF65-F5344CB8AC3E}">
        <p14:creationId xmlns:p14="http://schemas.microsoft.com/office/powerpoint/2010/main" val="63349850"/>
      </p:ext>
    </p:extLst>
  </p:cSld>
  <p:clrMapOvr>
    <a:masterClrMapping/>
  </p:clrMapOvr>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5736" y="188640"/>
            <a:ext cx="43204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Izotermický dej (vratný)</a:t>
            </a:r>
          </a:p>
        </p:txBody>
      </p:sp>
      <mc:AlternateContent xmlns:mc="http://schemas.openxmlformats.org/markup-compatibility/2006" xmlns:a14="http://schemas.microsoft.com/office/drawing/2010/main">
        <mc:Choice Requires="a14">
          <p:sp>
            <p:nvSpPr>
              <p:cNvPr id="19" name="TextBox 18"/>
              <p:cNvSpPr txBox="1"/>
              <p:nvPr/>
            </p:nvSpPr>
            <p:spPr>
              <a:xfrm>
                <a:off x="3851920" y="980728"/>
                <a:ext cx="504056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Podumajme, aké príkazy dať tlačičovi a kuričovi, aby prebiehal izotermický dej, teda kontinuálna zmena stavu pri </a:t>
                </a:r>
                <a:r>
                  <a:rPr kumimoji="0" lang="sk-SK" sz="1800" b="1" i="0" u="none" strike="noStrike" kern="1200" cap="none" spc="0" normalizeH="0" baseline="0" noProof="0" dirty="0">
                    <a:ln>
                      <a:noFill/>
                    </a:ln>
                    <a:solidFill>
                      <a:prstClr val="black"/>
                    </a:solidFill>
                    <a:effectLst/>
                    <a:uLnTx/>
                    <a:uFillTx/>
                    <a:latin typeface="Calibri"/>
                    <a:ea typeface="+mn-ea"/>
                    <a:cs typeface="+mn-cs"/>
                  </a:rPr>
                  <a:t>zachovaní konštantnej hodnoty teploty </a:t>
                </a:r>
                <a:r>
                  <a:rPr kumimoji="0" lang="sk-SK" sz="1800" b="0" i="0" u="none" strike="noStrike" kern="1200" cap="none" spc="0" normalizeH="0" baseline="0" noProof="0" dirty="0">
                    <a:ln>
                      <a:noFill/>
                    </a:ln>
                    <a:solidFill>
                      <a:prstClr val="black"/>
                    </a:solidFill>
                    <a:effectLst/>
                    <a:uLnTx/>
                    <a:uFillTx/>
                    <a:latin typeface="Calibri"/>
                    <a:ea typeface="+mn-ea"/>
                    <a:cs typeface="+mn-cs"/>
                  </a:rPr>
                  <a:t>plynu. Stavy sa majú postupne meniť, takže sa bude meniť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pri konštantnom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Cieľom je napríklad zvýšiť objem z počiatočnej hodnoty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na objem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&gt;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851920" y="980728"/>
                <a:ext cx="5040560" cy="2031325"/>
              </a:xfrm>
              <a:prstGeom prst="rect">
                <a:avLst/>
              </a:prstGeom>
              <a:blipFill rotWithShape="0">
                <a:blip r:embed="rId7"/>
                <a:stretch>
                  <a:fillRect l="-1088" t="-1802" r="-846" b="-39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51520" y="2924944"/>
                <a:ext cx="8640960"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1" i="0" u="none" strike="noStrike" kern="1200" cap="none" spc="0" normalizeH="0" baseline="0" noProof="0" dirty="0">
                    <a:ln>
                      <a:noFill/>
                    </a:ln>
                    <a:solidFill>
                      <a:prstClr val="black"/>
                    </a:solidFill>
                    <a:effectLst/>
                    <a:uLnTx/>
                    <a:uFillTx/>
                    <a:latin typeface="Calibri"/>
                    <a:ea typeface="+mn-ea"/>
                    <a:cs typeface="+mn-cs"/>
                  </a:rPr>
                  <a:t>Príkaz pre kuriča</a:t>
                </a:r>
                <a:r>
                  <a:rPr kumimoji="0" lang="sk-SK" sz="1800" b="0" i="0" u="none" strike="noStrike" kern="1200" cap="none" spc="0" normalizeH="0" baseline="0" noProof="0" dirty="0">
                    <a:ln>
                      <a:noFill/>
                    </a:ln>
                    <a:solidFill>
                      <a:prstClr val="black"/>
                    </a:solidFill>
                    <a:effectLst/>
                    <a:uLnTx/>
                    <a:uFillTx/>
                    <a:latin typeface="Calibri"/>
                    <a:ea typeface="+mn-ea"/>
                    <a:cs typeface="+mn-cs"/>
                  </a:rPr>
                  <a:t>: „Sleduj teplomer plynu a pred začatím pokusu si namiešaj (prilievaním teplej a studenej vody) vo svojom „zásobníku tepla“ takú istú teplotu, aká je teplota plynu v kontajneri. Počas deja neustále sleduj teplomer. Keby teplota začala trochu klesať, prilej teplej vody do zásobníka, čo zvýši transport tepla do plynu v kontajneri, keby teplota mala tendenciu stúpať, podchlaď priliatím studenej vody zásobník pod teplotu plynu v kontajneri, čo spôsobí „opačný transport tepla z plynu do zásobníka“ a vráti teplotu na požadovanú hodnotu. Takto kurič primitívne realizuje čosi, čomu sa hovorí v technickej praxi </a:t>
                </a:r>
                <a:r>
                  <a:rPr kumimoji="0" lang="sk-SK" sz="1800" b="1" i="0" u="none" strike="noStrike" kern="1200" cap="none" spc="0" normalizeH="0" baseline="0" noProof="0" dirty="0">
                    <a:ln>
                      <a:noFill/>
                    </a:ln>
                    <a:solidFill>
                      <a:srgbClr val="FF0000"/>
                    </a:solidFill>
                    <a:effectLst/>
                    <a:uLnTx/>
                    <a:uFillTx/>
                    <a:latin typeface="Calibri"/>
                    <a:ea typeface="+mn-ea"/>
                    <a:cs typeface="+mn-cs"/>
                  </a:rPr>
                  <a:t>termostat</a:t>
                </a:r>
                <a:r>
                  <a:rPr kumimoji="0" lang="sk-SK" sz="1800" b="0" i="0" u="none" strike="noStrike" kern="1200" cap="none" spc="0" normalizeH="0" baseline="0" noProof="0" dirty="0">
                    <a:ln>
                      <a:noFill/>
                    </a:ln>
                    <a:solidFill>
                      <a:prstClr val="black"/>
                    </a:solidFill>
                    <a:effectLst/>
                    <a:uLnTx/>
                    <a:uFillTx/>
                    <a:latin typeface="Calibri"/>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1" i="0" u="none" strike="noStrike" kern="1200" cap="none" spc="0" normalizeH="0" baseline="0" noProof="0" dirty="0">
                    <a:ln>
                      <a:noFill/>
                    </a:ln>
                    <a:solidFill>
                      <a:prstClr val="black"/>
                    </a:solidFill>
                    <a:effectLst/>
                    <a:uLnTx/>
                    <a:uFillTx/>
                    <a:latin typeface="Calibri"/>
                    <a:ea typeface="+mn-ea"/>
                    <a:cs typeface="+mn-cs"/>
                  </a:rPr>
                  <a:t>Príkaz pre tlačiča</a:t>
                </a:r>
                <a:r>
                  <a:rPr kumimoji="0" lang="sk-SK" sz="1800" b="0" i="0" u="none" strike="noStrike" kern="1200" cap="none" spc="0" normalizeH="0" baseline="0" noProof="0" dirty="0">
                    <a:ln>
                      <a:noFill/>
                    </a:ln>
                    <a:solidFill>
                      <a:prstClr val="black"/>
                    </a:solidFill>
                    <a:effectLst/>
                    <a:uLnTx/>
                    <a:uFillTx/>
                    <a:latin typeface="Calibri"/>
                    <a:ea typeface="+mn-ea"/>
                    <a:cs typeface="+mn-cs"/>
                  </a:rPr>
                  <a:t>: na začiatku tlač na piest silou </a:t>
                </a:r>
                <a14:m>
                  <m:oMath xmlns:m="http://schemas.openxmlformats.org/officeDocument/2006/math">
                    <m:r>
                      <m:rPr>
                        <m:sty m:val="p"/>
                      </m:rPr>
                      <a:rPr kumimoji="0" lang="sk-SK"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F</m:t>
                    </m:r>
                    <m:r>
                      <a:rPr kumimoji="0" lang="sk-SK"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ktorá akurát vyrovná aktuálny tlak plynu v kontajneri, piest bude stáť. Potom málinko zníž silu tvojich rúk, takže piest sa začne posúvať doprava a zväčšovať objem kontajnera. Ustúp doprava a postupne tak pokračuj, až kým nedosiahneš želaný výsledný objem. Rob to pomaly, aby kurič stačil udržiavať konštantnú teplotu. Priebežne zapisuj postupnosť hodnôt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251520" y="2924944"/>
                <a:ext cx="8640960" cy="3970318"/>
              </a:xfrm>
              <a:prstGeom prst="rect">
                <a:avLst/>
              </a:prstGeom>
              <a:blipFill>
                <a:blip r:embed="rId8"/>
                <a:stretch>
                  <a:fillRect l="-423" t="-922" r="-282"/>
                </a:stretch>
              </a:blipFill>
            </p:spPr>
            <p:txBody>
              <a:bodyPr/>
              <a:lstStyle/>
              <a:p>
                <a:r>
                  <a:rPr lang="sk-SK">
                    <a:noFill/>
                  </a:rPr>
                  <a:t> </a:t>
                </a:r>
              </a:p>
            </p:txBody>
          </p:sp>
        </mc:Fallback>
      </mc:AlternateContent>
      <p:grpSp>
        <p:nvGrpSpPr>
          <p:cNvPr id="26" name="Group 25"/>
          <p:cNvGrpSpPr/>
          <p:nvPr/>
        </p:nvGrpSpPr>
        <p:grpSpPr>
          <a:xfrm>
            <a:off x="611560" y="836712"/>
            <a:ext cx="3096344" cy="1769205"/>
            <a:chOff x="323529" y="764704"/>
            <a:chExt cx="6984775" cy="3929445"/>
          </a:xfrm>
        </p:grpSpPr>
        <p:pic>
          <p:nvPicPr>
            <p:cNvPr id="27" name="Picture 2" descr="http://www.disneyclips.com/imagesnewb4/imageslwrakr01/clipsneezy3.gif"/>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5274"/>
            <a:stretch/>
          </p:blipFill>
          <p:spPr bwMode="auto">
            <a:xfrm>
              <a:off x="5722503" y="1634563"/>
              <a:ext cx="1585801" cy="1870112"/>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3"/>
            <p:cNvSpPr/>
            <p:nvPr/>
          </p:nvSpPr>
          <p:spPr>
            <a:xfrm>
              <a:off x="1849882" y="2194299"/>
              <a:ext cx="3344537" cy="1518944"/>
            </a:xfrm>
            <a:custGeom>
              <a:avLst/>
              <a:gdLst>
                <a:gd name="connsiteX0" fmla="*/ 0 w 2736304"/>
                <a:gd name="connsiteY0" fmla="*/ 0 h 1224136"/>
                <a:gd name="connsiteX1" fmla="*/ 2736304 w 2736304"/>
                <a:gd name="connsiteY1" fmla="*/ 0 h 1224136"/>
                <a:gd name="connsiteX2" fmla="*/ 2736304 w 2736304"/>
                <a:gd name="connsiteY2" fmla="*/ 1224136 h 1224136"/>
                <a:gd name="connsiteX3" fmla="*/ 0 w 2736304"/>
                <a:gd name="connsiteY3" fmla="*/ 1224136 h 1224136"/>
                <a:gd name="connsiteX4" fmla="*/ 0 w 2736304"/>
                <a:gd name="connsiteY4" fmla="*/ 0 h 1224136"/>
                <a:gd name="connsiteX0" fmla="*/ 0 w 2739677"/>
                <a:gd name="connsiteY0" fmla="*/ 0 h 1224136"/>
                <a:gd name="connsiteX1" fmla="*/ 2736304 w 2739677"/>
                <a:gd name="connsiteY1" fmla="*/ 0 h 1224136"/>
                <a:gd name="connsiteX2" fmla="*/ 2739677 w 2739677"/>
                <a:gd name="connsiteY2" fmla="*/ 567964 h 1224136"/>
                <a:gd name="connsiteX3" fmla="*/ 2736304 w 2739677"/>
                <a:gd name="connsiteY3" fmla="*/ 1224136 h 1224136"/>
                <a:gd name="connsiteX4" fmla="*/ 0 w 2739677"/>
                <a:gd name="connsiteY4" fmla="*/ 1224136 h 1224136"/>
                <a:gd name="connsiteX5" fmla="*/ 0 w 2739677"/>
                <a:gd name="connsiteY5" fmla="*/ 0 h 1224136"/>
                <a:gd name="connsiteX0" fmla="*/ 2739677 w 2831117"/>
                <a:gd name="connsiteY0" fmla="*/ 567964 h 1224136"/>
                <a:gd name="connsiteX1" fmla="*/ 2736304 w 2831117"/>
                <a:gd name="connsiteY1" fmla="*/ 1224136 h 1224136"/>
                <a:gd name="connsiteX2" fmla="*/ 0 w 2831117"/>
                <a:gd name="connsiteY2" fmla="*/ 1224136 h 1224136"/>
                <a:gd name="connsiteX3" fmla="*/ 0 w 2831117"/>
                <a:gd name="connsiteY3" fmla="*/ 0 h 1224136"/>
                <a:gd name="connsiteX4" fmla="*/ 2736304 w 2831117"/>
                <a:gd name="connsiteY4" fmla="*/ 0 h 1224136"/>
                <a:gd name="connsiteX5" fmla="*/ 2831117 w 2831117"/>
                <a:gd name="connsiteY5" fmla="*/ 659404 h 1224136"/>
                <a:gd name="connsiteX0" fmla="*/ 2739677 w 2739677"/>
                <a:gd name="connsiteY0" fmla="*/ 567964 h 1224136"/>
                <a:gd name="connsiteX1" fmla="*/ 2736304 w 2739677"/>
                <a:gd name="connsiteY1" fmla="*/ 1224136 h 1224136"/>
                <a:gd name="connsiteX2" fmla="*/ 0 w 2739677"/>
                <a:gd name="connsiteY2" fmla="*/ 1224136 h 1224136"/>
                <a:gd name="connsiteX3" fmla="*/ 0 w 2739677"/>
                <a:gd name="connsiteY3" fmla="*/ 0 h 1224136"/>
                <a:gd name="connsiteX4" fmla="*/ 2736304 w 2739677"/>
                <a:gd name="connsiteY4" fmla="*/ 0 h 1224136"/>
                <a:gd name="connsiteX0" fmla="*/ 2736304 w 2736304"/>
                <a:gd name="connsiteY0" fmla="*/ 1224136 h 1224136"/>
                <a:gd name="connsiteX1" fmla="*/ 0 w 2736304"/>
                <a:gd name="connsiteY1" fmla="*/ 1224136 h 1224136"/>
                <a:gd name="connsiteX2" fmla="*/ 0 w 2736304"/>
                <a:gd name="connsiteY2" fmla="*/ 0 h 1224136"/>
                <a:gd name="connsiteX3" fmla="*/ 2736304 w 2736304"/>
                <a:gd name="connsiteY3" fmla="*/ 0 h 1224136"/>
              </a:gdLst>
              <a:ahLst/>
              <a:cxnLst>
                <a:cxn ang="0">
                  <a:pos x="connsiteX0" y="connsiteY0"/>
                </a:cxn>
                <a:cxn ang="0">
                  <a:pos x="connsiteX1" y="connsiteY1"/>
                </a:cxn>
                <a:cxn ang="0">
                  <a:pos x="connsiteX2" y="connsiteY2"/>
                </a:cxn>
                <a:cxn ang="0">
                  <a:pos x="connsiteX3" y="connsiteY3"/>
                </a:cxn>
              </a:cxnLst>
              <a:rect l="l" t="t" r="r" b="b"/>
              <a:pathLst>
                <a:path w="2736304" h="1224136">
                  <a:moveTo>
                    <a:pt x="2736304" y="1224136"/>
                  </a:moveTo>
                  <a:lnTo>
                    <a:pt x="0" y="1224136"/>
                  </a:lnTo>
                  <a:lnTo>
                    <a:pt x="0" y="0"/>
                  </a:lnTo>
                  <a:lnTo>
                    <a:pt x="2736304"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Rectangle 28"/>
            <p:cNvSpPr/>
            <p:nvPr/>
          </p:nvSpPr>
          <p:spPr>
            <a:xfrm>
              <a:off x="4226263" y="2909096"/>
              <a:ext cx="1502870" cy="100872"/>
            </a:xfrm>
            <a:prstGeom prst="rect">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30" name="Picture 2" descr="http://www.ferro.pl/foto/1/d/M6310A.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73853" y="1122103"/>
              <a:ext cx="997413" cy="1007421"/>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7"/>
            <p:cNvSpPr/>
            <p:nvPr/>
          </p:nvSpPr>
          <p:spPr>
            <a:xfrm>
              <a:off x="2064899" y="2055181"/>
              <a:ext cx="176028" cy="166437"/>
            </a:xfrm>
            <a:custGeom>
              <a:avLst/>
              <a:gdLst>
                <a:gd name="connsiteX0" fmla="*/ 0 w 144016"/>
                <a:gd name="connsiteY0" fmla="*/ 0 h 134134"/>
                <a:gd name="connsiteX1" fmla="*/ 144016 w 144016"/>
                <a:gd name="connsiteY1" fmla="*/ 0 h 134134"/>
                <a:gd name="connsiteX2" fmla="*/ 144016 w 144016"/>
                <a:gd name="connsiteY2" fmla="*/ 134134 h 134134"/>
                <a:gd name="connsiteX3" fmla="*/ 0 w 144016"/>
                <a:gd name="connsiteY3" fmla="*/ 134134 h 134134"/>
                <a:gd name="connsiteX4" fmla="*/ 0 w 144016"/>
                <a:gd name="connsiteY4" fmla="*/ 0 h 134134"/>
                <a:gd name="connsiteX0" fmla="*/ 0 w 144016"/>
                <a:gd name="connsiteY0" fmla="*/ 0 h 134134"/>
                <a:gd name="connsiteX1" fmla="*/ 144016 w 144016"/>
                <a:gd name="connsiteY1" fmla="*/ 0 h 134134"/>
                <a:gd name="connsiteX2" fmla="*/ 144016 w 144016"/>
                <a:gd name="connsiteY2" fmla="*/ 134134 h 134134"/>
                <a:gd name="connsiteX3" fmla="*/ 71313 w 144016"/>
                <a:gd name="connsiteY3" fmla="*/ 130622 h 134134"/>
                <a:gd name="connsiteX4" fmla="*/ 0 w 144016"/>
                <a:gd name="connsiteY4" fmla="*/ 134134 h 134134"/>
                <a:gd name="connsiteX5" fmla="*/ 0 w 144016"/>
                <a:gd name="connsiteY5" fmla="*/ 0 h 134134"/>
                <a:gd name="connsiteX0" fmla="*/ 71313 w 162753"/>
                <a:gd name="connsiteY0" fmla="*/ 130622 h 222062"/>
                <a:gd name="connsiteX1" fmla="*/ 0 w 162753"/>
                <a:gd name="connsiteY1" fmla="*/ 134134 h 222062"/>
                <a:gd name="connsiteX2" fmla="*/ 0 w 162753"/>
                <a:gd name="connsiteY2" fmla="*/ 0 h 222062"/>
                <a:gd name="connsiteX3" fmla="*/ 144016 w 162753"/>
                <a:gd name="connsiteY3" fmla="*/ 0 h 222062"/>
                <a:gd name="connsiteX4" fmla="*/ 144016 w 162753"/>
                <a:gd name="connsiteY4" fmla="*/ 134134 h 222062"/>
                <a:gd name="connsiteX5" fmla="*/ 162753 w 162753"/>
                <a:gd name="connsiteY5" fmla="*/ 222062 h 222062"/>
                <a:gd name="connsiteX0" fmla="*/ 71313 w 144016"/>
                <a:gd name="connsiteY0" fmla="*/ 130622 h 134134"/>
                <a:gd name="connsiteX1" fmla="*/ 0 w 144016"/>
                <a:gd name="connsiteY1" fmla="*/ 134134 h 134134"/>
                <a:gd name="connsiteX2" fmla="*/ 0 w 144016"/>
                <a:gd name="connsiteY2" fmla="*/ 0 h 134134"/>
                <a:gd name="connsiteX3" fmla="*/ 144016 w 144016"/>
                <a:gd name="connsiteY3" fmla="*/ 0 h 134134"/>
                <a:gd name="connsiteX4" fmla="*/ 144016 w 144016"/>
                <a:gd name="connsiteY4" fmla="*/ 134134 h 134134"/>
                <a:gd name="connsiteX0" fmla="*/ 0 w 144016"/>
                <a:gd name="connsiteY0" fmla="*/ 134134 h 134134"/>
                <a:gd name="connsiteX1" fmla="*/ 0 w 144016"/>
                <a:gd name="connsiteY1" fmla="*/ 0 h 134134"/>
                <a:gd name="connsiteX2" fmla="*/ 144016 w 144016"/>
                <a:gd name="connsiteY2" fmla="*/ 0 h 134134"/>
                <a:gd name="connsiteX3" fmla="*/ 144016 w 144016"/>
                <a:gd name="connsiteY3" fmla="*/ 134134 h 134134"/>
              </a:gdLst>
              <a:ahLst/>
              <a:cxnLst>
                <a:cxn ang="0">
                  <a:pos x="connsiteX0" y="connsiteY0"/>
                </a:cxn>
                <a:cxn ang="0">
                  <a:pos x="connsiteX1" y="connsiteY1"/>
                </a:cxn>
                <a:cxn ang="0">
                  <a:pos x="connsiteX2" y="connsiteY2"/>
                </a:cxn>
                <a:cxn ang="0">
                  <a:pos x="connsiteX3" y="connsiteY3"/>
                </a:cxn>
              </a:cxnLst>
              <a:rect l="l" t="t" r="r" b="b"/>
              <a:pathLst>
                <a:path w="144016" h="134134">
                  <a:moveTo>
                    <a:pt x="0" y="134134"/>
                  </a:moveTo>
                  <a:lnTo>
                    <a:pt x="0" y="0"/>
                  </a:lnTo>
                  <a:lnTo>
                    <a:pt x="144016" y="0"/>
                  </a:lnTo>
                  <a:lnTo>
                    <a:pt x="144016" y="134134"/>
                  </a:lnTo>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32" name="Picture 4" descr="https://openclipart.org/image/2400px/svg_to_png/173046/thermometer-taller.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94065" y="764704"/>
              <a:ext cx="1056170" cy="178564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3962221" y="2819747"/>
              <a:ext cx="186276" cy="229287"/>
            </a:xfrm>
            <a:prstGeom prst="rect">
              <a:avLst/>
            </a:prstGeom>
          </p:spPr>
        </p:pic>
        <p:pic>
          <p:nvPicPr>
            <p:cNvPr id="34" name="Picture 33"/>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1497825" y="1568851"/>
              <a:ext cx="165320" cy="200921"/>
            </a:xfrm>
            <a:prstGeom prst="rect">
              <a:avLst/>
            </a:prstGeom>
          </p:spPr>
        </p:pic>
        <p:pic>
          <p:nvPicPr>
            <p:cNvPr id="35" name="Picture 34"/>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3522150" y="943403"/>
              <a:ext cx="95466" cy="200921"/>
            </a:xfrm>
            <a:prstGeom prst="rect">
              <a:avLst/>
            </a:prstGeom>
          </p:spPr>
        </p:pic>
        <p:sp>
          <p:nvSpPr>
            <p:cNvPr id="36" name="Rectangle 35"/>
            <p:cNvSpPr/>
            <p:nvPr/>
          </p:nvSpPr>
          <p:spPr>
            <a:xfrm>
              <a:off x="4226263" y="2249464"/>
              <a:ext cx="264042" cy="1408615"/>
            </a:xfrm>
            <a:prstGeom prst="rect">
              <a:avLst/>
            </a:prstGeom>
            <a:solidFill>
              <a:srgbClr val="00B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00B050"/>
                </a:solidFill>
                <a:effectLst/>
                <a:uLnTx/>
                <a:uFillTx/>
                <a:latin typeface="Calibri"/>
                <a:ea typeface="+mn-ea"/>
                <a:cs typeface="+mn-cs"/>
              </a:endParaRPr>
            </a:p>
          </p:txBody>
        </p:sp>
        <p:pic>
          <p:nvPicPr>
            <p:cNvPr id="37" name="Picture 2" descr="Image result for working dwar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203848" y="3789040"/>
              <a:ext cx="576064" cy="890062"/>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p:cNvGrpSpPr/>
            <p:nvPr/>
          </p:nvGrpSpPr>
          <p:grpSpPr>
            <a:xfrm rot="5400000">
              <a:off x="1697989" y="3853317"/>
              <a:ext cx="919884" cy="616099"/>
              <a:chOff x="1814430" y="5229200"/>
              <a:chExt cx="1101386" cy="720080"/>
            </a:xfrm>
          </p:grpSpPr>
          <p:sp>
            <p:nvSpPr>
              <p:cNvPr id="44" name="Rectangle 43"/>
              <p:cNvSpPr/>
              <p:nvPr/>
            </p:nvSpPr>
            <p:spPr>
              <a:xfrm>
                <a:off x="1814430" y="5373216"/>
                <a:ext cx="216024" cy="43204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Rectangle 44"/>
              <p:cNvSpPr/>
              <p:nvPr/>
            </p:nvSpPr>
            <p:spPr>
              <a:xfrm>
                <a:off x="2051720" y="5229200"/>
                <a:ext cx="864096" cy="720080"/>
              </a:xfrm>
              <a:prstGeom prst="rect">
                <a:avLst/>
              </a:prstGeom>
              <a:solidFill>
                <a:srgbClr val="FF99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39" name="Picture 4" descr="https://openclipart.org/image/2400px/svg_to_png/173046/thermometer-taller.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6200000">
              <a:off x="667690" y="2912941"/>
              <a:ext cx="1071603" cy="175992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p:cNvPicPr>
              <a:picLocks noChangeAspect="1"/>
            </p:cNvPicPr>
            <p:nvPr/>
          </p:nvPicPr>
          <p:blipFill>
            <a:blip r:embed="rId16"/>
            <a:stretch>
              <a:fillRect/>
            </a:stretch>
          </p:blipFill>
          <p:spPr>
            <a:xfrm>
              <a:off x="2483768" y="3827140"/>
              <a:ext cx="432048" cy="400910"/>
            </a:xfrm>
            <a:prstGeom prst="rect">
              <a:avLst/>
            </a:prstGeom>
          </p:spPr>
        </p:pic>
        <p:pic>
          <p:nvPicPr>
            <p:cNvPr id="41" name="Picture 40"/>
            <p:cNvPicPr>
              <a:picLocks noChangeAspect="1"/>
            </p:cNvPicPr>
            <p:nvPr/>
          </p:nvPicPr>
          <p:blipFill>
            <a:blip r:embed="rId16">
              <a:duotone>
                <a:schemeClr val="accent1">
                  <a:shade val="45000"/>
                  <a:satMod val="135000"/>
                </a:schemeClr>
                <a:prstClr val="white"/>
              </a:duotone>
            </a:blip>
            <a:stretch>
              <a:fillRect/>
            </a:stretch>
          </p:blipFill>
          <p:spPr>
            <a:xfrm flipV="1">
              <a:off x="2483768" y="4298429"/>
              <a:ext cx="426455" cy="395720"/>
            </a:xfrm>
            <a:prstGeom prst="rect">
              <a:avLst/>
            </a:prstGeom>
          </p:spPr>
        </p:pic>
        <p:cxnSp>
          <p:nvCxnSpPr>
            <p:cNvPr id="42" name="Straight Arrow Connector 41"/>
            <p:cNvCxnSpPr/>
            <p:nvPr/>
          </p:nvCxnSpPr>
          <p:spPr>
            <a:xfrm>
              <a:off x="2915816" y="4120505"/>
              <a:ext cx="288032" cy="0"/>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2925341" y="4393679"/>
              <a:ext cx="288032" cy="0"/>
            </a:xfrm>
            <a:prstGeom prst="straightConnector1">
              <a:avLst/>
            </a:prstGeom>
            <a:ln w="2857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35376519"/>
      </p:ext>
    </p:extLst>
  </p:cSld>
  <p:clrMapOvr>
    <a:masterClrMapping/>
  </p:clrMapOvr>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87824" y="836712"/>
            <a:ext cx="3168352" cy="1656184"/>
            <a:chOff x="323529" y="764704"/>
            <a:chExt cx="6984775" cy="3929445"/>
          </a:xfrm>
        </p:grpSpPr>
        <p:pic>
          <p:nvPicPr>
            <p:cNvPr id="3" name="Picture 2" descr="http://www.disneyclips.com/imagesnewb4/imageslwrakr01/clipsneezy3.gif"/>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274"/>
            <a:stretch/>
          </p:blipFill>
          <p:spPr bwMode="auto">
            <a:xfrm>
              <a:off x="5722503" y="1634563"/>
              <a:ext cx="1585801" cy="18701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49882" y="2194299"/>
              <a:ext cx="3344537" cy="1518944"/>
            </a:xfrm>
            <a:custGeom>
              <a:avLst/>
              <a:gdLst>
                <a:gd name="connsiteX0" fmla="*/ 0 w 2736304"/>
                <a:gd name="connsiteY0" fmla="*/ 0 h 1224136"/>
                <a:gd name="connsiteX1" fmla="*/ 2736304 w 2736304"/>
                <a:gd name="connsiteY1" fmla="*/ 0 h 1224136"/>
                <a:gd name="connsiteX2" fmla="*/ 2736304 w 2736304"/>
                <a:gd name="connsiteY2" fmla="*/ 1224136 h 1224136"/>
                <a:gd name="connsiteX3" fmla="*/ 0 w 2736304"/>
                <a:gd name="connsiteY3" fmla="*/ 1224136 h 1224136"/>
                <a:gd name="connsiteX4" fmla="*/ 0 w 2736304"/>
                <a:gd name="connsiteY4" fmla="*/ 0 h 1224136"/>
                <a:gd name="connsiteX0" fmla="*/ 0 w 2739677"/>
                <a:gd name="connsiteY0" fmla="*/ 0 h 1224136"/>
                <a:gd name="connsiteX1" fmla="*/ 2736304 w 2739677"/>
                <a:gd name="connsiteY1" fmla="*/ 0 h 1224136"/>
                <a:gd name="connsiteX2" fmla="*/ 2739677 w 2739677"/>
                <a:gd name="connsiteY2" fmla="*/ 567964 h 1224136"/>
                <a:gd name="connsiteX3" fmla="*/ 2736304 w 2739677"/>
                <a:gd name="connsiteY3" fmla="*/ 1224136 h 1224136"/>
                <a:gd name="connsiteX4" fmla="*/ 0 w 2739677"/>
                <a:gd name="connsiteY4" fmla="*/ 1224136 h 1224136"/>
                <a:gd name="connsiteX5" fmla="*/ 0 w 2739677"/>
                <a:gd name="connsiteY5" fmla="*/ 0 h 1224136"/>
                <a:gd name="connsiteX0" fmla="*/ 2739677 w 2831117"/>
                <a:gd name="connsiteY0" fmla="*/ 567964 h 1224136"/>
                <a:gd name="connsiteX1" fmla="*/ 2736304 w 2831117"/>
                <a:gd name="connsiteY1" fmla="*/ 1224136 h 1224136"/>
                <a:gd name="connsiteX2" fmla="*/ 0 w 2831117"/>
                <a:gd name="connsiteY2" fmla="*/ 1224136 h 1224136"/>
                <a:gd name="connsiteX3" fmla="*/ 0 w 2831117"/>
                <a:gd name="connsiteY3" fmla="*/ 0 h 1224136"/>
                <a:gd name="connsiteX4" fmla="*/ 2736304 w 2831117"/>
                <a:gd name="connsiteY4" fmla="*/ 0 h 1224136"/>
                <a:gd name="connsiteX5" fmla="*/ 2831117 w 2831117"/>
                <a:gd name="connsiteY5" fmla="*/ 659404 h 1224136"/>
                <a:gd name="connsiteX0" fmla="*/ 2739677 w 2739677"/>
                <a:gd name="connsiteY0" fmla="*/ 567964 h 1224136"/>
                <a:gd name="connsiteX1" fmla="*/ 2736304 w 2739677"/>
                <a:gd name="connsiteY1" fmla="*/ 1224136 h 1224136"/>
                <a:gd name="connsiteX2" fmla="*/ 0 w 2739677"/>
                <a:gd name="connsiteY2" fmla="*/ 1224136 h 1224136"/>
                <a:gd name="connsiteX3" fmla="*/ 0 w 2739677"/>
                <a:gd name="connsiteY3" fmla="*/ 0 h 1224136"/>
                <a:gd name="connsiteX4" fmla="*/ 2736304 w 2739677"/>
                <a:gd name="connsiteY4" fmla="*/ 0 h 1224136"/>
                <a:gd name="connsiteX0" fmla="*/ 2736304 w 2736304"/>
                <a:gd name="connsiteY0" fmla="*/ 1224136 h 1224136"/>
                <a:gd name="connsiteX1" fmla="*/ 0 w 2736304"/>
                <a:gd name="connsiteY1" fmla="*/ 1224136 h 1224136"/>
                <a:gd name="connsiteX2" fmla="*/ 0 w 2736304"/>
                <a:gd name="connsiteY2" fmla="*/ 0 h 1224136"/>
                <a:gd name="connsiteX3" fmla="*/ 2736304 w 2736304"/>
                <a:gd name="connsiteY3" fmla="*/ 0 h 1224136"/>
              </a:gdLst>
              <a:ahLst/>
              <a:cxnLst>
                <a:cxn ang="0">
                  <a:pos x="connsiteX0" y="connsiteY0"/>
                </a:cxn>
                <a:cxn ang="0">
                  <a:pos x="connsiteX1" y="connsiteY1"/>
                </a:cxn>
                <a:cxn ang="0">
                  <a:pos x="connsiteX2" y="connsiteY2"/>
                </a:cxn>
                <a:cxn ang="0">
                  <a:pos x="connsiteX3" y="connsiteY3"/>
                </a:cxn>
              </a:cxnLst>
              <a:rect l="l" t="t" r="r" b="b"/>
              <a:pathLst>
                <a:path w="2736304" h="1224136">
                  <a:moveTo>
                    <a:pt x="2736304" y="1224136"/>
                  </a:moveTo>
                  <a:lnTo>
                    <a:pt x="0" y="1224136"/>
                  </a:lnTo>
                  <a:lnTo>
                    <a:pt x="0" y="0"/>
                  </a:lnTo>
                  <a:lnTo>
                    <a:pt x="2736304"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p:cNvSpPr/>
            <p:nvPr/>
          </p:nvSpPr>
          <p:spPr>
            <a:xfrm>
              <a:off x="4226263" y="2909096"/>
              <a:ext cx="1502870" cy="100872"/>
            </a:xfrm>
            <a:prstGeom prst="rect">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2" descr="http://www.ferro.pl/foto/1/d/M6310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73853" y="1122103"/>
              <a:ext cx="997413" cy="100742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2064899" y="2055181"/>
              <a:ext cx="176028" cy="166437"/>
            </a:xfrm>
            <a:custGeom>
              <a:avLst/>
              <a:gdLst>
                <a:gd name="connsiteX0" fmla="*/ 0 w 144016"/>
                <a:gd name="connsiteY0" fmla="*/ 0 h 134134"/>
                <a:gd name="connsiteX1" fmla="*/ 144016 w 144016"/>
                <a:gd name="connsiteY1" fmla="*/ 0 h 134134"/>
                <a:gd name="connsiteX2" fmla="*/ 144016 w 144016"/>
                <a:gd name="connsiteY2" fmla="*/ 134134 h 134134"/>
                <a:gd name="connsiteX3" fmla="*/ 0 w 144016"/>
                <a:gd name="connsiteY3" fmla="*/ 134134 h 134134"/>
                <a:gd name="connsiteX4" fmla="*/ 0 w 144016"/>
                <a:gd name="connsiteY4" fmla="*/ 0 h 134134"/>
                <a:gd name="connsiteX0" fmla="*/ 0 w 144016"/>
                <a:gd name="connsiteY0" fmla="*/ 0 h 134134"/>
                <a:gd name="connsiteX1" fmla="*/ 144016 w 144016"/>
                <a:gd name="connsiteY1" fmla="*/ 0 h 134134"/>
                <a:gd name="connsiteX2" fmla="*/ 144016 w 144016"/>
                <a:gd name="connsiteY2" fmla="*/ 134134 h 134134"/>
                <a:gd name="connsiteX3" fmla="*/ 71313 w 144016"/>
                <a:gd name="connsiteY3" fmla="*/ 130622 h 134134"/>
                <a:gd name="connsiteX4" fmla="*/ 0 w 144016"/>
                <a:gd name="connsiteY4" fmla="*/ 134134 h 134134"/>
                <a:gd name="connsiteX5" fmla="*/ 0 w 144016"/>
                <a:gd name="connsiteY5" fmla="*/ 0 h 134134"/>
                <a:gd name="connsiteX0" fmla="*/ 71313 w 162753"/>
                <a:gd name="connsiteY0" fmla="*/ 130622 h 222062"/>
                <a:gd name="connsiteX1" fmla="*/ 0 w 162753"/>
                <a:gd name="connsiteY1" fmla="*/ 134134 h 222062"/>
                <a:gd name="connsiteX2" fmla="*/ 0 w 162753"/>
                <a:gd name="connsiteY2" fmla="*/ 0 h 222062"/>
                <a:gd name="connsiteX3" fmla="*/ 144016 w 162753"/>
                <a:gd name="connsiteY3" fmla="*/ 0 h 222062"/>
                <a:gd name="connsiteX4" fmla="*/ 144016 w 162753"/>
                <a:gd name="connsiteY4" fmla="*/ 134134 h 222062"/>
                <a:gd name="connsiteX5" fmla="*/ 162753 w 162753"/>
                <a:gd name="connsiteY5" fmla="*/ 222062 h 222062"/>
                <a:gd name="connsiteX0" fmla="*/ 71313 w 144016"/>
                <a:gd name="connsiteY0" fmla="*/ 130622 h 134134"/>
                <a:gd name="connsiteX1" fmla="*/ 0 w 144016"/>
                <a:gd name="connsiteY1" fmla="*/ 134134 h 134134"/>
                <a:gd name="connsiteX2" fmla="*/ 0 w 144016"/>
                <a:gd name="connsiteY2" fmla="*/ 0 h 134134"/>
                <a:gd name="connsiteX3" fmla="*/ 144016 w 144016"/>
                <a:gd name="connsiteY3" fmla="*/ 0 h 134134"/>
                <a:gd name="connsiteX4" fmla="*/ 144016 w 144016"/>
                <a:gd name="connsiteY4" fmla="*/ 134134 h 134134"/>
                <a:gd name="connsiteX0" fmla="*/ 0 w 144016"/>
                <a:gd name="connsiteY0" fmla="*/ 134134 h 134134"/>
                <a:gd name="connsiteX1" fmla="*/ 0 w 144016"/>
                <a:gd name="connsiteY1" fmla="*/ 0 h 134134"/>
                <a:gd name="connsiteX2" fmla="*/ 144016 w 144016"/>
                <a:gd name="connsiteY2" fmla="*/ 0 h 134134"/>
                <a:gd name="connsiteX3" fmla="*/ 144016 w 144016"/>
                <a:gd name="connsiteY3" fmla="*/ 134134 h 134134"/>
              </a:gdLst>
              <a:ahLst/>
              <a:cxnLst>
                <a:cxn ang="0">
                  <a:pos x="connsiteX0" y="connsiteY0"/>
                </a:cxn>
                <a:cxn ang="0">
                  <a:pos x="connsiteX1" y="connsiteY1"/>
                </a:cxn>
                <a:cxn ang="0">
                  <a:pos x="connsiteX2" y="connsiteY2"/>
                </a:cxn>
                <a:cxn ang="0">
                  <a:pos x="connsiteX3" y="connsiteY3"/>
                </a:cxn>
              </a:cxnLst>
              <a:rect l="l" t="t" r="r" b="b"/>
              <a:pathLst>
                <a:path w="144016" h="134134">
                  <a:moveTo>
                    <a:pt x="0" y="134134"/>
                  </a:moveTo>
                  <a:lnTo>
                    <a:pt x="0" y="0"/>
                  </a:lnTo>
                  <a:lnTo>
                    <a:pt x="144016" y="0"/>
                  </a:lnTo>
                  <a:lnTo>
                    <a:pt x="144016" y="134134"/>
                  </a:lnTo>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4" descr="https://openclipart.org/image/2400px/svg_to_png/173046/thermometer-tall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94065" y="764704"/>
              <a:ext cx="1056170" cy="17856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962221" y="2819747"/>
              <a:ext cx="186276" cy="229287"/>
            </a:xfrm>
            <a:prstGeom prst="rect">
              <a:avLst/>
            </a:prstGeom>
          </p:spPr>
        </p:pic>
        <p:pic>
          <p:nvPicPr>
            <p:cNvPr id="10" name="Picture 9"/>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497825" y="1568851"/>
              <a:ext cx="165320" cy="200921"/>
            </a:xfrm>
            <a:prstGeom prst="rect">
              <a:avLst/>
            </a:prstGeom>
          </p:spPr>
        </p:pic>
        <p:pic>
          <p:nvPicPr>
            <p:cNvPr id="11" name="Picture 10"/>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522150" y="943403"/>
              <a:ext cx="95466" cy="200921"/>
            </a:xfrm>
            <a:prstGeom prst="rect">
              <a:avLst/>
            </a:prstGeom>
          </p:spPr>
        </p:pic>
        <p:sp>
          <p:nvSpPr>
            <p:cNvPr id="12" name="Rectangle 11"/>
            <p:cNvSpPr/>
            <p:nvPr/>
          </p:nvSpPr>
          <p:spPr>
            <a:xfrm>
              <a:off x="4226263" y="2249464"/>
              <a:ext cx="264042" cy="1408615"/>
            </a:xfrm>
            <a:prstGeom prst="rect">
              <a:avLst/>
            </a:prstGeom>
            <a:solidFill>
              <a:srgbClr val="00B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00B050"/>
                </a:solidFill>
                <a:effectLst/>
                <a:uLnTx/>
                <a:uFillTx/>
                <a:latin typeface="Calibri"/>
                <a:ea typeface="+mn-ea"/>
                <a:cs typeface="+mn-cs"/>
              </a:endParaRPr>
            </a:p>
          </p:txBody>
        </p:sp>
        <p:pic>
          <p:nvPicPr>
            <p:cNvPr id="13" name="Picture 2" descr="Image result for working dwar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03848" y="3789040"/>
              <a:ext cx="576064" cy="89006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rot="5400000">
              <a:off x="1697989" y="3853317"/>
              <a:ext cx="919884" cy="616099"/>
              <a:chOff x="1814430" y="5229200"/>
              <a:chExt cx="1101386" cy="720080"/>
            </a:xfrm>
          </p:grpSpPr>
          <p:sp>
            <p:nvSpPr>
              <p:cNvPr id="20" name="Rectangle 19"/>
              <p:cNvSpPr/>
              <p:nvPr/>
            </p:nvSpPr>
            <p:spPr>
              <a:xfrm>
                <a:off x="1814430" y="5373216"/>
                <a:ext cx="216024" cy="43204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p:cNvSpPr/>
              <p:nvPr/>
            </p:nvSpPr>
            <p:spPr>
              <a:xfrm>
                <a:off x="2051720" y="5229200"/>
                <a:ext cx="864096" cy="720080"/>
              </a:xfrm>
              <a:prstGeom prst="rect">
                <a:avLst/>
              </a:prstGeom>
              <a:solidFill>
                <a:srgbClr val="FF99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5" name="Picture 4" descr="https://openclipart.org/image/2400px/svg_to_png/173046/thermometer-tall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200000">
              <a:off x="667690" y="2912941"/>
              <a:ext cx="1071603" cy="17599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2"/>
            <a:stretch>
              <a:fillRect/>
            </a:stretch>
          </p:blipFill>
          <p:spPr>
            <a:xfrm>
              <a:off x="2483768" y="3827140"/>
              <a:ext cx="432048" cy="400910"/>
            </a:xfrm>
            <a:prstGeom prst="rect">
              <a:avLst/>
            </a:prstGeom>
          </p:spPr>
        </p:pic>
        <p:pic>
          <p:nvPicPr>
            <p:cNvPr id="17" name="Picture 16"/>
            <p:cNvPicPr>
              <a:picLocks noChangeAspect="1"/>
            </p:cNvPicPr>
            <p:nvPr/>
          </p:nvPicPr>
          <p:blipFill>
            <a:blip r:embed="rId12">
              <a:duotone>
                <a:schemeClr val="accent1">
                  <a:shade val="45000"/>
                  <a:satMod val="135000"/>
                </a:schemeClr>
                <a:prstClr val="white"/>
              </a:duotone>
            </a:blip>
            <a:stretch>
              <a:fillRect/>
            </a:stretch>
          </p:blipFill>
          <p:spPr>
            <a:xfrm flipV="1">
              <a:off x="2483768" y="4298429"/>
              <a:ext cx="426455" cy="395720"/>
            </a:xfrm>
            <a:prstGeom prst="rect">
              <a:avLst/>
            </a:prstGeom>
          </p:spPr>
        </p:pic>
        <p:cxnSp>
          <p:nvCxnSpPr>
            <p:cNvPr id="18" name="Straight Arrow Connector 17"/>
            <p:cNvCxnSpPr/>
            <p:nvPr/>
          </p:nvCxnSpPr>
          <p:spPr>
            <a:xfrm>
              <a:off x="2915816" y="4120505"/>
              <a:ext cx="288032" cy="0"/>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925341" y="4393679"/>
              <a:ext cx="288032" cy="0"/>
            </a:xfrm>
            <a:prstGeom prst="straightConnector1">
              <a:avLst/>
            </a:prstGeom>
            <a:ln w="2857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2771800" y="332656"/>
            <a:ext cx="36724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Myšlienkové experimenty</a:t>
            </a:r>
          </a:p>
        </p:txBody>
      </p:sp>
      <mc:AlternateContent xmlns:mc="http://schemas.openxmlformats.org/markup-compatibility/2006" xmlns:a14="http://schemas.microsoft.com/office/drawing/2010/main">
        <mc:Choice Requires="a14">
          <p:sp>
            <p:nvSpPr>
              <p:cNvPr id="23" name="TextBox 22"/>
              <p:cNvSpPr txBox="1"/>
              <p:nvPr/>
            </p:nvSpPr>
            <p:spPr>
              <a:xfrm>
                <a:off x="179512" y="2636912"/>
                <a:ext cx="9022010"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Predchádzajúci „detinský“ popis experimentu s izotermickým dejom je možno sčasti odrazom postupného zdetinšťovania mysle starnúceho učiteľa. Ale chceným cieľom bolo ukázať na primitívnom príklade techniku „</a:t>
                </a:r>
                <a:r>
                  <a:rPr kumimoji="0" lang="sk-SK" sz="1800" b="1" i="0" u="none" strike="noStrike" kern="1200" cap="none" spc="0" normalizeH="0" baseline="0" noProof="0" dirty="0">
                    <a:ln>
                      <a:noFill/>
                    </a:ln>
                    <a:solidFill>
                      <a:srgbClr val="FF0000"/>
                    </a:solidFill>
                    <a:effectLst/>
                    <a:uLnTx/>
                    <a:uFillTx/>
                    <a:latin typeface="Calibri"/>
                    <a:ea typeface="+mn-ea"/>
                    <a:cs typeface="+mn-cs"/>
                  </a:rPr>
                  <a:t>myšlienkového experimentu</a:t>
                </a:r>
                <a:r>
                  <a:rPr kumimoji="0" lang="sk-SK" sz="1800" b="0" i="0" u="none" strike="noStrike" kern="1200" cap="none" spc="0" normalizeH="0" baseline="0" noProof="0" dirty="0">
                    <a:ln>
                      <a:noFill/>
                    </a:ln>
                    <a:solidFill>
                      <a:prstClr val="black"/>
                    </a:solidFill>
                    <a:effectLst/>
                    <a:uLnTx/>
                    <a:uFillTx/>
                    <a:latin typeface="Calibri"/>
                    <a:ea typeface="+mn-ea"/>
                    <a:cs typeface="+mn-cs"/>
                  </a:rPr>
                  <a:t>“. To je čosi ako „návod na skutočný experiment“ ktorý možno nikdy nevykonáme a často je to mierne zjednodušený návod s vynechaním podrobností, ktoré považujeme za nepodstatné pre principiálne fungovanie. (V skutočnom experimente napríklad môže dať veľa práce vyriešiť ako zatesniť výmenník tepla aby plyn ani neunikal ani sa nekontaminoval výparmi tesniacej vazelíny.) Myšlienkový experiment nás má zachrániť pred spakruky sformulovanými vetami typu „potom izotermicky zvýšime objem na hodnotu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lebo by sa mohlo stať, že taká zmena nie je v princípe vykonateľná. Majstrami v technike myšlienkového experimentu boli Einstein a Feynman a veruže sa im to vyplatilo. Myšlienkové experimenty im pomohli vycizelovať úvahy, no a potom už len Štokholm (Feynman bol už chorý, Nobelovu cenu mu priniesli domov.)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Calibri"/>
                    <a:ea typeface="+mn-ea"/>
                    <a:cs typeface="+mn-cs"/>
                  </a:rPr>
                  <a:t>Cvičte si techniku myšlienkového experimentu rozpitvávaním vecí, ktoré počujete na prednáškach, možno budete prekvapení, keď pri tom objavíte, čomu všetkému nerozumiete.</a:t>
                </a:r>
              </a:p>
            </p:txBody>
          </p:sp>
        </mc:Choice>
        <mc:Fallback xmlns="">
          <p:sp>
            <p:nvSpPr>
              <p:cNvPr id="23" name="TextBox 22"/>
              <p:cNvSpPr txBox="1">
                <a:spLocks noRot="1" noChangeAspect="1" noMove="1" noResize="1" noEditPoints="1" noAdjustHandles="1" noChangeArrowheads="1" noChangeShapeType="1" noTextEdit="1"/>
              </p:cNvSpPr>
              <p:nvPr/>
            </p:nvSpPr>
            <p:spPr>
              <a:xfrm>
                <a:off x="179512" y="2636912"/>
                <a:ext cx="9022010" cy="3970318"/>
              </a:xfrm>
              <a:prstGeom prst="rect">
                <a:avLst/>
              </a:prstGeom>
              <a:blipFill>
                <a:blip r:embed="rId15"/>
                <a:stretch>
                  <a:fillRect l="-541" t="-922" b="-1536"/>
                </a:stretch>
              </a:blipFill>
            </p:spPr>
            <p:txBody>
              <a:bodyPr/>
              <a:lstStyle/>
              <a:p>
                <a:r>
                  <a:rPr lang="sk-SK">
                    <a:noFill/>
                  </a:rPr>
                  <a:t> </a:t>
                </a:r>
              </a:p>
            </p:txBody>
          </p:sp>
        </mc:Fallback>
      </mc:AlternateContent>
    </p:spTree>
    <p:extLst>
      <p:ext uri="{BB962C8B-B14F-4D97-AF65-F5344CB8AC3E}">
        <p14:creationId xmlns:p14="http://schemas.microsoft.com/office/powerpoint/2010/main" val="1584283821"/>
      </p:ext>
    </p:extLst>
  </p:cSld>
  <p:clrMapOvr>
    <a:masterClrMapping/>
  </p:clrMapOvr>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195736" y="188640"/>
            <a:ext cx="43204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Izotermický dej (vratný)</a:t>
            </a:r>
          </a:p>
        </p:txBody>
      </p:sp>
      <p:grpSp>
        <p:nvGrpSpPr>
          <p:cNvPr id="35" name="Group 34"/>
          <p:cNvGrpSpPr/>
          <p:nvPr/>
        </p:nvGrpSpPr>
        <p:grpSpPr>
          <a:xfrm>
            <a:off x="413150" y="860435"/>
            <a:ext cx="3264297" cy="2952328"/>
            <a:chOff x="382101" y="1256479"/>
            <a:chExt cx="3264297" cy="2952328"/>
          </a:xfrm>
        </p:grpSpPr>
        <p:sp>
          <p:nvSpPr>
            <p:cNvPr id="17" name="Oval 16"/>
            <p:cNvSpPr/>
            <p:nvPr/>
          </p:nvSpPr>
          <p:spPr>
            <a:xfrm>
              <a:off x="1246197" y="1904551"/>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Oval 17"/>
            <p:cNvSpPr/>
            <p:nvPr/>
          </p:nvSpPr>
          <p:spPr>
            <a:xfrm>
              <a:off x="1390213" y="2264591"/>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p:cNvSpPr/>
            <p:nvPr/>
          </p:nvSpPr>
          <p:spPr>
            <a:xfrm>
              <a:off x="1542613" y="2552623"/>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Oval 19"/>
            <p:cNvSpPr/>
            <p:nvPr/>
          </p:nvSpPr>
          <p:spPr>
            <a:xfrm>
              <a:off x="1750253" y="2808756"/>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Oval 20"/>
            <p:cNvSpPr/>
            <p:nvPr/>
          </p:nvSpPr>
          <p:spPr>
            <a:xfrm>
              <a:off x="1976910" y="2984671"/>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Oval 21"/>
            <p:cNvSpPr/>
            <p:nvPr/>
          </p:nvSpPr>
          <p:spPr>
            <a:xfrm>
              <a:off x="2315684" y="3147530"/>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Oval 22"/>
            <p:cNvSpPr/>
            <p:nvPr/>
          </p:nvSpPr>
          <p:spPr>
            <a:xfrm>
              <a:off x="2686357" y="3278664"/>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Oval 23"/>
            <p:cNvSpPr/>
            <p:nvPr/>
          </p:nvSpPr>
          <p:spPr>
            <a:xfrm>
              <a:off x="3046397" y="3367266"/>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5" name="Straight Connector 24"/>
            <p:cNvCxnSpPr/>
            <p:nvPr/>
          </p:nvCxnSpPr>
          <p:spPr>
            <a:xfrm>
              <a:off x="731508" y="1256479"/>
              <a:ext cx="0" cy="29523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82101" y="3848767"/>
              <a:ext cx="326429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custDataLst>
                <p:tags r:id="rId7"/>
              </p:custDataLst>
            </p:nvPr>
          </p:nvPicPr>
          <p:blipFill>
            <a:blip r:embed="rId10" cstate="print">
              <a:extLst>
                <a:ext uri="{28A0092B-C50C-407E-A947-70E740481C1C}">
                  <a14:useLocalDpi xmlns:a14="http://schemas.microsoft.com/office/drawing/2010/main" val="0"/>
                </a:ext>
              </a:extLst>
            </a:blip>
            <a:stretch>
              <a:fillRect/>
            </a:stretch>
          </p:blipFill>
          <p:spPr>
            <a:xfrm>
              <a:off x="501941" y="1314656"/>
              <a:ext cx="135255" cy="161925"/>
            </a:xfrm>
            <a:prstGeom prst="rect">
              <a:avLst/>
            </a:prstGeom>
          </p:spPr>
        </p:pic>
        <p:pic>
          <p:nvPicPr>
            <p:cNvPr id="31" name="Picture 30"/>
            <p:cNvPicPr>
              <a:picLocks noChangeAspect="1"/>
            </p:cNvPicPr>
            <p:nvPr>
              <p:custDataLst>
                <p:tags r:id="rId8"/>
              </p:custDataLst>
            </p:nvPr>
          </p:nvPicPr>
          <p:blipFill>
            <a:blip r:embed="rId11" cstate="print">
              <a:extLst>
                <a:ext uri="{28A0092B-C50C-407E-A947-70E740481C1C}">
                  <a14:useLocalDpi xmlns:a14="http://schemas.microsoft.com/office/drawing/2010/main" val="0"/>
                </a:ext>
              </a:extLst>
            </a:blip>
            <a:stretch>
              <a:fillRect/>
            </a:stretch>
          </p:blipFill>
          <p:spPr>
            <a:xfrm>
              <a:off x="3463518" y="3985018"/>
              <a:ext cx="182880" cy="180975"/>
            </a:xfrm>
            <a:prstGeom prst="rect">
              <a:avLst/>
            </a:prstGeom>
          </p:spPr>
        </p:pic>
      </p:grpSp>
      <p:grpSp>
        <p:nvGrpSpPr>
          <p:cNvPr id="36" name="Group 35"/>
          <p:cNvGrpSpPr/>
          <p:nvPr/>
        </p:nvGrpSpPr>
        <p:grpSpPr>
          <a:xfrm>
            <a:off x="4917560" y="860435"/>
            <a:ext cx="3264297" cy="2952328"/>
            <a:chOff x="4681629" y="1280028"/>
            <a:chExt cx="3264297" cy="2952328"/>
          </a:xfrm>
        </p:grpSpPr>
        <p:sp>
          <p:nvSpPr>
            <p:cNvPr id="2" name="Oval 1"/>
            <p:cNvSpPr/>
            <p:nvPr/>
          </p:nvSpPr>
          <p:spPr>
            <a:xfrm>
              <a:off x="5545725" y="1928100"/>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Oval 3"/>
            <p:cNvSpPr/>
            <p:nvPr/>
          </p:nvSpPr>
          <p:spPr>
            <a:xfrm>
              <a:off x="5689741" y="2288140"/>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Oval 4"/>
            <p:cNvSpPr/>
            <p:nvPr/>
          </p:nvSpPr>
          <p:spPr>
            <a:xfrm>
              <a:off x="5842141" y="2576172"/>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Oval 5"/>
            <p:cNvSpPr/>
            <p:nvPr/>
          </p:nvSpPr>
          <p:spPr>
            <a:xfrm>
              <a:off x="6049781" y="2832305"/>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Oval 6"/>
            <p:cNvSpPr/>
            <p:nvPr/>
          </p:nvSpPr>
          <p:spPr>
            <a:xfrm>
              <a:off x="6276438" y="3008220"/>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Oval 7"/>
            <p:cNvSpPr/>
            <p:nvPr/>
          </p:nvSpPr>
          <p:spPr>
            <a:xfrm>
              <a:off x="6615212" y="3171079"/>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Oval 8"/>
            <p:cNvSpPr/>
            <p:nvPr/>
          </p:nvSpPr>
          <p:spPr>
            <a:xfrm>
              <a:off x="6985885" y="3302213"/>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Oval 9"/>
            <p:cNvSpPr/>
            <p:nvPr/>
          </p:nvSpPr>
          <p:spPr>
            <a:xfrm>
              <a:off x="7345925" y="3390815"/>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 name="Straight Connector 10"/>
            <p:cNvCxnSpPr/>
            <p:nvPr/>
          </p:nvCxnSpPr>
          <p:spPr>
            <a:xfrm>
              <a:off x="5031036" y="1280028"/>
              <a:ext cx="0" cy="29523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81629" y="3872316"/>
              <a:ext cx="326429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5455674" y="1328313"/>
              <a:ext cx="2376764" cy="2165571"/>
            </a:xfrm>
            <a:custGeom>
              <a:avLst/>
              <a:gdLst>
                <a:gd name="connsiteX0" fmla="*/ 0 w 2376764"/>
                <a:gd name="connsiteY0" fmla="*/ 0 h 2165571"/>
                <a:gd name="connsiteX1" fmla="*/ 74428 w 2376764"/>
                <a:gd name="connsiteY1" fmla="*/ 372140 h 2165571"/>
                <a:gd name="connsiteX2" fmla="*/ 170121 w 2376764"/>
                <a:gd name="connsiteY2" fmla="*/ 765545 h 2165571"/>
                <a:gd name="connsiteX3" fmla="*/ 287079 w 2376764"/>
                <a:gd name="connsiteY3" fmla="*/ 999461 h 2165571"/>
                <a:gd name="connsiteX4" fmla="*/ 350875 w 2376764"/>
                <a:gd name="connsiteY4" fmla="*/ 1148317 h 2165571"/>
                <a:gd name="connsiteX5" fmla="*/ 489098 w 2376764"/>
                <a:gd name="connsiteY5" fmla="*/ 1339703 h 2165571"/>
                <a:gd name="connsiteX6" fmla="*/ 691117 w 2376764"/>
                <a:gd name="connsiteY6" fmla="*/ 1573619 h 2165571"/>
                <a:gd name="connsiteX7" fmla="*/ 893135 w 2376764"/>
                <a:gd name="connsiteY7" fmla="*/ 1743740 h 2165571"/>
                <a:gd name="connsiteX8" fmla="*/ 1190847 w 2376764"/>
                <a:gd name="connsiteY8" fmla="*/ 1892596 h 2165571"/>
                <a:gd name="connsiteX9" fmla="*/ 1562986 w 2376764"/>
                <a:gd name="connsiteY9" fmla="*/ 2020186 h 2165571"/>
                <a:gd name="connsiteX10" fmla="*/ 1913861 w 2376764"/>
                <a:gd name="connsiteY10" fmla="*/ 2083982 h 2165571"/>
                <a:gd name="connsiteX11" fmla="*/ 2339163 w 2376764"/>
                <a:gd name="connsiteY11" fmla="*/ 2158410 h 2165571"/>
                <a:gd name="connsiteX12" fmla="*/ 2328531 w 2376764"/>
                <a:gd name="connsiteY12" fmla="*/ 2158410 h 216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76764" h="2165571">
                  <a:moveTo>
                    <a:pt x="0" y="0"/>
                  </a:moveTo>
                  <a:cubicBezTo>
                    <a:pt x="23037" y="122274"/>
                    <a:pt x="46075" y="244549"/>
                    <a:pt x="74428" y="372140"/>
                  </a:cubicBezTo>
                  <a:cubicBezTo>
                    <a:pt x="102782" y="499731"/>
                    <a:pt x="134679" y="660992"/>
                    <a:pt x="170121" y="765545"/>
                  </a:cubicBezTo>
                  <a:cubicBezTo>
                    <a:pt x="205563" y="870099"/>
                    <a:pt x="256953" y="935666"/>
                    <a:pt x="287079" y="999461"/>
                  </a:cubicBezTo>
                  <a:cubicBezTo>
                    <a:pt x="317205" y="1063256"/>
                    <a:pt x="317205" y="1091610"/>
                    <a:pt x="350875" y="1148317"/>
                  </a:cubicBezTo>
                  <a:cubicBezTo>
                    <a:pt x="384545" y="1205024"/>
                    <a:pt x="432391" y="1268819"/>
                    <a:pt x="489098" y="1339703"/>
                  </a:cubicBezTo>
                  <a:cubicBezTo>
                    <a:pt x="545805" y="1410587"/>
                    <a:pt x="623778" y="1506280"/>
                    <a:pt x="691117" y="1573619"/>
                  </a:cubicBezTo>
                  <a:cubicBezTo>
                    <a:pt x="758456" y="1640958"/>
                    <a:pt x="809847" y="1690577"/>
                    <a:pt x="893135" y="1743740"/>
                  </a:cubicBezTo>
                  <a:cubicBezTo>
                    <a:pt x="976423" y="1796903"/>
                    <a:pt x="1079205" y="1846522"/>
                    <a:pt x="1190847" y="1892596"/>
                  </a:cubicBezTo>
                  <a:cubicBezTo>
                    <a:pt x="1302489" y="1938670"/>
                    <a:pt x="1442484" y="1988288"/>
                    <a:pt x="1562986" y="2020186"/>
                  </a:cubicBezTo>
                  <a:cubicBezTo>
                    <a:pt x="1683488" y="2052084"/>
                    <a:pt x="1913861" y="2083982"/>
                    <a:pt x="1913861" y="2083982"/>
                  </a:cubicBezTo>
                  <a:lnTo>
                    <a:pt x="2339163" y="2158410"/>
                  </a:lnTo>
                  <a:cubicBezTo>
                    <a:pt x="2408275" y="2170815"/>
                    <a:pt x="2368403" y="2164612"/>
                    <a:pt x="2328531" y="215841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32" name="Picture 31"/>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7763045" y="3985018"/>
              <a:ext cx="182880" cy="180975"/>
            </a:xfrm>
            <a:prstGeom prst="rect">
              <a:avLst/>
            </a:prstGeom>
          </p:spPr>
        </p:pic>
        <p:pic>
          <p:nvPicPr>
            <p:cNvPr id="33" name="Picture 32"/>
            <p:cNvPicPr>
              <a:picLocks noChangeAspect="1"/>
            </p:cNvPicPr>
            <p:nvPr>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4724257" y="1280163"/>
              <a:ext cx="135255" cy="161925"/>
            </a:xfrm>
            <a:prstGeom prst="rect">
              <a:avLst/>
            </a:prstGeom>
          </p:spPr>
        </p:pic>
      </p:grpSp>
      <mc:AlternateContent xmlns:mc="http://schemas.openxmlformats.org/markup-compatibility/2006" xmlns:a14="http://schemas.microsoft.com/office/drawing/2010/main">
        <mc:Choice Requires="a14">
          <p:sp>
            <p:nvSpPr>
              <p:cNvPr id="28" name="TextBox 27"/>
              <p:cNvSpPr txBox="1"/>
              <p:nvPr/>
            </p:nvSpPr>
            <p:spPr>
              <a:xfrm>
                <a:off x="129132" y="3827228"/>
                <a:ext cx="413320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Takto nejako by mohol vyzerať graf so záznamami trpaslíka tlačiča o hodnotách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pri vratnom izotermickom deji</a:t>
                </a:r>
              </a:p>
            </p:txBody>
          </p:sp>
        </mc:Choice>
        <mc:Fallback xmlns="">
          <p:sp>
            <p:nvSpPr>
              <p:cNvPr id="28" name="TextBox 27"/>
              <p:cNvSpPr txBox="1">
                <a:spLocks noRot="1" noChangeAspect="1" noMove="1" noResize="1" noEditPoints="1" noAdjustHandles="1" noChangeArrowheads="1" noChangeShapeType="1" noTextEdit="1"/>
              </p:cNvSpPr>
              <p:nvPr/>
            </p:nvSpPr>
            <p:spPr>
              <a:xfrm>
                <a:off x="129132" y="3827228"/>
                <a:ext cx="4133207" cy="923330"/>
              </a:xfrm>
              <a:prstGeom prst="rect">
                <a:avLst/>
              </a:prstGeom>
              <a:blipFill rotWithShape="0">
                <a:blip r:embed="rId14"/>
                <a:stretch>
                  <a:fillRect l="-1180" t="-3974" b="-9934"/>
                </a:stretch>
              </a:blipFill>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4346432" y="3859101"/>
                <a:ext cx="475847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Keď už máme záznam o pároch hodnôt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môžeme skusmo nájsť vzorec pre funkciu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tak, aby si namerané hodnoty „ľahli“ na graf tej funkcie. V dnešnej dobe to počítač urobí za okamih, voľakedy to dalo zrejme viac roboty. Experimentálne sa našlo, že rovnica izotermy je</a:t>
                </a:r>
              </a:p>
            </p:txBody>
          </p:sp>
        </mc:Choice>
        <mc:Fallback xmlns="">
          <p:sp>
            <p:nvSpPr>
              <p:cNvPr id="34" name="TextBox 33"/>
              <p:cNvSpPr txBox="1">
                <a:spLocks noRot="1" noChangeAspect="1" noMove="1" noResize="1" noEditPoints="1" noAdjustHandles="1" noChangeArrowheads="1" noChangeShapeType="1" noTextEdit="1"/>
              </p:cNvSpPr>
              <p:nvPr/>
            </p:nvSpPr>
            <p:spPr>
              <a:xfrm>
                <a:off x="4346432" y="3859101"/>
                <a:ext cx="4758477" cy="1754326"/>
              </a:xfrm>
              <a:prstGeom prst="rect">
                <a:avLst/>
              </a:prstGeom>
              <a:blipFill rotWithShape="0">
                <a:blip r:embed="rId15"/>
                <a:stretch>
                  <a:fillRect l="-1152" t="-1736" b="-4514"/>
                </a:stretch>
              </a:blipFill>
            </p:spPr>
            <p:txBody>
              <a:bodyPr/>
              <a:lstStyle/>
              <a:p>
                <a:r>
                  <a:rPr lang="sk-SK">
                    <a:noFill/>
                  </a:rPr>
                  <a:t> </a:t>
                </a:r>
              </a:p>
            </p:txBody>
          </p:sp>
        </mc:Fallback>
      </mc:AlternateContent>
      <p:pic>
        <p:nvPicPr>
          <p:cNvPr id="37" name="Picture 36"/>
          <p:cNvPicPr>
            <a:picLocks noChangeAspect="1"/>
          </p:cNvPicPr>
          <p:nvPr>
            <p:custDataLst>
              <p:tags r:id="rId1"/>
            </p:custDataLst>
          </p:nvPr>
        </p:nvPicPr>
        <p:blipFill>
          <a:blip r:embed="rId16" cstate="print">
            <a:extLst>
              <a:ext uri="{28A0092B-C50C-407E-A947-70E740481C1C}">
                <a14:useLocalDpi xmlns:a14="http://schemas.microsoft.com/office/drawing/2010/main" val="0"/>
              </a:ext>
            </a:extLst>
          </a:blip>
          <a:stretch>
            <a:fillRect/>
          </a:stretch>
        </p:blipFill>
        <p:spPr>
          <a:xfrm>
            <a:off x="5949089" y="5726128"/>
            <a:ext cx="1242060" cy="224790"/>
          </a:xfrm>
          <a:prstGeom prst="rect">
            <a:avLst/>
          </a:prstGeom>
        </p:spPr>
      </p:pic>
      <p:pic>
        <p:nvPicPr>
          <p:cNvPr id="38" name="Picture 37"/>
          <p:cNvPicPr>
            <a:picLocks noChangeAspect="1"/>
          </p:cNvPicPr>
          <p:nvPr>
            <p:custDataLst>
              <p:tags r:id="rId2"/>
            </p:custDataLst>
          </p:nvPr>
        </p:nvPicPr>
        <p:blipFill>
          <a:blip r:embed="rId17" cstate="print">
            <a:extLst>
              <a:ext uri="{28A0092B-C50C-407E-A947-70E740481C1C}">
                <a14:useLocalDpi xmlns:a14="http://schemas.microsoft.com/office/drawing/2010/main" val="0"/>
              </a:ext>
            </a:extLst>
          </a:blip>
          <a:stretch>
            <a:fillRect/>
          </a:stretch>
        </p:blipFill>
        <p:spPr>
          <a:xfrm>
            <a:off x="1457266" y="1083875"/>
            <a:ext cx="594360" cy="224790"/>
          </a:xfrm>
          <a:prstGeom prst="rect">
            <a:avLst/>
          </a:prstGeom>
          <a:ln>
            <a:solidFill>
              <a:schemeClr val="tx1"/>
            </a:solidFill>
          </a:ln>
        </p:spPr>
      </p:pic>
      <p:cxnSp>
        <p:nvCxnSpPr>
          <p:cNvPr id="40" name="Straight Arrow Connector 39"/>
          <p:cNvCxnSpPr>
            <a:stCxn id="38" idx="1"/>
            <a:endCxn id="17" idx="0"/>
          </p:cNvCxnSpPr>
          <p:nvPr/>
        </p:nvCxnSpPr>
        <p:spPr>
          <a:xfrm flipH="1">
            <a:off x="1313250" y="1196270"/>
            <a:ext cx="144016" cy="312237"/>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p:custDataLst>
              <p:tags r:id="rId3"/>
            </p:custDataLst>
          </p:nvPr>
        </p:nvPicPr>
        <p:blipFill>
          <a:blip r:embed="rId18" cstate="print">
            <a:extLst>
              <a:ext uri="{28A0092B-C50C-407E-A947-70E740481C1C}">
                <a14:useLocalDpi xmlns:a14="http://schemas.microsoft.com/office/drawing/2010/main" val="0"/>
              </a:ext>
            </a:extLst>
          </a:blip>
          <a:stretch>
            <a:fillRect/>
          </a:stretch>
        </p:blipFill>
        <p:spPr>
          <a:xfrm>
            <a:off x="3288329" y="2498788"/>
            <a:ext cx="600075" cy="224790"/>
          </a:xfrm>
          <a:prstGeom prst="rect">
            <a:avLst/>
          </a:prstGeom>
        </p:spPr>
      </p:pic>
      <p:cxnSp>
        <p:nvCxnSpPr>
          <p:cNvPr id="43" name="Straight Arrow Connector 42"/>
          <p:cNvCxnSpPr/>
          <p:nvPr/>
        </p:nvCxnSpPr>
        <p:spPr>
          <a:xfrm flipH="1">
            <a:off x="3144313" y="2611183"/>
            <a:ext cx="144016" cy="312237"/>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custDataLst>
              <p:tags r:id="rId4"/>
            </p:custDataLst>
          </p:nvPr>
        </p:nvPicPr>
        <p:blipFill>
          <a:blip r:embed="rId19" cstate="print">
            <a:extLst>
              <a:ext uri="{28A0092B-C50C-407E-A947-70E740481C1C}">
                <a14:useLocalDpi xmlns:a14="http://schemas.microsoft.com/office/drawing/2010/main" val="0"/>
              </a:ext>
            </a:extLst>
          </a:blip>
          <a:stretch>
            <a:fillRect/>
          </a:stretch>
        </p:blipFill>
        <p:spPr>
          <a:xfrm>
            <a:off x="5840113" y="6232765"/>
            <a:ext cx="1327785" cy="224790"/>
          </a:xfrm>
          <a:prstGeom prst="rect">
            <a:avLst/>
          </a:prstGeom>
        </p:spPr>
      </p:pic>
      <p:sp>
        <p:nvSpPr>
          <p:cNvPr id="46" name="Rectangle 45"/>
          <p:cNvSpPr/>
          <p:nvPr/>
        </p:nvSpPr>
        <p:spPr>
          <a:xfrm>
            <a:off x="5266967" y="5625912"/>
            <a:ext cx="2473385" cy="10356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TextBox 46"/>
          <p:cNvSpPr txBox="1"/>
          <p:nvPr/>
        </p:nvSpPr>
        <p:spPr>
          <a:xfrm>
            <a:off x="2627614" y="5978758"/>
            <a:ext cx="2400201" cy="369332"/>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Boyle Mariottov zákon:</a:t>
            </a:r>
          </a:p>
        </p:txBody>
      </p:sp>
    </p:spTree>
    <p:extLst>
      <p:ext uri="{BB962C8B-B14F-4D97-AF65-F5344CB8AC3E}">
        <p14:creationId xmlns:p14="http://schemas.microsoft.com/office/powerpoint/2010/main" val="4287364045"/>
      </p:ext>
    </p:extLst>
  </p:cSld>
  <p:clrMapOvr>
    <a:masterClrMapping/>
  </p:clrMapOvr>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69432" y="53736"/>
            <a:ext cx="60486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Izotermy ideálneho plynu</a:t>
            </a:r>
          </a:p>
        </p:txBody>
      </p:sp>
      <mc:AlternateContent xmlns:mc="http://schemas.openxmlformats.org/markup-compatibility/2006" xmlns:a14="http://schemas.microsoft.com/office/drawing/2010/main">
        <mc:Choice Requires="a14">
          <p:sp>
            <p:nvSpPr>
              <p:cNvPr id="4" name="TextBox 3"/>
              <p:cNvSpPr txBox="1"/>
              <p:nvPr/>
            </p:nvSpPr>
            <p:spPr>
              <a:xfrm>
                <a:off x="40552" y="443714"/>
                <a:ext cx="8995944"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Boyle Mariottov zákon nie je absolútne presný, pre reálne plyny platí dosť dobre len v istej oblasti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r>
                      <a:rPr kumimoji="0" lang="sk-SK"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diagramu a presne platí len pre hypotetické ideálne plyny. To sú také, ktorých molekuly sa navzájom „necítia“ (neinteragujú). Na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r>
                      <a:rPr kumimoji="0" lang="sk-SK"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diagrame ideálneho plynu si môžeme dopredu nakresliť sústavu izoterm pre rôzne konštantné teploty. Bude to vyzerať ako na tomto obrázku pre teploty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&lt;…</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0552" y="443714"/>
                <a:ext cx="8995944" cy="1754326"/>
              </a:xfrm>
              <a:prstGeom prst="rect">
                <a:avLst/>
              </a:prstGeom>
              <a:blipFill rotWithShape="0">
                <a:blip r:embed="rId10"/>
                <a:stretch>
                  <a:fillRect l="-610" t="-2083" r="-271"/>
                </a:stretch>
              </a:blipFill>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2846" y="4498606"/>
                <a:ext cx="8993649"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Rovnovážnemu stavu stále zodpovedá bod na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r>
                      <a:rPr kumimoji="0" lang="sk-SK"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diagrame, ale ak sú na diagrame predkreslené označené izotermy, potom pre znázornený bod môžeme odčítať nielen hodnoty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na osiach ale môžeme určiť aj teplotu toho stavu tak že zistíme medzi ktorými izotermami sa nachádza a potom interpoláciou zistíme teplotu aj trochu presnejšie Napríklad, len tak od oka, červený bod na obrázku leží približne v 1/3 vzdialenosti medzi izotermami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ub>
                    </m:sSub>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Teplota teda bude približne </a:t>
                </a:r>
              </a:p>
            </p:txBody>
          </p:sp>
        </mc:Choice>
        <mc:Fallback xmlns="">
          <p:sp>
            <p:nvSpPr>
              <p:cNvPr id="15" name="TextBox 14"/>
              <p:cNvSpPr txBox="1">
                <a:spLocks noRot="1" noChangeAspect="1" noMove="1" noResize="1" noEditPoints="1" noAdjustHandles="1" noChangeArrowheads="1" noChangeShapeType="1" noTextEdit="1"/>
              </p:cNvSpPr>
              <p:nvPr/>
            </p:nvSpPr>
            <p:spPr>
              <a:xfrm>
                <a:off x="42846" y="4498606"/>
                <a:ext cx="8993649" cy="1754326"/>
              </a:xfrm>
              <a:prstGeom prst="rect">
                <a:avLst/>
              </a:prstGeom>
              <a:blipFill rotWithShape="0">
                <a:blip r:embed="rId11"/>
                <a:stretch>
                  <a:fillRect l="-542" t="-2083" r="-68" b="-4514"/>
                </a:stretch>
              </a:blipFill>
            </p:spPr>
            <p:txBody>
              <a:bodyPr/>
              <a:lstStyle/>
              <a:p>
                <a:r>
                  <a:rPr lang="sk-SK">
                    <a:noFill/>
                  </a:rPr>
                  <a:t> </a:t>
                </a:r>
              </a:p>
            </p:txBody>
          </p:sp>
        </mc:Fallback>
      </mc:AlternateContent>
      <p:grpSp>
        <p:nvGrpSpPr>
          <p:cNvPr id="7" name="Group 6"/>
          <p:cNvGrpSpPr/>
          <p:nvPr/>
        </p:nvGrpSpPr>
        <p:grpSpPr>
          <a:xfrm>
            <a:off x="3203848" y="1916832"/>
            <a:ext cx="2878533" cy="2613185"/>
            <a:chOff x="3061619" y="2311600"/>
            <a:chExt cx="3264297" cy="3010505"/>
          </a:xfrm>
        </p:grpSpPr>
        <p:pic>
          <p:nvPicPr>
            <p:cNvPr id="2" name="Picture 2" descr="https://upload.wikimedia.org/wikipedia/commons/thumb/e/e2/Ideal_gas_isotherms.png/800px-Ideal_gas_isotherms.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61619" y="2311600"/>
              <a:ext cx="3264297" cy="30105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4067944" y="4264408"/>
              <a:ext cx="118682" cy="138684"/>
            </a:xfrm>
            <a:prstGeom prst="rect">
              <a:avLst/>
            </a:prstGeom>
          </p:spPr>
        </p:pic>
        <p:pic>
          <p:nvPicPr>
            <p:cNvPr id="8" name="Picture 7"/>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4453318" y="3976376"/>
              <a:ext cx="122682" cy="138684"/>
            </a:xfrm>
            <a:prstGeom prst="rect">
              <a:avLst/>
            </a:prstGeom>
          </p:spPr>
        </p:pic>
        <p:pic>
          <p:nvPicPr>
            <p:cNvPr id="10" name="Picture 9"/>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4665342" y="3710117"/>
              <a:ext cx="124016" cy="141351"/>
            </a:xfrm>
            <a:prstGeom prst="rect">
              <a:avLst/>
            </a:prstGeom>
          </p:spPr>
        </p:pic>
        <p:pic>
          <p:nvPicPr>
            <p:cNvPr id="12" name="Picture 11"/>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4817742" y="3511670"/>
              <a:ext cx="126683" cy="138684"/>
            </a:xfrm>
            <a:prstGeom prst="rect">
              <a:avLst/>
            </a:prstGeom>
          </p:spPr>
        </p:pic>
        <p:pic>
          <p:nvPicPr>
            <p:cNvPr id="14" name="Picture 13"/>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4970142" y="3313225"/>
              <a:ext cx="122682" cy="141351"/>
            </a:xfrm>
            <a:prstGeom prst="rect">
              <a:avLst/>
            </a:prstGeom>
          </p:spPr>
        </p:pic>
        <p:sp>
          <p:nvSpPr>
            <p:cNvPr id="16" name="Oval 15"/>
            <p:cNvSpPr/>
            <p:nvPr/>
          </p:nvSpPr>
          <p:spPr>
            <a:xfrm>
              <a:off x="4417314" y="3499827"/>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9" name="Picture 8"/>
          <p:cNvPicPr>
            <a:picLocks noChangeAspect="1"/>
          </p:cNvPicPr>
          <p:nvPr>
            <p:custDataLst>
              <p:tags r:id="rId1"/>
            </p:custDataLst>
          </p:nvPr>
        </p:nvPicPr>
        <p:blipFill>
          <a:blip r:embed="rId18" cstate="print">
            <a:extLst>
              <a:ext uri="{28A0092B-C50C-407E-A947-70E740481C1C}">
                <a14:useLocalDpi xmlns:a14="http://schemas.microsoft.com/office/drawing/2010/main" val="0"/>
              </a:ext>
            </a:extLst>
          </a:blip>
          <a:stretch>
            <a:fillRect/>
          </a:stretch>
        </p:blipFill>
        <p:spPr>
          <a:xfrm>
            <a:off x="3813089" y="6132088"/>
            <a:ext cx="1344168" cy="469773"/>
          </a:xfrm>
          <a:prstGeom prst="rect">
            <a:avLst/>
          </a:prstGeom>
        </p:spPr>
      </p:pic>
    </p:spTree>
    <p:extLst>
      <p:ext uri="{BB962C8B-B14F-4D97-AF65-F5344CB8AC3E}">
        <p14:creationId xmlns:p14="http://schemas.microsoft.com/office/powerpoint/2010/main" val="1494045672"/>
      </p:ext>
    </p:extLst>
  </p:cSld>
  <p:clrMapOvr>
    <a:masterClrMapping/>
  </p:clrMapOvr>
  <p:extLst mod="1"/>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5736" y="332656"/>
            <a:ext cx="446449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Izobarický dej</a:t>
            </a:r>
          </a:p>
        </p:txBody>
      </p:sp>
      <mc:AlternateContent xmlns:mc="http://schemas.openxmlformats.org/markup-compatibility/2006" xmlns:a14="http://schemas.microsoft.com/office/drawing/2010/main">
        <mc:Choice Requires="a14">
          <p:sp>
            <p:nvSpPr>
              <p:cNvPr id="4" name="TextBox 3"/>
              <p:cNvSpPr txBox="1"/>
              <p:nvPr/>
            </p:nvSpPr>
            <p:spPr>
              <a:xfrm>
                <a:off x="179512" y="980728"/>
                <a:ext cx="8856984"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Idea je zistiť, ako sa mení objem plynu s teplotou pri konštantnom tlaku, napríklad chcem zvýšiť teplotu z</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na</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&gt;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_1</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a:t>
                </a:r>
                <a:r>
                  <a:rPr kumimoji="0" lang="sk-SK" sz="1800" b="0" i="0" u="none" strike="noStrike" kern="1200" cap="none" spc="0" normalizeH="0" baseline="0" noProof="0" dirty="0">
                    <a:ln>
                      <a:noFill/>
                    </a:ln>
                    <a:solidFill>
                      <a:prstClr val="black"/>
                    </a:solidFill>
                    <a:effectLst/>
                    <a:uLnTx/>
                    <a:uFillTx/>
                    <a:latin typeface="Calibri"/>
                    <a:ea typeface="+mn-ea"/>
                    <a:cs typeface="+mn-cs"/>
                  </a:rPr>
                  <a:t>  Experiment sa dá vykonať za pomoci tlačiča a kuriča. Kuričovi poviem, aby kontrolovaným prenosom tepla pomaly zvyšoval teplotu až na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a:t>
                </a:r>
                <a:r>
                  <a:rPr kumimoji="0" lang="sk-SK" sz="1800" b="0" i="0" u="none" strike="noStrike" kern="1200" cap="none" spc="0" normalizeH="0" baseline="0" noProof="0" dirty="0">
                    <a:ln>
                      <a:noFill/>
                    </a:ln>
                    <a:solidFill>
                      <a:prstClr val="black"/>
                    </a:solidFill>
                    <a:effectLst/>
                    <a:uLnTx/>
                    <a:uFillTx/>
                    <a:latin typeface="Calibri"/>
                    <a:ea typeface="+mn-ea"/>
                    <a:cs typeface="+mn-cs"/>
                  </a:rPr>
                  <a:t> A to tak, aby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tlačič</a:t>
                </a:r>
                <a:r>
                  <a:rPr kumimoji="0" lang="sk-SK" sz="1800" b="0" i="0" u="none" strike="noStrike" kern="1200" cap="none" spc="0" normalizeH="0" baseline="0" noProof="0" dirty="0">
                    <a:ln>
                      <a:noFill/>
                    </a:ln>
                    <a:solidFill>
                      <a:prstClr val="black"/>
                    </a:solidFill>
                    <a:effectLst/>
                    <a:uLnTx/>
                    <a:uFillTx/>
                    <a:latin typeface="Calibri"/>
                    <a:ea typeface="+mn-ea"/>
                    <a:cs typeface="+mn-cs"/>
                  </a:rPr>
                  <a:t> stíhal udržiavať konštantný tlak.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Tlačičovi dám komplikovanejší príkaz: „Sleduj tlakomer a snaž sa udržať konštantný tlak počas toho ako bude kurič „kúriť“. Ak bude mať tlak tendenciu stúpať, máličko posuň piest doprava aby si zväčšil objem a tlak sa vrátil na požadovanú hodnotu. Ak naopak tlak začne klesať, potlač trošku piest doľava aby si zmenšil objem a tlak naspäť stúpol na požadovanú hodnotu.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 priebehu deja zapisujte dvojice hodnôt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Experiment na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r>
                      <a:rPr kumimoji="0" lang="sk-SK"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diagrame  dopadne</a:t>
                </a:r>
              </a:p>
            </p:txBody>
          </p:sp>
        </mc:Choice>
        <mc:Fallback xmlns="">
          <p:sp>
            <p:nvSpPr>
              <p:cNvPr id="4" name="TextBox 3"/>
              <p:cNvSpPr txBox="1">
                <a:spLocks noRot="1" noChangeAspect="1" noMove="1" noResize="1" noEditPoints="1" noAdjustHandles="1" noChangeArrowheads="1" noChangeShapeType="1" noTextEdit="1"/>
              </p:cNvSpPr>
              <p:nvPr/>
            </p:nvSpPr>
            <p:spPr>
              <a:xfrm>
                <a:off x="179512" y="980728"/>
                <a:ext cx="8856984" cy="2862322"/>
              </a:xfrm>
              <a:prstGeom prst="rect">
                <a:avLst/>
              </a:prstGeom>
              <a:blipFill rotWithShape="0">
                <a:blip r:embed="rId9"/>
                <a:stretch>
                  <a:fillRect l="-551" t="-1279" r="-688" b="-2559"/>
                </a:stretch>
              </a:blipFill>
            </p:spPr>
            <p:txBody>
              <a:bodyPr/>
              <a:lstStyle/>
              <a:p>
                <a:r>
                  <a:rPr lang="sk-SK">
                    <a:noFill/>
                  </a:rPr>
                  <a:t> </a:t>
                </a:r>
              </a:p>
            </p:txBody>
          </p:sp>
        </mc:Fallback>
      </mc:AlternateContent>
      <p:grpSp>
        <p:nvGrpSpPr>
          <p:cNvPr id="5" name="Group 4"/>
          <p:cNvGrpSpPr/>
          <p:nvPr/>
        </p:nvGrpSpPr>
        <p:grpSpPr>
          <a:xfrm>
            <a:off x="323528" y="4296093"/>
            <a:ext cx="3168352" cy="1656184"/>
            <a:chOff x="323529" y="764704"/>
            <a:chExt cx="6984775" cy="3929445"/>
          </a:xfrm>
        </p:grpSpPr>
        <p:pic>
          <p:nvPicPr>
            <p:cNvPr id="6" name="Picture 5" descr="http://www.disneyclips.com/imagesnewb4/imageslwrakr01/clipsneezy3.gif"/>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5274"/>
            <a:stretch/>
          </p:blipFill>
          <p:spPr bwMode="auto">
            <a:xfrm>
              <a:off x="5722503" y="1634563"/>
              <a:ext cx="1585801" cy="187011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p:nvPr/>
          </p:nvSpPr>
          <p:spPr>
            <a:xfrm>
              <a:off x="1849882" y="2194299"/>
              <a:ext cx="3344537" cy="1518944"/>
            </a:xfrm>
            <a:custGeom>
              <a:avLst/>
              <a:gdLst>
                <a:gd name="connsiteX0" fmla="*/ 0 w 2736304"/>
                <a:gd name="connsiteY0" fmla="*/ 0 h 1224136"/>
                <a:gd name="connsiteX1" fmla="*/ 2736304 w 2736304"/>
                <a:gd name="connsiteY1" fmla="*/ 0 h 1224136"/>
                <a:gd name="connsiteX2" fmla="*/ 2736304 w 2736304"/>
                <a:gd name="connsiteY2" fmla="*/ 1224136 h 1224136"/>
                <a:gd name="connsiteX3" fmla="*/ 0 w 2736304"/>
                <a:gd name="connsiteY3" fmla="*/ 1224136 h 1224136"/>
                <a:gd name="connsiteX4" fmla="*/ 0 w 2736304"/>
                <a:gd name="connsiteY4" fmla="*/ 0 h 1224136"/>
                <a:gd name="connsiteX0" fmla="*/ 0 w 2739677"/>
                <a:gd name="connsiteY0" fmla="*/ 0 h 1224136"/>
                <a:gd name="connsiteX1" fmla="*/ 2736304 w 2739677"/>
                <a:gd name="connsiteY1" fmla="*/ 0 h 1224136"/>
                <a:gd name="connsiteX2" fmla="*/ 2739677 w 2739677"/>
                <a:gd name="connsiteY2" fmla="*/ 567964 h 1224136"/>
                <a:gd name="connsiteX3" fmla="*/ 2736304 w 2739677"/>
                <a:gd name="connsiteY3" fmla="*/ 1224136 h 1224136"/>
                <a:gd name="connsiteX4" fmla="*/ 0 w 2739677"/>
                <a:gd name="connsiteY4" fmla="*/ 1224136 h 1224136"/>
                <a:gd name="connsiteX5" fmla="*/ 0 w 2739677"/>
                <a:gd name="connsiteY5" fmla="*/ 0 h 1224136"/>
                <a:gd name="connsiteX0" fmla="*/ 2739677 w 2831117"/>
                <a:gd name="connsiteY0" fmla="*/ 567964 h 1224136"/>
                <a:gd name="connsiteX1" fmla="*/ 2736304 w 2831117"/>
                <a:gd name="connsiteY1" fmla="*/ 1224136 h 1224136"/>
                <a:gd name="connsiteX2" fmla="*/ 0 w 2831117"/>
                <a:gd name="connsiteY2" fmla="*/ 1224136 h 1224136"/>
                <a:gd name="connsiteX3" fmla="*/ 0 w 2831117"/>
                <a:gd name="connsiteY3" fmla="*/ 0 h 1224136"/>
                <a:gd name="connsiteX4" fmla="*/ 2736304 w 2831117"/>
                <a:gd name="connsiteY4" fmla="*/ 0 h 1224136"/>
                <a:gd name="connsiteX5" fmla="*/ 2831117 w 2831117"/>
                <a:gd name="connsiteY5" fmla="*/ 659404 h 1224136"/>
                <a:gd name="connsiteX0" fmla="*/ 2739677 w 2739677"/>
                <a:gd name="connsiteY0" fmla="*/ 567964 h 1224136"/>
                <a:gd name="connsiteX1" fmla="*/ 2736304 w 2739677"/>
                <a:gd name="connsiteY1" fmla="*/ 1224136 h 1224136"/>
                <a:gd name="connsiteX2" fmla="*/ 0 w 2739677"/>
                <a:gd name="connsiteY2" fmla="*/ 1224136 h 1224136"/>
                <a:gd name="connsiteX3" fmla="*/ 0 w 2739677"/>
                <a:gd name="connsiteY3" fmla="*/ 0 h 1224136"/>
                <a:gd name="connsiteX4" fmla="*/ 2736304 w 2739677"/>
                <a:gd name="connsiteY4" fmla="*/ 0 h 1224136"/>
                <a:gd name="connsiteX0" fmla="*/ 2736304 w 2736304"/>
                <a:gd name="connsiteY0" fmla="*/ 1224136 h 1224136"/>
                <a:gd name="connsiteX1" fmla="*/ 0 w 2736304"/>
                <a:gd name="connsiteY1" fmla="*/ 1224136 h 1224136"/>
                <a:gd name="connsiteX2" fmla="*/ 0 w 2736304"/>
                <a:gd name="connsiteY2" fmla="*/ 0 h 1224136"/>
                <a:gd name="connsiteX3" fmla="*/ 2736304 w 2736304"/>
                <a:gd name="connsiteY3" fmla="*/ 0 h 1224136"/>
              </a:gdLst>
              <a:ahLst/>
              <a:cxnLst>
                <a:cxn ang="0">
                  <a:pos x="connsiteX0" y="connsiteY0"/>
                </a:cxn>
                <a:cxn ang="0">
                  <a:pos x="connsiteX1" y="connsiteY1"/>
                </a:cxn>
                <a:cxn ang="0">
                  <a:pos x="connsiteX2" y="connsiteY2"/>
                </a:cxn>
                <a:cxn ang="0">
                  <a:pos x="connsiteX3" y="connsiteY3"/>
                </a:cxn>
              </a:cxnLst>
              <a:rect l="l" t="t" r="r" b="b"/>
              <a:pathLst>
                <a:path w="2736304" h="1224136">
                  <a:moveTo>
                    <a:pt x="2736304" y="1224136"/>
                  </a:moveTo>
                  <a:lnTo>
                    <a:pt x="0" y="1224136"/>
                  </a:lnTo>
                  <a:lnTo>
                    <a:pt x="0" y="0"/>
                  </a:lnTo>
                  <a:lnTo>
                    <a:pt x="2736304"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4226263" y="2909096"/>
              <a:ext cx="1502870" cy="100872"/>
            </a:xfrm>
            <a:prstGeom prst="rect">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2" descr="http://www.ferro.pl/foto/1/d/M6310A.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73853" y="1122103"/>
              <a:ext cx="997413" cy="100742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7"/>
            <p:cNvSpPr/>
            <p:nvPr/>
          </p:nvSpPr>
          <p:spPr>
            <a:xfrm>
              <a:off x="2064899" y="2055181"/>
              <a:ext cx="176028" cy="166437"/>
            </a:xfrm>
            <a:custGeom>
              <a:avLst/>
              <a:gdLst>
                <a:gd name="connsiteX0" fmla="*/ 0 w 144016"/>
                <a:gd name="connsiteY0" fmla="*/ 0 h 134134"/>
                <a:gd name="connsiteX1" fmla="*/ 144016 w 144016"/>
                <a:gd name="connsiteY1" fmla="*/ 0 h 134134"/>
                <a:gd name="connsiteX2" fmla="*/ 144016 w 144016"/>
                <a:gd name="connsiteY2" fmla="*/ 134134 h 134134"/>
                <a:gd name="connsiteX3" fmla="*/ 0 w 144016"/>
                <a:gd name="connsiteY3" fmla="*/ 134134 h 134134"/>
                <a:gd name="connsiteX4" fmla="*/ 0 w 144016"/>
                <a:gd name="connsiteY4" fmla="*/ 0 h 134134"/>
                <a:gd name="connsiteX0" fmla="*/ 0 w 144016"/>
                <a:gd name="connsiteY0" fmla="*/ 0 h 134134"/>
                <a:gd name="connsiteX1" fmla="*/ 144016 w 144016"/>
                <a:gd name="connsiteY1" fmla="*/ 0 h 134134"/>
                <a:gd name="connsiteX2" fmla="*/ 144016 w 144016"/>
                <a:gd name="connsiteY2" fmla="*/ 134134 h 134134"/>
                <a:gd name="connsiteX3" fmla="*/ 71313 w 144016"/>
                <a:gd name="connsiteY3" fmla="*/ 130622 h 134134"/>
                <a:gd name="connsiteX4" fmla="*/ 0 w 144016"/>
                <a:gd name="connsiteY4" fmla="*/ 134134 h 134134"/>
                <a:gd name="connsiteX5" fmla="*/ 0 w 144016"/>
                <a:gd name="connsiteY5" fmla="*/ 0 h 134134"/>
                <a:gd name="connsiteX0" fmla="*/ 71313 w 162753"/>
                <a:gd name="connsiteY0" fmla="*/ 130622 h 222062"/>
                <a:gd name="connsiteX1" fmla="*/ 0 w 162753"/>
                <a:gd name="connsiteY1" fmla="*/ 134134 h 222062"/>
                <a:gd name="connsiteX2" fmla="*/ 0 w 162753"/>
                <a:gd name="connsiteY2" fmla="*/ 0 h 222062"/>
                <a:gd name="connsiteX3" fmla="*/ 144016 w 162753"/>
                <a:gd name="connsiteY3" fmla="*/ 0 h 222062"/>
                <a:gd name="connsiteX4" fmla="*/ 144016 w 162753"/>
                <a:gd name="connsiteY4" fmla="*/ 134134 h 222062"/>
                <a:gd name="connsiteX5" fmla="*/ 162753 w 162753"/>
                <a:gd name="connsiteY5" fmla="*/ 222062 h 222062"/>
                <a:gd name="connsiteX0" fmla="*/ 71313 w 144016"/>
                <a:gd name="connsiteY0" fmla="*/ 130622 h 134134"/>
                <a:gd name="connsiteX1" fmla="*/ 0 w 144016"/>
                <a:gd name="connsiteY1" fmla="*/ 134134 h 134134"/>
                <a:gd name="connsiteX2" fmla="*/ 0 w 144016"/>
                <a:gd name="connsiteY2" fmla="*/ 0 h 134134"/>
                <a:gd name="connsiteX3" fmla="*/ 144016 w 144016"/>
                <a:gd name="connsiteY3" fmla="*/ 0 h 134134"/>
                <a:gd name="connsiteX4" fmla="*/ 144016 w 144016"/>
                <a:gd name="connsiteY4" fmla="*/ 134134 h 134134"/>
                <a:gd name="connsiteX0" fmla="*/ 0 w 144016"/>
                <a:gd name="connsiteY0" fmla="*/ 134134 h 134134"/>
                <a:gd name="connsiteX1" fmla="*/ 0 w 144016"/>
                <a:gd name="connsiteY1" fmla="*/ 0 h 134134"/>
                <a:gd name="connsiteX2" fmla="*/ 144016 w 144016"/>
                <a:gd name="connsiteY2" fmla="*/ 0 h 134134"/>
                <a:gd name="connsiteX3" fmla="*/ 144016 w 144016"/>
                <a:gd name="connsiteY3" fmla="*/ 134134 h 134134"/>
              </a:gdLst>
              <a:ahLst/>
              <a:cxnLst>
                <a:cxn ang="0">
                  <a:pos x="connsiteX0" y="connsiteY0"/>
                </a:cxn>
                <a:cxn ang="0">
                  <a:pos x="connsiteX1" y="connsiteY1"/>
                </a:cxn>
                <a:cxn ang="0">
                  <a:pos x="connsiteX2" y="connsiteY2"/>
                </a:cxn>
                <a:cxn ang="0">
                  <a:pos x="connsiteX3" y="connsiteY3"/>
                </a:cxn>
              </a:cxnLst>
              <a:rect l="l" t="t" r="r" b="b"/>
              <a:pathLst>
                <a:path w="144016" h="134134">
                  <a:moveTo>
                    <a:pt x="0" y="134134"/>
                  </a:moveTo>
                  <a:lnTo>
                    <a:pt x="0" y="0"/>
                  </a:lnTo>
                  <a:lnTo>
                    <a:pt x="144016" y="0"/>
                  </a:lnTo>
                  <a:lnTo>
                    <a:pt x="144016" y="134134"/>
                  </a:lnTo>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4" descr="https://openclipart.org/image/2400px/svg_to_png/173046/thermometer-taller.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94065" y="764704"/>
              <a:ext cx="1056170" cy="17856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3962221" y="2819747"/>
              <a:ext cx="186276" cy="229287"/>
            </a:xfrm>
            <a:prstGeom prst="rect">
              <a:avLst/>
            </a:prstGeom>
          </p:spPr>
        </p:pic>
        <p:pic>
          <p:nvPicPr>
            <p:cNvPr id="13" name="Picture 12"/>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1497825" y="1568851"/>
              <a:ext cx="165320" cy="200921"/>
            </a:xfrm>
            <a:prstGeom prst="rect">
              <a:avLst/>
            </a:prstGeom>
          </p:spPr>
        </p:pic>
        <p:pic>
          <p:nvPicPr>
            <p:cNvPr id="14" name="Picture 13"/>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522150" y="943403"/>
              <a:ext cx="95466" cy="200921"/>
            </a:xfrm>
            <a:prstGeom prst="rect">
              <a:avLst/>
            </a:prstGeom>
          </p:spPr>
        </p:pic>
        <p:sp>
          <p:nvSpPr>
            <p:cNvPr id="15" name="Rectangle 14"/>
            <p:cNvSpPr/>
            <p:nvPr/>
          </p:nvSpPr>
          <p:spPr>
            <a:xfrm>
              <a:off x="4226263" y="2249464"/>
              <a:ext cx="264042" cy="1408615"/>
            </a:xfrm>
            <a:prstGeom prst="rect">
              <a:avLst/>
            </a:prstGeom>
            <a:solidFill>
              <a:srgbClr val="00B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00B050"/>
                </a:solidFill>
                <a:effectLst/>
                <a:uLnTx/>
                <a:uFillTx/>
                <a:latin typeface="Calibri"/>
                <a:ea typeface="+mn-ea"/>
                <a:cs typeface="+mn-cs"/>
              </a:endParaRPr>
            </a:p>
          </p:txBody>
        </p:sp>
        <p:pic>
          <p:nvPicPr>
            <p:cNvPr id="16" name="Picture 2" descr="Image result for working dwar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203848" y="3789040"/>
              <a:ext cx="576064" cy="890062"/>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rot="5400000">
              <a:off x="1697989" y="3853317"/>
              <a:ext cx="919884" cy="616099"/>
              <a:chOff x="1814430" y="5229200"/>
              <a:chExt cx="1101386" cy="720080"/>
            </a:xfrm>
          </p:grpSpPr>
          <p:sp>
            <p:nvSpPr>
              <p:cNvPr id="23" name="Rectangle 22"/>
              <p:cNvSpPr/>
              <p:nvPr/>
            </p:nvSpPr>
            <p:spPr>
              <a:xfrm>
                <a:off x="1814430" y="5373216"/>
                <a:ext cx="216024" cy="43204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2051720" y="5229200"/>
                <a:ext cx="864096" cy="720080"/>
              </a:xfrm>
              <a:prstGeom prst="rect">
                <a:avLst/>
              </a:prstGeom>
              <a:solidFill>
                <a:srgbClr val="FF99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8" name="Picture 4" descr="https://openclipart.org/image/2400px/svg_to_png/173046/thermometer-taller.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6200000">
              <a:off x="667690" y="2912941"/>
              <a:ext cx="1071603" cy="17599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17"/>
            <a:stretch>
              <a:fillRect/>
            </a:stretch>
          </p:blipFill>
          <p:spPr>
            <a:xfrm>
              <a:off x="2483768" y="3827140"/>
              <a:ext cx="432048" cy="400910"/>
            </a:xfrm>
            <a:prstGeom prst="rect">
              <a:avLst/>
            </a:prstGeom>
          </p:spPr>
        </p:pic>
        <p:pic>
          <p:nvPicPr>
            <p:cNvPr id="20" name="Picture 19"/>
            <p:cNvPicPr>
              <a:picLocks noChangeAspect="1"/>
            </p:cNvPicPr>
            <p:nvPr/>
          </p:nvPicPr>
          <p:blipFill>
            <a:blip r:embed="rId17">
              <a:duotone>
                <a:schemeClr val="accent1">
                  <a:shade val="45000"/>
                  <a:satMod val="135000"/>
                </a:schemeClr>
                <a:prstClr val="white"/>
              </a:duotone>
            </a:blip>
            <a:stretch>
              <a:fillRect/>
            </a:stretch>
          </p:blipFill>
          <p:spPr>
            <a:xfrm flipV="1">
              <a:off x="2483768" y="4298429"/>
              <a:ext cx="426455" cy="395720"/>
            </a:xfrm>
            <a:prstGeom prst="rect">
              <a:avLst/>
            </a:prstGeom>
          </p:spPr>
        </p:pic>
        <p:cxnSp>
          <p:nvCxnSpPr>
            <p:cNvPr id="21" name="Straight Arrow Connector 20"/>
            <p:cNvCxnSpPr/>
            <p:nvPr/>
          </p:nvCxnSpPr>
          <p:spPr>
            <a:xfrm>
              <a:off x="2915816" y="4120505"/>
              <a:ext cx="288032" cy="0"/>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925341" y="4393679"/>
              <a:ext cx="288032" cy="0"/>
            </a:xfrm>
            <a:prstGeom prst="straightConnector1">
              <a:avLst/>
            </a:prstGeom>
            <a:ln w="2857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3479266" y="3775558"/>
            <a:ext cx="554461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nejako takto:</a:t>
            </a:r>
          </a:p>
        </p:txBody>
      </p:sp>
      <p:cxnSp>
        <p:nvCxnSpPr>
          <p:cNvPr id="27" name="Straight Connector 26"/>
          <p:cNvCxnSpPr/>
          <p:nvPr/>
        </p:nvCxnSpPr>
        <p:spPr>
          <a:xfrm>
            <a:off x="4283968" y="4371411"/>
            <a:ext cx="0" cy="18991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283968" y="6270610"/>
            <a:ext cx="30243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5076056" y="5661248"/>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Oval 30"/>
          <p:cNvSpPr/>
          <p:nvPr/>
        </p:nvSpPr>
        <p:spPr>
          <a:xfrm>
            <a:off x="5364088" y="5589240"/>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Oval 31"/>
          <p:cNvSpPr/>
          <p:nvPr/>
        </p:nvSpPr>
        <p:spPr>
          <a:xfrm>
            <a:off x="5652120" y="5517232"/>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Oval 32"/>
          <p:cNvSpPr/>
          <p:nvPr/>
        </p:nvSpPr>
        <p:spPr>
          <a:xfrm>
            <a:off x="5940152" y="5445224"/>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Oval 33"/>
          <p:cNvSpPr/>
          <p:nvPr/>
        </p:nvSpPr>
        <p:spPr>
          <a:xfrm>
            <a:off x="6228184" y="5373216"/>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35" name="Picture 34"/>
          <p:cNvPicPr>
            <a:picLocks noChangeAspect="1"/>
          </p:cNvPicPr>
          <p:nvPr>
            <p:custDataLst>
              <p:tags r:id="rId1"/>
            </p:custDataLst>
          </p:nvPr>
        </p:nvPicPr>
        <p:blipFill>
          <a:blip r:embed="rId18" cstate="print">
            <a:extLst>
              <a:ext uri="{28A0092B-C50C-407E-A947-70E740481C1C}">
                <a14:useLocalDpi xmlns:a14="http://schemas.microsoft.com/office/drawing/2010/main" val="0"/>
              </a:ext>
            </a:extLst>
          </a:blip>
          <a:stretch>
            <a:fillRect/>
          </a:stretch>
        </p:blipFill>
        <p:spPr>
          <a:xfrm>
            <a:off x="7197934" y="6381328"/>
            <a:ext cx="70295" cy="145733"/>
          </a:xfrm>
          <a:prstGeom prst="rect">
            <a:avLst/>
          </a:prstGeom>
        </p:spPr>
      </p:pic>
      <p:pic>
        <p:nvPicPr>
          <p:cNvPr id="37" name="Picture 36"/>
          <p:cNvPicPr>
            <a:picLocks noChangeAspect="1"/>
          </p:cNvPicPr>
          <p:nvPr>
            <p:custDataLst>
              <p:tags r:id="rId2"/>
            </p:custDataLst>
          </p:nvPr>
        </p:nvPicPr>
        <p:blipFill>
          <a:blip r:embed="rId19" cstate="print">
            <a:extLst>
              <a:ext uri="{28A0092B-C50C-407E-A947-70E740481C1C}">
                <a14:useLocalDpi xmlns:a14="http://schemas.microsoft.com/office/drawing/2010/main" val="0"/>
              </a:ext>
            </a:extLst>
          </a:blip>
          <a:stretch>
            <a:fillRect/>
          </a:stretch>
        </p:blipFill>
        <p:spPr>
          <a:xfrm>
            <a:off x="4105660" y="4548362"/>
            <a:ext cx="164592" cy="162878"/>
          </a:xfrm>
          <a:prstGeom prst="rect">
            <a:avLst/>
          </a:prstGeom>
        </p:spPr>
      </p:pic>
    </p:spTree>
    <p:extLst>
      <p:ext uri="{BB962C8B-B14F-4D97-AF65-F5344CB8AC3E}">
        <p14:creationId xmlns:p14="http://schemas.microsoft.com/office/powerpoint/2010/main" val="643850642"/>
      </p:ext>
    </p:extLst>
  </p:cSld>
  <p:clrMapOvr>
    <a:masterClrMapping/>
  </p:clrMapOvr>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4457" y="138261"/>
            <a:ext cx="590465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„Vedenie“ tepla</a:t>
            </a:r>
          </a:p>
        </p:txBody>
      </p:sp>
      <p:sp>
        <p:nvSpPr>
          <p:cNvPr id="3" name="TextBox 2"/>
          <p:cNvSpPr txBox="1"/>
          <p:nvPr/>
        </p:nvSpPr>
        <p:spPr>
          <a:xfrm>
            <a:off x="122721" y="652976"/>
            <a:ext cx="828092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Spomenuli sme, že tepelná práca sa koná pri tepelnom kontakte medzi dvoma objektami. Kalorimetrická rovnica nám potom pri meraní zmien teploty, koľko tepla bolo v procese vykonané.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err="1">
                <a:ln>
                  <a:noFill/>
                </a:ln>
                <a:solidFill>
                  <a:prstClr val="black"/>
                </a:solidFill>
                <a:effectLst/>
                <a:uLnTx/>
                <a:uFillTx/>
                <a:latin typeface="Calibri"/>
                <a:ea typeface="+mn-ea"/>
                <a:cs typeface="+mn-cs"/>
              </a:rPr>
              <a:t>Rafinovaniejšií</a:t>
            </a:r>
            <a:r>
              <a:rPr kumimoji="0" lang="sk-SK" sz="1800" b="0" i="0" u="none" strike="noStrike" kern="1200" cap="none" spc="0" normalizeH="0" baseline="0" noProof="0" dirty="0">
                <a:ln>
                  <a:noFill/>
                </a:ln>
                <a:solidFill>
                  <a:prstClr val="black"/>
                </a:solidFill>
                <a:effectLst/>
                <a:uLnTx/>
                <a:uFillTx/>
                <a:latin typeface="Calibri"/>
                <a:ea typeface="+mn-ea"/>
                <a:cs typeface="+mn-cs"/>
              </a:rPr>
              <a:t> spôsob kontroly nad konaným teplom spočíva v kontakte cez „takmer izolujúci medzikus“. Medzikus je z malého množstva látky, ktorá má veľmi nízke merné teplo, takže „pre seba si ukradne“ len zanedbateľnú energiu a zabezpečí len pomalý</a:t>
            </a:r>
          </a:p>
        </p:txBody>
      </p:sp>
      <p:grpSp>
        <p:nvGrpSpPr>
          <p:cNvPr id="14" name="Group 13"/>
          <p:cNvGrpSpPr/>
          <p:nvPr/>
        </p:nvGrpSpPr>
        <p:grpSpPr>
          <a:xfrm>
            <a:off x="302247" y="2567225"/>
            <a:ext cx="3024336" cy="2448272"/>
            <a:chOff x="395536" y="3068960"/>
            <a:chExt cx="3024336" cy="2448272"/>
          </a:xfrm>
        </p:grpSpPr>
        <p:sp>
          <p:nvSpPr>
            <p:cNvPr id="4" name="Rectangle 3"/>
            <p:cNvSpPr/>
            <p:nvPr/>
          </p:nvSpPr>
          <p:spPr>
            <a:xfrm>
              <a:off x="395536" y="3645024"/>
              <a:ext cx="3024336" cy="1872208"/>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p:cNvSpPr/>
            <p:nvPr/>
          </p:nvSpPr>
          <p:spPr>
            <a:xfrm>
              <a:off x="888959" y="4509120"/>
              <a:ext cx="720080"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1990345" y="4509120"/>
              <a:ext cx="720080" cy="50405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p:nvSpPr>
          <p:spPr>
            <a:xfrm>
              <a:off x="1619672" y="4293096"/>
              <a:ext cx="360040" cy="86409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descr="http://images.clipartpanda.com/fundraising-thermometer-clip-art-Fundraising-Thermometer-Pattern.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1515" y="3068960"/>
              <a:ext cx="887524" cy="17114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images.clipartpanda.com/fundraising-thermometer-clip-art-Fundraising-Thermometer-Pattern.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1227" y="3086806"/>
              <a:ext cx="887524" cy="17114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888959" y="5070450"/>
              <a:ext cx="555498" cy="188595"/>
            </a:xfrm>
            <a:prstGeom prst="rect">
              <a:avLst/>
            </a:prstGeom>
          </p:spPr>
        </p:pic>
        <p:pic>
          <p:nvPicPr>
            <p:cNvPr id="10" name="Picture 9"/>
            <p:cNvPicPr>
              <a:picLocks noChangeAspect="1"/>
            </p:cNvPicPr>
            <p:nvPr>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a:xfrm>
              <a:off x="2144294" y="5081123"/>
              <a:ext cx="560642" cy="188595"/>
            </a:xfrm>
            <a:prstGeom prst="rect">
              <a:avLst/>
            </a:prstGeom>
          </p:spPr>
        </p:pic>
      </p:grpSp>
      <p:sp>
        <p:nvSpPr>
          <p:cNvPr id="12" name="TextBox 11"/>
          <p:cNvSpPr txBox="1"/>
          <p:nvPr/>
        </p:nvSpPr>
        <p:spPr>
          <a:xfrm>
            <a:off x="3563887" y="2313098"/>
            <a:ext cx="5533983"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„prenos tepla z objektu 1 do objektu 2“. Korektnejšia formulácia by bola takáto: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Na styku objekt 1 s medzikusom koná objekt 1 tepelnú prácu, čo zvyšuje energiu kontaktnej vrstvy materiálu medzikusa. Prvá vrstva medzikusa ale bude konať tepelnú prácu nad druhou vrstvou.  Energia prvej vrstvy ale podľa predpokladu vzrastie len málo, takže teplo konané prvou vrstvou nad druhou vrstvou je prakticky rovnaké ako teplo konané objektom 1 nad prvou vrstvou. A tak ďalej po vrstvách až po styk s objektom 2.</a:t>
            </a:r>
          </a:p>
        </p:txBody>
      </p:sp>
      <mc:AlternateContent xmlns:mc="http://schemas.openxmlformats.org/markup-compatibility/2006" xmlns:a14="http://schemas.microsoft.com/office/drawing/2010/main">
        <mc:Choice Requires="a14">
          <p:sp>
            <p:nvSpPr>
              <p:cNvPr id="13" name="TextBox 12"/>
              <p:cNvSpPr txBox="1"/>
              <p:nvPr/>
            </p:nvSpPr>
            <p:spPr>
              <a:xfrm>
                <a:off x="122721" y="5030023"/>
                <a:ext cx="894955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Po veľmi dlhom čase sa teploty objektov 1 a 2 vyrovnajú, ale môžeme sledovať ten proces postupne, takže v nejakom okamihu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𝜏</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budú teploty tých objektov </a:t>
                </a:r>
                <a14:m>
                  <m:oMath xmlns:m="http://schemas.openxmlformats.org/officeDocument/2006/math">
                    <m:sSubSup>
                      <m:sSub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b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Sup>
                      <m:sSub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bSup>
                    <m:r>
                      <a:rPr kumimoji="0" lang="sk-SK"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Vtedy bude platiť kalorimetrická rovnica                                                            . Celkové množstvo tepla, ktoré objekt 1 vykonal za čas</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𝜏</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potom je</a:t>
                </a:r>
              </a:p>
            </p:txBody>
          </p:sp>
        </mc:Choice>
        <mc:Fallback xmlns="">
          <p:sp>
            <p:nvSpPr>
              <p:cNvPr id="13" name="TextBox 12"/>
              <p:cNvSpPr txBox="1">
                <a:spLocks noRot="1" noChangeAspect="1" noMove="1" noResize="1" noEditPoints="1" noAdjustHandles="1" noChangeArrowheads="1" noChangeShapeType="1" noTextEdit="1"/>
              </p:cNvSpPr>
              <p:nvPr/>
            </p:nvSpPr>
            <p:spPr>
              <a:xfrm>
                <a:off x="122721" y="5030023"/>
                <a:ext cx="8949558" cy="1200329"/>
              </a:xfrm>
              <a:prstGeom prst="rect">
                <a:avLst/>
              </a:prstGeom>
              <a:blipFill rotWithShape="0">
                <a:blip r:embed="rId11"/>
                <a:stretch>
                  <a:fillRect l="-545" t="-2538" r="-817" b="-7107"/>
                </a:stretch>
              </a:blipFill>
            </p:spPr>
            <p:txBody>
              <a:bodyPr/>
              <a:lstStyle/>
              <a:p>
                <a:r>
                  <a:rPr lang="sk-SK">
                    <a:noFill/>
                  </a:rPr>
                  <a:t> </a:t>
                </a:r>
              </a:p>
            </p:txBody>
          </p:sp>
        </mc:Fallback>
      </mc:AlternateContent>
      <p:pic>
        <p:nvPicPr>
          <p:cNvPr id="15" name="Picture 14"/>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2411761" y="5636612"/>
            <a:ext cx="2931795" cy="238316"/>
          </a:xfrm>
          <a:prstGeom prst="rect">
            <a:avLst/>
          </a:prstGeom>
        </p:spPr>
      </p:pic>
      <p:pic>
        <p:nvPicPr>
          <p:cNvPr id="17" name="Picture 16"/>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3548160" y="6125720"/>
            <a:ext cx="2083118" cy="238316"/>
          </a:xfrm>
          <a:prstGeom prst="rect">
            <a:avLst/>
          </a:prstGeom>
        </p:spPr>
      </p:pic>
    </p:spTree>
    <p:extLst>
      <p:ext uri="{BB962C8B-B14F-4D97-AF65-F5344CB8AC3E}">
        <p14:creationId xmlns:p14="http://schemas.microsoft.com/office/powerpoint/2010/main" val="3932653600"/>
      </p:ext>
    </p:extLst>
  </p:cSld>
  <p:clrMapOvr>
    <a:masterClrMapping/>
  </p:clrMapOvr>
  <p:extLst mod="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7098" y="214939"/>
            <a:ext cx="446449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Izobarický dej</a:t>
            </a:r>
          </a:p>
        </p:txBody>
      </p:sp>
      <mc:AlternateContent xmlns:mc="http://schemas.openxmlformats.org/markup-compatibility/2006" xmlns:a14="http://schemas.microsoft.com/office/drawing/2010/main">
        <mc:Choice Requires="a14">
          <p:sp>
            <p:nvSpPr>
              <p:cNvPr id="4" name="TextBox 3"/>
              <p:cNvSpPr txBox="1"/>
              <p:nvPr/>
            </p:nvSpPr>
            <p:spPr>
              <a:xfrm>
                <a:off x="256611" y="724610"/>
                <a:ext cx="8856984"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Idea je zistiť, ako sa mení objem plynu s teplotou pri konštantnom tlaku, napríklad chcem zvýšiť teplotu z</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na</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&gt;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_1</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a:t>
                </a:r>
                <a:r>
                  <a:rPr kumimoji="0" lang="sk-SK" sz="1800" b="0" i="0" u="none" strike="noStrike" kern="1200" cap="none" spc="0" normalizeH="0" baseline="0" noProof="0" dirty="0">
                    <a:ln>
                      <a:noFill/>
                    </a:ln>
                    <a:solidFill>
                      <a:prstClr val="black"/>
                    </a:solidFill>
                    <a:effectLst/>
                    <a:uLnTx/>
                    <a:uFillTx/>
                    <a:latin typeface="Calibri"/>
                    <a:ea typeface="+mn-ea"/>
                    <a:cs typeface="+mn-cs"/>
                  </a:rPr>
                  <a:t>  Experiment sa dá vykonať za pomoci tlačiča a kuriča. Kuričovi poviem, aby kontrolovaným prenosom tepla pomaly zvyšoval teplotu až na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a:t>
                </a:r>
                <a:r>
                  <a:rPr kumimoji="0" lang="sk-SK" sz="1800" b="0" i="0" u="none" strike="noStrike" kern="1200" cap="none" spc="0" normalizeH="0" baseline="0" noProof="0" dirty="0">
                    <a:ln>
                      <a:noFill/>
                    </a:ln>
                    <a:solidFill>
                      <a:prstClr val="black"/>
                    </a:solidFill>
                    <a:effectLst/>
                    <a:uLnTx/>
                    <a:uFillTx/>
                    <a:latin typeface="Calibri"/>
                    <a:ea typeface="+mn-ea"/>
                    <a:cs typeface="+mn-cs"/>
                  </a:rPr>
                  <a:t> A to tak, aby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tlačič</a:t>
                </a:r>
                <a:r>
                  <a:rPr kumimoji="0" lang="sk-SK" sz="1800" b="0" i="0" u="none" strike="noStrike" kern="1200" cap="none" spc="0" normalizeH="0" baseline="0" noProof="0" dirty="0">
                    <a:ln>
                      <a:noFill/>
                    </a:ln>
                    <a:solidFill>
                      <a:prstClr val="black"/>
                    </a:solidFill>
                    <a:effectLst/>
                    <a:uLnTx/>
                    <a:uFillTx/>
                    <a:latin typeface="Calibri"/>
                    <a:ea typeface="+mn-ea"/>
                    <a:cs typeface="+mn-cs"/>
                  </a:rPr>
                  <a:t> stíhal udržiavať konštantný tlak.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Tlačičovi dám komplikovanejší príkaz: „Sleduj tlakomer a snaž sa udržať konštantný tlak počas toho ako bude kurič „kúriť“. Ak bude mať tlak tendenciu stúpať, máličko posuň piest doprava aby si zväčšil objem a tlak sa vrátil na požadovanú hodnotu. Ak naopak tlak začne klesať, potlač trošku piest doľava aby si zmenšil objem a tlak naspäť stúpol na požadovanú hodnotu.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 priebehu deja zapisujte dvojice hodnôt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Experiment na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r>
                      <a:rPr kumimoji="0" lang="sk-SK"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diagrame  dopadne</a:t>
                </a:r>
              </a:p>
            </p:txBody>
          </p:sp>
        </mc:Choice>
        <mc:Fallback xmlns="">
          <p:sp>
            <p:nvSpPr>
              <p:cNvPr id="4" name="TextBox 3"/>
              <p:cNvSpPr txBox="1">
                <a:spLocks noRot="1" noChangeAspect="1" noMove="1" noResize="1" noEditPoints="1" noAdjustHandles="1" noChangeArrowheads="1" noChangeShapeType="1" noTextEdit="1"/>
              </p:cNvSpPr>
              <p:nvPr/>
            </p:nvSpPr>
            <p:spPr>
              <a:xfrm>
                <a:off x="256611" y="724610"/>
                <a:ext cx="8856984" cy="2862322"/>
              </a:xfrm>
              <a:prstGeom prst="rect">
                <a:avLst/>
              </a:prstGeom>
              <a:blipFill rotWithShape="0">
                <a:blip r:embed="rId10"/>
                <a:stretch>
                  <a:fillRect l="-551" t="-1279" r="-688" b="-2559"/>
                </a:stretch>
              </a:blipFill>
            </p:spPr>
            <p:txBody>
              <a:bodyPr/>
              <a:lstStyle/>
              <a:p>
                <a:r>
                  <a:rPr lang="sk-SK">
                    <a:noFill/>
                  </a:rPr>
                  <a:t> </a:t>
                </a:r>
              </a:p>
            </p:txBody>
          </p:sp>
        </mc:Fallback>
      </mc:AlternateContent>
      <p:grpSp>
        <p:nvGrpSpPr>
          <p:cNvPr id="5" name="Group 4"/>
          <p:cNvGrpSpPr/>
          <p:nvPr/>
        </p:nvGrpSpPr>
        <p:grpSpPr>
          <a:xfrm>
            <a:off x="323528" y="4296093"/>
            <a:ext cx="3168352" cy="1656184"/>
            <a:chOff x="323529" y="764704"/>
            <a:chExt cx="6984775" cy="3929445"/>
          </a:xfrm>
        </p:grpSpPr>
        <p:pic>
          <p:nvPicPr>
            <p:cNvPr id="6" name="Picture 5" descr="http://www.disneyclips.com/imagesnewb4/imageslwrakr01/clipsneezy3.gif"/>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5274"/>
            <a:stretch/>
          </p:blipFill>
          <p:spPr bwMode="auto">
            <a:xfrm>
              <a:off x="5722503" y="1634563"/>
              <a:ext cx="1585801" cy="187011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p:nvPr/>
          </p:nvSpPr>
          <p:spPr>
            <a:xfrm>
              <a:off x="1849882" y="2194299"/>
              <a:ext cx="3344537" cy="1518944"/>
            </a:xfrm>
            <a:custGeom>
              <a:avLst/>
              <a:gdLst>
                <a:gd name="connsiteX0" fmla="*/ 0 w 2736304"/>
                <a:gd name="connsiteY0" fmla="*/ 0 h 1224136"/>
                <a:gd name="connsiteX1" fmla="*/ 2736304 w 2736304"/>
                <a:gd name="connsiteY1" fmla="*/ 0 h 1224136"/>
                <a:gd name="connsiteX2" fmla="*/ 2736304 w 2736304"/>
                <a:gd name="connsiteY2" fmla="*/ 1224136 h 1224136"/>
                <a:gd name="connsiteX3" fmla="*/ 0 w 2736304"/>
                <a:gd name="connsiteY3" fmla="*/ 1224136 h 1224136"/>
                <a:gd name="connsiteX4" fmla="*/ 0 w 2736304"/>
                <a:gd name="connsiteY4" fmla="*/ 0 h 1224136"/>
                <a:gd name="connsiteX0" fmla="*/ 0 w 2739677"/>
                <a:gd name="connsiteY0" fmla="*/ 0 h 1224136"/>
                <a:gd name="connsiteX1" fmla="*/ 2736304 w 2739677"/>
                <a:gd name="connsiteY1" fmla="*/ 0 h 1224136"/>
                <a:gd name="connsiteX2" fmla="*/ 2739677 w 2739677"/>
                <a:gd name="connsiteY2" fmla="*/ 567964 h 1224136"/>
                <a:gd name="connsiteX3" fmla="*/ 2736304 w 2739677"/>
                <a:gd name="connsiteY3" fmla="*/ 1224136 h 1224136"/>
                <a:gd name="connsiteX4" fmla="*/ 0 w 2739677"/>
                <a:gd name="connsiteY4" fmla="*/ 1224136 h 1224136"/>
                <a:gd name="connsiteX5" fmla="*/ 0 w 2739677"/>
                <a:gd name="connsiteY5" fmla="*/ 0 h 1224136"/>
                <a:gd name="connsiteX0" fmla="*/ 2739677 w 2831117"/>
                <a:gd name="connsiteY0" fmla="*/ 567964 h 1224136"/>
                <a:gd name="connsiteX1" fmla="*/ 2736304 w 2831117"/>
                <a:gd name="connsiteY1" fmla="*/ 1224136 h 1224136"/>
                <a:gd name="connsiteX2" fmla="*/ 0 w 2831117"/>
                <a:gd name="connsiteY2" fmla="*/ 1224136 h 1224136"/>
                <a:gd name="connsiteX3" fmla="*/ 0 w 2831117"/>
                <a:gd name="connsiteY3" fmla="*/ 0 h 1224136"/>
                <a:gd name="connsiteX4" fmla="*/ 2736304 w 2831117"/>
                <a:gd name="connsiteY4" fmla="*/ 0 h 1224136"/>
                <a:gd name="connsiteX5" fmla="*/ 2831117 w 2831117"/>
                <a:gd name="connsiteY5" fmla="*/ 659404 h 1224136"/>
                <a:gd name="connsiteX0" fmla="*/ 2739677 w 2739677"/>
                <a:gd name="connsiteY0" fmla="*/ 567964 h 1224136"/>
                <a:gd name="connsiteX1" fmla="*/ 2736304 w 2739677"/>
                <a:gd name="connsiteY1" fmla="*/ 1224136 h 1224136"/>
                <a:gd name="connsiteX2" fmla="*/ 0 w 2739677"/>
                <a:gd name="connsiteY2" fmla="*/ 1224136 h 1224136"/>
                <a:gd name="connsiteX3" fmla="*/ 0 w 2739677"/>
                <a:gd name="connsiteY3" fmla="*/ 0 h 1224136"/>
                <a:gd name="connsiteX4" fmla="*/ 2736304 w 2739677"/>
                <a:gd name="connsiteY4" fmla="*/ 0 h 1224136"/>
                <a:gd name="connsiteX0" fmla="*/ 2736304 w 2736304"/>
                <a:gd name="connsiteY0" fmla="*/ 1224136 h 1224136"/>
                <a:gd name="connsiteX1" fmla="*/ 0 w 2736304"/>
                <a:gd name="connsiteY1" fmla="*/ 1224136 h 1224136"/>
                <a:gd name="connsiteX2" fmla="*/ 0 w 2736304"/>
                <a:gd name="connsiteY2" fmla="*/ 0 h 1224136"/>
                <a:gd name="connsiteX3" fmla="*/ 2736304 w 2736304"/>
                <a:gd name="connsiteY3" fmla="*/ 0 h 1224136"/>
              </a:gdLst>
              <a:ahLst/>
              <a:cxnLst>
                <a:cxn ang="0">
                  <a:pos x="connsiteX0" y="connsiteY0"/>
                </a:cxn>
                <a:cxn ang="0">
                  <a:pos x="connsiteX1" y="connsiteY1"/>
                </a:cxn>
                <a:cxn ang="0">
                  <a:pos x="connsiteX2" y="connsiteY2"/>
                </a:cxn>
                <a:cxn ang="0">
                  <a:pos x="connsiteX3" y="connsiteY3"/>
                </a:cxn>
              </a:cxnLst>
              <a:rect l="l" t="t" r="r" b="b"/>
              <a:pathLst>
                <a:path w="2736304" h="1224136">
                  <a:moveTo>
                    <a:pt x="2736304" y="1224136"/>
                  </a:moveTo>
                  <a:lnTo>
                    <a:pt x="0" y="1224136"/>
                  </a:lnTo>
                  <a:lnTo>
                    <a:pt x="0" y="0"/>
                  </a:lnTo>
                  <a:lnTo>
                    <a:pt x="2736304"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4226263" y="2909096"/>
              <a:ext cx="1502870" cy="100872"/>
            </a:xfrm>
            <a:prstGeom prst="rect">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2" descr="http://www.ferro.pl/foto/1/d/M6310A.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73853" y="1122103"/>
              <a:ext cx="997413" cy="100742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7"/>
            <p:cNvSpPr/>
            <p:nvPr/>
          </p:nvSpPr>
          <p:spPr>
            <a:xfrm>
              <a:off x="2064899" y="2055181"/>
              <a:ext cx="176028" cy="166437"/>
            </a:xfrm>
            <a:custGeom>
              <a:avLst/>
              <a:gdLst>
                <a:gd name="connsiteX0" fmla="*/ 0 w 144016"/>
                <a:gd name="connsiteY0" fmla="*/ 0 h 134134"/>
                <a:gd name="connsiteX1" fmla="*/ 144016 w 144016"/>
                <a:gd name="connsiteY1" fmla="*/ 0 h 134134"/>
                <a:gd name="connsiteX2" fmla="*/ 144016 w 144016"/>
                <a:gd name="connsiteY2" fmla="*/ 134134 h 134134"/>
                <a:gd name="connsiteX3" fmla="*/ 0 w 144016"/>
                <a:gd name="connsiteY3" fmla="*/ 134134 h 134134"/>
                <a:gd name="connsiteX4" fmla="*/ 0 w 144016"/>
                <a:gd name="connsiteY4" fmla="*/ 0 h 134134"/>
                <a:gd name="connsiteX0" fmla="*/ 0 w 144016"/>
                <a:gd name="connsiteY0" fmla="*/ 0 h 134134"/>
                <a:gd name="connsiteX1" fmla="*/ 144016 w 144016"/>
                <a:gd name="connsiteY1" fmla="*/ 0 h 134134"/>
                <a:gd name="connsiteX2" fmla="*/ 144016 w 144016"/>
                <a:gd name="connsiteY2" fmla="*/ 134134 h 134134"/>
                <a:gd name="connsiteX3" fmla="*/ 71313 w 144016"/>
                <a:gd name="connsiteY3" fmla="*/ 130622 h 134134"/>
                <a:gd name="connsiteX4" fmla="*/ 0 w 144016"/>
                <a:gd name="connsiteY4" fmla="*/ 134134 h 134134"/>
                <a:gd name="connsiteX5" fmla="*/ 0 w 144016"/>
                <a:gd name="connsiteY5" fmla="*/ 0 h 134134"/>
                <a:gd name="connsiteX0" fmla="*/ 71313 w 162753"/>
                <a:gd name="connsiteY0" fmla="*/ 130622 h 222062"/>
                <a:gd name="connsiteX1" fmla="*/ 0 w 162753"/>
                <a:gd name="connsiteY1" fmla="*/ 134134 h 222062"/>
                <a:gd name="connsiteX2" fmla="*/ 0 w 162753"/>
                <a:gd name="connsiteY2" fmla="*/ 0 h 222062"/>
                <a:gd name="connsiteX3" fmla="*/ 144016 w 162753"/>
                <a:gd name="connsiteY3" fmla="*/ 0 h 222062"/>
                <a:gd name="connsiteX4" fmla="*/ 144016 w 162753"/>
                <a:gd name="connsiteY4" fmla="*/ 134134 h 222062"/>
                <a:gd name="connsiteX5" fmla="*/ 162753 w 162753"/>
                <a:gd name="connsiteY5" fmla="*/ 222062 h 222062"/>
                <a:gd name="connsiteX0" fmla="*/ 71313 w 144016"/>
                <a:gd name="connsiteY0" fmla="*/ 130622 h 134134"/>
                <a:gd name="connsiteX1" fmla="*/ 0 w 144016"/>
                <a:gd name="connsiteY1" fmla="*/ 134134 h 134134"/>
                <a:gd name="connsiteX2" fmla="*/ 0 w 144016"/>
                <a:gd name="connsiteY2" fmla="*/ 0 h 134134"/>
                <a:gd name="connsiteX3" fmla="*/ 144016 w 144016"/>
                <a:gd name="connsiteY3" fmla="*/ 0 h 134134"/>
                <a:gd name="connsiteX4" fmla="*/ 144016 w 144016"/>
                <a:gd name="connsiteY4" fmla="*/ 134134 h 134134"/>
                <a:gd name="connsiteX0" fmla="*/ 0 w 144016"/>
                <a:gd name="connsiteY0" fmla="*/ 134134 h 134134"/>
                <a:gd name="connsiteX1" fmla="*/ 0 w 144016"/>
                <a:gd name="connsiteY1" fmla="*/ 0 h 134134"/>
                <a:gd name="connsiteX2" fmla="*/ 144016 w 144016"/>
                <a:gd name="connsiteY2" fmla="*/ 0 h 134134"/>
                <a:gd name="connsiteX3" fmla="*/ 144016 w 144016"/>
                <a:gd name="connsiteY3" fmla="*/ 134134 h 134134"/>
              </a:gdLst>
              <a:ahLst/>
              <a:cxnLst>
                <a:cxn ang="0">
                  <a:pos x="connsiteX0" y="connsiteY0"/>
                </a:cxn>
                <a:cxn ang="0">
                  <a:pos x="connsiteX1" y="connsiteY1"/>
                </a:cxn>
                <a:cxn ang="0">
                  <a:pos x="connsiteX2" y="connsiteY2"/>
                </a:cxn>
                <a:cxn ang="0">
                  <a:pos x="connsiteX3" y="connsiteY3"/>
                </a:cxn>
              </a:cxnLst>
              <a:rect l="l" t="t" r="r" b="b"/>
              <a:pathLst>
                <a:path w="144016" h="134134">
                  <a:moveTo>
                    <a:pt x="0" y="134134"/>
                  </a:moveTo>
                  <a:lnTo>
                    <a:pt x="0" y="0"/>
                  </a:lnTo>
                  <a:lnTo>
                    <a:pt x="144016" y="0"/>
                  </a:lnTo>
                  <a:lnTo>
                    <a:pt x="144016" y="134134"/>
                  </a:lnTo>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4" descr="https://openclipart.org/image/2400px/svg_to_png/173046/thermometer-talle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94065" y="764704"/>
              <a:ext cx="1056170" cy="17856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3962221" y="2819747"/>
              <a:ext cx="186276" cy="229287"/>
            </a:xfrm>
            <a:prstGeom prst="rect">
              <a:avLst/>
            </a:prstGeom>
          </p:spPr>
        </p:pic>
        <p:pic>
          <p:nvPicPr>
            <p:cNvPr id="13" name="Picture 12"/>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1497825" y="1568851"/>
              <a:ext cx="165320" cy="200921"/>
            </a:xfrm>
            <a:prstGeom prst="rect">
              <a:avLst/>
            </a:prstGeom>
          </p:spPr>
        </p:pic>
        <p:pic>
          <p:nvPicPr>
            <p:cNvPr id="14" name="Picture 13"/>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3522150" y="943403"/>
              <a:ext cx="95466" cy="200921"/>
            </a:xfrm>
            <a:prstGeom prst="rect">
              <a:avLst/>
            </a:prstGeom>
          </p:spPr>
        </p:pic>
        <p:sp>
          <p:nvSpPr>
            <p:cNvPr id="15" name="Rectangle 14"/>
            <p:cNvSpPr/>
            <p:nvPr/>
          </p:nvSpPr>
          <p:spPr>
            <a:xfrm>
              <a:off x="4226263" y="2249464"/>
              <a:ext cx="264042" cy="1408615"/>
            </a:xfrm>
            <a:prstGeom prst="rect">
              <a:avLst/>
            </a:prstGeom>
            <a:solidFill>
              <a:srgbClr val="00B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00B050"/>
                </a:solidFill>
                <a:effectLst/>
                <a:uLnTx/>
                <a:uFillTx/>
                <a:latin typeface="Calibri"/>
                <a:ea typeface="+mn-ea"/>
                <a:cs typeface="+mn-cs"/>
              </a:endParaRPr>
            </a:p>
          </p:txBody>
        </p:sp>
        <p:pic>
          <p:nvPicPr>
            <p:cNvPr id="16" name="Picture 2" descr="Image result for working dwar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203848" y="3789040"/>
              <a:ext cx="576064" cy="890062"/>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rot="5400000">
              <a:off x="1697989" y="3853317"/>
              <a:ext cx="919884" cy="616099"/>
              <a:chOff x="1814430" y="5229200"/>
              <a:chExt cx="1101386" cy="720080"/>
            </a:xfrm>
          </p:grpSpPr>
          <p:sp>
            <p:nvSpPr>
              <p:cNvPr id="23" name="Rectangle 22"/>
              <p:cNvSpPr/>
              <p:nvPr/>
            </p:nvSpPr>
            <p:spPr>
              <a:xfrm>
                <a:off x="1814430" y="5373216"/>
                <a:ext cx="216024" cy="43204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2051720" y="5229200"/>
                <a:ext cx="864096" cy="720080"/>
              </a:xfrm>
              <a:prstGeom prst="rect">
                <a:avLst/>
              </a:prstGeom>
              <a:solidFill>
                <a:srgbClr val="FF99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8" name="Picture 4" descr="https://openclipart.org/image/2400px/svg_to_png/173046/thermometer-talle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6200000">
              <a:off x="667690" y="2912941"/>
              <a:ext cx="1071603" cy="17599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18"/>
            <a:stretch>
              <a:fillRect/>
            </a:stretch>
          </p:blipFill>
          <p:spPr>
            <a:xfrm>
              <a:off x="2483768" y="3827140"/>
              <a:ext cx="432048" cy="400910"/>
            </a:xfrm>
            <a:prstGeom prst="rect">
              <a:avLst/>
            </a:prstGeom>
          </p:spPr>
        </p:pic>
        <p:pic>
          <p:nvPicPr>
            <p:cNvPr id="20" name="Picture 19"/>
            <p:cNvPicPr>
              <a:picLocks noChangeAspect="1"/>
            </p:cNvPicPr>
            <p:nvPr/>
          </p:nvPicPr>
          <p:blipFill>
            <a:blip r:embed="rId18">
              <a:duotone>
                <a:schemeClr val="accent1">
                  <a:shade val="45000"/>
                  <a:satMod val="135000"/>
                </a:schemeClr>
                <a:prstClr val="white"/>
              </a:duotone>
            </a:blip>
            <a:stretch>
              <a:fillRect/>
            </a:stretch>
          </p:blipFill>
          <p:spPr>
            <a:xfrm flipV="1">
              <a:off x="2483768" y="4298429"/>
              <a:ext cx="426455" cy="395720"/>
            </a:xfrm>
            <a:prstGeom prst="rect">
              <a:avLst/>
            </a:prstGeom>
          </p:spPr>
        </p:pic>
        <p:cxnSp>
          <p:nvCxnSpPr>
            <p:cNvPr id="21" name="Straight Arrow Connector 20"/>
            <p:cNvCxnSpPr/>
            <p:nvPr/>
          </p:nvCxnSpPr>
          <p:spPr>
            <a:xfrm>
              <a:off x="2915816" y="4120505"/>
              <a:ext cx="288032" cy="0"/>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925341" y="4393679"/>
              <a:ext cx="288032" cy="0"/>
            </a:xfrm>
            <a:prstGeom prst="straightConnector1">
              <a:avLst/>
            </a:prstGeom>
            <a:ln w="2857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3846652" y="3440385"/>
            <a:ext cx="554461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nejako takto:</a:t>
            </a:r>
          </a:p>
        </p:txBody>
      </p:sp>
      <p:cxnSp>
        <p:nvCxnSpPr>
          <p:cNvPr id="27" name="Straight Connector 26"/>
          <p:cNvCxnSpPr/>
          <p:nvPr/>
        </p:nvCxnSpPr>
        <p:spPr>
          <a:xfrm>
            <a:off x="4003282" y="4059968"/>
            <a:ext cx="0" cy="18991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003282" y="5945935"/>
            <a:ext cx="30243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4795370" y="5349805"/>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Oval 30"/>
          <p:cNvSpPr/>
          <p:nvPr/>
        </p:nvSpPr>
        <p:spPr>
          <a:xfrm>
            <a:off x="5083402" y="5277797"/>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Oval 31"/>
          <p:cNvSpPr/>
          <p:nvPr/>
        </p:nvSpPr>
        <p:spPr>
          <a:xfrm>
            <a:off x="5371434" y="5205789"/>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Oval 32"/>
          <p:cNvSpPr/>
          <p:nvPr/>
        </p:nvSpPr>
        <p:spPr>
          <a:xfrm>
            <a:off x="5659466" y="5133781"/>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Oval 33"/>
          <p:cNvSpPr/>
          <p:nvPr/>
        </p:nvSpPr>
        <p:spPr>
          <a:xfrm>
            <a:off x="5947498" y="5061773"/>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35" name="Picture 34"/>
          <p:cNvPicPr>
            <a:picLocks noChangeAspect="1"/>
          </p:cNvPicPr>
          <p:nvPr>
            <p:custDataLst>
              <p:tags r:id="rId1"/>
            </p:custDataLst>
          </p:nvPr>
        </p:nvPicPr>
        <p:blipFill>
          <a:blip r:embed="rId19" cstate="print">
            <a:extLst>
              <a:ext uri="{28A0092B-C50C-407E-A947-70E740481C1C}">
                <a14:useLocalDpi xmlns:a14="http://schemas.microsoft.com/office/drawing/2010/main" val="0"/>
              </a:ext>
            </a:extLst>
          </a:blip>
          <a:stretch>
            <a:fillRect/>
          </a:stretch>
        </p:blipFill>
        <p:spPr>
          <a:xfrm>
            <a:off x="6917248" y="6069885"/>
            <a:ext cx="70295" cy="145733"/>
          </a:xfrm>
          <a:prstGeom prst="rect">
            <a:avLst/>
          </a:prstGeom>
        </p:spPr>
      </p:pic>
      <p:pic>
        <p:nvPicPr>
          <p:cNvPr id="37" name="Picture 36"/>
          <p:cNvPicPr>
            <a:picLocks noChangeAspect="1"/>
          </p:cNvPicPr>
          <p:nvPr>
            <p:custDataLst>
              <p:tags r:id="rId2"/>
            </p:custDataLst>
          </p:nvPr>
        </p:nvPicPr>
        <p:blipFill>
          <a:blip r:embed="rId20" cstate="print">
            <a:extLst>
              <a:ext uri="{28A0092B-C50C-407E-A947-70E740481C1C}">
                <a14:useLocalDpi xmlns:a14="http://schemas.microsoft.com/office/drawing/2010/main" val="0"/>
              </a:ext>
            </a:extLst>
          </a:blip>
          <a:stretch>
            <a:fillRect/>
          </a:stretch>
        </p:blipFill>
        <p:spPr>
          <a:xfrm>
            <a:off x="3824974" y="4236919"/>
            <a:ext cx="164592" cy="162878"/>
          </a:xfrm>
          <a:prstGeom prst="rect">
            <a:avLst/>
          </a:prstGeom>
        </p:spPr>
      </p:pic>
      <p:cxnSp>
        <p:nvCxnSpPr>
          <p:cNvPr id="26" name="Straight Connector 25"/>
          <p:cNvCxnSpPr/>
          <p:nvPr/>
        </p:nvCxnSpPr>
        <p:spPr>
          <a:xfrm flipV="1">
            <a:off x="4579346" y="4994204"/>
            <a:ext cx="1859745" cy="45017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15450" y="3669891"/>
            <a:ext cx="331236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Bodmi sa dá preložiť priamka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G</a:t>
            </a:r>
            <a:r>
              <a:rPr kumimoji="0" lang="en-US" sz="1800" b="0" i="0" u="none" strike="noStrike" kern="1200" cap="none" spc="0" normalizeH="0" baseline="0" noProof="0" dirty="0">
                <a:ln>
                  <a:noFill/>
                </a:ln>
                <a:solidFill>
                  <a:prstClr val="black"/>
                </a:solidFill>
                <a:effectLst/>
                <a:uLnTx/>
                <a:uFillTx/>
                <a:latin typeface="Calibri"/>
                <a:ea typeface="+mn-ea"/>
                <a:cs typeface="+mn-cs"/>
              </a:rPr>
              <a:t>a</a:t>
            </a:r>
            <a:r>
              <a:rPr kumimoji="0" lang="sk-SK" sz="1800" b="0" i="0" u="none" strike="noStrike" kern="1200" cap="none" spc="0" normalizeH="0" baseline="0" noProof="0" dirty="0">
                <a:ln>
                  <a:noFill/>
                </a:ln>
                <a:solidFill>
                  <a:prstClr val="black"/>
                </a:solidFill>
                <a:effectLst/>
                <a:uLnTx/>
                <a:uFillTx/>
                <a:latin typeface="Calibri"/>
                <a:ea typeface="+mn-ea"/>
                <a:cs typeface="+mn-cs"/>
              </a:rPr>
              <a:t>y-</a:t>
            </a:r>
            <a:r>
              <a:rPr kumimoji="0" lang="sk-SK" sz="1800" b="0" i="0" u="none" strike="noStrike" kern="1200" cap="none" spc="0" normalizeH="0" baseline="0" noProof="0" dirty="0" err="1">
                <a:ln>
                  <a:noFill/>
                </a:ln>
                <a:solidFill>
                  <a:prstClr val="black"/>
                </a:solidFill>
                <a:effectLst/>
                <a:uLnTx/>
                <a:uFillTx/>
                <a:latin typeface="Calibri"/>
                <a:ea typeface="+mn-ea"/>
                <a:cs typeface="+mn-cs"/>
              </a:rPr>
              <a:t>Lussacov</a:t>
            </a:r>
            <a:r>
              <a:rPr kumimoji="0" lang="sk-SK" sz="1800" b="0" i="0" u="none" strike="noStrike" kern="1200" cap="none" spc="0" normalizeH="0" baseline="0" noProof="0" dirty="0">
                <a:ln>
                  <a:noFill/>
                </a:ln>
                <a:solidFill>
                  <a:prstClr val="black"/>
                </a:solidFill>
                <a:effectLst/>
                <a:uLnTx/>
                <a:uFillTx/>
                <a:latin typeface="Calibri"/>
                <a:ea typeface="+mn-ea"/>
                <a:cs typeface="+mn-cs"/>
              </a:rPr>
              <a:t> zákon</a:t>
            </a:r>
          </a:p>
        </p:txBody>
      </p:sp>
      <p:pic>
        <p:nvPicPr>
          <p:cNvPr id="36" name="Picture 35"/>
          <p:cNvPicPr>
            <a:picLocks noChangeAspect="1"/>
          </p:cNvPicPr>
          <p:nvPr>
            <p:custDataLst>
              <p:tags r:id="rId3"/>
            </p:custDataLst>
          </p:nvPr>
        </p:nvPicPr>
        <p:blipFill>
          <a:blip r:embed="rId21" cstate="print">
            <a:extLst>
              <a:ext uri="{28A0092B-C50C-407E-A947-70E740481C1C}">
                <a14:useLocalDpi xmlns:a14="http://schemas.microsoft.com/office/drawing/2010/main" val="0"/>
              </a:ext>
            </a:extLst>
          </a:blip>
          <a:stretch>
            <a:fillRect/>
          </a:stretch>
        </p:blipFill>
        <p:spPr>
          <a:xfrm>
            <a:off x="5945752" y="4039590"/>
            <a:ext cx="2112264" cy="229743"/>
          </a:xfrm>
          <a:prstGeom prst="rect">
            <a:avLst/>
          </a:prstGeom>
        </p:spPr>
      </p:pic>
      <p:pic>
        <p:nvPicPr>
          <p:cNvPr id="1026" name="Picture 2" descr="https://upload.wikimedia.org/wikipedia/commons/2/2f/Gaylussac.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220396" y="4588057"/>
            <a:ext cx="1013907" cy="126136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8" name="TextBox 37"/>
              <p:cNvSpPr txBox="1"/>
              <p:nvPr/>
            </p:nvSpPr>
            <p:spPr>
              <a:xfrm>
                <a:off x="256611" y="6302707"/>
                <a:ext cx="85712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Koeficient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𝛾</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je koeficient objemovej rozťažnosti plynu.</a:t>
                </a:r>
              </a:p>
            </p:txBody>
          </p:sp>
        </mc:Choice>
        <mc:Fallback xmlns="">
          <p:sp>
            <p:nvSpPr>
              <p:cNvPr id="38" name="TextBox 37"/>
              <p:cNvSpPr txBox="1">
                <a:spLocks noRot="1" noChangeAspect="1" noMove="1" noResize="1" noEditPoints="1" noAdjustHandles="1" noChangeArrowheads="1" noChangeShapeType="1" noTextEdit="1"/>
              </p:cNvSpPr>
              <p:nvPr/>
            </p:nvSpPr>
            <p:spPr>
              <a:xfrm>
                <a:off x="256611" y="6302707"/>
                <a:ext cx="8571207" cy="369332"/>
              </a:xfrm>
              <a:prstGeom prst="rect">
                <a:avLst/>
              </a:prstGeom>
              <a:blipFill rotWithShape="0">
                <a:blip r:embed="rId23"/>
                <a:stretch>
                  <a:fillRect l="-569" t="-10000" b="-26667"/>
                </a:stretch>
              </a:blipFill>
            </p:spPr>
            <p:txBody>
              <a:bodyPr/>
              <a:lstStyle/>
              <a:p>
                <a:r>
                  <a:rPr lang="sk-SK">
                    <a:noFill/>
                  </a:rPr>
                  <a:t> </a:t>
                </a:r>
              </a:p>
            </p:txBody>
          </p:sp>
        </mc:Fallback>
      </mc:AlternateContent>
    </p:spTree>
    <p:extLst>
      <p:ext uri="{BB962C8B-B14F-4D97-AF65-F5344CB8AC3E}">
        <p14:creationId xmlns:p14="http://schemas.microsoft.com/office/powerpoint/2010/main" val="134930450"/>
      </p:ext>
    </p:extLst>
  </p:cSld>
  <p:clrMapOvr>
    <a:masterClrMapping/>
  </p:clrMapOvr>
  <p:extLst mod="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ecx.images-amazon.com/images/I/41Z9YJtl0hL._SX342_.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8503" y="511165"/>
            <a:ext cx="577694" cy="5776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47098" y="214939"/>
            <a:ext cx="446449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Izobarický dej jednoduchšie</a:t>
            </a:r>
          </a:p>
        </p:txBody>
      </p:sp>
      <p:grpSp>
        <p:nvGrpSpPr>
          <p:cNvPr id="5" name="Group 4"/>
          <p:cNvGrpSpPr/>
          <p:nvPr/>
        </p:nvGrpSpPr>
        <p:grpSpPr>
          <a:xfrm rot="16200000">
            <a:off x="812345" y="832855"/>
            <a:ext cx="2750131" cy="2464927"/>
            <a:chOff x="323529" y="764704"/>
            <a:chExt cx="4870890" cy="4528484"/>
          </a:xfrm>
        </p:grpSpPr>
        <p:sp>
          <p:nvSpPr>
            <p:cNvPr id="7" name="Rectangle 3"/>
            <p:cNvSpPr/>
            <p:nvPr/>
          </p:nvSpPr>
          <p:spPr>
            <a:xfrm>
              <a:off x="1849882" y="2194299"/>
              <a:ext cx="3344537" cy="1518944"/>
            </a:xfrm>
            <a:custGeom>
              <a:avLst/>
              <a:gdLst>
                <a:gd name="connsiteX0" fmla="*/ 0 w 2736304"/>
                <a:gd name="connsiteY0" fmla="*/ 0 h 1224136"/>
                <a:gd name="connsiteX1" fmla="*/ 2736304 w 2736304"/>
                <a:gd name="connsiteY1" fmla="*/ 0 h 1224136"/>
                <a:gd name="connsiteX2" fmla="*/ 2736304 w 2736304"/>
                <a:gd name="connsiteY2" fmla="*/ 1224136 h 1224136"/>
                <a:gd name="connsiteX3" fmla="*/ 0 w 2736304"/>
                <a:gd name="connsiteY3" fmla="*/ 1224136 h 1224136"/>
                <a:gd name="connsiteX4" fmla="*/ 0 w 2736304"/>
                <a:gd name="connsiteY4" fmla="*/ 0 h 1224136"/>
                <a:gd name="connsiteX0" fmla="*/ 0 w 2739677"/>
                <a:gd name="connsiteY0" fmla="*/ 0 h 1224136"/>
                <a:gd name="connsiteX1" fmla="*/ 2736304 w 2739677"/>
                <a:gd name="connsiteY1" fmla="*/ 0 h 1224136"/>
                <a:gd name="connsiteX2" fmla="*/ 2739677 w 2739677"/>
                <a:gd name="connsiteY2" fmla="*/ 567964 h 1224136"/>
                <a:gd name="connsiteX3" fmla="*/ 2736304 w 2739677"/>
                <a:gd name="connsiteY3" fmla="*/ 1224136 h 1224136"/>
                <a:gd name="connsiteX4" fmla="*/ 0 w 2739677"/>
                <a:gd name="connsiteY4" fmla="*/ 1224136 h 1224136"/>
                <a:gd name="connsiteX5" fmla="*/ 0 w 2739677"/>
                <a:gd name="connsiteY5" fmla="*/ 0 h 1224136"/>
                <a:gd name="connsiteX0" fmla="*/ 2739677 w 2831117"/>
                <a:gd name="connsiteY0" fmla="*/ 567964 h 1224136"/>
                <a:gd name="connsiteX1" fmla="*/ 2736304 w 2831117"/>
                <a:gd name="connsiteY1" fmla="*/ 1224136 h 1224136"/>
                <a:gd name="connsiteX2" fmla="*/ 0 w 2831117"/>
                <a:gd name="connsiteY2" fmla="*/ 1224136 h 1224136"/>
                <a:gd name="connsiteX3" fmla="*/ 0 w 2831117"/>
                <a:gd name="connsiteY3" fmla="*/ 0 h 1224136"/>
                <a:gd name="connsiteX4" fmla="*/ 2736304 w 2831117"/>
                <a:gd name="connsiteY4" fmla="*/ 0 h 1224136"/>
                <a:gd name="connsiteX5" fmla="*/ 2831117 w 2831117"/>
                <a:gd name="connsiteY5" fmla="*/ 659404 h 1224136"/>
                <a:gd name="connsiteX0" fmla="*/ 2739677 w 2739677"/>
                <a:gd name="connsiteY0" fmla="*/ 567964 h 1224136"/>
                <a:gd name="connsiteX1" fmla="*/ 2736304 w 2739677"/>
                <a:gd name="connsiteY1" fmla="*/ 1224136 h 1224136"/>
                <a:gd name="connsiteX2" fmla="*/ 0 w 2739677"/>
                <a:gd name="connsiteY2" fmla="*/ 1224136 h 1224136"/>
                <a:gd name="connsiteX3" fmla="*/ 0 w 2739677"/>
                <a:gd name="connsiteY3" fmla="*/ 0 h 1224136"/>
                <a:gd name="connsiteX4" fmla="*/ 2736304 w 2739677"/>
                <a:gd name="connsiteY4" fmla="*/ 0 h 1224136"/>
                <a:gd name="connsiteX0" fmla="*/ 2736304 w 2736304"/>
                <a:gd name="connsiteY0" fmla="*/ 1224136 h 1224136"/>
                <a:gd name="connsiteX1" fmla="*/ 0 w 2736304"/>
                <a:gd name="connsiteY1" fmla="*/ 1224136 h 1224136"/>
                <a:gd name="connsiteX2" fmla="*/ 0 w 2736304"/>
                <a:gd name="connsiteY2" fmla="*/ 0 h 1224136"/>
                <a:gd name="connsiteX3" fmla="*/ 2736304 w 2736304"/>
                <a:gd name="connsiteY3" fmla="*/ 0 h 1224136"/>
              </a:gdLst>
              <a:ahLst/>
              <a:cxnLst>
                <a:cxn ang="0">
                  <a:pos x="connsiteX0" y="connsiteY0"/>
                </a:cxn>
                <a:cxn ang="0">
                  <a:pos x="connsiteX1" y="connsiteY1"/>
                </a:cxn>
                <a:cxn ang="0">
                  <a:pos x="connsiteX2" y="connsiteY2"/>
                </a:cxn>
                <a:cxn ang="0">
                  <a:pos x="connsiteX3" y="connsiteY3"/>
                </a:cxn>
              </a:cxnLst>
              <a:rect l="l" t="t" r="r" b="b"/>
              <a:pathLst>
                <a:path w="2736304" h="1224136">
                  <a:moveTo>
                    <a:pt x="2736304" y="1224136"/>
                  </a:moveTo>
                  <a:lnTo>
                    <a:pt x="0" y="1224136"/>
                  </a:lnTo>
                  <a:lnTo>
                    <a:pt x="0" y="0"/>
                  </a:lnTo>
                  <a:lnTo>
                    <a:pt x="2736304"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2" descr="http://www.ferro.pl/foto/1/d/M6310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73853" y="1122103"/>
              <a:ext cx="997413" cy="100742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7"/>
            <p:cNvSpPr/>
            <p:nvPr/>
          </p:nvSpPr>
          <p:spPr>
            <a:xfrm>
              <a:off x="2064899" y="2055181"/>
              <a:ext cx="176028" cy="166437"/>
            </a:xfrm>
            <a:custGeom>
              <a:avLst/>
              <a:gdLst>
                <a:gd name="connsiteX0" fmla="*/ 0 w 144016"/>
                <a:gd name="connsiteY0" fmla="*/ 0 h 134134"/>
                <a:gd name="connsiteX1" fmla="*/ 144016 w 144016"/>
                <a:gd name="connsiteY1" fmla="*/ 0 h 134134"/>
                <a:gd name="connsiteX2" fmla="*/ 144016 w 144016"/>
                <a:gd name="connsiteY2" fmla="*/ 134134 h 134134"/>
                <a:gd name="connsiteX3" fmla="*/ 0 w 144016"/>
                <a:gd name="connsiteY3" fmla="*/ 134134 h 134134"/>
                <a:gd name="connsiteX4" fmla="*/ 0 w 144016"/>
                <a:gd name="connsiteY4" fmla="*/ 0 h 134134"/>
                <a:gd name="connsiteX0" fmla="*/ 0 w 144016"/>
                <a:gd name="connsiteY0" fmla="*/ 0 h 134134"/>
                <a:gd name="connsiteX1" fmla="*/ 144016 w 144016"/>
                <a:gd name="connsiteY1" fmla="*/ 0 h 134134"/>
                <a:gd name="connsiteX2" fmla="*/ 144016 w 144016"/>
                <a:gd name="connsiteY2" fmla="*/ 134134 h 134134"/>
                <a:gd name="connsiteX3" fmla="*/ 71313 w 144016"/>
                <a:gd name="connsiteY3" fmla="*/ 130622 h 134134"/>
                <a:gd name="connsiteX4" fmla="*/ 0 w 144016"/>
                <a:gd name="connsiteY4" fmla="*/ 134134 h 134134"/>
                <a:gd name="connsiteX5" fmla="*/ 0 w 144016"/>
                <a:gd name="connsiteY5" fmla="*/ 0 h 134134"/>
                <a:gd name="connsiteX0" fmla="*/ 71313 w 162753"/>
                <a:gd name="connsiteY0" fmla="*/ 130622 h 222062"/>
                <a:gd name="connsiteX1" fmla="*/ 0 w 162753"/>
                <a:gd name="connsiteY1" fmla="*/ 134134 h 222062"/>
                <a:gd name="connsiteX2" fmla="*/ 0 w 162753"/>
                <a:gd name="connsiteY2" fmla="*/ 0 h 222062"/>
                <a:gd name="connsiteX3" fmla="*/ 144016 w 162753"/>
                <a:gd name="connsiteY3" fmla="*/ 0 h 222062"/>
                <a:gd name="connsiteX4" fmla="*/ 144016 w 162753"/>
                <a:gd name="connsiteY4" fmla="*/ 134134 h 222062"/>
                <a:gd name="connsiteX5" fmla="*/ 162753 w 162753"/>
                <a:gd name="connsiteY5" fmla="*/ 222062 h 222062"/>
                <a:gd name="connsiteX0" fmla="*/ 71313 w 144016"/>
                <a:gd name="connsiteY0" fmla="*/ 130622 h 134134"/>
                <a:gd name="connsiteX1" fmla="*/ 0 w 144016"/>
                <a:gd name="connsiteY1" fmla="*/ 134134 h 134134"/>
                <a:gd name="connsiteX2" fmla="*/ 0 w 144016"/>
                <a:gd name="connsiteY2" fmla="*/ 0 h 134134"/>
                <a:gd name="connsiteX3" fmla="*/ 144016 w 144016"/>
                <a:gd name="connsiteY3" fmla="*/ 0 h 134134"/>
                <a:gd name="connsiteX4" fmla="*/ 144016 w 144016"/>
                <a:gd name="connsiteY4" fmla="*/ 134134 h 134134"/>
                <a:gd name="connsiteX0" fmla="*/ 0 w 144016"/>
                <a:gd name="connsiteY0" fmla="*/ 134134 h 134134"/>
                <a:gd name="connsiteX1" fmla="*/ 0 w 144016"/>
                <a:gd name="connsiteY1" fmla="*/ 0 h 134134"/>
                <a:gd name="connsiteX2" fmla="*/ 144016 w 144016"/>
                <a:gd name="connsiteY2" fmla="*/ 0 h 134134"/>
                <a:gd name="connsiteX3" fmla="*/ 144016 w 144016"/>
                <a:gd name="connsiteY3" fmla="*/ 134134 h 134134"/>
              </a:gdLst>
              <a:ahLst/>
              <a:cxnLst>
                <a:cxn ang="0">
                  <a:pos x="connsiteX0" y="connsiteY0"/>
                </a:cxn>
                <a:cxn ang="0">
                  <a:pos x="connsiteX1" y="connsiteY1"/>
                </a:cxn>
                <a:cxn ang="0">
                  <a:pos x="connsiteX2" y="connsiteY2"/>
                </a:cxn>
                <a:cxn ang="0">
                  <a:pos x="connsiteX3" y="connsiteY3"/>
                </a:cxn>
              </a:cxnLst>
              <a:rect l="l" t="t" r="r" b="b"/>
              <a:pathLst>
                <a:path w="144016" h="134134">
                  <a:moveTo>
                    <a:pt x="0" y="134134"/>
                  </a:moveTo>
                  <a:lnTo>
                    <a:pt x="0" y="0"/>
                  </a:lnTo>
                  <a:lnTo>
                    <a:pt x="144016" y="0"/>
                  </a:lnTo>
                  <a:lnTo>
                    <a:pt x="144016" y="134134"/>
                  </a:lnTo>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4" descr="https://openclipart.org/image/2400px/svg_to_png/173046/thermometer-tall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94065" y="764704"/>
              <a:ext cx="1056170" cy="178564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4226263" y="2249464"/>
              <a:ext cx="264042" cy="1408615"/>
            </a:xfrm>
            <a:prstGeom prst="rect">
              <a:avLst/>
            </a:prstGeom>
            <a:solidFill>
              <a:srgbClr val="00B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00B050"/>
                </a:solidFill>
                <a:effectLst/>
                <a:uLnTx/>
                <a:uFillTx/>
                <a:latin typeface="Calibri"/>
                <a:ea typeface="+mn-ea"/>
                <a:cs typeface="+mn-cs"/>
              </a:endParaRPr>
            </a:p>
          </p:txBody>
        </p:sp>
        <p:pic>
          <p:nvPicPr>
            <p:cNvPr id="16" name="Picture 2" descr="Image result for working dwar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686834">
              <a:off x="3011297" y="4569690"/>
              <a:ext cx="619974" cy="827022"/>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rot="5400000">
              <a:off x="1697989" y="3853317"/>
              <a:ext cx="919884" cy="616099"/>
              <a:chOff x="1814430" y="5229200"/>
              <a:chExt cx="1101386" cy="720080"/>
            </a:xfrm>
          </p:grpSpPr>
          <p:sp>
            <p:nvSpPr>
              <p:cNvPr id="23" name="Rectangle 22"/>
              <p:cNvSpPr/>
              <p:nvPr/>
            </p:nvSpPr>
            <p:spPr>
              <a:xfrm>
                <a:off x="1814430" y="5373216"/>
                <a:ext cx="216024" cy="43204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2051720" y="5229200"/>
                <a:ext cx="864096" cy="720080"/>
              </a:xfrm>
              <a:prstGeom prst="rect">
                <a:avLst/>
              </a:prstGeom>
              <a:solidFill>
                <a:srgbClr val="FF99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8" name="Picture 4" descr="https://openclipart.org/image/2400px/svg_to_png/173046/thermometer-tall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200000">
              <a:off x="667690" y="2912941"/>
              <a:ext cx="1071603" cy="17599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9"/>
            <a:stretch>
              <a:fillRect/>
            </a:stretch>
          </p:blipFill>
          <p:spPr>
            <a:xfrm>
              <a:off x="2483768" y="3827140"/>
              <a:ext cx="432048" cy="400910"/>
            </a:xfrm>
            <a:prstGeom prst="rect">
              <a:avLst/>
            </a:prstGeom>
          </p:spPr>
        </p:pic>
        <p:pic>
          <p:nvPicPr>
            <p:cNvPr id="20" name="Picture 19"/>
            <p:cNvPicPr>
              <a:picLocks noChangeAspect="1"/>
            </p:cNvPicPr>
            <p:nvPr/>
          </p:nvPicPr>
          <p:blipFill>
            <a:blip r:embed="rId9">
              <a:duotone>
                <a:schemeClr val="accent1">
                  <a:shade val="45000"/>
                  <a:satMod val="135000"/>
                </a:schemeClr>
                <a:prstClr val="white"/>
              </a:duotone>
            </a:blip>
            <a:stretch>
              <a:fillRect/>
            </a:stretch>
          </p:blipFill>
          <p:spPr>
            <a:xfrm flipV="1">
              <a:off x="2483768" y="4298429"/>
              <a:ext cx="426455" cy="395720"/>
            </a:xfrm>
            <a:prstGeom prst="rect">
              <a:avLst/>
            </a:prstGeom>
          </p:spPr>
        </p:pic>
        <p:cxnSp>
          <p:nvCxnSpPr>
            <p:cNvPr id="21" name="Straight Arrow Connector 20"/>
            <p:cNvCxnSpPr/>
            <p:nvPr/>
          </p:nvCxnSpPr>
          <p:spPr>
            <a:xfrm>
              <a:off x="2915816" y="4120505"/>
              <a:ext cx="288032" cy="0"/>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925341" y="4393679"/>
              <a:ext cx="288032" cy="0"/>
            </a:xfrm>
            <a:prstGeom prst="straightConnector1">
              <a:avLst/>
            </a:prstGeom>
            <a:ln w="2857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a:off x="4003282" y="4059968"/>
            <a:ext cx="0" cy="18991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003282" y="5945935"/>
            <a:ext cx="30243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4795370" y="5349805"/>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Oval 30"/>
          <p:cNvSpPr/>
          <p:nvPr/>
        </p:nvSpPr>
        <p:spPr>
          <a:xfrm>
            <a:off x="5083402" y="5277797"/>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Oval 31"/>
          <p:cNvSpPr/>
          <p:nvPr/>
        </p:nvSpPr>
        <p:spPr>
          <a:xfrm>
            <a:off x="5371434" y="5205789"/>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Oval 32"/>
          <p:cNvSpPr/>
          <p:nvPr/>
        </p:nvSpPr>
        <p:spPr>
          <a:xfrm>
            <a:off x="5659466" y="5133781"/>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Oval 33"/>
          <p:cNvSpPr/>
          <p:nvPr/>
        </p:nvSpPr>
        <p:spPr>
          <a:xfrm>
            <a:off x="5947498" y="5061773"/>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35" name="Picture 34"/>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6917248" y="6069885"/>
            <a:ext cx="70295" cy="145733"/>
          </a:xfrm>
          <a:prstGeom prst="rect">
            <a:avLst/>
          </a:prstGeom>
        </p:spPr>
      </p:pic>
      <p:pic>
        <p:nvPicPr>
          <p:cNvPr id="37" name="Picture 36"/>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824974" y="4236919"/>
            <a:ext cx="164592" cy="162878"/>
          </a:xfrm>
          <a:prstGeom prst="rect">
            <a:avLst/>
          </a:prstGeom>
        </p:spPr>
      </p:pic>
      <p:cxnSp>
        <p:nvCxnSpPr>
          <p:cNvPr id="26" name="Straight Connector 25"/>
          <p:cNvCxnSpPr/>
          <p:nvPr/>
        </p:nvCxnSpPr>
        <p:spPr>
          <a:xfrm flipV="1">
            <a:off x="4579346" y="4994204"/>
            <a:ext cx="1859745" cy="45017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15450" y="3669891"/>
            <a:ext cx="331236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Bodmi sa dá preložiť priamka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G</a:t>
            </a:r>
            <a:r>
              <a:rPr kumimoji="0" lang="en-US" sz="1800" b="0" i="0" u="none" strike="noStrike" kern="1200" cap="none" spc="0" normalizeH="0" baseline="0" noProof="0" dirty="0">
                <a:ln>
                  <a:noFill/>
                </a:ln>
                <a:solidFill>
                  <a:prstClr val="black"/>
                </a:solidFill>
                <a:effectLst/>
                <a:uLnTx/>
                <a:uFillTx/>
                <a:latin typeface="Calibri"/>
                <a:ea typeface="+mn-ea"/>
                <a:cs typeface="+mn-cs"/>
              </a:rPr>
              <a:t>a</a:t>
            </a:r>
            <a:r>
              <a:rPr kumimoji="0" lang="sk-SK" sz="1800" b="0" i="0" u="none" strike="noStrike" kern="1200" cap="none" spc="0" normalizeH="0" baseline="0" noProof="0" dirty="0">
                <a:ln>
                  <a:noFill/>
                </a:ln>
                <a:solidFill>
                  <a:prstClr val="black"/>
                </a:solidFill>
                <a:effectLst/>
                <a:uLnTx/>
                <a:uFillTx/>
                <a:latin typeface="Calibri"/>
                <a:ea typeface="+mn-ea"/>
                <a:cs typeface="+mn-cs"/>
              </a:rPr>
              <a:t>y-</a:t>
            </a:r>
            <a:r>
              <a:rPr kumimoji="0" lang="sk-SK" sz="1800" b="0" i="0" u="none" strike="noStrike" kern="1200" cap="none" spc="0" normalizeH="0" baseline="0" noProof="0" dirty="0" err="1">
                <a:ln>
                  <a:noFill/>
                </a:ln>
                <a:solidFill>
                  <a:prstClr val="black"/>
                </a:solidFill>
                <a:effectLst/>
                <a:uLnTx/>
                <a:uFillTx/>
                <a:latin typeface="Calibri"/>
                <a:ea typeface="+mn-ea"/>
                <a:cs typeface="+mn-cs"/>
              </a:rPr>
              <a:t>Lussacov</a:t>
            </a:r>
            <a:r>
              <a:rPr kumimoji="0" lang="sk-SK" sz="1800" b="0" i="0" u="none" strike="noStrike" kern="1200" cap="none" spc="0" normalizeH="0" baseline="0" noProof="0" dirty="0">
                <a:ln>
                  <a:noFill/>
                </a:ln>
                <a:solidFill>
                  <a:prstClr val="black"/>
                </a:solidFill>
                <a:effectLst/>
                <a:uLnTx/>
                <a:uFillTx/>
                <a:latin typeface="Calibri"/>
                <a:ea typeface="+mn-ea"/>
                <a:cs typeface="+mn-cs"/>
              </a:rPr>
              <a:t> zákon</a:t>
            </a:r>
          </a:p>
        </p:txBody>
      </p:sp>
      <p:pic>
        <p:nvPicPr>
          <p:cNvPr id="36" name="Picture 35"/>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5945752" y="4039590"/>
            <a:ext cx="2112264" cy="229743"/>
          </a:xfrm>
          <a:prstGeom prst="rect">
            <a:avLst/>
          </a:prstGeom>
        </p:spPr>
      </p:pic>
      <p:pic>
        <p:nvPicPr>
          <p:cNvPr id="1026" name="Picture 2" descr="https://upload.wikimedia.org/wikipedia/commons/2/2f/Gaylussac.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220396" y="4588057"/>
            <a:ext cx="1013907" cy="126136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8" name="TextBox 37"/>
              <p:cNvSpPr txBox="1"/>
              <p:nvPr/>
            </p:nvSpPr>
            <p:spPr>
              <a:xfrm>
                <a:off x="256611" y="6302707"/>
                <a:ext cx="85712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Koeficient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𝛾</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je koeficient objemovej rozťažnosti plynu.</a:t>
                </a:r>
              </a:p>
            </p:txBody>
          </p:sp>
        </mc:Choice>
        <mc:Fallback xmlns="">
          <p:sp>
            <p:nvSpPr>
              <p:cNvPr id="38" name="TextBox 37"/>
              <p:cNvSpPr txBox="1">
                <a:spLocks noRot="1" noChangeAspect="1" noMove="1" noResize="1" noEditPoints="1" noAdjustHandles="1" noChangeArrowheads="1" noChangeShapeType="1" noTextEdit="1"/>
              </p:cNvSpPr>
              <p:nvPr/>
            </p:nvSpPr>
            <p:spPr>
              <a:xfrm>
                <a:off x="256611" y="6302707"/>
                <a:ext cx="8571207" cy="369332"/>
              </a:xfrm>
              <a:prstGeom prst="rect">
                <a:avLst/>
              </a:prstGeom>
              <a:blipFill rotWithShape="0">
                <a:blip r:embed="rId16"/>
                <a:stretch>
                  <a:fillRect l="-569" t="-10000" b="-26667"/>
                </a:stretch>
              </a:blipFill>
            </p:spPr>
            <p:txBody>
              <a:bodyPr/>
              <a:lstStyle/>
              <a:p>
                <a:r>
                  <a:rPr lang="sk-SK">
                    <a:noFill/>
                  </a:rPr>
                  <a:t> </a:t>
                </a:r>
              </a:p>
            </p:txBody>
          </p:sp>
        </mc:Fallback>
      </mc:AlternateContent>
      <p:sp>
        <p:nvSpPr>
          <p:cNvPr id="3" name="TextBox 2"/>
          <p:cNvSpPr txBox="1"/>
          <p:nvPr/>
        </p:nvSpPr>
        <p:spPr>
          <a:xfrm>
            <a:off x="3846652" y="980728"/>
            <a:ext cx="490181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Jednoduchšie je dať tlačičovi voľno a zaťažiť piest závažím vypočítaným tak, aby v gravitačnom poli spolu s vonkajším atmosférickým tlakom udržiavalo „automaticky“ želanú hodnotu tlaku plynu.</a:t>
            </a:r>
          </a:p>
        </p:txBody>
      </p:sp>
    </p:spTree>
    <p:extLst>
      <p:ext uri="{BB962C8B-B14F-4D97-AF65-F5344CB8AC3E}">
        <p14:creationId xmlns:p14="http://schemas.microsoft.com/office/powerpoint/2010/main" val="2708187705"/>
      </p:ext>
    </p:extLst>
  </p:cSld>
  <p:clrMapOvr>
    <a:masterClrMapping/>
  </p:clrMapOvr>
  <p:extLst mod="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5736" y="332656"/>
            <a:ext cx="446449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Izochorický dej</a:t>
            </a:r>
          </a:p>
        </p:txBody>
      </p:sp>
      <mc:AlternateContent xmlns:mc="http://schemas.openxmlformats.org/markup-compatibility/2006" xmlns:a14="http://schemas.microsoft.com/office/drawing/2010/main">
        <mc:Choice Requires="a14">
          <p:sp>
            <p:nvSpPr>
              <p:cNvPr id="4" name="TextBox 3"/>
              <p:cNvSpPr txBox="1"/>
              <p:nvPr/>
            </p:nvSpPr>
            <p:spPr>
              <a:xfrm>
                <a:off x="179512" y="980728"/>
                <a:ext cx="8856984"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Idea je zistiť, ako sa mení tlak plynu s teplotou pri konštantnom objeme, napríklad chcem zvýšiť teplotu z</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na</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&gt;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_1</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a:t>
                </a:r>
                <a:r>
                  <a:rPr kumimoji="0" lang="sk-SK" sz="1800" b="0" i="0" u="none" strike="noStrike" kern="1200" cap="none" spc="0" normalizeH="0" baseline="0" noProof="0" dirty="0">
                    <a:ln>
                      <a:noFill/>
                    </a:ln>
                    <a:solidFill>
                      <a:prstClr val="black"/>
                    </a:solidFill>
                    <a:effectLst/>
                    <a:uLnTx/>
                    <a:uFillTx/>
                    <a:latin typeface="Calibri"/>
                    <a:ea typeface="+mn-ea"/>
                    <a:cs typeface="+mn-cs"/>
                  </a:rPr>
                  <a:t>  Experiment sa dá vykonať za pomoci tlačiča a kuriča. Kuričovi poviem, aby kontrolovaným prenosom tepla pomaly zvyšoval teplotu až na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a:t>
                </a:r>
                <a:r>
                  <a:rPr kumimoji="0" lang="sk-SK" sz="1800" b="0" i="0" u="none" strike="noStrike" kern="1200" cap="none" spc="0" normalizeH="0" baseline="0" noProof="0" dirty="0">
                    <a:ln>
                      <a:noFill/>
                    </a:ln>
                    <a:solidFill>
                      <a:prstClr val="black"/>
                    </a:solidFill>
                    <a:effectLst/>
                    <a:uLnTx/>
                    <a:uFillTx/>
                    <a:latin typeface="Calibri"/>
                    <a:ea typeface="+mn-ea"/>
                    <a:cs typeface="+mn-cs"/>
                  </a:rPr>
                  <a:t> A to tak, aby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tlačič</a:t>
                </a:r>
                <a:r>
                  <a:rPr kumimoji="0" lang="sk-SK" sz="1800" b="0" i="0" u="none" strike="noStrike" kern="1200" cap="none" spc="0" normalizeH="0" baseline="0" noProof="0" dirty="0">
                    <a:ln>
                      <a:noFill/>
                    </a:ln>
                    <a:solidFill>
                      <a:prstClr val="black"/>
                    </a:solidFill>
                    <a:effectLst/>
                    <a:uLnTx/>
                    <a:uFillTx/>
                    <a:latin typeface="Calibri"/>
                    <a:ea typeface="+mn-ea"/>
                    <a:cs typeface="+mn-cs"/>
                  </a:rPr>
                  <a:t> stíhal udržiavať konštantný objem.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Tlačičovi dám komplikovanejší príkaz: „Konštantný objem sa nedá udržať tak, že budeš držať piest na mieste. Problém je v tom, že s meniacou sa teplotou sa menia aj rozmery kontajnera. Takže meraj neustále rozmery kontajnera a posúvaj piest tak, aby objem plynu pri zmenených rozmeroch ostával konštantný.“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 priebehu deja zapisujte dvojice hodnôt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Experiment na</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r>
                      <a:rPr kumimoji="0" lang="sk-SK"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diagrame  dopadne nejako takto:</a:t>
                </a:r>
              </a:p>
            </p:txBody>
          </p:sp>
        </mc:Choice>
        <mc:Fallback xmlns="">
          <p:sp>
            <p:nvSpPr>
              <p:cNvPr id="4" name="TextBox 3"/>
              <p:cNvSpPr txBox="1">
                <a:spLocks noRot="1" noChangeAspect="1" noMove="1" noResize="1" noEditPoints="1" noAdjustHandles="1" noChangeArrowheads="1" noChangeShapeType="1" noTextEdit="1"/>
              </p:cNvSpPr>
              <p:nvPr/>
            </p:nvSpPr>
            <p:spPr>
              <a:xfrm>
                <a:off x="179512" y="980728"/>
                <a:ext cx="8856984" cy="3416320"/>
              </a:xfrm>
              <a:prstGeom prst="rect">
                <a:avLst/>
              </a:prstGeom>
              <a:blipFill rotWithShape="0">
                <a:blip r:embed="rId10"/>
                <a:stretch>
                  <a:fillRect l="-551" t="-1071" r="-826" b="-1964"/>
                </a:stretch>
              </a:blipFill>
            </p:spPr>
            <p:txBody>
              <a:bodyPr/>
              <a:lstStyle/>
              <a:p>
                <a:r>
                  <a:rPr lang="sk-SK">
                    <a:noFill/>
                  </a:rPr>
                  <a:t> </a:t>
                </a:r>
              </a:p>
            </p:txBody>
          </p:sp>
        </mc:Fallback>
      </mc:AlternateContent>
      <p:grpSp>
        <p:nvGrpSpPr>
          <p:cNvPr id="5" name="Group 4"/>
          <p:cNvGrpSpPr/>
          <p:nvPr/>
        </p:nvGrpSpPr>
        <p:grpSpPr>
          <a:xfrm>
            <a:off x="323528" y="4296093"/>
            <a:ext cx="3168352" cy="1656184"/>
            <a:chOff x="323529" y="764704"/>
            <a:chExt cx="6984775" cy="3929445"/>
          </a:xfrm>
        </p:grpSpPr>
        <p:pic>
          <p:nvPicPr>
            <p:cNvPr id="6" name="Picture 5" descr="http://www.disneyclips.com/imagesnewb4/imageslwrakr01/clipsneezy3.gif"/>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5274"/>
            <a:stretch/>
          </p:blipFill>
          <p:spPr bwMode="auto">
            <a:xfrm>
              <a:off x="5722503" y="1634563"/>
              <a:ext cx="1585801" cy="187011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p:nvPr/>
          </p:nvSpPr>
          <p:spPr>
            <a:xfrm>
              <a:off x="1849882" y="2194299"/>
              <a:ext cx="3344537" cy="1518944"/>
            </a:xfrm>
            <a:custGeom>
              <a:avLst/>
              <a:gdLst>
                <a:gd name="connsiteX0" fmla="*/ 0 w 2736304"/>
                <a:gd name="connsiteY0" fmla="*/ 0 h 1224136"/>
                <a:gd name="connsiteX1" fmla="*/ 2736304 w 2736304"/>
                <a:gd name="connsiteY1" fmla="*/ 0 h 1224136"/>
                <a:gd name="connsiteX2" fmla="*/ 2736304 w 2736304"/>
                <a:gd name="connsiteY2" fmla="*/ 1224136 h 1224136"/>
                <a:gd name="connsiteX3" fmla="*/ 0 w 2736304"/>
                <a:gd name="connsiteY3" fmla="*/ 1224136 h 1224136"/>
                <a:gd name="connsiteX4" fmla="*/ 0 w 2736304"/>
                <a:gd name="connsiteY4" fmla="*/ 0 h 1224136"/>
                <a:gd name="connsiteX0" fmla="*/ 0 w 2739677"/>
                <a:gd name="connsiteY0" fmla="*/ 0 h 1224136"/>
                <a:gd name="connsiteX1" fmla="*/ 2736304 w 2739677"/>
                <a:gd name="connsiteY1" fmla="*/ 0 h 1224136"/>
                <a:gd name="connsiteX2" fmla="*/ 2739677 w 2739677"/>
                <a:gd name="connsiteY2" fmla="*/ 567964 h 1224136"/>
                <a:gd name="connsiteX3" fmla="*/ 2736304 w 2739677"/>
                <a:gd name="connsiteY3" fmla="*/ 1224136 h 1224136"/>
                <a:gd name="connsiteX4" fmla="*/ 0 w 2739677"/>
                <a:gd name="connsiteY4" fmla="*/ 1224136 h 1224136"/>
                <a:gd name="connsiteX5" fmla="*/ 0 w 2739677"/>
                <a:gd name="connsiteY5" fmla="*/ 0 h 1224136"/>
                <a:gd name="connsiteX0" fmla="*/ 2739677 w 2831117"/>
                <a:gd name="connsiteY0" fmla="*/ 567964 h 1224136"/>
                <a:gd name="connsiteX1" fmla="*/ 2736304 w 2831117"/>
                <a:gd name="connsiteY1" fmla="*/ 1224136 h 1224136"/>
                <a:gd name="connsiteX2" fmla="*/ 0 w 2831117"/>
                <a:gd name="connsiteY2" fmla="*/ 1224136 h 1224136"/>
                <a:gd name="connsiteX3" fmla="*/ 0 w 2831117"/>
                <a:gd name="connsiteY3" fmla="*/ 0 h 1224136"/>
                <a:gd name="connsiteX4" fmla="*/ 2736304 w 2831117"/>
                <a:gd name="connsiteY4" fmla="*/ 0 h 1224136"/>
                <a:gd name="connsiteX5" fmla="*/ 2831117 w 2831117"/>
                <a:gd name="connsiteY5" fmla="*/ 659404 h 1224136"/>
                <a:gd name="connsiteX0" fmla="*/ 2739677 w 2739677"/>
                <a:gd name="connsiteY0" fmla="*/ 567964 h 1224136"/>
                <a:gd name="connsiteX1" fmla="*/ 2736304 w 2739677"/>
                <a:gd name="connsiteY1" fmla="*/ 1224136 h 1224136"/>
                <a:gd name="connsiteX2" fmla="*/ 0 w 2739677"/>
                <a:gd name="connsiteY2" fmla="*/ 1224136 h 1224136"/>
                <a:gd name="connsiteX3" fmla="*/ 0 w 2739677"/>
                <a:gd name="connsiteY3" fmla="*/ 0 h 1224136"/>
                <a:gd name="connsiteX4" fmla="*/ 2736304 w 2739677"/>
                <a:gd name="connsiteY4" fmla="*/ 0 h 1224136"/>
                <a:gd name="connsiteX0" fmla="*/ 2736304 w 2736304"/>
                <a:gd name="connsiteY0" fmla="*/ 1224136 h 1224136"/>
                <a:gd name="connsiteX1" fmla="*/ 0 w 2736304"/>
                <a:gd name="connsiteY1" fmla="*/ 1224136 h 1224136"/>
                <a:gd name="connsiteX2" fmla="*/ 0 w 2736304"/>
                <a:gd name="connsiteY2" fmla="*/ 0 h 1224136"/>
                <a:gd name="connsiteX3" fmla="*/ 2736304 w 2736304"/>
                <a:gd name="connsiteY3" fmla="*/ 0 h 1224136"/>
              </a:gdLst>
              <a:ahLst/>
              <a:cxnLst>
                <a:cxn ang="0">
                  <a:pos x="connsiteX0" y="connsiteY0"/>
                </a:cxn>
                <a:cxn ang="0">
                  <a:pos x="connsiteX1" y="connsiteY1"/>
                </a:cxn>
                <a:cxn ang="0">
                  <a:pos x="connsiteX2" y="connsiteY2"/>
                </a:cxn>
                <a:cxn ang="0">
                  <a:pos x="connsiteX3" y="connsiteY3"/>
                </a:cxn>
              </a:cxnLst>
              <a:rect l="l" t="t" r="r" b="b"/>
              <a:pathLst>
                <a:path w="2736304" h="1224136">
                  <a:moveTo>
                    <a:pt x="2736304" y="1224136"/>
                  </a:moveTo>
                  <a:lnTo>
                    <a:pt x="0" y="1224136"/>
                  </a:lnTo>
                  <a:lnTo>
                    <a:pt x="0" y="0"/>
                  </a:lnTo>
                  <a:lnTo>
                    <a:pt x="2736304"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4226263" y="2909096"/>
              <a:ext cx="1502870" cy="100872"/>
            </a:xfrm>
            <a:prstGeom prst="rect">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2" descr="http://www.ferro.pl/foto/1/d/M6310A.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73853" y="1122103"/>
              <a:ext cx="997413" cy="100742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7"/>
            <p:cNvSpPr/>
            <p:nvPr/>
          </p:nvSpPr>
          <p:spPr>
            <a:xfrm>
              <a:off x="2064899" y="2055181"/>
              <a:ext cx="176028" cy="166437"/>
            </a:xfrm>
            <a:custGeom>
              <a:avLst/>
              <a:gdLst>
                <a:gd name="connsiteX0" fmla="*/ 0 w 144016"/>
                <a:gd name="connsiteY0" fmla="*/ 0 h 134134"/>
                <a:gd name="connsiteX1" fmla="*/ 144016 w 144016"/>
                <a:gd name="connsiteY1" fmla="*/ 0 h 134134"/>
                <a:gd name="connsiteX2" fmla="*/ 144016 w 144016"/>
                <a:gd name="connsiteY2" fmla="*/ 134134 h 134134"/>
                <a:gd name="connsiteX3" fmla="*/ 0 w 144016"/>
                <a:gd name="connsiteY3" fmla="*/ 134134 h 134134"/>
                <a:gd name="connsiteX4" fmla="*/ 0 w 144016"/>
                <a:gd name="connsiteY4" fmla="*/ 0 h 134134"/>
                <a:gd name="connsiteX0" fmla="*/ 0 w 144016"/>
                <a:gd name="connsiteY0" fmla="*/ 0 h 134134"/>
                <a:gd name="connsiteX1" fmla="*/ 144016 w 144016"/>
                <a:gd name="connsiteY1" fmla="*/ 0 h 134134"/>
                <a:gd name="connsiteX2" fmla="*/ 144016 w 144016"/>
                <a:gd name="connsiteY2" fmla="*/ 134134 h 134134"/>
                <a:gd name="connsiteX3" fmla="*/ 71313 w 144016"/>
                <a:gd name="connsiteY3" fmla="*/ 130622 h 134134"/>
                <a:gd name="connsiteX4" fmla="*/ 0 w 144016"/>
                <a:gd name="connsiteY4" fmla="*/ 134134 h 134134"/>
                <a:gd name="connsiteX5" fmla="*/ 0 w 144016"/>
                <a:gd name="connsiteY5" fmla="*/ 0 h 134134"/>
                <a:gd name="connsiteX0" fmla="*/ 71313 w 162753"/>
                <a:gd name="connsiteY0" fmla="*/ 130622 h 222062"/>
                <a:gd name="connsiteX1" fmla="*/ 0 w 162753"/>
                <a:gd name="connsiteY1" fmla="*/ 134134 h 222062"/>
                <a:gd name="connsiteX2" fmla="*/ 0 w 162753"/>
                <a:gd name="connsiteY2" fmla="*/ 0 h 222062"/>
                <a:gd name="connsiteX3" fmla="*/ 144016 w 162753"/>
                <a:gd name="connsiteY3" fmla="*/ 0 h 222062"/>
                <a:gd name="connsiteX4" fmla="*/ 144016 w 162753"/>
                <a:gd name="connsiteY4" fmla="*/ 134134 h 222062"/>
                <a:gd name="connsiteX5" fmla="*/ 162753 w 162753"/>
                <a:gd name="connsiteY5" fmla="*/ 222062 h 222062"/>
                <a:gd name="connsiteX0" fmla="*/ 71313 w 144016"/>
                <a:gd name="connsiteY0" fmla="*/ 130622 h 134134"/>
                <a:gd name="connsiteX1" fmla="*/ 0 w 144016"/>
                <a:gd name="connsiteY1" fmla="*/ 134134 h 134134"/>
                <a:gd name="connsiteX2" fmla="*/ 0 w 144016"/>
                <a:gd name="connsiteY2" fmla="*/ 0 h 134134"/>
                <a:gd name="connsiteX3" fmla="*/ 144016 w 144016"/>
                <a:gd name="connsiteY3" fmla="*/ 0 h 134134"/>
                <a:gd name="connsiteX4" fmla="*/ 144016 w 144016"/>
                <a:gd name="connsiteY4" fmla="*/ 134134 h 134134"/>
                <a:gd name="connsiteX0" fmla="*/ 0 w 144016"/>
                <a:gd name="connsiteY0" fmla="*/ 134134 h 134134"/>
                <a:gd name="connsiteX1" fmla="*/ 0 w 144016"/>
                <a:gd name="connsiteY1" fmla="*/ 0 h 134134"/>
                <a:gd name="connsiteX2" fmla="*/ 144016 w 144016"/>
                <a:gd name="connsiteY2" fmla="*/ 0 h 134134"/>
                <a:gd name="connsiteX3" fmla="*/ 144016 w 144016"/>
                <a:gd name="connsiteY3" fmla="*/ 134134 h 134134"/>
              </a:gdLst>
              <a:ahLst/>
              <a:cxnLst>
                <a:cxn ang="0">
                  <a:pos x="connsiteX0" y="connsiteY0"/>
                </a:cxn>
                <a:cxn ang="0">
                  <a:pos x="connsiteX1" y="connsiteY1"/>
                </a:cxn>
                <a:cxn ang="0">
                  <a:pos x="connsiteX2" y="connsiteY2"/>
                </a:cxn>
                <a:cxn ang="0">
                  <a:pos x="connsiteX3" y="connsiteY3"/>
                </a:cxn>
              </a:cxnLst>
              <a:rect l="l" t="t" r="r" b="b"/>
              <a:pathLst>
                <a:path w="144016" h="134134">
                  <a:moveTo>
                    <a:pt x="0" y="134134"/>
                  </a:moveTo>
                  <a:lnTo>
                    <a:pt x="0" y="0"/>
                  </a:lnTo>
                  <a:lnTo>
                    <a:pt x="144016" y="0"/>
                  </a:lnTo>
                  <a:lnTo>
                    <a:pt x="144016" y="134134"/>
                  </a:lnTo>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4" descr="https://openclipart.org/image/2400px/svg_to_png/173046/thermometer-talle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94065" y="764704"/>
              <a:ext cx="1056170" cy="17856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3962221" y="2819747"/>
              <a:ext cx="186276" cy="229287"/>
            </a:xfrm>
            <a:prstGeom prst="rect">
              <a:avLst/>
            </a:prstGeom>
          </p:spPr>
        </p:pic>
        <p:pic>
          <p:nvPicPr>
            <p:cNvPr id="13" name="Picture 12"/>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1497825" y="1568851"/>
              <a:ext cx="165320" cy="200921"/>
            </a:xfrm>
            <a:prstGeom prst="rect">
              <a:avLst/>
            </a:prstGeom>
          </p:spPr>
        </p:pic>
        <p:pic>
          <p:nvPicPr>
            <p:cNvPr id="14" name="Picture 13"/>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3522150" y="943403"/>
              <a:ext cx="95466" cy="200921"/>
            </a:xfrm>
            <a:prstGeom prst="rect">
              <a:avLst/>
            </a:prstGeom>
          </p:spPr>
        </p:pic>
        <p:sp>
          <p:nvSpPr>
            <p:cNvPr id="15" name="Rectangle 14"/>
            <p:cNvSpPr/>
            <p:nvPr/>
          </p:nvSpPr>
          <p:spPr>
            <a:xfrm>
              <a:off x="4226263" y="2249464"/>
              <a:ext cx="264042" cy="1408615"/>
            </a:xfrm>
            <a:prstGeom prst="rect">
              <a:avLst/>
            </a:prstGeom>
            <a:solidFill>
              <a:srgbClr val="00B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00B050"/>
                </a:solidFill>
                <a:effectLst/>
                <a:uLnTx/>
                <a:uFillTx/>
                <a:latin typeface="Calibri"/>
                <a:ea typeface="+mn-ea"/>
                <a:cs typeface="+mn-cs"/>
              </a:endParaRPr>
            </a:p>
          </p:txBody>
        </p:sp>
        <p:pic>
          <p:nvPicPr>
            <p:cNvPr id="16" name="Picture 2" descr="Image result for working dwar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203848" y="3789040"/>
              <a:ext cx="576064" cy="890062"/>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rot="5400000">
              <a:off x="1697989" y="3853317"/>
              <a:ext cx="919884" cy="616099"/>
              <a:chOff x="1814430" y="5229200"/>
              <a:chExt cx="1101386" cy="720080"/>
            </a:xfrm>
          </p:grpSpPr>
          <p:sp>
            <p:nvSpPr>
              <p:cNvPr id="23" name="Rectangle 22"/>
              <p:cNvSpPr/>
              <p:nvPr/>
            </p:nvSpPr>
            <p:spPr>
              <a:xfrm>
                <a:off x="1814430" y="5373216"/>
                <a:ext cx="216024" cy="43204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2051720" y="5229200"/>
                <a:ext cx="864096" cy="720080"/>
              </a:xfrm>
              <a:prstGeom prst="rect">
                <a:avLst/>
              </a:prstGeom>
              <a:solidFill>
                <a:srgbClr val="FF99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8" name="Picture 4" descr="https://openclipart.org/image/2400px/svg_to_png/173046/thermometer-talle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6200000">
              <a:off x="667690" y="2912941"/>
              <a:ext cx="1071603" cy="17599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18"/>
            <a:stretch>
              <a:fillRect/>
            </a:stretch>
          </p:blipFill>
          <p:spPr>
            <a:xfrm>
              <a:off x="2483768" y="3827140"/>
              <a:ext cx="432048" cy="400910"/>
            </a:xfrm>
            <a:prstGeom prst="rect">
              <a:avLst/>
            </a:prstGeom>
          </p:spPr>
        </p:pic>
        <p:pic>
          <p:nvPicPr>
            <p:cNvPr id="20" name="Picture 19"/>
            <p:cNvPicPr>
              <a:picLocks noChangeAspect="1"/>
            </p:cNvPicPr>
            <p:nvPr/>
          </p:nvPicPr>
          <p:blipFill>
            <a:blip r:embed="rId18">
              <a:duotone>
                <a:schemeClr val="accent1">
                  <a:shade val="45000"/>
                  <a:satMod val="135000"/>
                </a:schemeClr>
                <a:prstClr val="white"/>
              </a:duotone>
            </a:blip>
            <a:stretch>
              <a:fillRect/>
            </a:stretch>
          </p:blipFill>
          <p:spPr>
            <a:xfrm flipV="1">
              <a:off x="2483768" y="4298429"/>
              <a:ext cx="426455" cy="395720"/>
            </a:xfrm>
            <a:prstGeom prst="rect">
              <a:avLst/>
            </a:prstGeom>
          </p:spPr>
        </p:pic>
        <p:cxnSp>
          <p:nvCxnSpPr>
            <p:cNvPr id="21" name="Straight Arrow Connector 20"/>
            <p:cNvCxnSpPr/>
            <p:nvPr/>
          </p:nvCxnSpPr>
          <p:spPr>
            <a:xfrm>
              <a:off x="2915816" y="4120505"/>
              <a:ext cx="288032" cy="0"/>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925341" y="4393679"/>
              <a:ext cx="288032" cy="0"/>
            </a:xfrm>
            <a:prstGeom prst="straightConnector1">
              <a:avLst/>
            </a:prstGeom>
            <a:ln w="2857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a:off x="4283968" y="4371411"/>
            <a:ext cx="0" cy="18991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283968" y="6270610"/>
            <a:ext cx="30243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5076056" y="5661248"/>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Oval 30"/>
          <p:cNvSpPr/>
          <p:nvPr/>
        </p:nvSpPr>
        <p:spPr>
          <a:xfrm>
            <a:off x="5364088" y="5589240"/>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Oval 31"/>
          <p:cNvSpPr/>
          <p:nvPr/>
        </p:nvSpPr>
        <p:spPr>
          <a:xfrm>
            <a:off x="5652120" y="5517232"/>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Oval 32"/>
          <p:cNvSpPr/>
          <p:nvPr/>
        </p:nvSpPr>
        <p:spPr>
          <a:xfrm>
            <a:off x="5940152" y="5445224"/>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Oval 33"/>
          <p:cNvSpPr/>
          <p:nvPr/>
        </p:nvSpPr>
        <p:spPr>
          <a:xfrm>
            <a:off x="6228184" y="5373216"/>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35" name="Picture 34"/>
          <p:cNvPicPr>
            <a:picLocks noChangeAspect="1"/>
          </p:cNvPicPr>
          <p:nvPr>
            <p:custDataLst>
              <p:tags r:id="rId1"/>
            </p:custDataLst>
          </p:nvPr>
        </p:nvPicPr>
        <p:blipFill>
          <a:blip r:embed="rId19" cstate="print">
            <a:extLst>
              <a:ext uri="{28A0092B-C50C-407E-A947-70E740481C1C}">
                <a14:useLocalDpi xmlns:a14="http://schemas.microsoft.com/office/drawing/2010/main" val="0"/>
              </a:ext>
            </a:extLst>
          </a:blip>
          <a:stretch>
            <a:fillRect/>
          </a:stretch>
        </p:blipFill>
        <p:spPr>
          <a:xfrm>
            <a:off x="7197934" y="6381328"/>
            <a:ext cx="70295" cy="145733"/>
          </a:xfrm>
          <a:prstGeom prst="rect">
            <a:avLst/>
          </a:prstGeom>
        </p:spPr>
      </p:pic>
      <p:pic>
        <p:nvPicPr>
          <p:cNvPr id="3" name="Picture 2"/>
          <p:cNvPicPr>
            <a:picLocks noChangeAspect="1"/>
          </p:cNvPicPr>
          <p:nvPr>
            <p:custDataLst>
              <p:tags r:id="rId2"/>
            </p:custDataLst>
          </p:nvPr>
        </p:nvPicPr>
        <p:blipFill>
          <a:blip r:embed="rId20" cstate="print">
            <a:extLst>
              <a:ext uri="{28A0092B-C50C-407E-A947-70E740481C1C}">
                <a14:useLocalDpi xmlns:a14="http://schemas.microsoft.com/office/drawing/2010/main" val="0"/>
              </a:ext>
            </a:extLst>
          </a:blip>
          <a:stretch>
            <a:fillRect/>
          </a:stretch>
        </p:blipFill>
        <p:spPr>
          <a:xfrm>
            <a:off x="4105660" y="4548362"/>
            <a:ext cx="121730" cy="145733"/>
          </a:xfrm>
          <a:prstGeom prst="rect">
            <a:avLst/>
          </a:prstGeom>
        </p:spPr>
      </p:pic>
      <p:cxnSp>
        <p:nvCxnSpPr>
          <p:cNvPr id="36" name="Straight Connector 35"/>
          <p:cNvCxnSpPr/>
          <p:nvPr/>
        </p:nvCxnSpPr>
        <p:spPr>
          <a:xfrm flipV="1">
            <a:off x="4841427" y="5292070"/>
            <a:ext cx="1859745" cy="45017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662874" y="4148455"/>
            <a:ext cx="331236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Bodmi sa dá preložiť priamka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G</a:t>
            </a:r>
            <a:r>
              <a:rPr kumimoji="0" lang="en-US" sz="1800" b="0" i="0" u="none" strike="noStrike" kern="1200" cap="none" spc="0" normalizeH="0" baseline="0" noProof="0" dirty="0">
                <a:ln>
                  <a:noFill/>
                </a:ln>
                <a:solidFill>
                  <a:prstClr val="black"/>
                </a:solidFill>
                <a:effectLst/>
                <a:uLnTx/>
                <a:uFillTx/>
                <a:latin typeface="Calibri"/>
                <a:ea typeface="+mn-ea"/>
                <a:cs typeface="+mn-cs"/>
              </a:rPr>
              <a:t>a</a:t>
            </a:r>
            <a:r>
              <a:rPr kumimoji="0" lang="sk-SK" sz="1800" b="0" i="0" u="none" strike="noStrike" kern="1200" cap="none" spc="0" normalizeH="0" baseline="0" noProof="0" dirty="0">
                <a:ln>
                  <a:noFill/>
                </a:ln>
                <a:solidFill>
                  <a:prstClr val="black"/>
                </a:solidFill>
                <a:effectLst/>
                <a:uLnTx/>
                <a:uFillTx/>
                <a:latin typeface="Calibri"/>
                <a:ea typeface="+mn-ea"/>
                <a:cs typeface="+mn-cs"/>
              </a:rPr>
              <a:t>y-</a:t>
            </a:r>
            <a:r>
              <a:rPr kumimoji="0" lang="sk-SK" sz="1800" b="0" i="0" u="none" strike="noStrike" kern="1200" cap="none" spc="0" normalizeH="0" baseline="0" noProof="0" dirty="0" err="1">
                <a:ln>
                  <a:noFill/>
                </a:ln>
                <a:solidFill>
                  <a:prstClr val="black"/>
                </a:solidFill>
                <a:effectLst/>
                <a:uLnTx/>
                <a:uFillTx/>
                <a:latin typeface="Calibri"/>
                <a:ea typeface="+mn-ea"/>
                <a:cs typeface="+mn-cs"/>
              </a:rPr>
              <a:t>Lussacov</a:t>
            </a:r>
            <a:r>
              <a:rPr kumimoji="0" lang="sk-SK" sz="1800" b="0" i="0" u="none" strike="noStrike" kern="1200" cap="none" spc="0" normalizeH="0" baseline="0" noProof="0" dirty="0">
                <a:ln>
                  <a:noFill/>
                </a:ln>
                <a:solidFill>
                  <a:prstClr val="black"/>
                </a:solidFill>
                <a:effectLst/>
                <a:uLnTx/>
                <a:uFillTx/>
                <a:latin typeface="Calibri"/>
                <a:ea typeface="+mn-ea"/>
                <a:cs typeface="+mn-cs"/>
              </a:rPr>
              <a:t> zákon</a:t>
            </a:r>
          </a:p>
        </p:txBody>
      </p:sp>
      <p:pic>
        <p:nvPicPr>
          <p:cNvPr id="26" name="Picture 25"/>
          <p:cNvPicPr>
            <a:picLocks noChangeAspect="1"/>
          </p:cNvPicPr>
          <p:nvPr>
            <p:custDataLst>
              <p:tags r:id="rId3"/>
            </p:custDataLst>
          </p:nvPr>
        </p:nvPicPr>
        <p:blipFill>
          <a:blip r:embed="rId21" cstate="print">
            <a:extLst>
              <a:ext uri="{28A0092B-C50C-407E-A947-70E740481C1C}">
                <a14:useLocalDpi xmlns:a14="http://schemas.microsoft.com/office/drawing/2010/main" val="0"/>
              </a:ext>
            </a:extLst>
          </a:blip>
          <a:stretch>
            <a:fillRect/>
          </a:stretch>
        </p:blipFill>
        <p:spPr>
          <a:xfrm>
            <a:off x="5093178" y="4518154"/>
            <a:ext cx="2045399" cy="229743"/>
          </a:xfrm>
          <a:prstGeom prst="rect">
            <a:avLst/>
          </a:prstGeom>
        </p:spPr>
      </p:pic>
      <p:pic>
        <p:nvPicPr>
          <p:cNvPr id="39" name="Picture 2" descr="https://upload.wikimedia.org/wikipedia/commons/2/2f/Gaylussac.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482477" y="4885923"/>
            <a:ext cx="1013907" cy="126136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8" name="TextBox 27"/>
              <p:cNvSpPr txBox="1"/>
              <p:nvPr/>
            </p:nvSpPr>
            <p:spPr>
              <a:xfrm>
                <a:off x="177491" y="6381328"/>
                <a:ext cx="60506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Koeficient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𝛾</m:t>
                        </m:r>
                      </m:e>
                    </m:acc>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sa volá koeficient tepelnej rozpínavosti plynu.</a:t>
                </a:r>
              </a:p>
            </p:txBody>
          </p:sp>
        </mc:Choice>
        <mc:Fallback xmlns="">
          <p:sp>
            <p:nvSpPr>
              <p:cNvPr id="28" name="TextBox 27"/>
              <p:cNvSpPr txBox="1">
                <a:spLocks noRot="1" noChangeAspect="1" noMove="1" noResize="1" noEditPoints="1" noAdjustHandles="1" noChangeArrowheads="1" noChangeShapeType="1" noTextEdit="1"/>
              </p:cNvSpPr>
              <p:nvPr/>
            </p:nvSpPr>
            <p:spPr>
              <a:xfrm>
                <a:off x="177491" y="6381328"/>
                <a:ext cx="6050693" cy="369332"/>
              </a:xfrm>
              <a:prstGeom prst="rect">
                <a:avLst/>
              </a:prstGeom>
              <a:blipFill rotWithShape="0">
                <a:blip r:embed="rId23"/>
                <a:stretch>
                  <a:fillRect l="-806" t="-10000" b="-26667"/>
                </a:stretch>
              </a:blipFill>
            </p:spPr>
            <p:txBody>
              <a:bodyPr/>
              <a:lstStyle/>
              <a:p>
                <a:r>
                  <a:rPr lang="sk-SK">
                    <a:noFill/>
                  </a:rPr>
                  <a:t> </a:t>
                </a:r>
              </a:p>
            </p:txBody>
          </p:sp>
        </mc:Fallback>
      </mc:AlternateContent>
    </p:spTree>
    <p:extLst>
      <p:ext uri="{BB962C8B-B14F-4D97-AF65-F5344CB8AC3E}">
        <p14:creationId xmlns:p14="http://schemas.microsoft.com/office/powerpoint/2010/main" val="714146705"/>
      </p:ext>
    </p:extLst>
  </p:cSld>
  <p:clrMapOvr>
    <a:masterClrMapping/>
  </p:clrMapOvr>
  <p:extLst mod="1"/>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170432"/>
            <a:ext cx="6480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Vratné deje v ideálnom plyne</a:t>
            </a:r>
          </a:p>
        </p:txBody>
      </p:sp>
      <mc:AlternateContent xmlns:mc="http://schemas.openxmlformats.org/markup-compatibility/2006" xmlns:a14="http://schemas.microsoft.com/office/drawing/2010/main">
        <mc:Choice Requires="a14">
          <p:sp>
            <p:nvSpPr>
              <p:cNvPr id="3" name="TextBox 2"/>
              <p:cNvSpPr txBox="1"/>
              <p:nvPr/>
            </p:nvSpPr>
            <p:spPr>
              <a:xfrm>
                <a:off x="251520" y="794321"/>
                <a:ext cx="8892480"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Pre ideálny plyn sa našli jednoduché zákony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izotermický dej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izobarický dej</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izochorický dej</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Uvedené špeciálne deje sa „vyučujú v škole“. Okrem nich existuje veľa iných dejov. Ak vychádzam zo stavu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môžem na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𝑝𝑉</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-diagrame nakresliť ľubovoľnú krivku a vyhútať príkazy pre kuriča a tlačiča tak, aby dej sledoval dopredu zvolenú krivku. A potom nájsť príslušný „zákon“. Ukážeme si, že netreba robiť žiadne ďalšie experimenty,  stačia dokonca už napríklad izotermický a izobarický zákon a môžem odvodiť zákon pre ľubovoľný dej, ak zvolím nejakú krivku. Nie je na tom nič záhadné, izotermy sú nakreslené podľa dopredu známych rovníc a ak zadám nejakú krivku závislosťou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potom čistá matematika (bez fyzikálneho experimentu)   už umožňuje vypočítať priesečníky tejto krivky s izotermami a teda nájsť rovnicu procesu typu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d>
                      <m:dPr>
                        <m:ctrlP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e>
                    </m:d>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Urobíme to všeobecne, ale najprv dodajme ďalšiu experimentálnu informáciu:</a:t>
                </a:r>
                <a:r>
                  <a:rPr kumimoji="0" lang="sk-SK" sz="1800" b="1" i="0" u="none" strike="noStrike" kern="1200" cap="none" spc="0" normalizeH="0" baseline="0" noProof="0" dirty="0">
                    <a:ln>
                      <a:noFill/>
                    </a:ln>
                    <a:solidFill>
                      <a:srgbClr val="FF0000"/>
                    </a:solidFill>
                    <a:effectLst/>
                    <a:uLnTx/>
                    <a:uFillTx/>
                    <a:latin typeface="Calibri"/>
                    <a:ea typeface="+mn-ea"/>
                    <a:cs typeface="+mn-cs"/>
                  </a:rPr>
                  <a:t> koeficient teplotnej rozťažnosti plynu </a:t>
                </a:r>
                <a14:m>
                  <m:oMath xmlns:m="http://schemas.openxmlformats.org/officeDocument/2006/math">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𝜸</m:t>
                    </m:r>
                  </m:oMath>
                </a14:m>
                <a:r>
                  <a:rPr kumimoji="0" lang="en-US" sz="1800" b="1" i="0" u="none" strike="noStrike" kern="1200" cap="none" spc="0" normalizeH="0" baseline="0" noProof="0" dirty="0">
                    <a:ln>
                      <a:noFill/>
                    </a:ln>
                    <a:solidFill>
                      <a:srgbClr val="FF0000"/>
                    </a:solidFill>
                    <a:effectLst/>
                    <a:uLnTx/>
                    <a:uFillTx/>
                    <a:latin typeface="Calibri"/>
                    <a:ea typeface="+mn-ea"/>
                    <a:cs typeface="+mn-cs"/>
                  </a:rPr>
                  <a:t> je pre </a:t>
                </a:r>
                <a:r>
                  <a:rPr kumimoji="0" lang="sk-SK" sz="1800" b="1" i="0" u="none" strike="noStrike" kern="1200" cap="none" spc="0" normalizeH="0" baseline="0" noProof="0" dirty="0">
                    <a:ln>
                      <a:noFill/>
                    </a:ln>
                    <a:solidFill>
                      <a:srgbClr val="FF0000"/>
                    </a:solidFill>
                    <a:effectLst/>
                    <a:uLnTx/>
                    <a:uFillTx/>
                    <a:latin typeface="Calibri"/>
                    <a:ea typeface="+mn-ea"/>
                    <a:cs typeface="+mn-cs"/>
                  </a:rPr>
                  <a:t>všetky (ideálne) plyny pri rovnakej teplote </a:t>
                </a:r>
                <a14:m>
                  <m:oMath xmlns:m="http://schemas.openxmlformats.org/officeDocument/2006/math">
                    <m:sSub>
                      <m:sSubPr>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𝒕</m:t>
                        </m:r>
                      </m:e>
                      <m:sub>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𝟎</m:t>
                        </m:r>
                      </m:sub>
                    </m:sSub>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oMath>
                </a14:m>
                <a:r>
                  <a:rPr kumimoji="0" lang="sk-SK" sz="1800" b="1" i="0" u="none" strike="noStrike" kern="1200" cap="none" spc="0" normalizeH="0" baseline="0" noProof="0" dirty="0">
                    <a:ln>
                      <a:noFill/>
                    </a:ln>
                    <a:solidFill>
                      <a:srgbClr val="FF0000"/>
                    </a:solidFill>
                    <a:effectLst/>
                    <a:uLnTx/>
                    <a:uFillTx/>
                    <a:latin typeface="Calibri"/>
                    <a:ea typeface="+mn-ea"/>
                    <a:cs typeface="+mn-cs"/>
                  </a:rPr>
                  <a:t>rovnaký</a:t>
                </a:r>
                <a:r>
                  <a:rPr kumimoji="0" lang="sk-SK" sz="1800" b="0" i="0" u="none" strike="noStrike" kern="1200" cap="none" spc="0" normalizeH="0" baseline="0" noProof="0" dirty="0">
                    <a:ln>
                      <a:noFill/>
                    </a:ln>
                    <a:solidFill>
                      <a:prstClr val="black"/>
                    </a:solidFill>
                    <a:effectLst/>
                    <a:uLnTx/>
                    <a:uFillTx/>
                    <a:latin typeface="Calibri"/>
                    <a:ea typeface="+mn-ea"/>
                    <a:cs typeface="+mn-cs"/>
                  </a:rPr>
                  <a:t>, pri 0°C má hodnotu </a:t>
                </a:r>
              </a:p>
            </p:txBody>
          </p:sp>
        </mc:Choice>
        <mc:Fallback xmlns="">
          <p:sp>
            <p:nvSpPr>
              <p:cNvPr id="3" name="TextBox 2"/>
              <p:cNvSpPr txBox="1">
                <a:spLocks noRot="1" noChangeAspect="1" noMove="1" noResize="1" noEditPoints="1" noAdjustHandles="1" noChangeArrowheads="1" noChangeShapeType="1" noTextEdit="1"/>
              </p:cNvSpPr>
              <p:nvPr/>
            </p:nvSpPr>
            <p:spPr>
              <a:xfrm>
                <a:off x="251520" y="794321"/>
                <a:ext cx="8892480" cy="4524315"/>
              </a:xfrm>
              <a:prstGeom prst="rect">
                <a:avLst/>
              </a:prstGeom>
              <a:blipFill rotWithShape="0">
                <a:blip r:embed="rId8"/>
                <a:stretch>
                  <a:fillRect l="-548" t="-674" r="-69" b="-1213"/>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2225211" y="1184762"/>
            <a:ext cx="1072759" cy="202311"/>
          </a:xfrm>
          <a:prstGeom prst="rect">
            <a:avLst/>
          </a:prstGeom>
        </p:spPr>
      </p:pic>
      <p:pic>
        <p:nvPicPr>
          <p:cNvPr id="6" name="Picture 5"/>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030454" y="1465344"/>
            <a:ext cx="2173748" cy="229743"/>
          </a:xfrm>
          <a:prstGeom prst="rect">
            <a:avLst/>
          </a:prstGeom>
        </p:spPr>
      </p:pic>
      <p:pic>
        <p:nvPicPr>
          <p:cNvPr id="7" name="Picture 6"/>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203872" y="1718740"/>
            <a:ext cx="2104936" cy="229743"/>
          </a:xfrm>
          <a:prstGeom prst="rect">
            <a:avLst/>
          </a:prstGeom>
        </p:spPr>
      </p:pic>
      <p:pic>
        <p:nvPicPr>
          <p:cNvPr id="10" name="Picture 9"/>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478133" y="5521600"/>
            <a:ext cx="1702499" cy="468059"/>
          </a:xfrm>
          <a:prstGeom prst="rect">
            <a:avLst/>
          </a:prstGeom>
        </p:spPr>
      </p:pic>
      <p:sp>
        <p:nvSpPr>
          <p:cNvPr id="11" name="Rectangle 10"/>
          <p:cNvSpPr/>
          <p:nvPr/>
        </p:nvSpPr>
        <p:spPr>
          <a:xfrm>
            <a:off x="3297970" y="5445224"/>
            <a:ext cx="2210134" cy="6437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52929677"/>
      </p:ext>
    </p:extLst>
  </p:cSld>
  <p:clrMapOvr>
    <a:masterClrMapping/>
  </p:clrMapOvr>
  <p:extLst mod="1"/>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124744"/>
            <a:ext cx="7848872"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Univerzálnosť koeficient rozťažnosti plynov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už potom čisto matematicky vedie k tomu, že </a:t>
            </a:r>
            <a:r>
              <a:rPr kumimoji="0" lang="sk-SK" sz="1800" b="1" i="0" u="none" strike="noStrike" kern="1200" cap="none" spc="0" normalizeH="0" baseline="0" noProof="0" dirty="0">
                <a:ln>
                  <a:noFill/>
                </a:ln>
                <a:solidFill>
                  <a:prstClr val="black"/>
                </a:solidFill>
                <a:effectLst/>
                <a:uLnTx/>
                <a:uFillTx/>
                <a:latin typeface="Calibri"/>
                <a:ea typeface="+mn-ea"/>
                <a:cs typeface="+mn-cs"/>
              </a:rPr>
              <a:t>všetky</a:t>
            </a:r>
            <a:r>
              <a:rPr kumimoji="0" lang="sk-SK" sz="1800" b="0" i="0" u="none" strike="noStrike" kern="1200" cap="none" spc="0" normalizeH="0" baseline="0" noProof="0" dirty="0">
                <a:ln>
                  <a:noFill/>
                </a:ln>
                <a:solidFill>
                  <a:prstClr val="black"/>
                </a:solidFill>
                <a:effectLst/>
                <a:uLnTx/>
                <a:uFillTx/>
                <a:latin typeface="Calibri"/>
                <a:ea typeface="+mn-ea"/>
                <a:cs typeface="+mn-cs"/>
              </a:rPr>
              <a:t> grafy rozpínavosti (ideálnych) plynov lineárne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extrapolované</a:t>
            </a:r>
            <a:r>
              <a:rPr kumimoji="0" lang="sk-SK" sz="1800" b="0" i="0" u="none" strike="noStrike" kern="1200" cap="none" spc="0" normalizeH="0" baseline="0" noProof="0" dirty="0">
                <a:ln>
                  <a:noFill/>
                </a:ln>
                <a:solidFill>
                  <a:prstClr val="black"/>
                </a:solidFill>
                <a:effectLst/>
                <a:uLnTx/>
                <a:uFillTx/>
                <a:latin typeface="Calibri"/>
                <a:ea typeface="+mn-ea"/>
                <a:cs typeface="+mn-cs"/>
              </a:rPr>
              <a:t> do záporných teplôt pretínajú os teplôt v jednom univerzálnom bode </a:t>
            </a:r>
          </a:p>
        </p:txBody>
      </p:sp>
      <p:sp>
        <p:nvSpPr>
          <p:cNvPr id="2" name="TextBox 1"/>
          <p:cNvSpPr txBox="1"/>
          <p:nvPr/>
        </p:nvSpPr>
        <p:spPr>
          <a:xfrm>
            <a:off x="1763688" y="404664"/>
            <a:ext cx="511256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Absolútna teplota, Kelvin</a:t>
            </a:r>
          </a:p>
        </p:txBody>
      </p:sp>
      <p:pic>
        <p:nvPicPr>
          <p:cNvPr id="24" name="Picture 23"/>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324707" y="1432412"/>
            <a:ext cx="1688783" cy="468059"/>
          </a:xfrm>
          <a:prstGeom prst="rect">
            <a:avLst/>
          </a:prstGeom>
        </p:spPr>
      </p:pic>
      <p:cxnSp>
        <p:nvCxnSpPr>
          <p:cNvPr id="5" name="Straight Connector 4"/>
          <p:cNvCxnSpPr/>
          <p:nvPr/>
        </p:nvCxnSpPr>
        <p:spPr>
          <a:xfrm>
            <a:off x="3131840" y="2879070"/>
            <a:ext cx="0" cy="18991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827584" y="4765037"/>
            <a:ext cx="5328592" cy="132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923928" y="4168907"/>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Oval 7"/>
          <p:cNvSpPr/>
          <p:nvPr/>
        </p:nvSpPr>
        <p:spPr>
          <a:xfrm>
            <a:off x="4211960" y="4096899"/>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Oval 8"/>
          <p:cNvSpPr/>
          <p:nvPr/>
        </p:nvSpPr>
        <p:spPr>
          <a:xfrm>
            <a:off x="4499992" y="4024891"/>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Oval 9"/>
          <p:cNvSpPr/>
          <p:nvPr/>
        </p:nvSpPr>
        <p:spPr>
          <a:xfrm>
            <a:off x="4788024" y="3952883"/>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0"/>
          <p:cNvSpPr/>
          <p:nvPr/>
        </p:nvSpPr>
        <p:spPr>
          <a:xfrm>
            <a:off x="5076056" y="3880875"/>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6045806" y="4888987"/>
            <a:ext cx="70295" cy="145733"/>
          </a:xfrm>
          <a:prstGeom prst="rect">
            <a:avLst/>
          </a:prstGeom>
        </p:spPr>
      </p:pic>
      <p:pic>
        <p:nvPicPr>
          <p:cNvPr id="13" name="Picture 12"/>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2953532" y="3056021"/>
            <a:ext cx="164592" cy="162878"/>
          </a:xfrm>
          <a:prstGeom prst="rect">
            <a:avLst/>
          </a:prstGeom>
        </p:spPr>
      </p:pic>
      <p:cxnSp>
        <p:nvCxnSpPr>
          <p:cNvPr id="14" name="Straight Connector 13"/>
          <p:cNvCxnSpPr/>
          <p:nvPr/>
        </p:nvCxnSpPr>
        <p:spPr>
          <a:xfrm flipV="1">
            <a:off x="1619672" y="3813307"/>
            <a:ext cx="3947977" cy="96496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691680" y="4729033"/>
            <a:ext cx="72008" cy="7200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9" name="Straight Arrow Connector 18"/>
          <p:cNvCxnSpPr/>
          <p:nvPr/>
        </p:nvCxnSpPr>
        <p:spPr>
          <a:xfrm>
            <a:off x="1727684" y="4797152"/>
            <a:ext cx="0" cy="268205"/>
          </a:xfrm>
          <a:prstGeom prst="straightConnector1">
            <a:avLst/>
          </a:prstGeom>
          <a:ln w="952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1156756" y="5084240"/>
            <a:ext cx="1049274" cy="173165"/>
          </a:xfrm>
          <a:prstGeom prst="rect">
            <a:avLst/>
          </a:prstGeom>
        </p:spPr>
      </p:pic>
      <p:pic>
        <p:nvPicPr>
          <p:cNvPr id="26" name="Picture 25"/>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2195736" y="2575537"/>
            <a:ext cx="1049274" cy="173165"/>
          </a:xfrm>
          <a:prstGeom prst="rect">
            <a:avLst/>
          </a:prstGeom>
        </p:spPr>
      </p:pic>
      <p:sp>
        <p:nvSpPr>
          <p:cNvPr id="27" name="TextBox 26"/>
          <p:cNvSpPr txBox="1"/>
          <p:nvPr/>
        </p:nvSpPr>
        <p:spPr>
          <a:xfrm>
            <a:off x="194757" y="5402793"/>
            <a:ext cx="892899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Kelvina napadlo posunúť počiatok teplotnej stupnice do tohto univerzálneho teplotného bodu. Odvtedy meriame vo fyzike teplotu v Kelvinoch, pričom 0K zodpovedá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Veľkosť „jedného stupňa“ sa nezmenila, teda teplotný rozdiel meraný v Kelvinoch a stupňoch Celzia má rovnakú číselnú hodnotu. Dnešná definícia Kelvinu vychádza z toho že teplotu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trojného</a:t>
            </a:r>
            <a:r>
              <a:rPr kumimoji="0" lang="sk-SK" sz="1800" b="0" i="0" u="none" strike="noStrike" kern="1200" cap="none" spc="0" normalizeH="0" baseline="0" noProof="0" dirty="0">
                <a:ln>
                  <a:noFill/>
                </a:ln>
                <a:solidFill>
                  <a:prstClr val="black"/>
                </a:solidFill>
                <a:effectLst/>
                <a:uLnTx/>
                <a:uFillTx/>
                <a:latin typeface="Calibri"/>
                <a:ea typeface="+mn-ea"/>
                <a:cs typeface="+mn-cs"/>
              </a:rPr>
              <a:t> bodu vody </a:t>
            </a:r>
            <a:r>
              <a:rPr kumimoji="0" lang="sk-SK" sz="1800" b="1" i="0" u="none" strike="noStrike" kern="1200" cap="none" spc="0" normalizeH="0" baseline="0" noProof="0" dirty="0">
                <a:ln>
                  <a:noFill/>
                </a:ln>
                <a:solidFill>
                  <a:srgbClr val="FF0000"/>
                </a:solidFill>
                <a:effectLst/>
                <a:uLnTx/>
                <a:uFillTx/>
                <a:latin typeface="Calibri"/>
                <a:ea typeface="+mn-ea"/>
                <a:cs typeface="+mn-cs"/>
              </a:rPr>
              <a:t>definujeme</a:t>
            </a:r>
            <a:r>
              <a:rPr kumimoji="0" lang="sk-SK" sz="1800" b="0" i="0" u="none" strike="noStrike" kern="1200" cap="none" spc="0" normalizeH="0" baseline="0" noProof="0" dirty="0">
                <a:ln>
                  <a:noFill/>
                </a:ln>
                <a:solidFill>
                  <a:prstClr val="black"/>
                </a:solidFill>
                <a:effectLst/>
                <a:uLnTx/>
                <a:uFillTx/>
                <a:latin typeface="Calibri"/>
                <a:ea typeface="+mn-ea"/>
                <a:cs typeface="+mn-cs"/>
              </a:rPr>
              <a:t> ako 273.16 K.</a:t>
            </a:r>
          </a:p>
        </p:txBody>
      </p:sp>
      <p:pic>
        <p:nvPicPr>
          <p:cNvPr id="28" name="Picture 27"/>
          <p:cNvPicPr>
            <a:picLocks noChangeAspect="1"/>
          </p:cNvPicPr>
          <p:nvPr>
            <p:custDataLst>
              <p:tags r:id="rId6"/>
            </p:custDataLst>
          </p:nvPr>
        </p:nvPicPr>
        <p:blipFill>
          <a:blip r:embed="rId11" cstate="print">
            <a:extLst>
              <a:ext uri="{28A0092B-C50C-407E-A947-70E740481C1C}">
                <a14:useLocalDpi xmlns:a14="http://schemas.microsoft.com/office/drawing/2010/main" val="0"/>
              </a:ext>
            </a:extLst>
          </a:blip>
          <a:stretch>
            <a:fillRect/>
          </a:stretch>
        </p:blipFill>
        <p:spPr>
          <a:xfrm>
            <a:off x="7486408" y="5747989"/>
            <a:ext cx="1121638" cy="173165"/>
          </a:xfrm>
          <a:prstGeom prst="rect">
            <a:avLst/>
          </a:prstGeom>
        </p:spPr>
      </p:pic>
    </p:spTree>
    <p:extLst>
      <p:ext uri="{BB962C8B-B14F-4D97-AF65-F5344CB8AC3E}">
        <p14:creationId xmlns:p14="http://schemas.microsoft.com/office/powerpoint/2010/main" val="723525109"/>
      </p:ext>
    </p:extLst>
  </p:cSld>
  <p:clrMapOvr>
    <a:masterClrMapping/>
  </p:clrMapOvr>
  <p:extLst mod="1"/>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124744"/>
            <a:ext cx="7848872"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Univerzálnosť koeficient rozťažnosti plynov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už potom čisto matematicky vedie k tomu, že </a:t>
            </a:r>
            <a:r>
              <a:rPr kumimoji="0" lang="sk-SK" sz="1800" b="1" i="0" u="none" strike="noStrike" kern="1200" cap="none" spc="0" normalizeH="0" baseline="0" noProof="0" dirty="0">
                <a:ln>
                  <a:noFill/>
                </a:ln>
                <a:solidFill>
                  <a:prstClr val="black"/>
                </a:solidFill>
                <a:effectLst/>
                <a:uLnTx/>
                <a:uFillTx/>
                <a:latin typeface="Calibri"/>
                <a:ea typeface="+mn-ea"/>
                <a:cs typeface="+mn-cs"/>
              </a:rPr>
              <a:t>všetky</a:t>
            </a:r>
            <a:r>
              <a:rPr kumimoji="0" lang="sk-SK" sz="1800" b="0" i="0" u="none" strike="noStrike" kern="1200" cap="none" spc="0" normalizeH="0" baseline="0" noProof="0" dirty="0">
                <a:ln>
                  <a:noFill/>
                </a:ln>
                <a:solidFill>
                  <a:prstClr val="black"/>
                </a:solidFill>
                <a:effectLst/>
                <a:uLnTx/>
                <a:uFillTx/>
                <a:latin typeface="Calibri"/>
                <a:ea typeface="+mn-ea"/>
                <a:cs typeface="+mn-cs"/>
              </a:rPr>
              <a:t> grafy rozpínavosti (ideálnych) plynov lineárne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extrapolované</a:t>
            </a:r>
            <a:r>
              <a:rPr kumimoji="0" lang="sk-SK" sz="1800" b="0" i="0" u="none" strike="noStrike" kern="1200" cap="none" spc="0" normalizeH="0" baseline="0" noProof="0" dirty="0">
                <a:ln>
                  <a:noFill/>
                </a:ln>
                <a:solidFill>
                  <a:prstClr val="black"/>
                </a:solidFill>
                <a:effectLst/>
                <a:uLnTx/>
                <a:uFillTx/>
                <a:latin typeface="Calibri"/>
                <a:ea typeface="+mn-ea"/>
                <a:cs typeface="+mn-cs"/>
              </a:rPr>
              <a:t> do záporných teplôt pretínajú os teplôt v jednom univerzálnom bode </a:t>
            </a:r>
          </a:p>
        </p:txBody>
      </p:sp>
      <p:sp>
        <p:nvSpPr>
          <p:cNvPr id="2" name="TextBox 1"/>
          <p:cNvSpPr txBox="1"/>
          <p:nvPr/>
        </p:nvSpPr>
        <p:spPr>
          <a:xfrm>
            <a:off x="1763688" y="404664"/>
            <a:ext cx="511256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Absolútna teplota, Kelvin</a:t>
            </a:r>
          </a:p>
        </p:txBody>
      </p:sp>
      <p:pic>
        <p:nvPicPr>
          <p:cNvPr id="24" name="Picture 23"/>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3324707" y="1432412"/>
            <a:ext cx="1688783" cy="468059"/>
          </a:xfrm>
          <a:prstGeom prst="rect">
            <a:avLst/>
          </a:prstGeom>
        </p:spPr>
      </p:pic>
      <p:cxnSp>
        <p:nvCxnSpPr>
          <p:cNvPr id="5" name="Straight Connector 4"/>
          <p:cNvCxnSpPr/>
          <p:nvPr/>
        </p:nvCxnSpPr>
        <p:spPr>
          <a:xfrm>
            <a:off x="3131840" y="2879070"/>
            <a:ext cx="0" cy="18991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827584" y="4765037"/>
            <a:ext cx="5328592" cy="132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923928" y="4168907"/>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Oval 7"/>
          <p:cNvSpPr/>
          <p:nvPr/>
        </p:nvSpPr>
        <p:spPr>
          <a:xfrm>
            <a:off x="4211960" y="4096899"/>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Oval 8"/>
          <p:cNvSpPr/>
          <p:nvPr/>
        </p:nvSpPr>
        <p:spPr>
          <a:xfrm>
            <a:off x="4499992" y="4024891"/>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Oval 9"/>
          <p:cNvSpPr/>
          <p:nvPr/>
        </p:nvSpPr>
        <p:spPr>
          <a:xfrm>
            <a:off x="4788024" y="3952883"/>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0"/>
          <p:cNvSpPr/>
          <p:nvPr/>
        </p:nvSpPr>
        <p:spPr>
          <a:xfrm>
            <a:off x="5076056" y="3880875"/>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6045806" y="4888987"/>
            <a:ext cx="70295" cy="145733"/>
          </a:xfrm>
          <a:prstGeom prst="rect">
            <a:avLst/>
          </a:prstGeom>
        </p:spPr>
      </p:pic>
      <p:pic>
        <p:nvPicPr>
          <p:cNvPr id="13" name="Picture 12"/>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2953532" y="3056021"/>
            <a:ext cx="164592" cy="162878"/>
          </a:xfrm>
          <a:prstGeom prst="rect">
            <a:avLst/>
          </a:prstGeom>
        </p:spPr>
      </p:pic>
      <p:cxnSp>
        <p:nvCxnSpPr>
          <p:cNvPr id="14" name="Straight Connector 13"/>
          <p:cNvCxnSpPr/>
          <p:nvPr/>
        </p:nvCxnSpPr>
        <p:spPr>
          <a:xfrm flipV="1">
            <a:off x="1619672" y="3813307"/>
            <a:ext cx="3947977" cy="96496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691680" y="4729033"/>
            <a:ext cx="72008" cy="7200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9" name="Straight Arrow Connector 18"/>
          <p:cNvCxnSpPr/>
          <p:nvPr/>
        </p:nvCxnSpPr>
        <p:spPr>
          <a:xfrm>
            <a:off x="1727684" y="4797152"/>
            <a:ext cx="0" cy="268205"/>
          </a:xfrm>
          <a:prstGeom prst="straightConnector1">
            <a:avLst/>
          </a:prstGeom>
          <a:ln w="952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1156756" y="5084240"/>
            <a:ext cx="1049274" cy="173165"/>
          </a:xfrm>
          <a:prstGeom prst="rect">
            <a:avLst/>
          </a:prstGeom>
        </p:spPr>
      </p:pic>
      <p:pic>
        <p:nvPicPr>
          <p:cNvPr id="26" name="Picture 25"/>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2195736" y="2575537"/>
            <a:ext cx="1049274" cy="173165"/>
          </a:xfrm>
          <a:prstGeom prst="rect">
            <a:avLst/>
          </a:prstGeom>
        </p:spPr>
      </p:pic>
      <p:sp>
        <p:nvSpPr>
          <p:cNvPr id="27" name="TextBox 26"/>
          <p:cNvSpPr txBox="1"/>
          <p:nvPr/>
        </p:nvSpPr>
        <p:spPr>
          <a:xfrm>
            <a:off x="194757" y="5402793"/>
            <a:ext cx="892899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Kelvina napadlo posunúť počiatok teplotnej stupnice do tohto univerzálneho teplotného bodu. Odvtedy meriame vo fyzike teplotu v Kelvinoch, pričom 0K zodpovedá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Veľkosť „jedného stupňa“ sa nezmenila, teda teplotný rozdiel meraný v Kelvinoch a stupňoch Celzia má rovnakú číselnú hodnotu. Dnešná definícia Kelvinu vychádza z toho že teplotu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trojného</a:t>
            </a:r>
            <a:r>
              <a:rPr kumimoji="0" lang="sk-SK" sz="1800" b="0" i="0" u="none" strike="noStrike" kern="1200" cap="none" spc="0" normalizeH="0" baseline="0" noProof="0" dirty="0">
                <a:ln>
                  <a:noFill/>
                </a:ln>
                <a:solidFill>
                  <a:prstClr val="black"/>
                </a:solidFill>
                <a:effectLst/>
                <a:uLnTx/>
                <a:uFillTx/>
                <a:latin typeface="Calibri"/>
                <a:ea typeface="+mn-ea"/>
                <a:cs typeface="+mn-cs"/>
              </a:rPr>
              <a:t> bodu vody </a:t>
            </a:r>
            <a:r>
              <a:rPr kumimoji="0" lang="sk-SK" sz="1800" b="1" i="0" u="none" strike="noStrike" kern="1200" cap="none" spc="0" normalizeH="0" baseline="0" noProof="0" dirty="0">
                <a:ln>
                  <a:noFill/>
                </a:ln>
                <a:solidFill>
                  <a:srgbClr val="FF0000"/>
                </a:solidFill>
                <a:effectLst/>
                <a:uLnTx/>
                <a:uFillTx/>
                <a:latin typeface="Calibri"/>
                <a:ea typeface="+mn-ea"/>
                <a:cs typeface="+mn-cs"/>
              </a:rPr>
              <a:t>definujeme</a:t>
            </a:r>
            <a:r>
              <a:rPr kumimoji="0" lang="sk-SK" sz="1800" b="0" i="0" u="none" strike="noStrike" kern="1200" cap="none" spc="0" normalizeH="0" baseline="0" noProof="0" dirty="0">
                <a:ln>
                  <a:noFill/>
                </a:ln>
                <a:solidFill>
                  <a:prstClr val="black"/>
                </a:solidFill>
                <a:effectLst/>
                <a:uLnTx/>
                <a:uFillTx/>
                <a:latin typeface="Calibri"/>
                <a:ea typeface="+mn-ea"/>
                <a:cs typeface="+mn-cs"/>
              </a:rPr>
              <a:t> ako 273.16 K.</a:t>
            </a:r>
          </a:p>
        </p:txBody>
      </p:sp>
      <p:pic>
        <p:nvPicPr>
          <p:cNvPr id="28" name="Picture 27"/>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7486408" y="5747989"/>
            <a:ext cx="1121638" cy="173165"/>
          </a:xfrm>
          <a:prstGeom prst="rect">
            <a:avLst/>
          </a:prstGeom>
        </p:spPr>
      </p:pic>
      <p:pic>
        <p:nvPicPr>
          <p:cNvPr id="29" name="Picture 28"/>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5904964" y="3128810"/>
            <a:ext cx="2173748" cy="229743"/>
          </a:xfrm>
          <a:prstGeom prst="rect">
            <a:avLst/>
          </a:prstGeom>
        </p:spPr>
      </p:pic>
      <p:pic>
        <p:nvPicPr>
          <p:cNvPr id="20" name="Picture 19"/>
          <p:cNvPicPr>
            <a:picLocks noChangeAspect="1"/>
          </p:cNvPicPr>
          <p:nvPr>
            <p:custDataLst>
              <p:tags r:id="rId8"/>
            </p:custDataLst>
          </p:nvPr>
        </p:nvPicPr>
        <p:blipFill>
          <a:blip r:embed="rId16" cstate="print">
            <a:extLst>
              <a:ext uri="{28A0092B-C50C-407E-A947-70E740481C1C}">
                <a14:useLocalDpi xmlns:a14="http://schemas.microsoft.com/office/drawing/2010/main" val="0"/>
              </a:ext>
            </a:extLst>
          </a:blip>
          <a:stretch>
            <a:fillRect/>
          </a:stretch>
        </p:blipFill>
        <p:spPr>
          <a:xfrm>
            <a:off x="3159655" y="4445950"/>
            <a:ext cx="204000" cy="195429"/>
          </a:xfrm>
          <a:prstGeom prst="rect">
            <a:avLst/>
          </a:prstGeom>
        </p:spPr>
      </p:pic>
      <p:sp>
        <p:nvSpPr>
          <p:cNvPr id="21" name="Right Brace 20"/>
          <p:cNvSpPr/>
          <p:nvPr/>
        </p:nvSpPr>
        <p:spPr>
          <a:xfrm rot="5400000">
            <a:off x="2364803" y="4251867"/>
            <a:ext cx="129917" cy="1404156"/>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2" name="Picture 21"/>
          <p:cNvPicPr>
            <a:picLocks noChangeAspect="1"/>
          </p:cNvPicPr>
          <p:nvPr>
            <p:custDataLst>
              <p:tags r:id="rId9"/>
            </p:custDataLst>
          </p:nvPr>
        </p:nvPicPr>
        <p:blipFill>
          <a:blip r:embed="rId17" cstate="print">
            <a:extLst>
              <a:ext uri="{28A0092B-C50C-407E-A947-70E740481C1C}">
                <a14:useLocalDpi xmlns:a14="http://schemas.microsoft.com/office/drawing/2010/main" val="0"/>
              </a:ext>
            </a:extLst>
          </a:blip>
          <a:stretch>
            <a:fillRect/>
          </a:stretch>
        </p:blipFill>
        <p:spPr>
          <a:xfrm>
            <a:off x="2749532" y="5157192"/>
            <a:ext cx="210857" cy="193714"/>
          </a:xfrm>
          <a:prstGeom prst="rect">
            <a:avLst/>
          </a:prstGeom>
        </p:spPr>
      </p:pic>
    </p:spTree>
    <p:extLst>
      <p:ext uri="{BB962C8B-B14F-4D97-AF65-F5344CB8AC3E}">
        <p14:creationId xmlns:p14="http://schemas.microsoft.com/office/powerpoint/2010/main" val="172041542"/>
      </p:ext>
    </p:extLst>
  </p:cSld>
  <p:clrMapOvr>
    <a:masterClrMapping/>
  </p:clrMapOvr>
  <p:extLst mod="1"/>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260648"/>
            <a:ext cx="6480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Stavová rovnica ideálneho plynu</a:t>
            </a:r>
          </a:p>
        </p:txBody>
      </p:sp>
      <p:sp>
        <p:nvSpPr>
          <p:cNvPr id="3" name="TextBox 2"/>
          <p:cNvSpPr txBox="1"/>
          <p:nvPr/>
        </p:nvSpPr>
        <p:spPr>
          <a:xfrm>
            <a:off x="251520" y="794321"/>
            <a:ext cx="889248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Zákon pre izobarický dej</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prepísané pomocou absolútnej teploty využijúc</a:t>
            </a:r>
          </a:p>
        </p:txBody>
      </p:sp>
      <p:pic>
        <p:nvPicPr>
          <p:cNvPr id="5" name="Picture 4"/>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2843808" y="887743"/>
            <a:ext cx="2173748" cy="229743"/>
          </a:xfrm>
          <a:prstGeom prst="rect">
            <a:avLst/>
          </a:prstGeom>
        </p:spPr>
      </p:pic>
      <p:pic>
        <p:nvPicPr>
          <p:cNvPr id="13" name="Picture 12"/>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23528" y="1628800"/>
            <a:ext cx="2405444" cy="500634"/>
          </a:xfrm>
          <a:prstGeom prst="rect">
            <a:avLst/>
          </a:prstGeom>
        </p:spPr>
      </p:pic>
      <p:pic>
        <p:nvPicPr>
          <p:cNvPr id="11" name="Picture 10"/>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4998711" y="1034399"/>
            <a:ext cx="1702499" cy="468059"/>
          </a:xfrm>
          <a:prstGeom prst="rect">
            <a:avLst/>
          </a:prstGeom>
        </p:spPr>
      </p:pic>
      <p:pic>
        <p:nvPicPr>
          <p:cNvPr id="14" name="Picture 13"/>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419872" y="1628800"/>
            <a:ext cx="778383" cy="505778"/>
          </a:xfrm>
          <a:prstGeom prst="rect">
            <a:avLst/>
          </a:prstGeom>
        </p:spPr>
      </p:pic>
      <p:sp>
        <p:nvSpPr>
          <p:cNvPr id="15" name="Rectangle 14"/>
          <p:cNvSpPr/>
          <p:nvPr/>
        </p:nvSpPr>
        <p:spPr>
          <a:xfrm>
            <a:off x="3347864" y="1556792"/>
            <a:ext cx="936104"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4427984" y="1628800"/>
            <a:ext cx="381642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Toto je </a:t>
            </a:r>
            <a:r>
              <a:rPr kumimoji="0" lang="sk-SK" sz="1800" b="0" i="0" u="none" strike="noStrike" kern="1200" cap="none" spc="0" normalizeH="0" baseline="0" noProof="0" dirty="0">
                <a:ln>
                  <a:noFill/>
                </a:ln>
                <a:solidFill>
                  <a:prstClr val="black"/>
                </a:solidFill>
                <a:effectLst/>
                <a:uLnTx/>
                <a:uFillTx/>
                <a:latin typeface="Calibri"/>
                <a:ea typeface="+mn-ea"/>
                <a:cs typeface="+mn-cs"/>
              </a:rPr>
              <a:t>G</a:t>
            </a:r>
            <a:r>
              <a:rPr kumimoji="0" lang="en-US" sz="1800" b="0" i="0" u="none" strike="noStrike" kern="1200" cap="none" spc="0" normalizeH="0" baseline="0" noProof="0" dirty="0">
                <a:ln>
                  <a:noFill/>
                </a:ln>
                <a:solidFill>
                  <a:prstClr val="black"/>
                </a:solidFill>
                <a:effectLst/>
                <a:uLnTx/>
                <a:uFillTx/>
                <a:latin typeface="Calibri"/>
                <a:ea typeface="+mn-ea"/>
                <a:cs typeface="+mn-cs"/>
              </a:rPr>
              <a:t>a</a:t>
            </a:r>
            <a:r>
              <a:rPr kumimoji="0" lang="sk-SK" sz="1800" b="0" i="0" u="none" strike="noStrike" kern="1200" cap="none" spc="0" normalizeH="0" baseline="0" noProof="0" dirty="0">
                <a:ln>
                  <a:noFill/>
                </a:ln>
                <a:solidFill>
                  <a:prstClr val="black"/>
                </a:solidFill>
                <a:effectLst/>
                <a:uLnTx/>
                <a:uFillTx/>
                <a:latin typeface="Calibri"/>
                <a:ea typeface="+mn-ea"/>
                <a:cs typeface="+mn-cs"/>
              </a:rPr>
              <a:t>y-</a:t>
            </a:r>
            <a:r>
              <a:rPr kumimoji="0" lang="sk-SK" sz="1800" b="0" i="0" u="none" strike="noStrike" kern="1200" cap="none" spc="0" normalizeH="0" baseline="0" noProof="0" dirty="0" err="1">
                <a:ln>
                  <a:noFill/>
                </a:ln>
                <a:solidFill>
                  <a:prstClr val="black"/>
                </a:solidFill>
                <a:effectLst/>
                <a:uLnTx/>
                <a:uFillTx/>
                <a:latin typeface="Calibri"/>
                <a:ea typeface="+mn-ea"/>
                <a:cs typeface="+mn-cs"/>
              </a:rPr>
              <a:t>Lussacov</a:t>
            </a:r>
            <a:r>
              <a:rPr kumimoji="0" lang="sk-SK" sz="1800" b="0" i="0" u="none" strike="noStrike" kern="1200" cap="none" spc="0" normalizeH="0" baseline="0" noProof="0" dirty="0">
                <a:ln>
                  <a:noFill/>
                </a:ln>
                <a:solidFill>
                  <a:prstClr val="black"/>
                </a:solidFill>
                <a:effectLst/>
                <a:uLnTx/>
                <a:uFillTx/>
                <a:latin typeface="Calibri"/>
                <a:ea typeface="+mn-ea"/>
                <a:cs typeface="+mn-cs"/>
              </a:rPr>
              <a:t> zákon</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prepísaný do absolútnych teplôt</a:t>
            </a:r>
          </a:p>
        </p:txBody>
      </p:sp>
      <mc:AlternateContent xmlns:mc="http://schemas.openxmlformats.org/markup-compatibility/2006" xmlns:a14="http://schemas.microsoft.com/office/drawing/2010/main">
        <mc:Choice Requires="a14">
          <p:sp>
            <p:nvSpPr>
              <p:cNvPr id="6" name="TextBox 5"/>
              <p:cNvSpPr txBox="1"/>
              <p:nvPr/>
            </p:nvSpPr>
            <p:spPr>
              <a:xfrm>
                <a:off x="179512" y="2204864"/>
                <a:ext cx="8064896"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Teraz prejdeme zo stavu </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do ľubovoľného iného stavu daného pomocou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vypočítame jeho teplotu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a uvidíme ako stav „2“ súvisí so stavom „1“. Urobíme to tak, že najprv pôjdeme zo stavu „1“ izotermicky do pomocného stavu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a odtiaľ izobaricky do stavu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P</a:t>
                </a:r>
                <a:r>
                  <a:rPr kumimoji="0" lang="en-US" sz="1800" b="0" i="0" u="none" strike="noStrike" kern="1200" cap="none" spc="0" normalizeH="0" baseline="0" noProof="0" dirty="0">
                    <a:ln>
                      <a:noFill/>
                    </a:ln>
                    <a:solidFill>
                      <a:prstClr val="black"/>
                    </a:solidFill>
                    <a:effectLst/>
                    <a:uLnTx/>
                    <a:uFillTx/>
                    <a:latin typeface="Calibri"/>
                    <a:ea typeface="+mn-ea"/>
                    <a:cs typeface="+mn-cs"/>
                  </a:rPr>
                  <a:t>ostupne </a:t>
                </a:r>
                <a:r>
                  <a:rPr kumimoji="0" lang="sk-SK" sz="1800" b="0" i="0" u="none" strike="noStrike" kern="1200" cap="none" spc="0" normalizeH="0" baseline="0" noProof="0" dirty="0">
                    <a:ln>
                      <a:noFill/>
                    </a:ln>
                    <a:solidFill>
                      <a:prstClr val="black"/>
                    </a:solidFill>
                    <a:effectLst/>
                    <a:uLnTx/>
                    <a:uFillTx/>
                    <a:latin typeface="Calibri"/>
                    <a:ea typeface="+mn-ea"/>
                    <a:cs typeface="+mn-cs"/>
                  </a:rPr>
                  <a:t>dostaneme</a:t>
                </a:r>
              </a:p>
            </p:txBody>
          </p:sp>
        </mc:Choice>
        <mc:Fallback xmlns="">
          <p:sp>
            <p:nvSpPr>
              <p:cNvPr id="6" name="TextBox 5"/>
              <p:cNvSpPr txBox="1">
                <a:spLocks noRot="1" noChangeAspect="1" noMove="1" noResize="1" noEditPoints="1" noAdjustHandles="1" noChangeArrowheads="1" noChangeShapeType="1" noTextEdit="1"/>
              </p:cNvSpPr>
              <p:nvPr/>
            </p:nvSpPr>
            <p:spPr>
              <a:xfrm>
                <a:off x="179512" y="2204864"/>
                <a:ext cx="8064896" cy="1231106"/>
              </a:xfrm>
              <a:prstGeom prst="rect">
                <a:avLst/>
              </a:prstGeom>
              <a:blipFill>
                <a:blip r:embed="rId15"/>
                <a:stretch>
                  <a:fillRect l="-605" t="-495" b="-6931"/>
                </a:stretch>
              </a:blipFill>
            </p:spPr>
            <p:txBody>
              <a:bodyPr/>
              <a:lstStyle/>
              <a:p>
                <a:r>
                  <a:rPr lang="sk-SK">
                    <a:noFill/>
                  </a:rPr>
                  <a:t> </a:t>
                </a:r>
              </a:p>
            </p:txBody>
          </p:sp>
        </mc:Fallback>
      </mc:AlternateContent>
      <p:pic>
        <p:nvPicPr>
          <p:cNvPr id="7" name="Picture 6"/>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1691680" y="3573016"/>
            <a:ext cx="1227582" cy="226314"/>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3131840" y="3501008"/>
                <a:ext cx="45365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pri konštantnom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zákon Boyle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Mariott</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131840" y="3501008"/>
                <a:ext cx="4536504" cy="369332"/>
              </a:xfrm>
              <a:prstGeom prst="rect">
                <a:avLst/>
              </a:prstGeom>
              <a:blipFill>
                <a:blip r:embed="rId17"/>
                <a:stretch>
                  <a:fillRect l="-1210" t="-8197" b="-24590"/>
                </a:stretch>
              </a:blipFill>
            </p:spPr>
            <p:txBody>
              <a:bodyPr/>
              <a:lstStyle/>
              <a:p>
                <a:r>
                  <a:rPr lang="sk-SK">
                    <a:noFill/>
                  </a:rPr>
                  <a:t> </a:t>
                </a:r>
              </a:p>
            </p:txBody>
          </p:sp>
        </mc:Fallback>
      </mc:AlternateContent>
      <p:pic>
        <p:nvPicPr>
          <p:cNvPr id="9" name="Picture 8"/>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1907704" y="3933056"/>
            <a:ext cx="841820" cy="516065"/>
          </a:xfrm>
          <a:prstGeom prst="rect">
            <a:avLst/>
          </a:prstGeom>
        </p:spPr>
      </p:pic>
      <mc:AlternateContent xmlns:mc="http://schemas.openxmlformats.org/markup-compatibility/2006" xmlns:a14="http://schemas.microsoft.com/office/drawing/2010/main">
        <mc:Choice Requires="a14">
          <p:sp>
            <p:nvSpPr>
              <p:cNvPr id="16" name="TextBox 15"/>
              <p:cNvSpPr txBox="1"/>
              <p:nvPr/>
            </p:nvSpPr>
            <p:spPr>
              <a:xfrm>
                <a:off x="3131840" y="3933056"/>
                <a:ext cx="47525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pri konštantnom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zákon Gay-</a:t>
                </a:r>
                <a:r>
                  <a:rPr kumimoji="0" lang="sk-SK" sz="1800" b="0" i="0" u="none" strike="noStrike" kern="1200" cap="none" spc="0" normalizeH="0" baseline="0" noProof="0" dirty="0" err="1">
                    <a:ln>
                      <a:noFill/>
                    </a:ln>
                    <a:solidFill>
                      <a:prstClr val="black"/>
                    </a:solidFill>
                    <a:effectLst/>
                    <a:uLnTx/>
                    <a:uFillTx/>
                    <a:latin typeface="Calibri"/>
                    <a:ea typeface="+mn-ea"/>
                    <a:cs typeface="+mn-cs"/>
                  </a:rPr>
                  <a:t>Lussac</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131840" y="3933056"/>
                <a:ext cx="4752528" cy="369332"/>
              </a:xfrm>
              <a:prstGeom prst="rect">
                <a:avLst/>
              </a:prstGeom>
              <a:blipFill>
                <a:blip r:embed="rId19"/>
                <a:stretch>
                  <a:fillRect l="-1155" t="-8197" b="-24590"/>
                </a:stretch>
              </a:blipFill>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79512" y="4437112"/>
                <a:ext cx="84969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Neznáme sú tu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Po vylúčení neznámej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dostaneme rovnicu</a:t>
                </a:r>
              </a:p>
            </p:txBody>
          </p:sp>
        </mc:Choice>
        <mc:Fallback xmlns="">
          <p:sp>
            <p:nvSpPr>
              <p:cNvPr id="10" name="TextBox 9"/>
              <p:cNvSpPr txBox="1">
                <a:spLocks noRot="1" noChangeAspect="1" noMove="1" noResize="1" noEditPoints="1" noAdjustHandles="1" noChangeArrowheads="1" noChangeShapeType="1" noTextEdit="1"/>
              </p:cNvSpPr>
              <p:nvPr/>
            </p:nvSpPr>
            <p:spPr>
              <a:xfrm>
                <a:off x="179512" y="4437112"/>
                <a:ext cx="8496944" cy="369332"/>
              </a:xfrm>
              <a:prstGeom prst="rect">
                <a:avLst/>
              </a:prstGeom>
              <a:blipFill>
                <a:blip r:embed="rId20"/>
                <a:stretch>
                  <a:fillRect l="-574" t="-10000" b="-26667"/>
                </a:stretch>
              </a:blipFill>
            </p:spPr>
            <p:txBody>
              <a:bodyPr/>
              <a:lstStyle/>
              <a:p>
                <a:r>
                  <a:rPr lang="sk-SK">
                    <a:noFill/>
                  </a:rPr>
                  <a:t> </a:t>
                </a:r>
              </a:p>
            </p:txBody>
          </p:sp>
        </mc:Fallback>
      </mc:AlternateContent>
      <p:pic>
        <p:nvPicPr>
          <p:cNvPr id="17" name="Picture 16"/>
          <p:cNvPicPr>
            <a:picLocks noChangeAspect="1"/>
          </p:cNvPicPr>
          <p:nvPr>
            <p:custDataLst>
              <p:tags r:id="rId7"/>
            </p:custDataLst>
          </p:nvPr>
        </p:nvPicPr>
        <p:blipFill>
          <a:blip r:embed="rId21" cstate="print">
            <a:extLst>
              <a:ext uri="{28A0092B-C50C-407E-A947-70E740481C1C}">
                <a14:useLocalDpi xmlns:a14="http://schemas.microsoft.com/office/drawing/2010/main" val="0"/>
              </a:ext>
            </a:extLst>
          </a:blip>
          <a:stretch>
            <a:fillRect/>
          </a:stretch>
        </p:blipFill>
        <p:spPr>
          <a:xfrm>
            <a:off x="3203848" y="5013176"/>
            <a:ext cx="2108835" cy="502349"/>
          </a:xfrm>
          <a:prstGeom prst="rect">
            <a:avLst/>
          </a:prstGeom>
        </p:spPr>
      </p:pic>
      <p:sp>
        <p:nvSpPr>
          <p:cNvPr id="18" name="Rectangle 17"/>
          <p:cNvSpPr/>
          <p:nvPr/>
        </p:nvSpPr>
        <p:spPr>
          <a:xfrm>
            <a:off x="3131840" y="4869160"/>
            <a:ext cx="2304256"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Box 18"/>
          <p:cNvSpPr txBox="1"/>
          <p:nvPr/>
        </p:nvSpPr>
        <p:spPr>
          <a:xfrm>
            <a:off x="179512" y="5589240"/>
            <a:ext cx="813690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Dostali sme stavovú rovnicu ideálneho plynu ako logický dôsledok experimentálnych zákonov Boyle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Mariottovho</a:t>
            </a:r>
            <a:r>
              <a:rPr kumimoji="0" lang="sk-SK" sz="1800" b="0" i="0" u="none" strike="noStrike" kern="1200" cap="none" spc="0" normalizeH="0" baseline="0" noProof="0" dirty="0">
                <a:ln>
                  <a:noFill/>
                </a:ln>
                <a:solidFill>
                  <a:prstClr val="black"/>
                </a:solidFill>
                <a:effectLst/>
                <a:uLnTx/>
                <a:uFillTx/>
                <a:latin typeface="Calibri"/>
                <a:ea typeface="+mn-ea"/>
                <a:cs typeface="+mn-cs"/>
              </a:rPr>
              <a:t> a jedného z dvoch Gay-</a:t>
            </a:r>
            <a:r>
              <a:rPr kumimoji="0" lang="sk-SK" sz="1800" b="0" i="0" u="none" strike="noStrike" kern="1200" cap="none" spc="0" normalizeH="0" baseline="0" noProof="0" dirty="0" err="1">
                <a:ln>
                  <a:noFill/>
                </a:ln>
                <a:solidFill>
                  <a:prstClr val="black"/>
                </a:solidFill>
                <a:effectLst/>
                <a:uLnTx/>
                <a:uFillTx/>
                <a:latin typeface="Calibri"/>
                <a:ea typeface="+mn-ea"/>
                <a:cs typeface="+mn-cs"/>
              </a:rPr>
              <a:t>Lussacových</a:t>
            </a:r>
            <a:r>
              <a:rPr kumimoji="0" lang="sk-SK" sz="1800" b="0" i="0" u="none" strike="noStrike" kern="1200" cap="none" spc="0" normalizeH="0" baseline="0" noProof="0" dirty="0">
                <a:ln>
                  <a:noFill/>
                </a:ln>
                <a:solidFill>
                  <a:prstClr val="black"/>
                </a:solidFill>
                <a:effectLst/>
                <a:uLnTx/>
                <a:uFillTx/>
                <a:latin typeface="Calibri"/>
                <a:ea typeface="+mn-ea"/>
                <a:cs typeface="+mn-cs"/>
              </a:rPr>
              <a:t> zákonov. Teraz už zo stavovej rovnice môžeme odvodiť Gay-</a:t>
            </a:r>
            <a:r>
              <a:rPr kumimoji="0" lang="sk-SK" sz="1800" b="0" i="0" u="none" strike="noStrike" kern="1200" cap="none" spc="0" normalizeH="0" baseline="0" noProof="0" dirty="0" err="1">
                <a:ln>
                  <a:noFill/>
                </a:ln>
                <a:solidFill>
                  <a:prstClr val="black"/>
                </a:solidFill>
                <a:effectLst/>
                <a:uLnTx/>
                <a:uFillTx/>
                <a:latin typeface="Calibri"/>
                <a:ea typeface="+mn-ea"/>
                <a:cs typeface="+mn-cs"/>
              </a:rPr>
              <a:t>Lussacov</a:t>
            </a:r>
            <a:r>
              <a:rPr kumimoji="0" lang="sk-SK" sz="1800" b="0" i="0" u="none" strike="noStrike" kern="1200" cap="none" spc="0" normalizeH="0" baseline="0" noProof="0" dirty="0">
                <a:ln>
                  <a:noFill/>
                </a:ln>
                <a:solidFill>
                  <a:prstClr val="black"/>
                </a:solidFill>
                <a:effectLst/>
                <a:uLnTx/>
                <a:uFillTx/>
                <a:latin typeface="Calibri"/>
                <a:ea typeface="+mn-ea"/>
                <a:cs typeface="+mn-cs"/>
              </a:rPr>
              <a:t> zákon pre izochorický dej, ktorý sme doteraz nepoužili. Takže izochorický experiment ani nemusíme robiť.</a:t>
            </a:r>
          </a:p>
        </p:txBody>
      </p:sp>
    </p:spTree>
    <p:extLst>
      <p:ext uri="{BB962C8B-B14F-4D97-AF65-F5344CB8AC3E}">
        <p14:creationId xmlns:p14="http://schemas.microsoft.com/office/powerpoint/2010/main" val="3002432465"/>
      </p:ext>
    </p:extLst>
  </p:cSld>
  <p:clrMapOvr>
    <a:masterClrMapping/>
  </p:clrMapOvr>
  <p:extLst mod="1"/>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323528" y="980728"/>
                <a:ext cx="8640960" cy="27392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a:t>
                </a:r>
                <a:r>
                  <a:rPr kumimoji="0" lang="sk-SK" sz="1800" b="0" i="0" u="none" strike="noStrike" kern="1200" cap="none" spc="0" normalizeH="0" baseline="0" noProof="0" dirty="0">
                    <a:ln>
                      <a:noFill/>
                    </a:ln>
                    <a:solidFill>
                      <a:prstClr val="black"/>
                    </a:solidFill>
                    <a:effectLst/>
                    <a:uLnTx/>
                    <a:uFillTx/>
                    <a:latin typeface="Calibri"/>
                    <a:ea typeface="+mn-ea"/>
                    <a:cs typeface="+mn-cs"/>
                  </a:rPr>
                  <a:t>pri odvodení stavovej rovnice                                                sme nepoužili zákon pre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izochorický dej, ktorý experimentálne vyzerá takto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Zo stavovej rovnice pre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dostaneme zákon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Toto je kompatibilné s „experimentálnym tvarom zákona“ ak sa dá oj v zákone pre izochorický dej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presjť</a:t>
                </a:r>
                <a:r>
                  <a:rPr kumimoji="0" lang="sk-SK" sz="1800" b="0" i="0" u="none" strike="noStrike" kern="1200" cap="none" spc="0" normalizeH="0" baseline="0" noProof="0" dirty="0">
                    <a:ln>
                      <a:noFill/>
                    </a:ln>
                    <a:solidFill>
                      <a:prstClr val="black"/>
                    </a:solidFill>
                    <a:effectLst/>
                    <a:uLnTx/>
                    <a:uFillTx/>
                    <a:latin typeface="Calibri"/>
                    <a:ea typeface="+mn-ea"/>
                    <a:cs typeface="+mn-cs"/>
                  </a:rPr>
                  <a:t> k absolútnym teplotám presne rovnako, ako sme to urobili pre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izobarľický</a:t>
                </a:r>
                <a:r>
                  <a:rPr kumimoji="0" lang="sk-SK" sz="1800" b="0" i="0" u="none" strike="noStrike" kern="1200" cap="none" spc="0" normalizeH="0" baseline="0" noProof="0" dirty="0">
                    <a:ln>
                      <a:noFill/>
                    </a:ln>
                    <a:solidFill>
                      <a:prstClr val="black"/>
                    </a:solidFill>
                    <a:effectLst/>
                    <a:uLnTx/>
                    <a:uFillTx/>
                    <a:latin typeface="Calibri"/>
                    <a:ea typeface="+mn-ea"/>
                    <a:cs typeface="+mn-cs"/>
                  </a:rPr>
                  <a:t> dej. A to bude len vtedy ak koeficient teplotnej rozpínavosti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𝛾</m:t>
                        </m:r>
                      </m:e>
                    </m:acc>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je rovný koeficientu teplotnej rozťažnosti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𝛾</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Experimentálne je to naozaj tak.</a:t>
                </a:r>
              </a:p>
            </p:txBody>
          </p:sp>
        </mc:Choice>
        <mc:Fallback xmlns="">
          <p:sp>
            <p:nvSpPr>
              <p:cNvPr id="4" name="TextBox 3"/>
              <p:cNvSpPr txBox="1">
                <a:spLocks noRot="1" noChangeAspect="1" noMove="1" noResize="1" noEditPoints="1" noAdjustHandles="1" noChangeArrowheads="1" noChangeShapeType="1" noTextEdit="1"/>
              </p:cNvSpPr>
              <p:nvPr/>
            </p:nvSpPr>
            <p:spPr>
              <a:xfrm>
                <a:off x="323528" y="980728"/>
                <a:ext cx="8640960" cy="2739211"/>
              </a:xfrm>
              <a:prstGeom prst="rect">
                <a:avLst/>
              </a:prstGeom>
              <a:blipFill>
                <a:blip r:embed="rId8"/>
                <a:stretch>
                  <a:fillRect l="-564" t="-1336" b="-2673"/>
                </a:stretch>
              </a:blipFill>
            </p:spPr>
            <p:txBody>
              <a:bodyPr/>
              <a:lstStyle/>
              <a:p>
                <a:r>
                  <a:rPr lang="sk-SK">
                    <a:noFill/>
                  </a:rPr>
                  <a:t> </a:t>
                </a:r>
              </a:p>
            </p:txBody>
          </p:sp>
        </mc:Fallback>
      </mc:AlternateContent>
      <p:sp>
        <p:nvSpPr>
          <p:cNvPr id="2" name="TextBox 1"/>
          <p:cNvSpPr txBox="1"/>
          <p:nvPr/>
        </p:nvSpPr>
        <p:spPr>
          <a:xfrm>
            <a:off x="1331640" y="260648"/>
            <a:ext cx="6480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Stavová rovnica ideálneho plynu</a:t>
            </a:r>
          </a:p>
        </p:txBody>
      </p:sp>
      <p:pic>
        <p:nvPicPr>
          <p:cNvPr id="3" name="Picture 2"/>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563888" y="908720"/>
            <a:ext cx="2108835" cy="502349"/>
          </a:xfrm>
          <a:prstGeom prst="rect">
            <a:avLst/>
          </a:prstGeom>
        </p:spPr>
      </p:pic>
      <p:pic>
        <p:nvPicPr>
          <p:cNvPr id="5" name="Picture 4"/>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5292080" y="1475357"/>
            <a:ext cx="2045399" cy="229743"/>
          </a:xfrm>
          <a:prstGeom prst="rect">
            <a:avLst/>
          </a:prstGeom>
        </p:spPr>
      </p:pic>
      <p:pic>
        <p:nvPicPr>
          <p:cNvPr id="7" name="Picture 6"/>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851920" y="2060848"/>
            <a:ext cx="831533" cy="445770"/>
          </a:xfrm>
          <a:prstGeom prst="rect">
            <a:avLst/>
          </a:prstGeom>
        </p:spPr>
      </p:pic>
      <p:sp>
        <p:nvSpPr>
          <p:cNvPr id="8" name="Rectangle 7"/>
          <p:cNvSpPr/>
          <p:nvPr/>
        </p:nvSpPr>
        <p:spPr>
          <a:xfrm>
            <a:off x="3781874" y="2023140"/>
            <a:ext cx="981927"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p:cNvSpPr txBox="1"/>
          <p:nvPr/>
        </p:nvSpPr>
        <p:spPr>
          <a:xfrm>
            <a:off x="5076056" y="2060848"/>
            <a:ext cx="2160240" cy="369332"/>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G</a:t>
            </a:r>
            <a:r>
              <a:rPr kumimoji="0" lang="en-US" sz="1800" b="0" i="0" u="none" strike="noStrike" kern="1200" cap="none" spc="0" normalizeH="0" baseline="0" noProof="0" dirty="0">
                <a:ln>
                  <a:noFill/>
                </a:ln>
                <a:solidFill>
                  <a:prstClr val="black"/>
                </a:solidFill>
                <a:effectLst/>
                <a:uLnTx/>
                <a:uFillTx/>
                <a:latin typeface="Calibri"/>
                <a:ea typeface="+mn-ea"/>
                <a:cs typeface="+mn-cs"/>
              </a:rPr>
              <a:t>a</a:t>
            </a:r>
            <a:r>
              <a:rPr kumimoji="0" lang="sk-SK" sz="1800" b="0" i="0" u="none" strike="noStrike" kern="1200" cap="none" spc="0" normalizeH="0" baseline="0" noProof="0" dirty="0">
                <a:ln>
                  <a:noFill/>
                </a:ln>
                <a:solidFill>
                  <a:prstClr val="black"/>
                </a:solidFill>
                <a:effectLst/>
                <a:uLnTx/>
                <a:uFillTx/>
                <a:latin typeface="Calibri"/>
                <a:ea typeface="+mn-ea"/>
                <a:cs typeface="+mn-cs"/>
              </a:rPr>
              <a:t>y-</a:t>
            </a:r>
            <a:r>
              <a:rPr kumimoji="0" lang="sk-SK" sz="1800" b="0" i="0" u="none" strike="noStrike" kern="1200" cap="none" spc="0" normalizeH="0" baseline="0" noProof="0" dirty="0" err="1">
                <a:ln>
                  <a:noFill/>
                </a:ln>
                <a:solidFill>
                  <a:prstClr val="black"/>
                </a:solidFill>
                <a:effectLst/>
                <a:uLnTx/>
                <a:uFillTx/>
                <a:latin typeface="Calibri"/>
                <a:ea typeface="+mn-ea"/>
                <a:cs typeface="+mn-cs"/>
              </a:rPr>
              <a:t>Lussacov</a:t>
            </a:r>
            <a:r>
              <a:rPr kumimoji="0" lang="sk-SK" sz="1800" b="0" i="0" u="none" strike="noStrike" kern="1200" cap="none" spc="0" normalizeH="0" baseline="0" noProof="0" dirty="0">
                <a:ln>
                  <a:noFill/>
                </a:ln>
                <a:solidFill>
                  <a:prstClr val="black"/>
                </a:solidFill>
                <a:effectLst/>
                <a:uLnTx/>
                <a:uFillTx/>
                <a:latin typeface="Calibri"/>
                <a:ea typeface="+mn-ea"/>
                <a:cs typeface="+mn-cs"/>
              </a:rPr>
              <a:t> zákon</a:t>
            </a:r>
          </a:p>
        </p:txBody>
      </p:sp>
      <p:pic>
        <p:nvPicPr>
          <p:cNvPr id="10" name="Picture 9"/>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3635896" y="4005064"/>
            <a:ext cx="2108835" cy="502349"/>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179512" y="4725144"/>
                <a:ext cx="8352928"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Konštanta na pravej strane stavovej rovnice môže pre každé množstvo plynu a každý druh plynu iná. Ak si ale spomenieme na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Avogadrov</a:t>
                </a:r>
                <a:r>
                  <a:rPr kumimoji="0" lang="sk-SK" sz="1800" b="0" i="0" u="none" strike="noStrike" kern="1200" cap="none" spc="0" normalizeH="0" baseline="0" noProof="0" dirty="0">
                    <a:ln>
                      <a:noFill/>
                    </a:ln>
                    <a:solidFill>
                      <a:prstClr val="black"/>
                    </a:solidFill>
                    <a:effectLst/>
                    <a:uLnTx/>
                    <a:uFillTx/>
                    <a:latin typeface="Calibri"/>
                    <a:ea typeface="+mn-ea"/>
                    <a:cs typeface="+mn-cs"/>
                  </a:rPr>
                  <a:t> zákon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Calibri"/>
                    <a:ea typeface="+mn-ea"/>
                    <a:cs typeface="+mn-cs"/>
                  </a:rPr>
                  <a:t>Rovnaké objemy rôznych plynov za rovnakého tlaku a teploty obsahujú rovnaký počet častíc (atómov alebo molekúl)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potom je zrejmé (predumajte si to a presvedčte sa, že je to tak!) že konštanta na pravej strane musí byť úmerná počtu molekúl plynu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a konštanta úmernosti musí byť nejaká univerzálna konštanta. Nazýva sa Boltzmannova konštanta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a:t>
                </a:r>
              </a:p>
            </p:txBody>
          </p:sp>
        </mc:Choice>
        <mc:Fallback xmlns="">
          <p:sp>
            <p:nvSpPr>
              <p:cNvPr id="11" name="TextBox 10"/>
              <p:cNvSpPr txBox="1">
                <a:spLocks noRot="1" noChangeAspect="1" noMove="1" noResize="1" noEditPoints="1" noAdjustHandles="1" noChangeArrowheads="1" noChangeShapeType="1" noTextEdit="1"/>
              </p:cNvSpPr>
              <p:nvPr/>
            </p:nvSpPr>
            <p:spPr>
              <a:xfrm>
                <a:off x="179512" y="4725144"/>
                <a:ext cx="8352928" cy="2031325"/>
              </a:xfrm>
              <a:prstGeom prst="rect">
                <a:avLst/>
              </a:prstGeom>
              <a:blipFill>
                <a:blip r:embed="rId12"/>
                <a:stretch>
                  <a:fillRect l="-584" t="-1502" r="-292" b="-3904"/>
                </a:stretch>
              </a:blipFill>
            </p:spPr>
            <p:txBody>
              <a:bodyPr/>
              <a:lstStyle/>
              <a:p>
                <a:r>
                  <a:rPr lang="sk-SK">
                    <a:noFill/>
                  </a:rPr>
                  <a:t> </a:t>
                </a:r>
              </a:p>
            </p:txBody>
          </p:sp>
        </mc:Fallback>
      </mc:AlternateContent>
    </p:spTree>
    <p:extLst>
      <p:ext uri="{BB962C8B-B14F-4D97-AF65-F5344CB8AC3E}">
        <p14:creationId xmlns:p14="http://schemas.microsoft.com/office/powerpoint/2010/main" val="1538863195"/>
      </p:ext>
    </p:extLst>
  </p:cSld>
  <p:clrMapOvr>
    <a:masterClrMapping/>
  </p:clrMapOvr>
  <p:extLst mod="1"/>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359532" y="476672"/>
                <a:ext cx="8424936" cy="59708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Stavová rovnica ideálneho plynu s explicitným uvedením konštanty na pravej strane vyzerá takto: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je počet molekúl (častíc) v uvažovanom množstve plynu, Boltzmannova konštanta má hodnotu   </a:t>
                </a:r>
                <a:endParaRPr kumimoji="0" lang="sk-SK"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1.38064852 × 10</a:t>
                </a:r>
                <a:r>
                  <a:rPr kumimoji="0" lang="sk-SK" sz="1800" b="0" i="0" u="none" strike="noStrike" kern="1200" cap="none" spc="0" normalizeH="0" baseline="30000" noProof="0" dirty="0">
                    <a:ln>
                      <a:noFill/>
                    </a:ln>
                    <a:solidFill>
                      <a:prstClr val="black"/>
                    </a:solidFill>
                    <a:effectLst/>
                    <a:uLnTx/>
                    <a:uFillTx/>
                    <a:latin typeface="Calibri"/>
                    <a:ea typeface="+mn-ea"/>
                    <a:cs typeface="+mn-cs"/>
                  </a:rPr>
                  <a:t>-23</a:t>
                </a:r>
                <a:r>
                  <a:rPr kumimoji="0" lang="sk-SK" sz="1800" b="0" i="0" u="none" strike="noStrike" kern="1200" cap="none" spc="0" normalizeH="0" baseline="0" noProof="0" dirty="0">
                    <a:ln>
                      <a:noFill/>
                    </a:ln>
                    <a:solidFill>
                      <a:prstClr val="black"/>
                    </a:solidFill>
                    <a:effectLst/>
                    <a:uLnTx/>
                    <a:uFillTx/>
                    <a:latin typeface="Calibri"/>
                    <a:ea typeface="+mn-ea"/>
                    <a:cs typeface="+mn-cs"/>
                  </a:rPr>
                  <a:t> m</a:t>
                </a:r>
                <a:r>
                  <a:rPr kumimoji="0" lang="sk-SK" sz="1800" b="0" i="0" u="none" strike="noStrike" kern="1200" cap="none" spc="0" normalizeH="0" baseline="30000" noProof="0" dirty="0">
                    <a:ln>
                      <a:noFill/>
                    </a:ln>
                    <a:solidFill>
                      <a:prstClr val="black"/>
                    </a:solidFill>
                    <a:effectLst/>
                    <a:uLnTx/>
                    <a:uFillTx/>
                    <a:latin typeface="Calibri"/>
                    <a:ea typeface="+mn-ea"/>
                    <a:cs typeface="+mn-cs"/>
                  </a:rPr>
                  <a:t>2</a:t>
                </a:r>
                <a:r>
                  <a:rPr kumimoji="0" lang="sk-SK" sz="1800" b="0" i="0" u="none" strike="noStrike" kern="1200" cap="none" spc="0" normalizeH="0" baseline="0" noProof="0" dirty="0">
                    <a:ln>
                      <a:noFill/>
                    </a:ln>
                    <a:solidFill>
                      <a:prstClr val="black"/>
                    </a:solidFill>
                    <a:effectLst/>
                    <a:uLnTx/>
                    <a:uFillTx/>
                    <a:latin typeface="Calibri"/>
                    <a:ea typeface="+mn-ea"/>
                    <a:cs typeface="+mn-cs"/>
                  </a:rPr>
                  <a:t> kg s</a:t>
                </a:r>
                <a:r>
                  <a:rPr kumimoji="0" lang="sk-SK" sz="1800" b="0" i="0" u="none" strike="noStrike" kern="1200" cap="none" spc="0" normalizeH="0" baseline="30000" noProof="0" dirty="0">
                    <a:ln>
                      <a:noFill/>
                    </a:ln>
                    <a:solidFill>
                      <a:prstClr val="black"/>
                    </a:solidFill>
                    <a:effectLst/>
                    <a:uLnTx/>
                    <a:uFillTx/>
                    <a:latin typeface="Calibri"/>
                    <a:ea typeface="+mn-ea"/>
                    <a:cs typeface="+mn-cs"/>
                  </a:rPr>
                  <a:t>-2</a:t>
                </a:r>
                <a:r>
                  <a:rPr kumimoji="0" lang="sk-SK" sz="1800" b="0" i="0" u="none" strike="noStrike" kern="1200" cap="none" spc="0" normalizeH="0" baseline="0" noProof="0" dirty="0">
                    <a:ln>
                      <a:noFill/>
                    </a:ln>
                    <a:solidFill>
                      <a:prstClr val="black"/>
                    </a:solidFill>
                    <a:effectLst/>
                    <a:uLnTx/>
                    <a:uFillTx/>
                    <a:latin typeface="Calibri"/>
                    <a:ea typeface="+mn-ea"/>
                    <a:cs typeface="+mn-cs"/>
                  </a:rPr>
                  <a:t> K</a:t>
                </a:r>
                <a:r>
                  <a:rPr kumimoji="0" lang="sk-SK" sz="1800" b="0" i="0" u="none" strike="noStrike" kern="1200" cap="none" spc="0" normalizeH="0" baseline="30000" noProof="0" dirty="0">
                    <a:ln>
                      <a:noFill/>
                    </a:ln>
                    <a:solidFill>
                      <a:prstClr val="black"/>
                    </a:solidFill>
                    <a:effectLst/>
                    <a:uLnTx/>
                    <a:uFillTx/>
                    <a:latin typeface="Calibri"/>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900" b="0" i="0" u="none" strike="noStrike" kern="1200" cap="none" spc="0" normalizeH="0" baseline="3000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Počet molekúl vieme ľahko vyjadriť pomocou Avogadrovej konštanty</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m:rPr>
                          <m:nor/>
                        </m:rPr>
                        <a:rPr kumimoji="0" lang="sk-SK" sz="1800" b="0" i="0" u="none" strike="noStrike" kern="1200" cap="none" spc="0" normalizeH="0" baseline="0" noProof="0">
                          <a:ln>
                            <a:noFill/>
                          </a:ln>
                          <a:solidFill>
                            <a:prstClr val="black"/>
                          </a:solidFill>
                          <a:effectLst/>
                          <a:uLnTx/>
                          <a:uFillTx/>
                          <a:latin typeface="Calibri"/>
                          <a:ea typeface="+mn-ea"/>
                          <a:cs typeface="+mn-cs"/>
                        </a:rPr>
                        <m:t>6.02214086 </m:t>
                      </m:r>
                      <m:r>
                        <m:rPr>
                          <m:nor/>
                        </m:rPr>
                        <a:rPr kumimoji="0" lang="sk-SK" sz="1800" b="0" i="0" u="none" strike="noStrike" kern="1200" cap="none" spc="0" normalizeH="0" baseline="0" noProof="0">
                          <a:ln>
                            <a:noFill/>
                          </a:ln>
                          <a:solidFill>
                            <a:prstClr val="black"/>
                          </a:solidFill>
                          <a:effectLst/>
                          <a:uLnTx/>
                          <a:uFillTx/>
                          <a:latin typeface="Calibri"/>
                          <a:ea typeface="+mn-ea"/>
                          <a:cs typeface="+mn-cs"/>
                        </a:rPr>
                        <m:t>×</m:t>
                      </m:r>
                      <m:r>
                        <m:rPr>
                          <m:nor/>
                        </m:rPr>
                        <a:rPr kumimoji="0" lang="sk-SK" sz="1800" b="0" i="0" u="none" strike="noStrike" kern="1200" cap="none" spc="0" normalizeH="0" baseline="0" noProof="0">
                          <a:ln>
                            <a:noFill/>
                          </a:ln>
                          <a:solidFill>
                            <a:prstClr val="black"/>
                          </a:solidFill>
                          <a:effectLst/>
                          <a:uLnTx/>
                          <a:uFillTx/>
                          <a:latin typeface="Calibri"/>
                          <a:ea typeface="+mn-ea"/>
                          <a:cs typeface="+mn-cs"/>
                        </a:rPr>
                        <m:t> 1023 </m:t>
                      </m:r>
                      <m:r>
                        <m:rPr>
                          <m:nor/>
                        </m:rPr>
                        <a:rPr kumimoji="0" lang="sk-SK" sz="1800" b="0" i="0" u="none" strike="noStrike" kern="1200" cap="none" spc="0" normalizeH="0" baseline="0" noProof="0">
                          <a:ln>
                            <a:noFill/>
                          </a:ln>
                          <a:solidFill>
                            <a:prstClr val="black"/>
                          </a:solidFill>
                          <a:effectLst/>
                          <a:uLnTx/>
                          <a:uFillTx/>
                          <a:latin typeface="Calibri"/>
                          <a:ea typeface="+mn-ea"/>
                          <a:cs typeface="+mn-cs"/>
                        </a:rPr>
                        <m:t>mol</m:t>
                      </m:r>
                      <m:r>
                        <m:rPr>
                          <m:nor/>
                        </m:rPr>
                        <a:rPr kumimoji="0" lang="sk-SK" sz="1800" b="0" i="0" u="none" strike="noStrike" kern="1200" cap="none" spc="0" normalizeH="0" baseline="30000" noProof="0">
                          <a:ln>
                            <a:noFill/>
                          </a:ln>
                          <a:solidFill>
                            <a:prstClr val="black"/>
                          </a:solidFill>
                          <a:effectLst/>
                          <a:uLnTx/>
                          <a:uFillTx/>
                          <a:latin typeface="Calibri"/>
                          <a:ea typeface="+mn-ea"/>
                          <a:cs typeface="+mn-cs"/>
                        </a:rPr>
                        <m:t>−1</m:t>
                      </m:r>
                    </m:oMath>
                  </m:oMathPara>
                </a14:m>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kde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je hmotnosť uvažovaného plynu a M molekulová hmotnosť.</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Historicky sa stavová rovnica písala v tvare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Dôvod bol taký, že veľkosť konštánt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dlho nebola známa s dostatočnou presnosťou, kým hodnota </a:t>
                </a:r>
                <a:r>
                  <a:rPr kumimoji="0" lang="sk-SK" sz="1800" b="1" i="0" u="none" strike="noStrike" kern="1200" cap="none" spc="0" normalizeH="0" baseline="0" noProof="0" dirty="0">
                    <a:ln>
                      <a:noFill/>
                    </a:ln>
                    <a:solidFill>
                      <a:prstClr val="black"/>
                    </a:solidFill>
                    <a:effectLst/>
                    <a:uLnTx/>
                    <a:uFillTx/>
                    <a:latin typeface="Calibri"/>
                    <a:ea typeface="+mn-ea"/>
                    <a:cs typeface="+mn-cs"/>
                  </a:rPr>
                  <a:t>plynovej konštanty </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sk-SK"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𝑅</m:t>
                    </m:r>
                    <m:r>
                      <a:rPr kumimoji="0" lang="sk-SK"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sk-SK"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𝑁</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𝐴</m:t>
                        </m:r>
                      </m:sub>
                    </m:sSub>
                    <m:r>
                      <a:rPr kumimoji="0" lang="sk-SK"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r>
                      <a:rPr kumimoji="0" lang="sk-SK"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8.3144598 J mol</a:t>
                </a:r>
                <a:r>
                  <a:rPr kumimoji="0" lang="sk-SK" sz="1800" b="0" i="0" u="none" strike="noStrike" kern="1200" cap="none" spc="0" normalizeH="0" baseline="30000" noProof="0" dirty="0">
                    <a:ln>
                      <a:noFill/>
                    </a:ln>
                    <a:solidFill>
                      <a:prstClr val="black"/>
                    </a:solidFill>
                    <a:effectLst/>
                    <a:uLnTx/>
                    <a:uFillTx/>
                    <a:latin typeface="Calibri"/>
                    <a:ea typeface="+mn-ea"/>
                    <a:cs typeface="+mn-cs"/>
                  </a:rPr>
                  <a:t>−1</a:t>
                </a:r>
                <a:r>
                  <a:rPr kumimoji="0" lang="sk-SK" sz="1800" b="0" i="0" u="none" strike="noStrike" kern="1200" cap="none" spc="0" normalizeH="0" baseline="0" noProof="0" dirty="0">
                    <a:ln>
                      <a:noFill/>
                    </a:ln>
                    <a:solidFill>
                      <a:prstClr val="black"/>
                    </a:solidFill>
                    <a:effectLst/>
                    <a:uLnTx/>
                    <a:uFillTx/>
                    <a:latin typeface="Calibri"/>
                    <a:ea typeface="+mn-ea"/>
                    <a:cs typeface="+mn-cs"/>
                  </a:rPr>
                  <a:t> K</a:t>
                </a:r>
                <a:r>
                  <a:rPr kumimoji="0" lang="sk-SK" sz="1800" b="0" i="0" u="none" strike="noStrike" kern="1200" cap="none" spc="0" normalizeH="0" baseline="30000" noProof="0" dirty="0">
                    <a:ln>
                      <a:noFill/>
                    </a:ln>
                    <a:solidFill>
                      <a:prstClr val="black"/>
                    </a:solidFill>
                    <a:effectLst/>
                    <a:uLnTx/>
                    <a:uFillTx/>
                    <a:latin typeface="Calibri"/>
                    <a:ea typeface="+mn-ea"/>
                    <a:cs typeface="+mn-cs"/>
                  </a:rPr>
                  <a:t>−1</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sa dala zmerať priamo porovnaním experimentu so stavovou rovnicou</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59532" y="476672"/>
                <a:ext cx="8424936" cy="5970865"/>
              </a:xfrm>
              <a:prstGeom prst="rect">
                <a:avLst/>
              </a:prstGeom>
              <a:blipFill>
                <a:blip r:embed="rId7"/>
                <a:stretch>
                  <a:fillRect l="-651" t="-510" b="-612"/>
                </a:stretch>
              </a:blipFill>
            </p:spPr>
            <p:txBody>
              <a:bodyPr/>
              <a:lstStyle/>
              <a:p>
                <a:r>
                  <a:rPr lang="sk-SK">
                    <a:noFill/>
                  </a:rPr>
                  <a:t> </a:t>
                </a:r>
              </a:p>
            </p:txBody>
          </p:sp>
        </mc:Fallback>
      </mc:AlternateContent>
      <p:sp>
        <p:nvSpPr>
          <p:cNvPr id="2" name="TextBox 1"/>
          <p:cNvSpPr txBox="1"/>
          <p:nvPr/>
        </p:nvSpPr>
        <p:spPr>
          <a:xfrm>
            <a:off x="1331640" y="116632"/>
            <a:ext cx="6480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Stavová rovnica ideálneho plynu</a:t>
            </a:r>
          </a:p>
        </p:txBody>
      </p:sp>
      <p:pic>
        <p:nvPicPr>
          <p:cNvPr id="4" name="Picture 3"/>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851920" y="1124744"/>
            <a:ext cx="1105853" cy="204026"/>
          </a:xfrm>
          <a:prstGeom prst="rect">
            <a:avLst/>
          </a:prstGeom>
        </p:spPr>
      </p:pic>
      <p:pic>
        <p:nvPicPr>
          <p:cNvPr id="6" name="Picture 5"/>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203848" y="3140968"/>
            <a:ext cx="1117854" cy="411480"/>
          </a:xfrm>
          <a:prstGeom prst="rect">
            <a:avLst/>
          </a:prstGeom>
        </p:spPr>
      </p:pic>
      <p:pic>
        <p:nvPicPr>
          <p:cNvPr id="8" name="Picture 7"/>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707904" y="4221088"/>
            <a:ext cx="1246442" cy="411480"/>
          </a:xfrm>
          <a:prstGeom prst="rect">
            <a:avLst/>
          </a:prstGeom>
        </p:spPr>
      </p:pic>
      <p:sp>
        <p:nvSpPr>
          <p:cNvPr id="14" name="Rectangle 13"/>
          <p:cNvSpPr/>
          <p:nvPr/>
        </p:nvSpPr>
        <p:spPr>
          <a:xfrm>
            <a:off x="3635896" y="4149080"/>
            <a:ext cx="1440160"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FF0000"/>
              </a:solidFill>
              <a:effectLst/>
              <a:uLnTx/>
              <a:uFillTx/>
              <a:latin typeface="Calibri"/>
              <a:ea typeface="+mn-ea"/>
              <a:cs typeface="+mn-cs"/>
            </a:endParaRPr>
          </a:p>
        </p:txBody>
      </p:sp>
      <p:sp>
        <p:nvSpPr>
          <p:cNvPr id="15" name="Rectangle 14"/>
          <p:cNvSpPr/>
          <p:nvPr/>
        </p:nvSpPr>
        <p:spPr>
          <a:xfrm>
            <a:off x="2915816" y="5445224"/>
            <a:ext cx="338437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3707904" y="980728"/>
            <a:ext cx="1368152"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00555463"/>
      </p:ext>
    </p:extLst>
  </p:cSld>
  <p:clrMapOvr>
    <a:masterClrMapping/>
  </p:clrMapOvr>
  <p:extLst mod="1"/>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2420888"/>
            <a:ext cx="68407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600" b="1" i="0" u="none" strike="noStrike" kern="1200" cap="none" spc="0" normalizeH="0" baseline="0" noProof="0" dirty="0">
                <a:ln>
                  <a:noFill/>
                </a:ln>
                <a:solidFill>
                  <a:prstClr val="black"/>
                </a:solidFill>
                <a:effectLst/>
                <a:uLnTx/>
                <a:uFillTx/>
                <a:latin typeface="Calibri"/>
                <a:ea typeface="+mn-ea"/>
                <a:cs typeface="+mn-cs"/>
              </a:rPr>
              <a:t>Deje v plynoch: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600" b="1" i="0" u="none" strike="noStrike" kern="1200" cap="none" spc="0" normalizeH="0" baseline="0" noProof="0" dirty="0">
                <a:ln>
                  <a:noFill/>
                </a:ln>
                <a:solidFill>
                  <a:prstClr val="black"/>
                </a:solidFill>
                <a:effectLst/>
                <a:uLnTx/>
                <a:uFillTx/>
                <a:latin typeface="Calibri"/>
                <a:ea typeface="+mn-ea"/>
                <a:cs typeface="+mn-cs"/>
              </a:rPr>
              <a:t>práca, teplo, energia</a:t>
            </a:r>
          </a:p>
        </p:txBody>
      </p:sp>
    </p:spTree>
    <p:extLst>
      <p:ext uri="{BB962C8B-B14F-4D97-AF65-F5344CB8AC3E}">
        <p14:creationId xmlns:p14="http://schemas.microsoft.com/office/powerpoint/2010/main" val="2670127777"/>
      </p:ext>
    </p:extLst>
  </p:cSld>
  <p:clrMapOvr>
    <a:masterClrMapping/>
  </p:clrMapOvr>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4457" y="138261"/>
            <a:ext cx="590465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„Vedenie“ tepla</a:t>
            </a:r>
          </a:p>
        </p:txBody>
      </p:sp>
      <p:grpSp>
        <p:nvGrpSpPr>
          <p:cNvPr id="3" name="Group 2"/>
          <p:cNvGrpSpPr/>
          <p:nvPr/>
        </p:nvGrpSpPr>
        <p:grpSpPr>
          <a:xfrm>
            <a:off x="251520" y="836712"/>
            <a:ext cx="3024336" cy="2448272"/>
            <a:chOff x="395536" y="3068960"/>
            <a:chExt cx="3024336" cy="2448272"/>
          </a:xfrm>
        </p:grpSpPr>
        <p:sp>
          <p:nvSpPr>
            <p:cNvPr id="4" name="Rectangle 3"/>
            <p:cNvSpPr/>
            <p:nvPr/>
          </p:nvSpPr>
          <p:spPr>
            <a:xfrm>
              <a:off x="395536" y="3645024"/>
              <a:ext cx="3024336" cy="1872208"/>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p:cNvSpPr/>
            <p:nvPr/>
          </p:nvSpPr>
          <p:spPr>
            <a:xfrm>
              <a:off x="888959" y="4509120"/>
              <a:ext cx="720080"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1990345" y="4509120"/>
              <a:ext cx="720080" cy="50405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p:nvSpPr>
          <p:spPr>
            <a:xfrm>
              <a:off x="1619672" y="4293096"/>
              <a:ext cx="360040" cy="86409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2" descr="http://images.clipartpanda.com/fundraising-thermometer-clip-art-Fundraising-Thermometer-Pattern.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1515" y="3068960"/>
              <a:ext cx="887524" cy="17114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images.clipartpanda.com/fundraising-thermometer-clip-art-Fundraising-Thermometer-Pattern.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1227" y="3086806"/>
              <a:ext cx="887524" cy="17114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a:xfrm>
              <a:off x="888959" y="5070450"/>
              <a:ext cx="555498" cy="188595"/>
            </a:xfrm>
            <a:prstGeom prst="rect">
              <a:avLst/>
            </a:prstGeom>
          </p:spPr>
        </p:pic>
        <p:pic>
          <p:nvPicPr>
            <p:cNvPr id="11" name="Picture 10"/>
            <p:cNvPicPr>
              <a:picLocks noChangeAspect="1"/>
            </p:cNvPicPr>
            <p:nvPr>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2144294" y="5081123"/>
              <a:ext cx="560642" cy="188595"/>
            </a:xfrm>
            <a:prstGeom prst="rect">
              <a:avLst/>
            </a:prstGeom>
          </p:spPr>
        </p:pic>
      </p:grpSp>
      <p:pic>
        <p:nvPicPr>
          <p:cNvPr id="12" name="Picture 11"/>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4716016" y="1119943"/>
            <a:ext cx="2083118" cy="238316"/>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3540874" y="1615733"/>
                <a:ext cx="547260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Toto je množstvo tepla vykonaného objektom 1 nad objektom 2 za čas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𝜏</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a:t>
                </a:r>
                <a:r>
                  <a:rPr kumimoji="0" lang="sk-SK" sz="1800" b="0" i="0" u="none" strike="noStrike" kern="1200" cap="none" spc="0" normalizeH="0" baseline="0" noProof="0" dirty="0">
                    <a:ln>
                      <a:noFill/>
                    </a:ln>
                    <a:solidFill>
                      <a:prstClr val="black"/>
                    </a:solidFill>
                    <a:effectLst/>
                    <a:uLnTx/>
                    <a:uFillTx/>
                    <a:latin typeface="Calibri"/>
                    <a:ea typeface="+mn-ea"/>
                    <a:cs typeface="+mn-cs"/>
                  </a:rPr>
                  <a:t> Pri lepšie izolujúcom materiáli „medzikusa“ bude potom toto vykonané množstvo tepla menšie. Izolačné vlastnosti „medzikusa“ môžeme v takomto experimentálnom usporiadaní merať a zisťovať, od čoho závisí teplo vykonané za jednotku času.</a:t>
                </a:r>
              </a:p>
            </p:txBody>
          </p:sp>
        </mc:Choice>
        <mc:Fallback xmlns="">
          <p:sp>
            <p:nvSpPr>
              <p:cNvPr id="13" name="TextBox 12"/>
              <p:cNvSpPr txBox="1">
                <a:spLocks noRot="1" noChangeAspect="1" noMove="1" noResize="1" noEditPoints="1" noAdjustHandles="1" noChangeArrowheads="1" noChangeShapeType="1" noTextEdit="1"/>
              </p:cNvSpPr>
              <p:nvPr/>
            </p:nvSpPr>
            <p:spPr>
              <a:xfrm>
                <a:off x="3540874" y="1615733"/>
                <a:ext cx="5472608" cy="1754326"/>
              </a:xfrm>
              <a:prstGeom prst="rect">
                <a:avLst/>
              </a:prstGeom>
              <a:blipFill rotWithShape="0">
                <a:blip r:embed="rId13"/>
                <a:stretch>
                  <a:fillRect l="-1002" t="-1736" r="-557" b="-4514"/>
                </a:stretch>
              </a:blipFill>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62912" y="3604374"/>
                <a:ext cx="8873302"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Všetci „normálni“ ľudia tomu ale hovoria „teplo prenesené medzikusom“ za jednotku času. S vedomím, že sa neprenáša teplo ale de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facto</a:t>
                </a:r>
                <a:r>
                  <a:rPr kumimoji="0" lang="sk-SK" sz="1800" b="0" i="0" u="none" strike="noStrike" kern="1200" cap="none" spc="0" normalizeH="0" baseline="0" noProof="0" dirty="0">
                    <a:ln>
                      <a:noFill/>
                    </a:ln>
                    <a:solidFill>
                      <a:prstClr val="black"/>
                    </a:solidFill>
                    <a:effectLst/>
                    <a:uLnTx/>
                    <a:uFillTx/>
                    <a:latin typeface="Calibri"/>
                    <a:ea typeface="+mn-ea"/>
                    <a:cs typeface="+mn-cs"/>
                  </a:rPr>
                  <a:t> energia, si aj my nebudeme dávať paranoidný pozor na terminológiu a budeme hovoriť o „vedení tepla“.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Experimentálne sa pozoruje, že množstvo preneseného tepla je priamo úmerné času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𝜏</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veľkosti styčnej plochy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nepriamo úmerné hrúbke izolačného materiálu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a priamo úmerné rozdielu teplôt na „vstupe“ a „výstupe“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Vyjadrené matematicky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koeficient</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𝜆</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sa volá koeficient vedenia tepla a je materiálovou charakteristikou. Rovnica sa volá rovnica vedenia tepla. </a:t>
                </a:r>
              </a:p>
            </p:txBody>
          </p:sp>
        </mc:Choice>
        <mc:Fallback xmlns="">
          <p:sp>
            <p:nvSpPr>
              <p:cNvPr id="14" name="TextBox 13"/>
              <p:cNvSpPr txBox="1">
                <a:spLocks noRot="1" noChangeAspect="1" noMove="1" noResize="1" noEditPoints="1" noAdjustHandles="1" noChangeArrowheads="1" noChangeShapeType="1" noTextEdit="1"/>
              </p:cNvSpPr>
              <p:nvPr/>
            </p:nvSpPr>
            <p:spPr>
              <a:xfrm>
                <a:off x="162912" y="3604374"/>
                <a:ext cx="8873302" cy="3139321"/>
              </a:xfrm>
              <a:prstGeom prst="rect">
                <a:avLst/>
              </a:prstGeom>
              <a:blipFill rotWithShape="0">
                <a:blip r:embed="rId14"/>
                <a:stretch>
                  <a:fillRect l="-619" t="-971" b="-2136"/>
                </a:stretch>
              </a:blipFill>
            </p:spPr>
            <p:txBody>
              <a:bodyPr/>
              <a:lstStyle/>
              <a:p>
                <a:r>
                  <a:rPr lang="en-US">
                    <a:noFill/>
                  </a:rPr>
                  <a:t> </a:t>
                </a:r>
              </a:p>
            </p:txBody>
          </p:sp>
        </mc:Fallback>
      </mc:AlternateContent>
      <p:pic>
        <p:nvPicPr>
          <p:cNvPr id="15" name="Picture 14"/>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a:xfrm>
            <a:off x="3431862" y="5517232"/>
            <a:ext cx="1560195" cy="456057"/>
          </a:xfrm>
          <a:prstGeom prst="rect">
            <a:avLst/>
          </a:prstGeom>
        </p:spPr>
      </p:pic>
      <p:sp>
        <p:nvSpPr>
          <p:cNvPr id="16" name="Rectangle 15"/>
          <p:cNvSpPr/>
          <p:nvPr/>
        </p:nvSpPr>
        <p:spPr>
          <a:xfrm>
            <a:off x="3243444" y="5421224"/>
            <a:ext cx="2016224"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0" name="Straight Arrow Connector 19"/>
          <p:cNvCxnSpPr/>
          <p:nvPr/>
        </p:nvCxnSpPr>
        <p:spPr>
          <a:xfrm>
            <a:off x="1475656" y="1988840"/>
            <a:ext cx="385042" cy="0"/>
          </a:xfrm>
          <a:prstGeom prst="straightConnector1">
            <a:avLst/>
          </a:prstGeom>
          <a:ln w="9525">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a:xfrm>
            <a:off x="1616884" y="1782527"/>
            <a:ext cx="113157" cy="161163"/>
          </a:xfrm>
          <a:prstGeom prst="rect">
            <a:avLst/>
          </a:prstGeom>
        </p:spPr>
      </p:pic>
    </p:spTree>
    <p:extLst>
      <p:ext uri="{BB962C8B-B14F-4D97-AF65-F5344CB8AC3E}">
        <p14:creationId xmlns:p14="http://schemas.microsoft.com/office/powerpoint/2010/main" val="1807297663"/>
      </p:ext>
    </p:extLst>
  </p:cSld>
  <p:clrMapOvr>
    <a:masterClrMapping/>
  </p:clrMapOvr>
  <p:extLst mod="1"/>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51520" y="620688"/>
                <a:ext cx="8568952"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Zaoberali sme sa dejmi v plynoch z hľadiska dobre merateľných stavových parametrov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a dospeli sme k stavovej rovnici ideálneho plynu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táto rovnica sa v termodynamike charakterizuje prívlastkom „</a:t>
                </a:r>
                <a:r>
                  <a:rPr kumimoji="0" lang="sk-SK" sz="1800" b="1" i="0" u="none" strike="noStrike" kern="1200" cap="none" spc="0" normalizeH="0" baseline="0" noProof="0" dirty="0">
                    <a:ln>
                      <a:noFill/>
                    </a:ln>
                    <a:solidFill>
                      <a:srgbClr val="FF0000"/>
                    </a:solidFill>
                    <a:effectLst/>
                    <a:uLnTx/>
                    <a:uFillTx/>
                    <a:latin typeface="Calibri"/>
                    <a:ea typeface="+mn-ea"/>
                    <a:cs typeface="+mn-cs"/>
                  </a:rPr>
                  <a:t>termická</a:t>
                </a:r>
                <a:r>
                  <a:rPr kumimoji="0" lang="sk-SK" sz="1800" b="0" i="0" u="none" strike="noStrike" kern="1200" cap="none" spc="0" normalizeH="0" baseline="0" noProof="0" dirty="0">
                    <a:ln>
                      <a:noFill/>
                    </a:ln>
                    <a:solidFill>
                      <a:prstClr val="black"/>
                    </a:solidFill>
                    <a:effectLst/>
                    <a:uLnTx/>
                    <a:uFillTx/>
                    <a:latin typeface="Calibri"/>
                    <a:ea typeface="+mn-ea"/>
                    <a:cs typeface="+mn-cs"/>
                  </a:rPr>
                  <a:t>“ pretože v nej vystupuje teplota (meraná v Kelvinoch) ale žiadna veličina typu práce alebo energie, čo sú veličiny merané v Jouloch.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Termodynamika je “náuka o teplote, teple, práci a energii</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r>
                  <a:rPr kumimoji="0" lang="sk-SK" sz="1800" b="0" i="0" u="none" strike="noStrike" kern="1200" cap="none" spc="0" normalizeH="0" baseline="0" noProof="0" dirty="0">
                    <a:ln>
                      <a:noFill/>
                    </a:ln>
                    <a:solidFill>
                      <a:prstClr val="black"/>
                    </a:solidFill>
                    <a:effectLst/>
                    <a:uLnTx/>
                    <a:uFillTx/>
                    <a:latin typeface="Calibri"/>
                    <a:ea typeface="+mn-ea"/>
                    <a:cs typeface="+mn-cs"/>
                  </a:rPr>
                  <a:t>. Teplota je stavová veličina a vieme ju v danom stave priamo odmerať, máme na to teplomer (čo je trochu mätúci historický názov, možno by bolo lepšie hovoriť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teplotomer</a:t>
                </a:r>
                <a:r>
                  <a:rPr kumimoji="0" lang="sk-SK" sz="1800" b="0" i="0" u="none" strike="noStrike" kern="1200" cap="none" spc="0" normalizeH="0" baseline="0" noProof="0" dirty="0">
                    <a:ln>
                      <a:noFill/>
                    </a:ln>
                    <a:solidFill>
                      <a:prstClr val="black"/>
                    </a:solidFill>
                    <a:effectLst/>
                    <a:uLnTx/>
                    <a:uFillTx/>
                    <a:latin typeface="Calibri"/>
                    <a:ea typeface="+mn-ea"/>
                    <a:cs typeface="+mn-cs"/>
                  </a:rPr>
                  <a:t>). Práca a teplo nie sú stavové veličiny, takže ani nemá zmysel pýtať sa na nejaké meracie prístroje ktoré by ich „v danom okamihu zmerali“.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Energia je stavová veličina, ale, napodiv, nemôžeme kúpiť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energometer</a:t>
                </a:r>
                <a:r>
                  <a:rPr kumimoji="0" lang="sk-SK" sz="1800" b="0" i="0" u="none" strike="noStrike" kern="1200" cap="none" spc="0" normalizeH="0" baseline="0" noProof="0" dirty="0">
                    <a:ln>
                      <a:noFill/>
                    </a:ln>
                    <a:solidFill>
                      <a:prstClr val="black"/>
                    </a:solidFill>
                    <a:effectLst/>
                    <a:uLnTx/>
                    <a:uFillTx/>
                    <a:latin typeface="Calibri"/>
                    <a:ea typeface="+mn-ea"/>
                    <a:cs typeface="+mn-cs"/>
                  </a:rPr>
                  <a:t>, ktorý by zmeral v danom okamihu a stave systému okamžitú hodnotu celkovej energie toho systému.</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Energia v danom okamihu sa nemeria, energia sa počíta podľa vzorcov, o ktorých sme hovorili v súvislosti s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Feynmanom</a:t>
                </a:r>
                <a:r>
                  <a:rPr kumimoji="0" lang="sk-SK" sz="1800" b="0" i="0" u="none" strike="noStrike" kern="1200" cap="none" spc="0" normalizeH="0" baseline="0" noProof="0" dirty="0">
                    <a:ln>
                      <a:noFill/>
                    </a:ln>
                    <a:solidFill>
                      <a:prstClr val="black"/>
                    </a:solidFill>
                    <a:effectLst/>
                    <a:uLnTx/>
                    <a:uFillTx/>
                    <a:latin typeface="Calibri"/>
                    <a:ea typeface="+mn-ea"/>
                    <a:cs typeface="+mn-cs"/>
                  </a:rPr>
                  <a:t>. Rovnici, ktorá určí energiu systému v danom stave výpočtom z priamo merateľných stavových veličín sa hovorí </a:t>
                </a:r>
                <a:r>
                  <a:rPr kumimoji="0" lang="sk-SK" sz="1800" b="1" i="0" u="none" strike="noStrike" kern="1200" cap="none" spc="0" normalizeH="0" baseline="0" noProof="0" dirty="0">
                    <a:ln>
                      <a:noFill/>
                    </a:ln>
                    <a:solidFill>
                      <a:srgbClr val="FF0000"/>
                    </a:solidFill>
                    <a:effectLst/>
                    <a:uLnTx/>
                    <a:uFillTx/>
                    <a:latin typeface="Calibri"/>
                    <a:ea typeface="+mn-ea"/>
                    <a:cs typeface="+mn-cs"/>
                  </a:rPr>
                  <a:t>kalorimetrická rovnica</a:t>
                </a:r>
                <a:r>
                  <a:rPr kumimoji="0" lang="sk-SK" sz="1800" b="0" i="0" u="none" strike="noStrike" kern="1200" cap="none" spc="0" normalizeH="0" baseline="0" noProof="0" dirty="0">
                    <a:ln>
                      <a:noFill/>
                    </a:ln>
                    <a:solidFill>
                      <a:prstClr val="black"/>
                    </a:solidFill>
                    <a:effectLst/>
                    <a:uLnTx/>
                    <a:uFillTx/>
                    <a:latin typeface="Calibri"/>
                    <a:ea typeface="+mn-ea"/>
                    <a:cs typeface="+mn-cs"/>
                  </a:rPr>
                  <a:t>. Je to preto, že kalorimetrické merania zohrali historicky dôležitú úlohu pri spresňovaní pojmov teplo a energia. Takže ideme hľadať kalorimetrickú rovnicu ideálneho plynu.</a:t>
                </a:r>
              </a:p>
            </p:txBody>
          </p:sp>
        </mc:Choice>
        <mc:Fallback xmlns="">
          <p:sp>
            <p:nvSpPr>
              <p:cNvPr id="2" name="TextBox 1"/>
              <p:cNvSpPr txBox="1">
                <a:spLocks noRot="1" noChangeAspect="1" noMove="1" noResize="1" noEditPoints="1" noAdjustHandles="1" noChangeArrowheads="1" noChangeShapeType="1" noTextEdit="1"/>
              </p:cNvSpPr>
              <p:nvPr/>
            </p:nvSpPr>
            <p:spPr>
              <a:xfrm>
                <a:off x="251520" y="620688"/>
                <a:ext cx="8568952" cy="5632311"/>
              </a:xfrm>
              <a:prstGeom prst="rect">
                <a:avLst/>
              </a:prstGeom>
              <a:blipFill rotWithShape="0">
                <a:blip r:embed="rId5"/>
                <a:stretch>
                  <a:fillRect l="-569" t="-649" r="-356" b="-758"/>
                </a:stretch>
              </a:blipFill>
            </p:spPr>
            <p:txBody>
              <a:bodyPr/>
              <a:lstStyle/>
              <a:p>
                <a:r>
                  <a:rPr lang="en-US">
                    <a:noFill/>
                  </a:rPr>
                  <a:t> </a:t>
                </a:r>
              </a:p>
            </p:txBody>
          </p:sp>
        </mc:Fallback>
      </mc:AlternateContent>
      <p:pic>
        <p:nvPicPr>
          <p:cNvPr id="3" name="Picture 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851920" y="1484784"/>
            <a:ext cx="1246442" cy="411480"/>
          </a:xfrm>
          <a:prstGeom prst="rect">
            <a:avLst/>
          </a:prstGeom>
        </p:spPr>
      </p:pic>
    </p:spTree>
    <p:extLst>
      <p:ext uri="{BB962C8B-B14F-4D97-AF65-F5344CB8AC3E}">
        <p14:creationId xmlns:p14="http://schemas.microsoft.com/office/powerpoint/2010/main" val="1196107901"/>
      </p:ext>
    </p:extLst>
  </p:cSld>
  <p:clrMapOvr>
    <a:masterClrMapping/>
  </p:clrMapOvr>
  <p:extLst mod="1"/>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051720" y="404664"/>
            <a:ext cx="56166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Deje v plynoch: teplo konané kuričom</a:t>
            </a:r>
          </a:p>
        </p:txBody>
      </p:sp>
      <p:grpSp>
        <p:nvGrpSpPr>
          <p:cNvPr id="49" name="Group 48"/>
          <p:cNvGrpSpPr/>
          <p:nvPr/>
        </p:nvGrpSpPr>
        <p:grpSpPr>
          <a:xfrm>
            <a:off x="5148064" y="1052736"/>
            <a:ext cx="2088232" cy="1513885"/>
            <a:chOff x="5148064" y="1628800"/>
            <a:chExt cx="2714018" cy="2089949"/>
          </a:xfrm>
        </p:grpSpPr>
        <p:cxnSp>
          <p:nvCxnSpPr>
            <p:cNvPr id="24" name="Straight Connector 23"/>
            <p:cNvCxnSpPr/>
            <p:nvPr/>
          </p:nvCxnSpPr>
          <p:spPr>
            <a:xfrm>
              <a:off x="5364088" y="1628800"/>
              <a:ext cx="0" cy="18722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64088" y="3501008"/>
              <a:ext cx="24482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custDataLst>
                <p:tags r:id="rId6"/>
              </p:custDataLst>
            </p:nvPr>
          </p:nvPicPr>
          <p:blipFill>
            <a:blip r:embed="rId11" cstate="print">
              <a:extLst>
                <a:ext uri="{28A0092B-C50C-407E-A947-70E740481C1C}">
                  <a14:useLocalDpi xmlns:a14="http://schemas.microsoft.com/office/drawing/2010/main" val="0"/>
                </a:ext>
              </a:extLst>
            </a:blip>
            <a:stretch>
              <a:fillRect/>
            </a:stretch>
          </p:blipFill>
          <p:spPr>
            <a:xfrm>
              <a:off x="7740352" y="3573016"/>
              <a:ext cx="121730" cy="145733"/>
            </a:xfrm>
            <a:prstGeom prst="rect">
              <a:avLst/>
            </a:prstGeom>
          </p:spPr>
        </p:pic>
        <p:pic>
          <p:nvPicPr>
            <p:cNvPr id="29" name="Picture 28"/>
            <p:cNvPicPr>
              <a:picLocks noChangeAspect="1"/>
            </p:cNvPicPr>
            <p:nvPr>
              <p:custDataLst>
                <p:tags r:id="rId7"/>
              </p:custDataLst>
            </p:nvPr>
          </p:nvPicPr>
          <p:blipFill>
            <a:blip r:embed="rId12" cstate="print">
              <a:extLst>
                <a:ext uri="{28A0092B-C50C-407E-A947-70E740481C1C}">
                  <a14:useLocalDpi xmlns:a14="http://schemas.microsoft.com/office/drawing/2010/main" val="0"/>
                </a:ext>
              </a:extLst>
            </a:blip>
            <a:stretch>
              <a:fillRect/>
            </a:stretch>
          </p:blipFill>
          <p:spPr>
            <a:xfrm>
              <a:off x="5148064" y="1700808"/>
              <a:ext cx="164592" cy="162878"/>
            </a:xfrm>
            <a:prstGeom prst="rect">
              <a:avLst/>
            </a:prstGeom>
          </p:spPr>
        </p:pic>
        <p:sp>
          <p:nvSpPr>
            <p:cNvPr id="30" name="Oval 29"/>
            <p:cNvSpPr/>
            <p:nvPr/>
          </p:nvSpPr>
          <p:spPr>
            <a:xfrm>
              <a:off x="5868144" y="2996952"/>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Oval 30"/>
            <p:cNvSpPr/>
            <p:nvPr/>
          </p:nvSpPr>
          <p:spPr>
            <a:xfrm>
              <a:off x="7164288" y="2204864"/>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Freeform 34"/>
            <p:cNvSpPr/>
            <p:nvPr/>
          </p:nvSpPr>
          <p:spPr>
            <a:xfrm>
              <a:off x="5907741" y="2184989"/>
              <a:ext cx="1299883" cy="863011"/>
            </a:xfrm>
            <a:custGeom>
              <a:avLst/>
              <a:gdLst>
                <a:gd name="connsiteX0" fmla="*/ 0 w 1299883"/>
                <a:gd name="connsiteY0" fmla="*/ 863011 h 863011"/>
                <a:gd name="connsiteX1" fmla="*/ 26894 w 1299883"/>
                <a:gd name="connsiteY1" fmla="*/ 629929 h 863011"/>
                <a:gd name="connsiteX2" fmla="*/ 134471 w 1299883"/>
                <a:gd name="connsiteY2" fmla="*/ 477529 h 863011"/>
                <a:gd name="connsiteX3" fmla="*/ 251012 w 1299883"/>
                <a:gd name="connsiteY3" fmla="*/ 325129 h 863011"/>
                <a:gd name="connsiteX4" fmla="*/ 439271 w 1299883"/>
                <a:gd name="connsiteY4" fmla="*/ 136870 h 863011"/>
                <a:gd name="connsiteX5" fmla="*/ 609600 w 1299883"/>
                <a:gd name="connsiteY5" fmla="*/ 56187 h 863011"/>
                <a:gd name="connsiteX6" fmla="*/ 806824 w 1299883"/>
                <a:gd name="connsiteY6" fmla="*/ 2399 h 863011"/>
                <a:gd name="connsiteX7" fmla="*/ 1004047 w 1299883"/>
                <a:gd name="connsiteY7" fmla="*/ 11364 h 863011"/>
                <a:gd name="connsiteX8" fmla="*/ 1129553 w 1299883"/>
                <a:gd name="connsiteY8" fmla="*/ 29293 h 863011"/>
                <a:gd name="connsiteX9" fmla="*/ 1299883 w 1299883"/>
                <a:gd name="connsiteY9" fmla="*/ 65152 h 86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9883" h="863011">
                  <a:moveTo>
                    <a:pt x="0" y="863011"/>
                  </a:moveTo>
                  <a:cubicBezTo>
                    <a:pt x="2241" y="778593"/>
                    <a:pt x="4482" y="694176"/>
                    <a:pt x="26894" y="629929"/>
                  </a:cubicBezTo>
                  <a:cubicBezTo>
                    <a:pt x="49306" y="565682"/>
                    <a:pt x="97118" y="528329"/>
                    <a:pt x="134471" y="477529"/>
                  </a:cubicBezTo>
                  <a:cubicBezTo>
                    <a:pt x="171824" y="426729"/>
                    <a:pt x="200212" y="381905"/>
                    <a:pt x="251012" y="325129"/>
                  </a:cubicBezTo>
                  <a:cubicBezTo>
                    <a:pt x="301812" y="268352"/>
                    <a:pt x="379506" y="181694"/>
                    <a:pt x="439271" y="136870"/>
                  </a:cubicBezTo>
                  <a:cubicBezTo>
                    <a:pt x="499036" y="92046"/>
                    <a:pt x="548341" y="78599"/>
                    <a:pt x="609600" y="56187"/>
                  </a:cubicBezTo>
                  <a:cubicBezTo>
                    <a:pt x="670859" y="33775"/>
                    <a:pt x="741083" y="9869"/>
                    <a:pt x="806824" y="2399"/>
                  </a:cubicBezTo>
                  <a:cubicBezTo>
                    <a:pt x="872565" y="-5071"/>
                    <a:pt x="950259" y="6882"/>
                    <a:pt x="1004047" y="11364"/>
                  </a:cubicBezTo>
                  <a:cubicBezTo>
                    <a:pt x="1057835" y="15846"/>
                    <a:pt x="1080247" y="20328"/>
                    <a:pt x="1129553" y="29293"/>
                  </a:cubicBezTo>
                  <a:cubicBezTo>
                    <a:pt x="1178859" y="38258"/>
                    <a:pt x="1239371" y="51705"/>
                    <a:pt x="1299883" y="65152"/>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40" name="Picture 39"/>
            <p:cNvPicPr>
              <a:picLocks noChangeAspect="1"/>
            </p:cNvPicPr>
            <p:nvPr>
              <p:custDataLst>
                <p:tags r:id="rId8"/>
              </p:custDataLst>
            </p:nvPr>
          </p:nvPicPr>
          <p:blipFill>
            <a:blip r:embed="rId13" cstate="print">
              <a:extLst>
                <a:ext uri="{28A0092B-C50C-407E-A947-70E740481C1C}">
                  <a14:useLocalDpi xmlns:a14="http://schemas.microsoft.com/office/drawing/2010/main" val="0"/>
                </a:ext>
              </a:extLst>
            </a:blip>
            <a:stretch>
              <a:fillRect/>
            </a:stretch>
          </p:blipFill>
          <p:spPr>
            <a:xfrm>
              <a:off x="5724128" y="3140968"/>
              <a:ext cx="441960" cy="179832"/>
            </a:xfrm>
            <a:prstGeom prst="rect">
              <a:avLst/>
            </a:prstGeom>
          </p:spPr>
        </p:pic>
        <p:pic>
          <p:nvPicPr>
            <p:cNvPr id="39" name="Picture 38"/>
            <p:cNvPicPr>
              <a:picLocks noChangeAspect="1"/>
            </p:cNvPicPr>
            <p:nvPr>
              <p:custDataLst>
                <p:tags r:id="rId9"/>
              </p:custDataLst>
            </p:nvPr>
          </p:nvPicPr>
          <p:blipFill>
            <a:blip r:embed="rId14" cstate="print">
              <a:extLst>
                <a:ext uri="{28A0092B-C50C-407E-A947-70E740481C1C}">
                  <a14:useLocalDpi xmlns:a14="http://schemas.microsoft.com/office/drawing/2010/main" val="0"/>
                </a:ext>
              </a:extLst>
            </a:blip>
            <a:stretch>
              <a:fillRect/>
            </a:stretch>
          </p:blipFill>
          <p:spPr>
            <a:xfrm>
              <a:off x="7020272" y="1916832"/>
              <a:ext cx="446532" cy="179832"/>
            </a:xfrm>
            <a:prstGeom prst="rect">
              <a:avLst/>
            </a:prstGeom>
          </p:spPr>
        </p:pic>
        <p:cxnSp>
          <p:nvCxnSpPr>
            <p:cNvPr id="42" name="Straight Arrow Connector 41"/>
            <p:cNvCxnSpPr>
              <a:stCxn id="35" idx="3"/>
              <a:endCxn id="35" idx="4"/>
            </p:cNvCxnSpPr>
            <p:nvPr/>
          </p:nvCxnSpPr>
          <p:spPr>
            <a:xfrm flipV="1">
              <a:off x="6158753" y="2321859"/>
              <a:ext cx="188259" cy="188259"/>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3" name="TextBox 42"/>
              <p:cNvSpPr txBox="1"/>
              <p:nvPr/>
            </p:nvSpPr>
            <p:spPr>
              <a:xfrm>
                <a:off x="107504" y="2852936"/>
                <a:ext cx="864096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Trpaslíci dostali za úlohu vykonať vratný dej zo stavu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do stavu </a:t>
                </a:r>
                <a14:m>
                  <m:oMath xmlns:m="http://schemas.openxmlformats.org/officeDocument/2006/math">
                    <m:sSub>
                      <m:sSubPr>
                        <m:ctrlP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b>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e>
                      <m:sub>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presne po “zelenej ceste”</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r>
                  <a:rPr kumimoji="0" lang="sk-SK" sz="1800" b="0" i="0" u="none" strike="noStrike" kern="1200" cap="none" spc="0" normalizeH="0" baseline="0" noProof="0" dirty="0">
                    <a:ln>
                      <a:noFill/>
                    </a:ln>
                    <a:solidFill>
                      <a:prstClr val="black"/>
                    </a:solidFill>
                    <a:effectLst/>
                    <a:uLnTx/>
                    <a:uFillTx/>
                    <a:latin typeface="Calibri"/>
                    <a:ea typeface="+mn-ea"/>
                    <a:cs typeface="+mn-cs"/>
                  </a:rPr>
                  <a:t>Obaja sledujú teplomer plynu a počítajú objem a prispôsobujú svoje manipulácie výmenníkom tepla a piestom tak, aby dej naozaj prebiehal po zvolenej ceste.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Trpaslík kurič zapisuje v krátkych časových úsekoch zmeny teploty výmenníka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acc>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každá taká malá zmena teploty zásobníka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𝑑𝑡</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znamená vykonanie malej tepelnej práce (tepla)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𝛿</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𝑄</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Nakoniec kurič sčíta všetky hodnoty vykonaných (infinitezimálnych )  tepiel a dostane celkové vykonané teplo „po zelenej dráhe“</a:t>
                </a:r>
              </a:p>
            </p:txBody>
          </p:sp>
        </mc:Choice>
        <mc:Fallback xmlns="">
          <p:sp>
            <p:nvSpPr>
              <p:cNvPr id="43" name="TextBox 42"/>
              <p:cNvSpPr txBox="1">
                <a:spLocks noRot="1" noChangeAspect="1" noMove="1" noResize="1" noEditPoints="1" noAdjustHandles="1" noChangeArrowheads="1" noChangeShapeType="1" noTextEdit="1"/>
              </p:cNvSpPr>
              <p:nvPr/>
            </p:nvSpPr>
            <p:spPr>
              <a:xfrm>
                <a:off x="107504" y="2852936"/>
                <a:ext cx="8640960" cy="2031325"/>
              </a:xfrm>
              <a:prstGeom prst="rect">
                <a:avLst/>
              </a:prstGeom>
              <a:blipFill>
                <a:blip r:embed="rId17"/>
                <a:stretch>
                  <a:fillRect l="-635" t="-1502" r="-71" b="-3904"/>
                </a:stretch>
              </a:blipFill>
            </p:spPr>
            <p:txBody>
              <a:bodyPr/>
              <a:lstStyle/>
              <a:p>
                <a:r>
                  <a:rPr lang="sk-SK">
                    <a:noFill/>
                  </a:rPr>
                  <a:t> </a:t>
                </a:r>
              </a:p>
            </p:txBody>
          </p:sp>
        </mc:Fallback>
      </mc:AlternateContent>
      <p:grpSp>
        <p:nvGrpSpPr>
          <p:cNvPr id="48" name="Group 47"/>
          <p:cNvGrpSpPr/>
          <p:nvPr/>
        </p:nvGrpSpPr>
        <p:grpSpPr>
          <a:xfrm>
            <a:off x="611560" y="908720"/>
            <a:ext cx="3251026" cy="1944216"/>
            <a:chOff x="240854" y="1268760"/>
            <a:chExt cx="4331146" cy="2592288"/>
          </a:xfrm>
        </p:grpSpPr>
        <p:grpSp>
          <p:nvGrpSpPr>
            <p:cNvPr id="2" name="Group 1"/>
            <p:cNvGrpSpPr/>
            <p:nvPr/>
          </p:nvGrpSpPr>
          <p:grpSpPr>
            <a:xfrm>
              <a:off x="240854" y="1268760"/>
              <a:ext cx="4331146" cy="2592288"/>
              <a:chOff x="323529" y="764704"/>
              <a:chExt cx="6984775" cy="3929445"/>
            </a:xfrm>
          </p:grpSpPr>
          <p:pic>
            <p:nvPicPr>
              <p:cNvPr id="3" name="Picture 2" descr="http://www.disneyclips.com/imagesnewb4/imageslwrakr01/clipsneezy3.gif"/>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15274"/>
              <a:stretch/>
            </p:blipFill>
            <p:spPr bwMode="auto">
              <a:xfrm>
                <a:off x="5722503" y="1634563"/>
                <a:ext cx="1585801" cy="18701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49882" y="2194299"/>
                <a:ext cx="3344537" cy="1518944"/>
              </a:xfrm>
              <a:custGeom>
                <a:avLst/>
                <a:gdLst>
                  <a:gd name="connsiteX0" fmla="*/ 0 w 2736304"/>
                  <a:gd name="connsiteY0" fmla="*/ 0 h 1224136"/>
                  <a:gd name="connsiteX1" fmla="*/ 2736304 w 2736304"/>
                  <a:gd name="connsiteY1" fmla="*/ 0 h 1224136"/>
                  <a:gd name="connsiteX2" fmla="*/ 2736304 w 2736304"/>
                  <a:gd name="connsiteY2" fmla="*/ 1224136 h 1224136"/>
                  <a:gd name="connsiteX3" fmla="*/ 0 w 2736304"/>
                  <a:gd name="connsiteY3" fmla="*/ 1224136 h 1224136"/>
                  <a:gd name="connsiteX4" fmla="*/ 0 w 2736304"/>
                  <a:gd name="connsiteY4" fmla="*/ 0 h 1224136"/>
                  <a:gd name="connsiteX0" fmla="*/ 0 w 2739677"/>
                  <a:gd name="connsiteY0" fmla="*/ 0 h 1224136"/>
                  <a:gd name="connsiteX1" fmla="*/ 2736304 w 2739677"/>
                  <a:gd name="connsiteY1" fmla="*/ 0 h 1224136"/>
                  <a:gd name="connsiteX2" fmla="*/ 2739677 w 2739677"/>
                  <a:gd name="connsiteY2" fmla="*/ 567964 h 1224136"/>
                  <a:gd name="connsiteX3" fmla="*/ 2736304 w 2739677"/>
                  <a:gd name="connsiteY3" fmla="*/ 1224136 h 1224136"/>
                  <a:gd name="connsiteX4" fmla="*/ 0 w 2739677"/>
                  <a:gd name="connsiteY4" fmla="*/ 1224136 h 1224136"/>
                  <a:gd name="connsiteX5" fmla="*/ 0 w 2739677"/>
                  <a:gd name="connsiteY5" fmla="*/ 0 h 1224136"/>
                  <a:gd name="connsiteX0" fmla="*/ 2739677 w 2831117"/>
                  <a:gd name="connsiteY0" fmla="*/ 567964 h 1224136"/>
                  <a:gd name="connsiteX1" fmla="*/ 2736304 w 2831117"/>
                  <a:gd name="connsiteY1" fmla="*/ 1224136 h 1224136"/>
                  <a:gd name="connsiteX2" fmla="*/ 0 w 2831117"/>
                  <a:gd name="connsiteY2" fmla="*/ 1224136 h 1224136"/>
                  <a:gd name="connsiteX3" fmla="*/ 0 w 2831117"/>
                  <a:gd name="connsiteY3" fmla="*/ 0 h 1224136"/>
                  <a:gd name="connsiteX4" fmla="*/ 2736304 w 2831117"/>
                  <a:gd name="connsiteY4" fmla="*/ 0 h 1224136"/>
                  <a:gd name="connsiteX5" fmla="*/ 2831117 w 2831117"/>
                  <a:gd name="connsiteY5" fmla="*/ 659404 h 1224136"/>
                  <a:gd name="connsiteX0" fmla="*/ 2739677 w 2739677"/>
                  <a:gd name="connsiteY0" fmla="*/ 567964 h 1224136"/>
                  <a:gd name="connsiteX1" fmla="*/ 2736304 w 2739677"/>
                  <a:gd name="connsiteY1" fmla="*/ 1224136 h 1224136"/>
                  <a:gd name="connsiteX2" fmla="*/ 0 w 2739677"/>
                  <a:gd name="connsiteY2" fmla="*/ 1224136 h 1224136"/>
                  <a:gd name="connsiteX3" fmla="*/ 0 w 2739677"/>
                  <a:gd name="connsiteY3" fmla="*/ 0 h 1224136"/>
                  <a:gd name="connsiteX4" fmla="*/ 2736304 w 2739677"/>
                  <a:gd name="connsiteY4" fmla="*/ 0 h 1224136"/>
                  <a:gd name="connsiteX0" fmla="*/ 2736304 w 2736304"/>
                  <a:gd name="connsiteY0" fmla="*/ 1224136 h 1224136"/>
                  <a:gd name="connsiteX1" fmla="*/ 0 w 2736304"/>
                  <a:gd name="connsiteY1" fmla="*/ 1224136 h 1224136"/>
                  <a:gd name="connsiteX2" fmla="*/ 0 w 2736304"/>
                  <a:gd name="connsiteY2" fmla="*/ 0 h 1224136"/>
                  <a:gd name="connsiteX3" fmla="*/ 2736304 w 2736304"/>
                  <a:gd name="connsiteY3" fmla="*/ 0 h 1224136"/>
                </a:gdLst>
                <a:ahLst/>
                <a:cxnLst>
                  <a:cxn ang="0">
                    <a:pos x="connsiteX0" y="connsiteY0"/>
                  </a:cxn>
                  <a:cxn ang="0">
                    <a:pos x="connsiteX1" y="connsiteY1"/>
                  </a:cxn>
                  <a:cxn ang="0">
                    <a:pos x="connsiteX2" y="connsiteY2"/>
                  </a:cxn>
                  <a:cxn ang="0">
                    <a:pos x="connsiteX3" y="connsiteY3"/>
                  </a:cxn>
                </a:cxnLst>
                <a:rect l="l" t="t" r="r" b="b"/>
                <a:pathLst>
                  <a:path w="2736304" h="1224136">
                    <a:moveTo>
                      <a:pt x="2736304" y="1224136"/>
                    </a:moveTo>
                    <a:lnTo>
                      <a:pt x="0" y="1224136"/>
                    </a:lnTo>
                    <a:lnTo>
                      <a:pt x="0" y="0"/>
                    </a:lnTo>
                    <a:lnTo>
                      <a:pt x="2736304"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p:cNvSpPr/>
              <p:nvPr/>
            </p:nvSpPr>
            <p:spPr>
              <a:xfrm>
                <a:off x="4226263" y="2909096"/>
                <a:ext cx="1502870" cy="100872"/>
              </a:xfrm>
              <a:prstGeom prst="rect">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2" descr="http://www.ferro.pl/foto/1/d/M6310A.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673853" y="1122103"/>
                <a:ext cx="997413" cy="100742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2064899" y="2055181"/>
                <a:ext cx="176028" cy="166437"/>
              </a:xfrm>
              <a:custGeom>
                <a:avLst/>
                <a:gdLst>
                  <a:gd name="connsiteX0" fmla="*/ 0 w 144016"/>
                  <a:gd name="connsiteY0" fmla="*/ 0 h 134134"/>
                  <a:gd name="connsiteX1" fmla="*/ 144016 w 144016"/>
                  <a:gd name="connsiteY1" fmla="*/ 0 h 134134"/>
                  <a:gd name="connsiteX2" fmla="*/ 144016 w 144016"/>
                  <a:gd name="connsiteY2" fmla="*/ 134134 h 134134"/>
                  <a:gd name="connsiteX3" fmla="*/ 0 w 144016"/>
                  <a:gd name="connsiteY3" fmla="*/ 134134 h 134134"/>
                  <a:gd name="connsiteX4" fmla="*/ 0 w 144016"/>
                  <a:gd name="connsiteY4" fmla="*/ 0 h 134134"/>
                  <a:gd name="connsiteX0" fmla="*/ 0 w 144016"/>
                  <a:gd name="connsiteY0" fmla="*/ 0 h 134134"/>
                  <a:gd name="connsiteX1" fmla="*/ 144016 w 144016"/>
                  <a:gd name="connsiteY1" fmla="*/ 0 h 134134"/>
                  <a:gd name="connsiteX2" fmla="*/ 144016 w 144016"/>
                  <a:gd name="connsiteY2" fmla="*/ 134134 h 134134"/>
                  <a:gd name="connsiteX3" fmla="*/ 71313 w 144016"/>
                  <a:gd name="connsiteY3" fmla="*/ 130622 h 134134"/>
                  <a:gd name="connsiteX4" fmla="*/ 0 w 144016"/>
                  <a:gd name="connsiteY4" fmla="*/ 134134 h 134134"/>
                  <a:gd name="connsiteX5" fmla="*/ 0 w 144016"/>
                  <a:gd name="connsiteY5" fmla="*/ 0 h 134134"/>
                  <a:gd name="connsiteX0" fmla="*/ 71313 w 162753"/>
                  <a:gd name="connsiteY0" fmla="*/ 130622 h 222062"/>
                  <a:gd name="connsiteX1" fmla="*/ 0 w 162753"/>
                  <a:gd name="connsiteY1" fmla="*/ 134134 h 222062"/>
                  <a:gd name="connsiteX2" fmla="*/ 0 w 162753"/>
                  <a:gd name="connsiteY2" fmla="*/ 0 h 222062"/>
                  <a:gd name="connsiteX3" fmla="*/ 144016 w 162753"/>
                  <a:gd name="connsiteY3" fmla="*/ 0 h 222062"/>
                  <a:gd name="connsiteX4" fmla="*/ 144016 w 162753"/>
                  <a:gd name="connsiteY4" fmla="*/ 134134 h 222062"/>
                  <a:gd name="connsiteX5" fmla="*/ 162753 w 162753"/>
                  <a:gd name="connsiteY5" fmla="*/ 222062 h 222062"/>
                  <a:gd name="connsiteX0" fmla="*/ 71313 w 144016"/>
                  <a:gd name="connsiteY0" fmla="*/ 130622 h 134134"/>
                  <a:gd name="connsiteX1" fmla="*/ 0 w 144016"/>
                  <a:gd name="connsiteY1" fmla="*/ 134134 h 134134"/>
                  <a:gd name="connsiteX2" fmla="*/ 0 w 144016"/>
                  <a:gd name="connsiteY2" fmla="*/ 0 h 134134"/>
                  <a:gd name="connsiteX3" fmla="*/ 144016 w 144016"/>
                  <a:gd name="connsiteY3" fmla="*/ 0 h 134134"/>
                  <a:gd name="connsiteX4" fmla="*/ 144016 w 144016"/>
                  <a:gd name="connsiteY4" fmla="*/ 134134 h 134134"/>
                  <a:gd name="connsiteX0" fmla="*/ 0 w 144016"/>
                  <a:gd name="connsiteY0" fmla="*/ 134134 h 134134"/>
                  <a:gd name="connsiteX1" fmla="*/ 0 w 144016"/>
                  <a:gd name="connsiteY1" fmla="*/ 0 h 134134"/>
                  <a:gd name="connsiteX2" fmla="*/ 144016 w 144016"/>
                  <a:gd name="connsiteY2" fmla="*/ 0 h 134134"/>
                  <a:gd name="connsiteX3" fmla="*/ 144016 w 144016"/>
                  <a:gd name="connsiteY3" fmla="*/ 134134 h 134134"/>
                </a:gdLst>
                <a:ahLst/>
                <a:cxnLst>
                  <a:cxn ang="0">
                    <a:pos x="connsiteX0" y="connsiteY0"/>
                  </a:cxn>
                  <a:cxn ang="0">
                    <a:pos x="connsiteX1" y="connsiteY1"/>
                  </a:cxn>
                  <a:cxn ang="0">
                    <a:pos x="connsiteX2" y="connsiteY2"/>
                  </a:cxn>
                  <a:cxn ang="0">
                    <a:pos x="connsiteX3" y="connsiteY3"/>
                  </a:cxn>
                </a:cxnLst>
                <a:rect l="l" t="t" r="r" b="b"/>
                <a:pathLst>
                  <a:path w="144016" h="134134">
                    <a:moveTo>
                      <a:pt x="0" y="134134"/>
                    </a:moveTo>
                    <a:lnTo>
                      <a:pt x="0" y="0"/>
                    </a:lnTo>
                    <a:lnTo>
                      <a:pt x="144016" y="0"/>
                    </a:lnTo>
                    <a:lnTo>
                      <a:pt x="144016" y="134134"/>
                    </a:lnTo>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4" descr="https://openclipart.org/image/2400px/svg_to_png/173046/thermometer-taller.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994065" y="764704"/>
                <a:ext cx="1056170" cy="17856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custDataLst>
                  <p:tags r:id="rId3"/>
                </p:custDataLst>
              </p:nvPr>
            </p:nvPicPr>
            <p:blipFill>
              <a:blip r:embed="rId21" cstate="print">
                <a:extLst>
                  <a:ext uri="{28A0092B-C50C-407E-A947-70E740481C1C}">
                    <a14:useLocalDpi xmlns:a14="http://schemas.microsoft.com/office/drawing/2010/main" val="0"/>
                  </a:ext>
                </a:extLst>
              </a:blip>
              <a:stretch>
                <a:fillRect/>
              </a:stretch>
            </p:blipFill>
            <p:spPr>
              <a:xfrm>
                <a:off x="3962221" y="2819747"/>
                <a:ext cx="186276" cy="229287"/>
              </a:xfrm>
              <a:prstGeom prst="rect">
                <a:avLst/>
              </a:prstGeom>
            </p:spPr>
          </p:pic>
          <p:pic>
            <p:nvPicPr>
              <p:cNvPr id="10" name="Picture 9"/>
              <p:cNvPicPr>
                <a:picLocks noChangeAspect="1"/>
              </p:cNvPicPr>
              <p:nvPr>
                <p:custDataLst>
                  <p:tags r:id="rId4"/>
                </p:custDataLst>
              </p:nvPr>
            </p:nvPicPr>
            <p:blipFill>
              <a:blip r:embed="rId22" cstate="print">
                <a:extLst>
                  <a:ext uri="{28A0092B-C50C-407E-A947-70E740481C1C}">
                    <a14:useLocalDpi xmlns:a14="http://schemas.microsoft.com/office/drawing/2010/main" val="0"/>
                  </a:ext>
                </a:extLst>
              </a:blip>
              <a:stretch>
                <a:fillRect/>
              </a:stretch>
            </p:blipFill>
            <p:spPr>
              <a:xfrm>
                <a:off x="1497825" y="1568851"/>
                <a:ext cx="165320" cy="200921"/>
              </a:xfrm>
              <a:prstGeom prst="rect">
                <a:avLst/>
              </a:prstGeom>
            </p:spPr>
          </p:pic>
          <p:pic>
            <p:nvPicPr>
              <p:cNvPr id="11" name="Picture 10"/>
              <p:cNvPicPr>
                <a:picLocks noChangeAspect="1"/>
              </p:cNvPicPr>
              <p:nvPr>
                <p:custDataLst>
                  <p:tags r:id="rId5"/>
                </p:custDataLst>
              </p:nvPr>
            </p:nvPicPr>
            <p:blipFill>
              <a:blip r:embed="rId22" cstate="print">
                <a:extLst>
                  <a:ext uri="{28A0092B-C50C-407E-A947-70E740481C1C}">
                    <a14:useLocalDpi xmlns:a14="http://schemas.microsoft.com/office/drawing/2010/main" val="0"/>
                  </a:ext>
                </a:extLst>
              </a:blip>
              <a:stretch>
                <a:fillRect/>
              </a:stretch>
            </p:blipFill>
            <p:spPr>
              <a:xfrm>
                <a:off x="3522150" y="943403"/>
                <a:ext cx="95466" cy="200921"/>
              </a:xfrm>
              <a:prstGeom prst="rect">
                <a:avLst/>
              </a:prstGeom>
            </p:spPr>
          </p:pic>
          <p:sp>
            <p:nvSpPr>
              <p:cNvPr id="12" name="Rectangle 11"/>
              <p:cNvSpPr/>
              <p:nvPr/>
            </p:nvSpPr>
            <p:spPr>
              <a:xfrm>
                <a:off x="4226263" y="2249464"/>
                <a:ext cx="264042" cy="1408615"/>
              </a:xfrm>
              <a:prstGeom prst="rect">
                <a:avLst/>
              </a:prstGeom>
              <a:solidFill>
                <a:srgbClr val="00B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00B050"/>
                  </a:solidFill>
                  <a:effectLst/>
                  <a:uLnTx/>
                  <a:uFillTx/>
                  <a:latin typeface="Calibri"/>
                  <a:ea typeface="+mn-ea"/>
                  <a:cs typeface="+mn-cs"/>
                </a:endParaRPr>
              </a:p>
            </p:txBody>
          </p:sp>
          <p:pic>
            <p:nvPicPr>
              <p:cNvPr id="13" name="Picture 2" descr="Image result for working dwarf"/>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203848" y="3789040"/>
                <a:ext cx="576064" cy="89006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rot="5400000">
                <a:off x="1697989" y="3853317"/>
                <a:ext cx="919884" cy="616099"/>
                <a:chOff x="1814430" y="5229200"/>
                <a:chExt cx="1101386" cy="720080"/>
              </a:xfrm>
            </p:grpSpPr>
            <p:sp>
              <p:nvSpPr>
                <p:cNvPr id="20" name="Rectangle 19"/>
                <p:cNvSpPr/>
                <p:nvPr/>
              </p:nvSpPr>
              <p:spPr>
                <a:xfrm>
                  <a:off x="1814430" y="5373216"/>
                  <a:ext cx="216024" cy="43204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p:cNvSpPr/>
                <p:nvPr/>
              </p:nvSpPr>
              <p:spPr>
                <a:xfrm>
                  <a:off x="2051720" y="5229200"/>
                  <a:ext cx="864096" cy="720080"/>
                </a:xfrm>
                <a:prstGeom prst="rect">
                  <a:avLst/>
                </a:prstGeom>
                <a:solidFill>
                  <a:srgbClr val="FF99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5" name="Picture 4" descr="https://openclipart.org/image/2400px/svg_to_png/173046/thermometer-taller.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rot="16200000">
                <a:off x="667690" y="2912941"/>
                <a:ext cx="1071603" cy="17599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24"/>
              <a:stretch>
                <a:fillRect/>
              </a:stretch>
            </p:blipFill>
            <p:spPr>
              <a:xfrm>
                <a:off x="2483768" y="3827140"/>
                <a:ext cx="432048" cy="400910"/>
              </a:xfrm>
              <a:prstGeom prst="rect">
                <a:avLst/>
              </a:prstGeom>
            </p:spPr>
          </p:pic>
          <p:pic>
            <p:nvPicPr>
              <p:cNvPr id="17" name="Picture 16"/>
              <p:cNvPicPr>
                <a:picLocks noChangeAspect="1"/>
              </p:cNvPicPr>
              <p:nvPr/>
            </p:nvPicPr>
            <p:blipFill>
              <a:blip r:embed="rId24">
                <a:duotone>
                  <a:schemeClr val="accent1">
                    <a:shade val="45000"/>
                    <a:satMod val="135000"/>
                  </a:schemeClr>
                  <a:prstClr val="white"/>
                </a:duotone>
              </a:blip>
              <a:stretch>
                <a:fillRect/>
              </a:stretch>
            </p:blipFill>
            <p:spPr>
              <a:xfrm flipV="1">
                <a:off x="2483768" y="4298429"/>
                <a:ext cx="426455" cy="395720"/>
              </a:xfrm>
              <a:prstGeom prst="rect">
                <a:avLst/>
              </a:prstGeom>
            </p:spPr>
          </p:pic>
          <p:cxnSp>
            <p:nvCxnSpPr>
              <p:cNvPr id="18" name="Straight Arrow Connector 17"/>
              <p:cNvCxnSpPr/>
              <p:nvPr/>
            </p:nvCxnSpPr>
            <p:spPr>
              <a:xfrm>
                <a:off x="2915816" y="4120505"/>
                <a:ext cx="288032" cy="0"/>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925341" y="4393679"/>
                <a:ext cx="288032" cy="0"/>
              </a:xfrm>
              <a:prstGeom prst="straightConnector1">
                <a:avLst/>
              </a:prstGeom>
              <a:ln w="2857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47" name="Picture 46"/>
            <p:cNvPicPr>
              <a:picLocks noChangeAspect="1"/>
            </p:cNvPicPr>
            <p:nvPr>
              <p:custDataLst>
                <p:tags r:id="rId2"/>
              </p:custDataLst>
            </p:nvPr>
          </p:nvPicPr>
          <p:blipFill>
            <a:blip r:embed="rId25" cstate="print">
              <a:extLst>
                <a:ext uri="{28A0092B-C50C-407E-A947-70E740481C1C}">
                  <a14:useLocalDpi xmlns:a14="http://schemas.microsoft.com/office/drawing/2010/main" val="0"/>
                </a:ext>
              </a:extLst>
            </a:blip>
            <a:stretch>
              <a:fillRect/>
            </a:stretch>
          </p:blipFill>
          <p:spPr>
            <a:xfrm>
              <a:off x="395536" y="3645024"/>
              <a:ext cx="83820" cy="175260"/>
            </a:xfrm>
            <a:prstGeom prst="rect">
              <a:avLst/>
            </a:prstGeom>
          </p:spPr>
        </p:pic>
      </p:grpSp>
      <p:pic>
        <p:nvPicPr>
          <p:cNvPr id="46" name="Picture 45"/>
          <p:cNvPicPr>
            <a:picLocks noChangeAspect="1"/>
          </p:cNvPicPr>
          <p:nvPr>
            <p:custDataLst>
              <p:tags r:id="rId1"/>
            </p:custDataLst>
          </p:nvPr>
        </p:nvPicPr>
        <p:blipFill>
          <a:blip r:embed="rId26" cstate="print">
            <a:extLst>
              <a:ext uri="{28A0092B-C50C-407E-A947-70E740481C1C}">
                <a14:useLocalDpi xmlns:a14="http://schemas.microsoft.com/office/drawing/2010/main" val="0"/>
              </a:ext>
            </a:extLst>
          </a:blip>
          <a:stretch>
            <a:fillRect/>
          </a:stretch>
        </p:blipFill>
        <p:spPr>
          <a:xfrm>
            <a:off x="4565648" y="4581128"/>
            <a:ext cx="1245870" cy="632460"/>
          </a:xfrm>
          <a:prstGeom prst="rect">
            <a:avLst/>
          </a:prstGeom>
        </p:spPr>
      </p:pic>
      <mc:AlternateContent xmlns:mc="http://schemas.openxmlformats.org/markup-compatibility/2006" xmlns:a14="http://schemas.microsoft.com/office/drawing/2010/main">
        <mc:Choice Requires="a14">
          <p:sp>
            <p:nvSpPr>
              <p:cNvPr id="50" name="TextBox 49"/>
              <p:cNvSpPr txBox="1"/>
              <p:nvPr/>
            </p:nvSpPr>
            <p:spPr>
              <a:xfrm>
                <a:off x="143508" y="5229200"/>
                <a:ext cx="885698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Ešte dôležitá poznámka k označovaniu. Zmenu teploty výmenníka sme označili písmenom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teda písali sme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𝑑𝑡</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lebo sa to počíta ako rozdiel dvoch teplotných hodnôt, po cudzom diferencia, preto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1" i="0" u="none" strike="noStrike" kern="1200" cap="none" spc="0" normalizeH="0" baseline="0" noProof="0" dirty="0">
                    <a:ln>
                      <a:noFill/>
                    </a:ln>
                    <a:solidFill>
                      <a:srgbClr val="FF0000"/>
                    </a:solidFill>
                    <a:effectLst/>
                    <a:uLnTx/>
                    <a:uFillTx/>
                    <a:latin typeface="Calibri"/>
                    <a:ea typeface="+mn-ea"/>
                    <a:cs typeface="+mn-cs"/>
                  </a:rPr>
                  <a:t>Zodpovedajúce vykonané malé teplo sa ale nepočíta ako diferencia dvoch hodnôt nejakého „momentálneho tepla“, symbol </a:t>
                </a:r>
                <a14:m>
                  <m:oMath xmlns:m="http://schemas.openxmlformats.org/officeDocument/2006/math">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𝜹</m:t>
                    </m:r>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𝑸</m:t>
                    </m:r>
                  </m:oMath>
                </a14:m>
                <a:r>
                  <a:rPr kumimoji="0" lang="en-US" sz="1800" b="1" i="0" u="none" strike="noStrike" kern="1200" cap="none" spc="0" normalizeH="0" baseline="0" noProof="0" dirty="0">
                    <a:ln>
                      <a:noFill/>
                    </a:ln>
                    <a:solidFill>
                      <a:srgbClr val="FF0000"/>
                    </a:solidFill>
                    <a:effectLst/>
                    <a:uLnTx/>
                    <a:uFillTx/>
                    <a:latin typeface="Calibri"/>
                    <a:ea typeface="+mn-ea"/>
                    <a:cs typeface="+mn-cs"/>
                  </a:rPr>
                  <a:t> </a:t>
                </a:r>
                <a:r>
                  <a:rPr kumimoji="0" lang="sk-SK" sz="1800" b="1" i="0" u="none" strike="noStrike" kern="1200" cap="none" spc="0" normalizeH="0" baseline="0" noProof="0" dirty="0">
                    <a:ln>
                      <a:noFill/>
                    </a:ln>
                    <a:solidFill>
                      <a:srgbClr val="FF0000"/>
                    </a:solidFill>
                    <a:effectLst/>
                    <a:uLnTx/>
                    <a:uFillTx/>
                    <a:latin typeface="Calibri"/>
                    <a:ea typeface="+mn-ea"/>
                    <a:cs typeface="+mn-cs"/>
                  </a:rPr>
                  <a:t>má len pripomenúť, že ide o malú hodnotu vykonaného tepla, preto </a:t>
                </a:r>
                <a14:m>
                  <m:oMath xmlns:m="http://schemas.openxmlformats.org/officeDocument/2006/math">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𝜹</m:t>
                    </m:r>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𝑸</m:t>
                    </m:r>
                  </m:oMath>
                </a14:m>
                <a:r>
                  <a:rPr kumimoji="0" lang="en-US" sz="1800" b="1" i="0" u="none" strike="noStrike" kern="1200" cap="none" spc="0" normalizeH="0" baseline="0" noProof="0" dirty="0">
                    <a:ln>
                      <a:noFill/>
                    </a:ln>
                    <a:solidFill>
                      <a:srgbClr val="FF0000"/>
                    </a:solidFill>
                    <a:effectLst/>
                    <a:uLnTx/>
                    <a:uFillTx/>
                    <a:latin typeface="Calibri"/>
                    <a:ea typeface="+mn-ea"/>
                    <a:cs typeface="+mn-cs"/>
                  </a:rPr>
                  <a:t> </a:t>
                </a:r>
                <a:r>
                  <a:rPr kumimoji="0" lang="sk-SK" sz="1800" b="1" i="0" u="none" strike="noStrike" kern="1200" cap="none" spc="0" normalizeH="0" baseline="0" noProof="0" dirty="0">
                    <a:ln>
                      <a:noFill/>
                    </a:ln>
                    <a:solidFill>
                      <a:srgbClr val="FF0000"/>
                    </a:solidFill>
                    <a:effectLst/>
                    <a:uLnTx/>
                    <a:uFillTx/>
                    <a:latin typeface="Calibri"/>
                    <a:ea typeface="+mn-ea"/>
                    <a:cs typeface="+mn-cs"/>
                  </a:rPr>
                  <a:t>a nie </a:t>
                </a:r>
                <a14:m>
                  <m:oMath xmlns:m="http://schemas.openxmlformats.org/officeDocument/2006/math">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𝒅𝑸</m:t>
                    </m:r>
                  </m:oMath>
                </a14:m>
                <a:r>
                  <a:rPr kumimoji="0" lang="en-US" sz="1800" b="1" i="0" u="none" strike="noStrike" kern="1200" cap="none" spc="0" normalizeH="0" baseline="0" noProof="0" dirty="0">
                    <a:ln>
                      <a:noFill/>
                    </a:ln>
                    <a:solidFill>
                      <a:srgbClr val="FF0000"/>
                    </a:solidFill>
                    <a:effectLst/>
                    <a:uLnTx/>
                    <a:uFillTx/>
                    <a:latin typeface="Calibri"/>
                    <a:ea typeface="+mn-ea"/>
                    <a:cs typeface="+mn-cs"/>
                  </a:rPr>
                  <a:t>.</a:t>
                </a:r>
                <a:endParaRPr kumimoji="0" lang="sk-SK" sz="1800" b="1" i="0" u="none" strike="noStrike" kern="1200" cap="none" spc="0" normalizeH="0" baseline="0" noProof="0" dirty="0">
                  <a:ln>
                    <a:noFill/>
                  </a:ln>
                  <a:solidFill>
                    <a:srgbClr val="FF0000"/>
                  </a:solidFill>
                  <a:effectLst/>
                  <a:uLnTx/>
                  <a:uFillTx/>
                  <a:latin typeface="Calibri"/>
                  <a:ea typeface="+mn-ea"/>
                  <a:cs typeface="+mn-cs"/>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143508" y="5229200"/>
                <a:ext cx="8856984" cy="1477328"/>
              </a:xfrm>
              <a:prstGeom prst="rect">
                <a:avLst/>
              </a:prstGeom>
              <a:blipFill>
                <a:blip r:embed="rId27"/>
                <a:stretch>
                  <a:fillRect l="-620" t="-2479" b="-5785"/>
                </a:stretch>
              </a:blipFill>
            </p:spPr>
            <p:txBody>
              <a:bodyPr/>
              <a:lstStyle/>
              <a:p>
                <a:r>
                  <a:rPr lang="sk-SK">
                    <a:noFill/>
                  </a:rPr>
                  <a:t> </a:t>
                </a:r>
              </a:p>
            </p:txBody>
          </p:sp>
        </mc:Fallback>
      </mc:AlternateContent>
    </p:spTree>
    <p:extLst>
      <p:ext uri="{BB962C8B-B14F-4D97-AF65-F5344CB8AC3E}">
        <p14:creationId xmlns:p14="http://schemas.microsoft.com/office/powerpoint/2010/main" val="1264037980"/>
      </p:ext>
    </p:extLst>
  </p:cSld>
  <p:clrMapOvr>
    <a:masterClrMapping/>
  </p:clrMapOvr>
  <p:extLst mod="1"/>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404664"/>
            <a:ext cx="56166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Deje v plynoch: práca konaná </a:t>
            </a:r>
            <a:r>
              <a:rPr kumimoji="0" lang="sk-SK" sz="2400" b="1" i="0" u="none" strike="noStrike" kern="1200" cap="none" spc="0" normalizeH="0" baseline="0" noProof="0" dirty="0" err="1">
                <a:ln>
                  <a:noFill/>
                </a:ln>
                <a:solidFill>
                  <a:prstClr val="black"/>
                </a:solidFill>
                <a:effectLst/>
                <a:uLnTx/>
                <a:uFillTx/>
                <a:latin typeface="Calibri"/>
                <a:ea typeface="+mn-ea"/>
                <a:cs typeface="+mn-cs"/>
              </a:rPr>
              <a:t>tlačičom</a:t>
            </a:r>
            <a:endParaRPr kumimoji="0" lang="sk-SK" sz="24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 name="Group 2"/>
          <p:cNvGrpSpPr/>
          <p:nvPr/>
        </p:nvGrpSpPr>
        <p:grpSpPr>
          <a:xfrm>
            <a:off x="5148064" y="1052736"/>
            <a:ext cx="2088232" cy="1513885"/>
            <a:chOff x="5148064" y="1628800"/>
            <a:chExt cx="2714018" cy="2089949"/>
          </a:xfrm>
        </p:grpSpPr>
        <p:cxnSp>
          <p:nvCxnSpPr>
            <p:cNvPr id="4" name="Straight Connector 3"/>
            <p:cNvCxnSpPr/>
            <p:nvPr/>
          </p:nvCxnSpPr>
          <p:spPr>
            <a:xfrm>
              <a:off x="5364088" y="1628800"/>
              <a:ext cx="0" cy="18722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364088" y="3501008"/>
              <a:ext cx="24482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custDataLst>
                <p:tags r:id="rId7"/>
              </p:custDataLst>
            </p:nvPr>
          </p:nvPicPr>
          <p:blipFill>
            <a:blip r:embed="rId12" cstate="print">
              <a:extLst>
                <a:ext uri="{28A0092B-C50C-407E-A947-70E740481C1C}">
                  <a14:useLocalDpi xmlns:a14="http://schemas.microsoft.com/office/drawing/2010/main" val="0"/>
                </a:ext>
              </a:extLst>
            </a:blip>
            <a:stretch>
              <a:fillRect/>
            </a:stretch>
          </p:blipFill>
          <p:spPr>
            <a:xfrm>
              <a:off x="7740352" y="3573016"/>
              <a:ext cx="121730" cy="145733"/>
            </a:xfrm>
            <a:prstGeom prst="rect">
              <a:avLst/>
            </a:prstGeom>
          </p:spPr>
        </p:pic>
        <p:pic>
          <p:nvPicPr>
            <p:cNvPr id="7" name="Picture 6"/>
            <p:cNvPicPr>
              <a:picLocks noChangeAspect="1"/>
            </p:cNvPicPr>
            <p:nvPr>
              <p:custDataLst>
                <p:tags r:id="rId8"/>
              </p:custDataLst>
            </p:nvPr>
          </p:nvPicPr>
          <p:blipFill>
            <a:blip r:embed="rId13" cstate="print">
              <a:extLst>
                <a:ext uri="{28A0092B-C50C-407E-A947-70E740481C1C}">
                  <a14:useLocalDpi xmlns:a14="http://schemas.microsoft.com/office/drawing/2010/main" val="0"/>
                </a:ext>
              </a:extLst>
            </a:blip>
            <a:stretch>
              <a:fillRect/>
            </a:stretch>
          </p:blipFill>
          <p:spPr>
            <a:xfrm>
              <a:off x="5148064" y="1700808"/>
              <a:ext cx="164592" cy="162878"/>
            </a:xfrm>
            <a:prstGeom prst="rect">
              <a:avLst/>
            </a:prstGeom>
          </p:spPr>
        </p:pic>
        <p:sp>
          <p:nvSpPr>
            <p:cNvPr id="8" name="Oval 7"/>
            <p:cNvSpPr/>
            <p:nvPr/>
          </p:nvSpPr>
          <p:spPr>
            <a:xfrm>
              <a:off x="5868144" y="2996952"/>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Oval 8"/>
            <p:cNvSpPr/>
            <p:nvPr/>
          </p:nvSpPr>
          <p:spPr>
            <a:xfrm>
              <a:off x="7164288" y="2204864"/>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9"/>
            <p:cNvSpPr/>
            <p:nvPr/>
          </p:nvSpPr>
          <p:spPr>
            <a:xfrm>
              <a:off x="5907741" y="2184989"/>
              <a:ext cx="1299883" cy="863011"/>
            </a:xfrm>
            <a:custGeom>
              <a:avLst/>
              <a:gdLst>
                <a:gd name="connsiteX0" fmla="*/ 0 w 1299883"/>
                <a:gd name="connsiteY0" fmla="*/ 863011 h 863011"/>
                <a:gd name="connsiteX1" fmla="*/ 26894 w 1299883"/>
                <a:gd name="connsiteY1" fmla="*/ 629929 h 863011"/>
                <a:gd name="connsiteX2" fmla="*/ 134471 w 1299883"/>
                <a:gd name="connsiteY2" fmla="*/ 477529 h 863011"/>
                <a:gd name="connsiteX3" fmla="*/ 251012 w 1299883"/>
                <a:gd name="connsiteY3" fmla="*/ 325129 h 863011"/>
                <a:gd name="connsiteX4" fmla="*/ 439271 w 1299883"/>
                <a:gd name="connsiteY4" fmla="*/ 136870 h 863011"/>
                <a:gd name="connsiteX5" fmla="*/ 609600 w 1299883"/>
                <a:gd name="connsiteY5" fmla="*/ 56187 h 863011"/>
                <a:gd name="connsiteX6" fmla="*/ 806824 w 1299883"/>
                <a:gd name="connsiteY6" fmla="*/ 2399 h 863011"/>
                <a:gd name="connsiteX7" fmla="*/ 1004047 w 1299883"/>
                <a:gd name="connsiteY7" fmla="*/ 11364 h 863011"/>
                <a:gd name="connsiteX8" fmla="*/ 1129553 w 1299883"/>
                <a:gd name="connsiteY8" fmla="*/ 29293 h 863011"/>
                <a:gd name="connsiteX9" fmla="*/ 1299883 w 1299883"/>
                <a:gd name="connsiteY9" fmla="*/ 65152 h 86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9883" h="863011">
                  <a:moveTo>
                    <a:pt x="0" y="863011"/>
                  </a:moveTo>
                  <a:cubicBezTo>
                    <a:pt x="2241" y="778593"/>
                    <a:pt x="4482" y="694176"/>
                    <a:pt x="26894" y="629929"/>
                  </a:cubicBezTo>
                  <a:cubicBezTo>
                    <a:pt x="49306" y="565682"/>
                    <a:pt x="97118" y="528329"/>
                    <a:pt x="134471" y="477529"/>
                  </a:cubicBezTo>
                  <a:cubicBezTo>
                    <a:pt x="171824" y="426729"/>
                    <a:pt x="200212" y="381905"/>
                    <a:pt x="251012" y="325129"/>
                  </a:cubicBezTo>
                  <a:cubicBezTo>
                    <a:pt x="301812" y="268352"/>
                    <a:pt x="379506" y="181694"/>
                    <a:pt x="439271" y="136870"/>
                  </a:cubicBezTo>
                  <a:cubicBezTo>
                    <a:pt x="499036" y="92046"/>
                    <a:pt x="548341" y="78599"/>
                    <a:pt x="609600" y="56187"/>
                  </a:cubicBezTo>
                  <a:cubicBezTo>
                    <a:pt x="670859" y="33775"/>
                    <a:pt x="741083" y="9869"/>
                    <a:pt x="806824" y="2399"/>
                  </a:cubicBezTo>
                  <a:cubicBezTo>
                    <a:pt x="872565" y="-5071"/>
                    <a:pt x="950259" y="6882"/>
                    <a:pt x="1004047" y="11364"/>
                  </a:cubicBezTo>
                  <a:cubicBezTo>
                    <a:pt x="1057835" y="15846"/>
                    <a:pt x="1080247" y="20328"/>
                    <a:pt x="1129553" y="29293"/>
                  </a:cubicBezTo>
                  <a:cubicBezTo>
                    <a:pt x="1178859" y="38258"/>
                    <a:pt x="1239371" y="51705"/>
                    <a:pt x="1299883" y="65152"/>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10"/>
            <p:cNvPicPr>
              <a:picLocks noChangeAspect="1"/>
            </p:cNvPicPr>
            <p:nvPr>
              <p:custDataLst>
                <p:tags r:id="rId9"/>
              </p:custDataLst>
            </p:nvPr>
          </p:nvPicPr>
          <p:blipFill>
            <a:blip r:embed="rId14" cstate="print">
              <a:extLst>
                <a:ext uri="{28A0092B-C50C-407E-A947-70E740481C1C}">
                  <a14:useLocalDpi xmlns:a14="http://schemas.microsoft.com/office/drawing/2010/main" val="0"/>
                </a:ext>
              </a:extLst>
            </a:blip>
            <a:stretch>
              <a:fillRect/>
            </a:stretch>
          </p:blipFill>
          <p:spPr>
            <a:xfrm>
              <a:off x="5724128" y="3140968"/>
              <a:ext cx="441960" cy="179832"/>
            </a:xfrm>
            <a:prstGeom prst="rect">
              <a:avLst/>
            </a:prstGeom>
          </p:spPr>
        </p:pic>
        <p:pic>
          <p:nvPicPr>
            <p:cNvPr id="12" name="Picture 11"/>
            <p:cNvPicPr>
              <a:picLocks noChangeAspect="1"/>
            </p:cNvPicPr>
            <p:nvPr>
              <p:custDataLst>
                <p:tags r:id="rId10"/>
              </p:custDataLst>
            </p:nvPr>
          </p:nvPicPr>
          <p:blipFill>
            <a:blip r:embed="rId15" cstate="print">
              <a:extLst>
                <a:ext uri="{28A0092B-C50C-407E-A947-70E740481C1C}">
                  <a14:useLocalDpi xmlns:a14="http://schemas.microsoft.com/office/drawing/2010/main" val="0"/>
                </a:ext>
              </a:extLst>
            </a:blip>
            <a:stretch>
              <a:fillRect/>
            </a:stretch>
          </p:blipFill>
          <p:spPr>
            <a:xfrm>
              <a:off x="7020272" y="1916832"/>
              <a:ext cx="446532" cy="179832"/>
            </a:xfrm>
            <a:prstGeom prst="rect">
              <a:avLst/>
            </a:prstGeom>
          </p:spPr>
        </p:pic>
        <p:cxnSp>
          <p:nvCxnSpPr>
            <p:cNvPr id="13" name="Straight Arrow Connector 12"/>
            <p:cNvCxnSpPr>
              <a:stCxn id="10" idx="3"/>
              <a:endCxn id="10" idx="4"/>
            </p:cNvCxnSpPr>
            <p:nvPr/>
          </p:nvCxnSpPr>
          <p:spPr>
            <a:xfrm flipV="1">
              <a:off x="6158753" y="2321859"/>
              <a:ext cx="188259" cy="188259"/>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611560" y="908720"/>
            <a:ext cx="3251026" cy="1944216"/>
            <a:chOff x="240854" y="1268760"/>
            <a:chExt cx="4331146" cy="2592288"/>
          </a:xfrm>
        </p:grpSpPr>
        <p:grpSp>
          <p:nvGrpSpPr>
            <p:cNvPr id="15" name="Group 14"/>
            <p:cNvGrpSpPr/>
            <p:nvPr/>
          </p:nvGrpSpPr>
          <p:grpSpPr>
            <a:xfrm>
              <a:off x="240854" y="1268760"/>
              <a:ext cx="4331146" cy="2592288"/>
              <a:chOff x="323529" y="764704"/>
              <a:chExt cx="6984775" cy="3929445"/>
            </a:xfrm>
          </p:grpSpPr>
          <p:pic>
            <p:nvPicPr>
              <p:cNvPr id="17" name="Picture 16" descr="http://www.disneyclips.com/imagesnewb4/imageslwrakr01/clipsneezy3.gif"/>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15274"/>
              <a:stretch/>
            </p:blipFill>
            <p:spPr bwMode="auto">
              <a:xfrm>
                <a:off x="5722503" y="1634563"/>
                <a:ext cx="1585801" cy="187011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p:nvPr/>
            </p:nvSpPr>
            <p:spPr>
              <a:xfrm>
                <a:off x="1849882" y="2194299"/>
                <a:ext cx="3344537" cy="1518944"/>
              </a:xfrm>
              <a:custGeom>
                <a:avLst/>
                <a:gdLst>
                  <a:gd name="connsiteX0" fmla="*/ 0 w 2736304"/>
                  <a:gd name="connsiteY0" fmla="*/ 0 h 1224136"/>
                  <a:gd name="connsiteX1" fmla="*/ 2736304 w 2736304"/>
                  <a:gd name="connsiteY1" fmla="*/ 0 h 1224136"/>
                  <a:gd name="connsiteX2" fmla="*/ 2736304 w 2736304"/>
                  <a:gd name="connsiteY2" fmla="*/ 1224136 h 1224136"/>
                  <a:gd name="connsiteX3" fmla="*/ 0 w 2736304"/>
                  <a:gd name="connsiteY3" fmla="*/ 1224136 h 1224136"/>
                  <a:gd name="connsiteX4" fmla="*/ 0 w 2736304"/>
                  <a:gd name="connsiteY4" fmla="*/ 0 h 1224136"/>
                  <a:gd name="connsiteX0" fmla="*/ 0 w 2739677"/>
                  <a:gd name="connsiteY0" fmla="*/ 0 h 1224136"/>
                  <a:gd name="connsiteX1" fmla="*/ 2736304 w 2739677"/>
                  <a:gd name="connsiteY1" fmla="*/ 0 h 1224136"/>
                  <a:gd name="connsiteX2" fmla="*/ 2739677 w 2739677"/>
                  <a:gd name="connsiteY2" fmla="*/ 567964 h 1224136"/>
                  <a:gd name="connsiteX3" fmla="*/ 2736304 w 2739677"/>
                  <a:gd name="connsiteY3" fmla="*/ 1224136 h 1224136"/>
                  <a:gd name="connsiteX4" fmla="*/ 0 w 2739677"/>
                  <a:gd name="connsiteY4" fmla="*/ 1224136 h 1224136"/>
                  <a:gd name="connsiteX5" fmla="*/ 0 w 2739677"/>
                  <a:gd name="connsiteY5" fmla="*/ 0 h 1224136"/>
                  <a:gd name="connsiteX0" fmla="*/ 2739677 w 2831117"/>
                  <a:gd name="connsiteY0" fmla="*/ 567964 h 1224136"/>
                  <a:gd name="connsiteX1" fmla="*/ 2736304 w 2831117"/>
                  <a:gd name="connsiteY1" fmla="*/ 1224136 h 1224136"/>
                  <a:gd name="connsiteX2" fmla="*/ 0 w 2831117"/>
                  <a:gd name="connsiteY2" fmla="*/ 1224136 h 1224136"/>
                  <a:gd name="connsiteX3" fmla="*/ 0 w 2831117"/>
                  <a:gd name="connsiteY3" fmla="*/ 0 h 1224136"/>
                  <a:gd name="connsiteX4" fmla="*/ 2736304 w 2831117"/>
                  <a:gd name="connsiteY4" fmla="*/ 0 h 1224136"/>
                  <a:gd name="connsiteX5" fmla="*/ 2831117 w 2831117"/>
                  <a:gd name="connsiteY5" fmla="*/ 659404 h 1224136"/>
                  <a:gd name="connsiteX0" fmla="*/ 2739677 w 2739677"/>
                  <a:gd name="connsiteY0" fmla="*/ 567964 h 1224136"/>
                  <a:gd name="connsiteX1" fmla="*/ 2736304 w 2739677"/>
                  <a:gd name="connsiteY1" fmla="*/ 1224136 h 1224136"/>
                  <a:gd name="connsiteX2" fmla="*/ 0 w 2739677"/>
                  <a:gd name="connsiteY2" fmla="*/ 1224136 h 1224136"/>
                  <a:gd name="connsiteX3" fmla="*/ 0 w 2739677"/>
                  <a:gd name="connsiteY3" fmla="*/ 0 h 1224136"/>
                  <a:gd name="connsiteX4" fmla="*/ 2736304 w 2739677"/>
                  <a:gd name="connsiteY4" fmla="*/ 0 h 1224136"/>
                  <a:gd name="connsiteX0" fmla="*/ 2736304 w 2736304"/>
                  <a:gd name="connsiteY0" fmla="*/ 1224136 h 1224136"/>
                  <a:gd name="connsiteX1" fmla="*/ 0 w 2736304"/>
                  <a:gd name="connsiteY1" fmla="*/ 1224136 h 1224136"/>
                  <a:gd name="connsiteX2" fmla="*/ 0 w 2736304"/>
                  <a:gd name="connsiteY2" fmla="*/ 0 h 1224136"/>
                  <a:gd name="connsiteX3" fmla="*/ 2736304 w 2736304"/>
                  <a:gd name="connsiteY3" fmla="*/ 0 h 1224136"/>
                </a:gdLst>
                <a:ahLst/>
                <a:cxnLst>
                  <a:cxn ang="0">
                    <a:pos x="connsiteX0" y="connsiteY0"/>
                  </a:cxn>
                  <a:cxn ang="0">
                    <a:pos x="connsiteX1" y="connsiteY1"/>
                  </a:cxn>
                  <a:cxn ang="0">
                    <a:pos x="connsiteX2" y="connsiteY2"/>
                  </a:cxn>
                  <a:cxn ang="0">
                    <a:pos x="connsiteX3" y="connsiteY3"/>
                  </a:cxn>
                </a:cxnLst>
                <a:rect l="l" t="t" r="r" b="b"/>
                <a:pathLst>
                  <a:path w="2736304" h="1224136">
                    <a:moveTo>
                      <a:pt x="2736304" y="1224136"/>
                    </a:moveTo>
                    <a:lnTo>
                      <a:pt x="0" y="1224136"/>
                    </a:lnTo>
                    <a:lnTo>
                      <a:pt x="0" y="0"/>
                    </a:lnTo>
                    <a:lnTo>
                      <a:pt x="2736304"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4226263" y="2909096"/>
                <a:ext cx="1502870" cy="100872"/>
              </a:xfrm>
              <a:prstGeom prst="rect">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Picture 2" descr="http://www.ferro.pl/foto/1/d/M6310A.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673853" y="1122103"/>
                <a:ext cx="997413" cy="100742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7"/>
              <p:cNvSpPr/>
              <p:nvPr/>
            </p:nvSpPr>
            <p:spPr>
              <a:xfrm>
                <a:off x="2064899" y="2055181"/>
                <a:ext cx="176028" cy="166437"/>
              </a:xfrm>
              <a:custGeom>
                <a:avLst/>
                <a:gdLst>
                  <a:gd name="connsiteX0" fmla="*/ 0 w 144016"/>
                  <a:gd name="connsiteY0" fmla="*/ 0 h 134134"/>
                  <a:gd name="connsiteX1" fmla="*/ 144016 w 144016"/>
                  <a:gd name="connsiteY1" fmla="*/ 0 h 134134"/>
                  <a:gd name="connsiteX2" fmla="*/ 144016 w 144016"/>
                  <a:gd name="connsiteY2" fmla="*/ 134134 h 134134"/>
                  <a:gd name="connsiteX3" fmla="*/ 0 w 144016"/>
                  <a:gd name="connsiteY3" fmla="*/ 134134 h 134134"/>
                  <a:gd name="connsiteX4" fmla="*/ 0 w 144016"/>
                  <a:gd name="connsiteY4" fmla="*/ 0 h 134134"/>
                  <a:gd name="connsiteX0" fmla="*/ 0 w 144016"/>
                  <a:gd name="connsiteY0" fmla="*/ 0 h 134134"/>
                  <a:gd name="connsiteX1" fmla="*/ 144016 w 144016"/>
                  <a:gd name="connsiteY1" fmla="*/ 0 h 134134"/>
                  <a:gd name="connsiteX2" fmla="*/ 144016 w 144016"/>
                  <a:gd name="connsiteY2" fmla="*/ 134134 h 134134"/>
                  <a:gd name="connsiteX3" fmla="*/ 71313 w 144016"/>
                  <a:gd name="connsiteY3" fmla="*/ 130622 h 134134"/>
                  <a:gd name="connsiteX4" fmla="*/ 0 w 144016"/>
                  <a:gd name="connsiteY4" fmla="*/ 134134 h 134134"/>
                  <a:gd name="connsiteX5" fmla="*/ 0 w 144016"/>
                  <a:gd name="connsiteY5" fmla="*/ 0 h 134134"/>
                  <a:gd name="connsiteX0" fmla="*/ 71313 w 162753"/>
                  <a:gd name="connsiteY0" fmla="*/ 130622 h 222062"/>
                  <a:gd name="connsiteX1" fmla="*/ 0 w 162753"/>
                  <a:gd name="connsiteY1" fmla="*/ 134134 h 222062"/>
                  <a:gd name="connsiteX2" fmla="*/ 0 w 162753"/>
                  <a:gd name="connsiteY2" fmla="*/ 0 h 222062"/>
                  <a:gd name="connsiteX3" fmla="*/ 144016 w 162753"/>
                  <a:gd name="connsiteY3" fmla="*/ 0 h 222062"/>
                  <a:gd name="connsiteX4" fmla="*/ 144016 w 162753"/>
                  <a:gd name="connsiteY4" fmla="*/ 134134 h 222062"/>
                  <a:gd name="connsiteX5" fmla="*/ 162753 w 162753"/>
                  <a:gd name="connsiteY5" fmla="*/ 222062 h 222062"/>
                  <a:gd name="connsiteX0" fmla="*/ 71313 w 144016"/>
                  <a:gd name="connsiteY0" fmla="*/ 130622 h 134134"/>
                  <a:gd name="connsiteX1" fmla="*/ 0 w 144016"/>
                  <a:gd name="connsiteY1" fmla="*/ 134134 h 134134"/>
                  <a:gd name="connsiteX2" fmla="*/ 0 w 144016"/>
                  <a:gd name="connsiteY2" fmla="*/ 0 h 134134"/>
                  <a:gd name="connsiteX3" fmla="*/ 144016 w 144016"/>
                  <a:gd name="connsiteY3" fmla="*/ 0 h 134134"/>
                  <a:gd name="connsiteX4" fmla="*/ 144016 w 144016"/>
                  <a:gd name="connsiteY4" fmla="*/ 134134 h 134134"/>
                  <a:gd name="connsiteX0" fmla="*/ 0 w 144016"/>
                  <a:gd name="connsiteY0" fmla="*/ 134134 h 134134"/>
                  <a:gd name="connsiteX1" fmla="*/ 0 w 144016"/>
                  <a:gd name="connsiteY1" fmla="*/ 0 h 134134"/>
                  <a:gd name="connsiteX2" fmla="*/ 144016 w 144016"/>
                  <a:gd name="connsiteY2" fmla="*/ 0 h 134134"/>
                  <a:gd name="connsiteX3" fmla="*/ 144016 w 144016"/>
                  <a:gd name="connsiteY3" fmla="*/ 134134 h 134134"/>
                </a:gdLst>
                <a:ahLst/>
                <a:cxnLst>
                  <a:cxn ang="0">
                    <a:pos x="connsiteX0" y="connsiteY0"/>
                  </a:cxn>
                  <a:cxn ang="0">
                    <a:pos x="connsiteX1" y="connsiteY1"/>
                  </a:cxn>
                  <a:cxn ang="0">
                    <a:pos x="connsiteX2" y="connsiteY2"/>
                  </a:cxn>
                  <a:cxn ang="0">
                    <a:pos x="connsiteX3" y="connsiteY3"/>
                  </a:cxn>
                </a:cxnLst>
                <a:rect l="l" t="t" r="r" b="b"/>
                <a:pathLst>
                  <a:path w="144016" h="134134">
                    <a:moveTo>
                      <a:pt x="0" y="134134"/>
                    </a:moveTo>
                    <a:lnTo>
                      <a:pt x="0" y="0"/>
                    </a:lnTo>
                    <a:lnTo>
                      <a:pt x="144016" y="0"/>
                    </a:lnTo>
                    <a:lnTo>
                      <a:pt x="144016" y="134134"/>
                    </a:lnTo>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22" name="Picture 4" descr="https://openclipart.org/image/2400px/svg_to_png/173046/thermometer-taller.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994065" y="764704"/>
                <a:ext cx="1056170" cy="178564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custDataLst>
                  <p:tags r:id="rId4"/>
                </p:custDataLst>
              </p:nvPr>
            </p:nvPicPr>
            <p:blipFill>
              <a:blip r:embed="rId19" cstate="print">
                <a:extLst>
                  <a:ext uri="{28A0092B-C50C-407E-A947-70E740481C1C}">
                    <a14:useLocalDpi xmlns:a14="http://schemas.microsoft.com/office/drawing/2010/main" val="0"/>
                  </a:ext>
                </a:extLst>
              </a:blip>
              <a:stretch>
                <a:fillRect/>
              </a:stretch>
            </p:blipFill>
            <p:spPr>
              <a:xfrm>
                <a:off x="3962221" y="2819747"/>
                <a:ext cx="186276" cy="229287"/>
              </a:xfrm>
              <a:prstGeom prst="rect">
                <a:avLst/>
              </a:prstGeom>
            </p:spPr>
          </p:pic>
          <p:pic>
            <p:nvPicPr>
              <p:cNvPr id="24" name="Picture 23"/>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1497825" y="1568851"/>
                <a:ext cx="165320" cy="200921"/>
              </a:xfrm>
              <a:prstGeom prst="rect">
                <a:avLst/>
              </a:prstGeom>
            </p:spPr>
          </p:pic>
          <p:pic>
            <p:nvPicPr>
              <p:cNvPr id="25" name="Picture 24"/>
              <p:cNvPicPr>
                <a:picLocks noChangeAspect="1"/>
              </p:cNvPicPr>
              <p:nvPr>
                <p:custDataLst>
                  <p:tags r:id="rId6"/>
                </p:custDataLst>
              </p:nvPr>
            </p:nvPicPr>
            <p:blipFill>
              <a:blip r:embed="rId20" cstate="print">
                <a:extLst>
                  <a:ext uri="{28A0092B-C50C-407E-A947-70E740481C1C}">
                    <a14:useLocalDpi xmlns:a14="http://schemas.microsoft.com/office/drawing/2010/main" val="0"/>
                  </a:ext>
                </a:extLst>
              </a:blip>
              <a:stretch>
                <a:fillRect/>
              </a:stretch>
            </p:blipFill>
            <p:spPr>
              <a:xfrm>
                <a:off x="3522150" y="943403"/>
                <a:ext cx="95466" cy="200921"/>
              </a:xfrm>
              <a:prstGeom prst="rect">
                <a:avLst/>
              </a:prstGeom>
            </p:spPr>
          </p:pic>
          <p:sp>
            <p:nvSpPr>
              <p:cNvPr id="26" name="Rectangle 25"/>
              <p:cNvSpPr/>
              <p:nvPr/>
            </p:nvSpPr>
            <p:spPr>
              <a:xfrm>
                <a:off x="4226263" y="2249464"/>
                <a:ext cx="264042" cy="1408615"/>
              </a:xfrm>
              <a:prstGeom prst="rect">
                <a:avLst/>
              </a:prstGeom>
              <a:solidFill>
                <a:srgbClr val="00B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00B050"/>
                  </a:solidFill>
                  <a:effectLst/>
                  <a:uLnTx/>
                  <a:uFillTx/>
                  <a:latin typeface="Calibri"/>
                  <a:ea typeface="+mn-ea"/>
                  <a:cs typeface="+mn-cs"/>
                </a:endParaRPr>
              </a:p>
            </p:txBody>
          </p:sp>
          <p:pic>
            <p:nvPicPr>
              <p:cNvPr id="27" name="Picture 2" descr="Image result for working dwarf"/>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203848" y="3789040"/>
                <a:ext cx="576064" cy="890062"/>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rot="5400000">
                <a:off x="1697989" y="3853317"/>
                <a:ext cx="919884" cy="616099"/>
                <a:chOff x="1814430" y="5229200"/>
                <a:chExt cx="1101386" cy="720080"/>
              </a:xfrm>
            </p:grpSpPr>
            <p:sp>
              <p:nvSpPr>
                <p:cNvPr id="34" name="Rectangle 33"/>
                <p:cNvSpPr/>
                <p:nvPr/>
              </p:nvSpPr>
              <p:spPr>
                <a:xfrm>
                  <a:off x="1814430" y="5373216"/>
                  <a:ext cx="216024" cy="43204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Rectangle 34"/>
                <p:cNvSpPr/>
                <p:nvPr/>
              </p:nvSpPr>
              <p:spPr>
                <a:xfrm>
                  <a:off x="2051720" y="5229200"/>
                  <a:ext cx="864096" cy="720080"/>
                </a:xfrm>
                <a:prstGeom prst="rect">
                  <a:avLst/>
                </a:prstGeom>
                <a:solidFill>
                  <a:srgbClr val="FF99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9" name="Picture 4" descr="https://openclipart.org/image/2400px/svg_to_png/173046/thermometer-taller.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16200000">
                <a:off x="667690" y="2912941"/>
                <a:ext cx="1071603" cy="175992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p:nvPicPr>
            <p:blipFill>
              <a:blip r:embed="rId22"/>
              <a:stretch>
                <a:fillRect/>
              </a:stretch>
            </p:blipFill>
            <p:spPr>
              <a:xfrm>
                <a:off x="2483768" y="3827140"/>
                <a:ext cx="432048" cy="400910"/>
              </a:xfrm>
              <a:prstGeom prst="rect">
                <a:avLst/>
              </a:prstGeom>
            </p:spPr>
          </p:pic>
          <p:pic>
            <p:nvPicPr>
              <p:cNvPr id="31" name="Picture 30"/>
              <p:cNvPicPr>
                <a:picLocks noChangeAspect="1"/>
              </p:cNvPicPr>
              <p:nvPr/>
            </p:nvPicPr>
            <p:blipFill>
              <a:blip r:embed="rId22">
                <a:duotone>
                  <a:schemeClr val="accent1">
                    <a:shade val="45000"/>
                    <a:satMod val="135000"/>
                  </a:schemeClr>
                  <a:prstClr val="white"/>
                </a:duotone>
              </a:blip>
              <a:stretch>
                <a:fillRect/>
              </a:stretch>
            </p:blipFill>
            <p:spPr>
              <a:xfrm flipV="1">
                <a:off x="2483768" y="4298429"/>
                <a:ext cx="426455" cy="395720"/>
              </a:xfrm>
              <a:prstGeom prst="rect">
                <a:avLst/>
              </a:prstGeom>
            </p:spPr>
          </p:pic>
          <p:cxnSp>
            <p:nvCxnSpPr>
              <p:cNvPr id="32" name="Straight Arrow Connector 31"/>
              <p:cNvCxnSpPr/>
              <p:nvPr/>
            </p:nvCxnSpPr>
            <p:spPr>
              <a:xfrm>
                <a:off x="2915816" y="4120505"/>
                <a:ext cx="288032" cy="0"/>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925341" y="4393679"/>
                <a:ext cx="288032" cy="0"/>
              </a:xfrm>
              <a:prstGeom prst="straightConnector1">
                <a:avLst/>
              </a:prstGeom>
              <a:ln w="2857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16" name="Picture 15"/>
            <p:cNvPicPr>
              <a:picLocks noChangeAspect="1"/>
            </p:cNvPicPr>
            <p:nvPr>
              <p:custDataLst>
                <p:tags r:id="rId3"/>
              </p:custDataLst>
            </p:nvPr>
          </p:nvPicPr>
          <p:blipFill>
            <a:blip r:embed="rId23" cstate="print">
              <a:extLst>
                <a:ext uri="{28A0092B-C50C-407E-A947-70E740481C1C}">
                  <a14:useLocalDpi xmlns:a14="http://schemas.microsoft.com/office/drawing/2010/main" val="0"/>
                </a:ext>
              </a:extLst>
            </a:blip>
            <a:stretch>
              <a:fillRect/>
            </a:stretch>
          </p:blipFill>
          <p:spPr>
            <a:xfrm>
              <a:off x="395536" y="3645024"/>
              <a:ext cx="83820" cy="175260"/>
            </a:xfrm>
            <a:prstGeom prst="rect">
              <a:avLst/>
            </a:prstGeom>
          </p:spPr>
        </p:pic>
      </p:grpSp>
      <mc:AlternateContent xmlns:mc="http://schemas.openxmlformats.org/markup-compatibility/2006" xmlns:a14="http://schemas.microsoft.com/office/drawing/2010/main">
        <mc:Choice Requires="a14">
          <p:sp>
            <p:nvSpPr>
              <p:cNvPr id="36" name="TextBox 35"/>
              <p:cNvSpPr txBox="1"/>
              <p:nvPr/>
            </p:nvSpPr>
            <p:spPr>
              <a:xfrm>
                <a:off x="251520" y="3212976"/>
                <a:ext cx="8712968"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Trpaslík tlačič pomaly mení objem kontajnera po malých kúskoch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𝑑𝑉</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Túto hodnotu zisťuje meraním malého posunutia piesta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𝑑𝑥</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pričom zjavne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𝑑𝑉</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𝑆𝑑𝑥</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(V zápise všetky „déčka“ znamenajú poctivé diferencie, sú to všetko rozdiely dvoch okamžitých hodnôt. Pritom tlačič tlačí na piest smerom doľava silou o veľkosti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𝑝𝑆</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kde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je okamžitý tlak plynu. To preto, aby sa piest pohyboval pomaly. (Presnejšie povedané tlačí silou let infinitezimálne menšou ako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𝑝𝑆</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aby sa piest predsa len pomaly pohyboval doprava. Všimnime si že smer sily a dráhy je opačný, takže pri zmene objemu plynu o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𝑑𝑉</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vykoná tlačič zápornú prácu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Všimnime si symbol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𝛿</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ktorý opäť znamená, že sa nejedná o rozdiel dvoch nejakých hodnôt ale proste o malú hodnotu. Tlačič nakoniec spočíta všetky infinitezimálne vykonané práce a dostane celkovú prácu, ktorú vykonal</a:t>
                </a:r>
              </a:p>
            </p:txBody>
          </p:sp>
        </mc:Choice>
        <mc:Fallback xmlns="">
          <p:sp>
            <p:nvSpPr>
              <p:cNvPr id="36" name="TextBox 35"/>
              <p:cNvSpPr txBox="1">
                <a:spLocks noRot="1" noChangeAspect="1" noMove="1" noResize="1" noEditPoints="1" noAdjustHandles="1" noChangeArrowheads="1" noChangeShapeType="1" noTextEdit="1"/>
              </p:cNvSpPr>
              <p:nvPr/>
            </p:nvSpPr>
            <p:spPr>
              <a:xfrm>
                <a:off x="251520" y="3212976"/>
                <a:ext cx="8712968" cy="3139321"/>
              </a:xfrm>
              <a:prstGeom prst="rect">
                <a:avLst/>
              </a:prstGeom>
              <a:blipFill>
                <a:blip r:embed="rId26"/>
                <a:stretch>
                  <a:fillRect l="-559" t="-971" r="-1049" b="-2136"/>
                </a:stretch>
              </a:blipFill>
            </p:spPr>
            <p:txBody>
              <a:bodyPr/>
              <a:lstStyle/>
              <a:p>
                <a:r>
                  <a:rPr lang="sk-SK">
                    <a:noFill/>
                  </a:rPr>
                  <a:t> </a:t>
                </a:r>
              </a:p>
            </p:txBody>
          </p:sp>
        </mc:Fallback>
      </mc:AlternateContent>
      <p:pic>
        <p:nvPicPr>
          <p:cNvPr id="37" name="Picture 36"/>
          <p:cNvPicPr>
            <a:picLocks noChangeAspect="1"/>
          </p:cNvPicPr>
          <p:nvPr>
            <p:custDataLst>
              <p:tags r:id="rId1"/>
            </p:custDataLst>
          </p:nvPr>
        </p:nvPicPr>
        <p:blipFill>
          <a:blip r:embed="rId27" cstate="print">
            <a:extLst>
              <a:ext uri="{28A0092B-C50C-407E-A947-70E740481C1C}">
                <a14:useLocalDpi xmlns:a14="http://schemas.microsoft.com/office/drawing/2010/main" val="0"/>
              </a:ext>
            </a:extLst>
          </a:blip>
          <a:stretch>
            <a:fillRect/>
          </a:stretch>
        </p:blipFill>
        <p:spPr>
          <a:xfrm>
            <a:off x="3635896" y="5229200"/>
            <a:ext cx="2134553" cy="226314"/>
          </a:xfrm>
          <a:prstGeom prst="rect">
            <a:avLst/>
          </a:prstGeom>
        </p:spPr>
      </p:pic>
      <p:pic>
        <p:nvPicPr>
          <p:cNvPr id="41" name="Picture 40"/>
          <p:cNvPicPr>
            <a:picLocks noChangeAspect="1"/>
          </p:cNvPicPr>
          <p:nvPr>
            <p:custDataLst>
              <p:tags r:id="rId2"/>
            </p:custDataLst>
          </p:nvPr>
        </p:nvPicPr>
        <p:blipFill>
          <a:blip r:embed="rId28" cstate="print">
            <a:extLst>
              <a:ext uri="{28A0092B-C50C-407E-A947-70E740481C1C}">
                <a14:useLocalDpi xmlns:a14="http://schemas.microsoft.com/office/drawing/2010/main" val="0"/>
              </a:ext>
            </a:extLst>
          </a:blip>
          <a:stretch>
            <a:fillRect/>
          </a:stretch>
        </p:blipFill>
        <p:spPr>
          <a:xfrm>
            <a:off x="4211962" y="6093296"/>
            <a:ext cx="2540889" cy="569214"/>
          </a:xfrm>
          <a:prstGeom prst="rect">
            <a:avLst/>
          </a:prstGeom>
        </p:spPr>
      </p:pic>
    </p:spTree>
    <p:extLst>
      <p:ext uri="{BB962C8B-B14F-4D97-AF65-F5344CB8AC3E}">
        <p14:creationId xmlns:p14="http://schemas.microsoft.com/office/powerpoint/2010/main" val="2647289703"/>
      </p:ext>
    </p:extLst>
  </p:cSld>
  <p:clrMapOvr>
    <a:masterClrMapping/>
  </p:clrMapOvr>
  <p:extLst mod="1"/>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404664"/>
            <a:ext cx="56166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Deje v plynoch: práca konaná plynom</a:t>
            </a:r>
          </a:p>
        </p:txBody>
      </p:sp>
      <p:grpSp>
        <p:nvGrpSpPr>
          <p:cNvPr id="3" name="Group 2"/>
          <p:cNvGrpSpPr/>
          <p:nvPr/>
        </p:nvGrpSpPr>
        <p:grpSpPr>
          <a:xfrm>
            <a:off x="5148064" y="1052736"/>
            <a:ext cx="2088232" cy="1513885"/>
            <a:chOff x="5148064" y="1628800"/>
            <a:chExt cx="2714018" cy="2089949"/>
          </a:xfrm>
        </p:grpSpPr>
        <p:cxnSp>
          <p:nvCxnSpPr>
            <p:cNvPr id="4" name="Straight Connector 3"/>
            <p:cNvCxnSpPr/>
            <p:nvPr/>
          </p:nvCxnSpPr>
          <p:spPr>
            <a:xfrm>
              <a:off x="5364088" y="1628800"/>
              <a:ext cx="0" cy="18722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364088" y="3501008"/>
              <a:ext cx="24482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custDataLst>
                <p:tags r:id="rId6"/>
              </p:custDataLst>
            </p:nvPr>
          </p:nvPicPr>
          <p:blipFill>
            <a:blip r:embed="rId11" cstate="print">
              <a:extLst>
                <a:ext uri="{28A0092B-C50C-407E-A947-70E740481C1C}">
                  <a14:useLocalDpi xmlns:a14="http://schemas.microsoft.com/office/drawing/2010/main" val="0"/>
                </a:ext>
              </a:extLst>
            </a:blip>
            <a:stretch>
              <a:fillRect/>
            </a:stretch>
          </p:blipFill>
          <p:spPr>
            <a:xfrm>
              <a:off x="7740352" y="3573016"/>
              <a:ext cx="121730" cy="145733"/>
            </a:xfrm>
            <a:prstGeom prst="rect">
              <a:avLst/>
            </a:prstGeom>
          </p:spPr>
        </p:pic>
        <p:pic>
          <p:nvPicPr>
            <p:cNvPr id="7" name="Picture 6"/>
            <p:cNvPicPr>
              <a:picLocks noChangeAspect="1"/>
            </p:cNvPicPr>
            <p:nvPr>
              <p:custDataLst>
                <p:tags r:id="rId7"/>
              </p:custDataLst>
            </p:nvPr>
          </p:nvPicPr>
          <p:blipFill>
            <a:blip r:embed="rId12" cstate="print">
              <a:extLst>
                <a:ext uri="{28A0092B-C50C-407E-A947-70E740481C1C}">
                  <a14:useLocalDpi xmlns:a14="http://schemas.microsoft.com/office/drawing/2010/main" val="0"/>
                </a:ext>
              </a:extLst>
            </a:blip>
            <a:stretch>
              <a:fillRect/>
            </a:stretch>
          </p:blipFill>
          <p:spPr>
            <a:xfrm>
              <a:off x="5148064" y="1700808"/>
              <a:ext cx="164592" cy="162878"/>
            </a:xfrm>
            <a:prstGeom prst="rect">
              <a:avLst/>
            </a:prstGeom>
          </p:spPr>
        </p:pic>
        <p:sp>
          <p:nvSpPr>
            <p:cNvPr id="8" name="Oval 7"/>
            <p:cNvSpPr/>
            <p:nvPr/>
          </p:nvSpPr>
          <p:spPr>
            <a:xfrm>
              <a:off x="5868144" y="2996952"/>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Oval 8"/>
            <p:cNvSpPr/>
            <p:nvPr/>
          </p:nvSpPr>
          <p:spPr>
            <a:xfrm>
              <a:off x="7164288" y="2204864"/>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9"/>
            <p:cNvSpPr/>
            <p:nvPr/>
          </p:nvSpPr>
          <p:spPr>
            <a:xfrm>
              <a:off x="5907741" y="2184989"/>
              <a:ext cx="1299883" cy="863011"/>
            </a:xfrm>
            <a:custGeom>
              <a:avLst/>
              <a:gdLst>
                <a:gd name="connsiteX0" fmla="*/ 0 w 1299883"/>
                <a:gd name="connsiteY0" fmla="*/ 863011 h 863011"/>
                <a:gd name="connsiteX1" fmla="*/ 26894 w 1299883"/>
                <a:gd name="connsiteY1" fmla="*/ 629929 h 863011"/>
                <a:gd name="connsiteX2" fmla="*/ 134471 w 1299883"/>
                <a:gd name="connsiteY2" fmla="*/ 477529 h 863011"/>
                <a:gd name="connsiteX3" fmla="*/ 251012 w 1299883"/>
                <a:gd name="connsiteY3" fmla="*/ 325129 h 863011"/>
                <a:gd name="connsiteX4" fmla="*/ 439271 w 1299883"/>
                <a:gd name="connsiteY4" fmla="*/ 136870 h 863011"/>
                <a:gd name="connsiteX5" fmla="*/ 609600 w 1299883"/>
                <a:gd name="connsiteY5" fmla="*/ 56187 h 863011"/>
                <a:gd name="connsiteX6" fmla="*/ 806824 w 1299883"/>
                <a:gd name="connsiteY6" fmla="*/ 2399 h 863011"/>
                <a:gd name="connsiteX7" fmla="*/ 1004047 w 1299883"/>
                <a:gd name="connsiteY7" fmla="*/ 11364 h 863011"/>
                <a:gd name="connsiteX8" fmla="*/ 1129553 w 1299883"/>
                <a:gd name="connsiteY8" fmla="*/ 29293 h 863011"/>
                <a:gd name="connsiteX9" fmla="*/ 1299883 w 1299883"/>
                <a:gd name="connsiteY9" fmla="*/ 65152 h 86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9883" h="863011">
                  <a:moveTo>
                    <a:pt x="0" y="863011"/>
                  </a:moveTo>
                  <a:cubicBezTo>
                    <a:pt x="2241" y="778593"/>
                    <a:pt x="4482" y="694176"/>
                    <a:pt x="26894" y="629929"/>
                  </a:cubicBezTo>
                  <a:cubicBezTo>
                    <a:pt x="49306" y="565682"/>
                    <a:pt x="97118" y="528329"/>
                    <a:pt x="134471" y="477529"/>
                  </a:cubicBezTo>
                  <a:cubicBezTo>
                    <a:pt x="171824" y="426729"/>
                    <a:pt x="200212" y="381905"/>
                    <a:pt x="251012" y="325129"/>
                  </a:cubicBezTo>
                  <a:cubicBezTo>
                    <a:pt x="301812" y="268352"/>
                    <a:pt x="379506" y="181694"/>
                    <a:pt x="439271" y="136870"/>
                  </a:cubicBezTo>
                  <a:cubicBezTo>
                    <a:pt x="499036" y="92046"/>
                    <a:pt x="548341" y="78599"/>
                    <a:pt x="609600" y="56187"/>
                  </a:cubicBezTo>
                  <a:cubicBezTo>
                    <a:pt x="670859" y="33775"/>
                    <a:pt x="741083" y="9869"/>
                    <a:pt x="806824" y="2399"/>
                  </a:cubicBezTo>
                  <a:cubicBezTo>
                    <a:pt x="872565" y="-5071"/>
                    <a:pt x="950259" y="6882"/>
                    <a:pt x="1004047" y="11364"/>
                  </a:cubicBezTo>
                  <a:cubicBezTo>
                    <a:pt x="1057835" y="15846"/>
                    <a:pt x="1080247" y="20328"/>
                    <a:pt x="1129553" y="29293"/>
                  </a:cubicBezTo>
                  <a:cubicBezTo>
                    <a:pt x="1178859" y="38258"/>
                    <a:pt x="1239371" y="51705"/>
                    <a:pt x="1299883" y="65152"/>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10"/>
            <p:cNvPicPr>
              <a:picLocks noChangeAspect="1"/>
            </p:cNvPicPr>
            <p:nvPr>
              <p:custDataLst>
                <p:tags r:id="rId8"/>
              </p:custDataLst>
            </p:nvPr>
          </p:nvPicPr>
          <p:blipFill>
            <a:blip r:embed="rId13" cstate="print">
              <a:extLst>
                <a:ext uri="{28A0092B-C50C-407E-A947-70E740481C1C}">
                  <a14:useLocalDpi xmlns:a14="http://schemas.microsoft.com/office/drawing/2010/main" val="0"/>
                </a:ext>
              </a:extLst>
            </a:blip>
            <a:stretch>
              <a:fillRect/>
            </a:stretch>
          </p:blipFill>
          <p:spPr>
            <a:xfrm>
              <a:off x="5724128" y="3140968"/>
              <a:ext cx="441960" cy="179832"/>
            </a:xfrm>
            <a:prstGeom prst="rect">
              <a:avLst/>
            </a:prstGeom>
          </p:spPr>
        </p:pic>
        <p:pic>
          <p:nvPicPr>
            <p:cNvPr id="12" name="Picture 11"/>
            <p:cNvPicPr>
              <a:picLocks noChangeAspect="1"/>
            </p:cNvPicPr>
            <p:nvPr>
              <p:custDataLst>
                <p:tags r:id="rId9"/>
              </p:custDataLst>
            </p:nvPr>
          </p:nvPicPr>
          <p:blipFill>
            <a:blip r:embed="rId14" cstate="print">
              <a:extLst>
                <a:ext uri="{28A0092B-C50C-407E-A947-70E740481C1C}">
                  <a14:useLocalDpi xmlns:a14="http://schemas.microsoft.com/office/drawing/2010/main" val="0"/>
                </a:ext>
              </a:extLst>
            </a:blip>
            <a:stretch>
              <a:fillRect/>
            </a:stretch>
          </p:blipFill>
          <p:spPr>
            <a:xfrm>
              <a:off x="7020272" y="1916832"/>
              <a:ext cx="446532" cy="179832"/>
            </a:xfrm>
            <a:prstGeom prst="rect">
              <a:avLst/>
            </a:prstGeom>
          </p:spPr>
        </p:pic>
        <p:cxnSp>
          <p:nvCxnSpPr>
            <p:cNvPr id="13" name="Straight Arrow Connector 12"/>
            <p:cNvCxnSpPr>
              <a:stCxn id="10" idx="3"/>
              <a:endCxn id="10" idx="4"/>
            </p:cNvCxnSpPr>
            <p:nvPr/>
          </p:nvCxnSpPr>
          <p:spPr>
            <a:xfrm flipV="1">
              <a:off x="6158753" y="2321859"/>
              <a:ext cx="188259" cy="188259"/>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611560" y="908720"/>
            <a:ext cx="3251026" cy="1944216"/>
            <a:chOff x="240854" y="1268760"/>
            <a:chExt cx="4331146" cy="2592288"/>
          </a:xfrm>
        </p:grpSpPr>
        <p:grpSp>
          <p:nvGrpSpPr>
            <p:cNvPr id="15" name="Group 14"/>
            <p:cNvGrpSpPr/>
            <p:nvPr/>
          </p:nvGrpSpPr>
          <p:grpSpPr>
            <a:xfrm>
              <a:off x="240854" y="1268760"/>
              <a:ext cx="4331146" cy="2592288"/>
              <a:chOff x="323529" y="764704"/>
              <a:chExt cx="6984775" cy="3929445"/>
            </a:xfrm>
          </p:grpSpPr>
          <p:pic>
            <p:nvPicPr>
              <p:cNvPr id="17" name="Picture 16" descr="http://www.disneyclips.com/imagesnewb4/imageslwrakr01/clipsneezy3.gif"/>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5274"/>
              <a:stretch/>
            </p:blipFill>
            <p:spPr bwMode="auto">
              <a:xfrm>
                <a:off x="5722503" y="1634563"/>
                <a:ext cx="1585801" cy="187011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p:nvPr/>
            </p:nvSpPr>
            <p:spPr>
              <a:xfrm>
                <a:off x="1849882" y="2194299"/>
                <a:ext cx="3344537" cy="1518944"/>
              </a:xfrm>
              <a:custGeom>
                <a:avLst/>
                <a:gdLst>
                  <a:gd name="connsiteX0" fmla="*/ 0 w 2736304"/>
                  <a:gd name="connsiteY0" fmla="*/ 0 h 1224136"/>
                  <a:gd name="connsiteX1" fmla="*/ 2736304 w 2736304"/>
                  <a:gd name="connsiteY1" fmla="*/ 0 h 1224136"/>
                  <a:gd name="connsiteX2" fmla="*/ 2736304 w 2736304"/>
                  <a:gd name="connsiteY2" fmla="*/ 1224136 h 1224136"/>
                  <a:gd name="connsiteX3" fmla="*/ 0 w 2736304"/>
                  <a:gd name="connsiteY3" fmla="*/ 1224136 h 1224136"/>
                  <a:gd name="connsiteX4" fmla="*/ 0 w 2736304"/>
                  <a:gd name="connsiteY4" fmla="*/ 0 h 1224136"/>
                  <a:gd name="connsiteX0" fmla="*/ 0 w 2739677"/>
                  <a:gd name="connsiteY0" fmla="*/ 0 h 1224136"/>
                  <a:gd name="connsiteX1" fmla="*/ 2736304 w 2739677"/>
                  <a:gd name="connsiteY1" fmla="*/ 0 h 1224136"/>
                  <a:gd name="connsiteX2" fmla="*/ 2739677 w 2739677"/>
                  <a:gd name="connsiteY2" fmla="*/ 567964 h 1224136"/>
                  <a:gd name="connsiteX3" fmla="*/ 2736304 w 2739677"/>
                  <a:gd name="connsiteY3" fmla="*/ 1224136 h 1224136"/>
                  <a:gd name="connsiteX4" fmla="*/ 0 w 2739677"/>
                  <a:gd name="connsiteY4" fmla="*/ 1224136 h 1224136"/>
                  <a:gd name="connsiteX5" fmla="*/ 0 w 2739677"/>
                  <a:gd name="connsiteY5" fmla="*/ 0 h 1224136"/>
                  <a:gd name="connsiteX0" fmla="*/ 2739677 w 2831117"/>
                  <a:gd name="connsiteY0" fmla="*/ 567964 h 1224136"/>
                  <a:gd name="connsiteX1" fmla="*/ 2736304 w 2831117"/>
                  <a:gd name="connsiteY1" fmla="*/ 1224136 h 1224136"/>
                  <a:gd name="connsiteX2" fmla="*/ 0 w 2831117"/>
                  <a:gd name="connsiteY2" fmla="*/ 1224136 h 1224136"/>
                  <a:gd name="connsiteX3" fmla="*/ 0 w 2831117"/>
                  <a:gd name="connsiteY3" fmla="*/ 0 h 1224136"/>
                  <a:gd name="connsiteX4" fmla="*/ 2736304 w 2831117"/>
                  <a:gd name="connsiteY4" fmla="*/ 0 h 1224136"/>
                  <a:gd name="connsiteX5" fmla="*/ 2831117 w 2831117"/>
                  <a:gd name="connsiteY5" fmla="*/ 659404 h 1224136"/>
                  <a:gd name="connsiteX0" fmla="*/ 2739677 w 2739677"/>
                  <a:gd name="connsiteY0" fmla="*/ 567964 h 1224136"/>
                  <a:gd name="connsiteX1" fmla="*/ 2736304 w 2739677"/>
                  <a:gd name="connsiteY1" fmla="*/ 1224136 h 1224136"/>
                  <a:gd name="connsiteX2" fmla="*/ 0 w 2739677"/>
                  <a:gd name="connsiteY2" fmla="*/ 1224136 h 1224136"/>
                  <a:gd name="connsiteX3" fmla="*/ 0 w 2739677"/>
                  <a:gd name="connsiteY3" fmla="*/ 0 h 1224136"/>
                  <a:gd name="connsiteX4" fmla="*/ 2736304 w 2739677"/>
                  <a:gd name="connsiteY4" fmla="*/ 0 h 1224136"/>
                  <a:gd name="connsiteX0" fmla="*/ 2736304 w 2736304"/>
                  <a:gd name="connsiteY0" fmla="*/ 1224136 h 1224136"/>
                  <a:gd name="connsiteX1" fmla="*/ 0 w 2736304"/>
                  <a:gd name="connsiteY1" fmla="*/ 1224136 h 1224136"/>
                  <a:gd name="connsiteX2" fmla="*/ 0 w 2736304"/>
                  <a:gd name="connsiteY2" fmla="*/ 0 h 1224136"/>
                  <a:gd name="connsiteX3" fmla="*/ 2736304 w 2736304"/>
                  <a:gd name="connsiteY3" fmla="*/ 0 h 1224136"/>
                </a:gdLst>
                <a:ahLst/>
                <a:cxnLst>
                  <a:cxn ang="0">
                    <a:pos x="connsiteX0" y="connsiteY0"/>
                  </a:cxn>
                  <a:cxn ang="0">
                    <a:pos x="connsiteX1" y="connsiteY1"/>
                  </a:cxn>
                  <a:cxn ang="0">
                    <a:pos x="connsiteX2" y="connsiteY2"/>
                  </a:cxn>
                  <a:cxn ang="0">
                    <a:pos x="connsiteX3" y="connsiteY3"/>
                  </a:cxn>
                </a:cxnLst>
                <a:rect l="l" t="t" r="r" b="b"/>
                <a:pathLst>
                  <a:path w="2736304" h="1224136">
                    <a:moveTo>
                      <a:pt x="2736304" y="1224136"/>
                    </a:moveTo>
                    <a:lnTo>
                      <a:pt x="0" y="1224136"/>
                    </a:lnTo>
                    <a:lnTo>
                      <a:pt x="0" y="0"/>
                    </a:lnTo>
                    <a:lnTo>
                      <a:pt x="2736304"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4226263" y="2909096"/>
                <a:ext cx="1502870" cy="100872"/>
              </a:xfrm>
              <a:prstGeom prst="rect">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Picture 2" descr="http://www.ferro.pl/foto/1/d/M6310A.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673853" y="1122103"/>
                <a:ext cx="997413" cy="100742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7"/>
              <p:cNvSpPr/>
              <p:nvPr/>
            </p:nvSpPr>
            <p:spPr>
              <a:xfrm>
                <a:off x="2064899" y="2055181"/>
                <a:ext cx="176028" cy="166437"/>
              </a:xfrm>
              <a:custGeom>
                <a:avLst/>
                <a:gdLst>
                  <a:gd name="connsiteX0" fmla="*/ 0 w 144016"/>
                  <a:gd name="connsiteY0" fmla="*/ 0 h 134134"/>
                  <a:gd name="connsiteX1" fmla="*/ 144016 w 144016"/>
                  <a:gd name="connsiteY1" fmla="*/ 0 h 134134"/>
                  <a:gd name="connsiteX2" fmla="*/ 144016 w 144016"/>
                  <a:gd name="connsiteY2" fmla="*/ 134134 h 134134"/>
                  <a:gd name="connsiteX3" fmla="*/ 0 w 144016"/>
                  <a:gd name="connsiteY3" fmla="*/ 134134 h 134134"/>
                  <a:gd name="connsiteX4" fmla="*/ 0 w 144016"/>
                  <a:gd name="connsiteY4" fmla="*/ 0 h 134134"/>
                  <a:gd name="connsiteX0" fmla="*/ 0 w 144016"/>
                  <a:gd name="connsiteY0" fmla="*/ 0 h 134134"/>
                  <a:gd name="connsiteX1" fmla="*/ 144016 w 144016"/>
                  <a:gd name="connsiteY1" fmla="*/ 0 h 134134"/>
                  <a:gd name="connsiteX2" fmla="*/ 144016 w 144016"/>
                  <a:gd name="connsiteY2" fmla="*/ 134134 h 134134"/>
                  <a:gd name="connsiteX3" fmla="*/ 71313 w 144016"/>
                  <a:gd name="connsiteY3" fmla="*/ 130622 h 134134"/>
                  <a:gd name="connsiteX4" fmla="*/ 0 w 144016"/>
                  <a:gd name="connsiteY4" fmla="*/ 134134 h 134134"/>
                  <a:gd name="connsiteX5" fmla="*/ 0 w 144016"/>
                  <a:gd name="connsiteY5" fmla="*/ 0 h 134134"/>
                  <a:gd name="connsiteX0" fmla="*/ 71313 w 162753"/>
                  <a:gd name="connsiteY0" fmla="*/ 130622 h 222062"/>
                  <a:gd name="connsiteX1" fmla="*/ 0 w 162753"/>
                  <a:gd name="connsiteY1" fmla="*/ 134134 h 222062"/>
                  <a:gd name="connsiteX2" fmla="*/ 0 w 162753"/>
                  <a:gd name="connsiteY2" fmla="*/ 0 h 222062"/>
                  <a:gd name="connsiteX3" fmla="*/ 144016 w 162753"/>
                  <a:gd name="connsiteY3" fmla="*/ 0 h 222062"/>
                  <a:gd name="connsiteX4" fmla="*/ 144016 w 162753"/>
                  <a:gd name="connsiteY4" fmla="*/ 134134 h 222062"/>
                  <a:gd name="connsiteX5" fmla="*/ 162753 w 162753"/>
                  <a:gd name="connsiteY5" fmla="*/ 222062 h 222062"/>
                  <a:gd name="connsiteX0" fmla="*/ 71313 w 144016"/>
                  <a:gd name="connsiteY0" fmla="*/ 130622 h 134134"/>
                  <a:gd name="connsiteX1" fmla="*/ 0 w 144016"/>
                  <a:gd name="connsiteY1" fmla="*/ 134134 h 134134"/>
                  <a:gd name="connsiteX2" fmla="*/ 0 w 144016"/>
                  <a:gd name="connsiteY2" fmla="*/ 0 h 134134"/>
                  <a:gd name="connsiteX3" fmla="*/ 144016 w 144016"/>
                  <a:gd name="connsiteY3" fmla="*/ 0 h 134134"/>
                  <a:gd name="connsiteX4" fmla="*/ 144016 w 144016"/>
                  <a:gd name="connsiteY4" fmla="*/ 134134 h 134134"/>
                  <a:gd name="connsiteX0" fmla="*/ 0 w 144016"/>
                  <a:gd name="connsiteY0" fmla="*/ 134134 h 134134"/>
                  <a:gd name="connsiteX1" fmla="*/ 0 w 144016"/>
                  <a:gd name="connsiteY1" fmla="*/ 0 h 134134"/>
                  <a:gd name="connsiteX2" fmla="*/ 144016 w 144016"/>
                  <a:gd name="connsiteY2" fmla="*/ 0 h 134134"/>
                  <a:gd name="connsiteX3" fmla="*/ 144016 w 144016"/>
                  <a:gd name="connsiteY3" fmla="*/ 134134 h 134134"/>
                </a:gdLst>
                <a:ahLst/>
                <a:cxnLst>
                  <a:cxn ang="0">
                    <a:pos x="connsiteX0" y="connsiteY0"/>
                  </a:cxn>
                  <a:cxn ang="0">
                    <a:pos x="connsiteX1" y="connsiteY1"/>
                  </a:cxn>
                  <a:cxn ang="0">
                    <a:pos x="connsiteX2" y="connsiteY2"/>
                  </a:cxn>
                  <a:cxn ang="0">
                    <a:pos x="connsiteX3" y="connsiteY3"/>
                  </a:cxn>
                </a:cxnLst>
                <a:rect l="l" t="t" r="r" b="b"/>
                <a:pathLst>
                  <a:path w="144016" h="134134">
                    <a:moveTo>
                      <a:pt x="0" y="134134"/>
                    </a:moveTo>
                    <a:lnTo>
                      <a:pt x="0" y="0"/>
                    </a:lnTo>
                    <a:lnTo>
                      <a:pt x="144016" y="0"/>
                    </a:lnTo>
                    <a:lnTo>
                      <a:pt x="144016" y="134134"/>
                    </a:lnTo>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22" name="Picture 4" descr="https://openclipart.org/image/2400px/svg_to_png/173046/thermometer-taller.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994065" y="764704"/>
                <a:ext cx="1056170" cy="178564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custDataLst>
                  <p:tags r:id="rId3"/>
                </p:custDataLst>
              </p:nvPr>
            </p:nvPicPr>
            <p:blipFill>
              <a:blip r:embed="rId18" cstate="print">
                <a:extLst>
                  <a:ext uri="{28A0092B-C50C-407E-A947-70E740481C1C}">
                    <a14:useLocalDpi xmlns:a14="http://schemas.microsoft.com/office/drawing/2010/main" val="0"/>
                  </a:ext>
                </a:extLst>
              </a:blip>
              <a:stretch>
                <a:fillRect/>
              </a:stretch>
            </p:blipFill>
            <p:spPr>
              <a:xfrm>
                <a:off x="3962221" y="2819747"/>
                <a:ext cx="186276" cy="229287"/>
              </a:xfrm>
              <a:prstGeom prst="rect">
                <a:avLst/>
              </a:prstGeom>
            </p:spPr>
          </p:pic>
          <p:pic>
            <p:nvPicPr>
              <p:cNvPr id="24" name="Picture 23"/>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1497825" y="1568851"/>
                <a:ext cx="165320" cy="200921"/>
              </a:xfrm>
              <a:prstGeom prst="rect">
                <a:avLst/>
              </a:prstGeom>
            </p:spPr>
          </p:pic>
          <p:pic>
            <p:nvPicPr>
              <p:cNvPr id="25" name="Picture 24"/>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3522150" y="943403"/>
                <a:ext cx="95466" cy="200921"/>
              </a:xfrm>
              <a:prstGeom prst="rect">
                <a:avLst/>
              </a:prstGeom>
            </p:spPr>
          </p:pic>
          <p:sp>
            <p:nvSpPr>
              <p:cNvPr id="26" name="Rectangle 25"/>
              <p:cNvSpPr/>
              <p:nvPr/>
            </p:nvSpPr>
            <p:spPr>
              <a:xfrm>
                <a:off x="4226263" y="2249464"/>
                <a:ext cx="264042" cy="1408615"/>
              </a:xfrm>
              <a:prstGeom prst="rect">
                <a:avLst/>
              </a:prstGeom>
              <a:solidFill>
                <a:srgbClr val="00B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00B050"/>
                  </a:solidFill>
                  <a:effectLst/>
                  <a:uLnTx/>
                  <a:uFillTx/>
                  <a:latin typeface="Calibri"/>
                  <a:ea typeface="+mn-ea"/>
                  <a:cs typeface="+mn-cs"/>
                </a:endParaRPr>
              </a:p>
            </p:txBody>
          </p:sp>
          <p:pic>
            <p:nvPicPr>
              <p:cNvPr id="27" name="Picture 2" descr="Image result for working dwarf"/>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203848" y="3789040"/>
                <a:ext cx="576064" cy="890062"/>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rot="5400000">
                <a:off x="1697989" y="3853317"/>
                <a:ext cx="919884" cy="616099"/>
                <a:chOff x="1814430" y="5229200"/>
                <a:chExt cx="1101386" cy="720080"/>
              </a:xfrm>
            </p:grpSpPr>
            <p:sp>
              <p:nvSpPr>
                <p:cNvPr id="34" name="Rectangle 33"/>
                <p:cNvSpPr/>
                <p:nvPr/>
              </p:nvSpPr>
              <p:spPr>
                <a:xfrm>
                  <a:off x="1814430" y="5373216"/>
                  <a:ext cx="216024" cy="43204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Rectangle 34"/>
                <p:cNvSpPr/>
                <p:nvPr/>
              </p:nvSpPr>
              <p:spPr>
                <a:xfrm>
                  <a:off x="2051720" y="5229200"/>
                  <a:ext cx="864096" cy="720080"/>
                </a:xfrm>
                <a:prstGeom prst="rect">
                  <a:avLst/>
                </a:prstGeom>
                <a:solidFill>
                  <a:srgbClr val="FF99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9" name="Picture 4" descr="https://openclipart.org/image/2400px/svg_to_png/173046/thermometer-taller.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16200000">
                <a:off x="667690" y="2912941"/>
                <a:ext cx="1071603" cy="175992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p:nvPicPr>
            <p:blipFill>
              <a:blip r:embed="rId21"/>
              <a:stretch>
                <a:fillRect/>
              </a:stretch>
            </p:blipFill>
            <p:spPr>
              <a:xfrm>
                <a:off x="2483768" y="3827140"/>
                <a:ext cx="432048" cy="400910"/>
              </a:xfrm>
              <a:prstGeom prst="rect">
                <a:avLst/>
              </a:prstGeom>
            </p:spPr>
          </p:pic>
          <p:pic>
            <p:nvPicPr>
              <p:cNvPr id="31" name="Picture 30"/>
              <p:cNvPicPr>
                <a:picLocks noChangeAspect="1"/>
              </p:cNvPicPr>
              <p:nvPr/>
            </p:nvPicPr>
            <p:blipFill>
              <a:blip r:embed="rId21">
                <a:duotone>
                  <a:schemeClr val="accent1">
                    <a:shade val="45000"/>
                    <a:satMod val="135000"/>
                  </a:schemeClr>
                  <a:prstClr val="white"/>
                </a:duotone>
              </a:blip>
              <a:stretch>
                <a:fillRect/>
              </a:stretch>
            </p:blipFill>
            <p:spPr>
              <a:xfrm flipV="1">
                <a:off x="2483768" y="4298429"/>
                <a:ext cx="426455" cy="395720"/>
              </a:xfrm>
              <a:prstGeom prst="rect">
                <a:avLst/>
              </a:prstGeom>
            </p:spPr>
          </p:pic>
          <p:cxnSp>
            <p:nvCxnSpPr>
              <p:cNvPr id="32" name="Straight Arrow Connector 31"/>
              <p:cNvCxnSpPr/>
              <p:nvPr/>
            </p:nvCxnSpPr>
            <p:spPr>
              <a:xfrm>
                <a:off x="2915816" y="4120505"/>
                <a:ext cx="288032" cy="0"/>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925341" y="4393679"/>
                <a:ext cx="288032" cy="0"/>
              </a:xfrm>
              <a:prstGeom prst="straightConnector1">
                <a:avLst/>
              </a:prstGeom>
              <a:ln w="2857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16" name="Picture 15"/>
            <p:cNvPicPr>
              <a:picLocks noChangeAspect="1"/>
            </p:cNvPicPr>
            <p:nvPr>
              <p:custDataLst>
                <p:tags r:id="rId2"/>
              </p:custDataLst>
            </p:nvPr>
          </p:nvPicPr>
          <p:blipFill>
            <a:blip r:embed="rId22" cstate="print">
              <a:extLst>
                <a:ext uri="{28A0092B-C50C-407E-A947-70E740481C1C}">
                  <a14:useLocalDpi xmlns:a14="http://schemas.microsoft.com/office/drawing/2010/main" val="0"/>
                </a:ext>
              </a:extLst>
            </a:blip>
            <a:stretch>
              <a:fillRect/>
            </a:stretch>
          </p:blipFill>
          <p:spPr>
            <a:xfrm>
              <a:off x="395536" y="3645024"/>
              <a:ext cx="83820" cy="175260"/>
            </a:xfrm>
            <a:prstGeom prst="rect">
              <a:avLst/>
            </a:prstGeom>
          </p:spPr>
        </p:pic>
      </p:grpSp>
      <p:sp>
        <p:nvSpPr>
          <p:cNvPr id="36" name="TextBox 35"/>
          <p:cNvSpPr txBox="1"/>
          <p:nvPr/>
        </p:nvSpPr>
        <p:spPr>
          <a:xfrm>
            <a:off x="107504" y="2996952"/>
            <a:ext cx="864096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Pripomeňme, že pri konaní práce sú spravidla prítomní dvaja (dva fyzikálne objekty), „konateľ“ a „trpiteľ“. Na predchádzajúcom slajde sme počítali prácu, ktorú konal trpaslík tlačič. Teda tlačič bol konateľ a plyn trpiteľ.</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Ibaže nielen trpaslík pôsobí cez piest na plyn, ale aj plyn pôsobí cez piest na trpaslíka. Podľa princípu akcie a reakcie silou rovnako veľkou ale opačne orientovanou. Pritom ide o kontaktnú interakciu, preto dráha trpaslíka je rovnaká ako dráha piesta. Preto plyn ako konateľ vykoná nad trpaslíkom ako trpiteľom rovnako veľkú prácu iba opačného znamienka. Práca vykonaná plynom bude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8" name="Picture 37"/>
          <p:cNvPicPr>
            <a:picLocks noChangeAspect="1"/>
          </p:cNvPicPr>
          <p:nvPr>
            <p:custDataLst>
              <p:tags r:id="rId1"/>
            </p:custDataLst>
          </p:nvPr>
        </p:nvPicPr>
        <p:blipFill>
          <a:blip r:embed="rId23" cstate="print">
            <a:extLst>
              <a:ext uri="{28A0092B-C50C-407E-A947-70E740481C1C}">
                <a14:useLocalDpi xmlns:a14="http://schemas.microsoft.com/office/drawing/2010/main" val="0"/>
              </a:ext>
            </a:extLst>
          </a:blip>
          <a:stretch>
            <a:fillRect/>
          </a:stretch>
        </p:blipFill>
        <p:spPr>
          <a:xfrm>
            <a:off x="3203848" y="5589240"/>
            <a:ext cx="2904363" cy="569214"/>
          </a:xfrm>
          <a:prstGeom prst="rect">
            <a:avLst/>
          </a:prstGeom>
        </p:spPr>
      </p:pic>
    </p:spTree>
    <p:extLst>
      <p:ext uri="{BB962C8B-B14F-4D97-AF65-F5344CB8AC3E}">
        <p14:creationId xmlns:p14="http://schemas.microsoft.com/office/powerpoint/2010/main" val="2416546708"/>
      </p:ext>
    </p:extLst>
  </p:cSld>
  <p:clrMapOvr>
    <a:masterClrMapping/>
  </p:clrMapOvr>
  <p:extLst mod="1"/>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404664"/>
            <a:ext cx="56166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Deje v plynoch: práca konaná plynom</a:t>
            </a:r>
          </a:p>
        </p:txBody>
      </p:sp>
      <p:grpSp>
        <p:nvGrpSpPr>
          <p:cNvPr id="32" name="Group 31"/>
          <p:cNvGrpSpPr/>
          <p:nvPr/>
        </p:nvGrpSpPr>
        <p:grpSpPr>
          <a:xfrm>
            <a:off x="2195736" y="2492896"/>
            <a:ext cx="4536504" cy="2016224"/>
            <a:chOff x="2051720" y="2492896"/>
            <a:chExt cx="4536504" cy="2016224"/>
          </a:xfrm>
        </p:grpSpPr>
        <p:grpSp>
          <p:nvGrpSpPr>
            <p:cNvPr id="3" name="Group 2"/>
            <p:cNvGrpSpPr/>
            <p:nvPr/>
          </p:nvGrpSpPr>
          <p:grpSpPr>
            <a:xfrm>
              <a:off x="2051720" y="2492896"/>
              <a:ext cx="2516010" cy="1944216"/>
              <a:chOff x="240854" y="1268760"/>
              <a:chExt cx="3351928" cy="2592288"/>
            </a:xfrm>
          </p:grpSpPr>
          <p:grpSp>
            <p:nvGrpSpPr>
              <p:cNvPr id="4" name="Group 3"/>
              <p:cNvGrpSpPr/>
              <p:nvPr/>
            </p:nvGrpSpPr>
            <p:grpSpPr>
              <a:xfrm>
                <a:off x="240854" y="1268760"/>
                <a:ext cx="3351928" cy="2592288"/>
                <a:chOff x="323529" y="764704"/>
                <a:chExt cx="5405604" cy="3929445"/>
              </a:xfrm>
            </p:grpSpPr>
            <p:sp>
              <p:nvSpPr>
                <p:cNvPr id="7" name="Rectangle 3"/>
                <p:cNvSpPr/>
                <p:nvPr/>
              </p:nvSpPr>
              <p:spPr>
                <a:xfrm>
                  <a:off x="1849882" y="2194299"/>
                  <a:ext cx="3344537" cy="1518944"/>
                </a:xfrm>
                <a:custGeom>
                  <a:avLst/>
                  <a:gdLst>
                    <a:gd name="connsiteX0" fmla="*/ 0 w 2736304"/>
                    <a:gd name="connsiteY0" fmla="*/ 0 h 1224136"/>
                    <a:gd name="connsiteX1" fmla="*/ 2736304 w 2736304"/>
                    <a:gd name="connsiteY1" fmla="*/ 0 h 1224136"/>
                    <a:gd name="connsiteX2" fmla="*/ 2736304 w 2736304"/>
                    <a:gd name="connsiteY2" fmla="*/ 1224136 h 1224136"/>
                    <a:gd name="connsiteX3" fmla="*/ 0 w 2736304"/>
                    <a:gd name="connsiteY3" fmla="*/ 1224136 h 1224136"/>
                    <a:gd name="connsiteX4" fmla="*/ 0 w 2736304"/>
                    <a:gd name="connsiteY4" fmla="*/ 0 h 1224136"/>
                    <a:gd name="connsiteX0" fmla="*/ 0 w 2739677"/>
                    <a:gd name="connsiteY0" fmla="*/ 0 h 1224136"/>
                    <a:gd name="connsiteX1" fmla="*/ 2736304 w 2739677"/>
                    <a:gd name="connsiteY1" fmla="*/ 0 h 1224136"/>
                    <a:gd name="connsiteX2" fmla="*/ 2739677 w 2739677"/>
                    <a:gd name="connsiteY2" fmla="*/ 567964 h 1224136"/>
                    <a:gd name="connsiteX3" fmla="*/ 2736304 w 2739677"/>
                    <a:gd name="connsiteY3" fmla="*/ 1224136 h 1224136"/>
                    <a:gd name="connsiteX4" fmla="*/ 0 w 2739677"/>
                    <a:gd name="connsiteY4" fmla="*/ 1224136 h 1224136"/>
                    <a:gd name="connsiteX5" fmla="*/ 0 w 2739677"/>
                    <a:gd name="connsiteY5" fmla="*/ 0 h 1224136"/>
                    <a:gd name="connsiteX0" fmla="*/ 2739677 w 2831117"/>
                    <a:gd name="connsiteY0" fmla="*/ 567964 h 1224136"/>
                    <a:gd name="connsiteX1" fmla="*/ 2736304 w 2831117"/>
                    <a:gd name="connsiteY1" fmla="*/ 1224136 h 1224136"/>
                    <a:gd name="connsiteX2" fmla="*/ 0 w 2831117"/>
                    <a:gd name="connsiteY2" fmla="*/ 1224136 h 1224136"/>
                    <a:gd name="connsiteX3" fmla="*/ 0 w 2831117"/>
                    <a:gd name="connsiteY3" fmla="*/ 0 h 1224136"/>
                    <a:gd name="connsiteX4" fmla="*/ 2736304 w 2831117"/>
                    <a:gd name="connsiteY4" fmla="*/ 0 h 1224136"/>
                    <a:gd name="connsiteX5" fmla="*/ 2831117 w 2831117"/>
                    <a:gd name="connsiteY5" fmla="*/ 659404 h 1224136"/>
                    <a:gd name="connsiteX0" fmla="*/ 2739677 w 2739677"/>
                    <a:gd name="connsiteY0" fmla="*/ 567964 h 1224136"/>
                    <a:gd name="connsiteX1" fmla="*/ 2736304 w 2739677"/>
                    <a:gd name="connsiteY1" fmla="*/ 1224136 h 1224136"/>
                    <a:gd name="connsiteX2" fmla="*/ 0 w 2739677"/>
                    <a:gd name="connsiteY2" fmla="*/ 1224136 h 1224136"/>
                    <a:gd name="connsiteX3" fmla="*/ 0 w 2739677"/>
                    <a:gd name="connsiteY3" fmla="*/ 0 h 1224136"/>
                    <a:gd name="connsiteX4" fmla="*/ 2736304 w 2739677"/>
                    <a:gd name="connsiteY4" fmla="*/ 0 h 1224136"/>
                    <a:gd name="connsiteX0" fmla="*/ 2736304 w 2736304"/>
                    <a:gd name="connsiteY0" fmla="*/ 1224136 h 1224136"/>
                    <a:gd name="connsiteX1" fmla="*/ 0 w 2736304"/>
                    <a:gd name="connsiteY1" fmla="*/ 1224136 h 1224136"/>
                    <a:gd name="connsiteX2" fmla="*/ 0 w 2736304"/>
                    <a:gd name="connsiteY2" fmla="*/ 0 h 1224136"/>
                    <a:gd name="connsiteX3" fmla="*/ 2736304 w 2736304"/>
                    <a:gd name="connsiteY3" fmla="*/ 0 h 1224136"/>
                  </a:gdLst>
                  <a:ahLst/>
                  <a:cxnLst>
                    <a:cxn ang="0">
                      <a:pos x="connsiteX0" y="connsiteY0"/>
                    </a:cxn>
                    <a:cxn ang="0">
                      <a:pos x="connsiteX1" y="connsiteY1"/>
                    </a:cxn>
                    <a:cxn ang="0">
                      <a:pos x="connsiteX2" y="connsiteY2"/>
                    </a:cxn>
                    <a:cxn ang="0">
                      <a:pos x="connsiteX3" y="connsiteY3"/>
                    </a:cxn>
                  </a:cxnLst>
                  <a:rect l="l" t="t" r="r" b="b"/>
                  <a:pathLst>
                    <a:path w="2736304" h="1224136">
                      <a:moveTo>
                        <a:pt x="2736304" y="1224136"/>
                      </a:moveTo>
                      <a:lnTo>
                        <a:pt x="0" y="1224136"/>
                      </a:lnTo>
                      <a:lnTo>
                        <a:pt x="0" y="0"/>
                      </a:lnTo>
                      <a:lnTo>
                        <a:pt x="2736304"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4226263" y="2909096"/>
                  <a:ext cx="1502870" cy="100872"/>
                </a:xfrm>
                <a:prstGeom prst="rect">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2" descr="http://www.ferro.pl/foto/1/d/M6310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3853" y="1122103"/>
                  <a:ext cx="997413" cy="100742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7"/>
                <p:cNvSpPr/>
                <p:nvPr/>
              </p:nvSpPr>
              <p:spPr>
                <a:xfrm>
                  <a:off x="2064899" y="2055181"/>
                  <a:ext cx="176028" cy="166437"/>
                </a:xfrm>
                <a:custGeom>
                  <a:avLst/>
                  <a:gdLst>
                    <a:gd name="connsiteX0" fmla="*/ 0 w 144016"/>
                    <a:gd name="connsiteY0" fmla="*/ 0 h 134134"/>
                    <a:gd name="connsiteX1" fmla="*/ 144016 w 144016"/>
                    <a:gd name="connsiteY1" fmla="*/ 0 h 134134"/>
                    <a:gd name="connsiteX2" fmla="*/ 144016 w 144016"/>
                    <a:gd name="connsiteY2" fmla="*/ 134134 h 134134"/>
                    <a:gd name="connsiteX3" fmla="*/ 0 w 144016"/>
                    <a:gd name="connsiteY3" fmla="*/ 134134 h 134134"/>
                    <a:gd name="connsiteX4" fmla="*/ 0 w 144016"/>
                    <a:gd name="connsiteY4" fmla="*/ 0 h 134134"/>
                    <a:gd name="connsiteX0" fmla="*/ 0 w 144016"/>
                    <a:gd name="connsiteY0" fmla="*/ 0 h 134134"/>
                    <a:gd name="connsiteX1" fmla="*/ 144016 w 144016"/>
                    <a:gd name="connsiteY1" fmla="*/ 0 h 134134"/>
                    <a:gd name="connsiteX2" fmla="*/ 144016 w 144016"/>
                    <a:gd name="connsiteY2" fmla="*/ 134134 h 134134"/>
                    <a:gd name="connsiteX3" fmla="*/ 71313 w 144016"/>
                    <a:gd name="connsiteY3" fmla="*/ 130622 h 134134"/>
                    <a:gd name="connsiteX4" fmla="*/ 0 w 144016"/>
                    <a:gd name="connsiteY4" fmla="*/ 134134 h 134134"/>
                    <a:gd name="connsiteX5" fmla="*/ 0 w 144016"/>
                    <a:gd name="connsiteY5" fmla="*/ 0 h 134134"/>
                    <a:gd name="connsiteX0" fmla="*/ 71313 w 162753"/>
                    <a:gd name="connsiteY0" fmla="*/ 130622 h 222062"/>
                    <a:gd name="connsiteX1" fmla="*/ 0 w 162753"/>
                    <a:gd name="connsiteY1" fmla="*/ 134134 h 222062"/>
                    <a:gd name="connsiteX2" fmla="*/ 0 w 162753"/>
                    <a:gd name="connsiteY2" fmla="*/ 0 h 222062"/>
                    <a:gd name="connsiteX3" fmla="*/ 144016 w 162753"/>
                    <a:gd name="connsiteY3" fmla="*/ 0 h 222062"/>
                    <a:gd name="connsiteX4" fmla="*/ 144016 w 162753"/>
                    <a:gd name="connsiteY4" fmla="*/ 134134 h 222062"/>
                    <a:gd name="connsiteX5" fmla="*/ 162753 w 162753"/>
                    <a:gd name="connsiteY5" fmla="*/ 222062 h 222062"/>
                    <a:gd name="connsiteX0" fmla="*/ 71313 w 144016"/>
                    <a:gd name="connsiteY0" fmla="*/ 130622 h 134134"/>
                    <a:gd name="connsiteX1" fmla="*/ 0 w 144016"/>
                    <a:gd name="connsiteY1" fmla="*/ 134134 h 134134"/>
                    <a:gd name="connsiteX2" fmla="*/ 0 w 144016"/>
                    <a:gd name="connsiteY2" fmla="*/ 0 h 134134"/>
                    <a:gd name="connsiteX3" fmla="*/ 144016 w 144016"/>
                    <a:gd name="connsiteY3" fmla="*/ 0 h 134134"/>
                    <a:gd name="connsiteX4" fmla="*/ 144016 w 144016"/>
                    <a:gd name="connsiteY4" fmla="*/ 134134 h 134134"/>
                    <a:gd name="connsiteX0" fmla="*/ 0 w 144016"/>
                    <a:gd name="connsiteY0" fmla="*/ 134134 h 134134"/>
                    <a:gd name="connsiteX1" fmla="*/ 0 w 144016"/>
                    <a:gd name="connsiteY1" fmla="*/ 0 h 134134"/>
                    <a:gd name="connsiteX2" fmla="*/ 144016 w 144016"/>
                    <a:gd name="connsiteY2" fmla="*/ 0 h 134134"/>
                    <a:gd name="connsiteX3" fmla="*/ 144016 w 144016"/>
                    <a:gd name="connsiteY3" fmla="*/ 134134 h 134134"/>
                  </a:gdLst>
                  <a:ahLst/>
                  <a:cxnLst>
                    <a:cxn ang="0">
                      <a:pos x="connsiteX0" y="connsiteY0"/>
                    </a:cxn>
                    <a:cxn ang="0">
                      <a:pos x="connsiteX1" y="connsiteY1"/>
                    </a:cxn>
                    <a:cxn ang="0">
                      <a:pos x="connsiteX2" y="connsiteY2"/>
                    </a:cxn>
                    <a:cxn ang="0">
                      <a:pos x="connsiteX3" y="connsiteY3"/>
                    </a:cxn>
                  </a:cxnLst>
                  <a:rect l="l" t="t" r="r" b="b"/>
                  <a:pathLst>
                    <a:path w="144016" h="134134">
                      <a:moveTo>
                        <a:pt x="0" y="134134"/>
                      </a:moveTo>
                      <a:lnTo>
                        <a:pt x="0" y="0"/>
                      </a:lnTo>
                      <a:lnTo>
                        <a:pt x="144016" y="0"/>
                      </a:lnTo>
                      <a:lnTo>
                        <a:pt x="144016" y="134134"/>
                      </a:lnTo>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4" descr="https://openclipart.org/image/2400px/svg_to_png/173046/thermometer-tall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94065" y="764704"/>
                  <a:ext cx="1056170" cy="17856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962221" y="2819747"/>
                  <a:ext cx="186276" cy="229287"/>
                </a:xfrm>
                <a:prstGeom prst="rect">
                  <a:avLst/>
                </a:prstGeom>
              </p:spPr>
            </p:pic>
            <p:pic>
              <p:nvPicPr>
                <p:cNvPr id="13" name="Picture 12"/>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1497825" y="1568851"/>
                  <a:ext cx="165320" cy="200921"/>
                </a:xfrm>
                <a:prstGeom prst="rect">
                  <a:avLst/>
                </a:prstGeom>
              </p:spPr>
            </p:pic>
            <p:pic>
              <p:nvPicPr>
                <p:cNvPr id="14" name="Picture 13"/>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3522150" y="943403"/>
                  <a:ext cx="95466" cy="200921"/>
                </a:xfrm>
                <a:prstGeom prst="rect">
                  <a:avLst/>
                </a:prstGeom>
              </p:spPr>
            </p:pic>
            <p:sp>
              <p:nvSpPr>
                <p:cNvPr id="15" name="Rectangle 14"/>
                <p:cNvSpPr/>
                <p:nvPr/>
              </p:nvSpPr>
              <p:spPr>
                <a:xfrm>
                  <a:off x="4226263" y="2249464"/>
                  <a:ext cx="264042" cy="1408615"/>
                </a:xfrm>
                <a:prstGeom prst="rect">
                  <a:avLst/>
                </a:prstGeom>
                <a:solidFill>
                  <a:srgbClr val="00B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00B050"/>
                    </a:solidFill>
                    <a:effectLst/>
                    <a:uLnTx/>
                    <a:uFillTx/>
                    <a:latin typeface="Calibri"/>
                    <a:ea typeface="+mn-ea"/>
                    <a:cs typeface="+mn-cs"/>
                  </a:endParaRPr>
                </a:p>
              </p:txBody>
            </p:sp>
            <p:pic>
              <p:nvPicPr>
                <p:cNvPr id="16" name="Picture 2" descr="Image result for working dwar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03848" y="3789040"/>
                  <a:ext cx="576064" cy="890062"/>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rot="5400000">
                  <a:off x="1697989" y="3853317"/>
                  <a:ext cx="919884" cy="616099"/>
                  <a:chOff x="1814430" y="5229200"/>
                  <a:chExt cx="1101386" cy="720080"/>
                </a:xfrm>
              </p:grpSpPr>
              <p:sp>
                <p:nvSpPr>
                  <p:cNvPr id="23" name="Rectangle 22"/>
                  <p:cNvSpPr/>
                  <p:nvPr/>
                </p:nvSpPr>
                <p:spPr>
                  <a:xfrm>
                    <a:off x="1814430" y="5373216"/>
                    <a:ext cx="216024" cy="43204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2051720" y="5229200"/>
                    <a:ext cx="864096" cy="720080"/>
                  </a:xfrm>
                  <a:prstGeom prst="rect">
                    <a:avLst/>
                  </a:prstGeom>
                  <a:solidFill>
                    <a:srgbClr val="FF99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8" name="Picture 4" descr="https://openclipart.org/image/2400px/svg_to_png/173046/thermometer-tall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6200000">
                  <a:off x="667690" y="2912941"/>
                  <a:ext cx="1071603" cy="17599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13"/>
                <a:stretch>
                  <a:fillRect/>
                </a:stretch>
              </p:blipFill>
              <p:spPr>
                <a:xfrm>
                  <a:off x="2483768" y="3827140"/>
                  <a:ext cx="432048" cy="400910"/>
                </a:xfrm>
                <a:prstGeom prst="rect">
                  <a:avLst/>
                </a:prstGeom>
              </p:spPr>
            </p:pic>
            <p:pic>
              <p:nvPicPr>
                <p:cNvPr id="20" name="Picture 19"/>
                <p:cNvPicPr>
                  <a:picLocks noChangeAspect="1"/>
                </p:cNvPicPr>
                <p:nvPr/>
              </p:nvPicPr>
              <p:blipFill>
                <a:blip r:embed="rId13">
                  <a:duotone>
                    <a:schemeClr val="accent1">
                      <a:shade val="45000"/>
                      <a:satMod val="135000"/>
                    </a:schemeClr>
                    <a:prstClr val="white"/>
                  </a:duotone>
                </a:blip>
                <a:stretch>
                  <a:fillRect/>
                </a:stretch>
              </p:blipFill>
              <p:spPr>
                <a:xfrm flipV="1">
                  <a:off x="2483768" y="4298429"/>
                  <a:ext cx="426455" cy="395720"/>
                </a:xfrm>
                <a:prstGeom prst="rect">
                  <a:avLst/>
                </a:prstGeom>
              </p:spPr>
            </p:pic>
            <p:cxnSp>
              <p:nvCxnSpPr>
                <p:cNvPr id="21" name="Straight Arrow Connector 20"/>
                <p:cNvCxnSpPr/>
                <p:nvPr/>
              </p:nvCxnSpPr>
              <p:spPr>
                <a:xfrm>
                  <a:off x="2915816" y="4120505"/>
                  <a:ext cx="288032" cy="0"/>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925341" y="4393679"/>
                  <a:ext cx="288032" cy="0"/>
                </a:xfrm>
                <a:prstGeom prst="straightConnector1">
                  <a:avLst/>
                </a:prstGeom>
                <a:ln w="2857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395536" y="3645024"/>
                <a:ext cx="83820" cy="175260"/>
              </a:xfrm>
              <a:prstGeom prst="rect">
                <a:avLst/>
              </a:prstGeom>
            </p:spPr>
          </p:pic>
        </p:grpSp>
        <p:sp>
          <p:nvSpPr>
            <p:cNvPr id="25" name="Oval 24"/>
            <p:cNvSpPr/>
            <p:nvPr/>
          </p:nvSpPr>
          <p:spPr>
            <a:xfrm>
              <a:off x="4436661" y="3455895"/>
              <a:ext cx="216024" cy="216024"/>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p:cNvSpPr/>
            <p:nvPr/>
          </p:nvSpPr>
          <p:spPr>
            <a:xfrm rot="20624111" flipV="1">
              <a:off x="4516344" y="3319254"/>
              <a:ext cx="1543557" cy="87130"/>
            </a:xfrm>
            <a:prstGeom prst="rect">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Oval 26"/>
            <p:cNvSpPr/>
            <p:nvPr/>
          </p:nvSpPr>
          <p:spPr>
            <a:xfrm>
              <a:off x="5004048" y="2924944"/>
              <a:ext cx="1584176" cy="15841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Oval 27"/>
            <p:cNvSpPr/>
            <p:nvPr/>
          </p:nvSpPr>
          <p:spPr>
            <a:xfrm>
              <a:off x="5915838" y="3034554"/>
              <a:ext cx="216024" cy="216024"/>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Oval 28"/>
            <p:cNvSpPr/>
            <p:nvPr/>
          </p:nvSpPr>
          <p:spPr>
            <a:xfrm>
              <a:off x="5751023" y="3717032"/>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sp>
            <p:nvSpPr>
              <p:cNvPr id="34" name="TextBox 33"/>
              <p:cNvSpPr txBox="1"/>
              <p:nvPr/>
            </p:nvSpPr>
            <p:spPr>
              <a:xfrm>
                <a:off x="251520" y="980728"/>
                <a:ext cx="8208912"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Práca plynu ako konateľa sa v praxi nevyužíva na strkanie do trpaslíkov, ale na niečo užitočnejšie, napríklad na  pohon kolesa. Pretože primárny záujem o termodynamiku bol praktický, ustálil sa pohľad že na prácu pri dejoch v plynoch sa pozeráme ako na prácu plynu, nie trpaslíka a preto definujeme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(nečiarkované) ako prácu konanú plynom a čiarkované označenie volíme pre prácu externého objektu nad plynom ako trpiteľom.</a:t>
                </a:r>
              </a:p>
            </p:txBody>
          </p:sp>
        </mc:Choice>
        <mc:Fallback xmlns="">
          <p:sp>
            <p:nvSpPr>
              <p:cNvPr id="34" name="TextBox 33"/>
              <p:cNvSpPr txBox="1">
                <a:spLocks noRot="1" noChangeAspect="1" noMove="1" noResize="1" noEditPoints="1" noAdjustHandles="1" noChangeArrowheads="1" noChangeShapeType="1" noTextEdit="1"/>
              </p:cNvSpPr>
              <p:nvPr/>
            </p:nvSpPr>
            <p:spPr>
              <a:xfrm>
                <a:off x="251520" y="980728"/>
                <a:ext cx="8208912" cy="1754326"/>
              </a:xfrm>
              <a:prstGeom prst="rect">
                <a:avLst/>
              </a:prstGeom>
              <a:blipFill>
                <a:blip r:embed="rId17"/>
                <a:stretch>
                  <a:fillRect l="-594" t="-2083" b="-4514"/>
                </a:stretch>
              </a:blipFill>
            </p:spPr>
            <p:txBody>
              <a:bodyPr/>
              <a:lstStyle/>
              <a:p>
                <a:r>
                  <a:rPr lang="sk-SK">
                    <a:noFill/>
                  </a:rPr>
                  <a:t> </a:t>
                </a:r>
              </a:p>
            </p:txBody>
          </p:sp>
        </mc:Fallback>
      </mc:AlternateContent>
      <p:pic>
        <p:nvPicPr>
          <p:cNvPr id="35" name="Picture 34"/>
          <p:cNvPicPr>
            <a:picLocks noChangeAspect="1"/>
          </p:cNvPicPr>
          <p:nvPr>
            <p:custDataLst>
              <p:tags r:id="rId1"/>
            </p:custDataLst>
          </p:nvPr>
        </p:nvPicPr>
        <p:blipFill>
          <a:blip r:embed="rId18" cstate="print">
            <a:extLst>
              <a:ext uri="{28A0092B-C50C-407E-A947-70E740481C1C}">
                <a14:useLocalDpi xmlns:a14="http://schemas.microsoft.com/office/drawing/2010/main" val="0"/>
              </a:ext>
            </a:extLst>
          </a:blip>
          <a:stretch>
            <a:fillRect/>
          </a:stretch>
        </p:blipFill>
        <p:spPr>
          <a:xfrm>
            <a:off x="2987824" y="4581128"/>
            <a:ext cx="2904363" cy="569214"/>
          </a:xfrm>
          <a:prstGeom prst="rect">
            <a:avLst/>
          </a:prstGeom>
        </p:spPr>
      </p:pic>
      <mc:AlternateContent xmlns:mc="http://schemas.openxmlformats.org/markup-compatibility/2006" xmlns:a14="http://schemas.microsoft.com/office/drawing/2010/main">
        <mc:Choice Requires="a14">
          <p:sp>
            <p:nvSpPr>
              <p:cNvPr id="36" name="TextBox 35"/>
              <p:cNvSpPr txBox="1"/>
              <p:nvPr/>
            </p:nvSpPr>
            <p:spPr>
              <a:xfrm>
                <a:off x="107504" y="5157192"/>
                <a:ext cx="856895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Naopak, plynové tepelné stroje nie sú na to, aby „dodávali teplo“, preto sa na teplo v súvislosti s plynom dívame primárne tak že plyn je trpiteľ a trpaslík kurič konateľ a nečiarkované označenie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𝑄</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volíme pre teplo konané vonkajším objektom. Takže ešte raz:</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𝑄</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konateľom je trpaslík kurič, trpiteľom je plyn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konateľom je plyn, trpiteľom je trpaslík tlačič</a:t>
                </a:r>
              </a:p>
            </p:txBody>
          </p:sp>
        </mc:Choice>
        <mc:Fallback xmlns="">
          <p:sp>
            <p:nvSpPr>
              <p:cNvPr id="36" name="TextBox 35"/>
              <p:cNvSpPr txBox="1">
                <a:spLocks noRot="1" noChangeAspect="1" noMove="1" noResize="1" noEditPoints="1" noAdjustHandles="1" noChangeArrowheads="1" noChangeShapeType="1" noTextEdit="1"/>
              </p:cNvSpPr>
              <p:nvPr/>
            </p:nvSpPr>
            <p:spPr>
              <a:xfrm>
                <a:off x="107504" y="5157192"/>
                <a:ext cx="8568952" cy="1477328"/>
              </a:xfrm>
              <a:prstGeom prst="rect">
                <a:avLst/>
              </a:prstGeom>
              <a:blipFill>
                <a:blip r:embed="rId19"/>
                <a:stretch>
                  <a:fillRect l="-641" t="-2479" b="-5785"/>
                </a:stretch>
              </a:blipFill>
            </p:spPr>
            <p:txBody>
              <a:bodyPr/>
              <a:lstStyle/>
              <a:p>
                <a:r>
                  <a:rPr lang="sk-SK">
                    <a:noFill/>
                  </a:rPr>
                  <a:t> </a:t>
                </a:r>
              </a:p>
            </p:txBody>
          </p:sp>
        </mc:Fallback>
      </mc:AlternateContent>
    </p:spTree>
    <p:extLst>
      <p:ext uri="{BB962C8B-B14F-4D97-AF65-F5344CB8AC3E}">
        <p14:creationId xmlns:p14="http://schemas.microsoft.com/office/powerpoint/2010/main" val="3704101122"/>
      </p:ext>
    </p:extLst>
  </p:cSld>
  <p:clrMapOvr>
    <a:masterClrMapping/>
  </p:clrMapOvr>
  <p:extLst mod="1"/>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860032" y="1412776"/>
            <a:ext cx="2088232" cy="1513885"/>
            <a:chOff x="5148064" y="1628800"/>
            <a:chExt cx="2714018" cy="2089949"/>
          </a:xfrm>
        </p:grpSpPr>
        <p:cxnSp>
          <p:nvCxnSpPr>
            <p:cNvPr id="3" name="Straight Connector 2"/>
            <p:cNvCxnSpPr/>
            <p:nvPr/>
          </p:nvCxnSpPr>
          <p:spPr>
            <a:xfrm>
              <a:off x="5364088" y="1628800"/>
              <a:ext cx="0" cy="18722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5364088" y="3501008"/>
              <a:ext cx="24482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custDataLst>
                <p:tags r:id="rId7"/>
              </p:custDataLst>
            </p:nvPr>
          </p:nvPicPr>
          <p:blipFill>
            <a:blip r:embed="rId12" cstate="print">
              <a:extLst>
                <a:ext uri="{28A0092B-C50C-407E-A947-70E740481C1C}">
                  <a14:useLocalDpi xmlns:a14="http://schemas.microsoft.com/office/drawing/2010/main" val="0"/>
                </a:ext>
              </a:extLst>
            </a:blip>
            <a:stretch>
              <a:fillRect/>
            </a:stretch>
          </p:blipFill>
          <p:spPr>
            <a:xfrm>
              <a:off x="7740352" y="3573016"/>
              <a:ext cx="121730" cy="145733"/>
            </a:xfrm>
            <a:prstGeom prst="rect">
              <a:avLst/>
            </a:prstGeom>
          </p:spPr>
        </p:pic>
        <p:pic>
          <p:nvPicPr>
            <p:cNvPr id="6" name="Picture 5"/>
            <p:cNvPicPr>
              <a:picLocks noChangeAspect="1"/>
            </p:cNvPicPr>
            <p:nvPr>
              <p:custDataLst>
                <p:tags r:id="rId8"/>
              </p:custDataLst>
            </p:nvPr>
          </p:nvPicPr>
          <p:blipFill>
            <a:blip r:embed="rId13" cstate="print">
              <a:extLst>
                <a:ext uri="{28A0092B-C50C-407E-A947-70E740481C1C}">
                  <a14:useLocalDpi xmlns:a14="http://schemas.microsoft.com/office/drawing/2010/main" val="0"/>
                </a:ext>
              </a:extLst>
            </a:blip>
            <a:stretch>
              <a:fillRect/>
            </a:stretch>
          </p:blipFill>
          <p:spPr>
            <a:xfrm>
              <a:off x="5148064" y="1700808"/>
              <a:ext cx="164592" cy="162878"/>
            </a:xfrm>
            <a:prstGeom prst="rect">
              <a:avLst/>
            </a:prstGeom>
          </p:spPr>
        </p:pic>
        <p:sp>
          <p:nvSpPr>
            <p:cNvPr id="7" name="Oval 6"/>
            <p:cNvSpPr/>
            <p:nvPr/>
          </p:nvSpPr>
          <p:spPr>
            <a:xfrm>
              <a:off x="5868144" y="2996952"/>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Oval 7"/>
            <p:cNvSpPr/>
            <p:nvPr/>
          </p:nvSpPr>
          <p:spPr>
            <a:xfrm>
              <a:off x="7164288" y="2204864"/>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Freeform 8"/>
            <p:cNvSpPr/>
            <p:nvPr/>
          </p:nvSpPr>
          <p:spPr>
            <a:xfrm>
              <a:off x="5907741" y="2184989"/>
              <a:ext cx="1299883" cy="863011"/>
            </a:xfrm>
            <a:custGeom>
              <a:avLst/>
              <a:gdLst>
                <a:gd name="connsiteX0" fmla="*/ 0 w 1299883"/>
                <a:gd name="connsiteY0" fmla="*/ 863011 h 863011"/>
                <a:gd name="connsiteX1" fmla="*/ 26894 w 1299883"/>
                <a:gd name="connsiteY1" fmla="*/ 629929 h 863011"/>
                <a:gd name="connsiteX2" fmla="*/ 134471 w 1299883"/>
                <a:gd name="connsiteY2" fmla="*/ 477529 h 863011"/>
                <a:gd name="connsiteX3" fmla="*/ 251012 w 1299883"/>
                <a:gd name="connsiteY3" fmla="*/ 325129 h 863011"/>
                <a:gd name="connsiteX4" fmla="*/ 439271 w 1299883"/>
                <a:gd name="connsiteY4" fmla="*/ 136870 h 863011"/>
                <a:gd name="connsiteX5" fmla="*/ 609600 w 1299883"/>
                <a:gd name="connsiteY5" fmla="*/ 56187 h 863011"/>
                <a:gd name="connsiteX6" fmla="*/ 806824 w 1299883"/>
                <a:gd name="connsiteY6" fmla="*/ 2399 h 863011"/>
                <a:gd name="connsiteX7" fmla="*/ 1004047 w 1299883"/>
                <a:gd name="connsiteY7" fmla="*/ 11364 h 863011"/>
                <a:gd name="connsiteX8" fmla="*/ 1129553 w 1299883"/>
                <a:gd name="connsiteY8" fmla="*/ 29293 h 863011"/>
                <a:gd name="connsiteX9" fmla="*/ 1299883 w 1299883"/>
                <a:gd name="connsiteY9" fmla="*/ 65152 h 86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9883" h="863011">
                  <a:moveTo>
                    <a:pt x="0" y="863011"/>
                  </a:moveTo>
                  <a:cubicBezTo>
                    <a:pt x="2241" y="778593"/>
                    <a:pt x="4482" y="694176"/>
                    <a:pt x="26894" y="629929"/>
                  </a:cubicBezTo>
                  <a:cubicBezTo>
                    <a:pt x="49306" y="565682"/>
                    <a:pt x="97118" y="528329"/>
                    <a:pt x="134471" y="477529"/>
                  </a:cubicBezTo>
                  <a:cubicBezTo>
                    <a:pt x="171824" y="426729"/>
                    <a:pt x="200212" y="381905"/>
                    <a:pt x="251012" y="325129"/>
                  </a:cubicBezTo>
                  <a:cubicBezTo>
                    <a:pt x="301812" y="268352"/>
                    <a:pt x="379506" y="181694"/>
                    <a:pt x="439271" y="136870"/>
                  </a:cubicBezTo>
                  <a:cubicBezTo>
                    <a:pt x="499036" y="92046"/>
                    <a:pt x="548341" y="78599"/>
                    <a:pt x="609600" y="56187"/>
                  </a:cubicBezTo>
                  <a:cubicBezTo>
                    <a:pt x="670859" y="33775"/>
                    <a:pt x="741083" y="9869"/>
                    <a:pt x="806824" y="2399"/>
                  </a:cubicBezTo>
                  <a:cubicBezTo>
                    <a:pt x="872565" y="-5071"/>
                    <a:pt x="950259" y="6882"/>
                    <a:pt x="1004047" y="11364"/>
                  </a:cubicBezTo>
                  <a:cubicBezTo>
                    <a:pt x="1057835" y="15846"/>
                    <a:pt x="1080247" y="20328"/>
                    <a:pt x="1129553" y="29293"/>
                  </a:cubicBezTo>
                  <a:cubicBezTo>
                    <a:pt x="1178859" y="38258"/>
                    <a:pt x="1239371" y="51705"/>
                    <a:pt x="1299883" y="65152"/>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9"/>
            <p:cNvPicPr>
              <a:picLocks noChangeAspect="1"/>
            </p:cNvPicPr>
            <p:nvPr>
              <p:custDataLst>
                <p:tags r:id="rId9"/>
              </p:custDataLst>
            </p:nvPr>
          </p:nvPicPr>
          <p:blipFill>
            <a:blip r:embed="rId14" cstate="print">
              <a:extLst>
                <a:ext uri="{28A0092B-C50C-407E-A947-70E740481C1C}">
                  <a14:useLocalDpi xmlns:a14="http://schemas.microsoft.com/office/drawing/2010/main" val="0"/>
                </a:ext>
              </a:extLst>
            </a:blip>
            <a:stretch>
              <a:fillRect/>
            </a:stretch>
          </p:blipFill>
          <p:spPr>
            <a:xfrm>
              <a:off x="5724128" y="3140968"/>
              <a:ext cx="441960" cy="179832"/>
            </a:xfrm>
            <a:prstGeom prst="rect">
              <a:avLst/>
            </a:prstGeom>
          </p:spPr>
        </p:pic>
        <p:pic>
          <p:nvPicPr>
            <p:cNvPr id="11" name="Picture 10"/>
            <p:cNvPicPr>
              <a:picLocks noChangeAspect="1"/>
            </p:cNvPicPr>
            <p:nvPr>
              <p:custDataLst>
                <p:tags r:id="rId10"/>
              </p:custDataLst>
            </p:nvPr>
          </p:nvPicPr>
          <p:blipFill>
            <a:blip r:embed="rId15" cstate="print">
              <a:extLst>
                <a:ext uri="{28A0092B-C50C-407E-A947-70E740481C1C}">
                  <a14:useLocalDpi xmlns:a14="http://schemas.microsoft.com/office/drawing/2010/main" val="0"/>
                </a:ext>
              </a:extLst>
            </a:blip>
            <a:stretch>
              <a:fillRect/>
            </a:stretch>
          </p:blipFill>
          <p:spPr>
            <a:xfrm>
              <a:off x="7020272" y="1916832"/>
              <a:ext cx="446532" cy="179832"/>
            </a:xfrm>
            <a:prstGeom prst="rect">
              <a:avLst/>
            </a:prstGeom>
          </p:spPr>
        </p:pic>
        <p:cxnSp>
          <p:nvCxnSpPr>
            <p:cNvPr id="12" name="Straight Arrow Connector 11"/>
            <p:cNvCxnSpPr>
              <a:stCxn id="9" idx="3"/>
              <a:endCxn id="9" idx="4"/>
            </p:cNvCxnSpPr>
            <p:nvPr/>
          </p:nvCxnSpPr>
          <p:spPr>
            <a:xfrm flipV="1">
              <a:off x="6158753" y="2321859"/>
              <a:ext cx="188259" cy="188259"/>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2051720" y="404664"/>
            <a:ext cx="56166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Deje v plynoch: práca a teplo súčasne</a:t>
            </a:r>
          </a:p>
        </p:txBody>
      </p:sp>
      <p:grpSp>
        <p:nvGrpSpPr>
          <p:cNvPr id="14" name="Group 13"/>
          <p:cNvGrpSpPr/>
          <p:nvPr/>
        </p:nvGrpSpPr>
        <p:grpSpPr>
          <a:xfrm>
            <a:off x="827584" y="908720"/>
            <a:ext cx="3251026" cy="1944216"/>
            <a:chOff x="240854" y="1268760"/>
            <a:chExt cx="4331146" cy="2592288"/>
          </a:xfrm>
        </p:grpSpPr>
        <p:grpSp>
          <p:nvGrpSpPr>
            <p:cNvPr id="15" name="Group 14"/>
            <p:cNvGrpSpPr/>
            <p:nvPr/>
          </p:nvGrpSpPr>
          <p:grpSpPr>
            <a:xfrm>
              <a:off x="240854" y="1268760"/>
              <a:ext cx="4331146" cy="2592288"/>
              <a:chOff x="323529" y="764704"/>
              <a:chExt cx="6984775" cy="3929445"/>
            </a:xfrm>
          </p:grpSpPr>
          <p:pic>
            <p:nvPicPr>
              <p:cNvPr id="17" name="Picture 16" descr="http://www.disneyclips.com/imagesnewb4/imageslwrakr01/clipsneezy3.gif"/>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15274"/>
              <a:stretch/>
            </p:blipFill>
            <p:spPr bwMode="auto">
              <a:xfrm>
                <a:off x="5722503" y="1634563"/>
                <a:ext cx="1585801" cy="187011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p:nvPr/>
            </p:nvSpPr>
            <p:spPr>
              <a:xfrm>
                <a:off x="1849882" y="2194299"/>
                <a:ext cx="3344537" cy="1518944"/>
              </a:xfrm>
              <a:custGeom>
                <a:avLst/>
                <a:gdLst>
                  <a:gd name="connsiteX0" fmla="*/ 0 w 2736304"/>
                  <a:gd name="connsiteY0" fmla="*/ 0 h 1224136"/>
                  <a:gd name="connsiteX1" fmla="*/ 2736304 w 2736304"/>
                  <a:gd name="connsiteY1" fmla="*/ 0 h 1224136"/>
                  <a:gd name="connsiteX2" fmla="*/ 2736304 w 2736304"/>
                  <a:gd name="connsiteY2" fmla="*/ 1224136 h 1224136"/>
                  <a:gd name="connsiteX3" fmla="*/ 0 w 2736304"/>
                  <a:gd name="connsiteY3" fmla="*/ 1224136 h 1224136"/>
                  <a:gd name="connsiteX4" fmla="*/ 0 w 2736304"/>
                  <a:gd name="connsiteY4" fmla="*/ 0 h 1224136"/>
                  <a:gd name="connsiteX0" fmla="*/ 0 w 2739677"/>
                  <a:gd name="connsiteY0" fmla="*/ 0 h 1224136"/>
                  <a:gd name="connsiteX1" fmla="*/ 2736304 w 2739677"/>
                  <a:gd name="connsiteY1" fmla="*/ 0 h 1224136"/>
                  <a:gd name="connsiteX2" fmla="*/ 2739677 w 2739677"/>
                  <a:gd name="connsiteY2" fmla="*/ 567964 h 1224136"/>
                  <a:gd name="connsiteX3" fmla="*/ 2736304 w 2739677"/>
                  <a:gd name="connsiteY3" fmla="*/ 1224136 h 1224136"/>
                  <a:gd name="connsiteX4" fmla="*/ 0 w 2739677"/>
                  <a:gd name="connsiteY4" fmla="*/ 1224136 h 1224136"/>
                  <a:gd name="connsiteX5" fmla="*/ 0 w 2739677"/>
                  <a:gd name="connsiteY5" fmla="*/ 0 h 1224136"/>
                  <a:gd name="connsiteX0" fmla="*/ 2739677 w 2831117"/>
                  <a:gd name="connsiteY0" fmla="*/ 567964 h 1224136"/>
                  <a:gd name="connsiteX1" fmla="*/ 2736304 w 2831117"/>
                  <a:gd name="connsiteY1" fmla="*/ 1224136 h 1224136"/>
                  <a:gd name="connsiteX2" fmla="*/ 0 w 2831117"/>
                  <a:gd name="connsiteY2" fmla="*/ 1224136 h 1224136"/>
                  <a:gd name="connsiteX3" fmla="*/ 0 w 2831117"/>
                  <a:gd name="connsiteY3" fmla="*/ 0 h 1224136"/>
                  <a:gd name="connsiteX4" fmla="*/ 2736304 w 2831117"/>
                  <a:gd name="connsiteY4" fmla="*/ 0 h 1224136"/>
                  <a:gd name="connsiteX5" fmla="*/ 2831117 w 2831117"/>
                  <a:gd name="connsiteY5" fmla="*/ 659404 h 1224136"/>
                  <a:gd name="connsiteX0" fmla="*/ 2739677 w 2739677"/>
                  <a:gd name="connsiteY0" fmla="*/ 567964 h 1224136"/>
                  <a:gd name="connsiteX1" fmla="*/ 2736304 w 2739677"/>
                  <a:gd name="connsiteY1" fmla="*/ 1224136 h 1224136"/>
                  <a:gd name="connsiteX2" fmla="*/ 0 w 2739677"/>
                  <a:gd name="connsiteY2" fmla="*/ 1224136 h 1224136"/>
                  <a:gd name="connsiteX3" fmla="*/ 0 w 2739677"/>
                  <a:gd name="connsiteY3" fmla="*/ 0 h 1224136"/>
                  <a:gd name="connsiteX4" fmla="*/ 2736304 w 2739677"/>
                  <a:gd name="connsiteY4" fmla="*/ 0 h 1224136"/>
                  <a:gd name="connsiteX0" fmla="*/ 2736304 w 2736304"/>
                  <a:gd name="connsiteY0" fmla="*/ 1224136 h 1224136"/>
                  <a:gd name="connsiteX1" fmla="*/ 0 w 2736304"/>
                  <a:gd name="connsiteY1" fmla="*/ 1224136 h 1224136"/>
                  <a:gd name="connsiteX2" fmla="*/ 0 w 2736304"/>
                  <a:gd name="connsiteY2" fmla="*/ 0 h 1224136"/>
                  <a:gd name="connsiteX3" fmla="*/ 2736304 w 2736304"/>
                  <a:gd name="connsiteY3" fmla="*/ 0 h 1224136"/>
                </a:gdLst>
                <a:ahLst/>
                <a:cxnLst>
                  <a:cxn ang="0">
                    <a:pos x="connsiteX0" y="connsiteY0"/>
                  </a:cxn>
                  <a:cxn ang="0">
                    <a:pos x="connsiteX1" y="connsiteY1"/>
                  </a:cxn>
                  <a:cxn ang="0">
                    <a:pos x="connsiteX2" y="connsiteY2"/>
                  </a:cxn>
                  <a:cxn ang="0">
                    <a:pos x="connsiteX3" y="connsiteY3"/>
                  </a:cxn>
                </a:cxnLst>
                <a:rect l="l" t="t" r="r" b="b"/>
                <a:pathLst>
                  <a:path w="2736304" h="1224136">
                    <a:moveTo>
                      <a:pt x="2736304" y="1224136"/>
                    </a:moveTo>
                    <a:lnTo>
                      <a:pt x="0" y="1224136"/>
                    </a:lnTo>
                    <a:lnTo>
                      <a:pt x="0" y="0"/>
                    </a:lnTo>
                    <a:lnTo>
                      <a:pt x="2736304"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4226263" y="2909096"/>
                <a:ext cx="1502870" cy="100872"/>
              </a:xfrm>
              <a:prstGeom prst="rect">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Picture 2" descr="http://www.ferro.pl/foto/1/d/M6310A.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673853" y="1122103"/>
                <a:ext cx="997413" cy="100742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7"/>
              <p:cNvSpPr/>
              <p:nvPr/>
            </p:nvSpPr>
            <p:spPr>
              <a:xfrm>
                <a:off x="2064899" y="2055181"/>
                <a:ext cx="176028" cy="166437"/>
              </a:xfrm>
              <a:custGeom>
                <a:avLst/>
                <a:gdLst>
                  <a:gd name="connsiteX0" fmla="*/ 0 w 144016"/>
                  <a:gd name="connsiteY0" fmla="*/ 0 h 134134"/>
                  <a:gd name="connsiteX1" fmla="*/ 144016 w 144016"/>
                  <a:gd name="connsiteY1" fmla="*/ 0 h 134134"/>
                  <a:gd name="connsiteX2" fmla="*/ 144016 w 144016"/>
                  <a:gd name="connsiteY2" fmla="*/ 134134 h 134134"/>
                  <a:gd name="connsiteX3" fmla="*/ 0 w 144016"/>
                  <a:gd name="connsiteY3" fmla="*/ 134134 h 134134"/>
                  <a:gd name="connsiteX4" fmla="*/ 0 w 144016"/>
                  <a:gd name="connsiteY4" fmla="*/ 0 h 134134"/>
                  <a:gd name="connsiteX0" fmla="*/ 0 w 144016"/>
                  <a:gd name="connsiteY0" fmla="*/ 0 h 134134"/>
                  <a:gd name="connsiteX1" fmla="*/ 144016 w 144016"/>
                  <a:gd name="connsiteY1" fmla="*/ 0 h 134134"/>
                  <a:gd name="connsiteX2" fmla="*/ 144016 w 144016"/>
                  <a:gd name="connsiteY2" fmla="*/ 134134 h 134134"/>
                  <a:gd name="connsiteX3" fmla="*/ 71313 w 144016"/>
                  <a:gd name="connsiteY3" fmla="*/ 130622 h 134134"/>
                  <a:gd name="connsiteX4" fmla="*/ 0 w 144016"/>
                  <a:gd name="connsiteY4" fmla="*/ 134134 h 134134"/>
                  <a:gd name="connsiteX5" fmla="*/ 0 w 144016"/>
                  <a:gd name="connsiteY5" fmla="*/ 0 h 134134"/>
                  <a:gd name="connsiteX0" fmla="*/ 71313 w 162753"/>
                  <a:gd name="connsiteY0" fmla="*/ 130622 h 222062"/>
                  <a:gd name="connsiteX1" fmla="*/ 0 w 162753"/>
                  <a:gd name="connsiteY1" fmla="*/ 134134 h 222062"/>
                  <a:gd name="connsiteX2" fmla="*/ 0 w 162753"/>
                  <a:gd name="connsiteY2" fmla="*/ 0 h 222062"/>
                  <a:gd name="connsiteX3" fmla="*/ 144016 w 162753"/>
                  <a:gd name="connsiteY3" fmla="*/ 0 h 222062"/>
                  <a:gd name="connsiteX4" fmla="*/ 144016 w 162753"/>
                  <a:gd name="connsiteY4" fmla="*/ 134134 h 222062"/>
                  <a:gd name="connsiteX5" fmla="*/ 162753 w 162753"/>
                  <a:gd name="connsiteY5" fmla="*/ 222062 h 222062"/>
                  <a:gd name="connsiteX0" fmla="*/ 71313 w 144016"/>
                  <a:gd name="connsiteY0" fmla="*/ 130622 h 134134"/>
                  <a:gd name="connsiteX1" fmla="*/ 0 w 144016"/>
                  <a:gd name="connsiteY1" fmla="*/ 134134 h 134134"/>
                  <a:gd name="connsiteX2" fmla="*/ 0 w 144016"/>
                  <a:gd name="connsiteY2" fmla="*/ 0 h 134134"/>
                  <a:gd name="connsiteX3" fmla="*/ 144016 w 144016"/>
                  <a:gd name="connsiteY3" fmla="*/ 0 h 134134"/>
                  <a:gd name="connsiteX4" fmla="*/ 144016 w 144016"/>
                  <a:gd name="connsiteY4" fmla="*/ 134134 h 134134"/>
                  <a:gd name="connsiteX0" fmla="*/ 0 w 144016"/>
                  <a:gd name="connsiteY0" fmla="*/ 134134 h 134134"/>
                  <a:gd name="connsiteX1" fmla="*/ 0 w 144016"/>
                  <a:gd name="connsiteY1" fmla="*/ 0 h 134134"/>
                  <a:gd name="connsiteX2" fmla="*/ 144016 w 144016"/>
                  <a:gd name="connsiteY2" fmla="*/ 0 h 134134"/>
                  <a:gd name="connsiteX3" fmla="*/ 144016 w 144016"/>
                  <a:gd name="connsiteY3" fmla="*/ 134134 h 134134"/>
                </a:gdLst>
                <a:ahLst/>
                <a:cxnLst>
                  <a:cxn ang="0">
                    <a:pos x="connsiteX0" y="connsiteY0"/>
                  </a:cxn>
                  <a:cxn ang="0">
                    <a:pos x="connsiteX1" y="connsiteY1"/>
                  </a:cxn>
                  <a:cxn ang="0">
                    <a:pos x="connsiteX2" y="connsiteY2"/>
                  </a:cxn>
                  <a:cxn ang="0">
                    <a:pos x="connsiteX3" y="connsiteY3"/>
                  </a:cxn>
                </a:cxnLst>
                <a:rect l="l" t="t" r="r" b="b"/>
                <a:pathLst>
                  <a:path w="144016" h="134134">
                    <a:moveTo>
                      <a:pt x="0" y="134134"/>
                    </a:moveTo>
                    <a:lnTo>
                      <a:pt x="0" y="0"/>
                    </a:lnTo>
                    <a:lnTo>
                      <a:pt x="144016" y="0"/>
                    </a:lnTo>
                    <a:lnTo>
                      <a:pt x="144016" y="134134"/>
                    </a:lnTo>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22" name="Picture 4" descr="https://openclipart.org/image/2400px/svg_to_png/173046/thermometer-taller.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994065" y="764704"/>
                <a:ext cx="1056170" cy="178564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custDataLst>
                  <p:tags r:id="rId4"/>
                </p:custDataLst>
              </p:nvPr>
            </p:nvPicPr>
            <p:blipFill>
              <a:blip r:embed="rId19" cstate="print">
                <a:extLst>
                  <a:ext uri="{28A0092B-C50C-407E-A947-70E740481C1C}">
                    <a14:useLocalDpi xmlns:a14="http://schemas.microsoft.com/office/drawing/2010/main" val="0"/>
                  </a:ext>
                </a:extLst>
              </a:blip>
              <a:stretch>
                <a:fillRect/>
              </a:stretch>
            </p:blipFill>
            <p:spPr>
              <a:xfrm>
                <a:off x="3962221" y="2819747"/>
                <a:ext cx="186276" cy="229287"/>
              </a:xfrm>
              <a:prstGeom prst="rect">
                <a:avLst/>
              </a:prstGeom>
            </p:spPr>
          </p:pic>
          <p:pic>
            <p:nvPicPr>
              <p:cNvPr id="24" name="Picture 23"/>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1497825" y="1568851"/>
                <a:ext cx="165320" cy="200921"/>
              </a:xfrm>
              <a:prstGeom prst="rect">
                <a:avLst/>
              </a:prstGeom>
            </p:spPr>
          </p:pic>
          <p:pic>
            <p:nvPicPr>
              <p:cNvPr id="25" name="Picture 24"/>
              <p:cNvPicPr>
                <a:picLocks noChangeAspect="1"/>
              </p:cNvPicPr>
              <p:nvPr>
                <p:custDataLst>
                  <p:tags r:id="rId6"/>
                </p:custDataLst>
              </p:nvPr>
            </p:nvPicPr>
            <p:blipFill>
              <a:blip r:embed="rId20" cstate="print">
                <a:extLst>
                  <a:ext uri="{28A0092B-C50C-407E-A947-70E740481C1C}">
                    <a14:useLocalDpi xmlns:a14="http://schemas.microsoft.com/office/drawing/2010/main" val="0"/>
                  </a:ext>
                </a:extLst>
              </a:blip>
              <a:stretch>
                <a:fillRect/>
              </a:stretch>
            </p:blipFill>
            <p:spPr>
              <a:xfrm>
                <a:off x="3522150" y="943403"/>
                <a:ext cx="95466" cy="200921"/>
              </a:xfrm>
              <a:prstGeom prst="rect">
                <a:avLst/>
              </a:prstGeom>
            </p:spPr>
          </p:pic>
          <p:sp>
            <p:nvSpPr>
              <p:cNvPr id="26" name="Rectangle 25"/>
              <p:cNvSpPr/>
              <p:nvPr/>
            </p:nvSpPr>
            <p:spPr>
              <a:xfrm>
                <a:off x="4226263" y="2249464"/>
                <a:ext cx="264042" cy="1408615"/>
              </a:xfrm>
              <a:prstGeom prst="rect">
                <a:avLst/>
              </a:prstGeom>
              <a:solidFill>
                <a:srgbClr val="00B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00B050"/>
                  </a:solidFill>
                  <a:effectLst/>
                  <a:uLnTx/>
                  <a:uFillTx/>
                  <a:latin typeface="Calibri"/>
                  <a:ea typeface="+mn-ea"/>
                  <a:cs typeface="+mn-cs"/>
                </a:endParaRPr>
              </a:p>
            </p:txBody>
          </p:sp>
          <p:pic>
            <p:nvPicPr>
              <p:cNvPr id="27" name="Picture 2" descr="Image result for working dwarf"/>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203848" y="3789040"/>
                <a:ext cx="576064" cy="890062"/>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rot="5400000">
                <a:off x="1697989" y="3853317"/>
                <a:ext cx="919884" cy="616099"/>
                <a:chOff x="1814430" y="5229200"/>
                <a:chExt cx="1101386" cy="720080"/>
              </a:xfrm>
            </p:grpSpPr>
            <p:sp>
              <p:nvSpPr>
                <p:cNvPr id="34" name="Rectangle 33"/>
                <p:cNvSpPr/>
                <p:nvPr/>
              </p:nvSpPr>
              <p:spPr>
                <a:xfrm>
                  <a:off x="1814430" y="5373216"/>
                  <a:ext cx="216024" cy="43204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Rectangle 34"/>
                <p:cNvSpPr/>
                <p:nvPr/>
              </p:nvSpPr>
              <p:spPr>
                <a:xfrm>
                  <a:off x="2051720" y="5229200"/>
                  <a:ext cx="864096" cy="720080"/>
                </a:xfrm>
                <a:prstGeom prst="rect">
                  <a:avLst/>
                </a:prstGeom>
                <a:solidFill>
                  <a:srgbClr val="FF99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9" name="Picture 4" descr="https://openclipart.org/image/2400px/svg_to_png/173046/thermometer-taller.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16200000">
                <a:off x="667690" y="2912941"/>
                <a:ext cx="1071603" cy="175992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p:nvPicPr>
            <p:blipFill>
              <a:blip r:embed="rId22"/>
              <a:stretch>
                <a:fillRect/>
              </a:stretch>
            </p:blipFill>
            <p:spPr>
              <a:xfrm>
                <a:off x="2483768" y="3827140"/>
                <a:ext cx="432048" cy="400910"/>
              </a:xfrm>
              <a:prstGeom prst="rect">
                <a:avLst/>
              </a:prstGeom>
            </p:spPr>
          </p:pic>
          <p:pic>
            <p:nvPicPr>
              <p:cNvPr id="31" name="Picture 30"/>
              <p:cNvPicPr>
                <a:picLocks noChangeAspect="1"/>
              </p:cNvPicPr>
              <p:nvPr/>
            </p:nvPicPr>
            <p:blipFill>
              <a:blip r:embed="rId22">
                <a:duotone>
                  <a:schemeClr val="accent1">
                    <a:shade val="45000"/>
                    <a:satMod val="135000"/>
                  </a:schemeClr>
                  <a:prstClr val="white"/>
                </a:duotone>
              </a:blip>
              <a:stretch>
                <a:fillRect/>
              </a:stretch>
            </p:blipFill>
            <p:spPr>
              <a:xfrm flipV="1">
                <a:off x="2483768" y="4298429"/>
                <a:ext cx="426455" cy="395720"/>
              </a:xfrm>
              <a:prstGeom prst="rect">
                <a:avLst/>
              </a:prstGeom>
            </p:spPr>
          </p:pic>
          <p:cxnSp>
            <p:nvCxnSpPr>
              <p:cNvPr id="32" name="Straight Arrow Connector 31"/>
              <p:cNvCxnSpPr/>
              <p:nvPr/>
            </p:nvCxnSpPr>
            <p:spPr>
              <a:xfrm>
                <a:off x="2915816" y="4120505"/>
                <a:ext cx="288032" cy="0"/>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925341" y="4393679"/>
                <a:ext cx="288032" cy="0"/>
              </a:xfrm>
              <a:prstGeom prst="straightConnector1">
                <a:avLst/>
              </a:prstGeom>
              <a:ln w="2857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16" name="Picture 15"/>
            <p:cNvPicPr>
              <a:picLocks noChangeAspect="1"/>
            </p:cNvPicPr>
            <p:nvPr>
              <p:custDataLst>
                <p:tags r:id="rId3"/>
              </p:custDataLst>
            </p:nvPr>
          </p:nvPicPr>
          <p:blipFill>
            <a:blip r:embed="rId23" cstate="print">
              <a:extLst>
                <a:ext uri="{28A0092B-C50C-407E-A947-70E740481C1C}">
                  <a14:useLocalDpi xmlns:a14="http://schemas.microsoft.com/office/drawing/2010/main" val="0"/>
                </a:ext>
              </a:extLst>
            </a:blip>
            <a:stretch>
              <a:fillRect/>
            </a:stretch>
          </p:blipFill>
          <p:spPr>
            <a:xfrm>
              <a:off x="395536" y="3645024"/>
              <a:ext cx="83820" cy="175260"/>
            </a:xfrm>
            <a:prstGeom prst="rect">
              <a:avLst/>
            </a:prstGeom>
          </p:spPr>
        </p:pic>
      </p:grpSp>
      <p:sp>
        <p:nvSpPr>
          <p:cNvPr id="36" name="TextBox 35"/>
          <p:cNvSpPr txBox="1"/>
          <p:nvPr/>
        </p:nvSpPr>
        <p:spPr>
          <a:xfrm>
            <a:off x="251520" y="3429000"/>
            <a:ext cx="849694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Kurič a tlačič môžu spoločným koordinovaným snažením vykonať akýkoľvek vratný dej, napríklad po zelenej trajektórii začínajúcej v rovnovážnom stave „1“ a končiacej v stave „2“. Pri tom deji si starostlivo zapisujú vykonané teplo a prácu, takže nakoniec môžu spočítať celkovú prácu i celkové teplo.</a:t>
            </a:r>
          </a:p>
        </p:txBody>
      </p:sp>
      <p:pic>
        <p:nvPicPr>
          <p:cNvPr id="37" name="Picture 36"/>
          <p:cNvPicPr>
            <a:picLocks noChangeAspect="1"/>
          </p:cNvPicPr>
          <p:nvPr>
            <p:custDataLst>
              <p:tags r:id="rId1"/>
            </p:custDataLst>
          </p:nvPr>
        </p:nvPicPr>
        <p:blipFill>
          <a:blip r:embed="rId24" cstate="print">
            <a:extLst>
              <a:ext uri="{28A0092B-C50C-407E-A947-70E740481C1C}">
                <a14:useLocalDpi xmlns:a14="http://schemas.microsoft.com/office/drawing/2010/main" val="0"/>
              </a:ext>
            </a:extLst>
          </a:blip>
          <a:stretch>
            <a:fillRect/>
          </a:stretch>
        </p:blipFill>
        <p:spPr>
          <a:xfrm>
            <a:off x="1547664" y="4653136"/>
            <a:ext cx="2540889" cy="569214"/>
          </a:xfrm>
          <a:prstGeom prst="rect">
            <a:avLst/>
          </a:prstGeom>
        </p:spPr>
      </p:pic>
      <p:pic>
        <p:nvPicPr>
          <p:cNvPr id="38" name="Picture 37"/>
          <p:cNvPicPr>
            <a:picLocks noChangeAspect="1"/>
          </p:cNvPicPr>
          <p:nvPr>
            <p:custDataLst>
              <p:tags r:id="rId2"/>
            </p:custDataLst>
          </p:nvPr>
        </p:nvPicPr>
        <p:blipFill>
          <a:blip r:embed="rId25" cstate="print">
            <a:extLst>
              <a:ext uri="{28A0092B-C50C-407E-A947-70E740481C1C}">
                <a14:useLocalDpi xmlns:a14="http://schemas.microsoft.com/office/drawing/2010/main" val="0"/>
              </a:ext>
            </a:extLst>
          </a:blip>
          <a:stretch>
            <a:fillRect/>
          </a:stretch>
        </p:blipFill>
        <p:spPr>
          <a:xfrm>
            <a:off x="4644008" y="4581128"/>
            <a:ext cx="1245870" cy="632460"/>
          </a:xfrm>
          <a:prstGeom prst="rect">
            <a:avLst/>
          </a:prstGeom>
        </p:spPr>
      </p:pic>
      <mc:AlternateContent xmlns:mc="http://schemas.openxmlformats.org/markup-compatibility/2006" xmlns:a14="http://schemas.microsoft.com/office/drawing/2010/main">
        <mc:Choice Requires="a14">
          <p:sp>
            <p:nvSpPr>
              <p:cNvPr id="39" name="TextBox 38"/>
              <p:cNvSpPr txBox="1"/>
              <p:nvPr/>
            </p:nvSpPr>
            <p:spPr>
              <a:xfrm>
                <a:off x="251520" y="5589240"/>
                <a:ext cx="849694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Historicky práca sa merala v mechanických jednotkách, dnes je tou mechanickou jednotkou Joule. Ale teplo sa meralo v jednotkách tepla, napríklad kalóriách, teda tie hodnoty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𝑄</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boli (akoby) nezávislé. Potom prišiel Joule a našiel „mechanický ekvivalent tepla“, teda v dnešnom slovníku prevod kalórií na Jouly.</a:t>
                </a:r>
              </a:p>
            </p:txBody>
          </p:sp>
        </mc:Choice>
        <mc:Fallback xmlns="">
          <p:sp>
            <p:nvSpPr>
              <p:cNvPr id="39" name="TextBox 38"/>
              <p:cNvSpPr txBox="1">
                <a:spLocks noRot="1" noChangeAspect="1" noMove="1" noResize="1" noEditPoints="1" noAdjustHandles="1" noChangeArrowheads="1" noChangeShapeType="1" noTextEdit="1"/>
              </p:cNvSpPr>
              <p:nvPr/>
            </p:nvSpPr>
            <p:spPr>
              <a:xfrm>
                <a:off x="251520" y="5589240"/>
                <a:ext cx="8496944" cy="1200329"/>
              </a:xfrm>
              <a:prstGeom prst="rect">
                <a:avLst/>
              </a:prstGeom>
              <a:blipFill rotWithShape="0">
                <a:blip r:embed="rId28"/>
                <a:stretch>
                  <a:fillRect l="-574" t="-3046" r="-1076" b="-7107"/>
                </a:stretch>
              </a:blipFill>
            </p:spPr>
            <p:txBody>
              <a:bodyPr/>
              <a:lstStyle/>
              <a:p>
                <a:r>
                  <a:rPr lang="en-US">
                    <a:noFill/>
                  </a:rPr>
                  <a:t> </a:t>
                </a:r>
              </a:p>
            </p:txBody>
          </p:sp>
        </mc:Fallback>
      </mc:AlternateContent>
    </p:spTree>
    <p:extLst>
      <p:ext uri="{BB962C8B-B14F-4D97-AF65-F5344CB8AC3E}">
        <p14:creationId xmlns:p14="http://schemas.microsoft.com/office/powerpoint/2010/main" val="324714614"/>
      </p:ext>
    </p:extLst>
  </p:cSld>
  <p:clrMapOvr>
    <a:masterClrMapping/>
  </p:clrMapOvr>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4457" y="138261"/>
            <a:ext cx="590465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„Vedenie“ tepla</a:t>
            </a:r>
          </a:p>
        </p:txBody>
      </p:sp>
      <p:grpSp>
        <p:nvGrpSpPr>
          <p:cNvPr id="3" name="Group 2"/>
          <p:cNvGrpSpPr/>
          <p:nvPr/>
        </p:nvGrpSpPr>
        <p:grpSpPr>
          <a:xfrm>
            <a:off x="251520" y="836712"/>
            <a:ext cx="3024336" cy="2448272"/>
            <a:chOff x="395536" y="3068960"/>
            <a:chExt cx="3024336" cy="2448272"/>
          </a:xfrm>
        </p:grpSpPr>
        <p:sp>
          <p:nvSpPr>
            <p:cNvPr id="4" name="Rectangle 3"/>
            <p:cNvSpPr/>
            <p:nvPr/>
          </p:nvSpPr>
          <p:spPr>
            <a:xfrm>
              <a:off x="395536" y="3645024"/>
              <a:ext cx="3024336" cy="1872208"/>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p:cNvSpPr/>
            <p:nvPr/>
          </p:nvSpPr>
          <p:spPr>
            <a:xfrm>
              <a:off x="888959" y="4509120"/>
              <a:ext cx="720080"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1990345" y="4509120"/>
              <a:ext cx="720080" cy="50405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p:nvSpPr>
          <p:spPr>
            <a:xfrm>
              <a:off x="1619672" y="4293096"/>
              <a:ext cx="360040" cy="86409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2" descr="http://images.clipartpanda.com/fundraising-thermometer-clip-art-Fundraising-Thermometer-Pattern.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1515" y="3068960"/>
              <a:ext cx="887524" cy="17114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images.clipartpanda.com/fundraising-thermometer-clip-art-Fundraising-Thermometer-Pattern.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1227" y="3086806"/>
              <a:ext cx="887524" cy="17114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888959" y="5070450"/>
              <a:ext cx="555498" cy="188595"/>
            </a:xfrm>
            <a:prstGeom prst="rect">
              <a:avLst/>
            </a:prstGeom>
          </p:spPr>
        </p:pic>
        <p:pic>
          <p:nvPicPr>
            <p:cNvPr id="11" name="Picture 10"/>
            <p:cNvPicPr>
              <a:picLocks noChangeAspect="1"/>
            </p:cNvPicPr>
            <p:nvPr>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2144294" y="5081123"/>
              <a:ext cx="560642" cy="188595"/>
            </a:xfrm>
            <a:prstGeom prst="rect">
              <a:avLst/>
            </a:prstGeom>
          </p:spPr>
        </p:pic>
      </p:grpSp>
      <p:cxnSp>
        <p:nvCxnSpPr>
          <p:cNvPr id="12" name="Straight Arrow Connector 11"/>
          <p:cNvCxnSpPr/>
          <p:nvPr/>
        </p:nvCxnSpPr>
        <p:spPr>
          <a:xfrm>
            <a:off x="1475656" y="1988840"/>
            <a:ext cx="385042" cy="0"/>
          </a:xfrm>
          <a:prstGeom prst="straightConnector1">
            <a:avLst/>
          </a:prstGeom>
          <a:ln w="9525">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1616884" y="1782527"/>
            <a:ext cx="113157" cy="161163"/>
          </a:xfrm>
          <a:prstGeom prst="rect">
            <a:avLst/>
          </a:prstGeom>
        </p:spPr>
      </p:pic>
      <p:pic>
        <p:nvPicPr>
          <p:cNvPr id="14" name="Picture 13"/>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4716016" y="1350042"/>
            <a:ext cx="1560195" cy="456057"/>
          </a:xfrm>
          <a:prstGeom prst="rect">
            <a:avLst/>
          </a:prstGeom>
        </p:spPr>
      </p:pic>
      <p:sp>
        <p:nvSpPr>
          <p:cNvPr id="15" name="TextBox 14"/>
          <p:cNvSpPr txBox="1"/>
          <p:nvPr/>
        </p:nvSpPr>
        <p:spPr>
          <a:xfrm>
            <a:off x="3567411" y="1945195"/>
            <a:ext cx="525306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 učebniciach „rovnicu vedenia tepla“ častejšie nachádzame zapísanú v tvare</a:t>
            </a:r>
          </a:p>
        </p:txBody>
      </p:sp>
      <p:pic>
        <p:nvPicPr>
          <p:cNvPr id="17" name="Picture 16"/>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5024614" y="2731613"/>
            <a:ext cx="1143572" cy="471488"/>
          </a:xfrm>
          <a:prstGeom prst="rect">
            <a:avLst/>
          </a:prstGeom>
        </p:spPr>
      </p:pic>
      <p:sp>
        <p:nvSpPr>
          <p:cNvPr id="18" name="Rectangle 17"/>
          <p:cNvSpPr/>
          <p:nvPr/>
        </p:nvSpPr>
        <p:spPr>
          <a:xfrm>
            <a:off x="4860032" y="2591526"/>
            <a:ext cx="1512168" cy="7654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9" name="TextBox 18"/>
              <p:cNvSpPr txBox="1"/>
              <p:nvPr/>
            </p:nvSpPr>
            <p:spPr>
              <a:xfrm>
                <a:off x="251520" y="3789040"/>
                <a:ext cx="8640960"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Veličina na ľavej strane sa volá hustota prúdu tepla a udáva, má význam prenosu tepla za jednotku času cez jednotku plochy. Udáva sa teda v jednotkách Js</a:t>
                </a:r>
                <a:r>
                  <a:rPr kumimoji="0" lang="sk-SK" sz="1800" b="0" i="0" u="none" strike="noStrike" kern="1200" cap="none" spc="0" normalizeH="0" baseline="30000" noProof="0" dirty="0">
                    <a:ln>
                      <a:noFill/>
                    </a:ln>
                    <a:solidFill>
                      <a:prstClr val="black"/>
                    </a:solidFill>
                    <a:effectLst/>
                    <a:uLnTx/>
                    <a:uFillTx/>
                    <a:latin typeface="Calibri"/>
                    <a:ea typeface="+mn-ea"/>
                    <a:cs typeface="+mn-cs"/>
                  </a:rPr>
                  <a:t>-1</a:t>
                </a:r>
                <a:r>
                  <a:rPr kumimoji="0" lang="sk-SK" sz="1800" b="0" i="0" u="none" strike="noStrike" kern="1200" cap="none" spc="0" normalizeH="0" baseline="0" noProof="0" dirty="0">
                    <a:ln>
                      <a:noFill/>
                    </a:ln>
                    <a:solidFill>
                      <a:prstClr val="black"/>
                    </a:solidFill>
                    <a:effectLst/>
                    <a:uLnTx/>
                    <a:uFillTx/>
                    <a:latin typeface="Calibri"/>
                    <a:ea typeface="+mn-ea"/>
                    <a:cs typeface="+mn-cs"/>
                  </a:rPr>
                  <a:t>m</a:t>
                </a:r>
                <a:r>
                  <a:rPr kumimoji="0" lang="sk-SK" sz="1800" b="0" i="0" u="none" strike="noStrike" kern="1200" cap="none" spc="0" normalizeH="0" baseline="30000" noProof="0" dirty="0">
                    <a:ln>
                      <a:noFill/>
                    </a:ln>
                    <a:solidFill>
                      <a:prstClr val="black"/>
                    </a:solidFill>
                    <a:effectLst/>
                    <a:uLnTx/>
                    <a:uFillTx/>
                    <a:latin typeface="Calibri"/>
                    <a:ea typeface="+mn-ea"/>
                    <a:cs typeface="+mn-cs"/>
                  </a:rPr>
                  <a:t>-2</a:t>
                </a:r>
                <a:r>
                  <a:rPr kumimoji="0" lang="sk-SK" sz="1800" b="0" i="0" u="none" strike="noStrike" kern="1200" cap="none" spc="0" normalizeH="0" baseline="0" noProof="0" dirty="0">
                    <a:ln>
                      <a:noFill/>
                    </a:ln>
                    <a:solidFill>
                      <a:prstClr val="black"/>
                    </a:solidFill>
                    <a:effectLst/>
                    <a:uLnTx/>
                    <a:uFillTx/>
                    <a:latin typeface="Calibri"/>
                    <a:ea typeface="+mn-ea"/>
                    <a:cs typeface="+mn-cs"/>
                  </a:rPr>
                  <a:t>. Zlomok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 rovnici vedenia tepla vyjadruje vlastne rýchlosť poklesu teploty so vzdialenosťou v smere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preto sme ho nahradili záporným gradientom (deriváciou) teploty podľa premennej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Záporným preto, že poradie v čitateli uvedeného zlomku je opačné ako  v definícii derivácie. Ak gradient teploty je záporný, dostaneme kladný „tok tepla“ v smere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ako intuitívne očakávame, lebo „teplo tečie od teplejšieho telesa </a:t>
                </a:r>
                <a:r>
                  <a:rPr kumimoji="0" lang="sk-SK" sz="1800" b="0" i="0" u="none" strike="noStrike" kern="1200" cap="none" spc="0" normalizeH="0" baseline="0" noProof="0">
                    <a:ln>
                      <a:noFill/>
                    </a:ln>
                    <a:solidFill>
                      <a:prstClr val="black"/>
                    </a:solidFill>
                    <a:effectLst/>
                    <a:uLnTx/>
                    <a:uFillTx/>
                    <a:latin typeface="Calibri"/>
                    <a:ea typeface="+mn-ea"/>
                    <a:cs typeface="+mn-cs"/>
                  </a:rPr>
                  <a:t>k chladnému“.  </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51520" y="3789040"/>
                <a:ext cx="8640960" cy="2585323"/>
              </a:xfrm>
              <a:prstGeom prst="rect">
                <a:avLst/>
              </a:prstGeom>
              <a:blipFill rotWithShape="0">
                <a:blip r:embed="rId17"/>
                <a:stretch>
                  <a:fillRect l="-564" t="-1415" r="-212" b="-2830"/>
                </a:stretch>
              </a:blipFill>
            </p:spPr>
            <p:txBody>
              <a:bodyPr/>
              <a:lstStyle/>
              <a:p>
                <a:r>
                  <a:rPr lang="sk-SK">
                    <a:noFill/>
                  </a:rPr>
                  <a:t> </a:t>
                </a:r>
              </a:p>
            </p:txBody>
          </p:sp>
        </mc:Fallback>
      </mc:AlternateContent>
      <p:cxnSp>
        <p:nvCxnSpPr>
          <p:cNvPr id="21" name="Straight Arrow Connector 20"/>
          <p:cNvCxnSpPr/>
          <p:nvPr/>
        </p:nvCxnSpPr>
        <p:spPr>
          <a:xfrm>
            <a:off x="251520" y="3497079"/>
            <a:ext cx="30243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2915816" y="3575361"/>
            <a:ext cx="114872" cy="102870"/>
          </a:xfrm>
          <a:prstGeom prst="rect">
            <a:avLst/>
          </a:prstGeom>
        </p:spPr>
      </p:pic>
      <p:pic>
        <p:nvPicPr>
          <p:cNvPr id="25" name="Picture 24"/>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3914315" y="4499302"/>
            <a:ext cx="648081" cy="456057"/>
          </a:xfrm>
          <a:prstGeom prst="rect">
            <a:avLst/>
          </a:prstGeom>
        </p:spPr>
      </p:pic>
    </p:spTree>
    <p:extLst>
      <p:ext uri="{BB962C8B-B14F-4D97-AF65-F5344CB8AC3E}">
        <p14:creationId xmlns:p14="http://schemas.microsoft.com/office/powerpoint/2010/main" val="1148886543"/>
      </p:ext>
    </p:extLst>
  </p:cSld>
  <p:clrMapOvr>
    <a:masterClrMapping/>
  </p:clrMapOvr>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3768" y="188640"/>
            <a:ext cx="38164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Trpaslík „kurič“</a:t>
            </a:r>
          </a:p>
        </p:txBody>
      </p:sp>
      <mc:AlternateContent xmlns:mc="http://schemas.openxmlformats.org/markup-compatibility/2006" xmlns:a14="http://schemas.microsoft.com/office/drawing/2010/main">
        <mc:Choice Requires="a14">
          <p:sp>
            <p:nvSpPr>
              <p:cNvPr id="3" name="TextBox 2"/>
              <p:cNvSpPr txBox="1"/>
              <p:nvPr/>
            </p:nvSpPr>
            <p:spPr>
              <a:xfrm>
                <a:off x="107504" y="764704"/>
                <a:ext cx="8856984" cy="35855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Postupne budeme skúmať rôzne procesy, najmä v plynoch, pri ktorých sa bude kontrolovane meniť teplota, tlak, objem, bude sa konať mechanická práca a teplo. Najlepšie je predstaviť si pomocných laborantov, budem ich volať „trpaslíci“, ktorý dostanú presné inštrukcie pre sledovanie nejakých meracích prístrojov a ovládanie nejakých vonkajších objektov.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Prvý pomocník sa bude volať „trpaslík kurič“. Jeho úlohou bude vykonať nad vyšetrovaným systémom nejaké teplo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𝑄</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Systém je dokonale tepelne izolovaný,  nemôže dôjsť k nekontrolovanému konaniu tepla. Ak úloha pre kuriča bude „dodať“ systému kladné množstvo tepla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𝑄</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zoberie si nejaký externý objekt o hmotnosti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a mernom teple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zahriaty na teplotu vyššiu ako je teplota systému. Potom urobí do izolácie systému otvor a do otvoru presne nasadí slabo tepelne vodivý medzikus na ktorý priloží v tepelnom kontakte zahriaty objekt, ktorého teplotu sleduje kým </a:t>
                </a:r>
                <a:r>
                  <a:rPr kumimoji="0" lang="sk-SK" sz="1800" b="1" i="0" u="none" strike="noStrike" kern="1200" cap="none" spc="0" normalizeH="0" baseline="0" noProof="0" dirty="0">
                    <a:ln>
                      <a:noFill/>
                    </a:ln>
                    <a:solidFill>
                      <a:prstClr val="black"/>
                    </a:solidFill>
                    <a:effectLst/>
                    <a:uLnTx/>
                    <a:uFillTx/>
                    <a:latin typeface="Calibri"/>
                    <a:ea typeface="+mn-ea"/>
                    <a:cs typeface="+mn-cs"/>
                  </a:rPr>
                  <a:t>poklesne</a:t>
                </a:r>
                <a:r>
                  <a:rPr kumimoji="0" lang="sk-SK" sz="1800" b="0" i="0" u="none" strike="noStrike" kern="1200" cap="none" spc="0" normalizeH="0" baseline="0" noProof="0" dirty="0">
                    <a:ln>
                      <a:noFill/>
                    </a:ln>
                    <a:solidFill>
                      <a:prstClr val="black"/>
                    </a:solidFill>
                    <a:effectLst/>
                    <a:uLnTx/>
                    <a:uFillTx/>
                    <a:latin typeface="Calibri"/>
                    <a:ea typeface="+mn-ea"/>
                    <a:cs typeface="+mn-cs"/>
                  </a:rPr>
                  <a:t> oproti počiatočnej teplote o hodnotu </a:t>
                </a:r>
                <a14:m>
                  <m:oMath xmlns:m="http://schemas.openxmlformats.org/officeDocument/2006/math">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pre ktorú platí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𝑄</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𝑚𝑐</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a:t>
                </a:r>
                <a:r>
                  <a:rPr kumimoji="0" lang="sk-SK" sz="1800" b="0" i="0" u="none" strike="noStrike" kern="1200" cap="none" spc="0" normalizeH="0" baseline="0" noProof="0" dirty="0">
                    <a:ln>
                      <a:noFill/>
                    </a:ln>
                    <a:solidFill>
                      <a:prstClr val="black"/>
                    </a:solidFill>
                    <a:effectLst/>
                    <a:uLnTx/>
                    <a:uFillTx/>
                    <a:latin typeface="Calibri"/>
                    <a:ea typeface="+mn-ea"/>
                    <a:cs typeface="+mn-cs"/>
                  </a:rPr>
                  <a:t> Je zrejmé, že do systému „dodal“ požadované kladné teplo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𝑄</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a:t>
                </a:r>
              </a:p>
            </p:txBody>
          </p:sp>
        </mc:Choice>
        <mc:Fallback xmlns="">
          <p:sp>
            <p:nvSpPr>
              <p:cNvPr id="3" name="TextBox 2"/>
              <p:cNvSpPr txBox="1">
                <a:spLocks noRot="1" noChangeAspect="1" noMove="1" noResize="1" noEditPoints="1" noAdjustHandles="1" noChangeArrowheads="1" noChangeShapeType="1" noTextEdit="1"/>
              </p:cNvSpPr>
              <p:nvPr/>
            </p:nvSpPr>
            <p:spPr>
              <a:xfrm>
                <a:off x="107504" y="764704"/>
                <a:ext cx="8856984" cy="3585597"/>
              </a:xfrm>
              <a:prstGeom prst="rect">
                <a:avLst/>
              </a:prstGeom>
              <a:blipFill>
                <a:blip r:embed="rId4"/>
                <a:stretch>
                  <a:fillRect l="-619" t="-849" r="-344" b="-1698"/>
                </a:stretch>
              </a:blipFill>
            </p:spPr>
            <p:txBody>
              <a:bodyPr/>
              <a:lstStyle/>
              <a:p>
                <a:r>
                  <a:rPr lang="sk-SK">
                    <a:noFill/>
                  </a:rPr>
                  <a:t> </a:t>
                </a:r>
              </a:p>
            </p:txBody>
          </p:sp>
        </mc:Fallback>
      </mc:AlternateContent>
      <p:sp>
        <p:nvSpPr>
          <p:cNvPr id="4" name="Rectangle 3"/>
          <p:cNvSpPr/>
          <p:nvPr/>
        </p:nvSpPr>
        <p:spPr>
          <a:xfrm>
            <a:off x="467544" y="5013176"/>
            <a:ext cx="1368152" cy="1008112"/>
          </a:xfrm>
          <a:prstGeom prst="rect">
            <a:avLst/>
          </a:prstGeom>
          <a:solidFill>
            <a:srgbClr val="92D05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p:cNvSpPr/>
          <p:nvPr/>
        </p:nvSpPr>
        <p:spPr>
          <a:xfrm>
            <a:off x="1814430" y="5373216"/>
            <a:ext cx="216024" cy="43204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2051720" y="5229200"/>
            <a:ext cx="864096" cy="720080"/>
          </a:xfrm>
          <a:prstGeom prst="rect">
            <a:avLst/>
          </a:prstGeom>
          <a:solidFill>
            <a:srgbClr val="FF6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2" descr="http://images.clipartpanda.com/fundraising-thermometer-clip-art-Fundraising-Thermometer-Pattern.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9940" y="4509120"/>
            <a:ext cx="551084" cy="10626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working dwar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816" y="4941168"/>
            <a:ext cx="816025" cy="124197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TextBox 8"/>
              <p:cNvSpPr txBox="1"/>
              <p:nvPr/>
            </p:nvSpPr>
            <p:spPr>
              <a:xfrm>
                <a:off x="3851920" y="4437112"/>
                <a:ext cx="496855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Keby požiadavka bola dodať </a:t>
                </a:r>
                <a:r>
                  <a:rPr kumimoji="0" lang="sk-SK" sz="1800" b="1" i="0" u="none" strike="noStrike" kern="1200" cap="none" spc="0" normalizeH="0" baseline="0" noProof="0" dirty="0">
                    <a:ln>
                      <a:noFill/>
                    </a:ln>
                    <a:solidFill>
                      <a:prstClr val="black"/>
                    </a:solidFill>
                    <a:effectLst/>
                    <a:uLnTx/>
                    <a:uFillTx/>
                    <a:latin typeface="Calibri"/>
                    <a:ea typeface="+mn-ea"/>
                    <a:cs typeface="+mn-cs"/>
                  </a:rPr>
                  <a:t>záporné</a:t>
                </a:r>
                <a:r>
                  <a:rPr kumimoji="0" lang="sk-SK" sz="1800" b="0" i="0" u="none" strike="noStrike" kern="1200" cap="none" spc="0" normalizeH="0" baseline="0" noProof="0" dirty="0">
                    <a:ln>
                      <a:noFill/>
                    </a:ln>
                    <a:solidFill>
                      <a:prstClr val="black"/>
                    </a:solidFill>
                    <a:effectLst/>
                    <a:uLnTx/>
                    <a:uFillTx/>
                    <a:latin typeface="Calibri"/>
                    <a:ea typeface="+mn-ea"/>
                    <a:cs typeface="+mn-cs"/>
                  </a:rPr>
                  <a:t> teplo, zoberie si objekt chladnejší ako vyšetrovaný systém a dočká, až jeho teplota </a:t>
                </a:r>
                <a:r>
                  <a:rPr kumimoji="0" lang="sk-SK" sz="1800" b="1" i="0" u="none" strike="noStrike" kern="1200" cap="none" spc="0" normalizeH="0" baseline="0" noProof="0" dirty="0">
                    <a:ln>
                      <a:noFill/>
                    </a:ln>
                    <a:solidFill>
                      <a:prstClr val="black"/>
                    </a:solidFill>
                    <a:effectLst/>
                    <a:uLnTx/>
                    <a:uFillTx/>
                    <a:latin typeface="Calibri"/>
                    <a:ea typeface="+mn-ea"/>
                    <a:cs typeface="+mn-cs"/>
                  </a:rPr>
                  <a:t>stúpne</a:t>
                </a:r>
                <a:r>
                  <a:rPr kumimoji="0" lang="sk-SK"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o </a:t>
                </a:r>
                <a:r>
                  <a:rPr kumimoji="0" lang="sk-SK" sz="1800" b="0" i="0" u="none" strike="noStrike" kern="1200" cap="none" spc="0" normalizeH="0" baseline="0" noProof="0" dirty="0">
                    <a:ln>
                      <a:noFill/>
                    </a:ln>
                    <a:solidFill>
                      <a:prstClr val="black"/>
                    </a:solidFill>
                    <a:effectLst/>
                    <a:uLnTx/>
                    <a:uFillTx/>
                    <a:latin typeface="Calibri"/>
                    <a:ea typeface="+mn-ea"/>
                    <a:cs typeface="+mn-cs"/>
                  </a:rPr>
                  <a:t>hodnotu</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14:m>
                  <m:oMath xmlns:m="http://schemas.openxmlformats.org/officeDocument/2006/math">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pre ktorú platí</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14:m>
                  <m:oMath xmlns:m="http://schemas.openxmlformats.org/officeDocument/2006/math">
                    <m:d>
                      <m:dPr>
                        <m:begChr m:val="|"/>
                        <m:end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𝑄</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𝑚𝑐</m:t>
                    </m:r>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Trpaslík kurič bude pre nás neskôr robiť aj ďalšie operácie. V technickej praxi sa zariadenie, ktoré obsluhuje trpaslík kurič volá </a:t>
                </a:r>
                <a:r>
                  <a:rPr kumimoji="0" lang="sk-SK" sz="1800" b="1" i="0" u="none" strike="noStrike" kern="1200" cap="none" spc="0" normalizeH="0" baseline="0" noProof="0" dirty="0">
                    <a:ln>
                      <a:noFill/>
                    </a:ln>
                    <a:solidFill>
                      <a:srgbClr val="FF0000"/>
                    </a:solidFill>
                    <a:effectLst/>
                    <a:uLnTx/>
                    <a:uFillTx/>
                    <a:latin typeface="Calibri"/>
                    <a:ea typeface="+mn-ea"/>
                    <a:cs typeface="+mn-cs"/>
                  </a:rPr>
                  <a:t>výmenník tepla</a:t>
                </a:r>
                <a:r>
                  <a:rPr kumimoji="0" lang="sk-SK" sz="1800" b="0" i="0" u="none" strike="noStrike" kern="1200" cap="none" spc="0" normalizeH="0" baseline="0" noProof="0" dirty="0">
                    <a:ln>
                      <a:noFill/>
                    </a:ln>
                    <a:solidFill>
                      <a:prstClr val="black"/>
                    </a:solidFill>
                    <a:effectLst/>
                    <a:uLnTx/>
                    <a:uFillTx/>
                    <a:latin typeface="Calibri"/>
                    <a:ea typeface="+mn-ea"/>
                    <a:cs typeface="+mn-cs"/>
                  </a:rPr>
                  <a:t>. </a:t>
                </a:r>
              </a:p>
            </p:txBody>
          </p:sp>
        </mc:Choice>
        <mc:Fallback xmlns="">
          <p:sp>
            <p:nvSpPr>
              <p:cNvPr id="9" name="TextBox 8"/>
              <p:cNvSpPr txBox="1">
                <a:spLocks noRot="1" noChangeAspect="1" noMove="1" noResize="1" noEditPoints="1" noAdjustHandles="1" noChangeArrowheads="1" noChangeShapeType="1" noTextEdit="1"/>
              </p:cNvSpPr>
              <p:nvPr/>
            </p:nvSpPr>
            <p:spPr>
              <a:xfrm>
                <a:off x="3851920" y="4437112"/>
                <a:ext cx="4968552" cy="2308324"/>
              </a:xfrm>
              <a:prstGeom prst="rect">
                <a:avLst/>
              </a:prstGeom>
              <a:blipFill>
                <a:blip r:embed="rId7"/>
                <a:stretch>
                  <a:fillRect l="-1104" t="-1583" r="-982" b="-3166"/>
                </a:stretch>
              </a:blipFill>
            </p:spPr>
            <p:txBody>
              <a:bodyPr/>
              <a:lstStyle/>
              <a:p>
                <a:r>
                  <a:rPr lang="sk-SK">
                    <a:noFill/>
                  </a:rPr>
                  <a:t> </a:t>
                </a:r>
              </a:p>
            </p:txBody>
          </p:sp>
        </mc:Fallback>
      </mc:AlternateContent>
    </p:spTree>
    <p:extLst>
      <p:ext uri="{BB962C8B-B14F-4D97-AF65-F5344CB8AC3E}">
        <p14:creationId xmlns:p14="http://schemas.microsoft.com/office/powerpoint/2010/main" val="849269382"/>
      </p:ext>
    </p:extLst>
  </p:cSld>
  <p:clrMapOvr>
    <a:masterClrMapping/>
  </p:clrMapOvr>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16632"/>
            <a:ext cx="684076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Teplotná rozťažnosť látok</a:t>
            </a:r>
          </a:p>
        </p:txBody>
      </p:sp>
      <mc:AlternateContent xmlns:mc="http://schemas.openxmlformats.org/markup-compatibility/2006" xmlns:a14="http://schemas.microsoft.com/office/drawing/2010/main">
        <mc:Choice Requires="a14">
          <p:sp>
            <p:nvSpPr>
              <p:cNvPr id="3" name="TextBox 2"/>
              <p:cNvSpPr txBox="1"/>
              <p:nvPr/>
            </p:nvSpPr>
            <p:spPr>
              <a:xfrm>
                <a:off x="251520" y="620688"/>
                <a:ext cx="5184576" cy="64633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Ortuťový teplomer definoval, že ortuť sa rozťahuje lineárne s teplotou. To nie je prírodný zákon ale (zatiaľ) súčasť definície teploty. Potom môžeme skúmať, ako je to s objemom iných látok pri rôznych teplotách. A objavíme, že látky s rastúcou teplotou spravidla zväčšujú pri konštantnom vonkajšom tlaku svoj objem a to lineárne (resp. takmer lineárne) v prakticky zaujímavom intervale teplôt. Lineárna závislosť znamená že pre závislosť objemu na teplote platí vzťah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𝛽</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sa volá koeficient objemovej rozťažnosti).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Všimnime si, že tu máme na mysli relatívnu objemovú rozťažnosť: väčší objem látky má väčší prírastok objemu pri tom istom zvýšení teploty. Vyplýva to z prirodzeného predpokladu, že „každý kubický centimeter“ tej látky sa roztiahne rovnako, preto 10 cm</a:t>
                </a:r>
                <a:r>
                  <a:rPr kumimoji="0" lang="sk-SK" sz="1800" b="0" i="0" u="none" strike="noStrike" kern="1200" cap="none" spc="0" normalizeH="0" baseline="30000" noProof="0" dirty="0">
                    <a:ln>
                      <a:noFill/>
                    </a:ln>
                    <a:solidFill>
                      <a:prstClr val="black"/>
                    </a:solidFill>
                    <a:effectLst/>
                    <a:uLnTx/>
                    <a:uFillTx/>
                    <a:latin typeface="Calibri"/>
                    <a:ea typeface="+mn-ea"/>
                    <a:cs typeface="+mn-cs"/>
                  </a:rPr>
                  <a:t>3</a:t>
                </a:r>
                <a:r>
                  <a:rPr kumimoji="0" lang="sk-SK" sz="1800" b="0" i="0" u="none" strike="noStrike" kern="1200" cap="none" spc="0" normalizeH="0" baseline="0" noProof="0" dirty="0">
                    <a:ln>
                      <a:noFill/>
                    </a:ln>
                    <a:solidFill>
                      <a:prstClr val="black"/>
                    </a:solidFill>
                    <a:effectLst/>
                    <a:uLnTx/>
                    <a:uFillTx/>
                    <a:latin typeface="Calibri"/>
                    <a:ea typeface="+mn-ea"/>
                    <a:cs typeface="+mn-cs"/>
                  </a:rPr>
                  <a:t> sa roztiahne 10-x viac ako 1 cm</a:t>
                </a:r>
                <a:r>
                  <a:rPr kumimoji="0" lang="sk-SK" sz="1800" b="0" i="0" u="none" strike="noStrike" kern="1200" cap="none" spc="0" normalizeH="0" baseline="30000" noProof="0" dirty="0">
                    <a:ln>
                      <a:noFill/>
                    </a:ln>
                    <a:solidFill>
                      <a:prstClr val="black"/>
                    </a:solidFill>
                    <a:effectLst/>
                    <a:uLnTx/>
                    <a:uFillTx/>
                    <a:latin typeface="Calibri"/>
                    <a:ea typeface="+mn-ea"/>
                    <a:cs typeface="+mn-cs"/>
                  </a:rPr>
                  <a:t>3</a:t>
                </a:r>
                <a:r>
                  <a:rPr kumimoji="0" lang="sk-SK" sz="1800" b="0" i="0" u="none" strike="noStrike" kern="1200" cap="none" spc="0" normalizeH="0" baseline="0" noProof="0" dirty="0">
                    <a:ln>
                      <a:noFill/>
                    </a:ln>
                    <a:solidFill>
                      <a:prstClr val="black"/>
                    </a:solidFill>
                    <a:effectLst/>
                    <a:uLnTx/>
                    <a:uFillTx/>
                    <a:latin typeface="Calibri"/>
                    <a:ea typeface="+mn-ea"/>
                    <a:cs typeface="+mn-cs"/>
                  </a:rPr>
                  <a:t>. Tento predpoklad je prirodzený, ale nie logicky nevyhnutný.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Calibri"/>
                    <a:ea typeface="+mn-ea"/>
                    <a:cs typeface="+mn-cs"/>
                  </a:rPr>
                  <a:t>Premyslite si, prečo je prirodzený, ak látky sú zložené z molekúl.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51520" y="620688"/>
                <a:ext cx="5184576" cy="6463308"/>
              </a:xfrm>
              <a:prstGeom prst="rect">
                <a:avLst/>
              </a:prstGeom>
              <a:blipFill rotWithShape="0">
                <a:blip r:embed="rId9"/>
                <a:stretch>
                  <a:fillRect l="-940" t="-566" r="-1528"/>
                </a:stretch>
              </a:blipFill>
            </p:spPr>
            <p:txBody>
              <a:bodyPr/>
              <a:lstStyle/>
              <a:p>
                <a:r>
                  <a:rPr lang="en-US">
                    <a:noFill/>
                  </a:rPr>
                  <a:t> </a:t>
                </a:r>
              </a:p>
            </p:txBody>
          </p:sp>
        </mc:Fallback>
      </mc:AlternateContent>
      <p:pic>
        <p:nvPicPr>
          <p:cNvPr id="4" name="Picture 3"/>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1331640" y="3861048"/>
            <a:ext cx="2122551" cy="229743"/>
          </a:xfrm>
          <a:prstGeom prst="rect">
            <a:avLst/>
          </a:prstGeom>
        </p:spPr>
      </p:pic>
      <p:cxnSp>
        <p:nvCxnSpPr>
          <p:cNvPr id="6" name="Straight Connector 5"/>
          <p:cNvCxnSpPr/>
          <p:nvPr/>
        </p:nvCxnSpPr>
        <p:spPr>
          <a:xfrm>
            <a:off x="5868144" y="1988840"/>
            <a:ext cx="0" cy="26642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868144" y="4653136"/>
            <a:ext cx="28803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372200" y="2708920"/>
            <a:ext cx="2016224" cy="13681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04248" y="3789040"/>
            <a:ext cx="0" cy="864096"/>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812360" y="3068960"/>
            <a:ext cx="0" cy="1584176"/>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868144" y="3789040"/>
            <a:ext cx="936104"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868144" y="3109336"/>
            <a:ext cx="1911464"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6732240" y="4725144"/>
            <a:ext cx="159449" cy="181737"/>
          </a:xfrm>
          <a:prstGeom prst="rect">
            <a:avLst/>
          </a:prstGeom>
        </p:spPr>
      </p:pic>
      <p:pic>
        <p:nvPicPr>
          <p:cNvPr id="22" name="Picture 21"/>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7740352" y="4725144"/>
            <a:ext cx="70295" cy="145733"/>
          </a:xfrm>
          <a:prstGeom prst="rect">
            <a:avLst/>
          </a:prstGeom>
        </p:spPr>
      </p:pic>
      <p:pic>
        <p:nvPicPr>
          <p:cNvPr id="24" name="Picture 23"/>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5652120" y="3717033"/>
            <a:ext cx="204026" cy="195453"/>
          </a:xfrm>
          <a:prstGeom prst="rect">
            <a:avLst/>
          </a:prstGeom>
        </p:spPr>
      </p:pic>
      <p:pic>
        <p:nvPicPr>
          <p:cNvPr id="26" name="Picture 25"/>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5652120" y="2996952"/>
            <a:ext cx="164592" cy="162878"/>
          </a:xfrm>
          <a:prstGeom prst="rect">
            <a:avLst/>
          </a:prstGeom>
        </p:spPr>
      </p:pic>
    </p:spTree>
    <p:extLst>
      <p:ext uri="{BB962C8B-B14F-4D97-AF65-F5344CB8AC3E}">
        <p14:creationId xmlns:p14="http://schemas.microsoft.com/office/powerpoint/2010/main" val="2937276425"/>
      </p:ext>
    </p:extLst>
  </p:cSld>
  <p:clrMapOvr>
    <a:masterClrMapping/>
  </p:clrMapOvr>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9752" y="476672"/>
            <a:ext cx="396044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Dĺžková rozťažnosť</a:t>
            </a:r>
          </a:p>
        </p:txBody>
      </p:sp>
      <mc:AlternateContent xmlns:mc="http://schemas.openxmlformats.org/markup-compatibility/2006" xmlns:a14="http://schemas.microsoft.com/office/drawing/2010/main">
        <mc:Choice Requires="a14">
          <p:sp>
            <p:nvSpPr>
              <p:cNvPr id="3" name="TextBox 2"/>
              <p:cNvSpPr txBox="1"/>
              <p:nvPr/>
            </p:nvSpPr>
            <p:spPr>
              <a:xfrm>
                <a:off x="395536" y="1340768"/>
                <a:ext cx="8496944" cy="2865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Objemová teplotná rozťažnosť je vlastnosť všetkých látok. U tuhých látok (ktoré na rozdiel od tekutín majú svoj vlastný tvar neurčený nejakou nádobou) môžeme hovoriť aj o dĺžkovej rozťažnosti (v nejakom smere). Aj tu pozorujeme že v dosť veľkom intervale teplôt sa rozmery látok zväčšujú takmer lineárne, teda podľa zákona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𝛼</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sa volá koeficient dĺžkovej rozťažnosti rozťažnosti).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Pre veľa tuhých látok je hodnota koeficientu rozťažnosti rádovo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𝛼</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p>
                    </m:s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C</a:t>
                </a:r>
                <a:r>
                  <a:rPr kumimoji="0" lang="sk-SK"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Pri izotropných látkach sú koeficienty dĺžkovej rozťažnosti v každom smere rovnaké a teda pre objemovú rozťažnosť dostaneme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𝛽</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𝛼</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95536" y="1340768"/>
                <a:ext cx="8496944" cy="2865400"/>
              </a:xfrm>
              <a:prstGeom prst="rect">
                <a:avLst/>
              </a:prstGeom>
              <a:blipFill>
                <a:blip r:embed="rId5"/>
                <a:stretch>
                  <a:fillRect l="-646" t="-1277" r="-1004" b="-2553"/>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611560" y="2996952"/>
            <a:ext cx="2052257" cy="229743"/>
          </a:xfrm>
          <a:prstGeom prst="rect">
            <a:avLst/>
          </a:prstGeom>
        </p:spPr>
      </p:pic>
      <p:pic>
        <p:nvPicPr>
          <p:cNvPr id="6" name="Picture 5"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1800" y="4221088"/>
            <a:ext cx="3089158" cy="1697399"/>
          </a:xfrm>
          <a:prstGeom prst="rect">
            <a:avLst/>
          </a:prstGeom>
        </p:spPr>
      </p:pic>
      <p:sp>
        <p:nvSpPr>
          <p:cNvPr id="7" name="Rectangle 6"/>
          <p:cNvSpPr/>
          <p:nvPr/>
        </p:nvSpPr>
        <p:spPr>
          <a:xfrm>
            <a:off x="262936" y="5934670"/>
            <a:ext cx="861812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srgbClr val="000000"/>
                </a:solidFill>
                <a:effectLst/>
                <a:uLnTx/>
                <a:uFillTx/>
                <a:latin typeface="TorontoPlain"/>
                <a:ea typeface="+mn-ea"/>
                <a:cs typeface="+mn-cs"/>
              </a:rPr>
              <a:t>Oceľové pravítko pri dvoch teplotách.  Stupnica, čísla, priemer vyrytého kruhu aj priemer kruhového otvoru sa menia v rovnakom pomere. </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ctangle 7"/>
          <p:cNvSpPr/>
          <p:nvPr/>
        </p:nvSpPr>
        <p:spPr>
          <a:xfrm>
            <a:off x="179512" y="4293096"/>
            <a:ext cx="8856984" cy="24482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08991953"/>
      </p:ext>
    </p:extLst>
  </p:cSld>
  <p:clrMapOvr>
    <a:masterClrMapping/>
  </p:clrMapOvr>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eviseomatic.org/help/e-components/Bimetal_Strip.gif"/>
          <p:cNvPicPr>
            <a:picLocks noChangeAspect="1" noChangeArrowheads="1"/>
          </p:cNvPicPr>
          <p:nvPr/>
        </p:nvPicPr>
        <p:blipFill rotWithShape="1">
          <a:blip r:embed="rId2">
            <a:extLst>
              <a:ext uri="{28A0092B-C50C-407E-A947-70E740481C1C}">
                <a14:useLocalDpi xmlns:a14="http://schemas.microsoft.com/office/drawing/2010/main" val="0"/>
              </a:ext>
            </a:extLst>
          </a:blip>
          <a:srcRect b="48822"/>
          <a:stretch/>
        </p:blipFill>
        <p:spPr bwMode="auto">
          <a:xfrm>
            <a:off x="611560" y="1556792"/>
            <a:ext cx="3781425" cy="14965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3568" y="764704"/>
            <a:ext cx="34563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Bimetalový teplotný vypínač</a:t>
            </a:r>
          </a:p>
        </p:txBody>
      </p:sp>
      <p:pic>
        <p:nvPicPr>
          <p:cNvPr id="1028" name="Picture 4" descr="http://thumbs.dreamstime.com/x/wooden-wheel-leaning-wall-462767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645024"/>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ebayimg.com/images/g/YHEAAOxyzpdTi9hL/s-l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3" y="3645024"/>
            <a:ext cx="3744416" cy="280831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251520" y="3284984"/>
            <a:ext cx="87129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84693"/>
      </p:ext>
    </p:extLst>
  </p:cSld>
  <p:clrMapOvr>
    <a:masterClrMapping/>
  </p:clrMapOvr>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1620" y="1268760"/>
            <a:ext cx="684076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a:ea typeface="+mn-ea"/>
                <a:cs typeface="+mn-cs"/>
              </a:rPr>
              <a:t>Deje</a:t>
            </a:r>
            <a:r>
              <a:rPr kumimoji="0" lang="en-US" sz="3600" b="1" i="0" u="none" strike="noStrike" kern="1200" cap="none" spc="0" normalizeH="0" baseline="0" noProof="0" dirty="0">
                <a:ln>
                  <a:noFill/>
                </a:ln>
                <a:solidFill>
                  <a:prstClr val="black"/>
                </a:solidFill>
                <a:effectLst/>
                <a:uLnTx/>
                <a:uFillTx/>
                <a:latin typeface="Calibri"/>
                <a:ea typeface="+mn-ea"/>
                <a:cs typeface="+mn-cs"/>
              </a:rPr>
              <a:t> v </a:t>
            </a:r>
            <a:r>
              <a:rPr kumimoji="0" lang="en-US" sz="3600" b="1" i="0" u="none" strike="noStrike" kern="1200" cap="none" spc="0" normalizeH="0" baseline="0" noProof="0" dirty="0" err="1">
                <a:ln>
                  <a:noFill/>
                </a:ln>
                <a:solidFill>
                  <a:prstClr val="black"/>
                </a:solidFill>
                <a:effectLst/>
                <a:uLnTx/>
                <a:uFillTx/>
                <a:latin typeface="Calibri"/>
                <a:ea typeface="+mn-ea"/>
                <a:cs typeface="+mn-cs"/>
              </a:rPr>
              <a:t>plynoch</a:t>
            </a:r>
            <a:endParaRPr kumimoji="0" lang="sk-SK" sz="36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p:cNvSpPr txBox="1"/>
          <p:nvPr/>
        </p:nvSpPr>
        <p:spPr>
          <a:xfrm>
            <a:off x="251520" y="2708920"/>
            <a:ext cx="8568952"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 tejto prezentácii zhrnieme prevažne experimentálne poznatky historicky získané pred sformulovaním molekulovej hypotézy. Všetko sa bude týkať plynov, lebo to sú látky s jednoduchou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štrukúrou</a:t>
            </a:r>
            <a:r>
              <a:rPr kumimoji="0" lang="sk-SK" sz="1800" b="0" i="0" u="none" strike="noStrike" kern="1200" cap="none" spc="0" normalizeH="0" baseline="0" noProof="0" dirty="0">
                <a:ln>
                  <a:noFill/>
                </a:ln>
                <a:solidFill>
                  <a:prstClr val="black"/>
                </a:solidFill>
                <a:effectLst/>
                <a:uLnTx/>
                <a:uFillTx/>
                <a:latin typeface="Calibri"/>
                <a:ea typeface="+mn-ea"/>
                <a:cs typeface="+mn-cs"/>
              </a:rPr>
              <a:t>. Dnes vieme, že sa skladajú z molekúl, ale tie sa v obvyklých podmienkach nachádzajú ďaleko (vyjadrené v rozmeroch typických pre svet molekúl) od seba a teda ich vzájomná interakcia sa dá väčšinu času zanedbať, s výnimkou zrážok molekúl. Preto makroskopické rovnice pre plyny sú dosť jednoduché a aj kvalitatívne pochopenie základných procesov je tiež jednoduché.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Takže väčšinou  budeme imitovať starých experimentátorov, teda, že nevieme, že plyny sa skladajú z molekúl. Ale často potom tam, kde to nebude príliš zložité, ozrejmíme si aj to, ako sa na diskutovanú vec díva dnešná fyzika „očami molekúl“.</a:t>
            </a:r>
          </a:p>
        </p:txBody>
      </p:sp>
    </p:spTree>
    <p:extLst>
      <p:ext uri="{BB962C8B-B14F-4D97-AF65-F5344CB8AC3E}">
        <p14:creationId xmlns:p14="http://schemas.microsoft.com/office/powerpoint/2010/main" val="1361962699"/>
      </p:ext>
    </p:extLst>
  </p:cSld>
  <p:clrMapOvr>
    <a:masterClrMapping/>
  </p:clrMapOvr>
  <p:extLst mod="1"/>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m_1c_1(t_1-t_1')=m_2c_2(t_2'-t_2)&#10;\end{align*}&#10;%Red1, Green4, Blue3,Yellow1&#10;%\color{YellowOrange}&#10;\end{document}&#10;"/>
  <p:tag name="IGUANATEXSIZE" val="18"/>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h&#10;\end{align*}&#10;%Red1, Green4, Blue3,Yellow1&#10;%\color{YellowOrange}&#10;\end{document}&#10;"/>
  <p:tag name="IGUANATEXSIZE" val="18"/>
</p:tagLst>
</file>

<file path=ppt/tags/tag10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_1V_1=p_2V'&#10;\end{align*}&#10;\end{document}&#10;"/>
  <p:tag name="IGUANATEXSIZE" val="18"/>
</p:tagLst>
</file>

<file path=ppt/tags/tag10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V'}{T_1}=\frac{V_2}{T_2}&#10;\end{align*}&#10;\end{document}&#10;"/>
  <p:tag name="IGUANATEXSIZE" val="18"/>
</p:tagLst>
</file>

<file path=ppt/tags/tag10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p_1V_1}{T_1}=\frac{p_2V_2}{T_2}=\text{const}&#10;\end{align*}&#10;\end{document}&#10;"/>
  <p:tag name="IGUANATEXSIZE" val="18"/>
</p:tagLst>
</file>

<file path=ppt/tags/tag10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p_1V_1}{T_1}=\frac{p_2V_2}{T_2}=\text{const}&#10;\end{align*}&#10;\end{document}&#10;"/>
  <p:tag name="IGUANATEXSIZE" val="18"/>
</p:tagLst>
</file>

<file path=ppt/tags/tag10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p_0(1+\tilde\gamma(t-t_0))&#10;\end{align*}&#10;\end{document}&#10;"/>
  <p:tag name="IGUANATEXSIZE" val="18"/>
</p:tagLst>
</file>

<file path=ppt/tags/tag10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p_1}{T_1}=\frac{p_2}{T_2}&#10;\end{align*}&#10;\end{document}&#10;"/>
  <p:tag name="IGUANATEXSIZE" val="18"/>
</p:tagLst>
</file>

<file path=ppt/tags/tag10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p_1V_1}{T_1}=\frac{p_2V_2}{T_2}=\text{const}&#10;\end{align*}&#10;\end{document}&#10;"/>
  <p:tag name="IGUANATEXSIZE" val="18"/>
</p:tagLst>
</file>

<file path=ppt/tags/tag10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V=NkT&#10;\end{align*}&#10;\end{document}&#10;"/>
  <p:tag name="IGUANATEXSIZE" val="18"/>
</p:tagLst>
</file>

<file path=ppt/tags/tag10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N=\frac{m}{M}N_A&#10;\end{align*}&#10;\end{document}&#10;"/>
  <p:tag name="IGUANATEXSIZE" val="18"/>
</p:tagLst>
</file>

<file path=ppt/tags/tag10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V=\frac{m}{M}RT&#10;\end{align*}&#10;\end{document}&#10;"/>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Q=\lambda \tau S \frac{t_1-t_2}{h}&#10;\end{align*}&#10;%Red1, Green4, Blue3,Yellow1&#10;%\color{YellowOrange}&#10;\end{document}&#10;"/>
  <p:tag name="IGUANATEXSIZE" val="18"/>
</p:tagLst>
</file>

<file path=ppt/tags/tag1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V=\frac{m}{M}RT&#10;\end{align*}&#10;\end{document}&#10;"/>
  <p:tag name="IGUANATEXSIZE" val="18"/>
</p:tagLst>
</file>

<file path=ppt/tags/tag1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Q=\int_1^2 \delta Q&#10;\end{align*}&#10;\end{document}&#10;"/>
  <p:tag name="IGUANATEXSIZE" val="20"/>
</p:tagLst>
</file>

<file path=ppt/tags/tag1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ilde t&#10;\end{align*}&#10;\end{document}&#10;"/>
  <p:tag name="IGUANATEXSIZE" val="16"/>
</p:tagLst>
</file>

<file path=ppt/tags/tag1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ags/tag1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20"/>
</p:tagLst>
</file>

<file path=ppt/tags/tag1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20"/>
</p:tagLst>
</file>

<file path=ppt/tags/tag1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18"/>
</p:tagLst>
</file>

<file path=ppt/tags/tag1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10;\end{align*}&#10;\end{document}&#10;"/>
  <p:tag name="IGUANATEXSIZE" val="18"/>
</p:tagLst>
</file>

<file path=ppt/tags/tag1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_1,\!V_1&#10;\end{align*}&#10;\end{document}&#10;"/>
  <p:tag name="IGUANATEXSIZE" val="16"/>
</p:tagLst>
</file>

<file path=ppt/tags/tag1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_2,\!V_2&#10;\end{align*}&#10;\end{document}&#10;"/>
  <p:tag name="IGUANATEXSIZE" val="16"/>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j_Q=-\lambda\frac{dt}{dx}&#10;\end{align*}&#10;%Red1, Green4, Blue3,Yellow1&#10;%\color{YellowOrange}&#10;\end{document}&#10;"/>
  <p:tag name="IGUANATEXSIZE" val="18"/>
</p:tagLst>
</file>

<file path=ppt/tags/tag1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A'=-Fdx = -pdV&#10;\end{align*}&#10;\end{document}&#10;"/>
  <p:tag name="IGUANATEXSIZE" val="18"/>
</p:tagLst>
</file>

<file path=ppt/tags/tag1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A'=\int_1^2 \delta A'=-\int_1^2 pdV&#10;\end{align*}&#10;\end{document}&#10;"/>
  <p:tag name="IGUANATEXSIZE" val="18"/>
</p:tagLst>
</file>

<file path=ppt/tags/tag1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ilde t&#10;\end{align*}&#10;\end{document}&#10;"/>
  <p:tag name="IGUANATEXSIZE" val="16"/>
</p:tagLst>
</file>

<file path=ppt/tags/tag1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ags/tag1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20"/>
</p:tagLst>
</file>

<file path=ppt/tags/tag1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20"/>
</p:tagLst>
</file>

<file path=ppt/tags/tag1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18"/>
</p:tagLst>
</file>

<file path=ppt/tags/tag1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10;\end{align*}&#10;\end{document}&#10;"/>
  <p:tag name="IGUANATEXSIZE" val="18"/>
</p:tagLst>
</file>

<file path=ppt/tags/tag1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_1,\!V_1&#10;\end{align*}&#10;\end{document}&#10;"/>
  <p:tag name="IGUANATEXSIZE" val="16"/>
</p:tagLst>
</file>

<file path=ppt/tags/tag1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_2,\!V_2&#10;\end{align*}&#10;\end{document}&#10;"/>
  <p:tag name="IGUANATEXSIZE" val="16"/>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x&#10;\end{align*}&#10;%Red1, Green4, Blue3,Yellow1&#10;%\color{YellowOrange}&#10;\end{document}&#10;"/>
  <p:tag name="IGUANATEXSIZE" val="18"/>
</p:tagLst>
</file>

<file path=ppt/tags/tag1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A=\int_1^2 \delta A=\int_1^2 pdV= -A'&#10;\end{align*}&#10;\end{document}&#10;"/>
  <p:tag name="IGUANATEXSIZE" val="18"/>
</p:tagLst>
</file>

<file path=ppt/tags/tag1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ilde t&#10;\end{align*}&#10;\end{document}&#10;"/>
  <p:tag name="IGUANATEXSIZE" val="16"/>
</p:tagLst>
</file>

<file path=ppt/tags/tag1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ags/tag1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20"/>
</p:tagLst>
</file>

<file path=ppt/tags/tag1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20"/>
</p:tagLst>
</file>

<file path=ppt/tags/tag1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18"/>
</p:tagLst>
</file>

<file path=ppt/tags/tag1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10;\end{align*}&#10;\end{document}&#10;"/>
  <p:tag name="IGUANATEXSIZE" val="18"/>
</p:tagLst>
</file>

<file path=ppt/tags/tag1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_1,\!V_1&#10;\end{align*}&#10;\end{document}&#10;"/>
  <p:tag name="IGUANATEXSIZE" val="16"/>
</p:tagLst>
</file>

<file path=ppt/tags/tag1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_2,\!V_2&#10;\end{align*}&#10;\end{document}&#10;"/>
  <p:tag name="IGUANATEXSIZE" val="16"/>
</p:tagLst>
</file>

<file path=ppt/tags/tag1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A=\int_1^2 \delta A=\int_1^2 pdV= -A'&#10;\end{align*}&#10;\end{document}&#10;"/>
  <p:tag name="IGUANATEXSIZE" val="18"/>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frac{t_1-t_2}{h}&#10;\end{align*}&#10;%Red1, Green4, Blue3,Yellow1&#10;%\color{YellowOrange}&#10;\end{document}&#10;"/>
  <p:tag name="IGUANATEXSIZE" val="18"/>
</p:tagLst>
</file>

<file path=ppt/tags/tag1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ilde t&#10;\end{align*}&#10;\end{document}&#10;"/>
  <p:tag name="IGUANATEXSIZE" val="16"/>
</p:tagLst>
</file>

<file path=ppt/tags/tag1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ags/tag1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20"/>
</p:tagLst>
</file>

<file path=ppt/tags/tag1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20"/>
</p:tagLst>
</file>

<file path=ppt/tags/tag1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A'=\int_1^2 \delta A'=-\int_1^2 pdV&#10;\end{align*}&#10;\end{document}&#10;"/>
  <p:tag name="IGUANATEXSIZE" val="18"/>
</p:tagLst>
</file>

<file path=ppt/tags/tag1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Q=\int_1^2 \delta Q&#10;\end{align*}&#10;\end{document}&#10;"/>
  <p:tag name="IGUANATEXSIZE" val="20"/>
</p:tagLst>
</file>

<file path=ppt/tags/tag1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ilde t&#10;\end{align*}&#10;\end{document}&#10;"/>
  <p:tag name="IGUANATEXSIZE" val="16"/>
</p:tagLst>
</file>

<file path=ppt/tags/tag1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ags/tag1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20"/>
</p:tagLst>
</file>

<file path=ppt/tags/tag1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_1,t_1&#10;\end{align*}&#10;\end{document}&#10;"/>
  <p:tag name="IGUANATEXSIZE" val="18"/>
</p:tagLst>
</file>

<file path=ppt/tags/tag1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18"/>
</p:tagLst>
</file>

<file path=ppt/tags/tag1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10;\end{align*}&#10;\end{document}&#10;"/>
  <p:tag name="IGUANATEXSIZE" val="18"/>
</p:tagLst>
</file>

<file path=ppt/tags/tag1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_1,\!V_1&#10;\end{align*}&#10;\end{document}&#10;"/>
  <p:tag name="IGUANATEXSIZE" val="16"/>
</p:tagLst>
</file>

<file path=ppt/tags/tag1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_2,\!V_2&#10;\end{align*}&#10;\end{document}&#10;"/>
  <p:tag name="IGUANATEXSIZE" val="16"/>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_2,t_2&#10;\end{align*}&#10;\end{document}&#10;"/>
  <p:tag name="IGUANATEXSIZE" val="18"/>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 = V_0(1+\beta (t-t_0))&#10;\end{align*}&#10;\end{document}&#10;"/>
  <p:tag name="IGUANATEXSIZE" val="18"/>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_0&#10;\end{align*}&#10;\end{document}&#10;"/>
  <p:tag name="IGUANATEXSIZE" val="18"/>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Q(\tau)=m_1c_1(t_1-t_1')&#10;\end{align*}&#10;%Red1, Green4, Blue3,Yellow1&#10;%\color{YellowOrange}&#10;\end{document}&#10;"/>
  <p:tag name="IGUANATEXSIZE" val="18"/>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_0&#10;\end{align*}&#10;\end{document}&#10;"/>
  <p:tag name="IGUANATEXSIZE" val="18"/>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10;\end{align*}&#10;\end{document}&#10;"/>
  <p:tag name="IGUANATEXSIZE" val="18"/>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 = d_0(1+\alpha (t-t_0))&#10;\end{align*}&#10;\end{document}&#10;"/>
  <p:tag name="IGUANATEXSIZE" val="18"/>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10;\end{align*}&#10;\end{document}&#10;"/>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S\times x&#10;\end{align*}&#10;\end{document}&#10;"/>
  <p:tag name="IGUANATEXSIZE" val="2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2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_1,t_1&#10;\end{align*}&#10;\end{document}&#10;"/>
  <p:tag name="IGUANATEXSIZE" val="18"/>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2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2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10;\end{align*}&#10;\end{document}&#10;"/>
  <p:tag name="IGUANATEXSIZE" val="2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ext{nejaký stav}&#10;\end{align*}&#10;\end{document}&#10;"/>
  <p:tag name="IGUANATEXSIZE" val="18"/>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ext{počiatočný stav}&#10;\end{align*}&#10;\end{document}&#10;"/>
  <p:tag name="IGUANATEXSIZE" val="18"/>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ext{počiatočný stav}&#10;\end{align*}&#10;\end{document}&#10;"/>
  <p:tag name="IGUANATEXSIZE" val="18"/>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ext{vratný dej}&#10;\end{align*}&#10;\end{document}&#10;"/>
  <p:tag name="IGUANATEXSIZE" val="18"/>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_2,t_2&#10;\end{align*}&#10;\end{document}&#10;"/>
  <p:tag name="IGUANATEXSIZE" val="18"/>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V = \text{const}&#10;\end{align*}&#10;\end{document}&#10;"/>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_1,V_1&#10;\end{align*}&#10;\end{document}&#10;"/>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_2,V_2&#10;\end{align*}&#10;\end{document}&#10;"/>
  <p:tag name="IGUANATEXSIZE" val="2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_1V_1 = p_2V_2 &#10;\end{align*}&#10;\end{document}&#10;"/>
  <p:tag name="IGUANATEXSIZE" val="2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10;\end{align*}&#10;\end{document}&#10;"/>
  <p:tag name="IGUANATEXSIZE" val="2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2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Q(\tau)=m_1c_1(t_1-t_1')&#10;\end{align*}&#10;%Red1, Green4, Blue3,Yellow1&#10;%\color{YellowOrange}&#10;\end{document}&#10;"/>
  <p:tag name="IGUANATEXSIZE" val="18"/>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10;\end{align*}&#10;\end{document}&#10;"/>
  <p:tag name="IGUANATEXSIZE" val="2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frac{2}{3}t_3+\frac{1}{3}t_2&#10;\end{align*}&#10;\end{document}&#10;"/>
  <p:tag name="IGUANATEXSIZE" val="18"/>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_1&#10;\end{align*}&#10;\end{document}&#10;"/>
  <p:tag name="IGUANATEXSIZE" val="14"/>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_2&#10;\end{align*}&#10;\end{document}&#10;"/>
  <p:tag name="IGUANATEXSIZE" val="14"/>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_3&#10;\end{align*}&#10;\end{document}&#10;"/>
  <p:tag name="IGUANATEXSIZE" val="14"/>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_4&#10;\end{align*}&#10;\end{document}&#10;"/>
  <p:tag name="IGUANATEXSIZE" val="14"/>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_5&#10;\end{align*}&#10;\end{document}&#10;"/>
  <p:tag name="IGUANATEXSIZE" val="14"/>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18"/>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10;\end{align*}&#10;\end{document}&#10;"/>
  <p:tag name="IGUANATEXSIZE" val="18"/>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Q=\lambda \tau S \frac{t_1-t_2}{h}&#10;\end{align*}&#10;%Red1, Green4, Blue3,Yellow1&#10;%\color{YellowOrange}&#10;\end{document}&#10;"/>
  <p:tag name="IGUANATEXSIZE" val="18"/>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20"/>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20"/>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18"/>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10;\end{align*}&#10;\end{document}&#10;"/>
  <p:tag name="IGUANATEXSIZE" val="18"/>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V_0(1+\gamma(t-t_0))&#10;\end{align*}&#10;\end{document}&#10;"/>
  <p:tag name="IGUANATEXSIZE" val="18"/>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20"/>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20"/>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18"/>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10;\end{align*}&#10;\end{document}&#10;"/>
  <p:tag name="IGUANATEXSIZE" val="1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h&#10;\end{align*}&#10;%Red1, Green4, Blue3,Yellow1&#10;%\color{YellowOrange}&#10;\end{document}&#10;"/>
  <p:tag name="IGUANATEXSIZE" val="18"/>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V_0(1+\gamma(t-t_0))&#10;\end{align*}&#10;\end{document}&#10;"/>
  <p:tag name="IGUANATEXSIZE" val="18"/>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18"/>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18"/>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p_0(1+\tilde\gamma(t-t_0))&#10;\end{align*}&#10;\end{document}&#10;"/>
  <p:tag name="IGUANATEXSIZE" val="18"/>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20"/>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20"/>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V = p_0V_0 &#10;\end{align*}&#10;\end{document}&#10;"/>
  <p:tag name="IGUANATEXSIZE" val="18"/>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V_0(1+\gamma(t-t_0))&#10;\end{align*}&#10;\end{document}&#10;"/>
  <p:tag name="IGUANATEXSIZE" val="18"/>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p_0(1+\tilde\gamma(t-t_0))&#10;\end{align*}&#10;\end{document}&#10;"/>
  <p:tag name="IGUANATEXSIZE" val="18"/>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_1,t_1&#10;\end{align*}&#10;\end{document}&#10;"/>
  <p:tag name="IGUANATEXSIZE" val="18"/>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amma_{0^\circ C}=\frac{1}{273.15^\circ C}&#10;\end{align*}&#10;\end{document}&#10;"/>
  <p:tag name="IGUANATEXSIZE" val="18"/>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amma_{0^\circ C}=\frac{1}{273.15^\circ \text C}&#10;\end{align*}&#10;\end{document}&#10;"/>
  <p:tag name="IGUANATEXSIZE" val="18"/>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18"/>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10;\end{align*}&#10;\end{document}&#10;"/>
  <p:tag name="IGUANATEXSIZE" val="18"/>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273.15^\circ \text C&#10;\end{align*}&#10;\end{document}&#10;"/>
  <p:tag name="IGUANATEXSIZE" val="18"/>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273.15^\circ \text C&#10;\end{align*}&#10;\end{document}&#10;"/>
  <p:tag name="IGUANATEXSIZE" val="18"/>
</p:tagLst>
</file>

<file path=ppt/tags/tag8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273.15^\circ \text C&#10;\end{align*}&#10;\end{document}&#10;"/>
  <p:tag name="IGUANATEXSIZE" val="18"/>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amma_{0^\circ C}=\frac{1}{273.15^\circ \text C}&#10;\end{align*}&#10;\end{document}&#10;"/>
  <p:tag name="IGUANATEXSIZE" val="18"/>
</p:tagLst>
</file>

<file path=ppt/tags/tag8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18"/>
</p:tagLst>
</file>

<file path=ppt/tags/tag8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10;\end{align*}&#10;\end{document}&#10;"/>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_2,t_2&#10;\end{align*}&#10;\end{document}&#10;"/>
  <p:tag name="IGUANATEXSIZE" val="18"/>
</p:tagLst>
</file>

<file path=ppt/tags/tag9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273.15^\circ \text C&#10;\end{align*}&#10;\end{document}&#10;"/>
  <p:tag name="IGUANATEXSIZE" val="18"/>
</p:tagLst>
</file>

<file path=ppt/tags/tag9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273.15^\circ \text C&#10;\end{align*}&#10;\end{document}&#10;"/>
  <p:tag name="IGUANATEXSIZE" val="18"/>
</p:tagLst>
</file>

<file path=ppt/tags/tag9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273.15^\circ \text C&#10;\end{align*}&#10;\end{document}&#10;"/>
  <p:tag name="IGUANATEXSIZE" val="18"/>
</p:tagLst>
</file>

<file path=ppt/tags/tag9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V_0(1+\gamma(t-t_0))&#10;\end{align*}&#10;\end{document}&#10;"/>
  <p:tag name="IGUANATEXSIZE" val="18"/>
</p:tagLst>
</file>

<file path=ppt/tags/tag9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_0&#10;\end{align*}&#10;\end{document}&#10;"/>
  <p:tag name="IGUANATEXSIZE" val="18"/>
</p:tagLst>
</file>

<file path=ppt/tags/tag9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_0&#10;\end{align*}&#10;\end{document}&#10;"/>
  <p:tag name="IGUANATEXSIZE" val="18"/>
</p:tagLst>
</file>

<file path=ppt/tags/tag9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V_0(1+\gamma(t-t_0))&#10;\end{align*}&#10;\end{document}&#10;"/>
  <p:tag name="IGUANATEXSIZE" val="18"/>
</p:tagLst>
</file>

<file path=ppt/tags/tag9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V_0(1+\frac{1}{T_0}(T-T_0))&#10;\end{align*}&#10;\end{document}&#10;"/>
  <p:tag name="IGUANATEXSIZE" val="18"/>
</p:tagLst>
</file>

<file path=ppt/tags/tag9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amma_{0^\circ C}=\frac{1}{273.15^\circ C}&#10;\end{align*}&#10;\end{document}&#10;"/>
  <p:tag name="IGUANATEXSIZE" val="18"/>
</p:tagLst>
</file>

<file path=ppt/tags/tag9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V}{T}=\frac{V_0}{T_0}&#10;\end{align*}&#10;\end{document}&#10;"/>
  <p:tag name="IGUANATEXSIZE" val="18"/>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MyblankCalibri</Template>
  <TotalTime>467</TotalTime>
  <Words>5289</Words>
  <Application>Microsoft Office PowerPoint</Application>
  <PresentationFormat>On-screen Show (4:3)</PresentationFormat>
  <Paragraphs>224</Paragraphs>
  <Slides>35</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Arial</vt:lpstr>
      <vt:lpstr>Calibri</vt:lpstr>
      <vt:lpstr>Cambria Math</vt:lpstr>
      <vt:lpstr>TorontoPlain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Vladimír Černý</dc:creator>
  <cp:lastModifiedBy>Vladimir Cerny</cp:lastModifiedBy>
  <cp:revision>21</cp:revision>
  <dcterms:created xsi:type="dcterms:W3CDTF">2018-03-19T12:25:00Z</dcterms:created>
  <dcterms:modified xsi:type="dcterms:W3CDTF">2019-04-12T08:31:14Z</dcterms:modified>
</cp:coreProperties>
</file>