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0"/>
  </p:notesMasterIdLst>
  <p:sldIdLst>
    <p:sldId id="327" r:id="rId2"/>
    <p:sldId id="328" r:id="rId3"/>
    <p:sldId id="329" r:id="rId4"/>
    <p:sldId id="330" r:id="rId5"/>
    <p:sldId id="331" r:id="rId6"/>
    <p:sldId id="364" r:id="rId7"/>
    <p:sldId id="365" r:id="rId8"/>
    <p:sldId id="366" r:id="rId9"/>
    <p:sldId id="332" r:id="rId10"/>
    <p:sldId id="333" r:id="rId11"/>
    <p:sldId id="368" r:id="rId12"/>
    <p:sldId id="367" r:id="rId13"/>
    <p:sldId id="315" r:id="rId14"/>
    <p:sldId id="369" r:id="rId15"/>
    <p:sldId id="334" r:id="rId16"/>
    <p:sldId id="335" r:id="rId17"/>
    <p:sldId id="336" r:id="rId18"/>
    <p:sldId id="337" r:id="rId19"/>
  </p:sldIdLst>
  <p:sldSz cx="9144000" cy="6858000" type="screen4x3"/>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65" d="100"/>
          <a:sy n="65" d="100"/>
        </p:scale>
        <p:origin x="88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3F2036-69AB-4437-98B3-F19FCE9B2F41}" type="datetimeFigureOut">
              <a:rPr lang="en-US" smtClean="0"/>
              <a:t>4/17/2019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A903D3-C2F4-4278-94A9-664B029E1AE3}" type="slidenum">
              <a:rPr lang="en-US" smtClean="0"/>
              <a:t>‹#›</a:t>
            </a:fld>
            <a:endParaRPr lang="en-US"/>
          </a:p>
        </p:txBody>
      </p:sp>
    </p:spTree>
    <p:extLst>
      <p:ext uri="{BB962C8B-B14F-4D97-AF65-F5344CB8AC3E}">
        <p14:creationId xmlns:p14="http://schemas.microsoft.com/office/powerpoint/2010/main" val="35715874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sk-SK"/>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sk-SK"/>
          </a:p>
        </p:txBody>
      </p:sp>
      <p:sp>
        <p:nvSpPr>
          <p:cNvPr id="4" name="Date Placeholder 3"/>
          <p:cNvSpPr>
            <a:spLocks noGrp="1"/>
          </p:cNvSpPr>
          <p:nvPr>
            <p:ph type="dt" sz="half" idx="10"/>
          </p:nvPr>
        </p:nvSpPr>
        <p:spPr/>
        <p:txBody>
          <a:bodyPr/>
          <a:lstStyle/>
          <a:p>
            <a:fld id="{F142A3FE-3530-4F7D-AF32-D3D04DE26CB8}" type="datetimeFigureOut">
              <a:rPr lang="sk-SK" smtClean="0"/>
              <a:t>17. 4. 2019</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75C6860D-BD61-40CF-A6C8-13A1495E506D}" type="slidenum">
              <a:rPr lang="sk-SK" smtClean="0"/>
              <a:t>‹#›</a:t>
            </a:fld>
            <a:endParaRPr lang="sk-SK"/>
          </a:p>
        </p:txBody>
      </p:sp>
    </p:spTree>
    <p:extLst>
      <p:ext uri="{BB962C8B-B14F-4D97-AF65-F5344CB8AC3E}">
        <p14:creationId xmlns:p14="http://schemas.microsoft.com/office/powerpoint/2010/main" val="8362920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k-SK"/>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4" name="Date Placeholder 3"/>
          <p:cNvSpPr>
            <a:spLocks noGrp="1"/>
          </p:cNvSpPr>
          <p:nvPr>
            <p:ph type="dt" sz="half" idx="10"/>
          </p:nvPr>
        </p:nvSpPr>
        <p:spPr/>
        <p:txBody>
          <a:bodyPr/>
          <a:lstStyle/>
          <a:p>
            <a:fld id="{F142A3FE-3530-4F7D-AF32-D3D04DE26CB8}" type="datetimeFigureOut">
              <a:rPr lang="sk-SK" smtClean="0"/>
              <a:t>17. 4. 2019</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75C6860D-BD61-40CF-A6C8-13A1495E506D}" type="slidenum">
              <a:rPr lang="sk-SK" smtClean="0"/>
              <a:t>‹#›</a:t>
            </a:fld>
            <a:endParaRPr lang="sk-SK"/>
          </a:p>
        </p:txBody>
      </p:sp>
    </p:spTree>
    <p:extLst>
      <p:ext uri="{BB962C8B-B14F-4D97-AF65-F5344CB8AC3E}">
        <p14:creationId xmlns:p14="http://schemas.microsoft.com/office/powerpoint/2010/main" val="37583761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sk-SK"/>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4" name="Date Placeholder 3"/>
          <p:cNvSpPr>
            <a:spLocks noGrp="1"/>
          </p:cNvSpPr>
          <p:nvPr>
            <p:ph type="dt" sz="half" idx="10"/>
          </p:nvPr>
        </p:nvSpPr>
        <p:spPr/>
        <p:txBody>
          <a:bodyPr/>
          <a:lstStyle/>
          <a:p>
            <a:fld id="{F142A3FE-3530-4F7D-AF32-D3D04DE26CB8}" type="datetimeFigureOut">
              <a:rPr lang="sk-SK" smtClean="0"/>
              <a:t>17. 4. 2019</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75C6860D-BD61-40CF-A6C8-13A1495E506D}" type="slidenum">
              <a:rPr lang="sk-SK" smtClean="0"/>
              <a:t>‹#›</a:t>
            </a:fld>
            <a:endParaRPr lang="sk-SK"/>
          </a:p>
        </p:txBody>
      </p:sp>
    </p:spTree>
    <p:extLst>
      <p:ext uri="{BB962C8B-B14F-4D97-AF65-F5344CB8AC3E}">
        <p14:creationId xmlns:p14="http://schemas.microsoft.com/office/powerpoint/2010/main" val="41701621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k-SK"/>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4" name="Date Placeholder 3"/>
          <p:cNvSpPr>
            <a:spLocks noGrp="1"/>
          </p:cNvSpPr>
          <p:nvPr>
            <p:ph type="dt" sz="half" idx="10"/>
          </p:nvPr>
        </p:nvSpPr>
        <p:spPr/>
        <p:txBody>
          <a:bodyPr/>
          <a:lstStyle/>
          <a:p>
            <a:fld id="{F142A3FE-3530-4F7D-AF32-D3D04DE26CB8}" type="datetimeFigureOut">
              <a:rPr lang="sk-SK" smtClean="0"/>
              <a:t>17. 4. 2019</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75C6860D-BD61-40CF-A6C8-13A1495E506D}" type="slidenum">
              <a:rPr lang="sk-SK" smtClean="0"/>
              <a:t>‹#›</a:t>
            </a:fld>
            <a:endParaRPr lang="sk-SK"/>
          </a:p>
        </p:txBody>
      </p:sp>
    </p:spTree>
    <p:extLst>
      <p:ext uri="{BB962C8B-B14F-4D97-AF65-F5344CB8AC3E}">
        <p14:creationId xmlns:p14="http://schemas.microsoft.com/office/powerpoint/2010/main" val="841877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sk-SK"/>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42A3FE-3530-4F7D-AF32-D3D04DE26CB8}" type="datetimeFigureOut">
              <a:rPr lang="sk-SK" smtClean="0"/>
              <a:t>17. 4. 2019</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75C6860D-BD61-40CF-A6C8-13A1495E506D}" type="slidenum">
              <a:rPr lang="sk-SK" smtClean="0"/>
              <a:t>‹#›</a:t>
            </a:fld>
            <a:endParaRPr lang="sk-SK"/>
          </a:p>
        </p:txBody>
      </p:sp>
    </p:spTree>
    <p:extLst>
      <p:ext uri="{BB962C8B-B14F-4D97-AF65-F5344CB8AC3E}">
        <p14:creationId xmlns:p14="http://schemas.microsoft.com/office/powerpoint/2010/main" val="32022656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k-SK"/>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5" name="Date Placeholder 4"/>
          <p:cNvSpPr>
            <a:spLocks noGrp="1"/>
          </p:cNvSpPr>
          <p:nvPr>
            <p:ph type="dt" sz="half" idx="10"/>
          </p:nvPr>
        </p:nvSpPr>
        <p:spPr/>
        <p:txBody>
          <a:bodyPr/>
          <a:lstStyle/>
          <a:p>
            <a:fld id="{F142A3FE-3530-4F7D-AF32-D3D04DE26CB8}" type="datetimeFigureOut">
              <a:rPr lang="sk-SK" smtClean="0"/>
              <a:t>17. 4. 2019</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75C6860D-BD61-40CF-A6C8-13A1495E506D}" type="slidenum">
              <a:rPr lang="sk-SK" smtClean="0"/>
              <a:t>‹#›</a:t>
            </a:fld>
            <a:endParaRPr lang="sk-SK"/>
          </a:p>
        </p:txBody>
      </p:sp>
    </p:spTree>
    <p:extLst>
      <p:ext uri="{BB962C8B-B14F-4D97-AF65-F5344CB8AC3E}">
        <p14:creationId xmlns:p14="http://schemas.microsoft.com/office/powerpoint/2010/main" val="4265407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sk-SK"/>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7" name="Date Placeholder 6"/>
          <p:cNvSpPr>
            <a:spLocks noGrp="1"/>
          </p:cNvSpPr>
          <p:nvPr>
            <p:ph type="dt" sz="half" idx="10"/>
          </p:nvPr>
        </p:nvSpPr>
        <p:spPr/>
        <p:txBody>
          <a:bodyPr/>
          <a:lstStyle/>
          <a:p>
            <a:fld id="{F142A3FE-3530-4F7D-AF32-D3D04DE26CB8}" type="datetimeFigureOut">
              <a:rPr lang="sk-SK" smtClean="0"/>
              <a:t>17. 4. 2019</a:t>
            </a:fld>
            <a:endParaRPr lang="sk-SK"/>
          </a:p>
        </p:txBody>
      </p:sp>
      <p:sp>
        <p:nvSpPr>
          <p:cNvPr id="8" name="Footer Placeholder 7"/>
          <p:cNvSpPr>
            <a:spLocks noGrp="1"/>
          </p:cNvSpPr>
          <p:nvPr>
            <p:ph type="ftr" sz="quarter" idx="11"/>
          </p:nvPr>
        </p:nvSpPr>
        <p:spPr/>
        <p:txBody>
          <a:bodyPr/>
          <a:lstStyle/>
          <a:p>
            <a:endParaRPr lang="sk-SK"/>
          </a:p>
        </p:txBody>
      </p:sp>
      <p:sp>
        <p:nvSpPr>
          <p:cNvPr id="9" name="Slide Number Placeholder 8"/>
          <p:cNvSpPr>
            <a:spLocks noGrp="1"/>
          </p:cNvSpPr>
          <p:nvPr>
            <p:ph type="sldNum" sz="quarter" idx="12"/>
          </p:nvPr>
        </p:nvSpPr>
        <p:spPr/>
        <p:txBody>
          <a:bodyPr/>
          <a:lstStyle/>
          <a:p>
            <a:fld id="{75C6860D-BD61-40CF-A6C8-13A1495E506D}" type="slidenum">
              <a:rPr lang="sk-SK" smtClean="0"/>
              <a:t>‹#›</a:t>
            </a:fld>
            <a:endParaRPr lang="sk-SK"/>
          </a:p>
        </p:txBody>
      </p:sp>
    </p:spTree>
    <p:extLst>
      <p:ext uri="{BB962C8B-B14F-4D97-AF65-F5344CB8AC3E}">
        <p14:creationId xmlns:p14="http://schemas.microsoft.com/office/powerpoint/2010/main" val="22840692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k-SK"/>
          </a:p>
        </p:txBody>
      </p:sp>
      <p:sp>
        <p:nvSpPr>
          <p:cNvPr id="3" name="Date Placeholder 2"/>
          <p:cNvSpPr>
            <a:spLocks noGrp="1"/>
          </p:cNvSpPr>
          <p:nvPr>
            <p:ph type="dt" sz="half" idx="10"/>
          </p:nvPr>
        </p:nvSpPr>
        <p:spPr/>
        <p:txBody>
          <a:bodyPr/>
          <a:lstStyle/>
          <a:p>
            <a:fld id="{F142A3FE-3530-4F7D-AF32-D3D04DE26CB8}" type="datetimeFigureOut">
              <a:rPr lang="sk-SK" smtClean="0"/>
              <a:t>17. 4. 2019</a:t>
            </a:fld>
            <a:endParaRPr lang="sk-SK"/>
          </a:p>
        </p:txBody>
      </p:sp>
      <p:sp>
        <p:nvSpPr>
          <p:cNvPr id="4" name="Footer Placeholder 3"/>
          <p:cNvSpPr>
            <a:spLocks noGrp="1"/>
          </p:cNvSpPr>
          <p:nvPr>
            <p:ph type="ftr" sz="quarter" idx="11"/>
          </p:nvPr>
        </p:nvSpPr>
        <p:spPr/>
        <p:txBody>
          <a:bodyPr/>
          <a:lstStyle/>
          <a:p>
            <a:endParaRPr lang="sk-SK"/>
          </a:p>
        </p:txBody>
      </p:sp>
      <p:sp>
        <p:nvSpPr>
          <p:cNvPr id="5" name="Slide Number Placeholder 4"/>
          <p:cNvSpPr>
            <a:spLocks noGrp="1"/>
          </p:cNvSpPr>
          <p:nvPr>
            <p:ph type="sldNum" sz="quarter" idx="12"/>
          </p:nvPr>
        </p:nvSpPr>
        <p:spPr/>
        <p:txBody>
          <a:bodyPr/>
          <a:lstStyle/>
          <a:p>
            <a:fld id="{75C6860D-BD61-40CF-A6C8-13A1495E506D}" type="slidenum">
              <a:rPr lang="sk-SK" smtClean="0"/>
              <a:t>‹#›</a:t>
            </a:fld>
            <a:endParaRPr lang="sk-SK"/>
          </a:p>
        </p:txBody>
      </p:sp>
    </p:spTree>
    <p:extLst>
      <p:ext uri="{BB962C8B-B14F-4D97-AF65-F5344CB8AC3E}">
        <p14:creationId xmlns:p14="http://schemas.microsoft.com/office/powerpoint/2010/main" val="36531034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42A3FE-3530-4F7D-AF32-D3D04DE26CB8}" type="datetimeFigureOut">
              <a:rPr lang="sk-SK" smtClean="0"/>
              <a:t>17. 4. 2019</a:t>
            </a:fld>
            <a:endParaRPr lang="sk-SK"/>
          </a:p>
        </p:txBody>
      </p:sp>
      <p:sp>
        <p:nvSpPr>
          <p:cNvPr id="3" name="Footer Placeholder 2"/>
          <p:cNvSpPr>
            <a:spLocks noGrp="1"/>
          </p:cNvSpPr>
          <p:nvPr>
            <p:ph type="ftr" sz="quarter" idx="11"/>
          </p:nvPr>
        </p:nvSpPr>
        <p:spPr/>
        <p:txBody>
          <a:bodyPr/>
          <a:lstStyle/>
          <a:p>
            <a:endParaRPr lang="sk-SK"/>
          </a:p>
        </p:txBody>
      </p:sp>
      <p:sp>
        <p:nvSpPr>
          <p:cNvPr id="4" name="Slide Number Placeholder 3"/>
          <p:cNvSpPr>
            <a:spLocks noGrp="1"/>
          </p:cNvSpPr>
          <p:nvPr>
            <p:ph type="sldNum" sz="quarter" idx="12"/>
          </p:nvPr>
        </p:nvSpPr>
        <p:spPr/>
        <p:txBody>
          <a:bodyPr/>
          <a:lstStyle/>
          <a:p>
            <a:fld id="{75C6860D-BD61-40CF-A6C8-13A1495E506D}" type="slidenum">
              <a:rPr lang="sk-SK" smtClean="0"/>
              <a:t>‹#›</a:t>
            </a:fld>
            <a:endParaRPr lang="sk-SK"/>
          </a:p>
        </p:txBody>
      </p:sp>
    </p:spTree>
    <p:extLst>
      <p:ext uri="{BB962C8B-B14F-4D97-AF65-F5344CB8AC3E}">
        <p14:creationId xmlns:p14="http://schemas.microsoft.com/office/powerpoint/2010/main" val="20097415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sk-SK"/>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42A3FE-3530-4F7D-AF32-D3D04DE26CB8}" type="datetimeFigureOut">
              <a:rPr lang="sk-SK" smtClean="0"/>
              <a:t>17. 4. 2019</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75C6860D-BD61-40CF-A6C8-13A1495E506D}" type="slidenum">
              <a:rPr lang="sk-SK" smtClean="0"/>
              <a:t>‹#›</a:t>
            </a:fld>
            <a:endParaRPr lang="sk-SK"/>
          </a:p>
        </p:txBody>
      </p:sp>
    </p:spTree>
    <p:extLst>
      <p:ext uri="{BB962C8B-B14F-4D97-AF65-F5344CB8AC3E}">
        <p14:creationId xmlns:p14="http://schemas.microsoft.com/office/powerpoint/2010/main" val="25646979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sk-SK"/>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k-SK"/>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42A3FE-3530-4F7D-AF32-D3D04DE26CB8}" type="datetimeFigureOut">
              <a:rPr lang="sk-SK" smtClean="0"/>
              <a:t>17. 4. 2019</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75C6860D-BD61-40CF-A6C8-13A1495E506D}" type="slidenum">
              <a:rPr lang="sk-SK" smtClean="0"/>
              <a:t>‹#›</a:t>
            </a:fld>
            <a:endParaRPr lang="sk-SK"/>
          </a:p>
        </p:txBody>
      </p:sp>
    </p:spTree>
    <p:extLst>
      <p:ext uri="{BB962C8B-B14F-4D97-AF65-F5344CB8AC3E}">
        <p14:creationId xmlns:p14="http://schemas.microsoft.com/office/powerpoint/2010/main" val="39175785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sk-SK"/>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42A3FE-3530-4F7D-AF32-D3D04DE26CB8}" type="datetimeFigureOut">
              <a:rPr lang="sk-SK" smtClean="0"/>
              <a:t>17. 4. 2019</a:t>
            </a:fld>
            <a:endParaRPr lang="sk-SK"/>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C6860D-BD61-40CF-A6C8-13A1495E506D}" type="slidenum">
              <a:rPr lang="sk-SK" smtClean="0"/>
              <a:t>‹#›</a:t>
            </a:fld>
            <a:endParaRPr lang="sk-SK"/>
          </a:p>
        </p:txBody>
      </p:sp>
    </p:spTree>
    <p:extLst>
      <p:ext uri="{BB962C8B-B14F-4D97-AF65-F5344CB8AC3E}">
        <p14:creationId xmlns:p14="http://schemas.microsoft.com/office/powerpoint/2010/main" val="106815069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slideLayout" Target="../slideLayouts/slideLayout7.xml"/><Relationship Id="rId18" Type="http://schemas.openxmlformats.org/officeDocument/2006/relationships/image" Target="../media/image5.gif"/><Relationship Id="rId26" Type="http://schemas.openxmlformats.org/officeDocument/2006/relationships/image" Target="../media/image13.png"/><Relationship Id="rId3" Type="http://schemas.openxmlformats.org/officeDocument/2006/relationships/tags" Target="../tags/tag3.xml"/><Relationship Id="rId21" Type="http://schemas.openxmlformats.org/officeDocument/2006/relationships/image" Target="../media/image8.png"/><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image" Target="../media/image4.png"/><Relationship Id="rId25" Type="http://schemas.openxmlformats.org/officeDocument/2006/relationships/image" Target="../media/image12.png"/><Relationship Id="rId2" Type="http://schemas.openxmlformats.org/officeDocument/2006/relationships/tags" Target="../tags/tag2.xml"/><Relationship Id="rId16" Type="http://schemas.openxmlformats.org/officeDocument/2006/relationships/image" Target="../media/image3.png"/><Relationship Id="rId20" Type="http://schemas.openxmlformats.org/officeDocument/2006/relationships/image" Target="../media/image7.png"/><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24" Type="http://schemas.openxmlformats.org/officeDocument/2006/relationships/image" Target="../media/image11.png"/><Relationship Id="rId5" Type="http://schemas.openxmlformats.org/officeDocument/2006/relationships/tags" Target="../tags/tag5.xml"/><Relationship Id="rId15" Type="http://schemas.openxmlformats.org/officeDocument/2006/relationships/image" Target="../media/image2.png"/><Relationship Id="rId23" Type="http://schemas.openxmlformats.org/officeDocument/2006/relationships/image" Target="../media/image10.png"/><Relationship Id="rId28" Type="http://schemas.openxmlformats.org/officeDocument/2006/relationships/image" Target="../media/image15.png"/><Relationship Id="rId10" Type="http://schemas.openxmlformats.org/officeDocument/2006/relationships/tags" Target="../tags/tag10.xml"/><Relationship Id="rId19" Type="http://schemas.openxmlformats.org/officeDocument/2006/relationships/image" Target="../media/image6.jpeg"/><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image" Target="../media/image1.png"/><Relationship Id="rId22" Type="http://schemas.openxmlformats.org/officeDocument/2006/relationships/image" Target="../media/image9.png"/><Relationship Id="rId27" Type="http://schemas.openxmlformats.org/officeDocument/2006/relationships/image" Target="../media/image14.png"/></Relationships>
</file>

<file path=ppt/slides/_rels/slide10.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5.png"/><Relationship Id="rId3" Type="http://schemas.openxmlformats.org/officeDocument/2006/relationships/tags" Target="../tags/tag45.xml"/><Relationship Id="rId7" Type="http://schemas.openxmlformats.org/officeDocument/2006/relationships/image" Target="../media/image28.png"/><Relationship Id="rId12" Type="http://schemas.openxmlformats.org/officeDocument/2006/relationships/image" Target="../media/image260.png"/><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slideLayout" Target="../slideLayouts/slideLayout7.xml"/><Relationship Id="rId5" Type="http://schemas.openxmlformats.org/officeDocument/2006/relationships/tags" Target="../tags/tag47.xml"/><Relationship Id="rId4" Type="http://schemas.openxmlformats.org/officeDocument/2006/relationships/tags" Target="../tags/tag46.xml"/><Relationship Id="rId9" Type="http://schemas.openxmlformats.org/officeDocument/2006/relationships/image" Target="../media/image34.png"/><Relationship Id="rId14" Type="http://schemas.openxmlformats.org/officeDocument/2006/relationships/image" Target="../media/image36.png"/></Relationships>
</file>

<file path=ppt/slides/_rels/slide11.xml.rels><?xml version="1.0" encoding="UTF-8" standalone="yes"?>
<Relationships xmlns="http://schemas.openxmlformats.org/package/2006/relationships"><Relationship Id="rId8" Type="http://schemas.openxmlformats.org/officeDocument/2006/relationships/tags" Target="../tags/tag55.xml"/><Relationship Id="rId13" Type="http://schemas.openxmlformats.org/officeDocument/2006/relationships/image" Target="../media/image40.png"/><Relationship Id="rId18" Type="http://schemas.openxmlformats.org/officeDocument/2006/relationships/image" Target="../media/image42.png"/><Relationship Id="rId3" Type="http://schemas.openxmlformats.org/officeDocument/2006/relationships/tags" Target="../tags/tag50.xml"/><Relationship Id="rId7" Type="http://schemas.openxmlformats.org/officeDocument/2006/relationships/tags" Target="../tags/tag54.xml"/><Relationship Id="rId12" Type="http://schemas.openxmlformats.org/officeDocument/2006/relationships/image" Target="../media/image39.png"/><Relationship Id="rId17" Type="http://schemas.openxmlformats.org/officeDocument/2006/relationships/image" Target="../media/image330.png"/><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tags" Target="../tags/tag53.xml"/><Relationship Id="rId11" Type="http://schemas.openxmlformats.org/officeDocument/2006/relationships/image" Target="../media/image38.png"/><Relationship Id="rId5" Type="http://schemas.openxmlformats.org/officeDocument/2006/relationships/tags" Target="../tags/tag52.xml"/><Relationship Id="rId10" Type="http://schemas.openxmlformats.org/officeDocument/2006/relationships/image" Target="../media/image37.png"/><Relationship Id="rId19" Type="http://schemas.openxmlformats.org/officeDocument/2006/relationships/image" Target="../media/image28.png"/><Relationship Id="rId4" Type="http://schemas.openxmlformats.org/officeDocument/2006/relationships/tags" Target="../tags/tag51.xml"/><Relationship Id="rId9" Type="http://schemas.openxmlformats.org/officeDocument/2006/relationships/slideLayout" Target="../slideLayouts/slideLayout7.xml"/><Relationship Id="rId14" Type="http://schemas.openxmlformats.org/officeDocument/2006/relationships/image" Target="../media/image41.png"/></Relationships>
</file>

<file path=ppt/slides/_rels/slide12.xml.rels><?xml version="1.0" encoding="UTF-8" standalone="yes"?>
<Relationships xmlns="http://schemas.openxmlformats.org/package/2006/relationships"><Relationship Id="rId8" Type="http://schemas.openxmlformats.org/officeDocument/2006/relationships/tags" Target="../tags/tag63.xml"/><Relationship Id="rId13" Type="http://schemas.openxmlformats.org/officeDocument/2006/relationships/image" Target="../media/image44.png"/><Relationship Id="rId18" Type="http://schemas.openxmlformats.org/officeDocument/2006/relationships/image" Target="../media/image46.png"/><Relationship Id="rId3" Type="http://schemas.openxmlformats.org/officeDocument/2006/relationships/tags" Target="../tags/tag58.xml"/><Relationship Id="rId21" Type="http://schemas.openxmlformats.org/officeDocument/2006/relationships/image" Target="../media/image48.png"/><Relationship Id="rId7" Type="http://schemas.openxmlformats.org/officeDocument/2006/relationships/tags" Target="../tags/tag62.xml"/><Relationship Id="rId12" Type="http://schemas.openxmlformats.org/officeDocument/2006/relationships/image" Target="../media/image43.png"/><Relationship Id="rId17" Type="http://schemas.openxmlformats.org/officeDocument/2006/relationships/image" Target="../media/image45.png"/><Relationship Id="rId2" Type="http://schemas.openxmlformats.org/officeDocument/2006/relationships/tags" Target="../tags/tag57.xml"/><Relationship Id="rId16" Type="http://schemas.openxmlformats.org/officeDocument/2006/relationships/image" Target="../media/image3700.png"/><Relationship Id="rId20" Type="http://schemas.openxmlformats.org/officeDocument/2006/relationships/image" Target="../media/image47.png"/><Relationship Id="rId1" Type="http://schemas.openxmlformats.org/officeDocument/2006/relationships/tags" Target="../tags/tag56.xml"/><Relationship Id="rId6" Type="http://schemas.openxmlformats.org/officeDocument/2006/relationships/tags" Target="../tags/tag61.xml"/><Relationship Id="rId11" Type="http://schemas.openxmlformats.org/officeDocument/2006/relationships/slideLayout" Target="../slideLayouts/slideLayout7.xml"/><Relationship Id="rId5" Type="http://schemas.openxmlformats.org/officeDocument/2006/relationships/tags" Target="../tags/tag60.xml"/><Relationship Id="rId23" Type="http://schemas.openxmlformats.org/officeDocument/2006/relationships/image" Target="../media/image50.png"/><Relationship Id="rId10" Type="http://schemas.openxmlformats.org/officeDocument/2006/relationships/tags" Target="../tags/tag65.xml"/><Relationship Id="rId19" Type="http://schemas.openxmlformats.org/officeDocument/2006/relationships/image" Target="../media/image400.png"/><Relationship Id="rId4" Type="http://schemas.openxmlformats.org/officeDocument/2006/relationships/tags" Target="../tags/tag59.xml"/><Relationship Id="rId9" Type="http://schemas.openxmlformats.org/officeDocument/2006/relationships/tags" Target="../tags/tag64.xml"/><Relationship Id="rId22" Type="http://schemas.openxmlformats.org/officeDocument/2006/relationships/image" Target="../media/image49.png"/></Relationships>
</file>

<file path=ppt/slides/_rels/slide13.xml.rels><?xml version="1.0" encoding="UTF-8" standalone="yes"?>
<Relationships xmlns="http://schemas.openxmlformats.org/package/2006/relationships"><Relationship Id="rId8" Type="http://schemas.openxmlformats.org/officeDocument/2006/relationships/tags" Target="../tags/tag73.xml"/><Relationship Id="rId13" Type="http://schemas.openxmlformats.org/officeDocument/2006/relationships/image" Target="../media/image44.png"/><Relationship Id="rId18" Type="http://schemas.openxmlformats.org/officeDocument/2006/relationships/image" Target="../media/image53.png"/><Relationship Id="rId3" Type="http://schemas.openxmlformats.org/officeDocument/2006/relationships/tags" Target="../tags/tag68.xml"/><Relationship Id="rId21" Type="http://schemas.openxmlformats.org/officeDocument/2006/relationships/image" Target="../media/image480.png"/><Relationship Id="rId7" Type="http://schemas.openxmlformats.org/officeDocument/2006/relationships/tags" Target="../tags/tag72.xml"/><Relationship Id="rId12" Type="http://schemas.openxmlformats.org/officeDocument/2006/relationships/image" Target="../media/image43.png"/><Relationship Id="rId17" Type="http://schemas.openxmlformats.org/officeDocument/2006/relationships/image" Target="../media/image52.png"/><Relationship Id="rId2" Type="http://schemas.openxmlformats.org/officeDocument/2006/relationships/tags" Target="../tags/tag67.xml"/><Relationship Id="rId16" Type="http://schemas.openxmlformats.org/officeDocument/2006/relationships/image" Target="../media/image51.png"/><Relationship Id="rId1" Type="http://schemas.openxmlformats.org/officeDocument/2006/relationships/tags" Target="../tags/tag66.xml"/><Relationship Id="rId6" Type="http://schemas.openxmlformats.org/officeDocument/2006/relationships/tags" Target="../tags/tag71.xml"/><Relationship Id="rId11" Type="http://schemas.openxmlformats.org/officeDocument/2006/relationships/slideLayout" Target="../slideLayouts/slideLayout7.xml"/><Relationship Id="rId24" Type="http://schemas.openxmlformats.org/officeDocument/2006/relationships/image" Target="../media/image56.png"/><Relationship Id="rId5" Type="http://schemas.openxmlformats.org/officeDocument/2006/relationships/tags" Target="../tags/tag70.xml"/><Relationship Id="rId15" Type="http://schemas.openxmlformats.org/officeDocument/2006/relationships/image" Target="../media/image50.png"/><Relationship Id="rId23" Type="http://schemas.openxmlformats.org/officeDocument/2006/relationships/image" Target="../media/image55.png"/><Relationship Id="rId10" Type="http://schemas.openxmlformats.org/officeDocument/2006/relationships/tags" Target="../tags/tag75.xml"/><Relationship Id="rId4" Type="http://schemas.openxmlformats.org/officeDocument/2006/relationships/tags" Target="../tags/tag69.xml"/><Relationship Id="rId9" Type="http://schemas.openxmlformats.org/officeDocument/2006/relationships/tags" Target="../tags/tag74.xml"/><Relationship Id="rId14" Type="http://schemas.openxmlformats.org/officeDocument/2006/relationships/image" Target="../media/image45.png"/><Relationship Id="rId22" Type="http://schemas.openxmlformats.org/officeDocument/2006/relationships/image" Target="../media/image54.png"/></Relationships>
</file>

<file path=ppt/slides/_rels/slide14.xml.rels><?xml version="1.0" encoding="UTF-8" standalone="yes"?>
<Relationships xmlns="http://schemas.openxmlformats.org/package/2006/relationships"><Relationship Id="rId8" Type="http://schemas.openxmlformats.org/officeDocument/2006/relationships/tags" Target="../tags/tag83.xml"/><Relationship Id="rId13" Type="http://schemas.openxmlformats.org/officeDocument/2006/relationships/image" Target="../media/image59.png"/><Relationship Id="rId3" Type="http://schemas.openxmlformats.org/officeDocument/2006/relationships/tags" Target="../tags/tag78.xml"/><Relationship Id="rId21" Type="http://schemas.openxmlformats.org/officeDocument/2006/relationships/image" Target="../media/image64.png"/><Relationship Id="rId7" Type="http://schemas.openxmlformats.org/officeDocument/2006/relationships/tags" Target="../tags/tag82.xml"/><Relationship Id="rId12" Type="http://schemas.openxmlformats.org/officeDocument/2006/relationships/image" Target="../media/image58.png"/><Relationship Id="rId2" Type="http://schemas.openxmlformats.org/officeDocument/2006/relationships/tags" Target="../tags/tag77.xml"/><Relationship Id="rId16" Type="http://schemas.openxmlformats.org/officeDocument/2006/relationships/image" Target="../media/image62.png"/><Relationship Id="rId20" Type="http://schemas.openxmlformats.org/officeDocument/2006/relationships/image" Target="../media/image63.png"/><Relationship Id="rId1" Type="http://schemas.openxmlformats.org/officeDocument/2006/relationships/tags" Target="../tags/tag76.xml"/><Relationship Id="rId6" Type="http://schemas.openxmlformats.org/officeDocument/2006/relationships/tags" Target="../tags/tag81.xml"/><Relationship Id="rId11" Type="http://schemas.openxmlformats.org/officeDocument/2006/relationships/image" Target="../media/image57.png"/><Relationship Id="rId5" Type="http://schemas.openxmlformats.org/officeDocument/2006/relationships/tags" Target="../tags/tag80.xml"/><Relationship Id="rId15" Type="http://schemas.openxmlformats.org/officeDocument/2006/relationships/image" Target="../media/image61.png"/><Relationship Id="rId10" Type="http://schemas.openxmlformats.org/officeDocument/2006/relationships/slideLayout" Target="../slideLayouts/slideLayout7.xml"/><Relationship Id="rId19" Type="http://schemas.openxmlformats.org/officeDocument/2006/relationships/image" Target="../media/image860.png"/><Relationship Id="rId4" Type="http://schemas.openxmlformats.org/officeDocument/2006/relationships/tags" Target="../tags/tag79.xml"/><Relationship Id="rId9" Type="http://schemas.openxmlformats.org/officeDocument/2006/relationships/tags" Target="../tags/tag84.xml"/><Relationship Id="rId14" Type="http://schemas.openxmlformats.org/officeDocument/2006/relationships/image" Target="../media/image60.png"/><Relationship Id="rId22" Type="http://schemas.openxmlformats.org/officeDocument/2006/relationships/image" Target="../media/image65.png"/></Relationships>
</file>

<file path=ppt/slides/_rels/slide15.xml.rels><?xml version="1.0" encoding="UTF-8" standalone="yes"?>
<Relationships xmlns="http://schemas.openxmlformats.org/package/2006/relationships"><Relationship Id="rId13" Type="http://schemas.openxmlformats.org/officeDocument/2006/relationships/image" Target="../media/image68.png"/><Relationship Id="rId3" Type="http://schemas.openxmlformats.org/officeDocument/2006/relationships/tags" Target="../tags/tag87.xml"/><Relationship Id="rId12" Type="http://schemas.openxmlformats.org/officeDocument/2006/relationships/image" Target="../media/image63.png"/><Relationship Id="rId2" Type="http://schemas.openxmlformats.org/officeDocument/2006/relationships/tags" Target="../tags/tag86.xml"/><Relationship Id="rId1" Type="http://schemas.openxmlformats.org/officeDocument/2006/relationships/tags" Target="../tags/tag85.xml"/><Relationship Id="rId6" Type="http://schemas.openxmlformats.org/officeDocument/2006/relationships/slideLayout" Target="../slideLayouts/slideLayout7.xml"/><Relationship Id="rId11" Type="http://schemas.openxmlformats.org/officeDocument/2006/relationships/image" Target="../media/image67.png"/><Relationship Id="rId5" Type="http://schemas.openxmlformats.org/officeDocument/2006/relationships/tags" Target="../tags/tag89.xml"/><Relationship Id="rId10" Type="http://schemas.openxmlformats.org/officeDocument/2006/relationships/image" Target="../media/image66.png"/><Relationship Id="rId4" Type="http://schemas.openxmlformats.org/officeDocument/2006/relationships/tags" Target="../tags/tag88.xml"/><Relationship Id="rId9" Type="http://schemas.openxmlformats.org/officeDocument/2006/relationships/image" Target="../media/image910.png"/><Relationship Id="rId14" Type="http://schemas.openxmlformats.org/officeDocument/2006/relationships/image" Target="../media/image69.png"/></Relationships>
</file>

<file path=ppt/slides/_rels/slide16.xml.rels><?xml version="1.0" encoding="UTF-8" standalone="yes"?>
<Relationships xmlns="http://schemas.openxmlformats.org/package/2006/relationships"><Relationship Id="rId8" Type="http://schemas.openxmlformats.org/officeDocument/2006/relationships/image" Target="../media/image96.png"/><Relationship Id="rId13" Type="http://schemas.openxmlformats.org/officeDocument/2006/relationships/image" Target="../media/image72.png"/><Relationship Id="rId3" Type="http://schemas.openxmlformats.org/officeDocument/2006/relationships/tags" Target="../tags/tag92.xml"/><Relationship Id="rId12" Type="http://schemas.openxmlformats.org/officeDocument/2006/relationships/image" Target="../media/image71.png"/><Relationship Id="rId2" Type="http://schemas.openxmlformats.org/officeDocument/2006/relationships/tags" Target="../tags/tag91.xml"/><Relationship Id="rId1" Type="http://schemas.openxmlformats.org/officeDocument/2006/relationships/tags" Target="../tags/tag90.xml"/><Relationship Id="rId11" Type="http://schemas.openxmlformats.org/officeDocument/2006/relationships/image" Target="../media/image70.png"/><Relationship Id="rId5" Type="http://schemas.openxmlformats.org/officeDocument/2006/relationships/slideLayout" Target="../slideLayouts/slideLayout7.xml"/><Relationship Id="rId10" Type="http://schemas.openxmlformats.org/officeDocument/2006/relationships/image" Target="../media/image97.png"/><Relationship Id="rId4" Type="http://schemas.openxmlformats.org/officeDocument/2006/relationships/tags" Target="../tags/tag93.xml"/><Relationship Id="rId9" Type="http://schemas.openxmlformats.org/officeDocument/2006/relationships/image" Target="../media/image69.png"/></Relationships>
</file>

<file path=ppt/slides/_rels/slide17.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tags" Target="../tags/tag96.xml"/><Relationship Id="rId7" Type="http://schemas.openxmlformats.org/officeDocument/2006/relationships/image" Target="../media/image101.png"/><Relationship Id="rId2" Type="http://schemas.openxmlformats.org/officeDocument/2006/relationships/tags" Target="../tags/tag95.xml"/><Relationship Id="rId1" Type="http://schemas.openxmlformats.org/officeDocument/2006/relationships/tags" Target="../tags/tag94.xml"/><Relationship Id="rId10" Type="http://schemas.openxmlformats.org/officeDocument/2006/relationships/image" Target="../media/image73.png"/><Relationship Id="rId4" Type="http://schemas.openxmlformats.org/officeDocument/2006/relationships/slideLayout" Target="../slideLayouts/slideLayout7.xml"/><Relationship Id="rId9" Type="http://schemas.openxmlformats.org/officeDocument/2006/relationships/image" Target="../media/image72.png"/></Relationships>
</file>

<file path=ppt/slides/_rels/slide18.xml.rels><?xml version="1.0" encoding="UTF-8" standalone="yes"?>
<Relationships xmlns="http://schemas.openxmlformats.org/package/2006/relationships"><Relationship Id="rId8" Type="http://schemas.openxmlformats.org/officeDocument/2006/relationships/image" Target="../media/image74.jpeg"/><Relationship Id="rId18" Type="http://schemas.openxmlformats.org/officeDocument/2006/relationships/image" Target="../media/image78.png"/><Relationship Id="rId3" Type="http://schemas.openxmlformats.org/officeDocument/2006/relationships/tags" Target="../tags/tag99.xml"/><Relationship Id="rId7" Type="http://schemas.openxmlformats.org/officeDocument/2006/relationships/image" Target="../media/image490.png"/><Relationship Id="rId12" Type="http://schemas.openxmlformats.org/officeDocument/2006/relationships/image" Target="../media/image11.png"/><Relationship Id="rId17" Type="http://schemas.openxmlformats.org/officeDocument/2006/relationships/image" Target="../media/image77.png"/><Relationship Id="rId2" Type="http://schemas.openxmlformats.org/officeDocument/2006/relationships/tags" Target="../tags/tag98.xml"/><Relationship Id="rId16" Type="http://schemas.openxmlformats.org/officeDocument/2006/relationships/image" Target="../media/image76.png"/><Relationship Id="rId20" Type="http://schemas.openxmlformats.org/officeDocument/2006/relationships/image" Target="../media/image80.png"/><Relationship Id="rId1" Type="http://schemas.openxmlformats.org/officeDocument/2006/relationships/tags" Target="../tags/tag97.xml"/><Relationship Id="rId6" Type="http://schemas.openxmlformats.org/officeDocument/2006/relationships/slideLayout" Target="../slideLayouts/slideLayout7.xml"/><Relationship Id="rId11" Type="http://schemas.openxmlformats.org/officeDocument/2006/relationships/image" Target="../media/image10.png"/><Relationship Id="rId5" Type="http://schemas.openxmlformats.org/officeDocument/2006/relationships/tags" Target="../tags/tag101.xml"/><Relationship Id="rId15" Type="http://schemas.openxmlformats.org/officeDocument/2006/relationships/image" Target="../media/image106.png"/><Relationship Id="rId10" Type="http://schemas.openxmlformats.org/officeDocument/2006/relationships/image" Target="../media/image7.png"/><Relationship Id="rId19" Type="http://schemas.openxmlformats.org/officeDocument/2006/relationships/image" Target="../media/image79.png"/><Relationship Id="rId4" Type="http://schemas.openxmlformats.org/officeDocument/2006/relationships/tags" Target="../tags/tag100.xml"/><Relationship Id="rId9" Type="http://schemas.openxmlformats.org/officeDocument/2006/relationships/image" Target="../media/image75.jpeg"/></Relationships>
</file>

<file path=ppt/slides/_rels/slide2.xml.rels><?xml version="1.0" encoding="UTF-8" standalone="yes"?>
<Relationships xmlns="http://schemas.openxmlformats.org/package/2006/relationships"><Relationship Id="rId13" Type="http://schemas.openxmlformats.org/officeDocument/2006/relationships/tags" Target="../tags/tag25.xml"/><Relationship Id="rId18" Type="http://schemas.openxmlformats.org/officeDocument/2006/relationships/image" Target="../media/image7.png"/><Relationship Id="rId26" Type="http://schemas.openxmlformats.org/officeDocument/2006/relationships/image" Target="../media/image15.png"/><Relationship Id="rId3" Type="http://schemas.openxmlformats.org/officeDocument/2006/relationships/tags" Target="../tags/tag15.xml"/><Relationship Id="rId21" Type="http://schemas.openxmlformats.org/officeDocument/2006/relationships/image" Target="../media/image9.png"/><Relationship Id="rId7" Type="http://schemas.openxmlformats.org/officeDocument/2006/relationships/tags" Target="../tags/tag19.xml"/><Relationship Id="rId12" Type="http://schemas.openxmlformats.org/officeDocument/2006/relationships/tags" Target="../tags/tag24.xml"/><Relationship Id="rId17" Type="http://schemas.openxmlformats.org/officeDocument/2006/relationships/image" Target="../media/image16.jpeg"/><Relationship Id="rId25" Type="http://schemas.openxmlformats.org/officeDocument/2006/relationships/image" Target="../media/image13.png"/><Relationship Id="rId33" Type="http://schemas.openxmlformats.org/officeDocument/2006/relationships/image" Target="../media/image20.png"/><Relationship Id="rId2" Type="http://schemas.openxmlformats.org/officeDocument/2006/relationships/tags" Target="../tags/tag14.xml"/><Relationship Id="rId16" Type="http://schemas.openxmlformats.org/officeDocument/2006/relationships/image" Target="../media/image5.gif"/><Relationship Id="rId20" Type="http://schemas.openxmlformats.org/officeDocument/2006/relationships/image" Target="../media/image1.png"/><Relationship Id="rId29" Type="http://schemas.openxmlformats.org/officeDocument/2006/relationships/image" Target="../media/image4.png"/><Relationship Id="rId1" Type="http://schemas.openxmlformats.org/officeDocument/2006/relationships/tags" Target="../tags/tag13.xml"/><Relationship Id="rId6" Type="http://schemas.openxmlformats.org/officeDocument/2006/relationships/tags" Target="../tags/tag18.xml"/><Relationship Id="rId11" Type="http://schemas.openxmlformats.org/officeDocument/2006/relationships/tags" Target="../tags/tag23.xml"/><Relationship Id="rId24" Type="http://schemas.openxmlformats.org/officeDocument/2006/relationships/image" Target="../media/image12.png"/><Relationship Id="rId32" Type="http://schemas.openxmlformats.org/officeDocument/2006/relationships/image" Target="../media/image19.png"/><Relationship Id="rId5" Type="http://schemas.openxmlformats.org/officeDocument/2006/relationships/tags" Target="../tags/tag17.xml"/><Relationship Id="rId15" Type="http://schemas.openxmlformats.org/officeDocument/2006/relationships/slideLayout" Target="../slideLayouts/slideLayout7.xml"/><Relationship Id="rId23" Type="http://schemas.openxmlformats.org/officeDocument/2006/relationships/image" Target="../media/image11.png"/><Relationship Id="rId28" Type="http://schemas.openxmlformats.org/officeDocument/2006/relationships/image" Target="../media/image3.png"/><Relationship Id="rId10" Type="http://schemas.openxmlformats.org/officeDocument/2006/relationships/tags" Target="../tags/tag22.xml"/><Relationship Id="rId19" Type="http://schemas.openxmlformats.org/officeDocument/2006/relationships/image" Target="../media/image8.png"/><Relationship Id="rId31" Type="http://schemas.openxmlformats.org/officeDocument/2006/relationships/image" Target="../media/image18.png"/><Relationship Id="rId4" Type="http://schemas.openxmlformats.org/officeDocument/2006/relationships/tags" Target="../tags/tag16.xml"/><Relationship Id="rId9" Type="http://schemas.openxmlformats.org/officeDocument/2006/relationships/tags" Target="../tags/tag21.xml"/><Relationship Id="rId14" Type="http://schemas.openxmlformats.org/officeDocument/2006/relationships/tags" Target="../tags/tag26.xml"/><Relationship Id="rId22" Type="http://schemas.openxmlformats.org/officeDocument/2006/relationships/image" Target="../media/image10.png"/><Relationship Id="rId27" Type="http://schemas.openxmlformats.org/officeDocument/2006/relationships/image" Target="../media/image2.png"/><Relationship Id="rId30" Type="http://schemas.openxmlformats.org/officeDocument/2006/relationships/image" Target="../media/image17.png"/><Relationship Id="rId8" Type="http://schemas.openxmlformats.org/officeDocument/2006/relationships/tags" Target="../tags/tag20.xml"/></Relationships>
</file>

<file path=ppt/slides/_rels/slide3.xml.rels><?xml version="1.0" encoding="UTF-8" standalone="yes"?>
<Relationships xmlns="http://schemas.openxmlformats.org/package/2006/relationships"><Relationship Id="rId8" Type="http://schemas.openxmlformats.org/officeDocument/2006/relationships/tags" Target="../tags/tag34.xml"/><Relationship Id="rId13" Type="http://schemas.openxmlformats.org/officeDocument/2006/relationships/image" Target="../media/image4.png"/><Relationship Id="rId3" Type="http://schemas.openxmlformats.org/officeDocument/2006/relationships/tags" Target="../tags/tag29.xml"/><Relationship Id="rId7" Type="http://schemas.openxmlformats.org/officeDocument/2006/relationships/tags" Target="../tags/tag33.xml"/><Relationship Id="rId12" Type="http://schemas.openxmlformats.org/officeDocument/2006/relationships/image" Target="../media/image3.png"/><Relationship Id="rId17" Type="http://schemas.openxmlformats.org/officeDocument/2006/relationships/image" Target="../media/image24.png"/><Relationship Id="rId2" Type="http://schemas.openxmlformats.org/officeDocument/2006/relationships/tags" Target="../tags/tag28.xml"/><Relationship Id="rId16" Type="http://schemas.openxmlformats.org/officeDocument/2006/relationships/image" Target="../media/image23.png"/><Relationship Id="rId1" Type="http://schemas.openxmlformats.org/officeDocument/2006/relationships/tags" Target="../tags/tag27.xml"/><Relationship Id="rId6" Type="http://schemas.openxmlformats.org/officeDocument/2006/relationships/tags" Target="../tags/tag32.xml"/><Relationship Id="rId11" Type="http://schemas.openxmlformats.org/officeDocument/2006/relationships/image" Target="../media/image2.png"/><Relationship Id="rId5" Type="http://schemas.openxmlformats.org/officeDocument/2006/relationships/tags" Target="../tags/tag31.xml"/><Relationship Id="rId15" Type="http://schemas.openxmlformats.org/officeDocument/2006/relationships/image" Target="../media/image22.png"/><Relationship Id="rId10" Type="http://schemas.openxmlformats.org/officeDocument/2006/relationships/image" Target="../media/image1.png"/><Relationship Id="rId4" Type="http://schemas.openxmlformats.org/officeDocument/2006/relationships/tags" Target="../tags/tag30.xml"/><Relationship Id="rId9" Type="http://schemas.openxmlformats.org/officeDocument/2006/relationships/slideLayout" Target="../slideLayouts/slideLayout7.xml"/><Relationship Id="rId14" Type="http://schemas.openxmlformats.org/officeDocument/2006/relationships/image" Target="../media/image21.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5.xml"/><Relationship Id="rId6" Type="http://schemas.openxmlformats.org/officeDocument/2006/relationships/image" Target="../media/image25.png"/><Relationship Id="rId5" Type="http://schemas.openxmlformats.org/officeDocument/2006/relationships/image" Target="../media/image34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slideLayout" Target="../slideLayouts/slideLayout7.xml"/><Relationship Id="rId13" Type="http://schemas.openxmlformats.org/officeDocument/2006/relationships/image" Target="../media/image27.png"/><Relationship Id="rId18" Type="http://schemas.openxmlformats.org/officeDocument/2006/relationships/image" Target="../media/image32.png"/><Relationship Id="rId3" Type="http://schemas.openxmlformats.org/officeDocument/2006/relationships/tags" Target="../tags/tag38.xml"/><Relationship Id="rId7" Type="http://schemas.openxmlformats.org/officeDocument/2006/relationships/tags" Target="../tags/tag42.xml"/><Relationship Id="rId12" Type="http://schemas.openxmlformats.org/officeDocument/2006/relationships/image" Target="../media/image26.png"/><Relationship Id="rId17" Type="http://schemas.openxmlformats.org/officeDocument/2006/relationships/image" Target="../media/image31.png"/><Relationship Id="rId2" Type="http://schemas.openxmlformats.org/officeDocument/2006/relationships/tags" Target="../tags/tag37.xml"/><Relationship Id="rId16" Type="http://schemas.openxmlformats.org/officeDocument/2006/relationships/image" Target="../media/image30.png"/><Relationship Id="rId1" Type="http://schemas.openxmlformats.org/officeDocument/2006/relationships/tags" Target="../tags/tag36.xml"/><Relationship Id="rId6" Type="http://schemas.openxmlformats.org/officeDocument/2006/relationships/tags" Target="../tags/tag41.xml"/><Relationship Id="rId11" Type="http://schemas.openxmlformats.org/officeDocument/2006/relationships/image" Target="../media/image160.png"/><Relationship Id="rId5" Type="http://schemas.openxmlformats.org/officeDocument/2006/relationships/tags" Target="../tags/tag40.xml"/><Relationship Id="rId15" Type="http://schemas.openxmlformats.org/officeDocument/2006/relationships/image" Target="../media/image29.png"/><Relationship Id="rId4" Type="http://schemas.openxmlformats.org/officeDocument/2006/relationships/tags" Target="../tags/tag39.xml"/><Relationship Id="rId1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860032" y="1412776"/>
            <a:ext cx="2088232" cy="1513885"/>
            <a:chOff x="5148064" y="1628800"/>
            <a:chExt cx="2714018" cy="2089949"/>
          </a:xfrm>
        </p:grpSpPr>
        <p:cxnSp>
          <p:nvCxnSpPr>
            <p:cNvPr id="3" name="Straight Connector 2"/>
            <p:cNvCxnSpPr/>
            <p:nvPr/>
          </p:nvCxnSpPr>
          <p:spPr>
            <a:xfrm>
              <a:off x="5364088" y="1628800"/>
              <a:ext cx="0" cy="18722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5364088" y="3501008"/>
              <a:ext cx="244827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custDataLst>
                <p:tags r:id="rId9"/>
              </p:custDataLst>
            </p:nvPr>
          </p:nvPicPr>
          <p:blipFill>
            <a:blip r:embed="rId14" cstate="print">
              <a:extLst>
                <a:ext uri="{28A0092B-C50C-407E-A947-70E740481C1C}">
                  <a14:useLocalDpi xmlns:a14="http://schemas.microsoft.com/office/drawing/2010/main" val="0"/>
                </a:ext>
              </a:extLst>
            </a:blip>
            <a:stretch>
              <a:fillRect/>
            </a:stretch>
          </p:blipFill>
          <p:spPr>
            <a:xfrm>
              <a:off x="7740352" y="3573016"/>
              <a:ext cx="121730" cy="145733"/>
            </a:xfrm>
            <a:prstGeom prst="rect">
              <a:avLst/>
            </a:prstGeom>
          </p:spPr>
        </p:pic>
        <p:pic>
          <p:nvPicPr>
            <p:cNvPr id="6" name="Picture 5"/>
            <p:cNvPicPr>
              <a:picLocks noChangeAspect="1"/>
            </p:cNvPicPr>
            <p:nvPr>
              <p:custDataLst>
                <p:tags r:id="rId10"/>
              </p:custDataLst>
            </p:nvPr>
          </p:nvPicPr>
          <p:blipFill>
            <a:blip r:embed="rId15" cstate="print">
              <a:extLst>
                <a:ext uri="{28A0092B-C50C-407E-A947-70E740481C1C}">
                  <a14:useLocalDpi xmlns:a14="http://schemas.microsoft.com/office/drawing/2010/main" val="0"/>
                </a:ext>
              </a:extLst>
            </a:blip>
            <a:stretch>
              <a:fillRect/>
            </a:stretch>
          </p:blipFill>
          <p:spPr>
            <a:xfrm>
              <a:off x="5148064" y="1700808"/>
              <a:ext cx="164592" cy="162878"/>
            </a:xfrm>
            <a:prstGeom prst="rect">
              <a:avLst/>
            </a:prstGeom>
          </p:spPr>
        </p:pic>
        <p:sp>
          <p:nvSpPr>
            <p:cNvPr id="7" name="Oval 6"/>
            <p:cNvSpPr/>
            <p:nvPr/>
          </p:nvSpPr>
          <p:spPr>
            <a:xfrm>
              <a:off x="5868144" y="2996952"/>
              <a:ext cx="72008" cy="72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Oval 7"/>
            <p:cNvSpPr/>
            <p:nvPr/>
          </p:nvSpPr>
          <p:spPr>
            <a:xfrm>
              <a:off x="7164288" y="2204864"/>
              <a:ext cx="72008" cy="72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Freeform 8"/>
            <p:cNvSpPr/>
            <p:nvPr/>
          </p:nvSpPr>
          <p:spPr>
            <a:xfrm>
              <a:off x="5907741" y="2184989"/>
              <a:ext cx="1299883" cy="863011"/>
            </a:xfrm>
            <a:custGeom>
              <a:avLst/>
              <a:gdLst>
                <a:gd name="connsiteX0" fmla="*/ 0 w 1299883"/>
                <a:gd name="connsiteY0" fmla="*/ 863011 h 863011"/>
                <a:gd name="connsiteX1" fmla="*/ 26894 w 1299883"/>
                <a:gd name="connsiteY1" fmla="*/ 629929 h 863011"/>
                <a:gd name="connsiteX2" fmla="*/ 134471 w 1299883"/>
                <a:gd name="connsiteY2" fmla="*/ 477529 h 863011"/>
                <a:gd name="connsiteX3" fmla="*/ 251012 w 1299883"/>
                <a:gd name="connsiteY3" fmla="*/ 325129 h 863011"/>
                <a:gd name="connsiteX4" fmla="*/ 439271 w 1299883"/>
                <a:gd name="connsiteY4" fmla="*/ 136870 h 863011"/>
                <a:gd name="connsiteX5" fmla="*/ 609600 w 1299883"/>
                <a:gd name="connsiteY5" fmla="*/ 56187 h 863011"/>
                <a:gd name="connsiteX6" fmla="*/ 806824 w 1299883"/>
                <a:gd name="connsiteY6" fmla="*/ 2399 h 863011"/>
                <a:gd name="connsiteX7" fmla="*/ 1004047 w 1299883"/>
                <a:gd name="connsiteY7" fmla="*/ 11364 h 863011"/>
                <a:gd name="connsiteX8" fmla="*/ 1129553 w 1299883"/>
                <a:gd name="connsiteY8" fmla="*/ 29293 h 863011"/>
                <a:gd name="connsiteX9" fmla="*/ 1299883 w 1299883"/>
                <a:gd name="connsiteY9" fmla="*/ 65152 h 863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99883" h="863011">
                  <a:moveTo>
                    <a:pt x="0" y="863011"/>
                  </a:moveTo>
                  <a:cubicBezTo>
                    <a:pt x="2241" y="778593"/>
                    <a:pt x="4482" y="694176"/>
                    <a:pt x="26894" y="629929"/>
                  </a:cubicBezTo>
                  <a:cubicBezTo>
                    <a:pt x="49306" y="565682"/>
                    <a:pt x="97118" y="528329"/>
                    <a:pt x="134471" y="477529"/>
                  </a:cubicBezTo>
                  <a:cubicBezTo>
                    <a:pt x="171824" y="426729"/>
                    <a:pt x="200212" y="381905"/>
                    <a:pt x="251012" y="325129"/>
                  </a:cubicBezTo>
                  <a:cubicBezTo>
                    <a:pt x="301812" y="268352"/>
                    <a:pt x="379506" y="181694"/>
                    <a:pt x="439271" y="136870"/>
                  </a:cubicBezTo>
                  <a:cubicBezTo>
                    <a:pt x="499036" y="92046"/>
                    <a:pt x="548341" y="78599"/>
                    <a:pt x="609600" y="56187"/>
                  </a:cubicBezTo>
                  <a:cubicBezTo>
                    <a:pt x="670859" y="33775"/>
                    <a:pt x="741083" y="9869"/>
                    <a:pt x="806824" y="2399"/>
                  </a:cubicBezTo>
                  <a:cubicBezTo>
                    <a:pt x="872565" y="-5071"/>
                    <a:pt x="950259" y="6882"/>
                    <a:pt x="1004047" y="11364"/>
                  </a:cubicBezTo>
                  <a:cubicBezTo>
                    <a:pt x="1057835" y="15846"/>
                    <a:pt x="1080247" y="20328"/>
                    <a:pt x="1129553" y="29293"/>
                  </a:cubicBezTo>
                  <a:cubicBezTo>
                    <a:pt x="1178859" y="38258"/>
                    <a:pt x="1239371" y="51705"/>
                    <a:pt x="1299883" y="65152"/>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a:ea typeface="+mn-ea"/>
                <a:cs typeface="+mn-cs"/>
              </a:endParaRPr>
            </a:p>
          </p:txBody>
        </p:sp>
        <p:pic>
          <p:nvPicPr>
            <p:cNvPr id="10" name="Picture 9"/>
            <p:cNvPicPr>
              <a:picLocks noChangeAspect="1"/>
            </p:cNvPicPr>
            <p:nvPr>
              <p:custDataLst>
                <p:tags r:id="rId11"/>
              </p:custDataLst>
            </p:nvPr>
          </p:nvPicPr>
          <p:blipFill>
            <a:blip r:embed="rId16" cstate="print">
              <a:extLst>
                <a:ext uri="{28A0092B-C50C-407E-A947-70E740481C1C}">
                  <a14:useLocalDpi xmlns:a14="http://schemas.microsoft.com/office/drawing/2010/main" val="0"/>
                </a:ext>
              </a:extLst>
            </a:blip>
            <a:stretch>
              <a:fillRect/>
            </a:stretch>
          </p:blipFill>
          <p:spPr>
            <a:xfrm>
              <a:off x="5724128" y="3140968"/>
              <a:ext cx="441960" cy="179832"/>
            </a:xfrm>
            <a:prstGeom prst="rect">
              <a:avLst/>
            </a:prstGeom>
          </p:spPr>
        </p:pic>
        <p:pic>
          <p:nvPicPr>
            <p:cNvPr id="11" name="Picture 10"/>
            <p:cNvPicPr>
              <a:picLocks noChangeAspect="1"/>
            </p:cNvPicPr>
            <p:nvPr>
              <p:custDataLst>
                <p:tags r:id="rId12"/>
              </p:custDataLst>
            </p:nvPr>
          </p:nvPicPr>
          <p:blipFill>
            <a:blip r:embed="rId17" cstate="print">
              <a:extLst>
                <a:ext uri="{28A0092B-C50C-407E-A947-70E740481C1C}">
                  <a14:useLocalDpi xmlns:a14="http://schemas.microsoft.com/office/drawing/2010/main" val="0"/>
                </a:ext>
              </a:extLst>
            </a:blip>
            <a:stretch>
              <a:fillRect/>
            </a:stretch>
          </p:blipFill>
          <p:spPr>
            <a:xfrm>
              <a:off x="7020272" y="1916832"/>
              <a:ext cx="446532" cy="179832"/>
            </a:xfrm>
            <a:prstGeom prst="rect">
              <a:avLst/>
            </a:prstGeom>
          </p:spPr>
        </p:pic>
        <p:cxnSp>
          <p:nvCxnSpPr>
            <p:cNvPr id="12" name="Straight Arrow Connector 11"/>
            <p:cNvCxnSpPr>
              <a:stCxn id="9" idx="3"/>
              <a:endCxn id="9" idx="4"/>
            </p:cNvCxnSpPr>
            <p:nvPr/>
          </p:nvCxnSpPr>
          <p:spPr>
            <a:xfrm flipV="1">
              <a:off x="6158753" y="2321859"/>
              <a:ext cx="188259" cy="188259"/>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sp>
        <p:nvSpPr>
          <p:cNvPr id="13" name="TextBox 12"/>
          <p:cNvSpPr txBox="1"/>
          <p:nvPr/>
        </p:nvSpPr>
        <p:spPr>
          <a:xfrm>
            <a:off x="2051720" y="404664"/>
            <a:ext cx="561662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Calibri"/>
                <a:ea typeface="+mn-ea"/>
                <a:cs typeface="+mn-cs"/>
              </a:rPr>
              <a:t>Deje v plynoch: práca a teplo súčasne</a:t>
            </a:r>
          </a:p>
        </p:txBody>
      </p:sp>
      <p:grpSp>
        <p:nvGrpSpPr>
          <p:cNvPr id="14" name="Group 13"/>
          <p:cNvGrpSpPr/>
          <p:nvPr/>
        </p:nvGrpSpPr>
        <p:grpSpPr>
          <a:xfrm>
            <a:off x="827584" y="908720"/>
            <a:ext cx="3251026" cy="1944216"/>
            <a:chOff x="240854" y="1268760"/>
            <a:chExt cx="4331146" cy="2592288"/>
          </a:xfrm>
        </p:grpSpPr>
        <p:grpSp>
          <p:nvGrpSpPr>
            <p:cNvPr id="15" name="Group 14"/>
            <p:cNvGrpSpPr/>
            <p:nvPr/>
          </p:nvGrpSpPr>
          <p:grpSpPr>
            <a:xfrm>
              <a:off x="240854" y="1268760"/>
              <a:ext cx="4331146" cy="2592288"/>
              <a:chOff x="323529" y="764704"/>
              <a:chExt cx="6984775" cy="3929445"/>
            </a:xfrm>
          </p:grpSpPr>
          <p:pic>
            <p:nvPicPr>
              <p:cNvPr id="17" name="Picture 16" descr="http://www.disneyclips.com/imagesnewb4/imageslwrakr01/clipsneezy3.gif"/>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l="15274"/>
              <a:stretch/>
            </p:blipFill>
            <p:spPr bwMode="auto">
              <a:xfrm>
                <a:off x="5722503" y="1634563"/>
                <a:ext cx="1585801" cy="1870112"/>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3"/>
              <p:cNvSpPr/>
              <p:nvPr/>
            </p:nvSpPr>
            <p:spPr>
              <a:xfrm>
                <a:off x="1849882" y="2194299"/>
                <a:ext cx="3344537" cy="1518944"/>
              </a:xfrm>
              <a:custGeom>
                <a:avLst/>
                <a:gdLst>
                  <a:gd name="connsiteX0" fmla="*/ 0 w 2736304"/>
                  <a:gd name="connsiteY0" fmla="*/ 0 h 1224136"/>
                  <a:gd name="connsiteX1" fmla="*/ 2736304 w 2736304"/>
                  <a:gd name="connsiteY1" fmla="*/ 0 h 1224136"/>
                  <a:gd name="connsiteX2" fmla="*/ 2736304 w 2736304"/>
                  <a:gd name="connsiteY2" fmla="*/ 1224136 h 1224136"/>
                  <a:gd name="connsiteX3" fmla="*/ 0 w 2736304"/>
                  <a:gd name="connsiteY3" fmla="*/ 1224136 h 1224136"/>
                  <a:gd name="connsiteX4" fmla="*/ 0 w 2736304"/>
                  <a:gd name="connsiteY4" fmla="*/ 0 h 1224136"/>
                  <a:gd name="connsiteX0" fmla="*/ 0 w 2739677"/>
                  <a:gd name="connsiteY0" fmla="*/ 0 h 1224136"/>
                  <a:gd name="connsiteX1" fmla="*/ 2736304 w 2739677"/>
                  <a:gd name="connsiteY1" fmla="*/ 0 h 1224136"/>
                  <a:gd name="connsiteX2" fmla="*/ 2739677 w 2739677"/>
                  <a:gd name="connsiteY2" fmla="*/ 567964 h 1224136"/>
                  <a:gd name="connsiteX3" fmla="*/ 2736304 w 2739677"/>
                  <a:gd name="connsiteY3" fmla="*/ 1224136 h 1224136"/>
                  <a:gd name="connsiteX4" fmla="*/ 0 w 2739677"/>
                  <a:gd name="connsiteY4" fmla="*/ 1224136 h 1224136"/>
                  <a:gd name="connsiteX5" fmla="*/ 0 w 2739677"/>
                  <a:gd name="connsiteY5" fmla="*/ 0 h 1224136"/>
                  <a:gd name="connsiteX0" fmla="*/ 2739677 w 2831117"/>
                  <a:gd name="connsiteY0" fmla="*/ 567964 h 1224136"/>
                  <a:gd name="connsiteX1" fmla="*/ 2736304 w 2831117"/>
                  <a:gd name="connsiteY1" fmla="*/ 1224136 h 1224136"/>
                  <a:gd name="connsiteX2" fmla="*/ 0 w 2831117"/>
                  <a:gd name="connsiteY2" fmla="*/ 1224136 h 1224136"/>
                  <a:gd name="connsiteX3" fmla="*/ 0 w 2831117"/>
                  <a:gd name="connsiteY3" fmla="*/ 0 h 1224136"/>
                  <a:gd name="connsiteX4" fmla="*/ 2736304 w 2831117"/>
                  <a:gd name="connsiteY4" fmla="*/ 0 h 1224136"/>
                  <a:gd name="connsiteX5" fmla="*/ 2831117 w 2831117"/>
                  <a:gd name="connsiteY5" fmla="*/ 659404 h 1224136"/>
                  <a:gd name="connsiteX0" fmla="*/ 2739677 w 2739677"/>
                  <a:gd name="connsiteY0" fmla="*/ 567964 h 1224136"/>
                  <a:gd name="connsiteX1" fmla="*/ 2736304 w 2739677"/>
                  <a:gd name="connsiteY1" fmla="*/ 1224136 h 1224136"/>
                  <a:gd name="connsiteX2" fmla="*/ 0 w 2739677"/>
                  <a:gd name="connsiteY2" fmla="*/ 1224136 h 1224136"/>
                  <a:gd name="connsiteX3" fmla="*/ 0 w 2739677"/>
                  <a:gd name="connsiteY3" fmla="*/ 0 h 1224136"/>
                  <a:gd name="connsiteX4" fmla="*/ 2736304 w 2739677"/>
                  <a:gd name="connsiteY4" fmla="*/ 0 h 1224136"/>
                  <a:gd name="connsiteX0" fmla="*/ 2736304 w 2736304"/>
                  <a:gd name="connsiteY0" fmla="*/ 1224136 h 1224136"/>
                  <a:gd name="connsiteX1" fmla="*/ 0 w 2736304"/>
                  <a:gd name="connsiteY1" fmla="*/ 1224136 h 1224136"/>
                  <a:gd name="connsiteX2" fmla="*/ 0 w 2736304"/>
                  <a:gd name="connsiteY2" fmla="*/ 0 h 1224136"/>
                  <a:gd name="connsiteX3" fmla="*/ 2736304 w 2736304"/>
                  <a:gd name="connsiteY3" fmla="*/ 0 h 1224136"/>
                </a:gdLst>
                <a:ahLst/>
                <a:cxnLst>
                  <a:cxn ang="0">
                    <a:pos x="connsiteX0" y="connsiteY0"/>
                  </a:cxn>
                  <a:cxn ang="0">
                    <a:pos x="connsiteX1" y="connsiteY1"/>
                  </a:cxn>
                  <a:cxn ang="0">
                    <a:pos x="connsiteX2" y="connsiteY2"/>
                  </a:cxn>
                  <a:cxn ang="0">
                    <a:pos x="connsiteX3" y="connsiteY3"/>
                  </a:cxn>
                </a:cxnLst>
                <a:rect l="l" t="t" r="r" b="b"/>
                <a:pathLst>
                  <a:path w="2736304" h="1224136">
                    <a:moveTo>
                      <a:pt x="2736304" y="1224136"/>
                    </a:moveTo>
                    <a:lnTo>
                      <a:pt x="0" y="1224136"/>
                    </a:lnTo>
                    <a:lnTo>
                      <a:pt x="0" y="0"/>
                    </a:lnTo>
                    <a:lnTo>
                      <a:pt x="2736304" y="0"/>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Rectangle 18"/>
              <p:cNvSpPr/>
              <p:nvPr/>
            </p:nvSpPr>
            <p:spPr>
              <a:xfrm>
                <a:off x="4226263" y="2909096"/>
                <a:ext cx="1502870" cy="100872"/>
              </a:xfrm>
              <a:prstGeom prst="rect">
                <a:avLst/>
              </a:prstGeom>
              <a:solidFill>
                <a:srgbClr val="996633"/>
              </a:solidFill>
              <a:ln>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a:ea typeface="+mn-ea"/>
                  <a:cs typeface="+mn-cs"/>
                </a:endParaRPr>
              </a:p>
            </p:txBody>
          </p:sp>
          <p:pic>
            <p:nvPicPr>
              <p:cNvPr id="20" name="Picture 2" descr="http://www.ferro.pl/foto/1/d/M6310A.jp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1673853" y="1122103"/>
                <a:ext cx="997413" cy="1007421"/>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7"/>
              <p:cNvSpPr/>
              <p:nvPr/>
            </p:nvSpPr>
            <p:spPr>
              <a:xfrm>
                <a:off x="2064899" y="2055181"/>
                <a:ext cx="176028" cy="166437"/>
              </a:xfrm>
              <a:custGeom>
                <a:avLst/>
                <a:gdLst>
                  <a:gd name="connsiteX0" fmla="*/ 0 w 144016"/>
                  <a:gd name="connsiteY0" fmla="*/ 0 h 134134"/>
                  <a:gd name="connsiteX1" fmla="*/ 144016 w 144016"/>
                  <a:gd name="connsiteY1" fmla="*/ 0 h 134134"/>
                  <a:gd name="connsiteX2" fmla="*/ 144016 w 144016"/>
                  <a:gd name="connsiteY2" fmla="*/ 134134 h 134134"/>
                  <a:gd name="connsiteX3" fmla="*/ 0 w 144016"/>
                  <a:gd name="connsiteY3" fmla="*/ 134134 h 134134"/>
                  <a:gd name="connsiteX4" fmla="*/ 0 w 144016"/>
                  <a:gd name="connsiteY4" fmla="*/ 0 h 134134"/>
                  <a:gd name="connsiteX0" fmla="*/ 0 w 144016"/>
                  <a:gd name="connsiteY0" fmla="*/ 0 h 134134"/>
                  <a:gd name="connsiteX1" fmla="*/ 144016 w 144016"/>
                  <a:gd name="connsiteY1" fmla="*/ 0 h 134134"/>
                  <a:gd name="connsiteX2" fmla="*/ 144016 w 144016"/>
                  <a:gd name="connsiteY2" fmla="*/ 134134 h 134134"/>
                  <a:gd name="connsiteX3" fmla="*/ 71313 w 144016"/>
                  <a:gd name="connsiteY3" fmla="*/ 130622 h 134134"/>
                  <a:gd name="connsiteX4" fmla="*/ 0 w 144016"/>
                  <a:gd name="connsiteY4" fmla="*/ 134134 h 134134"/>
                  <a:gd name="connsiteX5" fmla="*/ 0 w 144016"/>
                  <a:gd name="connsiteY5" fmla="*/ 0 h 134134"/>
                  <a:gd name="connsiteX0" fmla="*/ 71313 w 162753"/>
                  <a:gd name="connsiteY0" fmla="*/ 130622 h 222062"/>
                  <a:gd name="connsiteX1" fmla="*/ 0 w 162753"/>
                  <a:gd name="connsiteY1" fmla="*/ 134134 h 222062"/>
                  <a:gd name="connsiteX2" fmla="*/ 0 w 162753"/>
                  <a:gd name="connsiteY2" fmla="*/ 0 h 222062"/>
                  <a:gd name="connsiteX3" fmla="*/ 144016 w 162753"/>
                  <a:gd name="connsiteY3" fmla="*/ 0 h 222062"/>
                  <a:gd name="connsiteX4" fmla="*/ 144016 w 162753"/>
                  <a:gd name="connsiteY4" fmla="*/ 134134 h 222062"/>
                  <a:gd name="connsiteX5" fmla="*/ 162753 w 162753"/>
                  <a:gd name="connsiteY5" fmla="*/ 222062 h 222062"/>
                  <a:gd name="connsiteX0" fmla="*/ 71313 w 144016"/>
                  <a:gd name="connsiteY0" fmla="*/ 130622 h 134134"/>
                  <a:gd name="connsiteX1" fmla="*/ 0 w 144016"/>
                  <a:gd name="connsiteY1" fmla="*/ 134134 h 134134"/>
                  <a:gd name="connsiteX2" fmla="*/ 0 w 144016"/>
                  <a:gd name="connsiteY2" fmla="*/ 0 h 134134"/>
                  <a:gd name="connsiteX3" fmla="*/ 144016 w 144016"/>
                  <a:gd name="connsiteY3" fmla="*/ 0 h 134134"/>
                  <a:gd name="connsiteX4" fmla="*/ 144016 w 144016"/>
                  <a:gd name="connsiteY4" fmla="*/ 134134 h 134134"/>
                  <a:gd name="connsiteX0" fmla="*/ 0 w 144016"/>
                  <a:gd name="connsiteY0" fmla="*/ 134134 h 134134"/>
                  <a:gd name="connsiteX1" fmla="*/ 0 w 144016"/>
                  <a:gd name="connsiteY1" fmla="*/ 0 h 134134"/>
                  <a:gd name="connsiteX2" fmla="*/ 144016 w 144016"/>
                  <a:gd name="connsiteY2" fmla="*/ 0 h 134134"/>
                  <a:gd name="connsiteX3" fmla="*/ 144016 w 144016"/>
                  <a:gd name="connsiteY3" fmla="*/ 134134 h 134134"/>
                </a:gdLst>
                <a:ahLst/>
                <a:cxnLst>
                  <a:cxn ang="0">
                    <a:pos x="connsiteX0" y="connsiteY0"/>
                  </a:cxn>
                  <a:cxn ang="0">
                    <a:pos x="connsiteX1" y="connsiteY1"/>
                  </a:cxn>
                  <a:cxn ang="0">
                    <a:pos x="connsiteX2" y="connsiteY2"/>
                  </a:cxn>
                  <a:cxn ang="0">
                    <a:pos x="connsiteX3" y="connsiteY3"/>
                  </a:cxn>
                </a:cxnLst>
                <a:rect l="l" t="t" r="r" b="b"/>
                <a:pathLst>
                  <a:path w="144016" h="134134">
                    <a:moveTo>
                      <a:pt x="0" y="134134"/>
                    </a:moveTo>
                    <a:lnTo>
                      <a:pt x="0" y="0"/>
                    </a:lnTo>
                    <a:lnTo>
                      <a:pt x="144016" y="0"/>
                    </a:lnTo>
                    <a:lnTo>
                      <a:pt x="144016" y="134134"/>
                    </a:lnTo>
                  </a:path>
                </a:pathLst>
              </a:cu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a:ea typeface="+mn-ea"/>
                  <a:cs typeface="+mn-cs"/>
                </a:endParaRPr>
              </a:p>
            </p:txBody>
          </p:sp>
          <p:pic>
            <p:nvPicPr>
              <p:cNvPr id="22" name="Picture 4" descr="https://openclipart.org/image/2400px/svg_to_png/173046/thermometer-taller.pn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2994065" y="764704"/>
                <a:ext cx="1056170" cy="178564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p:cNvPicPr>
                <a:picLocks noChangeAspect="1"/>
              </p:cNvPicPr>
              <p:nvPr>
                <p:custDataLst>
                  <p:tags r:id="rId6"/>
                </p:custDataLst>
              </p:nvPr>
            </p:nvPicPr>
            <p:blipFill>
              <a:blip r:embed="rId21" cstate="print">
                <a:extLst>
                  <a:ext uri="{28A0092B-C50C-407E-A947-70E740481C1C}">
                    <a14:useLocalDpi xmlns:a14="http://schemas.microsoft.com/office/drawing/2010/main" val="0"/>
                  </a:ext>
                </a:extLst>
              </a:blip>
              <a:stretch>
                <a:fillRect/>
              </a:stretch>
            </p:blipFill>
            <p:spPr>
              <a:xfrm>
                <a:off x="3962221" y="2819747"/>
                <a:ext cx="186276" cy="229287"/>
              </a:xfrm>
              <a:prstGeom prst="rect">
                <a:avLst/>
              </a:prstGeom>
            </p:spPr>
          </p:pic>
          <p:pic>
            <p:nvPicPr>
              <p:cNvPr id="24" name="Picture 23"/>
              <p:cNvPicPr>
                <a:picLocks noChangeAspect="1"/>
              </p:cNvPicPr>
              <p:nvPr>
                <p:custDataLst>
                  <p:tags r:id="rId7"/>
                </p:custDataLst>
              </p:nvPr>
            </p:nvPicPr>
            <p:blipFill>
              <a:blip r:embed="rId14" cstate="print">
                <a:extLst>
                  <a:ext uri="{28A0092B-C50C-407E-A947-70E740481C1C}">
                    <a14:useLocalDpi xmlns:a14="http://schemas.microsoft.com/office/drawing/2010/main" val="0"/>
                  </a:ext>
                </a:extLst>
              </a:blip>
              <a:stretch>
                <a:fillRect/>
              </a:stretch>
            </p:blipFill>
            <p:spPr>
              <a:xfrm>
                <a:off x="1497825" y="1568851"/>
                <a:ext cx="165320" cy="200921"/>
              </a:xfrm>
              <a:prstGeom prst="rect">
                <a:avLst/>
              </a:prstGeom>
            </p:spPr>
          </p:pic>
          <p:pic>
            <p:nvPicPr>
              <p:cNvPr id="25" name="Picture 24"/>
              <p:cNvPicPr>
                <a:picLocks noChangeAspect="1"/>
              </p:cNvPicPr>
              <p:nvPr>
                <p:custDataLst>
                  <p:tags r:id="rId8"/>
                </p:custDataLst>
              </p:nvPr>
            </p:nvPicPr>
            <p:blipFill>
              <a:blip r:embed="rId22" cstate="print">
                <a:extLst>
                  <a:ext uri="{28A0092B-C50C-407E-A947-70E740481C1C}">
                    <a14:useLocalDpi xmlns:a14="http://schemas.microsoft.com/office/drawing/2010/main" val="0"/>
                  </a:ext>
                </a:extLst>
              </a:blip>
              <a:stretch>
                <a:fillRect/>
              </a:stretch>
            </p:blipFill>
            <p:spPr>
              <a:xfrm>
                <a:off x="3522150" y="943403"/>
                <a:ext cx="95466" cy="200921"/>
              </a:xfrm>
              <a:prstGeom prst="rect">
                <a:avLst/>
              </a:prstGeom>
            </p:spPr>
          </p:pic>
          <p:sp>
            <p:nvSpPr>
              <p:cNvPr id="26" name="Rectangle 25"/>
              <p:cNvSpPr/>
              <p:nvPr/>
            </p:nvSpPr>
            <p:spPr>
              <a:xfrm>
                <a:off x="4226263" y="2249464"/>
                <a:ext cx="264042" cy="1408615"/>
              </a:xfrm>
              <a:prstGeom prst="rect">
                <a:avLst/>
              </a:prstGeom>
              <a:solidFill>
                <a:srgbClr val="00B050"/>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srgbClr val="00B050"/>
                  </a:solidFill>
                  <a:effectLst/>
                  <a:uLnTx/>
                  <a:uFillTx/>
                  <a:latin typeface="Calibri"/>
                  <a:ea typeface="+mn-ea"/>
                  <a:cs typeface="+mn-cs"/>
                </a:endParaRPr>
              </a:p>
            </p:txBody>
          </p:sp>
          <p:pic>
            <p:nvPicPr>
              <p:cNvPr id="27" name="Picture 2" descr="Image result for working dwarf"/>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3203848" y="3789040"/>
                <a:ext cx="576064" cy="890062"/>
              </a:xfrm>
              <a:prstGeom prst="rect">
                <a:avLst/>
              </a:prstGeom>
              <a:noFill/>
              <a:extLst>
                <a:ext uri="{909E8E84-426E-40DD-AFC4-6F175D3DCCD1}">
                  <a14:hiddenFill xmlns:a14="http://schemas.microsoft.com/office/drawing/2010/main">
                    <a:solidFill>
                      <a:srgbClr val="FFFFFF"/>
                    </a:solidFill>
                  </a14:hiddenFill>
                </a:ext>
              </a:extLst>
            </p:spPr>
          </p:pic>
          <p:grpSp>
            <p:nvGrpSpPr>
              <p:cNvPr id="28" name="Group 27"/>
              <p:cNvGrpSpPr/>
              <p:nvPr/>
            </p:nvGrpSpPr>
            <p:grpSpPr>
              <a:xfrm rot="5400000">
                <a:off x="1697989" y="3853317"/>
                <a:ext cx="919884" cy="616099"/>
                <a:chOff x="1814430" y="5229200"/>
                <a:chExt cx="1101386" cy="720080"/>
              </a:xfrm>
            </p:grpSpPr>
            <p:sp>
              <p:nvSpPr>
                <p:cNvPr id="34" name="Rectangle 33"/>
                <p:cNvSpPr/>
                <p:nvPr/>
              </p:nvSpPr>
              <p:spPr>
                <a:xfrm>
                  <a:off x="1814430" y="5373216"/>
                  <a:ext cx="216024" cy="432048"/>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a:ea typeface="+mn-ea"/>
                    <a:cs typeface="+mn-cs"/>
                  </a:endParaRPr>
                </a:p>
              </p:txBody>
            </p:sp>
            <p:sp>
              <p:nvSpPr>
                <p:cNvPr id="35" name="Rectangle 34"/>
                <p:cNvSpPr/>
                <p:nvPr/>
              </p:nvSpPr>
              <p:spPr>
                <a:xfrm>
                  <a:off x="2051720" y="5229200"/>
                  <a:ext cx="864096" cy="720080"/>
                </a:xfrm>
                <a:prstGeom prst="rect">
                  <a:avLst/>
                </a:prstGeom>
                <a:solidFill>
                  <a:srgbClr val="FF9966"/>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a:ea typeface="+mn-ea"/>
                    <a:cs typeface="+mn-cs"/>
                  </a:endParaRPr>
                </a:p>
              </p:txBody>
            </p:sp>
          </p:grpSp>
          <p:pic>
            <p:nvPicPr>
              <p:cNvPr id="29" name="Picture 4" descr="https://openclipart.org/image/2400px/svg_to_png/173046/thermometer-taller.pn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rot="16200000">
                <a:off x="667690" y="2912941"/>
                <a:ext cx="1071603" cy="1759925"/>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9"/>
              <p:cNvPicPr>
                <a:picLocks noChangeAspect="1"/>
              </p:cNvPicPr>
              <p:nvPr/>
            </p:nvPicPr>
            <p:blipFill>
              <a:blip r:embed="rId24"/>
              <a:stretch>
                <a:fillRect/>
              </a:stretch>
            </p:blipFill>
            <p:spPr>
              <a:xfrm>
                <a:off x="2483768" y="3827140"/>
                <a:ext cx="432048" cy="400910"/>
              </a:xfrm>
              <a:prstGeom prst="rect">
                <a:avLst/>
              </a:prstGeom>
            </p:spPr>
          </p:pic>
          <p:pic>
            <p:nvPicPr>
              <p:cNvPr id="31" name="Picture 30"/>
              <p:cNvPicPr>
                <a:picLocks noChangeAspect="1"/>
              </p:cNvPicPr>
              <p:nvPr/>
            </p:nvPicPr>
            <p:blipFill>
              <a:blip r:embed="rId24">
                <a:duotone>
                  <a:schemeClr val="accent1">
                    <a:shade val="45000"/>
                    <a:satMod val="135000"/>
                  </a:schemeClr>
                  <a:prstClr val="white"/>
                </a:duotone>
              </a:blip>
              <a:stretch>
                <a:fillRect/>
              </a:stretch>
            </p:blipFill>
            <p:spPr>
              <a:xfrm flipV="1">
                <a:off x="2483768" y="4298429"/>
                <a:ext cx="426455" cy="395720"/>
              </a:xfrm>
              <a:prstGeom prst="rect">
                <a:avLst/>
              </a:prstGeom>
            </p:spPr>
          </p:pic>
          <p:cxnSp>
            <p:nvCxnSpPr>
              <p:cNvPr id="32" name="Straight Arrow Connector 31"/>
              <p:cNvCxnSpPr/>
              <p:nvPr/>
            </p:nvCxnSpPr>
            <p:spPr>
              <a:xfrm>
                <a:off x="2915816" y="4120505"/>
                <a:ext cx="288032" cy="0"/>
              </a:xfrm>
              <a:prstGeom prst="straightConnector1">
                <a:avLst/>
              </a:prstGeom>
              <a:ln w="28575">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2925341" y="4393679"/>
                <a:ext cx="288032" cy="0"/>
              </a:xfrm>
              <a:prstGeom prst="straightConnector1">
                <a:avLst/>
              </a:prstGeom>
              <a:ln w="28575">
                <a:solidFill>
                  <a:srgbClr val="0070C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pic>
          <p:nvPicPr>
            <p:cNvPr id="16" name="Picture 15"/>
            <p:cNvPicPr>
              <a:picLocks noChangeAspect="1"/>
            </p:cNvPicPr>
            <p:nvPr>
              <p:custDataLst>
                <p:tags r:id="rId5"/>
              </p:custDataLst>
            </p:nvPr>
          </p:nvPicPr>
          <p:blipFill>
            <a:blip r:embed="rId25" cstate="print">
              <a:extLst>
                <a:ext uri="{28A0092B-C50C-407E-A947-70E740481C1C}">
                  <a14:useLocalDpi xmlns:a14="http://schemas.microsoft.com/office/drawing/2010/main" val="0"/>
                </a:ext>
              </a:extLst>
            </a:blip>
            <a:stretch>
              <a:fillRect/>
            </a:stretch>
          </p:blipFill>
          <p:spPr>
            <a:xfrm>
              <a:off x="395536" y="3645024"/>
              <a:ext cx="83820" cy="175260"/>
            </a:xfrm>
            <a:prstGeom prst="rect">
              <a:avLst/>
            </a:prstGeom>
          </p:spPr>
        </p:pic>
      </p:grpSp>
      <p:pic>
        <p:nvPicPr>
          <p:cNvPr id="37" name="Picture 36"/>
          <p:cNvPicPr>
            <a:picLocks noChangeAspect="1"/>
          </p:cNvPicPr>
          <p:nvPr>
            <p:custDataLst>
              <p:tags r:id="rId1"/>
            </p:custDataLst>
          </p:nvPr>
        </p:nvPicPr>
        <p:blipFill>
          <a:blip r:embed="rId26" cstate="print">
            <a:extLst>
              <a:ext uri="{28A0092B-C50C-407E-A947-70E740481C1C}">
                <a14:useLocalDpi xmlns:a14="http://schemas.microsoft.com/office/drawing/2010/main" val="0"/>
              </a:ext>
            </a:extLst>
          </a:blip>
          <a:stretch>
            <a:fillRect/>
          </a:stretch>
        </p:blipFill>
        <p:spPr>
          <a:xfrm>
            <a:off x="1403648" y="3144393"/>
            <a:ext cx="2540889" cy="569214"/>
          </a:xfrm>
          <a:prstGeom prst="rect">
            <a:avLst/>
          </a:prstGeom>
        </p:spPr>
      </p:pic>
      <p:pic>
        <p:nvPicPr>
          <p:cNvPr id="47" name="Picture 46"/>
          <p:cNvPicPr>
            <a:picLocks noChangeAspect="1"/>
          </p:cNvPicPr>
          <p:nvPr>
            <p:custDataLst>
              <p:tags r:id="rId2"/>
            </p:custDataLst>
          </p:nvPr>
        </p:nvPicPr>
        <p:blipFill>
          <a:blip r:embed="rId27" cstate="print">
            <a:extLst>
              <a:ext uri="{28A0092B-C50C-407E-A947-70E740481C1C}">
                <a14:useLocalDpi xmlns:a14="http://schemas.microsoft.com/office/drawing/2010/main" val="0"/>
              </a:ext>
            </a:extLst>
          </a:blip>
          <a:stretch>
            <a:fillRect/>
          </a:stretch>
        </p:blipFill>
        <p:spPr>
          <a:xfrm>
            <a:off x="4860033" y="3112770"/>
            <a:ext cx="1121283" cy="569214"/>
          </a:xfrm>
          <a:prstGeom prst="rect">
            <a:avLst/>
          </a:prstGeom>
        </p:spPr>
      </p:pic>
      <p:sp>
        <p:nvSpPr>
          <p:cNvPr id="40" name="TextBox 39"/>
          <p:cNvSpPr txBox="1"/>
          <p:nvPr/>
        </p:nvSpPr>
        <p:spPr>
          <a:xfrm>
            <a:off x="107504" y="3933056"/>
            <a:ext cx="8712968"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Na vzorcoch sa nič nezmenilo, ale teraz už prácu a teplo meriame v rovnakých jednotkách J. Preto teraz na chvíľu budeme pri veličine teplo písať index J aby sme explicitne zdôraznili jednotku J. Máme teda</a:t>
            </a:r>
          </a:p>
        </p:txBody>
      </p:sp>
      <p:pic>
        <p:nvPicPr>
          <p:cNvPr id="44" name="Picture 43"/>
          <p:cNvPicPr>
            <a:picLocks noChangeAspect="1"/>
          </p:cNvPicPr>
          <p:nvPr>
            <p:custDataLst>
              <p:tags r:id="rId3"/>
            </p:custDataLst>
          </p:nvPr>
        </p:nvPicPr>
        <p:blipFill>
          <a:blip r:embed="rId26" cstate="print">
            <a:extLst>
              <a:ext uri="{28A0092B-C50C-407E-A947-70E740481C1C}">
                <a14:useLocalDpi xmlns:a14="http://schemas.microsoft.com/office/drawing/2010/main" val="0"/>
              </a:ext>
            </a:extLst>
          </a:blip>
          <a:stretch>
            <a:fillRect/>
          </a:stretch>
        </p:blipFill>
        <p:spPr>
          <a:xfrm>
            <a:off x="1691680" y="5085184"/>
            <a:ext cx="2540889" cy="569214"/>
          </a:xfrm>
          <a:prstGeom prst="rect">
            <a:avLst/>
          </a:prstGeom>
        </p:spPr>
      </p:pic>
      <p:pic>
        <p:nvPicPr>
          <p:cNvPr id="46" name="Picture 45"/>
          <p:cNvPicPr>
            <a:picLocks noChangeAspect="1"/>
          </p:cNvPicPr>
          <p:nvPr>
            <p:custDataLst>
              <p:tags r:id="rId4"/>
            </p:custDataLst>
          </p:nvPr>
        </p:nvPicPr>
        <p:blipFill>
          <a:blip r:embed="rId28" cstate="print">
            <a:extLst>
              <a:ext uri="{28A0092B-C50C-407E-A947-70E740481C1C}">
                <a14:useLocalDpi xmlns:a14="http://schemas.microsoft.com/office/drawing/2010/main" val="0"/>
              </a:ext>
            </a:extLst>
          </a:blip>
          <a:stretch>
            <a:fillRect/>
          </a:stretch>
        </p:blipFill>
        <p:spPr>
          <a:xfrm>
            <a:off x="5148064" y="5053561"/>
            <a:ext cx="1369886" cy="569214"/>
          </a:xfrm>
          <a:prstGeom prst="rect">
            <a:avLst/>
          </a:prstGeom>
        </p:spPr>
      </p:pic>
    </p:spTree>
    <p:extLst>
      <p:ext uri="{BB962C8B-B14F-4D97-AF65-F5344CB8AC3E}">
        <p14:creationId xmlns:p14="http://schemas.microsoft.com/office/powerpoint/2010/main" val="33783884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1600" y="192230"/>
            <a:ext cx="7128792"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000" b="1" i="0" u="none" strike="noStrike" kern="1200" cap="none" spc="0" normalizeH="0" baseline="0" noProof="0" dirty="0">
                <a:ln>
                  <a:noFill/>
                </a:ln>
                <a:solidFill>
                  <a:prstClr val="black"/>
                </a:solidFill>
                <a:effectLst/>
                <a:uLnTx/>
                <a:uFillTx/>
                <a:latin typeface="Calibri"/>
                <a:ea typeface="+mn-ea"/>
                <a:cs typeface="+mn-cs"/>
              </a:rPr>
              <a:t>Maxwellovo rozdelenie rýchlostí</a:t>
            </a:r>
          </a:p>
        </p:txBody>
      </p:sp>
      <p:pic>
        <p:nvPicPr>
          <p:cNvPr id="3" name="Picture 2"/>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2771800" y="2037299"/>
            <a:ext cx="3408426" cy="562356"/>
          </a:xfrm>
          <a:prstGeom prst="rect">
            <a:avLst/>
          </a:prstGeom>
        </p:spPr>
      </p:pic>
      <p:sp>
        <p:nvSpPr>
          <p:cNvPr id="4" name="TextBox 3"/>
          <p:cNvSpPr txBox="1"/>
          <p:nvPr/>
        </p:nvSpPr>
        <p:spPr>
          <a:xfrm>
            <a:off x="107504" y="642647"/>
            <a:ext cx="8856984"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err="1">
                <a:ln>
                  <a:noFill/>
                </a:ln>
                <a:solidFill>
                  <a:prstClr val="black"/>
                </a:solidFill>
                <a:effectLst/>
                <a:uLnTx/>
                <a:uFillTx/>
                <a:latin typeface="Calibri"/>
                <a:ea typeface="+mn-ea"/>
                <a:cs typeface="+mn-cs"/>
              </a:rPr>
              <a:t>Maxwell</a:t>
            </a:r>
            <a:r>
              <a:rPr kumimoji="0" lang="sk-SK" sz="1800" b="0" i="0" u="none" strike="noStrike" kern="1200" cap="none" spc="0" normalizeH="0" baseline="0" noProof="0" dirty="0">
                <a:ln>
                  <a:noFill/>
                </a:ln>
                <a:solidFill>
                  <a:prstClr val="black"/>
                </a:solidFill>
                <a:effectLst/>
                <a:uLnTx/>
                <a:uFillTx/>
                <a:latin typeface="Calibri"/>
                <a:ea typeface="+mn-ea"/>
                <a:cs typeface="+mn-cs"/>
              </a:rPr>
              <a:t> tiež zistil, že priemety rýchlosti náhodnej molekuly na rôzne osi sú navzájom nezávislé, čo znamená že zmeranie priemetu rýchlosti na nejakú os neprinesie nijakú informáciu o priemete jej rýchlosti na inú os. Všetky priemety rýchlosti náhodne zvolenej molekuly sú teda popísané rovnakými hustotami pravdepodobnosti</a:t>
            </a:r>
          </a:p>
        </p:txBody>
      </p:sp>
      <p:pic>
        <p:nvPicPr>
          <p:cNvPr id="6" name="Picture 5"/>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2771801" y="2692225"/>
            <a:ext cx="3418713" cy="684086"/>
          </a:xfrm>
          <a:prstGeom prst="rect">
            <a:avLst/>
          </a:prstGeom>
        </p:spPr>
      </p:pic>
      <p:pic>
        <p:nvPicPr>
          <p:cNvPr id="8" name="Picture 7"/>
          <p:cNvPicPr>
            <a:picLocks noChangeAspect="1"/>
          </p:cNvPicPr>
          <p:nvPr>
            <p:custDataLst>
              <p:tags r:id="rId3"/>
            </p:custDataLst>
          </p:nvPr>
        </p:nvPicPr>
        <p:blipFill>
          <a:blip r:embed="rId9" cstate="print">
            <a:extLst>
              <a:ext uri="{28A0092B-C50C-407E-A947-70E740481C1C}">
                <a14:useLocalDpi xmlns:a14="http://schemas.microsoft.com/office/drawing/2010/main" val="0"/>
              </a:ext>
            </a:extLst>
          </a:blip>
          <a:stretch>
            <a:fillRect/>
          </a:stretch>
        </p:blipFill>
        <p:spPr>
          <a:xfrm>
            <a:off x="2771800" y="3477459"/>
            <a:ext cx="3394710" cy="562356"/>
          </a:xfrm>
          <a:prstGeom prst="rect">
            <a:avLst/>
          </a:prstGeom>
        </p:spPr>
      </p:pic>
      <p:sp>
        <p:nvSpPr>
          <p:cNvPr id="9" name="Rectangle 8"/>
          <p:cNvSpPr/>
          <p:nvPr/>
        </p:nvSpPr>
        <p:spPr>
          <a:xfrm>
            <a:off x="2555776" y="1893283"/>
            <a:ext cx="3888432" cy="23762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11" name="TextBox 10"/>
              <p:cNvSpPr txBox="1"/>
              <p:nvPr/>
            </p:nvSpPr>
            <p:spPr>
              <a:xfrm>
                <a:off x="107504" y="4370695"/>
                <a:ext cx="8856984" cy="166199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V týchto vzorcoch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𝑚</m:t>
                    </m:r>
                  </m:oMath>
                </a14:m>
                <a:r>
                  <a:rPr kumimoji="0" lang="sk-SK" sz="1800" b="0" i="0" u="none" strike="noStrike" kern="1200" cap="none" spc="0" normalizeH="0" baseline="0" noProof="0" dirty="0">
                    <a:ln>
                      <a:noFill/>
                    </a:ln>
                    <a:solidFill>
                      <a:prstClr val="black"/>
                    </a:solidFill>
                    <a:effectLst/>
                    <a:uLnTx/>
                    <a:uFillTx/>
                    <a:latin typeface="Calibri"/>
                    <a:ea typeface="+mn-ea"/>
                    <a:cs typeface="+mn-cs"/>
                  </a:rPr>
                  <a:t> je hmotnosť molekuly (obyčajná hmotnosť v kg, teda nie relatívna molekulová hmotnosť v jednotkách 1/12 hmotnosti atómu uhlíka),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𝑇</m:t>
                    </m:r>
                  </m:oMath>
                </a14:m>
                <a:r>
                  <a:rPr kumimoji="0" lang="sk-SK" sz="1800" b="0" i="0" u="none" strike="noStrike" kern="1200" cap="none" spc="0" normalizeH="0" baseline="0" noProof="0" dirty="0">
                    <a:ln>
                      <a:noFill/>
                    </a:ln>
                    <a:solidFill>
                      <a:prstClr val="black"/>
                    </a:solidFill>
                    <a:effectLst/>
                    <a:uLnTx/>
                    <a:uFillTx/>
                    <a:latin typeface="Calibri"/>
                    <a:ea typeface="+mn-ea"/>
                    <a:cs typeface="+mn-cs"/>
                  </a:rPr>
                  <a:t> je teplota v Kelvinoch a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𝑘</m:t>
                    </m:r>
                  </m:oMath>
                </a14:m>
                <a:r>
                  <a:rPr kumimoji="0" lang="sk-SK" sz="1800" b="0" i="0" u="none" strike="noStrike" kern="1200" cap="none" spc="0" normalizeH="0" baseline="0" noProof="0" dirty="0">
                    <a:ln>
                      <a:noFill/>
                    </a:ln>
                    <a:solidFill>
                      <a:prstClr val="black"/>
                    </a:solidFill>
                    <a:effectLst/>
                    <a:uLnTx/>
                    <a:uFillTx/>
                    <a:latin typeface="Calibri"/>
                    <a:ea typeface="+mn-ea"/>
                    <a:cs typeface="+mn-cs"/>
                  </a:rPr>
                  <a:t> je </a:t>
                </a:r>
                <a:r>
                  <a:rPr kumimoji="0" lang="sk-SK" sz="1800" b="0" i="0" u="none" strike="noStrike" kern="1200" cap="none" spc="0" normalizeH="0" baseline="0" noProof="0" dirty="0" err="1">
                    <a:ln>
                      <a:noFill/>
                    </a:ln>
                    <a:solidFill>
                      <a:prstClr val="black"/>
                    </a:solidFill>
                    <a:effectLst/>
                    <a:uLnTx/>
                    <a:uFillTx/>
                    <a:latin typeface="Calibri"/>
                    <a:ea typeface="+mn-ea"/>
                    <a:cs typeface="+mn-cs"/>
                  </a:rPr>
                  <a:t>Boltzmanova</a:t>
                </a:r>
                <a:r>
                  <a:rPr kumimoji="0" lang="sk-SK" sz="1800" b="0" i="0" u="none" strike="noStrike" kern="1200" cap="none" spc="0" normalizeH="0" baseline="0" noProof="0" dirty="0">
                    <a:ln>
                      <a:noFill/>
                    </a:ln>
                    <a:solidFill>
                      <a:prstClr val="black"/>
                    </a:solidFill>
                    <a:effectLst/>
                    <a:uLnTx/>
                    <a:uFillTx/>
                    <a:latin typeface="Calibri"/>
                    <a:ea typeface="+mn-ea"/>
                    <a:cs typeface="+mn-cs"/>
                  </a:rPr>
                  <a:t> konštanta. Všetky priemety majú teda rovnaký stredný kvadrát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1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a teda stredná hodnota kinetickej energie častice je</a:t>
                </a:r>
              </a:p>
            </p:txBody>
          </p:sp>
        </mc:Choice>
        <mc:Fallback xmlns="">
          <p:sp>
            <p:nvSpPr>
              <p:cNvPr id="11" name="TextBox 10"/>
              <p:cNvSpPr txBox="1">
                <a:spLocks noRot="1" noChangeAspect="1" noMove="1" noResize="1" noEditPoints="1" noAdjustHandles="1" noChangeArrowheads="1" noChangeShapeType="1" noTextEdit="1"/>
              </p:cNvSpPr>
              <p:nvPr/>
            </p:nvSpPr>
            <p:spPr>
              <a:xfrm>
                <a:off x="107504" y="4370695"/>
                <a:ext cx="8856984" cy="1661993"/>
              </a:xfrm>
              <a:prstGeom prst="rect">
                <a:avLst/>
              </a:prstGeom>
              <a:blipFill rotWithShape="0">
                <a:blip r:embed="rId12"/>
                <a:stretch>
                  <a:fillRect l="-619" t="-2198" b="-4029"/>
                </a:stretch>
              </a:blipFill>
            </p:spPr>
            <p:txBody>
              <a:bodyPr/>
              <a:lstStyle/>
              <a:p>
                <a:r>
                  <a:rPr lang="sk-SK">
                    <a:noFill/>
                  </a:rPr>
                  <a:t> </a:t>
                </a:r>
              </a:p>
            </p:txBody>
          </p:sp>
        </mc:Fallback>
      </mc:AlternateContent>
      <p:pic>
        <p:nvPicPr>
          <p:cNvPr id="10" name="Picture 9"/>
          <p:cNvPicPr>
            <a:picLocks noChangeAspect="1"/>
          </p:cNvPicPr>
          <p:nvPr>
            <p:custDataLst>
              <p:tags r:id="rId4"/>
            </p:custDataLst>
          </p:nvPr>
        </p:nvPicPr>
        <p:blipFill>
          <a:blip r:embed="rId13" cstate="print">
            <a:extLst>
              <a:ext uri="{28A0092B-C50C-407E-A947-70E740481C1C}">
                <a14:useLocalDpi xmlns:a14="http://schemas.microsoft.com/office/drawing/2010/main" val="0"/>
              </a:ext>
            </a:extLst>
          </a:blip>
          <a:stretch>
            <a:fillRect/>
          </a:stretch>
        </p:blipFill>
        <p:spPr>
          <a:xfrm>
            <a:off x="3970209" y="6127769"/>
            <a:ext cx="1347597" cy="495491"/>
          </a:xfrm>
          <a:prstGeom prst="rect">
            <a:avLst/>
          </a:prstGeom>
        </p:spPr>
      </p:pic>
      <p:pic>
        <p:nvPicPr>
          <p:cNvPr id="5" name="Picture 4"/>
          <p:cNvPicPr>
            <a:picLocks noChangeAspect="1"/>
          </p:cNvPicPr>
          <p:nvPr>
            <p:custDataLst>
              <p:tags r:id="rId5"/>
            </p:custDataLst>
          </p:nvPr>
        </p:nvPicPr>
        <p:blipFill>
          <a:blip r:embed="rId14" cstate="print">
            <a:extLst>
              <a:ext uri="{28A0092B-C50C-407E-A947-70E740481C1C}">
                <a14:useLocalDpi xmlns:a14="http://schemas.microsoft.com/office/drawing/2010/main" val="0"/>
              </a:ext>
            </a:extLst>
          </a:blip>
          <a:stretch>
            <a:fillRect/>
          </a:stretch>
        </p:blipFill>
        <p:spPr>
          <a:xfrm>
            <a:off x="3648838" y="5301208"/>
            <a:ext cx="1702308" cy="419100"/>
          </a:xfrm>
          <a:prstGeom prst="rect">
            <a:avLst/>
          </a:prstGeom>
        </p:spPr>
      </p:pic>
      <p:sp>
        <p:nvSpPr>
          <p:cNvPr id="7" name="Rectangle 6"/>
          <p:cNvSpPr/>
          <p:nvPr/>
        </p:nvSpPr>
        <p:spPr>
          <a:xfrm>
            <a:off x="3779912" y="6074781"/>
            <a:ext cx="1728192" cy="61634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082664840"/>
      </p:ext>
    </p:extLst>
  </p:cSld>
  <p:clrMapOvr>
    <a:masterClrMapping/>
  </p:clrMapOvr>
  <p:extLst mod="1"/>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1600" y="192230"/>
            <a:ext cx="7128792"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000" b="1" i="0" u="none" strike="noStrike" kern="1200" cap="none" spc="0" normalizeH="0" baseline="0" noProof="0" dirty="0">
                <a:ln>
                  <a:noFill/>
                </a:ln>
                <a:solidFill>
                  <a:prstClr val="black"/>
                </a:solidFill>
                <a:effectLst/>
                <a:uLnTx/>
                <a:uFillTx/>
                <a:latin typeface="Calibri"/>
                <a:ea typeface="+mn-ea"/>
                <a:cs typeface="+mn-cs"/>
              </a:rPr>
              <a:t>Maxwellovo rozdelenie rýchlostí</a:t>
            </a:r>
          </a:p>
        </p:txBody>
      </p:sp>
      <p:pic>
        <p:nvPicPr>
          <p:cNvPr id="4" name="Picture 3"/>
          <p:cNvPicPr>
            <a:picLocks noChangeAspect="1"/>
          </p:cNvPicPr>
          <p:nvPr>
            <p:custDataLst>
              <p:tags r:id="rId1"/>
            </p:custDataLst>
          </p:nvPr>
        </p:nvPicPr>
        <p:blipFill>
          <a:blip r:embed="rId10" cstate="print">
            <a:extLst>
              <a:ext uri="{28A0092B-C50C-407E-A947-70E740481C1C}">
                <a14:useLocalDpi xmlns:a14="http://schemas.microsoft.com/office/drawing/2010/main" val="0"/>
              </a:ext>
            </a:extLst>
          </a:blip>
          <a:stretch>
            <a:fillRect/>
          </a:stretch>
        </p:blipFill>
        <p:spPr>
          <a:xfrm>
            <a:off x="1435885" y="2503781"/>
            <a:ext cx="450189" cy="204216"/>
          </a:xfrm>
          <a:prstGeom prst="rect">
            <a:avLst/>
          </a:prstGeom>
        </p:spPr>
      </p:pic>
      <p:pic>
        <p:nvPicPr>
          <p:cNvPr id="6" name="Picture 5"/>
          <p:cNvPicPr>
            <a:picLocks noChangeAspect="1"/>
          </p:cNvPicPr>
          <p:nvPr>
            <p:custDataLst>
              <p:tags r:id="rId2"/>
            </p:custDataLst>
          </p:nvPr>
        </p:nvPicPr>
        <p:blipFill>
          <a:blip r:embed="rId11" cstate="print">
            <a:extLst>
              <a:ext uri="{28A0092B-C50C-407E-A947-70E740481C1C}">
                <a14:useLocalDpi xmlns:a14="http://schemas.microsoft.com/office/drawing/2010/main" val="0"/>
              </a:ext>
            </a:extLst>
          </a:blip>
          <a:stretch>
            <a:fillRect/>
          </a:stretch>
        </p:blipFill>
        <p:spPr>
          <a:xfrm>
            <a:off x="6645037" y="2540357"/>
            <a:ext cx="578368" cy="167640"/>
          </a:xfrm>
          <a:prstGeom prst="rect">
            <a:avLst/>
          </a:prstGeom>
        </p:spPr>
      </p:pic>
      <p:pic>
        <p:nvPicPr>
          <p:cNvPr id="8" name="Picture 7"/>
          <p:cNvPicPr>
            <a:picLocks noChangeAspect="1"/>
          </p:cNvPicPr>
          <p:nvPr>
            <p:custDataLst>
              <p:tags r:id="rId3"/>
            </p:custDataLst>
          </p:nvPr>
        </p:nvPicPr>
        <p:blipFill>
          <a:blip r:embed="rId12" cstate="print">
            <a:extLst>
              <a:ext uri="{28A0092B-C50C-407E-A947-70E740481C1C}">
                <a14:useLocalDpi xmlns:a14="http://schemas.microsoft.com/office/drawing/2010/main" val="0"/>
              </a:ext>
            </a:extLst>
          </a:blip>
          <a:stretch>
            <a:fillRect/>
          </a:stretch>
        </p:blipFill>
        <p:spPr>
          <a:xfrm>
            <a:off x="3873203" y="2503781"/>
            <a:ext cx="1363073" cy="204216"/>
          </a:xfrm>
          <a:prstGeom prst="rect">
            <a:avLst/>
          </a:prstGeom>
        </p:spPr>
      </p:pic>
      <p:sp>
        <p:nvSpPr>
          <p:cNvPr id="3" name="TextBox 2"/>
          <p:cNvSpPr txBox="1"/>
          <p:nvPr/>
        </p:nvSpPr>
        <p:spPr>
          <a:xfrm>
            <a:off x="67579" y="764704"/>
            <a:ext cx="8936834" cy="28623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Ako to mohol </a:t>
            </a:r>
            <a:r>
              <a:rPr kumimoji="0" lang="sk-SK" sz="1800" b="0" i="0" u="none" strike="noStrike" kern="1200" cap="none" spc="0" normalizeH="0" baseline="0" noProof="0" dirty="0" err="1">
                <a:ln>
                  <a:noFill/>
                </a:ln>
                <a:solidFill>
                  <a:prstClr val="black"/>
                </a:solidFill>
                <a:effectLst/>
                <a:uLnTx/>
                <a:uFillTx/>
                <a:latin typeface="Calibri"/>
                <a:ea typeface="+mn-ea"/>
                <a:cs typeface="+mn-cs"/>
              </a:rPr>
              <a:t>Maxwel</a:t>
            </a:r>
            <a:r>
              <a:rPr kumimoji="0" lang="sk-SK" sz="1800" b="0" i="0" u="none" strike="noStrike" kern="1200" cap="none" spc="0" normalizeH="0" baseline="0" noProof="0" dirty="0">
                <a:ln>
                  <a:noFill/>
                </a:ln>
                <a:solidFill>
                  <a:prstClr val="black"/>
                </a:solidFill>
                <a:effectLst/>
                <a:uLnTx/>
                <a:uFillTx/>
                <a:latin typeface="Calibri"/>
                <a:ea typeface="+mn-ea"/>
                <a:cs typeface="+mn-cs"/>
              </a:rPr>
              <a:t> vyhútať?</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On bol naozaj geniálny a mal oveľa lepšie argumenty než teraz napíšem, ale mohol to urobiť aj takto: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Hľadám neznámu hustotu pravdepodobnosti           . Čo od nej čakám? Keď sa kontajner  s plynom nehýbe, pravdepodobnosť kladných a záporných priemetov rýchlosti bude rovnaká, takže funkcia             by mala byť párna                              a bude platiť              . Veľmi veľké rýchlosti (v limite nekonečné) budú mať zrejme zanedbateľnú pravdepodobnosť, hľadám teda párnu funkciu, ktorá pre veľké hodnoty premennej klesá dosť rýchlo k nule. Takáto funkcia má zjavne „zvonovitý tvar“. Bakalár fyziky pozná </a:t>
            </a:r>
            <a:r>
              <a:rPr kumimoji="0" lang="sk-SK" sz="1800" b="1" i="0" u="none" strike="noStrike" kern="1200" cap="none" spc="0" normalizeH="0" baseline="0" noProof="0" dirty="0">
                <a:ln>
                  <a:noFill/>
                </a:ln>
                <a:solidFill>
                  <a:prstClr val="black"/>
                </a:solidFill>
                <a:effectLst/>
                <a:uLnTx/>
                <a:uFillTx/>
                <a:latin typeface="Calibri"/>
                <a:ea typeface="+mn-ea"/>
                <a:cs typeface="+mn-cs"/>
              </a:rPr>
              <a:t>jediný vzorec, ktorý dá taký zvonový tvar</a:t>
            </a:r>
          </a:p>
        </p:txBody>
      </p:sp>
      <p:pic>
        <p:nvPicPr>
          <p:cNvPr id="9" name="Picture 8"/>
          <p:cNvPicPr>
            <a:picLocks noChangeAspect="1"/>
          </p:cNvPicPr>
          <p:nvPr>
            <p:custDataLst>
              <p:tags r:id="rId4"/>
            </p:custDataLst>
          </p:nvPr>
        </p:nvPicPr>
        <p:blipFill>
          <a:blip r:embed="rId10" cstate="print">
            <a:extLst>
              <a:ext uri="{28A0092B-C50C-407E-A947-70E740481C1C}">
                <a14:useLocalDpi xmlns:a14="http://schemas.microsoft.com/office/drawing/2010/main" val="0"/>
              </a:ext>
            </a:extLst>
          </a:blip>
          <a:stretch>
            <a:fillRect/>
          </a:stretch>
        </p:blipFill>
        <p:spPr>
          <a:xfrm>
            <a:off x="4427139" y="1961355"/>
            <a:ext cx="450189" cy="204216"/>
          </a:xfrm>
          <a:prstGeom prst="rect">
            <a:avLst/>
          </a:prstGeom>
        </p:spPr>
      </p:pic>
      <p:pic>
        <p:nvPicPr>
          <p:cNvPr id="19" name="Picture 18"/>
          <p:cNvPicPr>
            <a:picLocks noChangeAspect="1"/>
          </p:cNvPicPr>
          <p:nvPr/>
        </p:nvPicPr>
        <p:blipFill>
          <a:blip r:embed="rId13"/>
          <a:stretch>
            <a:fillRect/>
          </a:stretch>
        </p:blipFill>
        <p:spPr>
          <a:xfrm>
            <a:off x="395536" y="3791869"/>
            <a:ext cx="1901962" cy="1820959"/>
          </a:xfrm>
          <a:prstGeom prst="rect">
            <a:avLst/>
          </a:prstGeom>
        </p:spPr>
      </p:pic>
      <p:pic>
        <p:nvPicPr>
          <p:cNvPr id="22" name="Picture 21"/>
          <p:cNvPicPr>
            <a:picLocks noChangeAspect="1"/>
          </p:cNvPicPr>
          <p:nvPr>
            <p:custDataLst>
              <p:tags r:id="rId5"/>
            </p:custDataLst>
          </p:nvPr>
        </p:nvPicPr>
        <p:blipFill>
          <a:blip r:embed="rId14" cstate="print">
            <a:extLst>
              <a:ext uri="{28A0092B-C50C-407E-A947-70E740481C1C}">
                <a14:useLocalDpi xmlns:a14="http://schemas.microsoft.com/office/drawing/2010/main" val="0"/>
              </a:ext>
            </a:extLst>
          </a:blip>
          <a:stretch>
            <a:fillRect/>
          </a:stretch>
        </p:blipFill>
        <p:spPr>
          <a:xfrm>
            <a:off x="4067012" y="3645257"/>
            <a:ext cx="2077974" cy="258890"/>
          </a:xfrm>
          <a:prstGeom prst="rect">
            <a:avLst/>
          </a:prstGeom>
        </p:spPr>
      </p:pic>
      <mc:AlternateContent xmlns:mc="http://schemas.openxmlformats.org/markup-compatibility/2006" xmlns:a14="http://schemas.microsoft.com/office/drawing/2010/main">
        <mc:Choice Requires="a14">
          <p:sp>
            <p:nvSpPr>
              <p:cNvPr id="23" name="TextBox 22"/>
              <p:cNvSpPr txBox="1"/>
              <p:nvPr/>
            </p:nvSpPr>
            <p:spPr>
              <a:xfrm>
                <a:off x="2297497" y="3974113"/>
                <a:ext cx="6706915" cy="266226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kde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𝐶</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𝛼</m:t>
                    </m:r>
                  </m:oMath>
                </a14:m>
                <a:r>
                  <a:rPr kumimoji="0" lang="en-US" sz="1800" b="0" i="0" u="none" strike="noStrike" kern="1200" cap="none" spc="0" normalizeH="0" baseline="0" noProof="0" dirty="0">
                    <a:ln>
                      <a:noFill/>
                    </a:ln>
                    <a:solidFill>
                      <a:prstClr val="black"/>
                    </a:solidFill>
                    <a:effectLst/>
                    <a:uLnTx/>
                    <a:uFillTx/>
                    <a:latin typeface="Calibri"/>
                    <a:ea typeface="+mn-ea"/>
                    <a:cs typeface="+mn-cs"/>
                  </a:rPr>
                  <a:t> </a:t>
                </a:r>
                <a:r>
                  <a:rPr kumimoji="0" lang="sk-SK" sz="1800" b="0" i="0" u="none" strike="noStrike" kern="1200" cap="none" spc="0" normalizeH="0" baseline="0" noProof="0" dirty="0">
                    <a:ln>
                      <a:noFill/>
                    </a:ln>
                    <a:solidFill>
                      <a:prstClr val="black"/>
                    </a:solidFill>
                    <a:effectLst/>
                    <a:uLnTx/>
                    <a:uFillTx/>
                    <a:latin typeface="Calibri"/>
                    <a:ea typeface="+mn-ea"/>
                    <a:cs typeface="+mn-cs"/>
                  </a:rPr>
                  <a:t>sú (zatiaľ) neznáme konštanty. </a:t>
                </a:r>
                <a:r>
                  <a:rPr kumimoji="0" lang="sk-SK" sz="1800" b="0" i="0" u="none" strike="noStrike" kern="1200" cap="none" spc="0" normalizeH="0" baseline="0" noProof="0" dirty="0" err="1">
                    <a:ln>
                      <a:noFill/>
                    </a:ln>
                    <a:solidFill>
                      <a:prstClr val="black"/>
                    </a:solidFill>
                    <a:effectLst/>
                    <a:uLnTx/>
                    <a:uFillTx/>
                    <a:latin typeface="Calibri"/>
                    <a:ea typeface="+mn-ea"/>
                    <a:cs typeface="+mn-cs"/>
                  </a:rPr>
                  <a:t>Maxwell</a:t>
                </a:r>
                <a:r>
                  <a:rPr kumimoji="0" lang="sk-SK" sz="1800" b="0" i="0" u="none" strike="noStrike" kern="1200" cap="none" spc="0" normalizeH="0" baseline="0" noProof="0" dirty="0">
                    <a:ln>
                      <a:noFill/>
                    </a:ln>
                    <a:solidFill>
                      <a:prstClr val="black"/>
                    </a:solidFill>
                    <a:effectLst/>
                    <a:uLnTx/>
                    <a:uFillTx/>
                    <a:latin typeface="Calibri"/>
                    <a:ea typeface="+mn-ea"/>
                    <a:cs typeface="+mn-cs"/>
                  </a:rPr>
                  <a:t> ale vedel ako vyzerá</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5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a:t>
                </a:r>
                <a:r>
                  <a:rPr kumimoji="0" lang="sk-SK" sz="1800" b="0" i="0" u="none" strike="noStrike" kern="1200" cap="none" spc="0" normalizeH="0" baseline="0" noProof="0" dirty="0" err="1">
                    <a:ln>
                      <a:noFill/>
                    </a:ln>
                    <a:solidFill>
                      <a:prstClr val="black"/>
                    </a:solidFill>
                    <a:effectLst/>
                    <a:uLnTx/>
                    <a:uFillTx/>
                    <a:latin typeface="Calibri"/>
                    <a:ea typeface="+mn-ea"/>
                    <a:cs typeface="+mn-cs"/>
                  </a:rPr>
                  <a:t>Gaussovo</a:t>
                </a:r>
                <a:r>
                  <a:rPr kumimoji="0" lang="sk-SK" sz="1800" b="0" i="0" u="none" strike="noStrike" kern="1200" cap="none" spc="0" normalizeH="0" baseline="0" noProof="0" dirty="0">
                    <a:ln>
                      <a:noFill/>
                    </a:ln>
                    <a:solidFill>
                      <a:prstClr val="black"/>
                    </a:solidFill>
                    <a:effectLst/>
                    <a:uLnTx/>
                    <a:uFillTx/>
                    <a:latin typeface="Calibri"/>
                    <a:ea typeface="+mn-ea"/>
                    <a:cs typeface="+mn-cs"/>
                  </a:rPr>
                  <a:t> rozdelenie“ a vedel aj to, že má platiť</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a to už mu dalo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Odkiaľ vedel, že by malo platiť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Lebo vyhútal kinetickú teóriu tlaku plynu, že tlak na stenu nádoby vzniká v dôsledku nárazov molekúl na tú stenu. Pozrime sa teraz na to.</a:t>
                </a:r>
              </a:p>
            </p:txBody>
          </p:sp>
        </mc:Choice>
        <mc:Fallback xmlns="">
          <p:sp>
            <p:nvSpPr>
              <p:cNvPr id="23" name="TextBox 22"/>
              <p:cNvSpPr txBox="1">
                <a:spLocks noRot="1" noChangeAspect="1" noMove="1" noResize="1" noEditPoints="1" noAdjustHandles="1" noChangeArrowheads="1" noChangeShapeType="1" noTextEdit="1"/>
              </p:cNvSpPr>
              <p:nvPr/>
            </p:nvSpPr>
            <p:spPr>
              <a:xfrm>
                <a:off x="2297497" y="3974113"/>
                <a:ext cx="6706915" cy="2662267"/>
              </a:xfrm>
              <a:prstGeom prst="rect">
                <a:avLst/>
              </a:prstGeom>
              <a:blipFill rotWithShape="0">
                <a:blip r:embed="rId17"/>
                <a:stretch>
                  <a:fillRect l="-818" t="-1373" r="-636" b="-2746"/>
                </a:stretch>
              </a:blipFill>
            </p:spPr>
            <p:txBody>
              <a:bodyPr/>
              <a:lstStyle/>
              <a:p>
                <a:r>
                  <a:rPr lang="sk-SK">
                    <a:noFill/>
                  </a:rPr>
                  <a:t> </a:t>
                </a:r>
              </a:p>
            </p:txBody>
          </p:sp>
        </mc:Fallback>
      </mc:AlternateContent>
      <p:pic>
        <p:nvPicPr>
          <p:cNvPr id="25" name="Picture 24"/>
          <p:cNvPicPr>
            <a:picLocks noChangeAspect="1"/>
          </p:cNvPicPr>
          <p:nvPr>
            <p:custDataLst>
              <p:tags r:id="rId6"/>
            </p:custDataLst>
          </p:nvPr>
        </p:nvPicPr>
        <p:blipFill>
          <a:blip r:embed="rId18" cstate="print">
            <a:extLst>
              <a:ext uri="{28A0092B-C50C-407E-A947-70E740481C1C}">
                <a14:useLocalDpi xmlns:a14="http://schemas.microsoft.com/office/drawing/2010/main" val="0"/>
              </a:ext>
            </a:extLst>
          </a:blip>
          <a:stretch>
            <a:fillRect/>
          </a:stretch>
        </p:blipFill>
        <p:spPr>
          <a:xfrm>
            <a:off x="7023161" y="4284712"/>
            <a:ext cx="760476" cy="419100"/>
          </a:xfrm>
          <a:prstGeom prst="rect">
            <a:avLst/>
          </a:prstGeom>
        </p:spPr>
      </p:pic>
      <p:pic>
        <p:nvPicPr>
          <p:cNvPr id="26" name="Picture 25"/>
          <p:cNvPicPr>
            <a:picLocks noChangeAspect="1"/>
          </p:cNvPicPr>
          <p:nvPr>
            <p:custDataLst>
              <p:tags r:id="rId7"/>
            </p:custDataLst>
          </p:nvPr>
        </p:nvPicPr>
        <p:blipFill>
          <a:blip r:embed="rId19" cstate="print">
            <a:extLst>
              <a:ext uri="{28A0092B-C50C-407E-A947-70E740481C1C}">
                <a14:useLocalDpi xmlns:a14="http://schemas.microsoft.com/office/drawing/2010/main" val="0"/>
              </a:ext>
            </a:extLst>
          </a:blip>
          <a:stretch>
            <a:fillRect/>
          </a:stretch>
        </p:blipFill>
        <p:spPr>
          <a:xfrm>
            <a:off x="4067012" y="4763175"/>
            <a:ext cx="3408426" cy="562356"/>
          </a:xfrm>
          <a:prstGeom prst="rect">
            <a:avLst/>
          </a:prstGeom>
        </p:spPr>
      </p:pic>
      <p:pic>
        <p:nvPicPr>
          <p:cNvPr id="27" name="Picture 26"/>
          <p:cNvPicPr>
            <a:picLocks noChangeAspect="1"/>
          </p:cNvPicPr>
          <p:nvPr>
            <p:custDataLst>
              <p:tags r:id="rId8"/>
            </p:custDataLst>
          </p:nvPr>
        </p:nvPicPr>
        <p:blipFill>
          <a:blip r:embed="rId18" cstate="print">
            <a:extLst>
              <a:ext uri="{28A0092B-C50C-407E-A947-70E740481C1C}">
                <a14:useLocalDpi xmlns:a14="http://schemas.microsoft.com/office/drawing/2010/main" val="0"/>
              </a:ext>
            </a:extLst>
          </a:blip>
          <a:stretch>
            <a:fillRect/>
          </a:stretch>
        </p:blipFill>
        <p:spPr>
          <a:xfrm>
            <a:off x="5396509" y="5416660"/>
            <a:ext cx="760476" cy="419100"/>
          </a:xfrm>
          <a:prstGeom prst="rect">
            <a:avLst/>
          </a:prstGeom>
        </p:spPr>
      </p:pic>
    </p:spTree>
    <p:extLst>
      <p:ext uri="{BB962C8B-B14F-4D97-AF65-F5344CB8AC3E}">
        <p14:creationId xmlns:p14="http://schemas.microsoft.com/office/powerpoint/2010/main" val="1260291636"/>
      </p:ext>
    </p:extLst>
  </p:cSld>
  <p:clrMapOvr>
    <a:masterClrMapping/>
  </p:clrMapOvr>
  <p:extLst mod="1"/>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35696" y="404664"/>
            <a:ext cx="532859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Calibri"/>
                <a:ea typeface="+mn-ea"/>
                <a:cs typeface="+mn-cs"/>
              </a:rPr>
              <a:t>Kinetická teória tlaku</a:t>
            </a:r>
          </a:p>
        </p:txBody>
      </p:sp>
      <p:cxnSp>
        <p:nvCxnSpPr>
          <p:cNvPr id="4" name="Straight Connector 3"/>
          <p:cNvCxnSpPr/>
          <p:nvPr/>
        </p:nvCxnSpPr>
        <p:spPr>
          <a:xfrm>
            <a:off x="2843808" y="1772816"/>
            <a:ext cx="0" cy="28803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V="1">
            <a:off x="1043608" y="3068960"/>
            <a:ext cx="864096" cy="57606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1628056" y="2933328"/>
            <a:ext cx="864096" cy="57606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1259902" y="2611760"/>
            <a:ext cx="864096" cy="57606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971600" y="3542928"/>
            <a:ext cx="864096" cy="57606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1961710" y="2323728"/>
            <a:ext cx="864096" cy="57606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1943708" y="1733464"/>
            <a:ext cx="864096" cy="576064"/>
          </a:xfrm>
          <a:prstGeom prst="straightConnector1">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683568" y="1916832"/>
            <a:ext cx="2160240" cy="144016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683568" y="3068960"/>
            <a:ext cx="2160240" cy="144016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683568" y="3356992"/>
            <a:ext cx="0" cy="1195105"/>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698426" y="4436863"/>
            <a:ext cx="2152810" cy="72257"/>
          </a:xfrm>
          <a:prstGeom prst="line">
            <a:avLst/>
          </a:prstGeom>
          <a:ln w="9525">
            <a:solidFill>
              <a:schemeClr val="tx1"/>
            </a:solidFill>
            <a:prstDash val="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32" name="Picture 31"/>
          <p:cNvPicPr>
            <a:picLocks noChangeAspect="1"/>
          </p:cNvPicPr>
          <p:nvPr>
            <p:custDataLst>
              <p:tags r:id="rId1"/>
            </p:custDataLst>
          </p:nvPr>
        </p:nvPicPr>
        <p:blipFill>
          <a:blip r:embed="rId12" cstate="print">
            <a:extLst>
              <a:ext uri="{28A0092B-C50C-407E-A947-70E740481C1C}">
                <a14:useLocalDpi xmlns:a14="http://schemas.microsoft.com/office/drawing/2010/main" val="0"/>
              </a:ext>
            </a:extLst>
          </a:blip>
          <a:stretch>
            <a:fillRect/>
          </a:stretch>
        </p:blipFill>
        <p:spPr>
          <a:xfrm>
            <a:off x="1625479" y="4325665"/>
            <a:ext cx="298704" cy="121920"/>
          </a:xfrm>
          <a:prstGeom prst="rect">
            <a:avLst/>
          </a:prstGeom>
        </p:spPr>
      </p:pic>
      <p:pic>
        <p:nvPicPr>
          <p:cNvPr id="34" name="Picture 33"/>
          <p:cNvPicPr>
            <a:picLocks noChangeAspect="1"/>
          </p:cNvPicPr>
          <p:nvPr>
            <p:custDataLst>
              <p:tags r:id="rId2"/>
            </p:custDataLst>
          </p:nvPr>
        </p:nvPicPr>
        <p:blipFill>
          <a:blip r:embed="rId13" cstate="print">
            <a:extLst>
              <a:ext uri="{28A0092B-C50C-407E-A947-70E740481C1C}">
                <a14:useLocalDpi xmlns:a14="http://schemas.microsoft.com/office/drawing/2010/main" val="0"/>
              </a:ext>
            </a:extLst>
          </a:blip>
          <a:stretch>
            <a:fillRect/>
          </a:stretch>
        </p:blipFill>
        <p:spPr>
          <a:xfrm>
            <a:off x="2878758" y="2651111"/>
            <a:ext cx="121920" cy="147828"/>
          </a:xfrm>
          <a:prstGeom prst="rect">
            <a:avLst/>
          </a:prstGeom>
        </p:spPr>
      </p:pic>
      <p:grpSp>
        <p:nvGrpSpPr>
          <p:cNvPr id="36" name="Group 35"/>
          <p:cNvGrpSpPr/>
          <p:nvPr/>
        </p:nvGrpSpPr>
        <p:grpSpPr>
          <a:xfrm>
            <a:off x="3131839" y="959817"/>
            <a:ext cx="5832648" cy="3693319"/>
            <a:chOff x="3203848" y="1412776"/>
            <a:chExt cx="5832648" cy="3693319"/>
          </a:xfrm>
        </p:grpSpPr>
        <mc:AlternateContent xmlns:mc="http://schemas.openxmlformats.org/markup-compatibility/2006" xmlns:a14="http://schemas.microsoft.com/office/drawing/2010/main">
          <mc:Choice Requires="a14">
            <p:sp>
              <p:nvSpPr>
                <p:cNvPr id="12" name="TextBox 11"/>
                <p:cNvSpPr txBox="1"/>
                <p:nvPr/>
              </p:nvSpPr>
              <p:spPr>
                <a:xfrm>
                  <a:off x="3203848" y="1412776"/>
                  <a:ext cx="5832648" cy="369331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1" i="0" u="none" strike="noStrike" kern="1200" cap="none" spc="0" normalizeH="0" baseline="0" noProof="0" dirty="0">
                      <a:ln>
                        <a:noFill/>
                      </a:ln>
                      <a:solidFill>
                        <a:prstClr val="black"/>
                      </a:solidFill>
                      <a:effectLst/>
                      <a:uLnTx/>
                      <a:uFillTx/>
                      <a:latin typeface="Calibri"/>
                      <a:ea typeface="+mn-ea"/>
                      <a:cs typeface="+mn-cs"/>
                    </a:rPr>
                    <a:t>Predstavme si, že molekuly nemajú žiaden chaotický pohyb </a:t>
                  </a:r>
                  <a:r>
                    <a:rPr kumimoji="0" lang="sk-SK" sz="1800" b="0" i="0" u="none" strike="noStrike" kern="1200" cap="none" spc="0" normalizeH="0" baseline="0" noProof="0" dirty="0">
                      <a:ln>
                        <a:noFill/>
                      </a:ln>
                      <a:solidFill>
                        <a:prstClr val="black"/>
                      </a:solidFill>
                      <a:effectLst/>
                      <a:uLnTx/>
                      <a:uFillTx/>
                      <a:latin typeface="Calibri"/>
                      <a:ea typeface="+mn-ea"/>
                      <a:cs typeface="+mn-cs"/>
                    </a:rPr>
                    <a:t>a že všetky molekuly pred stenou sa hýbu rovnakou rýchlosťou     </a:t>
                  </a:r>
                  <a14:m>
                    <m:oMath xmlns:m="http://schemas.openxmlformats.org/officeDocument/2006/math">
                      <m:r>
                        <m:rPr>
                          <m:nor/>
                        </m:rPr>
                        <a:rPr kumimoji="0" lang="en-US"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oMath>
                  </a14:m>
                  <a:r>
                    <a:rPr kumimoji="0" lang="sk-SK" sz="1800" b="0" i="0" u="none" strike="noStrike" kern="1200" cap="none" spc="0" normalizeH="0" baseline="0" noProof="0" dirty="0">
                      <a:ln>
                        <a:noFill/>
                      </a:ln>
                      <a:solidFill>
                        <a:prstClr val="black"/>
                      </a:solidFill>
                      <a:effectLst/>
                      <a:uLnTx/>
                      <a:uFillTx/>
                      <a:latin typeface="Calibri"/>
                      <a:ea typeface="+mn-ea"/>
                      <a:cs typeface="+mn-cs"/>
                    </a:rPr>
                    <a:t>Je tam teda čosi ako vietor, vanúci rýchlosťou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Po dopade na stenu sa každá častica odrazí tak, že priemet jej rýchlosti vo vodorovnom smere zmení znamienko. Pri odraze molekuly od stenu sa teda zmení</a:t>
                  </a:r>
                  <a:r>
                    <a:rPr kumimoji="0" lang="en-US" sz="1800" b="0" i="0" u="none" strike="noStrike" kern="1200" cap="none" spc="0" normalizeH="0" baseline="0" noProof="0" dirty="0">
                      <a:ln>
                        <a:noFill/>
                      </a:ln>
                      <a:solidFill>
                        <a:prstClr val="black"/>
                      </a:solidFill>
                      <a:effectLst/>
                      <a:uLnTx/>
                      <a:uFillTx/>
                      <a:latin typeface="Calibri"/>
                      <a:ea typeface="+mn-ea"/>
                      <a:cs typeface="+mn-cs"/>
                    </a:rPr>
                    <a:t> </a:t>
                  </a:r>
                  <a:r>
                    <a:rPr kumimoji="0" lang="sk-SK" sz="1800" b="0" i="0" u="none" strike="noStrike" kern="1200" cap="none" spc="0" normalizeH="0" baseline="0" noProof="0" dirty="0">
                      <a:ln>
                        <a:noFill/>
                      </a:ln>
                      <a:solidFill>
                        <a:prstClr val="black"/>
                      </a:solidFill>
                      <a:effectLst/>
                      <a:uLnTx/>
                      <a:uFillTx/>
                      <a:latin typeface="Calibri"/>
                      <a:ea typeface="+mn-ea"/>
                      <a:cs typeface="+mn-cs"/>
                    </a:rPr>
                    <a:t>hybnosť každej častice 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Vypočítajme teraz počet častíc „vetra“, ktoré sa od steny odrazia v priebehu nejakého čas</a:t>
                  </a:r>
                  <a:r>
                    <a:rPr kumimoji="0" lang="en-US" sz="1800" b="0" i="0" u="none" strike="noStrike" kern="1200" cap="none" spc="0" normalizeH="0" baseline="0" noProof="0" dirty="0">
                      <a:ln>
                        <a:noFill/>
                      </a:ln>
                      <a:solidFill>
                        <a:prstClr val="black"/>
                      </a:solidFill>
                      <a:effectLst/>
                      <a:uLnTx/>
                      <a:uFillTx/>
                      <a:latin typeface="Calibri"/>
                      <a:ea typeface="+mn-ea"/>
                      <a:cs typeface="+mn-cs"/>
                    </a:rPr>
                    <a:t>u</a:t>
                  </a:r>
                  <a:r>
                    <a:rPr kumimoji="0" lang="sk-SK" sz="1800" b="0" i="0" u="none" strike="noStrike" kern="1200" cap="none" spc="0" normalizeH="0" baseline="0" noProof="0" dirty="0">
                      <a:ln>
                        <a:noFill/>
                      </a:ln>
                      <a:solidFill>
                        <a:prstClr val="black"/>
                      </a:solidFill>
                      <a:effectLst/>
                      <a:uLnTx/>
                      <a:uFillTx/>
                      <a:latin typeface="Calibri"/>
                      <a:ea typeface="+mn-ea"/>
                      <a:cs typeface="+mn-cs"/>
                    </a:rPr>
                    <a:t>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𝜏</m:t>
                      </m:r>
                    </m:oMath>
                  </a14:m>
                  <a:r>
                    <a:rPr kumimoji="0" lang="sk-SK" sz="1800" b="0" i="0" u="none" strike="noStrike" kern="1200" cap="none" spc="0" normalizeH="0" baseline="0" noProof="0" dirty="0">
                      <a:ln>
                        <a:noFill/>
                      </a:ln>
                      <a:solidFill>
                        <a:prstClr val="black"/>
                      </a:solidFill>
                      <a:effectLst/>
                      <a:uLnTx/>
                      <a:uFillTx/>
                      <a:latin typeface="Calibri"/>
                      <a:ea typeface="+mn-ea"/>
                      <a:cs typeface="+mn-cs"/>
                    </a:rPr>
                    <a:t> </a:t>
                  </a:r>
                  <a:r>
                    <a:rPr kumimoji="0" lang="en-US" sz="1800" b="0" i="0" u="none" strike="noStrike" kern="1200" cap="none" spc="0" normalizeH="0" baseline="0" noProof="0" dirty="0">
                      <a:ln>
                        <a:noFill/>
                      </a:ln>
                      <a:solidFill>
                        <a:prstClr val="black"/>
                      </a:solidFill>
                      <a:effectLst/>
                      <a:uLnTx/>
                      <a:uFillTx/>
                      <a:latin typeface="Calibri"/>
                      <a:ea typeface="+mn-ea"/>
                      <a:cs typeface="+mn-cs"/>
                    </a:rPr>
                    <a:t>. </a:t>
                  </a:r>
                  <a:r>
                    <a:rPr kumimoji="0" lang="sk-SK" sz="1800" b="0" i="0" u="none" strike="noStrike" kern="1200" cap="none" spc="0" normalizeH="0" baseline="0" noProof="0" dirty="0">
                      <a:ln>
                        <a:noFill/>
                      </a:ln>
                      <a:solidFill>
                        <a:prstClr val="black"/>
                      </a:solidFill>
                      <a:effectLst/>
                      <a:uLnTx/>
                      <a:uFillTx/>
                      <a:latin typeface="Calibri"/>
                      <a:ea typeface="+mn-ea"/>
                      <a:cs typeface="+mn-cs"/>
                    </a:rPr>
                    <a:t>Zeleným je na obrázku nakreslený šikmý valec s podstavou plchy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𝑆</m:t>
                      </m:r>
                    </m:oMath>
                  </a14:m>
                  <a:r>
                    <a:rPr kumimoji="0" lang="sk-SK" sz="1800" b="0" i="0" u="none" strike="noStrike" kern="1200" cap="none" spc="0" normalizeH="0" baseline="0" noProof="0" dirty="0">
                      <a:ln>
                        <a:noFill/>
                      </a:ln>
                      <a:solidFill>
                        <a:prstClr val="black"/>
                      </a:solidFill>
                      <a:effectLst/>
                      <a:uLnTx/>
                      <a:uFillTx/>
                      <a:latin typeface="Calibri"/>
                      <a:ea typeface="+mn-ea"/>
                      <a:cs typeface="+mn-cs"/>
                    </a:rPr>
                    <a:t> na stene s výškou       . </a:t>
                  </a:r>
                </a:p>
              </p:txBody>
            </p:sp>
          </mc:Choice>
          <mc:Fallback xmlns="">
            <p:sp>
              <p:nvSpPr>
                <p:cNvPr id="12" name="TextBox 11"/>
                <p:cNvSpPr txBox="1">
                  <a:spLocks noRot="1" noChangeAspect="1" noMove="1" noResize="1" noEditPoints="1" noAdjustHandles="1" noChangeArrowheads="1" noChangeShapeType="1" noTextEdit="1"/>
                </p:cNvSpPr>
                <p:nvPr/>
              </p:nvSpPr>
              <p:spPr>
                <a:xfrm>
                  <a:off x="3203848" y="1412776"/>
                  <a:ext cx="5832648" cy="3693319"/>
                </a:xfrm>
                <a:prstGeom prst="rect">
                  <a:avLst/>
                </a:prstGeom>
                <a:blipFill rotWithShape="0">
                  <a:blip r:embed="rId16"/>
                  <a:stretch>
                    <a:fillRect l="-940" t="-825" r="-627" b="-1650"/>
                  </a:stretch>
                </a:blipFill>
              </p:spPr>
              <p:txBody>
                <a:bodyPr/>
                <a:lstStyle/>
                <a:p>
                  <a:r>
                    <a:rPr lang="sk-SK">
                      <a:noFill/>
                    </a:rPr>
                    <a:t> </a:t>
                  </a:r>
                </a:p>
              </p:txBody>
            </p:sp>
          </mc:Fallback>
        </mc:AlternateContent>
        <p:pic>
          <p:nvPicPr>
            <p:cNvPr id="13" name="Picture 12"/>
            <p:cNvPicPr>
              <a:picLocks noChangeAspect="1"/>
            </p:cNvPicPr>
            <p:nvPr>
              <p:custDataLst>
                <p:tags r:id="rId7"/>
              </p:custDataLst>
            </p:nvPr>
          </p:nvPicPr>
          <p:blipFill>
            <a:blip r:embed="rId17" cstate="print">
              <a:extLst>
                <a:ext uri="{28A0092B-C50C-407E-A947-70E740481C1C}">
                  <a14:useLocalDpi xmlns:a14="http://schemas.microsoft.com/office/drawing/2010/main" val="0"/>
                </a:ext>
              </a:extLst>
            </a:blip>
            <a:stretch>
              <a:fillRect/>
            </a:stretch>
          </p:blipFill>
          <p:spPr>
            <a:xfrm>
              <a:off x="4385692" y="2060848"/>
              <a:ext cx="114300" cy="146304"/>
            </a:xfrm>
            <a:prstGeom prst="rect">
              <a:avLst/>
            </a:prstGeom>
          </p:spPr>
        </p:pic>
        <p:pic>
          <p:nvPicPr>
            <p:cNvPr id="17" name="Picture 16"/>
            <p:cNvPicPr>
              <a:picLocks noChangeAspect="1"/>
            </p:cNvPicPr>
            <p:nvPr>
              <p:custDataLst>
                <p:tags r:id="rId8"/>
              </p:custDataLst>
            </p:nvPr>
          </p:nvPicPr>
          <p:blipFill>
            <a:blip r:embed="rId18" cstate="print">
              <a:extLst>
                <a:ext uri="{28A0092B-C50C-407E-A947-70E740481C1C}">
                  <a14:useLocalDpi xmlns:a14="http://schemas.microsoft.com/office/drawing/2010/main" val="0"/>
                </a:ext>
              </a:extLst>
            </a:blip>
            <a:stretch>
              <a:fillRect/>
            </a:stretch>
          </p:blipFill>
          <p:spPr>
            <a:xfrm>
              <a:off x="5004049" y="3552060"/>
              <a:ext cx="1251204" cy="185928"/>
            </a:xfrm>
            <a:prstGeom prst="rect">
              <a:avLst/>
            </a:prstGeom>
          </p:spPr>
        </p:pic>
        <p:pic>
          <p:nvPicPr>
            <p:cNvPr id="23" name="Picture 22"/>
            <p:cNvPicPr>
              <a:picLocks noChangeAspect="1"/>
            </p:cNvPicPr>
            <p:nvPr>
              <p:custDataLst>
                <p:tags r:id="rId9"/>
              </p:custDataLst>
            </p:nvPr>
          </p:nvPicPr>
          <p:blipFill>
            <a:blip r:embed="rId17" cstate="print">
              <a:extLst>
                <a:ext uri="{28A0092B-C50C-407E-A947-70E740481C1C}">
                  <a14:useLocalDpi xmlns:a14="http://schemas.microsoft.com/office/drawing/2010/main" val="0"/>
                </a:ext>
              </a:extLst>
            </a:blip>
            <a:stretch>
              <a:fillRect/>
            </a:stretch>
          </p:blipFill>
          <p:spPr>
            <a:xfrm>
              <a:off x="3333633" y="2325485"/>
              <a:ext cx="114300" cy="146304"/>
            </a:xfrm>
            <a:prstGeom prst="rect">
              <a:avLst/>
            </a:prstGeom>
          </p:spPr>
        </p:pic>
        <p:pic>
          <p:nvPicPr>
            <p:cNvPr id="35" name="Picture 34"/>
            <p:cNvPicPr>
              <a:picLocks noChangeAspect="1"/>
            </p:cNvPicPr>
            <p:nvPr>
              <p:custDataLst>
                <p:tags r:id="rId10"/>
              </p:custDataLst>
            </p:nvPr>
          </p:nvPicPr>
          <p:blipFill>
            <a:blip r:embed="rId12" cstate="print">
              <a:extLst>
                <a:ext uri="{28A0092B-C50C-407E-A947-70E740481C1C}">
                  <a14:useLocalDpi xmlns:a14="http://schemas.microsoft.com/office/drawing/2010/main" val="0"/>
                </a:ext>
              </a:extLst>
            </a:blip>
            <a:stretch>
              <a:fillRect/>
            </a:stretch>
          </p:blipFill>
          <p:spPr>
            <a:xfrm>
              <a:off x="3994017" y="4858274"/>
              <a:ext cx="298704" cy="121920"/>
            </a:xfrm>
            <a:prstGeom prst="rect">
              <a:avLst/>
            </a:prstGeom>
          </p:spPr>
        </p:pic>
      </p:grpSp>
      <mc:AlternateContent xmlns:mc="http://schemas.openxmlformats.org/markup-compatibility/2006" xmlns:a14="http://schemas.microsoft.com/office/drawing/2010/main">
        <mc:Choice Requires="a14">
          <p:sp>
            <p:nvSpPr>
              <p:cNvPr id="37" name="TextBox 36"/>
              <p:cNvSpPr txBox="1"/>
              <p:nvPr/>
            </p:nvSpPr>
            <p:spPr>
              <a:xfrm>
                <a:off x="251520" y="4725144"/>
                <a:ext cx="8712967" cy="20313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Ak hustota častíc „vetra“ je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𝑛</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oMath>
                </a14:m>
                <a:r>
                  <a:rPr kumimoji="0" lang="sk-SK" sz="1800" b="0" i="0" u="none" strike="noStrike" kern="1200" cap="none" spc="0" normalizeH="0" baseline="0" noProof="0" dirty="0">
                    <a:ln>
                      <a:noFill/>
                    </a:ln>
                    <a:solidFill>
                      <a:prstClr val="black"/>
                    </a:solidFill>
                    <a:effectLst/>
                    <a:uLnTx/>
                    <a:uFillTx/>
                    <a:latin typeface="Calibri"/>
                    <a:ea typeface="+mn-ea"/>
                    <a:cs typeface="+mn-cs"/>
                  </a:rPr>
                  <a:t>potom v tom šikmom valci sa nachádza              častíc a sú to práve tie, ktoré za čas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𝜏</m:t>
                    </m:r>
                  </m:oMath>
                </a14:m>
                <a:r>
                  <a:rPr kumimoji="0" lang="sk-SK" sz="1800" b="0" i="0" u="none" strike="noStrike" kern="1200" cap="none" spc="0" normalizeH="0" baseline="0" noProof="0" dirty="0">
                    <a:ln>
                      <a:noFill/>
                    </a:ln>
                    <a:solidFill>
                      <a:prstClr val="black"/>
                    </a:solidFill>
                    <a:effectLst/>
                    <a:uLnTx/>
                    <a:uFillTx/>
                    <a:latin typeface="Calibri"/>
                    <a:ea typeface="+mn-ea"/>
                    <a:cs typeface="+mn-cs"/>
                  </a:rPr>
                  <a:t> dopadnú na plochu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𝑆</m:t>
                    </m:r>
                  </m:oMath>
                </a14:m>
                <a:r>
                  <a:rPr kumimoji="0" lang="sk-SK" sz="1800" b="0" i="0" u="none" strike="noStrike" kern="1200" cap="none" spc="0" normalizeH="0" baseline="0" noProof="0" dirty="0">
                    <a:ln>
                      <a:noFill/>
                    </a:ln>
                    <a:solidFill>
                      <a:prstClr val="black"/>
                    </a:solidFill>
                    <a:effectLst/>
                    <a:uLnTx/>
                    <a:uFillTx/>
                    <a:latin typeface="Calibri"/>
                    <a:ea typeface="+mn-ea"/>
                    <a:cs typeface="+mn-cs"/>
                  </a:rPr>
                  <a:t> steny. Celková zmena hybnosti všetkých častíc, ktoré dopadnú na stenu za čas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𝜏</m:t>
                    </m:r>
                  </m:oMath>
                </a14:m>
                <a:r>
                  <a:rPr kumimoji="0" lang="sk-SK" sz="1800" b="0" i="0" u="none" strike="noStrike" kern="1200" cap="none" spc="0" normalizeH="0" baseline="0" noProof="0" dirty="0">
                    <a:ln>
                      <a:noFill/>
                    </a:ln>
                    <a:solidFill>
                      <a:prstClr val="black"/>
                    </a:solidFill>
                    <a:effectLst/>
                    <a:uLnTx/>
                    <a:uFillTx/>
                    <a:latin typeface="Calibri"/>
                    <a:ea typeface="+mn-ea"/>
                    <a:cs typeface="+mn-cs"/>
                  </a:rPr>
                  <a:t> bude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a teda priemerná sila, ktorou tieto častice pôsobia na stenu bude                          a priemerný tlak uvažovaného „vetra častíc“ bude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Calibri"/>
                  <a:ea typeface="+mn-ea"/>
                  <a:cs typeface="+mn-cs"/>
                </a:endParaRPr>
              </a:p>
            </p:txBody>
          </p:sp>
        </mc:Choice>
        <mc:Fallback xmlns="">
          <p:sp>
            <p:nvSpPr>
              <p:cNvPr id="37" name="TextBox 36"/>
              <p:cNvSpPr txBox="1">
                <a:spLocks noRot="1" noChangeAspect="1" noMove="1" noResize="1" noEditPoints="1" noAdjustHandles="1" noChangeArrowheads="1" noChangeShapeType="1" noTextEdit="1"/>
              </p:cNvSpPr>
              <p:nvPr/>
            </p:nvSpPr>
            <p:spPr>
              <a:xfrm>
                <a:off x="251520" y="4725144"/>
                <a:ext cx="8712967" cy="2031325"/>
              </a:xfrm>
              <a:prstGeom prst="rect">
                <a:avLst/>
              </a:prstGeom>
              <a:blipFill rotWithShape="0">
                <a:blip r:embed="rId19"/>
                <a:stretch>
                  <a:fillRect l="-559" t="-1502" r="-909"/>
                </a:stretch>
              </a:blipFill>
            </p:spPr>
            <p:txBody>
              <a:bodyPr/>
              <a:lstStyle/>
              <a:p>
                <a:r>
                  <a:rPr lang="sk-SK">
                    <a:noFill/>
                  </a:rPr>
                  <a:t> </a:t>
                </a:r>
              </a:p>
            </p:txBody>
          </p:sp>
        </mc:Fallback>
      </mc:AlternateContent>
      <p:pic>
        <p:nvPicPr>
          <p:cNvPr id="39" name="Picture 38"/>
          <p:cNvPicPr>
            <a:picLocks noChangeAspect="1"/>
          </p:cNvPicPr>
          <p:nvPr>
            <p:custDataLst>
              <p:tags r:id="rId3"/>
            </p:custDataLst>
          </p:nvPr>
        </p:nvPicPr>
        <p:blipFill>
          <a:blip r:embed="rId20" cstate="print">
            <a:extLst>
              <a:ext uri="{28A0092B-C50C-407E-A947-70E740481C1C}">
                <a14:useLocalDpi xmlns:a14="http://schemas.microsoft.com/office/drawing/2010/main" val="0"/>
              </a:ext>
            </a:extLst>
          </a:blip>
          <a:stretch>
            <a:fillRect/>
          </a:stretch>
        </p:blipFill>
        <p:spPr>
          <a:xfrm>
            <a:off x="6811154" y="4825616"/>
            <a:ext cx="557784" cy="175260"/>
          </a:xfrm>
          <a:prstGeom prst="rect">
            <a:avLst/>
          </a:prstGeom>
        </p:spPr>
      </p:pic>
      <p:pic>
        <p:nvPicPr>
          <p:cNvPr id="41" name="Picture 40"/>
          <p:cNvPicPr>
            <a:picLocks noChangeAspect="1"/>
          </p:cNvPicPr>
          <p:nvPr>
            <p:custDataLst>
              <p:tags r:id="rId4"/>
            </p:custDataLst>
          </p:nvPr>
        </p:nvPicPr>
        <p:blipFill>
          <a:blip r:embed="rId21" cstate="print">
            <a:extLst>
              <a:ext uri="{28A0092B-C50C-407E-A947-70E740481C1C}">
                <a14:useLocalDpi xmlns:a14="http://schemas.microsoft.com/office/drawing/2010/main" val="0"/>
              </a:ext>
            </a:extLst>
          </a:blip>
          <a:stretch>
            <a:fillRect/>
          </a:stretch>
        </p:blipFill>
        <p:spPr>
          <a:xfrm>
            <a:off x="4067944" y="5671733"/>
            <a:ext cx="981456" cy="230124"/>
          </a:xfrm>
          <a:prstGeom prst="rect">
            <a:avLst/>
          </a:prstGeom>
        </p:spPr>
      </p:pic>
      <p:pic>
        <p:nvPicPr>
          <p:cNvPr id="43" name="Picture 42"/>
          <p:cNvPicPr>
            <a:picLocks noChangeAspect="1"/>
          </p:cNvPicPr>
          <p:nvPr>
            <p:custDataLst>
              <p:tags r:id="rId5"/>
            </p:custDataLst>
          </p:nvPr>
        </p:nvPicPr>
        <p:blipFill>
          <a:blip r:embed="rId22" cstate="print">
            <a:extLst>
              <a:ext uri="{28A0092B-C50C-407E-A947-70E740481C1C}">
                <a14:useLocalDpi xmlns:a14="http://schemas.microsoft.com/office/drawing/2010/main" val="0"/>
              </a:ext>
            </a:extLst>
          </a:blip>
          <a:stretch>
            <a:fillRect/>
          </a:stretch>
        </p:blipFill>
        <p:spPr>
          <a:xfrm>
            <a:off x="6468696" y="5897463"/>
            <a:ext cx="1138428" cy="230124"/>
          </a:xfrm>
          <a:prstGeom prst="rect">
            <a:avLst/>
          </a:prstGeom>
        </p:spPr>
      </p:pic>
      <p:pic>
        <p:nvPicPr>
          <p:cNvPr id="45" name="Picture 44"/>
          <p:cNvPicPr>
            <a:picLocks noChangeAspect="1"/>
          </p:cNvPicPr>
          <p:nvPr>
            <p:custDataLst>
              <p:tags r:id="rId6"/>
            </p:custDataLst>
          </p:nvPr>
        </p:nvPicPr>
        <p:blipFill>
          <a:blip r:embed="rId23" cstate="print">
            <a:extLst>
              <a:ext uri="{28A0092B-C50C-407E-A947-70E740481C1C}">
                <a14:useLocalDpi xmlns:a14="http://schemas.microsoft.com/office/drawing/2010/main" val="0"/>
              </a:ext>
            </a:extLst>
          </a:blip>
          <a:stretch>
            <a:fillRect/>
          </a:stretch>
        </p:blipFill>
        <p:spPr>
          <a:xfrm>
            <a:off x="3947161" y="6158031"/>
            <a:ext cx="961644" cy="230124"/>
          </a:xfrm>
          <a:prstGeom prst="rect">
            <a:avLst/>
          </a:prstGeom>
        </p:spPr>
      </p:pic>
    </p:spTree>
    <p:extLst>
      <p:ext uri="{BB962C8B-B14F-4D97-AF65-F5344CB8AC3E}">
        <p14:creationId xmlns:p14="http://schemas.microsoft.com/office/powerpoint/2010/main" val="1530177156"/>
      </p:ext>
    </p:extLst>
  </p:cSld>
  <p:clrMapOvr>
    <a:masterClrMapping/>
  </p:clrMapOvr>
  <p:extLst mod="1"/>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35696" y="404664"/>
            <a:ext cx="532859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Calibri"/>
                <a:ea typeface="+mn-ea"/>
                <a:cs typeface="+mn-cs"/>
              </a:rPr>
              <a:t>Kinetická teória tlaku</a:t>
            </a:r>
          </a:p>
        </p:txBody>
      </p:sp>
      <p:cxnSp>
        <p:nvCxnSpPr>
          <p:cNvPr id="3" name="Straight Connector 2"/>
          <p:cNvCxnSpPr/>
          <p:nvPr/>
        </p:nvCxnSpPr>
        <p:spPr>
          <a:xfrm>
            <a:off x="2411760" y="1052736"/>
            <a:ext cx="0" cy="28803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Arrow Connector 3"/>
          <p:cNvCxnSpPr/>
          <p:nvPr/>
        </p:nvCxnSpPr>
        <p:spPr>
          <a:xfrm flipV="1">
            <a:off x="611560" y="2348880"/>
            <a:ext cx="864096" cy="57606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flipV="1">
            <a:off x="1196008" y="2213248"/>
            <a:ext cx="864096" cy="57606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V="1">
            <a:off x="827854" y="1891680"/>
            <a:ext cx="864096" cy="57606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539552" y="2822848"/>
            <a:ext cx="864096" cy="57606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1529662" y="1603648"/>
            <a:ext cx="864096" cy="57606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flipV="1">
            <a:off x="1511660" y="1013384"/>
            <a:ext cx="864096" cy="576064"/>
          </a:xfrm>
          <a:prstGeom prst="straightConnector1">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251520" y="1196752"/>
            <a:ext cx="2160240" cy="144016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251520" y="2348880"/>
            <a:ext cx="2160240" cy="144016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51520" y="2636912"/>
            <a:ext cx="0" cy="1195105"/>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266378" y="3716783"/>
            <a:ext cx="2152810" cy="72257"/>
          </a:xfrm>
          <a:prstGeom prst="line">
            <a:avLst/>
          </a:prstGeom>
          <a:ln w="9525">
            <a:solidFill>
              <a:schemeClr val="tx1"/>
            </a:solidFill>
            <a:prstDash val="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custDataLst>
              <p:tags r:id="rId1"/>
            </p:custDataLst>
          </p:nvPr>
        </p:nvPicPr>
        <p:blipFill>
          <a:blip r:embed="rId12" cstate="print">
            <a:extLst>
              <a:ext uri="{28A0092B-C50C-407E-A947-70E740481C1C}">
                <a14:useLocalDpi xmlns:a14="http://schemas.microsoft.com/office/drawing/2010/main" val="0"/>
              </a:ext>
            </a:extLst>
          </a:blip>
          <a:stretch>
            <a:fillRect/>
          </a:stretch>
        </p:blipFill>
        <p:spPr>
          <a:xfrm>
            <a:off x="1193431" y="3605585"/>
            <a:ext cx="298704" cy="121920"/>
          </a:xfrm>
          <a:prstGeom prst="rect">
            <a:avLst/>
          </a:prstGeom>
        </p:spPr>
      </p:pic>
      <p:pic>
        <p:nvPicPr>
          <p:cNvPr id="15" name="Picture 14"/>
          <p:cNvPicPr>
            <a:picLocks noChangeAspect="1"/>
          </p:cNvPicPr>
          <p:nvPr>
            <p:custDataLst>
              <p:tags r:id="rId2"/>
            </p:custDataLst>
          </p:nvPr>
        </p:nvPicPr>
        <p:blipFill>
          <a:blip r:embed="rId13" cstate="print">
            <a:extLst>
              <a:ext uri="{28A0092B-C50C-407E-A947-70E740481C1C}">
                <a14:useLocalDpi xmlns:a14="http://schemas.microsoft.com/office/drawing/2010/main" val="0"/>
              </a:ext>
            </a:extLst>
          </a:blip>
          <a:stretch>
            <a:fillRect/>
          </a:stretch>
        </p:blipFill>
        <p:spPr>
          <a:xfrm>
            <a:off x="2446710" y="1931031"/>
            <a:ext cx="121920" cy="147828"/>
          </a:xfrm>
          <a:prstGeom prst="rect">
            <a:avLst/>
          </a:prstGeom>
        </p:spPr>
      </p:pic>
      <p:sp>
        <p:nvSpPr>
          <p:cNvPr id="16" name="TextBox 15"/>
          <p:cNvSpPr txBox="1"/>
          <p:nvPr/>
        </p:nvSpPr>
        <p:spPr>
          <a:xfrm>
            <a:off x="2699792" y="1052736"/>
            <a:ext cx="6264696" cy="31393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Ukázali sme si, že ak by sa častice nepohybovali chaoticky náhodnými rýchlosťami ale pohybovali sa ako ustálený vietor rýchlosťou    ,  pôsobili by na stenu tlakom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V kontajneri sa ale hýbu náhodnými rýchlosťami, </a:t>
            </a:r>
            <a:r>
              <a:rPr kumimoji="0" lang="sk-SK" sz="1800" b="0" i="0" u="none" strike="noStrike" kern="1200" cap="none" spc="0" normalizeH="0" baseline="0" noProof="0" dirty="0" err="1">
                <a:ln>
                  <a:noFill/>
                </a:ln>
                <a:solidFill>
                  <a:prstClr val="black"/>
                </a:solidFill>
                <a:effectLst/>
                <a:uLnTx/>
                <a:uFillTx/>
                <a:latin typeface="Calibri"/>
                <a:ea typeface="+mn-ea"/>
                <a:cs typeface="+mn-cs"/>
              </a:rPr>
              <a:t>takž</a:t>
            </a:r>
            <a:r>
              <a:rPr kumimoji="0" lang="sk-SK" sz="1800" b="0" i="0" u="none" strike="noStrike" kern="1200" cap="none" spc="0" normalizeH="0" baseline="0" noProof="0" dirty="0">
                <a:ln>
                  <a:noFill/>
                </a:ln>
                <a:solidFill>
                  <a:prstClr val="black"/>
                </a:solidFill>
                <a:effectLst/>
                <a:uLnTx/>
                <a:uFillTx/>
                <a:latin typeface="Calibri"/>
                <a:ea typeface="+mn-ea"/>
                <a:cs typeface="+mn-cs"/>
              </a:rPr>
              <a:t> </a:t>
            </a:r>
            <a:r>
              <a:rPr kumimoji="0" lang="sk-SK" sz="1800" b="0" i="0" u="none" strike="noStrike" kern="1200" cap="none" spc="0" normalizeH="0" baseline="0" noProof="0" dirty="0" err="1">
                <a:ln>
                  <a:noFill/>
                </a:ln>
                <a:solidFill>
                  <a:prstClr val="black"/>
                </a:solidFill>
                <a:effectLst/>
                <a:uLnTx/>
                <a:uFillTx/>
                <a:latin typeface="Calibri"/>
                <a:ea typeface="+mn-ea"/>
                <a:cs typeface="+mn-cs"/>
              </a:rPr>
              <a:t>prer</a:t>
            </a:r>
            <a:r>
              <a:rPr kumimoji="0" lang="sk-SK" sz="1800" b="0" i="0" u="none" strike="noStrike" kern="1200" cap="none" spc="0" normalizeH="0" baseline="0" noProof="0" dirty="0">
                <a:ln>
                  <a:noFill/>
                </a:ln>
                <a:solidFill>
                  <a:prstClr val="black"/>
                </a:solidFill>
                <a:effectLst/>
                <a:uLnTx/>
                <a:uFillTx/>
                <a:latin typeface="Calibri"/>
                <a:ea typeface="+mn-ea"/>
                <a:cs typeface="+mn-cs"/>
              </a:rPr>
              <a:t> tlak dostaneme čosi ako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Ibaže takto je to zle, lebo od samej horlivosti sme si neuvedomili že k nenulovému       prispievajú aj častice s                a tie sa pohybujú od steny a teda na stenu vôbec nenarazia!</a:t>
            </a:r>
          </a:p>
        </p:txBody>
      </p:sp>
      <p:pic>
        <p:nvPicPr>
          <p:cNvPr id="17" name="Picture 16"/>
          <p:cNvPicPr>
            <a:picLocks noChangeAspect="1"/>
          </p:cNvPicPr>
          <p:nvPr>
            <p:custDataLst>
              <p:tags r:id="rId3"/>
            </p:custDataLst>
          </p:nvPr>
        </p:nvPicPr>
        <p:blipFill>
          <a:blip r:embed="rId14" cstate="print">
            <a:extLst>
              <a:ext uri="{28A0092B-C50C-407E-A947-70E740481C1C}">
                <a14:useLocalDpi xmlns:a14="http://schemas.microsoft.com/office/drawing/2010/main" val="0"/>
              </a:ext>
            </a:extLst>
          </a:blip>
          <a:stretch>
            <a:fillRect/>
          </a:stretch>
        </p:blipFill>
        <p:spPr>
          <a:xfrm>
            <a:off x="3851920" y="1700808"/>
            <a:ext cx="114300" cy="146304"/>
          </a:xfrm>
          <a:prstGeom prst="rect">
            <a:avLst/>
          </a:prstGeom>
        </p:spPr>
      </p:pic>
      <p:pic>
        <p:nvPicPr>
          <p:cNvPr id="18" name="Picture 17"/>
          <p:cNvPicPr>
            <a:picLocks noChangeAspect="1"/>
          </p:cNvPicPr>
          <p:nvPr>
            <p:custDataLst>
              <p:tags r:id="rId4"/>
            </p:custDataLst>
          </p:nvPr>
        </p:nvPicPr>
        <p:blipFill>
          <a:blip r:embed="rId15" cstate="print">
            <a:extLst>
              <a:ext uri="{28A0092B-C50C-407E-A947-70E740481C1C}">
                <a14:useLocalDpi xmlns:a14="http://schemas.microsoft.com/office/drawing/2010/main" val="0"/>
              </a:ext>
            </a:extLst>
          </a:blip>
          <a:stretch>
            <a:fillRect/>
          </a:stretch>
        </p:blipFill>
        <p:spPr>
          <a:xfrm>
            <a:off x="5004048" y="2004945"/>
            <a:ext cx="961644" cy="230124"/>
          </a:xfrm>
          <a:prstGeom prst="rect">
            <a:avLst/>
          </a:prstGeom>
        </p:spPr>
      </p:pic>
      <p:pic>
        <p:nvPicPr>
          <p:cNvPr id="20" name="Picture 19"/>
          <p:cNvPicPr>
            <a:picLocks noChangeAspect="1"/>
          </p:cNvPicPr>
          <p:nvPr>
            <p:custDataLst>
              <p:tags r:id="rId5"/>
            </p:custDataLst>
          </p:nvPr>
        </p:nvPicPr>
        <p:blipFill>
          <a:blip r:embed="rId16" cstate="print">
            <a:extLst>
              <a:ext uri="{28A0092B-C50C-407E-A947-70E740481C1C}">
                <a14:useLocalDpi xmlns:a14="http://schemas.microsoft.com/office/drawing/2010/main" val="0"/>
              </a:ext>
            </a:extLst>
          </a:blip>
          <a:stretch>
            <a:fillRect/>
          </a:stretch>
        </p:blipFill>
        <p:spPr>
          <a:xfrm>
            <a:off x="5220072" y="2925779"/>
            <a:ext cx="981456" cy="234696"/>
          </a:xfrm>
          <a:prstGeom prst="rect">
            <a:avLst/>
          </a:prstGeom>
        </p:spPr>
      </p:pic>
      <p:pic>
        <p:nvPicPr>
          <p:cNvPr id="22" name="Picture 21"/>
          <p:cNvPicPr>
            <a:picLocks noChangeAspect="1"/>
          </p:cNvPicPr>
          <p:nvPr>
            <p:custDataLst>
              <p:tags r:id="rId6"/>
            </p:custDataLst>
          </p:nvPr>
        </p:nvPicPr>
        <p:blipFill>
          <a:blip r:embed="rId17" cstate="print">
            <a:extLst>
              <a:ext uri="{28A0092B-C50C-407E-A947-70E740481C1C}">
                <a14:useLocalDpi xmlns:a14="http://schemas.microsoft.com/office/drawing/2010/main" val="0"/>
              </a:ext>
            </a:extLst>
          </a:blip>
          <a:stretch>
            <a:fillRect/>
          </a:stretch>
        </p:blipFill>
        <p:spPr>
          <a:xfrm>
            <a:off x="4456448" y="3587002"/>
            <a:ext cx="201168" cy="234696"/>
          </a:xfrm>
          <a:prstGeom prst="rect">
            <a:avLst/>
          </a:prstGeom>
        </p:spPr>
      </p:pic>
      <p:pic>
        <p:nvPicPr>
          <p:cNvPr id="23" name="Picture 22"/>
          <p:cNvPicPr>
            <a:picLocks noChangeAspect="1"/>
          </p:cNvPicPr>
          <p:nvPr>
            <p:custDataLst>
              <p:tags r:id="rId7"/>
            </p:custDataLst>
          </p:nvPr>
        </p:nvPicPr>
        <p:blipFill>
          <a:blip r:embed="rId18" cstate="print">
            <a:extLst>
              <a:ext uri="{28A0092B-C50C-407E-A947-70E740481C1C}">
                <a14:useLocalDpi xmlns:a14="http://schemas.microsoft.com/office/drawing/2010/main" val="0"/>
              </a:ext>
            </a:extLst>
          </a:blip>
          <a:stretch>
            <a:fillRect/>
          </a:stretch>
        </p:blipFill>
        <p:spPr>
          <a:xfrm>
            <a:off x="6948264" y="3620530"/>
            <a:ext cx="559308" cy="167640"/>
          </a:xfrm>
          <a:prstGeom prst="rect">
            <a:avLst/>
          </a:prstGeom>
        </p:spPr>
      </p:pic>
      <mc:AlternateContent xmlns:mc="http://schemas.openxmlformats.org/markup-compatibility/2006" xmlns:a14="http://schemas.microsoft.com/office/drawing/2010/main">
        <mc:Choice Requires="a14">
          <p:sp>
            <p:nvSpPr>
              <p:cNvPr id="24" name="TextBox 23"/>
              <p:cNvSpPr txBox="1"/>
              <p:nvPr/>
            </p:nvSpPr>
            <p:spPr>
              <a:xfrm>
                <a:off x="99390" y="4190759"/>
                <a:ext cx="8865098" cy="258532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Správny výraz pre tlak plynu na stenu v dôsledku chaotických nárazov molekúl teda je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Platí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𝑛</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𝑁</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𝑉</m:t>
                    </m:r>
                  </m:oMath>
                </a14:m>
                <a:r>
                  <a:rPr kumimoji="0" lang="sk-SK" sz="1800" b="0" i="0" u="none" strike="noStrike" kern="1200" cap="none" spc="0" normalizeH="0" baseline="0" noProof="0" dirty="0">
                    <a:ln>
                      <a:noFill/>
                    </a:ln>
                    <a:solidFill>
                      <a:prstClr val="black"/>
                    </a:solidFill>
                    <a:effectLst/>
                    <a:uLnTx/>
                    <a:uFillTx/>
                    <a:latin typeface="Calibri"/>
                    <a:ea typeface="+mn-ea"/>
                    <a:cs typeface="+mn-cs"/>
                  </a:rPr>
                  <a:t> , preto nakoniec dostaneme                          . Porovnaním so stavovou rovnicou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𝑝𝑉</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𝑁𝑘𝑇</m:t>
                    </m:r>
                  </m:oMath>
                </a14:m>
                <a:r>
                  <a:rPr kumimoji="0" lang="sk-SK" sz="1800" b="0" i="0" u="none" strike="noStrike" kern="1200" cap="none" spc="0" normalizeH="0" baseline="0" noProof="0" dirty="0">
                    <a:ln>
                      <a:noFill/>
                    </a:ln>
                    <a:solidFill>
                      <a:prstClr val="black"/>
                    </a:solidFill>
                    <a:effectLst/>
                    <a:uLnTx/>
                    <a:uFillTx/>
                    <a:latin typeface="Calibri"/>
                    <a:ea typeface="+mn-ea"/>
                    <a:cs typeface="+mn-cs"/>
                  </a:rPr>
                  <a:t> dostaneme, že ak tlak je dôsledok chaotických nárazov molekúl, tak musí platiť</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Tak odtiaľto to </a:t>
                </a:r>
                <a:r>
                  <a:rPr kumimoji="0" lang="sk-SK" sz="1800" b="0" i="0" u="none" strike="noStrike" kern="1200" cap="none" spc="0" normalizeH="0" baseline="0" noProof="0" dirty="0" err="1">
                    <a:ln>
                      <a:noFill/>
                    </a:ln>
                    <a:solidFill>
                      <a:prstClr val="black"/>
                    </a:solidFill>
                    <a:effectLst/>
                    <a:uLnTx/>
                    <a:uFillTx/>
                    <a:latin typeface="Calibri"/>
                    <a:ea typeface="+mn-ea"/>
                    <a:cs typeface="+mn-cs"/>
                  </a:rPr>
                  <a:t>Maxwell</a:t>
                </a:r>
                <a:r>
                  <a:rPr kumimoji="0" lang="sk-SK" sz="1800" b="0" i="0" u="none" strike="noStrike" kern="1200" cap="none" spc="0" normalizeH="0" baseline="0" noProof="0" dirty="0">
                    <a:ln>
                      <a:noFill/>
                    </a:ln>
                    <a:solidFill>
                      <a:prstClr val="black"/>
                    </a:solidFill>
                    <a:effectLst/>
                    <a:uLnTx/>
                    <a:uFillTx/>
                    <a:latin typeface="Calibri"/>
                    <a:ea typeface="+mn-ea"/>
                    <a:cs typeface="+mn-cs"/>
                  </a:rPr>
                  <a:t> vedel.</a:t>
                </a:r>
              </a:p>
            </p:txBody>
          </p:sp>
        </mc:Choice>
        <mc:Fallback xmlns="">
          <p:sp>
            <p:nvSpPr>
              <p:cNvPr id="24" name="TextBox 23"/>
              <p:cNvSpPr txBox="1">
                <a:spLocks noRot="1" noChangeAspect="1" noMove="1" noResize="1" noEditPoints="1" noAdjustHandles="1" noChangeArrowheads="1" noChangeShapeType="1" noTextEdit="1"/>
              </p:cNvSpPr>
              <p:nvPr/>
            </p:nvSpPr>
            <p:spPr>
              <a:xfrm>
                <a:off x="99390" y="4190759"/>
                <a:ext cx="8865098" cy="2585323"/>
              </a:xfrm>
              <a:prstGeom prst="rect">
                <a:avLst/>
              </a:prstGeom>
              <a:blipFill rotWithShape="0">
                <a:blip r:embed="rId21"/>
                <a:stretch>
                  <a:fillRect l="-550" t="-1176" b="-2588"/>
                </a:stretch>
              </a:blipFill>
            </p:spPr>
            <p:txBody>
              <a:bodyPr/>
              <a:lstStyle/>
              <a:p>
                <a:r>
                  <a:rPr lang="sk-SK">
                    <a:noFill/>
                  </a:rPr>
                  <a:t> </a:t>
                </a:r>
              </a:p>
            </p:txBody>
          </p:sp>
        </mc:Fallback>
      </mc:AlternateContent>
      <p:pic>
        <p:nvPicPr>
          <p:cNvPr id="26" name="Picture 25"/>
          <p:cNvPicPr>
            <a:picLocks noChangeAspect="1"/>
          </p:cNvPicPr>
          <p:nvPr>
            <p:custDataLst>
              <p:tags r:id="rId8"/>
            </p:custDataLst>
          </p:nvPr>
        </p:nvPicPr>
        <p:blipFill>
          <a:blip r:embed="rId22" cstate="print">
            <a:extLst>
              <a:ext uri="{28A0092B-C50C-407E-A947-70E740481C1C}">
                <a14:useLocalDpi xmlns:a14="http://schemas.microsoft.com/office/drawing/2010/main" val="0"/>
              </a:ext>
            </a:extLst>
          </a:blip>
          <a:stretch>
            <a:fillRect/>
          </a:stretch>
        </p:blipFill>
        <p:spPr>
          <a:xfrm>
            <a:off x="4131564" y="4653136"/>
            <a:ext cx="880872" cy="234696"/>
          </a:xfrm>
          <a:prstGeom prst="rect">
            <a:avLst/>
          </a:prstGeom>
        </p:spPr>
      </p:pic>
      <p:pic>
        <p:nvPicPr>
          <p:cNvPr id="28" name="Picture 27"/>
          <p:cNvPicPr>
            <a:picLocks noChangeAspect="1"/>
          </p:cNvPicPr>
          <p:nvPr>
            <p:custDataLst>
              <p:tags r:id="rId9"/>
            </p:custDataLst>
          </p:nvPr>
        </p:nvPicPr>
        <p:blipFill>
          <a:blip r:embed="rId23" cstate="print">
            <a:extLst>
              <a:ext uri="{28A0092B-C50C-407E-A947-70E740481C1C}">
                <a14:useLocalDpi xmlns:a14="http://schemas.microsoft.com/office/drawing/2010/main" val="0"/>
              </a:ext>
            </a:extLst>
          </a:blip>
          <a:stretch>
            <a:fillRect/>
          </a:stretch>
        </p:blipFill>
        <p:spPr>
          <a:xfrm>
            <a:off x="4365975" y="5059407"/>
            <a:ext cx="1106424" cy="234696"/>
          </a:xfrm>
          <a:prstGeom prst="rect">
            <a:avLst/>
          </a:prstGeom>
        </p:spPr>
      </p:pic>
      <p:pic>
        <p:nvPicPr>
          <p:cNvPr id="30" name="Picture 29"/>
          <p:cNvPicPr>
            <a:picLocks noChangeAspect="1"/>
          </p:cNvPicPr>
          <p:nvPr>
            <p:custDataLst>
              <p:tags r:id="rId10"/>
            </p:custDataLst>
          </p:nvPr>
        </p:nvPicPr>
        <p:blipFill>
          <a:blip r:embed="rId24" cstate="print">
            <a:extLst>
              <a:ext uri="{28A0092B-C50C-407E-A947-70E740481C1C}">
                <a14:useLocalDpi xmlns:a14="http://schemas.microsoft.com/office/drawing/2010/main" val="0"/>
              </a:ext>
            </a:extLst>
          </a:blip>
          <a:stretch>
            <a:fillRect/>
          </a:stretch>
        </p:blipFill>
        <p:spPr>
          <a:xfrm>
            <a:off x="2060104" y="5758776"/>
            <a:ext cx="4390644" cy="417576"/>
          </a:xfrm>
          <a:prstGeom prst="rect">
            <a:avLst/>
          </a:prstGeom>
        </p:spPr>
      </p:pic>
      <p:sp>
        <p:nvSpPr>
          <p:cNvPr id="31" name="Rectangle 30"/>
          <p:cNvSpPr/>
          <p:nvPr/>
        </p:nvSpPr>
        <p:spPr>
          <a:xfrm>
            <a:off x="5220072" y="5668087"/>
            <a:ext cx="1296144" cy="64123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587740899"/>
      </p:ext>
    </p:extLst>
  </p:cSld>
  <p:clrMapOvr>
    <a:masterClrMapping/>
  </p:clrMapOvr>
  <p:extLst mod="1"/>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188640"/>
            <a:ext cx="8352928" cy="61863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Teraz už rozumieme fyzikálnemu objektu „ideálny plyn“ ako jeho vlastnosti vyplývajú z toho, že sa skladá z molekúl.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Teplota je daná strednou kinetickou energiou postupného pohybu molekúl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Tlak plynu na steny nádoby je daný nárazmi molekúl v dôsledku ich chaotického pohybu</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odtiaľ priamo vyplýva stavová rovnica ideálneho plynu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a špeciálne pre jeden mól plynu</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Celková energia plynu je určená celkovou kinetickou energiou molekúl, lebo v ideálnom plyne „sa molekuly navzájom necítia“, preto potenciálna </a:t>
            </a:r>
            <a:r>
              <a:rPr kumimoji="0" lang="sk-SK" sz="1800" b="0" i="0" u="none" strike="noStrike" kern="1200" cap="none" spc="0" normalizeH="0" baseline="0" noProof="0" dirty="0" err="1">
                <a:ln>
                  <a:noFill/>
                </a:ln>
                <a:solidFill>
                  <a:prstClr val="black"/>
                </a:solidFill>
                <a:effectLst/>
                <a:uLnTx/>
                <a:uFillTx/>
                <a:latin typeface="Calibri"/>
                <a:ea typeface="+mn-ea"/>
                <a:cs typeface="+mn-cs"/>
              </a:rPr>
              <a:t>inmterakčná</a:t>
            </a:r>
            <a:r>
              <a:rPr kumimoji="0" lang="sk-SK" sz="1800" b="0" i="0" u="none" strike="noStrike" kern="1200" cap="none" spc="0" normalizeH="0" baseline="0" noProof="0" dirty="0">
                <a:ln>
                  <a:noFill/>
                </a:ln>
                <a:solidFill>
                  <a:prstClr val="black"/>
                </a:solidFill>
                <a:effectLst/>
                <a:uLnTx/>
                <a:uFillTx/>
                <a:latin typeface="Calibri"/>
                <a:ea typeface="+mn-ea"/>
                <a:cs typeface="+mn-cs"/>
              </a:rPr>
              <a:t> energia molekúl je nulová. Pri jednoatómových molekulách možno kinetickú rotačnú energiu zanedbať, preto celková kinetická energia je daná len kinetickou energiou postupného pohybu, </a:t>
            </a:r>
            <a:r>
              <a:rPr kumimoji="0" lang="sk-SK" sz="1800" b="1" i="0" u="none" strike="noStrike" kern="1200" cap="none" spc="0" normalizeH="0" baseline="0" noProof="0" dirty="0">
                <a:ln>
                  <a:noFill/>
                </a:ln>
                <a:solidFill>
                  <a:prstClr val="black"/>
                </a:solidFill>
                <a:effectLst/>
                <a:uLnTx/>
                <a:uFillTx/>
                <a:latin typeface="Calibri"/>
                <a:ea typeface="+mn-ea"/>
                <a:cs typeface="+mn-cs"/>
              </a:rPr>
              <a:t>preto pre jednoatómový plyn </a:t>
            </a:r>
            <a:r>
              <a:rPr kumimoji="0" lang="sk-SK" sz="1800" b="0" i="0" u="none" strike="noStrike" kern="1200" cap="none" spc="0" normalizeH="0" baseline="0" noProof="0" dirty="0">
                <a:ln>
                  <a:noFill/>
                </a:ln>
                <a:solidFill>
                  <a:prstClr val="black"/>
                </a:solidFill>
                <a:effectLst/>
                <a:uLnTx/>
                <a:uFillTx/>
                <a:latin typeface="Calibri"/>
                <a:ea typeface="+mn-ea"/>
                <a:cs typeface="+mn-cs"/>
              </a:rPr>
              <a:t>dostávame kalorickú rovnicu</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1" i="0" u="none" strike="noStrike" kern="1200" cap="none" spc="0" normalizeH="0" baseline="0" noProof="0" dirty="0">
                <a:ln>
                  <a:noFill/>
                </a:ln>
                <a:solidFill>
                  <a:prstClr val="black"/>
                </a:solidFill>
                <a:effectLst/>
                <a:uLnTx/>
                <a:uFillTx/>
                <a:latin typeface="Calibri"/>
                <a:ea typeface="+mn-ea"/>
                <a:cs typeface="+mn-cs"/>
              </a:rPr>
              <a:t>pre dvojatómový plyn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1" i="0" u="none" strike="noStrike" kern="1200" cap="none" spc="0" normalizeH="0" baseline="0" noProof="0" dirty="0">
                <a:ln>
                  <a:noFill/>
                </a:ln>
                <a:solidFill>
                  <a:prstClr val="black"/>
                </a:solidFill>
                <a:effectLst/>
                <a:uLnTx/>
                <a:uFillTx/>
                <a:latin typeface="Calibri"/>
                <a:ea typeface="+mn-ea"/>
                <a:cs typeface="+mn-cs"/>
              </a:rPr>
              <a:t>pre </a:t>
            </a:r>
            <a:r>
              <a:rPr kumimoji="0" lang="sk-SK" sz="1800" b="1" i="0" u="none" strike="noStrike" kern="1200" cap="none" spc="0" normalizeH="0" baseline="0" noProof="0" dirty="0" err="1">
                <a:ln>
                  <a:noFill/>
                </a:ln>
                <a:solidFill>
                  <a:prstClr val="black"/>
                </a:solidFill>
                <a:effectLst/>
                <a:uLnTx/>
                <a:uFillTx/>
                <a:latin typeface="Calibri"/>
                <a:ea typeface="+mn-ea"/>
                <a:cs typeface="+mn-cs"/>
              </a:rPr>
              <a:t>troj</a:t>
            </a:r>
            <a:r>
              <a:rPr kumimoji="0" lang="sk-SK" sz="1800" b="1" i="0" u="none" strike="noStrike" kern="1200" cap="none" spc="0" normalizeH="0" baseline="0" noProof="0" dirty="0">
                <a:ln>
                  <a:noFill/>
                </a:ln>
                <a:solidFill>
                  <a:prstClr val="black"/>
                </a:solidFill>
                <a:effectLst/>
                <a:uLnTx/>
                <a:uFillTx/>
                <a:latin typeface="Calibri"/>
                <a:ea typeface="+mn-ea"/>
                <a:cs typeface="+mn-cs"/>
              </a:rPr>
              <a:t> a viacatómový plyn</a:t>
            </a:r>
          </a:p>
        </p:txBody>
      </p:sp>
      <p:pic>
        <p:nvPicPr>
          <p:cNvPr id="7" name="Picture 6"/>
          <p:cNvPicPr>
            <a:picLocks noChangeAspect="1"/>
          </p:cNvPicPr>
          <p:nvPr>
            <p:custDataLst>
              <p:tags r:id="rId1"/>
            </p:custDataLst>
          </p:nvPr>
        </p:nvPicPr>
        <p:blipFill>
          <a:blip r:embed="rId11" cstate="print">
            <a:extLst>
              <a:ext uri="{28A0092B-C50C-407E-A947-70E740481C1C}">
                <a14:useLocalDpi xmlns:a14="http://schemas.microsoft.com/office/drawing/2010/main" val="0"/>
              </a:ext>
            </a:extLst>
          </a:blip>
          <a:stretch>
            <a:fillRect/>
          </a:stretch>
        </p:blipFill>
        <p:spPr>
          <a:xfrm>
            <a:off x="6012160" y="2420888"/>
            <a:ext cx="1105853" cy="204026"/>
          </a:xfrm>
          <a:prstGeom prst="rect">
            <a:avLst/>
          </a:prstGeom>
        </p:spPr>
      </p:pic>
      <p:pic>
        <p:nvPicPr>
          <p:cNvPr id="9" name="Picture 8"/>
          <p:cNvPicPr>
            <a:picLocks noChangeAspect="1"/>
          </p:cNvPicPr>
          <p:nvPr>
            <p:custDataLst>
              <p:tags r:id="rId2"/>
            </p:custDataLst>
          </p:nvPr>
        </p:nvPicPr>
        <p:blipFill>
          <a:blip r:embed="rId12" cstate="print">
            <a:extLst>
              <a:ext uri="{28A0092B-C50C-407E-A947-70E740481C1C}">
                <a14:useLocalDpi xmlns:a14="http://schemas.microsoft.com/office/drawing/2010/main" val="0"/>
              </a:ext>
            </a:extLst>
          </a:blip>
          <a:stretch>
            <a:fillRect/>
          </a:stretch>
        </p:blipFill>
        <p:spPr>
          <a:xfrm>
            <a:off x="3911917" y="1124744"/>
            <a:ext cx="1320165" cy="462915"/>
          </a:xfrm>
          <a:prstGeom prst="rect">
            <a:avLst/>
          </a:prstGeom>
        </p:spPr>
      </p:pic>
      <p:pic>
        <p:nvPicPr>
          <p:cNvPr id="8" name="Picture 7"/>
          <p:cNvPicPr>
            <a:picLocks noChangeAspect="1"/>
          </p:cNvPicPr>
          <p:nvPr>
            <p:custDataLst>
              <p:tags r:id="rId3"/>
            </p:custDataLst>
          </p:nvPr>
        </p:nvPicPr>
        <p:blipFill>
          <a:blip r:embed="rId13" cstate="print">
            <a:extLst>
              <a:ext uri="{28A0092B-C50C-407E-A947-70E740481C1C}">
                <a14:useLocalDpi xmlns:a14="http://schemas.microsoft.com/office/drawing/2010/main" val="0"/>
              </a:ext>
            </a:extLst>
          </a:blip>
          <a:stretch>
            <a:fillRect/>
          </a:stretch>
        </p:blipFill>
        <p:spPr>
          <a:xfrm>
            <a:off x="3995936" y="1916832"/>
            <a:ext cx="990981" cy="264033"/>
          </a:xfrm>
          <a:prstGeom prst="rect">
            <a:avLst/>
          </a:prstGeom>
        </p:spPr>
      </p:pic>
      <p:pic>
        <p:nvPicPr>
          <p:cNvPr id="11" name="Picture 10"/>
          <p:cNvPicPr>
            <a:picLocks noChangeAspect="1"/>
          </p:cNvPicPr>
          <p:nvPr>
            <p:custDataLst>
              <p:tags r:id="rId4"/>
            </p:custDataLst>
          </p:nvPr>
        </p:nvPicPr>
        <p:blipFill>
          <a:blip r:embed="rId14" cstate="print">
            <a:extLst>
              <a:ext uri="{28A0092B-C50C-407E-A947-70E740481C1C}">
                <a14:useLocalDpi xmlns:a14="http://schemas.microsoft.com/office/drawing/2010/main" val="0"/>
              </a:ext>
            </a:extLst>
          </a:blip>
          <a:stretch>
            <a:fillRect/>
          </a:stretch>
        </p:blipFill>
        <p:spPr>
          <a:xfrm>
            <a:off x="6228184" y="4581128"/>
            <a:ext cx="1140143" cy="462915"/>
          </a:xfrm>
          <a:prstGeom prst="rect">
            <a:avLst/>
          </a:prstGeom>
        </p:spPr>
      </p:pic>
      <p:pic>
        <p:nvPicPr>
          <p:cNvPr id="13" name="Picture 12"/>
          <p:cNvPicPr>
            <a:picLocks noChangeAspect="1"/>
          </p:cNvPicPr>
          <p:nvPr>
            <p:custDataLst>
              <p:tags r:id="rId5"/>
            </p:custDataLst>
          </p:nvPr>
        </p:nvPicPr>
        <p:blipFill>
          <a:blip r:embed="rId15" cstate="print">
            <a:extLst>
              <a:ext uri="{28A0092B-C50C-407E-A947-70E740481C1C}">
                <a14:useLocalDpi xmlns:a14="http://schemas.microsoft.com/office/drawing/2010/main" val="0"/>
              </a:ext>
            </a:extLst>
          </a:blip>
          <a:stretch>
            <a:fillRect/>
          </a:stretch>
        </p:blipFill>
        <p:spPr>
          <a:xfrm>
            <a:off x="2771800" y="5373216"/>
            <a:ext cx="1140143" cy="462915"/>
          </a:xfrm>
          <a:prstGeom prst="rect">
            <a:avLst/>
          </a:prstGeom>
        </p:spPr>
      </p:pic>
      <p:pic>
        <p:nvPicPr>
          <p:cNvPr id="15" name="Picture 14"/>
          <p:cNvPicPr>
            <a:picLocks noChangeAspect="1"/>
          </p:cNvPicPr>
          <p:nvPr>
            <p:custDataLst>
              <p:tags r:id="rId6"/>
            </p:custDataLst>
          </p:nvPr>
        </p:nvPicPr>
        <p:blipFill>
          <a:blip r:embed="rId16" cstate="print">
            <a:extLst>
              <a:ext uri="{28A0092B-C50C-407E-A947-70E740481C1C}">
                <a14:useLocalDpi xmlns:a14="http://schemas.microsoft.com/office/drawing/2010/main" val="0"/>
              </a:ext>
            </a:extLst>
          </a:blip>
          <a:stretch>
            <a:fillRect/>
          </a:stretch>
        </p:blipFill>
        <p:spPr>
          <a:xfrm>
            <a:off x="3275856" y="5949280"/>
            <a:ext cx="1140143" cy="462915"/>
          </a:xfrm>
          <a:prstGeom prst="rect">
            <a:avLst/>
          </a:prstGeom>
        </p:spPr>
      </p:pic>
      <mc:AlternateContent xmlns:mc="http://schemas.openxmlformats.org/markup-compatibility/2006" xmlns:a14="http://schemas.microsoft.com/office/drawing/2010/main">
        <mc:Choice Requires="a14">
          <p:sp>
            <p:nvSpPr>
              <p:cNvPr id="16" name="TextBox 15"/>
              <p:cNvSpPr txBox="1"/>
              <p:nvPr/>
            </p:nvSpPr>
            <p:spPr>
              <a:xfrm>
                <a:off x="4932040" y="5445224"/>
                <a:ext cx="3744416"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Súhrnný vzorec:</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𝑓</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oMath>
                </a14:m>
                <a:r>
                  <a:rPr kumimoji="0" lang="sk-SK" sz="1800" b="0" i="0" u="none" strike="noStrike" kern="1200" cap="none" spc="0" normalizeH="0" baseline="0" noProof="0" dirty="0">
                    <a:ln>
                      <a:noFill/>
                    </a:ln>
                    <a:solidFill>
                      <a:prstClr val="black"/>
                    </a:solidFill>
                    <a:effectLst/>
                    <a:uLnTx/>
                    <a:uFillTx/>
                    <a:latin typeface="Calibri"/>
                    <a:ea typeface="+mn-ea"/>
                    <a:cs typeface="+mn-cs"/>
                  </a:rPr>
                  <a:t>je „</a:t>
                </a:r>
                <a:r>
                  <a:rPr kumimoji="0" lang="sk-SK" sz="1800" b="1" i="0" u="none" strike="noStrike" kern="1200" cap="none" spc="0" normalizeH="0" baseline="0" noProof="0" dirty="0">
                    <a:ln>
                      <a:noFill/>
                    </a:ln>
                    <a:solidFill>
                      <a:prstClr val="black"/>
                    </a:solidFill>
                    <a:effectLst/>
                    <a:uLnTx/>
                    <a:uFillTx/>
                    <a:latin typeface="Calibri"/>
                    <a:ea typeface="+mn-ea"/>
                    <a:cs typeface="+mn-cs"/>
                  </a:rPr>
                  <a:t>počet stupňov voľnosti</a:t>
                </a:r>
                <a:r>
                  <a:rPr kumimoji="0" lang="sk-SK" sz="1800" b="0" i="0" u="none" strike="noStrike" kern="1200" cap="none" spc="0" normalizeH="0" baseline="0" noProof="0" dirty="0">
                    <a:ln>
                      <a:noFill/>
                    </a:ln>
                    <a:solidFill>
                      <a:prstClr val="black"/>
                    </a:solidFill>
                    <a:effectLst/>
                    <a:uLnTx/>
                    <a:uFillTx/>
                    <a:latin typeface="Calibri"/>
                    <a:ea typeface="+mn-ea"/>
                    <a:cs typeface="+mn-cs"/>
                  </a:rPr>
                  <a:t>“</a:t>
                </a:r>
              </a:p>
            </p:txBody>
          </p:sp>
        </mc:Choice>
        <mc:Fallback xmlns="">
          <p:sp>
            <p:nvSpPr>
              <p:cNvPr id="16" name="TextBox 15"/>
              <p:cNvSpPr txBox="1">
                <a:spLocks noRot="1" noChangeAspect="1" noMove="1" noResize="1" noEditPoints="1" noAdjustHandles="1" noChangeArrowheads="1" noChangeShapeType="1" noTextEdit="1"/>
              </p:cNvSpPr>
              <p:nvPr/>
            </p:nvSpPr>
            <p:spPr>
              <a:xfrm>
                <a:off x="4932040" y="5445224"/>
                <a:ext cx="3744416" cy="923330"/>
              </a:xfrm>
              <a:prstGeom prst="rect">
                <a:avLst/>
              </a:prstGeom>
              <a:blipFill>
                <a:blip r:embed="rId19"/>
                <a:stretch>
                  <a:fillRect l="-1303" t="-3289" b="-9211"/>
                </a:stretch>
              </a:blipFill>
            </p:spPr>
            <p:txBody>
              <a:bodyPr/>
              <a:lstStyle/>
              <a:p>
                <a:r>
                  <a:rPr lang="sk-SK">
                    <a:noFill/>
                  </a:rPr>
                  <a:t> </a:t>
                </a:r>
              </a:p>
            </p:txBody>
          </p:sp>
        </mc:Fallback>
      </mc:AlternateContent>
      <p:pic>
        <p:nvPicPr>
          <p:cNvPr id="18" name="Picture 17"/>
          <p:cNvPicPr>
            <a:picLocks noChangeAspect="1"/>
          </p:cNvPicPr>
          <p:nvPr>
            <p:custDataLst>
              <p:tags r:id="rId7"/>
            </p:custDataLst>
          </p:nvPr>
        </p:nvPicPr>
        <p:blipFill>
          <a:blip r:embed="rId20" cstate="print">
            <a:extLst>
              <a:ext uri="{28A0092B-C50C-407E-A947-70E740481C1C}">
                <a14:useLocalDpi xmlns:a14="http://schemas.microsoft.com/office/drawing/2010/main" val="0"/>
              </a:ext>
            </a:extLst>
          </a:blip>
          <a:stretch>
            <a:fillRect/>
          </a:stretch>
        </p:blipFill>
        <p:spPr>
          <a:xfrm>
            <a:off x="6948264" y="5373216"/>
            <a:ext cx="1160717" cy="471488"/>
          </a:xfrm>
          <a:prstGeom prst="rect">
            <a:avLst/>
          </a:prstGeom>
        </p:spPr>
      </p:pic>
      <p:sp>
        <p:nvSpPr>
          <p:cNvPr id="19" name="Rectangle 18"/>
          <p:cNvSpPr/>
          <p:nvPr/>
        </p:nvSpPr>
        <p:spPr>
          <a:xfrm>
            <a:off x="4860032" y="5229200"/>
            <a:ext cx="3456384" cy="129614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a:ea typeface="+mn-ea"/>
              <a:cs typeface="+mn-cs"/>
            </a:endParaRPr>
          </a:p>
        </p:txBody>
      </p:sp>
      <p:pic>
        <p:nvPicPr>
          <p:cNvPr id="21" name="Picture 20"/>
          <p:cNvPicPr>
            <a:picLocks noChangeAspect="1"/>
          </p:cNvPicPr>
          <p:nvPr>
            <p:custDataLst>
              <p:tags r:id="rId8"/>
            </p:custDataLst>
          </p:nvPr>
        </p:nvPicPr>
        <p:blipFill>
          <a:blip r:embed="rId21" cstate="print">
            <a:extLst>
              <a:ext uri="{28A0092B-C50C-407E-A947-70E740481C1C}">
                <a14:useLocalDpi xmlns:a14="http://schemas.microsoft.com/office/drawing/2010/main" val="0"/>
              </a:ext>
            </a:extLst>
          </a:blip>
          <a:stretch>
            <a:fillRect/>
          </a:stretch>
        </p:blipFill>
        <p:spPr>
          <a:xfrm>
            <a:off x="2915816" y="3068960"/>
            <a:ext cx="1872234" cy="204026"/>
          </a:xfrm>
          <a:prstGeom prst="rect">
            <a:avLst/>
          </a:prstGeom>
        </p:spPr>
      </p:pic>
      <p:pic>
        <p:nvPicPr>
          <p:cNvPr id="23" name="Picture 22"/>
          <p:cNvPicPr>
            <a:picLocks noChangeAspect="1"/>
          </p:cNvPicPr>
          <p:nvPr>
            <p:custDataLst>
              <p:tags r:id="rId9"/>
            </p:custDataLst>
          </p:nvPr>
        </p:nvPicPr>
        <p:blipFill>
          <a:blip r:embed="rId22" cstate="print">
            <a:extLst>
              <a:ext uri="{28A0092B-C50C-407E-A947-70E740481C1C}">
                <a14:useLocalDpi xmlns:a14="http://schemas.microsoft.com/office/drawing/2010/main" val="0"/>
              </a:ext>
            </a:extLst>
          </a:blip>
          <a:stretch>
            <a:fillRect/>
          </a:stretch>
        </p:blipFill>
        <p:spPr>
          <a:xfrm>
            <a:off x="5796136" y="3033528"/>
            <a:ext cx="918972" cy="193739"/>
          </a:xfrm>
          <a:prstGeom prst="rect">
            <a:avLst/>
          </a:prstGeom>
        </p:spPr>
      </p:pic>
      <p:sp>
        <p:nvSpPr>
          <p:cNvPr id="24" name="Rectangle 23"/>
          <p:cNvSpPr/>
          <p:nvPr/>
        </p:nvSpPr>
        <p:spPr>
          <a:xfrm>
            <a:off x="5652120" y="2907800"/>
            <a:ext cx="1152128" cy="4320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415211692"/>
      </p:ext>
    </p:extLst>
  </p:cSld>
  <p:clrMapOvr>
    <a:masterClrMapping/>
  </p:clrMapOvr>
  <p:extLst mod="1"/>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323528" y="620688"/>
                <a:ext cx="8568952" cy="480131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Historické merania v kalorimetroch pre kvapaliny neodhalili, že teplo nie je stavová veličina, že teplo nie je „druh energie“ ale „druh práce“, pretože kvapaliny sú prakticky nestlačiteľné, nemenia svoj objem a teda sa pri „dejoch v kvapalinách“ </a:t>
                </a:r>
                <a:r>
                  <a:rPr kumimoji="0" lang="sk-SK" sz="1800" b="0" i="0" u="none" strike="noStrike" kern="1200" cap="none" spc="0" normalizeH="0" baseline="0" noProof="0" dirty="0" err="1">
                    <a:ln>
                      <a:noFill/>
                    </a:ln>
                    <a:solidFill>
                      <a:prstClr val="black"/>
                    </a:solidFill>
                    <a:effectLst/>
                    <a:uLnTx/>
                    <a:uFillTx/>
                    <a:latin typeface="Calibri"/>
                    <a:ea typeface="+mn-ea"/>
                    <a:cs typeface="+mn-cs"/>
                  </a:rPr>
                  <a:t>nekonmá</a:t>
                </a:r>
                <a:r>
                  <a:rPr kumimoji="0" lang="sk-SK" sz="1800" b="0" i="0" u="none" strike="noStrike" kern="1200" cap="none" spc="0" normalizeH="0" baseline="0" noProof="0" dirty="0">
                    <a:ln>
                      <a:noFill/>
                    </a:ln>
                    <a:solidFill>
                      <a:prstClr val="black"/>
                    </a:solidFill>
                    <a:effectLst/>
                    <a:uLnTx/>
                    <a:uFillTx/>
                    <a:latin typeface="Calibri"/>
                    <a:ea typeface="+mn-ea"/>
                    <a:cs typeface="+mn-cs"/>
                  </a:rPr>
                  <a:t> makroskopická mechanická práca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pretože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𝑑𝑉</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m:t>
                    </m:r>
                  </m:oMath>
                </a14:m>
                <a:r>
                  <a:rPr kumimoji="0" lang="sk-SK" sz="1800" b="0" i="0" u="none" strike="noStrike" kern="1200" cap="none" spc="0" normalizeH="0" baseline="0" noProof="0" dirty="0">
                    <a:ln>
                      <a:noFill/>
                    </a:ln>
                    <a:solidFill>
                      <a:prstClr val="black"/>
                    </a:solidFill>
                    <a:effectLst/>
                    <a:uLnTx/>
                    <a:uFillTx/>
                    <a:latin typeface="Calibri"/>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Pozrime sa teda, čo dostaneme v analogickej situácii pre ideálny plyn. Aké teplo treba vykonať, aby sa zmenila teplota plynu pre izochorický dej, teda pri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𝑑𝑉</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m:t>
                    </m:r>
                  </m:oMath>
                </a14:m>
                <a:endParaRPr kumimoji="0" lang="sk-SK"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Trpaslík tlačič drží piest zafixovaný, nekoná prácu. Trpaslík kurič vykoná teplo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𝛿</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𝑄</m:t>
                    </m:r>
                  </m:oMath>
                </a14:m>
                <a:r>
                  <a:rPr kumimoji="0" lang="en-US" sz="1800" b="0" i="0" u="none" strike="noStrike" kern="1200" cap="none" spc="0" normalizeH="0" baseline="0" noProof="0" dirty="0">
                    <a:ln>
                      <a:noFill/>
                    </a:ln>
                    <a:solidFill>
                      <a:prstClr val="black"/>
                    </a:solidFill>
                    <a:effectLst/>
                    <a:uLnTx/>
                    <a:uFillTx/>
                    <a:latin typeface="Calibri"/>
                    <a:ea typeface="+mn-ea"/>
                    <a:cs typeface="+mn-cs"/>
                  </a:rPr>
                  <a:t>, </a:t>
                </a:r>
                <a:r>
                  <a:rPr kumimoji="0" lang="sk-SK" sz="1800" b="0" i="0" u="none" strike="noStrike" kern="1200" cap="none" spc="0" normalizeH="0" baseline="0" noProof="0" dirty="0">
                    <a:ln>
                      <a:noFill/>
                    </a:ln>
                    <a:solidFill>
                      <a:prstClr val="black"/>
                    </a:solidFill>
                    <a:effectLst/>
                    <a:uLnTx/>
                    <a:uFillTx/>
                    <a:latin typeface="Calibri"/>
                    <a:ea typeface="+mn-ea"/>
                    <a:cs typeface="+mn-cs"/>
                  </a:rPr>
                  <a:t>teplota plynu sa pri tom zmení o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𝑑𝑇</m:t>
                    </m:r>
                  </m:oMath>
                </a14:m>
                <a:r>
                  <a:rPr kumimoji="0" lang="sk-SK" sz="1800" b="0" i="0" u="none" strike="noStrike" kern="1200" cap="none" spc="0" normalizeH="0" baseline="0" noProof="0" dirty="0">
                    <a:ln>
                      <a:noFill/>
                    </a:ln>
                    <a:solidFill>
                      <a:prstClr val="black"/>
                    </a:solidFill>
                    <a:effectLst/>
                    <a:uLnTx/>
                    <a:uFillTx/>
                    <a:latin typeface="Calibri"/>
                    <a:ea typeface="+mn-ea"/>
                    <a:cs typeface="+mn-cs"/>
                  </a:rPr>
                  <a:t>. Prvá veta termodynamická (zákon zachovania energie) hovorí</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Kalorimetrická rovnica hovorí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Calibri"/>
                  <a:ea typeface="+mn-ea"/>
                  <a:cs typeface="+mn-cs"/>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323528" y="620688"/>
                <a:ext cx="8568952" cy="4801314"/>
              </a:xfrm>
              <a:prstGeom prst="rect">
                <a:avLst/>
              </a:prstGeom>
              <a:blipFill>
                <a:blip r:embed="rId9"/>
                <a:stretch>
                  <a:fillRect l="-569" t="-762"/>
                </a:stretch>
              </a:blipFill>
            </p:spPr>
            <p:txBody>
              <a:bodyPr/>
              <a:lstStyle/>
              <a:p>
                <a:r>
                  <a:rPr lang="sk-SK">
                    <a:noFill/>
                  </a:rPr>
                  <a:t> </a:t>
                </a:r>
              </a:p>
            </p:txBody>
          </p:sp>
        </mc:Fallback>
      </mc:AlternateContent>
      <p:pic>
        <p:nvPicPr>
          <p:cNvPr id="4" name="Picture 3"/>
          <p:cNvPicPr>
            <a:picLocks noChangeAspect="1"/>
          </p:cNvPicPr>
          <p:nvPr>
            <p:custDataLst>
              <p:tags r:id="rId1"/>
            </p:custDataLst>
          </p:nvPr>
        </p:nvPicPr>
        <p:blipFill>
          <a:blip r:embed="rId10" cstate="print">
            <a:extLst>
              <a:ext uri="{28A0092B-C50C-407E-A947-70E740481C1C}">
                <a14:useLocalDpi xmlns:a14="http://schemas.microsoft.com/office/drawing/2010/main" val="0"/>
              </a:ext>
            </a:extLst>
          </a:blip>
          <a:stretch>
            <a:fillRect/>
          </a:stretch>
        </p:blipFill>
        <p:spPr>
          <a:xfrm>
            <a:off x="3563888" y="1988840"/>
            <a:ext cx="1402461" cy="209169"/>
          </a:xfrm>
          <a:prstGeom prst="rect">
            <a:avLst/>
          </a:prstGeom>
        </p:spPr>
      </p:pic>
      <p:pic>
        <p:nvPicPr>
          <p:cNvPr id="6" name="Picture 5"/>
          <p:cNvPicPr>
            <a:picLocks noChangeAspect="1"/>
          </p:cNvPicPr>
          <p:nvPr>
            <p:custDataLst>
              <p:tags r:id="rId2"/>
            </p:custDataLst>
          </p:nvPr>
        </p:nvPicPr>
        <p:blipFill>
          <a:blip r:embed="rId11" cstate="print">
            <a:extLst>
              <a:ext uri="{28A0092B-C50C-407E-A947-70E740481C1C}">
                <a14:useLocalDpi xmlns:a14="http://schemas.microsoft.com/office/drawing/2010/main" val="0"/>
              </a:ext>
            </a:extLst>
          </a:blip>
          <a:stretch>
            <a:fillRect/>
          </a:stretch>
        </p:blipFill>
        <p:spPr>
          <a:xfrm>
            <a:off x="3995936" y="4437112"/>
            <a:ext cx="876110" cy="209169"/>
          </a:xfrm>
          <a:prstGeom prst="rect">
            <a:avLst/>
          </a:prstGeom>
        </p:spPr>
      </p:pic>
      <p:pic>
        <p:nvPicPr>
          <p:cNvPr id="7" name="Picture 6"/>
          <p:cNvPicPr>
            <a:picLocks noChangeAspect="1"/>
          </p:cNvPicPr>
          <p:nvPr>
            <p:custDataLst>
              <p:tags r:id="rId3"/>
            </p:custDataLst>
          </p:nvPr>
        </p:nvPicPr>
        <p:blipFill>
          <a:blip r:embed="rId12" cstate="print">
            <a:extLst>
              <a:ext uri="{28A0092B-C50C-407E-A947-70E740481C1C}">
                <a14:useLocalDpi xmlns:a14="http://schemas.microsoft.com/office/drawing/2010/main" val="0"/>
              </a:ext>
            </a:extLst>
          </a:blip>
          <a:stretch>
            <a:fillRect/>
          </a:stretch>
        </p:blipFill>
        <p:spPr>
          <a:xfrm>
            <a:off x="4067944" y="4941168"/>
            <a:ext cx="1160717" cy="471488"/>
          </a:xfrm>
          <a:prstGeom prst="rect">
            <a:avLst/>
          </a:prstGeom>
        </p:spPr>
      </p:pic>
      <p:pic>
        <p:nvPicPr>
          <p:cNvPr id="9" name="Picture 8"/>
          <p:cNvPicPr>
            <a:picLocks noChangeAspect="1"/>
          </p:cNvPicPr>
          <p:nvPr>
            <p:custDataLst>
              <p:tags r:id="rId4"/>
            </p:custDataLst>
          </p:nvPr>
        </p:nvPicPr>
        <p:blipFill>
          <a:blip r:embed="rId13" cstate="print">
            <a:extLst>
              <a:ext uri="{28A0092B-C50C-407E-A947-70E740481C1C}">
                <a14:useLocalDpi xmlns:a14="http://schemas.microsoft.com/office/drawing/2010/main" val="0"/>
              </a:ext>
            </a:extLst>
          </a:blip>
          <a:stretch>
            <a:fillRect/>
          </a:stretch>
        </p:blipFill>
        <p:spPr>
          <a:xfrm>
            <a:off x="4067944" y="5517232"/>
            <a:ext cx="1399032" cy="471488"/>
          </a:xfrm>
          <a:prstGeom prst="rect">
            <a:avLst/>
          </a:prstGeom>
        </p:spPr>
      </p:pic>
      <p:pic>
        <p:nvPicPr>
          <p:cNvPr id="11" name="Picture 10"/>
          <p:cNvPicPr>
            <a:picLocks noChangeAspect="1"/>
          </p:cNvPicPr>
          <p:nvPr>
            <p:custDataLst>
              <p:tags r:id="rId5"/>
            </p:custDataLst>
          </p:nvPr>
        </p:nvPicPr>
        <p:blipFill>
          <a:blip r:embed="rId14" cstate="print">
            <a:extLst>
              <a:ext uri="{28A0092B-C50C-407E-A947-70E740481C1C}">
                <a14:useLocalDpi xmlns:a14="http://schemas.microsoft.com/office/drawing/2010/main" val="0"/>
              </a:ext>
            </a:extLst>
          </a:blip>
          <a:stretch>
            <a:fillRect/>
          </a:stretch>
        </p:blipFill>
        <p:spPr>
          <a:xfrm>
            <a:off x="4067944" y="6093296"/>
            <a:ext cx="1388745" cy="471488"/>
          </a:xfrm>
          <a:prstGeom prst="rect">
            <a:avLst/>
          </a:prstGeom>
        </p:spPr>
      </p:pic>
      <p:sp>
        <p:nvSpPr>
          <p:cNvPr id="12" name="Rectangle 11"/>
          <p:cNvSpPr/>
          <p:nvPr/>
        </p:nvSpPr>
        <p:spPr>
          <a:xfrm>
            <a:off x="3851920" y="6021288"/>
            <a:ext cx="1800200" cy="6480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53492556"/>
      </p:ext>
    </p:extLst>
  </p:cSld>
  <p:clrMapOvr>
    <a:masterClrMapping/>
  </p:clrMapOvr>
  <p:extLst mod="1"/>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539552" y="548680"/>
                <a:ext cx="820891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na zvýšenie teploty ideálneho plynu o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𝑑𝑇</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oMath>
                </a14:m>
                <a:r>
                  <a:rPr kumimoji="0" lang="sk-SK" sz="1800" b="0" i="0" u="none" strike="noStrike" kern="1200" cap="none" spc="0" normalizeH="0" baseline="0" noProof="0" dirty="0">
                    <a:ln>
                      <a:noFill/>
                    </a:ln>
                    <a:solidFill>
                      <a:prstClr val="black"/>
                    </a:solidFill>
                    <a:effectLst/>
                    <a:uLnTx/>
                    <a:uFillTx/>
                    <a:latin typeface="Calibri"/>
                    <a:ea typeface="+mn-ea"/>
                    <a:cs typeface="+mn-cs"/>
                  </a:rPr>
                  <a:t>pri stálom objeme treba vykonať teplo</a:t>
                </a:r>
              </a:p>
            </p:txBody>
          </p:sp>
        </mc:Choice>
        <mc:Fallback xmlns="">
          <p:sp>
            <p:nvSpPr>
              <p:cNvPr id="2" name="TextBox 1"/>
              <p:cNvSpPr txBox="1">
                <a:spLocks noRot="1" noChangeAspect="1" noMove="1" noResize="1" noEditPoints="1" noAdjustHandles="1" noChangeArrowheads="1" noChangeShapeType="1" noTextEdit="1"/>
              </p:cNvSpPr>
              <p:nvPr/>
            </p:nvSpPr>
            <p:spPr>
              <a:xfrm>
                <a:off x="539552" y="548680"/>
                <a:ext cx="8208912" cy="369332"/>
              </a:xfrm>
              <a:prstGeom prst="rect">
                <a:avLst/>
              </a:prstGeom>
              <a:blipFill>
                <a:blip r:embed="rId8"/>
                <a:stretch>
                  <a:fillRect l="-669" t="-8197" b="-24590"/>
                </a:stretch>
              </a:blipFill>
            </p:spPr>
            <p:txBody>
              <a:bodyPr/>
              <a:lstStyle/>
              <a:p>
                <a:r>
                  <a:rPr lang="sk-SK">
                    <a:noFill/>
                  </a:rPr>
                  <a:t> </a:t>
                </a:r>
              </a:p>
            </p:txBody>
          </p:sp>
        </mc:Fallback>
      </mc:AlternateContent>
      <p:pic>
        <p:nvPicPr>
          <p:cNvPr id="3" name="Picture 2"/>
          <p:cNvPicPr>
            <a:picLocks noChangeAspect="1"/>
          </p:cNvPicPr>
          <p:nvPr>
            <p:custDataLst>
              <p:tags r:id="rId1"/>
            </p:custDataLst>
          </p:nvPr>
        </p:nvPicPr>
        <p:blipFill>
          <a:blip r:embed="rId9" cstate="print">
            <a:extLst>
              <a:ext uri="{28A0092B-C50C-407E-A947-70E740481C1C}">
                <a14:useLocalDpi xmlns:a14="http://schemas.microsoft.com/office/drawing/2010/main" val="0"/>
              </a:ext>
            </a:extLst>
          </a:blip>
          <a:stretch>
            <a:fillRect/>
          </a:stretch>
        </p:blipFill>
        <p:spPr>
          <a:xfrm>
            <a:off x="3779912" y="1124744"/>
            <a:ext cx="1388745" cy="471488"/>
          </a:xfrm>
          <a:prstGeom prst="rect">
            <a:avLst/>
          </a:prstGeom>
        </p:spPr>
      </p:pic>
      <mc:AlternateContent xmlns:mc="http://schemas.openxmlformats.org/markup-compatibility/2006" xmlns:a14="http://schemas.microsoft.com/office/drawing/2010/main">
        <mc:Choice Requires="a14">
          <p:sp>
            <p:nvSpPr>
              <p:cNvPr id="5" name="TextBox 4"/>
              <p:cNvSpPr txBox="1"/>
              <p:nvPr/>
            </p:nvSpPr>
            <p:spPr>
              <a:xfrm>
                <a:off x="611560" y="1916832"/>
                <a:ext cx="7992888" cy="45243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V analógii s kalorimetrickými meraniami definujme pojem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𝑐</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𝑉</m:t>
                        </m:r>
                      </m:sub>
                    </m:sSub>
                    <m:r>
                      <a:rPr kumimoji="0" lang="sk-SK"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oMath>
                </a14:m>
                <a:r>
                  <a:rPr kumimoji="0" lang="sk-SK" sz="1800" b="0" i="0" u="none" strike="noStrike" kern="1200" cap="none" spc="0" normalizeH="0" baseline="0" noProof="0" dirty="0">
                    <a:ln>
                      <a:noFill/>
                    </a:ln>
                    <a:solidFill>
                      <a:prstClr val="black"/>
                    </a:solidFill>
                    <a:effectLst/>
                    <a:uLnTx/>
                    <a:uFillTx/>
                    <a:latin typeface="Calibri"/>
                    <a:ea typeface="+mn-ea"/>
                    <a:cs typeface="+mn-cs"/>
                  </a:rPr>
                  <a:t>špecifické teplo plynu pri stálom objeme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ako množstvo tepla, ktoré treba vykonať na </a:t>
                </a:r>
                <a:r>
                  <a:rPr kumimoji="0" lang="sk-SK" sz="1800" b="0" i="0" u="none" strike="noStrike" kern="1200" cap="none" spc="0" normalizeH="0" baseline="0" noProof="0" dirty="0" err="1">
                    <a:ln>
                      <a:noFill/>
                    </a:ln>
                    <a:solidFill>
                      <a:prstClr val="black"/>
                    </a:solidFill>
                    <a:effectLst/>
                    <a:uLnTx/>
                    <a:uFillTx/>
                    <a:latin typeface="Calibri"/>
                    <a:ea typeface="+mn-ea"/>
                    <a:cs typeface="+mn-cs"/>
                  </a:rPr>
                  <a:t>izochorické</a:t>
                </a:r>
                <a:r>
                  <a:rPr kumimoji="0" lang="sk-SK" sz="1800" b="0" i="0" u="none" strike="noStrike" kern="1200" cap="none" spc="0" normalizeH="0" baseline="0" noProof="0" dirty="0">
                    <a:ln>
                      <a:noFill/>
                    </a:ln>
                    <a:solidFill>
                      <a:prstClr val="black"/>
                    </a:solidFill>
                    <a:effectLst/>
                    <a:uLnTx/>
                    <a:uFillTx/>
                    <a:latin typeface="Calibri"/>
                    <a:ea typeface="+mn-ea"/>
                    <a:cs typeface="+mn-cs"/>
                  </a:rPr>
                  <a:t> zahriatie 1 kg plynu o jeden Kelvin. Na zahriatie plynu o hmotnosti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𝑚</m:t>
                    </m:r>
                  </m:oMath>
                </a14:m>
                <a:r>
                  <a:rPr kumimoji="0" lang="sk-SK" sz="1800" b="0" i="0" u="none" strike="noStrike" kern="1200" cap="none" spc="0" normalizeH="0" baseline="0" noProof="0" dirty="0">
                    <a:ln>
                      <a:noFill/>
                    </a:ln>
                    <a:solidFill>
                      <a:prstClr val="black"/>
                    </a:solidFill>
                    <a:effectLst/>
                    <a:uLnTx/>
                    <a:uFillTx/>
                    <a:latin typeface="Calibri"/>
                    <a:ea typeface="+mn-ea"/>
                    <a:cs typeface="+mn-cs"/>
                  </a:rPr>
                  <a:t> treba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preto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Okrem špecifického tepla (teda na jeden kilogram) sa zavádza aj pojem mólové teplo pri stálom objeme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𝐶</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𝑉</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a14:m>
                <a:r>
                  <a:rPr kumimoji="0" lang="en-US" sz="1800" b="0" i="0" u="none" strike="noStrike" kern="1200" cap="none" spc="0" normalizeH="0" baseline="0" noProof="0" dirty="0">
                    <a:ln>
                      <a:noFill/>
                    </a:ln>
                    <a:solidFill>
                      <a:prstClr val="black"/>
                    </a:solidFill>
                    <a:effectLst/>
                    <a:uLnTx/>
                    <a:uFillTx/>
                    <a:latin typeface="Calibri"/>
                    <a:ea typeface="+mn-ea"/>
                    <a:cs typeface="+mn-cs"/>
                  </a:rPr>
                  <a:t> </a:t>
                </a:r>
                <a:r>
                  <a:rPr kumimoji="0" lang="sk-SK" sz="1800" b="0" i="0" u="none" strike="noStrike" kern="1200" cap="none" spc="0" normalizeH="0" baseline="0" noProof="0" dirty="0">
                    <a:ln>
                      <a:noFill/>
                    </a:ln>
                    <a:solidFill>
                      <a:prstClr val="black"/>
                    </a:solidFill>
                    <a:effectLst/>
                    <a:uLnTx/>
                    <a:uFillTx/>
                    <a:latin typeface="Calibri"/>
                    <a:ea typeface="+mn-ea"/>
                    <a:cs typeface="+mn-cs"/>
                  </a:rPr>
                  <a:t>ako teplo potrebné na zahriatie jedného mólu plynu o jeden Kelvin. Dostaneme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Calibri"/>
                  <a:ea typeface="+mn-ea"/>
                  <a:cs typeface="+mn-cs"/>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611560" y="1916832"/>
                <a:ext cx="7992888" cy="4524315"/>
              </a:xfrm>
              <a:prstGeom prst="rect">
                <a:avLst/>
              </a:prstGeom>
              <a:blipFill>
                <a:blip r:embed="rId10"/>
                <a:stretch>
                  <a:fillRect l="-610" t="-673" r="-458"/>
                </a:stretch>
              </a:blipFill>
            </p:spPr>
            <p:txBody>
              <a:bodyPr/>
              <a:lstStyle/>
              <a:p>
                <a:r>
                  <a:rPr lang="sk-SK">
                    <a:noFill/>
                  </a:rPr>
                  <a:t> </a:t>
                </a:r>
              </a:p>
            </p:txBody>
          </p:sp>
        </mc:Fallback>
      </mc:AlternateContent>
      <p:pic>
        <p:nvPicPr>
          <p:cNvPr id="7" name="Picture 6"/>
          <p:cNvPicPr>
            <a:picLocks noChangeAspect="1"/>
          </p:cNvPicPr>
          <p:nvPr>
            <p:custDataLst>
              <p:tags r:id="rId2"/>
            </p:custDataLst>
          </p:nvPr>
        </p:nvPicPr>
        <p:blipFill>
          <a:blip r:embed="rId11" cstate="print">
            <a:extLst>
              <a:ext uri="{28A0092B-C50C-407E-A947-70E740481C1C}">
                <a14:useLocalDpi xmlns:a14="http://schemas.microsoft.com/office/drawing/2010/main" val="0"/>
              </a:ext>
            </a:extLst>
          </a:blip>
          <a:stretch>
            <a:fillRect/>
          </a:stretch>
        </p:blipFill>
        <p:spPr>
          <a:xfrm>
            <a:off x="3109531" y="3933056"/>
            <a:ext cx="2924937" cy="471488"/>
          </a:xfrm>
          <a:prstGeom prst="rect">
            <a:avLst/>
          </a:prstGeom>
        </p:spPr>
      </p:pic>
      <p:pic>
        <p:nvPicPr>
          <p:cNvPr id="10" name="Picture 9"/>
          <p:cNvPicPr>
            <a:picLocks noChangeAspect="1"/>
          </p:cNvPicPr>
          <p:nvPr>
            <p:custDataLst>
              <p:tags r:id="rId3"/>
            </p:custDataLst>
          </p:nvPr>
        </p:nvPicPr>
        <p:blipFill>
          <a:blip r:embed="rId12" cstate="print">
            <a:extLst>
              <a:ext uri="{28A0092B-C50C-407E-A947-70E740481C1C}">
                <a14:useLocalDpi xmlns:a14="http://schemas.microsoft.com/office/drawing/2010/main" val="0"/>
              </a:ext>
            </a:extLst>
          </a:blip>
          <a:stretch>
            <a:fillRect/>
          </a:stretch>
        </p:blipFill>
        <p:spPr>
          <a:xfrm>
            <a:off x="3707904" y="4581128"/>
            <a:ext cx="1491615" cy="471488"/>
          </a:xfrm>
          <a:prstGeom prst="rect">
            <a:avLst/>
          </a:prstGeom>
        </p:spPr>
      </p:pic>
      <p:pic>
        <p:nvPicPr>
          <p:cNvPr id="13" name="Picture 12"/>
          <p:cNvPicPr>
            <a:picLocks noChangeAspect="1"/>
          </p:cNvPicPr>
          <p:nvPr>
            <p:custDataLst>
              <p:tags r:id="rId4"/>
            </p:custDataLst>
          </p:nvPr>
        </p:nvPicPr>
        <p:blipFill>
          <a:blip r:embed="rId13" cstate="print">
            <a:extLst>
              <a:ext uri="{28A0092B-C50C-407E-A947-70E740481C1C}">
                <a14:useLocalDpi xmlns:a14="http://schemas.microsoft.com/office/drawing/2010/main" val="0"/>
              </a:ext>
            </a:extLst>
          </a:blip>
          <a:stretch>
            <a:fillRect/>
          </a:stretch>
        </p:blipFill>
        <p:spPr>
          <a:xfrm>
            <a:off x="3851920" y="6021288"/>
            <a:ext cx="1253300" cy="471488"/>
          </a:xfrm>
          <a:prstGeom prst="rect">
            <a:avLst/>
          </a:prstGeom>
        </p:spPr>
      </p:pic>
      <p:sp>
        <p:nvSpPr>
          <p:cNvPr id="14" name="Rectangle 13"/>
          <p:cNvSpPr/>
          <p:nvPr/>
        </p:nvSpPr>
        <p:spPr>
          <a:xfrm>
            <a:off x="3563888" y="5877272"/>
            <a:ext cx="1872208" cy="7200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754320415"/>
      </p:ext>
    </p:extLst>
  </p:cSld>
  <p:clrMapOvr>
    <a:masterClrMapping/>
  </p:clrMapOvr>
  <p:extLst mod="1"/>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p:cNvSpPr txBox="1"/>
              <p:nvPr/>
            </p:nvSpPr>
            <p:spPr>
              <a:xfrm>
                <a:off x="323528" y="476672"/>
                <a:ext cx="8496944" cy="480131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Všimnime si teraz, že celkovú energiu ideálneho plynu vyjadrujeme ako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porovnaním so vzorcom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vidíme, že celkovú energiu plynu vieme vyjadriť ako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Pozor! Energia plynu je stavová veličina. Nesúvisí s nijakým dejom. Napriek tomu sa dá pre ideálny plyn vyjadriť vzorcom, v ktorom vystupuje mólové teplo pri stálom objeme. To je len zhoda okolností. Energia plynu nie je daná nijakým „stálym objemom“. Je to len prakticky užitočný vzorec, lebo v ňom vystupuje merateľná charakteristika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𝐶</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𝑉</m:t>
                        </m:r>
                      </m:sub>
                    </m:sSub>
                  </m:oMath>
                </a14:m>
                <a:r>
                  <a:rPr kumimoji="0" lang="sk-SK" sz="1800" b="0" i="0" u="none" strike="noStrike" kern="1200" cap="none" spc="0" normalizeH="0" baseline="0" noProof="0" dirty="0">
                    <a:ln>
                      <a:noFill/>
                    </a:ln>
                    <a:solidFill>
                      <a:prstClr val="black"/>
                    </a:solidFill>
                    <a:effectLst/>
                    <a:uLnTx/>
                    <a:uFillTx/>
                    <a:latin typeface="Calibri"/>
                    <a:ea typeface="+mn-ea"/>
                    <a:cs typeface="+mn-cs"/>
                  </a:rPr>
                  <a:t>, namiesto abstraktnej charakteristiky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𝑓</m:t>
                    </m:r>
                  </m:oMath>
                </a14:m>
                <a:r>
                  <a:rPr kumimoji="0" lang="sk-SK" sz="1800" b="0" i="0" u="none" strike="noStrike" kern="1200" cap="none" spc="0" normalizeH="0" baseline="0" noProof="0" dirty="0">
                    <a:ln>
                      <a:noFill/>
                    </a:ln>
                    <a:solidFill>
                      <a:prstClr val="black"/>
                    </a:solidFill>
                    <a:effectLst/>
                    <a:uLnTx/>
                    <a:uFillTx/>
                    <a:latin typeface="Calibri"/>
                    <a:ea typeface="+mn-ea"/>
                    <a:cs typeface="+mn-cs"/>
                  </a:rPr>
                  <a:t> (počet stupňov voľnosti molekuly).</a:t>
                </a:r>
              </a:p>
            </p:txBody>
          </p:sp>
        </mc:Choice>
        <mc:Fallback xmlns="">
          <p:sp>
            <p:nvSpPr>
              <p:cNvPr id="4" name="TextBox 3"/>
              <p:cNvSpPr txBox="1">
                <a:spLocks noRot="1" noChangeAspect="1" noMove="1" noResize="1" noEditPoints="1" noAdjustHandles="1" noChangeArrowheads="1" noChangeShapeType="1" noTextEdit="1"/>
              </p:cNvSpPr>
              <p:nvPr/>
            </p:nvSpPr>
            <p:spPr>
              <a:xfrm>
                <a:off x="323528" y="476672"/>
                <a:ext cx="8496944" cy="4801314"/>
              </a:xfrm>
              <a:prstGeom prst="rect">
                <a:avLst/>
              </a:prstGeom>
              <a:blipFill>
                <a:blip r:embed="rId7"/>
                <a:stretch>
                  <a:fillRect l="-574" t="-635" r="-1076" b="-1015"/>
                </a:stretch>
              </a:blipFill>
            </p:spPr>
            <p:txBody>
              <a:bodyPr/>
              <a:lstStyle/>
              <a:p>
                <a:r>
                  <a:rPr lang="sk-SK">
                    <a:noFill/>
                  </a:rPr>
                  <a:t> </a:t>
                </a:r>
              </a:p>
            </p:txBody>
          </p:sp>
        </mc:Fallback>
      </mc:AlternateContent>
      <p:pic>
        <p:nvPicPr>
          <p:cNvPr id="2" name="Picture 1"/>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3779912" y="980728"/>
            <a:ext cx="1160717" cy="471488"/>
          </a:xfrm>
          <a:prstGeom prst="rect">
            <a:avLst/>
          </a:prstGeom>
        </p:spPr>
      </p:pic>
      <p:pic>
        <p:nvPicPr>
          <p:cNvPr id="3" name="Picture 2"/>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3707904" y="1772816"/>
            <a:ext cx="1253300" cy="471488"/>
          </a:xfrm>
          <a:prstGeom prst="rect">
            <a:avLst/>
          </a:prstGeom>
        </p:spPr>
      </p:pic>
      <p:pic>
        <p:nvPicPr>
          <p:cNvPr id="9" name="Picture 8"/>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a:xfrm>
            <a:off x="3635896" y="3068960"/>
            <a:ext cx="1345883" cy="500634"/>
          </a:xfrm>
          <a:prstGeom prst="rect">
            <a:avLst/>
          </a:prstGeom>
        </p:spPr>
      </p:pic>
      <p:sp>
        <p:nvSpPr>
          <p:cNvPr id="8" name="Rectangle 7"/>
          <p:cNvSpPr/>
          <p:nvPr/>
        </p:nvSpPr>
        <p:spPr>
          <a:xfrm>
            <a:off x="3491880" y="2996952"/>
            <a:ext cx="1800200" cy="6480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536824736"/>
      </p:ext>
    </p:extLst>
  </p:cSld>
  <p:clrMapOvr>
    <a:masterClrMapping/>
  </p:clrMapOvr>
  <p:extLst mod="1"/>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95736" y="548680"/>
            <a:ext cx="460851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Calibri"/>
                <a:ea typeface="+mn-ea"/>
                <a:cs typeface="+mn-cs"/>
              </a:rPr>
              <a:t>Mayerov vzťah</a:t>
            </a:r>
          </a:p>
        </p:txBody>
      </p:sp>
      <mc:AlternateContent xmlns:mc="http://schemas.openxmlformats.org/markup-compatibility/2006" xmlns:a14="http://schemas.microsoft.com/office/drawing/2010/main">
        <mc:Choice Requires="a14">
          <p:sp>
            <p:nvSpPr>
              <p:cNvPr id="3" name="TextBox 2"/>
              <p:cNvSpPr txBox="1"/>
              <p:nvPr/>
            </p:nvSpPr>
            <p:spPr>
              <a:xfrm>
                <a:off x="251520" y="1412776"/>
                <a:ext cx="864096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Experimentálne sa oveľa ľahšie zabezpečuje konštantný tlak plynu v porovnaní s konštantným objemom plynu. Pozrime sa preto, aké teplo treba dodať na zahriatie plynu pri konštantnom tlaku, </a:t>
                </a:r>
                <a:r>
                  <a:rPr kumimoji="0" lang="en-US" sz="1800" b="0" i="0" u="none" strike="noStrike" kern="1200" cap="none" spc="0" normalizeH="0" baseline="0" noProof="0" dirty="0" err="1">
                    <a:ln>
                      <a:noFill/>
                    </a:ln>
                    <a:solidFill>
                      <a:prstClr val="black"/>
                    </a:solidFill>
                    <a:effectLst/>
                    <a:uLnTx/>
                    <a:uFillTx/>
                    <a:latin typeface="Calibri"/>
                    <a:ea typeface="+mn-ea"/>
                    <a:cs typeface="+mn-cs"/>
                  </a:rPr>
                  <a:t>tla</a:t>
                </a:r>
                <a:r>
                  <a:rPr kumimoji="0" lang="sk-SK" sz="1800" b="0" i="0" u="none" strike="noStrike" kern="1200" cap="none" spc="0" normalizeH="0" baseline="0" noProof="0" dirty="0" err="1">
                    <a:ln>
                      <a:noFill/>
                    </a:ln>
                    <a:solidFill>
                      <a:prstClr val="black"/>
                    </a:solidFill>
                    <a:effectLst/>
                    <a:uLnTx/>
                    <a:uFillTx/>
                    <a:latin typeface="Calibri"/>
                    <a:ea typeface="+mn-ea"/>
                    <a:cs typeface="+mn-cs"/>
                  </a:rPr>
                  <a:t>čiča</a:t>
                </a:r>
                <a:r>
                  <a:rPr kumimoji="0" lang="sk-SK" sz="1800" b="0" i="0" u="none" strike="noStrike" kern="1200" cap="none" spc="0" normalizeH="0" baseline="0" noProof="0" dirty="0">
                    <a:ln>
                      <a:noFill/>
                    </a:ln>
                    <a:solidFill>
                      <a:prstClr val="black"/>
                    </a:solidFill>
                    <a:effectLst/>
                    <a:uLnTx/>
                    <a:uFillTx/>
                    <a:latin typeface="Calibri"/>
                    <a:ea typeface="+mn-ea"/>
                    <a:cs typeface="+mn-cs"/>
                  </a:rPr>
                  <a:t> nahradíme „</a:t>
                </a:r>
                <a:r>
                  <a:rPr kumimoji="0" lang="sk-SK" sz="1800" b="0" i="0" u="none" strike="noStrike" kern="1200" cap="none" spc="0" normalizeH="0" baseline="0" noProof="0" dirty="0" err="1">
                    <a:ln>
                      <a:noFill/>
                    </a:ln>
                    <a:solidFill>
                      <a:prstClr val="black"/>
                    </a:solidFill>
                    <a:effectLst/>
                    <a:uLnTx/>
                    <a:uFillTx/>
                    <a:latin typeface="Calibri"/>
                    <a:ea typeface="+mn-ea"/>
                    <a:cs typeface="+mn-cs"/>
                  </a:rPr>
                  <a:t>barostatom</a:t>
                </a:r>
                <a:r>
                  <a:rPr kumimoji="0" lang="sk-SK" sz="1800" b="0" i="0" u="none" strike="noStrike" kern="1200" cap="none" spc="0" normalizeH="0" baseline="0" noProof="0" dirty="0">
                    <a:ln>
                      <a:noFill/>
                    </a:ln>
                    <a:solidFill>
                      <a:prstClr val="black"/>
                    </a:solidFill>
                    <a:effectLst/>
                    <a:uLnTx/>
                    <a:uFillTx/>
                    <a:latin typeface="Calibri"/>
                    <a:ea typeface="+mn-ea"/>
                    <a:cs typeface="+mn-cs"/>
                  </a:rPr>
                  <a:t>“. Aké teplo musí dodať kurič pre zvýšenie teploty o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𝑑𝑇</m:t>
                    </m:r>
                  </m:oMath>
                </a14:m>
                <a:r>
                  <a:rPr kumimoji="0" lang="sk-SK" sz="1800" b="0" i="0" u="none" strike="noStrike" kern="1200" cap="none" spc="0" normalizeH="0" baseline="0" noProof="0" dirty="0">
                    <a:ln>
                      <a:noFill/>
                    </a:ln>
                    <a:solidFill>
                      <a:prstClr val="black"/>
                    </a:solidFill>
                    <a:effectLst/>
                    <a:uLnTx/>
                    <a:uFillTx/>
                    <a:latin typeface="Calibri"/>
                    <a:ea typeface="+mn-ea"/>
                    <a:cs typeface="+mn-cs"/>
                  </a:rPr>
                  <a:t>  </a:t>
                </a:r>
                <a:r>
                  <a:rPr kumimoji="0" lang="sk-SK" sz="1800" b="1" i="0" u="none" strike="noStrike" kern="1200" cap="none" spc="0" normalizeH="0" baseline="0" noProof="0" dirty="0">
                    <a:ln>
                      <a:noFill/>
                    </a:ln>
                    <a:solidFill>
                      <a:srgbClr val="FF0000"/>
                    </a:solidFill>
                    <a:effectLst/>
                    <a:uLnTx/>
                    <a:uFillTx/>
                    <a:latin typeface="Calibri"/>
                    <a:ea typeface="+mn-ea"/>
                    <a:cs typeface="+mn-cs"/>
                  </a:rPr>
                  <a:t>pre jeden mól </a:t>
                </a:r>
                <a:r>
                  <a:rPr kumimoji="0" lang="sk-SK" sz="1800" b="0" i="0" u="none" strike="noStrike" kern="1200" cap="none" spc="0" normalizeH="0" baseline="0" noProof="0" dirty="0">
                    <a:ln>
                      <a:noFill/>
                    </a:ln>
                    <a:solidFill>
                      <a:prstClr val="black"/>
                    </a:solidFill>
                    <a:effectLst/>
                    <a:uLnTx/>
                    <a:uFillTx/>
                    <a:latin typeface="Calibri"/>
                    <a:ea typeface="+mn-ea"/>
                    <a:cs typeface="+mn-cs"/>
                  </a:rPr>
                  <a:t>plynu v takomto experimentálnom usporiadaní?</a:t>
                </a:r>
              </a:p>
            </p:txBody>
          </p:sp>
        </mc:Choice>
        <mc:Fallback xmlns="">
          <p:sp>
            <p:nvSpPr>
              <p:cNvPr id="3" name="TextBox 2"/>
              <p:cNvSpPr txBox="1">
                <a:spLocks noRot="1" noChangeAspect="1" noMove="1" noResize="1" noEditPoints="1" noAdjustHandles="1" noChangeArrowheads="1" noChangeShapeType="1" noTextEdit="1"/>
              </p:cNvSpPr>
              <p:nvPr/>
            </p:nvSpPr>
            <p:spPr>
              <a:xfrm>
                <a:off x="251520" y="1412776"/>
                <a:ext cx="8640960" cy="1200329"/>
              </a:xfrm>
              <a:prstGeom prst="rect">
                <a:avLst/>
              </a:prstGeom>
              <a:blipFill>
                <a:blip r:embed="rId7"/>
                <a:stretch>
                  <a:fillRect l="-564" t="-3046" b="-7107"/>
                </a:stretch>
              </a:blipFill>
            </p:spPr>
            <p:txBody>
              <a:bodyPr/>
              <a:lstStyle/>
              <a:p>
                <a:r>
                  <a:rPr lang="sk-SK">
                    <a:noFill/>
                  </a:rPr>
                  <a:t> </a:t>
                </a:r>
              </a:p>
            </p:txBody>
          </p:sp>
        </mc:Fallback>
      </mc:AlternateContent>
      <p:grpSp>
        <p:nvGrpSpPr>
          <p:cNvPr id="35" name="Group 34"/>
          <p:cNvGrpSpPr/>
          <p:nvPr/>
        </p:nvGrpSpPr>
        <p:grpSpPr>
          <a:xfrm>
            <a:off x="323528" y="2924944"/>
            <a:ext cx="2464927" cy="2929219"/>
            <a:chOff x="954947" y="511165"/>
            <a:chExt cx="2464927" cy="2929219"/>
          </a:xfrm>
        </p:grpSpPr>
        <p:pic>
          <p:nvPicPr>
            <p:cNvPr id="19" name="Picture 2" descr="http://ecx.images-amazon.com/images/I/41Z9YJtl0hL._SX342_.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848503" y="511165"/>
              <a:ext cx="577694" cy="577694"/>
            </a:xfrm>
            <a:prstGeom prst="rect">
              <a:avLst/>
            </a:prstGeom>
            <a:noFill/>
            <a:extLst>
              <a:ext uri="{909E8E84-426E-40DD-AFC4-6F175D3DCCD1}">
                <a14:hiddenFill xmlns:a14="http://schemas.microsoft.com/office/drawing/2010/main">
                  <a:solidFill>
                    <a:srgbClr val="FFFFFF"/>
                  </a:solidFill>
                </a14:hiddenFill>
              </a:ext>
            </a:extLst>
          </p:spPr>
        </p:pic>
        <p:grpSp>
          <p:nvGrpSpPr>
            <p:cNvPr id="20" name="Group 19"/>
            <p:cNvGrpSpPr/>
            <p:nvPr/>
          </p:nvGrpSpPr>
          <p:grpSpPr>
            <a:xfrm rot="16200000">
              <a:off x="812345" y="832855"/>
              <a:ext cx="2750131" cy="2464927"/>
              <a:chOff x="323529" y="764704"/>
              <a:chExt cx="4870890" cy="4528484"/>
            </a:xfrm>
          </p:grpSpPr>
          <p:sp>
            <p:nvSpPr>
              <p:cNvPr id="21" name="Rectangle 3"/>
              <p:cNvSpPr/>
              <p:nvPr/>
            </p:nvSpPr>
            <p:spPr>
              <a:xfrm>
                <a:off x="1849882" y="2194299"/>
                <a:ext cx="3344537" cy="1518944"/>
              </a:xfrm>
              <a:custGeom>
                <a:avLst/>
                <a:gdLst>
                  <a:gd name="connsiteX0" fmla="*/ 0 w 2736304"/>
                  <a:gd name="connsiteY0" fmla="*/ 0 h 1224136"/>
                  <a:gd name="connsiteX1" fmla="*/ 2736304 w 2736304"/>
                  <a:gd name="connsiteY1" fmla="*/ 0 h 1224136"/>
                  <a:gd name="connsiteX2" fmla="*/ 2736304 w 2736304"/>
                  <a:gd name="connsiteY2" fmla="*/ 1224136 h 1224136"/>
                  <a:gd name="connsiteX3" fmla="*/ 0 w 2736304"/>
                  <a:gd name="connsiteY3" fmla="*/ 1224136 h 1224136"/>
                  <a:gd name="connsiteX4" fmla="*/ 0 w 2736304"/>
                  <a:gd name="connsiteY4" fmla="*/ 0 h 1224136"/>
                  <a:gd name="connsiteX0" fmla="*/ 0 w 2739677"/>
                  <a:gd name="connsiteY0" fmla="*/ 0 h 1224136"/>
                  <a:gd name="connsiteX1" fmla="*/ 2736304 w 2739677"/>
                  <a:gd name="connsiteY1" fmla="*/ 0 h 1224136"/>
                  <a:gd name="connsiteX2" fmla="*/ 2739677 w 2739677"/>
                  <a:gd name="connsiteY2" fmla="*/ 567964 h 1224136"/>
                  <a:gd name="connsiteX3" fmla="*/ 2736304 w 2739677"/>
                  <a:gd name="connsiteY3" fmla="*/ 1224136 h 1224136"/>
                  <a:gd name="connsiteX4" fmla="*/ 0 w 2739677"/>
                  <a:gd name="connsiteY4" fmla="*/ 1224136 h 1224136"/>
                  <a:gd name="connsiteX5" fmla="*/ 0 w 2739677"/>
                  <a:gd name="connsiteY5" fmla="*/ 0 h 1224136"/>
                  <a:gd name="connsiteX0" fmla="*/ 2739677 w 2831117"/>
                  <a:gd name="connsiteY0" fmla="*/ 567964 h 1224136"/>
                  <a:gd name="connsiteX1" fmla="*/ 2736304 w 2831117"/>
                  <a:gd name="connsiteY1" fmla="*/ 1224136 h 1224136"/>
                  <a:gd name="connsiteX2" fmla="*/ 0 w 2831117"/>
                  <a:gd name="connsiteY2" fmla="*/ 1224136 h 1224136"/>
                  <a:gd name="connsiteX3" fmla="*/ 0 w 2831117"/>
                  <a:gd name="connsiteY3" fmla="*/ 0 h 1224136"/>
                  <a:gd name="connsiteX4" fmla="*/ 2736304 w 2831117"/>
                  <a:gd name="connsiteY4" fmla="*/ 0 h 1224136"/>
                  <a:gd name="connsiteX5" fmla="*/ 2831117 w 2831117"/>
                  <a:gd name="connsiteY5" fmla="*/ 659404 h 1224136"/>
                  <a:gd name="connsiteX0" fmla="*/ 2739677 w 2739677"/>
                  <a:gd name="connsiteY0" fmla="*/ 567964 h 1224136"/>
                  <a:gd name="connsiteX1" fmla="*/ 2736304 w 2739677"/>
                  <a:gd name="connsiteY1" fmla="*/ 1224136 h 1224136"/>
                  <a:gd name="connsiteX2" fmla="*/ 0 w 2739677"/>
                  <a:gd name="connsiteY2" fmla="*/ 1224136 h 1224136"/>
                  <a:gd name="connsiteX3" fmla="*/ 0 w 2739677"/>
                  <a:gd name="connsiteY3" fmla="*/ 0 h 1224136"/>
                  <a:gd name="connsiteX4" fmla="*/ 2736304 w 2739677"/>
                  <a:gd name="connsiteY4" fmla="*/ 0 h 1224136"/>
                  <a:gd name="connsiteX0" fmla="*/ 2736304 w 2736304"/>
                  <a:gd name="connsiteY0" fmla="*/ 1224136 h 1224136"/>
                  <a:gd name="connsiteX1" fmla="*/ 0 w 2736304"/>
                  <a:gd name="connsiteY1" fmla="*/ 1224136 h 1224136"/>
                  <a:gd name="connsiteX2" fmla="*/ 0 w 2736304"/>
                  <a:gd name="connsiteY2" fmla="*/ 0 h 1224136"/>
                  <a:gd name="connsiteX3" fmla="*/ 2736304 w 2736304"/>
                  <a:gd name="connsiteY3" fmla="*/ 0 h 1224136"/>
                </a:gdLst>
                <a:ahLst/>
                <a:cxnLst>
                  <a:cxn ang="0">
                    <a:pos x="connsiteX0" y="connsiteY0"/>
                  </a:cxn>
                  <a:cxn ang="0">
                    <a:pos x="connsiteX1" y="connsiteY1"/>
                  </a:cxn>
                  <a:cxn ang="0">
                    <a:pos x="connsiteX2" y="connsiteY2"/>
                  </a:cxn>
                  <a:cxn ang="0">
                    <a:pos x="connsiteX3" y="connsiteY3"/>
                  </a:cxn>
                </a:cxnLst>
                <a:rect l="l" t="t" r="r" b="b"/>
                <a:pathLst>
                  <a:path w="2736304" h="1224136">
                    <a:moveTo>
                      <a:pt x="2736304" y="1224136"/>
                    </a:moveTo>
                    <a:lnTo>
                      <a:pt x="0" y="1224136"/>
                    </a:lnTo>
                    <a:lnTo>
                      <a:pt x="0" y="0"/>
                    </a:lnTo>
                    <a:lnTo>
                      <a:pt x="2736304" y="0"/>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a:ea typeface="+mn-ea"/>
                  <a:cs typeface="+mn-cs"/>
                </a:endParaRPr>
              </a:p>
            </p:txBody>
          </p:sp>
          <p:pic>
            <p:nvPicPr>
              <p:cNvPr id="22" name="Picture 2" descr="http://www.ferro.pl/foto/1/d/M6310A.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673853" y="1122103"/>
                <a:ext cx="997413" cy="1007421"/>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7"/>
              <p:cNvSpPr/>
              <p:nvPr/>
            </p:nvSpPr>
            <p:spPr>
              <a:xfrm>
                <a:off x="2064899" y="2055181"/>
                <a:ext cx="176028" cy="166437"/>
              </a:xfrm>
              <a:custGeom>
                <a:avLst/>
                <a:gdLst>
                  <a:gd name="connsiteX0" fmla="*/ 0 w 144016"/>
                  <a:gd name="connsiteY0" fmla="*/ 0 h 134134"/>
                  <a:gd name="connsiteX1" fmla="*/ 144016 w 144016"/>
                  <a:gd name="connsiteY1" fmla="*/ 0 h 134134"/>
                  <a:gd name="connsiteX2" fmla="*/ 144016 w 144016"/>
                  <a:gd name="connsiteY2" fmla="*/ 134134 h 134134"/>
                  <a:gd name="connsiteX3" fmla="*/ 0 w 144016"/>
                  <a:gd name="connsiteY3" fmla="*/ 134134 h 134134"/>
                  <a:gd name="connsiteX4" fmla="*/ 0 w 144016"/>
                  <a:gd name="connsiteY4" fmla="*/ 0 h 134134"/>
                  <a:gd name="connsiteX0" fmla="*/ 0 w 144016"/>
                  <a:gd name="connsiteY0" fmla="*/ 0 h 134134"/>
                  <a:gd name="connsiteX1" fmla="*/ 144016 w 144016"/>
                  <a:gd name="connsiteY1" fmla="*/ 0 h 134134"/>
                  <a:gd name="connsiteX2" fmla="*/ 144016 w 144016"/>
                  <a:gd name="connsiteY2" fmla="*/ 134134 h 134134"/>
                  <a:gd name="connsiteX3" fmla="*/ 71313 w 144016"/>
                  <a:gd name="connsiteY3" fmla="*/ 130622 h 134134"/>
                  <a:gd name="connsiteX4" fmla="*/ 0 w 144016"/>
                  <a:gd name="connsiteY4" fmla="*/ 134134 h 134134"/>
                  <a:gd name="connsiteX5" fmla="*/ 0 w 144016"/>
                  <a:gd name="connsiteY5" fmla="*/ 0 h 134134"/>
                  <a:gd name="connsiteX0" fmla="*/ 71313 w 162753"/>
                  <a:gd name="connsiteY0" fmla="*/ 130622 h 222062"/>
                  <a:gd name="connsiteX1" fmla="*/ 0 w 162753"/>
                  <a:gd name="connsiteY1" fmla="*/ 134134 h 222062"/>
                  <a:gd name="connsiteX2" fmla="*/ 0 w 162753"/>
                  <a:gd name="connsiteY2" fmla="*/ 0 h 222062"/>
                  <a:gd name="connsiteX3" fmla="*/ 144016 w 162753"/>
                  <a:gd name="connsiteY3" fmla="*/ 0 h 222062"/>
                  <a:gd name="connsiteX4" fmla="*/ 144016 w 162753"/>
                  <a:gd name="connsiteY4" fmla="*/ 134134 h 222062"/>
                  <a:gd name="connsiteX5" fmla="*/ 162753 w 162753"/>
                  <a:gd name="connsiteY5" fmla="*/ 222062 h 222062"/>
                  <a:gd name="connsiteX0" fmla="*/ 71313 w 144016"/>
                  <a:gd name="connsiteY0" fmla="*/ 130622 h 134134"/>
                  <a:gd name="connsiteX1" fmla="*/ 0 w 144016"/>
                  <a:gd name="connsiteY1" fmla="*/ 134134 h 134134"/>
                  <a:gd name="connsiteX2" fmla="*/ 0 w 144016"/>
                  <a:gd name="connsiteY2" fmla="*/ 0 h 134134"/>
                  <a:gd name="connsiteX3" fmla="*/ 144016 w 144016"/>
                  <a:gd name="connsiteY3" fmla="*/ 0 h 134134"/>
                  <a:gd name="connsiteX4" fmla="*/ 144016 w 144016"/>
                  <a:gd name="connsiteY4" fmla="*/ 134134 h 134134"/>
                  <a:gd name="connsiteX0" fmla="*/ 0 w 144016"/>
                  <a:gd name="connsiteY0" fmla="*/ 134134 h 134134"/>
                  <a:gd name="connsiteX1" fmla="*/ 0 w 144016"/>
                  <a:gd name="connsiteY1" fmla="*/ 0 h 134134"/>
                  <a:gd name="connsiteX2" fmla="*/ 144016 w 144016"/>
                  <a:gd name="connsiteY2" fmla="*/ 0 h 134134"/>
                  <a:gd name="connsiteX3" fmla="*/ 144016 w 144016"/>
                  <a:gd name="connsiteY3" fmla="*/ 134134 h 134134"/>
                </a:gdLst>
                <a:ahLst/>
                <a:cxnLst>
                  <a:cxn ang="0">
                    <a:pos x="connsiteX0" y="connsiteY0"/>
                  </a:cxn>
                  <a:cxn ang="0">
                    <a:pos x="connsiteX1" y="connsiteY1"/>
                  </a:cxn>
                  <a:cxn ang="0">
                    <a:pos x="connsiteX2" y="connsiteY2"/>
                  </a:cxn>
                  <a:cxn ang="0">
                    <a:pos x="connsiteX3" y="connsiteY3"/>
                  </a:cxn>
                </a:cxnLst>
                <a:rect l="l" t="t" r="r" b="b"/>
                <a:pathLst>
                  <a:path w="144016" h="134134">
                    <a:moveTo>
                      <a:pt x="0" y="134134"/>
                    </a:moveTo>
                    <a:lnTo>
                      <a:pt x="0" y="0"/>
                    </a:lnTo>
                    <a:lnTo>
                      <a:pt x="144016" y="0"/>
                    </a:lnTo>
                    <a:lnTo>
                      <a:pt x="144016" y="134134"/>
                    </a:lnTo>
                  </a:path>
                </a:pathLst>
              </a:cu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a:ea typeface="+mn-ea"/>
                  <a:cs typeface="+mn-cs"/>
                </a:endParaRPr>
              </a:p>
            </p:txBody>
          </p:sp>
          <p:pic>
            <p:nvPicPr>
              <p:cNvPr id="24" name="Picture 4" descr="https://openclipart.org/image/2400px/svg_to_png/173046/thermometer-taller.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994065" y="764704"/>
                <a:ext cx="1056170" cy="1785640"/>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p:cNvSpPr/>
              <p:nvPr/>
            </p:nvSpPr>
            <p:spPr>
              <a:xfrm>
                <a:off x="4226263" y="2249464"/>
                <a:ext cx="264042" cy="1408615"/>
              </a:xfrm>
              <a:prstGeom prst="rect">
                <a:avLst/>
              </a:prstGeom>
              <a:solidFill>
                <a:srgbClr val="00B050"/>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srgbClr val="00B050"/>
                  </a:solidFill>
                  <a:effectLst/>
                  <a:uLnTx/>
                  <a:uFillTx/>
                  <a:latin typeface="Calibri"/>
                  <a:ea typeface="+mn-ea"/>
                  <a:cs typeface="+mn-cs"/>
                </a:endParaRPr>
              </a:p>
            </p:txBody>
          </p:sp>
          <p:pic>
            <p:nvPicPr>
              <p:cNvPr id="26" name="Picture 2" descr="Image result for working dwarf"/>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rot="5686834">
                <a:off x="3011297" y="4569690"/>
                <a:ext cx="619974" cy="827022"/>
              </a:xfrm>
              <a:prstGeom prst="rect">
                <a:avLst/>
              </a:prstGeom>
              <a:noFill/>
              <a:extLst>
                <a:ext uri="{909E8E84-426E-40DD-AFC4-6F175D3DCCD1}">
                  <a14:hiddenFill xmlns:a14="http://schemas.microsoft.com/office/drawing/2010/main">
                    <a:solidFill>
                      <a:srgbClr val="FFFFFF"/>
                    </a:solidFill>
                  </a14:hiddenFill>
                </a:ext>
              </a:extLst>
            </p:spPr>
          </p:pic>
          <p:grpSp>
            <p:nvGrpSpPr>
              <p:cNvPr id="27" name="Group 26"/>
              <p:cNvGrpSpPr/>
              <p:nvPr/>
            </p:nvGrpSpPr>
            <p:grpSpPr>
              <a:xfrm rot="5400000">
                <a:off x="1697989" y="3853317"/>
                <a:ext cx="919884" cy="616099"/>
                <a:chOff x="1814430" y="5229200"/>
                <a:chExt cx="1101386" cy="720080"/>
              </a:xfrm>
            </p:grpSpPr>
            <p:sp>
              <p:nvSpPr>
                <p:cNvPr id="33" name="Rectangle 32"/>
                <p:cNvSpPr/>
                <p:nvPr/>
              </p:nvSpPr>
              <p:spPr>
                <a:xfrm>
                  <a:off x="1814430" y="5373216"/>
                  <a:ext cx="216024" cy="432048"/>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a:ea typeface="+mn-ea"/>
                    <a:cs typeface="+mn-cs"/>
                  </a:endParaRPr>
                </a:p>
              </p:txBody>
            </p:sp>
            <p:sp>
              <p:nvSpPr>
                <p:cNvPr id="34" name="Rectangle 33"/>
                <p:cNvSpPr/>
                <p:nvPr/>
              </p:nvSpPr>
              <p:spPr>
                <a:xfrm>
                  <a:off x="2051720" y="5229200"/>
                  <a:ext cx="864096" cy="720080"/>
                </a:xfrm>
                <a:prstGeom prst="rect">
                  <a:avLst/>
                </a:prstGeom>
                <a:solidFill>
                  <a:srgbClr val="FF9966"/>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a:ea typeface="+mn-ea"/>
                    <a:cs typeface="+mn-cs"/>
                  </a:endParaRPr>
                </a:p>
              </p:txBody>
            </p:sp>
          </p:grpSp>
          <p:pic>
            <p:nvPicPr>
              <p:cNvPr id="28" name="Picture 4" descr="https://openclipart.org/image/2400px/svg_to_png/173046/thermometer-taller.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16200000">
                <a:off x="667690" y="2912941"/>
                <a:ext cx="1071603" cy="1759925"/>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8"/>
              <p:cNvPicPr>
                <a:picLocks noChangeAspect="1"/>
              </p:cNvPicPr>
              <p:nvPr/>
            </p:nvPicPr>
            <p:blipFill>
              <a:blip r:embed="rId12"/>
              <a:stretch>
                <a:fillRect/>
              </a:stretch>
            </p:blipFill>
            <p:spPr>
              <a:xfrm>
                <a:off x="2483768" y="3827140"/>
                <a:ext cx="432048" cy="400910"/>
              </a:xfrm>
              <a:prstGeom prst="rect">
                <a:avLst/>
              </a:prstGeom>
            </p:spPr>
          </p:pic>
          <p:pic>
            <p:nvPicPr>
              <p:cNvPr id="30" name="Picture 29"/>
              <p:cNvPicPr>
                <a:picLocks noChangeAspect="1"/>
              </p:cNvPicPr>
              <p:nvPr/>
            </p:nvPicPr>
            <p:blipFill>
              <a:blip r:embed="rId12">
                <a:duotone>
                  <a:schemeClr val="accent1">
                    <a:shade val="45000"/>
                    <a:satMod val="135000"/>
                  </a:schemeClr>
                  <a:prstClr val="white"/>
                </a:duotone>
              </a:blip>
              <a:stretch>
                <a:fillRect/>
              </a:stretch>
            </p:blipFill>
            <p:spPr>
              <a:xfrm flipV="1">
                <a:off x="2483768" y="4298429"/>
                <a:ext cx="426455" cy="395720"/>
              </a:xfrm>
              <a:prstGeom prst="rect">
                <a:avLst/>
              </a:prstGeom>
            </p:spPr>
          </p:pic>
          <p:cxnSp>
            <p:nvCxnSpPr>
              <p:cNvPr id="31" name="Straight Arrow Connector 30"/>
              <p:cNvCxnSpPr/>
              <p:nvPr/>
            </p:nvCxnSpPr>
            <p:spPr>
              <a:xfrm>
                <a:off x="2915816" y="4120505"/>
                <a:ext cx="288032" cy="0"/>
              </a:xfrm>
              <a:prstGeom prst="straightConnector1">
                <a:avLst/>
              </a:prstGeom>
              <a:ln w="28575">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2925341" y="4393679"/>
                <a:ext cx="288032" cy="0"/>
              </a:xfrm>
              <a:prstGeom prst="straightConnector1">
                <a:avLst/>
              </a:prstGeom>
              <a:ln w="28575">
                <a:solidFill>
                  <a:srgbClr val="0070C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grpSp>
      <mc:AlternateContent xmlns:mc="http://schemas.openxmlformats.org/markup-compatibility/2006" xmlns:a14="http://schemas.microsoft.com/office/drawing/2010/main">
        <mc:Choice Requires="a14">
          <p:sp>
            <p:nvSpPr>
              <p:cNvPr id="36" name="TextBox 35"/>
              <p:cNvSpPr txBox="1"/>
              <p:nvPr/>
            </p:nvSpPr>
            <p:spPr>
              <a:xfrm>
                <a:off x="2915816" y="2780928"/>
                <a:ext cx="6048672" cy="28623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Zákon zachovania energie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Stavová rovnica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Odtiaľ pri stálom tlaku (teda pri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𝑑𝑝</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m:t>
                    </m:r>
                  </m:oMath>
                </a14:m>
                <a:r>
                  <a:rPr kumimoji="0" lang="sk-SK" sz="1800" b="0" i="0" u="none" strike="noStrike" kern="1200" cap="none" spc="0" normalizeH="0" baseline="0" noProof="0" dirty="0">
                    <a:ln>
                      <a:noFill/>
                    </a:ln>
                    <a:solidFill>
                      <a:prstClr val="black"/>
                    </a:solidFill>
                    <a:effectLst/>
                    <a:uLnTx/>
                    <a:uFillTx/>
                    <a:latin typeface="Calibri"/>
                    <a:ea typeface="+mn-ea"/>
                    <a:cs typeface="+mn-cs"/>
                  </a:rPr>
                  <a:t>) dostaneme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Po dosadení do rovnice pre energiu jedného mólu</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Calibri"/>
                  <a:ea typeface="+mn-ea"/>
                  <a:cs typeface="+mn-cs"/>
                </a:endParaRPr>
              </a:p>
            </p:txBody>
          </p:sp>
        </mc:Choice>
        <mc:Fallback xmlns="">
          <p:sp>
            <p:nvSpPr>
              <p:cNvPr id="36" name="TextBox 35"/>
              <p:cNvSpPr txBox="1">
                <a:spLocks noRot="1" noChangeAspect="1" noMove="1" noResize="1" noEditPoints="1" noAdjustHandles="1" noChangeArrowheads="1" noChangeShapeType="1" noTextEdit="1"/>
              </p:cNvSpPr>
              <p:nvPr/>
            </p:nvSpPr>
            <p:spPr>
              <a:xfrm>
                <a:off x="2915816" y="2780928"/>
                <a:ext cx="6048672" cy="2862322"/>
              </a:xfrm>
              <a:prstGeom prst="rect">
                <a:avLst/>
              </a:prstGeom>
              <a:blipFill>
                <a:blip r:embed="rId15"/>
                <a:stretch>
                  <a:fillRect l="-806" t="-1064"/>
                </a:stretch>
              </a:blipFill>
            </p:spPr>
            <p:txBody>
              <a:bodyPr/>
              <a:lstStyle/>
              <a:p>
                <a:r>
                  <a:rPr lang="sk-SK">
                    <a:noFill/>
                  </a:rPr>
                  <a:t> </a:t>
                </a:r>
              </a:p>
            </p:txBody>
          </p:sp>
        </mc:Fallback>
      </mc:AlternateContent>
      <p:pic>
        <p:nvPicPr>
          <p:cNvPr id="38" name="Picture 37"/>
          <p:cNvPicPr>
            <a:picLocks noChangeAspect="1"/>
          </p:cNvPicPr>
          <p:nvPr>
            <p:custDataLst>
              <p:tags r:id="rId1"/>
            </p:custDataLst>
          </p:nvPr>
        </p:nvPicPr>
        <p:blipFill>
          <a:blip r:embed="rId16" cstate="print">
            <a:extLst>
              <a:ext uri="{28A0092B-C50C-407E-A947-70E740481C1C}">
                <a14:useLocalDpi xmlns:a14="http://schemas.microsoft.com/office/drawing/2010/main" val="0"/>
              </a:ext>
            </a:extLst>
          </a:blip>
          <a:stretch>
            <a:fillRect/>
          </a:stretch>
        </p:blipFill>
        <p:spPr>
          <a:xfrm>
            <a:off x="3995936" y="3219831"/>
            <a:ext cx="2727770" cy="209169"/>
          </a:xfrm>
          <a:prstGeom prst="rect">
            <a:avLst/>
          </a:prstGeom>
        </p:spPr>
      </p:pic>
      <p:pic>
        <p:nvPicPr>
          <p:cNvPr id="42" name="Picture 41"/>
          <p:cNvPicPr>
            <a:picLocks noChangeAspect="1"/>
          </p:cNvPicPr>
          <p:nvPr>
            <p:custDataLst>
              <p:tags r:id="rId2"/>
            </p:custDataLst>
          </p:nvPr>
        </p:nvPicPr>
        <p:blipFill>
          <a:blip r:embed="rId17" cstate="print">
            <a:extLst>
              <a:ext uri="{28A0092B-C50C-407E-A947-70E740481C1C}">
                <a14:useLocalDpi xmlns:a14="http://schemas.microsoft.com/office/drawing/2010/main" val="0"/>
              </a:ext>
            </a:extLst>
          </a:blip>
          <a:stretch>
            <a:fillRect/>
          </a:stretch>
        </p:blipFill>
        <p:spPr>
          <a:xfrm>
            <a:off x="4932040" y="3709032"/>
            <a:ext cx="1229297" cy="204026"/>
          </a:xfrm>
          <a:prstGeom prst="rect">
            <a:avLst/>
          </a:prstGeom>
        </p:spPr>
      </p:pic>
      <p:pic>
        <p:nvPicPr>
          <p:cNvPr id="43" name="Picture 42"/>
          <p:cNvPicPr>
            <a:picLocks noChangeAspect="1"/>
          </p:cNvPicPr>
          <p:nvPr>
            <p:custDataLst>
              <p:tags r:id="rId3"/>
            </p:custDataLst>
          </p:nvPr>
        </p:nvPicPr>
        <p:blipFill>
          <a:blip r:embed="rId18" cstate="print">
            <a:extLst>
              <a:ext uri="{28A0092B-C50C-407E-A947-70E740481C1C}">
                <a14:useLocalDpi xmlns:a14="http://schemas.microsoft.com/office/drawing/2010/main" val="0"/>
              </a:ext>
            </a:extLst>
          </a:blip>
          <a:stretch>
            <a:fillRect/>
          </a:stretch>
        </p:blipFill>
        <p:spPr>
          <a:xfrm>
            <a:off x="4932040" y="4725144"/>
            <a:ext cx="1465898" cy="204026"/>
          </a:xfrm>
          <a:prstGeom prst="rect">
            <a:avLst/>
          </a:prstGeom>
        </p:spPr>
      </p:pic>
      <p:pic>
        <p:nvPicPr>
          <p:cNvPr id="45" name="Picture 44"/>
          <p:cNvPicPr>
            <a:picLocks noChangeAspect="1"/>
          </p:cNvPicPr>
          <p:nvPr>
            <p:custDataLst>
              <p:tags r:id="rId4"/>
            </p:custDataLst>
          </p:nvPr>
        </p:nvPicPr>
        <p:blipFill>
          <a:blip r:embed="rId19" cstate="print">
            <a:extLst>
              <a:ext uri="{28A0092B-C50C-407E-A947-70E740481C1C}">
                <a14:useLocalDpi xmlns:a14="http://schemas.microsoft.com/office/drawing/2010/main" val="0"/>
              </a:ext>
            </a:extLst>
          </a:blip>
          <a:stretch>
            <a:fillRect/>
          </a:stretch>
        </p:blipFill>
        <p:spPr>
          <a:xfrm>
            <a:off x="3059833" y="5517233"/>
            <a:ext cx="5323523" cy="229743"/>
          </a:xfrm>
          <a:prstGeom prst="rect">
            <a:avLst/>
          </a:prstGeom>
        </p:spPr>
      </p:pic>
      <p:sp>
        <p:nvSpPr>
          <p:cNvPr id="47" name="TextBox 46"/>
          <p:cNvSpPr txBox="1"/>
          <p:nvPr/>
        </p:nvSpPr>
        <p:spPr>
          <a:xfrm>
            <a:off x="251520" y="5805264"/>
            <a:ext cx="835292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Vidíme, že pre mólové teplo pri stálom tlaku dostaneme Mayerov vzťah </a:t>
            </a:r>
          </a:p>
        </p:txBody>
      </p:sp>
      <p:pic>
        <p:nvPicPr>
          <p:cNvPr id="49" name="Picture 48"/>
          <p:cNvPicPr>
            <a:picLocks noChangeAspect="1"/>
          </p:cNvPicPr>
          <p:nvPr>
            <p:custDataLst>
              <p:tags r:id="rId5"/>
            </p:custDataLst>
          </p:nvPr>
        </p:nvPicPr>
        <p:blipFill>
          <a:blip r:embed="rId20" cstate="print">
            <a:extLst>
              <a:ext uri="{28A0092B-C50C-407E-A947-70E740481C1C}">
                <a14:useLocalDpi xmlns:a14="http://schemas.microsoft.com/office/drawing/2010/main" val="0"/>
              </a:ext>
            </a:extLst>
          </a:blip>
          <a:stretch>
            <a:fillRect/>
          </a:stretch>
        </p:blipFill>
        <p:spPr>
          <a:xfrm>
            <a:off x="3131840" y="6309320"/>
            <a:ext cx="2693480" cy="226314"/>
          </a:xfrm>
          <a:prstGeom prst="rect">
            <a:avLst/>
          </a:prstGeom>
        </p:spPr>
      </p:pic>
      <p:sp>
        <p:nvSpPr>
          <p:cNvPr id="4" name="Rectangle 3"/>
          <p:cNvSpPr/>
          <p:nvPr/>
        </p:nvSpPr>
        <p:spPr>
          <a:xfrm>
            <a:off x="2987824" y="6237312"/>
            <a:ext cx="3168352" cy="4320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883835883"/>
      </p:ext>
    </p:extLst>
  </p:cSld>
  <p:clrMapOvr>
    <a:masterClrMapping/>
  </p:clrMapOvr>
  <p:extLst mod="1"/>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2051720" y="404664"/>
            <a:ext cx="561662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Calibri"/>
                <a:ea typeface="+mn-ea"/>
                <a:cs typeface="+mn-cs"/>
              </a:rPr>
              <a:t>Deje v plynoch: práca a teplo súčasne</a:t>
            </a:r>
          </a:p>
        </p:txBody>
      </p:sp>
      <p:grpSp>
        <p:nvGrpSpPr>
          <p:cNvPr id="14" name="Group 13"/>
          <p:cNvGrpSpPr/>
          <p:nvPr/>
        </p:nvGrpSpPr>
        <p:grpSpPr>
          <a:xfrm>
            <a:off x="1403648" y="1052736"/>
            <a:ext cx="2448272" cy="1368152"/>
            <a:chOff x="240854" y="1268760"/>
            <a:chExt cx="4331146" cy="2592288"/>
          </a:xfrm>
        </p:grpSpPr>
        <p:grpSp>
          <p:nvGrpSpPr>
            <p:cNvPr id="15" name="Group 14"/>
            <p:cNvGrpSpPr/>
            <p:nvPr/>
          </p:nvGrpSpPr>
          <p:grpSpPr>
            <a:xfrm>
              <a:off x="240854" y="1268760"/>
              <a:ext cx="4331146" cy="2592288"/>
              <a:chOff x="323529" y="764704"/>
              <a:chExt cx="6984775" cy="3929445"/>
            </a:xfrm>
          </p:grpSpPr>
          <p:pic>
            <p:nvPicPr>
              <p:cNvPr id="17" name="Picture 16" descr="http://www.disneyclips.com/imagesnewb4/imageslwrakr01/clipsneezy3.gif"/>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l="15274"/>
              <a:stretch/>
            </p:blipFill>
            <p:spPr bwMode="auto">
              <a:xfrm>
                <a:off x="5722503" y="1634563"/>
                <a:ext cx="1585801" cy="1870112"/>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3"/>
              <p:cNvSpPr/>
              <p:nvPr/>
            </p:nvSpPr>
            <p:spPr>
              <a:xfrm>
                <a:off x="1849882" y="2194299"/>
                <a:ext cx="3344537" cy="1518944"/>
              </a:xfrm>
              <a:custGeom>
                <a:avLst/>
                <a:gdLst>
                  <a:gd name="connsiteX0" fmla="*/ 0 w 2736304"/>
                  <a:gd name="connsiteY0" fmla="*/ 0 h 1224136"/>
                  <a:gd name="connsiteX1" fmla="*/ 2736304 w 2736304"/>
                  <a:gd name="connsiteY1" fmla="*/ 0 h 1224136"/>
                  <a:gd name="connsiteX2" fmla="*/ 2736304 w 2736304"/>
                  <a:gd name="connsiteY2" fmla="*/ 1224136 h 1224136"/>
                  <a:gd name="connsiteX3" fmla="*/ 0 w 2736304"/>
                  <a:gd name="connsiteY3" fmla="*/ 1224136 h 1224136"/>
                  <a:gd name="connsiteX4" fmla="*/ 0 w 2736304"/>
                  <a:gd name="connsiteY4" fmla="*/ 0 h 1224136"/>
                  <a:gd name="connsiteX0" fmla="*/ 0 w 2739677"/>
                  <a:gd name="connsiteY0" fmla="*/ 0 h 1224136"/>
                  <a:gd name="connsiteX1" fmla="*/ 2736304 w 2739677"/>
                  <a:gd name="connsiteY1" fmla="*/ 0 h 1224136"/>
                  <a:gd name="connsiteX2" fmla="*/ 2739677 w 2739677"/>
                  <a:gd name="connsiteY2" fmla="*/ 567964 h 1224136"/>
                  <a:gd name="connsiteX3" fmla="*/ 2736304 w 2739677"/>
                  <a:gd name="connsiteY3" fmla="*/ 1224136 h 1224136"/>
                  <a:gd name="connsiteX4" fmla="*/ 0 w 2739677"/>
                  <a:gd name="connsiteY4" fmla="*/ 1224136 h 1224136"/>
                  <a:gd name="connsiteX5" fmla="*/ 0 w 2739677"/>
                  <a:gd name="connsiteY5" fmla="*/ 0 h 1224136"/>
                  <a:gd name="connsiteX0" fmla="*/ 2739677 w 2831117"/>
                  <a:gd name="connsiteY0" fmla="*/ 567964 h 1224136"/>
                  <a:gd name="connsiteX1" fmla="*/ 2736304 w 2831117"/>
                  <a:gd name="connsiteY1" fmla="*/ 1224136 h 1224136"/>
                  <a:gd name="connsiteX2" fmla="*/ 0 w 2831117"/>
                  <a:gd name="connsiteY2" fmla="*/ 1224136 h 1224136"/>
                  <a:gd name="connsiteX3" fmla="*/ 0 w 2831117"/>
                  <a:gd name="connsiteY3" fmla="*/ 0 h 1224136"/>
                  <a:gd name="connsiteX4" fmla="*/ 2736304 w 2831117"/>
                  <a:gd name="connsiteY4" fmla="*/ 0 h 1224136"/>
                  <a:gd name="connsiteX5" fmla="*/ 2831117 w 2831117"/>
                  <a:gd name="connsiteY5" fmla="*/ 659404 h 1224136"/>
                  <a:gd name="connsiteX0" fmla="*/ 2739677 w 2739677"/>
                  <a:gd name="connsiteY0" fmla="*/ 567964 h 1224136"/>
                  <a:gd name="connsiteX1" fmla="*/ 2736304 w 2739677"/>
                  <a:gd name="connsiteY1" fmla="*/ 1224136 h 1224136"/>
                  <a:gd name="connsiteX2" fmla="*/ 0 w 2739677"/>
                  <a:gd name="connsiteY2" fmla="*/ 1224136 h 1224136"/>
                  <a:gd name="connsiteX3" fmla="*/ 0 w 2739677"/>
                  <a:gd name="connsiteY3" fmla="*/ 0 h 1224136"/>
                  <a:gd name="connsiteX4" fmla="*/ 2736304 w 2739677"/>
                  <a:gd name="connsiteY4" fmla="*/ 0 h 1224136"/>
                  <a:gd name="connsiteX0" fmla="*/ 2736304 w 2736304"/>
                  <a:gd name="connsiteY0" fmla="*/ 1224136 h 1224136"/>
                  <a:gd name="connsiteX1" fmla="*/ 0 w 2736304"/>
                  <a:gd name="connsiteY1" fmla="*/ 1224136 h 1224136"/>
                  <a:gd name="connsiteX2" fmla="*/ 0 w 2736304"/>
                  <a:gd name="connsiteY2" fmla="*/ 0 h 1224136"/>
                  <a:gd name="connsiteX3" fmla="*/ 2736304 w 2736304"/>
                  <a:gd name="connsiteY3" fmla="*/ 0 h 1224136"/>
                </a:gdLst>
                <a:ahLst/>
                <a:cxnLst>
                  <a:cxn ang="0">
                    <a:pos x="connsiteX0" y="connsiteY0"/>
                  </a:cxn>
                  <a:cxn ang="0">
                    <a:pos x="connsiteX1" y="connsiteY1"/>
                  </a:cxn>
                  <a:cxn ang="0">
                    <a:pos x="connsiteX2" y="connsiteY2"/>
                  </a:cxn>
                  <a:cxn ang="0">
                    <a:pos x="connsiteX3" y="connsiteY3"/>
                  </a:cxn>
                </a:cxnLst>
                <a:rect l="l" t="t" r="r" b="b"/>
                <a:pathLst>
                  <a:path w="2736304" h="1224136">
                    <a:moveTo>
                      <a:pt x="2736304" y="1224136"/>
                    </a:moveTo>
                    <a:lnTo>
                      <a:pt x="0" y="1224136"/>
                    </a:lnTo>
                    <a:lnTo>
                      <a:pt x="0" y="0"/>
                    </a:lnTo>
                    <a:lnTo>
                      <a:pt x="2736304" y="0"/>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Rectangle 18"/>
              <p:cNvSpPr/>
              <p:nvPr/>
            </p:nvSpPr>
            <p:spPr>
              <a:xfrm>
                <a:off x="4226263" y="2909096"/>
                <a:ext cx="1502870" cy="100872"/>
              </a:xfrm>
              <a:prstGeom prst="rect">
                <a:avLst/>
              </a:prstGeom>
              <a:solidFill>
                <a:srgbClr val="996633"/>
              </a:solidFill>
              <a:ln>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a:ea typeface="+mn-ea"/>
                  <a:cs typeface="+mn-cs"/>
                </a:endParaRPr>
              </a:p>
            </p:txBody>
          </p:sp>
          <p:pic>
            <p:nvPicPr>
              <p:cNvPr id="20" name="Picture 2" descr="http://www.ferro.pl/foto/1/d/M6310A.jp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673853" y="1122103"/>
                <a:ext cx="997413" cy="1007421"/>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7"/>
              <p:cNvSpPr/>
              <p:nvPr/>
            </p:nvSpPr>
            <p:spPr>
              <a:xfrm>
                <a:off x="2064899" y="2055181"/>
                <a:ext cx="176028" cy="166437"/>
              </a:xfrm>
              <a:custGeom>
                <a:avLst/>
                <a:gdLst>
                  <a:gd name="connsiteX0" fmla="*/ 0 w 144016"/>
                  <a:gd name="connsiteY0" fmla="*/ 0 h 134134"/>
                  <a:gd name="connsiteX1" fmla="*/ 144016 w 144016"/>
                  <a:gd name="connsiteY1" fmla="*/ 0 h 134134"/>
                  <a:gd name="connsiteX2" fmla="*/ 144016 w 144016"/>
                  <a:gd name="connsiteY2" fmla="*/ 134134 h 134134"/>
                  <a:gd name="connsiteX3" fmla="*/ 0 w 144016"/>
                  <a:gd name="connsiteY3" fmla="*/ 134134 h 134134"/>
                  <a:gd name="connsiteX4" fmla="*/ 0 w 144016"/>
                  <a:gd name="connsiteY4" fmla="*/ 0 h 134134"/>
                  <a:gd name="connsiteX0" fmla="*/ 0 w 144016"/>
                  <a:gd name="connsiteY0" fmla="*/ 0 h 134134"/>
                  <a:gd name="connsiteX1" fmla="*/ 144016 w 144016"/>
                  <a:gd name="connsiteY1" fmla="*/ 0 h 134134"/>
                  <a:gd name="connsiteX2" fmla="*/ 144016 w 144016"/>
                  <a:gd name="connsiteY2" fmla="*/ 134134 h 134134"/>
                  <a:gd name="connsiteX3" fmla="*/ 71313 w 144016"/>
                  <a:gd name="connsiteY3" fmla="*/ 130622 h 134134"/>
                  <a:gd name="connsiteX4" fmla="*/ 0 w 144016"/>
                  <a:gd name="connsiteY4" fmla="*/ 134134 h 134134"/>
                  <a:gd name="connsiteX5" fmla="*/ 0 w 144016"/>
                  <a:gd name="connsiteY5" fmla="*/ 0 h 134134"/>
                  <a:gd name="connsiteX0" fmla="*/ 71313 w 162753"/>
                  <a:gd name="connsiteY0" fmla="*/ 130622 h 222062"/>
                  <a:gd name="connsiteX1" fmla="*/ 0 w 162753"/>
                  <a:gd name="connsiteY1" fmla="*/ 134134 h 222062"/>
                  <a:gd name="connsiteX2" fmla="*/ 0 w 162753"/>
                  <a:gd name="connsiteY2" fmla="*/ 0 h 222062"/>
                  <a:gd name="connsiteX3" fmla="*/ 144016 w 162753"/>
                  <a:gd name="connsiteY3" fmla="*/ 0 h 222062"/>
                  <a:gd name="connsiteX4" fmla="*/ 144016 w 162753"/>
                  <a:gd name="connsiteY4" fmla="*/ 134134 h 222062"/>
                  <a:gd name="connsiteX5" fmla="*/ 162753 w 162753"/>
                  <a:gd name="connsiteY5" fmla="*/ 222062 h 222062"/>
                  <a:gd name="connsiteX0" fmla="*/ 71313 w 144016"/>
                  <a:gd name="connsiteY0" fmla="*/ 130622 h 134134"/>
                  <a:gd name="connsiteX1" fmla="*/ 0 w 144016"/>
                  <a:gd name="connsiteY1" fmla="*/ 134134 h 134134"/>
                  <a:gd name="connsiteX2" fmla="*/ 0 w 144016"/>
                  <a:gd name="connsiteY2" fmla="*/ 0 h 134134"/>
                  <a:gd name="connsiteX3" fmla="*/ 144016 w 144016"/>
                  <a:gd name="connsiteY3" fmla="*/ 0 h 134134"/>
                  <a:gd name="connsiteX4" fmla="*/ 144016 w 144016"/>
                  <a:gd name="connsiteY4" fmla="*/ 134134 h 134134"/>
                  <a:gd name="connsiteX0" fmla="*/ 0 w 144016"/>
                  <a:gd name="connsiteY0" fmla="*/ 134134 h 134134"/>
                  <a:gd name="connsiteX1" fmla="*/ 0 w 144016"/>
                  <a:gd name="connsiteY1" fmla="*/ 0 h 134134"/>
                  <a:gd name="connsiteX2" fmla="*/ 144016 w 144016"/>
                  <a:gd name="connsiteY2" fmla="*/ 0 h 134134"/>
                  <a:gd name="connsiteX3" fmla="*/ 144016 w 144016"/>
                  <a:gd name="connsiteY3" fmla="*/ 134134 h 134134"/>
                </a:gdLst>
                <a:ahLst/>
                <a:cxnLst>
                  <a:cxn ang="0">
                    <a:pos x="connsiteX0" y="connsiteY0"/>
                  </a:cxn>
                  <a:cxn ang="0">
                    <a:pos x="connsiteX1" y="connsiteY1"/>
                  </a:cxn>
                  <a:cxn ang="0">
                    <a:pos x="connsiteX2" y="connsiteY2"/>
                  </a:cxn>
                  <a:cxn ang="0">
                    <a:pos x="connsiteX3" y="connsiteY3"/>
                  </a:cxn>
                </a:cxnLst>
                <a:rect l="l" t="t" r="r" b="b"/>
                <a:pathLst>
                  <a:path w="144016" h="134134">
                    <a:moveTo>
                      <a:pt x="0" y="134134"/>
                    </a:moveTo>
                    <a:lnTo>
                      <a:pt x="0" y="0"/>
                    </a:lnTo>
                    <a:lnTo>
                      <a:pt x="144016" y="0"/>
                    </a:lnTo>
                    <a:lnTo>
                      <a:pt x="144016" y="134134"/>
                    </a:lnTo>
                  </a:path>
                </a:pathLst>
              </a:cu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a:ea typeface="+mn-ea"/>
                  <a:cs typeface="+mn-cs"/>
                </a:endParaRPr>
              </a:p>
            </p:txBody>
          </p:sp>
          <p:pic>
            <p:nvPicPr>
              <p:cNvPr id="22" name="Picture 4" descr="https://openclipart.org/image/2400px/svg_to_png/173046/thermometer-taller.pn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994065" y="764704"/>
                <a:ext cx="1056170" cy="178564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p:cNvPicPr>
                <a:picLocks noChangeAspect="1"/>
              </p:cNvPicPr>
              <p:nvPr>
                <p:custDataLst>
                  <p:tags r:id="rId12"/>
                </p:custDataLst>
              </p:nvPr>
            </p:nvPicPr>
            <p:blipFill>
              <a:blip r:embed="rId19" cstate="print">
                <a:extLst>
                  <a:ext uri="{28A0092B-C50C-407E-A947-70E740481C1C}">
                    <a14:useLocalDpi xmlns:a14="http://schemas.microsoft.com/office/drawing/2010/main" val="0"/>
                  </a:ext>
                </a:extLst>
              </a:blip>
              <a:stretch>
                <a:fillRect/>
              </a:stretch>
            </p:blipFill>
            <p:spPr>
              <a:xfrm>
                <a:off x="3962221" y="2819747"/>
                <a:ext cx="186276" cy="229287"/>
              </a:xfrm>
              <a:prstGeom prst="rect">
                <a:avLst/>
              </a:prstGeom>
            </p:spPr>
          </p:pic>
          <p:pic>
            <p:nvPicPr>
              <p:cNvPr id="24" name="Picture 23"/>
              <p:cNvPicPr>
                <a:picLocks noChangeAspect="1"/>
              </p:cNvPicPr>
              <p:nvPr>
                <p:custDataLst>
                  <p:tags r:id="rId13"/>
                </p:custDataLst>
              </p:nvPr>
            </p:nvPicPr>
            <p:blipFill>
              <a:blip r:embed="rId20" cstate="print">
                <a:extLst>
                  <a:ext uri="{28A0092B-C50C-407E-A947-70E740481C1C}">
                    <a14:useLocalDpi xmlns:a14="http://schemas.microsoft.com/office/drawing/2010/main" val="0"/>
                  </a:ext>
                </a:extLst>
              </a:blip>
              <a:stretch>
                <a:fillRect/>
              </a:stretch>
            </p:blipFill>
            <p:spPr>
              <a:xfrm>
                <a:off x="1497825" y="1568851"/>
                <a:ext cx="165320" cy="200921"/>
              </a:xfrm>
              <a:prstGeom prst="rect">
                <a:avLst/>
              </a:prstGeom>
            </p:spPr>
          </p:pic>
          <p:pic>
            <p:nvPicPr>
              <p:cNvPr id="25" name="Picture 24"/>
              <p:cNvPicPr>
                <a:picLocks noChangeAspect="1"/>
              </p:cNvPicPr>
              <p:nvPr>
                <p:custDataLst>
                  <p:tags r:id="rId14"/>
                </p:custDataLst>
              </p:nvPr>
            </p:nvPicPr>
            <p:blipFill>
              <a:blip r:embed="rId21" cstate="print">
                <a:extLst>
                  <a:ext uri="{28A0092B-C50C-407E-A947-70E740481C1C}">
                    <a14:useLocalDpi xmlns:a14="http://schemas.microsoft.com/office/drawing/2010/main" val="0"/>
                  </a:ext>
                </a:extLst>
              </a:blip>
              <a:stretch>
                <a:fillRect/>
              </a:stretch>
            </p:blipFill>
            <p:spPr>
              <a:xfrm>
                <a:off x="3522150" y="943403"/>
                <a:ext cx="95466" cy="200921"/>
              </a:xfrm>
              <a:prstGeom prst="rect">
                <a:avLst/>
              </a:prstGeom>
            </p:spPr>
          </p:pic>
          <p:sp>
            <p:nvSpPr>
              <p:cNvPr id="26" name="Rectangle 25"/>
              <p:cNvSpPr/>
              <p:nvPr/>
            </p:nvSpPr>
            <p:spPr>
              <a:xfrm>
                <a:off x="4226263" y="2249464"/>
                <a:ext cx="264042" cy="1408615"/>
              </a:xfrm>
              <a:prstGeom prst="rect">
                <a:avLst/>
              </a:prstGeom>
              <a:solidFill>
                <a:srgbClr val="00B050"/>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srgbClr val="00B050"/>
                  </a:solidFill>
                  <a:effectLst/>
                  <a:uLnTx/>
                  <a:uFillTx/>
                  <a:latin typeface="Calibri"/>
                  <a:ea typeface="+mn-ea"/>
                  <a:cs typeface="+mn-cs"/>
                </a:endParaRPr>
              </a:p>
            </p:txBody>
          </p:sp>
          <p:pic>
            <p:nvPicPr>
              <p:cNvPr id="27" name="Picture 2" descr="Image result for working dwarf"/>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3203848" y="3789040"/>
                <a:ext cx="576064" cy="890062"/>
              </a:xfrm>
              <a:prstGeom prst="rect">
                <a:avLst/>
              </a:prstGeom>
              <a:noFill/>
              <a:extLst>
                <a:ext uri="{909E8E84-426E-40DD-AFC4-6F175D3DCCD1}">
                  <a14:hiddenFill xmlns:a14="http://schemas.microsoft.com/office/drawing/2010/main">
                    <a:solidFill>
                      <a:srgbClr val="FFFFFF"/>
                    </a:solidFill>
                  </a14:hiddenFill>
                </a:ext>
              </a:extLst>
            </p:spPr>
          </p:pic>
          <p:grpSp>
            <p:nvGrpSpPr>
              <p:cNvPr id="28" name="Group 27"/>
              <p:cNvGrpSpPr/>
              <p:nvPr/>
            </p:nvGrpSpPr>
            <p:grpSpPr>
              <a:xfrm rot="5400000">
                <a:off x="1697989" y="3853317"/>
                <a:ext cx="919884" cy="616099"/>
                <a:chOff x="1814430" y="5229200"/>
                <a:chExt cx="1101386" cy="720080"/>
              </a:xfrm>
            </p:grpSpPr>
            <p:sp>
              <p:nvSpPr>
                <p:cNvPr id="34" name="Rectangle 33"/>
                <p:cNvSpPr/>
                <p:nvPr/>
              </p:nvSpPr>
              <p:spPr>
                <a:xfrm>
                  <a:off x="1814430" y="5373216"/>
                  <a:ext cx="216024" cy="432048"/>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a:ea typeface="+mn-ea"/>
                    <a:cs typeface="+mn-cs"/>
                  </a:endParaRPr>
                </a:p>
              </p:txBody>
            </p:sp>
            <p:sp>
              <p:nvSpPr>
                <p:cNvPr id="35" name="Rectangle 34"/>
                <p:cNvSpPr/>
                <p:nvPr/>
              </p:nvSpPr>
              <p:spPr>
                <a:xfrm>
                  <a:off x="2051720" y="5229200"/>
                  <a:ext cx="864096" cy="720080"/>
                </a:xfrm>
                <a:prstGeom prst="rect">
                  <a:avLst/>
                </a:prstGeom>
                <a:solidFill>
                  <a:srgbClr val="FF9966"/>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a:ea typeface="+mn-ea"/>
                    <a:cs typeface="+mn-cs"/>
                  </a:endParaRPr>
                </a:p>
              </p:txBody>
            </p:sp>
          </p:grpSp>
          <p:pic>
            <p:nvPicPr>
              <p:cNvPr id="29" name="Picture 4" descr="https://openclipart.org/image/2400px/svg_to_png/173046/thermometer-taller.pn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rot="16200000">
                <a:off x="667690" y="2912941"/>
                <a:ext cx="1071603" cy="1759925"/>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9"/>
              <p:cNvPicPr>
                <a:picLocks noChangeAspect="1"/>
              </p:cNvPicPr>
              <p:nvPr/>
            </p:nvPicPr>
            <p:blipFill>
              <a:blip r:embed="rId23"/>
              <a:stretch>
                <a:fillRect/>
              </a:stretch>
            </p:blipFill>
            <p:spPr>
              <a:xfrm>
                <a:off x="2483768" y="3827140"/>
                <a:ext cx="432048" cy="400910"/>
              </a:xfrm>
              <a:prstGeom prst="rect">
                <a:avLst/>
              </a:prstGeom>
            </p:spPr>
          </p:pic>
          <p:pic>
            <p:nvPicPr>
              <p:cNvPr id="31" name="Picture 30"/>
              <p:cNvPicPr>
                <a:picLocks noChangeAspect="1"/>
              </p:cNvPicPr>
              <p:nvPr/>
            </p:nvPicPr>
            <p:blipFill>
              <a:blip r:embed="rId23">
                <a:duotone>
                  <a:schemeClr val="accent1">
                    <a:shade val="45000"/>
                    <a:satMod val="135000"/>
                  </a:schemeClr>
                  <a:prstClr val="white"/>
                </a:duotone>
              </a:blip>
              <a:stretch>
                <a:fillRect/>
              </a:stretch>
            </p:blipFill>
            <p:spPr>
              <a:xfrm flipV="1">
                <a:off x="2483768" y="4298429"/>
                <a:ext cx="426455" cy="395720"/>
              </a:xfrm>
              <a:prstGeom prst="rect">
                <a:avLst/>
              </a:prstGeom>
            </p:spPr>
          </p:pic>
          <p:cxnSp>
            <p:nvCxnSpPr>
              <p:cNvPr id="32" name="Straight Arrow Connector 31"/>
              <p:cNvCxnSpPr/>
              <p:nvPr/>
            </p:nvCxnSpPr>
            <p:spPr>
              <a:xfrm>
                <a:off x="2915816" y="4120505"/>
                <a:ext cx="288032" cy="0"/>
              </a:xfrm>
              <a:prstGeom prst="straightConnector1">
                <a:avLst/>
              </a:prstGeom>
              <a:ln w="28575">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2925341" y="4393679"/>
                <a:ext cx="288032" cy="0"/>
              </a:xfrm>
              <a:prstGeom prst="straightConnector1">
                <a:avLst/>
              </a:prstGeom>
              <a:ln w="28575">
                <a:solidFill>
                  <a:srgbClr val="0070C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pic>
          <p:nvPicPr>
            <p:cNvPr id="16" name="Picture 15"/>
            <p:cNvPicPr>
              <a:picLocks noChangeAspect="1"/>
            </p:cNvPicPr>
            <p:nvPr>
              <p:custDataLst>
                <p:tags r:id="rId11"/>
              </p:custDataLst>
            </p:nvPr>
          </p:nvPicPr>
          <p:blipFill>
            <a:blip r:embed="rId24" cstate="print">
              <a:extLst>
                <a:ext uri="{28A0092B-C50C-407E-A947-70E740481C1C}">
                  <a14:useLocalDpi xmlns:a14="http://schemas.microsoft.com/office/drawing/2010/main" val="0"/>
                </a:ext>
              </a:extLst>
            </a:blip>
            <a:stretch>
              <a:fillRect/>
            </a:stretch>
          </p:blipFill>
          <p:spPr>
            <a:xfrm>
              <a:off x="395536" y="3645024"/>
              <a:ext cx="83820" cy="175260"/>
            </a:xfrm>
            <a:prstGeom prst="rect">
              <a:avLst/>
            </a:prstGeom>
          </p:spPr>
        </p:pic>
      </p:grpSp>
      <p:pic>
        <p:nvPicPr>
          <p:cNvPr id="37" name="Picture 36"/>
          <p:cNvPicPr>
            <a:picLocks noChangeAspect="1"/>
          </p:cNvPicPr>
          <p:nvPr>
            <p:custDataLst>
              <p:tags r:id="rId1"/>
            </p:custDataLst>
          </p:nvPr>
        </p:nvPicPr>
        <p:blipFill>
          <a:blip r:embed="rId25" cstate="print">
            <a:extLst>
              <a:ext uri="{28A0092B-C50C-407E-A947-70E740481C1C}">
                <a14:useLocalDpi xmlns:a14="http://schemas.microsoft.com/office/drawing/2010/main" val="0"/>
              </a:ext>
            </a:extLst>
          </a:blip>
          <a:stretch>
            <a:fillRect/>
          </a:stretch>
        </p:blipFill>
        <p:spPr>
          <a:xfrm>
            <a:off x="1835696" y="2492896"/>
            <a:ext cx="2540889" cy="569214"/>
          </a:xfrm>
          <a:prstGeom prst="rect">
            <a:avLst/>
          </a:prstGeom>
        </p:spPr>
      </p:pic>
      <p:pic>
        <p:nvPicPr>
          <p:cNvPr id="41" name="Picture 40"/>
          <p:cNvPicPr>
            <a:picLocks noChangeAspect="1"/>
          </p:cNvPicPr>
          <p:nvPr>
            <p:custDataLst>
              <p:tags r:id="rId2"/>
            </p:custDataLst>
          </p:nvPr>
        </p:nvPicPr>
        <p:blipFill>
          <a:blip r:embed="rId26" cstate="print">
            <a:extLst>
              <a:ext uri="{28A0092B-C50C-407E-A947-70E740481C1C}">
                <a14:useLocalDpi xmlns:a14="http://schemas.microsoft.com/office/drawing/2010/main" val="0"/>
              </a:ext>
            </a:extLst>
          </a:blip>
          <a:stretch>
            <a:fillRect/>
          </a:stretch>
        </p:blipFill>
        <p:spPr>
          <a:xfrm>
            <a:off x="4932040" y="2492896"/>
            <a:ext cx="1369886" cy="569214"/>
          </a:xfrm>
          <a:prstGeom prst="rect">
            <a:avLst/>
          </a:prstGeom>
        </p:spPr>
      </p:pic>
      <p:grpSp>
        <p:nvGrpSpPr>
          <p:cNvPr id="53" name="Group 52"/>
          <p:cNvGrpSpPr/>
          <p:nvPr/>
        </p:nvGrpSpPr>
        <p:grpSpPr>
          <a:xfrm>
            <a:off x="5364088" y="1268760"/>
            <a:ext cx="1728192" cy="1153845"/>
            <a:chOff x="4860032" y="1412776"/>
            <a:chExt cx="2088232" cy="1513885"/>
          </a:xfrm>
        </p:grpSpPr>
        <p:grpSp>
          <p:nvGrpSpPr>
            <p:cNvPr id="2" name="Group 1"/>
            <p:cNvGrpSpPr/>
            <p:nvPr/>
          </p:nvGrpSpPr>
          <p:grpSpPr>
            <a:xfrm>
              <a:off x="4860032" y="1412776"/>
              <a:ext cx="2088232" cy="1513885"/>
              <a:chOff x="5148064" y="1628800"/>
              <a:chExt cx="2714018" cy="2089949"/>
            </a:xfrm>
          </p:grpSpPr>
          <p:cxnSp>
            <p:nvCxnSpPr>
              <p:cNvPr id="3" name="Straight Connector 2"/>
              <p:cNvCxnSpPr/>
              <p:nvPr/>
            </p:nvCxnSpPr>
            <p:spPr>
              <a:xfrm>
                <a:off x="5364088" y="1628800"/>
                <a:ext cx="0" cy="18722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5364088" y="3501008"/>
                <a:ext cx="244827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custDataLst>
                  <p:tags r:id="rId7"/>
                </p:custDataLst>
              </p:nvPr>
            </p:nvPicPr>
            <p:blipFill>
              <a:blip r:embed="rId20" cstate="print">
                <a:extLst>
                  <a:ext uri="{28A0092B-C50C-407E-A947-70E740481C1C}">
                    <a14:useLocalDpi xmlns:a14="http://schemas.microsoft.com/office/drawing/2010/main" val="0"/>
                  </a:ext>
                </a:extLst>
              </a:blip>
              <a:stretch>
                <a:fillRect/>
              </a:stretch>
            </p:blipFill>
            <p:spPr>
              <a:xfrm>
                <a:off x="7740352" y="3573016"/>
                <a:ext cx="121730" cy="145733"/>
              </a:xfrm>
              <a:prstGeom prst="rect">
                <a:avLst/>
              </a:prstGeom>
            </p:spPr>
          </p:pic>
          <p:pic>
            <p:nvPicPr>
              <p:cNvPr id="6" name="Picture 5"/>
              <p:cNvPicPr>
                <a:picLocks noChangeAspect="1"/>
              </p:cNvPicPr>
              <p:nvPr>
                <p:custDataLst>
                  <p:tags r:id="rId8"/>
                </p:custDataLst>
              </p:nvPr>
            </p:nvPicPr>
            <p:blipFill>
              <a:blip r:embed="rId27" cstate="print">
                <a:extLst>
                  <a:ext uri="{28A0092B-C50C-407E-A947-70E740481C1C}">
                    <a14:useLocalDpi xmlns:a14="http://schemas.microsoft.com/office/drawing/2010/main" val="0"/>
                  </a:ext>
                </a:extLst>
              </a:blip>
              <a:stretch>
                <a:fillRect/>
              </a:stretch>
            </p:blipFill>
            <p:spPr>
              <a:xfrm>
                <a:off x="5148064" y="1700808"/>
                <a:ext cx="164592" cy="162878"/>
              </a:xfrm>
              <a:prstGeom prst="rect">
                <a:avLst/>
              </a:prstGeom>
            </p:spPr>
          </p:pic>
          <p:sp>
            <p:nvSpPr>
              <p:cNvPr id="7" name="Oval 6"/>
              <p:cNvSpPr/>
              <p:nvPr/>
            </p:nvSpPr>
            <p:spPr>
              <a:xfrm>
                <a:off x="5868144" y="2996952"/>
                <a:ext cx="72008" cy="72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Oval 7"/>
              <p:cNvSpPr/>
              <p:nvPr/>
            </p:nvSpPr>
            <p:spPr>
              <a:xfrm>
                <a:off x="7164288" y="2204864"/>
                <a:ext cx="72008" cy="72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Freeform 8"/>
              <p:cNvSpPr/>
              <p:nvPr/>
            </p:nvSpPr>
            <p:spPr>
              <a:xfrm>
                <a:off x="5907741" y="2184989"/>
                <a:ext cx="1299883" cy="863011"/>
              </a:xfrm>
              <a:custGeom>
                <a:avLst/>
                <a:gdLst>
                  <a:gd name="connsiteX0" fmla="*/ 0 w 1299883"/>
                  <a:gd name="connsiteY0" fmla="*/ 863011 h 863011"/>
                  <a:gd name="connsiteX1" fmla="*/ 26894 w 1299883"/>
                  <a:gd name="connsiteY1" fmla="*/ 629929 h 863011"/>
                  <a:gd name="connsiteX2" fmla="*/ 134471 w 1299883"/>
                  <a:gd name="connsiteY2" fmla="*/ 477529 h 863011"/>
                  <a:gd name="connsiteX3" fmla="*/ 251012 w 1299883"/>
                  <a:gd name="connsiteY3" fmla="*/ 325129 h 863011"/>
                  <a:gd name="connsiteX4" fmla="*/ 439271 w 1299883"/>
                  <a:gd name="connsiteY4" fmla="*/ 136870 h 863011"/>
                  <a:gd name="connsiteX5" fmla="*/ 609600 w 1299883"/>
                  <a:gd name="connsiteY5" fmla="*/ 56187 h 863011"/>
                  <a:gd name="connsiteX6" fmla="*/ 806824 w 1299883"/>
                  <a:gd name="connsiteY6" fmla="*/ 2399 h 863011"/>
                  <a:gd name="connsiteX7" fmla="*/ 1004047 w 1299883"/>
                  <a:gd name="connsiteY7" fmla="*/ 11364 h 863011"/>
                  <a:gd name="connsiteX8" fmla="*/ 1129553 w 1299883"/>
                  <a:gd name="connsiteY8" fmla="*/ 29293 h 863011"/>
                  <a:gd name="connsiteX9" fmla="*/ 1299883 w 1299883"/>
                  <a:gd name="connsiteY9" fmla="*/ 65152 h 863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99883" h="863011">
                    <a:moveTo>
                      <a:pt x="0" y="863011"/>
                    </a:moveTo>
                    <a:cubicBezTo>
                      <a:pt x="2241" y="778593"/>
                      <a:pt x="4482" y="694176"/>
                      <a:pt x="26894" y="629929"/>
                    </a:cubicBezTo>
                    <a:cubicBezTo>
                      <a:pt x="49306" y="565682"/>
                      <a:pt x="97118" y="528329"/>
                      <a:pt x="134471" y="477529"/>
                    </a:cubicBezTo>
                    <a:cubicBezTo>
                      <a:pt x="171824" y="426729"/>
                      <a:pt x="200212" y="381905"/>
                      <a:pt x="251012" y="325129"/>
                    </a:cubicBezTo>
                    <a:cubicBezTo>
                      <a:pt x="301812" y="268352"/>
                      <a:pt x="379506" y="181694"/>
                      <a:pt x="439271" y="136870"/>
                    </a:cubicBezTo>
                    <a:cubicBezTo>
                      <a:pt x="499036" y="92046"/>
                      <a:pt x="548341" y="78599"/>
                      <a:pt x="609600" y="56187"/>
                    </a:cubicBezTo>
                    <a:cubicBezTo>
                      <a:pt x="670859" y="33775"/>
                      <a:pt x="741083" y="9869"/>
                      <a:pt x="806824" y="2399"/>
                    </a:cubicBezTo>
                    <a:cubicBezTo>
                      <a:pt x="872565" y="-5071"/>
                      <a:pt x="950259" y="6882"/>
                      <a:pt x="1004047" y="11364"/>
                    </a:cubicBezTo>
                    <a:cubicBezTo>
                      <a:pt x="1057835" y="15846"/>
                      <a:pt x="1080247" y="20328"/>
                      <a:pt x="1129553" y="29293"/>
                    </a:cubicBezTo>
                    <a:cubicBezTo>
                      <a:pt x="1178859" y="38258"/>
                      <a:pt x="1239371" y="51705"/>
                      <a:pt x="1299883" y="65152"/>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a:ea typeface="+mn-ea"/>
                  <a:cs typeface="+mn-cs"/>
                </a:endParaRPr>
              </a:p>
            </p:txBody>
          </p:sp>
          <p:pic>
            <p:nvPicPr>
              <p:cNvPr id="10" name="Picture 9"/>
              <p:cNvPicPr>
                <a:picLocks noChangeAspect="1"/>
              </p:cNvPicPr>
              <p:nvPr>
                <p:custDataLst>
                  <p:tags r:id="rId9"/>
                </p:custDataLst>
              </p:nvPr>
            </p:nvPicPr>
            <p:blipFill>
              <a:blip r:embed="rId28" cstate="print">
                <a:extLst>
                  <a:ext uri="{28A0092B-C50C-407E-A947-70E740481C1C}">
                    <a14:useLocalDpi xmlns:a14="http://schemas.microsoft.com/office/drawing/2010/main" val="0"/>
                  </a:ext>
                </a:extLst>
              </a:blip>
              <a:stretch>
                <a:fillRect/>
              </a:stretch>
            </p:blipFill>
            <p:spPr>
              <a:xfrm>
                <a:off x="5724128" y="3140968"/>
                <a:ext cx="441960" cy="179832"/>
              </a:xfrm>
              <a:prstGeom prst="rect">
                <a:avLst/>
              </a:prstGeom>
            </p:spPr>
          </p:pic>
          <p:pic>
            <p:nvPicPr>
              <p:cNvPr id="11" name="Picture 10"/>
              <p:cNvPicPr>
                <a:picLocks noChangeAspect="1"/>
              </p:cNvPicPr>
              <p:nvPr>
                <p:custDataLst>
                  <p:tags r:id="rId10"/>
                </p:custDataLst>
              </p:nvPr>
            </p:nvPicPr>
            <p:blipFill>
              <a:blip r:embed="rId29" cstate="print">
                <a:extLst>
                  <a:ext uri="{28A0092B-C50C-407E-A947-70E740481C1C}">
                    <a14:useLocalDpi xmlns:a14="http://schemas.microsoft.com/office/drawing/2010/main" val="0"/>
                  </a:ext>
                </a:extLst>
              </a:blip>
              <a:stretch>
                <a:fillRect/>
              </a:stretch>
            </p:blipFill>
            <p:spPr>
              <a:xfrm>
                <a:off x="7020272" y="1916832"/>
                <a:ext cx="446532" cy="179832"/>
              </a:xfrm>
              <a:prstGeom prst="rect">
                <a:avLst/>
              </a:prstGeom>
            </p:spPr>
          </p:pic>
          <p:cxnSp>
            <p:nvCxnSpPr>
              <p:cNvPr id="12" name="Straight Arrow Connector 11"/>
              <p:cNvCxnSpPr>
                <a:stCxn id="9" idx="3"/>
                <a:endCxn id="9" idx="4"/>
              </p:cNvCxnSpPr>
              <p:nvPr/>
            </p:nvCxnSpPr>
            <p:spPr>
              <a:xfrm flipV="1">
                <a:off x="6158753" y="2321859"/>
                <a:ext cx="188259" cy="188259"/>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sp>
          <p:nvSpPr>
            <p:cNvPr id="36" name="Freeform 35"/>
            <p:cNvSpPr/>
            <p:nvPr/>
          </p:nvSpPr>
          <p:spPr>
            <a:xfrm>
              <a:off x="5450541" y="1873624"/>
              <a:ext cx="977153" cy="575466"/>
            </a:xfrm>
            <a:custGeom>
              <a:avLst/>
              <a:gdLst>
                <a:gd name="connsiteX0" fmla="*/ 0 w 977153"/>
                <a:gd name="connsiteY0" fmla="*/ 573741 h 575466"/>
                <a:gd name="connsiteX1" fmla="*/ 197224 w 977153"/>
                <a:gd name="connsiteY1" fmla="*/ 546847 h 575466"/>
                <a:gd name="connsiteX2" fmla="*/ 636494 w 977153"/>
                <a:gd name="connsiteY2" fmla="*/ 376517 h 575466"/>
                <a:gd name="connsiteX3" fmla="*/ 833718 w 977153"/>
                <a:gd name="connsiteY3" fmla="*/ 215152 h 575466"/>
                <a:gd name="connsiteX4" fmla="*/ 923365 w 977153"/>
                <a:gd name="connsiteY4" fmla="*/ 107576 h 575466"/>
                <a:gd name="connsiteX5" fmla="*/ 977153 w 977153"/>
                <a:gd name="connsiteY5" fmla="*/ 0 h 575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153" h="575466">
                  <a:moveTo>
                    <a:pt x="0" y="573741"/>
                  </a:moveTo>
                  <a:cubicBezTo>
                    <a:pt x="45571" y="576729"/>
                    <a:pt x="91142" y="579718"/>
                    <a:pt x="197224" y="546847"/>
                  </a:cubicBezTo>
                  <a:cubicBezTo>
                    <a:pt x="303306" y="513976"/>
                    <a:pt x="530412" y="431799"/>
                    <a:pt x="636494" y="376517"/>
                  </a:cubicBezTo>
                  <a:cubicBezTo>
                    <a:pt x="742576" y="321234"/>
                    <a:pt x="785906" y="259975"/>
                    <a:pt x="833718" y="215152"/>
                  </a:cubicBezTo>
                  <a:cubicBezTo>
                    <a:pt x="881530" y="170328"/>
                    <a:pt x="899459" y="143435"/>
                    <a:pt x="923365" y="107576"/>
                  </a:cubicBezTo>
                  <a:cubicBezTo>
                    <a:pt x="947271" y="71717"/>
                    <a:pt x="962212" y="35858"/>
                    <a:pt x="977153" y="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38" name="TextBox 37"/>
          <p:cNvSpPr txBox="1"/>
          <p:nvPr/>
        </p:nvSpPr>
        <p:spPr>
          <a:xfrm>
            <a:off x="28056" y="3068960"/>
            <a:ext cx="8784976" cy="221599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Teraz kľúčová vec: trpaslíkom rozkážeme, aby vykonali iný dej, začínajúci a končiaci v tých istých stavoch, ale po inej trajektórii (červenej). Spočítajú prácu i teplo po novej trajektórii a dostanú:</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Zistia, že hodnoty práce i tepla budú iné</a:t>
            </a:r>
            <a:endParaRPr kumimoji="0" lang="sk-SK" sz="2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Ale keď spočítajú celkovú prácu (makroskopickú plus mikroskopickú) , dostanú tú istú celkovú hodnotu, teda</a:t>
            </a:r>
          </a:p>
        </p:txBody>
      </p:sp>
      <p:pic>
        <p:nvPicPr>
          <p:cNvPr id="39" name="Picture 38"/>
          <p:cNvPicPr>
            <a:picLocks noChangeAspect="1"/>
          </p:cNvPicPr>
          <p:nvPr>
            <p:custDataLst>
              <p:tags r:id="rId3"/>
            </p:custDataLst>
          </p:nvPr>
        </p:nvPicPr>
        <p:blipFill>
          <a:blip r:embed="rId30" cstate="print">
            <a:extLst>
              <a:ext uri="{28A0092B-C50C-407E-A947-70E740481C1C}">
                <a14:useLocalDpi xmlns:a14="http://schemas.microsoft.com/office/drawing/2010/main" val="0"/>
              </a:ext>
            </a:extLst>
          </a:blip>
          <a:stretch>
            <a:fillRect/>
          </a:stretch>
        </p:blipFill>
        <p:spPr>
          <a:xfrm>
            <a:off x="1835696" y="3645024"/>
            <a:ext cx="2540889" cy="569214"/>
          </a:xfrm>
          <a:prstGeom prst="rect">
            <a:avLst/>
          </a:prstGeom>
        </p:spPr>
      </p:pic>
      <p:pic>
        <p:nvPicPr>
          <p:cNvPr id="42" name="Picture 41"/>
          <p:cNvPicPr>
            <a:picLocks noChangeAspect="1"/>
          </p:cNvPicPr>
          <p:nvPr>
            <p:custDataLst>
              <p:tags r:id="rId4"/>
            </p:custDataLst>
          </p:nvPr>
        </p:nvPicPr>
        <p:blipFill>
          <a:blip r:embed="rId31" cstate="print">
            <a:extLst>
              <a:ext uri="{28A0092B-C50C-407E-A947-70E740481C1C}">
                <a14:useLocalDpi xmlns:a14="http://schemas.microsoft.com/office/drawing/2010/main" val="0"/>
              </a:ext>
            </a:extLst>
          </a:blip>
          <a:stretch>
            <a:fillRect/>
          </a:stretch>
        </p:blipFill>
        <p:spPr>
          <a:xfrm>
            <a:off x="5004048" y="3645024"/>
            <a:ext cx="1369886" cy="569214"/>
          </a:xfrm>
          <a:prstGeom prst="rect">
            <a:avLst/>
          </a:prstGeom>
        </p:spPr>
      </p:pic>
      <p:pic>
        <p:nvPicPr>
          <p:cNvPr id="43" name="Picture 42"/>
          <p:cNvPicPr>
            <a:picLocks noChangeAspect="1"/>
          </p:cNvPicPr>
          <p:nvPr>
            <p:custDataLst>
              <p:tags r:id="rId5"/>
            </p:custDataLst>
          </p:nvPr>
        </p:nvPicPr>
        <p:blipFill>
          <a:blip r:embed="rId32" cstate="print">
            <a:extLst>
              <a:ext uri="{28A0092B-C50C-407E-A947-70E740481C1C}">
                <a14:useLocalDpi xmlns:a14="http://schemas.microsoft.com/office/drawing/2010/main" val="0"/>
              </a:ext>
            </a:extLst>
          </a:blip>
          <a:stretch>
            <a:fillRect/>
          </a:stretch>
        </p:blipFill>
        <p:spPr>
          <a:xfrm>
            <a:off x="4067944" y="4293096"/>
            <a:ext cx="1735074" cy="260604"/>
          </a:xfrm>
          <a:prstGeom prst="rect">
            <a:avLst/>
          </a:prstGeom>
        </p:spPr>
      </p:pic>
      <p:pic>
        <p:nvPicPr>
          <p:cNvPr id="50" name="Picture 49"/>
          <p:cNvPicPr>
            <a:picLocks noChangeAspect="1"/>
          </p:cNvPicPr>
          <p:nvPr>
            <p:custDataLst>
              <p:tags r:id="rId6"/>
            </p:custDataLst>
          </p:nvPr>
        </p:nvPicPr>
        <p:blipFill>
          <a:blip r:embed="rId33" cstate="print">
            <a:extLst>
              <a:ext uri="{28A0092B-C50C-407E-A947-70E740481C1C}">
                <a14:useLocalDpi xmlns:a14="http://schemas.microsoft.com/office/drawing/2010/main" val="0"/>
              </a:ext>
            </a:extLst>
          </a:blip>
          <a:stretch>
            <a:fillRect/>
          </a:stretch>
        </p:blipFill>
        <p:spPr>
          <a:xfrm>
            <a:off x="3707904" y="5085184"/>
            <a:ext cx="1608201" cy="255461"/>
          </a:xfrm>
          <a:prstGeom prst="rect">
            <a:avLst/>
          </a:prstGeom>
        </p:spPr>
      </p:pic>
      <p:sp>
        <p:nvSpPr>
          <p:cNvPr id="51" name="Rectangle 50"/>
          <p:cNvSpPr/>
          <p:nvPr/>
        </p:nvSpPr>
        <p:spPr>
          <a:xfrm>
            <a:off x="3575901" y="5013176"/>
            <a:ext cx="1872208" cy="4320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a:ea typeface="+mn-ea"/>
              <a:cs typeface="+mn-cs"/>
            </a:endParaRPr>
          </a:p>
        </p:txBody>
      </p:sp>
      <p:sp>
        <p:nvSpPr>
          <p:cNvPr id="52" name="TextBox 51"/>
          <p:cNvSpPr txBox="1"/>
          <p:nvPr/>
        </p:nvSpPr>
        <p:spPr>
          <a:xfrm>
            <a:off x="107504" y="5517232"/>
            <a:ext cx="8712968"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Poučenie: </a:t>
            </a:r>
            <a:r>
              <a:rPr kumimoji="0" lang="sk-SK" sz="1800" b="1" i="0" u="none" strike="noStrike" kern="1200" cap="none" spc="0" normalizeH="0" baseline="0" noProof="0" dirty="0">
                <a:ln>
                  <a:noFill/>
                </a:ln>
                <a:solidFill>
                  <a:srgbClr val="FF0000"/>
                </a:solidFill>
                <a:effectLst/>
                <a:uLnTx/>
                <a:uFillTx/>
                <a:latin typeface="Calibri"/>
                <a:ea typeface="+mn-ea"/>
                <a:cs typeface="+mn-cs"/>
              </a:rPr>
              <a:t>súčet vykonanej makroskopickej práce a tepla je nezávislý na ceste, </a:t>
            </a:r>
            <a:r>
              <a:rPr kumimoji="0" lang="sk-SK" sz="1800" b="1" i="0" u="none" strike="noStrike" kern="1200" cap="none" spc="0" normalizeH="0" baseline="0" noProof="0" dirty="0">
                <a:ln>
                  <a:noFill/>
                </a:ln>
                <a:solidFill>
                  <a:prstClr val="black"/>
                </a:solidFill>
                <a:effectLst/>
                <a:uLnTx/>
                <a:uFillTx/>
                <a:latin typeface="Calibri"/>
                <a:ea typeface="+mn-ea"/>
                <a:cs typeface="+mn-cs"/>
              </a:rPr>
              <a:t>ak tie cesty majú spoločný počiatočný aj spoločný koncový stav ak práca a teplo sú merané v rovnakých (ekvivalentných) jednotkách </a:t>
            </a:r>
          </a:p>
        </p:txBody>
      </p:sp>
    </p:spTree>
    <p:extLst>
      <p:ext uri="{BB962C8B-B14F-4D97-AF65-F5344CB8AC3E}">
        <p14:creationId xmlns:p14="http://schemas.microsoft.com/office/powerpoint/2010/main" val="2398662246"/>
      </p:ext>
    </p:extLst>
  </p:cSld>
  <p:clrMapOvr>
    <a:masterClrMapping/>
  </p:clrMapOvr>
  <p:extLst mod="1"/>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51720" y="404664"/>
            <a:ext cx="561662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Calibri"/>
                <a:ea typeface="+mn-ea"/>
                <a:cs typeface="+mn-cs"/>
              </a:rPr>
              <a:t>Deje v plynoch: práca a teplo súčasne</a:t>
            </a:r>
          </a:p>
        </p:txBody>
      </p:sp>
      <p:grpSp>
        <p:nvGrpSpPr>
          <p:cNvPr id="3" name="Group 2"/>
          <p:cNvGrpSpPr/>
          <p:nvPr/>
        </p:nvGrpSpPr>
        <p:grpSpPr>
          <a:xfrm>
            <a:off x="3707904" y="1052736"/>
            <a:ext cx="1728192" cy="1153845"/>
            <a:chOff x="4860032" y="1412776"/>
            <a:chExt cx="2088232" cy="1513885"/>
          </a:xfrm>
        </p:grpSpPr>
        <p:grpSp>
          <p:nvGrpSpPr>
            <p:cNvPr id="4" name="Group 3"/>
            <p:cNvGrpSpPr/>
            <p:nvPr/>
          </p:nvGrpSpPr>
          <p:grpSpPr>
            <a:xfrm>
              <a:off x="4860032" y="1412776"/>
              <a:ext cx="2088232" cy="1513885"/>
              <a:chOff x="5148064" y="1628800"/>
              <a:chExt cx="2714018" cy="2089949"/>
            </a:xfrm>
          </p:grpSpPr>
          <p:cxnSp>
            <p:nvCxnSpPr>
              <p:cNvPr id="6" name="Straight Connector 5"/>
              <p:cNvCxnSpPr/>
              <p:nvPr/>
            </p:nvCxnSpPr>
            <p:spPr>
              <a:xfrm>
                <a:off x="5364088" y="1628800"/>
                <a:ext cx="0" cy="18722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364088" y="3501008"/>
                <a:ext cx="244827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custDataLst>
                  <p:tags r:id="rId5"/>
                </p:custDataLst>
              </p:nvPr>
            </p:nvPicPr>
            <p:blipFill>
              <a:blip r:embed="rId10" cstate="print">
                <a:extLst>
                  <a:ext uri="{28A0092B-C50C-407E-A947-70E740481C1C}">
                    <a14:useLocalDpi xmlns:a14="http://schemas.microsoft.com/office/drawing/2010/main" val="0"/>
                  </a:ext>
                </a:extLst>
              </a:blip>
              <a:stretch>
                <a:fillRect/>
              </a:stretch>
            </p:blipFill>
            <p:spPr>
              <a:xfrm>
                <a:off x="7740352" y="3573016"/>
                <a:ext cx="121730" cy="145733"/>
              </a:xfrm>
              <a:prstGeom prst="rect">
                <a:avLst/>
              </a:prstGeom>
            </p:spPr>
          </p:pic>
          <p:pic>
            <p:nvPicPr>
              <p:cNvPr id="9" name="Picture 8"/>
              <p:cNvPicPr>
                <a:picLocks noChangeAspect="1"/>
              </p:cNvPicPr>
              <p:nvPr>
                <p:custDataLst>
                  <p:tags r:id="rId6"/>
                </p:custDataLst>
              </p:nvPr>
            </p:nvPicPr>
            <p:blipFill>
              <a:blip r:embed="rId11" cstate="print">
                <a:extLst>
                  <a:ext uri="{28A0092B-C50C-407E-A947-70E740481C1C}">
                    <a14:useLocalDpi xmlns:a14="http://schemas.microsoft.com/office/drawing/2010/main" val="0"/>
                  </a:ext>
                </a:extLst>
              </a:blip>
              <a:stretch>
                <a:fillRect/>
              </a:stretch>
            </p:blipFill>
            <p:spPr>
              <a:xfrm>
                <a:off x="5148064" y="1700808"/>
                <a:ext cx="164592" cy="162878"/>
              </a:xfrm>
              <a:prstGeom prst="rect">
                <a:avLst/>
              </a:prstGeom>
            </p:spPr>
          </p:pic>
          <p:sp>
            <p:nvSpPr>
              <p:cNvPr id="10" name="Oval 9"/>
              <p:cNvSpPr/>
              <p:nvPr/>
            </p:nvSpPr>
            <p:spPr>
              <a:xfrm>
                <a:off x="5868144" y="2996952"/>
                <a:ext cx="72008" cy="72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Oval 10"/>
              <p:cNvSpPr/>
              <p:nvPr/>
            </p:nvSpPr>
            <p:spPr>
              <a:xfrm>
                <a:off x="7164288" y="2204864"/>
                <a:ext cx="72008" cy="72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Freeform 11"/>
              <p:cNvSpPr/>
              <p:nvPr/>
            </p:nvSpPr>
            <p:spPr>
              <a:xfrm>
                <a:off x="5907741" y="2184989"/>
                <a:ext cx="1299883" cy="863011"/>
              </a:xfrm>
              <a:custGeom>
                <a:avLst/>
                <a:gdLst>
                  <a:gd name="connsiteX0" fmla="*/ 0 w 1299883"/>
                  <a:gd name="connsiteY0" fmla="*/ 863011 h 863011"/>
                  <a:gd name="connsiteX1" fmla="*/ 26894 w 1299883"/>
                  <a:gd name="connsiteY1" fmla="*/ 629929 h 863011"/>
                  <a:gd name="connsiteX2" fmla="*/ 134471 w 1299883"/>
                  <a:gd name="connsiteY2" fmla="*/ 477529 h 863011"/>
                  <a:gd name="connsiteX3" fmla="*/ 251012 w 1299883"/>
                  <a:gd name="connsiteY3" fmla="*/ 325129 h 863011"/>
                  <a:gd name="connsiteX4" fmla="*/ 439271 w 1299883"/>
                  <a:gd name="connsiteY4" fmla="*/ 136870 h 863011"/>
                  <a:gd name="connsiteX5" fmla="*/ 609600 w 1299883"/>
                  <a:gd name="connsiteY5" fmla="*/ 56187 h 863011"/>
                  <a:gd name="connsiteX6" fmla="*/ 806824 w 1299883"/>
                  <a:gd name="connsiteY6" fmla="*/ 2399 h 863011"/>
                  <a:gd name="connsiteX7" fmla="*/ 1004047 w 1299883"/>
                  <a:gd name="connsiteY7" fmla="*/ 11364 h 863011"/>
                  <a:gd name="connsiteX8" fmla="*/ 1129553 w 1299883"/>
                  <a:gd name="connsiteY8" fmla="*/ 29293 h 863011"/>
                  <a:gd name="connsiteX9" fmla="*/ 1299883 w 1299883"/>
                  <a:gd name="connsiteY9" fmla="*/ 65152 h 863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99883" h="863011">
                    <a:moveTo>
                      <a:pt x="0" y="863011"/>
                    </a:moveTo>
                    <a:cubicBezTo>
                      <a:pt x="2241" y="778593"/>
                      <a:pt x="4482" y="694176"/>
                      <a:pt x="26894" y="629929"/>
                    </a:cubicBezTo>
                    <a:cubicBezTo>
                      <a:pt x="49306" y="565682"/>
                      <a:pt x="97118" y="528329"/>
                      <a:pt x="134471" y="477529"/>
                    </a:cubicBezTo>
                    <a:cubicBezTo>
                      <a:pt x="171824" y="426729"/>
                      <a:pt x="200212" y="381905"/>
                      <a:pt x="251012" y="325129"/>
                    </a:cubicBezTo>
                    <a:cubicBezTo>
                      <a:pt x="301812" y="268352"/>
                      <a:pt x="379506" y="181694"/>
                      <a:pt x="439271" y="136870"/>
                    </a:cubicBezTo>
                    <a:cubicBezTo>
                      <a:pt x="499036" y="92046"/>
                      <a:pt x="548341" y="78599"/>
                      <a:pt x="609600" y="56187"/>
                    </a:cubicBezTo>
                    <a:cubicBezTo>
                      <a:pt x="670859" y="33775"/>
                      <a:pt x="741083" y="9869"/>
                      <a:pt x="806824" y="2399"/>
                    </a:cubicBezTo>
                    <a:cubicBezTo>
                      <a:pt x="872565" y="-5071"/>
                      <a:pt x="950259" y="6882"/>
                      <a:pt x="1004047" y="11364"/>
                    </a:cubicBezTo>
                    <a:cubicBezTo>
                      <a:pt x="1057835" y="15846"/>
                      <a:pt x="1080247" y="20328"/>
                      <a:pt x="1129553" y="29293"/>
                    </a:cubicBezTo>
                    <a:cubicBezTo>
                      <a:pt x="1178859" y="38258"/>
                      <a:pt x="1239371" y="51705"/>
                      <a:pt x="1299883" y="65152"/>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a:ea typeface="+mn-ea"/>
                  <a:cs typeface="+mn-cs"/>
                </a:endParaRPr>
              </a:p>
            </p:txBody>
          </p:sp>
          <p:pic>
            <p:nvPicPr>
              <p:cNvPr id="13" name="Picture 12"/>
              <p:cNvPicPr>
                <a:picLocks noChangeAspect="1"/>
              </p:cNvPicPr>
              <p:nvPr>
                <p:custDataLst>
                  <p:tags r:id="rId7"/>
                </p:custDataLst>
              </p:nvPr>
            </p:nvPicPr>
            <p:blipFill>
              <a:blip r:embed="rId12" cstate="print">
                <a:extLst>
                  <a:ext uri="{28A0092B-C50C-407E-A947-70E740481C1C}">
                    <a14:useLocalDpi xmlns:a14="http://schemas.microsoft.com/office/drawing/2010/main" val="0"/>
                  </a:ext>
                </a:extLst>
              </a:blip>
              <a:stretch>
                <a:fillRect/>
              </a:stretch>
            </p:blipFill>
            <p:spPr>
              <a:xfrm>
                <a:off x="5724128" y="3140968"/>
                <a:ext cx="441960" cy="179832"/>
              </a:xfrm>
              <a:prstGeom prst="rect">
                <a:avLst/>
              </a:prstGeom>
            </p:spPr>
          </p:pic>
          <p:pic>
            <p:nvPicPr>
              <p:cNvPr id="14" name="Picture 13"/>
              <p:cNvPicPr>
                <a:picLocks noChangeAspect="1"/>
              </p:cNvPicPr>
              <p:nvPr>
                <p:custDataLst>
                  <p:tags r:id="rId8"/>
                </p:custDataLst>
              </p:nvPr>
            </p:nvPicPr>
            <p:blipFill>
              <a:blip r:embed="rId13" cstate="print">
                <a:extLst>
                  <a:ext uri="{28A0092B-C50C-407E-A947-70E740481C1C}">
                    <a14:useLocalDpi xmlns:a14="http://schemas.microsoft.com/office/drawing/2010/main" val="0"/>
                  </a:ext>
                </a:extLst>
              </a:blip>
              <a:stretch>
                <a:fillRect/>
              </a:stretch>
            </p:blipFill>
            <p:spPr>
              <a:xfrm>
                <a:off x="7020272" y="1916832"/>
                <a:ext cx="446532" cy="179832"/>
              </a:xfrm>
              <a:prstGeom prst="rect">
                <a:avLst/>
              </a:prstGeom>
            </p:spPr>
          </p:pic>
          <p:cxnSp>
            <p:nvCxnSpPr>
              <p:cNvPr id="15" name="Straight Arrow Connector 14"/>
              <p:cNvCxnSpPr>
                <a:stCxn id="12" idx="3"/>
                <a:endCxn id="12" idx="4"/>
              </p:cNvCxnSpPr>
              <p:nvPr/>
            </p:nvCxnSpPr>
            <p:spPr>
              <a:xfrm flipV="1">
                <a:off x="6158753" y="2321859"/>
                <a:ext cx="188259" cy="188259"/>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sp>
          <p:nvSpPr>
            <p:cNvPr id="5" name="Freeform 4"/>
            <p:cNvSpPr/>
            <p:nvPr/>
          </p:nvSpPr>
          <p:spPr>
            <a:xfrm>
              <a:off x="5450541" y="1873624"/>
              <a:ext cx="977153" cy="575466"/>
            </a:xfrm>
            <a:custGeom>
              <a:avLst/>
              <a:gdLst>
                <a:gd name="connsiteX0" fmla="*/ 0 w 977153"/>
                <a:gd name="connsiteY0" fmla="*/ 573741 h 575466"/>
                <a:gd name="connsiteX1" fmla="*/ 197224 w 977153"/>
                <a:gd name="connsiteY1" fmla="*/ 546847 h 575466"/>
                <a:gd name="connsiteX2" fmla="*/ 636494 w 977153"/>
                <a:gd name="connsiteY2" fmla="*/ 376517 h 575466"/>
                <a:gd name="connsiteX3" fmla="*/ 833718 w 977153"/>
                <a:gd name="connsiteY3" fmla="*/ 215152 h 575466"/>
                <a:gd name="connsiteX4" fmla="*/ 923365 w 977153"/>
                <a:gd name="connsiteY4" fmla="*/ 107576 h 575466"/>
                <a:gd name="connsiteX5" fmla="*/ 977153 w 977153"/>
                <a:gd name="connsiteY5" fmla="*/ 0 h 575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153" h="575466">
                  <a:moveTo>
                    <a:pt x="0" y="573741"/>
                  </a:moveTo>
                  <a:cubicBezTo>
                    <a:pt x="45571" y="576729"/>
                    <a:pt x="91142" y="579718"/>
                    <a:pt x="197224" y="546847"/>
                  </a:cubicBezTo>
                  <a:cubicBezTo>
                    <a:pt x="303306" y="513976"/>
                    <a:pt x="530412" y="431799"/>
                    <a:pt x="636494" y="376517"/>
                  </a:cubicBezTo>
                  <a:cubicBezTo>
                    <a:pt x="742576" y="321234"/>
                    <a:pt x="785906" y="259975"/>
                    <a:pt x="833718" y="215152"/>
                  </a:cubicBezTo>
                  <a:cubicBezTo>
                    <a:pt x="881530" y="170328"/>
                    <a:pt x="899459" y="143435"/>
                    <a:pt x="923365" y="107576"/>
                  </a:cubicBezTo>
                  <a:cubicBezTo>
                    <a:pt x="947271" y="71717"/>
                    <a:pt x="962212" y="35858"/>
                    <a:pt x="977153" y="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16" name="TextBox 15"/>
          <p:cNvSpPr txBox="1"/>
          <p:nvPr/>
        </p:nvSpPr>
        <p:spPr>
          <a:xfrm>
            <a:off x="323528" y="2492896"/>
            <a:ext cx="8424936" cy="26776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Integrály                                                 sú oba definované pre nejakú trajektóriu a pre inú</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6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trajektóriu dajú iné výsledné hodnoty. Ale súčet, teda integrál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dá na ľubovoľnej trajektórii tú istú hodnotu, ak tie trajektórie začínajú v tom istom stave aj končia v tom istom stave. Hodnota toho súčtu integrálov teda závisí len na tom, kde je počiatočný a kde koncový stav. Znamená to teda (toto si dobre premyslite sami !!!), že musí existovať stavová veličina, nazvime ju E, ten súčet integrálov sa dá vyjadriť ako</a:t>
            </a:r>
          </a:p>
        </p:txBody>
      </p:sp>
      <p:pic>
        <p:nvPicPr>
          <p:cNvPr id="19" name="Picture 18"/>
          <p:cNvPicPr>
            <a:picLocks noChangeAspect="1"/>
          </p:cNvPicPr>
          <p:nvPr>
            <p:custDataLst>
              <p:tags r:id="rId1"/>
            </p:custDataLst>
          </p:nvPr>
        </p:nvPicPr>
        <p:blipFill>
          <a:blip r:embed="rId14" cstate="print">
            <a:extLst>
              <a:ext uri="{28A0092B-C50C-407E-A947-70E740481C1C}">
                <a14:useLocalDpi xmlns:a14="http://schemas.microsoft.com/office/drawing/2010/main" val="0"/>
              </a:ext>
            </a:extLst>
          </a:blip>
          <a:stretch>
            <a:fillRect/>
          </a:stretch>
        </p:blipFill>
        <p:spPr>
          <a:xfrm>
            <a:off x="1691680" y="2348880"/>
            <a:ext cx="685800" cy="569214"/>
          </a:xfrm>
          <a:prstGeom prst="rect">
            <a:avLst/>
          </a:prstGeom>
        </p:spPr>
      </p:pic>
      <p:pic>
        <p:nvPicPr>
          <p:cNvPr id="20" name="Picture 19"/>
          <p:cNvPicPr>
            <a:picLocks noChangeAspect="1"/>
          </p:cNvPicPr>
          <p:nvPr>
            <p:custDataLst>
              <p:tags r:id="rId2"/>
            </p:custDataLst>
          </p:nvPr>
        </p:nvPicPr>
        <p:blipFill>
          <a:blip r:embed="rId15" cstate="print">
            <a:extLst>
              <a:ext uri="{28A0092B-C50C-407E-A947-70E740481C1C}">
                <a14:useLocalDpi xmlns:a14="http://schemas.microsoft.com/office/drawing/2010/main" val="0"/>
              </a:ext>
            </a:extLst>
          </a:blip>
          <a:stretch>
            <a:fillRect/>
          </a:stretch>
        </p:blipFill>
        <p:spPr>
          <a:xfrm>
            <a:off x="2915816" y="2348880"/>
            <a:ext cx="757809" cy="569214"/>
          </a:xfrm>
          <a:prstGeom prst="rect">
            <a:avLst/>
          </a:prstGeom>
        </p:spPr>
      </p:pic>
      <p:pic>
        <p:nvPicPr>
          <p:cNvPr id="22" name="Picture 21"/>
          <p:cNvPicPr>
            <a:picLocks noChangeAspect="1"/>
          </p:cNvPicPr>
          <p:nvPr>
            <p:custDataLst>
              <p:tags r:id="rId3"/>
            </p:custDataLst>
          </p:nvPr>
        </p:nvPicPr>
        <p:blipFill>
          <a:blip r:embed="rId16" cstate="print">
            <a:extLst>
              <a:ext uri="{28A0092B-C50C-407E-A947-70E740481C1C}">
                <a14:useLocalDpi xmlns:a14="http://schemas.microsoft.com/office/drawing/2010/main" val="0"/>
              </a:ext>
            </a:extLst>
          </a:blip>
          <a:stretch>
            <a:fillRect/>
          </a:stretch>
        </p:blipFill>
        <p:spPr>
          <a:xfrm>
            <a:off x="3491880" y="3356992"/>
            <a:ext cx="1748790" cy="569214"/>
          </a:xfrm>
          <a:prstGeom prst="rect">
            <a:avLst/>
          </a:prstGeom>
        </p:spPr>
      </p:pic>
      <p:pic>
        <p:nvPicPr>
          <p:cNvPr id="24" name="Picture 23"/>
          <p:cNvPicPr>
            <a:picLocks noChangeAspect="1"/>
          </p:cNvPicPr>
          <p:nvPr>
            <p:custDataLst>
              <p:tags r:id="rId4"/>
            </p:custDataLst>
          </p:nvPr>
        </p:nvPicPr>
        <p:blipFill>
          <a:blip r:embed="rId17" cstate="print">
            <a:extLst>
              <a:ext uri="{28A0092B-C50C-407E-A947-70E740481C1C}">
                <a14:useLocalDpi xmlns:a14="http://schemas.microsoft.com/office/drawing/2010/main" val="0"/>
              </a:ext>
            </a:extLst>
          </a:blip>
          <a:stretch>
            <a:fillRect/>
          </a:stretch>
        </p:blipFill>
        <p:spPr>
          <a:xfrm>
            <a:off x="3347864" y="5301208"/>
            <a:ext cx="2875217" cy="569214"/>
          </a:xfrm>
          <a:prstGeom prst="rect">
            <a:avLst/>
          </a:prstGeom>
        </p:spPr>
      </p:pic>
      <p:sp>
        <p:nvSpPr>
          <p:cNvPr id="25" name="Rectangle 24"/>
          <p:cNvSpPr/>
          <p:nvPr/>
        </p:nvSpPr>
        <p:spPr>
          <a:xfrm>
            <a:off x="3131840" y="5157192"/>
            <a:ext cx="3312368" cy="86409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a:ea typeface="+mn-ea"/>
              <a:cs typeface="+mn-cs"/>
            </a:endParaRPr>
          </a:p>
        </p:txBody>
      </p:sp>
      <p:sp>
        <p:nvSpPr>
          <p:cNvPr id="26" name="TextBox 25"/>
          <p:cNvSpPr txBox="1"/>
          <p:nvPr/>
        </p:nvSpPr>
        <p:spPr>
          <a:xfrm>
            <a:off x="395536" y="6309320"/>
            <a:ext cx="842493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Takto </a:t>
            </a:r>
            <a:r>
              <a:rPr kumimoji="0" lang="sk-SK" sz="1800" b="0" i="0" u="none" strike="noStrike" kern="1200" cap="none" spc="0" normalizeH="0" baseline="0" noProof="0" dirty="0" err="1">
                <a:ln>
                  <a:noFill/>
                </a:ln>
                <a:solidFill>
                  <a:prstClr val="black"/>
                </a:solidFill>
                <a:effectLst/>
                <a:uLnTx/>
                <a:uFillTx/>
                <a:latin typeface="Calibri"/>
                <a:ea typeface="+mn-ea"/>
                <a:cs typeface="+mn-cs"/>
              </a:rPr>
              <a:t>termodynamici</a:t>
            </a:r>
            <a:r>
              <a:rPr kumimoji="0" lang="sk-SK" sz="1800" b="0" i="0" u="none" strike="noStrike" kern="1200" cap="none" spc="0" normalizeH="0" baseline="0" noProof="0" dirty="0">
                <a:ln>
                  <a:noFill/>
                </a:ln>
                <a:solidFill>
                  <a:prstClr val="black"/>
                </a:solidFill>
                <a:effectLst/>
                <a:uLnTx/>
                <a:uFillTx/>
                <a:latin typeface="Calibri"/>
                <a:ea typeface="+mn-ea"/>
                <a:cs typeface="+mn-cs"/>
              </a:rPr>
              <a:t> objavili </a:t>
            </a:r>
            <a:r>
              <a:rPr kumimoji="0" lang="sk-SK" sz="1800" b="1" i="0" u="none" strike="noStrike" kern="1200" cap="none" spc="0" normalizeH="0" baseline="0" noProof="0" dirty="0">
                <a:ln>
                  <a:noFill/>
                </a:ln>
                <a:solidFill>
                  <a:srgbClr val="FF0000"/>
                </a:solidFill>
                <a:effectLst/>
                <a:uLnTx/>
                <a:uFillTx/>
                <a:latin typeface="Calibri"/>
                <a:ea typeface="+mn-ea"/>
                <a:cs typeface="+mn-cs"/>
              </a:rPr>
              <a:t>novú stavovú veličinu a nazvali ju energia</a:t>
            </a:r>
          </a:p>
        </p:txBody>
      </p:sp>
    </p:spTree>
    <p:extLst>
      <p:ext uri="{BB962C8B-B14F-4D97-AF65-F5344CB8AC3E}">
        <p14:creationId xmlns:p14="http://schemas.microsoft.com/office/powerpoint/2010/main" val="20102147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23728" y="548680"/>
            <a:ext cx="511256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Calibri"/>
                <a:ea typeface="+mn-ea"/>
                <a:cs typeface="+mn-cs"/>
              </a:rPr>
              <a:t>Prvá veta termodynamická</a:t>
            </a:r>
          </a:p>
        </p:txBody>
      </p:sp>
      <mc:AlternateContent xmlns:mc="http://schemas.openxmlformats.org/markup-compatibility/2006" xmlns:a14="http://schemas.microsoft.com/office/drawing/2010/main">
        <mc:Choice Requires="a14">
          <p:sp>
            <p:nvSpPr>
              <p:cNvPr id="3" name="TextBox 2"/>
              <p:cNvSpPr txBox="1"/>
              <p:nvPr/>
            </p:nvSpPr>
            <p:spPr>
              <a:xfrm>
                <a:off x="395536" y="1412776"/>
                <a:ext cx="8496944" cy="535531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Pre infinitezimálny prírastok energie po infinitezimálnej trajektórii, teda pre rozdiel energie medzi dvoma infinitezimálne blízkymi stavmi dostaneme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Tento zákonom sme už videli a nazvali sme ho „prvá veta termodynamická“. Všimnime si, že pre zmenu energie používame symbol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𝑑</m:t>
                    </m:r>
                  </m:oMath>
                </a14:m>
                <a:r>
                  <a:rPr kumimoji="0" lang="sk-SK" sz="1800" b="0" i="0" u="none" strike="noStrike" kern="1200" cap="none" spc="0" normalizeH="0" baseline="0" noProof="0" dirty="0">
                    <a:ln>
                      <a:noFill/>
                    </a:ln>
                    <a:solidFill>
                      <a:prstClr val="black"/>
                    </a:solidFill>
                    <a:effectLst/>
                    <a:uLnTx/>
                    <a:uFillTx/>
                    <a:latin typeface="Calibri"/>
                    <a:ea typeface="+mn-ea"/>
                    <a:cs typeface="+mn-cs"/>
                  </a:rPr>
                  <a:t>, lebo je to rozdiel dvoch hodnôt stavovej veličiny. Pre prácu a teplo musíme naďalej používať symbol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𝛿</m:t>
                    </m:r>
                  </m:oMath>
                </a14:m>
                <a:r>
                  <a:rPr kumimoji="0" lang="sk-SK" sz="1800" b="0" i="0" u="none" strike="noStrike" kern="1200" cap="none" spc="0" normalizeH="0" baseline="0" noProof="0" dirty="0">
                    <a:ln>
                      <a:noFill/>
                    </a:ln>
                    <a:solidFill>
                      <a:prstClr val="black"/>
                    </a:solidFill>
                    <a:effectLst/>
                    <a:uLnTx/>
                    <a:uFillTx/>
                    <a:latin typeface="Calibri"/>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Vzniká otázka, či názov „energia“ je vhodný, lebo toto slovo sme už používali v mechanike na označenie akejsi veličiny. Otázka vlastne je, či je to „tá istá veličina“. </a:t>
                </a:r>
                <a:r>
                  <a:rPr kumimoji="0" lang="sk-SK" sz="1800" b="1" i="0" u="none" strike="noStrike" kern="1200" cap="none" spc="0" normalizeH="0" baseline="0" noProof="0" dirty="0">
                    <a:ln>
                      <a:noFill/>
                    </a:ln>
                    <a:solidFill>
                      <a:srgbClr val="FF0000"/>
                    </a:solidFill>
                    <a:effectLst/>
                    <a:uLnTx/>
                    <a:uFillTx/>
                    <a:latin typeface="Calibri"/>
                    <a:ea typeface="+mn-ea"/>
                    <a:cs typeface="+mn-cs"/>
                  </a:rPr>
                  <a:t>Áno, je</a:t>
                </a:r>
                <a:r>
                  <a:rPr kumimoji="0" lang="sk-SK" sz="1800" b="0" i="0" u="none" strike="noStrike" kern="1200" cap="none" spc="0" normalizeH="0" baseline="0" noProof="0" dirty="0">
                    <a:ln>
                      <a:noFill/>
                    </a:ln>
                    <a:solidFill>
                      <a:prstClr val="black"/>
                    </a:solidFill>
                    <a:effectLst/>
                    <a:uLnTx/>
                    <a:uFillTx/>
                    <a:latin typeface="Calibri"/>
                    <a:ea typeface="+mn-ea"/>
                    <a:cs typeface="+mn-cs"/>
                  </a:rPr>
                  <a:t>. Stručný náznak „dôkazu“ je napríklad tento. Zvolíme si také dva stavy, medzi ktorými sa dá vykonať dej pri tepelnej izolácii, teda „bez kuriča“. V takom prípade prírastok veličiny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𝐸</m:t>
                    </m:r>
                  </m:oMath>
                </a14:m>
                <a:r>
                  <a:rPr kumimoji="0" lang="sk-SK" sz="1800" b="0" i="0" u="none" strike="noStrike" kern="1200" cap="none" spc="0" normalizeH="0" baseline="0" noProof="0" dirty="0">
                    <a:ln>
                      <a:noFill/>
                    </a:ln>
                    <a:solidFill>
                      <a:prstClr val="black"/>
                    </a:solidFill>
                    <a:effectLst/>
                    <a:uLnTx/>
                    <a:uFillTx/>
                    <a:latin typeface="Calibri"/>
                    <a:ea typeface="+mn-ea"/>
                    <a:cs typeface="+mn-cs"/>
                  </a:rPr>
                  <a:t> bude daný len veľkosťou makroskopickej mechanickej práce. A to je práve prírastok veličiny, ktorú sme nazvali v mechanike energia.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Pre termodynamikov bolo teplo „mystika“: je to také oné, čo treba pridať k práci aby sme dostali zákon zachovania. Po tom, čo sme „uverili, že látky sa skladajú z molekúl“ sa mystika tepla stratila: teplo je obyčajná mechanická práca konaná medzi molekulami na mikroskopickej úrovni, ktorú sme si predtým makroskopicky „nevšimli“. Takže E </a:t>
                </a:r>
                <a:r>
                  <a:rPr kumimoji="0" lang="sk-SK" sz="1800" b="1" i="0" u="none" strike="noStrike" kern="1200" cap="none" spc="0" normalizeH="0" baseline="0" noProof="0" dirty="0">
                    <a:ln>
                      <a:noFill/>
                    </a:ln>
                    <a:solidFill>
                      <a:srgbClr val="FF0000"/>
                    </a:solidFill>
                    <a:effectLst/>
                    <a:uLnTx/>
                    <a:uFillTx/>
                    <a:latin typeface="Calibri"/>
                    <a:ea typeface="+mn-ea"/>
                    <a:cs typeface="+mn-cs"/>
                  </a:rPr>
                  <a:t>je</a:t>
                </a:r>
                <a:r>
                  <a:rPr kumimoji="0" lang="sk-SK" sz="1800" b="0" i="0" u="none" strike="noStrike" kern="1200" cap="none" spc="0" normalizeH="0" baseline="0" noProof="0" dirty="0">
                    <a:ln>
                      <a:noFill/>
                    </a:ln>
                    <a:solidFill>
                      <a:prstClr val="black"/>
                    </a:solidFill>
                    <a:effectLst/>
                    <a:uLnTx/>
                    <a:uFillTx/>
                    <a:latin typeface="Calibri"/>
                    <a:ea typeface="+mn-ea"/>
                    <a:cs typeface="+mn-cs"/>
                  </a:rPr>
                  <a:t>  energia, jej zmena je krytá prácou (súčtom makroskopickej a mikroskopickej práce).</a:t>
                </a:r>
              </a:p>
            </p:txBody>
          </p:sp>
        </mc:Choice>
        <mc:Fallback xmlns="">
          <p:sp>
            <p:nvSpPr>
              <p:cNvPr id="3" name="TextBox 2"/>
              <p:cNvSpPr txBox="1">
                <a:spLocks noRot="1" noChangeAspect="1" noMove="1" noResize="1" noEditPoints="1" noAdjustHandles="1" noChangeArrowheads="1" noChangeShapeType="1" noTextEdit="1"/>
              </p:cNvSpPr>
              <p:nvPr/>
            </p:nvSpPr>
            <p:spPr>
              <a:xfrm>
                <a:off x="395536" y="1412776"/>
                <a:ext cx="8496944" cy="5355312"/>
              </a:xfrm>
              <a:prstGeom prst="rect">
                <a:avLst/>
              </a:prstGeom>
              <a:blipFill rotWithShape="0">
                <a:blip r:embed="rId5"/>
                <a:stretch>
                  <a:fillRect l="-646" t="-683" r="-502" b="-911"/>
                </a:stretch>
              </a:blipFill>
            </p:spPr>
            <p:txBody>
              <a:bodyPr/>
              <a:lstStyle/>
              <a:p>
                <a:r>
                  <a:rPr lang="en-US">
                    <a:noFill/>
                  </a:rPr>
                  <a:t> </a:t>
                </a:r>
              </a:p>
            </p:txBody>
          </p:sp>
        </mc:Fallback>
      </mc:AlternateContent>
      <p:pic>
        <p:nvPicPr>
          <p:cNvPr id="4" name="Picture 3"/>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3707904" y="2204864"/>
            <a:ext cx="1620203" cy="226314"/>
          </a:xfrm>
          <a:prstGeom prst="rect">
            <a:avLst/>
          </a:prstGeom>
        </p:spPr>
      </p:pic>
    </p:spTree>
    <p:extLst>
      <p:ext uri="{BB962C8B-B14F-4D97-AF65-F5344CB8AC3E}">
        <p14:creationId xmlns:p14="http://schemas.microsoft.com/office/powerpoint/2010/main" val="3804751163"/>
      </p:ext>
    </p:extLst>
  </p:cSld>
  <p:clrMapOvr>
    <a:masterClrMapping/>
  </p:clrMapOvr>
  <p:extLst mod="1"/>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extBox 1"/>
          <p:cNvSpPr txBox="1"/>
          <p:nvPr/>
        </p:nvSpPr>
        <p:spPr>
          <a:xfrm>
            <a:off x="395536" y="908720"/>
            <a:ext cx="8064896" cy="3970318"/>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white"/>
                </a:solidFill>
                <a:effectLst/>
                <a:uLnTx/>
                <a:uFillTx/>
                <a:latin typeface="Calibri"/>
                <a:ea typeface="+mn-ea"/>
                <a:cs typeface="+mn-cs"/>
              </a:rPr>
              <a:t>Čo sú vratné deje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white"/>
                </a:solidFill>
                <a:effectLst/>
                <a:uLnTx/>
                <a:uFillTx/>
                <a:latin typeface="Calibri"/>
                <a:ea typeface="+mn-ea"/>
                <a:cs typeface="+mn-cs"/>
              </a:rPr>
              <a:t>Prečo na </a:t>
            </a:r>
            <a:r>
              <a:rPr kumimoji="0" lang="sk-SK" sz="1800" b="0" i="0" u="none" strike="noStrike" kern="1200" cap="none" spc="0" normalizeH="0" baseline="0" noProof="0" dirty="0" err="1">
                <a:ln>
                  <a:noFill/>
                </a:ln>
                <a:solidFill>
                  <a:prstClr val="white"/>
                </a:solidFill>
                <a:effectLst/>
                <a:uLnTx/>
                <a:uFillTx/>
                <a:latin typeface="Calibri"/>
                <a:ea typeface="+mn-ea"/>
                <a:cs typeface="+mn-cs"/>
              </a:rPr>
              <a:t>pV</a:t>
            </a:r>
            <a:r>
              <a:rPr kumimoji="0" lang="sk-SK" sz="1800" b="0" i="0" u="none" strike="noStrike" kern="1200" cap="none" spc="0" normalizeH="0" baseline="0" noProof="0" dirty="0">
                <a:ln>
                  <a:noFill/>
                </a:ln>
                <a:solidFill>
                  <a:prstClr val="white"/>
                </a:solidFill>
                <a:effectLst/>
                <a:uLnTx/>
                <a:uFillTx/>
                <a:latin typeface="Calibri"/>
                <a:ea typeface="+mn-ea"/>
                <a:cs typeface="+mn-cs"/>
              </a:rPr>
              <a:t> diagrame možno zobraziť iba rovnovážne stavy (body) a vratné deje (čiary)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white"/>
                </a:solidFill>
                <a:effectLst/>
                <a:uLnTx/>
                <a:uFillTx/>
                <a:latin typeface="Calibri"/>
                <a:ea typeface="+mn-ea"/>
                <a:cs typeface="+mn-cs"/>
              </a:rPr>
              <a:t>Čo je graf izotermického deja na </a:t>
            </a:r>
            <a:r>
              <a:rPr kumimoji="0" lang="sk-SK" sz="1800" b="0" i="0" u="none" strike="noStrike" kern="1200" cap="none" spc="0" normalizeH="0" baseline="0" noProof="0" dirty="0" err="1">
                <a:ln>
                  <a:noFill/>
                </a:ln>
                <a:solidFill>
                  <a:prstClr val="white"/>
                </a:solidFill>
                <a:effectLst/>
                <a:uLnTx/>
                <a:uFillTx/>
                <a:latin typeface="Calibri"/>
                <a:ea typeface="+mn-ea"/>
                <a:cs typeface="+mn-cs"/>
              </a:rPr>
              <a:t>pV</a:t>
            </a:r>
            <a:r>
              <a:rPr kumimoji="0" lang="sk-SK" sz="1800" b="0" i="0" u="none" strike="noStrike" kern="1200" cap="none" spc="0" normalizeH="0" baseline="0" noProof="0" dirty="0">
                <a:ln>
                  <a:noFill/>
                </a:ln>
                <a:solidFill>
                  <a:prstClr val="white"/>
                </a:solidFill>
                <a:effectLst/>
                <a:uLnTx/>
                <a:uFillTx/>
                <a:latin typeface="Calibri"/>
                <a:ea typeface="+mn-ea"/>
                <a:cs typeface="+mn-cs"/>
              </a:rPr>
              <a:t> diagrame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white"/>
                </a:solidFill>
                <a:effectLst/>
                <a:uLnTx/>
                <a:uFillTx/>
                <a:latin typeface="Calibri"/>
                <a:ea typeface="+mn-ea"/>
                <a:cs typeface="+mn-cs"/>
              </a:rPr>
              <a:t>Nakreslite čiaru izobarického a </a:t>
            </a:r>
            <a:r>
              <a:rPr kumimoji="0" lang="sk-SK" sz="1800" b="0" i="0" u="none" strike="noStrike" kern="1200" cap="none" spc="0" normalizeH="0" baseline="0" noProof="0" dirty="0" err="1">
                <a:ln>
                  <a:noFill/>
                </a:ln>
                <a:solidFill>
                  <a:prstClr val="white"/>
                </a:solidFill>
                <a:effectLst/>
                <a:uLnTx/>
                <a:uFillTx/>
                <a:latin typeface="Calibri"/>
                <a:ea typeface="+mn-ea"/>
                <a:cs typeface="+mn-cs"/>
              </a:rPr>
              <a:t>izochorického</a:t>
            </a:r>
            <a:r>
              <a:rPr kumimoji="0" lang="sk-SK" sz="1800" b="0" i="0" u="none" strike="noStrike" kern="1200" cap="none" spc="0" normalizeH="0" baseline="0" noProof="0" dirty="0">
                <a:ln>
                  <a:noFill/>
                </a:ln>
                <a:solidFill>
                  <a:prstClr val="white"/>
                </a:solidFill>
                <a:effectLst/>
                <a:uLnTx/>
                <a:uFillTx/>
                <a:latin typeface="Calibri"/>
                <a:ea typeface="+mn-ea"/>
                <a:cs typeface="+mn-cs"/>
              </a:rPr>
              <a:t> deja na </a:t>
            </a:r>
            <a:r>
              <a:rPr kumimoji="0" lang="sk-SK" sz="1800" b="0" i="0" u="none" strike="noStrike" kern="1200" cap="none" spc="0" normalizeH="0" baseline="0" noProof="0" dirty="0" err="1">
                <a:ln>
                  <a:noFill/>
                </a:ln>
                <a:solidFill>
                  <a:prstClr val="white"/>
                </a:solidFill>
                <a:effectLst/>
                <a:uLnTx/>
                <a:uFillTx/>
                <a:latin typeface="Calibri"/>
                <a:ea typeface="+mn-ea"/>
                <a:cs typeface="+mn-cs"/>
              </a:rPr>
              <a:t>pV</a:t>
            </a:r>
            <a:r>
              <a:rPr kumimoji="0" lang="sk-SK" sz="1800" b="0" i="0" u="none" strike="noStrike" kern="1200" cap="none" spc="0" normalizeH="0" baseline="0" noProof="0" dirty="0">
                <a:ln>
                  <a:noFill/>
                </a:ln>
                <a:solidFill>
                  <a:prstClr val="white"/>
                </a:solidFill>
                <a:effectLst/>
                <a:uLnTx/>
                <a:uFillTx/>
                <a:latin typeface="Calibri"/>
                <a:ea typeface="+mn-ea"/>
                <a:cs typeface="+mn-cs"/>
              </a:rPr>
              <a:t> diagrame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white"/>
                </a:solidFill>
                <a:effectLst/>
                <a:uLnTx/>
                <a:uFillTx/>
                <a:latin typeface="Calibri"/>
                <a:ea typeface="+mn-ea"/>
                <a:cs typeface="+mn-cs"/>
              </a:rPr>
              <a:t>Nakreslite čiaru izobarického a </a:t>
            </a:r>
            <a:r>
              <a:rPr kumimoji="0" lang="sk-SK" sz="1800" b="0" i="0" u="none" strike="noStrike" kern="1200" cap="none" spc="0" normalizeH="0" baseline="0" noProof="0" dirty="0" err="1">
                <a:ln>
                  <a:noFill/>
                </a:ln>
                <a:solidFill>
                  <a:prstClr val="white"/>
                </a:solidFill>
                <a:effectLst/>
                <a:uLnTx/>
                <a:uFillTx/>
                <a:latin typeface="Calibri"/>
                <a:ea typeface="+mn-ea"/>
                <a:cs typeface="+mn-cs"/>
              </a:rPr>
              <a:t>izochorického</a:t>
            </a:r>
            <a:r>
              <a:rPr kumimoji="0" lang="sk-SK" sz="1800" b="0" i="0" u="none" strike="noStrike" kern="1200" cap="none" spc="0" normalizeH="0" baseline="0" noProof="0" dirty="0">
                <a:ln>
                  <a:noFill/>
                </a:ln>
                <a:solidFill>
                  <a:prstClr val="white"/>
                </a:solidFill>
                <a:effectLst/>
                <a:uLnTx/>
                <a:uFillTx/>
                <a:latin typeface="Calibri"/>
                <a:ea typeface="+mn-ea"/>
                <a:cs typeface="+mn-cs"/>
              </a:rPr>
              <a:t> deja na </a:t>
            </a:r>
            <a:r>
              <a:rPr kumimoji="0" lang="sk-SK" sz="1800" b="0" i="0" u="none" strike="noStrike" kern="1200" cap="none" spc="0" normalizeH="0" baseline="0" noProof="0" dirty="0" err="1">
                <a:ln>
                  <a:noFill/>
                </a:ln>
                <a:solidFill>
                  <a:prstClr val="white"/>
                </a:solidFill>
                <a:effectLst/>
                <a:uLnTx/>
                <a:uFillTx/>
                <a:latin typeface="Calibri"/>
                <a:ea typeface="+mn-ea"/>
                <a:cs typeface="+mn-cs"/>
              </a:rPr>
              <a:t>na</a:t>
            </a:r>
            <a:r>
              <a:rPr kumimoji="0" lang="sk-SK" sz="1800" b="0" i="0" u="none" strike="noStrike" kern="1200" cap="none" spc="0" normalizeH="0" baseline="0" noProof="0" dirty="0">
                <a:ln>
                  <a:noFill/>
                </a:ln>
                <a:solidFill>
                  <a:prstClr val="white"/>
                </a:solidFill>
                <a:effectLst/>
                <a:uLnTx/>
                <a:uFillTx/>
                <a:latin typeface="Calibri"/>
                <a:ea typeface="+mn-ea"/>
                <a:cs typeface="+mn-cs"/>
              </a:rPr>
              <a:t> </a:t>
            </a:r>
            <a:r>
              <a:rPr kumimoji="0" lang="sk-SK" sz="1800" b="0" i="0" u="none" strike="noStrike" kern="1200" cap="none" spc="0" normalizeH="0" baseline="0" noProof="0" dirty="0" err="1">
                <a:ln>
                  <a:noFill/>
                </a:ln>
                <a:solidFill>
                  <a:prstClr val="white"/>
                </a:solidFill>
                <a:effectLst/>
                <a:uLnTx/>
                <a:uFillTx/>
                <a:latin typeface="Calibri"/>
                <a:ea typeface="+mn-ea"/>
                <a:cs typeface="+mn-cs"/>
              </a:rPr>
              <a:t>tp</a:t>
            </a:r>
            <a:r>
              <a:rPr kumimoji="0" lang="sk-SK" sz="1800" b="0" i="0" u="none" strike="noStrike" kern="1200" cap="none" spc="0" normalizeH="0" baseline="0" noProof="0" dirty="0">
                <a:ln>
                  <a:noFill/>
                </a:ln>
                <a:solidFill>
                  <a:prstClr val="white"/>
                </a:solidFill>
                <a:effectLst/>
                <a:uLnTx/>
                <a:uFillTx/>
                <a:latin typeface="Calibri"/>
                <a:ea typeface="+mn-ea"/>
                <a:cs typeface="+mn-cs"/>
              </a:rPr>
              <a:t> </a:t>
            </a:r>
            <a:r>
              <a:rPr kumimoji="0" lang="sk-SK" sz="1800" b="0" i="0" u="none" strike="noStrike" kern="1200" cap="none" spc="0" normalizeH="0" baseline="0" noProof="0" dirty="0" err="1">
                <a:ln>
                  <a:noFill/>
                </a:ln>
                <a:solidFill>
                  <a:prstClr val="white"/>
                </a:solidFill>
                <a:effectLst/>
                <a:uLnTx/>
                <a:uFillTx/>
                <a:latin typeface="Calibri"/>
                <a:ea typeface="+mn-ea"/>
                <a:cs typeface="+mn-cs"/>
              </a:rPr>
              <a:t>resp</a:t>
            </a:r>
            <a:r>
              <a:rPr kumimoji="0" lang="sk-SK" sz="1800" b="0" i="0" u="none" strike="noStrike" kern="1200" cap="none" spc="0" normalizeH="0" baseline="0" noProof="0" dirty="0">
                <a:ln>
                  <a:noFill/>
                </a:ln>
                <a:solidFill>
                  <a:prstClr val="white"/>
                </a:solidFill>
                <a:effectLst/>
                <a:uLnTx/>
                <a:uFillTx/>
                <a:latin typeface="Calibri"/>
                <a:ea typeface="+mn-ea"/>
                <a:cs typeface="+mn-cs"/>
              </a:rPr>
              <a:t> </a:t>
            </a:r>
            <a:r>
              <a:rPr kumimoji="0" lang="sk-SK" sz="1800" b="0" i="0" u="none" strike="noStrike" kern="1200" cap="none" spc="0" normalizeH="0" baseline="0" noProof="0" dirty="0" err="1">
                <a:ln>
                  <a:noFill/>
                </a:ln>
                <a:solidFill>
                  <a:prstClr val="white"/>
                </a:solidFill>
                <a:effectLst/>
                <a:uLnTx/>
                <a:uFillTx/>
                <a:latin typeface="Calibri"/>
                <a:ea typeface="+mn-ea"/>
                <a:cs typeface="+mn-cs"/>
              </a:rPr>
              <a:t>tV</a:t>
            </a:r>
            <a:r>
              <a:rPr kumimoji="0" lang="sk-SK" sz="1800" b="0" i="0" u="none" strike="noStrike" kern="1200" cap="none" spc="0" normalizeH="0" baseline="0" noProof="0" dirty="0">
                <a:ln>
                  <a:noFill/>
                </a:ln>
                <a:solidFill>
                  <a:prstClr val="white"/>
                </a:solidFill>
                <a:effectLst/>
                <a:uLnTx/>
                <a:uFillTx/>
                <a:latin typeface="Calibri"/>
                <a:ea typeface="+mn-ea"/>
                <a:cs typeface="+mn-cs"/>
              </a:rPr>
              <a:t> diagrame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white"/>
                </a:solidFill>
                <a:effectLst/>
                <a:uLnTx/>
                <a:uFillTx/>
                <a:latin typeface="Calibri"/>
                <a:ea typeface="+mn-ea"/>
                <a:cs typeface="+mn-cs"/>
              </a:rPr>
              <a:t>Zákon pre izotermický dej</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white"/>
                </a:solidFill>
                <a:effectLst/>
                <a:uLnTx/>
                <a:uFillTx/>
                <a:latin typeface="Calibri"/>
                <a:ea typeface="+mn-ea"/>
                <a:cs typeface="+mn-cs"/>
              </a:rPr>
              <a:t>Zákony pre izochorický a izobarický dej</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white"/>
                </a:solidFill>
                <a:effectLst/>
                <a:uLnTx/>
                <a:uFillTx/>
                <a:latin typeface="Calibri"/>
                <a:ea typeface="+mn-ea"/>
                <a:cs typeface="+mn-cs"/>
              </a:rPr>
              <a:t>Makroskopická práca pri </a:t>
            </a:r>
            <a:r>
              <a:rPr kumimoji="0" lang="sk-SK" sz="1800" b="0" i="0" u="none" strike="noStrike" kern="1200" cap="none" spc="0" normalizeH="0" baseline="0" noProof="0" dirty="0" err="1">
                <a:ln>
                  <a:noFill/>
                </a:ln>
                <a:solidFill>
                  <a:prstClr val="white"/>
                </a:solidFill>
                <a:effectLst/>
                <a:uLnTx/>
                <a:uFillTx/>
                <a:latin typeface="Calibri"/>
                <a:ea typeface="+mn-ea"/>
                <a:cs typeface="+mn-cs"/>
              </a:rPr>
              <a:t>izotemickom</a:t>
            </a:r>
            <a:r>
              <a:rPr kumimoji="0" lang="sk-SK" sz="1800" b="0" i="0" u="none" strike="noStrike" kern="1200" cap="none" spc="0" normalizeH="0" baseline="0" noProof="0" dirty="0">
                <a:ln>
                  <a:noFill/>
                </a:ln>
                <a:solidFill>
                  <a:prstClr val="white"/>
                </a:solidFill>
                <a:effectLst/>
                <a:uLnTx/>
                <a:uFillTx/>
                <a:latin typeface="Calibri"/>
                <a:ea typeface="+mn-ea"/>
                <a:cs typeface="+mn-cs"/>
              </a:rPr>
              <a:t> deji</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white"/>
                </a:solidFill>
                <a:effectLst/>
                <a:uLnTx/>
                <a:uFillTx/>
                <a:latin typeface="Calibri"/>
                <a:ea typeface="+mn-ea"/>
                <a:cs typeface="+mn-cs"/>
              </a:rPr>
              <a:t>Makroskopická práca pri </a:t>
            </a:r>
            <a:r>
              <a:rPr kumimoji="0" lang="sk-SK" sz="1800" b="0" i="0" u="none" strike="noStrike" kern="1200" cap="none" spc="0" normalizeH="0" baseline="0" noProof="0" dirty="0" err="1">
                <a:ln>
                  <a:noFill/>
                </a:ln>
                <a:solidFill>
                  <a:prstClr val="white"/>
                </a:solidFill>
                <a:effectLst/>
                <a:uLnTx/>
                <a:uFillTx/>
                <a:latin typeface="Calibri"/>
                <a:ea typeface="+mn-ea"/>
                <a:cs typeface="+mn-cs"/>
              </a:rPr>
              <a:t>izochorickom</a:t>
            </a:r>
            <a:r>
              <a:rPr kumimoji="0" lang="sk-SK" sz="1800" b="0" i="0" u="none" strike="noStrike" kern="1200" cap="none" spc="0" normalizeH="0" baseline="0" noProof="0" dirty="0">
                <a:ln>
                  <a:noFill/>
                </a:ln>
                <a:solidFill>
                  <a:prstClr val="white"/>
                </a:solidFill>
                <a:effectLst/>
                <a:uLnTx/>
                <a:uFillTx/>
                <a:latin typeface="Calibri"/>
                <a:ea typeface="+mn-ea"/>
                <a:cs typeface="+mn-cs"/>
              </a:rPr>
              <a:t> deji</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white"/>
                </a:solidFill>
                <a:effectLst/>
                <a:uLnTx/>
                <a:uFillTx/>
                <a:latin typeface="Calibri"/>
                <a:ea typeface="+mn-ea"/>
                <a:cs typeface="+mn-cs"/>
              </a:rPr>
              <a:t>Makroskopická práca pri izobarickom deji</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white"/>
                </a:solidFill>
                <a:effectLst/>
                <a:uLnTx/>
                <a:uFillTx/>
                <a:latin typeface="Calibri"/>
                <a:ea typeface="+mn-ea"/>
                <a:cs typeface="+mn-cs"/>
              </a:rPr>
              <a:t>Prvá veta termodynamická</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white"/>
                </a:solidFill>
                <a:effectLst/>
                <a:uLnTx/>
                <a:uFillTx/>
                <a:latin typeface="Calibri"/>
                <a:ea typeface="+mn-ea"/>
                <a:cs typeface="+mn-cs"/>
              </a:rPr>
              <a:t>Vzťah medzi prácou plynu a prácou </a:t>
            </a:r>
            <a:r>
              <a:rPr kumimoji="0" lang="sk-SK" sz="1800" b="0" i="0" u="none" strike="noStrike" kern="1200" cap="none" spc="0" normalizeH="0" baseline="0" noProof="0">
                <a:ln>
                  <a:noFill/>
                </a:ln>
                <a:solidFill>
                  <a:prstClr val="white"/>
                </a:solidFill>
                <a:effectLst/>
                <a:uLnTx/>
                <a:uFillTx/>
                <a:latin typeface="Calibri"/>
                <a:ea typeface="+mn-ea"/>
                <a:cs typeface="+mn-cs"/>
              </a:rPr>
              <a:t>„trpaslíka-tlačiča“</a:t>
            </a:r>
            <a:endParaRPr kumimoji="0" lang="sk-SK" sz="1800" b="0" i="0" u="none" strike="noStrike" kern="1200" cap="none" spc="0" normalizeH="0" baseline="0" noProof="0" dirty="0">
              <a:ln>
                <a:noFill/>
              </a:ln>
              <a:solidFill>
                <a:prstClr val="white"/>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k-SK"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659057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15616" y="2492896"/>
            <a:ext cx="684076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3600" b="1" i="0" u="none" strike="noStrike" kern="1200" cap="none" spc="0" normalizeH="0" baseline="0" noProof="0" dirty="0">
                <a:ln>
                  <a:noFill/>
                </a:ln>
                <a:solidFill>
                  <a:prstClr val="black"/>
                </a:solidFill>
                <a:effectLst/>
                <a:uLnTx/>
                <a:uFillTx/>
                <a:latin typeface="Calibri"/>
                <a:ea typeface="+mn-ea"/>
                <a:cs typeface="+mn-cs"/>
              </a:rPr>
              <a:t>Kinetická teória plynov</a:t>
            </a:r>
          </a:p>
        </p:txBody>
      </p:sp>
    </p:spTree>
    <p:extLst>
      <p:ext uri="{BB962C8B-B14F-4D97-AF65-F5344CB8AC3E}">
        <p14:creationId xmlns:p14="http://schemas.microsoft.com/office/powerpoint/2010/main" val="30810893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99592" y="404664"/>
            <a:ext cx="727280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Calibri"/>
                <a:ea typeface="+mn-ea"/>
                <a:cs typeface="+mn-cs"/>
              </a:rPr>
              <a:t>Molekulová hypotéza o zložení látok a jej dôsledky</a:t>
            </a:r>
          </a:p>
        </p:txBody>
      </p:sp>
      <p:sp>
        <p:nvSpPr>
          <p:cNvPr id="3" name="TextBox 2"/>
          <p:cNvSpPr txBox="1"/>
          <p:nvPr/>
        </p:nvSpPr>
        <p:spPr>
          <a:xfrm>
            <a:off x="143508" y="1124744"/>
            <a:ext cx="8784976" cy="507831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Ukázali sme si, ako analýza chemických receptúr viedla na vyslovenie hypotézy, že látky sa skladajú z atómov a molekúl a podarilo sa vyriešiť „puzzle“ o tom ako vyzerajú stechiometrické vzorce zlúčenín tak, aby to bolo konzistentné s priradenými atómovými hmotnosťami.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To, že sme dostali konzistentnú molekulárnu interpretáciu chemických receptúr ešte „nedokazuje“, že molekulová hypotéza zodpovedá skutočnosti, lebo vlastne sme ju vyhútali tak, aby to zodpovedalo receptúram. I keď nie je úplne triviálne, že taký model sa vôbec dá zostrojiť, je to málo na to, aby sme uverili, že model zodpovedá skutočnosti.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Ak ale prijmeme molekulovú hypotézu, potom môžeme skúmať jej ďalšie dôsledky a urobiť predpovede pre iné pozorovania, nielen pre chemické reakcie. Čím bude väčšie množstvo pozorovaní, ktorých výsledky sa budú zhodovať s predpoveďami molekulovej hypotézy, tým viac budeme nadobúdať presvedčenie, že tá hypotéza zodpovedá skutočnosti.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Podľa štandardnej metodológie fyziky však nikdy nebudeme tvrdiť, že „molekulová hypotéza už bola dokázaná“. Fyzika nedokazuje, fyzika vyvracia. Keby sme na základe molekulovej hypotézy urobili nejakú predpoveď, a tá by sa nepotvrdila, potom by sme povedali, že sme molekulovú hypotézu vyvrátili a museli by sme hľadať novú hypotézu, prinajmenej nejakú modifikáciu pôvodnej hypotézy, ktorá by už viedla k súhlasu so všetkými pozorovaniami.</a:t>
            </a:r>
          </a:p>
        </p:txBody>
      </p:sp>
    </p:spTree>
    <p:extLst>
      <p:ext uri="{BB962C8B-B14F-4D97-AF65-F5344CB8AC3E}">
        <p14:creationId xmlns:p14="http://schemas.microsoft.com/office/powerpoint/2010/main" val="21886850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16" y="404664"/>
            <a:ext cx="9145016"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Calibri"/>
                <a:ea typeface="+mn-ea"/>
                <a:cs typeface="+mn-cs"/>
              </a:rPr>
              <a:t>Dôsledky molekulovej hypotézy: </a:t>
            </a:r>
            <a:endParaRPr kumimoji="0" lang="en-US" sz="24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Calibri"/>
                <a:ea typeface="+mn-ea"/>
                <a:cs typeface="+mn-cs"/>
              </a:rPr>
              <a:t>kinetická teória teploty a tlaku plynov</a:t>
            </a:r>
          </a:p>
        </p:txBody>
      </p:sp>
      <p:sp>
        <p:nvSpPr>
          <p:cNvPr id="4" name="TextBox 3"/>
          <p:cNvSpPr txBox="1"/>
          <p:nvPr/>
        </p:nvSpPr>
        <p:spPr>
          <a:xfrm>
            <a:off x="323528" y="1340768"/>
            <a:ext cx="8496944"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My si všimneme bližšie dva dôsledky molekulovej teórie, ktoré spadajú pod novú hypotézu s názvom: </a:t>
            </a:r>
            <a:r>
              <a:rPr kumimoji="0" lang="sk-SK" sz="1800" b="1" i="0" u="none" strike="noStrike" kern="1200" cap="none" spc="0" normalizeH="0" baseline="0" noProof="0" dirty="0">
                <a:ln>
                  <a:noFill/>
                </a:ln>
                <a:solidFill>
                  <a:srgbClr val="FF0000"/>
                </a:solidFill>
                <a:effectLst/>
                <a:uLnTx/>
                <a:uFillTx/>
                <a:latin typeface="Calibri"/>
                <a:ea typeface="+mn-ea"/>
                <a:cs typeface="+mn-cs"/>
              </a:rPr>
              <a:t>kinetická teória plynov</a:t>
            </a:r>
            <a:r>
              <a:rPr kumimoji="0" lang="sk-SK" sz="1800" b="0" i="0" u="none" strike="noStrike" kern="1200" cap="none" spc="0" normalizeH="0" baseline="0" noProof="0" dirty="0">
                <a:ln>
                  <a:noFill/>
                </a:ln>
                <a:solidFill>
                  <a:prstClr val="black"/>
                </a:solidFill>
                <a:effectLst/>
                <a:uLnTx/>
                <a:uFillTx/>
                <a:latin typeface="Calibri"/>
                <a:ea typeface="+mn-ea"/>
                <a:cs typeface="+mn-cs"/>
              </a:rPr>
              <a:t>. Táto hypotéza hovorí, že molekuly sú v neustálom chaotickom pohybe a dôsledkom tohto pohybu je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1" i="0" u="none" strike="noStrike" kern="1200" cap="none" spc="0" normalizeH="0" baseline="0" noProof="0" dirty="0">
                <a:ln>
                  <a:noFill/>
                </a:ln>
                <a:solidFill>
                  <a:prstClr val="black"/>
                </a:solidFill>
                <a:effectLst/>
                <a:uLnTx/>
                <a:uFillTx/>
                <a:latin typeface="Calibri"/>
                <a:ea typeface="+mn-ea"/>
                <a:cs typeface="+mn-cs"/>
              </a:rPr>
              <a:t>teplota ako efekt spojený s kinetickou energiou chaotického pohybu molekúl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1" i="0" u="none" strike="noStrike" kern="1200" cap="none" spc="0" normalizeH="0" baseline="0" noProof="0" dirty="0">
                <a:ln>
                  <a:noFill/>
                </a:ln>
                <a:solidFill>
                  <a:prstClr val="black"/>
                </a:solidFill>
                <a:effectLst/>
                <a:uLnTx/>
                <a:uFillTx/>
                <a:latin typeface="Calibri"/>
                <a:ea typeface="+mn-ea"/>
                <a:cs typeface="+mn-cs"/>
              </a:rPr>
              <a:t>tlak, ako prejav nárazov molekúl na stenu nádoby, v ktorej je plyn</a:t>
            </a:r>
          </a:p>
        </p:txBody>
      </p:sp>
      <p:sp>
        <p:nvSpPr>
          <p:cNvPr id="3" name="TextBox 2"/>
          <p:cNvSpPr txBox="1"/>
          <p:nvPr/>
        </p:nvSpPr>
        <p:spPr>
          <a:xfrm>
            <a:off x="0" y="2780928"/>
            <a:ext cx="8928992" cy="39703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err="1">
                <a:ln>
                  <a:noFill/>
                </a:ln>
                <a:solidFill>
                  <a:prstClr val="black"/>
                </a:solidFill>
                <a:effectLst/>
                <a:uLnTx/>
                <a:uFillTx/>
                <a:latin typeface="Calibri"/>
                <a:ea typeface="+mn-ea"/>
                <a:cs typeface="+mn-cs"/>
              </a:rPr>
              <a:t>Avogadrov</a:t>
            </a:r>
            <a:r>
              <a:rPr kumimoji="0" lang="sk-SK" sz="1800" b="0" i="0" u="none" strike="noStrike" kern="1200" cap="none" spc="0" normalizeH="0" baseline="0" noProof="0" dirty="0">
                <a:ln>
                  <a:noFill/>
                </a:ln>
                <a:solidFill>
                  <a:prstClr val="black"/>
                </a:solidFill>
                <a:effectLst/>
                <a:uLnTx/>
                <a:uFillTx/>
                <a:latin typeface="Calibri"/>
                <a:ea typeface="+mn-ea"/>
                <a:cs typeface="+mn-cs"/>
              </a:rPr>
              <a:t> zákon: „</a:t>
            </a:r>
            <a:r>
              <a:rPr kumimoji="0" lang="sk-SK" sz="1800" b="1" i="0" u="none" strike="noStrike" kern="1200" cap="none" spc="0" normalizeH="0" baseline="0" noProof="0" dirty="0">
                <a:ln>
                  <a:noFill/>
                </a:ln>
                <a:solidFill>
                  <a:prstClr val="black"/>
                </a:solidFill>
                <a:effectLst/>
                <a:uLnTx/>
                <a:uFillTx/>
                <a:latin typeface="Calibri"/>
                <a:ea typeface="+mn-ea"/>
                <a:cs typeface="+mn-cs"/>
              </a:rPr>
              <a:t>Rovnaké objemy rôznych plynov za rovnakého tlaku a teploty obsahujú rovnaký počet častíc (atómov alebo molekúl)“ </a:t>
            </a:r>
            <a:r>
              <a:rPr kumimoji="0" lang="sk-SK" sz="1800" b="0" i="0" u="none" strike="noStrike" kern="1200" cap="none" spc="0" normalizeH="0" baseline="0" noProof="0" dirty="0">
                <a:ln>
                  <a:noFill/>
                </a:ln>
                <a:solidFill>
                  <a:prstClr val="black"/>
                </a:solidFill>
                <a:effectLst/>
                <a:uLnTx/>
                <a:uFillTx/>
                <a:latin typeface="Calibri"/>
                <a:ea typeface="+mn-ea"/>
                <a:cs typeface="+mn-cs"/>
              </a:rPr>
              <a:t>sa dá pochopiť iba tak, že väčšina objemu v kontajneri s plynom je prázdna a len kde-tu sa nachádza molekula. Ale potom molekuly v rovnovážnom stave nemôžu stáť nemôžu stáť: vplyvom gravitácie by sa všetky museli usadiť na dne kontajnera a keby sme urobili dierku pri vrchnom veku, plyn by nevyfučal von. Takže plyn náhodne zapĺňa celý kontajner a molekuly sa musia, predpokladáme že chaoticky, hýbať. Ak je to stav rovnovážny, nič makroskopické sa v ňom už nemení, tak musia mať konštantnú strednú hodnotu veľkosti rýchlosti alebo aj konštantný stredný kvadrát rýchlosti.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Predstavme si teraz, že v kontajneri sú dva druhy molekúl, teda zmiešané dva plyny. V rovnovážnom stave musí byť stredný kvadrát rýchlosti molekúl každého plynu konštantný a teda stredná kinetická energia molekúl každého plynu konštantná. Z toho ale nič nevyplýva pre vzájomné porovnanie stredných kinetických energií rôznych molekúl. Ukážeme si teraz, že je rozumné predpokladať, že stredné kinetické energie postupného pohybu všetkých molekúl (aj navzájom rôznych) sú v rovnováhe rovnaké. Vedie k tomu analýza zrážok molekúl</a:t>
            </a:r>
          </a:p>
        </p:txBody>
      </p:sp>
    </p:spTree>
    <p:extLst>
      <p:ext uri="{BB962C8B-B14F-4D97-AF65-F5344CB8AC3E}">
        <p14:creationId xmlns:p14="http://schemas.microsoft.com/office/powerpoint/2010/main" val="35108880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619672" y="404664"/>
            <a:ext cx="633670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1" i="0" u="none" strike="noStrike" kern="1200" cap="none" spc="0" normalizeH="0" baseline="0" noProof="0" dirty="0">
                <a:ln>
                  <a:noFill/>
                </a:ln>
                <a:solidFill>
                  <a:prstClr val="black"/>
                </a:solidFill>
                <a:effectLst/>
                <a:uLnTx/>
                <a:uFillTx/>
                <a:latin typeface="Calibri"/>
                <a:ea typeface="+mn-ea"/>
                <a:cs typeface="+mn-cs"/>
              </a:rPr>
              <a:t>Náhodná veličina: rýchlosť chaotického pohybu molekúl</a:t>
            </a:r>
          </a:p>
        </p:txBody>
      </p:sp>
      <mc:AlternateContent xmlns:mc="http://schemas.openxmlformats.org/markup-compatibility/2006" xmlns:a14="http://schemas.microsoft.com/office/drawing/2010/main">
        <mc:Choice Requires="a14">
          <p:sp>
            <p:nvSpPr>
              <p:cNvPr id="6" name="TextBox 5"/>
              <p:cNvSpPr txBox="1"/>
              <p:nvPr/>
            </p:nvSpPr>
            <p:spPr>
              <a:xfrm>
                <a:off x="251520" y="1052736"/>
                <a:ext cx="8784976" cy="28623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Predstavme si, že náhodne vyberieme jednu molekulu v plyne a zmeriame jej vektor rýchlosti. S týmto meraním sú spojené tri náhodné veličiny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sústreďme sa na jednu z nich       . Ide o spojitú náhodnú veličinu, má zmysel pýtať sa na hustotu pravdepodobnosti, ktorá ju popisuje. Správny vzorec objavil v podstate teoretickým uvažovaním </a:t>
                </a:r>
                <a:r>
                  <a:rPr kumimoji="0" lang="sk-SK" sz="1800" b="0" i="0" u="none" strike="noStrike" kern="1200" cap="none" spc="0" normalizeH="0" baseline="0" noProof="0" dirty="0" err="1">
                    <a:ln>
                      <a:noFill/>
                    </a:ln>
                    <a:solidFill>
                      <a:prstClr val="black"/>
                    </a:solidFill>
                    <a:effectLst/>
                    <a:uLnTx/>
                    <a:uFillTx/>
                    <a:latin typeface="Calibri"/>
                    <a:ea typeface="+mn-ea"/>
                    <a:cs typeface="+mn-cs"/>
                  </a:rPr>
                  <a:t>Maxwell</a:t>
                </a:r>
                <a:r>
                  <a:rPr kumimoji="0" lang="sk-SK" sz="1800" b="0" i="0" u="none" strike="noStrike" kern="1200" cap="none" spc="0" normalizeH="0" baseline="0" noProof="0" dirty="0">
                    <a:ln>
                      <a:noFill/>
                    </a:ln>
                    <a:solidFill>
                      <a:prstClr val="black"/>
                    </a:solidFill>
                    <a:effectLst/>
                    <a:uLnTx/>
                    <a:uFillTx/>
                    <a:latin typeface="Calibri"/>
                    <a:ea typeface="+mn-ea"/>
                    <a:cs typeface="+mn-cs"/>
                  </a:rPr>
                  <a:t>, ktorý sformuloval vzorec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𝑚</m:t>
                    </m:r>
                  </m:oMath>
                </a14:m>
                <a:r>
                  <a:rPr kumimoji="0" lang="sk-SK" sz="1800" b="0" i="0" u="none" strike="noStrike" kern="1200" cap="none" spc="0" normalizeH="0" baseline="0" noProof="0" dirty="0">
                    <a:ln>
                      <a:noFill/>
                    </a:ln>
                    <a:solidFill>
                      <a:prstClr val="black"/>
                    </a:solidFill>
                    <a:effectLst/>
                    <a:uLnTx/>
                    <a:uFillTx/>
                    <a:latin typeface="Calibri"/>
                    <a:ea typeface="+mn-ea"/>
                    <a:cs typeface="+mn-cs"/>
                  </a:rPr>
                  <a:t> je hmotnosť jednej molekuly v kg)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porovnajme tento vzorec so vzorcom abstraktnej </a:t>
                </a:r>
                <a:r>
                  <a:rPr kumimoji="0" lang="sk-SK" sz="1800" b="0" i="0" u="none" strike="noStrike" kern="1200" cap="none" spc="0" normalizeH="0" baseline="0" noProof="0" dirty="0" err="1">
                    <a:ln>
                      <a:noFill/>
                    </a:ln>
                    <a:solidFill>
                      <a:prstClr val="black"/>
                    </a:solidFill>
                    <a:effectLst/>
                    <a:uLnTx/>
                    <a:uFillTx/>
                    <a:latin typeface="Calibri"/>
                    <a:ea typeface="+mn-ea"/>
                    <a:cs typeface="+mn-cs"/>
                  </a:rPr>
                  <a:t>Gaussovskej</a:t>
                </a:r>
                <a:r>
                  <a:rPr kumimoji="0" lang="sk-SK" sz="1800" b="0" i="0" u="none" strike="noStrike" kern="1200" cap="none" spc="0" normalizeH="0" baseline="0" noProof="0" dirty="0">
                    <a:ln>
                      <a:noFill/>
                    </a:ln>
                    <a:solidFill>
                      <a:prstClr val="black"/>
                    </a:solidFill>
                    <a:effectLst/>
                    <a:uLnTx/>
                    <a:uFillTx/>
                    <a:latin typeface="Calibri"/>
                    <a:ea typeface="+mn-ea"/>
                    <a:cs typeface="+mn-cs"/>
                  </a:rPr>
                  <a:t> hustoty pravdepodobnosti</a:t>
                </a:r>
              </a:p>
            </p:txBody>
          </p:sp>
        </mc:Choice>
        <mc:Fallback xmlns="">
          <p:sp>
            <p:nvSpPr>
              <p:cNvPr id="6" name="TextBox 5"/>
              <p:cNvSpPr txBox="1">
                <a:spLocks noRot="1" noChangeAspect="1" noMove="1" noResize="1" noEditPoints="1" noAdjustHandles="1" noChangeArrowheads="1" noChangeShapeType="1" noTextEdit="1"/>
              </p:cNvSpPr>
              <p:nvPr/>
            </p:nvSpPr>
            <p:spPr>
              <a:xfrm>
                <a:off x="251520" y="1052736"/>
                <a:ext cx="8784976" cy="2862322"/>
              </a:xfrm>
              <a:prstGeom prst="rect">
                <a:avLst/>
              </a:prstGeom>
              <a:blipFill>
                <a:blip r:embed="rId11"/>
                <a:stretch>
                  <a:fillRect l="-555" t="-1279" b="-2559"/>
                </a:stretch>
              </a:blipFill>
            </p:spPr>
            <p:txBody>
              <a:bodyPr/>
              <a:lstStyle/>
              <a:p>
                <a:r>
                  <a:rPr lang="sk-SK">
                    <a:noFill/>
                  </a:rPr>
                  <a:t> </a:t>
                </a:r>
              </a:p>
            </p:txBody>
          </p:sp>
        </mc:Fallback>
      </mc:AlternateContent>
      <p:pic>
        <p:nvPicPr>
          <p:cNvPr id="7" name="Picture 6"/>
          <p:cNvPicPr>
            <a:picLocks noChangeAspect="1"/>
          </p:cNvPicPr>
          <p:nvPr>
            <p:custDataLst>
              <p:tags r:id="rId1"/>
            </p:custDataLst>
          </p:nvPr>
        </p:nvPicPr>
        <p:blipFill>
          <a:blip r:embed="rId12" cstate="print">
            <a:extLst>
              <a:ext uri="{28A0092B-C50C-407E-A947-70E740481C1C}">
                <a14:useLocalDpi xmlns:a14="http://schemas.microsoft.com/office/drawing/2010/main" val="0"/>
              </a:ext>
            </a:extLst>
          </a:blip>
          <a:stretch>
            <a:fillRect/>
          </a:stretch>
        </p:blipFill>
        <p:spPr>
          <a:xfrm>
            <a:off x="4153662" y="1700808"/>
            <a:ext cx="836676" cy="168021"/>
          </a:xfrm>
          <a:prstGeom prst="rect">
            <a:avLst/>
          </a:prstGeom>
        </p:spPr>
      </p:pic>
      <p:pic>
        <p:nvPicPr>
          <p:cNvPr id="9" name="Picture 8"/>
          <p:cNvPicPr>
            <a:picLocks noChangeAspect="1"/>
          </p:cNvPicPr>
          <p:nvPr>
            <p:custDataLst>
              <p:tags r:id="rId2"/>
            </p:custDataLst>
          </p:nvPr>
        </p:nvPicPr>
        <p:blipFill>
          <a:blip r:embed="rId13" cstate="print">
            <a:extLst>
              <a:ext uri="{28A0092B-C50C-407E-A947-70E740481C1C}">
                <a14:useLocalDpi xmlns:a14="http://schemas.microsoft.com/office/drawing/2010/main" val="0"/>
              </a:ext>
            </a:extLst>
          </a:blip>
          <a:stretch>
            <a:fillRect/>
          </a:stretch>
        </p:blipFill>
        <p:spPr>
          <a:xfrm>
            <a:off x="3112066" y="2029409"/>
            <a:ext cx="198882" cy="137160"/>
          </a:xfrm>
          <a:prstGeom prst="rect">
            <a:avLst/>
          </a:prstGeom>
        </p:spPr>
      </p:pic>
      <p:pic>
        <p:nvPicPr>
          <p:cNvPr id="12" name="Picture 11"/>
          <p:cNvPicPr>
            <a:picLocks noChangeAspect="1"/>
          </p:cNvPicPr>
          <p:nvPr>
            <p:custDataLst>
              <p:tags r:id="rId3"/>
            </p:custDataLst>
          </p:nvPr>
        </p:nvPicPr>
        <p:blipFill>
          <a:blip r:embed="rId14" cstate="print">
            <a:extLst>
              <a:ext uri="{28A0092B-C50C-407E-A947-70E740481C1C}">
                <a14:useLocalDpi xmlns:a14="http://schemas.microsoft.com/office/drawing/2010/main" val="0"/>
              </a:ext>
            </a:extLst>
          </a:blip>
          <a:stretch>
            <a:fillRect/>
          </a:stretch>
        </p:blipFill>
        <p:spPr>
          <a:xfrm>
            <a:off x="2555776" y="2866644"/>
            <a:ext cx="3408426" cy="562356"/>
          </a:xfrm>
          <a:prstGeom prst="rect">
            <a:avLst/>
          </a:prstGeom>
        </p:spPr>
      </p:pic>
      <p:pic>
        <p:nvPicPr>
          <p:cNvPr id="10" name="Picture 9"/>
          <p:cNvPicPr>
            <a:picLocks noChangeAspect="1"/>
          </p:cNvPicPr>
          <p:nvPr>
            <p:custDataLst>
              <p:tags r:id="rId4"/>
            </p:custDataLst>
          </p:nvPr>
        </p:nvPicPr>
        <p:blipFill>
          <a:blip r:embed="rId15" cstate="print">
            <a:extLst>
              <a:ext uri="{28A0092B-C50C-407E-A947-70E740481C1C}">
                <a14:useLocalDpi xmlns:a14="http://schemas.microsoft.com/office/drawing/2010/main" val="0"/>
              </a:ext>
            </a:extLst>
          </a:blip>
          <a:stretch>
            <a:fillRect/>
          </a:stretch>
        </p:blipFill>
        <p:spPr>
          <a:xfrm>
            <a:off x="2627784" y="3933056"/>
            <a:ext cx="3058668" cy="557213"/>
          </a:xfrm>
          <a:prstGeom prst="rect">
            <a:avLst/>
          </a:prstGeom>
        </p:spPr>
      </p:pic>
      <p:pic>
        <p:nvPicPr>
          <p:cNvPr id="15" name="Picture 14"/>
          <p:cNvPicPr>
            <a:picLocks noChangeAspect="1"/>
          </p:cNvPicPr>
          <p:nvPr>
            <p:custDataLst>
              <p:tags r:id="rId5"/>
            </p:custDataLst>
          </p:nvPr>
        </p:nvPicPr>
        <p:blipFill>
          <a:blip r:embed="rId16" cstate="print">
            <a:extLst>
              <a:ext uri="{28A0092B-C50C-407E-A947-70E740481C1C}">
                <a14:useLocalDpi xmlns:a14="http://schemas.microsoft.com/office/drawing/2010/main" val="0"/>
              </a:ext>
            </a:extLst>
          </a:blip>
          <a:stretch>
            <a:fillRect/>
          </a:stretch>
        </p:blipFill>
        <p:spPr>
          <a:xfrm>
            <a:off x="1691680" y="4869160"/>
            <a:ext cx="1929384" cy="473964"/>
          </a:xfrm>
          <a:prstGeom prst="rect">
            <a:avLst/>
          </a:prstGeom>
        </p:spPr>
      </p:pic>
      <p:pic>
        <p:nvPicPr>
          <p:cNvPr id="14" name="Picture 13"/>
          <p:cNvPicPr>
            <a:picLocks noChangeAspect="1"/>
          </p:cNvPicPr>
          <p:nvPr>
            <p:custDataLst>
              <p:tags r:id="rId6"/>
            </p:custDataLst>
          </p:nvPr>
        </p:nvPicPr>
        <p:blipFill>
          <a:blip r:embed="rId17" cstate="print">
            <a:extLst>
              <a:ext uri="{28A0092B-C50C-407E-A947-70E740481C1C}">
                <a14:useLocalDpi xmlns:a14="http://schemas.microsoft.com/office/drawing/2010/main" val="0"/>
              </a:ext>
            </a:extLst>
          </a:blip>
          <a:stretch>
            <a:fillRect/>
          </a:stretch>
        </p:blipFill>
        <p:spPr>
          <a:xfrm>
            <a:off x="4139952" y="4869160"/>
            <a:ext cx="3198876" cy="473964"/>
          </a:xfrm>
          <a:prstGeom prst="rect">
            <a:avLst/>
          </a:prstGeom>
        </p:spPr>
      </p:pic>
      <p:sp>
        <p:nvSpPr>
          <p:cNvPr id="3" name="Rectangle 2"/>
          <p:cNvSpPr/>
          <p:nvPr/>
        </p:nvSpPr>
        <p:spPr>
          <a:xfrm>
            <a:off x="2411760" y="2780928"/>
            <a:ext cx="3600400" cy="7200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TextBox 7"/>
          <p:cNvSpPr txBox="1"/>
          <p:nvPr/>
        </p:nvSpPr>
        <p:spPr>
          <a:xfrm>
            <a:off x="251520" y="4437112"/>
            <a:ext cx="871296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z ktorého pre strednú hodnotu a stredný kvadrát </a:t>
            </a:r>
            <a:r>
              <a:rPr kumimoji="0" lang="sk-SK" sz="1800" b="0" i="0" u="none" strike="noStrike" kern="1200" cap="none" spc="0" normalizeH="0" baseline="0" noProof="0" dirty="0" err="1">
                <a:ln>
                  <a:noFill/>
                </a:ln>
                <a:solidFill>
                  <a:prstClr val="black"/>
                </a:solidFill>
                <a:effectLst/>
                <a:uLnTx/>
                <a:uFillTx/>
                <a:latin typeface="Calibri"/>
                <a:ea typeface="+mn-ea"/>
                <a:cs typeface="+mn-cs"/>
              </a:rPr>
              <a:t>gaussovsky</a:t>
            </a:r>
            <a:r>
              <a:rPr kumimoji="0" lang="sk-SK" sz="1800" b="0" i="0" u="none" strike="noStrike" kern="1200" cap="none" spc="0" normalizeH="0" baseline="0" noProof="0" dirty="0">
                <a:ln>
                  <a:noFill/>
                </a:ln>
                <a:solidFill>
                  <a:prstClr val="black"/>
                </a:solidFill>
                <a:effectLst/>
                <a:uLnTx/>
                <a:uFillTx/>
                <a:latin typeface="Calibri"/>
                <a:ea typeface="+mn-ea"/>
                <a:cs typeface="+mn-cs"/>
              </a:rPr>
              <a:t> rozdelenej veličiny platí:</a:t>
            </a:r>
          </a:p>
        </p:txBody>
      </p:sp>
      <p:sp>
        <p:nvSpPr>
          <p:cNvPr id="16" name="TextBox 15"/>
          <p:cNvSpPr txBox="1"/>
          <p:nvPr/>
        </p:nvSpPr>
        <p:spPr>
          <a:xfrm>
            <a:off x="107504" y="5373216"/>
            <a:ext cx="864096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Porovnaním s </a:t>
            </a:r>
            <a:r>
              <a:rPr kumimoji="0" lang="sk-SK" sz="1800" b="0" i="0" u="none" strike="noStrike" kern="1200" cap="none" spc="0" normalizeH="0" baseline="0" noProof="0" dirty="0" err="1">
                <a:ln>
                  <a:noFill/>
                </a:ln>
                <a:solidFill>
                  <a:prstClr val="black"/>
                </a:solidFill>
                <a:effectLst/>
                <a:uLnTx/>
                <a:uFillTx/>
                <a:latin typeface="Calibri"/>
                <a:ea typeface="+mn-ea"/>
                <a:cs typeface="+mn-cs"/>
              </a:rPr>
              <a:t>Maxwellovým</a:t>
            </a:r>
            <a:r>
              <a:rPr kumimoji="0" lang="sk-SK" sz="1800" b="0" i="0" u="none" strike="noStrike" kern="1200" cap="none" spc="0" normalizeH="0" baseline="0" noProof="0" dirty="0">
                <a:ln>
                  <a:noFill/>
                </a:ln>
                <a:solidFill>
                  <a:prstClr val="black"/>
                </a:solidFill>
                <a:effectLst/>
                <a:uLnTx/>
                <a:uFillTx/>
                <a:latin typeface="Calibri"/>
                <a:ea typeface="+mn-ea"/>
                <a:cs typeface="+mn-cs"/>
              </a:rPr>
              <a:t> rozdelením  dostaneme</a:t>
            </a:r>
          </a:p>
        </p:txBody>
      </p:sp>
      <p:pic>
        <p:nvPicPr>
          <p:cNvPr id="21" name="Picture 20"/>
          <p:cNvPicPr>
            <a:picLocks noChangeAspect="1"/>
          </p:cNvPicPr>
          <p:nvPr>
            <p:custDataLst>
              <p:tags r:id="rId7"/>
            </p:custDataLst>
          </p:nvPr>
        </p:nvPicPr>
        <p:blipFill>
          <a:blip r:embed="rId18" cstate="print">
            <a:extLst>
              <a:ext uri="{28A0092B-C50C-407E-A947-70E740481C1C}">
                <a14:useLocalDpi xmlns:a14="http://schemas.microsoft.com/office/drawing/2010/main" val="0"/>
              </a:ext>
            </a:extLst>
          </a:blip>
          <a:stretch>
            <a:fillRect/>
          </a:stretch>
        </p:blipFill>
        <p:spPr>
          <a:xfrm>
            <a:off x="2702792" y="6093296"/>
            <a:ext cx="3453384" cy="441960"/>
          </a:xfrm>
          <a:prstGeom prst="rect">
            <a:avLst/>
          </a:prstGeom>
        </p:spPr>
      </p:pic>
      <p:sp>
        <p:nvSpPr>
          <p:cNvPr id="19" name="Rectangle 18"/>
          <p:cNvSpPr/>
          <p:nvPr/>
        </p:nvSpPr>
        <p:spPr>
          <a:xfrm>
            <a:off x="2555776" y="5949280"/>
            <a:ext cx="3744416" cy="7200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203351759"/>
      </p:ext>
    </p:extLst>
  </p:cSld>
  <p:clrMapOvr>
    <a:masterClrMapping/>
  </p:clrMapOvr>
  <p:extLst mod="1"/>
</p:sld>
</file>

<file path=ppt/tags/tag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A'=\int_1^2 \delta A'=-\int_1^2 pdV&#10;\end{align*}&#10;\end{document}&#10;"/>
  <p:tag name="IGUANATEXSIZE" val="18"/>
</p:tagLst>
</file>

<file path=ppt/tags/tag1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10;\end{align*}&#10;\end{document}&#10;"/>
  <p:tag name="IGUANATEXSIZE" val="18"/>
</p:tagLst>
</file>

<file path=ppt/tags/tag10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delta Q = dE+pdV=C_VdT+N_AkdT=(C_V+N_Ak)dT&#10;\end{align*}&#10;\end{document}&#10;"/>
  <p:tag name="IGUANATEXSIZE" val="18"/>
</p:tagLst>
</file>

<file path=ppt/tags/tag10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C_p=C_V+N_Ak=C_V+R&#10;\end{align*}&#10;\end{document}&#10;"/>
  <p:tag name="IGUANATEXSIZE" val="18"/>
</p:tagLst>
</file>

<file path=ppt/tags/tag1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p_1,\!V_1&#10;\end{align*}&#10;\end{document}&#10;"/>
  <p:tag name="IGUANATEXSIZE" val="16"/>
</p:tagLst>
</file>

<file path=ppt/tags/tag1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p_2,\!V_2&#10;\end{align*}&#10;\end{document}&#10;"/>
  <p:tag name="IGUANATEXSIZE" val="16"/>
</p:tagLst>
</file>

<file path=ppt/tags/tag1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A'=\int_1^2 \delta A'=-\int_1^2 pdV&#10;\end{align*}&#10;\end{document}&#10;"/>
  <p:tag name="IGUANATEXSIZE" val="18"/>
</p:tagLst>
</file>

<file path=ppt/tags/tag1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Q_J=\int_1^2 \delta Q_J&#10;\end{align*}&#10;\end{document}&#10;"/>
  <p:tag name="IGUANATEXSIZE" val="18"/>
</p:tagLst>
</file>

<file path=ppt/tags/tag1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tilde A'=\int_1^2 \delta A'=-\int_1^2 pdV&#10;\end{align*}&#10;\end{document}&#10;"/>
  <p:tag name="IGUANATEXSIZE" val="18"/>
</p:tagLst>
</file>

<file path=ppt/tags/tag1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0;\tilde Q_J=\int_1^2 \delta Q_J&#10;\end{align*}&#10;\end{document}&#10;"/>
  <p:tag name="IGUANATEXSIZE" val="18"/>
</p:tagLst>
</file>

<file path=ppt/tags/tag1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0;\tilde A' \ne A'\;\;\;\;\;\tilde Q\ne Q&#10;\end{align*}&#10;\end{document}&#10;"/>
  <p:tag name="IGUANATEXSIZE" val="18"/>
</p:tagLst>
</file>

<file path=ppt/tags/tag1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tilde A'+ \tilde Q &#10;\color{Black} =&#10;\color{Green4}&#10;A+Q&#10;\end{align*}&#10;\end{document}&#10;"/>
  <p:tag name="IGUANATEXSIZE" val="18"/>
</p:tagLst>
</file>

<file path=ppt/tags/tag1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p&#10;\end{align*}&#10;\end{document}&#10;"/>
  <p:tag name="IGUANATEXSIZE" val="18"/>
</p:tagLst>
</file>

<file path=ppt/tags/tag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Q=\int_1^2 \delta Q&#10;\end{align*}&#10;\end{document}&#10;"/>
  <p:tag name="IGUANATEXSIZE" val="18"/>
</p:tagLst>
</file>

<file path=ppt/tags/tag2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10;\end{align*}&#10;\end{document}&#10;"/>
  <p:tag name="IGUANATEXSIZE" val="18"/>
</p:tagLst>
</file>

<file path=ppt/tags/tag2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p_1,\!V_1&#10;\end{align*}&#10;\end{document}&#10;"/>
  <p:tag name="IGUANATEXSIZE" val="16"/>
</p:tagLst>
</file>

<file path=ppt/tags/tag2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p_2,\!V_2&#10;\end{align*}&#10;\end{document}&#10;"/>
  <p:tag name="IGUANATEXSIZE" val="16"/>
</p:tagLst>
</file>

<file path=ppt/tags/tag2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tilde t&#10;\end{align*}&#10;\end{document}&#10;"/>
  <p:tag name="IGUANATEXSIZE" val="16"/>
</p:tagLst>
</file>

<file path=ppt/tags/tag2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S&#10;\end{align*}&#10;\end{document}&#10;"/>
  <p:tag name="IGUANATEXSIZE" val="20"/>
</p:tagLst>
</file>

<file path=ppt/tags/tag2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p&#10;\end{align*}&#10;\end{document}&#10;"/>
  <p:tag name="IGUANATEXSIZE" val="20"/>
</p:tagLst>
</file>

<file path=ppt/tags/tag2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t&#10;\end{align*}&#10;\end{document}&#10;"/>
  <p:tag name="IGUANATEXSIZE" val="20"/>
</p:tagLst>
</file>

<file path=ppt/tags/tag2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int_1^2 \delta A'&#10;\end{align*}&#10;\end{document}&#10;"/>
  <p:tag name="IGUANATEXSIZE" val="18"/>
</p:tagLst>
</file>

<file path=ppt/tags/tag2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0;\int_1^2 \delta Q_J&#10;\end{align*}&#10;\end{document}&#10;"/>
  <p:tag name="IGUANATEXSIZE" val="18"/>
</p:tagLst>
</file>

<file path=ppt/tags/tag2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0;\int_1^2 \delta Q_J+\int_1^2 \delta A'&#10;\end{align*}&#10;\end{document}&#10;"/>
  <p:tag name="IGUANATEXSIZE" val="18"/>
</p:tagLst>
</file>

<file path=ppt/tags/tag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A'=\int_1^2 \delta A'=-\int_1^2 pdV&#10;\end{align*}&#10;\end{document}&#10;"/>
  <p:tag name="IGUANATEXSIZE" val="18"/>
</p:tagLst>
</file>

<file path=ppt/tags/tag3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0;E_2-E_1=\int_1^2 \delta Q_J+\int_1^2 \delta A'&#10;\end{align*}&#10;\end{document}&#10;"/>
  <p:tag name="IGUANATEXSIZE" val="18"/>
</p:tagLst>
</file>

<file path=ppt/tags/tag3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p&#10;\end{align*}&#10;\end{document}&#10;"/>
  <p:tag name="IGUANATEXSIZE" val="18"/>
</p:tagLst>
</file>

<file path=ppt/tags/tag3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10;\end{align*}&#10;\end{document}&#10;"/>
  <p:tag name="IGUANATEXSIZE" val="18"/>
</p:tagLst>
</file>

<file path=ppt/tags/tag3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p_1,\!V_1&#10;\end{align*}&#10;\end{document}&#10;"/>
  <p:tag name="IGUANATEXSIZE" val="16"/>
</p:tagLst>
</file>

<file path=ppt/tags/tag3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p_2,\!V_2&#10;\end{align*}&#10;\end{document}&#10;"/>
  <p:tag name="IGUANATEXSIZE" val="16"/>
</p:tagLst>
</file>

<file path=ppt/tags/tag3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0;dE=\delta Q_J+\delta A'&#10;\end{align*}&#10;\end{document}&#10;"/>
  <p:tag name="IGUANATEXSIZE" val="18"/>
</p:tagLst>
</file>

<file path=ppt/tags/tag3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_x, v_y, v_z&#10;\end{align*}&#10;\end{document}&#10;"/>
  <p:tag name="IGUANATEXSIZE" val="18"/>
</p:tagLst>
</file>

<file path=ppt/tags/tag3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_x&#10;\end{align*}&#10;\end{document}&#10;"/>
  <p:tag name="IGUANATEXSIZE" val="18"/>
</p:tagLst>
</file>

<file path=ppt/tags/tag3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arrho(v_x)= \left(\frac{m}{2\pi kT}\right)^{1/2}\&#10;\exp\left(-\frac{mv_x^2}{2kT}\right)&#10;\end{align*}&#10;\end{document}&#10;"/>
  <p:tag name="IGUANATEXSIZE" val="18"/>
</p:tagLst>
</file>

<file path=ppt/tags/tag3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rho(x)=\frac{1}{\sqrt{2\pi\sigma^2}}\exp(-\frac{(x-\mu)^2}{2\sigma^2})&#10;\end{align*}&#10;\end{document}"/>
  <p:tag name="IGUANATEXSIZE" val="18"/>
</p:tagLst>
</file>

<file path=ppt/tags/tag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Q_J=\int_1^2 \delta Q_J&#10;\end{align*}&#10;\end{document}&#10;"/>
  <p:tag name="IGUANATEXSIZE" val="18"/>
</p:tagLst>
</file>

<file path=ppt/tags/tag4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overline x=\int_{-\infty}^{\infty}x\rho(x) dx = \mu&#10;\end{align*}&#10;\end{document}"/>
  <p:tag name="IGUANATEXSIZE" val="16"/>
</p:tagLst>
</file>

<file path=ppt/tags/tag4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overline{(x-\overline x)^2}=&#10;\int_{-\infty}^{\infty}(x-\overline x)^2\rho(x) dx=\sigma^2&#10;\end{align*}&#10;\end{document}"/>
  <p:tag name="IGUANATEXSIZE" val="16"/>
</p:tagLst>
</file>

<file path=ppt/tags/tag4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overline v_x=0\;\;\;\;\;\;\overline v_x^2=\frac{kT}{m}\implies&#10;\overline {\frac{1}{2}mv_x^2}=\frac{1}{2}kT&#10;\end{align*}&#10;\end{document}"/>
  <p:tag name="IGUANATEXSIZE" val="16"/>
</p:tagLst>
</file>

<file path=ppt/tags/tag4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arrho(v_x)= \left(\frac{m}{2\pi kT}\right)^{1/2}\&#10;\exp\left(-\frac{mv_x^2}{2kT}\right)&#10;\end{align*}&#10;\end{document}&#10;"/>
  <p:tag name="IGUANATEXSIZE" val="18"/>
</p:tagLst>
</file>

<file path=ppt/tags/tag4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arrho(v_y)= \left(\frac{m}{2\pi kT}\right)^{1/2}\&#10;\exp\left(-\frac{mv_y^2}{2kT}\right)&#10;\end{align*}&#10;\end{document}&#10;"/>
  <p:tag name="IGUANATEXSIZE" val="18"/>
</p:tagLst>
</file>

<file path=ppt/tags/tag4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arrho(v_z)= \left(\frac{m}{2\pi kT}\right)^{1/2}\&#10;\exp\left(-\frac{mv_z^2}{2kT}\right)&#10;\end{align*}&#10;\end{document}&#10;"/>
  <p:tag name="IGUANATEXSIZE" val="18"/>
</p:tagLst>
</file>

<file path=ppt/tags/tag4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overline{\frac{1}{2}mv^2}=\frac{3}{2} kT&#10;\end{align*}&#10;\end{document}&#10;"/>
  <p:tag name="IGUANATEXSIZE" val="18"/>
</p:tagLst>
</file>

<file path=ppt/tags/tag4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overline v_x^2=\overline v_y^2=\overline v_z^2=\frac{kT}{m}&#10;\end{align*}&#10;\end{document}"/>
  <p:tag name="IGUANATEXSIZE" val="16"/>
</p:tagLst>
</file>

<file path=ppt/tags/tag4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rho(v_x)&#10;\end{align*}&#10;\end{document}"/>
  <p:tag name="IGUANATEXSIZE" val="16"/>
</p:tagLst>
</file>

<file path=ppt/tags/tag4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overline{v_x}=0&#10;\end{align*}&#10;\end{document}"/>
  <p:tag name="IGUANATEXSIZE" val="16"/>
</p:tagLst>
</file>

<file path=ppt/tags/tag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tilde t&#10;\end{align*}&#10;\end{document}&#10;"/>
  <p:tag name="IGUANATEXSIZE" val="16"/>
</p:tagLst>
</file>

<file path=ppt/tags/tag5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rho(v_x)=\rho(-v_x)&#10;\end{align*}&#10;\end{document}"/>
  <p:tag name="IGUANATEXSIZE" val="16"/>
</p:tagLst>
</file>

<file path=ppt/tags/tag5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rho(v_x)&#10;\end{align*}&#10;\end{document}"/>
  <p:tag name="IGUANATEXSIZE" val="16"/>
</p:tagLst>
</file>

<file path=ppt/tags/tag5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arrho(v_x)= C \exp(-\alpha v_x^2)&#10;\end{align*}&#10;\end{document}&#10;"/>
  <p:tag name="IGUANATEXSIZE" val="18"/>
</p:tagLst>
</file>

<file path=ppt/tags/tag5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overline v_x^2=\frac{kT}{m}&#10;\end{align*}&#10;\end{document}"/>
  <p:tag name="IGUANATEXSIZE" val="16"/>
</p:tagLst>
</file>

<file path=ppt/tags/tag5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arrho(v_x)= \left(\frac{m}{2\pi kT}\right)^{1/2}\&#10;\exp\left(-\frac{mv_x^2}{2kT}\right)&#10;\end{align*}&#10;\end{document}&#10;"/>
  <p:tag name="IGUANATEXSIZE" val="18"/>
</p:tagLst>
</file>

<file path=ppt/tags/tag5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overline v_x^2=\frac{kT}{m}&#10;\end{align*}&#10;\end{document}"/>
  <p:tag name="IGUANATEXSIZE" val="16"/>
</p:tagLst>
</file>

<file path=ppt/tags/tag5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v_x \tau&#10;\end{align*}&#10;\end{document}"/>
  <p:tag name="IGUANATEXSIZE" val="16"/>
</p:tagLst>
</file>

<file path=ppt/tags/tag5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S&#10;\end{align*}&#10;\end{document}"/>
  <p:tag name="IGUANATEXSIZE" val="16"/>
</p:tagLst>
</file>

<file path=ppt/tags/tag5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nSv_x \tau&#10;\end{align*}&#10;\end{document}"/>
  <p:tag name="IGUANATEXSIZE" val="16"/>
</p:tagLst>
</file>

<file path=ppt/tags/tag5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2mnSv_x^2 \tau&#10;\end{align*}&#10;\end{document}"/>
  <p:tag name="IGUANATEXSIZE" val="16"/>
</p:tagLst>
</file>

<file path=ppt/tags/tag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S&#10;\end{align*}&#10;\end{document}&#10;"/>
  <p:tag name="IGUANATEXSIZE" val="20"/>
</p:tagLst>
</file>

<file path=ppt/tags/tag6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F=2mnSv_x^2&#10;\end{align*}&#10;\end{document}"/>
  <p:tag name="IGUANATEXSIZE" val="16"/>
</p:tagLst>
</file>

<file path=ppt/tags/tag6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p=2mnv_x^2&#10;\end{align*}&#10;\end{document}"/>
  <p:tag name="IGUANATEXSIZE" val="16"/>
</p:tagLst>
</file>

<file path=ppt/tags/tag6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vec v&#10;\end{align*}&#10;\end{document}"/>
  <p:tag name="IGUANATEXSIZE" val="16"/>
</p:tagLst>
</file>

<file path=ppt/tags/tag6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Delta p_x=-2mv_x&#10;\end{align*}&#10;\end{document}"/>
  <p:tag name="IGUANATEXSIZE" val="16"/>
</p:tagLst>
</file>

<file path=ppt/tags/tag6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vec v&#10;\end{align*}&#10;\end{document}"/>
  <p:tag name="IGUANATEXSIZE" val="16"/>
</p:tagLst>
</file>

<file path=ppt/tags/tag6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v_x \tau&#10;\end{align*}&#10;\end{document}"/>
  <p:tag name="IGUANATEXSIZE" val="16"/>
</p:tagLst>
</file>

<file path=ppt/tags/tag6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v_x \tau&#10;\end{align*}&#10;\end{document}"/>
  <p:tag name="IGUANATEXSIZE" val="16"/>
</p:tagLst>
</file>

<file path=ppt/tags/tag6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S&#10;\end{align*}&#10;\end{document}"/>
  <p:tag name="IGUANATEXSIZE" val="16"/>
</p:tagLst>
</file>

<file path=ppt/tags/tag6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vec v&#10;\end{align*}&#10;\end{document}"/>
  <p:tag name="IGUANATEXSIZE" val="16"/>
</p:tagLst>
</file>

<file path=ppt/tags/tag6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p=2mnv_x^2&#10;\end{align*}&#10;\end{document}"/>
  <p:tag name="IGUANATEXSIZE" val="16"/>
</p:tagLst>
</file>

<file path=ppt/tags/tag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p&#10;\end{align*}&#10;\end{document}&#10;"/>
  <p:tag name="IGUANATEXSIZE" val="20"/>
</p:tagLst>
</file>

<file path=ppt/tags/tag7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p=2mn\overline{v_x^2}&#10;\end{align*}&#10;\end{document}"/>
  <p:tag name="IGUANATEXSIZE" val="16"/>
</p:tagLst>
</file>

<file path=ppt/tags/tag7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overline{v_x^2}&#10;\end{align*}&#10;\end{document}"/>
  <p:tag name="IGUANATEXSIZE" val="16"/>
</p:tagLst>
</file>

<file path=ppt/tags/tag7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v_x&lt;0&#10;\end{align*}&#10;\end{document}"/>
  <p:tag name="IGUANATEXSIZE" val="16"/>
</p:tagLst>
</file>

<file path=ppt/tags/tag7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p=mn\overline{v_x^2}&#10;\end{align*}&#10;\end{document}"/>
  <p:tag name="IGUANATEXSIZE" val="16"/>
</p:tagLst>
</file>

<file path=ppt/tags/tag7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pV=mN\overline{v_x^2}&#10;\end{align*}&#10;\end{document}"/>
  <p:tag name="IGUANATEXSIZE" val="16"/>
</p:tagLst>
</file>

<file path=ppt/tags/tag7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m\overline{v_x^2}=\frac{1}{3}m\overline{v^2}=&#10;\frac{2}{3}\frac{1}{2}m\overline{v^2}=kT\implies &#10;\frac{1}{2}m\overline{v^2}=\frac{3}{2}kT&#10;\end{align*}&#10;\end{document}"/>
  <p:tag name="IGUANATEXSIZE" val="16"/>
</p:tagLst>
</file>

<file path=ppt/tags/tag7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pV = NkT&#10;\end{align*}&#10;\end{document}&#10;"/>
  <p:tag name="IGUANATEXSIZE" val="18"/>
</p:tagLst>
</file>

<file path=ppt/tags/tag7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frac{1}{2}m\overline{v^2}=\frac{3}{2}kT&#10;\end{align*}&#10;\end{document}"/>
  <p:tag name="IGUANATEXSIZE" val="18"/>
</p:tagLst>
</file>

<file path=ppt/tags/tag7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p=mn\overline{v_x^2}&#10;\end{align*}&#10;\end{document}"/>
  <p:tag name="IGUANATEXSIZE" val="18"/>
</p:tagLst>
</file>

<file path=ppt/tags/tag7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E=\frac{3}{2}NkT&#10;\end{align*}&#10;\end{document}"/>
  <p:tag name="IGUANATEXSIZE" val="18"/>
</p:tagLst>
</file>

<file path=ppt/tags/tag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t&#10;\end{align*}&#10;\end{document}&#10;"/>
  <p:tag name="IGUANATEXSIZE" val="20"/>
</p:tagLst>
</file>

<file path=ppt/tags/tag8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E=\frac{5}{2}NkT&#10;\end{align*}&#10;\end{document}"/>
  <p:tag name="IGUANATEXSIZE" val="18"/>
</p:tagLst>
</file>

<file path=ppt/tags/tag8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E=\frac{6}{2}NkT&#10;\end{align*}&#10;\end{document}"/>
  <p:tag name="IGUANATEXSIZE" val="18"/>
</p:tagLst>
</file>

<file path=ppt/tags/tag8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E=\frac{f}{2}NkT&#10;\end{align*}&#10;\end{document}"/>
  <p:tag name="IGUANATEXSIZE" val="18"/>
</p:tagLst>
</file>

<file path=ppt/tags/tag8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pV = N_AkT=RT&#10;\end{align*}&#10;\end{document}&#10;"/>
  <p:tag name="IGUANATEXSIZE" val="18"/>
</p:tagLst>
</file>

<file path=ppt/tags/tag8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R = N_Ak&#10;\end{align*}&#10;\end{document}&#10;"/>
  <p:tag name="IGUANATEXSIZE" val="18"/>
</p:tagLst>
</file>

<file path=ppt/tags/tag8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delta A = pdV= 0&#10;\end{align*}&#10;\end{document}&#10;"/>
  <p:tag name="IGUANATEXSIZE" val="18"/>
</p:tagLst>
</file>

<file path=ppt/tags/tag8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dE=\delta Q&#10;\end{align*}&#10;\end{document}&#10;"/>
  <p:tag name="IGUANATEXSIZE" val="18"/>
</p:tagLst>
</file>

<file path=ppt/tags/tag8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E=\frac{f}{2}NkT&#10;\end{align*}&#10;\end{document}"/>
  <p:tag name="IGUANATEXSIZE" val="18"/>
</p:tagLst>
</file>

<file path=ppt/tags/tag8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dE=\frac{f}{2}NkdT&#10;\end{align*}&#10;\end{document}"/>
  <p:tag name="IGUANATEXSIZE" val="18"/>
</p:tagLst>
</file>

<file path=ppt/tags/tag8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delta Q=\frac{f}{2}NkdT&#10;\end{align*}&#10;\end{document}"/>
  <p:tag name="IGUANATEXSIZE" val="18"/>
</p:tagLst>
</file>

<file path=ppt/tags/tag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p&#10;\end{align*}&#10;\end{document}&#10;"/>
  <p:tag name="IGUANATEXSIZE" val="18"/>
</p:tagLst>
</file>

<file path=ppt/tags/tag9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delta Q=\frac{f}{2}NkdT&#10;\end{align*}&#10;\end{document}"/>
  <p:tag name="IGUANATEXSIZE" val="18"/>
</p:tagLst>
</file>

<file path=ppt/tags/tag9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delta Q=\frac{f}{2}NkdT=\frac{f}{2}\frac{m}{M}N_AkdT&#10;\end{align*}&#10;\end{document}"/>
  <p:tag name="IGUANATEXSIZE" val="18"/>
</p:tagLst>
</file>

<file path=ppt/tags/tag9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c_V=\frac{f}{2}\frac{1}{M}N_Ak&#10;\end{align*}&#10;\end{document}"/>
  <p:tag name="IGUANATEXSIZE" val="18"/>
</p:tagLst>
</file>

<file path=ppt/tags/tag9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C_V=\frac{f}{2}N_Ak&#10;\end{align*}&#10;\end{document}"/>
  <p:tag name="IGUANATEXSIZE" val="18"/>
</p:tagLst>
</file>

<file path=ppt/tags/tag9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E=\frac{f}{2}NkT&#10;\end{align*}&#10;\end{document}"/>
  <p:tag name="IGUANATEXSIZE" val="18"/>
</p:tagLst>
</file>

<file path=ppt/tags/tag9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C_V=\frac{f}{2}N_Ak&#10;\end{align*}&#10;\end{document}"/>
  <p:tag name="IGUANATEXSIZE" val="18"/>
</p:tagLst>
</file>

<file path=ppt/tags/tag9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E=\frac{N}{N_A}C_VT&#10;\end{align*}&#10;\end{document}"/>
  <p:tag name="IGUANATEXSIZE" val="18"/>
</p:tagLst>
</file>

<file path=ppt/tags/tag9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dE=\delta Q-\delta A=\delta Q - pdV&#10;\end{align*}&#10;\end{document}&#10;"/>
  <p:tag name="IGUANATEXSIZE" val="18"/>
</p:tagLst>
</file>

<file path=ppt/tags/tag9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pV = N_AkT&#10;\end{align*}&#10;\end{document}&#10;"/>
  <p:tag name="IGUANATEXSIZE" val="18"/>
</p:tagLst>
</file>

<file path=ppt/tags/tag9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pdV = N_AkdT&#10;\end{align*}&#10;\end{document}&#10;"/>
  <p:tag name="IGUANATEXSIZE" val="18"/>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MyblankCalibri</Template>
  <TotalTime>425</TotalTime>
  <Words>2334</Words>
  <Application>Microsoft Office PowerPoint</Application>
  <PresentationFormat>On-screen Show (4:3)</PresentationFormat>
  <Paragraphs>174</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Cambria Math</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Vladimír Černý</dc:creator>
  <cp:lastModifiedBy>Vladimir Cerny</cp:lastModifiedBy>
  <cp:revision>21</cp:revision>
  <dcterms:created xsi:type="dcterms:W3CDTF">2018-03-19T12:25:00Z</dcterms:created>
  <dcterms:modified xsi:type="dcterms:W3CDTF">2019-04-17T10:48:51Z</dcterms:modified>
</cp:coreProperties>
</file>