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56" r:id="rId3"/>
  </p:sldMasterIdLst>
  <p:notesMasterIdLst>
    <p:notesMasterId r:id="rId22"/>
  </p:notesMasterIdLst>
  <p:sldIdLst>
    <p:sldId id="326" r:id="rId4"/>
    <p:sldId id="327" r:id="rId5"/>
    <p:sldId id="328" r:id="rId6"/>
    <p:sldId id="373" r:id="rId7"/>
    <p:sldId id="374" r:id="rId8"/>
    <p:sldId id="375" r:id="rId9"/>
    <p:sldId id="376" r:id="rId10"/>
    <p:sldId id="418" r:id="rId11"/>
    <p:sldId id="419" r:id="rId12"/>
    <p:sldId id="258" r:id="rId13"/>
    <p:sldId id="259" r:id="rId14"/>
    <p:sldId id="261" r:id="rId15"/>
    <p:sldId id="262" r:id="rId16"/>
    <p:sldId id="263" r:id="rId17"/>
    <p:sldId id="278" r:id="rId18"/>
    <p:sldId id="377" r:id="rId19"/>
    <p:sldId id="264" r:id="rId20"/>
    <p:sldId id="260" r:id="rId2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1206" y="90"/>
      </p:cViewPr>
      <p:guideLst/>
    </p:cSldViewPr>
  </p:slideViewPr>
  <p:notesTextViewPr>
    <p:cViewPr>
      <p:scale>
        <a:sx n="1" d="1"/>
        <a:sy n="1" d="1"/>
      </p:scale>
      <p:origin x="0" y="0"/>
    </p:cViewPr>
  </p:notesTextViewPr>
  <p:sorterViewPr>
    <p:cViewPr>
      <p:scale>
        <a:sx n="110" d="100"/>
        <a:sy n="110" d="100"/>
      </p:scale>
      <p:origin x="0" y="-2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5/7/2019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109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2517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01601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9607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272572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980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7.5.2019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75579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7.5.2019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17211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7.5.2019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9041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7.5.2019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98169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7.5.2019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988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69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7.5.2019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904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92648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74210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60469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36345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12756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7.5.2019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05958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7.5.2019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54908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7.5.2019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89192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7.5.2019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851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48356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7.5.2019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25714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7.5.2019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44171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92917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7.5.2019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9724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7.5.2019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9836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7.5.2019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4445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7.5.2019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62750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7.5.2019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2698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7.5.2019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7639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7.5.2019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8924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7.5.2019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467386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7.5.2019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4379328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7.5.2019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0104772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6.png"/><Relationship Id="rId4" Type="http://schemas.openxmlformats.org/officeDocument/2006/relationships/image" Target="../media/image25.tmp"/></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xml"/><Relationship Id="rId7" Type="http://schemas.openxmlformats.org/officeDocument/2006/relationships/image" Target="../media/image470.png"/><Relationship Id="rId2" Type="http://schemas.openxmlformats.org/officeDocument/2006/relationships/tags" Target="../tags/tag4.xml"/><Relationship Id="rId1" Type="http://schemas.openxmlformats.org/officeDocument/2006/relationships/tags" Target="../tags/tag3.xml"/><Relationship Id="rId11"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20.png"/></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581.png"/><Relationship Id="rId2" Type="http://schemas.openxmlformats.org/officeDocument/2006/relationships/image" Target="../media/image550.png"/><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 Id="rId6" Type="http://schemas.openxmlformats.org/officeDocument/2006/relationships/image" Target="../media/image611.png"/><Relationship Id="rId5" Type="http://schemas.openxmlformats.org/officeDocument/2006/relationships/image" Target="../media/image6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7" Type="http://schemas.openxmlformats.org/officeDocument/2006/relationships/image" Target="../media/image19.tmp"/><Relationship Id="rId2" Type="http://schemas.openxmlformats.org/officeDocument/2006/relationships/image" Target="../media/image14.tmp"/><Relationship Id="rId1" Type="http://schemas.openxmlformats.org/officeDocument/2006/relationships/slideLayout" Target="../slideLayouts/slideLayout29.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6141" y="361740"/>
            <a:ext cx="67223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Modelový príklad: hracia kocka</a:t>
            </a:r>
          </a:p>
        </p:txBody>
      </p:sp>
      <mc:AlternateContent xmlns:mc="http://schemas.openxmlformats.org/markup-compatibility/2006" xmlns:a14="http://schemas.microsoft.com/office/drawing/2010/main">
        <mc:Choice Requires="a14">
          <p:sp>
            <p:nvSpPr>
              <p:cNvPr id="3" name="TextBox 2"/>
              <p:cNvSpPr txBox="1"/>
              <p:nvPr/>
            </p:nvSpPr>
            <p:spPr>
              <a:xfrm>
                <a:off x="291403" y="1145512"/>
                <a:ext cx="8279841"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nulovú hypotézu: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Pravdepodobnosť, že pri hode kockou padne 6 je 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toto falzifikuje? Urobím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hodov a zistím koľkokrát padlo číslo 6, označím to ako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6</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Vypočítam náhodnú hodnotu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pozorovanú odchýlku od teoreticky očakávanej   hodnoty 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veľké počty pokusov možno považovať veličinu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za spojitú náhodnú veličinu, takže potrebujem vypočítať hustotu pravdepodobnosti pozorovať odchýlku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pokusoch za predpokladu, že platí nulová hypotéza (prezumpcia nevinu), teda že skutočná hodnota pravdepodobnosti je naozaj 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diskrétnu hodnotu pravdepodobnosti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6</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platí (binomické rozdelenie)</a:t>
                </a:r>
              </a:p>
            </p:txBody>
          </p:sp>
        </mc:Choice>
        <mc:Fallback xmlns="">
          <p:sp>
            <p:nvSpPr>
              <p:cNvPr id="3" name="TextBox 2"/>
              <p:cNvSpPr txBox="1">
                <a:spLocks noRot="1" noChangeAspect="1" noMove="1" noResize="1" noEditPoints="1" noAdjustHandles="1" noChangeArrowheads="1" noChangeShapeType="1" noTextEdit="1"/>
              </p:cNvSpPr>
              <p:nvPr/>
            </p:nvSpPr>
            <p:spPr>
              <a:xfrm>
                <a:off x="291403" y="1145512"/>
                <a:ext cx="8279841" cy="4801314"/>
              </a:xfrm>
              <a:prstGeom prst="rect">
                <a:avLst/>
              </a:prstGeom>
              <a:blipFill rotWithShape="0">
                <a:blip r:embed="rId6"/>
                <a:stretch>
                  <a:fillRect l="-663" t="-761" b="-1015"/>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95078" y="2812178"/>
            <a:ext cx="1322070" cy="523875"/>
          </a:xfrm>
          <a:prstGeom prst="rect">
            <a:avLst/>
          </a:prstGeom>
        </p:spPr>
      </p:pic>
      <p:pic>
        <p:nvPicPr>
          <p:cNvPr id="6" name="Picture 5">
            <a:extLst>
              <a:ext uri="{FF2B5EF4-FFF2-40B4-BE49-F238E27FC236}">
                <a16:creationId xmlns:a16="http://schemas.microsoft.com/office/drawing/2014/main" id="{947E2226-FBAF-4F6A-BEC5-934CBBCFC964}"/>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950247" y="5815765"/>
            <a:ext cx="3354857" cy="600000"/>
          </a:xfrm>
          <a:prstGeom prst="rect">
            <a:avLst/>
          </a:prstGeom>
        </p:spPr>
      </p:pic>
    </p:spTree>
    <p:extLst>
      <p:ext uri="{BB962C8B-B14F-4D97-AF65-F5344CB8AC3E}">
        <p14:creationId xmlns:p14="http://schemas.microsoft.com/office/powerpoint/2010/main" val="2357704124"/>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5415" y="2522136"/>
            <a:ext cx="65113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Elementy špeciálnej teórie relativity</a:t>
            </a:r>
          </a:p>
        </p:txBody>
      </p:sp>
    </p:spTree>
    <p:extLst>
      <p:ext uri="{BB962C8B-B14F-4D97-AF65-F5344CB8AC3E}">
        <p14:creationId xmlns:p14="http://schemas.microsoft.com/office/powerpoint/2010/main" val="3173719154"/>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563" y="1245996"/>
            <a:ext cx="794824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Experimentálny fakt: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Rýchlosť svetelného lúča je voči ľubovoľnej </a:t>
            </a:r>
            <a:r>
              <a:rPr kumimoji="0" lang="sk-SK"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inerciálnej</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súradnicovej sústave rovnaká a je </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299 792 458 kms</a:t>
            </a:r>
            <a:r>
              <a:rPr kumimoji="0" lang="sk-SK" sz="1800" b="1" i="0"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descr="http://info.orschelnfarmhome.com/Portals/92432/images/mounted%20shooter%20girl.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29422" y="3337560"/>
            <a:ext cx="3687233" cy="2953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info.orschelnfarmhome.com/Portals/92432/images/mounted%20shooter%20girl.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04245" y="3358587"/>
            <a:ext cx="3687233" cy="29539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2.gstatic.com/images?q=tbn:ANd9GcR0ELAa95-7alzXE23NHDjaYvfH5lA9JYhF86EvdWvQTNoT8eW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470775" y="3922776"/>
            <a:ext cx="534668" cy="26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329658"/>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nfo.orschelnfarmhome.com/Portals/92432/images/mounted%20shooter%20girl.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5785" y="2050647"/>
            <a:ext cx="3687233" cy="2953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encrypted-tbn2.gstatic.com/images?q=tbn:ANd9GcR0ELAa95-7alzXE23NHDjaYvfH5lA9JYhF86EvdWvQTNoT8eW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92315" y="2614836"/>
            <a:ext cx="534668" cy="2673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3680679" y="2651760"/>
            <a:ext cx="4503201" cy="7845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94176" y="2752344"/>
            <a:ext cx="4507992" cy="182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18888" y="2185416"/>
            <a:ext cx="45719" cy="1216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623048" y="2154936"/>
            <a:ext cx="45719" cy="1216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utoShape 2" descr="data:image/jpeg;base64,/9j/4AAQSkZJRgABAQAAAQABAAD/2wCEAAkGBxISEhUSExIVFRUXGB0aGBcXFxgYGhgYGhoXHRobGxoYHiggGh4xGxgWITEhJSktLi4uGiA1ODMtNygtMCsBCgoKDg0OFxAQFy0lHR83LS03LS8vLTctNy0tLS0tLystKy0rListKysuLS0tKy0tLSsrKysuLS0tLy0tNS0tLf/AABEIAOEA4QMBIgACEQEDEQH/xAAcAAEAAgMBAQEAAAAAAAAAAAAABQYDBAcCAQj/xABKEAACAQIEAgYGBQoDBgcBAAABAgMAEQQFEiExQQYTIlFhcQcyQoGRoRQjUmKxM1NygpKywcLR8ENjohU0dIOj4SQ1VHOTw/El/8QAGAEBAQEBAQAAAAAAAAAAAAAAAAECAwT/xAAmEQEBAAICAQMCBwAAAAAAAAAAAQIRITEDEkFRBHETIjJhgZGS/9oADAMBAAIRAxEAPwDuNKUoFKUoFKUoFKUoFKUoFKVFdIcb1cdrldQJZgbFY1F3IPI7qoPIsDyoNPPOk0cKkhlVQba2BN2vbSiCxc8r3AB5k3FQceKzDEdqLCyaTwkxMxiuO8RxEEDzWvfRzAqYzmmKS9lLQR22ghANiqn2yLm/IEDvvuJ04DKXXDvp0s9yyg6UAJNr9xG1BoyTZjAdUmEdl5vhpzIR/wAuUnV7lNTGR9KEmW5YMoOkuAUKHhaVDupvtqG1+OmtMdO16tZjh30MgkB1LfQbWNu/cbVgz/BLLEMzwiWlUXdLfl4xcOrqNmYC9jztbgdqLvSoTovmKyxgKbrpV0JN/q2vYX56SCt+4A86m6gUpSgUpSgUpSgUpSgUpSgUpSgUpSgUpSgUpSgUpSgUpSgVRfSa56iYA2ukaX7g7vq/dX4VeqqvTvLDPEyD/FjKA90i9pPl1g87d9BKdI4wuCnUCwELADuAU2rnGW/7sf8Ahp/3I6vODxxx+WsUt1rxMjLe2mULZlPdv8iDXNBm/UxNE0MxkEUsRUKCQ7BVta/Iqb0G43/l8X/Bp/8AXXSOhovgoge5v3mrkmHzkPhUgEUodYEiIK+2NPK997bV1HD4v6BlweYaWRT2bgkuzHQm2xJLAVREej5tIVBwSXExD9BXXT+786vlVDoFl7Rxpr9ZULP4yzEO3wCr+3VvqBSlKBSlKBSlKBSlKBSlKBSlKBSlKBSlKBSlKCoZx0rvKMPAQt5OqadhdEffa3M3Fu65tcVCriJsHietd3ksbSaiTqjJ3IXgCOO3dW502yhY5DLb6mayyW9mT2XHdvb3gVijc4rDnVviMP2ZPvi3ZfyI3qjoEUgYBlIIIuCOBBr1VP6DZna+EY8AWiJ+xftJ5gn4Hwq4VArDi8OJFKNex5jYgjgQeRBsRWalBQcTgsTg8QZsOFLP+VgPZjxFvbjPsSW5WJ2t2hYiOyrEmTHxSFGjLSSko3rKexcG1dJxAjYFX0kHiDY/KuU5xnMWDxjNold0eQqioxWzabXa3cOFUY8dNozHFvpLacRA2leLWUmwvz5VYUw+Jx06yYhQug3jwwJZIzyknba7WOy2B5AAXaqtlmZxYrF6wk0ck00TMrKwWybHSwGxsb8eVdhw6xqNKaVHcLD5UDBYURoFBueJY8WY8WPjes9KVApSq90xzQxxiFDaSa4B+yg9d/DY7eJoM+F6UYV5DHr0m5ClhZX0mx0Mdm3qarmmX4dEgM7ID1o6uBWF7RA7vY82IvfutVn6C9aYCzuWjLfVatzoAsTfiQTe1+XnQWSlKUClKUClKUClKUClKUClKUClKUGvmGDSaN4nF1cWP9+e9crlxsuCxKp1bPMt42WxCSw+yxfgLbG/K5rrlRHSfLxNCRcB17UZP2hyPgeB8DQc/wALFLhsauInYPp+sVEB6sROul2TmzKTY37/ABrp5xiWDBgQRcEcCD41yfE5fiMUFjxLiOGMnSkLkuwIIIaYW7JB9VR3bmrCcYECpw0gBUXchQLAAchbvtVFskzLu/v41gfGDiTt4naq1LJLp1OyYdDwZyLnyvxPgATXxcAGGpkmk+9MepX/AKvat5LQTcmdwLxkT3G/yW9a8nSDDHidX/Lc/itRLTRJxkwkXgFkxB+N4x8jXj/bWHHHE/s4eMD/AFE0EzH0gwwNx2fHqmH4LWxHnkDcJF9/Z/etVe/23hzwxP7WHjI/0kV7XERPwlwkngySYc/tXkHyoLQmMHEHbwO3yrYjzLv3/vwqpHAKBqVJY/vQMJl/6XbI/Vr7E8tiUdMQo46TZh4G3A+BF6C8RYpW51zXpAXnxM0qdvDgASi4DdVH6/VsbCzdoWPEcDuKlYMy32JVvsnY/Dg3uqEfLJEuuHlVYncM8Mt9FwSQEcXaNdRB0WK9kCwoNrD4pcynEUd1UDtKQVaKIWuCp9UnYDzrpccYUBVFgBYAcgOFaGQ4NIoVRSCbXZubMdyx99SNQKUpQKUpQKUpQKUpQKUpQKUpQKUrFiJgovQecXiljFyaqWZ5g8t7nSg43228f6fjW3mc2xdzZR+PlzNQ8tuzJKpNz9VCCLuRzJ4ADa7HYfjRjRCyl9QiiHGRtib7AKOVzw5n5V9kxCQrcfUL9twGnbxVGusY7i9zxuoqIzfpBoYWtLPvoCjsRcrRg8DbYyHc3PAGwruOZ9LzSK07oCxReAt4nifn4VdJan36Rkm+FjsT/jSEu5/Xa59y7DlaoySd5m7crSNzC7+HHl8a2MPhVkhjnDdYraWCDg6H1lCcWIBOxv2gBtVjhyaRnR0QJpDL2+atb2VO3aVTuRzFheqzuqvh8CzMwEQGm1+sbfcAggKGuPfyNe/oknVySWQdX1m1ib9XfnfmAD76vEHR3tmRpH1MqqQulFspYjkW9tvaqKzTqYZvoww082oK8xR7hFlbQCyswL3INwoOwpauMm5tW4sPI0Cz2TtKrBbH2rWF7+PdXrFYJ0K6owdTaRobtE2J4MALWUn1uVT2TTYbES/RVgmjS0hicydiQYeVY30qr6ks9ragL2qcxHR27Kwke6ElQ2l1uQV3uNR2J9ocakvBlJ6rqcKGszRMLSNEx4ajpvbx4HiOBqUXO3JH0iPrCOEikxyjydLN86mMRk0gkMjIHGjSNGxFzdzpc73sm1/Z51ANl6gSy6uqVSeyRYKibFnjO4uQzbWNivjVTlNxYlJl/wDULz2VMQvjpWyS2520nwY18ZCF1q3WxXI1r6ykcVYHe45g7iqflmKMscc4R4i+6E8xfYgjv4gGxqewObNruxCSkAa7XSUDgsq+0O47EX2PGppZVgyzHtHYqdSHu/h/SrdgsYsguDVHiIbU8S6XX8rATfbkyn2lPJh5GxBFS2WTDZ0O3Mcwe49xqKtdKw4acMPGs1RSlKUClKUClKUClKUClKUHl2sLmovEyjdmNgNzfgAKyZpiwthf+/7/ABqBx83XMIQbIBrlbgAo3AJ5DmfdVGljcapH0iQEoDphi4GRz/2uSfZUE8qqOd50+sop1zybEjYKo9kfZjW/v8Sa+dIekAa84B020YdLWOkkWNvtMbE+GkcjWlk2VO+oFvrGt1rjex4iNb8gDvw4+O1jNumTKsENYW5u/GXh1jDiiH2drnyBtexIs+S5U12SO3VX7LkXte+pFB2cX4NewuRY2rLk2WmdQJEUIp3tuJCp2K8wnzuLcBdrphsOFttVRRcix2Hw0OIaLAypDh+tBkBi+saKQowUa9e7arXAHlVyyfENLHreB4De2hzGxt33jZh877Vzybo7I0uJ0ZfIo6rFCYa7DEmSdHi0Pe7EqHIFhp1Wq39AsEYo57QNBG+Id4YnAUrGQo9UE6bsGNvGoqyBa5/01yOaTGdYmHkkLxwLDKhsIZI59TlzqGkaDxN+Yq9PiCTpTfezEEXBt3Ha3Dc9/OorpBiGw0IlZessCr9oLsed2Bu5ICqABdmA2HARXeiOVYhMYnWQOiQLjAZGtocz4pZI9BB7XYuT3Wsav2mqz0fx/Xlo0UoUj7OprnRqdFZtIFnLRtcb7DjU+uIINn2FwATa5J8BsR4jx2FIt4rKUqjQ4mPM5cRhJo8KY1MqaROTiLIwTUYwoKKe8Hu76v1qpeUZDiFx4leCGOOL6RaSMi8vXujLdOIIAOok7kbURr5xlDKqxsF6geswFiFHqoyjZV4XcbWFrDjVezCAI5TdkAuzcervawY89t78VAudiDXVZYwaqmcZcYFYxoChN7HYRljuxP5vmeYtttwqWKxhcW6Mo16XX8nJxtfirD2kPNb72HAgEWXB40G+IjW1jpnhBvpPeO8b3VrbjbvtWcZl5isjnUDsGtazG50i3AfZ8rd1ecBmbQSCSxbSNMi/nIj/ADA9oeItwY1LFldPwswIDobgi4PeKlY3uLiqfl+IETBVYNDKOsiYbixF9vAg3qfyzGBja/8Af9/wqNJOlKVApSlApSlApSlArzI1gTXqoHptmf0fCSSX3tZf0mIVfm1/dQVDHZ312JYL6qki/eq8T7zw8xWv0oxRjgTDD8piSWl8IhxHvNh+iGrS6D4UyG59prfqpufiSP2TVd6U5yZJcVil3u3UwD7q9kAeZu365qjVOIMkjzhGdYbpEii5aS3aYDnZSfnzq29F0gxQVsOzbbSkXRh3pICN2JvvxHaIIuKjOj+CaFRZQ6RrZt7MW9aRxfZrnaxtwO+9qsedZQzYWNQIg8uKhZxIwRGJdewTsW2ASw3blxrTHa84PDhQALDkB5d1biiuLSYkTKZerEJgw8RiSNm0xSDMZopGjvuNXV8+RtXbCN6i0ArBjnsh3YX21KLsosbsBY7gXPA1sVqZh7Prc+Hu4+Fr1WXrAYcoihmLvYBmIUE24XCi3w2499a+eZSuKj6tpJEF9+rIGpSCrK2oEFSCeVxsQQRW+8gBAJAJNhcgXPcO+tTM8UVw8skJVmWNyntDUoNhZeO44UvS4y2yRo9G8rSAzFGdlLlV1FTZVLEqLAbCR5QL3PialMZCXQhTpex0tYGxItwOx8jWtkMMiYeJZtPWBbvp4aiSSfnc+N631cE2BBPdf4VJ015Neq6a2Wn6tV1M+kAanFmYACzEAAXPgAPCtkitXAcX9biLX4cWtbwtatuqw8EVoYzFwqJNcsa9WoaTUyjQjarM1/VB0tYnjY1IMbbnYVyXpFNF1+YmFVZJGwBd19UMJpdTMTsQSRvwNjWbdOmGFy5jdzyXBxRmeSZXgYWhkDaxbgY49PtXFxbe3PsmoGCcyRiQo6MOKuuliORI5XXfz8qtnRzLFlgxDDSzDGTmM7FAyvxUcACbgkeNReZa2KzFAiEaSCbvuezqA2Wzdm1z6x4WqxnKSXhl6KYoyJLhCe1F9bAe9Cbso8mIPk4HI1sRZ31E6ltkNr+CnY/Ag/s1VfppwmIhxA4RyAOO+J9m+ALe8LU906wmi7LwDA/qPtf9rT+1UWOsxPcA17qtdAM06/CISbley3mu34aT76stRSlKUClKUClKUCuYemvMtMcMV/WcsfJB/VxXT64R6a8R1mYQw90Q+Msrj+QUE7lcxwuVzYgbOmFut+Uki3X/AFOvwrn+HjAbCxG9kUzv42Fx82X4VeOn8mjKmUbddiI0Hlqvb4LVPwYVsZPqsFVI47nYWZhff9UVYl6XjJcBIDGhfUGOpwVF+z2jpYW216RYg7E71eMXlEWIi6qZSy3VhZmRgykFWVkIZSCL3Bqs9GcOnWnQSQEX2ywuzNwuTb1B8RV4iG1aZiEPQrAHqR1G0IAQCSQAgP1g1gN9b9Zd+3fck86sdeRXqhSsGNj1Idi1t9INi2xuAbjiCRWelVFQ6RYV8T9HQwEsAS7IQxj3Roxe40hnRCXAOyMParf6E4N4oGDxmK7AhCACLRxqdlJA7SsfHjzqXkw24K7bkkCwJJFuJ91weNh78YxbADUu+kk8RYi229wTvyNtjUW3b5nuHMmGnjA1FonAA5kqbD42qs5Jg5YcRI3VaWMbAFiFDkiEr2t72CPfbb31ZIcwaRAyJYsgZQwJIJGysBwPfvUbnWe4fCn69yztYrCAHkJHDhsBz7gb8b1nKyc2t+Lx5+TL04Y7vwmcvSyA6Spax0k6iuw7N7nh4bVF5p0oijfqYwZ5+HVx2Ok/fbgvlufCoeNMfmO7k4TDH2VP1jr95vLkLcas2T5NDhU0QoFHfzPmakuWXXEd8sPF4v131ZfE6n3vv9p/pGQ5PPiCHxj9niIIyQg/SPFz5/AVLf7Mgs69THZ1CuNI7arewb7QFzx7zW5Xw1qYyOGfkyz7/r2acOESNBHGioiiyqoCqPIDYVTM8wDs0sYk0rswAUX7eq/aa/tq3AX3G9XtqqvSfDoXQuxUaWGzlAfVIvYi/A8arDnedw9ZEdt3Q7fetqA+IIqwwzfTMqw8vFmiaJvF49S/NkB94qJxQUKdBBVZDaxuLFgeP61bno6l/wD588f5jFtt4HS1Srj03PQlmV+vivzVx+sNJ/dWusVwL0SymHNZMPy0Sp/8Ui2+QNd9rLRSlKBSlKBSlKBX589Jras8jHhh/wB9j/Gv0HX589KS6c6jb7sB+Erj+WgmfSZ/ueAH2sal/g39aq+T4hUnxLvw65AbC+2gngPGrZ6RotWBwbfm8YpPwf8ApVTyWQpi8SNLMRJGwC2ubhl21ED51Tj36X/Jc4iSHEYiNfVZVVdOgvIVQItjbcvIo99RkPSDGiDCyTzYoqqYlsS+HWLYxTIiljIttIGvYdojvqayrCR4nrIsRCdJMb6GaxuLhWvE228ffyrZHo8jEAgjxM0aHrVkAswljmcMykPfSRawYb2Jq8pbN8TheI2uARuCAa914jUAADgBYe6vdWMFKUqhVI9IvS2XBlYoiqHqzLJIy6tKA2AVeZJB8tu/ac6X4jFR4cnCAGQsBw1EBja4B2ve3G9U+P0fYmZTLNiSJ233u3mD8eArj5Msr+XGfy9/0ni8Mn4vmzmuZMe7vXdnxO/36aeUdKcxx+nDQyoGZOs65U0t1d1F+5TdgORq5dHuhsGGOtvrZTxd9zf3146G9Ehgi8jv1kzgKW4AKN9IHmB8BVoph4/fLs+p+r3Pw/DxhxvU1u+9vvrfU6k9ilKV2eAr4a+18NQUDpFmmNSTMkSVjohw7QLFGNSdZJKGsDq1tZRudvAVry5rGcOkkpnfq8TJHIMQsbyq4STskQjSQLpYryPGrPmfRtZXxEnWujTxxR3SwKdSzsrDv3fcHbaoXEZecKqAF53aeSaRuwhZ3jZWIFwoG6i3hUblm+VQxWKSRZXjvpvzUruFXka2fR1+SzRe6cH4rWHM5iwkJVlJYCzab8FHskj51s+j9bQZk/2p7fBf+9KcbupwgOhjW6Qkd8k4+Mbt+Ir9C1+e+hC6s/Zu58QfgGT+NfoSsqUpSgUpSgUpSgVw/wBNmDIxcUoG5Qr71bUv75ruFc59L2Xa40kt6pHz7J/FaCOz1RPlkhG+l4pR+i7Lv8HqgM5ix7H85DceLIVb8A1dB6IKJsK2GY7SQtD5EAqvvAKH4VRel0bRfR8Vp9QjWPDdXH4j3VUroXR+VxKC+jtLYab+yb7k8fWPIc6vcDXArlWTuQqyGVj1RuBcBdIFje3G8bHieJBroiZikcLyu1kRC7H7qi5+VaZiZFeq5unpIlbCx4hMGtzDPPIjyldMeHmERVToN3NwdwAN66MjXAPfvUhXqlKVpClKUClKUClKUCvhr7VFxXTuaJpeswRVQsrQ3kIZxFMsQMitGOrDF1YEatr8alWLo5qpdIpXMoEZTspchgd9bWFiDt6jcjUnkecviI5OsjEUsUrROqvrXUlt1YqpIsRxFVHOZyytMkrDrD2baWUg2VOI7u1cEcTQqBxUhYITa7uW23Frkj/SFqd6IxiPLy54S4l2P6KHQfnG1QYUNIx9mGM/h/QAVYekS/R8GkHOOGx/Tk2b33Zj7jUq49Kx6HsKZMc8zDtaDfzkdWb9013muZeh/LtIklI4mw8gLfizfCum1lopSlApSlApSlAqF6XYHrsM47hf3c/6+6pqvLqCCDwOxoORdHg0LHwIYe7Zvlb9mtzpbkqzRzoBcMOvQfdfaUDykOr/AJgqcXLwsjxnih28UPA/DY18iDDsBdUkJLxr+cjYENHvtupI321Kp5VRybopmMcakYggGDsMWvpFvyb2O1yOze1+yoq7ZNi1zDDNDG0kKB1KM8f5SJGVhZSe0lwF35WvxqpdOcpGExC4qK74eVQTt68LcDYj1lNjY73G9WHKMyeXQUKjTZg53DgjbSAdlI4k8O42vVYvDIeiGYfRygEcrSQ4uBrusfVjEYhZVkNgdS9kkgbjVblXV4xYAdwA+FQeT5kHXuPAg8VPMH+9xY8DU0jUVlFfaiD0lwYaVDiY9UKlpRf1FX1ifLnbhzrbyvNIcSnWQSLIl7al4X7vmKu003KUpVQpSlApWDG4uOFGlkdURBdmY2Cgcyaipel2AVEkbFxBH1aSSd9Bs4ta4IPEGptdJu9c6xeT42ZMd1mG+vmP1crTIV6qKUNDCijdAVBJJ4sbnlboJao7M8esaknyAHEk8AO8k1FUfG5hJg8PPJNDIDiMS8jRxWkeKF7AsxUgcBy+0O42hcTmGHk/8RDpMYF7rcBmO1tOw1AG24v2rd9TOZ5hKjEkKxkO2k20WGym53UbnUvM8N71D5Tl4xEwivpgiu8r7AC12Ym23j5nwq9J2m+jGV9mPrBvI3Xv/wC3EQQPIyFBbmAe6sHSZmmPC+ptXwuq/wA3xqxSXIsF0PPYBeccCA9Wp7iFJYjkzkUmwALJGvrObDwUDc+4CstJnoTl/U4Ze8/h/wDtz76sFeIowqhRsALDyFe6ilKUoFKUoFKUoFKUoILpPhSAuIQXaP1gPajPrDzHEe+oad9YWWM3Zd1I9oHiv986uxFUPO8IcHJt+QkPZ/y3O5U+B3IoMeY4OLERFGsIpWurEbQztxB7o3NvJzz1ADlLLLlsxgkJSMsQjn/DJO6nlpPI8Ad66lDigCxsGRgRIh4MDxNvx+NYOkOTxYqIRyEMGGmGZjxvssMx+3wCv7XPfjUqIyzMVTSIR9YTuhO7DixkPvvrN76hxBq85VmquO4jYg7FT4j+71xQmfLZCk2rq12D2uyDjpce0nMHiOW1WXB5zGqtiJJLMFuGU3AjW9gnJxckm43LcBYW0z02OkWKw0006RuqxrhsarqqdvDyGSLrpJFDEuHIJW+n1Sd6ufQLMGkTEKZ/pEcU+iKbsdtOrjY7xgKbMzLt3WqE6OdIi0KzzwrEZFBZlseyfV17ahcEbbjfjVsy/HR6B1enRy0W0+PDaou0xesGIzCGN0jeWNHkNkRnVWcjiFUm7e6vK4gGqR6QOoLqwCGUNhuu1Fta4f6QNBhBBTXrvfgbe6gvMGYQu7xpLG0kfrorqWS/DUoN199bF65f0K0jGQEWDFMx1kWuf/HLbV3++ukNOO+gjemGLgiwc0mITrI0AYpfTqYMCgvy7enc7CubZ1MsEK4pMxjXEGLFza4TG8Uk7vExhV2upsAq6QNTWJFtxXT8bjIwp16dPPVbT777VWM4zkdS5w0EcpTUyhgFTWuxC7XLXHIAbcaCxYvNAiKW9YgdkcSxFyAPj5VTc1zFZC4nFmHqJe9gT2WQji+3rDdSLC3ExYz1cRHHiImLSsL7nkdnRrbItwdxzUHc3vHS4l5pdEQ1y7rqAusYNrqvedhfy34AVUe5JJZHESEyTttcb6FPAbcW4eZ34ACrrleWx4eIxbGOMgztyllG4hB5qpszHmdvtCtbo/k64cMFb63frp+PVX4ohPrTHa54KL87A55sSp0gDTGgtGn8xvue/fcnc+Oa1JpvYd/WmkNmbff2V428O81LdGMMXvinBGsWjB5R34+ZO/laoDKcM2Ml0b9Sh+tP2jxEY/jV+UACw2AqK+0pSgUpSgUpSgUpSgUpSgVgxuESVGjkUMjCxBrPSg5Ln2AmwMgViWjJ+rl/lbuYfOsmVZypuhCkOLPGRdXB42HC/wB34d1dOx2CjmRo5UDo3EH++PjXIumHQ2fB3ki1SwcbgXaMfetxH3vjagnsdgUmj4NNEB+lNF4d8qeHrj73LnuZ9EpIQz4YpJC5uyHtRMfEcVbx41t5T0uaMjrC36Y9YfpD2x8/PhVxw2ZYfEXk1BGOxmiIIJ22lQ7E2+0A1uBqooOG6RWKJNeIqwOmTgSvq6ZBtYNYjUAdhvViizRWlDG6DSbtfTrYkAdtTZrAHmfWFSeZZAJFJaJZlt68A1E+JhPaB8FL1VT0UQE/RsQ0bc0DFSP0om4eRWrtPStmCziQs4WUFVKga1DdrTqbdSptZk+dYp8wWUfSJIMPI8Bk6tmB1Dq2YXUkHTcpfwqptlWOjPCN/HQUY/rRkVi1YwAp9GupvcCeQA3vf1kPG5+NDHub6XDC5mqI2MjggjklQM7AHUwNj2mAF+/3VtZhm8qlNUoCl9LaVC2BDW3ct7ege+qKrYsr1f0Xs2tpOIe1u6wjG1bSYDGSf4ca+LB5T8XNJ0uXOV9M4Tk+ZKJgy3k7JHEuVYG6kEmy3BYE7cF7qisXnFnft2LkExx9p9QAF78FuAo93GvpyFjYYjEnfhGDpv4BE3fy3qwZX0fCKCkIiH28QOrt4iL1yfBtPnTbPpV3A5RLKp1BcPBe7WIF78Szcye4fOrjlmXJBH2bwxW9e2mWUdyDjEh4aiNRHC2zV4xGOw8A6wsJGXhLLZUQ/wCWnqhvK7eNVDOOmBkY6CSfzh4/qD2fPj5VGtLPmucKAIwoVV2SIcFHe3424nn46+S4WbHSFIyQo/KS8lHcO9vDlWj0R6JYjGkSPqig5uQdT/oX4/pcPOuwZbl8WHjEUSBEHId/eTzPjUV9y7AxwRrFGLKosP6nvNbNKUClKUClKUClKUClKUClKUClKUCvhFfaUFC6XejLD4q8kBEEp3PHQx8QPV8x8K5DnWQ5hlr6mV05CRDdT4ahsfI/Cv03XmSMMCrAEHiCLg+40H5qyr0hyxbSpqI9pCEY+a20X8gtWzC+kPCTgLK8bfdxMYUj3m6/Bqu/SD0YZdirnqzC3fFYD3qQR8LVQM49BUgucPiFbuD3U/xH4UE/h58FJuiOD/kYh7fsByv+ms7QxfnsWvhohP70V65XjvRHmkZ2w+sd6tG3yDX+VaqdAM5TZcPOB4Fh+Bqjrwgi/PYtvAJCPwhvWHETYOPd0kJ/zsQ6j9jWqn9muUP0Czptmw+II8Sx/E1sYL0SZrIf930jvYxrb4tf5UF5xXpAwmHBETRL93DoGY+8WX4tVUzX0iySbRIQT7UhDn3IOzfz1Cp7J/QXMbHEYhVHMLdj/AfjV+yD0WZfhrEoZm75LW9yqAPjeoONZPk+YZk91V5LbF22Vff6q+Q+Fda6I+i+DD6ZMSRNILHTv1an+f37eFdAiiVQFVQqjgAAAPICvdB8VQBYCwHKvtKUClKUClKUClKUClKUClKUClKUClKUClKUClKUClKUClKUClKUClKUClKUClKUClKUClKUClKUClKUH//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2" name="Picture 4" descr="https://lh6.ggpht.com/sS8LrhjdwFrFScpip5ppNbiTeDpRo111zXL7Lu7Pyr7DjpVHIqDSYRB_ytLazM0B74Um=w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6087" y="3607704"/>
            <a:ext cx="1011539" cy="1011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a:clrChange>
              <a:clrFrom>
                <a:srgbClr val="84AAD7"/>
              </a:clrFrom>
              <a:clrTo>
                <a:srgbClr val="84AAD7">
                  <a:alpha val="0"/>
                </a:srgbClr>
              </a:clrTo>
            </a:clrChange>
            <a:extLst>
              <a:ext uri="{BEBA8EAE-BF5A-486C-A8C5-ECC9F3942E4B}">
                <a14:imgProps xmlns:a14="http://schemas.microsoft.com/office/drawing/2010/main">
                  <a14:imgLayer r:embed="rId7">
                    <a14:imgEffect>
                      <a14:backgroundRemoval t="45790" b="54958" l="28975" r="72642"/>
                    </a14:imgEffect>
                  </a14:imgLayer>
                </a14:imgProps>
              </a:ext>
            </a:extLst>
          </a:blip>
          <a:srcRect l="23517" t="44644" r="21900" b="43896"/>
          <a:stretch/>
        </p:blipFill>
        <p:spPr>
          <a:xfrm rot="1283123">
            <a:off x="4674091" y="3444155"/>
            <a:ext cx="1564514" cy="377683"/>
          </a:xfrm>
          <a:prstGeom prst="rect">
            <a:avLst/>
          </a:prstGeom>
        </p:spPr>
      </p:pic>
      <p:pic>
        <p:nvPicPr>
          <p:cNvPr id="14" name="Picture 13"/>
          <p:cNvPicPr>
            <a:picLocks noChangeAspect="1"/>
          </p:cNvPicPr>
          <p:nvPr/>
        </p:nvPicPr>
        <p:blipFill rotWithShape="1">
          <a:blip r:embed="rId6">
            <a:clrChange>
              <a:clrFrom>
                <a:srgbClr val="84AAD7"/>
              </a:clrFrom>
              <a:clrTo>
                <a:srgbClr val="84AAD7">
                  <a:alpha val="0"/>
                </a:srgbClr>
              </a:clrTo>
            </a:clrChange>
            <a:extLst>
              <a:ext uri="{BEBA8EAE-BF5A-486C-A8C5-ECC9F3942E4B}">
                <a14:imgProps xmlns:a14="http://schemas.microsoft.com/office/drawing/2010/main">
                  <a14:imgLayer r:embed="rId7">
                    <a14:imgEffect>
                      <a14:backgroundRemoval t="45790" b="54958" l="28975" r="72642"/>
                    </a14:imgEffect>
                  </a14:imgLayer>
                </a14:imgProps>
              </a:ext>
            </a:extLst>
          </a:blip>
          <a:srcRect l="23517" t="44644" r="21900" b="43896"/>
          <a:stretch/>
        </p:blipFill>
        <p:spPr>
          <a:xfrm rot="20242383">
            <a:off x="6354581" y="3389599"/>
            <a:ext cx="1564514" cy="377683"/>
          </a:xfrm>
          <a:prstGeom prst="rect">
            <a:avLst/>
          </a:prstGeom>
        </p:spPr>
      </p:pic>
      <p:pic>
        <p:nvPicPr>
          <p:cNvPr id="15" name="Picture 14" descr="http://info.orschelnfarmhome.com/Portals/92432/images/mounted%20shooter%20gir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59620" t="85964"/>
          <a:stretch/>
        </p:blipFill>
        <p:spPr bwMode="auto">
          <a:xfrm>
            <a:off x="3895344" y="4599432"/>
            <a:ext cx="1488893" cy="4146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nfo.orschelnfarmhome.com/Portals/92432/images/mounted%20shooter%20gir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59620" t="85964"/>
          <a:stretch/>
        </p:blipFill>
        <p:spPr bwMode="auto">
          <a:xfrm>
            <a:off x="5355683" y="4589787"/>
            <a:ext cx="1488893" cy="4146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nfo.orschelnfarmhome.com/Portals/92432/images/mounted%20shooter%20gir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l="59620" t="85964"/>
          <a:stretch/>
        </p:blipFill>
        <p:spPr bwMode="auto">
          <a:xfrm>
            <a:off x="6804448" y="4580141"/>
            <a:ext cx="1488893" cy="41460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42291" y="578484"/>
            <a:ext cx="7948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Rýchlosť svetelného lúča je voči ľubovoľnej </a:t>
            </a:r>
            <a:r>
              <a:rPr kumimoji="0" lang="sk-SK"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inerciálnej</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súradnicovej sústave rovnaká a je </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299 792 458 kms</a:t>
            </a:r>
            <a:r>
              <a:rPr kumimoji="0" lang="sk-SK" sz="1800" b="1" i="0"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347472" y="5394960"/>
            <a:ext cx="8348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Rýchlosť lúča odmeraná na pevnej zemi </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299 792 458 kms</a:t>
            </a:r>
            <a:r>
              <a:rPr kumimoji="0" lang="sk-SK" sz="1800" b="1" i="0"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8293055"/>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nfo.orschelnfarmhome.com/Portals/92432/images/mounted%20shooter%20girl.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5785" y="2050647"/>
            <a:ext cx="3687233" cy="2953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encrypted-tbn2.gstatic.com/images?q=tbn:ANd9GcR0ELAa95-7alzXE23NHDjaYvfH5lA9JYhF86EvdWvQTNoT8eW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92315" y="2614836"/>
            <a:ext cx="534668" cy="2673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3680679" y="2651760"/>
            <a:ext cx="4503201" cy="7845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94176" y="2752344"/>
            <a:ext cx="4507992" cy="182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18888" y="1810512"/>
            <a:ext cx="45719" cy="1216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623048" y="1780032"/>
            <a:ext cx="45719" cy="1216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utoShape 2" descr="data:image/jpeg;base64,/9j/4AAQSkZJRgABAQAAAQABAAD/2wCEAAkGBxISEhUSExIVFRUXGB0aGBcXFxgYGhgYGhoXHRobGxoYHiggGh4xGxgWITEhJSktLi4uGiA1ODMtNygtMCsBCgoKDg0OFxAQFy0lHR83LS03LS8vLTctNy0tLS0tLystKy0rListKysuLS0tKy0tLSsrKysuLS0tLy0tNS0tLf/AABEIAOEA4QMBIgACEQEDEQH/xAAcAAEAAgMBAQEAAAAAAAAAAAAABQYDBAcCAQj/xABKEAACAQIEAgYGBQoDBgcBAAABAgMAEQQFEiExQQYTIlFhcQcyQoGRoRQjUmKxM1NygpKywcLR8ENjohU0dIOj4SQ1VHOTw/El/8QAGAEBAQEBAQAAAAAAAAAAAAAAAAECAwT/xAAmEQEBAAICAQMCBwAAAAAAAAAAAQIRITEDEkFRBHETIjJhgZGS/9oADAMBAAIRAxEAPwDuNKUoFKUoFKUoFKUoFKUoFKVFdIcb1cdrldQJZgbFY1F3IPI7qoPIsDyoNPPOk0cKkhlVQba2BN2vbSiCxc8r3AB5k3FQceKzDEdqLCyaTwkxMxiuO8RxEEDzWvfRzAqYzmmKS9lLQR22ghANiqn2yLm/IEDvvuJ04DKXXDvp0s9yyg6UAJNr9xG1BoyTZjAdUmEdl5vhpzIR/wAuUnV7lNTGR9KEmW5YMoOkuAUKHhaVDupvtqG1+OmtMdO16tZjh30MgkB1LfQbWNu/cbVgz/BLLEMzwiWlUXdLfl4xcOrqNmYC9jztbgdqLvSoTovmKyxgKbrpV0JN/q2vYX56SCt+4A86m6gUpSgUpSgUpSgUpSgUpSgUpSgUpSgUpSgUpSgUpSgUpSgVRfSa56iYA2ukaX7g7vq/dX4VeqqvTvLDPEyD/FjKA90i9pPl1g87d9BKdI4wuCnUCwELADuAU2rnGW/7sf8Ahp/3I6vODxxx+WsUt1rxMjLe2mULZlPdv8iDXNBm/UxNE0MxkEUsRUKCQ7BVta/Iqb0G43/l8X/Bp/8AXXSOhovgoge5v3mrkmHzkPhUgEUodYEiIK+2NPK997bV1HD4v6BlweYaWRT2bgkuzHQm2xJLAVREej5tIVBwSXExD9BXXT+786vlVDoFl7Rxpr9ZULP4yzEO3wCr+3VvqBSlKBSlKBSlKBSlKBSlKBSlKBSlKBSlKBSlKCoZx0rvKMPAQt5OqadhdEffa3M3Fu65tcVCriJsHietd3ksbSaiTqjJ3IXgCOO3dW502yhY5DLb6mayyW9mT2XHdvb3gVijc4rDnVviMP2ZPvi3ZfyI3qjoEUgYBlIIIuCOBBr1VP6DZna+EY8AWiJ+xftJ5gn4Hwq4VArDi8OJFKNex5jYgjgQeRBsRWalBQcTgsTg8QZsOFLP+VgPZjxFvbjPsSW5WJ2t2hYiOyrEmTHxSFGjLSSko3rKexcG1dJxAjYFX0kHiDY/KuU5xnMWDxjNold0eQqioxWzabXa3cOFUY8dNozHFvpLacRA2leLWUmwvz5VYUw+Jx06yYhQug3jwwJZIzyknba7WOy2B5AAXaqtlmZxYrF6wk0ck00TMrKwWybHSwGxsb8eVdhw6xqNKaVHcLD5UDBYURoFBueJY8WY8WPjes9KVApSq90xzQxxiFDaSa4B+yg9d/DY7eJoM+F6UYV5DHr0m5ClhZX0mx0Mdm3qarmmX4dEgM7ID1o6uBWF7RA7vY82IvfutVn6C9aYCzuWjLfVatzoAsTfiQTe1+XnQWSlKUClKUClKUClKUClKUClKUClKUGvmGDSaN4nF1cWP9+e9crlxsuCxKp1bPMt42WxCSw+yxfgLbG/K5rrlRHSfLxNCRcB17UZP2hyPgeB8DQc/wALFLhsauInYPp+sVEB6sROul2TmzKTY37/ABrp5xiWDBgQRcEcCD41yfE5fiMUFjxLiOGMnSkLkuwIIIaYW7JB9VR3bmrCcYECpw0gBUXchQLAAchbvtVFskzLu/v41gfGDiTt4naq1LJLp1OyYdDwZyLnyvxPgATXxcAGGpkmk+9MepX/AKvat5LQTcmdwLxkT3G/yW9a8nSDDHidX/Lc/itRLTRJxkwkXgFkxB+N4x8jXj/bWHHHE/s4eMD/AFE0EzH0gwwNx2fHqmH4LWxHnkDcJF9/Z/etVe/23hzwxP7WHjI/0kV7XERPwlwkngySYc/tXkHyoLQmMHEHbwO3yrYjzLv3/vwqpHAKBqVJY/vQMJl/6XbI/Vr7E8tiUdMQo46TZh4G3A+BF6C8RYpW51zXpAXnxM0qdvDgASi4DdVH6/VsbCzdoWPEcDuKlYMy32JVvsnY/Dg3uqEfLJEuuHlVYncM8Mt9FwSQEcXaNdRB0WK9kCwoNrD4pcynEUd1UDtKQVaKIWuCp9UnYDzrpccYUBVFgBYAcgOFaGQ4NIoVRSCbXZubMdyx99SNQKUpQKUpQKUpQKUpQKUpQKUpQKUrFiJgovQecXiljFyaqWZ5g8t7nSg43228f6fjW3mc2xdzZR+PlzNQ8tuzJKpNz9VCCLuRzJ4ADa7HYfjRjRCyl9QiiHGRtib7AKOVzw5n5V9kxCQrcfUL9twGnbxVGusY7i9zxuoqIzfpBoYWtLPvoCjsRcrRg8DbYyHc3PAGwruOZ9LzSK07oCxReAt4nifn4VdJan36Rkm+FjsT/jSEu5/Xa59y7DlaoySd5m7crSNzC7+HHl8a2MPhVkhjnDdYraWCDg6H1lCcWIBOxv2gBtVjhyaRnR0QJpDL2+atb2VO3aVTuRzFheqzuqvh8CzMwEQGm1+sbfcAggKGuPfyNe/oknVySWQdX1m1ib9XfnfmAD76vEHR3tmRpH1MqqQulFspYjkW9tvaqKzTqYZvoww082oK8xR7hFlbQCyswL3INwoOwpauMm5tW4sPI0Cz2TtKrBbH2rWF7+PdXrFYJ0K6owdTaRobtE2J4MALWUn1uVT2TTYbES/RVgmjS0hicydiQYeVY30qr6ks9ragL2qcxHR27Kwke6ElQ2l1uQV3uNR2J9ocakvBlJ6rqcKGszRMLSNEx4ajpvbx4HiOBqUXO3JH0iPrCOEikxyjydLN86mMRk0gkMjIHGjSNGxFzdzpc73sm1/Z51ANl6gSy6uqVSeyRYKibFnjO4uQzbWNivjVTlNxYlJl/wDULz2VMQvjpWyS2520nwY18ZCF1q3WxXI1r6ykcVYHe45g7iqflmKMscc4R4i+6E8xfYgjv4gGxqewObNruxCSkAa7XSUDgsq+0O47EX2PGppZVgyzHtHYqdSHu/h/SrdgsYsguDVHiIbU8S6XX8rATfbkyn2lPJh5GxBFS2WTDZ0O3Mcwe49xqKtdKw4acMPGs1RSlKUClKUClKUClKUClKUHl2sLmovEyjdmNgNzfgAKyZpiwthf+/7/ABqBx83XMIQbIBrlbgAo3AJ5DmfdVGljcapH0iQEoDphi4GRz/2uSfZUE8qqOd50+sop1zybEjYKo9kfZjW/v8Sa+dIekAa84B020YdLWOkkWNvtMbE+GkcjWlk2VO+oFvrGt1rjex4iNb8gDvw4+O1jNumTKsENYW5u/GXh1jDiiH2drnyBtexIs+S5U12SO3VX7LkXte+pFB2cX4NewuRY2rLk2WmdQJEUIp3tuJCp2K8wnzuLcBdrphsOFttVRRcix2Hw0OIaLAypDh+tBkBi+saKQowUa9e7arXAHlVyyfENLHreB4De2hzGxt33jZh877Vzybo7I0uJ0ZfIo6rFCYa7DEmSdHi0Pe7EqHIFhp1Wq39AsEYo57QNBG+Id4YnAUrGQo9UE6bsGNvGoqyBa5/01yOaTGdYmHkkLxwLDKhsIZI59TlzqGkaDxN+Yq9PiCTpTfezEEXBt3Ha3Dc9/OorpBiGw0IlZessCr9oLsed2Bu5ICqABdmA2HARXeiOVYhMYnWQOiQLjAZGtocz4pZI9BB7XYuT3Wsav2mqz0fx/Xlo0UoUj7OprnRqdFZtIFnLRtcb7DjU+uIINn2FwATa5J8BsR4jx2FIt4rKUqjQ4mPM5cRhJo8KY1MqaROTiLIwTUYwoKKe8Hu76v1qpeUZDiFx4leCGOOL6RaSMi8vXujLdOIIAOok7kbURr5xlDKqxsF6geswFiFHqoyjZV4XcbWFrDjVezCAI5TdkAuzcervawY89t78VAudiDXVZYwaqmcZcYFYxoChN7HYRljuxP5vmeYtttwqWKxhcW6Mo16XX8nJxtfirD2kPNb72HAgEWXB40G+IjW1jpnhBvpPeO8b3VrbjbvtWcZl5isjnUDsGtazG50i3AfZ8rd1ecBmbQSCSxbSNMi/nIj/ADA9oeItwY1LFldPwswIDobgi4PeKlY3uLiqfl+IETBVYNDKOsiYbixF9vAg3qfyzGBja/8Af9/wqNJOlKVApSlApSlApSlArzI1gTXqoHptmf0fCSSX3tZf0mIVfm1/dQVDHZ312JYL6qki/eq8T7zw8xWv0oxRjgTDD8piSWl8IhxHvNh+iGrS6D4UyG59prfqpufiSP2TVd6U5yZJcVil3u3UwD7q9kAeZu365qjVOIMkjzhGdYbpEii5aS3aYDnZSfnzq29F0gxQVsOzbbSkXRh3pICN2JvvxHaIIuKjOj+CaFRZQ6RrZt7MW9aRxfZrnaxtwO+9qsedZQzYWNQIg8uKhZxIwRGJdewTsW2ASw3blxrTHa84PDhQALDkB5d1biiuLSYkTKZerEJgw8RiSNm0xSDMZopGjvuNXV8+RtXbCN6i0ArBjnsh3YX21KLsosbsBY7gXPA1sVqZh7Prc+Hu4+Fr1WXrAYcoihmLvYBmIUE24XCi3w2499a+eZSuKj6tpJEF9+rIGpSCrK2oEFSCeVxsQQRW+8gBAJAJNhcgXPcO+tTM8UVw8skJVmWNyntDUoNhZeO44UvS4y2yRo9G8rSAzFGdlLlV1FTZVLEqLAbCR5QL3PialMZCXQhTpex0tYGxItwOx8jWtkMMiYeJZtPWBbvp4aiSSfnc+N631cE2BBPdf4VJ015Neq6a2Wn6tV1M+kAanFmYACzEAAXPgAPCtkitXAcX9biLX4cWtbwtatuqw8EVoYzFwqJNcsa9WoaTUyjQjarM1/VB0tYnjY1IMbbnYVyXpFNF1+YmFVZJGwBd19UMJpdTMTsQSRvwNjWbdOmGFy5jdzyXBxRmeSZXgYWhkDaxbgY49PtXFxbe3PsmoGCcyRiQo6MOKuuliORI5XXfz8qtnRzLFlgxDDSzDGTmM7FAyvxUcACbgkeNReZa2KzFAiEaSCbvuezqA2Wzdm1z6x4WqxnKSXhl6KYoyJLhCe1F9bAe9Cbso8mIPk4HI1sRZ31E6ltkNr+CnY/Ag/s1VfppwmIhxA4RyAOO+J9m+ALe8LU906wmi7LwDA/qPtf9rT+1UWOsxPcA17qtdAM06/CISbley3mu34aT76stRSlKUClKUClKUCuYemvMtMcMV/WcsfJB/VxXT64R6a8R1mYQw90Q+Msrj+QUE7lcxwuVzYgbOmFut+Uki3X/AFOvwrn+HjAbCxG9kUzv42Fx82X4VeOn8mjKmUbddiI0Hlqvb4LVPwYVsZPqsFVI47nYWZhff9UVYl6XjJcBIDGhfUGOpwVF+z2jpYW216RYg7E71eMXlEWIi6qZSy3VhZmRgykFWVkIZSCL3Bqs9GcOnWnQSQEX2ywuzNwuTb1B8RV4iG1aZiEPQrAHqR1G0IAQCSQAgP1g1gN9b9Zd+3fck86sdeRXqhSsGNj1Idi1t9INi2xuAbjiCRWelVFQ6RYV8T9HQwEsAS7IQxj3Roxe40hnRCXAOyMParf6E4N4oGDxmK7AhCACLRxqdlJA7SsfHjzqXkw24K7bkkCwJJFuJ91weNh78YxbADUu+kk8RYi229wTvyNtjUW3b5nuHMmGnjA1FonAA5kqbD42qs5Jg5YcRI3VaWMbAFiFDkiEr2t72CPfbb31ZIcwaRAyJYsgZQwJIJGysBwPfvUbnWe4fCn69yztYrCAHkJHDhsBz7gb8b1nKyc2t+Lx5+TL04Y7vwmcvSyA6Spax0k6iuw7N7nh4bVF5p0oijfqYwZ5+HVx2Ok/fbgvlufCoeNMfmO7k4TDH2VP1jr95vLkLcas2T5NDhU0QoFHfzPmakuWXXEd8sPF4v131ZfE6n3vv9p/pGQ5PPiCHxj9niIIyQg/SPFz5/AVLf7Mgs69THZ1CuNI7arewb7QFzx7zW5Xw1qYyOGfkyz7/r2acOESNBHGioiiyqoCqPIDYVTM8wDs0sYk0rswAUX7eq/aa/tq3AX3G9XtqqvSfDoXQuxUaWGzlAfVIvYi/A8arDnedw9ZEdt3Q7fetqA+IIqwwzfTMqw8vFmiaJvF49S/NkB94qJxQUKdBBVZDaxuLFgeP61bno6l/wD588f5jFtt4HS1Srj03PQlmV+vivzVx+sNJ/dWusVwL0SymHNZMPy0Sp/8Ui2+QNd9rLRSlKBSlKBSlKBX589Jras8jHhh/wB9j/Gv0HX589KS6c6jb7sB+Erj+WgmfSZ/ueAH2sal/g39aq+T4hUnxLvw65AbC+2gngPGrZ6RotWBwbfm8YpPwf8ApVTyWQpi8SNLMRJGwC2ubhl21ED51Tj36X/Jc4iSHEYiNfVZVVdOgvIVQItjbcvIo99RkPSDGiDCyTzYoqqYlsS+HWLYxTIiljIttIGvYdojvqayrCR4nrIsRCdJMb6GaxuLhWvE228ffyrZHo8jEAgjxM0aHrVkAswljmcMykPfSRawYb2Jq8pbN8TheI2uARuCAa914jUAADgBYe6vdWMFKUqhVI9IvS2XBlYoiqHqzLJIy6tKA2AVeZJB8tu/ac6X4jFR4cnCAGQsBw1EBja4B2ve3G9U+P0fYmZTLNiSJ233u3mD8eArj5Msr+XGfy9/0ni8Mn4vmzmuZMe7vXdnxO/36aeUdKcxx+nDQyoGZOs65U0t1d1F+5TdgORq5dHuhsGGOtvrZTxd9zf3146G9Ehgi8jv1kzgKW4AKN9IHmB8BVoph4/fLs+p+r3Pw/DxhxvU1u+9vvrfU6k9ilKV2eAr4a+18NQUDpFmmNSTMkSVjohw7QLFGNSdZJKGsDq1tZRudvAVry5rGcOkkpnfq8TJHIMQsbyq4STskQjSQLpYryPGrPmfRtZXxEnWujTxxR3SwKdSzsrDv3fcHbaoXEZecKqAF53aeSaRuwhZ3jZWIFwoG6i3hUblm+VQxWKSRZXjvpvzUruFXka2fR1+SzRe6cH4rWHM5iwkJVlJYCzab8FHskj51s+j9bQZk/2p7fBf+9KcbupwgOhjW6Qkd8k4+Mbt+Ir9C1+e+hC6s/Zu58QfgGT+NfoSsqUpSgUpSgUpSgVw/wBNmDIxcUoG5Qr71bUv75ruFc59L2Xa40kt6pHz7J/FaCOz1RPlkhG+l4pR+i7Lv8HqgM5ix7H85DceLIVb8A1dB6IKJsK2GY7SQtD5EAqvvAKH4VRel0bRfR8Vp9QjWPDdXH4j3VUroXR+VxKC+jtLYab+yb7k8fWPIc6vcDXArlWTuQqyGVj1RuBcBdIFje3G8bHieJBroiZikcLyu1kRC7H7qi5+VaZiZFeq5unpIlbCx4hMGtzDPPIjyldMeHmERVToN3NwdwAN66MjXAPfvUhXqlKVpClKUClKUClKUCvhr7VFxXTuaJpeswRVQsrQ3kIZxFMsQMitGOrDF1YEatr8alWLo5qpdIpXMoEZTspchgd9bWFiDt6jcjUnkecviI5OsjEUsUrROqvrXUlt1YqpIsRxFVHOZyytMkrDrD2baWUg2VOI7u1cEcTQqBxUhYITa7uW23Frkj/SFqd6IxiPLy54S4l2P6KHQfnG1QYUNIx9mGM/h/QAVYekS/R8GkHOOGx/Tk2b33Zj7jUq49Kx6HsKZMc8zDtaDfzkdWb9013muZeh/LtIklI4mw8gLfizfCum1lopSlApSlApSlAqF6XYHrsM47hf3c/6+6pqvLqCCDwOxoORdHg0LHwIYe7Zvlb9mtzpbkqzRzoBcMOvQfdfaUDykOr/AJgqcXLwsjxnih28UPA/DY18iDDsBdUkJLxr+cjYENHvtupI321Kp5VRybopmMcakYggGDsMWvpFvyb2O1yOze1+yoq7ZNi1zDDNDG0kKB1KM8f5SJGVhZSe0lwF35WvxqpdOcpGExC4qK74eVQTt68LcDYj1lNjY73G9WHKMyeXQUKjTZg53DgjbSAdlI4k8O42vVYvDIeiGYfRygEcrSQ4uBrusfVjEYhZVkNgdS9kkgbjVblXV4xYAdwA+FQeT5kHXuPAg8VPMH+9xY8DU0jUVlFfaiD0lwYaVDiY9UKlpRf1FX1ifLnbhzrbyvNIcSnWQSLIl7al4X7vmKu003KUpVQpSlApWDG4uOFGlkdURBdmY2Cgcyaipel2AVEkbFxBH1aSSd9Bs4ta4IPEGptdJu9c6xeT42ZMd1mG+vmP1crTIV6qKUNDCijdAVBJJ4sbnlboJao7M8esaknyAHEk8AO8k1FUfG5hJg8PPJNDIDiMS8jRxWkeKF7AsxUgcBy+0O42hcTmGHk/8RDpMYF7rcBmO1tOw1AG24v2rd9TOZ5hKjEkKxkO2k20WGym53UbnUvM8N71D5Tl4xEwivpgiu8r7AC12Ym23j5nwq9J2m+jGV9mPrBvI3Xv/wC3EQQPIyFBbmAe6sHSZmmPC+ptXwuq/wA3xqxSXIsF0PPYBeccCA9Wp7iFJYjkzkUmwALJGvrObDwUDc+4CstJnoTl/U4Ze8/h/wDtz76sFeIowqhRsALDyFe6ilKUoFKUoFKUoFKUoILpPhSAuIQXaP1gPajPrDzHEe+oad9YWWM3Zd1I9oHiv986uxFUPO8IcHJt+QkPZ/y3O5U+B3IoMeY4OLERFGsIpWurEbQztxB7o3NvJzz1ADlLLLlsxgkJSMsQjn/DJO6nlpPI8Ad66lDigCxsGRgRIh4MDxNvx+NYOkOTxYqIRyEMGGmGZjxvssMx+3wCv7XPfjUqIyzMVTSIR9YTuhO7DixkPvvrN76hxBq85VmquO4jYg7FT4j+71xQmfLZCk2rq12D2uyDjpce0nMHiOW1WXB5zGqtiJJLMFuGU3AjW9gnJxckm43LcBYW0z02OkWKw0006RuqxrhsarqqdvDyGSLrpJFDEuHIJW+n1Sd6ufQLMGkTEKZ/pEcU+iKbsdtOrjY7xgKbMzLt3WqE6OdIi0KzzwrEZFBZlseyfV17ahcEbbjfjVsy/HR6B1enRy0W0+PDaou0xesGIzCGN0jeWNHkNkRnVWcjiFUm7e6vK4gGqR6QOoLqwCGUNhuu1Fta4f6QNBhBBTXrvfgbe6gvMGYQu7xpLG0kfrorqWS/DUoN199bF65f0K0jGQEWDFMx1kWuf/HLbV3++ukNOO+gjemGLgiwc0mITrI0AYpfTqYMCgvy7enc7CubZ1MsEK4pMxjXEGLFza4TG8Uk7vExhV2upsAq6QNTWJFtxXT8bjIwp16dPPVbT777VWM4zkdS5w0EcpTUyhgFTWuxC7XLXHIAbcaCxYvNAiKW9YgdkcSxFyAPj5VTc1zFZC4nFmHqJe9gT2WQji+3rDdSLC3ExYz1cRHHiImLSsL7nkdnRrbItwdxzUHc3vHS4l5pdEQ1y7rqAusYNrqvedhfy34AVUe5JJZHESEyTttcb6FPAbcW4eZ34ACrrleWx4eIxbGOMgztyllG4hB5qpszHmdvtCtbo/k64cMFb63frp+PVX4ohPrTHa54KL87A55sSp0gDTGgtGn8xvue/fcnc+Oa1JpvYd/WmkNmbff2V428O81LdGMMXvinBGsWjB5R34+ZO/laoDKcM2Ml0b9Sh+tP2jxEY/jV+UACw2AqK+0pSgUpSgUpSgUpSgUpSgVgxuESVGjkUMjCxBrPSg5Ln2AmwMgViWjJ+rl/lbuYfOsmVZypuhCkOLPGRdXB42HC/wB34d1dOx2CjmRo5UDo3EH++PjXIumHQ2fB3ki1SwcbgXaMfetxH3vjagnsdgUmj4NNEB+lNF4d8qeHrj73LnuZ9EpIQz4YpJC5uyHtRMfEcVbx41t5T0uaMjrC36Y9YfpD2x8/PhVxw2ZYfEXk1BGOxmiIIJ22lQ7E2+0A1uBqooOG6RWKJNeIqwOmTgSvq6ZBtYNYjUAdhvViizRWlDG6DSbtfTrYkAdtTZrAHmfWFSeZZAJFJaJZlt68A1E+JhPaB8FL1VT0UQE/RsQ0bc0DFSP0om4eRWrtPStmCziQs4WUFVKga1DdrTqbdSptZk+dYp8wWUfSJIMPI8Bk6tmB1Dq2YXUkHTcpfwqptlWOjPCN/HQUY/rRkVi1YwAp9GupvcCeQA3vf1kPG5+NDHub6XDC5mqI2MjggjklQM7AHUwNj2mAF+/3VtZhm8qlNUoCl9LaVC2BDW3ct7ege+qKrYsr1f0Xs2tpOIe1u6wjG1bSYDGSf4ca+LB5T8XNJ0uXOV9M4Tk+ZKJgy3k7JHEuVYG6kEmy3BYE7cF7qisXnFnft2LkExx9p9QAF78FuAo93GvpyFjYYjEnfhGDpv4BE3fy3qwZX0fCKCkIiH28QOrt4iL1yfBtPnTbPpV3A5RLKp1BcPBe7WIF78Szcye4fOrjlmXJBH2bwxW9e2mWUdyDjEh4aiNRHC2zV4xGOw8A6wsJGXhLLZUQ/wCWnqhvK7eNVDOOmBkY6CSfzh4/qD2fPj5VGtLPmucKAIwoVV2SIcFHe3424nn46+S4WbHSFIyQo/KS8lHcO9vDlWj0R6JYjGkSPqig5uQdT/oX4/pcPOuwZbl8WHjEUSBEHId/eTzPjUV9y7AxwRrFGLKosP6nvNbNKUClKUClKUClKUClKUClKUClKUCvhFfaUFC6XejLD4q8kBEEp3PHQx8QPV8x8K5DnWQ5hlr6mV05CRDdT4ahsfI/Cv03XmSMMCrAEHiCLg+40H5qyr0hyxbSpqI9pCEY+a20X8gtWzC+kPCTgLK8bfdxMYUj3m6/Bqu/SD0YZdirnqzC3fFYD3qQR8LVQM49BUgucPiFbuD3U/xH4UE/h58FJuiOD/kYh7fsByv+ms7QxfnsWvhohP70V65XjvRHmkZ2w+sd6tG3yDX+VaqdAM5TZcPOB4Fh+Bqjrwgi/PYtvAJCPwhvWHETYOPd0kJ/zsQ6j9jWqn9muUP0Czptmw+II8Sx/E1sYL0SZrIf930jvYxrb4tf5UF5xXpAwmHBETRL93DoGY+8WX4tVUzX0iySbRIQT7UhDn3IOzfz1Cp7J/QXMbHEYhVHMLdj/AfjV+yD0WZfhrEoZm75LW9yqAPjeoONZPk+YZk91V5LbF22Vff6q+Q+Fda6I+i+DD6ZMSRNILHTv1an+f37eFdAiiVQFVQqjgAAAPICvdB8VQBYCwHKvtKUClKUClKUClKUClKUClKUClKUClKUClKUClKUClKUClKUClKUClKUClKUClKUClKUClKUClKUClKUH//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2" name="Picture 4" descr="https://lh6.ggpht.com/sS8LrhjdwFrFScpip5ppNbiTeDpRo111zXL7Lu7Pyr7DjpVHIqDSYRB_ytLazM0B74Um=w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4375" y="2665872"/>
            <a:ext cx="1011539" cy="1011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a:clrChange>
              <a:clrFrom>
                <a:srgbClr val="84AAD7"/>
              </a:clrFrom>
              <a:clrTo>
                <a:srgbClr val="84AAD7">
                  <a:alpha val="0"/>
                </a:srgbClr>
              </a:clrTo>
            </a:clrChange>
            <a:extLst>
              <a:ext uri="{BEBA8EAE-BF5A-486C-A8C5-ECC9F3942E4B}">
                <a14:imgProps xmlns:a14="http://schemas.microsoft.com/office/drawing/2010/main">
                  <a14:imgLayer r:embed="rId7">
                    <a14:imgEffect>
                      <a14:backgroundRemoval t="45790" b="54958" l="28975" r="72642"/>
                    </a14:imgEffect>
                  </a14:imgLayer>
                </a14:imgProps>
              </a:ext>
            </a:extLst>
          </a:blip>
          <a:srcRect l="23517" t="44644" r="21900" b="43896"/>
          <a:stretch/>
        </p:blipFill>
        <p:spPr>
          <a:xfrm>
            <a:off x="4674091" y="2785787"/>
            <a:ext cx="1564514" cy="377683"/>
          </a:xfrm>
          <a:prstGeom prst="rect">
            <a:avLst/>
          </a:prstGeom>
        </p:spPr>
      </p:pic>
      <p:pic>
        <p:nvPicPr>
          <p:cNvPr id="14" name="Picture 13"/>
          <p:cNvPicPr>
            <a:picLocks noChangeAspect="1"/>
          </p:cNvPicPr>
          <p:nvPr/>
        </p:nvPicPr>
        <p:blipFill rotWithShape="1">
          <a:blip r:embed="rId6">
            <a:clrChange>
              <a:clrFrom>
                <a:srgbClr val="84AAD7"/>
              </a:clrFrom>
              <a:clrTo>
                <a:srgbClr val="84AAD7">
                  <a:alpha val="0"/>
                </a:srgbClr>
              </a:clrTo>
            </a:clrChange>
            <a:extLst>
              <a:ext uri="{BEBA8EAE-BF5A-486C-A8C5-ECC9F3942E4B}">
                <a14:imgProps xmlns:a14="http://schemas.microsoft.com/office/drawing/2010/main">
                  <a14:imgLayer r:embed="rId7">
                    <a14:imgEffect>
                      <a14:backgroundRemoval t="45790" b="54958" l="28975" r="72642"/>
                    </a14:imgEffect>
                  </a14:imgLayer>
                </a14:imgProps>
              </a:ext>
            </a:extLst>
          </a:blip>
          <a:srcRect l="23517" t="44644" r="21900" b="43896"/>
          <a:stretch/>
        </p:blipFill>
        <p:spPr>
          <a:xfrm>
            <a:off x="6354581" y="2767807"/>
            <a:ext cx="1417819" cy="377683"/>
          </a:xfrm>
          <a:prstGeom prst="rect">
            <a:avLst/>
          </a:prstGeom>
        </p:spPr>
      </p:pic>
      <p:pic>
        <p:nvPicPr>
          <p:cNvPr id="3074" name="Picture 2" descr="Image result for pike weap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54602" y="3438144"/>
            <a:ext cx="6921302" cy="5043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47472" y="5394960"/>
            <a:ext cx="8348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Rýchlosť lúča odmeraná na pohybujúcom sa koni </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299 792 458 kms</a:t>
            </a:r>
            <a:r>
              <a:rPr kumimoji="0" lang="sk-SK" sz="1800" b="1" i="0"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642291" y="578484"/>
            <a:ext cx="7948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Rýchlosť svetelného lúča je voči ľubovoľnej </a:t>
            </a:r>
            <a:r>
              <a:rPr kumimoji="0" lang="sk-SK"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inerciálnej</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súradnicovej sústave rovnaká a je </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299 792 458 kms</a:t>
            </a:r>
            <a:r>
              <a:rPr kumimoji="0" lang="sk-SK" sz="1800" b="1" i="0" u="none" strike="noStrike" kern="1200" cap="none" spc="0" normalizeH="0" baseline="30000" noProof="0" dirty="0">
                <a:ln>
                  <a:noFill/>
                </a:ln>
                <a:solidFill>
                  <a:srgbClr val="FF0000"/>
                </a:solidFill>
                <a:effectLst/>
                <a:uLnTx/>
                <a:uFillTx/>
                <a:latin typeface="Calibri" panose="020F0502020204030204"/>
                <a:ea typeface="+mn-ea"/>
                <a:cs typeface="+mn-cs"/>
              </a:rPr>
              <a:t>-1</a:t>
            </a:r>
            <a:r>
              <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7430711"/>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 y="484632"/>
            <a:ext cx="84124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Zdravý rozum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nie je možné aby rýchlosť pohybujúceho sa objektu bola rovnaká voči dvom navzájom sa pohybujúcim pozorovateľom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03963" y="1163700"/>
            <a:ext cx="7948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Experimentálny fakt: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Rýchlosť svetelného lúča je voči ľubovoľnej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inerciálnej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súradnicovej sústave rovnaká a je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299 792 458 ms</a:t>
            </a:r>
            <a:r>
              <a:rPr kumimoji="0" lang="sk-SK" sz="18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92608" y="1847088"/>
            <a:ext cx="84124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Zdravý rozum nás pletie, ak sa jedná o rýchlosti blízke k rýchlosti svetla.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37744" y="2944368"/>
            <a:ext cx="843076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Moderný príklad merania rýchlosti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svetla,GPS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Satelit je vo vzdialenosti 20000 km od Zeme, jeho rýchlosť je 3 km/s to je 1/100000 rýchlosti svetla. Vzdialenosť od satelitu sa meria časom cez rýchlosť svetla. Keby rýchlosť signálu zo satelitu závisela na rýchlosti satelitu ale prepočítavali sme to podľa Einsteina, tak by chyba vzdialenosti bola 20000/100000 km to je 200 m. Poloha je GPS určená na 10 m ľahko, takže svetlo naozaj ide rovnakou rýchlosťou, či je vyslané z hýbuceho sa zdroja alebo stojaceho zdroj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Presnejšia analýza faktov o GPS hovorí, že rýchlosť svetla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vždy rovnaká s presnosťou 12 m/s. (Pozri v knihe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F.Selleri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Open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Questions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Relativistic</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Physics</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49440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616" y="768096"/>
            <a:ext cx="862279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Ešte jeden príklad: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Stačí ísť na exkurziu k urýchľovaču.</a:t>
            </a:r>
            <a:b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Treba sa tam napríklad pozrieť na rozpad častice piónu. Rozpadá sa na dva fotóny. Ak pión stojí, tie dva fotóny letia oproti sebe rýchlosťou svetla c. V laboratóriu sú však dnes už bežné </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pióny</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pohybujúce sa rýchlosťou 0,999 999 c. Ak sa takýto pión rozpadne na dva fotóny, potom nepozorujeme, že by sa jeden z nich pohyboval rýchlosťou 1,999999 c a druhý iba 0,000001 c (= 300 m/s!, taký efekt by naozaj nebolo ťažké pozorovať). Naopak, oba fotóny majú experimentálne rýchlosť c.</a:t>
            </a:r>
            <a:b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237744" y="5065776"/>
            <a:ext cx="84033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Záver: treba prehodnotiť zdravý rozum,</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nanovo predumať všetko o meraní polohy a času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je to, čo urobil Einstein  v roku 1905.</a:t>
            </a:r>
          </a:p>
        </p:txBody>
      </p:sp>
      <p:sp>
        <p:nvSpPr>
          <p:cNvPr id="4" name="Rectangle 3"/>
          <p:cNvSpPr/>
          <p:nvPr/>
        </p:nvSpPr>
        <p:spPr>
          <a:xfrm>
            <a:off x="219456" y="5010912"/>
            <a:ext cx="8202168" cy="832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68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402" y="522514"/>
            <a:ext cx="835018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Einsteinova špeciálna teória relativity je založená na dvoch fundamentálnych princípoch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Princíp relativity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Nijakým experimentom nemožno rozhodnúť, ktorá z dvoch navzájom sa pohybujúcich inerciálnych sústav sa hýbe a ktorá stojí.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Princíp rovnakej rýchlosti svetla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Daný svetelný lúč sa šíri (vo vákuu) voči ľubovoľnej inerciálnej sústave rovnakou rýchlosťou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299 792 458 ms</a:t>
            </a:r>
            <a:r>
              <a:rPr kumimoji="0" lang="sk-SK" sz="18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Tieto princípy sú zovšeobecnenia mnohých experimentálnych pozorovaní. Nie sú to nejaké logické postuláty. Svet by (možno) mohol „byť urobený“ aj inak, že by tieto princípy neplatili. Ich pravdivosť nevieme dokázať v zmysle matematického dôkazu. Máme však takú skúsenosť, že všetko, čo z týchto princípov „odvodíme“ ako predpovedaný výsledok nejakého experimentu, sa ukáže ako „pravdivé“, teda že vykonaný experiment dá výsledky v súlade s našou predpoveďou.</a:t>
            </a:r>
          </a:p>
        </p:txBody>
      </p:sp>
    </p:spTree>
    <p:extLst>
      <p:ext uri="{BB962C8B-B14F-4D97-AF65-F5344CB8AC3E}">
        <p14:creationId xmlns:p14="http://schemas.microsoft.com/office/powerpoint/2010/main" val="15857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 y="2898648"/>
            <a:ext cx="77724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Fyziku sme začali diskutovať tvrdením, že fyzika zachytáva nejaký okamih. Okamih je to, čo sa deje „naraz“.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Treba začať tak, že poriadne predumáme,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čo to je „naraz“</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Nevystačíme s intuitívnym chápaním, musíme objektívne definovať pojem naraz.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365760" y="816037"/>
            <a:ext cx="7946136" cy="1538883"/>
          </a:xfrm>
          <a:prstGeom prst="rect">
            <a:avLst/>
          </a:prstGeom>
          <a:ln w="28575">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Opakovanie: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k-SK"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stav fyzikálneho systém v istom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okamihu</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sa dá zachytiť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na papier a podľa toho papiera ten stav inokedy (úplne)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zrekonštruovať</a:t>
            </a:r>
            <a:br>
              <a:rPr kumimoji="0" lang="sk-SK"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20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390" y="1557360"/>
            <a:ext cx="5041601" cy="3676627"/>
          </a:xfrm>
          <a:prstGeom prst="rect">
            <a:avLst/>
          </a:prstGeom>
        </p:spPr>
      </p:pic>
      <p:pic>
        <p:nvPicPr>
          <p:cNvPr id="5" name="Puding-Pani-Elvisovej-Naraz-Teraz-kiRiUP117zg-www.mp3tunes.t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6">
                <a:tint val="45000"/>
                <a:satMod val="400000"/>
              </a:schemeClr>
            </a:duotone>
          </a:blip>
          <a:stretch>
            <a:fillRect/>
          </a:stretch>
        </p:blipFill>
        <p:spPr>
          <a:xfrm>
            <a:off x="3954704" y="5443324"/>
            <a:ext cx="487363" cy="487363"/>
          </a:xfrm>
          <a:prstGeom prst="rect">
            <a:avLst/>
          </a:prstGeom>
        </p:spPr>
      </p:pic>
      <p:sp>
        <p:nvSpPr>
          <p:cNvPr id="6" name="TextBox 5"/>
          <p:cNvSpPr txBox="1"/>
          <p:nvPr/>
        </p:nvSpPr>
        <p:spPr>
          <a:xfrm>
            <a:off x="1207008" y="521208"/>
            <a:ext cx="65745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Čo je to naraz?</a:t>
            </a:r>
          </a:p>
        </p:txBody>
      </p:sp>
      <p:sp>
        <p:nvSpPr>
          <p:cNvPr id="7" name="TextBox 6"/>
          <p:cNvSpPr txBox="1"/>
          <p:nvPr/>
        </p:nvSpPr>
        <p:spPr>
          <a:xfrm>
            <a:off x="1920240" y="1078992"/>
            <a:ext cx="46542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Puding Pani </a:t>
            </a:r>
            <a:r>
              <a:rPr kumimoji="0" lang="sk-SK"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Elvisovej</a:t>
            </a:r>
            <a:endPar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ight Arrow 7"/>
          <p:cNvSpPr/>
          <p:nvPr/>
        </p:nvSpPr>
        <p:spPr>
          <a:xfrm>
            <a:off x="2167128" y="5568696"/>
            <a:ext cx="1508760" cy="228600"/>
          </a:xfrm>
          <a:prstGeom prst="rightArrow">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080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098"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22998" y="612949"/>
                <a:ext cx="798843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nejakom hľadaní si môžete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vygoogliť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približný vzorec, ktorý z binomického rozdelenie pre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6</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vyplýva pre hustotu pravdepodobnosti veličiny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Stredná hodnota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nula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štandardná odchýlka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nameriam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„dosť“ odlišné od nuly, budem mať tendenciu prehlásiť, že som nulovú hypotézu falzifikoval. Pravdepodobnosť „možnej hanby“ určím z grafu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22998" y="612949"/>
                <a:ext cx="7988439" cy="4524315"/>
              </a:xfrm>
              <a:prstGeom prst="rect">
                <a:avLst/>
              </a:prstGeom>
              <a:blipFill>
                <a:blip r:embed="rId7"/>
                <a:stretch>
                  <a:fillRect l="-610" t="-809"/>
                </a:stretch>
              </a:blipFill>
            </p:spPr>
            <p:txBody>
              <a:bodyPr/>
              <a:lstStyle/>
              <a:p>
                <a:r>
                  <a:rPr lang="sk-SK">
                    <a:noFill/>
                  </a:rPr>
                  <a:t> </a:t>
                </a:r>
              </a:p>
            </p:txBody>
          </p:sp>
        </mc:Fallback>
      </mc:AlternateContent>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595078" y="1536279"/>
            <a:ext cx="1322070" cy="523875"/>
          </a:xfrm>
          <a:prstGeom prst="rect">
            <a:avLst/>
          </a:prstGeom>
        </p:spPr>
      </p:pic>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801260" y="2389276"/>
            <a:ext cx="3101531" cy="738950"/>
          </a:xfrm>
          <a:prstGeom prst="rect">
            <a:avLst/>
          </a:prstGeom>
        </p:spPr>
      </p:pic>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6283904" y="3252320"/>
            <a:ext cx="1152144" cy="548640"/>
          </a:xfrm>
          <a:prstGeom prst="rect">
            <a:avLst/>
          </a:prstGeom>
        </p:spPr>
      </p:pic>
      <p:pic>
        <p:nvPicPr>
          <p:cNvPr id="6" name="Picture 5"/>
          <p:cNvPicPr>
            <a:picLocks noChangeAspect="1"/>
          </p:cNvPicPr>
          <p:nvPr/>
        </p:nvPicPr>
        <p:blipFill rotWithShape="1">
          <a:blip r:embed="rId11"/>
          <a:srcRect l="10915" t="16859" b="17719"/>
          <a:stretch/>
        </p:blipFill>
        <p:spPr>
          <a:xfrm>
            <a:off x="3076435" y="4593903"/>
            <a:ext cx="3154899" cy="1869571"/>
          </a:xfrm>
          <a:prstGeom prst="rect">
            <a:avLst/>
          </a:prstGeom>
        </p:spPr>
      </p:pic>
    </p:spTree>
    <p:extLst>
      <p:ext uri="{BB962C8B-B14F-4D97-AF65-F5344CB8AC3E}">
        <p14:creationId xmlns:p14="http://schemas.microsoft.com/office/powerpoint/2010/main" val="3685887076"/>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726" y="644434"/>
            <a:ext cx="750678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Iný príklad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Nulová hypotéza: Platí Ohmov zákon, teda prúd je priamo úmerný napätiu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toto dá falzifikovať. Urobím meranie </a:t>
            </a:r>
          </a:p>
        </p:txBody>
      </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t="6094"/>
          <a:stretch/>
        </p:blipFill>
        <p:spPr>
          <a:xfrm>
            <a:off x="2511115" y="2795451"/>
            <a:ext cx="3863692" cy="2307366"/>
          </a:xfrm>
          <a:prstGeom prst="rect">
            <a:avLst/>
          </a:prstGeom>
        </p:spPr>
      </p:pic>
      <p:sp>
        <p:nvSpPr>
          <p:cNvPr id="4" name="TextBox 3"/>
          <p:cNvSpPr txBox="1"/>
          <p:nvPr/>
        </p:nvSpPr>
        <p:spPr>
          <a:xfrm>
            <a:off x="505097" y="5477691"/>
            <a:ext cx="82034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Budem testovať konzistentnosť meraní so zákonom</a:t>
            </a: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976915" y="5997303"/>
            <a:ext cx="908685" cy="520065"/>
          </a:xfrm>
          <a:prstGeom prst="rect">
            <a:avLst/>
          </a:prstGeom>
        </p:spPr>
      </p:pic>
    </p:spTree>
    <p:extLst>
      <p:ext uri="{BB962C8B-B14F-4D97-AF65-F5344CB8AC3E}">
        <p14:creationId xmlns:p14="http://schemas.microsoft.com/office/powerpoint/2010/main" val="1237440973"/>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61554" y="783771"/>
                <a:ext cx="7715795" cy="5723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 namerané dvojice hodnôt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𝑈</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majú neistoty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Neistoty sú na grafe znázornené ako zvislé čiarky pri nameraných bodoch. Nepoznám hodnotu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nameraných hodnôt zostavím funkciu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vlastne normalizovaná suma kvadrátov „odchýlok od zákona“.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Nájdem, pre akú hodnotu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tá funkcia nadobúda minimum. To je hodnota, pre ktorú je nulová hypotéza „najmenej porušená“. Ak nulovej hypotéze verím, potom som práve našiel najlepšiu hodnotu odporu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Vy</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číslim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hodnotu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Keby Ohmov zákon platil a merania by nemali náhodné chyby, potom by tá hodnota bola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𝜒</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𝑅</m:t>
                            </m:r>
                          </m:e>
                        </m:acc>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 merania majú náhodné chyby, typicky očakávam že každý z čitateľov nadobúda hodnotu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b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bolo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meraní, potom čakám, že dostanem </a:t>
                </a:r>
                <a14:m>
                  <m:oMath xmlns:m="http://schemas.openxmlformats.org/officeDocument/2006/math">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𝜒</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𝑅</m:t>
                            </m:r>
                          </m:e>
                        </m:acc>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 dostanem hodnotu „o dosť väčšiu ako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budem mať tendenciu prehlásiť, že Ohmov zákon neplatí.</a:t>
                </a:r>
              </a:p>
            </p:txBody>
          </p:sp>
        </mc:Choice>
        <mc:Fallback xmlns="">
          <p:sp>
            <p:nvSpPr>
              <p:cNvPr id="2" name="TextBox 1"/>
              <p:cNvSpPr txBox="1">
                <a:spLocks noRot="1" noChangeAspect="1" noMove="1" noResize="1" noEditPoints="1" noAdjustHandles="1" noChangeArrowheads="1" noChangeShapeType="1" noTextEdit="1"/>
              </p:cNvSpPr>
              <p:nvPr/>
            </p:nvSpPr>
            <p:spPr>
              <a:xfrm>
                <a:off x="461554" y="783771"/>
                <a:ext cx="7715795" cy="5723555"/>
              </a:xfrm>
              <a:prstGeom prst="rect">
                <a:avLst/>
              </a:prstGeom>
              <a:blipFill>
                <a:blip r:embed="rId6"/>
                <a:stretch>
                  <a:fillRect l="-711" t="-640" r="-1423" b="-853"/>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70630" y="1982651"/>
            <a:ext cx="2825115" cy="683895"/>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770780" y="4242525"/>
            <a:ext cx="2825115" cy="706755"/>
          </a:xfrm>
          <a:prstGeom prst="rect">
            <a:avLst/>
          </a:prstGeom>
        </p:spPr>
      </p:pic>
    </p:spTree>
    <p:extLst>
      <p:ext uri="{BB962C8B-B14F-4D97-AF65-F5344CB8AC3E}">
        <p14:creationId xmlns:p14="http://schemas.microsoft.com/office/powerpoint/2010/main" val="3431449282"/>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74766" y="792480"/>
                <a:ext cx="7620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ale odhadnem „pravdepodobnosť možnej hanby“?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Namerané hodnoty sú náhodné čísla, preto aj z nich vypočítané číslo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𝜒</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náhodné číslo.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Požiadam matematických štatistikov, aby našli hustotu pravdepodobnosti náhodnej veličiny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𝜒</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Oni povedia, že tú hustotu teoreticky poznajú, je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chikvadrát-rozdelenie pre </a:t>
                </a:r>
                <a14:m>
                  <m:oMath xmlns:m="http://schemas.openxmlformats.org/officeDocument/2006/math">
                    <m:d>
                      <m:dPr>
                        <m:ctrlP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ctrlPr>
                      </m:dPr>
                      <m:e>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𝒏</m:t>
                        </m:r>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𝟏</m:t>
                        </m:r>
                      </m:e>
                    </m:d>
                  </m:oMath>
                </a14:m>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stupňov voľnosti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574766" y="792480"/>
                <a:ext cx="7620000" cy="2308324"/>
              </a:xfrm>
              <a:prstGeom prst="rect">
                <a:avLst/>
              </a:prstGeom>
              <a:blipFill rotWithShape="0">
                <a:blip r:embed="rId2"/>
                <a:stretch>
                  <a:fillRect l="-640" t="-1319" r="-720" b="-3166"/>
                </a:stretch>
              </a:blipFill>
            </p:spPr>
            <p:txBody>
              <a:bodyPr/>
              <a:lstStyle/>
              <a:p>
                <a:r>
                  <a:rPr lang="sk-SK">
                    <a:noFill/>
                  </a:rPr>
                  <a:t> </a:t>
                </a:r>
              </a:p>
            </p:txBody>
          </p:sp>
        </mc:Fallback>
      </mc:AlternateContent>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02" y="3616673"/>
            <a:ext cx="3665538" cy="244623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645" y="3364113"/>
            <a:ext cx="3688400" cy="269009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92183" y="6287589"/>
                <a:ext cx="8090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obrázkoch je počet stupňov voľnosti označený ako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92183" y="6287589"/>
                <a:ext cx="8090263" cy="369332"/>
              </a:xfrm>
              <a:prstGeom prst="rect">
                <a:avLst/>
              </a:prstGeom>
              <a:blipFill>
                <a:blip r:embed="rId7"/>
                <a:stretch>
                  <a:fillRect l="-603" t="-8197" b="-24590"/>
                </a:stretch>
              </a:blipFill>
            </p:spPr>
            <p:txBody>
              <a:bodyPr/>
              <a:lstStyle/>
              <a:p>
                <a:r>
                  <a:rPr lang="sk-SK">
                    <a:noFill/>
                  </a:rPr>
                  <a:t> </a:t>
                </a:r>
              </a:p>
            </p:txBody>
          </p:sp>
        </mc:Fallback>
      </mc:AlternateContent>
    </p:spTree>
    <p:extLst>
      <p:ext uri="{BB962C8B-B14F-4D97-AF65-F5344CB8AC3E}">
        <p14:creationId xmlns:p14="http://schemas.microsoft.com/office/powerpoint/2010/main" val="3050507746"/>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44" y="690581"/>
            <a:ext cx="3688400" cy="2690093"/>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380411" y="809897"/>
                <a:ext cx="4458789" cy="31749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 7 meraní a dostal som hodnotu</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𝜒</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𝑅</m:t>
                            </m:r>
                          </m:e>
                        </m:acc>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Mám prehlásiť, že som falzifikoval zákon?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krivke pre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=6</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odčítam pravdepodobnosť namerať hodnotu menšiu ako 7, je to okolo 0.68. Teda pravdepodobnosť, že zákon je platný a niekto nameria hodnou viac ako 7 čisto ako dôsledok štatistických fluktuácii je 0.32.</a:t>
                </a:r>
              </a:p>
            </p:txBody>
          </p:sp>
        </mc:Choice>
        <mc:Fallback xmlns="">
          <p:sp>
            <p:nvSpPr>
              <p:cNvPr id="3" name="TextBox 2"/>
              <p:cNvSpPr txBox="1">
                <a:spLocks noRot="1" noChangeAspect="1" noMove="1" noResize="1" noEditPoints="1" noAdjustHandles="1" noChangeArrowheads="1" noChangeShapeType="1" noTextEdit="1"/>
              </p:cNvSpPr>
              <p:nvPr/>
            </p:nvSpPr>
            <p:spPr>
              <a:xfrm>
                <a:off x="4380411" y="809897"/>
                <a:ext cx="4458789" cy="3174972"/>
              </a:xfrm>
              <a:prstGeom prst="rect">
                <a:avLst/>
              </a:prstGeom>
              <a:blipFill>
                <a:blip r:embed="rId5"/>
                <a:stretch>
                  <a:fillRect l="-1231" t="-1152" b="-2111"/>
                </a:stretch>
              </a:blipFill>
            </p:spPr>
            <p:txBody>
              <a:bodyPr/>
              <a:lstStyle/>
              <a:p>
                <a:r>
                  <a:rPr lang="sk-SK">
                    <a:noFill/>
                  </a:rPr>
                  <a:t> </a:t>
                </a:r>
              </a:p>
            </p:txBody>
          </p:sp>
        </mc:Fallback>
      </mc:AlternateContent>
      <p:cxnSp>
        <p:nvCxnSpPr>
          <p:cNvPr id="5" name="Straight Connector 4"/>
          <p:cNvCxnSpPr/>
          <p:nvPr/>
        </p:nvCxnSpPr>
        <p:spPr>
          <a:xfrm flipH="1">
            <a:off x="836023" y="1863634"/>
            <a:ext cx="254290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78926" y="1863634"/>
            <a:ext cx="0" cy="124532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18011" y="4223657"/>
                <a:ext cx="8490858" cy="958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ak by som pri hodnote </a:t>
                </a:r>
                <a14:m>
                  <m:oMath xmlns:m="http://schemas.openxmlformats.org/officeDocument/2006/math">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𝜒</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𝑅</m:t>
                            </m:r>
                          </m:e>
                        </m:acc>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prehlásil, že som falzifikoval zákon priamej úmernosti, pravdepodobnosť, že si urobím hanbu odhadujem ako 0.32. To je strašne veľa. Nevydám oznam o falzifikácii. </a:t>
                </a:r>
              </a:p>
            </p:txBody>
          </p:sp>
        </mc:Choice>
        <mc:Fallback xmlns="">
          <p:sp>
            <p:nvSpPr>
              <p:cNvPr id="8" name="TextBox 7"/>
              <p:cNvSpPr txBox="1">
                <a:spLocks noRot="1" noChangeAspect="1" noMove="1" noResize="1" noEditPoints="1" noAdjustHandles="1" noChangeArrowheads="1" noChangeShapeType="1" noTextEdit="1"/>
              </p:cNvSpPr>
              <p:nvPr/>
            </p:nvSpPr>
            <p:spPr>
              <a:xfrm>
                <a:off x="418011" y="4223657"/>
                <a:ext cx="8490858" cy="958980"/>
              </a:xfrm>
              <a:prstGeom prst="rect">
                <a:avLst/>
              </a:prstGeom>
              <a:blipFill>
                <a:blip r:embed="rId6"/>
                <a:stretch>
                  <a:fillRect l="-647" t="-1911" r="-1078" b="-9554"/>
                </a:stretch>
              </a:blipFill>
            </p:spPr>
            <p:txBody>
              <a:bodyPr/>
              <a:lstStyle/>
              <a:p>
                <a:r>
                  <a:rPr lang="sk-SK">
                    <a:noFill/>
                  </a:rPr>
                  <a:t> </a:t>
                </a:r>
              </a:p>
            </p:txBody>
          </p:sp>
        </mc:Fallback>
      </mc:AlternateContent>
      <p:sp>
        <p:nvSpPr>
          <p:cNvPr id="9" name="Rectangle 8"/>
          <p:cNvSpPr/>
          <p:nvPr/>
        </p:nvSpPr>
        <p:spPr>
          <a:xfrm>
            <a:off x="435429" y="4241074"/>
            <a:ext cx="8464731" cy="975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08596"/>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Box 1"/>
          <p:cNvSpPr txBox="1"/>
          <p:nvPr/>
        </p:nvSpPr>
        <p:spPr>
          <a:xfrm>
            <a:off x="550718" y="633845"/>
            <a:ext cx="7938655"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sa vo fyzike myslí tým, že teória má byť falzifikovateľná</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nejaký argument, prečo priemer z 10 meraní by mal byť presnejší ako jedno meranie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 zvýšime počet meraní 100 krát, ako sa zmení presnosť priemeru z meraní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Aká je približne hodnota spoľahlivosti pre interval plus/mínus sigma a plus/mínus 2 sigma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94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68FE83B5-ADC9-49BA-8F5D-4D56FE1C2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63" y="1268405"/>
            <a:ext cx="7878274" cy="154326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8C60249E-DCEA-4ED3-B621-5B883D839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30" y="2811670"/>
            <a:ext cx="8253483" cy="1543265"/>
          </a:xfrm>
          <a:prstGeom prst="rect">
            <a:avLst/>
          </a:prstGeom>
        </p:spPr>
      </p:pic>
      <p:sp>
        <p:nvSpPr>
          <p:cNvPr id="2" name="TextBox 1">
            <a:extLst>
              <a:ext uri="{FF2B5EF4-FFF2-40B4-BE49-F238E27FC236}">
                <a16:creationId xmlns:a16="http://schemas.microsoft.com/office/drawing/2014/main" id="{12F4A830-5B2F-49F9-9632-F0EE48935BA1}"/>
              </a:ext>
            </a:extLst>
          </p:cNvPr>
          <p:cNvSpPr txBox="1"/>
          <p:nvPr/>
        </p:nvSpPr>
        <p:spPr>
          <a:xfrm>
            <a:off x="1592826" y="501445"/>
            <a:ext cx="6356555" cy="707886"/>
          </a:xfrm>
          <a:prstGeom prst="rect">
            <a:avLst/>
          </a:prstGeom>
          <a:noFill/>
        </p:spPr>
        <p:txBody>
          <a:bodyPr wrap="square" rtlCol="0">
            <a:spAutoFit/>
          </a:bodyPr>
          <a:lstStyle/>
          <a:p>
            <a:pPr algn="ctr"/>
            <a:r>
              <a:rPr lang="sk-SK" sz="4000" b="1" dirty="0">
                <a:cs typeface="Arial" panose="020B0604020202020204" pitchFamily="34" charset="0"/>
              </a:rPr>
              <a:t>Nová SI</a:t>
            </a:r>
            <a:endParaRPr lang="en-US" sz="4000" b="1" dirty="0">
              <a:cs typeface="Arial" panose="020B0604020202020204" pitchFamily="34" charset="0"/>
            </a:endParaRPr>
          </a:p>
        </p:txBody>
      </p:sp>
    </p:spTree>
    <p:extLst>
      <p:ext uri="{BB962C8B-B14F-4D97-AF65-F5344CB8AC3E}">
        <p14:creationId xmlns:p14="http://schemas.microsoft.com/office/powerpoint/2010/main" val="345243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534D860B-B042-4CDE-AAC9-2B1068C7A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4" y="2282272"/>
            <a:ext cx="8659433" cy="1314633"/>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B23A7C69-EA63-4450-8ED5-731F9E628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009"/>
            <a:ext cx="9144000" cy="102317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D697BA76-D3B9-4730-909C-1DE758CAA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1557"/>
            <a:ext cx="9144000" cy="980715"/>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8B7777A7-EFB8-47EA-AA03-554975E83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6467"/>
            <a:ext cx="9144000" cy="875925"/>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77A2F14F-CCD1-492E-A0F3-AD8EB25198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01733"/>
            <a:ext cx="9144000" cy="898734"/>
          </a:xfrm>
          <a:prstGeom prst="rect">
            <a:avLst/>
          </a:prstGeom>
        </p:spPr>
      </p:pic>
      <p:pic>
        <p:nvPicPr>
          <p:cNvPr id="17" name="Picture 16">
            <a:extLst>
              <a:ext uri="{FF2B5EF4-FFF2-40B4-BE49-F238E27FC236}">
                <a16:creationId xmlns:a16="http://schemas.microsoft.com/office/drawing/2014/main" id="{7BE59060-7C76-4FF4-B5D0-F28CCA18EC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24" y="5067759"/>
            <a:ext cx="9144000" cy="1790241"/>
          </a:xfrm>
          <a:prstGeom prst="rect">
            <a:avLst/>
          </a:prstGeom>
        </p:spPr>
      </p:pic>
      <p:sp>
        <p:nvSpPr>
          <p:cNvPr id="18" name="Oval 17">
            <a:extLst>
              <a:ext uri="{FF2B5EF4-FFF2-40B4-BE49-F238E27FC236}">
                <a16:creationId xmlns:a16="http://schemas.microsoft.com/office/drawing/2014/main" id="{EAAE7449-6780-4D61-AD9F-873A58E99FBA}"/>
              </a:ext>
            </a:extLst>
          </p:cNvPr>
          <p:cNvSpPr/>
          <p:nvPr/>
        </p:nvSpPr>
        <p:spPr>
          <a:xfrm>
            <a:off x="2025570" y="224807"/>
            <a:ext cx="844952" cy="288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A04B29F9-FDB6-4EDE-A9E7-7245329BCD12}"/>
              </a:ext>
            </a:extLst>
          </p:cNvPr>
          <p:cNvSpPr/>
          <p:nvPr/>
        </p:nvSpPr>
        <p:spPr>
          <a:xfrm>
            <a:off x="2025570" y="1335106"/>
            <a:ext cx="844952" cy="288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B6AF4981-7447-48EA-94FB-AB6F7A7BF3F0}"/>
              </a:ext>
            </a:extLst>
          </p:cNvPr>
          <p:cNvSpPr/>
          <p:nvPr/>
        </p:nvSpPr>
        <p:spPr>
          <a:xfrm>
            <a:off x="2224269" y="2295661"/>
            <a:ext cx="844952" cy="288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3D8E188F-F09D-4D2B-9476-F211788E54C7}"/>
              </a:ext>
            </a:extLst>
          </p:cNvPr>
          <p:cNvSpPr/>
          <p:nvPr/>
        </p:nvSpPr>
        <p:spPr>
          <a:xfrm>
            <a:off x="1911752" y="3336467"/>
            <a:ext cx="844952" cy="288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0C54FB7-7CBE-4F55-9F49-1E0581503A63}"/>
              </a:ext>
            </a:extLst>
          </p:cNvPr>
          <p:cNvSpPr/>
          <p:nvPr/>
        </p:nvSpPr>
        <p:spPr>
          <a:xfrm>
            <a:off x="1911752" y="4193474"/>
            <a:ext cx="844952" cy="288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2A00CF3E-A7DB-4B61-B6BF-88EE2AE6BA73}"/>
              </a:ext>
            </a:extLst>
          </p:cNvPr>
          <p:cNvSpPr/>
          <p:nvPr/>
        </p:nvSpPr>
        <p:spPr>
          <a:xfrm>
            <a:off x="2448046" y="5067759"/>
            <a:ext cx="844952" cy="2888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3290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N_6}{N}-\frac{1}{6}&#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N_6)=\binom{N}{N_6}\left(\frac{1}{6}\right)^{N_6}&#10;\left(\frac{5}{6}\right)^{N-N_6}&#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frac{N_6}{N}-\frac{1}{6}&#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x)=\frac{1}{\sqrt{2\pi\frac{5}{36N}}}\exp\left(-\frac{x^2}{&#10;2\frac{5}{36N}}\right)&#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gma=\sqrt{\frac{5}{36N}}&#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1}{R}U&#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hi^2(R)=\sum_i \frac{(I_i-U_i/R)^2}{\sigma_i^2}&#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hi^2(\tilde R)=\sum_i \frac{(I_i-U_i/\tilde R)^2}{\sigma_i^2}&#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807</TotalTime>
  <Words>1081</Words>
  <Application>Microsoft Office PowerPoint</Application>
  <PresentationFormat>On-screen Show (4:3)</PresentationFormat>
  <Paragraphs>91</Paragraphs>
  <Slides>18</Slides>
  <Notes>0</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Cambria Math</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46</cp:revision>
  <dcterms:created xsi:type="dcterms:W3CDTF">2018-03-19T12:25:00Z</dcterms:created>
  <dcterms:modified xsi:type="dcterms:W3CDTF">2019-05-07T17:43:54Z</dcterms:modified>
</cp:coreProperties>
</file>