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4"/>
  </p:notesMasterIdLst>
  <p:sldIdLst>
    <p:sldId id="265" r:id="rId2"/>
    <p:sldId id="378" r:id="rId3"/>
    <p:sldId id="379" r:id="rId4"/>
    <p:sldId id="269" r:id="rId5"/>
    <p:sldId id="271" r:id="rId6"/>
    <p:sldId id="380" r:id="rId7"/>
    <p:sldId id="270" r:id="rId8"/>
    <p:sldId id="381" r:id="rId9"/>
    <p:sldId id="382" r:id="rId10"/>
    <p:sldId id="276" r:id="rId11"/>
    <p:sldId id="277" r:id="rId12"/>
    <p:sldId id="388" r:id="rId13"/>
    <p:sldId id="389" r:id="rId14"/>
    <p:sldId id="390" r:id="rId15"/>
    <p:sldId id="391" r:id="rId16"/>
    <p:sldId id="392" r:id="rId17"/>
    <p:sldId id="287" r:id="rId18"/>
    <p:sldId id="281" r:id="rId19"/>
    <p:sldId id="288" r:id="rId20"/>
    <p:sldId id="292" r:id="rId21"/>
    <p:sldId id="291" r:id="rId22"/>
    <p:sldId id="283" r:id="rId23"/>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5" d="100"/>
          <a:sy n="65" d="100"/>
        </p:scale>
        <p:origin x="1200" y="60"/>
      </p:cViewPr>
      <p:guideLst/>
    </p:cSldViewPr>
  </p:slideViewPr>
  <p:notesTextViewPr>
    <p:cViewPr>
      <p:scale>
        <a:sx n="1" d="1"/>
        <a:sy n="1" d="1"/>
      </p:scale>
      <p:origin x="0" y="0"/>
    </p:cViewPr>
  </p:notesTextViewPr>
  <p:sorterViewPr>
    <p:cViewPr>
      <p:scale>
        <a:sx n="110" d="100"/>
        <a:sy n="110" d="100"/>
      </p:scale>
      <p:origin x="0" y="-29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F2036-69AB-4437-98B3-F19FCE9B2F41}" type="datetimeFigureOut">
              <a:rPr lang="en-US" smtClean="0"/>
              <a:t>5/11/2019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A903D3-C2F4-4278-94A9-664B029E1AE3}" type="slidenum">
              <a:rPr lang="en-US" smtClean="0"/>
              <a:t>‹#›</a:t>
            </a:fld>
            <a:endParaRPr lang="en-US"/>
          </a:p>
        </p:txBody>
      </p:sp>
    </p:spTree>
    <p:extLst>
      <p:ext uri="{BB962C8B-B14F-4D97-AF65-F5344CB8AC3E}">
        <p14:creationId xmlns:p14="http://schemas.microsoft.com/office/powerpoint/2010/main" val="3571587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11. 5. 2019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896070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11. 5. 2019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292648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11. 5. 2019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874210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11. 5. 2019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272572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11. 5. 2019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9804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11. 5. 2019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75579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11. 5. 2019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817211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11. 5. 2019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890413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11. 5. 2019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498169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11. 5. 2019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39880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11. 5. 2019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26904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11. 5. 2019</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14379328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7" Type="http://schemas.openxmlformats.org/officeDocument/2006/relationships/image" Target="../media/image2210.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010.png"/></Relationships>
</file>

<file path=ppt/slides/_rels/slide13.xml.rels><?xml version="1.0" encoding="UTF-8" standalone="yes"?>
<Relationships xmlns="http://schemas.openxmlformats.org/package/2006/relationships"><Relationship Id="rId8" Type="http://schemas.openxmlformats.org/officeDocument/2006/relationships/image" Target="../media/image263.png"/><Relationship Id="rId7" Type="http://schemas.openxmlformats.org/officeDocument/2006/relationships/image" Target="../media/image250.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3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1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80.png"/><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 Id="rId11" Type="http://schemas.openxmlformats.org/officeDocument/2006/relationships/hyperlink" Target="http://galileoandeinstein.physics.virginia.edu/more_stuff/flashlets/lightclock.swf" TargetMode="External"/><Relationship Id="rId5" Type="http://schemas.openxmlformats.org/officeDocument/2006/relationships/image" Target="../media/image21.jpeg"/><Relationship Id="rId10" Type="http://schemas.openxmlformats.org/officeDocument/2006/relationships/image" Target="../media/image34.png"/><Relationship Id="rId4" Type="http://schemas.openxmlformats.org/officeDocument/2006/relationships/image" Target="../media/image29.jpeg"/><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3.tmp"/><Relationship Id="rId3" Type="http://schemas.openxmlformats.org/officeDocument/2006/relationships/image" Target="../media/image11.jpeg"/><Relationship Id="rId7"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tm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1910.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110.png"/></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slideLayout" Target="../slideLayouts/slideLayout7.xml"/><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tags" Target="../tags/tag4.xml"/><Relationship Id="rId1" Type="http://schemas.openxmlformats.org/officeDocument/2006/relationships/tags" Target="../tags/tag3.xml"/><Relationship Id="rId6" Type="http://schemas.microsoft.com/office/2007/relationships/hdphoto" Target="../media/hdphoto2.wdp"/><Relationship Id="rId11" Type="http://schemas.openxmlformats.org/officeDocument/2006/relationships/image" Target="../media/image18.png"/><Relationship Id="rId5" Type="http://schemas.openxmlformats.org/officeDocument/2006/relationships/image" Target="../media/image14.png"/><Relationship Id="rId10" Type="http://schemas.openxmlformats.org/officeDocument/2006/relationships/image" Target="../media/image17.jpeg"/><Relationship Id="rId4" Type="http://schemas.openxmlformats.org/officeDocument/2006/relationships/image" Target="../media/image13.jpe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9319" y="1925463"/>
            <a:ext cx="4983912" cy="4092295"/>
          </a:xfrm>
          <a:prstGeom prst="rect">
            <a:avLst/>
          </a:prstGeom>
        </p:spPr>
      </p:pic>
      <p:sp>
        <p:nvSpPr>
          <p:cNvPr id="3" name="TextBox 2"/>
          <p:cNvSpPr txBox="1"/>
          <p:nvPr/>
        </p:nvSpPr>
        <p:spPr>
          <a:xfrm>
            <a:off x="251209" y="271305"/>
            <a:ext cx="860138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Pojem „naraz“ objektivizoval Einstein definíciou vzhľadom k nejakej súradnicovej sústave, tvorenej „súradnicovými trpaslíkmi“ ktorí všetci majú lokálne hodiny a tie sú navzájom synchronizované.</a:t>
            </a:r>
          </a:p>
        </p:txBody>
      </p:sp>
    </p:spTree>
    <p:extLst>
      <p:ext uri="{BB962C8B-B14F-4D97-AF65-F5344CB8AC3E}">
        <p14:creationId xmlns:p14="http://schemas.microsoft.com/office/powerpoint/2010/main" val="3133154237"/>
      </p:ext>
    </p:extLst>
  </p:cSld>
  <p:clrMapOvr>
    <a:masterClrMapping/>
  </p:clrMapOvr>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srcRect b="17045"/>
          <a:stretch/>
        </p:blipFill>
        <p:spPr>
          <a:xfrm>
            <a:off x="3044284" y="625593"/>
            <a:ext cx="2713034" cy="1128141"/>
          </a:xfrm>
          <a:prstGeom prst="rect">
            <a:avLst/>
          </a:prstGeom>
        </p:spPr>
      </p:pic>
      <p:pic>
        <p:nvPicPr>
          <p:cNvPr id="15"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389689" y="1974992"/>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2880417" y="1981088"/>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3328473" y="1981088"/>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819201" y="1987184"/>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316025" y="1962800"/>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761033" y="1950608"/>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209089" y="1950608"/>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5699817" y="1956704"/>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6123489" y="1950608"/>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6614217" y="1956704"/>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062273" y="1956704"/>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553001" y="1962800"/>
            <a:ext cx="557656" cy="813184"/>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Arrow Connector 28"/>
          <p:cNvCxnSpPr/>
          <p:nvPr/>
        </p:nvCxnSpPr>
        <p:spPr>
          <a:xfrm>
            <a:off x="3630168" y="1060704"/>
            <a:ext cx="134416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15169" y="1965848"/>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005897" y="1971944"/>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453953" y="1971944"/>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944681" y="1978040"/>
            <a:ext cx="557656" cy="813184"/>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137160" y="2862498"/>
            <a:ext cx="9006840" cy="40780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Modrou farbou sme nakreslili staničného trpaslíka, ktorý videl bliknutie žiarovky uprostred vagóna, keď ho žiarovka práve míňala. Červený staničný trpaslík je ten, ktorý uvidel zadnú stenu vagóna, keď k nej dorazilo svetlom, to je udalosť A. Žltý staničný trpaslík je ten, ktorý uvidí prednú stenu vagóna, keď k nej dorazí svetlo, to je udalosť B. Otázka je, čo ukazujú hodiny červeného a žltého trpaslíka pre udalosti A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 Je zrejmé, že zadné stena ide oproti svetlu, predná stena uteká pred ním. Hodiny žltého trpaslíka preto budú zjavne ukazovať väčší čas pri udalosti B ako ukazovali hodiny červeného trpaslíka pri udalosti A. Staniční trpaslíci preto vyhodnotia udalosti A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 ako nesúčasné, budú hovoriť , že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nenastali naraz</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presn</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ý výpočet nemáme zatiaľ dosť vedomostí.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Záver: nie je možné definovať pojmy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súčasnosť, naraz, teraz, okamih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 aby dve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nesúmiestne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udalosti boli rovnako vyhodnotené vo všetkých súradnicových sústavách.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Pojem súčasnosť teda nie je absolútny, vyhodnotenie závisí od toho, voči ktorej sústave sa robí.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Pojem súčasnosť je teda relatívny</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vzťahuje sa na nejakú sústavu</a:t>
            </a:r>
          </a:p>
        </p:txBody>
      </p:sp>
      <p:sp>
        <p:nvSpPr>
          <p:cNvPr id="35" name="TextBox 34"/>
          <p:cNvSpPr txBox="1"/>
          <p:nvPr/>
        </p:nvSpPr>
        <p:spPr>
          <a:xfrm>
            <a:off x="1395440" y="148774"/>
            <a:ext cx="615964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Relatívnosť súčasnosti</a:t>
            </a:r>
          </a:p>
        </p:txBody>
      </p:sp>
    </p:spTree>
    <p:extLst>
      <p:ext uri="{BB962C8B-B14F-4D97-AF65-F5344CB8AC3E}">
        <p14:creationId xmlns:p14="http://schemas.microsoft.com/office/powerpoint/2010/main" val="3133125360"/>
      </p:ext>
    </p:extLst>
  </p:cSld>
  <p:clrMapOvr>
    <a:masterClrMapping/>
  </p:clrMapOvr>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7045"/>
          <a:stretch/>
        </p:blipFill>
        <p:spPr>
          <a:xfrm>
            <a:off x="2197295" y="472059"/>
            <a:ext cx="2713034" cy="1128141"/>
          </a:xfrm>
          <a:prstGeom prst="rect">
            <a:avLst/>
          </a:prstGeom>
        </p:spPr>
      </p:pic>
      <p:pic>
        <p:nvPicPr>
          <p:cNvPr id="3"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331848" y="1623692"/>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2822576" y="1629788"/>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3270632" y="1629788"/>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761360" y="1635884"/>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258184" y="1611500"/>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703192" y="1599308"/>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151248" y="1599308"/>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5641976" y="1605404"/>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6065648" y="1599308"/>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6556376" y="1605404"/>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004432" y="1605404"/>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495160" y="1611500"/>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57328" y="1614548"/>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948056" y="1620644"/>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396112" y="1620644"/>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886840" y="1626740"/>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http://www.polyvore.com/cgi/img-thing?.out=jpg&amp;size=l&amp;tid=20184244"/>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383664" y="3696332"/>
            <a:ext cx="600328" cy="81318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www.polyvore.com/cgi/img-thing?.out=jpg&amp;size=l&amp;tid=20184244"/>
          <p:cNvPicPr>
            <a:picLocks noChangeAspect="1" noChangeArrowheads="1"/>
          </p:cNvPicPr>
          <p:nvPr/>
        </p:nvPicPr>
        <p:blipFill>
          <a:blip r:embed="rId4" cstate="print">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2874392" y="3702428"/>
            <a:ext cx="600328" cy="81318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http://www.polyvore.com/cgi/img-thing?.out=jpg&amp;size=l&amp;tid=20184244"/>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3322448" y="3702428"/>
            <a:ext cx="600328" cy="81318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http://www.polyvore.com/cgi/img-thing?.out=jpg&amp;size=l&amp;tid=20184244"/>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813176" y="3708524"/>
            <a:ext cx="600328" cy="81318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http://www.polyvore.com/cgi/img-thing?.out=jpg&amp;size=l&amp;tid=20184244"/>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310000" y="3684140"/>
            <a:ext cx="600328" cy="81318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http://www.polyvore.com/cgi/img-thing?.out=jpg&amp;size=l&amp;tid=20184244"/>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755008" y="3671948"/>
            <a:ext cx="600328" cy="81318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http://www.polyvore.com/cgi/img-thing?.out=jpg&amp;size=l&amp;tid=20184244"/>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203064" y="3671948"/>
            <a:ext cx="600328" cy="81318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http://www.polyvore.com/cgi/img-thing?.out=jpg&amp;size=l&amp;tid=20184244"/>
          <p:cNvPicPr>
            <a:picLocks noChangeAspect="1" noChangeArrowheads="1"/>
          </p:cNvPicPr>
          <p:nvPr/>
        </p:nvPicPr>
        <p:blipFill>
          <a:blip r:embed="rId4" cstate="print">
            <a:clrChange>
              <a:clrFrom>
                <a:srgbClr val="FFFFFF"/>
              </a:clrFrom>
              <a:clrTo>
                <a:srgbClr val="FFFFFF">
                  <a:alpha val="0"/>
                </a:srgbClr>
              </a:clrTo>
            </a:clrChange>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5693792" y="3678044"/>
            <a:ext cx="600328" cy="81318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http://www.polyvore.com/cgi/img-thing?.out=jpg&amp;size=l&amp;tid=20184244"/>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6117464" y="3671948"/>
            <a:ext cx="600328" cy="81318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http://www.polyvore.com/cgi/img-thing?.out=jpg&amp;size=l&amp;tid=20184244"/>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6608192" y="3678044"/>
            <a:ext cx="600328" cy="81318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http://www.polyvore.com/cgi/img-thing?.out=jpg&amp;size=l&amp;tid=20184244"/>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056248" y="3678044"/>
            <a:ext cx="600328" cy="81318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http://www.polyvore.com/cgi/img-thing?.out=jpg&amp;size=l&amp;tid=20184244"/>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546976" y="3684140"/>
            <a:ext cx="600328" cy="81318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http://www.polyvore.com/cgi/img-thing?.out=jpg&amp;size=l&amp;tid=20184244"/>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9144" y="3687188"/>
            <a:ext cx="600328" cy="81318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http://www.polyvore.com/cgi/img-thing?.out=jpg&amp;size=l&amp;tid=20184244"/>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999872" y="3693284"/>
            <a:ext cx="600328" cy="81318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http://www.polyvore.com/cgi/img-thing?.out=jpg&amp;size=l&amp;tid=20184244"/>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447928" y="3693284"/>
            <a:ext cx="600328" cy="81318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http://www.polyvore.com/cgi/img-thing?.out=jpg&amp;size=l&amp;tid=20184244"/>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938656" y="3699380"/>
            <a:ext cx="600328" cy="81318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252600" y="5887844"/>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2743328" y="5893940"/>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3191384" y="5893940"/>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682112" y="5900036"/>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178936" y="5875652"/>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623944" y="5863460"/>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72000" y="5863460"/>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5562728" y="5869556"/>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986400" y="5863460"/>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6477128" y="5869556"/>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6925184" y="5869556"/>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415912" y="5875652"/>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78080" y="5878700"/>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68808" y="5884796"/>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316864" y="5884796"/>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807592" y="5890892"/>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p:cNvPicPr>
            <a:picLocks noChangeAspect="1"/>
          </p:cNvPicPr>
          <p:nvPr/>
        </p:nvPicPr>
        <p:blipFill rotWithShape="1">
          <a:blip r:embed="rId2"/>
          <a:srcRect b="17045"/>
          <a:stretch/>
        </p:blipFill>
        <p:spPr>
          <a:xfrm>
            <a:off x="3026351" y="2572131"/>
            <a:ext cx="2713034" cy="1128141"/>
          </a:xfrm>
          <a:prstGeom prst="rect">
            <a:avLst/>
          </a:prstGeom>
        </p:spPr>
      </p:pic>
      <p:pic>
        <p:nvPicPr>
          <p:cNvPr id="53" name="Picture 52"/>
          <p:cNvPicPr>
            <a:picLocks noChangeAspect="1"/>
          </p:cNvPicPr>
          <p:nvPr/>
        </p:nvPicPr>
        <p:blipFill rotWithShape="1">
          <a:blip r:embed="rId2"/>
          <a:srcRect b="17045"/>
          <a:stretch/>
        </p:blipFill>
        <p:spPr>
          <a:xfrm>
            <a:off x="3306767" y="4745355"/>
            <a:ext cx="2713034" cy="1128141"/>
          </a:xfrm>
          <a:prstGeom prst="rect">
            <a:avLst/>
          </a:prstGeom>
        </p:spPr>
      </p:pic>
      <p:cxnSp>
        <p:nvCxnSpPr>
          <p:cNvPr id="57" name="Straight Connector 56"/>
          <p:cNvCxnSpPr/>
          <p:nvPr/>
        </p:nvCxnSpPr>
        <p:spPr>
          <a:xfrm>
            <a:off x="182880" y="2478024"/>
            <a:ext cx="84856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4696" y="4623816"/>
            <a:ext cx="84856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541264" y="704088"/>
            <a:ext cx="2944368" cy="384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Bliknutie žiarovky</a:t>
            </a:r>
          </a:p>
        </p:txBody>
      </p:sp>
      <p:sp>
        <p:nvSpPr>
          <p:cNvPr id="60" name="TextBox 59"/>
          <p:cNvSpPr txBox="1"/>
          <p:nvPr/>
        </p:nvSpPr>
        <p:spPr>
          <a:xfrm>
            <a:off x="6144768" y="2743200"/>
            <a:ext cx="27706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Udalosť A</a:t>
            </a:r>
          </a:p>
        </p:txBody>
      </p:sp>
      <p:sp>
        <p:nvSpPr>
          <p:cNvPr id="61" name="TextBox 60"/>
          <p:cNvSpPr txBox="1"/>
          <p:nvPr/>
        </p:nvSpPr>
        <p:spPr>
          <a:xfrm>
            <a:off x="6501384" y="4882896"/>
            <a:ext cx="23682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Udalosť B</a:t>
            </a:r>
          </a:p>
        </p:txBody>
      </p:sp>
    </p:spTree>
    <p:extLst>
      <p:ext uri="{BB962C8B-B14F-4D97-AF65-F5344CB8AC3E}">
        <p14:creationId xmlns:p14="http://schemas.microsoft.com/office/powerpoint/2010/main" val="2608622413"/>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8" name="Straight Arrow Connector 127">
            <a:extLst>
              <a:ext uri="{FF2B5EF4-FFF2-40B4-BE49-F238E27FC236}">
                <a16:creationId xmlns:a16="http://schemas.microsoft.com/office/drawing/2014/main" id="{8AA11877-714E-463B-87AF-98D28467F0F4}"/>
              </a:ext>
            </a:extLst>
          </p:cNvPr>
          <p:cNvCxnSpPr/>
          <p:nvPr/>
        </p:nvCxnSpPr>
        <p:spPr>
          <a:xfrm>
            <a:off x="2773346" y="1798655"/>
            <a:ext cx="964641" cy="0"/>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19DC5725-07BE-4330-8E2D-DF530E951B16}"/>
              </a:ext>
            </a:extLst>
          </p:cNvPr>
          <p:cNvCxnSpPr/>
          <p:nvPr/>
        </p:nvCxnSpPr>
        <p:spPr>
          <a:xfrm>
            <a:off x="3737987" y="1798655"/>
            <a:ext cx="1004835" cy="0"/>
          </a:xfrm>
          <a:prstGeom prst="straightConnector1">
            <a:avLst/>
          </a:prstGeom>
          <a:ln w="28575">
            <a:solidFill>
              <a:srgbClr val="D8E90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32" name="Picture 131">
            <a:extLst>
              <a:ext uri="{FF2B5EF4-FFF2-40B4-BE49-F238E27FC236}">
                <a16:creationId xmlns:a16="http://schemas.microsoft.com/office/drawing/2014/main" id="{41F4B79C-D4B1-41AB-A2E2-739B7AAED8D1}"/>
              </a:ext>
            </a:extLst>
          </p:cNvPr>
          <p:cNvPicPr>
            <a:picLocks noChangeAspect="1"/>
          </p:cNvPicPr>
          <p:nvPr/>
        </p:nvPicPr>
        <p:blipFill>
          <a:blip r:embed="rId2"/>
          <a:stretch>
            <a:fillRect/>
          </a:stretch>
        </p:blipFill>
        <p:spPr>
          <a:xfrm>
            <a:off x="1240357" y="145701"/>
            <a:ext cx="6462320" cy="1542422"/>
          </a:xfrm>
          <a:prstGeom prst="rect">
            <a:avLst/>
          </a:prstGeom>
        </p:spPr>
      </p:pic>
      <p:sp>
        <p:nvSpPr>
          <p:cNvPr id="133" name="TextBox 132">
            <a:extLst>
              <a:ext uri="{FF2B5EF4-FFF2-40B4-BE49-F238E27FC236}">
                <a16:creationId xmlns:a16="http://schemas.microsoft.com/office/drawing/2014/main" id="{2657FDB2-8A67-435A-AB79-8EC069F987F6}"/>
              </a:ext>
            </a:extLst>
          </p:cNvPr>
          <p:cNvSpPr txBox="1"/>
          <p:nvPr/>
        </p:nvSpPr>
        <p:spPr>
          <a:xfrm>
            <a:off x="2773346" y="1818754"/>
            <a:ext cx="1969476"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L</a:t>
            </a:r>
            <a:r>
              <a:rPr lang="en-US" dirty="0">
                <a:latin typeface="Arial" panose="020B0604020202020204" pitchFamily="34" charset="0"/>
                <a:cs typeface="Arial" panose="020B0604020202020204" pitchFamily="34" charset="0"/>
              </a:rPr>
              <a:t>            </a:t>
            </a:r>
            <a:r>
              <a:rPr lang="en-US" b="1" dirty="0">
                <a:solidFill>
                  <a:schemeClr val="accent6">
                    <a:lumMod val="40000"/>
                    <a:lumOff val="60000"/>
                  </a:schemeClr>
                </a:solidFill>
                <a:latin typeface="Arial" panose="020B0604020202020204" pitchFamily="34" charset="0"/>
                <a:cs typeface="Arial" panose="020B0604020202020204" pitchFamily="34" charset="0"/>
              </a:rPr>
              <a:t>L</a:t>
            </a:r>
          </a:p>
        </p:txBody>
      </p:sp>
      <mc:AlternateContent xmlns:mc="http://schemas.openxmlformats.org/markup-compatibility/2006" xmlns:a14="http://schemas.microsoft.com/office/drawing/2010/main">
        <mc:Choice Requires="a14">
          <p:sp>
            <p:nvSpPr>
              <p:cNvPr id="134" name="TextBox 133">
                <a:extLst>
                  <a:ext uri="{FF2B5EF4-FFF2-40B4-BE49-F238E27FC236}">
                    <a16:creationId xmlns:a16="http://schemas.microsoft.com/office/drawing/2014/main" id="{182C8446-BB28-4ABB-AB2E-B0FBE17B905C}"/>
                  </a:ext>
                </a:extLst>
              </p:cNvPr>
              <p:cNvSpPr txBox="1"/>
              <p:nvPr/>
            </p:nvSpPr>
            <p:spPr>
              <a:xfrm>
                <a:off x="127810" y="2003420"/>
                <a:ext cx="8888380" cy="341632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Prediskutujeme pohľad zo stanice, čo hlásia staniční trpaslíci.</a:t>
                </a:r>
              </a:p>
              <a:p>
                <a:r>
                  <a:rPr lang="sk-SK" dirty="0">
                    <a:latin typeface="Arial" panose="020B0604020202020204" pitchFamily="34" charset="0"/>
                    <a:cs typeface="Arial" panose="020B0604020202020204" pitchFamily="34" charset="0"/>
                  </a:rPr>
                  <a:t>Modrý trpaslík hlási !vidím bliknutie žiarovky v strede vagóna, moje hodiny ukazujú čas (napríklad) 11:22:34</a:t>
                </a:r>
              </a:p>
              <a:p>
                <a:r>
                  <a:rPr lang="sk-SK" dirty="0">
                    <a:latin typeface="Arial" panose="020B0604020202020204" pitchFamily="34" charset="0"/>
                    <a:cs typeface="Arial" panose="020B0604020202020204" pitchFamily="34" charset="0"/>
                  </a:rPr>
                  <a:t>Staniční trpaslíci majú synchronizovaný čas, červeno zakrúžkovaný je trpaslík, ktorý vidí okolo seba prechádzať zadnú stenu presne vtedy, keď jeho hodiny ukazujú 11:22:34 a žlto zakrúžkovaný je trpaslík, ktorý vidí okolo seba prechádzať prednú stenu presne o 11:22:34.</a:t>
                </a:r>
              </a:p>
              <a:p>
                <a:r>
                  <a:rPr lang="sk-SK" dirty="0">
                    <a:latin typeface="Arial" panose="020B0604020202020204" pitchFamily="34" charset="0"/>
                    <a:cs typeface="Arial" panose="020B0604020202020204" pitchFamily="34" charset="0"/>
                  </a:rPr>
                  <a:t>Vzdialenosť medzi modrým a červeno zakrúžkovaným je </a:t>
                </a:r>
                <a14:m>
                  <m:oMath xmlns:m="http://schemas.openxmlformats.org/officeDocument/2006/math">
                    <m:r>
                      <a:rPr lang="sk-SK" b="0" i="1" smtClean="0">
                        <a:latin typeface="Cambria Math" panose="02040503050406030204" pitchFamily="18" charset="0"/>
                        <a:cs typeface="Arial" panose="020B0604020202020204" pitchFamily="34" charset="0"/>
                      </a:rPr>
                      <m:t>𝐿</m:t>
                    </m:r>
                  </m:oMath>
                </a14:m>
                <a:r>
                  <a:rPr lang="sk-SK" dirty="0">
                    <a:latin typeface="Arial" panose="020B0604020202020204" pitchFamily="34" charset="0"/>
                    <a:cs typeface="Arial" panose="020B0604020202020204" pitchFamily="34" charset="0"/>
                  </a:rPr>
                  <a:t>, vzdialenosť medzi modrým a žlto zakrúžkovaným je tiež </a:t>
                </a:r>
                <a14:m>
                  <m:oMath xmlns:m="http://schemas.openxmlformats.org/officeDocument/2006/math">
                    <m:r>
                      <a:rPr lang="sk-SK" b="0" i="1" smtClean="0">
                        <a:latin typeface="Cambria Math" panose="02040503050406030204" pitchFamily="18" charset="0"/>
                        <a:cs typeface="Arial" panose="020B0604020202020204" pitchFamily="34" charset="0"/>
                      </a:rPr>
                      <m:t>𝐿</m:t>
                    </m:r>
                  </m:oMath>
                </a14:m>
                <a:r>
                  <a:rPr lang="sk-SK" dirty="0">
                    <a:latin typeface="Arial" panose="020B0604020202020204" pitchFamily="34" charset="0"/>
                    <a:cs typeface="Arial" panose="020B0604020202020204" pitchFamily="34" charset="0"/>
                  </a:rPr>
                  <a:t>. </a:t>
                </a:r>
              </a:p>
              <a:p>
                <a:r>
                  <a:rPr lang="sk-SK" dirty="0">
                    <a:latin typeface="Arial" panose="020B0604020202020204" pitchFamily="34" charset="0"/>
                    <a:cs typeface="Arial" panose="020B0604020202020204" pitchFamily="34" charset="0"/>
                  </a:rPr>
                  <a:t>Pýtame sa o koľkej (z hľadiska stanice) narazí fotón zo žiarovky na zadnú stenu. Fotón letí dozadu rýchlosťou </a:t>
                </a:r>
                <a14:m>
                  <m:oMath xmlns:m="http://schemas.openxmlformats.org/officeDocument/2006/math">
                    <m:r>
                      <a:rPr lang="sk-SK" b="0" i="1" smtClean="0">
                        <a:latin typeface="Cambria Math" panose="02040503050406030204" pitchFamily="18" charset="0"/>
                        <a:cs typeface="Arial" panose="020B0604020202020204" pitchFamily="34" charset="0"/>
                      </a:rPr>
                      <m:t>𝑐</m:t>
                    </m:r>
                  </m:oMath>
                </a14:m>
                <a:r>
                  <a:rPr lang="sk-SK" dirty="0">
                    <a:latin typeface="Arial" panose="020B0604020202020204" pitchFamily="34" charset="0"/>
                    <a:cs typeface="Arial" panose="020B0604020202020204" pitchFamily="34" charset="0"/>
                  </a:rPr>
                  <a:t>, stena oproti nemu rýchlosťou </a:t>
                </a:r>
                <a14:m>
                  <m:oMath xmlns:m="http://schemas.openxmlformats.org/officeDocument/2006/math">
                    <m:r>
                      <a:rPr lang="sk-SK" b="0" i="1" smtClean="0">
                        <a:latin typeface="Cambria Math" panose="02040503050406030204" pitchFamily="18" charset="0"/>
                        <a:cs typeface="Arial" panose="020B0604020202020204" pitchFamily="34" charset="0"/>
                      </a:rPr>
                      <m:t>𝑣</m:t>
                    </m:r>
                    <m:r>
                      <a:rPr lang="sk-SK" b="0" i="1" smtClean="0">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 Spolu musia prekonať vzdialenosť </a:t>
                </a:r>
                <a14:m>
                  <m:oMath xmlns:m="http://schemas.openxmlformats.org/officeDocument/2006/math">
                    <m:r>
                      <a:rPr lang="sk-SK" b="0" i="1" smtClean="0">
                        <a:latin typeface="Cambria Math" panose="02040503050406030204" pitchFamily="18" charset="0"/>
                        <a:cs typeface="Arial" panose="020B0604020202020204" pitchFamily="34" charset="0"/>
                      </a:rPr>
                      <m:t>𝐿</m:t>
                    </m:r>
                  </m:oMath>
                </a14:m>
                <a:r>
                  <a:rPr lang="sk-SK" dirty="0">
                    <a:latin typeface="Arial" panose="020B0604020202020204" pitchFamily="34" charset="0"/>
                    <a:cs typeface="Arial" panose="020B0604020202020204" pitchFamily="34" charset="0"/>
                  </a:rPr>
                  <a:t> potrebujú na to čas </a:t>
                </a:r>
                <a14:m>
                  <m:oMath xmlns:m="http://schemas.openxmlformats.org/officeDocument/2006/math">
                    <m:r>
                      <a:rPr lang="sk-SK" b="0" i="1" smtClean="0">
                        <a:latin typeface="Cambria Math" panose="02040503050406030204" pitchFamily="18" charset="0"/>
                        <a:cs typeface="Arial" panose="020B0604020202020204" pitchFamily="34" charset="0"/>
                      </a:rPr>
                      <m:t>𝐿</m:t>
                    </m:r>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𝑐</m:t>
                    </m:r>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𝑣</m:t>
                    </m:r>
                    <m:r>
                      <a:rPr lang="sk-SK" b="0" i="1" smtClean="0">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 teda hodiny červeného trpaslíka, ktorý</a:t>
                </a:r>
                <a:endParaRPr lang="en-US" dirty="0">
                  <a:latin typeface="Arial" panose="020B0604020202020204" pitchFamily="34" charset="0"/>
                  <a:cs typeface="Arial" panose="020B0604020202020204" pitchFamily="34" charset="0"/>
                </a:endParaRPr>
              </a:p>
            </p:txBody>
          </p:sp>
        </mc:Choice>
        <mc:Fallback xmlns="">
          <p:sp>
            <p:nvSpPr>
              <p:cNvPr id="134" name="TextBox 133">
                <a:extLst>
                  <a:ext uri="{FF2B5EF4-FFF2-40B4-BE49-F238E27FC236}">
                    <a16:creationId xmlns:a16="http://schemas.microsoft.com/office/drawing/2014/main" id="{182C8446-BB28-4ABB-AB2E-B0FBE17B905C}"/>
                  </a:ext>
                </a:extLst>
              </p:cNvPr>
              <p:cNvSpPr txBox="1">
                <a:spLocks noRot="1" noChangeAspect="1" noMove="1" noResize="1" noEditPoints="1" noAdjustHandles="1" noChangeArrowheads="1" noChangeShapeType="1" noTextEdit="1"/>
              </p:cNvSpPr>
              <p:nvPr/>
            </p:nvSpPr>
            <p:spPr>
              <a:xfrm>
                <a:off x="127810" y="2003420"/>
                <a:ext cx="8888380" cy="3416320"/>
              </a:xfrm>
              <a:prstGeom prst="rect">
                <a:avLst/>
              </a:prstGeom>
              <a:blipFill>
                <a:blip r:embed="rId5"/>
                <a:stretch>
                  <a:fillRect l="-617" t="-1071" r="-1029" b="-1964"/>
                </a:stretch>
              </a:blipFill>
            </p:spPr>
            <p:txBody>
              <a:bodyPr/>
              <a:lstStyle/>
              <a:p>
                <a:r>
                  <a:rPr lang="en-US">
                    <a:noFill/>
                  </a:rPr>
                  <a:t> </a:t>
                </a:r>
              </a:p>
            </p:txBody>
          </p:sp>
        </mc:Fallback>
      </mc:AlternateContent>
      <p:pic>
        <p:nvPicPr>
          <p:cNvPr id="197" name="Picture 196">
            <a:extLst>
              <a:ext uri="{FF2B5EF4-FFF2-40B4-BE49-F238E27FC236}">
                <a16:creationId xmlns:a16="http://schemas.microsoft.com/office/drawing/2014/main" id="{1C57CFB6-76FC-4C76-9977-C6C61C27D06D}"/>
              </a:ext>
            </a:extLst>
          </p:cNvPr>
          <p:cNvPicPr>
            <a:picLocks noChangeAspect="1"/>
          </p:cNvPicPr>
          <p:nvPr/>
        </p:nvPicPr>
        <p:blipFill rotWithShape="1">
          <a:blip r:embed="rId6"/>
          <a:srcRect l="31564" t="36212" r="34851" b="34904"/>
          <a:stretch/>
        </p:blipFill>
        <p:spPr>
          <a:xfrm>
            <a:off x="127810" y="5431123"/>
            <a:ext cx="2004378" cy="1251020"/>
          </a:xfrm>
          <a:prstGeom prst="rect">
            <a:avLst/>
          </a:prstGeom>
        </p:spPr>
      </p:pic>
      <mc:AlternateContent xmlns:mc="http://schemas.openxmlformats.org/markup-compatibility/2006" xmlns:a14="http://schemas.microsoft.com/office/drawing/2010/main">
        <mc:Choice Requires="a14">
          <p:sp>
            <p:nvSpPr>
              <p:cNvPr id="198" name="TextBox 197">
                <a:extLst>
                  <a:ext uri="{FF2B5EF4-FFF2-40B4-BE49-F238E27FC236}">
                    <a16:creationId xmlns:a16="http://schemas.microsoft.com/office/drawing/2014/main" id="{E00E9D80-4C12-4394-80F1-4BA378BE661D}"/>
                  </a:ext>
                </a:extLst>
              </p:cNvPr>
              <p:cNvSpPr txBox="1"/>
              <p:nvPr/>
            </p:nvSpPr>
            <p:spPr>
              <a:xfrm>
                <a:off x="2132188" y="5305006"/>
                <a:ext cx="6725053"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vidí dopad fotónu na zadnú stenu budú ukazovať čas 11:22:34+</a:t>
                </a:r>
                <a14:m>
                  <m:oMath xmlns:m="http://schemas.openxmlformats.org/officeDocument/2006/math">
                    <m:r>
                      <a:rPr lang="sk-SK" b="0" i="1" smtClean="0">
                        <a:latin typeface="Cambria Math" panose="02040503050406030204" pitchFamily="18" charset="0"/>
                        <a:cs typeface="Arial" panose="020B0604020202020204" pitchFamily="34" charset="0"/>
                      </a:rPr>
                      <m:t>𝐿</m:t>
                    </m:r>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𝑐</m:t>
                    </m:r>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𝑣</m:t>
                    </m:r>
                    <m:r>
                      <a:rPr lang="sk-SK" b="0" i="1" smtClean="0">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mc:Choice>
        <mc:Fallback xmlns="">
          <p:sp>
            <p:nvSpPr>
              <p:cNvPr id="198" name="TextBox 197">
                <a:extLst>
                  <a:ext uri="{FF2B5EF4-FFF2-40B4-BE49-F238E27FC236}">
                    <a16:creationId xmlns:a16="http://schemas.microsoft.com/office/drawing/2014/main" id="{E00E9D80-4C12-4394-80F1-4BA378BE661D}"/>
                  </a:ext>
                </a:extLst>
              </p:cNvPr>
              <p:cNvSpPr txBox="1">
                <a:spLocks noRot="1" noChangeAspect="1" noMove="1" noResize="1" noEditPoints="1" noAdjustHandles="1" noChangeArrowheads="1" noChangeShapeType="1" noTextEdit="1"/>
              </p:cNvSpPr>
              <p:nvPr/>
            </p:nvSpPr>
            <p:spPr>
              <a:xfrm>
                <a:off x="2132188" y="5305006"/>
                <a:ext cx="6725053" cy="646331"/>
              </a:xfrm>
              <a:prstGeom prst="rect">
                <a:avLst/>
              </a:prstGeom>
              <a:blipFill>
                <a:blip r:embed="rId7"/>
                <a:stretch>
                  <a:fillRect l="-816" t="-4717" b="-14151"/>
                </a:stretch>
              </a:blipFill>
            </p:spPr>
            <p:txBody>
              <a:bodyPr/>
              <a:lstStyle/>
              <a:p>
                <a:r>
                  <a:rPr lang="en-US">
                    <a:noFill/>
                  </a:rPr>
                  <a:t> </a:t>
                </a:r>
              </a:p>
            </p:txBody>
          </p:sp>
        </mc:Fallback>
      </mc:AlternateContent>
    </p:spTree>
    <p:extLst>
      <p:ext uri="{BB962C8B-B14F-4D97-AF65-F5344CB8AC3E}">
        <p14:creationId xmlns:p14="http://schemas.microsoft.com/office/powerpoint/2010/main" val="1181046"/>
      </p:ext>
    </p:extLst>
  </p:cSld>
  <p:clrMapOvr>
    <a:masterClrMapping/>
  </p:clrMapOvr>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8" name="Straight Arrow Connector 127">
            <a:extLst>
              <a:ext uri="{FF2B5EF4-FFF2-40B4-BE49-F238E27FC236}">
                <a16:creationId xmlns:a16="http://schemas.microsoft.com/office/drawing/2014/main" id="{8AA11877-714E-463B-87AF-98D28467F0F4}"/>
              </a:ext>
            </a:extLst>
          </p:cNvPr>
          <p:cNvCxnSpPr/>
          <p:nvPr/>
        </p:nvCxnSpPr>
        <p:spPr>
          <a:xfrm>
            <a:off x="2773346" y="1798655"/>
            <a:ext cx="964641" cy="0"/>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19DC5725-07BE-4330-8E2D-DF530E951B16}"/>
              </a:ext>
            </a:extLst>
          </p:cNvPr>
          <p:cNvCxnSpPr/>
          <p:nvPr/>
        </p:nvCxnSpPr>
        <p:spPr>
          <a:xfrm>
            <a:off x="3737987" y="1798655"/>
            <a:ext cx="1004835" cy="0"/>
          </a:xfrm>
          <a:prstGeom prst="straightConnector1">
            <a:avLst/>
          </a:prstGeom>
          <a:ln w="28575">
            <a:solidFill>
              <a:srgbClr val="D8E90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32" name="Picture 131">
            <a:extLst>
              <a:ext uri="{FF2B5EF4-FFF2-40B4-BE49-F238E27FC236}">
                <a16:creationId xmlns:a16="http://schemas.microsoft.com/office/drawing/2014/main" id="{41F4B79C-D4B1-41AB-A2E2-739B7AAED8D1}"/>
              </a:ext>
            </a:extLst>
          </p:cNvPr>
          <p:cNvPicPr>
            <a:picLocks noChangeAspect="1"/>
          </p:cNvPicPr>
          <p:nvPr/>
        </p:nvPicPr>
        <p:blipFill>
          <a:blip r:embed="rId2"/>
          <a:stretch>
            <a:fillRect/>
          </a:stretch>
        </p:blipFill>
        <p:spPr>
          <a:xfrm>
            <a:off x="1240357" y="145701"/>
            <a:ext cx="6462320" cy="1542422"/>
          </a:xfrm>
          <a:prstGeom prst="rect">
            <a:avLst/>
          </a:prstGeom>
        </p:spPr>
      </p:pic>
      <p:sp>
        <p:nvSpPr>
          <p:cNvPr id="133" name="TextBox 132">
            <a:extLst>
              <a:ext uri="{FF2B5EF4-FFF2-40B4-BE49-F238E27FC236}">
                <a16:creationId xmlns:a16="http://schemas.microsoft.com/office/drawing/2014/main" id="{2657FDB2-8A67-435A-AB79-8EC069F987F6}"/>
              </a:ext>
            </a:extLst>
          </p:cNvPr>
          <p:cNvSpPr txBox="1"/>
          <p:nvPr/>
        </p:nvSpPr>
        <p:spPr>
          <a:xfrm>
            <a:off x="2773346" y="1818754"/>
            <a:ext cx="1969476"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L</a:t>
            </a:r>
            <a:r>
              <a:rPr lang="en-US" dirty="0">
                <a:latin typeface="Arial" panose="020B0604020202020204" pitchFamily="34" charset="0"/>
                <a:cs typeface="Arial" panose="020B0604020202020204" pitchFamily="34" charset="0"/>
              </a:rPr>
              <a:t>            </a:t>
            </a:r>
            <a:r>
              <a:rPr lang="en-US" b="1" dirty="0">
                <a:solidFill>
                  <a:schemeClr val="accent6">
                    <a:lumMod val="40000"/>
                    <a:lumOff val="60000"/>
                  </a:schemeClr>
                </a:solidFill>
                <a:latin typeface="Arial" panose="020B0604020202020204" pitchFamily="34" charset="0"/>
                <a:cs typeface="Arial" panose="020B0604020202020204" pitchFamily="34" charset="0"/>
              </a:rPr>
              <a:t>L</a:t>
            </a:r>
          </a:p>
        </p:txBody>
      </p:sp>
      <mc:AlternateContent xmlns:mc="http://schemas.openxmlformats.org/markup-compatibility/2006" xmlns:a14="http://schemas.microsoft.com/office/drawing/2010/main">
        <mc:Choice Requires="a14">
          <p:sp>
            <p:nvSpPr>
              <p:cNvPr id="134" name="TextBox 133">
                <a:extLst>
                  <a:ext uri="{FF2B5EF4-FFF2-40B4-BE49-F238E27FC236}">
                    <a16:creationId xmlns:a16="http://schemas.microsoft.com/office/drawing/2014/main" id="{182C8446-BB28-4ABB-AB2E-B0FBE17B905C}"/>
                  </a:ext>
                </a:extLst>
              </p:cNvPr>
              <p:cNvSpPr txBox="1"/>
              <p:nvPr/>
            </p:nvSpPr>
            <p:spPr>
              <a:xfrm>
                <a:off x="127810" y="2003420"/>
                <a:ext cx="8888380" cy="1754326"/>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Teraz sa pýtajme o koľkej (z hľadiska stanice) narazí fotón zo žiarovky na prednú stenu. Fotón letí dopredu rýchlosťou </a:t>
                </a:r>
                <a14:m>
                  <m:oMath xmlns:m="http://schemas.openxmlformats.org/officeDocument/2006/math">
                    <m:r>
                      <a:rPr lang="sk-SK" b="0" i="1" smtClean="0">
                        <a:latin typeface="Cambria Math" panose="02040503050406030204" pitchFamily="18" charset="0"/>
                        <a:cs typeface="Arial" panose="020B0604020202020204" pitchFamily="34" charset="0"/>
                      </a:rPr>
                      <m:t>𝑐</m:t>
                    </m:r>
                  </m:oMath>
                </a14:m>
                <a:r>
                  <a:rPr lang="sk-SK" dirty="0">
                    <a:latin typeface="Arial" panose="020B0604020202020204" pitchFamily="34" charset="0"/>
                    <a:cs typeface="Arial" panose="020B0604020202020204" pitchFamily="34" charset="0"/>
                  </a:rPr>
                  <a:t>, stena rovnako dopredu uteká rýchlosťou </a:t>
                </a:r>
                <a14:m>
                  <m:oMath xmlns:m="http://schemas.openxmlformats.org/officeDocument/2006/math">
                    <m:r>
                      <a:rPr lang="sk-SK" b="0" i="1" smtClean="0">
                        <a:latin typeface="Cambria Math" panose="02040503050406030204" pitchFamily="18" charset="0"/>
                        <a:cs typeface="Arial" panose="020B0604020202020204" pitchFamily="34" charset="0"/>
                      </a:rPr>
                      <m:t>𝑣</m:t>
                    </m:r>
                    <m:r>
                      <a:rPr lang="sk-SK" b="0" i="1" smtClean="0">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 Stena má na začiatku „náskok“ </a:t>
                </a:r>
                <a14:m>
                  <m:oMath xmlns:m="http://schemas.openxmlformats.org/officeDocument/2006/math">
                    <m:r>
                      <a:rPr lang="sk-SK" b="0" i="1" smtClean="0">
                        <a:latin typeface="Cambria Math" panose="02040503050406030204" pitchFamily="18" charset="0"/>
                        <a:cs typeface="Arial" panose="020B0604020202020204" pitchFamily="34" charset="0"/>
                      </a:rPr>
                      <m:t>𝐿</m:t>
                    </m:r>
                    <m:r>
                      <a:rPr lang="sk-SK" b="0" i="0" smtClean="0">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 preto fotón „dolapí“ prednú stenu za čas </a:t>
                </a:r>
                <a14:m>
                  <m:oMath xmlns:m="http://schemas.openxmlformats.org/officeDocument/2006/math">
                    <m:r>
                      <a:rPr lang="sk-SK" b="0" i="1" smtClean="0">
                        <a:latin typeface="Cambria Math" panose="02040503050406030204" pitchFamily="18" charset="0"/>
                        <a:cs typeface="Arial" panose="020B0604020202020204" pitchFamily="34" charset="0"/>
                      </a:rPr>
                      <m:t>𝐿</m:t>
                    </m:r>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𝑐</m:t>
                    </m:r>
                    <m:r>
                      <a:rPr lang="sk-SK" b="0" i="1" smtClean="0">
                        <a:latin typeface="Cambria Math" panose="02040503050406030204" pitchFamily="18" charset="0"/>
                        <a:cs typeface="Arial" panose="020B0604020202020204" pitchFamily="34" charset="0"/>
                      </a:rPr>
                      <m:t>−</m:t>
                    </m:r>
                    <m:r>
                      <a:rPr lang="sk-SK" b="0" i="1" smtClean="0">
                        <a:latin typeface="Cambria Math" panose="02040503050406030204" pitchFamily="18" charset="0"/>
                        <a:cs typeface="Arial" panose="020B0604020202020204" pitchFamily="34" charset="0"/>
                      </a:rPr>
                      <m:t>𝑣</m:t>
                    </m:r>
                    <m:r>
                      <a:rPr lang="sk-SK" b="0" i="1" smtClean="0">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 teda hodiny žltého trpaslíka, ktorý vidí dopad fotónu na prednú stenu budú ukazovať čas 11:22:34+</a:t>
                </a:r>
                <a14:m>
                  <m:oMath xmlns:m="http://schemas.openxmlformats.org/officeDocument/2006/math">
                    <m:r>
                      <a:rPr lang="sk-SK" i="1">
                        <a:latin typeface="Cambria Math" panose="02040503050406030204" pitchFamily="18" charset="0"/>
                        <a:cs typeface="Arial" panose="020B0604020202020204" pitchFamily="34" charset="0"/>
                      </a:rPr>
                      <m:t>𝐿</m:t>
                    </m:r>
                    <m:r>
                      <a:rPr lang="sk-SK" i="1">
                        <a:latin typeface="Cambria Math" panose="02040503050406030204" pitchFamily="18" charset="0"/>
                        <a:cs typeface="Arial" panose="020B0604020202020204" pitchFamily="34" charset="0"/>
                      </a:rPr>
                      <m:t>/(</m:t>
                    </m:r>
                    <m:r>
                      <a:rPr lang="sk-SK" i="1">
                        <a:latin typeface="Cambria Math" panose="02040503050406030204" pitchFamily="18" charset="0"/>
                        <a:cs typeface="Arial" panose="020B0604020202020204" pitchFamily="34" charset="0"/>
                      </a:rPr>
                      <m:t>𝑐</m:t>
                    </m:r>
                    <m:r>
                      <a:rPr lang="sk-SK" b="0" i="1" smtClean="0">
                        <a:latin typeface="Cambria Math" panose="02040503050406030204" pitchFamily="18" charset="0"/>
                        <a:cs typeface="Arial" panose="020B0604020202020204" pitchFamily="34" charset="0"/>
                      </a:rPr>
                      <m:t>−</m:t>
                    </m:r>
                    <m:r>
                      <a:rPr lang="sk-SK" i="1">
                        <a:latin typeface="Cambria Math" panose="02040503050406030204" pitchFamily="18" charset="0"/>
                        <a:cs typeface="Arial" panose="020B0604020202020204" pitchFamily="34" charset="0"/>
                      </a:rPr>
                      <m:t>𝑣</m:t>
                    </m:r>
                    <m:r>
                      <a:rPr lang="sk-SK" i="1">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mc:Choice>
        <mc:Fallback xmlns="">
          <p:sp>
            <p:nvSpPr>
              <p:cNvPr id="134" name="TextBox 133">
                <a:extLst>
                  <a:ext uri="{FF2B5EF4-FFF2-40B4-BE49-F238E27FC236}">
                    <a16:creationId xmlns:a16="http://schemas.microsoft.com/office/drawing/2014/main" id="{182C8446-BB28-4ABB-AB2E-B0FBE17B905C}"/>
                  </a:ext>
                </a:extLst>
              </p:cNvPr>
              <p:cNvSpPr txBox="1">
                <a:spLocks noRot="1" noChangeAspect="1" noMove="1" noResize="1" noEditPoints="1" noAdjustHandles="1" noChangeArrowheads="1" noChangeShapeType="1" noTextEdit="1"/>
              </p:cNvSpPr>
              <p:nvPr/>
            </p:nvSpPr>
            <p:spPr>
              <a:xfrm>
                <a:off x="127810" y="2003420"/>
                <a:ext cx="8888380" cy="1754326"/>
              </a:xfrm>
              <a:prstGeom prst="rect">
                <a:avLst/>
              </a:prstGeom>
              <a:blipFill>
                <a:blip r:embed="rId5"/>
                <a:stretch>
                  <a:fillRect l="-617" t="-2091"/>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D5F0AC0F-F460-42EB-A55F-5B8AE82D2DA1}"/>
              </a:ext>
            </a:extLst>
          </p:cNvPr>
          <p:cNvPicPr>
            <a:picLocks noChangeAspect="1"/>
          </p:cNvPicPr>
          <p:nvPr/>
        </p:nvPicPr>
        <p:blipFill rotWithShape="1">
          <a:blip r:embed="rId6"/>
          <a:srcRect l="34635" t="20067" r="31726" b="4926"/>
          <a:stretch/>
        </p:blipFill>
        <p:spPr>
          <a:xfrm>
            <a:off x="149299" y="3560459"/>
            <a:ext cx="2624047" cy="1487494"/>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0FC583B-F2D8-4349-BD4B-4B76EE2A418A}"/>
                  </a:ext>
                </a:extLst>
              </p:cNvPr>
              <p:cNvSpPr txBox="1"/>
              <p:nvPr/>
            </p:nvSpPr>
            <p:spPr>
              <a:xfrm>
                <a:off x="2794835" y="3479519"/>
                <a:ext cx="6097956" cy="2585323"/>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Staničný </a:t>
                </a:r>
                <a:r>
                  <a:rPr lang="sk-SK" dirty="0" err="1">
                    <a:latin typeface="Arial" panose="020B0604020202020204" pitchFamily="34" charset="0"/>
                    <a:cs typeface="Arial" panose="020B0604020202020204" pitchFamily="34" charset="0"/>
                  </a:rPr>
                  <a:t>šéftrpaslík</a:t>
                </a:r>
                <a:r>
                  <a:rPr lang="sk-SK" dirty="0">
                    <a:latin typeface="Arial" panose="020B0604020202020204" pitchFamily="34" charset="0"/>
                    <a:cs typeface="Arial" panose="020B0604020202020204" pitchFamily="34" charset="0"/>
                  </a:rPr>
                  <a:t> teda vyhodnotí udalosti takto</a:t>
                </a:r>
              </a:p>
              <a:p>
                <a:pPr marL="285750" indent="-285750">
                  <a:buFont typeface="Arial" panose="020B0604020202020204" pitchFamily="34" charset="0"/>
                  <a:buChar char="•"/>
                </a:pPr>
                <a:r>
                  <a:rPr lang="sk-SK" dirty="0">
                    <a:latin typeface="Arial" panose="020B0604020202020204" pitchFamily="34" charset="0"/>
                    <a:cs typeface="Arial" panose="020B0604020202020204" pitchFamily="34" charset="0"/>
                  </a:rPr>
                  <a:t>fotón dopadol na zadnú stenu o 11:22:34+</a:t>
                </a:r>
                <a14:m>
                  <m:oMath xmlns:m="http://schemas.openxmlformats.org/officeDocument/2006/math">
                    <m:r>
                      <a:rPr lang="sk-SK" i="1">
                        <a:latin typeface="Cambria Math" panose="02040503050406030204" pitchFamily="18" charset="0"/>
                        <a:cs typeface="Arial" panose="020B0604020202020204" pitchFamily="34" charset="0"/>
                      </a:rPr>
                      <m:t>𝐿</m:t>
                    </m:r>
                    <m:r>
                      <a:rPr lang="sk-SK" i="1">
                        <a:latin typeface="Cambria Math" panose="02040503050406030204" pitchFamily="18" charset="0"/>
                        <a:cs typeface="Arial" panose="020B0604020202020204" pitchFamily="34" charset="0"/>
                      </a:rPr>
                      <m:t>/(</m:t>
                    </m:r>
                    <m:r>
                      <a:rPr lang="sk-SK" i="1">
                        <a:latin typeface="Cambria Math" panose="02040503050406030204" pitchFamily="18" charset="0"/>
                        <a:cs typeface="Arial" panose="020B0604020202020204" pitchFamily="34" charset="0"/>
                      </a:rPr>
                      <m:t>𝑐</m:t>
                    </m:r>
                    <m:r>
                      <a:rPr lang="sk-SK" i="1">
                        <a:latin typeface="Cambria Math" panose="02040503050406030204" pitchFamily="18" charset="0"/>
                        <a:cs typeface="Arial" panose="020B0604020202020204" pitchFamily="34" charset="0"/>
                      </a:rPr>
                      <m:t>+</m:t>
                    </m:r>
                    <m:r>
                      <a:rPr lang="sk-SK" i="1">
                        <a:latin typeface="Cambria Math" panose="02040503050406030204" pitchFamily="18" charset="0"/>
                        <a:cs typeface="Arial" panose="020B0604020202020204" pitchFamily="34" charset="0"/>
                      </a:rPr>
                      <m:t>𝑣</m:t>
                    </m:r>
                    <m:r>
                      <a:rPr lang="sk-SK" i="1">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sk-SK" dirty="0">
                    <a:latin typeface="Arial" panose="020B0604020202020204" pitchFamily="34" charset="0"/>
                    <a:cs typeface="Arial" panose="020B0604020202020204" pitchFamily="34" charset="0"/>
                  </a:rPr>
                  <a:t>fotón dopadol na prednú stenu o 11:22:34+</a:t>
                </a:r>
                <a14:m>
                  <m:oMath xmlns:m="http://schemas.openxmlformats.org/officeDocument/2006/math">
                    <m:r>
                      <a:rPr lang="sk-SK" i="1">
                        <a:latin typeface="Cambria Math" panose="02040503050406030204" pitchFamily="18" charset="0"/>
                        <a:cs typeface="Arial" panose="020B0604020202020204" pitchFamily="34" charset="0"/>
                      </a:rPr>
                      <m:t>𝐿</m:t>
                    </m:r>
                    <m:r>
                      <a:rPr lang="sk-SK" i="1">
                        <a:latin typeface="Cambria Math" panose="02040503050406030204" pitchFamily="18" charset="0"/>
                        <a:cs typeface="Arial" panose="020B0604020202020204" pitchFamily="34" charset="0"/>
                      </a:rPr>
                      <m:t>/(</m:t>
                    </m:r>
                    <m:r>
                      <a:rPr lang="sk-SK" i="1">
                        <a:latin typeface="Cambria Math" panose="02040503050406030204" pitchFamily="18" charset="0"/>
                        <a:cs typeface="Arial" panose="020B0604020202020204" pitchFamily="34" charset="0"/>
                      </a:rPr>
                      <m:t>𝑐</m:t>
                    </m:r>
                    <m:r>
                      <a:rPr lang="sk-SK" i="1">
                        <a:latin typeface="Cambria Math" panose="02040503050406030204" pitchFamily="18" charset="0"/>
                        <a:cs typeface="Arial" panose="020B0604020202020204" pitchFamily="34" charset="0"/>
                      </a:rPr>
                      <m:t>−</m:t>
                    </m:r>
                    <m:r>
                      <a:rPr lang="sk-SK" i="1">
                        <a:latin typeface="Cambria Math" panose="02040503050406030204" pitchFamily="18" charset="0"/>
                        <a:cs typeface="Arial" panose="020B0604020202020204" pitchFamily="34" charset="0"/>
                      </a:rPr>
                      <m:t>𝑣</m:t>
                    </m:r>
                    <m:r>
                      <a:rPr lang="sk-SK" i="1">
                        <a:latin typeface="Cambria Math" panose="02040503050406030204" pitchFamily="18" charset="0"/>
                        <a:cs typeface="Arial" panose="020B0604020202020204" pitchFamily="34" charset="0"/>
                      </a:rPr>
                      <m:t>)</m:t>
                    </m:r>
                  </m:oMath>
                </a14:m>
                <a:r>
                  <a:rPr lang="sk-SK"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Záver staničného </a:t>
                </a:r>
                <a:r>
                  <a:rPr lang="sk-SK" dirty="0" err="1">
                    <a:latin typeface="Arial" panose="020B0604020202020204" pitchFamily="34" charset="0"/>
                    <a:cs typeface="Arial" panose="020B0604020202020204" pitchFamily="34" charset="0"/>
                  </a:rPr>
                  <a:t>šéftrpaslíka</a:t>
                </a:r>
                <a:r>
                  <a:rPr lang="sk-SK" dirty="0">
                    <a:latin typeface="Arial" panose="020B0604020202020204" pitchFamily="34" charset="0"/>
                    <a:cs typeface="Arial" panose="020B0604020202020204" pitchFamily="34" charset="0"/>
                  </a:rPr>
                  <a:t> teda bude: dopady fotónov na prednú a zadnú stenu </a:t>
                </a:r>
                <a:r>
                  <a:rPr lang="sk-SK" b="1" dirty="0">
                    <a:solidFill>
                      <a:srgbClr val="FF0000"/>
                    </a:solidFill>
                    <a:latin typeface="Arial" panose="020B0604020202020204" pitchFamily="34" charset="0"/>
                    <a:cs typeface="Arial" panose="020B0604020202020204" pitchFamily="34" charset="0"/>
                  </a:rPr>
                  <a:t>nie sú súčasné udalosti</a:t>
                </a:r>
                <a:r>
                  <a:rPr lang="sk-SK" dirty="0">
                    <a:latin typeface="Arial" panose="020B0604020202020204" pitchFamily="34" charset="0"/>
                    <a:cs typeface="Arial" panose="020B0604020202020204" pitchFamily="34" charset="0"/>
                  </a:rPr>
                  <a:t>.</a:t>
                </a:r>
              </a:p>
              <a:p>
                <a:r>
                  <a:rPr lang="sk-SK" dirty="0">
                    <a:latin typeface="Arial" panose="020B0604020202020204" pitchFamily="34" charset="0"/>
                    <a:cs typeface="Arial" panose="020B0604020202020204" pitchFamily="34" charset="0"/>
                  </a:rPr>
                  <a:t>Videli sme ale, že záver vlakového </a:t>
                </a:r>
                <a:r>
                  <a:rPr lang="sk-SK" dirty="0" err="1">
                    <a:latin typeface="Arial" panose="020B0604020202020204" pitchFamily="34" charset="0"/>
                    <a:cs typeface="Arial" panose="020B0604020202020204" pitchFamily="34" charset="0"/>
                  </a:rPr>
                  <a:t>šéftrpaslíka</a:t>
                </a:r>
                <a:r>
                  <a:rPr lang="sk-SK" dirty="0">
                    <a:latin typeface="Arial" panose="020B0604020202020204" pitchFamily="34" charset="0"/>
                    <a:cs typeface="Arial" panose="020B0604020202020204" pitchFamily="34" charset="0"/>
                  </a:rPr>
                  <a:t> bude: dopady fotónov na prednú a zadnú stenu </a:t>
                </a:r>
                <a:r>
                  <a:rPr lang="sk-SK" b="1" dirty="0">
                    <a:solidFill>
                      <a:srgbClr val="FF0000"/>
                    </a:solidFill>
                    <a:latin typeface="Arial" panose="020B0604020202020204" pitchFamily="34" charset="0"/>
                    <a:cs typeface="Arial" panose="020B0604020202020204" pitchFamily="34" charset="0"/>
                  </a:rPr>
                  <a:t>sú súčasné udalosti</a:t>
                </a:r>
                <a:r>
                  <a:rPr lang="sk-SK"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30FC583B-F2D8-4349-BD4B-4B76EE2A418A}"/>
                  </a:ext>
                </a:extLst>
              </p:cNvPr>
              <p:cNvSpPr txBox="1">
                <a:spLocks noRot="1" noChangeAspect="1" noMove="1" noResize="1" noEditPoints="1" noAdjustHandles="1" noChangeArrowheads="1" noChangeShapeType="1" noTextEdit="1"/>
              </p:cNvSpPr>
              <p:nvPr/>
            </p:nvSpPr>
            <p:spPr>
              <a:xfrm>
                <a:off x="2794835" y="3479519"/>
                <a:ext cx="6097956" cy="2585323"/>
              </a:xfrm>
              <a:prstGeom prst="rect">
                <a:avLst/>
              </a:prstGeom>
              <a:blipFill>
                <a:blip r:embed="rId7"/>
                <a:stretch>
                  <a:fillRect l="-799" t="-1415" b="-2830"/>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28C40BCD-84EC-478E-ACAE-66C0D6ACE80A}"/>
              </a:ext>
            </a:extLst>
          </p:cNvPr>
          <p:cNvSpPr/>
          <p:nvPr/>
        </p:nvSpPr>
        <p:spPr>
          <a:xfrm>
            <a:off x="2794835" y="4599965"/>
            <a:ext cx="6008913" cy="13967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68C2BD9-58CD-459A-BDE8-C5766B0B1667}"/>
                  </a:ext>
                </a:extLst>
              </p:cNvPr>
              <p:cNvSpPr txBox="1"/>
              <p:nvPr/>
            </p:nvSpPr>
            <p:spPr>
              <a:xfrm>
                <a:off x="251209" y="6179736"/>
                <a:ext cx="8764981"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Pozn</a:t>
                </a:r>
                <a:r>
                  <a:rPr lang="sk-SK" dirty="0" err="1">
                    <a:latin typeface="Arial" panose="020B0604020202020204" pitchFamily="34" charset="0"/>
                    <a:cs typeface="Arial" panose="020B0604020202020204" pitchFamily="34" charset="0"/>
                  </a:rPr>
                  <a:t>ámka</a:t>
                </a:r>
                <a:r>
                  <a:rPr lang="sk-SK" dirty="0">
                    <a:latin typeface="Arial" panose="020B0604020202020204" pitchFamily="34" charset="0"/>
                    <a:cs typeface="Arial" panose="020B0604020202020204" pitchFamily="34" charset="0"/>
                  </a:rPr>
                  <a:t> (predbiehajúc výklad) Staniční trpaslíci nazvú dĺžku </a:t>
                </a:r>
                <a14:m>
                  <m:oMath xmlns:m="http://schemas.openxmlformats.org/officeDocument/2006/math">
                    <m:r>
                      <a:rPr lang="sk-SK" b="0" i="1" smtClean="0">
                        <a:latin typeface="Cambria Math" panose="02040503050406030204" pitchFamily="18" charset="0"/>
                        <a:cs typeface="Arial" panose="020B0604020202020204" pitchFamily="34" charset="0"/>
                      </a:rPr>
                      <m:t>2</m:t>
                    </m:r>
                    <m:r>
                      <a:rPr lang="sk-SK" b="0" i="1" smtClean="0">
                        <a:latin typeface="Cambria Math" panose="02040503050406030204" pitchFamily="18" charset="0"/>
                        <a:cs typeface="Arial" panose="020B0604020202020204" pitchFamily="34" charset="0"/>
                      </a:rPr>
                      <m:t>𝐿</m:t>
                    </m:r>
                  </m:oMath>
                </a14:m>
                <a:r>
                  <a:rPr lang="sk-SK" dirty="0">
                    <a:latin typeface="Arial" panose="020B0604020202020204" pitchFamily="34" charset="0"/>
                    <a:cs typeface="Arial" panose="020B0604020202020204" pitchFamily="34" charset="0"/>
                  </a:rPr>
                  <a:t> dĺžkou pohybujúceho sa vagóna. Je to </a:t>
                </a:r>
                <a:r>
                  <a:rPr lang="sk-SK" b="1" dirty="0">
                    <a:solidFill>
                      <a:srgbClr val="FF0000"/>
                    </a:solidFill>
                    <a:latin typeface="Arial" panose="020B0604020202020204" pitchFamily="34" charset="0"/>
                    <a:cs typeface="Arial" panose="020B0604020202020204" pitchFamily="34" charset="0"/>
                  </a:rPr>
                  <a:t>vzdialenosť </a:t>
                </a:r>
                <a:r>
                  <a:rPr lang="sk-SK" b="1" dirty="0" err="1">
                    <a:solidFill>
                      <a:srgbClr val="FF0000"/>
                    </a:solidFill>
                    <a:latin typeface="Arial" panose="020B0604020202020204" pitchFamily="34" charset="0"/>
                    <a:cs typeface="Arial" panose="020B0604020202020204" pitchFamily="34" charset="0"/>
                  </a:rPr>
                  <a:t>zakrúžkovanyých</a:t>
                </a:r>
                <a:r>
                  <a:rPr lang="sk-SK" b="1" dirty="0">
                    <a:solidFill>
                      <a:srgbClr val="FF0000"/>
                    </a:solidFill>
                    <a:latin typeface="Arial" panose="020B0604020202020204" pitchFamily="34" charset="0"/>
                    <a:cs typeface="Arial" panose="020B0604020202020204" pitchFamily="34" charset="0"/>
                  </a:rPr>
                  <a:t> trpaslíkov</a:t>
                </a:r>
                <a:r>
                  <a:rPr lang="sk-SK"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D68C2BD9-58CD-459A-BDE8-C5766B0B1667}"/>
                  </a:ext>
                </a:extLst>
              </p:cNvPr>
              <p:cNvSpPr txBox="1">
                <a:spLocks noRot="1" noChangeAspect="1" noMove="1" noResize="1" noEditPoints="1" noAdjustHandles="1" noChangeArrowheads="1" noChangeShapeType="1" noTextEdit="1"/>
              </p:cNvSpPr>
              <p:nvPr/>
            </p:nvSpPr>
            <p:spPr>
              <a:xfrm>
                <a:off x="251209" y="6179736"/>
                <a:ext cx="8764981" cy="646331"/>
              </a:xfrm>
              <a:prstGeom prst="rect">
                <a:avLst/>
              </a:prstGeom>
              <a:blipFill>
                <a:blip r:embed="rId8"/>
                <a:stretch>
                  <a:fillRect l="-556" t="-5660" b="-14151"/>
                </a:stretch>
              </a:blipFill>
            </p:spPr>
            <p:txBody>
              <a:bodyPr/>
              <a:lstStyle/>
              <a:p>
                <a:r>
                  <a:rPr lang="en-US">
                    <a:noFill/>
                  </a:rPr>
                  <a:t> </a:t>
                </a:r>
              </a:p>
            </p:txBody>
          </p:sp>
        </mc:Fallback>
      </mc:AlternateContent>
    </p:spTree>
    <p:extLst>
      <p:ext uri="{BB962C8B-B14F-4D97-AF65-F5344CB8AC3E}">
        <p14:creationId xmlns:p14="http://schemas.microsoft.com/office/powerpoint/2010/main" val="90022754"/>
      </p:ext>
    </p:extLst>
  </p:cSld>
  <p:clrMapOvr>
    <a:masterClrMapping/>
  </p:clrMapOvr>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29768"/>
            <a:ext cx="8979408"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Meranie časového intervalu, doba trvania fyzikálneho deja</a:t>
            </a:r>
          </a:p>
        </p:txBody>
      </p:sp>
      <p:sp>
        <p:nvSpPr>
          <p:cNvPr id="3" name="TextBox 2"/>
          <p:cNvSpPr txBox="1"/>
          <p:nvPr/>
        </p:nvSpPr>
        <p:spPr>
          <a:xfrm>
            <a:off x="222504" y="1148225"/>
            <a:ext cx="8558784" cy="5078313"/>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Už sme sa stretli s pojmom udalosť. To je</a:t>
            </a:r>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krátkotrvajúci fyzikálny jav, ktorý sa celý odohrá na jednom mieste a v priebehu krátkeho (infinitezimálneho) časového intervalu, teda v „jednom okamihu“. </a:t>
            </a:r>
          </a:p>
          <a:p>
            <a:r>
              <a:rPr lang="sk-SK" dirty="0">
                <a:latin typeface="Arial" panose="020B0604020202020204" pitchFamily="34" charset="0"/>
                <a:cs typeface="Arial" panose="020B0604020202020204" pitchFamily="34" charset="0"/>
              </a:rPr>
              <a:t>Sú aj komplexnejšie fyzikálne javy, špeciálne sa teraz budeme zaoberať javmi, ktoré </a:t>
            </a:r>
            <a:r>
              <a:rPr lang="sk-SK" b="1" dirty="0">
                <a:latin typeface="Arial" panose="020B0604020202020204" pitchFamily="34" charset="0"/>
                <a:cs typeface="Arial" panose="020B0604020202020204" pitchFamily="34" charset="0"/>
              </a:rPr>
              <a:t>začínajú v nejakom okamihu na jednom mieste a končia v inom (neskoršom) okamihu na inom mieste</a:t>
            </a:r>
            <a:r>
              <a:rPr lang="sk-SK" dirty="0">
                <a:latin typeface="Arial" panose="020B0604020202020204" pitchFamily="34" charset="0"/>
                <a:cs typeface="Arial" panose="020B0604020202020204" pitchFamily="34" charset="0"/>
              </a:rPr>
              <a:t>. Sú to </a:t>
            </a:r>
            <a:r>
              <a:rPr lang="sk-SK" b="1" dirty="0">
                <a:latin typeface="Arial" panose="020B0604020202020204" pitchFamily="34" charset="0"/>
                <a:cs typeface="Arial" panose="020B0604020202020204" pitchFamily="34" charset="0"/>
              </a:rPr>
              <a:t>nelokálne</a:t>
            </a:r>
            <a:r>
              <a:rPr lang="sk-SK" dirty="0">
                <a:latin typeface="Arial" panose="020B0604020202020204" pitchFamily="34" charset="0"/>
                <a:cs typeface="Arial" panose="020B0604020202020204" pitchFamily="34" charset="0"/>
              </a:rPr>
              <a:t> deje.</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Budeme pracovať na definícii pojmu „doba trvania nelokálneho deja“.</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Ak je nejaký dej lokálny, teda začína a končí na jednom mieste, potom jeho doba trvanie je určená ľahko. Predovšetkým pojem „na jednom mieste“ sa zjavne viaže na nejakú súradnicovú sústavu. V inej sústave, ktorá sa voči uvažovanej pohybuje, by už nekončil na tom mieste, kde začal. Ak začiatok a koniec sú na jednom mieste, potom je na tom mieste aj súradnicový trpaslík, ktorý má hodiny. Meranie doby lokálneho deja je potom ľahké. Lokálne príslušný trpaslík sa pozrie na hodiny, keď dej začne a potom znovu, keď dej skončí. Namerané časové údaje odčíta a to, čo dostane sa nazve </a:t>
            </a:r>
            <a:r>
              <a:rPr lang="sk-SK" b="1" dirty="0">
                <a:latin typeface="Arial" panose="020B0604020202020204" pitchFamily="34" charset="0"/>
                <a:cs typeface="Arial" panose="020B0604020202020204" pitchFamily="34" charset="0"/>
              </a:rPr>
              <a:t>„doba trvania lokálneho deja“</a:t>
            </a:r>
            <a:r>
              <a:rPr lang="sk-SK" dirty="0">
                <a:latin typeface="Arial" panose="020B0604020202020204" pitchFamily="34" charset="0"/>
                <a:cs typeface="Arial" panose="020B0604020202020204" pitchFamily="34" charset="0"/>
              </a:rPr>
              <a:t>.</a:t>
            </a:r>
          </a:p>
          <a:p>
            <a:endParaRPr lang="sk-S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7433874"/>
      </p:ext>
    </p:extLst>
  </p:cSld>
  <p:clrMapOvr>
    <a:masterClrMapping/>
  </p:clrMapOvr>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8510"/>
            <a:ext cx="8979408"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Meranie časového intervalu, doba trvania nelokálneho deja</a:t>
            </a:r>
          </a:p>
        </p:txBody>
      </p:sp>
      <p:sp>
        <p:nvSpPr>
          <p:cNvPr id="3" name="TextBox 2"/>
          <p:cNvSpPr txBox="1"/>
          <p:nvPr/>
        </p:nvSpPr>
        <p:spPr>
          <a:xfrm>
            <a:off x="161544" y="660545"/>
            <a:ext cx="8982456" cy="6093976"/>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Dej, ktorý je nelokálny voči nejakej súradnicovej sústave začína a končí na iných miestach, teda vedľa dvoch súradnicových trpaslíkov. V rámci súradnicovej sústavy majú trpaslíci hodiny synchronizované, preto meranie doby deja voči nejakej súradnicovej sústave triviálne definujeme takto.</a:t>
            </a:r>
          </a:p>
          <a:p>
            <a:endParaRPr lang="sk-SK" sz="900"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Trpaslík lokálne príslušný začiatku deja sa pozrie na svoje hodiny pri začiatku. Trpaslík lokálne príslušný koncu deja sa pozrie na svoje hodiny pri konci. Svoje údaje nahlásia svojmu súradnicovému šéftrpaslíkovi. Ten prijaté časové údaje odčíta a rozdiel nazve „</a:t>
            </a:r>
            <a:r>
              <a:rPr lang="sk-SK" b="1" dirty="0">
                <a:latin typeface="Arial" panose="020B0604020202020204" pitchFamily="34" charset="0"/>
                <a:cs typeface="Arial" panose="020B0604020202020204" pitchFamily="34" charset="0"/>
              </a:rPr>
              <a:t>doba trvania nelokálneho deja</a:t>
            </a:r>
            <a:r>
              <a:rPr lang="sk-SK" dirty="0">
                <a:latin typeface="Arial" panose="020B0604020202020204" pitchFamily="34" charset="0"/>
                <a:cs typeface="Arial" panose="020B0604020202020204" pitchFamily="34" charset="0"/>
              </a:rPr>
              <a:t>“.</a:t>
            </a:r>
          </a:p>
          <a:p>
            <a:endParaRPr lang="sk-SK" sz="1050"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Všimnime si, že meranie nijako nie je ovplyvnené tým, ako sa hlásenia lokálne príslušných trpaslíkov zdržia cestou k šéftrpaslíkovi.</a:t>
            </a:r>
          </a:p>
          <a:p>
            <a:endParaRPr lang="sk-SK" sz="1050"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Toto býval problém historického merania doby šprintov v atletike. Rozhodcovia so stopkami sedeli v cieli ale štart bol inde. Štartovalo sa výstrelom a rozhodcovia mali inštrukciu aby spustili stopky nie až keď počujú zvuk výstrelu ale už vtedy, keď uvidia dym zo štartovacej pištole. Problém bol v tom, že sa doba  trvania nelokálneho deja merala na jedných stopkách (hodinách). Podľa Einsteina sa má správne merať na </a:t>
            </a:r>
            <a:r>
              <a:rPr lang="sk-SK" b="1" dirty="0">
                <a:latin typeface="Arial" panose="020B0604020202020204" pitchFamily="34" charset="0"/>
                <a:cs typeface="Arial" panose="020B0604020202020204" pitchFamily="34" charset="0"/>
              </a:rPr>
              <a:t>dvoch synchronizovaných hodinách</a:t>
            </a:r>
            <a:r>
              <a:rPr lang="sk-SK" dirty="0">
                <a:latin typeface="Arial" panose="020B0604020202020204" pitchFamily="34" charset="0"/>
                <a:cs typeface="Arial" panose="020B0604020202020204" pitchFamily="34" charset="0"/>
              </a:rPr>
              <a:t>.</a:t>
            </a:r>
          </a:p>
          <a:p>
            <a:endParaRPr lang="sk-SK" sz="1400"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Všimnime si ešte, že doba „</a:t>
            </a:r>
            <a:r>
              <a:rPr lang="sk-SK" b="1" dirty="0">
                <a:latin typeface="Arial" panose="020B0604020202020204" pitchFamily="34" charset="0"/>
                <a:cs typeface="Arial" panose="020B0604020202020204" pitchFamily="34" charset="0"/>
              </a:rPr>
              <a:t>návod na meranie nelokálneho deja</a:t>
            </a:r>
            <a:r>
              <a:rPr lang="sk-SK" dirty="0">
                <a:latin typeface="Arial" panose="020B0604020202020204" pitchFamily="34" charset="0"/>
                <a:cs typeface="Arial" panose="020B0604020202020204" pitchFamily="34" charset="0"/>
              </a:rPr>
              <a:t>“ </a:t>
            </a:r>
            <a:r>
              <a:rPr lang="sk-SK" b="1" dirty="0">
                <a:latin typeface="Arial" panose="020B0604020202020204" pitchFamily="34" charset="0"/>
                <a:cs typeface="Arial" panose="020B0604020202020204" pitchFamily="34" charset="0"/>
              </a:rPr>
              <a:t>je presne rovnaký v každej súradnicovej sústave</a:t>
            </a:r>
            <a:r>
              <a:rPr lang="sk-SK" dirty="0">
                <a:latin typeface="Arial" panose="020B0604020202020204" pitchFamily="34" charset="0"/>
                <a:cs typeface="Arial" panose="020B0604020202020204" pitchFamily="34" charset="0"/>
              </a:rPr>
              <a:t>. Dej nijako nemusí súvisieť s konkrétnou súradnicovou sústavou, podstatné je iba to, že je </a:t>
            </a:r>
            <a:r>
              <a:rPr lang="sk-SK" b="1" dirty="0">
                <a:latin typeface="Arial" panose="020B0604020202020204" pitchFamily="34" charset="0"/>
                <a:cs typeface="Arial" panose="020B0604020202020204" pitchFamily="34" charset="0"/>
              </a:rPr>
              <a:t>ohraničený dvoma udalosťami</a:t>
            </a:r>
            <a:r>
              <a:rPr lang="sk-SK"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08779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29768"/>
            <a:ext cx="8979408"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Meranie časového intervalu, vlastný čas</a:t>
            </a:r>
          </a:p>
        </p:txBody>
      </p:sp>
      <p:sp>
        <p:nvSpPr>
          <p:cNvPr id="3" name="TextBox 2"/>
          <p:cNvSpPr txBox="1"/>
          <p:nvPr/>
        </p:nvSpPr>
        <p:spPr>
          <a:xfrm>
            <a:off x="348343" y="1288869"/>
            <a:ext cx="8551817" cy="4801314"/>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Pre niektoré deje však existuje jedna význačná súradnicová sústava, v ktorej  dej prebieha na jednom mieste a teda špeciálne začína a končí na jednom mieste. Doba trvania takého deja je v tej sústave </a:t>
            </a:r>
            <a:r>
              <a:rPr lang="sk-SK" dirty="0" err="1">
                <a:latin typeface="Arial" panose="020B0604020202020204" pitchFamily="34" charset="0"/>
                <a:cs typeface="Arial" panose="020B0604020202020204" pitchFamily="34" charset="0"/>
              </a:rPr>
              <a:t>odmerateľná</a:t>
            </a:r>
            <a:r>
              <a:rPr lang="sk-SK" dirty="0">
                <a:latin typeface="Arial" panose="020B0604020202020204" pitchFamily="34" charset="0"/>
                <a:cs typeface="Arial" panose="020B0604020202020204" pitchFamily="34" charset="0"/>
              </a:rPr>
              <a:t> jedným trpaslíkom, teda jednými hodinami. Čas trvania deja takto odmeraný sa volá </a:t>
            </a:r>
            <a:r>
              <a:rPr lang="sk-SK" b="1" dirty="0">
                <a:solidFill>
                  <a:srgbClr val="FF0000"/>
                </a:solidFill>
                <a:latin typeface="Arial" panose="020B0604020202020204" pitchFamily="34" charset="0"/>
                <a:cs typeface="Arial" panose="020B0604020202020204" pitchFamily="34" charset="0"/>
              </a:rPr>
              <a:t>vlastný čas trvania deja.</a:t>
            </a:r>
          </a:p>
          <a:p>
            <a:r>
              <a:rPr lang="sk-SK" dirty="0">
                <a:latin typeface="Arial" panose="020B0604020202020204" pitchFamily="34" charset="0"/>
                <a:cs typeface="Arial" panose="020B0604020202020204" pitchFamily="34" charset="0"/>
              </a:rPr>
              <a:t>V každej inej súradnicovej sústave, ktorá sa voči tej význačnej pohybuje treba na odmeranie trvania toho deja dvoch trpaslíkov a </a:t>
            </a:r>
            <a:r>
              <a:rPr lang="sk-SK" dirty="0" err="1">
                <a:latin typeface="Arial" panose="020B0604020202020204" pitchFamily="34" charset="0"/>
                <a:cs typeface="Arial" panose="020B0604020202020204" pitchFamily="34" charset="0"/>
              </a:rPr>
              <a:t>dvojo</a:t>
            </a:r>
            <a:r>
              <a:rPr lang="sk-SK" dirty="0">
                <a:latin typeface="Arial" panose="020B0604020202020204" pitchFamily="34" charset="0"/>
                <a:cs typeface="Arial" panose="020B0604020202020204" pitchFamily="34" charset="0"/>
              </a:rPr>
              <a:t> hodín.</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Otázka, či čas trvanie deja takto nameraný v inej sústave je alebo nie je rovnaký ako vlastný čas, vyžaduje starostlivé preskúmanie a intuitívna odpoveď na ňu môže byť nesprávna.</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Naša intuícia nás môže sklamať, ak tá druhá sústava sa pohybuje veľmi rýchlo, rýchlosťou porovnateľnou s rýchlosťou svetla.</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Budeme sa podrobne venovať tejto otázke pre špeciálny dej: </a:t>
            </a:r>
            <a:r>
              <a:rPr lang="sk-SK" b="1" dirty="0">
                <a:latin typeface="Arial" panose="020B0604020202020204" pitchFamily="34" charset="0"/>
                <a:cs typeface="Arial" panose="020B0604020202020204" pitchFamily="34" charset="0"/>
              </a:rPr>
              <a:t>jedno tiknutie hodín</a:t>
            </a:r>
            <a:r>
              <a:rPr lang="sk-SK"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30080283"/>
      </p:ext>
    </p:extLst>
  </p:cSld>
  <p:clrMapOvr>
    <a:masterClrMapping/>
  </p:clrMapOvr>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548" y="271305"/>
            <a:ext cx="8179358"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Hodiny</a:t>
            </a:r>
          </a:p>
        </p:txBody>
      </p:sp>
      <p:sp>
        <p:nvSpPr>
          <p:cNvPr id="3" name="TextBox 2"/>
          <p:cNvSpPr txBox="1"/>
          <p:nvPr/>
        </p:nvSpPr>
        <p:spPr>
          <a:xfrm>
            <a:off x="140677" y="732970"/>
            <a:ext cx="8289890" cy="4247317"/>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Hodiny slúžia na meranie časových intervalov. Ukazujú síce aj momentálny časový okamih, ale aj to je len interval od nejakej dohodnutej udalosti, pre počítačové hodiny je to často od 1.1.1970. Ako hodiny možno v princípe použiť hocijaký dej, „ktorý pravidelne (rovnomerne) tiká“. Ako sa dá testovať pravidelnosť tikania, o tom sme sa bavili v zimnom semestri.</a:t>
            </a:r>
          </a:p>
          <a:p>
            <a:r>
              <a:rPr lang="sk-SK" dirty="0">
                <a:latin typeface="Arial" panose="020B0604020202020204" pitchFamily="34" charset="0"/>
                <a:cs typeface="Arial" panose="020B0604020202020204" pitchFamily="34" charset="0"/>
              </a:rPr>
              <a:t>Presné hodiny sú často veľmi zložité zariadenia, analyzovať ich z pohľadu dvoch rôznych inerciálnych sústav je netriviálne. </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Einstein vymyslel jednoduchý dobre </a:t>
            </a:r>
            <a:r>
              <a:rPr lang="sk-SK" dirty="0" err="1">
                <a:latin typeface="Arial" panose="020B0604020202020204" pitchFamily="34" charset="0"/>
                <a:cs typeface="Arial" panose="020B0604020202020204" pitchFamily="34" charset="0"/>
              </a:rPr>
              <a:t>analyzovateľný</a:t>
            </a:r>
            <a:r>
              <a:rPr lang="sk-SK" dirty="0">
                <a:latin typeface="Arial" panose="020B0604020202020204" pitchFamily="34" charset="0"/>
                <a:cs typeface="Arial" panose="020B0604020202020204" pitchFamily="34" charset="0"/>
              </a:rPr>
              <a:t> model hodín, svetelné hodiny. Realizované ako fotón chodiaci hore-dole medzi dvoma paralelnými zrkadlami, alebo fotón vyžiarený zo zdroja a prijatý po odraze od protiľahlého zrkadla </a:t>
            </a:r>
            <a:r>
              <a:rPr lang="sk-SK" dirty="0" err="1">
                <a:latin typeface="Arial" panose="020B0604020202020204" pitchFamily="34" charset="0"/>
                <a:cs typeface="Arial" panose="020B0604020202020204" pitchFamily="34" charset="0"/>
              </a:rPr>
              <a:t>fotónkou</a:t>
            </a:r>
            <a:r>
              <a:rPr lang="sk-SK" dirty="0">
                <a:latin typeface="Arial" panose="020B0604020202020204" pitchFamily="34" charset="0"/>
                <a:cs typeface="Arial" panose="020B0604020202020204" pitchFamily="34" charset="0"/>
              </a:rPr>
              <a:t>. Jedna cesta fotónu hore a dolu znamená jedno tiknutie. Elektronický mechanizmus, počítajúci jednotlivé tiknutia už nie je pre relativistickú analýzu dôležité, podstatné je iba, že počítadlo sa dá elektroinžiniersky v princípe vyrobiť.</a:t>
            </a:r>
          </a:p>
        </p:txBody>
      </p:sp>
      <p:pic>
        <p:nvPicPr>
          <p:cNvPr id="4" name="Picture 2" descr="http://www.astronomy.ohio-state.edu/%7Epogge/Ast162/Unit5/Images/jan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594" y="4868678"/>
            <a:ext cx="13716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5941" y="4860978"/>
            <a:ext cx="1889924" cy="1844200"/>
          </a:xfrm>
          <a:prstGeom prst="rect">
            <a:avLst/>
          </a:prstGeom>
        </p:spPr>
      </p:pic>
    </p:spTree>
    <p:extLst>
      <p:ext uri="{BB962C8B-B14F-4D97-AF65-F5344CB8AC3E}">
        <p14:creationId xmlns:p14="http://schemas.microsoft.com/office/powerpoint/2010/main" val="1219404035"/>
      </p:ext>
    </p:extLst>
  </p:cSld>
  <p:clrMapOvr>
    <a:masterClrMapping/>
  </p:clrMapOvr>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3771" y="331596"/>
            <a:ext cx="7767376" cy="400110"/>
          </a:xfrm>
          <a:prstGeom prst="rect">
            <a:avLst/>
          </a:prstGeom>
          <a:noFill/>
        </p:spPr>
        <p:txBody>
          <a:bodyPr wrap="square" rtlCol="0">
            <a:spAutoFit/>
          </a:bodyPr>
          <a:lstStyle/>
          <a:p>
            <a:pPr algn="ctr"/>
            <a:r>
              <a:rPr lang="sk-SK" sz="2000" b="1" dirty="0">
                <a:latin typeface="Arial" panose="020B0604020202020204" pitchFamily="34" charset="0"/>
                <a:cs typeface="Arial" panose="020B0604020202020204" pitchFamily="34" charset="0"/>
              </a:rPr>
              <a:t>Einsteinove hodiny vo vlaku</a:t>
            </a:r>
          </a:p>
        </p:txBody>
      </p:sp>
      <p:sp>
        <p:nvSpPr>
          <p:cNvPr id="13" name="TextBox 12"/>
          <p:cNvSpPr txBox="1"/>
          <p:nvPr/>
        </p:nvSpPr>
        <p:spPr>
          <a:xfrm>
            <a:off x="409272" y="4240671"/>
            <a:ext cx="8516374" cy="2031325"/>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Trpaslík sa vezie vo vlaku, vedľa neho stoja vo vagóne Einsteinove svetelné hodiny, trpaslík počíta ich tiknutia. Zistí (definuje), že jedno tiknutie trvá dobu</a:t>
            </a: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Podľa predchádzajúcej diskusie sa títo doba volá </a:t>
            </a:r>
            <a:r>
              <a:rPr lang="sk-SK" b="1" dirty="0">
                <a:solidFill>
                  <a:srgbClr val="FF0000"/>
                </a:solidFill>
                <a:latin typeface="Arial" panose="020B0604020202020204" pitchFamily="34" charset="0"/>
                <a:cs typeface="Arial" panose="020B0604020202020204" pitchFamily="34" charset="0"/>
              </a:rPr>
              <a:t>vlastný čas jedného tiknutia hodín.</a:t>
            </a:r>
          </a:p>
        </p:txBody>
      </p:sp>
      <p:pic>
        <p:nvPicPr>
          <p:cNvPr id="26" name="Picture 25"/>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4330274" y="4920045"/>
            <a:ext cx="802005" cy="520065"/>
          </a:xfrm>
          <a:prstGeom prst="rect">
            <a:avLst/>
          </a:prstGeom>
        </p:spPr>
      </p:pic>
      <p:grpSp>
        <p:nvGrpSpPr>
          <p:cNvPr id="28" name="Group 27"/>
          <p:cNvGrpSpPr/>
          <p:nvPr/>
        </p:nvGrpSpPr>
        <p:grpSpPr>
          <a:xfrm>
            <a:off x="683288" y="1233886"/>
            <a:ext cx="8098972" cy="2534246"/>
            <a:chOff x="522514" y="1284128"/>
            <a:chExt cx="8098972" cy="2534246"/>
          </a:xfrm>
        </p:grpSpPr>
        <p:pic>
          <p:nvPicPr>
            <p:cNvPr id="29" name="Picture 4" descr="http://www.esotericscience.com/lightclock.jpg"/>
            <p:cNvPicPr>
              <a:picLocks noChangeAspect="1" noChangeArrowheads="1"/>
            </p:cNvPicPr>
            <p:nvPr/>
          </p:nvPicPr>
          <p:blipFill rotWithShape="1">
            <a:blip r:embed="rId4">
              <a:extLst>
                <a:ext uri="{28A0092B-C50C-407E-A947-70E740481C1C}">
                  <a14:useLocalDpi xmlns:a14="http://schemas.microsoft.com/office/drawing/2010/main" val="0"/>
                </a:ext>
              </a:extLst>
            </a:blip>
            <a:srcRect r="73188" b="9272"/>
            <a:stretch/>
          </p:blipFill>
          <p:spPr bwMode="auto">
            <a:xfrm>
              <a:off x="3637666" y="1284128"/>
              <a:ext cx="1064964" cy="190120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1668026" y="2954216"/>
              <a:ext cx="4793064" cy="23111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 name="Oval 30"/>
            <p:cNvSpPr/>
            <p:nvPr/>
          </p:nvSpPr>
          <p:spPr>
            <a:xfrm>
              <a:off x="5476433" y="3185328"/>
              <a:ext cx="633046" cy="63304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2" name="Oval 31"/>
            <p:cNvSpPr/>
            <p:nvPr/>
          </p:nvSpPr>
          <p:spPr>
            <a:xfrm>
              <a:off x="2230817" y="3185328"/>
              <a:ext cx="633046" cy="63304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33" name="Straight Connector 32"/>
            <p:cNvCxnSpPr/>
            <p:nvPr/>
          </p:nvCxnSpPr>
          <p:spPr>
            <a:xfrm>
              <a:off x="522514" y="3818374"/>
              <a:ext cx="80989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Arc 33"/>
            <p:cNvSpPr/>
            <p:nvPr/>
          </p:nvSpPr>
          <p:spPr>
            <a:xfrm>
              <a:off x="2371493" y="3346101"/>
              <a:ext cx="351693" cy="351693"/>
            </a:xfrm>
            <a:prstGeom prst="arc">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sp>
          <p:nvSpPr>
            <p:cNvPr id="35" name="Arc 34"/>
            <p:cNvSpPr/>
            <p:nvPr/>
          </p:nvSpPr>
          <p:spPr>
            <a:xfrm>
              <a:off x="5617109" y="3346101"/>
              <a:ext cx="351693" cy="351693"/>
            </a:xfrm>
            <a:prstGeom prst="arc">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pic>
          <p:nvPicPr>
            <p:cNvPr id="36" name="Picture 10" descr="http://www.tripletsandus.com/disney/snow-white/jpg/Dwarfs/Happy2.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61073" y="1403965"/>
              <a:ext cx="1306682" cy="15593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68726510"/>
      </p:ext>
    </p:extLst>
  </p:cSld>
  <p:clrMapOvr>
    <a:masterClrMapping/>
  </p:clrMapOvr>
  <p:extLst mod="1"/>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http://www.polyvore.com/cgi/img-thing?.out=jpg&amp;size=l&amp;tid=20184244"/>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420748" y="1623692"/>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http://www.polyvore.com/cgi/img-thing?.out=jpg&amp;size=l&amp;tid=20184244"/>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911476" y="1629788"/>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www.polyvore.com/cgi/img-thing?.out=jpg&amp;size=l&amp;tid=20184244"/>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359532" y="1629788"/>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polyvore.com/cgi/img-thing?.out=jpg&amp;size=l&amp;tid=20184244"/>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850260" y="1635884"/>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www.polyvore.com/cgi/img-thing?.out=jpg&amp;size=l&amp;tid=20184244"/>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347084" y="1611500"/>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polyvore.com/cgi/img-thing?.out=jpg&amp;size=l&amp;tid=20184244"/>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792092" y="1599308"/>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polyvore.com/cgi/img-thing?.out=jpg&amp;size=l&amp;tid=20184244"/>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240148" y="1599308"/>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www.polyvore.com/cgi/img-thing?.out=jpg&amp;size=l&amp;tid=20184244"/>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730876" y="1605404"/>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polyvore.com/cgi/img-thing?.out=jpg&amp;size=l&amp;tid=20184244"/>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6154548" y="1599308"/>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www.polyvore.com/cgi/img-thing?.out=jpg&amp;size=l&amp;tid=20184244"/>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6645276" y="1605404"/>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ttp://www.polyvore.com/cgi/img-thing?.out=jpg&amp;size=l&amp;tid=20184244"/>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093332" y="1605404"/>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www.polyvore.com/cgi/img-thing?.out=jpg&amp;size=l&amp;tid=20184244"/>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584060" y="1611500"/>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http://www.polyvore.com/cgi/img-thing?.out=jpg&amp;size=l&amp;tid=20184244"/>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46228" y="1614548"/>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http://www.polyvore.com/cgi/img-thing?.out=jpg&amp;size=l&amp;tid=20184244"/>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036956" y="1620644"/>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http://www.polyvore.com/cgi/img-thing?.out=jpg&amp;size=l&amp;tid=20184244"/>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485012" y="1620644"/>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http://www.polyvore.com/cgi/img-thing?.out=jpg&amp;size=l&amp;tid=20184244"/>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975740" y="1626740"/>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383664" y="3696332"/>
            <a:ext cx="600328" cy="81318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874392" y="3702428"/>
            <a:ext cx="600328" cy="81318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322448" y="3702428"/>
            <a:ext cx="600328" cy="81318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813176" y="3708524"/>
            <a:ext cx="600328" cy="81318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310000" y="3684140"/>
            <a:ext cx="600328" cy="81318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755008" y="3671948"/>
            <a:ext cx="600328" cy="81318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203064" y="3671948"/>
            <a:ext cx="600328" cy="81318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693792" y="3678044"/>
            <a:ext cx="600328" cy="81318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6117464" y="3671948"/>
            <a:ext cx="600328" cy="81318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6608192" y="3678044"/>
            <a:ext cx="600328" cy="81318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056248" y="3678044"/>
            <a:ext cx="600328" cy="81318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546976" y="3684140"/>
            <a:ext cx="600328" cy="81318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9144" y="3687188"/>
            <a:ext cx="600328" cy="81318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999872" y="3693284"/>
            <a:ext cx="600328" cy="81318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447928" y="3693284"/>
            <a:ext cx="600328" cy="81318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http://www.polyvore.com/cgi/img-thing?.out=jpg&amp;size=l&amp;tid=20184244"/>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938656" y="3699380"/>
            <a:ext cx="600328" cy="81318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http://www.polyvore.com/cgi/img-thing?.out=jpg&amp;size=l&amp;tid=20184244"/>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392300" y="5887844"/>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http://www.polyvore.com/cgi/img-thing?.out=jpg&amp;size=l&amp;tid=20184244"/>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883028" y="5893940"/>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http://www.polyvore.com/cgi/img-thing?.out=jpg&amp;size=l&amp;tid=20184244"/>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331084" y="5893940"/>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http://www.polyvore.com/cgi/img-thing?.out=jpg&amp;size=l&amp;tid=20184244"/>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821812" y="5900036"/>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http://www.polyvore.com/cgi/img-thing?.out=jpg&amp;size=l&amp;tid=20184244"/>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318636" y="5875652"/>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http://www.polyvore.com/cgi/img-thing?.out=jpg&amp;size=l&amp;tid=20184244"/>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763644" y="5863460"/>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http://www.polyvore.com/cgi/img-thing?.out=jpg&amp;size=l&amp;tid=20184244"/>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211700" y="5863460"/>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http://www.polyvore.com/cgi/img-thing?.out=jpg&amp;size=l&amp;tid=20184244"/>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702428" y="5869556"/>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http://www.polyvore.com/cgi/img-thing?.out=jpg&amp;size=l&amp;tid=20184244"/>
          <p:cNvPicPr>
            <a:picLocks noChangeAspect="1" noChangeArrowheads="1"/>
          </p:cNvPicPr>
          <p:nvPr/>
        </p:nvPicPr>
        <p:blipFill>
          <a:blip r:embed="rId2"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26100" y="5863460"/>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8" descr="http://www.polyvore.com/cgi/img-thing?.out=jpg&amp;size=l&amp;tid=20184244"/>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6616828" y="5869556"/>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 descr="http://www.polyvore.com/cgi/img-thing?.out=jpg&amp;size=l&amp;tid=20184244"/>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064884" y="5869556"/>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descr="http://www.polyvore.com/cgi/img-thing?.out=jpg&amp;size=l&amp;tid=20184244"/>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555612" y="5875652"/>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8" descr="http://www.polyvore.com/cgi/img-thing?.out=jpg&amp;size=l&amp;tid=20184244"/>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17780" y="5878700"/>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http://www.polyvore.com/cgi/img-thing?.out=jpg&amp;size=l&amp;tid=20184244"/>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008508" y="5884796"/>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 descr="http://www.polyvore.com/cgi/img-thing?.out=jpg&amp;size=l&amp;tid=20184244"/>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456564" y="5884796"/>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8" descr="http://www.polyvore.com/cgi/img-thing?.out=jpg&amp;size=l&amp;tid=20184244"/>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947292" y="5890892"/>
            <a:ext cx="557656" cy="813184"/>
          </a:xfrm>
          <a:prstGeom prst="rect">
            <a:avLst/>
          </a:prstGeom>
          <a:noFill/>
          <a:extLst>
            <a:ext uri="{909E8E84-426E-40DD-AFC4-6F175D3DCCD1}">
              <a14:hiddenFill xmlns:a14="http://schemas.microsoft.com/office/drawing/2010/main">
                <a:solidFill>
                  <a:srgbClr val="FFFFFF"/>
                </a:solidFill>
              </a14:hiddenFill>
            </a:ext>
          </a:extLst>
        </p:spPr>
      </p:pic>
      <p:cxnSp>
        <p:nvCxnSpPr>
          <p:cNvPr id="57" name="Straight Connector 56"/>
          <p:cNvCxnSpPr/>
          <p:nvPr/>
        </p:nvCxnSpPr>
        <p:spPr>
          <a:xfrm>
            <a:off x="182880" y="2478024"/>
            <a:ext cx="84856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4696" y="4623816"/>
            <a:ext cx="84856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1" name="Picture 70"/>
          <p:cNvPicPr>
            <a:picLocks noChangeAspect="1"/>
          </p:cNvPicPr>
          <p:nvPr/>
        </p:nvPicPr>
        <p:blipFill>
          <a:blip r:embed="rId4"/>
          <a:stretch>
            <a:fillRect/>
          </a:stretch>
        </p:blipFill>
        <p:spPr>
          <a:xfrm>
            <a:off x="1385089" y="596615"/>
            <a:ext cx="3085819" cy="970689"/>
          </a:xfrm>
          <a:prstGeom prst="rect">
            <a:avLst/>
          </a:prstGeom>
        </p:spPr>
      </p:pic>
      <p:pic>
        <p:nvPicPr>
          <p:cNvPr id="72" name="Picture 71"/>
          <p:cNvPicPr>
            <a:picLocks noChangeAspect="1"/>
          </p:cNvPicPr>
          <p:nvPr/>
        </p:nvPicPr>
        <p:blipFill>
          <a:blip r:embed="rId5"/>
          <a:stretch>
            <a:fillRect/>
          </a:stretch>
        </p:blipFill>
        <p:spPr>
          <a:xfrm>
            <a:off x="3233257" y="2607930"/>
            <a:ext cx="3085819" cy="970689"/>
          </a:xfrm>
          <a:prstGeom prst="rect">
            <a:avLst/>
          </a:prstGeom>
        </p:spPr>
      </p:pic>
      <p:pic>
        <p:nvPicPr>
          <p:cNvPr id="73" name="Picture 72"/>
          <p:cNvPicPr>
            <a:picLocks noChangeAspect="1"/>
          </p:cNvPicPr>
          <p:nvPr/>
        </p:nvPicPr>
        <p:blipFill>
          <a:blip r:embed="rId6"/>
          <a:stretch>
            <a:fillRect/>
          </a:stretch>
        </p:blipFill>
        <p:spPr>
          <a:xfrm>
            <a:off x="5055897" y="4818262"/>
            <a:ext cx="3085819" cy="970689"/>
          </a:xfrm>
          <a:prstGeom prst="rect">
            <a:avLst/>
          </a:prstGeom>
        </p:spPr>
      </p:pic>
      <p:sp>
        <p:nvSpPr>
          <p:cNvPr id="55" name="TextBox 54"/>
          <p:cNvSpPr txBox="1"/>
          <p:nvPr/>
        </p:nvSpPr>
        <p:spPr>
          <a:xfrm>
            <a:off x="3951796" y="493778"/>
            <a:ext cx="2850642"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Červený staničný trpaslík vidí, že fotón štartuje na spodnom zrkadle</a:t>
            </a:r>
          </a:p>
        </p:txBody>
      </p:sp>
      <p:sp>
        <p:nvSpPr>
          <p:cNvPr id="74" name="TextBox 73"/>
          <p:cNvSpPr txBox="1"/>
          <p:nvPr/>
        </p:nvSpPr>
        <p:spPr>
          <a:xfrm>
            <a:off x="6117464" y="2513077"/>
            <a:ext cx="2850642"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Žltý staničný trpaslík vidí, že fotón sa odráža na hornom zrkadle</a:t>
            </a:r>
          </a:p>
        </p:txBody>
      </p:sp>
      <p:sp>
        <p:nvSpPr>
          <p:cNvPr id="75" name="TextBox 74"/>
          <p:cNvSpPr txBox="1"/>
          <p:nvPr/>
        </p:nvSpPr>
        <p:spPr>
          <a:xfrm>
            <a:off x="2688019" y="4812166"/>
            <a:ext cx="2850642"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Modrý staničný trpaslík vidí, že fotón pristáva na spodnom zrkadle</a:t>
            </a:r>
          </a:p>
        </p:txBody>
      </p:sp>
    </p:spTree>
    <p:extLst>
      <p:ext uri="{BB962C8B-B14F-4D97-AF65-F5344CB8AC3E}">
        <p14:creationId xmlns:p14="http://schemas.microsoft.com/office/powerpoint/2010/main" val="842657949"/>
      </p:ext>
    </p:extLst>
  </p:cSld>
  <p:clrMapOvr>
    <a:masterClrMapping/>
  </p:clrMapOvr>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5267" y="1946925"/>
            <a:ext cx="4762913" cy="2987299"/>
          </a:xfrm>
          <a:prstGeom prst="rect">
            <a:avLst/>
          </a:prstGeom>
        </p:spPr>
      </p:pic>
      <p:sp>
        <p:nvSpPr>
          <p:cNvPr id="3" name="TextBox 2"/>
          <p:cNvSpPr txBox="1"/>
          <p:nvPr/>
        </p:nvSpPr>
        <p:spPr>
          <a:xfrm>
            <a:off x="844062" y="401934"/>
            <a:ext cx="75061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Súradnicová sústava tvorená systémom navzájom nehybných „súradnicových trpaslíkov“</a:t>
            </a:r>
          </a:p>
        </p:txBody>
      </p:sp>
    </p:spTree>
    <p:extLst>
      <p:ext uri="{BB962C8B-B14F-4D97-AF65-F5344CB8AC3E}">
        <p14:creationId xmlns:p14="http://schemas.microsoft.com/office/powerpoint/2010/main" val="3787573930"/>
      </p:ext>
    </p:extLst>
  </p:cSld>
  <p:clrMapOvr>
    <a:masterClrMapping/>
  </p:clrMapOvr>
  <p:extLst mod="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4" descr="http://www.esotericscience.com/lightclock.jpg"/>
          <p:cNvPicPr>
            <a:picLocks noChangeAspect="1" noChangeArrowheads="1"/>
          </p:cNvPicPr>
          <p:nvPr/>
        </p:nvPicPr>
        <p:blipFill rotWithShape="1">
          <a:blip r:embed="rId4">
            <a:extLst>
              <a:ext uri="{28A0092B-C50C-407E-A947-70E740481C1C}">
                <a14:useLocalDpi xmlns:a14="http://schemas.microsoft.com/office/drawing/2010/main" val="0"/>
              </a:ext>
            </a:extLst>
          </a:blip>
          <a:srcRect l="38979" r="-369" b="9272"/>
          <a:stretch/>
        </p:blipFill>
        <p:spPr bwMode="auto">
          <a:xfrm>
            <a:off x="1946720" y="0"/>
            <a:ext cx="4642548" cy="303141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http://www.polyvore.com/cgi/img-thing?.out=jpg&amp;size=l&amp;tid=20184244"/>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341500" y="2803926"/>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http://www.polyvore.com/cgi/img-thing?.out=jpg&amp;size=l&amp;tid=20184244"/>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743328" y="2810022"/>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http://www.polyvore.com/cgi/img-thing?.out=jpg&amp;size=l&amp;tid=20184244"/>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191384" y="2810022"/>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http://www.polyvore.com/cgi/img-thing?.out=jpg&amp;size=l&amp;tid=20184244"/>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682112" y="2816118"/>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http://www.polyvore.com/cgi/img-thing?.out=jpg&amp;size=l&amp;tid=20184244"/>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178936" y="2791734"/>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http://www.polyvore.com/cgi/img-thing?.out=jpg&amp;size=l&amp;tid=20184244"/>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623944" y="2779542"/>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http://www.polyvore.com/cgi/img-thing?.out=jpg&amp;size=l&amp;tid=20184244"/>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072000" y="2779542"/>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http://www.polyvore.com/cgi/img-thing?.out=jpg&amp;size=l&amp;tid=20184244"/>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562728" y="2785638"/>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http://www.polyvore.com/cgi/img-thing?.out=jpg&amp;size=l&amp;tid=20184244"/>
          <p:cNvPicPr>
            <a:picLocks noChangeAspect="1" noChangeArrowheads="1"/>
          </p:cNvPicPr>
          <p:nvPr/>
        </p:nvPicPr>
        <p:blipFill>
          <a:blip r:embed="rId5"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86400" y="2779542"/>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8" descr="http://www.polyvore.com/cgi/img-thing?.out=jpg&amp;size=l&amp;tid=20184244"/>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6477128" y="2785638"/>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 descr="http://www.polyvore.com/cgi/img-thing?.out=jpg&amp;size=l&amp;tid=20184244"/>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6925184" y="2785638"/>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descr="http://www.polyvore.com/cgi/img-thing?.out=jpg&amp;size=l&amp;tid=20184244"/>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415912" y="2791734"/>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8" descr="http://www.polyvore.com/cgi/img-thing?.out=jpg&amp;size=l&amp;tid=20184244"/>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41580" y="2794782"/>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http://www.polyvore.com/cgi/img-thing?.out=jpg&amp;size=l&amp;tid=20184244"/>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932308" y="2800878"/>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 descr="http://www.polyvore.com/cgi/img-thing?.out=jpg&amp;size=l&amp;tid=20184244"/>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380364" y="2800878"/>
            <a:ext cx="557656" cy="81318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8" descr="http://www.polyvore.com/cgi/img-thing?.out=jpg&amp;size=l&amp;tid=20184244"/>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871092" y="2806974"/>
            <a:ext cx="557656" cy="81318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p:cNvSpPr txBox="1"/>
              <p:nvPr/>
            </p:nvSpPr>
            <p:spPr>
              <a:xfrm>
                <a:off x="69914" y="3883373"/>
                <a:ext cx="8775700" cy="1492716"/>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Čo vidia staniční trpaslíci? Že fotón cestuje šikmo. Červený trpaslík si poznamená čas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𝑡</m:t>
                        </m:r>
                      </m:e>
                      <m:sub>
                        <m:r>
                          <a:rPr lang="en-US" b="0" i="1" smtClean="0">
                            <a:latin typeface="Cambria Math" panose="02040503050406030204" pitchFamily="18" charset="0"/>
                            <a:cs typeface="Arial" panose="020B0604020202020204" pitchFamily="34" charset="0"/>
                          </a:rPr>
                          <m:t>1</m:t>
                        </m:r>
                      </m:sub>
                    </m:sSub>
                  </m:oMath>
                </a14:m>
                <a:r>
                  <a:rPr lang="sk-SK" dirty="0">
                    <a:latin typeface="Arial" panose="020B0604020202020204" pitchFamily="34" charset="0"/>
                    <a:cs typeface="Arial" panose="020B0604020202020204" pitchFamily="34" charset="0"/>
                  </a:rPr>
                  <a:t>, keď okolo neho letia hodiny a modrý si poznačí čas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𝑡</m:t>
                        </m:r>
                      </m:e>
                      <m:sub>
                        <m:r>
                          <a:rPr lang="en-US" b="0" i="1" smtClean="0">
                            <a:latin typeface="Cambria Math" panose="02040503050406030204" pitchFamily="18" charset="0"/>
                            <a:cs typeface="Arial" panose="020B0604020202020204" pitchFamily="34" charset="0"/>
                          </a:rPr>
                          <m:t>3</m:t>
                        </m:r>
                      </m:sub>
                    </m:sSub>
                  </m:oMath>
                </a14:m>
                <a:r>
                  <a:rPr lang="sk-SK" dirty="0">
                    <a:latin typeface="Arial" panose="020B0604020202020204" pitchFamily="34" charset="0"/>
                    <a:cs typeface="Arial" panose="020B0604020202020204" pitchFamily="34" charset="0"/>
                  </a:rPr>
                  <a:t>, keď letia okolo neho.</a:t>
                </a:r>
              </a:p>
              <a:p>
                <a:r>
                  <a:rPr lang="sk-SK" dirty="0">
                    <a:latin typeface="Arial" panose="020B0604020202020204" pitchFamily="34" charset="0"/>
                    <a:cs typeface="Arial" panose="020B0604020202020204" pitchFamily="34" charset="0"/>
                  </a:rPr>
                  <a:t>Šéftrpaslík odčíta tie dva časy, ktoré dostal v hláseniach: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𝑇</m:t>
                        </m:r>
                      </m:e>
                      <m:sub>
                        <m:r>
                          <a:rPr lang="en-US" b="0" i="1" smtClean="0">
                            <a:latin typeface="Cambria Math" panose="02040503050406030204" pitchFamily="18" charset="0"/>
                            <a:cs typeface="Arial" panose="020B0604020202020204" pitchFamily="34" charset="0"/>
                          </a:rPr>
                          <m:t>𝑏</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𝑡</m:t>
                        </m:r>
                      </m:e>
                      <m:sub>
                        <m:r>
                          <a:rPr lang="en-US" b="0" i="1" smtClean="0">
                            <a:latin typeface="Cambria Math" panose="02040503050406030204" pitchFamily="18" charset="0"/>
                            <a:cs typeface="Arial" panose="020B0604020202020204" pitchFamily="34" charset="0"/>
                          </a:rPr>
                          <m:t>3</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𝑡</m:t>
                        </m:r>
                      </m:e>
                      <m:sub>
                        <m:r>
                          <a:rPr lang="en-US" b="0" i="1" smtClean="0">
                            <a:latin typeface="Cambria Math" panose="02040503050406030204" pitchFamily="18" charset="0"/>
                            <a:cs typeface="Arial" panose="020B0604020202020204" pitchFamily="34" charset="0"/>
                          </a:rPr>
                          <m:t>1</m:t>
                        </m:r>
                      </m:sub>
                    </m:sSub>
                  </m:oMath>
                </a14:m>
                <a:r>
                  <a:rPr lang="sk-SK" dirty="0">
                    <a:latin typeface="Arial" panose="020B0604020202020204" pitchFamily="34" charset="0"/>
                    <a:cs typeface="Arial" panose="020B0604020202020204" pitchFamily="34" charset="0"/>
                  </a:rPr>
                  <a:t>. A bude tvrdiť: jedno tiknutie hodín vo vlaku trvá podľa mňa čas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𝑇</m:t>
                        </m:r>
                      </m:e>
                      <m:sub>
                        <m:r>
                          <a:rPr lang="en-US" b="0" i="1" smtClean="0">
                            <a:latin typeface="Cambria Math" panose="02040503050406030204" pitchFamily="18" charset="0"/>
                            <a:cs typeface="Arial" panose="020B0604020202020204" pitchFamily="34" charset="0"/>
                          </a:rPr>
                          <m:t>𝑏</m:t>
                        </m:r>
                      </m:sub>
                    </m:sSub>
                  </m:oMath>
                </a14:m>
                <a:r>
                  <a:rPr lang="sk-SK" dirty="0">
                    <a:latin typeface="Arial" panose="020B0604020202020204" pitchFamily="34" charset="0"/>
                    <a:cs typeface="Arial" panose="020B0604020202020204" pitchFamily="34" charset="0"/>
                  </a:rPr>
                  <a:t>. Podľa obrázku fotón z pohľadu </a:t>
                </a:r>
              </a:p>
              <a:p>
                <a:endParaRPr lang="sk-SK" sz="100"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stanice vykoná dráhu                                         a odtiaľ úpravou dostaneme</a:t>
                </a:r>
              </a:p>
            </p:txBody>
          </p:sp>
        </mc:Choice>
        <mc:Fallback xmlns="">
          <p:sp>
            <p:nvSpPr>
              <p:cNvPr id="2" name="TextBox 1"/>
              <p:cNvSpPr txBox="1">
                <a:spLocks noRot="1" noChangeAspect="1" noMove="1" noResize="1" noEditPoints="1" noAdjustHandles="1" noChangeArrowheads="1" noChangeShapeType="1" noTextEdit="1"/>
              </p:cNvSpPr>
              <p:nvPr/>
            </p:nvSpPr>
            <p:spPr>
              <a:xfrm>
                <a:off x="69914" y="3883373"/>
                <a:ext cx="8775700" cy="1492716"/>
              </a:xfrm>
              <a:prstGeom prst="rect">
                <a:avLst/>
              </a:prstGeom>
              <a:blipFill rotWithShape="0">
                <a:blip r:embed="rId8"/>
                <a:stretch>
                  <a:fillRect l="-556" t="-2041" b="-5714"/>
                </a:stretch>
              </a:blipFill>
            </p:spPr>
            <p:txBody>
              <a:bodyPr/>
              <a:lstStyle/>
              <a:p>
                <a:r>
                  <a:rPr lang="sk-SK">
                    <a:noFill/>
                  </a:rPr>
                  <a:t> </a:t>
                </a:r>
              </a:p>
            </p:txBody>
          </p:sp>
        </mc:Fallback>
      </mc:AlternateContent>
      <p:cxnSp>
        <p:nvCxnSpPr>
          <p:cNvPr id="65" name="Straight Arrow Connector 64"/>
          <p:cNvCxnSpPr/>
          <p:nvPr/>
        </p:nvCxnSpPr>
        <p:spPr>
          <a:xfrm flipV="1">
            <a:off x="6262053" y="3585106"/>
            <a:ext cx="3175" cy="26035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2620328" y="3635346"/>
            <a:ext cx="0" cy="2476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4457764" y="3622646"/>
            <a:ext cx="4064" cy="22281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68" name="Picture 67"/>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2445322" y="5030318"/>
            <a:ext cx="2330006" cy="274320"/>
          </a:xfrm>
          <a:prstGeom prst="rect">
            <a:avLst/>
          </a:prstGeom>
        </p:spPr>
      </p:pic>
      <p:pic>
        <p:nvPicPr>
          <p:cNvPr id="70" name="Picture 69"/>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997392" y="5414006"/>
            <a:ext cx="2684907" cy="548640"/>
          </a:xfrm>
          <a:prstGeom prst="rect">
            <a:avLst/>
          </a:prstGeom>
        </p:spPr>
      </p:pic>
      <p:sp>
        <p:nvSpPr>
          <p:cNvPr id="76" name="TextBox 75"/>
          <p:cNvSpPr txBox="1"/>
          <p:nvPr/>
        </p:nvSpPr>
        <p:spPr>
          <a:xfrm>
            <a:off x="69914" y="6350756"/>
            <a:ext cx="8972486" cy="338554"/>
          </a:xfrm>
          <a:prstGeom prst="rect">
            <a:avLst/>
          </a:prstGeom>
          <a:noFill/>
        </p:spPr>
        <p:txBody>
          <a:bodyPr wrap="square" rtlCol="0">
            <a:spAutoFit/>
          </a:bodyPr>
          <a:lstStyle/>
          <a:p>
            <a:r>
              <a:rPr lang="sk-SK" sz="1600" dirty="0">
                <a:latin typeface="Arial" panose="020B0604020202020204" pitchFamily="34" charset="0"/>
                <a:cs typeface="Arial" panose="020B0604020202020204" pitchFamily="34" charset="0"/>
              </a:rPr>
              <a:t>Animácia: </a:t>
            </a:r>
            <a:r>
              <a:rPr lang="sk-SK" sz="1600" dirty="0">
                <a:latin typeface="Arial" panose="020B0604020202020204" pitchFamily="34" charset="0"/>
                <a:cs typeface="Arial" panose="020B0604020202020204" pitchFamily="34" charset="0"/>
                <a:hlinkClick r:id="rId11"/>
              </a:rPr>
              <a:t>http://galileoandeinstein.physics.virginia.edu/more_stuff/flashlets/lightclock.swf</a:t>
            </a:r>
            <a:endParaRPr lang="sk-SK"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1443360"/>
      </p:ext>
    </p:extLst>
  </p:cSld>
  <p:clrMapOvr>
    <a:masterClrMapping/>
  </p:clrMapOvr>
  <p:extLst mod="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87500" y="419100"/>
            <a:ext cx="5422900"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Dilatácia času</a:t>
            </a:r>
          </a:p>
        </p:txBody>
      </p:sp>
      <p:sp>
        <p:nvSpPr>
          <p:cNvPr id="4" name="TextBox 3"/>
          <p:cNvSpPr txBox="1"/>
          <p:nvPr/>
        </p:nvSpPr>
        <p:spPr>
          <a:xfrm>
            <a:off x="304800" y="1206500"/>
            <a:ext cx="8470900" cy="590931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Čo sme to dostali?</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Trpaslíci na stanici povedia: „Hodiny vo vlaku tikajú pomalšie, ako by také hodiny tikali u nás na stanici.“ Alebo použijú ešte menej opatrnú formuláciu: „Čas vo vlaku plynie pomalšie ako u nás na stanici.“ </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Hovorí sa tomu </a:t>
            </a:r>
            <a:r>
              <a:rPr lang="sk-SK" b="1" dirty="0">
                <a:solidFill>
                  <a:srgbClr val="FF0000"/>
                </a:solidFill>
                <a:latin typeface="Arial" panose="020B0604020202020204" pitchFamily="34" charset="0"/>
                <a:cs typeface="Arial" panose="020B0604020202020204" pitchFamily="34" charset="0"/>
              </a:rPr>
              <a:t>dilatácia času</a:t>
            </a:r>
            <a:r>
              <a:rPr lang="sk-SK" dirty="0">
                <a:latin typeface="Arial" panose="020B0604020202020204" pitchFamily="34" charset="0"/>
                <a:cs typeface="Arial" panose="020B0604020202020204" pitchFamily="34" charset="0"/>
              </a:rPr>
              <a:t>.</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Keď takéto vety počuje nepoučený poslucháč, pomýli ho to a hneď vymyslí </a:t>
            </a:r>
            <a:r>
              <a:rPr lang="sk-SK" dirty="0" err="1">
                <a:latin typeface="Arial" panose="020B0604020202020204" pitchFamily="34" charset="0"/>
                <a:cs typeface="Arial" panose="020B0604020202020204" pitchFamily="34" charset="0"/>
              </a:rPr>
              <a:t>kontrapríklad</a:t>
            </a:r>
            <a:r>
              <a:rPr lang="sk-SK" dirty="0">
                <a:latin typeface="Arial" panose="020B0604020202020204" pitchFamily="34" charset="0"/>
                <a:cs typeface="Arial" panose="020B0604020202020204" pitchFamily="34" charset="0"/>
              </a:rPr>
              <a:t>: Veď z pohľadu vlakových trpaslíkov je to tak, že stanica s pohybuje a vlak stojí, preto my by sme mali dospieť k opačnému záveru, že čas na stanici plynie pomalšie ako u nás vo vlaku. No a oboje nemôže byť pravda, z čoho vyplýva že dilatácia času neexistuje.</a:t>
            </a:r>
          </a:p>
          <a:p>
            <a:endParaRPr lang="sk-SK" dirty="0">
              <a:latin typeface="Arial" panose="020B0604020202020204" pitchFamily="34" charset="0"/>
              <a:cs typeface="Arial" panose="020B0604020202020204" pitchFamily="34" charset="0"/>
            </a:endParaRPr>
          </a:p>
          <a:p>
            <a:r>
              <a:rPr lang="sk-SK">
                <a:latin typeface="Arial" panose="020B0604020202020204" pitchFamily="34" charset="0"/>
                <a:cs typeface="Arial" panose="020B0604020202020204" pitchFamily="34" charset="0"/>
              </a:rPr>
              <a:t>Argumentácia </a:t>
            </a:r>
            <a:r>
              <a:rPr lang="sk-SK" dirty="0">
                <a:latin typeface="Arial" panose="020B0604020202020204" pitchFamily="34" charset="0"/>
                <a:cs typeface="Arial" panose="020B0604020202020204" pitchFamily="34" charset="0"/>
              </a:rPr>
              <a:t>naznačuje, že  situácia vlak </a:t>
            </a:r>
            <a:r>
              <a:rPr lang="sk-SK" dirty="0" err="1">
                <a:latin typeface="Arial" panose="020B0604020202020204" pitchFamily="34" charset="0"/>
                <a:cs typeface="Arial" panose="020B0604020202020204" pitchFamily="34" charset="0"/>
              </a:rPr>
              <a:t>versus</a:t>
            </a:r>
            <a:r>
              <a:rPr lang="sk-SK" dirty="0">
                <a:latin typeface="Arial" panose="020B0604020202020204" pitchFamily="34" charset="0"/>
                <a:cs typeface="Arial" panose="020B0604020202020204" pitchFamily="34" charset="0"/>
              </a:rPr>
              <a:t> stanica musí byť symetrická. Ale nie je to pravda. My sme porovnávali jedny hodiny vo vlaku s dvoma hodinami na stanici. Tiknutie vlakových hodín malo svoj začiatok a koniec na jednom mieste vo vlaku ale na dvoch rôznych miestach na stanici. </a:t>
            </a:r>
            <a:r>
              <a:rPr lang="sk-SK" b="1" dirty="0">
                <a:solidFill>
                  <a:srgbClr val="FF0000"/>
                </a:solidFill>
                <a:latin typeface="Arial" panose="020B0604020202020204" pitchFamily="34" charset="0"/>
                <a:cs typeface="Arial" panose="020B0604020202020204" pitchFamily="34" charset="0"/>
              </a:rPr>
              <a:t>Vlaková sústava je význačná pre hodiny stojace na jednom mieste vo vlaku</a:t>
            </a:r>
            <a:r>
              <a:rPr lang="sk-SK" dirty="0">
                <a:latin typeface="Arial" panose="020B0604020202020204" pitchFamily="34" charset="0"/>
                <a:cs typeface="Arial" panose="020B0604020202020204" pitchFamily="34" charset="0"/>
              </a:rPr>
              <a:t>. Symetria vlak </a:t>
            </a:r>
            <a:r>
              <a:rPr lang="sk-SK" dirty="0" err="1">
                <a:latin typeface="Arial" panose="020B0604020202020204" pitchFamily="34" charset="0"/>
                <a:cs typeface="Arial" panose="020B0604020202020204" pitchFamily="34" charset="0"/>
              </a:rPr>
              <a:t>versus</a:t>
            </a:r>
            <a:r>
              <a:rPr lang="sk-SK" dirty="0">
                <a:latin typeface="Arial" panose="020B0604020202020204" pitchFamily="34" charset="0"/>
                <a:cs typeface="Arial" panose="020B0604020202020204" pitchFamily="34" charset="0"/>
              </a:rPr>
              <a:t> stanica sa nekoná.</a:t>
            </a:r>
          </a:p>
          <a:p>
            <a:endParaRPr lang="sk-SK" dirty="0">
              <a:latin typeface="Arial" panose="020B0604020202020204" pitchFamily="34" charset="0"/>
              <a:cs typeface="Arial" panose="020B0604020202020204" pitchFamily="34" charset="0"/>
            </a:endParaRP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956496" y="1116846"/>
            <a:ext cx="2684907" cy="548640"/>
          </a:xfrm>
          <a:prstGeom prst="rect">
            <a:avLst/>
          </a:prstGeom>
        </p:spPr>
      </p:pic>
    </p:spTree>
    <p:extLst>
      <p:ext uri="{BB962C8B-B14F-4D97-AF65-F5344CB8AC3E}">
        <p14:creationId xmlns:p14="http://schemas.microsoft.com/office/powerpoint/2010/main" val="3078857825"/>
      </p:ext>
    </p:extLst>
  </p:cSld>
  <p:clrMapOvr>
    <a:masterClrMapping/>
  </p:clrMapOvr>
  <p:extLst mod="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70083" y="183969"/>
            <a:ext cx="5422900" cy="461665"/>
          </a:xfrm>
          <a:prstGeom prst="rect">
            <a:avLst/>
          </a:prstGeom>
          <a:noFill/>
        </p:spPr>
        <p:txBody>
          <a:bodyPr wrap="square" rtlCol="0">
            <a:spAutoFit/>
          </a:bodyPr>
          <a:lstStyle/>
          <a:p>
            <a:pPr algn="ctr"/>
            <a:r>
              <a:rPr lang="sk-SK" sz="2400" b="1" dirty="0">
                <a:latin typeface="Arial" panose="020B0604020202020204" pitchFamily="34" charset="0"/>
                <a:cs typeface="Arial" panose="020B0604020202020204" pitchFamily="34" charset="0"/>
              </a:rPr>
              <a:t>Dilatácia času</a:t>
            </a:r>
          </a:p>
        </p:txBody>
      </p:sp>
      <p:sp>
        <p:nvSpPr>
          <p:cNvPr id="4" name="TextBox 3"/>
          <p:cNvSpPr txBox="1"/>
          <p:nvPr/>
        </p:nvSpPr>
        <p:spPr>
          <a:xfrm>
            <a:off x="95794" y="548639"/>
            <a:ext cx="8604069" cy="247760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Iný argument hovorí: toto ste skúmali nejaké divné svetelné hodiny. Normálne hodiny by sa tak nesprávali.</a:t>
            </a:r>
          </a:p>
          <a:p>
            <a:endParaRPr lang="sk-SK" sz="800"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Ale správali. Keby si trpaslík zobral spolu so svetelnými hodinami aj „normálne hodiny“ a tie by sa nesprávali rovnako ako tie svetelné, potom by trpaslík pozoroval že sa postupne viac a viac rozchádzajú. A z toho by usúdil, že jeho sústava sa pohybuje. A to je spor s postulátom relativity. Takže aj biologické hodiny budú „tikať rovnako ako svetelné“. Trpaslík sa musí holiť rovnako často vo vlaku ako na stanici, inak by poznal, že sa pohybuje</a:t>
            </a:r>
          </a:p>
        </p:txBody>
      </p:sp>
      <p:sp>
        <p:nvSpPr>
          <p:cNvPr id="5" name="Rectangle 4"/>
          <p:cNvSpPr/>
          <p:nvPr/>
        </p:nvSpPr>
        <p:spPr>
          <a:xfrm>
            <a:off x="91440" y="2907213"/>
            <a:ext cx="8643258" cy="646331"/>
          </a:xfrm>
          <a:prstGeom prst="rect">
            <a:avLst/>
          </a:prstGeom>
        </p:spPr>
        <p:txBody>
          <a:bodyPr wrap="square">
            <a:spAutoFit/>
          </a:bodyPr>
          <a:lstStyle/>
          <a:p>
            <a:pPr marL="285750" indent="-285750">
              <a:buFont typeface="Arial" panose="020B0604020202020204" pitchFamily="34" charset="0"/>
              <a:buChar char="•"/>
            </a:pPr>
            <a:r>
              <a:rPr lang="sk-SK" b="1" dirty="0">
                <a:solidFill>
                  <a:srgbClr val="FF0000"/>
                </a:solidFill>
                <a:latin typeface="Arial" panose="020B0604020202020204" pitchFamily="34" charset="0"/>
                <a:cs typeface="Arial" panose="020B0604020202020204" pitchFamily="34" charset="0"/>
              </a:rPr>
              <a:t>Princíp relativity</a:t>
            </a:r>
            <a:r>
              <a:rPr lang="sk-SK" dirty="0">
                <a:latin typeface="Arial" panose="020B0604020202020204" pitchFamily="34" charset="0"/>
                <a:cs typeface="Arial" panose="020B0604020202020204" pitchFamily="34" charset="0"/>
              </a:rPr>
              <a:t>: Nijakým experimentom nemožno rozhodnúť, ktorá z dvoch navzájom sa pohybujúcich inerciálnych sústav sa hýbe a ktorá stojí.</a:t>
            </a:r>
          </a:p>
        </p:txBody>
      </p:sp>
      <p:sp>
        <p:nvSpPr>
          <p:cNvPr id="6" name="TextBox 5"/>
          <p:cNvSpPr txBox="1"/>
          <p:nvPr/>
        </p:nvSpPr>
        <p:spPr>
          <a:xfrm>
            <a:off x="87085" y="3753394"/>
            <a:ext cx="8638903" cy="2585323"/>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Ďalší argument je </a:t>
            </a:r>
            <a:r>
              <a:rPr lang="sk-SK" b="1" dirty="0">
                <a:solidFill>
                  <a:srgbClr val="FF0000"/>
                </a:solidFill>
                <a:latin typeface="Arial" panose="020B0604020202020204" pitchFamily="34" charset="0"/>
                <a:cs typeface="Arial" panose="020B0604020202020204" pitchFamily="34" charset="0"/>
              </a:rPr>
              <a:t>paradox dvojčiat</a:t>
            </a:r>
            <a:r>
              <a:rPr lang="sk-SK" dirty="0">
                <a:latin typeface="Arial" panose="020B0604020202020204" pitchFamily="34" charset="0"/>
                <a:cs typeface="Arial" panose="020B0604020202020204" pitchFamily="34" charset="0"/>
              </a:rPr>
              <a:t>. Jedno dvojča ostane na stanici, druhé nasadne do vlaku, odcestuje a potom sa vráti a podľa Einsteina by malo byť mladšie ako jeho dvojča, čo ostalo na stanici. A to už porovnávam „jedny hodiny s jednými hodinami“. Situácia je symetrická, dilatácia času nemôže byť pravda.</a:t>
            </a:r>
          </a:p>
          <a:p>
            <a:r>
              <a:rPr lang="sk-SK" dirty="0">
                <a:latin typeface="Arial" panose="020B0604020202020204" pitchFamily="34" charset="0"/>
                <a:cs typeface="Arial" panose="020B0604020202020204" pitchFamily="34" charset="0"/>
              </a:rPr>
              <a:t>Ale je. Dvojča vo vlaku vie, že to ono bolo na ceste a nie dvojča na stanici, ktoré „sa vrátilo aj so stanicou“. Vrátiť sa nedá, ak vlak koná len rovnomerný priamočiary pohyb. Musí zabrzdiť a urýchliť v opačnom smere. Počas brzdenia hodí pasažierov  o stenu, takže oni vedia, že sa brzdilo. </a:t>
            </a:r>
            <a:r>
              <a:rPr lang="sk-SK" b="1" dirty="0">
                <a:solidFill>
                  <a:srgbClr val="FF0000"/>
                </a:solidFill>
                <a:latin typeface="Arial" panose="020B0604020202020204" pitchFamily="34" charset="0"/>
                <a:cs typeface="Arial" panose="020B0604020202020204" pitchFamily="34" charset="0"/>
              </a:rPr>
              <a:t>Zrýchlený pohyb sa rozpoznať dá</a:t>
            </a:r>
            <a:r>
              <a:rPr lang="sk-SK" dirty="0">
                <a:latin typeface="Arial" panose="020B0604020202020204" pitchFamily="34" charset="0"/>
                <a:cs typeface="Arial" panose="020B0604020202020204" pitchFamily="34" charset="0"/>
              </a:rPr>
              <a:t>. To nie je v spore s princípom relativity</a:t>
            </a:r>
          </a:p>
        </p:txBody>
      </p:sp>
      <p:sp>
        <p:nvSpPr>
          <p:cNvPr id="7" name="Rectangle 6"/>
          <p:cNvSpPr/>
          <p:nvPr/>
        </p:nvSpPr>
        <p:spPr>
          <a:xfrm>
            <a:off x="139337" y="2952206"/>
            <a:ext cx="8769532" cy="6008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33649417"/>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977" y="1276163"/>
            <a:ext cx="6066046" cy="4305673"/>
          </a:xfrm>
          <a:prstGeom prst="rect">
            <a:avLst/>
          </a:prstGeom>
        </p:spPr>
      </p:pic>
    </p:spTree>
    <p:extLst>
      <p:ext uri="{BB962C8B-B14F-4D97-AF65-F5344CB8AC3E}">
        <p14:creationId xmlns:p14="http://schemas.microsoft.com/office/powerpoint/2010/main" val="956496738"/>
      </p:ext>
    </p:extLst>
  </p:cSld>
  <p:clrMapOvr>
    <a:masterClrMapping/>
  </p:clrMapOvr>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clipartpanda.com/train-clipart-139385966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48908" y="1670722"/>
            <a:ext cx="6797887" cy="19924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15851" y="2042511"/>
            <a:ext cx="3245617" cy="803868"/>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4"/>
          <a:stretch>
            <a:fillRect/>
          </a:stretch>
        </p:blipFill>
        <p:spPr>
          <a:xfrm>
            <a:off x="1390733" y="2155048"/>
            <a:ext cx="2895851" cy="816935"/>
          </a:xfrm>
          <a:prstGeom prst="rect">
            <a:avLst/>
          </a:prstGeom>
        </p:spPr>
      </p:pic>
      <p:cxnSp>
        <p:nvCxnSpPr>
          <p:cNvPr id="20" name="Straight Connector 19"/>
          <p:cNvCxnSpPr/>
          <p:nvPr/>
        </p:nvCxnSpPr>
        <p:spPr>
          <a:xfrm>
            <a:off x="848908" y="3469377"/>
            <a:ext cx="719982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rotWithShape="1">
          <a:blip r:embed="rId5"/>
          <a:srcRect b="7536"/>
          <a:stretch/>
        </p:blipFill>
        <p:spPr>
          <a:xfrm>
            <a:off x="1007460" y="4253349"/>
            <a:ext cx="6230652" cy="1313438"/>
          </a:xfrm>
          <a:prstGeom prst="rect">
            <a:avLst/>
          </a:prstGeom>
        </p:spPr>
      </p:pic>
      <p:sp>
        <p:nvSpPr>
          <p:cNvPr id="28" name="Rectangle 27"/>
          <p:cNvSpPr/>
          <p:nvPr/>
        </p:nvSpPr>
        <p:spPr>
          <a:xfrm>
            <a:off x="627797" y="5566788"/>
            <a:ext cx="8284191" cy="178919"/>
          </a:xfrm>
          <a:prstGeom prst="rect">
            <a:avLst/>
          </a:prstGeom>
          <a:solidFill>
            <a:schemeClr val="accent2">
              <a:lumMod val="75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1" name="Picture 30"/>
          <p:cNvPicPr>
            <a:picLocks noChangeAspect="1"/>
          </p:cNvPicPr>
          <p:nvPr/>
        </p:nvPicPr>
        <p:blipFill>
          <a:blip r:embed="rId6">
            <a:clrChange>
              <a:clrFrom>
                <a:srgbClr val="FFFFFF"/>
              </a:clrFrom>
              <a:clrTo>
                <a:srgbClr val="FFFFFF">
                  <a:alpha val="0"/>
                </a:srgbClr>
              </a:clrTo>
            </a:clrChange>
          </a:blip>
          <a:stretch>
            <a:fillRect/>
          </a:stretch>
        </p:blipFill>
        <p:spPr>
          <a:xfrm>
            <a:off x="448175" y="4351688"/>
            <a:ext cx="767676" cy="1205122"/>
          </a:xfrm>
          <a:prstGeom prst="rect">
            <a:avLst/>
          </a:prstGeom>
        </p:spPr>
      </p:pic>
      <p:pic>
        <p:nvPicPr>
          <p:cNvPr id="33" name="Picture 32"/>
          <p:cNvPicPr>
            <a:picLocks noChangeAspect="1"/>
          </p:cNvPicPr>
          <p:nvPr/>
        </p:nvPicPr>
        <p:blipFill>
          <a:blip r:embed="rId6">
            <a:clrChange>
              <a:clrFrom>
                <a:srgbClr val="FFFFFF"/>
              </a:clrFrom>
              <a:clrTo>
                <a:srgbClr val="FFFFFF">
                  <a:alpha val="0"/>
                </a:srgbClr>
              </a:clrTo>
            </a:clrChange>
          </a:blip>
          <a:stretch>
            <a:fillRect/>
          </a:stretch>
        </p:blipFill>
        <p:spPr>
          <a:xfrm>
            <a:off x="7015041" y="4340312"/>
            <a:ext cx="767676" cy="1205122"/>
          </a:xfrm>
          <a:prstGeom prst="rect">
            <a:avLst/>
          </a:prstGeom>
        </p:spPr>
      </p:pic>
      <p:pic>
        <p:nvPicPr>
          <p:cNvPr id="34" name="Picture 33"/>
          <p:cNvPicPr>
            <a:picLocks noChangeAspect="1"/>
          </p:cNvPicPr>
          <p:nvPr/>
        </p:nvPicPr>
        <p:blipFill>
          <a:blip r:embed="rId6">
            <a:clrChange>
              <a:clrFrom>
                <a:srgbClr val="FFFFFF"/>
              </a:clrFrom>
              <a:clrTo>
                <a:srgbClr val="FFFFFF">
                  <a:alpha val="0"/>
                </a:srgbClr>
              </a:clrTo>
            </a:clrChange>
          </a:blip>
          <a:stretch>
            <a:fillRect/>
          </a:stretch>
        </p:blipFill>
        <p:spPr>
          <a:xfrm>
            <a:off x="7331217" y="4342584"/>
            <a:ext cx="767676" cy="1205122"/>
          </a:xfrm>
          <a:prstGeom prst="rect">
            <a:avLst/>
          </a:prstGeom>
        </p:spPr>
      </p:pic>
      <p:pic>
        <p:nvPicPr>
          <p:cNvPr id="35" name="Picture 34"/>
          <p:cNvPicPr>
            <a:picLocks noChangeAspect="1"/>
          </p:cNvPicPr>
          <p:nvPr/>
        </p:nvPicPr>
        <p:blipFill>
          <a:blip r:embed="rId6">
            <a:clrChange>
              <a:clrFrom>
                <a:srgbClr val="FFFFFF"/>
              </a:clrFrom>
              <a:clrTo>
                <a:srgbClr val="FFFFFF">
                  <a:alpha val="0"/>
                </a:srgbClr>
              </a:clrTo>
            </a:clrChange>
          </a:blip>
          <a:stretch>
            <a:fillRect/>
          </a:stretch>
        </p:blipFill>
        <p:spPr>
          <a:xfrm>
            <a:off x="7606449" y="4331208"/>
            <a:ext cx="767676" cy="1205122"/>
          </a:xfrm>
          <a:prstGeom prst="rect">
            <a:avLst/>
          </a:prstGeom>
        </p:spPr>
      </p:pic>
      <p:cxnSp>
        <p:nvCxnSpPr>
          <p:cNvPr id="36" name="Straight Arrow Connector 35"/>
          <p:cNvCxnSpPr/>
          <p:nvPr/>
        </p:nvCxnSpPr>
        <p:spPr>
          <a:xfrm>
            <a:off x="5786743" y="1815148"/>
            <a:ext cx="122829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9" name="Picture 8" descr="http://www.polyvore.com/cgi/img-thing?.out=jpg&amp;size=l&amp;tid=49828014"/>
          <p:cNvPicPr>
            <a:picLocks noChangeAspect="1" noChangeArrowheads="1"/>
          </p:cNvPicPr>
          <p:nvPr/>
        </p:nvPicPr>
        <p:blipFill>
          <a:blip r:embed="rId7" cstate="print">
            <a:clrChange>
              <a:clrFrom>
                <a:srgbClr val="FFFFFF"/>
              </a:clrFrom>
              <a:clrTo>
                <a:srgbClr val="FFFFFF">
                  <a:alpha val="0"/>
                </a:srgbClr>
              </a:clrTo>
            </a:clrChang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529480" y="4593269"/>
            <a:ext cx="963541" cy="96354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6258017" y="1499065"/>
            <a:ext cx="142875" cy="182880"/>
          </a:xfrm>
          <a:prstGeom prst="rect">
            <a:avLst/>
          </a:prstGeom>
        </p:spPr>
      </p:pic>
      <p:pic>
        <p:nvPicPr>
          <p:cNvPr id="1034" name="Picture 10" descr="http://www.tripletsandus.com/disney/snow-white/jpg/Dwarfs/Happy2.jp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83001" y="2042511"/>
            <a:ext cx="753452" cy="899166"/>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5660" y="160920"/>
            <a:ext cx="866632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Dve inerciálne sústavy, navzájom sa pohybujúce: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vlak a stanica</a:t>
            </a:r>
          </a:p>
        </p:txBody>
      </p:sp>
      <p:sp>
        <p:nvSpPr>
          <p:cNvPr id="41" name="TextBox 40"/>
          <p:cNvSpPr txBox="1"/>
          <p:nvPr/>
        </p:nvSpPr>
        <p:spPr>
          <a:xfrm>
            <a:off x="341194" y="6155140"/>
            <a:ext cx="836607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každý súradnicový trpaslík má hodiny</a:t>
            </a:r>
          </a:p>
        </p:txBody>
      </p:sp>
      <p:sp>
        <p:nvSpPr>
          <p:cNvPr id="42" name="TextBox 41"/>
          <p:cNvSpPr txBox="1"/>
          <p:nvPr/>
        </p:nvSpPr>
        <p:spPr>
          <a:xfrm>
            <a:off x="81886" y="3796395"/>
            <a:ext cx="89938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šéftrpaslík</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nemeria, len zbiera hlásenia od súradnicových trpaslíkov a analyzuje </a:t>
            </a:r>
          </a:p>
        </p:txBody>
      </p:sp>
      <p:cxnSp>
        <p:nvCxnSpPr>
          <p:cNvPr id="44" name="Straight Arrow Connector 43"/>
          <p:cNvCxnSpPr/>
          <p:nvPr/>
        </p:nvCxnSpPr>
        <p:spPr>
          <a:xfrm flipV="1">
            <a:off x="741763" y="2666957"/>
            <a:ext cx="2096895" cy="11769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741763" y="4227911"/>
            <a:ext cx="3264045" cy="7334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93001"/>
      </p:ext>
    </p:extLst>
  </p:cSld>
  <p:clrMapOvr>
    <a:masterClrMapping/>
  </p:clrMapOvr>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liparts.co/cliparts/6Tr/6KM/6Tr6KMn7c.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223788" y="74189"/>
            <a:ext cx="4048125" cy="38004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ages.clipartpanda.com/train-clipart-139385966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48908" y="3390339"/>
            <a:ext cx="6797887" cy="19924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15851" y="3762128"/>
            <a:ext cx="3245617" cy="803868"/>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5"/>
          <a:stretch>
            <a:fillRect/>
          </a:stretch>
        </p:blipFill>
        <p:spPr>
          <a:xfrm>
            <a:off x="1390733" y="3874665"/>
            <a:ext cx="2895851" cy="816935"/>
          </a:xfrm>
          <a:prstGeom prst="rect">
            <a:avLst/>
          </a:prstGeom>
        </p:spPr>
      </p:pic>
      <p:cxnSp>
        <p:nvCxnSpPr>
          <p:cNvPr id="20" name="Straight Connector 19"/>
          <p:cNvCxnSpPr/>
          <p:nvPr/>
        </p:nvCxnSpPr>
        <p:spPr>
          <a:xfrm>
            <a:off x="848908" y="5188994"/>
            <a:ext cx="719982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786743" y="3534765"/>
            <a:ext cx="122829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6258017" y="3218682"/>
            <a:ext cx="142875" cy="182880"/>
          </a:xfrm>
          <a:prstGeom prst="rect">
            <a:avLst/>
          </a:prstGeom>
        </p:spPr>
      </p:pic>
      <p:pic>
        <p:nvPicPr>
          <p:cNvPr id="1034" name="Picture 10" descr="http://www.tripletsandus.com/disney/snow-white/jpg/Dwarfs/Happy2.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83001" y="3762128"/>
            <a:ext cx="753452" cy="89916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Screen Clipping"/>
          <p:cNvPicPr>
            <a:picLocks noChangeAspect="1"/>
          </p:cNvPicPr>
          <p:nvPr/>
        </p:nvPicPr>
        <p:blipFill rotWithShape="1">
          <a:blip r:embed="rId8" cstate="print">
            <a:extLst>
              <a:ext uri="{28A0092B-C50C-407E-A947-70E740481C1C}">
                <a14:useLocalDpi xmlns:a14="http://schemas.microsoft.com/office/drawing/2010/main" val="0"/>
              </a:ext>
            </a:extLst>
          </a:blip>
          <a:srcRect b="3804"/>
          <a:stretch/>
        </p:blipFill>
        <p:spPr>
          <a:xfrm>
            <a:off x="2699163" y="445463"/>
            <a:ext cx="3097373" cy="2114873"/>
          </a:xfrm>
          <a:prstGeom prst="rect">
            <a:avLst/>
          </a:prstGeom>
        </p:spPr>
      </p:pic>
      <p:sp>
        <p:nvSpPr>
          <p:cNvPr id="4" name="TextBox 3"/>
          <p:cNvSpPr txBox="1"/>
          <p:nvPr/>
        </p:nvSpPr>
        <p:spPr>
          <a:xfrm>
            <a:off x="191069" y="5581934"/>
            <a:ext cx="872091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Šéftrpaslík synchronizuje hodiny súradnicových trpaslíkov sediacich vo vlaku, ktorí sa nepohybujú ani voči sebe ani voči vlaku ani voči vlakovému šéftrpaslíkovi</a:t>
            </a:r>
          </a:p>
        </p:txBody>
      </p:sp>
    </p:spTree>
    <p:extLst>
      <p:ext uri="{BB962C8B-B14F-4D97-AF65-F5344CB8AC3E}">
        <p14:creationId xmlns:p14="http://schemas.microsoft.com/office/powerpoint/2010/main" val="2681990662"/>
      </p:ext>
    </p:extLst>
  </p:cSld>
  <p:clrMapOvr>
    <a:masterClrMapping/>
  </p:clrMapOvr>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2"/>
          <a:srcRect b="7536"/>
          <a:stretch/>
        </p:blipFill>
        <p:spPr>
          <a:xfrm>
            <a:off x="1007460" y="4253349"/>
            <a:ext cx="6230652" cy="1313438"/>
          </a:xfrm>
          <a:prstGeom prst="rect">
            <a:avLst/>
          </a:prstGeom>
        </p:spPr>
      </p:pic>
      <p:sp>
        <p:nvSpPr>
          <p:cNvPr id="28" name="Rectangle 27"/>
          <p:cNvSpPr/>
          <p:nvPr/>
        </p:nvSpPr>
        <p:spPr>
          <a:xfrm>
            <a:off x="627797" y="5566788"/>
            <a:ext cx="8284191" cy="178919"/>
          </a:xfrm>
          <a:prstGeom prst="rect">
            <a:avLst/>
          </a:prstGeom>
          <a:solidFill>
            <a:schemeClr val="accent2">
              <a:lumMod val="75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1" name="Picture 30"/>
          <p:cNvPicPr>
            <a:picLocks noChangeAspect="1"/>
          </p:cNvPicPr>
          <p:nvPr/>
        </p:nvPicPr>
        <p:blipFill>
          <a:blip r:embed="rId3">
            <a:clrChange>
              <a:clrFrom>
                <a:srgbClr val="FFFFFF"/>
              </a:clrFrom>
              <a:clrTo>
                <a:srgbClr val="FFFFFF">
                  <a:alpha val="0"/>
                </a:srgbClr>
              </a:clrTo>
            </a:clrChange>
          </a:blip>
          <a:stretch>
            <a:fillRect/>
          </a:stretch>
        </p:blipFill>
        <p:spPr>
          <a:xfrm>
            <a:off x="448175" y="4351688"/>
            <a:ext cx="767676" cy="1205122"/>
          </a:xfrm>
          <a:prstGeom prst="rect">
            <a:avLst/>
          </a:prstGeom>
        </p:spPr>
      </p:pic>
      <p:pic>
        <p:nvPicPr>
          <p:cNvPr id="33" name="Picture 32"/>
          <p:cNvPicPr>
            <a:picLocks noChangeAspect="1"/>
          </p:cNvPicPr>
          <p:nvPr/>
        </p:nvPicPr>
        <p:blipFill>
          <a:blip r:embed="rId3">
            <a:clrChange>
              <a:clrFrom>
                <a:srgbClr val="FFFFFF"/>
              </a:clrFrom>
              <a:clrTo>
                <a:srgbClr val="FFFFFF">
                  <a:alpha val="0"/>
                </a:srgbClr>
              </a:clrTo>
            </a:clrChange>
          </a:blip>
          <a:stretch>
            <a:fillRect/>
          </a:stretch>
        </p:blipFill>
        <p:spPr>
          <a:xfrm>
            <a:off x="7015041" y="4340312"/>
            <a:ext cx="767676" cy="1205122"/>
          </a:xfrm>
          <a:prstGeom prst="rect">
            <a:avLst/>
          </a:prstGeom>
        </p:spPr>
      </p:pic>
      <p:pic>
        <p:nvPicPr>
          <p:cNvPr id="34" name="Picture 33"/>
          <p:cNvPicPr>
            <a:picLocks noChangeAspect="1"/>
          </p:cNvPicPr>
          <p:nvPr/>
        </p:nvPicPr>
        <p:blipFill>
          <a:blip r:embed="rId3">
            <a:clrChange>
              <a:clrFrom>
                <a:srgbClr val="FFFFFF"/>
              </a:clrFrom>
              <a:clrTo>
                <a:srgbClr val="FFFFFF">
                  <a:alpha val="0"/>
                </a:srgbClr>
              </a:clrTo>
            </a:clrChange>
          </a:blip>
          <a:stretch>
            <a:fillRect/>
          </a:stretch>
        </p:blipFill>
        <p:spPr>
          <a:xfrm>
            <a:off x="7331217" y="4342584"/>
            <a:ext cx="767676" cy="1205122"/>
          </a:xfrm>
          <a:prstGeom prst="rect">
            <a:avLst/>
          </a:prstGeom>
        </p:spPr>
      </p:pic>
      <p:pic>
        <p:nvPicPr>
          <p:cNvPr id="35" name="Picture 34"/>
          <p:cNvPicPr>
            <a:picLocks noChangeAspect="1"/>
          </p:cNvPicPr>
          <p:nvPr/>
        </p:nvPicPr>
        <p:blipFill>
          <a:blip r:embed="rId3">
            <a:clrChange>
              <a:clrFrom>
                <a:srgbClr val="FFFFFF"/>
              </a:clrFrom>
              <a:clrTo>
                <a:srgbClr val="FFFFFF">
                  <a:alpha val="0"/>
                </a:srgbClr>
              </a:clrTo>
            </a:clrChange>
          </a:blip>
          <a:stretch>
            <a:fillRect/>
          </a:stretch>
        </p:blipFill>
        <p:spPr>
          <a:xfrm>
            <a:off x="7606449" y="4331208"/>
            <a:ext cx="767676" cy="1205122"/>
          </a:xfrm>
          <a:prstGeom prst="rect">
            <a:avLst/>
          </a:prstGeom>
        </p:spPr>
      </p:pic>
      <p:pic>
        <p:nvPicPr>
          <p:cNvPr id="39" name="Picture 8" descr="http://www.polyvore.com/cgi/img-thing?.out=jpg&amp;size=l&amp;tid=49828014"/>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529480" y="4135273"/>
            <a:ext cx="1421538" cy="142153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cliparts.co/cliparts/6Tr/6KM/6Tr6KMn7c.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734592" y="409392"/>
            <a:ext cx="4048125" cy="380047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Screen Clipping"/>
          <p:cNvPicPr>
            <a:picLocks noChangeAspect="1"/>
          </p:cNvPicPr>
          <p:nvPr/>
        </p:nvPicPr>
        <p:blipFill rotWithShape="1">
          <a:blip r:embed="rId7" cstate="print">
            <a:extLst>
              <a:ext uri="{28A0092B-C50C-407E-A947-70E740481C1C}">
                <a14:useLocalDpi xmlns:a14="http://schemas.microsoft.com/office/drawing/2010/main" val="0"/>
              </a:ext>
            </a:extLst>
          </a:blip>
          <a:srcRect b="3804"/>
          <a:stretch/>
        </p:blipFill>
        <p:spPr>
          <a:xfrm>
            <a:off x="4209967" y="780666"/>
            <a:ext cx="3097373" cy="2114873"/>
          </a:xfrm>
          <a:prstGeom prst="rect">
            <a:avLst/>
          </a:prstGeom>
        </p:spPr>
      </p:pic>
      <p:sp>
        <p:nvSpPr>
          <p:cNvPr id="23" name="TextBox 22"/>
          <p:cNvSpPr txBox="1"/>
          <p:nvPr/>
        </p:nvSpPr>
        <p:spPr>
          <a:xfrm>
            <a:off x="191069" y="5975089"/>
            <a:ext cx="872091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Šéftrpaslík synchronizuje hodiny súradnicových trpaslíkov sediacich na stanici, ktorí sa nepohybujú ani voči sebe ani voči stanici ani voči staničnému šéftrpaslíkovi</a:t>
            </a:r>
          </a:p>
        </p:txBody>
      </p:sp>
    </p:spTree>
    <p:extLst>
      <p:ext uri="{BB962C8B-B14F-4D97-AF65-F5344CB8AC3E}">
        <p14:creationId xmlns:p14="http://schemas.microsoft.com/office/powerpoint/2010/main" val="334773599"/>
      </p:ext>
    </p:extLst>
  </p:cSld>
  <p:clrMapOvr>
    <a:masterClrMapping/>
  </p:clrMapOvr>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677" y="180870"/>
            <a:ext cx="837027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Synchronizácia hodín v rámci jednej inerciálnej súradnicovej sústavy umožňuje definovať pojem „naraz“ pre tú sústavu.</a:t>
            </a:r>
          </a:p>
        </p:txBody>
      </p:sp>
      <mc:AlternateContent xmlns:mc="http://schemas.openxmlformats.org/markup-compatibility/2006" xmlns:a14="http://schemas.microsoft.com/office/drawing/2010/main">
        <mc:Choice Requires="a14">
          <p:sp>
            <p:nvSpPr>
              <p:cNvPr id="3" name="TextBox 2"/>
              <p:cNvSpPr txBox="1"/>
              <p:nvPr/>
            </p:nvSpPr>
            <p:spPr>
              <a:xfrm>
                <a:off x="301450" y="1065125"/>
                <a:ext cx="8551148"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Kľúčovým pojmom teórie relativity je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udalosť (angl. event)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Fyzikálne javy, pozorovania, môžeme popísať ako sekvencie lokálnych udalostí, ktoré sa odohrali na konkrétnom mieste v konkrétnom čase. Príklady udalostí: zrážka dvoch častíc, rozsvietenie žiarovky, výbuch granátu, dopad kameňa na dno studne, prechod lopty vrcholom dráhy pri šikmom vrhu,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Udalosť je miestne lokálna. Prebehne teda v istom čase v blízkosti nejakého súradnicového trpaslíka. Meno toho trpaslíka definuje „miesto kde nastala tá udalosť“. „Meno trpaslíka“ je tvorené trojicou čísel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𝑧</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 čase, keď udalosť nastala, sa „miestne príslušný“ trpaslík pozrie na svoje hodinky a ich údaj nazve že je to „čas, kedy tá udalosť nastala“.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Miestne príslušný trpaslík vyhotoví záznam o udalosti, ktorý pozostáva z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„popisu aká udalosť to bola“ (dopad kameňa) a štvorice čísel </a:t>
                </a:r>
                <a14:m>
                  <m:oMath xmlns:m="http://schemas.openxmlformats.org/officeDocument/2006/math">
                    <m:d>
                      <m:dPr>
                        <m:ctrlPr>
                          <a:rPr kumimoji="0" lang="sk-SK"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ctrlPr>
                      </m:dPr>
                      <m:e>
                        <m:r>
                          <a:rPr kumimoji="0" lang="sk-SK"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𝒕</m:t>
                        </m:r>
                        <m:r>
                          <a:rPr kumimoji="0" lang="sk-SK"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m:t>
                        </m:r>
                        <m:r>
                          <a:rPr kumimoji="0" lang="sk-SK"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𝒙</m:t>
                        </m:r>
                        <m:r>
                          <a:rPr kumimoji="0" lang="sk-SK"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m:t>
                        </m:r>
                        <m:r>
                          <a:rPr kumimoji="0" lang="sk-SK"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𝒚</m:t>
                        </m:r>
                        <m:r>
                          <a:rPr kumimoji="0" lang="sk-SK"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m:t>
                        </m:r>
                        <m:r>
                          <a:rPr kumimoji="0" lang="sk-SK"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𝒛</m:t>
                        </m:r>
                      </m:e>
                    </m:d>
                    <m:r>
                      <a:rPr kumimoji="0" lang="sk-SK"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m:t>
                    </m:r>
                  </m:oMath>
                </a14:m>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udávajúcich čas a miesto udalosti. Záznamy o udalostiach posielajú trpaslíci do centra súradnicovému šéftrpaslíkovi, ktorý záznamy zhromažďuje a fyzikálne analyzuje. Udalosti, ktoré na zázname majú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rovnaký údaj </a:t>
                </a:r>
                <a14:m>
                  <m:oMath xmlns:m="http://schemas.openxmlformats.org/officeDocument/2006/math">
                    <m:r>
                      <a:rPr kumimoji="0" lang="sk-SK"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𝒕</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definitoricky</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stali naraz (teda v jednom okamihu), i keď prípadne na dvoch rôznych miestach. Tým je pojem „naraz“ definovaný v rámci jedenej inerciálnej sústavy trpaslíkov.</a:t>
                </a:r>
              </a:p>
            </p:txBody>
          </p:sp>
        </mc:Choice>
        <mc:Fallback xmlns="">
          <p:sp>
            <p:nvSpPr>
              <p:cNvPr id="3" name="TextBox 2"/>
              <p:cNvSpPr txBox="1">
                <a:spLocks noRot="1" noChangeAspect="1" noMove="1" noResize="1" noEditPoints="1" noAdjustHandles="1" noChangeArrowheads="1" noChangeShapeType="1" noTextEdit="1"/>
              </p:cNvSpPr>
              <p:nvPr/>
            </p:nvSpPr>
            <p:spPr>
              <a:xfrm>
                <a:off x="301450" y="1065125"/>
                <a:ext cx="8551148" cy="5355312"/>
              </a:xfrm>
              <a:prstGeom prst="rect">
                <a:avLst/>
              </a:prstGeom>
              <a:blipFill rotWithShape="0">
                <a:blip r:embed="rId4"/>
                <a:stretch>
                  <a:fillRect l="-570" t="-683" r="-428" b="-911"/>
                </a:stretch>
              </a:blipFill>
            </p:spPr>
            <p:txBody>
              <a:bodyPr/>
              <a:lstStyle/>
              <a:p>
                <a:r>
                  <a:rPr lang="sk-SK">
                    <a:noFill/>
                  </a:rPr>
                  <a:t> </a:t>
                </a:r>
              </a:p>
            </p:txBody>
          </p:sp>
        </mc:Fallback>
      </mc:AlternateContent>
    </p:spTree>
    <p:extLst>
      <p:ext uri="{BB962C8B-B14F-4D97-AF65-F5344CB8AC3E}">
        <p14:creationId xmlns:p14="http://schemas.microsoft.com/office/powerpoint/2010/main" val="1078517415"/>
      </p:ext>
    </p:extLst>
  </p:cSld>
  <p:clrMapOvr>
    <a:masterClrMapping/>
  </p:clrMapOvr>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2910" y="467751"/>
            <a:ext cx="615964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Relatívnosť súčasnosti</a:t>
            </a:r>
          </a:p>
        </p:txBody>
      </p:sp>
      <p:sp>
        <p:nvSpPr>
          <p:cNvPr id="3" name="TextBox 2"/>
          <p:cNvSpPr txBox="1"/>
          <p:nvPr/>
        </p:nvSpPr>
        <p:spPr>
          <a:xfrm>
            <a:off x="190918" y="892502"/>
            <a:ext cx="8701873"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Vyšetrime teraz, či dve udalosti, ktoré sa odohrali v nejakej súradnicovej sústave (napríklad staničnej) „naraz“, ale na rôznych miestach (teda vedľa rôznych súradnicových trpaslíkov) sa odohrali „naraz“ aj voči inej súradnicovej sústave (napríklad vlakovej).</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2"/>
          <a:stretch>
            <a:fillRect/>
          </a:stretch>
        </p:blipFill>
        <p:spPr>
          <a:xfrm>
            <a:off x="2695803" y="1773799"/>
            <a:ext cx="3400701" cy="2027388"/>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190918" y="3718679"/>
                <a:ext cx="8701873"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Nazvime tie dve udalosti A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 Udalosť A je súmiestna s jedným trpaslíkom staničnej sústavy a jedným trpaslíkom vlakovej sústavy. Hodiny trpaslíkov v dvoch rôznych sústavách nie sú navzájom synchronizované, takže čas udalosti A bude nejaká hodnota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 vlakovej sústave a v princípe možno iná hodnota </a:t>
                </a:r>
                <a14:m>
                  <m:oMath xmlns:m="http://schemas.openxmlformats.org/officeDocument/2006/math">
                    <m:sSubSup>
                      <m:sSub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sub>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up>
                    </m:sSubSup>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 staničnej sústave. Udalosti B budú analogicky zodpovedať údaje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𝐵</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sSubSup>
                      <m:sSub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𝐵</m:t>
                        </m:r>
                      </m:sub>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up>
                    </m:sSubSup>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Predpokladajme, že udalosti A,B sú vo vlaku vyhodnotené ako súčasné (stali sa „naraz“), teda že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𝐵</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Otázka je, či potom platí aj </a:t>
                </a:r>
                <a14:m>
                  <m:oMath xmlns:m="http://schemas.openxmlformats.org/officeDocument/2006/math">
                    <m:sSubSup>
                      <m:sSubSupPr>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ctrlPr>
                      </m:sSubSupPr>
                      <m:e>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𝒕</m:t>
                        </m:r>
                      </m:e>
                      <m:sub>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𝑨</m:t>
                        </m:r>
                      </m:sub>
                      <m:sup>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m:t>
                        </m:r>
                      </m:sup>
                    </m:sSubSup>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m:t>
                    </m:r>
                    <m:sSubSup>
                      <m:sSubSupPr>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ctrlPr>
                      </m:sSubSupPr>
                      <m:e>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𝒕</m:t>
                        </m:r>
                      </m:e>
                      <m:sub>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𝑩</m:t>
                        </m:r>
                      </m:sub>
                      <m:sup>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m:t>
                        </m:r>
                      </m:sup>
                    </m:sSubSup>
                  </m:oMath>
                </a14:m>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 Teda budú pokladané za súčasné aj na stanici ???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Dali sme tam veľa otáznikov, aby sme zdôraznili, že to, čo sa nám intuitívne javí ako samozrejme správne, experimentálne správne nemusí byť. Einstein si to uvedomil ako prvý, analyzoval jednoduchý príklad.</a:t>
                </a:r>
              </a:p>
            </p:txBody>
          </p:sp>
        </mc:Choice>
        <mc:Fallback xmlns="">
          <p:sp>
            <p:nvSpPr>
              <p:cNvPr id="5" name="TextBox 4"/>
              <p:cNvSpPr txBox="1">
                <a:spLocks noRot="1" noChangeAspect="1" noMove="1" noResize="1" noEditPoints="1" noAdjustHandles="1" noChangeArrowheads="1" noChangeShapeType="1" noTextEdit="1"/>
              </p:cNvSpPr>
              <p:nvPr/>
            </p:nvSpPr>
            <p:spPr>
              <a:xfrm>
                <a:off x="190918" y="3718679"/>
                <a:ext cx="8701873" cy="3139321"/>
              </a:xfrm>
              <a:prstGeom prst="rect">
                <a:avLst/>
              </a:prstGeom>
              <a:blipFill>
                <a:blip r:embed="rId5"/>
                <a:stretch>
                  <a:fillRect l="-560" t="-971" r="-770" b="-2136"/>
                </a:stretch>
              </a:blipFill>
            </p:spPr>
            <p:txBody>
              <a:bodyPr/>
              <a:lstStyle/>
              <a:p>
                <a:r>
                  <a:rPr lang="sk-SK">
                    <a:noFill/>
                  </a:rPr>
                  <a:t> </a:t>
                </a:r>
              </a:p>
            </p:txBody>
          </p:sp>
        </mc:Fallback>
      </mc:AlternateContent>
    </p:spTree>
    <p:extLst>
      <p:ext uri="{BB962C8B-B14F-4D97-AF65-F5344CB8AC3E}">
        <p14:creationId xmlns:p14="http://schemas.microsoft.com/office/powerpoint/2010/main" val="790584695"/>
      </p:ext>
    </p:extLst>
  </p:cSld>
  <p:clrMapOvr>
    <a:masterClrMapping/>
  </p:clrMapOvr>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2910" y="467751"/>
            <a:ext cx="615964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Relatívnosť súčasnosti</a:t>
            </a:r>
          </a:p>
        </p:txBody>
      </p:sp>
      <p:pic>
        <p:nvPicPr>
          <p:cNvPr id="1026" name="Picture 2" descr="http://i.dailymail.co.uk/i/pix/2012/05/14/article-2143802-1310A770000005DC-972_964x474.jpg"/>
          <p:cNvPicPr>
            <a:picLocks noChangeAspect="1" noChangeArrowheads="1"/>
          </p:cNvPicPr>
          <p:nvPr/>
        </p:nvPicPr>
        <p:blipFill rotWithShape="1">
          <a:blip r:embed="rId4">
            <a:extLst>
              <a:ext uri="{28A0092B-C50C-407E-A947-70E740481C1C}">
                <a14:useLocalDpi xmlns:a14="http://schemas.microsoft.com/office/drawing/2010/main" val="0"/>
              </a:ext>
            </a:extLst>
          </a:blip>
          <a:srcRect l="4060" b="1246"/>
          <a:stretch/>
        </p:blipFill>
        <p:spPr bwMode="auto">
          <a:xfrm>
            <a:off x="832104" y="976034"/>
            <a:ext cx="7157272" cy="36233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wyoming.org/wp-content/uploads/2014/03/Light-bulb.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7816" b="70348" l="9200" r="82798"/>
                    </a14:imgEffect>
                  </a14:imgLayer>
                </a14:imgProps>
              </a:ext>
              <a:ext uri="{28A0092B-C50C-407E-A947-70E740481C1C}">
                <a14:useLocalDpi xmlns:a14="http://schemas.microsoft.com/office/drawing/2010/main" val="0"/>
              </a:ext>
            </a:extLst>
          </a:blip>
          <a:srcRect r="8002" b="21836"/>
          <a:stretch/>
        </p:blipFill>
        <p:spPr bwMode="auto">
          <a:xfrm>
            <a:off x="4087495" y="2143041"/>
            <a:ext cx="420497" cy="5087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phy.duke.edu/%7Eqelectron/proj/atom.gif"/>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49283" b="65429" l="2397" r="21575"/>
                    </a14:imgEffect>
                  </a14:imgLayer>
                </a14:imgProps>
              </a:ext>
              <a:ext uri="{28A0092B-C50C-407E-A947-70E740481C1C}">
                <a14:useLocalDpi xmlns:a14="http://schemas.microsoft.com/office/drawing/2010/main" val="0"/>
              </a:ext>
            </a:extLst>
          </a:blip>
          <a:srcRect l="-251" t="47265" r="76028" b="32553"/>
          <a:stretch/>
        </p:blipFill>
        <p:spPr bwMode="auto">
          <a:xfrm flipV="1">
            <a:off x="4581144" y="2267711"/>
            <a:ext cx="484632" cy="1645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ww.phy.duke.edu/%7Eqelectron/proj/atom.gif"/>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49283" b="65429" l="2397" r="21575"/>
                    </a14:imgEffect>
                  </a14:imgLayer>
                </a14:imgProps>
              </a:ext>
              <a:ext uri="{28A0092B-C50C-407E-A947-70E740481C1C}">
                <a14:useLocalDpi xmlns:a14="http://schemas.microsoft.com/office/drawing/2010/main" val="0"/>
              </a:ext>
            </a:extLst>
          </a:blip>
          <a:srcRect l="-251" t="47265" r="76028" b="32553"/>
          <a:stretch/>
        </p:blipFill>
        <p:spPr bwMode="auto">
          <a:xfrm flipH="1" flipV="1">
            <a:off x="3563112" y="2262812"/>
            <a:ext cx="484632" cy="1645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polyvore.com/cgi/img-thing?.out=jpg&amp;size=l&amp;tid=20184244"/>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05016" y="2093976"/>
            <a:ext cx="874758" cy="12755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polyvore.com/cgi/img-thing?.out=jpg&amp;size=l&amp;tid=20184244"/>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6032" y="2063496"/>
            <a:ext cx="874758" cy="12755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encrypted-tbn0.gstatic.com/images?q=tbn:ANd9GcRgd-jcZFkgR5vRjPt1Pj3RC7YRXqn8udIQmYmBO_EnyIekTRVRRA"/>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63132" y="2812346"/>
            <a:ext cx="381836" cy="3687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https://encrypted-tbn0.gstatic.com/images?q=tbn:ANd9GcRgd-jcZFkgR5vRjPt1Pj3RC7YRXqn8udIQmYmBO_EnyIekTRVRRA"/>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7572" y="2827586"/>
            <a:ext cx="381836" cy="3687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www.phy.duke.edu/%7Eqelectron/proj/atom.gif"/>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49283" b="65429" l="2397" r="21575"/>
                    </a14:imgEffect>
                  </a14:imgLayer>
                </a14:imgProps>
              </a:ext>
              <a:ext uri="{28A0092B-C50C-407E-A947-70E740481C1C}">
                <a14:useLocalDpi xmlns:a14="http://schemas.microsoft.com/office/drawing/2010/main" val="0"/>
              </a:ext>
            </a:extLst>
          </a:blip>
          <a:srcRect l="-251" t="47265" r="76028" b="32553"/>
          <a:stretch/>
        </p:blipFill>
        <p:spPr bwMode="auto">
          <a:xfrm flipH="1" flipV="1">
            <a:off x="1338072" y="2287196"/>
            <a:ext cx="484632" cy="16450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www.phy.duke.edu/%7Eqelectron/proj/atom.gif"/>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49283" b="65429" l="2397" r="21575"/>
                    </a14:imgEffect>
                  </a14:imgLayer>
                </a14:imgProps>
              </a:ext>
              <a:ext uri="{28A0092B-C50C-407E-A947-70E740481C1C}">
                <a14:useLocalDpi xmlns:a14="http://schemas.microsoft.com/office/drawing/2010/main" val="0"/>
              </a:ext>
            </a:extLst>
          </a:blip>
          <a:srcRect l="-251" t="47265" r="76028" b="32553"/>
          <a:stretch/>
        </p:blipFill>
        <p:spPr bwMode="auto">
          <a:xfrm flipV="1">
            <a:off x="6900672" y="2246375"/>
            <a:ext cx="484632" cy="1645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7456424" y="3405632"/>
            <a:ext cx="182880" cy="175260"/>
          </a:xfrm>
          <a:prstGeom prst="rect">
            <a:avLst/>
          </a:prstGeom>
        </p:spPr>
      </p:pic>
      <p:pic>
        <p:nvPicPr>
          <p:cNvPr id="5" name="Picture 4"/>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1089152" y="3393440"/>
            <a:ext cx="175260" cy="182880"/>
          </a:xfrm>
          <a:prstGeom prst="rect">
            <a:avLst/>
          </a:prstGeom>
        </p:spPr>
      </p:pic>
      <p:sp>
        <p:nvSpPr>
          <p:cNvPr id="9" name="TextBox 8"/>
          <p:cNvSpPr txBox="1"/>
          <p:nvPr/>
        </p:nvSpPr>
        <p:spPr>
          <a:xfrm>
            <a:off x="173736" y="4590288"/>
            <a:ext cx="8531352"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Presne v strede pohybujúceho sa vagóna blikne žiarovka. Svetlo po nejakom čase dorazí k zadnej stene vagóna (to je udalosť A) a k prednej stene vagóna (to je udalosť B). Z toho, akú procedúru sme použili pre synchronizáciu hodín trpaslíkov vo vlaku je zrejmé, že hodiny vlakových trpaslíkov budú ukazovať pri dorazení svetelného signálu rovnaké časy. Trpaslíci vo vagóne teda povedia, že svetlo dorazilo dopredu a dozadu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súčasne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Pozrime sa teraz na to, čo budú hovoriť staniční trpaslíci o tých istých udalostiach A,B.</a:t>
            </a:r>
          </a:p>
        </p:txBody>
      </p:sp>
    </p:spTree>
    <p:extLst>
      <p:ext uri="{BB962C8B-B14F-4D97-AF65-F5344CB8AC3E}">
        <p14:creationId xmlns:p14="http://schemas.microsoft.com/office/powerpoint/2010/main" val="1916607375"/>
      </p:ext>
    </p:extLst>
  </p:cSld>
  <p:clrMapOvr>
    <a:masterClrMapping/>
  </p:clrMapOvr>
  <p:extLst mod="1"/>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v&#10;\end{align*}&#10;\end{document}&#10;"/>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v&#10;\end{align*}&#10;\end{document}&#10;"/>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10;\end{align*}&#10;\end{document}&#10;"/>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end{align*}&#10;\end{document}&#10;"/>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au = \frac{2L}{c}&#10;\end{align*}&#10;\end{document}&#10;"/>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2\sqrt{L^2+(vT_b/2)^2}=cT_b&#10;\end{align*}&#10;\end{document}&#10;"/>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au=\frac{2L}{c}=T_b\sqrt{1-\frac{v^2}{c^2}}&lt;T_b&#10;\end{align*}&#10;\end{document}&#10;"/>
  <p:tag name="IGUANATEXSIZE" val="1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au=\frac{2L}{c}=T_b\sqrt{1-\frac{v^2}{c^2}}&lt;T_b&#10;\end{align*}&#10;\end{document}&#10;"/>
  <p:tag name="IGUANATEXSIZE" val="18"/>
</p:tagLst>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MyblankCalibri</Template>
  <TotalTime>910</TotalTime>
  <Words>2609</Words>
  <Application>Microsoft Office PowerPoint</Application>
  <PresentationFormat>On-screen Show (4:3)</PresentationFormat>
  <Paragraphs>107</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Cambria Math</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Vladimír Černý</dc:creator>
  <cp:lastModifiedBy>Vladimir Cerny</cp:lastModifiedBy>
  <cp:revision>45</cp:revision>
  <dcterms:created xsi:type="dcterms:W3CDTF">2018-03-19T12:25:00Z</dcterms:created>
  <dcterms:modified xsi:type="dcterms:W3CDTF">2019-05-11T17:07:29Z</dcterms:modified>
</cp:coreProperties>
</file>