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18"/>
  </p:notesMasterIdLst>
  <p:sldIdLst>
    <p:sldId id="284" r:id="rId3"/>
    <p:sldId id="295" r:id="rId4"/>
    <p:sldId id="296" r:id="rId5"/>
    <p:sldId id="297" r:id="rId6"/>
    <p:sldId id="298" r:id="rId7"/>
    <p:sldId id="393" r:id="rId8"/>
    <p:sldId id="394" r:id="rId9"/>
    <p:sldId id="395" r:id="rId10"/>
    <p:sldId id="396" r:id="rId11"/>
    <p:sldId id="397" r:id="rId12"/>
    <p:sldId id="398" r:id="rId13"/>
    <p:sldId id="399" r:id="rId14"/>
    <p:sldId id="400" r:id="rId15"/>
    <p:sldId id="401" r:id="rId16"/>
    <p:sldId id="402" r:id="rId1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5" d="100"/>
          <a:sy n="65" d="100"/>
        </p:scale>
        <p:origin x="1200" y="60"/>
      </p:cViewPr>
      <p:guideLst/>
    </p:cSldViewPr>
  </p:slideViewPr>
  <p:notesTextViewPr>
    <p:cViewPr>
      <p:scale>
        <a:sx n="1" d="1"/>
        <a:sy n="1" d="1"/>
      </p:scale>
      <p:origin x="0" y="0"/>
    </p:cViewPr>
  </p:notesTextViewPr>
  <p:sorterViewPr>
    <p:cViewPr>
      <p:scale>
        <a:sx n="110" d="100"/>
        <a:sy n="110" d="100"/>
      </p:scale>
      <p:origin x="0" y="-2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F2036-69AB-4437-98B3-F19FCE9B2F41}" type="datetimeFigureOut">
              <a:rPr lang="en-US" smtClean="0"/>
              <a:t>5/13/2019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903D3-C2F4-4278-94A9-664B029E1AE3}" type="slidenum">
              <a:rPr lang="en-US" smtClean="0"/>
              <a:t>‹#›</a:t>
            </a:fld>
            <a:endParaRPr lang="en-US"/>
          </a:p>
        </p:txBody>
      </p:sp>
    </p:spTree>
    <p:extLst>
      <p:ext uri="{BB962C8B-B14F-4D97-AF65-F5344CB8AC3E}">
        <p14:creationId xmlns:p14="http://schemas.microsoft.com/office/powerpoint/2010/main" val="35715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13. 5. 2019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89607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13. 5. 2019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9264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13. 5. 2019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874210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5DF803-1F62-4AF8-AD3A-61CE7B6120F6}"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388215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4C26F8-D3E5-4111-B3D6-7B0A6EE6F231}"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3174415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DCA4AC-FDFB-4B19-9F76-1D762EFB78E3}"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2819011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CC71F3-2935-42FE-B373-D0753E03D8C3}" type="datetime1">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139504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764988-9151-44E8-BB4E-798D2CF3A0BD}" type="datetime1">
              <a:rPr lang="en-US" smtClean="0"/>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155967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523F0-B34A-444F-902A-74EE98D65E2D}" type="datetime1">
              <a:rPr lang="en-US" smtClean="0"/>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1669021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3CAA-74AD-43AE-AB6A-AB3C8F6E94EB}" type="datetime1">
              <a:rPr lang="en-US" smtClean="0"/>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2015299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E1FE2F1-7364-4759-B3C0-3823D65CEF12}" type="datetime1">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218180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13. 5. 2019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272572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24278A-7427-42EC-9C9D-EDE173B3F1F0}" type="datetime1">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1631830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372B7-6C17-4D3E-8EAA-20B4D700CFFB}"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3037054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22232-A78D-4179-A1EB-253E48A5F29F}"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a:p>
        </p:txBody>
      </p:sp>
    </p:spTree>
    <p:extLst>
      <p:ext uri="{BB962C8B-B14F-4D97-AF65-F5344CB8AC3E}">
        <p14:creationId xmlns:p14="http://schemas.microsoft.com/office/powerpoint/2010/main" val="410024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13. 5. 2019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980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13. 5. 2019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7557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13. 5. 2019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1721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13. 5. 2019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9041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13. 5. 2019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49816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13. 5. 2019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988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13. 5. 2019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690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13. 5. 2019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4379328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39669-F08F-40BC-A8F9-522DD1742869}" type="datetime1">
              <a:rPr lang="en-US" smtClean="0"/>
              <a:t>5/13/2019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2F171-A641-4D3E-AA75-363029A1D4AF}" type="slidenum">
              <a:rPr lang="en-US" smtClean="0"/>
              <a:t>‹#›</a:t>
            </a:fld>
            <a:endParaRPr lang="en-US"/>
          </a:p>
        </p:txBody>
      </p:sp>
    </p:spTree>
    <p:extLst>
      <p:ext uri="{BB962C8B-B14F-4D97-AF65-F5344CB8AC3E}">
        <p14:creationId xmlns:p14="http://schemas.microsoft.com/office/powerpoint/2010/main" val="295486351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44.png"/><Relationship Id="rId3" Type="http://schemas.openxmlformats.org/officeDocument/2006/relationships/tags" Target="../tags/tag47.xml"/><Relationship Id="rId12" Type="http://schemas.openxmlformats.org/officeDocument/2006/relationships/image" Target="../media/image4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18.xml"/><Relationship Id="rId11" Type="http://schemas.openxmlformats.org/officeDocument/2006/relationships/image" Target="../media/image42.png"/><Relationship Id="rId5" Type="http://schemas.openxmlformats.org/officeDocument/2006/relationships/tags" Target="../tags/tag49.xml"/><Relationship Id="rId10" Type="http://schemas.openxmlformats.org/officeDocument/2006/relationships/image" Target="../media/image300.png"/><Relationship Id="rId4" Type="http://schemas.openxmlformats.org/officeDocument/2006/relationships/tags" Target="../tags/tag48.xml"/><Relationship Id="rId9" Type="http://schemas.openxmlformats.org/officeDocument/2006/relationships/image" Target="../media/image2910.pn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tags" Target="../tags/tag52.xml"/><Relationship Id="rId7" Type="http://schemas.openxmlformats.org/officeDocument/2006/relationships/slideLayout" Target="../slideLayouts/slideLayout18.xml"/><Relationship Id="rId12" Type="http://schemas.openxmlformats.org/officeDocument/2006/relationships/image" Target="../media/image5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49.png"/><Relationship Id="rId5" Type="http://schemas.openxmlformats.org/officeDocument/2006/relationships/tags" Target="../tags/tag54.xml"/><Relationship Id="rId10" Type="http://schemas.openxmlformats.org/officeDocument/2006/relationships/image" Target="../media/image48.png"/><Relationship Id="rId4" Type="http://schemas.openxmlformats.org/officeDocument/2006/relationships/tags" Target="../tags/tag53.xml"/><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52.png"/><Relationship Id="rId12" Type="http://schemas.openxmlformats.org/officeDocument/2006/relationships/image" Target="../media/image54.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51.png"/><Relationship Id="rId11" Type="http://schemas.openxmlformats.org/officeDocument/2006/relationships/image" Target="../media/image53.png"/><Relationship Id="rId5" Type="http://schemas.openxmlformats.org/officeDocument/2006/relationships/slideLayout" Target="../slideLayouts/slideLayout18.xml"/><Relationship Id="rId10" Type="http://schemas.openxmlformats.org/officeDocument/2006/relationships/image" Target="../media/image420.png"/><Relationship Id="rId4" Type="http://schemas.openxmlformats.org/officeDocument/2006/relationships/tags" Target="../tags/tag59.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7.pn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56.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55.png"/><Relationship Id="rId5" Type="http://schemas.openxmlformats.org/officeDocument/2006/relationships/tags" Target="../tags/tag64.xml"/><Relationship Id="rId15" Type="http://schemas.openxmlformats.org/officeDocument/2006/relationships/image" Target="../media/image59.png"/><Relationship Id="rId10" Type="http://schemas.openxmlformats.org/officeDocument/2006/relationships/image" Target="../media/image53.png"/><Relationship Id="rId4" Type="http://schemas.openxmlformats.org/officeDocument/2006/relationships/tags" Target="../tags/tag63.xml"/><Relationship Id="rId9" Type="http://schemas.openxmlformats.org/officeDocument/2006/relationships/image" Target="../media/image51.png"/><Relationship Id="rId14" Type="http://schemas.openxmlformats.org/officeDocument/2006/relationships/image" Target="../media/image58.pn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69.xml"/><Relationship Id="rId7" Type="http://schemas.openxmlformats.org/officeDocument/2006/relationships/image" Target="../media/image501.png"/><Relationship Id="rId2" Type="http://schemas.openxmlformats.org/officeDocument/2006/relationships/tags" Target="../tags/tag68.xml"/><Relationship Id="rId1" Type="http://schemas.openxmlformats.org/officeDocument/2006/relationships/tags" Target="../tags/tag67.xml"/><Relationship Id="rId11" Type="http://schemas.openxmlformats.org/officeDocument/2006/relationships/image" Target="../media/image61.png"/><Relationship Id="rId10" Type="http://schemas.openxmlformats.org/officeDocument/2006/relationships/image" Target="../media/image60.png"/><Relationship Id="rId4" Type="http://schemas.openxmlformats.org/officeDocument/2006/relationships/slideLayout" Target="../slideLayouts/slideLayout18.xml"/><Relationship Id="rId9" Type="http://schemas.openxmlformats.org/officeDocument/2006/relationships/image" Target="../media/image510.png"/></Relationships>
</file>

<file path=ppt/slides/_rels/slide15.xml.rels><?xml version="1.0" encoding="UTF-8" standalone="yes"?>
<Relationships xmlns="http://schemas.openxmlformats.org/package/2006/relationships"><Relationship Id="rId7" Type="http://schemas.openxmlformats.org/officeDocument/2006/relationships/image" Target="../media/image62.png"/><Relationship Id="rId2" Type="http://schemas.openxmlformats.org/officeDocument/2006/relationships/slideLayout" Target="../slideLayouts/slideLayout18.xml"/><Relationship Id="rId1" Type="http://schemas.openxmlformats.org/officeDocument/2006/relationships/tags" Target="../tags/tag70.xml"/><Relationship Id="rId6" Type="http://schemas.openxmlformats.org/officeDocument/2006/relationships/image" Target="../media/image551.png"/><Relationship Id="rId5" Type="http://schemas.openxmlformats.org/officeDocument/2006/relationships/image" Target="../media/image540.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png"/><Relationship Id="rId18" Type="http://schemas.openxmlformats.org/officeDocument/2006/relationships/image" Target="../media/image5.png"/><Relationship Id="rId3" Type="http://schemas.openxmlformats.org/officeDocument/2006/relationships/tags" Target="../tags/tag3.xml"/><Relationship Id="rId21" Type="http://schemas.openxmlformats.org/officeDocument/2006/relationships/image" Target="../media/image8.png"/><Relationship Id="rId7" Type="http://schemas.openxmlformats.org/officeDocument/2006/relationships/tags" Target="../tags/tag7.xml"/><Relationship Id="rId12" Type="http://schemas.microsoft.com/office/2007/relationships/hdphoto" Target="../media/hdphoto1.wdp"/><Relationship Id="rId17" Type="http://schemas.openxmlformats.org/officeDocument/2006/relationships/image" Target="../media/image443.png"/><Relationship Id="rId2" Type="http://schemas.openxmlformats.org/officeDocument/2006/relationships/tags" Target="../tags/tag2.xml"/><Relationship Id="rId20"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23" Type="http://schemas.openxmlformats.org/officeDocument/2006/relationships/image" Target="../media/image10.png"/><Relationship Id="rId10" Type="http://schemas.openxmlformats.org/officeDocument/2006/relationships/image" Target="../media/image1.jpeg"/><Relationship Id="rId19" Type="http://schemas.openxmlformats.org/officeDocument/2006/relationships/image" Target="../media/image6.png"/><Relationship Id="rId4" Type="http://schemas.openxmlformats.org/officeDocument/2006/relationships/tags" Target="../tags/tag4.xml"/><Relationship Id="rId9" Type="http://schemas.openxmlformats.org/officeDocument/2006/relationships/slideLayout" Target="../slideLayouts/slideLayout7.xml"/><Relationship Id="rId14" Type="http://schemas.openxmlformats.org/officeDocument/2006/relationships/image" Target="../media/image4.png"/><Relationship Id="rId22"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png"/><Relationship Id="rId3"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image" Target="../media/image12.png"/><Relationship Id="rId2" Type="http://schemas.openxmlformats.org/officeDocument/2006/relationships/tags" Target="../tags/tag10.xml"/><Relationship Id="rId16" Type="http://schemas.openxmlformats.org/officeDocument/2006/relationships/image" Target="../media/image16.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521.png"/><Relationship Id="rId5" Type="http://schemas.openxmlformats.org/officeDocument/2006/relationships/tags" Target="../tags/tag13.xml"/><Relationship Id="rId15" Type="http://schemas.openxmlformats.org/officeDocument/2006/relationships/image" Target="../media/image15.png"/><Relationship Id="rId4" Type="http://schemas.openxmlformats.org/officeDocument/2006/relationships/tags" Target="../tags/tag12.xml"/><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1110.png"/><Relationship Id="rId18" Type="http://schemas.openxmlformats.org/officeDocument/2006/relationships/image" Target="../media/image21.png"/><Relationship Id="rId3" Type="http://schemas.openxmlformats.org/officeDocument/2006/relationships/tags" Target="../tags/tag17.xml"/><Relationship Id="rId21" Type="http://schemas.openxmlformats.org/officeDocument/2006/relationships/image" Target="../media/image24.png"/><Relationship Id="rId7" Type="http://schemas.openxmlformats.org/officeDocument/2006/relationships/tags" Target="../tags/tag21.xml"/><Relationship Id="rId17" Type="http://schemas.openxmlformats.org/officeDocument/2006/relationships/image" Target="../media/image560.png"/><Relationship Id="rId2" Type="http://schemas.openxmlformats.org/officeDocument/2006/relationships/tags" Target="../tags/tag16.xml"/><Relationship Id="rId16" Type="http://schemas.openxmlformats.org/officeDocument/2006/relationships/image" Target="../media/image20.png"/><Relationship Id="rId20" Type="http://schemas.openxmlformats.org/officeDocument/2006/relationships/image" Target="../media/image23.png"/><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5" Type="http://schemas.openxmlformats.org/officeDocument/2006/relationships/image" Target="../media/image19.png"/><Relationship Id="rId10" Type="http://schemas.openxmlformats.org/officeDocument/2006/relationships/slideLayout" Target="../slideLayouts/slideLayout18.xml"/><Relationship Id="rId19" Type="http://schemas.openxmlformats.org/officeDocument/2006/relationships/image" Target="../media/image22.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26.png"/><Relationship Id="rId18" Type="http://schemas.openxmlformats.org/officeDocument/2006/relationships/image" Target="../media/image28.png"/><Relationship Id="rId3" Type="http://schemas.openxmlformats.org/officeDocument/2006/relationships/tags" Target="../tags/tag26.xml"/><Relationship Id="rId21" Type="http://schemas.openxmlformats.org/officeDocument/2006/relationships/image" Target="../media/image31.png"/><Relationship Id="rId7" Type="http://schemas.openxmlformats.org/officeDocument/2006/relationships/tags" Target="../tags/tag30.xml"/><Relationship Id="rId12" Type="http://schemas.openxmlformats.org/officeDocument/2006/relationships/image" Target="../media/image25.png"/><Relationship Id="rId17" Type="http://schemas.openxmlformats.org/officeDocument/2006/relationships/image" Target="../media/image27.png"/><Relationship Id="rId2" Type="http://schemas.openxmlformats.org/officeDocument/2006/relationships/tags" Target="../tags/tag25.xml"/><Relationship Id="rId16" Type="http://schemas.openxmlformats.org/officeDocument/2006/relationships/image" Target="../media/image31.png"/><Relationship Id="rId20" Type="http://schemas.openxmlformats.org/officeDocument/2006/relationships/image" Target="../media/image30.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slideLayout" Target="../slideLayouts/slideLayout18.xml"/><Relationship Id="rId24" Type="http://schemas.openxmlformats.org/officeDocument/2006/relationships/image" Target="../media/image34.png"/><Relationship Id="rId5" Type="http://schemas.openxmlformats.org/officeDocument/2006/relationships/tags" Target="../tags/tag28.xml"/><Relationship Id="rId23" Type="http://schemas.openxmlformats.org/officeDocument/2006/relationships/image" Target="../media/image33.png"/><Relationship Id="rId10" Type="http://schemas.openxmlformats.org/officeDocument/2006/relationships/tags" Target="../tags/tag33.xml"/><Relationship Id="rId19" Type="http://schemas.openxmlformats.org/officeDocument/2006/relationships/image" Target="../media/image29.png"/><Relationship Id="rId4" Type="http://schemas.openxmlformats.org/officeDocument/2006/relationships/tags" Target="../tags/tag27.xml"/><Relationship Id="rId9" Type="http://schemas.openxmlformats.org/officeDocument/2006/relationships/tags" Target="../tags/tag32.xml"/><Relationship Id="rId22"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36.xml"/><Relationship Id="rId7" Type="http://schemas.openxmlformats.org/officeDocument/2006/relationships/image" Target="../media/image33.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8.png"/><Relationship Id="rId5" Type="http://schemas.openxmlformats.org/officeDocument/2006/relationships/slideLayout" Target="../slideLayouts/slideLayout18.xml"/><Relationship Id="rId4" Type="http://schemas.openxmlformats.org/officeDocument/2006/relationships/tags" Target="../tags/tag37.xml"/><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200.png"/><Relationship Id="rId18" Type="http://schemas.openxmlformats.org/officeDocument/2006/relationships/image" Target="../media/image2700.png"/><Relationship Id="rId3" Type="http://schemas.openxmlformats.org/officeDocument/2006/relationships/tags" Target="../tags/tag40.xml"/><Relationship Id="rId7" Type="http://schemas.openxmlformats.org/officeDocument/2006/relationships/tags" Target="../tags/tag44.xml"/><Relationship Id="rId17" Type="http://schemas.openxmlformats.org/officeDocument/2006/relationships/image" Target="../media/image40.png"/><Relationship Id="rId2" Type="http://schemas.openxmlformats.org/officeDocument/2006/relationships/tags" Target="../tags/tag39.xml"/><Relationship Id="rId16" Type="http://schemas.openxmlformats.org/officeDocument/2006/relationships/image" Target="../media/image39.png"/><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1.png"/><Relationship Id="rId4" Type="http://schemas.openxmlformats.org/officeDocument/2006/relationships/tags" Target="../tags/tag41.xml"/><Relationship Id="rId9" Type="http://schemas.openxmlformats.org/officeDocument/2006/relationships/image" Target="../media/image28.pn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3303" y="426720"/>
            <a:ext cx="575636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Kontrakcia dĺžok</a:t>
            </a:r>
            <a:endParaRPr lang="sk-SK" b="1" dirty="0">
              <a:latin typeface="Arial" panose="020B0604020202020204" pitchFamily="34" charset="0"/>
              <a:cs typeface="Arial" panose="020B0604020202020204" pitchFamily="34" charset="0"/>
            </a:endParaRPr>
          </a:p>
        </p:txBody>
      </p:sp>
      <p:sp>
        <p:nvSpPr>
          <p:cNvPr id="3" name="TextBox 2"/>
          <p:cNvSpPr txBox="1"/>
          <p:nvPr/>
        </p:nvSpPr>
        <p:spPr>
          <a:xfrm>
            <a:off x="296091" y="1236617"/>
            <a:ext cx="8647612" cy="452431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Ako sa meria dĺžka stojacej tyče je jasné. Napríklad postupne prikladám metrovú tyč. Mám na to dosť času, lebo tyč stojí. Iná možnosť je požiadať trpaslíkov, ktorí stoja pri začiatku a konci tyče aby mi poslali svoje súradnice. Súradnice odčítam a mám dĺžku tyče.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Ako sa meria dĺžka letiacej tyče, to si treba poriadne premyslieť. K letiacej tyči neviem dobre prikladať metrovú tyč.</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Jedna možnosť je takáto. Dám inštrukcie svojim (stojacim) trpaslíkom. Trpaslík, ktorý uvidí presne o dvanástej letieť okolo seba začiatok tyče zdvihne pravú ruku. Trpaslík, ktorý vidí okolo seba presne o dvanástej letieť koniec tyče zdvihne ľavú ruku. Ostatní nerobia nič. Trpaslíci so zdvihnutými rukami sú </a:t>
            </a:r>
            <a:r>
              <a:rPr lang="sk-SK" b="1" dirty="0">
                <a:latin typeface="Arial" panose="020B0604020202020204" pitchFamily="34" charset="0"/>
                <a:cs typeface="Arial" panose="020B0604020202020204" pitchFamily="34" charset="0"/>
              </a:rPr>
              <a:t>moje nepohybujúce sa značky začiatku a konca tyče</a:t>
            </a:r>
            <a:r>
              <a:rPr lang="sk-SK" dirty="0">
                <a:latin typeface="Arial" panose="020B0604020202020204" pitchFamily="34" charset="0"/>
                <a:cs typeface="Arial" panose="020B0604020202020204" pitchFamily="34" charset="0"/>
              </a:rPr>
              <a:t>, odmeriam ich vzdialenosť ako keby to bola stojaca tyč a to </a:t>
            </a:r>
            <a:r>
              <a:rPr lang="sk-SK" b="1" dirty="0">
                <a:latin typeface="Arial" panose="020B0604020202020204" pitchFamily="34" charset="0"/>
                <a:cs typeface="Arial" panose="020B0604020202020204" pitchFamily="34" charset="0"/>
              </a:rPr>
              <a:t>definujem</a:t>
            </a:r>
            <a:r>
              <a:rPr lang="sk-SK" dirty="0">
                <a:latin typeface="Arial" panose="020B0604020202020204" pitchFamily="34" charset="0"/>
                <a:cs typeface="Arial" panose="020B0604020202020204" pitchFamily="34" charset="0"/>
              </a:rPr>
              <a:t>, že je dĺžka letiacej tyče. Kľúčová požiadavka je, že </a:t>
            </a:r>
            <a:r>
              <a:rPr lang="sk-SK" b="1" dirty="0">
                <a:solidFill>
                  <a:srgbClr val="FF0000"/>
                </a:solidFill>
                <a:latin typeface="Arial" panose="020B0604020202020204" pitchFamily="34" charset="0"/>
                <a:cs typeface="Arial" panose="020B0604020202020204" pitchFamily="34" charset="0"/>
              </a:rPr>
              <a:t>ide o súčasnú polohu začiatku a konca tyče</a:t>
            </a:r>
            <a:r>
              <a:rPr lang="sk-SK" dirty="0">
                <a:latin typeface="Arial" panose="020B0604020202020204" pitchFamily="34" charset="0"/>
                <a:cs typeface="Arial" panose="020B0604020202020204" pitchFamily="34" charset="0"/>
              </a:rPr>
              <a:t>. Ale súčasnosť nie je absolútna, takže nemusím sa diviť, ak meraním zistím inú dĺžku, ako by som zistil, keby tá tyč stála.</a:t>
            </a:r>
          </a:p>
        </p:txBody>
      </p:sp>
    </p:spTree>
    <p:extLst>
      <p:ext uri="{BB962C8B-B14F-4D97-AF65-F5344CB8AC3E}">
        <p14:creationId xmlns:p14="http://schemas.microsoft.com/office/powerpoint/2010/main" val="542899693"/>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117848" y="404664"/>
                <a:ext cx="87746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Námietka proti Einsteinovi: konštantná sila →konštantné zrýchlenie → prekročím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oMath>
                </a14:m>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7848" y="404664"/>
                <a:ext cx="8774632" cy="400110"/>
              </a:xfrm>
              <a:prstGeom prst="rect">
                <a:avLst/>
              </a:prstGeom>
              <a:blipFill rotWithShape="0">
                <a:blip r:embed="rId9"/>
                <a:stretch>
                  <a:fillRect l="-694" t="-7576" b="-25758"/>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81641" y="1039792"/>
                <a:ext cx="8784976" cy="50937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Ako vyzerá Newtonova pohybová rovnica v teórii relativity?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Napíšem ju štandardne vo vlaku, z ktorého vidím časticu hýbať sa veľmi pomaly, ideálne tak že v danom okamihu častica stojí.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Riešim teda úlohu ako bude zo stanice vyzerať pohybová rovnica pre pohyb častice,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pričom častica túto rýchlosť postupne získava pôsobením konštantnej 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Častica koná nerovnomerný pohyb, ale môžem nasadnúť do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inerciálneho</a:t>
                </a:r>
                <a:r>
                  <a:rPr kumimoji="0" lang="sk-SK" sz="2000" b="0" i="0" u="none" strike="noStrike" kern="1200" cap="none" spc="0" normalizeH="0" baseline="0" noProof="0" dirty="0">
                    <a:ln>
                      <a:noFill/>
                    </a:ln>
                    <a:solidFill>
                      <a:prstClr val="black"/>
                    </a:solidFill>
                    <a:effectLst/>
                    <a:uLnTx/>
                    <a:uFillTx/>
                    <a:latin typeface="Calibri"/>
                    <a:ea typeface="+mn-ea"/>
                    <a:cs typeface="+mn-cs"/>
                  </a:rPr>
                  <a:t> vlaku, ktorý sa v čase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hýbe práve rýchlosťou         . V tom vlaku bude častica stáť a jej rýchlosť sa zmení za čas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o </a:t>
                </a:r>
                <a:r>
                  <a:rPr kumimoji="0" lang="sk-SK" sz="2000" b="0" i="0" u="none" strike="noStrike" kern="1200" cap="none" spc="0" normalizeH="0" baseline="0" noProof="0" dirty="0">
                    <a:ln>
                      <a:noFill/>
                    </a:ln>
                    <a:solidFill>
                      <a:prstClr val="black"/>
                    </a:solidFill>
                    <a:effectLst/>
                    <a:uLnTx/>
                    <a:uFillTx/>
                    <a:latin typeface="Calibri"/>
                    <a:ea typeface="+mn-ea"/>
                    <a:cs typeface="+mn-cs"/>
                  </a:rPr>
                  <a:t>malú hodnotu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Zatiaľ na stanici uplynie doba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Po uplynutí tejto doby bude mať častica voči stanici rýchlosť</a:t>
                </a:r>
              </a:p>
            </p:txBody>
          </p:sp>
        </mc:Choice>
        <mc:Fallback xmlns="">
          <p:sp>
            <p:nvSpPr>
              <p:cNvPr id="4" name="TextBox 3"/>
              <p:cNvSpPr txBox="1">
                <a:spLocks noRot="1" noChangeAspect="1" noMove="1" noResize="1" noEditPoints="1" noAdjustHandles="1" noChangeArrowheads="1" noChangeShapeType="1" noTextEdit="1"/>
              </p:cNvSpPr>
              <p:nvPr/>
            </p:nvSpPr>
            <p:spPr>
              <a:xfrm>
                <a:off x="181641" y="1039792"/>
                <a:ext cx="8784976" cy="5093702"/>
              </a:xfrm>
              <a:prstGeom prst="rect">
                <a:avLst/>
              </a:prstGeom>
              <a:blipFill rotWithShape="0">
                <a:blip r:embed="rId10"/>
                <a:stretch>
                  <a:fillRect l="-763" t="-719" b="-1317"/>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4222655" y="2636912"/>
            <a:ext cx="351473" cy="229743"/>
          </a:xfrm>
          <a:prstGeom prst="rect">
            <a:avLst/>
          </a:prstGeom>
        </p:spPr>
      </p:pic>
      <p:pic>
        <p:nvPicPr>
          <p:cNvPr id="6" name="Picture 5"/>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442074" y="3647952"/>
            <a:ext cx="351473" cy="229743"/>
          </a:xfrm>
          <a:prstGeom prst="rect">
            <a:avLst/>
          </a:prstGeom>
        </p:spPr>
      </p:pic>
      <p:pic>
        <p:nvPicPr>
          <p:cNvPr id="7" name="Picture 6"/>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956050" y="4341612"/>
            <a:ext cx="1236155" cy="464630"/>
          </a:xfrm>
          <a:prstGeom prst="rect">
            <a:avLst/>
          </a:prstGeom>
        </p:spPr>
      </p:pic>
      <p:pic>
        <p:nvPicPr>
          <p:cNvPr id="8" name="Picture 7"/>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925152" y="4808630"/>
            <a:ext cx="1385316" cy="720090"/>
          </a:xfrm>
          <a:prstGeom prst="rect">
            <a:avLst/>
          </a:prstGeom>
        </p:spPr>
      </p:pic>
      <p:pic>
        <p:nvPicPr>
          <p:cNvPr id="11" name="Picture 10"/>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434458" y="6107684"/>
            <a:ext cx="2141411" cy="613791"/>
          </a:xfrm>
          <a:prstGeom prst="rect">
            <a:avLst/>
          </a:prstGeom>
        </p:spPr>
      </p:pic>
    </p:spTree>
    <p:extLst>
      <p:ext uri="{BB962C8B-B14F-4D97-AF65-F5344CB8AC3E}">
        <p14:creationId xmlns:p14="http://schemas.microsoft.com/office/powerpoint/2010/main" val="1074459287"/>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611560" y="476672"/>
            <a:ext cx="7310628" cy="630936"/>
          </a:xfrm>
          <a:prstGeom prst="rect">
            <a:avLst/>
          </a:prstGeom>
        </p:spPr>
      </p:pic>
      <p:pic>
        <p:nvPicPr>
          <p:cNvPr id="11" name="Picture 1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835302" y="1484784"/>
            <a:ext cx="6863144" cy="548640"/>
          </a:xfrm>
          <a:prstGeom prst="rect">
            <a:avLst/>
          </a:prstGeom>
        </p:spPr>
      </p:pic>
      <p:pic>
        <p:nvPicPr>
          <p:cNvPr id="3" name="Picture 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037731" y="2410600"/>
            <a:ext cx="2458286" cy="735429"/>
          </a:xfrm>
          <a:prstGeom prst="rect">
            <a:avLst/>
          </a:prstGeom>
        </p:spPr>
      </p:pic>
      <p:pic>
        <p:nvPicPr>
          <p:cNvPr id="6" name="Picture 5"/>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029414" y="3356992"/>
            <a:ext cx="2146286" cy="807195"/>
          </a:xfrm>
          <a:prstGeom prst="rect">
            <a:avLst/>
          </a:prstGeom>
        </p:spPr>
      </p:pic>
      <p:pic>
        <p:nvPicPr>
          <p:cNvPr id="10" name="Picture 9"/>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156017" y="4797152"/>
            <a:ext cx="2340000" cy="862286"/>
          </a:xfrm>
          <a:prstGeom prst="rect">
            <a:avLst/>
          </a:prstGeom>
        </p:spPr>
      </p:pic>
      <p:sp>
        <p:nvSpPr>
          <p:cNvPr id="13" name="TextBox 12"/>
          <p:cNvSpPr txBox="1"/>
          <p:nvPr/>
        </p:nvSpPr>
        <p:spPr>
          <a:xfrm>
            <a:off x="395536" y="4164187"/>
            <a:ext cx="829126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Explicitným derivovaním sa možno presvedčiť, že je to to isté ako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Táto rovnica pripomína rovnicu</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Picture 14"/>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980588" y="5966893"/>
            <a:ext cx="690857" cy="471429"/>
          </a:xfrm>
          <a:prstGeom prst="rect">
            <a:avLst/>
          </a:prstGeom>
        </p:spPr>
      </p:pic>
    </p:spTree>
    <p:extLst>
      <p:ext uri="{BB962C8B-B14F-4D97-AF65-F5344CB8AC3E}">
        <p14:creationId xmlns:p14="http://schemas.microsoft.com/office/powerpoint/2010/main" val="2196151951"/>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923928" y="620688"/>
            <a:ext cx="690857" cy="471429"/>
          </a:xfrm>
          <a:prstGeom prst="rect">
            <a:avLst/>
          </a:prstGeom>
        </p:spPr>
      </p:pic>
      <p:pic>
        <p:nvPicPr>
          <p:cNvPr id="6" name="Picture 5"/>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544213" y="1700808"/>
            <a:ext cx="1450286" cy="64800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95536" y="2924944"/>
                <a:ext cx="84249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Toto je vzorec pre hybnosť, ak prijmeme hypotézu, že hmotnosť častice závisí na rýchlosti. Pre jednoznačnosť potom často namiesto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píšeme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aby </a:t>
                </a:r>
                <a:r>
                  <a:rPr kumimoji="0" lang="sk-SK" sz="2000" b="0" i="0" u="none" strike="noStrike" kern="1200" cap="none" spc="0" normalizeH="0" baseline="0" noProof="0" dirty="0">
                    <a:ln>
                      <a:noFill/>
                    </a:ln>
                    <a:solidFill>
                      <a:prstClr val="black"/>
                    </a:solidFill>
                    <a:effectLst/>
                    <a:uLnTx/>
                    <a:uFillTx/>
                    <a:latin typeface="Calibri"/>
                    <a:ea typeface="+mn-ea"/>
                    <a:cs typeface="+mn-cs"/>
                  </a:rPr>
                  <a:t>sme zvýraznili, že ide o pokojovú hmotnosť</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95536" y="2924944"/>
                <a:ext cx="8424936" cy="1015663"/>
              </a:xfrm>
              <a:prstGeom prst="rect">
                <a:avLst/>
              </a:prstGeom>
              <a:blipFill rotWithShape="0">
                <a:blip r:embed="rId10"/>
                <a:stretch>
                  <a:fillRect l="-796" t="-3614" r="-1013" b="-10241"/>
                </a:stretch>
              </a:blipFill>
            </p:spPr>
            <p:txBody>
              <a:bodyPr/>
              <a:lstStyle/>
              <a:p>
                <a:r>
                  <a:rPr lang="en-US">
                    <a:noFill/>
                  </a:rPr>
                  <a:t> </a:t>
                </a:r>
              </a:p>
            </p:txBody>
          </p:sp>
        </mc:Fallback>
      </mc:AlternateContent>
      <p:pic>
        <p:nvPicPr>
          <p:cNvPr id="4" name="Picture 3"/>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563889" y="4149081"/>
            <a:ext cx="1450467" cy="648081"/>
          </a:xfrm>
          <a:prstGeom prst="rect">
            <a:avLst/>
          </a:prstGeom>
        </p:spPr>
      </p:pic>
      <p:pic>
        <p:nvPicPr>
          <p:cNvPr id="5" name="Picture 4"/>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563888" y="5301208"/>
            <a:ext cx="1388745" cy="648081"/>
          </a:xfrm>
          <a:prstGeom prst="rect">
            <a:avLst/>
          </a:prstGeom>
        </p:spPr>
      </p:pic>
      <p:sp>
        <p:nvSpPr>
          <p:cNvPr id="10" name="Rectangle 9"/>
          <p:cNvSpPr/>
          <p:nvPr/>
        </p:nvSpPr>
        <p:spPr>
          <a:xfrm>
            <a:off x="3419872" y="5085184"/>
            <a:ext cx="1800200"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75986670"/>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p:cNvSpPr txBox="1"/>
          <p:nvPr/>
        </p:nvSpPr>
        <p:spPr>
          <a:xfrm>
            <a:off x="971600" y="476672"/>
            <a:ext cx="71287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a:ea typeface="+mn-ea"/>
                <a:cs typeface="+mn-cs"/>
              </a:rPr>
              <a:t>Kinetická energia</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547664" y="1229379"/>
            <a:ext cx="690857" cy="471429"/>
          </a:xfrm>
          <a:prstGeom prst="rect">
            <a:avLst/>
          </a:prstGeom>
        </p:spPr>
      </p:pic>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491881" y="1229380"/>
            <a:ext cx="1450467" cy="648081"/>
          </a:xfrm>
          <a:prstGeom prst="rect">
            <a:avLst/>
          </a:prstGeom>
        </p:spPr>
      </p:pic>
      <p:sp>
        <p:nvSpPr>
          <p:cNvPr id="6" name="TextBox 5"/>
          <p:cNvSpPr txBox="1"/>
          <p:nvPr/>
        </p:nvSpPr>
        <p:spPr>
          <a:xfrm>
            <a:off x="395536" y="2060848"/>
            <a:ext cx="81369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Vypočítame prácu, ktorú</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sk-SK" sz="2000" b="0" i="0" u="none" strike="noStrike" kern="1200" cap="none" spc="0" normalizeH="0" baseline="0" noProof="0" dirty="0">
                <a:ln>
                  <a:noFill/>
                </a:ln>
                <a:solidFill>
                  <a:prstClr val="black"/>
                </a:solidFill>
                <a:effectLst/>
                <a:uLnTx/>
                <a:uFillTx/>
                <a:latin typeface="Calibri"/>
                <a:ea typeface="+mn-ea"/>
                <a:cs typeface="+mn-cs"/>
              </a:rPr>
              <a:t>vykoná sila urýchľujúca časticu z kľudu.</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26173" y="2743340"/>
            <a:ext cx="6793715" cy="564000"/>
          </a:xfrm>
          <a:prstGeom prst="rect">
            <a:avLst/>
          </a:prstGeom>
        </p:spPr>
      </p:pic>
      <p:pic>
        <p:nvPicPr>
          <p:cNvPr id="9" name="Picture 8"/>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611438" y="3589722"/>
            <a:ext cx="5942457" cy="807530"/>
          </a:xfrm>
          <a:prstGeom prst="rect">
            <a:avLst/>
          </a:prstGeom>
        </p:spPr>
      </p:pic>
      <p:pic>
        <p:nvPicPr>
          <p:cNvPr id="11" name="Picture 10"/>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11560" y="4581128"/>
            <a:ext cx="3694748" cy="738950"/>
          </a:xfrm>
          <a:prstGeom prst="rect">
            <a:avLst/>
          </a:prstGeom>
        </p:spPr>
      </p:pic>
      <p:pic>
        <p:nvPicPr>
          <p:cNvPr id="12" name="Picture 11"/>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611560" y="5589240"/>
            <a:ext cx="2295716" cy="738950"/>
          </a:xfrm>
          <a:prstGeom prst="rect">
            <a:avLst/>
          </a:prstGeom>
        </p:spPr>
      </p:pic>
      <p:sp>
        <p:nvSpPr>
          <p:cNvPr id="13" name="Rectangle 12"/>
          <p:cNvSpPr/>
          <p:nvPr/>
        </p:nvSpPr>
        <p:spPr>
          <a:xfrm>
            <a:off x="467544" y="5445224"/>
            <a:ext cx="2592288" cy="1080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3419872" y="5445224"/>
            <a:ext cx="5112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Pre malé rýchlosti dostanem približne</a:t>
            </a:r>
          </a:p>
        </p:txBody>
      </p:sp>
      <p:pic>
        <p:nvPicPr>
          <p:cNvPr id="16" name="Picture 15"/>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779913" y="5877273"/>
            <a:ext cx="3816477" cy="504063"/>
          </a:xfrm>
          <a:prstGeom prst="rect">
            <a:avLst/>
          </a:prstGeom>
        </p:spPr>
      </p:pic>
      <p:sp>
        <p:nvSpPr>
          <p:cNvPr id="19" name="Rectangle 18"/>
          <p:cNvSpPr/>
          <p:nvPr/>
        </p:nvSpPr>
        <p:spPr>
          <a:xfrm>
            <a:off x="6876256" y="5805264"/>
            <a:ext cx="864096"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2887729"/>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2987824" y="404664"/>
                <a:ext cx="2880320" cy="595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𝑬</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𝒎</m:t>
                      </m:r>
                      <m:sSup>
                        <m:sSup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e>
                        <m:sup>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oMath>
                  </m:oMathPara>
                </a14:m>
                <a:endParaRPr kumimoji="0" lang="sk-SK" sz="2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987824" y="404664"/>
                <a:ext cx="2880320" cy="595932"/>
              </a:xfrm>
              <a:prstGeom prst="rect">
                <a:avLst/>
              </a:prstGeom>
              <a:blipFill>
                <a:blip r:embed="rId7"/>
                <a:stretch>
                  <a:fillRect/>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67544" y="1628800"/>
            <a:ext cx="2295716" cy="73895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520" y="2852936"/>
                <a:ext cx="8424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Ak častica žije nemenne večne, odčítanie konštanty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sk-SK" sz="2000" b="0" i="0" u="none" strike="noStrike" kern="1200" cap="none" spc="0" normalizeH="0" baseline="0" noProof="0" dirty="0">
                    <a:ln>
                      <a:noFill/>
                    </a:ln>
                    <a:solidFill>
                      <a:prstClr val="black"/>
                    </a:solidFill>
                    <a:effectLst/>
                    <a:uLnTx/>
                    <a:uFillTx/>
                    <a:latin typeface="Calibri"/>
                    <a:ea typeface="+mn-ea"/>
                    <a:cs typeface="+mn-cs"/>
                  </a:rPr>
                  <a:t>nemá žiaden fyzikálny význam a môžeme kľudne používať vzorec</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2852936"/>
                <a:ext cx="8424936" cy="707886"/>
              </a:xfrm>
              <a:prstGeom prst="rect">
                <a:avLst/>
              </a:prstGeom>
              <a:blipFill>
                <a:blip r:embed="rId9"/>
                <a:stretch>
                  <a:fillRect l="-724" t="-4310" r="-1230" b="-14655"/>
                </a:stretch>
              </a:blipFill>
            </p:spPr>
            <p:txBody>
              <a:bodyPr/>
              <a:lstStyle/>
              <a:p>
                <a:r>
                  <a:rPr lang="sk-SK">
                    <a:noFill/>
                  </a:rPr>
                  <a:t> </a:t>
                </a:r>
              </a:p>
            </p:txBody>
          </p:sp>
        </mc:Fallback>
      </mc:AlternateContent>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635896" y="3717032"/>
            <a:ext cx="2076260" cy="738950"/>
          </a:xfrm>
          <a:prstGeom prst="rect">
            <a:avLst/>
          </a:prstGeom>
        </p:spPr>
      </p:pic>
      <p:sp>
        <p:nvSpPr>
          <p:cNvPr id="9" name="TextBox 8"/>
          <p:cNvSpPr txBox="1"/>
          <p:nvPr/>
        </p:nvSpPr>
        <p:spPr>
          <a:xfrm>
            <a:off x="395536" y="4725144"/>
            <a:ext cx="849694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Ak je častica nezničiteľná a netransformovateľná na inú časticu alebo iný fyzikálny objekt, potom je energia nemôže nijako klesnúť pod minimálnu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kľudovú</a:t>
            </a:r>
            <a:r>
              <a:rPr kumimoji="0" lang="sk-SK" sz="2000" b="0" i="0" u="none" strike="noStrike" kern="1200" cap="none" spc="0" normalizeH="0" baseline="0" noProof="0" dirty="0">
                <a:ln>
                  <a:noFill/>
                </a:ln>
                <a:solidFill>
                  <a:prstClr val="black"/>
                </a:solidFill>
                <a:effectLst/>
                <a:uLnTx/>
                <a:uFillTx/>
                <a:latin typeface="Calibri"/>
                <a:ea typeface="+mn-ea"/>
                <a:cs typeface="+mn-cs"/>
              </a:rPr>
              <a:t>) energiu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 v takom prípade (ak zabudneme na všeobecnú teóriu relativity) nemožno túto energiu nijako využiť ani zistiť.</a:t>
            </a:r>
          </a:p>
        </p:txBody>
      </p:sp>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851920" y="5589240"/>
            <a:ext cx="1047560" cy="238316"/>
          </a:xfrm>
          <a:prstGeom prst="rect">
            <a:avLst/>
          </a:prstGeom>
        </p:spPr>
      </p:pic>
    </p:spTree>
    <p:extLst>
      <p:ext uri="{BB962C8B-B14F-4D97-AF65-F5344CB8AC3E}">
        <p14:creationId xmlns:p14="http://schemas.microsoft.com/office/powerpoint/2010/main" val="1344520849"/>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2699792" y="476672"/>
                <a:ext cx="3744416" cy="595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𝑬</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𝒎</m:t>
                    </m:r>
                    <m:sSup>
                      <m:sSup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sk-SK"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e>
                      <m:sup>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r>
                      <a:rPr kumimoji="0" lang="sk-SK" sz="3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2800" b="1" i="0" u="none" strike="noStrike" kern="1200" cap="none" spc="0" normalizeH="0" baseline="0" noProof="0" dirty="0">
                    <a:ln>
                      <a:noFill/>
                    </a:ln>
                    <a:solidFill>
                      <a:prstClr val="black"/>
                    </a:solidFill>
                    <a:effectLst/>
                    <a:uLnTx/>
                    <a:uFillTx/>
                    <a:latin typeface="Calibri"/>
                    <a:ea typeface="+mn-ea"/>
                    <a:cs typeface="+mn-cs"/>
                  </a:rPr>
                  <a:t>pre fotón</a:t>
                </a:r>
                <a:endParaRPr kumimoji="0" lang="sk-SK" sz="2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99792" y="476672"/>
                <a:ext cx="3744416" cy="595932"/>
              </a:xfrm>
              <a:prstGeom prst="rect">
                <a:avLst/>
              </a:prstGeom>
              <a:blipFill>
                <a:blip r:embed="rId5"/>
                <a:stretch>
                  <a:fillRect b="-28571"/>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1520" y="1484784"/>
                <a:ext cx="8640960"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Fotón je fyzikálny pojem, ktorý nie je ľahko porozumiteľný bez príslušného technického aparátu kvantovej teórie poľa. S prijateľnou didaktickou licenciou sa však dá povedať, že fotón je častica, ktorá sa dá chápať ako „nositeľ energie“ svetla, svetelného lúča. Celková energia prenášaná svetelným lúčom sa dá chápať ako súčet energií prenášaných jednotlivými fotónmi lúča.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Fotóny teoretickou analýzou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fotoefektu</a:t>
                </a:r>
                <a:r>
                  <a:rPr kumimoji="0" lang="sk-SK" sz="2000" b="0" i="0" u="none" strike="noStrike" kern="1200" cap="none" spc="0" normalizeH="0" baseline="0" noProof="0" dirty="0">
                    <a:ln>
                      <a:noFill/>
                    </a:ln>
                    <a:solidFill>
                      <a:prstClr val="black"/>
                    </a:solidFill>
                    <a:effectLst/>
                    <a:uLnTx/>
                    <a:uFillTx/>
                    <a:latin typeface="Calibri"/>
                    <a:ea typeface="+mn-ea"/>
                    <a:cs typeface="+mn-cs"/>
                  </a:rPr>
                  <a:t> „objavil“ Einstein, ktorý zistil, že energia svetelného lúča – vlny o frekvencii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sa v interakcii s nábojmi pohlcuje „po kúskoch“ rovnakej veľkosti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=ℏ</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a to tak, že sa vždy pohltí „celý fotón“, ktorý nesie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energiuň</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To že svetelný lúč prenáša energiu je zrejmé, všetci žijeme z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energioe</a:t>
                </a:r>
                <a:r>
                  <a:rPr kumimoji="0" lang="sk-SK" sz="2000" b="0" i="0" u="none" strike="noStrike" kern="1200" cap="none" spc="0" normalizeH="0" baseline="0" noProof="0" dirty="0">
                    <a:ln>
                      <a:noFill/>
                    </a:ln>
                    <a:solidFill>
                      <a:prstClr val="black"/>
                    </a:solidFill>
                    <a:effectLst/>
                    <a:uLnTx/>
                    <a:uFillTx/>
                    <a:latin typeface="Calibri"/>
                    <a:ea typeface="+mn-ea"/>
                    <a:cs typeface="+mn-cs"/>
                  </a:rPr>
                  <a:t>,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ktoú</a:t>
                </a:r>
                <a:r>
                  <a:rPr kumimoji="0" lang="sk-SK" sz="2000" b="0" i="0" u="none" strike="noStrike" kern="1200" cap="none" spc="0" normalizeH="0" baseline="0" noProof="0" dirty="0">
                    <a:ln>
                      <a:noFill/>
                    </a:ln>
                    <a:solidFill>
                      <a:prstClr val="black"/>
                    </a:solidFill>
                    <a:effectLst/>
                    <a:uLnTx/>
                    <a:uFillTx/>
                    <a:latin typeface="Calibri"/>
                    <a:ea typeface="+mn-ea"/>
                    <a:cs typeface="+mn-cs"/>
                  </a:rPr>
                  <a:t> na Zem prináša slnečné svetlo.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Menej známy fakt je, že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svetený</a:t>
                </a:r>
                <a:r>
                  <a:rPr kumimoji="0" lang="sk-SK" sz="2000" b="0" i="0" u="none" strike="noStrike" kern="1200" cap="none" spc="0" normalizeH="0" baseline="0" noProof="0" dirty="0">
                    <a:ln>
                      <a:noFill/>
                    </a:ln>
                    <a:solidFill>
                      <a:prstClr val="black"/>
                    </a:solidFill>
                    <a:effectLst/>
                    <a:uLnTx/>
                    <a:uFillTx/>
                    <a:latin typeface="Calibri"/>
                    <a:ea typeface="+mn-ea"/>
                    <a:cs typeface="+mn-cs"/>
                  </a:rPr>
                  <a:t> lúč, a teda aj </a:t>
                </a:r>
                <a:r>
                  <a:rPr kumimoji="0" lang="sk-SK" sz="2000" b="1" i="0" u="none" strike="noStrike" kern="1200" cap="none" spc="0" normalizeH="0" baseline="0" noProof="0" dirty="0">
                    <a:ln>
                      <a:noFill/>
                    </a:ln>
                    <a:solidFill>
                      <a:srgbClr val="FF0000"/>
                    </a:solidFill>
                    <a:effectLst/>
                    <a:uLnTx/>
                    <a:uFillTx/>
                    <a:latin typeface="Calibri"/>
                    <a:ea typeface="+mn-ea"/>
                    <a:cs typeface="+mn-cs"/>
                  </a:rPr>
                  <a:t>každý fotón, prenáša aj hybnosť</a:t>
                </a:r>
                <a:r>
                  <a:rPr kumimoji="0" lang="sk-SK" sz="20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251520" y="1484784"/>
                <a:ext cx="8640960" cy="4708981"/>
              </a:xfrm>
              <a:prstGeom prst="rect">
                <a:avLst/>
              </a:prstGeom>
              <a:blipFill>
                <a:blip r:embed="rId6"/>
                <a:stretch>
                  <a:fillRect l="-705" t="-777" r="-282" b="-1425"/>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202525" y="4581128"/>
            <a:ext cx="738950" cy="162878"/>
          </a:xfrm>
          <a:prstGeom prst="rect">
            <a:avLst/>
          </a:prstGeom>
        </p:spPr>
      </p:pic>
      <p:sp>
        <p:nvSpPr>
          <p:cNvPr id="10" name="Rectangle 9"/>
          <p:cNvSpPr/>
          <p:nvPr/>
        </p:nvSpPr>
        <p:spPr>
          <a:xfrm>
            <a:off x="4067944" y="4437112"/>
            <a:ext cx="1008112"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7326818"/>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866734" y="2982229"/>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357462" y="2988325"/>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805518" y="2988325"/>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304954" y="296829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793070" y="2970037"/>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238078" y="2957845"/>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686134" y="2957845"/>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176862" y="2963941"/>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600534" y="2957845"/>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091262" y="2963941"/>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539318" y="2963941"/>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30046" y="2970037"/>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74797" y="295566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82942" y="2979181"/>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930998" y="2979181"/>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421726" y="2985277"/>
            <a:ext cx="557656" cy="81318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50192" y="2629989"/>
            <a:ext cx="2786743" cy="1567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9" name="Picture 8" descr="http://www.polyvore.com/cgi/img-thing?.out=jpg&amp;size=l&amp;tid=49828014"/>
          <p:cNvPicPr>
            <a:picLocks noChangeAspect="1" noChangeArrowheads="1"/>
          </p:cNvPicPr>
          <p:nvPr/>
        </p:nvPicPr>
        <p:blipFill>
          <a:blip r:embed="rId11" cstate="print">
            <a:clrChange>
              <a:clrFrom>
                <a:srgbClr val="FFFFFF"/>
              </a:clrFrom>
              <a:clrTo>
                <a:srgbClr val="FFFFFF">
                  <a:alpha val="0"/>
                </a:srgbClr>
              </a:clrTo>
            </a:clrChange>
            <a:duotone>
              <a:prstClr val="black"/>
              <a:schemeClr val="accent2">
                <a:tint val="45000"/>
                <a:satMod val="400000"/>
              </a:schemeClr>
            </a:duotone>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48045" y="2233749"/>
            <a:ext cx="401335" cy="401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www.polyvore.com/cgi/img-thing?.out=jpg&amp;size=l&amp;tid=49828014"/>
          <p:cNvPicPr>
            <a:picLocks noChangeAspect="1" noChangeArrowheads="1"/>
          </p:cNvPicPr>
          <p:nvPr/>
        </p:nvPicPr>
        <p:blipFill>
          <a:blip r:embed="rId11"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56569" y="2229395"/>
            <a:ext cx="401335" cy="4013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3042598" y="1873795"/>
            <a:ext cx="409575" cy="264795"/>
          </a:xfrm>
          <a:prstGeom prst="rect">
            <a:avLst/>
          </a:prstGeom>
        </p:spPr>
      </p:pic>
      <p:pic>
        <p:nvPicPr>
          <p:cNvPr id="22" name="Picture 21"/>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2994701" y="3915955"/>
            <a:ext cx="411480" cy="198120"/>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3972962" y="1907178"/>
                <a:ext cx="4972595" cy="738664"/>
              </a:xfrm>
              <a:prstGeom prst="rect">
                <a:avLst/>
              </a:prstGeom>
              <a:noFill/>
              <a:ln w="28575">
                <a:solidFill>
                  <a:srgbClr val="FF0000"/>
                </a:solidFill>
              </a:ln>
            </p:spPr>
            <p:txBody>
              <a:bodyPr wrap="square" rtlCol="0">
                <a:spAutoFit/>
              </a:bodyPr>
              <a:lstStyle/>
              <a:p>
                <a:r>
                  <a:rPr lang="sk-SK" sz="1400" dirty="0">
                    <a:latin typeface="Arial" panose="020B0604020202020204" pitchFamily="34" charset="0"/>
                    <a:cs typeface="Arial" panose="020B0604020202020204" pitchFamily="34" charset="0"/>
                  </a:rPr>
                  <a:t>Tento trpaslík v tomto okamihu ešte nevie, že to bude on, kto v čase </a:t>
                </a:r>
                <a14:m>
                  <m:oMath xmlns:m="http://schemas.openxmlformats.org/officeDocument/2006/math">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𝑡</m:t>
                        </m:r>
                      </m:e>
                      <m:sub>
                        <m:r>
                          <a:rPr lang="en-US" sz="1400" b="0" i="1" smtClean="0">
                            <a:latin typeface="Cambria Math" panose="02040503050406030204" pitchFamily="18" charset="0"/>
                            <a:cs typeface="Arial" panose="020B0604020202020204" pitchFamily="34" charset="0"/>
                          </a:rPr>
                          <m:t>12</m:t>
                        </m:r>
                      </m:sub>
                    </m:sSub>
                  </m:oMath>
                </a14:m>
                <a:r>
                  <a:rPr lang="sk-SK" sz="1400" dirty="0">
                    <a:latin typeface="Arial" panose="020B0604020202020204" pitchFamily="34" charset="0"/>
                    <a:cs typeface="Arial" panose="020B0604020202020204" pitchFamily="34" charset="0"/>
                  </a:rPr>
                  <a:t> uvidí letieť koniec tyče. Ale spomenie si, že jeho hodiny ukazovali </a:t>
                </a:r>
                <a14:m>
                  <m:oMath xmlns:m="http://schemas.openxmlformats.org/officeDocument/2006/math">
                    <m:sSub>
                      <m:sSubPr>
                        <m:ctrlPr>
                          <a:rPr lang="en-US" sz="1400" b="0" i="1" smtClean="0">
                            <a:latin typeface="Cambria Math" panose="02040503050406030204" pitchFamily="18" charset="0"/>
                            <a:cs typeface="Arial" panose="020B0604020202020204" pitchFamily="34" charset="0"/>
                          </a:rPr>
                        </m:ctrlPr>
                      </m:sSubPr>
                      <m:e>
                        <m:r>
                          <a:rPr lang="en-US" sz="1400" b="0" i="1" smtClean="0">
                            <a:latin typeface="Cambria Math" panose="02040503050406030204" pitchFamily="18" charset="0"/>
                            <a:cs typeface="Arial" panose="020B0604020202020204" pitchFamily="34" charset="0"/>
                          </a:rPr>
                          <m:t>𝑡</m:t>
                        </m:r>
                      </m:e>
                      <m:sub>
                        <m:r>
                          <a:rPr lang="en-US" sz="1400" b="0" i="1" smtClean="0">
                            <a:latin typeface="Cambria Math" panose="02040503050406030204" pitchFamily="18" charset="0"/>
                            <a:cs typeface="Arial" panose="020B0604020202020204" pitchFamily="34" charset="0"/>
                          </a:rPr>
                          <m:t>𝐾𝑍</m:t>
                        </m:r>
                      </m:sub>
                    </m:sSub>
                  </m:oMath>
                </a14:m>
                <a:r>
                  <a:rPr lang="sk-SK" sz="1400" dirty="0">
                    <a:latin typeface="Arial" panose="020B0604020202020204" pitchFamily="34" charset="0"/>
                    <a:cs typeface="Arial" panose="020B0604020202020204" pitchFamily="34" charset="0"/>
                  </a:rPr>
                  <a:t>, keď videl okolo seba letieť začiatok</a:t>
                </a:r>
              </a:p>
            </p:txBody>
          </p:sp>
        </mc:Choice>
        <mc:Fallback xmlns="">
          <p:sp>
            <p:nvSpPr>
              <p:cNvPr id="23" name="TextBox 22"/>
              <p:cNvSpPr txBox="1">
                <a:spLocks noRot="1" noChangeAspect="1" noMove="1" noResize="1" noEditPoints="1" noAdjustHandles="1" noChangeArrowheads="1" noChangeShapeType="1" noTextEdit="1"/>
              </p:cNvSpPr>
              <p:nvPr/>
            </p:nvSpPr>
            <p:spPr>
              <a:xfrm>
                <a:off x="3972962" y="1907178"/>
                <a:ext cx="4972595" cy="738664"/>
              </a:xfrm>
              <a:prstGeom prst="rect">
                <a:avLst/>
              </a:prstGeom>
              <a:blipFill>
                <a:blip r:embed="rId17"/>
                <a:stretch>
                  <a:fillRect l="-122" r="-610" b="-4762"/>
                </a:stretch>
              </a:blipFill>
              <a:ln w="28575">
                <a:solidFill>
                  <a:srgbClr val="FF0000"/>
                </a:solidFill>
              </a:ln>
            </p:spPr>
            <p:txBody>
              <a:bodyPr/>
              <a:lstStyle/>
              <a:p>
                <a:r>
                  <a:rPr lang="sk-SK">
                    <a:noFill/>
                  </a:rPr>
                  <a:t> </a:t>
                </a:r>
              </a:p>
            </p:txBody>
          </p:sp>
        </mc:Fallback>
      </mc:AlternateContent>
      <p:cxnSp>
        <p:nvCxnSpPr>
          <p:cNvPr id="24" name="Straight Arrow Connector 23"/>
          <p:cNvCxnSpPr>
            <a:stCxn id="23" idx="1"/>
          </p:cNvCxnSpPr>
          <p:nvPr/>
        </p:nvCxnSpPr>
        <p:spPr>
          <a:xfrm flipH="1">
            <a:off x="3267569" y="2276510"/>
            <a:ext cx="705393" cy="7453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860532" y="5276939"/>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351260" y="5283035"/>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799316" y="5283035"/>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98752" y="526300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786868" y="5264747"/>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231876" y="5252555"/>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679932" y="5252555"/>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170660" y="5258651"/>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594332" y="5252555"/>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085060" y="5258651"/>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533116" y="5258651"/>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23844" y="5264747"/>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42469" y="5267795"/>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76740" y="5273891"/>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924796" y="5273891"/>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http://www.polyvore.com/cgi/img-thing?.out=jpg&amp;size=l&amp;tid=20184244"/>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415524" y="5279987"/>
            <a:ext cx="557656" cy="813184"/>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3104606" y="4985659"/>
            <a:ext cx="2825931" cy="1785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42" name="Picture 8" descr="http://www.polyvore.com/cgi/img-thing?.out=jpg&amp;size=l&amp;tid=49828014"/>
          <p:cNvPicPr>
            <a:picLocks noChangeAspect="1" noChangeArrowheads="1"/>
          </p:cNvPicPr>
          <p:nvPr/>
        </p:nvPicPr>
        <p:blipFill>
          <a:blip r:embed="rId11" cstate="print">
            <a:clrChange>
              <a:clrFrom>
                <a:srgbClr val="FFFFFF"/>
              </a:clrFrom>
              <a:clrTo>
                <a:srgbClr val="FFFFFF">
                  <a:alpha val="0"/>
                </a:srgbClr>
              </a:clrTo>
            </a:clrChange>
            <a:duotone>
              <a:prstClr val="black"/>
              <a:schemeClr val="accent2">
                <a:tint val="45000"/>
                <a:satMod val="400000"/>
              </a:schemeClr>
            </a:duotone>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28585" y="4589417"/>
            <a:ext cx="401335" cy="4013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http://www.polyvore.com/cgi/img-thing?.out=jpg&amp;size=l&amp;tid=49828014"/>
          <p:cNvPicPr>
            <a:picLocks noChangeAspect="1" noChangeArrowheads="1"/>
          </p:cNvPicPr>
          <p:nvPr/>
        </p:nvPicPr>
        <p:blipFill>
          <a:blip r:embed="rId11"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37109" y="4585063"/>
            <a:ext cx="401335" cy="4013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5788298" y="6171474"/>
            <a:ext cx="276225" cy="198120"/>
          </a:xfrm>
          <a:prstGeom prst="rect">
            <a:avLst/>
          </a:prstGeom>
        </p:spPr>
      </p:pic>
      <p:pic>
        <p:nvPicPr>
          <p:cNvPr id="45" name="Picture 44"/>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3014618" y="6175828"/>
            <a:ext cx="276225" cy="198120"/>
          </a:xfrm>
          <a:prstGeom prst="rect">
            <a:avLst/>
          </a:prstGeom>
        </p:spPr>
      </p:pic>
      <p:pic>
        <p:nvPicPr>
          <p:cNvPr id="46" name="Picture 45"/>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5844904" y="4312194"/>
            <a:ext cx="228600" cy="264795"/>
          </a:xfrm>
          <a:prstGeom prst="rect">
            <a:avLst/>
          </a:prstGeom>
        </p:spPr>
      </p:pic>
      <p:pic>
        <p:nvPicPr>
          <p:cNvPr id="47" name="Picture 46"/>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3045098" y="4281714"/>
            <a:ext cx="259080" cy="264795"/>
          </a:xfrm>
          <a:prstGeom prst="rect">
            <a:avLst/>
          </a:prstGeom>
        </p:spPr>
      </p:pic>
      <p:pic>
        <p:nvPicPr>
          <p:cNvPr id="48" name="Picture 47"/>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4438469" y="4717142"/>
            <a:ext cx="158115" cy="219075"/>
          </a:xfrm>
          <a:prstGeom prst="rect">
            <a:avLst/>
          </a:prstGeom>
        </p:spPr>
      </p:pic>
      <p:pic>
        <p:nvPicPr>
          <p:cNvPr id="49" name="Picture 48"/>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4479174" y="6455177"/>
            <a:ext cx="57150" cy="179070"/>
          </a:xfrm>
          <a:prstGeom prst="rect">
            <a:avLst/>
          </a:prstGeom>
        </p:spPr>
      </p:pic>
      <p:pic>
        <p:nvPicPr>
          <p:cNvPr id="50" name="Picture 49"/>
          <p:cNvPicPr>
            <a:picLocks/>
          </p:cNvPicPr>
          <p:nvPr/>
        </p:nvPicPr>
        <p:blipFill>
          <a:blip r:embed="rId23"/>
          <a:stretch>
            <a:fillRect/>
          </a:stretch>
        </p:blipFill>
        <p:spPr>
          <a:xfrm rot="16200000">
            <a:off x="4369282" y="4826102"/>
            <a:ext cx="305427" cy="2813194"/>
          </a:xfrm>
          <a:prstGeom prst="rect">
            <a:avLst/>
          </a:prstGeom>
        </p:spPr>
      </p:pic>
      <p:sp>
        <p:nvSpPr>
          <p:cNvPr id="51" name="TextBox 50"/>
          <p:cNvSpPr txBox="1"/>
          <p:nvPr/>
        </p:nvSpPr>
        <p:spPr>
          <a:xfrm>
            <a:off x="1924595" y="174171"/>
            <a:ext cx="575636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Kontrakcia dĺžok</a:t>
            </a:r>
            <a:endParaRPr lang="sk-SK" b="1" dirty="0">
              <a:latin typeface="Arial" panose="020B0604020202020204" pitchFamily="34" charset="0"/>
              <a:cs typeface="Arial" panose="020B0604020202020204" pitchFamily="34" charset="0"/>
            </a:endParaRPr>
          </a:p>
        </p:txBody>
      </p:sp>
      <p:sp>
        <p:nvSpPr>
          <p:cNvPr id="52" name="TextBox 51"/>
          <p:cNvSpPr txBox="1"/>
          <p:nvPr/>
        </p:nvSpPr>
        <p:spPr>
          <a:xfrm>
            <a:off x="278675" y="705395"/>
            <a:ext cx="8508274"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Ideme vypočítať dĺžku letiacej tyče. NA začiatku aj konci tyče sedia vo vlaku dvaja trpaslíci  Na obrázkoch sú označené časy, ktoré vidia jednotliví trpaslíci v okamihoch naznačených na obrázkoch</a:t>
            </a:r>
          </a:p>
        </p:txBody>
      </p:sp>
      <p:cxnSp>
        <p:nvCxnSpPr>
          <p:cNvPr id="54" name="Straight Arrow Connector 53"/>
          <p:cNvCxnSpPr/>
          <p:nvPr/>
        </p:nvCxnSpPr>
        <p:spPr>
          <a:xfrm>
            <a:off x="1245326" y="2377440"/>
            <a:ext cx="6879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815538"/>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8"/>
          <a:stretch>
            <a:fillRect/>
          </a:stretch>
        </p:blipFill>
        <p:spPr>
          <a:xfrm>
            <a:off x="192512" y="752214"/>
            <a:ext cx="4423032" cy="2380695"/>
          </a:xfrm>
          <a:prstGeom prst="rect">
            <a:avLst/>
          </a:prstGeom>
        </p:spPr>
      </p:pic>
      <mc:AlternateContent xmlns:mc="http://schemas.openxmlformats.org/markup-compatibility/2006" xmlns:a14="http://schemas.microsoft.com/office/drawing/2010/main">
        <mc:Choice Requires="a14">
          <p:sp>
            <p:nvSpPr>
              <p:cNvPr id="53" name="TextBox 52"/>
              <p:cNvSpPr txBox="1"/>
              <p:nvPr/>
            </p:nvSpPr>
            <p:spPr>
              <a:xfrm>
                <a:off x="5103223" y="740229"/>
                <a:ext cx="3892731" cy="1200329"/>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𝑙</m:t>
                        </m:r>
                      </m:e>
                      <m:sub>
                        <m:r>
                          <a:rPr lang="en-US" b="0" i="1" smtClean="0">
                            <a:latin typeface="Cambria Math" panose="02040503050406030204" pitchFamily="18" charset="0"/>
                            <a:cs typeface="Arial" panose="020B0604020202020204" pitchFamily="34" charset="0"/>
                          </a:rPr>
                          <m:t>0</m:t>
                        </m:r>
                      </m:sub>
                    </m:sSub>
                  </m:oMath>
                </a14:m>
                <a:r>
                  <a:rPr lang="sk-SK" dirty="0">
                    <a:latin typeface="Arial" panose="020B0604020202020204" pitchFamily="34" charset="0"/>
                    <a:cs typeface="Arial" panose="020B0604020202020204" pitchFamily="34" charset="0"/>
                  </a:rPr>
                  <a:t> je dĺžka stojacej tyče ako ju namerajú vlakoví trpaslíci</a:t>
                </a:r>
              </a:p>
              <a:p>
                <a14:m>
                  <m:oMath xmlns:m="http://schemas.openxmlformats.org/officeDocument/2006/math">
                    <m:r>
                      <a:rPr lang="sk-SK" b="0" i="1" smtClean="0">
                        <a:latin typeface="Cambria Math" panose="02040503050406030204" pitchFamily="18" charset="0"/>
                        <a:cs typeface="Arial" panose="020B0604020202020204" pitchFamily="34" charset="0"/>
                      </a:rPr>
                      <m:t>𝑙</m:t>
                    </m:r>
                  </m:oMath>
                </a14:m>
                <a:r>
                  <a:rPr lang="sk-SK" dirty="0">
                    <a:latin typeface="Arial" panose="020B0604020202020204" pitchFamily="34" charset="0"/>
                    <a:cs typeface="Arial" panose="020B0604020202020204" pitchFamily="34" charset="0"/>
                  </a:rPr>
                  <a:t>  je dĺžka letiacej tyče ako ju namerajú staniční trpaslíci</a:t>
                </a:r>
              </a:p>
            </p:txBody>
          </p:sp>
        </mc:Choice>
        <mc:Fallback xmlns="">
          <p:sp>
            <p:nvSpPr>
              <p:cNvPr id="53" name="TextBox 52"/>
              <p:cNvSpPr txBox="1">
                <a:spLocks noRot="1" noChangeAspect="1" noMove="1" noResize="1" noEditPoints="1" noAdjustHandles="1" noChangeArrowheads="1" noChangeShapeType="1" noTextEdit="1"/>
              </p:cNvSpPr>
              <p:nvPr/>
            </p:nvSpPr>
            <p:spPr>
              <a:xfrm>
                <a:off x="5103223" y="740229"/>
                <a:ext cx="3892731" cy="1200329"/>
              </a:xfrm>
              <a:prstGeom prst="rect">
                <a:avLst/>
              </a:prstGeom>
              <a:blipFill>
                <a:blip r:embed="rId11"/>
                <a:stretch>
                  <a:fillRect l="-1252" t="-2538" b="-7107"/>
                </a:stretch>
              </a:blipFill>
            </p:spPr>
            <p:txBody>
              <a:bodyPr/>
              <a:lstStyle/>
              <a:p>
                <a:r>
                  <a:rPr lang="sk-SK">
                    <a:noFill/>
                  </a:rPr>
                  <a:t> </a:t>
                </a:r>
              </a:p>
            </p:txBody>
          </p:sp>
        </mc:Fallback>
      </mc:AlternateContent>
      <p:pic>
        <p:nvPicPr>
          <p:cNvPr id="56" name="Picture 55"/>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615406" y="3219269"/>
            <a:ext cx="1855470" cy="264795"/>
          </a:xfrm>
          <a:prstGeom prst="rect">
            <a:avLst/>
          </a:prstGeom>
        </p:spPr>
      </p:pic>
      <p:pic>
        <p:nvPicPr>
          <p:cNvPr id="58" name="Picture 57"/>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706846" y="3798389"/>
            <a:ext cx="1764030" cy="255270"/>
          </a:xfrm>
          <a:prstGeom prst="rect">
            <a:avLst/>
          </a:prstGeom>
        </p:spPr>
      </p:pic>
      <p:pic>
        <p:nvPicPr>
          <p:cNvPr id="59" name="Picture 5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28320" y="4168503"/>
            <a:ext cx="3248978" cy="548640"/>
          </a:xfrm>
          <a:prstGeom prst="rect">
            <a:avLst/>
          </a:prstGeom>
        </p:spPr>
      </p:pic>
      <p:pic>
        <p:nvPicPr>
          <p:cNvPr id="61" name="Picture 60"/>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767806" y="5836194"/>
            <a:ext cx="1435037" cy="548640"/>
          </a:xfrm>
          <a:prstGeom prst="rect">
            <a:avLst/>
          </a:prstGeom>
        </p:spPr>
      </p:pic>
      <p:sp>
        <p:nvSpPr>
          <p:cNvPr id="62" name="Rectangle 61"/>
          <p:cNvSpPr/>
          <p:nvPr/>
        </p:nvSpPr>
        <p:spPr>
          <a:xfrm>
            <a:off x="461554" y="5704115"/>
            <a:ext cx="1976845" cy="8534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0000"/>
              </a:solidFill>
            </a:endParaRPr>
          </a:p>
        </p:txBody>
      </p:sp>
      <p:sp>
        <p:nvSpPr>
          <p:cNvPr id="63" name="TextBox 62"/>
          <p:cNvSpPr txBox="1"/>
          <p:nvPr/>
        </p:nvSpPr>
        <p:spPr>
          <a:xfrm>
            <a:off x="2690949" y="3222171"/>
            <a:ext cx="6148251" cy="338554"/>
          </a:xfrm>
          <a:prstGeom prst="rect">
            <a:avLst/>
          </a:prstGeom>
          <a:noFill/>
        </p:spPr>
        <p:txBody>
          <a:bodyPr wrap="square" rtlCol="0">
            <a:spAutoFit/>
          </a:bodyPr>
          <a:lstStyle/>
          <a:p>
            <a:r>
              <a:rPr lang="sk-SK" sz="1600" dirty="0">
                <a:latin typeface="Arial" panose="020B0604020202020204" pitchFamily="34" charset="0"/>
                <a:cs typeface="Arial" panose="020B0604020202020204" pitchFamily="34" charset="0"/>
              </a:rPr>
              <a:t>vlakoví trpaslíci namerajú červenému staničnému rýchlosť</a:t>
            </a:r>
          </a:p>
        </p:txBody>
      </p:sp>
      <p:pic>
        <p:nvPicPr>
          <p:cNvPr id="64" name="Picture 6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8096068" y="3358605"/>
            <a:ext cx="102870" cy="102870"/>
          </a:xfrm>
          <a:prstGeom prst="rect">
            <a:avLst/>
          </a:prstGeom>
        </p:spPr>
      </p:pic>
      <p:sp>
        <p:nvSpPr>
          <p:cNvPr id="65" name="TextBox 64"/>
          <p:cNvSpPr txBox="1"/>
          <p:nvPr/>
        </p:nvSpPr>
        <p:spPr>
          <a:xfrm>
            <a:off x="2651760" y="3731622"/>
            <a:ext cx="6148251" cy="338554"/>
          </a:xfrm>
          <a:prstGeom prst="rect">
            <a:avLst/>
          </a:prstGeom>
          <a:noFill/>
        </p:spPr>
        <p:txBody>
          <a:bodyPr wrap="square" rtlCol="0">
            <a:spAutoFit/>
          </a:bodyPr>
          <a:lstStyle/>
          <a:p>
            <a:r>
              <a:rPr lang="sk-SK" sz="1600" dirty="0">
                <a:latin typeface="Arial" panose="020B0604020202020204" pitchFamily="34" charset="0"/>
                <a:cs typeface="Arial" panose="020B0604020202020204" pitchFamily="34" charset="0"/>
              </a:rPr>
              <a:t>staniční trpaslíci namerajú modrému vlakovému rýchlosť</a:t>
            </a:r>
          </a:p>
        </p:txBody>
      </p:sp>
      <p:pic>
        <p:nvPicPr>
          <p:cNvPr id="66" name="Picture 6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7934959" y="3911599"/>
            <a:ext cx="102870" cy="102870"/>
          </a:xfrm>
          <a:prstGeom prst="rect">
            <a:avLst/>
          </a:prstGeom>
        </p:spPr>
      </p:pic>
      <p:sp>
        <p:nvSpPr>
          <p:cNvPr id="67" name="TextBox 66"/>
          <p:cNvSpPr txBox="1"/>
          <p:nvPr/>
        </p:nvSpPr>
        <p:spPr>
          <a:xfrm>
            <a:off x="3910150" y="4153989"/>
            <a:ext cx="4598125"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dvaja vlakoví trpaslíci zistia, že jednému červenému staničnému tikajú hodiny pomalšie (dilatácia času na stanici z pohľadu vlaku)</a:t>
            </a:r>
          </a:p>
        </p:txBody>
      </p:sp>
      <p:sp>
        <p:nvSpPr>
          <p:cNvPr id="68" name="TextBox 67"/>
          <p:cNvSpPr txBox="1"/>
          <p:nvPr/>
        </p:nvSpPr>
        <p:spPr>
          <a:xfrm>
            <a:off x="2899955" y="5826035"/>
            <a:ext cx="5704114" cy="646331"/>
          </a:xfrm>
          <a:prstGeom prst="rect">
            <a:avLst/>
          </a:prstGeom>
          <a:noFill/>
        </p:spPr>
        <p:txBody>
          <a:bodyPr wrap="square" rtlCol="0">
            <a:spAutoFit/>
          </a:bodyPr>
          <a:lstStyle/>
          <a:p>
            <a:r>
              <a:rPr lang="sk-SK" b="1" dirty="0">
                <a:solidFill>
                  <a:srgbClr val="FF0000"/>
                </a:solidFill>
                <a:latin typeface="Arial" panose="020B0604020202020204" pitchFamily="34" charset="0"/>
                <a:cs typeface="Arial" panose="020B0604020202020204" pitchFamily="34" charset="0"/>
              </a:rPr>
              <a:t>Staniční trpaslíci namerajú, že tyč je kratšia: kontrakcia dĺžok</a:t>
            </a:r>
          </a:p>
        </p:txBody>
      </p:sp>
      <p:sp>
        <p:nvSpPr>
          <p:cNvPr id="69" name="TextBox 68"/>
          <p:cNvSpPr txBox="1"/>
          <p:nvPr/>
        </p:nvSpPr>
        <p:spPr>
          <a:xfrm>
            <a:off x="1924595" y="174171"/>
            <a:ext cx="575636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Kontrakcia dĺžok</a:t>
            </a:r>
            <a:endParaRPr lang="sk-SK"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306307"/>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ghtandmatter.com/html_books/lm/ch23/figs/schoolbus-with-x-t.png"/>
          <p:cNvPicPr>
            <a:picLocks noChangeAspect="1" noChangeArrowheads="1"/>
          </p:cNvPicPr>
          <p:nvPr/>
        </p:nvPicPr>
        <p:blipFill rotWithShape="1">
          <a:blip r:embed="rId2">
            <a:extLst>
              <a:ext uri="{28A0092B-C50C-407E-A947-70E740481C1C}">
                <a14:useLocalDpi xmlns:a14="http://schemas.microsoft.com/office/drawing/2010/main" val="0"/>
              </a:ext>
            </a:extLst>
          </a:blip>
          <a:srcRect l="62871" t="3974"/>
          <a:stretch/>
        </p:blipFill>
        <p:spPr bwMode="auto">
          <a:xfrm>
            <a:off x="557347" y="1341119"/>
            <a:ext cx="3378927" cy="52187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27611" y="374469"/>
            <a:ext cx="7019109"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Dlhé auto v krátkej garáži</a:t>
            </a:r>
          </a:p>
        </p:txBody>
      </p:sp>
      <p:sp>
        <p:nvSpPr>
          <p:cNvPr id="3" name="TextBox 2"/>
          <p:cNvSpPr txBox="1"/>
          <p:nvPr/>
        </p:nvSpPr>
        <p:spPr>
          <a:xfrm>
            <a:off x="4389120" y="2072640"/>
            <a:ext cx="434557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Ako to vyzerá z pohľadu garážmajstra</a:t>
            </a:r>
          </a:p>
        </p:txBody>
      </p:sp>
      <p:sp>
        <p:nvSpPr>
          <p:cNvPr id="5" name="TextBox 4"/>
          <p:cNvSpPr txBox="1"/>
          <p:nvPr/>
        </p:nvSpPr>
        <p:spPr>
          <a:xfrm>
            <a:off x="4306388" y="5072743"/>
            <a:ext cx="434557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Ako to vyzerá z </a:t>
            </a:r>
            <a:r>
              <a:rPr lang="sk-SK">
                <a:latin typeface="Arial" panose="020B0604020202020204" pitchFamily="34" charset="0"/>
                <a:cs typeface="Arial" panose="020B0604020202020204" pitchFamily="34" charset="0"/>
              </a:rPr>
              <a:t>pohľadu šoféra</a:t>
            </a:r>
            <a:endParaRPr lang="sk-S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56411"/>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67591"/>
            <a:ext cx="8198427" cy="1477328"/>
          </a:xfrm>
          <a:prstGeom prst="rect">
            <a:avLst/>
          </a:prstGeom>
          <a:noFill/>
        </p:spPr>
        <p:txBody>
          <a:bodyPr wrap="square" rtlCol="0">
            <a:spAutoFit/>
          </a:bodyPr>
          <a:lstStyle/>
          <a:p>
            <a:pPr marL="285750" indent="-285750">
              <a:buFont typeface="Arial" panose="020B0604020202020204" pitchFamily="34" charset="0"/>
              <a:buChar char="•"/>
            </a:pPr>
            <a:r>
              <a:rPr lang="sk-SK" dirty="0">
                <a:solidFill>
                  <a:schemeClr val="bg1"/>
                </a:solidFill>
                <a:latin typeface="Arial" panose="020B0604020202020204" pitchFamily="34" charset="0"/>
                <a:cs typeface="Arial" panose="020B0604020202020204" pitchFamily="34" charset="0"/>
              </a:rPr>
              <a:t>Základné postuláty špeciálnej teórie relativity</a:t>
            </a:r>
          </a:p>
          <a:p>
            <a:pPr marL="285750" indent="-285750">
              <a:buFont typeface="Arial" panose="020B0604020202020204" pitchFamily="34" charset="0"/>
              <a:buChar char="•"/>
            </a:pPr>
            <a:r>
              <a:rPr lang="sk-SK" dirty="0">
                <a:solidFill>
                  <a:schemeClr val="bg1"/>
                </a:solidFill>
                <a:latin typeface="Arial" panose="020B0604020202020204" pitchFamily="34" charset="0"/>
                <a:cs typeface="Arial" panose="020B0604020202020204" pitchFamily="34" charset="0"/>
              </a:rPr>
              <a:t>Vysvetlite pojem relatívnosť súčasnosti</a:t>
            </a:r>
          </a:p>
          <a:p>
            <a:pPr marL="285750" indent="-285750">
              <a:buFont typeface="Arial" panose="020B0604020202020204" pitchFamily="34" charset="0"/>
              <a:buChar char="•"/>
            </a:pPr>
            <a:r>
              <a:rPr lang="sk-SK" dirty="0">
                <a:solidFill>
                  <a:schemeClr val="bg1"/>
                </a:solidFill>
                <a:latin typeface="Arial" panose="020B0604020202020204" pitchFamily="34" charset="0"/>
                <a:cs typeface="Arial" panose="020B0604020202020204" pitchFamily="34" charset="0"/>
              </a:rPr>
              <a:t>Sformulujte presne, čo hovorí poučka o dilatácii času</a:t>
            </a:r>
          </a:p>
          <a:p>
            <a:pPr marL="285750" indent="-285750">
              <a:buFont typeface="Arial" panose="020B0604020202020204" pitchFamily="34" charset="0"/>
              <a:buChar char="•"/>
            </a:pPr>
            <a:r>
              <a:rPr lang="sk-SK" dirty="0">
                <a:solidFill>
                  <a:schemeClr val="bg1"/>
                </a:solidFill>
                <a:latin typeface="Arial" panose="020B0604020202020204" pitchFamily="34" charset="0"/>
                <a:cs typeface="Arial" panose="020B0604020202020204" pitchFamily="34" charset="0"/>
              </a:rPr>
              <a:t>Ako je definovaná dĺžka letiacej tyče</a:t>
            </a:r>
          </a:p>
          <a:p>
            <a:pPr marL="285750" indent="-285750">
              <a:buFont typeface="Arial" panose="020B0604020202020204" pitchFamily="34" charset="0"/>
              <a:buChar char="•"/>
            </a:pPr>
            <a:r>
              <a:rPr lang="sk-SK" dirty="0">
                <a:solidFill>
                  <a:schemeClr val="bg1"/>
                </a:solidFill>
                <a:latin typeface="Arial" panose="020B0604020202020204" pitchFamily="34" charset="0"/>
                <a:cs typeface="Arial" panose="020B0604020202020204" pitchFamily="34" charset="0"/>
              </a:rPr>
              <a:t>Sformulujte presne, čo hovorí poučka o kontrakcii dĺžok</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29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p:nvSpPr>
        <p:spPr>
          <a:xfrm>
            <a:off x="1043608" y="476672"/>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Udalosti vo vlaku a na stanici: prekladový slovník</a:t>
            </a:r>
          </a:p>
        </p:txBody>
      </p:sp>
      <mc:AlternateContent xmlns:mc="http://schemas.openxmlformats.org/markup-compatibility/2006" xmlns:a14="http://schemas.microsoft.com/office/drawing/2010/main">
        <mc:Choice Requires="a14">
          <p:sp>
            <p:nvSpPr>
              <p:cNvPr id="3" name="TextBox 2"/>
              <p:cNvSpPr txBox="1"/>
              <p:nvPr/>
            </p:nvSpPr>
            <p:spPr>
              <a:xfrm>
                <a:off x="395536" y="1052736"/>
                <a:ext cx="48245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Udalosť videná zo stanice: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Udalosť videná z vlaku: </a:t>
                </a:r>
                <a14:m>
                  <m:oMath xmlns:m="http://schemas.openxmlformats.org/officeDocument/2006/math">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95536" y="1052736"/>
                <a:ext cx="4824536" cy="1015663"/>
              </a:xfrm>
              <a:prstGeom prst="rect">
                <a:avLst/>
              </a:prstGeom>
              <a:blipFill>
                <a:blip r:embed="rId13"/>
                <a:stretch>
                  <a:fillRect l="-1391" t="-3614"/>
                </a:stretch>
              </a:blipFill>
            </p:spPr>
            <p:txBody>
              <a:bodyPr/>
              <a:lstStyle/>
              <a:p>
                <a:r>
                  <a:rPr lang="sk-SK">
                    <a:noFill/>
                  </a:rPr>
                  <a:t> </a:t>
                </a:r>
              </a:p>
            </p:txBody>
          </p:sp>
        </mc:Fallback>
      </mc:AlternateContent>
      <p:pic>
        <p:nvPicPr>
          <p:cNvPr id="8" name="Picture 7"/>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3131840" y="2276872"/>
            <a:ext cx="1249871" cy="200597"/>
          </a:xfrm>
          <a:prstGeom prst="rect">
            <a:avLst/>
          </a:prstGeom>
        </p:spPr>
      </p:pic>
      <p:pic>
        <p:nvPicPr>
          <p:cNvPr id="9" name="Picture 8"/>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3175385" y="2708920"/>
            <a:ext cx="1339025" cy="200597"/>
          </a:xfrm>
          <a:prstGeom prst="rect">
            <a:avLst/>
          </a:prstGeom>
        </p:spPr>
      </p:pic>
      <p:sp>
        <p:nvSpPr>
          <p:cNvPr id="10" name="Rectangle 9"/>
          <p:cNvSpPr/>
          <p:nvPr/>
        </p:nvSpPr>
        <p:spPr>
          <a:xfrm>
            <a:off x="2915816" y="2204864"/>
            <a:ext cx="1872208" cy="8640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395536" y="1700808"/>
            <a:ext cx="83529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Koordinácia súradníc a časov je takáto </a:t>
            </a:r>
          </a:p>
        </p:txBody>
      </p:sp>
      <p:pic>
        <p:nvPicPr>
          <p:cNvPr id="13" name="Picture 12"/>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4716017" y="1772816"/>
            <a:ext cx="3404997" cy="238316"/>
          </a:xfrm>
          <a:prstGeom prst="rect">
            <a:avLst/>
          </a:prstGeom>
        </p:spPr>
      </p:pic>
      <p:sp>
        <p:nvSpPr>
          <p:cNvPr id="14" name="Rectangle 13"/>
          <p:cNvSpPr/>
          <p:nvPr/>
        </p:nvSpPr>
        <p:spPr>
          <a:xfrm>
            <a:off x="395536" y="2276872"/>
            <a:ext cx="19153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Prekladový slovník</a:t>
            </a:r>
          </a:p>
        </p:txBody>
      </p:sp>
      <mc:AlternateContent xmlns:mc="http://schemas.openxmlformats.org/markup-compatibility/2006" xmlns:a14="http://schemas.microsoft.com/office/drawing/2010/main">
        <mc:Choice Requires="a14">
          <p:sp>
            <p:nvSpPr>
              <p:cNvPr id="15" name="TextBox 14"/>
              <p:cNvSpPr txBox="1"/>
              <p:nvPr/>
            </p:nvSpPr>
            <p:spPr>
              <a:xfrm>
                <a:off x="359532" y="3284984"/>
                <a:ext cx="84249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Sledujem zo stanice bod </a:t>
                </a:r>
                <a14:m>
                  <m:oMath xmlns:m="http://schemas.openxmlformats.org/officeDocument/2006/math">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Keď bod </a:t>
                </a:r>
                <a14:m>
                  <m:oMath xmlns:m="http://schemas.openxmlformats.org/officeDocument/2006/math">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je totožný s bodom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čo vtedy ukazujú jeho hodiny </a:t>
                </a:r>
                <a14:m>
                  <m:oMath xmlns:m="http://schemas.openxmlformats.org/officeDocument/2006/math">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Dilatácia času </a:t>
                </a:r>
              </a:p>
            </p:txBody>
          </p:sp>
        </mc:Choice>
        <mc:Fallback xmlns="">
          <p:sp>
            <p:nvSpPr>
              <p:cNvPr id="15" name="TextBox 14"/>
              <p:cNvSpPr txBox="1">
                <a:spLocks noRot="1" noChangeAspect="1" noMove="1" noResize="1" noEditPoints="1" noAdjustHandles="1" noChangeArrowheads="1" noChangeShapeType="1" noTextEdit="1"/>
              </p:cNvSpPr>
              <p:nvPr/>
            </p:nvSpPr>
            <p:spPr>
              <a:xfrm>
                <a:off x="359532" y="3284984"/>
                <a:ext cx="8424936" cy="1015663"/>
              </a:xfrm>
              <a:prstGeom prst="rect">
                <a:avLst/>
              </a:prstGeom>
              <a:blipFill>
                <a:blip r:embed="rId17"/>
                <a:stretch>
                  <a:fillRect l="-796" t="-3614" b="-10241"/>
                </a:stretch>
              </a:blipFill>
            </p:spPr>
            <p:txBody>
              <a:bodyPr/>
              <a:lstStyle/>
              <a:p>
                <a:r>
                  <a:rPr lang="sk-SK">
                    <a:noFill/>
                  </a:rPr>
                  <a:t> </a:t>
                </a:r>
              </a:p>
            </p:txBody>
          </p:sp>
        </mc:Fallback>
      </mc:AlternateContent>
      <p:pic>
        <p:nvPicPr>
          <p:cNvPr id="17" name="Picture 16"/>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139952" y="3391582"/>
            <a:ext cx="691515" cy="161925"/>
          </a:xfrm>
          <a:prstGeom prst="rect">
            <a:avLst/>
          </a:prstGeom>
        </p:spPr>
      </p:pic>
      <p:pic>
        <p:nvPicPr>
          <p:cNvPr id="18" name="Picture 17"/>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2411760" y="4005064"/>
            <a:ext cx="1581150" cy="609600"/>
          </a:xfrm>
          <a:prstGeom prst="rect">
            <a:avLst/>
          </a:prstGeom>
        </p:spPr>
      </p:pic>
      <p:pic>
        <p:nvPicPr>
          <p:cNvPr id="19" name="Picture 18"/>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79512" y="4869160"/>
            <a:ext cx="1249871" cy="200597"/>
          </a:xfrm>
          <a:prstGeom prst="rect">
            <a:avLst/>
          </a:prstGeom>
        </p:spPr>
      </p:pic>
      <p:pic>
        <p:nvPicPr>
          <p:cNvPr id="22" name="Picture 21"/>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179512" y="5013176"/>
            <a:ext cx="4063365" cy="773240"/>
          </a:xfrm>
          <a:prstGeom prst="rect">
            <a:avLst/>
          </a:prstGeom>
        </p:spPr>
      </p:pic>
      <p:sp>
        <p:nvSpPr>
          <p:cNvPr id="23" name="Rectangle 22"/>
          <p:cNvSpPr/>
          <p:nvPr/>
        </p:nvSpPr>
        <p:spPr>
          <a:xfrm>
            <a:off x="2915816" y="5013176"/>
            <a:ext cx="1512168" cy="9361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4860032" y="5229200"/>
            <a:ext cx="4152519" cy="773240"/>
          </a:xfrm>
          <a:prstGeom prst="rect">
            <a:avLst/>
          </a:prstGeom>
        </p:spPr>
      </p:pic>
      <p:pic>
        <p:nvPicPr>
          <p:cNvPr id="27" name="Picture 26"/>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a:xfrm>
            <a:off x="4860032" y="5013176"/>
            <a:ext cx="1339025" cy="200597"/>
          </a:xfrm>
          <a:prstGeom prst="rect">
            <a:avLst/>
          </a:prstGeom>
        </p:spPr>
      </p:pic>
      <p:sp>
        <p:nvSpPr>
          <p:cNvPr id="28" name="Rectangle 27"/>
          <p:cNvSpPr/>
          <p:nvPr/>
        </p:nvSpPr>
        <p:spPr>
          <a:xfrm>
            <a:off x="7598688" y="5157192"/>
            <a:ext cx="1512168" cy="9361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0" name="Straight Connector 29"/>
          <p:cNvCxnSpPr/>
          <p:nvPr/>
        </p:nvCxnSpPr>
        <p:spPr>
          <a:xfrm>
            <a:off x="4572000" y="4509120"/>
            <a:ext cx="0" cy="2016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23528" y="3284984"/>
            <a:ext cx="4752528" cy="3600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68318828"/>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Picture 8"/>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275856" y="692696"/>
            <a:ext cx="2067687" cy="648081"/>
          </a:xfrm>
          <a:prstGeom prst="rect">
            <a:avLst/>
          </a:prstGeom>
        </p:spPr>
      </p:pic>
      <p:pic>
        <p:nvPicPr>
          <p:cNvPr id="17" name="Picture 16"/>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275856" y="1268760"/>
            <a:ext cx="2083118" cy="701231"/>
          </a:xfrm>
          <a:prstGeom prst="rect">
            <a:avLst/>
          </a:prstGeom>
        </p:spPr>
      </p:pic>
      <p:sp>
        <p:nvSpPr>
          <p:cNvPr id="6" name="TextBox 5"/>
          <p:cNvSpPr txBox="1"/>
          <p:nvPr/>
        </p:nvSpPr>
        <p:spPr>
          <a:xfrm>
            <a:off x="755576" y="188640"/>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Udalosti vo vlaku a na stanici: prekladový slovník</a:t>
            </a:r>
          </a:p>
        </p:txBody>
      </p:sp>
      <mc:AlternateContent xmlns:mc="http://schemas.openxmlformats.org/markup-compatibility/2006" xmlns:a14="http://schemas.microsoft.com/office/drawing/2010/main">
        <mc:Choice Requires="a14">
          <p:sp>
            <p:nvSpPr>
              <p:cNvPr id="7" name="TextBox 6"/>
              <p:cNvSpPr txBox="1"/>
              <p:nvPr/>
            </p:nvSpPr>
            <p:spPr>
              <a:xfrm>
                <a:off x="323528" y="2060848"/>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Sledujem z vlaku bod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stanice: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Dilatácia času </a:t>
                </a:r>
              </a:p>
            </p:txBody>
          </p:sp>
        </mc:Choice>
        <mc:Fallback xmlns="">
          <p:sp>
            <p:nvSpPr>
              <p:cNvPr id="7" name="TextBox 6"/>
              <p:cNvSpPr txBox="1">
                <a:spLocks noRot="1" noChangeAspect="1" noMove="1" noResize="1" noEditPoints="1" noAdjustHandles="1" noChangeArrowheads="1" noChangeShapeType="1" noTextEdit="1"/>
              </p:cNvSpPr>
              <p:nvPr/>
            </p:nvSpPr>
            <p:spPr>
              <a:xfrm>
                <a:off x="323528" y="2060848"/>
                <a:ext cx="8496944" cy="707886"/>
              </a:xfrm>
              <a:prstGeom prst="rect">
                <a:avLst/>
              </a:prstGeom>
              <a:blipFill>
                <a:blip r:embed="rId16"/>
                <a:stretch>
                  <a:fillRect l="-717" t="-4310" b="-14655"/>
                </a:stretch>
              </a:blipFill>
            </p:spPr>
            <p:txBody>
              <a:bodyPr/>
              <a:lstStyle/>
              <a:p>
                <a:r>
                  <a:rPr lang="sk-SK">
                    <a:noFill/>
                  </a:rPr>
                  <a:t> </a:t>
                </a:r>
              </a:p>
            </p:txBody>
          </p:sp>
        </mc:Fallback>
      </mc:AlternateContent>
      <p:pic>
        <p:nvPicPr>
          <p:cNvPr id="13" name="Picture 12"/>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107504" y="4005064"/>
            <a:ext cx="4245102" cy="701231"/>
          </a:xfrm>
          <a:prstGeom prst="rect">
            <a:avLst/>
          </a:prstGeom>
        </p:spPr>
      </p:pic>
      <p:pic>
        <p:nvPicPr>
          <p:cNvPr id="15" name="Picture 14"/>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67544" y="5589240"/>
            <a:ext cx="1316736" cy="720090"/>
          </a:xfrm>
          <a:prstGeom prst="rect">
            <a:avLst/>
          </a:prstGeom>
        </p:spPr>
      </p:pic>
      <p:sp>
        <p:nvSpPr>
          <p:cNvPr id="16" name="Rectangle 15"/>
          <p:cNvSpPr/>
          <p:nvPr/>
        </p:nvSpPr>
        <p:spPr>
          <a:xfrm>
            <a:off x="251520" y="5373216"/>
            <a:ext cx="1944216" cy="1080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19"/>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2123728" y="2492896"/>
            <a:ext cx="1423035" cy="548640"/>
          </a:xfrm>
          <a:prstGeom prst="rect">
            <a:avLst/>
          </a:prstGeom>
        </p:spPr>
      </p:pic>
      <p:pic>
        <p:nvPicPr>
          <p:cNvPr id="23" name="Picture 22"/>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5076056" y="3933056"/>
            <a:ext cx="3113532" cy="773240"/>
          </a:xfrm>
          <a:prstGeom prst="rect">
            <a:avLst/>
          </a:prstGeom>
        </p:spPr>
      </p:pic>
      <p:pic>
        <p:nvPicPr>
          <p:cNvPr id="22" name="Picture 21"/>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5076056" y="3078384"/>
            <a:ext cx="2083118" cy="701231"/>
          </a:xfrm>
          <a:prstGeom prst="rect">
            <a:avLst/>
          </a:prstGeom>
        </p:spPr>
      </p:pic>
      <p:pic>
        <p:nvPicPr>
          <p:cNvPr id="26" name="Picture 25"/>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5148064" y="4797152"/>
            <a:ext cx="1368171" cy="721805"/>
          </a:xfrm>
          <a:prstGeom prst="rect">
            <a:avLst/>
          </a:prstGeom>
        </p:spPr>
      </p:pic>
      <p:pic>
        <p:nvPicPr>
          <p:cNvPr id="28" name="Picture 27"/>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5220072" y="5805264"/>
            <a:ext cx="1268730" cy="733806"/>
          </a:xfrm>
          <a:prstGeom prst="rect">
            <a:avLst/>
          </a:prstGeom>
        </p:spPr>
      </p:pic>
      <p:sp>
        <p:nvSpPr>
          <p:cNvPr id="29" name="Rectangle 28"/>
          <p:cNvSpPr/>
          <p:nvPr/>
        </p:nvSpPr>
        <p:spPr>
          <a:xfrm>
            <a:off x="5076056" y="5589240"/>
            <a:ext cx="1944216" cy="1080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 name="Straight Connector 30"/>
          <p:cNvCxnSpPr/>
          <p:nvPr/>
        </p:nvCxnSpPr>
        <p:spPr>
          <a:xfrm>
            <a:off x="4572000" y="3140968"/>
            <a:ext cx="0" cy="35283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4393148" y="2167692"/>
            <a:ext cx="918972" cy="183452"/>
          </a:xfrm>
          <a:prstGeom prst="rect">
            <a:avLst/>
          </a:prstGeom>
        </p:spPr>
      </p:pic>
      <p:sp>
        <p:nvSpPr>
          <p:cNvPr id="35" name="Rectangle 34"/>
          <p:cNvSpPr/>
          <p:nvPr/>
        </p:nvSpPr>
        <p:spPr>
          <a:xfrm>
            <a:off x="323528" y="2132856"/>
            <a:ext cx="5040560" cy="2880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02934097"/>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p:cNvSpPr txBox="1"/>
          <p:nvPr/>
        </p:nvSpPr>
        <p:spPr>
          <a:xfrm>
            <a:off x="1043608" y="476672"/>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Udalosti vo vlaku a na stanici: prekladový slovník</a:t>
            </a:r>
          </a:p>
        </p:txBody>
      </p:sp>
      <p:pic>
        <p:nvPicPr>
          <p:cNvPr id="11" name="Picture 10"/>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771800" y="2204864"/>
            <a:ext cx="1316736" cy="720090"/>
          </a:xfrm>
          <a:prstGeom prst="rect">
            <a:avLst/>
          </a:prstGeom>
        </p:spPr>
      </p:pic>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076056" y="2204864"/>
            <a:ext cx="1268730" cy="733806"/>
          </a:xfrm>
          <a:prstGeom prst="rect">
            <a:avLst/>
          </a:prstGeom>
        </p:spPr>
      </p:pic>
      <p:pic>
        <p:nvPicPr>
          <p:cNvPr id="3" name="Picture 2"/>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771801" y="3573016"/>
            <a:ext cx="1381887" cy="692658"/>
          </a:xfrm>
          <a:prstGeom prst="rect">
            <a:avLst/>
          </a:prstGeom>
        </p:spPr>
      </p:pic>
      <p:pic>
        <p:nvPicPr>
          <p:cNvPr id="5" name="Picture 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5076058" y="3573016"/>
            <a:ext cx="1333881" cy="721805"/>
          </a:xfrm>
          <a:prstGeom prst="rect">
            <a:avLst/>
          </a:prstGeom>
        </p:spPr>
      </p:pic>
      <p:sp>
        <p:nvSpPr>
          <p:cNvPr id="10" name="Rectangle 9"/>
          <p:cNvSpPr/>
          <p:nvPr/>
        </p:nvSpPr>
        <p:spPr>
          <a:xfrm>
            <a:off x="2267744" y="1988840"/>
            <a:ext cx="4680520" cy="2736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2627784" y="908720"/>
            <a:ext cx="39604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err="1">
                <a:ln>
                  <a:noFill/>
                </a:ln>
                <a:solidFill>
                  <a:prstClr val="black"/>
                </a:solidFill>
                <a:effectLst/>
                <a:uLnTx/>
                <a:uFillTx/>
                <a:latin typeface="Calibri"/>
                <a:ea typeface="+mn-ea"/>
                <a:cs typeface="+mn-cs"/>
              </a:rPr>
              <a:t>Lorentzove</a:t>
            </a:r>
            <a:r>
              <a:rPr kumimoji="0" lang="sk-SK" sz="2400" b="1" i="0" u="none" strike="noStrike" kern="1200" cap="none" spc="0" normalizeH="0" baseline="0" noProof="0" dirty="0">
                <a:ln>
                  <a:noFill/>
                </a:ln>
                <a:solidFill>
                  <a:prstClr val="black"/>
                </a:solidFill>
                <a:effectLst/>
                <a:uLnTx/>
                <a:uFillTx/>
                <a:latin typeface="Calibri"/>
                <a:ea typeface="+mn-ea"/>
                <a:cs typeface="+mn-cs"/>
              </a:rPr>
              <a:t> transformácie</a:t>
            </a:r>
          </a:p>
        </p:txBody>
      </p:sp>
    </p:spTree>
    <p:extLst>
      <p:ext uri="{BB962C8B-B14F-4D97-AF65-F5344CB8AC3E}">
        <p14:creationId xmlns:p14="http://schemas.microsoft.com/office/powerpoint/2010/main" val="2779320001"/>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p:cNvSpPr txBox="1"/>
          <p:nvPr/>
        </p:nvSpPr>
        <p:spPr>
          <a:xfrm>
            <a:off x="827584" y="476672"/>
            <a:ext cx="74168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Relatívna rýchlosť</a:t>
            </a:r>
          </a:p>
        </p:txBody>
      </p:sp>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95536" y="1196752"/>
            <a:ext cx="1316736" cy="720090"/>
          </a:xfrm>
          <a:prstGeom prst="rect">
            <a:avLst/>
          </a:prstGeom>
        </p:spPr>
      </p:pic>
      <p:pic>
        <p:nvPicPr>
          <p:cNvPr id="5" name="Pictur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699792" y="1196752"/>
            <a:ext cx="1268730" cy="733806"/>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51520" y="2276872"/>
                <a:ext cx="84352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Z vlaku sledujem časticu, hýbe sa rýchlosťou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sk-SK" sz="2000" b="0" i="0" u="none" strike="noStrike" kern="1200" cap="none" spc="0" normalizeH="0" baseline="0" noProof="0" dirty="0">
                    <a:ln>
                      <a:noFill/>
                    </a:ln>
                    <a:solidFill>
                      <a:prstClr val="black"/>
                    </a:solidFill>
                    <a:effectLst/>
                    <a:uLnTx/>
                    <a:uFillTx/>
                    <a:latin typeface="Calibri"/>
                    <a:ea typeface="+mn-ea"/>
                    <a:cs typeface="+mn-cs"/>
                  </a:rPr>
                  <a:t>Akú rýchlosť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uvidím zo stanice?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520" y="2276872"/>
                <a:ext cx="8435280" cy="1015663"/>
              </a:xfrm>
              <a:prstGeom prst="rect">
                <a:avLst/>
              </a:prstGeom>
              <a:blipFill rotWithShape="0">
                <a:blip r:embed="rId13"/>
                <a:stretch>
                  <a:fillRect l="-723" t="-3614"/>
                </a:stretch>
              </a:blipFill>
            </p:spPr>
            <p:txBody>
              <a:bodyPr/>
              <a:lstStyle/>
              <a:p>
                <a:r>
                  <a:rPr lang="sk-SK">
                    <a:noFill/>
                  </a:rPr>
                  <a:t> </a:t>
                </a:r>
              </a:p>
            </p:txBody>
          </p:sp>
        </mc:Fallback>
      </mc:AlternateContent>
      <p:pic>
        <p:nvPicPr>
          <p:cNvPr id="9" name="Picture 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625279" y="3135093"/>
            <a:ext cx="857250" cy="183452"/>
          </a:xfrm>
          <a:prstGeom prst="rect">
            <a:avLst/>
          </a:prstGeom>
        </p:spPr>
      </p:pic>
      <p:pic>
        <p:nvPicPr>
          <p:cNvPr id="11" name="Picture 10"/>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215712" y="3091016"/>
            <a:ext cx="1381887" cy="720090"/>
          </a:xfrm>
          <a:prstGeom prst="rect">
            <a:avLst/>
          </a:prstGeom>
        </p:spPr>
      </p:pic>
      <p:pic>
        <p:nvPicPr>
          <p:cNvPr id="13" name="Picture 12"/>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248432" y="3917792"/>
            <a:ext cx="1440180" cy="733806"/>
          </a:xfrm>
          <a:prstGeom prst="rect">
            <a:avLst/>
          </a:prstGeom>
        </p:spPr>
      </p:pic>
      <p:pic>
        <p:nvPicPr>
          <p:cNvPr id="16" name="Picture 15"/>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3277578" y="4797152"/>
            <a:ext cx="1726502" cy="579501"/>
          </a:xfrm>
          <a:prstGeom prst="rect">
            <a:avLst/>
          </a:prstGeom>
        </p:spPr>
      </p:pic>
      <p:sp>
        <p:nvSpPr>
          <p:cNvPr id="17" name="Rectangle 16"/>
          <p:cNvSpPr/>
          <p:nvPr/>
        </p:nvSpPr>
        <p:spPr>
          <a:xfrm>
            <a:off x="3059832" y="4653136"/>
            <a:ext cx="2160240"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8" name="TextBox 17"/>
              <p:cNvSpPr txBox="1"/>
              <p:nvPr/>
            </p:nvSpPr>
            <p:spPr>
              <a:xfrm>
                <a:off x="223169" y="5733256"/>
                <a:ext cx="79928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Skladanie rýchlostí podľa Einsteina, Galileo by mal iba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Pre </a:t>
                </a:r>
                <a14:m>
                  <m:oMath xmlns:m="http://schemas.openxmlformats.org/officeDocument/2006/math">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dostanem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Rýchlosť svetla je v oboch sústavách rovnaká.</a:t>
                </a:r>
              </a:p>
            </p:txBody>
          </p:sp>
        </mc:Choice>
        <mc:Fallback xmlns="">
          <p:sp>
            <p:nvSpPr>
              <p:cNvPr id="18" name="TextBox 17"/>
              <p:cNvSpPr txBox="1">
                <a:spLocks noRot="1" noChangeAspect="1" noMove="1" noResize="1" noEditPoints="1" noAdjustHandles="1" noChangeArrowheads="1" noChangeShapeType="1" noTextEdit="1"/>
              </p:cNvSpPr>
              <p:nvPr/>
            </p:nvSpPr>
            <p:spPr>
              <a:xfrm>
                <a:off x="223169" y="5733256"/>
                <a:ext cx="7992888" cy="707886"/>
              </a:xfrm>
              <a:prstGeom prst="rect">
                <a:avLst/>
              </a:prstGeom>
              <a:blipFill rotWithShape="0">
                <a:blip r:embed="rId18"/>
                <a:stretch>
                  <a:fillRect l="-839" t="-4274" b="-13675"/>
                </a:stretch>
              </a:blipFill>
            </p:spPr>
            <p:txBody>
              <a:bodyPr/>
              <a:lstStyle/>
              <a:p>
                <a:r>
                  <a:rPr lang="sk-SK">
                    <a:noFill/>
                  </a:rPr>
                  <a:t> </a:t>
                </a:r>
              </a:p>
            </p:txBody>
          </p:sp>
        </mc:Fallback>
      </mc:AlternateContent>
      <p:pic>
        <p:nvPicPr>
          <p:cNvPr id="20" name="Picture 19"/>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6008846" y="5833012"/>
            <a:ext cx="1088708" cy="200597"/>
          </a:xfrm>
          <a:prstGeom prst="rect">
            <a:avLst/>
          </a:prstGeom>
        </p:spPr>
      </p:pic>
    </p:spTree>
    <p:extLst>
      <p:ext uri="{BB962C8B-B14F-4D97-AF65-F5344CB8AC3E}">
        <p14:creationId xmlns:p14="http://schemas.microsoft.com/office/powerpoint/2010/main" val="2623147932"/>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ZK}&#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v(t_{12}-t_{KZ})&#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12}-t_{KZ}=(t'_K-t'_{ZK})\sqrt{1-\frac{v^2}{c^2}}&#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l_0\sqrt{1-\frac{v^2}{c^2}}&#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ax'+bt'&#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At'+Bx'&#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0,t=0) \iff (x'=0,t'=0)&#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vt&#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t\sqrt{1-\frac{v^2}{c^2}}&#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KZ}&#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ax'+bt'&#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a.0+bt\sqrt{1-\frac{v^2}{c^2}}\implies &#10;b=\frac{v}{\sqrt{1-\frac{v^2}{c^2}}}&#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At\sqrt{1-\frac{v^2}{c^2}}+B.0\implies&#10;A=\frac{1}{\sqrt{1-\frac{v^2}{c^2}}}&#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At'+Bx'&#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ax'+\frac{v}{\sqrt{1-\frac{v^2}{c^2}}}t'&#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frac{1}{\sqrt{1-\frac{v^2}{c^2}}}t'+Bx'&#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0=-avt'+\frac{v}{\sqrt{1-\frac{v^2}{c^2}}}t'\implies&#10;a=\frac{1}{\sqrt{1-\frac{v^2}{c^2}}}&#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frac{x'+vt'}{\sqrt{1-\frac{v^2}{c^2}}}&#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t'\sqrt{1-\frac{v^2}{c^2}}&#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sqrt{1-\frac{v^2}{c^2}}=\frac{1}{\sqrt{1-\frac{v^2}{c^2}}}t'&#10;-Bvt'&#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12}&#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frac{1}{\sqrt{1-\frac{v^2}{c^2}}}t'+Bx'&#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frac{\frac{v}{c2}}{\sqrt{1-\frac{v^2}{c^2}}}&#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frac{t'+\frac{v}{c^2}x'}{\sqrt{1-\frac{v^2}{c^2}}}&#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vt'&#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frac{x'+vt'}{\sqrt{1-\frac{v^2}{c^2}}}&#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frac{t'+\frac{v}{c^2}x'}{\sqrt{1-\frac{v^2}{c^2}}}&#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frac{x-vt}{\sqrt{1-\frac{v^2}{c^2}}}&#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frac{t-\frac{v}{c^2}x}{\sqrt{1-\frac{v^2}{c^2}}}&#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frac{x'+vt'}{\sqrt{1-\frac{v^2}{c^2}}}&#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frac{t'+\frac{v}{c^2}x'}{\sqrt{1-\frac{v^2}{c^2}}}&#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12}&#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w't'&#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frac{w't'+vt'}{\sqrt{1-\frac{v^2}{c^2}}}&#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frac{t'+\frac{v}{c^2}w't'}{\sqrt{1-\frac{v^2}{c^2}}}&#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frac{x}{t}=\frac{w'+v}{1+\frac{vw'}{c^2}}&#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w'+v&#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frac{1}{m}f dt'&#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t=\frac{dt'}{\sqrt{1-\frac{v^2}{c^2}}}&#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dt)=\frac{v(t)+dv'}{1+\frac{v'v(t)}{c^2}}&#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Z}&#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dt)=\frac{v(t)+dv'}{1+\frac{dv'v(t)}{c^2}}\approx&#10;(v(t)+dv')(1-\frac{dv'v(t)}{c^2})\approx&#10;v(t)+dv'-dv'\frac{v^2(t)}{c^2}&#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dv'(1-\frac{v^2(t)}{c^2})=\frac{f}{m}dt'(1-\frac{v^2(t)}{c^2})=&#10;\frac{f}{m}dt\sqrt{1-\frac{v^2(t)}{c^2}}(1-\frac{v^2(t)}{c^2})&#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v}{dt}=\frac{f}{m}&#10;\left(\sqrt{1-\frac{v^2(t)}{c^2}}\right)^3&#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v}{dt}\frac{1}{\sqrt{1-\frac{v^2(t)}{c^2}}^3}=f&#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left(\frac{m}{\sqrt{1-\frac{v^2(t)}{c^2}}}v\right)=f&#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t}=f&#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t}=f&#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frac{m}{\sqrt{1-\frac{v^2}{c^2}}}v&#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frac{m_0}{\sqrt{1-\frac{v^2}{c^2}}}v&#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m_0}{\sqrt{1-\frac{v^2}{c^2}}}&#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K}&#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t}=f&#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frac{m_0}{\sqrt{1-\frac{v^2}{c^2}}}v&#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_k=\int_0^t fvdt=\int_0^t \frac{dp}{dt}v dt=&#10;\int_0^p v dp=\int_0^v v\frac{dp}{dv}dv=&#10;[vp]_0^v-\int_0^vpdv &#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_k=pv-\int_0^v\frac {m_0v}{\sqrt{1-\frac{v^2}{c^2}}} dv=&#10;\frac {m_0v^2}{\sqrt{1-\frac{v^2}{c^2}}}+&#10; m_0c^2\left[\sqrt{1-\frac{v^2}{c^2}}\right]_0^v&#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_k=&#10;\frac {m_0c^2}{\sqrt{1-\frac{v^2}{c^2}}}(\frac{v^2}{c^2}+1-\frac{v^2}{c^2})&#10;-m_0c^2&#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_k=&#10;\frac {m_0c^2}{\sqrt{1-\frac{v^2}{c^2}}}&#10;-m_0c^2&#10;\end{align*}&#10;\end{document}&#10;"/>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_k\approx&#10;m_0c^2(1+\frac{v^2}{2c^2})&#10;-m_0c^2=\frac{1}{2}m_0v^2&#10;\end{align*}&#10;\end{document}&#10;"/>
  <p:tag name="IGUANATEXSIZE" val="18"/>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_k=&#10;\frac {m_0c^2}{\sqrt{1-\frac{v^2}{c^2}}}&#10;-m_0c^2&#10;\end{align*}&#10;\end{document}&#10;"/>
  <p:tag name="IGUANATEXSIZE" val="18"/>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10;\frac {m_0c^2}{\sqrt{1-\frac{v^2}{c^2}}}=mc^2&#10;\end{align*}&#10;\end{document}&#10;"/>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0=&#10;{m_0c^2}&#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_0&#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hbar\omega&#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_0=v(t'_K-t'_{ZK})&#10;\end{align*}&#10;\end{document}&#10;"/>
  <p:tag name="IGUANATEXSIZE" val="20"/>
</p:tagLst>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defPPr>
      </a:lstStyle>
    </a:txDef>
  </a:objectDefaults>
  <a:extraClrSchemeLst/>
  <a:extLst>
    <a:ext uri="{05A4C25C-085E-4340-85A3-A5531E510DB2}">
      <thm15:themeFamily xmlns:thm15="http://schemas.microsoft.com/office/thememl/2012/main" name="Lekcia3.pptx" id="{BAF4EDA4-144D-442F-9C15-68DE6A244B22}" vid="{4A395020-DD1E-4526-9B9D-630953422F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994</TotalTime>
  <Words>956</Words>
  <Application>Microsoft Office PowerPoint</Application>
  <PresentationFormat>On-screen Show (4:3)</PresentationFormat>
  <Paragraphs>90</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Cambria Math</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Vladimir Cerny</cp:lastModifiedBy>
  <cp:revision>45</cp:revision>
  <dcterms:created xsi:type="dcterms:W3CDTF">2018-03-19T12:25:00Z</dcterms:created>
  <dcterms:modified xsi:type="dcterms:W3CDTF">2019-05-13T12:13:20Z</dcterms:modified>
</cp:coreProperties>
</file>