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401" r:id="rId2"/>
    <p:sldId id="402" r:id="rId3"/>
    <p:sldId id="403" r:id="rId4"/>
    <p:sldId id="404" r:id="rId5"/>
    <p:sldId id="405" r:id="rId6"/>
    <p:sldId id="406" r:id="rId7"/>
    <p:sldId id="282" r:id="rId8"/>
    <p:sldId id="285" r:id="rId9"/>
    <p:sldId id="417" r:id="rId10"/>
    <p:sldId id="407" r:id="rId11"/>
    <p:sldId id="408" r:id="rId12"/>
    <p:sldId id="290" r:id="rId13"/>
    <p:sldId id="409" r:id="rId14"/>
    <p:sldId id="410" r:id="rId15"/>
    <p:sldId id="293" r:id="rId16"/>
    <p:sldId id="411" r:id="rId17"/>
    <p:sldId id="294" r:id="rId18"/>
    <p:sldId id="412" r:id="rId19"/>
    <p:sldId id="413" r:id="rId20"/>
    <p:sldId id="414" r:id="rId21"/>
    <p:sldId id="415" r:id="rId22"/>
    <p:sldId id="416"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528" y="60"/>
      </p:cViewPr>
      <p:guideLst/>
    </p:cSldViewPr>
  </p:slideViewPr>
  <p:notesTextViewPr>
    <p:cViewPr>
      <p:scale>
        <a:sx n="1" d="1"/>
        <a:sy n="1" d="1"/>
      </p:scale>
      <p:origin x="0" y="0"/>
    </p:cViewPr>
  </p:notesTextViewPr>
  <p:sorterViewPr>
    <p:cViewPr>
      <p:scale>
        <a:sx n="110" d="100"/>
        <a:sy n="110" d="100"/>
      </p:scale>
      <p:origin x="0" y="-2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5/15/2019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88215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03705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410024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17441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81901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39504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55967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66902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01529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18180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63183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a:p>
        </p:txBody>
      </p:sp>
    </p:spTree>
    <p:extLst>
      <p:ext uri="{BB962C8B-B14F-4D97-AF65-F5344CB8AC3E}">
        <p14:creationId xmlns:p14="http://schemas.microsoft.com/office/powerpoint/2010/main" val="29548635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501.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5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75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tags" Target="../tags/tag15.xml"/><Relationship Id="rId7" Type="http://schemas.openxmlformats.org/officeDocument/2006/relationships/slideLayout" Target="../slideLayouts/slideLayout7.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tags" Target="../tags/tag14.xml"/><Relationship Id="rId16" Type="http://schemas.openxmlformats.org/officeDocument/2006/relationships/image" Target="../media/image31.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6.png"/><Relationship Id="rId5" Type="http://schemas.openxmlformats.org/officeDocument/2006/relationships/tags" Target="../tags/tag17.xml"/><Relationship Id="rId15" Type="http://schemas.openxmlformats.org/officeDocument/2006/relationships/image" Target="../media/image30.png"/><Relationship Id="rId10" Type="http://schemas.openxmlformats.org/officeDocument/2006/relationships/image" Target="../media/image810.png"/><Relationship Id="rId4" Type="http://schemas.openxmlformats.org/officeDocument/2006/relationships/tags" Target="../tags/tag16.xm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1.xml"/><Relationship Id="rId7" Type="http://schemas.openxmlformats.org/officeDocument/2006/relationships/image" Target="../media/image3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4.png"/><Relationship Id="rId5" Type="http://schemas.openxmlformats.org/officeDocument/2006/relationships/slideLayout" Target="../slideLayouts/slideLayout7.xml"/><Relationship Id="rId10" Type="http://schemas.openxmlformats.org/officeDocument/2006/relationships/image" Target="../media/image30.png"/><Relationship Id="rId4" Type="http://schemas.openxmlformats.org/officeDocument/2006/relationships/tags" Target="../tags/tag22.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36.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7.png"/><Relationship Id="rId2" Type="http://schemas.openxmlformats.org/officeDocument/2006/relationships/tags" Target="../tags/tag24.xml"/><Relationship Id="rId16" Type="http://schemas.openxmlformats.org/officeDocument/2006/relationships/image" Target="../media/image38.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5.png"/><Relationship Id="rId5" Type="http://schemas.openxmlformats.org/officeDocument/2006/relationships/tags" Target="../tags/tag27.xml"/><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tags" Target="../tags/tag26.xml"/><Relationship Id="rId9" Type="http://schemas.openxmlformats.org/officeDocument/2006/relationships/slideLayout" Target="../slideLayouts/slideLayout7.xml"/><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tags" Target="../tags/tag33.xml"/><Relationship Id="rId21" Type="http://schemas.openxmlformats.org/officeDocument/2006/relationships/image" Target="../media/image48.png"/><Relationship Id="rId7" Type="http://schemas.openxmlformats.org/officeDocument/2006/relationships/tags" Target="../tags/tag37.xml"/><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tags" Target="../tags/tag32.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7.xml"/><Relationship Id="rId5" Type="http://schemas.openxmlformats.org/officeDocument/2006/relationships/tags" Target="../tags/tag35.xml"/><Relationship Id="rId15" Type="http://schemas.openxmlformats.org/officeDocument/2006/relationships/image" Target="../media/image42.png"/><Relationship Id="rId10" Type="http://schemas.openxmlformats.org/officeDocument/2006/relationships/tags" Target="../tags/tag40.xml"/><Relationship Id="rId19" Type="http://schemas.openxmlformats.org/officeDocument/2006/relationships/image" Target="../media/image46.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540.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3.xml"/><Relationship Id="rId7" Type="http://schemas.openxmlformats.org/officeDocument/2006/relationships/image" Target="../media/image4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tags" Target="../tags/tag45.xml"/><Relationship Id="rId10" Type="http://schemas.openxmlformats.org/officeDocument/2006/relationships/image" Target="../media/image49.png"/><Relationship Id="rId4" Type="http://schemas.openxmlformats.org/officeDocument/2006/relationships/tags" Target="../tags/tag44.xml"/><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3" Type="http://schemas.openxmlformats.org/officeDocument/2006/relationships/image" Target="../media/image54.png"/><Relationship Id="rId3" Type="http://schemas.openxmlformats.org/officeDocument/2006/relationships/tags" Target="../tags/tag48.xml"/><Relationship Id="rId7" Type="http://schemas.openxmlformats.org/officeDocument/2006/relationships/image" Target="../media/image51.png"/><Relationship Id="rId12" Type="http://schemas.openxmlformats.org/officeDocument/2006/relationships/image" Target="../media/image5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7.xml"/><Relationship Id="rId11" Type="http://schemas.openxmlformats.org/officeDocument/2006/relationships/image" Target="../media/image52.png"/><Relationship Id="rId5" Type="http://schemas.openxmlformats.org/officeDocument/2006/relationships/tags" Target="../tags/tag50.xml"/><Relationship Id="rId10" Type="http://schemas.openxmlformats.org/officeDocument/2006/relationships/image" Target="../media/image1060.png"/><Relationship Id="rId4" Type="http://schemas.openxmlformats.org/officeDocument/2006/relationships/tags" Target="../tags/tag49.xml"/><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13" Type="http://schemas.openxmlformats.org/officeDocument/2006/relationships/image" Target="../media/image57.png"/><Relationship Id="rId3" Type="http://schemas.openxmlformats.org/officeDocument/2006/relationships/tags" Target="../tags/tag53.xml"/><Relationship Id="rId12" Type="http://schemas.openxmlformats.org/officeDocument/2006/relationships/image" Target="../media/image56.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tags" Target="../tags/tag55.xml"/><Relationship Id="rId10" Type="http://schemas.openxmlformats.org/officeDocument/2006/relationships/image" Target="../media/image39.png"/><Relationship Id="rId4" Type="http://schemas.openxmlformats.org/officeDocument/2006/relationships/tags" Target="../tags/tag54.xml"/><Relationship Id="rId9" Type="http://schemas.openxmlformats.org/officeDocument/2006/relationships/image" Target="../media/image1101.png"/><Relationship Id="rId1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image" Target="../media/image571.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6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40.png"/></Relationships>
</file>

<file path=ppt/slides/_rels/slide6.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tags" Target="../tags/tag8.xml"/><Relationship Id="rId12" Type="http://schemas.openxmlformats.org/officeDocument/2006/relationships/image" Target="../media/image13.png"/><Relationship Id="rId2" Type="http://schemas.openxmlformats.org/officeDocument/2006/relationships/tags" Target="../tags/tag7.xml"/><Relationship Id="rId16" Type="http://schemas.openxmlformats.org/officeDocument/2006/relationships/image" Target="../media/image17.png"/><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670.png"/><Relationship Id="rId5" Type="http://schemas.openxmlformats.org/officeDocument/2006/relationships/tags" Target="../tags/tag10.xm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tags" Target="../tags/tag9.xml"/><Relationship Id="rId9" Type="http://schemas.openxmlformats.org/officeDocument/2006/relationships/image" Target="../media/image64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987824" y="404664"/>
                <a:ext cx="2880320"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oMath>
                  </m:oMathPara>
                </a14:m>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987824" y="404664"/>
                <a:ext cx="2880320" cy="595932"/>
              </a:xfrm>
              <a:prstGeom prst="rect">
                <a:avLst/>
              </a:prstGeom>
              <a:blipFill>
                <a:blip r:embed="rId7"/>
                <a:stretch>
                  <a:fillRect/>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7544" y="1628800"/>
            <a:ext cx="2295716" cy="7389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520" y="2852936"/>
                <a:ext cx="8424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častica žije nemenne večne, odčítanie konštanty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nemá žiaden fyzikálny význam a môžeme kľudne používať vzorec</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2852936"/>
                <a:ext cx="8424936" cy="707886"/>
              </a:xfrm>
              <a:prstGeom prst="rect">
                <a:avLst/>
              </a:prstGeom>
              <a:blipFill>
                <a:blip r:embed="rId9"/>
                <a:stretch>
                  <a:fillRect l="-724" t="-4310" r="-1230"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635896" y="3717032"/>
            <a:ext cx="2076260" cy="738950"/>
          </a:xfrm>
          <a:prstGeom prst="rect">
            <a:avLst/>
          </a:prstGeom>
        </p:spPr>
      </p:pic>
      <p:sp>
        <p:nvSpPr>
          <p:cNvPr id="9" name="TextBox 8"/>
          <p:cNvSpPr txBox="1"/>
          <p:nvPr/>
        </p:nvSpPr>
        <p:spPr>
          <a:xfrm>
            <a:off x="395536" y="4725144"/>
            <a:ext cx="849694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je častica nezničiteľná a netransformovateľná na inú časticu alebo iný fyzikálny objekt, potom je energia nemôže nijako klesnúť pod minimálnu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kľudovú</a:t>
            </a:r>
            <a:r>
              <a:rPr kumimoji="0" lang="sk-SK" sz="2000" b="0" i="0" u="none" strike="noStrike" kern="1200" cap="none" spc="0" normalizeH="0" baseline="0" noProof="0" dirty="0">
                <a:ln>
                  <a:noFill/>
                </a:ln>
                <a:solidFill>
                  <a:prstClr val="black"/>
                </a:solidFill>
                <a:effectLst/>
                <a:uLnTx/>
                <a:uFillTx/>
                <a:latin typeface="Calibri"/>
                <a:ea typeface="+mn-ea"/>
                <a:cs typeface="+mn-cs"/>
              </a:rPr>
              <a:t>) energiu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 v takom prípade (ak zabudneme na všeobecnú teóriu relativity) nemožno túto energiu nijako využiť ani zistiť.</a:t>
            </a: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51920" y="5589240"/>
            <a:ext cx="1047560" cy="238316"/>
          </a:xfrm>
          <a:prstGeom prst="rect">
            <a:avLst/>
          </a:prstGeom>
        </p:spPr>
      </p:pic>
    </p:spTree>
    <p:extLst>
      <p:ext uri="{BB962C8B-B14F-4D97-AF65-F5344CB8AC3E}">
        <p14:creationId xmlns:p14="http://schemas.microsoft.com/office/powerpoint/2010/main" val="1344520849"/>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9388" y="2781300"/>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k-SK" alt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PET – Pozitrónová emisná tomografia</a:t>
            </a:r>
          </a:p>
        </p:txBody>
      </p:sp>
      <mc:AlternateContent xmlns:mc="http://schemas.openxmlformats.org/markup-compatibility/2006" xmlns:a14="http://schemas.microsoft.com/office/drawing/2010/main">
        <mc:Choice Requires="a14">
          <p:sp>
            <p:nvSpPr>
              <p:cNvPr id="2" name="TextBox 1"/>
              <p:cNvSpPr txBox="1"/>
              <p:nvPr/>
            </p:nvSpPr>
            <p:spPr>
              <a:xfrm>
                <a:off x="2123728" y="764704"/>
                <a:ext cx="51125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Elektrón pozitrónová </a:t>
                </a:r>
                <a:r>
                  <a:rPr kumimoji="0" lang="sk-SK" sz="2800" b="1" i="0" u="none" strike="noStrike" kern="1200" cap="none" spc="0" normalizeH="0" baseline="0" noProof="0" dirty="0" err="1">
                    <a:ln>
                      <a:noFill/>
                    </a:ln>
                    <a:solidFill>
                      <a:prstClr val="black"/>
                    </a:solidFill>
                    <a:effectLst/>
                    <a:uLnTx/>
                    <a:uFillTx/>
                    <a:latin typeface="Calibri"/>
                    <a:ea typeface="+mn-ea"/>
                    <a:cs typeface="+mn-cs"/>
                  </a:rPr>
                  <a:t>anihilácia</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e>
                        <m:sup>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𝒆</m:t>
                          </m:r>
                        </m:e>
                        <m:sup>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𝜸</m:t>
                      </m:r>
                    </m:oMath>
                  </m:oMathPara>
                </a14:m>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23728" y="764704"/>
                <a:ext cx="5112568" cy="954107"/>
              </a:xfrm>
              <a:prstGeom prst="rect">
                <a:avLst/>
              </a:prstGeom>
              <a:blipFill>
                <a:blip r:embed="rId4"/>
                <a:stretch>
                  <a:fillRect l="-2384" t="-5732"/>
                </a:stretch>
              </a:blipFill>
            </p:spPr>
            <p:txBody>
              <a:bodyPr/>
              <a:lstStyle/>
              <a:p>
                <a:r>
                  <a:rPr lang="sk-SK">
                    <a:noFill/>
                  </a:rPr>
                  <a:t> </a:t>
                </a:r>
              </a:p>
            </p:txBody>
          </p:sp>
        </mc:Fallback>
      </mc:AlternateContent>
    </p:spTree>
    <p:extLst>
      <p:ext uri="{BB962C8B-B14F-4D97-AF65-F5344CB8AC3E}">
        <p14:creationId xmlns:p14="http://schemas.microsoft.com/office/powerpoint/2010/main" val="3282665948"/>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1196975"/>
            <a:ext cx="4881563"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08189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60350"/>
            <a:ext cx="45688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187450" y="5157788"/>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k-SK" altLang="sk-SK" sz="3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mn-cs"/>
              </a:rPr>
              <a:t>18</a:t>
            </a:r>
            <a:r>
              <a:rPr kumimoji="0" lang="sk-SK" altLang="sk-SK"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          </a:t>
            </a:r>
            <a:r>
              <a:rPr kumimoji="0" lang="sk-SK" altLang="sk-SK" sz="3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mn-cs"/>
              </a:rPr>
              <a:t>18</a:t>
            </a:r>
            <a:r>
              <a:rPr kumimoji="0" lang="sk-SK" altLang="sk-SK"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O  + e</a:t>
            </a:r>
            <a:r>
              <a:rPr kumimoji="0" lang="sk-SK" altLang="sk-SK" sz="36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mn-cs"/>
              </a:rPr>
              <a:t>+</a:t>
            </a:r>
            <a:r>
              <a:rPr kumimoji="0" lang="sk-SK" altLang="sk-SK"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  </a:t>
            </a:r>
            <a:r>
              <a:rPr kumimoji="0" lang="sk-SK" altLang="sk-SK"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sym typeface="Symbol" panose="05050102010706020507" pitchFamily="18" charset="2"/>
              </a:rPr>
              <a:t></a:t>
            </a:r>
            <a:r>
              <a:rPr kumimoji="0" lang="sk-SK" altLang="sk-SK" sz="3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sym typeface="Symbol" panose="05050102010706020507" pitchFamily="18" charset="2"/>
              </a:rPr>
              <a:t>e</a:t>
            </a:r>
          </a:p>
        </p:txBody>
      </p:sp>
      <p:sp>
        <p:nvSpPr>
          <p:cNvPr id="43012" name="Line 4"/>
          <p:cNvSpPr>
            <a:spLocks noChangeShapeType="1"/>
          </p:cNvSpPr>
          <p:nvPr/>
        </p:nvSpPr>
        <p:spPr bwMode="auto">
          <a:xfrm>
            <a:off x="3276600" y="5516563"/>
            <a:ext cx="7191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954195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1196975"/>
            <a:ext cx="4881563"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07047"/>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65200"/>
            <a:ext cx="3429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492375"/>
            <a:ext cx="4608512"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606897"/>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et"/>
          <p:cNvPicPr>
            <a:picLocks noChangeAspect="1" noChangeArrowheads="1"/>
          </p:cNvPicPr>
          <p:nvPr/>
        </p:nvPicPr>
        <p:blipFill rotWithShape="1">
          <a:blip r:embed="rId2">
            <a:extLst>
              <a:ext uri="{28A0092B-C50C-407E-A947-70E740481C1C}">
                <a14:useLocalDpi xmlns:a14="http://schemas.microsoft.com/office/drawing/2010/main" val="0"/>
              </a:ext>
            </a:extLst>
          </a:blip>
          <a:srcRect t="5997" r="51968" b="6054"/>
          <a:stretch/>
        </p:blipFill>
        <p:spPr bwMode="auto">
          <a:xfrm>
            <a:off x="2882900" y="1280160"/>
            <a:ext cx="3074988" cy="42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23174"/>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1979712" y="548680"/>
            <a:ext cx="49685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err="1">
                <a:ln>
                  <a:noFill/>
                </a:ln>
                <a:solidFill>
                  <a:prstClr val="black"/>
                </a:solidFill>
                <a:effectLst/>
                <a:uLnTx/>
                <a:uFillTx/>
                <a:latin typeface="Calibri"/>
                <a:ea typeface="+mn-ea"/>
                <a:cs typeface="+mn-cs"/>
              </a:rPr>
              <a:t>Priestoročas</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844824"/>
                <a:ext cx="84969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Udalosť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Udalosti zodpovedá bod v abstraktnom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priestore, ktorému hovoríme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priestoročas</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Vizualizácia udalostí: tá istá udalosť zaznamenaná na stanici a vo vlaku</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844824"/>
                <a:ext cx="8496944" cy="1323439"/>
              </a:xfrm>
              <a:prstGeom prst="rect">
                <a:avLst/>
              </a:prstGeom>
              <a:blipFill>
                <a:blip r:embed="rId10"/>
                <a:stretch>
                  <a:fillRect l="-717" t="-2765" b="-7373"/>
                </a:stretch>
              </a:blipFill>
            </p:spPr>
            <p:txBody>
              <a:bodyPr/>
              <a:lstStyle/>
              <a:p>
                <a:r>
                  <a:rPr lang="sk-SK">
                    <a:noFill/>
                  </a:rPr>
                  <a:t> </a:t>
                </a:r>
              </a:p>
            </p:txBody>
          </p:sp>
        </mc:Fallback>
      </mc:AlternateContent>
      <p:cxnSp>
        <p:nvCxnSpPr>
          <p:cNvPr id="6" name="Straight Connector 5"/>
          <p:cNvCxnSpPr/>
          <p:nvPr/>
        </p:nvCxnSpPr>
        <p:spPr>
          <a:xfrm>
            <a:off x="1547664" y="3789040"/>
            <a:ext cx="0" cy="2088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7664" y="587727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259632" y="3861048"/>
            <a:ext cx="78105" cy="161925"/>
          </a:xfrm>
          <a:prstGeom prst="rect">
            <a:avLst/>
          </a:prstGeom>
        </p:spPr>
      </p:pic>
      <p:pic>
        <p:nvPicPr>
          <p:cNvPr id="11" name="Picture 10"/>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139952" y="6021288"/>
            <a:ext cx="127635" cy="114300"/>
          </a:xfrm>
          <a:prstGeom prst="rect">
            <a:avLst/>
          </a:prstGeom>
        </p:spPr>
      </p:pic>
      <p:sp>
        <p:nvSpPr>
          <p:cNvPr id="12" name="Oval 11"/>
          <p:cNvSpPr/>
          <p:nvPr/>
        </p:nvSpPr>
        <p:spPr>
          <a:xfrm>
            <a:off x="3491880" y="422108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635896" y="4293096"/>
            <a:ext cx="497205" cy="255270"/>
          </a:xfrm>
          <a:prstGeom prst="rect">
            <a:avLst/>
          </a:prstGeom>
        </p:spPr>
      </p:pic>
      <p:cxnSp>
        <p:nvCxnSpPr>
          <p:cNvPr id="14" name="Straight Connector 13"/>
          <p:cNvCxnSpPr/>
          <p:nvPr/>
        </p:nvCxnSpPr>
        <p:spPr>
          <a:xfrm>
            <a:off x="5436096" y="3789040"/>
            <a:ext cx="0" cy="2088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6096" y="587727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148064" y="3861048"/>
            <a:ext cx="139065" cy="203835"/>
          </a:xfrm>
          <a:prstGeom prst="rect">
            <a:avLst/>
          </a:prstGeom>
        </p:spPr>
      </p:pic>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8028384" y="6021288"/>
            <a:ext cx="192405" cy="203835"/>
          </a:xfrm>
          <a:prstGeom prst="rect">
            <a:avLst/>
          </a:prstGeom>
        </p:spPr>
      </p:pic>
      <p:sp>
        <p:nvSpPr>
          <p:cNvPr id="18" name="Oval 17"/>
          <p:cNvSpPr/>
          <p:nvPr/>
        </p:nvSpPr>
        <p:spPr>
          <a:xfrm>
            <a:off x="6732240" y="486916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876256" y="4941168"/>
            <a:ext cx="638175" cy="264795"/>
          </a:xfrm>
          <a:prstGeom prst="rect">
            <a:avLst/>
          </a:prstGeom>
        </p:spPr>
      </p:pic>
      <p:sp>
        <p:nvSpPr>
          <p:cNvPr id="26" name="TextBox 25"/>
          <p:cNvSpPr txBox="1"/>
          <p:nvPr/>
        </p:nvSpPr>
        <p:spPr>
          <a:xfrm>
            <a:off x="1835696" y="6165304"/>
            <a:ext cx="2304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na stanici</a:t>
            </a:r>
          </a:p>
        </p:txBody>
      </p:sp>
      <p:sp>
        <p:nvSpPr>
          <p:cNvPr id="27" name="TextBox 26"/>
          <p:cNvSpPr txBox="1"/>
          <p:nvPr/>
        </p:nvSpPr>
        <p:spPr>
          <a:xfrm>
            <a:off x="5724128" y="6165304"/>
            <a:ext cx="2304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vo vlaku</a:t>
            </a:r>
          </a:p>
        </p:txBody>
      </p:sp>
      <p:pic>
        <p:nvPicPr>
          <p:cNvPr id="30" name="Picture 29"/>
          <p:cNvPicPr>
            <a:picLocks noChangeAspect="1"/>
          </p:cNvPicPr>
          <p:nvPr/>
        </p:nvPicPr>
        <p:blipFill>
          <a:blip r:embed="rId17"/>
          <a:stretch>
            <a:fillRect/>
          </a:stretch>
        </p:blipFill>
        <p:spPr>
          <a:xfrm>
            <a:off x="5940152" y="3933056"/>
            <a:ext cx="2088232" cy="518042"/>
          </a:xfrm>
          <a:prstGeom prst="rect">
            <a:avLst/>
          </a:prstGeom>
        </p:spPr>
      </p:pic>
      <p:pic>
        <p:nvPicPr>
          <p:cNvPr id="35" name="Picture 34"/>
          <p:cNvPicPr>
            <a:picLocks noChangeAspect="1"/>
          </p:cNvPicPr>
          <p:nvPr/>
        </p:nvPicPr>
        <p:blipFill>
          <a:blip r:embed="rId18"/>
          <a:stretch>
            <a:fillRect/>
          </a:stretch>
        </p:blipFill>
        <p:spPr>
          <a:xfrm>
            <a:off x="1979712" y="4797152"/>
            <a:ext cx="2052574" cy="488901"/>
          </a:xfrm>
          <a:prstGeom prst="rect">
            <a:avLst/>
          </a:prstGeom>
        </p:spPr>
      </p:pic>
    </p:spTree>
    <p:extLst>
      <p:ext uri="{BB962C8B-B14F-4D97-AF65-F5344CB8AC3E}">
        <p14:creationId xmlns:p14="http://schemas.microsoft.com/office/powerpoint/2010/main" val="1154067402"/>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1" name="Picture 50"/>
          <p:cNvPicPr>
            <a:picLocks noChangeAspect="1"/>
          </p:cNvPicPr>
          <p:nvPr/>
        </p:nvPicPr>
        <p:blipFill>
          <a:blip r:embed="rId6"/>
          <a:stretch>
            <a:fillRect/>
          </a:stretch>
        </p:blipFill>
        <p:spPr>
          <a:xfrm>
            <a:off x="1691680" y="980728"/>
            <a:ext cx="4993286" cy="2063775"/>
          </a:xfrm>
          <a:prstGeom prst="rect">
            <a:avLst/>
          </a:prstGeom>
        </p:spPr>
      </p:pic>
      <p:sp>
        <p:nvSpPr>
          <p:cNvPr id="52" name="TextBox 51"/>
          <p:cNvSpPr txBox="1"/>
          <p:nvPr/>
        </p:nvSpPr>
        <p:spPr>
          <a:xfrm>
            <a:off x="395536" y="3212976"/>
            <a:ext cx="84249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Tá istá udalosť má iné „súradnice“ pre pozorovateľa na stanici a vo vlaku.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Analógia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Ten istý vektor má iné „súradnice“ pre pozorovateľov navzájom otočených</a:t>
            </a:r>
          </a:p>
        </p:txBody>
      </p:sp>
      <p:cxnSp>
        <p:nvCxnSpPr>
          <p:cNvPr id="78" name="Straight Connector 77"/>
          <p:cNvCxnSpPr/>
          <p:nvPr/>
        </p:nvCxnSpPr>
        <p:spPr>
          <a:xfrm>
            <a:off x="1835696" y="4941168"/>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35696" y="6525344"/>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835696" y="4941168"/>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547664" y="5013177"/>
            <a:ext cx="108014" cy="147447"/>
          </a:xfrm>
          <a:prstGeom prst="rect">
            <a:avLst/>
          </a:prstGeom>
        </p:spPr>
      </p:pic>
      <p:pic>
        <p:nvPicPr>
          <p:cNvPr id="84" name="Picture 8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76328" y="6597352"/>
            <a:ext cx="114872" cy="102870"/>
          </a:xfrm>
          <a:prstGeom prst="rect">
            <a:avLst/>
          </a:prstGeom>
        </p:spPr>
      </p:pic>
      <p:cxnSp>
        <p:nvCxnSpPr>
          <p:cNvPr id="86" name="Straight Connector 85"/>
          <p:cNvCxnSpPr/>
          <p:nvPr/>
        </p:nvCxnSpPr>
        <p:spPr>
          <a:xfrm>
            <a:off x="5292080" y="4896327"/>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92080" y="6480503"/>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004048" y="4968336"/>
            <a:ext cx="162878" cy="228029"/>
          </a:xfrm>
          <a:prstGeom prst="rect">
            <a:avLst/>
          </a:prstGeom>
        </p:spPr>
      </p:pic>
      <p:pic>
        <p:nvPicPr>
          <p:cNvPr id="95" name="Picture 9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7532712" y="6525344"/>
            <a:ext cx="173165" cy="183452"/>
          </a:xfrm>
          <a:prstGeom prst="rect">
            <a:avLst/>
          </a:prstGeom>
        </p:spPr>
      </p:pic>
      <p:cxnSp>
        <p:nvCxnSpPr>
          <p:cNvPr id="96" name="Straight Arrow Connector 95"/>
          <p:cNvCxnSpPr/>
          <p:nvPr/>
        </p:nvCxnSpPr>
        <p:spPr>
          <a:xfrm rot="1800000" flipV="1">
            <a:off x="5577181" y="5407911"/>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588940"/>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1" name="Picture 50"/>
          <p:cNvPicPr>
            <a:picLocks noChangeAspect="1"/>
          </p:cNvPicPr>
          <p:nvPr/>
        </p:nvPicPr>
        <p:blipFill>
          <a:blip r:embed="rId10"/>
          <a:stretch>
            <a:fillRect/>
          </a:stretch>
        </p:blipFill>
        <p:spPr>
          <a:xfrm>
            <a:off x="1691680" y="980728"/>
            <a:ext cx="4993286" cy="2063775"/>
          </a:xfrm>
          <a:prstGeom prst="rect">
            <a:avLst/>
          </a:prstGeom>
        </p:spPr>
      </p:pic>
      <p:sp>
        <p:nvSpPr>
          <p:cNvPr id="52" name="TextBox 51"/>
          <p:cNvSpPr txBox="1"/>
          <p:nvPr/>
        </p:nvSpPr>
        <p:spPr>
          <a:xfrm>
            <a:off x="395536" y="3212976"/>
            <a:ext cx="84249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Tá istá udalosť má iné „súradnice“ pre pozorovateľa na stanici a vo vlaku.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Analógia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Ten istý vektor má iné „súradnice“ pre pozorovateľov navzájom otočených</a:t>
            </a:r>
          </a:p>
        </p:txBody>
      </p:sp>
      <p:cxnSp>
        <p:nvCxnSpPr>
          <p:cNvPr id="78" name="Straight Connector 77"/>
          <p:cNvCxnSpPr/>
          <p:nvPr/>
        </p:nvCxnSpPr>
        <p:spPr>
          <a:xfrm>
            <a:off x="1835696" y="4941168"/>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35696" y="6525344"/>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835696" y="4941168"/>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547664" y="5013177"/>
            <a:ext cx="108014" cy="147447"/>
          </a:xfrm>
          <a:prstGeom prst="rect">
            <a:avLst/>
          </a:prstGeom>
        </p:spPr>
      </p:pic>
      <p:pic>
        <p:nvPicPr>
          <p:cNvPr id="84" name="Picture 8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076328" y="6597352"/>
            <a:ext cx="114872" cy="102870"/>
          </a:xfrm>
          <a:prstGeom prst="rect">
            <a:avLst/>
          </a:prstGeom>
        </p:spPr>
      </p:pic>
      <p:cxnSp>
        <p:nvCxnSpPr>
          <p:cNvPr id="86" name="Straight Connector 85"/>
          <p:cNvCxnSpPr/>
          <p:nvPr/>
        </p:nvCxnSpPr>
        <p:spPr>
          <a:xfrm>
            <a:off x="5292080" y="4896327"/>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92080" y="6480503"/>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04048" y="4968336"/>
            <a:ext cx="162878" cy="228029"/>
          </a:xfrm>
          <a:prstGeom prst="rect">
            <a:avLst/>
          </a:prstGeom>
        </p:spPr>
      </p:pic>
      <p:pic>
        <p:nvPicPr>
          <p:cNvPr id="95" name="Picture 9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32712" y="6525344"/>
            <a:ext cx="173165" cy="183452"/>
          </a:xfrm>
          <a:prstGeom prst="rect">
            <a:avLst/>
          </a:prstGeom>
        </p:spPr>
      </p:pic>
      <p:cxnSp>
        <p:nvCxnSpPr>
          <p:cNvPr id="96" name="Straight Arrow Connector 95"/>
          <p:cNvCxnSpPr/>
          <p:nvPr/>
        </p:nvCxnSpPr>
        <p:spPr>
          <a:xfrm rot="1800000" flipV="1">
            <a:off x="5577181" y="5407911"/>
            <a:ext cx="1656184" cy="158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800000">
            <a:off x="1439651" y="4979064"/>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00000">
            <a:off x="1655675" y="5915168"/>
            <a:ext cx="23042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79912" y="5445224"/>
            <a:ext cx="173165" cy="183452"/>
          </a:xfrm>
          <a:prstGeom prst="rect">
            <a:avLst/>
          </a:prstGeom>
        </p:spPr>
      </p:pic>
      <p:pic>
        <p:nvPicPr>
          <p:cNvPr id="18" name="Picture 17"/>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971600" y="5229200"/>
            <a:ext cx="162878" cy="228029"/>
          </a:xfrm>
          <a:prstGeom prst="rect">
            <a:avLst/>
          </a:prstGeom>
        </p:spPr>
      </p:pic>
      <p:pic>
        <p:nvPicPr>
          <p:cNvPr id="3" name="Picture 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6084168" y="4869160"/>
            <a:ext cx="2048828" cy="231458"/>
          </a:xfrm>
          <a:prstGeom prst="rect">
            <a:avLst/>
          </a:prstGeom>
        </p:spPr>
      </p:pic>
      <p:pic>
        <p:nvPicPr>
          <p:cNvPr id="4" name="Picture 3"/>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6084169" y="5229200"/>
            <a:ext cx="2216849" cy="231458"/>
          </a:xfrm>
          <a:prstGeom prst="rect">
            <a:avLst/>
          </a:prstGeom>
        </p:spPr>
      </p:pic>
    </p:spTree>
    <p:extLst>
      <p:ext uri="{BB962C8B-B14F-4D97-AF65-F5344CB8AC3E}">
        <p14:creationId xmlns:p14="http://schemas.microsoft.com/office/powerpoint/2010/main" val="4057903658"/>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771799" y="188640"/>
            <a:ext cx="1381887" cy="692658"/>
          </a:xfrm>
          <a:prstGeom prst="rect">
            <a:avLst/>
          </a:prstGeom>
        </p:spPr>
      </p:pic>
      <p:pic>
        <p:nvPicPr>
          <p:cNvPr id="4" name="Picture 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76056" y="188640"/>
            <a:ext cx="1333881" cy="721805"/>
          </a:xfrm>
          <a:prstGeom prst="rect">
            <a:avLst/>
          </a:prstGeom>
        </p:spPr>
      </p:pic>
      <p:sp>
        <p:nvSpPr>
          <p:cNvPr id="5" name="TextBox 4"/>
          <p:cNvSpPr txBox="1"/>
          <p:nvPr/>
        </p:nvSpPr>
        <p:spPr>
          <a:xfrm>
            <a:off x="467544" y="1052736"/>
            <a:ext cx="799288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Hyperbolické funkcie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Niekto si všimol, že sa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Lorentzova</a:t>
            </a:r>
            <a:r>
              <a:rPr kumimoji="0" lang="sk-SK" sz="2000" b="0" i="0" u="none" strike="noStrike" kern="1200" cap="none" spc="0" normalizeH="0" baseline="0" noProof="0" dirty="0">
                <a:ln>
                  <a:noFill/>
                </a:ln>
                <a:solidFill>
                  <a:prstClr val="black"/>
                </a:solidFill>
                <a:effectLst/>
                <a:uLnTx/>
                <a:uFillTx/>
                <a:latin typeface="Calibri"/>
                <a:ea typeface="+mn-ea"/>
                <a:cs typeface="+mn-cs"/>
              </a:rPr>
              <a:t> transformácia dá napísať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kde</a:t>
            </a:r>
          </a:p>
        </p:txBody>
      </p:sp>
      <p:pic>
        <p:nvPicPr>
          <p:cNvPr id="6" name="Picture 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259632" y="1556792"/>
            <a:ext cx="2960942" cy="462915"/>
          </a:xfrm>
          <a:prstGeom prst="rect">
            <a:avLst/>
          </a:prstGeom>
        </p:spPr>
      </p:pic>
      <p:pic>
        <p:nvPicPr>
          <p:cNvPr id="8" name="Picture 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932040" y="1556792"/>
            <a:ext cx="2935224" cy="462915"/>
          </a:xfrm>
          <a:prstGeom prst="rect">
            <a:avLst/>
          </a:prstGeom>
        </p:spPr>
      </p:pic>
      <p:pic>
        <p:nvPicPr>
          <p:cNvPr id="9" name="Picture 8"/>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635896" y="2348880"/>
            <a:ext cx="2031683" cy="258890"/>
          </a:xfrm>
          <a:prstGeom prst="rect">
            <a:avLst/>
          </a:prstGeom>
        </p:spPr>
      </p:pic>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483386" y="3501008"/>
            <a:ext cx="2306003" cy="231458"/>
          </a:xfrm>
          <a:prstGeom prst="rect">
            <a:avLst/>
          </a:prstGeom>
        </p:spPr>
      </p:pic>
      <p:pic>
        <p:nvPicPr>
          <p:cNvPr id="12" name="Picture 1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651738" y="3501008"/>
            <a:ext cx="2530602" cy="231458"/>
          </a:xfrm>
          <a:prstGeom prst="rect">
            <a:avLst/>
          </a:prstGeom>
        </p:spPr>
      </p:pic>
      <p:sp>
        <p:nvSpPr>
          <p:cNvPr id="13" name="Rectangle 12"/>
          <p:cNvSpPr/>
          <p:nvPr/>
        </p:nvSpPr>
        <p:spPr>
          <a:xfrm>
            <a:off x="1331640" y="3356992"/>
            <a:ext cx="604867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1691680" y="4077072"/>
            <a:ext cx="4687443" cy="540068"/>
          </a:xfrm>
          <a:prstGeom prst="rect">
            <a:avLst/>
          </a:prstGeom>
        </p:spPr>
      </p:pic>
      <p:sp>
        <p:nvSpPr>
          <p:cNvPr id="21" name="Rectangle 20"/>
          <p:cNvSpPr/>
          <p:nvPr/>
        </p:nvSpPr>
        <p:spPr>
          <a:xfrm>
            <a:off x="467544" y="1124744"/>
            <a:ext cx="7776864" cy="15841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2987824" y="4869160"/>
            <a:ext cx="2342007" cy="413195"/>
          </a:xfrm>
          <a:prstGeom prst="rect">
            <a:avLst/>
          </a:prstGeom>
        </p:spPr>
      </p:pic>
      <p:pic>
        <p:nvPicPr>
          <p:cNvPr id="23" name="Picture 22"/>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3707904" y="5589240"/>
            <a:ext cx="1426464" cy="564071"/>
          </a:xfrm>
          <a:prstGeom prst="rect">
            <a:avLst/>
          </a:prstGeom>
        </p:spPr>
      </p:pic>
      <p:sp>
        <p:nvSpPr>
          <p:cNvPr id="24" name="Rectangle 23"/>
          <p:cNvSpPr/>
          <p:nvPr/>
        </p:nvSpPr>
        <p:spPr>
          <a:xfrm>
            <a:off x="3419872" y="5445224"/>
            <a:ext cx="2088232"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465752623"/>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699792" y="476672"/>
                <a:ext cx="3744416"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sk-SK"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800" b="1" i="0" u="none" strike="noStrike" kern="1200" cap="none" spc="0" normalizeH="0" baseline="0" noProof="0" dirty="0">
                    <a:ln>
                      <a:noFill/>
                    </a:ln>
                    <a:solidFill>
                      <a:prstClr val="black"/>
                    </a:solidFill>
                    <a:effectLst/>
                    <a:uLnTx/>
                    <a:uFillTx/>
                    <a:latin typeface="Calibri"/>
                    <a:ea typeface="+mn-ea"/>
                    <a:cs typeface="+mn-cs"/>
                  </a:rPr>
                  <a:t>pre fotón</a:t>
                </a:r>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99792" y="476672"/>
                <a:ext cx="3744416" cy="595932"/>
              </a:xfrm>
              <a:prstGeom prst="rect">
                <a:avLst/>
              </a:prstGeom>
              <a:blipFill>
                <a:blip r:embed="rId5"/>
                <a:stretch>
                  <a:fillRect b="-28571"/>
                </a:stretch>
              </a:blipFill>
            </p:spPr>
            <p:txBody>
              <a:bodyPr/>
              <a:lstStyle/>
              <a:p>
                <a:r>
                  <a:rPr lang="sk-SK">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51520" y="1484784"/>
                <a:ext cx="8640960"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Fotón je fyzikálny pojem, ktorý nie je ľahko porozumiteľný bez príslušného technického aparátu kvantovej teórie poľa. S prijateľnou didaktickou licenciou sa však dá povedať, že fotón je častica, ktorá sa dá chápať ako „nositeľ energie“ svetla, svetelného lúča. Celková energia prenášaná svetelným lúčom sa dá chápať ako súčet energií prenášaných jednotlivými fotónmi lúča.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Fotóny teoretickou analýzou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fotoefektu</a:t>
                </a:r>
                <a:r>
                  <a:rPr kumimoji="0" lang="sk-SK" sz="2000" b="0" i="0" u="none" strike="noStrike" kern="1200" cap="none" spc="0" normalizeH="0" baseline="0" noProof="0" dirty="0">
                    <a:ln>
                      <a:noFill/>
                    </a:ln>
                    <a:solidFill>
                      <a:prstClr val="black"/>
                    </a:solidFill>
                    <a:effectLst/>
                    <a:uLnTx/>
                    <a:uFillTx/>
                    <a:latin typeface="Calibri"/>
                    <a:ea typeface="+mn-ea"/>
                    <a:cs typeface="+mn-cs"/>
                  </a:rPr>
                  <a:t> „objavil“ Einstein, ktorý zistil, že energia svetelného lúča – vlny o frekvencii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sa v interakcii s nábojmi pohlcuje „po kúskoch“ rovnakej veľkosti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a to tak, že sa vždy pohltí „celý fotón“, ktorý nesie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energiuň</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To že svetelný lúč prenáša energiu je zrejmé, všetci žijeme z energie, ktoú na Zem prináša slnečné svetlo.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Menej známy fakt je, že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svetený</a:t>
                </a:r>
                <a:r>
                  <a:rPr kumimoji="0" lang="sk-SK" sz="2000" b="0" i="0" u="none" strike="noStrike" kern="1200" cap="none" spc="0" normalizeH="0" baseline="0" noProof="0" dirty="0">
                    <a:ln>
                      <a:noFill/>
                    </a:ln>
                    <a:solidFill>
                      <a:prstClr val="black"/>
                    </a:solidFill>
                    <a:effectLst/>
                    <a:uLnTx/>
                    <a:uFillTx/>
                    <a:latin typeface="Calibri"/>
                    <a:ea typeface="+mn-ea"/>
                    <a:cs typeface="+mn-cs"/>
                  </a:rPr>
                  <a:t> lúč, a teda aj </a:t>
                </a:r>
                <a:r>
                  <a:rPr kumimoji="0" lang="sk-SK" sz="2000" b="1" i="0" u="none" strike="noStrike" kern="1200" cap="none" spc="0" normalizeH="0" baseline="0" noProof="0" dirty="0">
                    <a:ln>
                      <a:noFill/>
                    </a:ln>
                    <a:solidFill>
                      <a:srgbClr val="FF0000"/>
                    </a:solidFill>
                    <a:effectLst/>
                    <a:uLnTx/>
                    <a:uFillTx/>
                    <a:latin typeface="Calibri"/>
                    <a:ea typeface="+mn-ea"/>
                    <a:cs typeface="+mn-cs"/>
                  </a:rPr>
                  <a:t>každý fotón, prenáša aj hybnosť</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p>
            </p:txBody>
          </p:sp>
        </mc:Choice>
        <mc:Fallback>
          <p:sp>
            <p:nvSpPr>
              <p:cNvPr id="6" name="TextBox 5"/>
              <p:cNvSpPr txBox="1">
                <a:spLocks noRot="1" noChangeAspect="1" noMove="1" noResize="1" noEditPoints="1" noAdjustHandles="1" noChangeArrowheads="1" noChangeShapeType="1" noTextEdit="1"/>
              </p:cNvSpPr>
              <p:nvPr/>
            </p:nvSpPr>
            <p:spPr>
              <a:xfrm>
                <a:off x="251520" y="1484784"/>
                <a:ext cx="8640960" cy="4708981"/>
              </a:xfrm>
              <a:prstGeom prst="rect">
                <a:avLst/>
              </a:prstGeom>
              <a:blipFill>
                <a:blip r:embed="rId6"/>
                <a:stretch>
                  <a:fillRect l="-705" t="-777" r="-282" b="-1425"/>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202525" y="4581128"/>
            <a:ext cx="738950" cy="162878"/>
          </a:xfrm>
          <a:prstGeom prst="rect">
            <a:avLst/>
          </a:prstGeom>
        </p:spPr>
      </p:pic>
      <p:sp>
        <p:nvSpPr>
          <p:cNvPr id="10" name="Rectangle 9"/>
          <p:cNvSpPr/>
          <p:nvPr/>
        </p:nvSpPr>
        <p:spPr>
          <a:xfrm>
            <a:off x="4067944" y="4437112"/>
            <a:ext cx="100811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7326818"/>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3848" y="1412776"/>
            <a:ext cx="2031683" cy="258890"/>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47664" y="908720"/>
            <a:ext cx="2306003" cy="231458"/>
          </a:xfrm>
          <a:prstGeom prst="rect">
            <a:avLst/>
          </a:prstGeom>
        </p:spPr>
      </p:pic>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572000" y="908720"/>
            <a:ext cx="2530602" cy="231458"/>
          </a:xfrm>
          <a:prstGeom prst="rect">
            <a:avLst/>
          </a:prstGeom>
        </p:spPr>
      </p:pic>
      <p:sp>
        <p:nvSpPr>
          <p:cNvPr id="6" name="TextBox 5"/>
          <p:cNvSpPr txBox="1"/>
          <p:nvPr/>
        </p:nvSpPr>
        <p:spPr>
          <a:xfrm>
            <a:off x="323528" y="1844824"/>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Dôsledok</a:t>
            </a:r>
          </a:p>
        </p:txBody>
      </p: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39552" y="2708919"/>
            <a:ext cx="5704142" cy="1014984"/>
          </a:xfrm>
          <a:prstGeom prst="rect">
            <a:avLst/>
          </a:prstGeom>
        </p:spPr>
      </p:pic>
      <p:pic>
        <p:nvPicPr>
          <p:cNvPr id="14" name="Picture 1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771800" y="4581128"/>
            <a:ext cx="2318004" cy="257175"/>
          </a:xfrm>
          <a:prstGeom prst="rect">
            <a:avLst/>
          </a:prstGeom>
        </p:spPr>
      </p:pic>
      <p:sp>
        <p:nvSpPr>
          <p:cNvPr id="15" name="TextBox 14"/>
          <p:cNvSpPr txBox="1"/>
          <p:nvPr/>
        </p:nvSpPr>
        <p:spPr>
          <a:xfrm>
            <a:off x="467544" y="3933056"/>
            <a:ext cx="763284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Invariantná kombinácia zo súradníc udalosti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pripomína Pytagorovu vetu ale s divným znamienkom</a:t>
            </a:r>
          </a:p>
        </p:txBody>
      </p:sp>
      <p:sp>
        <p:nvSpPr>
          <p:cNvPr id="16" name="Rectangle 15"/>
          <p:cNvSpPr/>
          <p:nvPr/>
        </p:nvSpPr>
        <p:spPr>
          <a:xfrm>
            <a:off x="2627784" y="4365104"/>
            <a:ext cx="2664296"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1413697"/>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p:cNvSpPr txBox="1"/>
          <p:nvPr/>
        </p:nvSpPr>
        <p:spPr>
          <a:xfrm>
            <a:off x="1115616" y="548680"/>
            <a:ext cx="69127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Energia a hybnosť</a:t>
            </a:r>
          </a:p>
        </p:txBody>
      </p:sp>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588224" y="1556792"/>
            <a:ext cx="1237869" cy="5795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95536" y="1628800"/>
                <a:ext cx="5976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Rýchlosť častice videná z vlaku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a zo stanice (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395536" y="1628800"/>
                <a:ext cx="5976664" cy="400110"/>
              </a:xfrm>
              <a:prstGeom prst="rect">
                <a:avLst/>
              </a:prstGeom>
              <a:blipFill>
                <a:blip r:embed="rId10"/>
                <a:stretch>
                  <a:fillRect l="-1122" t="-7576" b="-25758"/>
                </a:stretch>
              </a:blipFill>
            </p:spPr>
            <p:txBody>
              <a:bodyPr/>
              <a:lstStyle/>
              <a:p>
                <a:r>
                  <a:rPr lang="sk-SK">
                    <a:noFill/>
                  </a:rPr>
                  <a:t> </a:t>
                </a:r>
              </a:p>
            </p:txBody>
          </p:sp>
        </mc:Fallback>
      </mc:AlternateContent>
      <p:sp>
        <p:nvSpPr>
          <p:cNvPr id="9" name="TextBox 8"/>
          <p:cNvSpPr txBox="1"/>
          <p:nvPr/>
        </p:nvSpPr>
        <p:spPr>
          <a:xfrm>
            <a:off x="467544" y="2564904"/>
            <a:ext cx="56166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Hybnosť a energia videná z vlaku</a:t>
            </a:r>
          </a:p>
        </p:txBody>
      </p:sp>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427985" y="2492896"/>
            <a:ext cx="3212973" cy="738950"/>
          </a:xfrm>
          <a:prstGeom prst="rect">
            <a:avLst/>
          </a:prstGeom>
        </p:spPr>
      </p:pic>
      <p:sp>
        <p:nvSpPr>
          <p:cNvPr id="12" name="TextBox 11"/>
          <p:cNvSpPr txBox="1"/>
          <p:nvPr/>
        </p:nvSpPr>
        <p:spPr>
          <a:xfrm>
            <a:off x="467544" y="3573016"/>
            <a:ext cx="56166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Hybnosť a energia videná zo stanice</a:t>
            </a:r>
          </a:p>
        </p:txBody>
      </p:sp>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499992" y="3501008"/>
            <a:ext cx="2984945" cy="738950"/>
          </a:xfrm>
          <a:prstGeom prst="rect">
            <a:avLst/>
          </a:prstGeom>
        </p:spPr>
      </p:pic>
      <p:sp>
        <p:nvSpPr>
          <p:cNvPr id="16" name="TextBox 15"/>
          <p:cNvSpPr txBox="1"/>
          <p:nvPr/>
        </p:nvSpPr>
        <p:spPr>
          <a:xfrm>
            <a:off x="467544" y="4581128"/>
            <a:ext cx="79208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a:t>
            </a:r>
            <a:r>
              <a:rPr kumimoji="0" lang="sk-SK" sz="2000" b="0" i="0" u="none" strike="noStrike" kern="1200" cap="none" spc="0" normalizeH="0" baseline="0" noProof="0" dirty="0" err="1">
                <a:ln>
                  <a:noFill/>
                </a:ln>
                <a:solidFill>
                  <a:prstClr val="black"/>
                </a:solidFill>
                <a:effectLst/>
                <a:uLnTx/>
                <a:uFillTx/>
                <a:latin typeface="Calibri"/>
                <a:ea typeface="+mn-ea"/>
                <a:cs typeface="+mn-cs"/>
              </a:rPr>
              <a:t>rácne</a:t>
            </a:r>
            <a:r>
              <a:rPr kumimoji="0" lang="sk-SK" sz="2000" b="0" i="0" u="none" strike="noStrike" kern="1200" cap="none" spc="0" normalizeH="0" baseline="0" noProof="0" dirty="0">
                <a:ln>
                  <a:noFill/>
                </a:ln>
                <a:solidFill>
                  <a:prstClr val="black"/>
                </a:solidFill>
                <a:effectLst/>
                <a:uLnTx/>
                <a:uFillTx/>
                <a:latin typeface="Calibri"/>
                <a:ea typeface="+mn-ea"/>
                <a:cs typeface="+mn-cs"/>
              </a:rPr>
              <a:t> možno overiť, že platí invariantný vzťah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Lorentzova</a:t>
            </a:r>
            <a:r>
              <a:rPr kumimoji="0" lang="sk-SK" sz="2000" b="0" i="0" u="none" strike="noStrike" kern="1200" cap="none" spc="0" normalizeH="0" baseline="0" noProof="0" dirty="0">
                <a:ln>
                  <a:noFill/>
                </a:ln>
                <a:solidFill>
                  <a:prstClr val="black"/>
                </a:solidFill>
                <a:effectLst/>
                <a:uLnTx/>
                <a:uFillTx/>
                <a:latin typeface="Calibri"/>
                <a:ea typeface="+mn-ea"/>
                <a:cs typeface="+mn-cs"/>
              </a:rPr>
              <a:t> transformácia pre energiu a hybnosť</a:t>
            </a:r>
          </a:p>
        </p:txBody>
      </p:sp>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935513" y="4990816"/>
            <a:ext cx="3012377" cy="504063"/>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691683" y="6093296"/>
            <a:ext cx="5393817" cy="483489"/>
          </a:xfrm>
          <a:prstGeom prst="rect">
            <a:avLst/>
          </a:prstGeom>
        </p:spPr>
      </p:pic>
      <p:sp>
        <p:nvSpPr>
          <p:cNvPr id="21" name="Rectangle 20"/>
          <p:cNvSpPr/>
          <p:nvPr/>
        </p:nvSpPr>
        <p:spPr>
          <a:xfrm>
            <a:off x="1547664" y="5949280"/>
            <a:ext cx="5688632" cy="7917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4362407"/>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774444" y="190095"/>
            <a:ext cx="66247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Záverečné poznámky</a:t>
            </a:r>
          </a:p>
        </p:txBody>
      </p:sp>
      <mc:AlternateContent xmlns:mc="http://schemas.openxmlformats.org/markup-compatibility/2006" xmlns:a14="http://schemas.microsoft.com/office/drawing/2010/main">
        <mc:Choice Requires="a14">
          <p:sp>
            <p:nvSpPr>
              <p:cNvPr id="4" name="TextBox 3"/>
              <p:cNvSpPr txBox="1"/>
              <p:nvPr/>
            </p:nvSpPr>
            <p:spPr>
              <a:xfrm>
                <a:off x="107504" y="651760"/>
                <a:ext cx="8435280" cy="624786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Náš svet je priestorovo trojrozmerný, tu sme si všímali „len jedny koľajnice a na nich vlaky“. Vlaky jazdia v princípe vo všetkých smeroch, takže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Lorentzove</a:t>
                </a:r>
                <a:r>
                  <a:rPr kumimoji="0" lang="sk-SK" sz="2000" b="0" i="0" u="none" strike="noStrike" kern="1200" cap="none" spc="0" normalizeH="0" baseline="0" noProof="0" dirty="0">
                    <a:ln>
                      <a:noFill/>
                    </a:ln>
                    <a:solidFill>
                      <a:prstClr val="black"/>
                    </a:solidFill>
                    <a:effectLst/>
                    <a:uLnTx/>
                    <a:uFillTx/>
                    <a:latin typeface="Calibri"/>
                    <a:ea typeface="+mn-ea"/>
                    <a:cs typeface="+mn-cs"/>
                  </a:rPr>
                  <a:t> transformácie sú všeobecnejšie.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Pri porovnávaní s vlakom, ktorý ide v smere osi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sa súradnice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netransformujú, teda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Lorentzove</a:t>
                </a:r>
                <a:r>
                  <a:rPr kumimoji="0" lang="sk-SK" sz="2000" b="0" i="0" u="none" strike="noStrike" kern="1200" cap="none" spc="0" normalizeH="0" baseline="0" noProof="0" dirty="0">
                    <a:ln>
                      <a:noFill/>
                    </a:ln>
                    <a:solidFill>
                      <a:prstClr val="black"/>
                    </a:solidFill>
                    <a:effectLst/>
                    <a:uLnTx/>
                    <a:uFillTx/>
                    <a:latin typeface="Calibri"/>
                    <a:ea typeface="+mn-ea"/>
                    <a:cs typeface="+mn-cs"/>
                  </a:rPr>
                  <a:t> transformácie vo štvorrozmernom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priestoročase</a:t>
                </a:r>
                <a:r>
                  <a:rPr kumimoji="0" lang="sk-SK" sz="2000" b="0" i="0" u="none" strike="noStrike" kern="1200" cap="none" spc="0" normalizeH="0" baseline="0" noProof="0" dirty="0">
                    <a:ln>
                      <a:noFill/>
                    </a:ln>
                    <a:solidFill>
                      <a:prstClr val="black"/>
                    </a:solidFill>
                    <a:effectLst/>
                    <a:uLnTx/>
                    <a:uFillTx/>
                    <a:latin typeface="Calibri"/>
                    <a:ea typeface="+mn-ea"/>
                    <a:cs typeface="+mn-cs"/>
                  </a:rPr>
                  <a:t> majú vtedy tvar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 štvorrozmernom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priestoročase</a:t>
                </a:r>
                <a:r>
                  <a:rPr kumimoji="0" lang="sk-SK" sz="2000" b="0" i="0" u="none" strike="noStrike" kern="1200" cap="none" spc="0" normalizeH="0" baseline="0" noProof="0" dirty="0">
                    <a:ln>
                      <a:noFill/>
                    </a:ln>
                    <a:solidFill>
                      <a:prstClr val="black"/>
                    </a:solidFill>
                    <a:effectLst/>
                    <a:uLnTx/>
                    <a:uFillTx/>
                    <a:latin typeface="Calibri"/>
                    <a:ea typeface="+mn-ea"/>
                    <a:cs typeface="+mn-cs"/>
                  </a:rPr>
                  <a:t> platí „podivná Pytagorova veta“ so zápornými znamienkami, takže pri takej transformácii sa zachováva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pseudoveľkosť</a:t>
                </a:r>
                <a:r>
                  <a:rPr kumimoji="0" lang="sk-SK"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štvorvektora</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štvorvektor</a:t>
                </a:r>
                <a:r>
                  <a:rPr kumimoji="0" lang="sk-SK" sz="2000" b="0" i="0" u="none" strike="noStrike" kern="1200" cap="none" spc="0" normalizeH="0" baseline="0" noProof="0" dirty="0">
                    <a:ln>
                      <a:noFill/>
                    </a:ln>
                    <a:solidFill>
                      <a:prstClr val="black"/>
                    </a:solidFill>
                    <a:effectLst/>
                    <a:uLnTx/>
                    <a:uFillTx/>
                    <a:latin typeface="Calibri"/>
                    <a:ea typeface="+mn-ea"/>
                    <a:cs typeface="+mn-cs"/>
                  </a:rPr>
                  <a:t> energie – hybnosti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Vzorec pre relatívnu rýchlosť, ak táto nemá smer osi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je komplikovanejší (vyhľadajte si napríklad </a:t>
                </a:r>
                <a:r>
                  <a:rPr kumimoji="0" lang="sk-SK" sz="2000" b="0" i="0" u="none" strike="noStrike" kern="1200" cap="none" spc="0" normalizeH="0" baseline="0" noProof="0">
                    <a:ln>
                      <a:noFill/>
                    </a:ln>
                    <a:solidFill>
                      <a:prstClr val="black"/>
                    </a:solidFill>
                    <a:effectLst/>
                    <a:uLnTx/>
                    <a:uFillTx/>
                    <a:latin typeface="Calibri"/>
                    <a:ea typeface="+mn-ea"/>
                    <a:cs typeface="+mn-cs"/>
                  </a:rPr>
                  <a:t>vo Wikipédii) </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651760"/>
                <a:ext cx="8435280" cy="6247864"/>
              </a:xfrm>
              <a:prstGeom prst="rect">
                <a:avLst/>
              </a:prstGeom>
              <a:blipFill rotWithShape="0">
                <a:blip r:embed="rId9"/>
                <a:stretch>
                  <a:fillRect l="-651" t="-585" r="-434" b="-780"/>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115616" y="2656891"/>
            <a:ext cx="1381887" cy="692658"/>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19872" y="2642317"/>
            <a:ext cx="1333881" cy="721805"/>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784016" y="2749855"/>
            <a:ext cx="1817370" cy="253365"/>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979712" y="4577164"/>
            <a:ext cx="4912995" cy="285750"/>
          </a:xfrm>
          <a:prstGeom prst="rect">
            <a:avLst/>
          </a:prstGeom>
        </p:spPr>
      </p:pic>
      <p:pic>
        <p:nvPicPr>
          <p:cNvPr id="10" name="Picture 9"/>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51921" y="5463201"/>
            <a:ext cx="1800225" cy="504063"/>
          </a:xfrm>
          <a:prstGeom prst="rect">
            <a:avLst/>
          </a:prstGeom>
        </p:spPr>
      </p:pic>
    </p:spTree>
    <p:extLst>
      <p:ext uri="{BB962C8B-B14F-4D97-AF65-F5344CB8AC3E}">
        <p14:creationId xmlns:p14="http://schemas.microsoft.com/office/powerpoint/2010/main" val="4095899259"/>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23528" y="188640"/>
                <a:ext cx="8712968"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sk-SK"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800" b="1" i="0" u="none" strike="noStrike" kern="1200" cap="none" spc="0" normalizeH="0" baseline="0" noProof="0" dirty="0">
                    <a:ln>
                      <a:noFill/>
                    </a:ln>
                    <a:solidFill>
                      <a:prstClr val="black"/>
                    </a:solidFill>
                    <a:effectLst/>
                    <a:uLnTx/>
                    <a:uFillTx/>
                    <a:latin typeface="Calibri"/>
                    <a:ea typeface="+mn-ea"/>
                    <a:cs typeface="+mn-cs"/>
                  </a:rPr>
                  <a:t>pre fotón: svetelný tlak overený </a:t>
                </a:r>
                <a:r>
                  <a:rPr kumimoji="0" lang="sk-SK" sz="2800" b="1" i="0" u="none" strike="noStrike" kern="1200" cap="none" spc="0" normalizeH="0" baseline="0" noProof="0" dirty="0" err="1">
                    <a:ln>
                      <a:noFill/>
                    </a:ln>
                    <a:solidFill>
                      <a:prstClr val="black"/>
                    </a:solidFill>
                    <a:effectLst/>
                    <a:uLnTx/>
                    <a:uFillTx/>
                    <a:latin typeface="Calibri"/>
                    <a:ea typeface="+mn-ea"/>
                    <a:cs typeface="+mn-cs"/>
                  </a:rPr>
                  <a:t>Lebedevom</a:t>
                </a:r>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23528" y="188640"/>
                <a:ext cx="8712968" cy="595932"/>
              </a:xfrm>
              <a:prstGeom prst="rect">
                <a:avLst/>
              </a:prstGeom>
              <a:blipFill>
                <a:blip r:embed="rId4"/>
                <a:stretch>
                  <a:fillRect b="-28571"/>
                </a:stretch>
              </a:blipFill>
            </p:spPr>
            <p:txBody>
              <a:bodyPr/>
              <a:lstStyle/>
              <a:p>
                <a:r>
                  <a:rPr lang="sk-SK">
                    <a:noFill/>
                  </a:rPr>
                  <a:t> </a:t>
                </a:r>
              </a:p>
            </p:txBody>
          </p:sp>
        </mc:Fallback>
      </mc:AlternateContent>
      <p:pic>
        <p:nvPicPr>
          <p:cNvPr id="1026" name="Picture 2" descr="https://upload.wikimedia.org/wikipedia/commons/1/1d/Crookes_radiome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196752"/>
            <a:ext cx="2016224" cy="2621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3933056"/>
            <a:ext cx="8136904"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ľavom obrázku je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Crookesov</a:t>
            </a:r>
            <a:r>
              <a:rPr kumimoji="0" lang="sk-SK" sz="1800" b="0" i="0" u="none" strike="noStrike" kern="1200" cap="none" spc="0" normalizeH="0" baseline="0" noProof="0" dirty="0">
                <a:ln>
                  <a:noFill/>
                </a:ln>
                <a:solidFill>
                  <a:prstClr val="black"/>
                </a:solidFill>
                <a:effectLst/>
                <a:uLnTx/>
                <a:uFillTx/>
                <a:latin typeface="Calibri"/>
                <a:ea typeface="+mn-ea"/>
                <a:cs typeface="+mn-cs"/>
              </a:rPr>
              <a:t> rádiometer, zariadenie, ktoré neregistruje svetelný tlak ale energiu svetelného lúča, ktorý zohrieva vrtuľku v banke so zriedeným plynom. Listy vrtuľky majú jeden povrch čierny a druhý biely, preto inak pohlcujú svetelnú energiu a inak odovzdávajú energiu molekulám zriedeného plynu, čo vrtuľky elegantne roztočí. Uvádzame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Crookesov</a:t>
            </a:r>
            <a:r>
              <a:rPr kumimoji="0" lang="sk-SK" sz="1800" b="0" i="0" u="none" strike="noStrike" kern="1200" cap="none" spc="0" normalizeH="0" baseline="0" noProof="0" dirty="0">
                <a:ln>
                  <a:noFill/>
                </a:ln>
                <a:solidFill>
                  <a:prstClr val="black"/>
                </a:solidFill>
                <a:effectLst/>
                <a:uLnTx/>
                <a:uFillTx/>
                <a:latin typeface="Calibri"/>
                <a:ea typeface="+mn-ea"/>
                <a:cs typeface="+mn-cs"/>
              </a:rPr>
              <a:t> pokus preto, lebo často sa mýli s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Lebedevovým</a:t>
            </a:r>
            <a:r>
              <a:rPr kumimoji="0" lang="sk-SK" sz="1800" b="0" i="0" u="none" strike="noStrike" kern="1200" cap="none" spc="0" normalizeH="0" baseline="0" noProof="0" dirty="0">
                <a:ln>
                  <a:noFill/>
                </a:ln>
                <a:solidFill>
                  <a:prstClr val="black"/>
                </a:solidFill>
                <a:effectLst/>
                <a:uLnTx/>
                <a:uFillTx/>
                <a:latin typeface="Calibri"/>
                <a:ea typeface="+mn-ea"/>
                <a:cs typeface="+mn-cs"/>
              </a:rPr>
              <a:t> pokusom na meranie svetelného tlaku.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Lebedevov</a:t>
            </a:r>
            <a:r>
              <a:rPr kumimoji="0" lang="sk-SK" sz="1800" b="0" i="0" u="none" strike="noStrike" kern="1200" cap="none" spc="0" normalizeH="0" baseline="0" noProof="0" dirty="0">
                <a:ln>
                  <a:noFill/>
                </a:ln>
                <a:solidFill>
                  <a:prstClr val="black"/>
                </a:solidFill>
                <a:effectLst/>
                <a:uLnTx/>
                <a:uFillTx/>
                <a:latin typeface="Calibri"/>
                <a:ea typeface="+mn-ea"/>
                <a:cs typeface="+mn-cs"/>
              </a:rPr>
              <a:t> poklus sa dosť podobá na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Crookesov</a:t>
            </a:r>
            <a:r>
              <a:rPr kumimoji="0" lang="sk-SK" sz="1800" b="0" i="0" u="none" strike="noStrike" kern="1200" cap="none" spc="0" normalizeH="0" baseline="0" noProof="0" dirty="0">
                <a:ln>
                  <a:noFill/>
                </a:ln>
                <a:solidFill>
                  <a:prstClr val="black"/>
                </a:solidFill>
                <a:effectLst/>
                <a:uLnTx/>
                <a:uFillTx/>
                <a:latin typeface="Calibri"/>
                <a:ea typeface="+mn-ea"/>
                <a:cs typeface="+mn-cs"/>
              </a:rPr>
              <a:t>, ale je oveľa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premakanejší</a:t>
            </a:r>
            <a:r>
              <a:rPr kumimoji="0" lang="sk-SK" sz="1800" b="0" i="0" u="none" strike="noStrike" kern="1200" cap="none" spc="0" normalizeH="0" baseline="0" noProof="0" dirty="0">
                <a:ln>
                  <a:noFill/>
                </a:ln>
                <a:solidFill>
                  <a:prstClr val="black"/>
                </a:solidFill>
                <a:effectLst/>
                <a:uLnTx/>
                <a:uFillTx/>
                <a:latin typeface="Calibri"/>
                <a:ea typeface="+mn-ea"/>
                <a:cs typeface="+mn-cs"/>
              </a:rPr>
              <a:t>, pretože efekt svetelného tlaku je oveľa slabší. Tiež používa vrtuľky, ale vo vysokom vákuu, aby nebolo rušenie tepelným pohybom molekúl. Pri dopade svetla fotóny odovzdajú vrtuľkám hybnosť, čo ich otočí.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pravom obrázku sú originálne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Lebedevove</a:t>
            </a:r>
            <a:r>
              <a:rPr kumimoji="0" lang="sk-SK" sz="1800" b="0" i="0" u="none" strike="noStrike" kern="1200" cap="none" spc="0" normalizeH="0" baseline="0" noProof="0" dirty="0">
                <a:ln>
                  <a:noFill/>
                </a:ln>
                <a:solidFill>
                  <a:prstClr val="black"/>
                </a:solidFill>
                <a:effectLst/>
                <a:uLnTx/>
                <a:uFillTx/>
                <a:latin typeface="Calibri"/>
                <a:ea typeface="+mn-ea"/>
                <a:cs typeface="+mn-cs"/>
              </a:rPr>
              <a:t> vrtuľky</a:t>
            </a: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0" y="1196752"/>
            <a:ext cx="3332384" cy="2558555"/>
          </a:xfrm>
          <a:prstGeom prst="rect">
            <a:avLst/>
          </a:prstGeom>
        </p:spPr>
      </p:pic>
      <p:sp>
        <p:nvSpPr>
          <p:cNvPr id="6" name="Oval 5"/>
          <p:cNvSpPr/>
          <p:nvPr/>
        </p:nvSpPr>
        <p:spPr>
          <a:xfrm>
            <a:off x="4860032" y="1988840"/>
            <a:ext cx="504056"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250471"/>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467544" y="404664"/>
                <a:ext cx="820891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Svetlo (fotón) je teda nositeľom aj hybnosti, čo vyplýva dokonca už z klasickej (nekvantovej) teórie elektromagnetického poľa (z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Maxwellových</a:t>
                </a:r>
                <a:r>
                  <a:rPr kumimoji="0" lang="sk-SK" sz="2000" b="0" i="0" u="none" strike="noStrike" kern="1200" cap="none" spc="0" normalizeH="0" baseline="0" noProof="0" dirty="0">
                    <a:ln>
                      <a:noFill/>
                    </a:ln>
                    <a:solidFill>
                      <a:prstClr val="black"/>
                    </a:solidFill>
                    <a:effectLst/>
                    <a:uLnTx/>
                    <a:uFillTx/>
                    <a:latin typeface="Calibri"/>
                    <a:ea typeface="+mn-ea"/>
                    <a:cs typeface="+mn-cs"/>
                  </a:rPr>
                  <a:t> rovníc). Medzi energiou fotónu a hybnosťou fotónu je jednoduchý vzťah,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je rýchlosť svetla.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Svetelný tlak má rôzne, dobre pozorovateľné dôsledky. Tlak slnečného svetla napríklad vytvára „chvost kométy“, ktorý smeruje „od slnka“.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Kozmická loď vysielajúca svojou parabolou elektromagnetické vlny na Zem odovzdáva Zemi hybnosť a podľa zákona o zachovaní hybnosti musí tým sama získať hybnosť v opačnom smere. Podobne ako chlapec na skateboarde, keď odhodí loptu, pohne sa v opačnom smere.</a:t>
                </a:r>
              </a:p>
            </p:txBody>
          </p:sp>
        </mc:Choice>
        <mc:Fallback xmlns="">
          <p:sp>
            <p:nvSpPr>
              <p:cNvPr id="3" name="TextBox 2"/>
              <p:cNvSpPr txBox="1">
                <a:spLocks noRot="1" noChangeAspect="1" noMove="1" noResize="1" noEditPoints="1" noAdjustHandles="1" noChangeArrowheads="1" noChangeShapeType="1" noTextEdit="1"/>
              </p:cNvSpPr>
              <p:nvPr/>
            </p:nvSpPr>
            <p:spPr>
              <a:xfrm>
                <a:off x="467544" y="404664"/>
                <a:ext cx="8208912" cy="3785652"/>
              </a:xfrm>
              <a:prstGeom prst="rect">
                <a:avLst/>
              </a:prstGeom>
              <a:blipFill>
                <a:blip r:embed="rId5"/>
                <a:stretch>
                  <a:fillRect l="-817" t="-805" r="-594" b="-1932"/>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27385" y="1772816"/>
            <a:ext cx="689229" cy="200597"/>
          </a:xfrm>
          <a:prstGeom prst="rect">
            <a:avLst/>
          </a:prstGeom>
        </p:spPr>
      </p:pic>
      <p:sp>
        <p:nvSpPr>
          <p:cNvPr id="5" name="AutoShape 2" descr="data:image/jpeg;base64,/9j/4AAQSkZJRgABAQAAAQABAAD/2wCEAAkGBxQHEA8RDxQQExUSEBISEBgSDRUSExMRFBMYGBUTFRUYJigsGhoxGxUUITEtJTUrLjIuGh8zRDM4QyguLi0BCgoKDg0OGxAQGiscHCUwLiwuLTcvLCwyLDAsLDcsLDctKywsLCwsLCssLCwvLCwvLDYsLCwsLCwsLCwrLC0sLP/AABEIAH8BiwMBIgACEQEDEQH/xAAcAAEBAAMBAQEBAAAAAAAAAAAABAIFBwYBAwj/xABBEAABAwMCBAMEBgYJBQAAAAABAAIDBBETEiEFMVFhBkGRFCIycQdCUoGSoRUWIzNiwVNyc4KUsdHS8ENUk6LD/8QAGgEBAAMBAQEAAAAAAAAAAAAAAAECBAMFBv/EAC0RAQABBQABAwIEBgMAAAAAAAABAgMREhMhBDFBcZEFUbHwFCJhgdHxMkJS/9oADAMBAAIRAxEAPwDuKIiAiIgIiICIiAiIgIiICIiAiIgIiICIiAiIgIiICIiAiIgIiICIiAiIg/GrqW0cb5JDpaxpc487AdhzPyXNOO+KKnibmiJ2CLUdTQ4iUsttd7Pr3tyIA3HvbFen+kR7m00QaHFrp25LMLvdaxzmggfxtYfmB1XNeF8Onjg1QslqC98jr1EuKRzg/S4Bjhdgu0gAhouPK916Po6LFMb3cf6/p8uF2a5nFK5lg7U5kTz55ImvJ+ZIv+a3vCuOHhrmSMLhFqDaiF0jnsa07ZIi65Zbc289x5gjxsfFXSRSz4ZQ2Iftg7QCwiR0br3PIOabkcg07clNSeIWV0T9bSy7HWGq4cBcEA7b+fy38jb0rlfpbsaRMZ+P3+5cKYuU+X9CIiL5xuEREBERAREQEREBERARF8cdIJOwG5v0QfUWppPEENbPghOshri5zfgFvIH63Py27rbK9duqicVRhETE+wiIqJEX5vnbG5rXOaHO+EFwBd8h5r9EBERAREQERfnnbq0am6rX06hqt1sg/RERAREQERfnLO2G2tzW6jZupwFz0F+aD9EREBERAREQEX5una1wYXNDjuGlw1Edgv0QEREBEWEkrYhdxDR3IH+aDNF+EtZHCLvkjaOrpGgepUX6x0f/AHVJ/io/9UGzeSAbC5tsL2uel1zqhYIp9VTGYqlrNDjJIzVIal2aTGxjnAsL2G3TQ4fVK9/SVsdaNUMkcg6xyNePULznjWpp6F1NLLLFFP8AtI4GuaXOmY/Tkja1u/NsZ1chYX2JSIyPAeJKGWlqfZqfGIuKzNLnObfBNEA+WzR8bXtZex89XVX8B8Hw+HqujlMrnQxvLLSMb7rnRubEZH3AI1EDl8RZ3XyuqJKyWCYCzoHPdE14ayP326XatJeXO06mggttqJsbaTZxLi8fEYDEzd8vuSxutqiYT+0yAcvd1AeTiQRcbrv/AA9yJiJpmMqb0/m6ZFM2YXY5rh1a4EeoWa5GaRmrVoZq8nBgDh8nDcKum4tUcPc1sEsz3OvpjkJqQ+3O+s3a0XHJzQLjfcLTd/DqqIzFUY+znTfifGHUUWn8Occ/S7XCSN0M0ZtLG4gm21pGH6zDfmNrgjyW4Xnu4iIgItVX8fi4dO2GYlmpgeHn4N3OFnHy+HnyW0Y4PAIIIIuCDcEHzBV6rdVMRMx4n2RExL6iIqJEREHx1wDaxNtrmwv3PkuQeMq7iD5dFc3FET+zbCSYHdPf+uf61uV9IXYF+c8DalpZI1rmuFnNc0OBHcFbfRerj01e00RV+sfRyu294xnDj/BZXwuBjL2m1rsJBt9y9fQVczrXfMfm9y3HDvDMfC6jNAS1pa5pYdwL23aeYG3I3W9Wr1fr7dyr+WnLnbszEeZa2gkc61y4/MlbJEXlV1bTloiMOR0tLFXsmkq2RPldJIK0ytDnNla46o3F3wsbyb5Bukjnde+8DTSVHD6Z0xc4kPxueSXvgEjhTvcTuXGIRkk7km6srfD9LXyiaamppJBaz5Kdj3+78PvEX28ui2SqkREQEREEHHnyxUlU6mGqZtPMYBa95hGTGLHn71lyySlpWUmZmm2nKydu85mI2lEnxGYuP9YuNvOy7EtaPD9K2f2kU1Nm1F2X2dmTUebtdr6u/NBTw1z3wwmYASGJhlA5CQtGsD77qlEQEREBcrkpmcQqK51UyOSYVM8UgkY15ZAHu9nYA6+lhhMbrcjqJ5krqi13E+A0vFnNdU09PM5os0y07JCG3vpu4Ha+9kGr+j6Uy0Q95z4xNK2mc4lxdTh50WJ5sB1NafNoad+a9KvjWhgAAAAFgALAAeQX1AREQFjISAdPOxtflfyWSIOO0FNBU0uaqDC9zddZJLZsrahv70vfzje14I2I06QBawXTfCssk1DSOqNeR1PGXl7dLyS0bvHk4ixI63WVR4epKmYTyU1M+UFrhI6nY6TU34XaiL3HkfJbNAREQeS8e0xk9mLHTkukMRjZZzHgtLhdjmkatQaLnkHOPkvCcOls4NIGt0cO0FFTuLnzRGUYpCxuo6Wu2DX7Nv2HaFqv1cpRIJWwxteHh5MYMep7XFzS8NsH2cSRqvYknzKDyPDaWSTR7PQyta3eR07I4XnY7Rhxu9+q27tLbX38lsH1Bi2kjnjPnqp5C0fORoLfQr2aIPAS1NLUuGqSnLx8JEzWyt/quBDmn5WX6xQw2eBjfrbpkLn5XSNta0j3El+3Ule5c0PFiAfmLqZ/DoZPiiiPziaf5IOUuk9he6J1y1khiDy69rhrog4n+B7Bf7XzVS9kfAlDZzWwljHatTI6iaKL3viAjY4ADsBZeV4pw48HmdASS0jXTuc4kuivYtJPNzSQDzuCwk3cV7npPVxXiiffDJctTHlOvw4VxI0dRLlglDXNY1sjS14a1uon3GkmxJ8hf4dtrj90Wq/Zi7TrMudFWs5ejGmrDHtIP1o3sfuO7Ht9NufJbjg3E3vfhnIcS28T7aS/T8TXAbB9rHa1/e2Gkry3hmizCqbDtKx7Jg2+lkscrSCx3lq1RyEO5i7QdtlsNXtDQ6M6XNdqYSCCyVhIs4cxvdrh0LgvnbtE265pn4bqZzGXpK97m3sXD5ErzdfVzNvZ8o+T3L1fDawV8TJGi1wQ4Hmx7TZ7D3DgR9ypXW1fij/rlWqjPy47xqZ8xvK57jawLySbXO2/luVj4Sra+OXRQAyM1ftGSfuG35ku+ofP3dz0K6Rxbw3HxedssxJa2NrNA21EOcbudzt73lb5rb01MykaGRtaxo5BrQAPuC9Sv8VtxZ0iiKpn4n2j/P78s8enq2znDOIktbqADrDUGuLgHW3AJAuPuCyRF4TWIiICIiAiIgIiICIiAiIgIiICIiAiIgIiICIiAiIgIiICIiAiIgIiICIiAiIgIiIC8745pM1NlHxQPbIDy/Zk6ZQe2hznW6tb0W7rqyPh8b5ZntjYwXc5xsAP+bLj3jX6Qn8aa+Cl1RU7g5sjnDTLM3kf7Nlr7fEdr23arUVTTVFUfCJjMYbJF4qk8TTtFjoeByc+Mhx7+6Rf0CwquOT1QILwwH+iaWEjpqJJH3WXtz+I2cZ8snCp7/wtxyKj4nFCXbyxSROtu1spLHxNefIkNkAH8Q6i/seP0GHVUx+QvUNH12NH7wfxgD72i3k23B+FRkz0zYx7xqIdFh/1DK3SfnqsV3/xOJJIRHExzzLI1jgOQZYuOs+TDpDD2cV49+71rmvGGqinWMNVRVbuHPc9jdbJLGRgIDtQFhIwnYnSGgg2vYbix1elo6tlawPicHNPYggjYtIO7XA7EHcHZc3ndNUWhmdG6z2xye7pimJY6GaKQb6WmQPeCLkBrjuGEH2PhHh3skZe4TNe+zHtldf905zQ/wCZFidyOQGwC5LN8iIgIiICIiAiwzN+038QTM37TfxBTiRmiwzN+038QTM37TfxBMSM0WGZv2m/iCZm/ab+IJiRmiwyt6j1CZW9R6hMSM0WGVvUeoTK3qPUJiRmiwyt6j1CZW9R6hMSM0WGVvUeoTK3qPUJiRmiwyt6j1CZW9R6hMSM0WGVvUeoTK3qPUJiRmiwyt6j1CZW9R6hMSM0WGVvUeoTK3qPUJiRmiwyt6j1C+5B1HqmJGSLHWOo9U1jqPVRgZIsdY6j1TWOo9UwMkWOsdR6prHUeqYGSLHWOo9U1jqPVMDJFjrHUeqax1HqmBktV4k4/F4cgM05PPTG1ti+WQgkMYD57E9AASdgtnrHUeq539M9Nkp6SYG+Od0ZAO2mRhOo/fE0f3kwOfeJ/Es3iSTJUENYwkxRtcccW3Pf4nWv7x6m1gbLRtbl3dy5tB/Inv8A5L7M3U0235G3WxBI/ksmODxcf87IMl9jYZXNa0Oc5xDWta0uc5x5Na0bk/JYu7Ls30Z8KoY4BVUut8jtTJHz6c0ZHxRaW7MG4Pu3uNJJOxQS/R74DPDHMq6wDMBeKIEEQlwsXPI2c+xI22FzudiOhrHWOo9V91DqPVBr/wBCQF0riwHK5r33JI1NLnCw8t3vJtz1OvzWxXzUOo9U1DqPVB9RfNQ6j1TUOo9UH1F81DqPVNQ6j1QfUXzUOo9U1DqPVBzLD2TD2V+JMS+k6MOqDD2TD2V+JMSdDVBh7Jh7K/EmJOhqgwdkwdlfiTEnQ1QYOyYOyvxJiToaoMHZMHZX4kxJ0NUGDsmDsr8SYk6GqDB2TB2V+JMSdDVBg7Jg7K/EmJOhqgwdkwdlfiTEnQ1QYOyYOyvxJiToaoMHZMHZX4kxJ0NUGDsmDsr8SYk6GqDB2TB2V+JMSdDVBg7Jg7K/EmJOhqgwdkwdlfiTEnQ1QYOyYOyvxJiToaoMHZanxTS66SUjm0sfy8mvBd/66lsHcdp2k3c7SHFrpMEmAEGxvPbTa9wTewO11bxGi9rhmj/pIns/E0j+a5V3IuUTTE5+FopxMS5QraXhRqaeaeO5dHMRI0b6oxFGdQHUXPzF+gUDHawD1APqvZ/R67U2pZ0dG/8AEC3/AOa8f09NNdes/LTXMxGYeN5rY8B4iOGygv8A3b7Nlvyb9mT7rm/YnoFX4s4N+iZQ5gtFKSWdGSc3R/LmR2uPqrSKuarNzx7wnxVDqGDsmDt+S0Xg/jjXtbTTOs9vuwl3J7Pqsv8AaHLfmLczdesxL3LfqIrpzDJNGJwgwdvyTB2/JX4kxK/VGqDB2/JMHb8lfiTEnU1QYO35Jg7fkr8SYk6mqDB2/JfoyHbkq8SzbFsom4arMSYldiTEsPR2whxJiV2JMSdDCHEmJXYkxJ0MIcSYldiTEnQwhxJiV2JMSdDCHEmJXYkxJ0MIcSYldiTEnQwhxJiV2JMSdDCHEmJXYkxJ0MIcSYldiTEnQwhxJiV2JMSdDCHEmJXYkxJ0MIcSYldiTEnQwhxJiV2JMSdDCHEmJXYkxJ0MIcSYldiTEnQwhxLV+IakUsRY0PdLM18cLYwNerSbvu4gNa24JJIHIcyAYa7jFdwuSTNBG6MPdjLYZNJZc6SZWlwb7tviaN79lqK7xN7ZLTVDIXO0MmieIp2SNMcpjcXMc7TdwdE3bzBO+wvaqm7NEzRGfp5/RETTnz4UUvF4o4BDjfkjY2F1O2FxIeGD9lcDTosR719NiDdbjwpJqpIo5NQkpmRwVGsi4kZG27tXm0ghwPQ9bgeWh8ROpJqgtp6h8Ur2yDeJrxJoaxw0l27LMabkg3J2tZeA8WUlZ4iqXzGAsadLWNysNmtFhffc8z96yWrV+3OYoq+0ulVVE/MP14pxyGmqp42OD42zPDJI/eYWaiW262Fhtcbbbbr130d1oNWAxwc2aNzTbcFzAXtP3WeP7y5n+q1X/Qn/AMjP9V7r6Kab9XJqiWtjcCWMbCWtbI4G7tRBB22NvvUW/T34ridKo/tKZrox7w6rxThTOKQvhkvZw5i12uG7XNv5g2K4p4ilfwHUJGP1CR8TSY3MY50ZsXNJ5jkdvIjqujeMfF0vs4HC2uzOkAcZImjRHpddzdRtq1aOd+Z2XJeMUPEuNuDqrLKRfTrmYQ29r6W3s3kOXRdb9m7V7UVZ+kq0V0x8wgb4jkJ99sbmnmLEbfPdd1+jziB4zw6nlOrUNcbtTtR9x5A948/d0rknAfCgi1GtYHF40wtE5BD+ZOlgu91hYAEcyum8I8P1k8McLCaSBjQGNsYQBzuImHW65JuJHAk3U2fT3Lc7V/y/X3+3uiquKvEeXssSYl+9DReyRRR6nvxxsZqebvfpaBqcfMm1yv3xLp0RhDiTErsSYk6GEOJMSuxJiToYQ4lk2JWYlkIlE3DC3EmJXYkxLD0dtUOJMSuxJiToaocSYldiTEnQ1Q4kxK7EmJOhqhxJiV2JMSdDVDiTErsSYk6GqHEmJXYkxJ0NUOJMSuxJiToaocSYldiTEnQ1Q4kxK7EmJOhqhxJiV2JMSdDVDiTErsSYk6GqHEmJXYkxJ0NUOJMSuxJiToaocSYldiTEnQ1Q4kxK7EmJOhqhxLXcQ8OU/EiTLCwuOxe0Fklv7Rlnfmt/iTEkXceYNXEfEvBzxSSWDgzTF7NNjqKiatkMbpQ33qeNjtVyC5tztuLL0fhfg1HxwTsfBPBPTvayoiPEJ36S5upj2uDveY4XsduRWu8TcH/Qz6iGsppamklrnVtK+CeNj2yyEudFI1zmHZxdY7ghw8+Xr/A3CJxJWV1WwRPqzC2KISNeY6eFrtBe5uxe4vcTa9hbuFaPVXc/8p+8o50/kx/UWj+xN/jaj/cn6i0f2Jv8bUf7l6/EmJX/AIu5/wCp+8o50/k8LxbwtQcIgmqJ2zNjiYXvPtlQTYeQGvcnYDuV4L9F1FPK+slpXmjx6vZG8ReauKOwvNfbU6wc7Tq87eS694x4B+sVDU0ocGOkYMbjyEjHtfGT21Mbftdc4cZp6qXHQPbxKSn9me51XF7MxtxeS4eSWiwdYNubWVKvVXfiqfvKYt0/k974e4ZTQxRzUbGaZY2PbJu6R8bhqbqkddx2PInZbXEsfDvBxwWkpaYO1YII4i61tRa0Aut5XNythiVesz5lOqHEmJXYkxJ0NUOJMSuxJiToaocSYldiTEnQ1Q4l9xK3EmNOhq//2Q=="/>
          <p:cNvSpPr>
            <a:spLocks noChangeAspect="1" noChangeArrowheads="1"/>
          </p:cNvSpPr>
          <p:nvPr/>
        </p:nvSpPr>
        <p:spPr bwMode="auto">
          <a:xfrm>
            <a:off x="155575" y="-579438"/>
            <a:ext cx="376237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7"/>
          <a:stretch>
            <a:fillRect/>
          </a:stretch>
        </p:blipFill>
        <p:spPr>
          <a:xfrm>
            <a:off x="4860032" y="4581128"/>
            <a:ext cx="3762375" cy="1209675"/>
          </a:xfrm>
          <a:prstGeom prst="rect">
            <a:avLst/>
          </a:prstGeom>
        </p:spPr>
      </p:pic>
      <p:pic>
        <p:nvPicPr>
          <p:cNvPr id="2054" name="Picture 6" descr="http://www.arcadiastreet.com/cgvistas/spacexp/images/nhorizons_over_pluto_128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4365104"/>
            <a:ext cx="2616225" cy="18668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rot="16748955">
            <a:off x="1583779" y="4908819"/>
            <a:ext cx="698636" cy="746555"/>
            <a:chOff x="1504119" y="4715437"/>
            <a:chExt cx="698636" cy="746555"/>
          </a:xfrm>
        </p:grpSpPr>
        <p:sp>
          <p:nvSpPr>
            <p:cNvPr id="9" name="Arc 8"/>
            <p:cNvSpPr/>
            <p:nvPr/>
          </p:nvSpPr>
          <p:spPr>
            <a:xfrm>
              <a:off x="1691680" y="4941168"/>
              <a:ext cx="288032" cy="360040"/>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rc 10"/>
            <p:cNvSpPr/>
            <p:nvPr/>
          </p:nvSpPr>
          <p:spPr>
            <a:xfrm>
              <a:off x="1691680" y="4869160"/>
              <a:ext cx="351656" cy="512440"/>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rc 11"/>
            <p:cNvSpPr/>
            <p:nvPr/>
          </p:nvSpPr>
          <p:spPr>
            <a:xfrm>
              <a:off x="1632732" y="4797152"/>
              <a:ext cx="495672" cy="664840"/>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rc 12"/>
            <p:cNvSpPr/>
            <p:nvPr/>
          </p:nvSpPr>
          <p:spPr>
            <a:xfrm rot="478755">
              <a:off x="1504119" y="4715437"/>
              <a:ext cx="698636" cy="745232"/>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Straight Arrow Connector 14"/>
          <p:cNvCxnSpPr/>
          <p:nvPr/>
        </p:nvCxnSpPr>
        <p:spPr>
          <a:xfrm>
            <a:off x="2123728" y="5661248"/>
            <a:ext cx="288032" cy="50405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5271"/>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691680" y="476672"/>
                <a:ext cx="6120680"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sk-SK"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800" b="1" i="0" u="none" strike="noStrike" kern="1200" cap="none" spc="0" normalizeH="0" baseline="0" noProof="0" dirty="0">
                    <a:ln>
                      <a:noFill/>
                    </a:ln>
                    <a:solidFill>
                      <a:prstClr val="black"/>
                    </a:solidFill>
                    <a:effectLst/>
                    <a:uLnTx/>
                    <a:uFillTx/>
                    <a:latin typeface="Calibri"/>
                    <a:ea typeface="+mn-ea"/>
                    <a:cs typeface="+mn-cs"/>
                  </a:rPr>
                  <a:t>pre fotón: Einsteinov vagón</a:t>
                </a:r>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91680" y="476672"/>
                <a:ext cx="6120680" cy="595932"/>
              </a:xfrm>
              <a:prstGeom prst="rect">
                <a:avLst/>
              </a:prstGeom>
              <a:blipFill>
                <a:blip r:embed="rId4"/>
                <a:stretch>
                  <a:fillRect b="-28571"/>
                </a:stretch>
              </a:blipFill>
            </p:spPr>
            <p:txBody>
              <a:bodyPr/>
              <a:lstStyle/>
              <a:p>
                <a:r>
                  <a:rPr lang="sk-SK">
                    <a:noFill/>
                  </a:rPr>
                  <a:t> </a:t>
                </a:r>
              </a:p>
            </p:txBody>
          </p:sp>
        </mc:Fallback>
      </mc:AlternateContent>
      <p:sp>
        <p:nvSpPr>
          <p:cNvPr id="4" name="Rectangle 3"/>
          <p:cNvSpPr/>
          <p:nvPr/>
        </p:nvSpPr>
        <p:spPr>
          <a:xfrm>
            <a:off x="2843808" y="1340768"/>
            <a:ext cx="4248472"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3131840" y="2564904"/>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p:cNvSpPr/>
          <p:nvPr/>
        </p:nvSpPr>
        <p:spPr>
          <a:xfrm>
            <a:off x="6444208" y="2564904"/>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Arc 6"/>
          <p:cNvSpPr/>
          <p:nvPr/>
        </p:nvSpPr>
        <p:spPr>
          <a:xfrm rot="13567221">
            <a:off x="3012611" y="1748029"/>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p:cNvSpPr/>
          <p:nvPr/>
        </p:nvSpPr>
        <p:spPr>
          <a:xfrm>
            <a:off x="2843808" y="1988840"/>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c 9"/>
          <p:cNvSpPr/>
          <p:nvPr/>
        </p:nvSpPr>
        <p:spPr>
          <a:xfrm rot="8032779" flipH="1">
            <a:off x="6370860" y="1748029"/>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flipH="1">
            <a:off x="6948264" y="1988840"/>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rotWithShape="1">
          <a:blip r:embed="rId5"/>
          <a:srcRect b="35451"/>
          <a:stretch/>
        </p:blipFill>
        <p:spPr>
          <a:xfrm rot="167723">
            <a:off x="2915816" y="1628800"/>
            <a:ext cx="804742" cy="523393"/>
          </a:xfrm>
          <a:prstGeom prst="rect">
            <a:avLst/>
          </a:prstGeom>
        </p:spPr>
      </p:pic>
      <p:sp>
        <p:nvSpPr>
          <p:cNvPr id="17" name="Rectangle 16"/>
          <p:cNvSpPr/>
          <p:nvPr/>
        </p:nvSpPr>
        <p:spPr>
          <a:xfrm>
            <a:off x="2339752" y="2996952"/>
            <a:ext cx="4248472"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2627784" y="4221088"/>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5940152" y="4221088"/>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Arc 19"/>
          <p:cNvSpPr/>
          <p:nvPr/>
        </p:nvSpPr>
        <p:spPr>
          <a:xfrm rot="13567221">
            <a:off x="2508555" y="3404213"/>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20"/>
          <p:cNvSpPr/>
          <p:nvPr/>
        </p:nvSpPr>
        <p:spPr>
          <a:xfrm>
            <a:off x="2339752" y="3645024"/>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Arc 21"/>
          <p:cNvSpPr/>
          <p:nvPr/>
        </p:nvSpPr>
        <p:spPr>
          <a:xfrm rot="8032779" flipH="1">
            <a:off x="5866804" y="3404213"/>
            <a:ext cx="576064" cy="57606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2"/>
          <p:cNvSpPr/>
          <p:nvPr/>
        </p:nvSpPr>
        <p:spPr>
          <a:xfrm flipH="1">
            <a:off x="6444208" y="3645024"/>
            <a:ext cx="144016" cy="45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rotWithShape="1">
          <a:blip r:embed="rId5"/>
          <a:srcRect b="35451"/>
          <a:stretch/>
        </p:blipFill>
        <p:spPr>
          <a:xfrm rot="167723">
            <a:off x="5736412" y="3304297"/>
            <a:ext cx="804742" cy="523393"/>
          </a:xfrm>
          <a:prstGeom prst="rect">
            <a:avLst/>
          </a:prstGeom>
        </p:spPr>
      </p:pic>
      <p:cxnSp>
        <p:nvCxnSpPr>
          <p:cNvPr id="25" name="Straight Connector 24"/>
          <p:cNvCxnSpPr/>
          <p:nvPr/>
        </p:nvCxnSpPr>
        <p:spPr>
          <a:xfrm>
            <a:off x="1331640" y="2852936"/>
            <a:ext cx="65527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31640" y="4509120"/>
            <a:ext cx="65527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1520" y="4725144"/>
            <a:ext cx="864096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Anténa vyžiari fotón, vagón získa hybnosť v opačnom smere a začne sa pohybovať. Keď protiľahlá anténa pohltí fotón, vagón získa hybnosť v smere letu fotónu, presne opačnú ako predtým a teda sa zastaví. Ťažisko celého systému „vagón plus fotón“ sa nesmie pohnúť, ale ťažisko vagóna sa posunulo, preto prenosom fotónu muselo dôjsť k prenosu hmotnosti.</a:t>
            </a:r>
          </a:p>
        </p:txBody>
      </p:sp>
    </p:spTree>
    <p:extLst>
      <p:ext uri="{BB962C8B-B14F-4D97-AF65-F5344CB8AC3E}">
        <p14:creationId xmlns:p14="http://schemas.microsoft.com/office/powerpoint/2010/main" val="148211781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691680" y="476672"/>
                <a:ext cx="6120680"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sk-SK"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800" b="1" i="0" u="none" strike="noStrike" kern="1200" cap="none" spc="0" normalizeH="0" baseline="0" noProof="0" dirty="0">
                    <a:ln>
                      <a:noFill/>
                    </a:ln>
                    <a:solidFill>
                      <a:prstClr val="black"/>
                    </a:solidFill>
                    <a:effectLst/>
                    <a:uLnTx/>
                    <a:uFillTx/>
                    <a:latin typeface="Calibri"/>
                    <a:ea typeface="+mn-ea"/>
                    <a:cs typeface="+mn-cs"/>
                  </a:rPr>
                  <a:t>pre fotón: Einsteinov vagón</a:t>
                </a:r>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91680" y="476672"/>
                <a:ext cx="6120680" cy="595932"/>
              </a:xfrm>
              <a:prstGeom prst="rect">
                <a:avLst/>
              </a:prstGeom>
              <a:blipFill>
                <a:blip r:embed="rId9"/>
                <a:stretch>
                  <a:fillRect b="-28571"/>
                </a:stretch>
              </a:blipFill>
            </p:spPr>
            <p:txBody>
              <a:bodyPr/>
              <a:lstStyle/>
              <a:p>
                <a:r>
                  <a:rPr lang="sk-SK">
                    <a:noFill/>
                  </a:rPr>
                  <a:t> </a:t>
                </a:r>
              </a:p>
            </p:txBody>
          </p:sp>
        </mc:Fallback>
      </mc:AlternateContent>
      <p:pic>
        <p:nvPicPr>
          <p:cNvPr id="9" name="Picture 8"/>
          <p:cNvPicPr>
            <a:picLocks noChangeAspect="1"/>
          </p:cNvPicPr>
          <p:nvPr/>
        </p:nvPicPr>
        <p:blipFill>
          <a:blip r:embed="rId10"/>
          <a:stretch>
            <a:fillRect/>
          </a:stretch>
        </p:blipFill>
        <p:spPr>
          <a:xfrm>
            <a:off x="2915816" y="1196752"/>
            <a:ext cx="2990878" cy="1459371"/>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51520" y="2996952"/>
                <a:ext cx="849694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Vagón má dĺžku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Fotón má hybnosť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letí dobu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Vagón získa hybnosť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Ťažisko vagóna sa posunie o vzdialenosť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Fotón sa posunie 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Aby sa celkové ťažisko neposunulo, musí mať fotón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tyakú</a:t>
                </a:r>
                <a:r>
                  <a:rPr kumimoji="0" lang="sk-SK" sz="2000" b="0" i="0" u="none" strike="noStrike" kern="1200" cap="none" spc="0" normalizeH="0" baseline="0" noProof="0" dirty="0">
                    <a:ln>
                      <a:noFill/>
                    </a:ln>
                    <a:solidFill>
                      <a:prstClr val="black"/>
                    </a:solidFill>
                    <a:effectLst/>
                    <a:uLnTx/>
                    <a:uFillTx/>
                    <a:latin typeface="Calibri"/>
                    <a:ea typeface="+mn-ea"/>
                    <a:cs typeface="+mn-cs"/>
                  </a:rPr>
                  <a:t> aby platilo</a:t>
                </a:r>
              </a:p>
            </p:txBody>
          </p:sp>
        </mc:Choice>
        <mc:Fallback xmlns="">
          <p:sp>
            <p:nvSpPr>
              <p:cNvPr id="12" name="TextBox 11"/>
              <p:cNvSpPr txBox="1">
                <a:spLocks noRot="1" noChangeAspect="1" noMove="1" noResize="1" noEditPoints="1" noAdjustHandles="1" noChangeArrowheads="1" noChangeShapeType="1" noTextEdit="1"/>
              </p:cNvSpPr>
              <p:nvPr/>
            </p:nvSpPr>
            <p:spPr>
              <a:xfrm>
                <a:off x="251520" y="2996952"/>
                <a:ext cx="8496944" cy="1938992"/>
              </a:xfrm>
              <a:prstGeom prst="rect">
                <a:avLst/>
              </a:prstGeom>
              <a:blipFill>
                <a:blip r:embed="rId11"/>
                <a:stretch>
                  <a:fillRect l="-717" t="-1887" b="-4717"/>
                </a:stretch>
              </a:blipFill>
            </p:spPr>
            <p:txBody>
              <a:bodyPr/>
              <a:lstStyle/>
              <a:p>
                <a:r>
                  <a:rPr lang="sk-SK">
                    <a:noFill/>
                  </a:rPr>
                  <a:t> </a:t>
                </a:r>
              </a:p>
            </p:txBody>
          </p:sp>
        </mc:Fallback>
      </mc:AlternateContent>
      <p:pic>
        <p:nvPicPr>
          <p:cNvPr id="13" name="Picture 1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575530" y="3414934"/>
            <a:ext cx="771525" cy="202311"/>
          </a:xfrm>
          <a:prstGeom prst="rect">
            <a:avLst/>
          </a:prstGeom>
        </p:spPr>
      </p:pic>
      <p:pic>
        <p:nvPicPr>
          <p:cNvPr id="15" name="Picture 1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716016" y="3573016"/>
            <a:ext cx="456057" cy="468059"/>
          </a:xfrm>
          <a:prstGeom prst="rect">
            <a:avLst/>
          </a:prstGeom>
        </p:spPr>
      </p:pic>
      <p:pic>
        <p:nvPicPr>
          <p:cNvPr id="16" name="Picture 1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635896" y="4797152"/>
            <a:ext cx="1400747" cy="468059"/>
          </a:xfrm>
          <a:prstGeom prst="rect">
            <a:avLst/>
          </a:prstGeom>
        </p:spPr>
      </p:pic>
      <p:pic>
        <p:nvPicPr>
          <p:cNvPr id="48" name="Picture 4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707904" y="5373216"/>
            <a:ext cx="1200150" cy="468059"/>
          </a:xfrm>
          <a:prstGeom prst="rect">
            <a:avLst/>
          </a:prstGeom>
        </p:spPr>
      </p:pic>
      <p:pic>
        <p:nvPicPr>
          <p:cNvPr id="49" name="Picture 48"/>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143375" y="6093296"/>
            <a:ext cx="857250" cy="202311"/>
          </a:xfrm>
          <a:prstGeom prst="rect">
            <a:avLst/>
          </a:prstGeom>
        </p:spPr>
      </p:pic>
      <p:sp>
        <p:nvSpPr>
          <p:cNvPr id="50" name="Rectangle 49"/>
          <p:cNvSpPr/>
          <p:nvPr/>
        </p:nvSpPr>
        <p:spPr>
          <a:xfrm>
            <a:off x="3995936" y="5949280"/>
            <a:ext cx="115212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5097170"/>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100" name="Picture 4" descr="https://teachers.web.cern.ch/teachers/archiv/HST2002/Bubblech/mbitu/ELECTRON-POSITR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2656"/>
            <a:ext cx="3960440" cy="5436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43808" y="6021288"/>
            <a:ext cx="32403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Snímka z bublinovej komory</a:t>
            </a:r>
          </a:p>
        </p:txBody>
      </p:sp>
    </p:spTree>
    <p:extLst>
      <p:ext uri="{BB962C8B-B14F-4D97-AF65-F5344CB8AC3E}">
        <p14:creationId xmlns:p14="http://schemas.microsoft.com/office/powerpoint/2010/main" val="688071015"/>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100" name="Picture 4" descr="https://teachers.web.cern.ch/teachers/archiv/HST2002/Bubblech/mbitu/ELECTRON-POSITR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2656"/>
            <a:ext cx="3960440" cy="5436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5877272"/>
            <a:ext cx="66967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Snímka z bublinovej komory, vytvorenie páru elektrón pozitrón</a:t>
            </a:r>
          </a:p>
        </p:txBody>
      </p:sp>
      <p:sp>
        <p:nvSpPr>
          <p:cNvPr id="4" name="Oval 3"/>
          <p:cNvSpPr/>
          <p:nvPr/>
        </p:nvSpPr>
        <p:spPr>
          <a:xfrm>
            <a:off x="2267744" y="1052736"/>
            <a:ext cx="1008112" cy="1944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27584" y="2060848"/>
            <a:ext cx="1068134" cy="236601"/>
          </a:xfrm>
          <a:prstGeom prst="rect">
            <a:avLst/>
          </a:prstGeom>
        </p:spPr>
      </p:pic>
    </p:spTree>
    <p:extLst>
      <p:ext uri="{BB962C8B-B14F-4D97-AF65-F5344CB8AC3E}">
        <p14:creationId xmlns:p14="http://schemas.microsoft.com/office/powerpoint/2010/main" val="3951220245"/>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7544" y="620688"/>
            <a:ext cx="8064896"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Vzorce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Lorentzovej</a:t>
            </a:r>
            <a:r>
              <a:rPr kumimoji="0" lang="sk-SK" sz="2000" b="0" i="0" u="none" strike="noStrike" kern="1200" cap="none" spc="0" normalizeH="0" baseline="0" noProof="0" dirty="0">
                <a:ln>
                  <a:noFill/>
                </a:ln>
                <a:solidFill>
                  <a:prstClr val="white"/>
                </a:solidFill>
                <a:effectLst/>
                <a:uLnTx/>
                <a:uFillTx/>
                <a:latin typeface="Calibri"/>
                <a:ea typeface="+mn-ea"/>
                <a:cs typeface="+mn-cs"/>
              </a:rPr>
              <a:t> transformácie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Relativistický vzorec pre hybnosť častice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Einsteinov vzorec pre energiu častice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Prečo v teórii relativity nemôže pre relatívnu rýchlosť voči dvom rozličným súradnicovým sústavám platiť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Galileov</a:t>
            </a:r>
            <a:r>
              <a:rPr kumimoji="0" lang="sk-SK" sz="2000" b="0" i="0" u="none" strike="noStrike" kern="1200" cap="none" spc="0" normalizeH="0" baseline="0" noProof="0" dirty="0">
                <a:ln>
                  <a:noFill/>
                </a:ln>
                <a:solidFill>
                  <a:prstClr val="white"/>
                </a:solidFill>
                <a:effectLst/>
                <a:uLnTx/>
                <a:uFillTx/>
                <a:latin typeface="Calibri"/>
                <a:ea typeface="+mn-ea"/>
                <a:cs typeface="+mn-cs"/>
              </a:rPr>
              <a:t> vzorec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804248" y="1916834"/>
            <a:ext cx="1209524" cy="222857"/>
          </a:xfrm>
          <a:prstGeom prst="rect">
            <a:avLst/>
          </a:prstGeom>
        </p:spPr>
      </p:pic>
    </p:spTree>
    <p:extLst>
      <p:ext uri="{BB962C8B-B14F-4D97-AF65-F5344CB8AC3E}">
        <p14:creationId xmlns:p14="http://schemas.microsoft.com/office/powerpoint/2010/main" val="3560805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10;\frac {m_0c^2}{\sqrt{1-\frac{v^2}{c^2}}}&#10;-m_0c^2&#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mc^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gt;2m_ec^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w=w'+v&#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frac {m_0c^2}{\sqrt{1-\frac{v^2}{c^2}}}=mc^2&#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cos\varphi+y\sin\varphi&#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0=&#10;{m_0c^2}&#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x\sin\varphi+y\cos\varphi&#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osh \eta =\frac{1}{2}(\exp(\eta)+\exp(-\eta))&#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nh \eta =\frac{1}{2}(\exp(\eta)-\exp(-\eta))&#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osh^2\eta-\sinh^2\eta=1&#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cosh\eta-ct\sinh\eta&#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x\sinh\eta+ct\cosh\eta&#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c}=\frac{\sinh\eta}{\cosh\eta}=&#10;\frac{\exp(\eta)-\exp(-\eta)}{\exp(\eta)+\exp(-\eta)}=&#10;\frac{\exp(2\eta)-1}{\exp(2\eta)+1}&#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2\eta)(1-\frac{v}{c})=1+\frac{v}{c}&#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hbar\omega&#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frac{1}{2}\ln\frac{1+\frac{v}{c}}{1-\frac{v}{c}}&#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osh^2\eta-\sinh^2\eta=1&#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cosh\eta-ct\sinh\eta&#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x\sinh\eta+ct\cosh\eta&#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2-x^{\prime 2}&amp;=&#10;x^2\sinh^2\eta-2xct\sinh\eta\cosh\eta+(ct)^2\cosh^2\eta\\&#10;&amp;-x^2\cosh^2\eta+2xct\cosh\eta\sinh\eta-(ct)^2\sinh^2\eta\\&#10;&amp;=(ct)^2-x^2&#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2-x^{\prime 2}=(ct)^2-x^2&#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frac{w'+v}{1+\frac{vw'}{c^2}}&#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_0w'}{\sqrt{1-\frac{w^{\prime2}}{c^2}}}\;\;\;&#10;E'=\frac{m_0c^2}{\sqrt{1-\frac{w^{\prime2}}{c^2}}}&#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_0w}{\sqrt{1-\frac{w^{2}}{c^2}}}\;\;\;&#10;E=\frac{m_0c^2}{\sqrt{1-\frac{w^{2}}{c^2}}}&#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E^2}{c^2}-p^2=\frac{E^{\prime2}}{c^2}-p^{\prime 2}=(m_0c)^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cp&#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E'}{c}=\frac{E}{c}\cosh\eta-p\sinh \eta\;\;\;\;\;\;\;&#10;p'=-\frac{E}{c}\sinh\eta +p\cosh\eta&#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 = y \;\;\;\;\;\;\;z'=z&#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t)^2-x^2-y^2-z^2=(ct')^2-x^{\prime2}-y^{\prime2}-y^{\prime2}&#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E^2}{c^2}-{\vec p}^{\,2}= (m_0c)^2&#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p&#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M}\frac{L}{c}&#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p}{M}\frac{L}{c}=mL&#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p}{c}=\frac{E}{c^2}&#10;\end{align*}&#10;\end{document}&#10;"/>
  <p:tag name="IGUANATEXSIZE" val="1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995</TotalTime>
  <Words>965</Words>
  <Application>Microsoft Office PowerPoint</Application>
  <PresentationFormat>On-screen Show (4:3)</PresentationFormat>
  <Paragraphs>108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Times New Roman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45</cp:revision>
  <dcterms:created xsi:type="dcterms:W3CDTF">2018-03-19T12:25:00Z</dcterms:created>
  <dcterms:modified xsi:type="dcterms:W3CDTF">2019-05-15T10:24:25Z</dcterms:modified>
</cp:coreProperties>
</file>