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80" r:id="rId2"/>
    <p:sldId id="486" r:id="rId3"/>
    <p:sldId id="487" r:id="rId4"/>
    <p:sldId id="488" r:id="rId5"/>
    <p:sldId id="489" r:id="rId6"/>
    <p:sldId id="490" r:id="rId7"/>
    <p:sldId id="491" r:id="rId8"/>
    <p:sldId id="485" r:id="rId9"/>
    <p:sldId id="482" r:id="rId10"/>
    <p:sldId id="493" r:id="rId11"/>
    <p:sldId id="492" r:id="rId12"/>
    <p:sldId id="494" r:id="rId13"/>
    <p:sldId id="495" r:id="rId14"/>
    <p:sldId id="496" r:id="rId15"/>
    <p:sldId id="497" r:id="rId16"/>
    <p:sldId id="499" r:id="rId17"/>
    <p:sldId id="498"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530" r:id="rId49"/>
    <p:sldId id="531" r:id="rId50"/>
    <p:sldId id="48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FA6"/>
    <a:srgbClr val="FFFF99"/>
    <a:srgbClr val="4DA1ED"/>
    <a:srgbClr val="3399FF"/>
    <a:srgbClr val="7AB9F2"/>
    <a:srgbClr val="6CB1F0"/>
    <a:srgbClr val="3BBEFF"/>
    <a:srgbClr val="66CCFF"/>
    <a:srgbClr val="F5D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4" autoAdjust="0"/>
    <p:restoredTop sz="94660"/>
  </p:normalViewPr>
  <p:slideViewPr>
    <p:cSldViewPr snapToGrid="0" showGuides="1">
      <p:cViewPr varScale="1">
        <p:scale>
          <a:sx n="66" d="100"/>
          <a:sy n="66" d="100"/>
        </p:scale>
        <p:origin x="941" y="53"/>
      </p:cViewPr>
      <p:guideLst>
        <p:guide orient="horz" pos="2160"/>
        <p:guide pos="29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AD1ED-46B6-498D-B93C-EAEEEF7C18D4}" type="datetimeFigureOut">
              <a:rPr lang="en-US" smtClean="0"/>
              <a:t>4/16/2017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04DC2-54C0-441E-BA20-D90ACE8164DF}" type="slidenum">
              <a:rPr lang="en-US" smtClean="0"/>
              <a:t>‹#›</a:t>
            </a:fld>
            <a:endParaRPr lang="en-US"/>
          </a:p>
        </p:txBody>
      </p:sp>
    </p:spTree>
    <p:extLst>
      <p:ext uri="{BB962C8B-B14F-4D97-AF65-F5344CB8AC3E}">
        <p14:creationId xmlns:p14="http://schemas.microsoft.com/office/powerpoint/2010/main" val="263593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E79F39-03CA-416A-BDC1-6943DB14F678}" type="datetime1">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87771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DED55-180E-4227-ABC5-B9FC762570BF}" type="datetime1">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52620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28A2A-14CA-410E-B18D-33B125DBEB9F}" type="datetime1">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8826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1BFCC-DCD3-442D-8F2C-9BD2E83F9141}" type="datetime1">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72756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752384-6DA2-4AC7-BD52-458F356F0AC1}" type="datetime1">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791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39958E-708E-4D73-8E1B-FF423F173C98}" type="datetime1">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52880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8DF6F-60A2-42D0-89E6-4AA81E2040F9}" type="datetime1">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54251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9CFD41-5049-4C16-8696-0305C1EDFD06}" type="datetime1">
              <a:rPr lang="en-US" smtClean="0"/>
              <a:t>4/16/2017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6230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A503A-F837-4D56-9586-61E1BF9677DE}" type="datetime1">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46843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FEC99-8E4E-420C-B0D8-D129B38F1DD1}" type="datetime1">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92158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097FC-1ABF-4970-9873-E3CD708356D4}" type="datetime1">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39630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225B0-78AA-4F92-B9C4-EFEE0492BF52}" type="datetime1">
              <a:rPr lang="en-US" smtClean="0"/>
              <a:t>4/16/2017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91A1-080D-4B75-96DD-5F8CFE4971FF}" type="slidenum">
              <a:rPr lang="en-US" smtClean="0"/>
              <a:t>‹#›</a:t>
            </a:fld>
            <a:endParaRPr lang="en-US"/>
          </a:p>
        </p:txBody>
      </p:sp>
    </p:spTree>
    <p:extLst>
      <p:ext uri="{BB962C8B-B14F-4D97-AF65-F5344CB8AC3E}">
        <p14:creationId xmlns:p14="http://schemas.microsoft.com/office/powerpoint/2010/main" val="56698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4.tmp"/><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2.png"/><Relationship Id="rId5" Type="http://schemas.openxmlformats.org/officeDocument/2006/relationships/image" Target="../media/image31.tmp"/><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5.xml"/><Relationship Id="rId7" Type="http://schemas.openxmlformats.org/officeDocument/2006/relationships/image" Target="../media/image3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slideLayout" Target="../slideLayouts/slideLayout7.xml"/><Relationship Id="rId4" Type="http://schemas.openxmlformats.org/officeDocument/2006/relationships/tags" Target="../tags/tag16.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slideLayout" Target="../slideLayouts/slideLayout7.xml"/><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video" Target="NULL" TargetMode="External"/><Relationship Id="rId1" Type="http://schemas.openxmlformats.org/officeDocument/2006/relationships/tags" Target="../tags/tag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2" Type="http://schemas.microsoft.com/office/2007/relationships/media" Target="../media/media2.wmv"/><Relationship Id="rId1" Type="http://schemas.openxmlformats.org/officeDocument/2006/relationships/video" Target="NULL"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42.png"/><Relationship Id="rId26" Type="http://schemas.openxmlformats.org/officeDocument/2006/relationships/image" Target="../media/image49.png"/><Relationship Id="rId3" Type="http://schemas.openxmlformats.org/officeDocument/2006/relationships/tags" Target="../tags/tag22.xml"/><Relationship Id="rId21" Type="http://schemas.openxmlformats.org/officeDocument/2006/relationships/image" Target="../media/image1130.pn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39.png"/><Relationship Id="rId25" Type="http://schemas.openxmlformats.org/officeDocument/2006/relationships/image" Target="../media/image48.png"/><Relationship Id="rId2" Type="http://schemas.microsoft.com/office/2007/relationships/media" Target="../media/media2.wmv"/><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video" Target="NULL" TargetMode="Externa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47.png"/><Relationship Id="rId5" Type="http://schemas.microsoft.com/office/2007/relationships/media" Target="../media/media3.wmv"/><Relationship Id="rId15" Type="http://schemas.openxmlformats.org/officeDocument/2006/relationships/image" Target="../media/image40.png"/><Relationship Id="rId23" Type="http://schemas.openxmlformats.org/officeDocument/2006/relationships/image" Target="../media/image46.png"/><Relationship Id="rId28" Type="http://schemas.openxmlformats.org/officeDocument/2006/relationships/image" Target="../media/image1200.png"/><Relationship Id="rId10" Type="http://schemas.openxmlformats.org/officeDocument/2006/relationships/tags" Target="../tags/tag27.xml"/><Relationship Id="rId19" Type="http://schemas.openxmlformats.org/officeDocument/2006/relationships/image" Target="../media/image43.png"/><Relationship Id="rId4" Type="http://schemas.microsoft.com/office/2007/relationships/media" Target="../media/media1.wmv"/><Relationship Id="rId9" Type="http://schemas.openxmlformats.org/officeDocument/2006/relationships/tags" Target="../tags/tag26.xml"/><Relationship Id="rId14" Type="http://schemas.openxmlformats.org/officeDocument/2006/relationships/slideLayout" Target="../slideLayouts/slideLayout7.xml"/><Relationship Id="rId22" Type="http://schemas.openxmlformats.org/officeDocument/2006/relationships/image" Target="../media/image45.png"/><Relationship Id="rId27"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4.wmv"/><Relationship Id="rId1" Type="http://schemas.openxmlformats.org/officeDocument/2006/relationships/video" Target="NULL" TargetMode="Externa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4.xml"/><Relationship Id="rId7" Type="http://schemas.openxmlformats.org/officeDocument/2006/relationships/image" Target="../media/image5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0.png"/><Relationship Id="rId5" Type="http://schemas.openxmlformats.org/officeDocument/2006/relationships/slideLayout" Target="../slideLayouts/slideLayout7.xml"/><Relationship Id="rId4" Type="http://schemas.openxmlformats.org/officeDocument/2006/relationships/tags" Target="../tags/tag35.xml"/><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5.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41.xml"/><Relationship Id="rId7" Type="http://schemas.openxmlformats.org/officeDocument/2006/relationships/image" Target="../media/image61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8.png"/><Relationship Id="rId5" Type="http://schemas.openxmlformats.org/officeDocument/2006/relationships/slideLayout" Target="../slideLayouts/slideLayout7.xml"/><Relationship Id="rId10" Type="http://schemas.openxmlformats.org/officeDocument/2006/relationships/image" Target="../media/image61.png"/><Relationship Id="rId4" Type="http://schemas.openxmlformats.org/officeDocument/2006/relationships/tags" Target="../tags/tag42.xml"/><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45.xml"/><Relationship Id="rId7" Type="http://schemas.openxmlformats.org/officeDocument/2006/relationships/image" Target="../media/image60.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5" Type="http://schemas.openxmlformats.org/officeDocument/2006/relationships/tags" Target="../tags/tag47.xml"/><Relationship Id="rId10" Type="http://schemas.openxmlformats.org/officeDocument/2006/relationships/image" Target="../media/image63.png"/><Relationship Id="rId4" Type="http://schemas.openxmlformats.org/officeDocument/2006/relationships/tags" Target="../tags/tag46.xml"/><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7.png"/><Relationship Id="rId3" Type="http://schemas.openxmlformats.org/officeDocument/2006/relationships/tags" Target="../tags/tag50.xml"/><Relationship Id="rId7" Type="http://schemas.openxmlformats.org/officeDocument/2006/relationships/slideLayout" Target="../slideLayouts/slideLayout7.xml"/><Relationship Id="rId12" Type="http://schemas.openxmlformats.org/officeDocument/2006/relationships/image" Target="../media/image6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65.png"/><Relationship Id="rId5" Type="http://schemas.openxmlformats.org/officeDocument/2006/relationships/tags" Target="../tags/tag52.xml"/><Relationship Id="rId10" Type="http://schemas.openxmlformats.org/officeDocument/2006/relationships/image" Target="../media/image64.png"/><Relationship Id="rId4" Type="http://schemas.openxmlformats.org/officeDocument/2006/relationships/tags" Target="../tags/tag51.xml"/><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png"/><Relationship Id="rId3" Type="http://schemas.openxmlformats.org/officeDocument/2006/relationships/tags" Target="../tags/tag56.xml"/><Relationship Id="rId7" Type="http://schemas.openxmlformats.org/officeDocument/2006/relationships/slideLayout" Target="../slideLayouts/slideLayout7.xml"/><Relationship Id="rId12" Type="http://schemas.openxmlformats.org/officeDocument/2006/relationships/image" Target="../media/image71.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70.png"/><Relationship Id="rId5" Type="http://schemas.openxmlformats.org/officeDocument/2006/relationships/tags" Target="../tags/tag58.xml"/><Relationship Id="rId10" Type="http://schemas.openxmlformats.org/officeDocument/2006/relationships/image" Target="../media/image52.png"/><Relationship Id="rId4" Type="http://schemas.openxmlformats.org/officeDocument/2006/relationships/tags" Target="../tags/tag57.xml"/><Relationship Id="rId9" Type="http://schemas.openxmlformats.org/officeDocument/2006/relationships/image" Target="../media/image69.png"/></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tags" Target="../tags/tag62.xml"/><Relationship Id="rId7" Type="http://schemas.openxmlformats.org/officeDocument/2006/relationships/slideLayout" Target="../slideLayouts/slideLayout7.xml"/><Relationship Id="rId12" Type="http://schemas.openxmlformats.org/officeDocument/2006/relationships/image" Target="../media/image7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76.png"/><Relationship Id="rId5" Type="http://schemas.openxmlformats.org/officeDocument/2006/relationships/tags" Target="../tags/tag64.xml"/><Relationship Id="rId10" Type="http://schemas.openxmlformats.org/officeDocument/2006/relationships/image" Target="../media/image75.png"/><Relationship Id="rId4" Type="http://schemas.openxmlformats.org/officeDocument/2006/relationships/tags" Target="../tags/tag63.xml"/><Relationship Id="rId9"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70.xml"/><Relationship Id="rId7" Type="http://schemas.openxmlformats.org/officeDocument/2006/relationships/image" Target="../media/image8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81.png"/><Relationship Id="rId5" Type="http://schemas.openxmlformats.org/officeDocument/2006/relationships/slideLayout" Target="../slideLayouts/slideLayout7.xml"/><Relationship Id="rId4" Type="http://schemas.openxmlformats.org/officeDocument/2006/relationships/tags" Target="../tags/tag71.xml"/><Relationship Id="rId9"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8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88.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68.png"/><Relationship Id="rId5" Type="http://schemas.openxmlformats.org/officeDocument/2006/relationships/image" Target="../media/image87.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79.xml"/><Relationship Id="rId7" Type="http://schemas.openxmlformats.org/officeDocument/2006/relationships/image" Target="../media/image90.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89.png"/><Relationship Id="rId5" Type="http://schemas.openxmlformats.org/officeDocument/2006/relationships/slideLayout" Target="../slideLayouts/slideLayout7.xml"/><Relationship Id="rId4" Type="http://schemas.openxmlformats.org/officeDocument/2006/relationships/tags" Target="../tags/tag80.xml"/><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9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a:t>
            </a:fld>
            <a:endParaRPr lang="en-US"/>
          </a:p>
        </p:txBody>
      </p:sp>
      <p:sp>
        <p:nvSpPr>
          <p:cNvPr id="3" name="TextBox 2"/>
          <p:cNvSpPr txBox="1"/>
          <p:nvPr/>
        </p:nvSpPr>
        <p:spPr>
          <a:xfrm>
            <a:off x="723331" y="586854"/>
            <a:ext cx="7710985" cy="523220"/>
          </a:xfrm>
          <a:prstGeom prst="rect">
            <a:avLst/>
          </a:prstGeom>
          <a:noFill/>
        </p:spPr>
        <p:txBody>
          <a:bodyPr wrap="square" rtlCol="0">
            <a:spAutoFit/>
          </a:bodyPr>
          <a:lstStyle/>
          <a:p>
            <a:pPr algn="ctr"/>
            <a:r>
              <a:rPr lang="sk-SK" sz="2800" b="1" dirty="0"/>
              <a:t>Fyzika na prelome 19. a 20. storočia</a:t>
            </a:r>
            <a:endParaRPr lang="en-US" sz="2800" b="1" dirty="0"/>
          </a:p>
        </p:txBody>
      </p:sp>
      <p:sp>
        <p:nvSpPr>
          <p:cNvPr id="4" name="TextBox 3"/>
          <p:cNvSpPr txBox="1"/>
          <p:nvPr/>
        </p:nvSpPr>
        <p:spPr>
          <a:xfrm>
            <a:off x="600501" y="1828800"/>
            <a:ext cx="8147714" cy="4493538"/>
          </a:xfrm>
          <a:prstGeom prst="rect">
            <a:avLst/>
          </a:prstGeom>
          <a:noFill/>
        </p:spPr>
        <p:txBody>
          <a:bodyPr wrap="square" rtlCol="0">
            <a:spAutoFit/>
          </a:bodyPr>
          <a:lstStyle/>
          <a:p>
            <a:pPr marL="342900" indent="-342900">
              <a:buFont typeface="Arial" pitchFamily="34" charset="0"/>
              <a:buChar char="•"/>
            </a:pPr>
            <a:r>
              <a:rPr lang="sk-SK" sz="2200" dirty="0"/>
              <a:t>objavuje sa mikrosvet na úrovni nm</a:t>
            </a:r>
          </a:p>
          <a:p>
            <a:pPr marL="342900" indent="-342900">
              <a:buFont typeface="Arial" pitchFamily="34" charset="0"/>
              <a:buChar char="•"/>
            </a:pPr>
            <a:r>
              <a:rPr lang="sk-SK" sz="2200" dirty="0"/>
              <a:t>molekuly a atómy ako herci v termodynamike a štatistickej fyzike sa objavili okolo 1860 a definitívne sa tam usadili po Einsteinovej práci o </a:t>
            </a:r>
            <a:r>
              <a:rPr lang="sk-SK" sz="2200" dirty="0" err="1"/>
              <a:t>Brownovom</a:t>
            </a:r>
            <a:r>
              <a:rPr lang="sk-SK" sz="2200" dirty="0"/>
              <a:t> pohybe 1905</a:t>
            </a:r>
          </a:p>
          <a:p>
            <a:pPr marL="342900" indent="-342900">
              <a:buFont typeface="Arial" pitchFamily="34" charset="0"/>
              <a:buChar char="•"/>
            </a:pPr>
            <a:r>
              <a:rPr lang="sk-SK" sz="2200" dirty="0"/>
              <a:t>1897 objavený </a:t>
            </a:r>
            <a:r>
              <a:rPr lang="sk-SK" sz="2200" dirty="0" err="1"/>
              <a:t>elekrón</a:t>
            </a:r>
            <a:r>
              <a:rPr lang="sk-SK" sz="2200" dirty="0"/>
              <a:t> </a:t>
            </a:r>
            <a:r>
              <a:rPr lang="sk-SK" sz="2200" dirty="0" err="1"/>
              <a:t>J.J.Thomson</a:t>
            </a:r>
            <a:endParaRPr lang="sk-SK" sz="2200" dirty="0"/>
          </a:p>
          <a:p>
            <a:pPr marL="342900" indent="-342900">
              <a:buFont typeface="Arial" pitchFamily="34" charset="0"/>
              <a:buChar char="•"/>
            </a:pPr>
            <a:r>
              <a:rPr lang="sk-SK" sz="2200" dirty="0"/>
              <a:t>1912 </a:t>
            </a:r>
            <a:r>
              <a:rPr lang="sk-SK" sz="2200" dirty="0" err="1"/>
              <a:t>Rutherford</a:t>
            </a:r>
            <a:r>
              <a:rPr lang="sk-SK" sz="2200" dirty="0"/>
              <a:t> objavil atómové jadro, čo viedlo na planetárny model atómu</a:t>
            </a:r>
          </a:p>
          <a:p>
            <a:pPr marL="342900" indent="-342900">
              <a:buFont typeface="Arial" pitchFamily="34" charset="0"/>
              <a:buChar char="•"/>
            </a:pPr>
            <a:r>
              <a:rPr lang="sk-SK" sz="2200" dirty="0"/>
              <a:t>1842 </a:t>
            </a:r>
            <a:r>
              <a:rPr lang="sk-SK" sz="2200" dirty="0" err="1"/>
              <a:t>A.Comte</a:t>
            </a:r>
            <a:r>
              <a:rPr lang="sk-SK" sz="2200" dirty="0"/>
              <a:t>: nikdy nebudeme vedieť chemické zloženie planét a hviezd</a:t>
            </a:r>
          </a:p>
          <a:p>
            <a:pPr marL="342900" indent="-342900">
              <a:buFont typeface="Arial" pitchFamily="34" charset="0"/>
              <a:buChar char="•"/>
            </a:pPr>
            <a:r>
              <a:rPr lang="sk-SK" sz="2200" dirty="0"/>
              <a:t>okolo 1860 </a:t>
            </a:r>
            <a:r>
              <a:rPr lang="sk-SK" sz="2200" dirty="0" err="1"/>
              <a:t>Kirchhoff</a:t>
            </a:r>
            <a:r>
              <a:rPr lang="sk-SK" sz="2200" dirty="0"/>
              <a:t> zákony o spektrách plynov</a:t>
            </a:r>
            <a:r>
              <a:rPr lang="en-US" sz="2200" dirty="0"/>
              <a:t> a </a:t>
            </a:r>
            <a:r>
              <a:rPr lang="en-US" sz="2200" dirty="0" err="1"/>
              <a:t>hviezdy</a:t>
            </a:r>
            <a:r>
              <a:rPr lang="en-US" sz="2200" dirty="0"/>
              <a:t> </a:t>
            </a:r>
            <a:r>
              <a:rPr lang="en-US" sz="2200" dirty="0" err="1"/>
              <a:t>boli</a:t>
            </a:r>
            <a:r>
              <a:rPr lang="en-US" sz="2200" dirty="0"/>
              <a:t> </a:t>
            </a:r>
            <a:r>
              <a:rPr lang="sk-SK" sz="2200" dirty="0"/>
              <a:t>skúmateľné: 1868 </a:t>
            </a:r>
            <a:r>
              <a:rPr lang="sk-SK" sz="2200" dirty="0" err="1"/>
              <a:t>P.Janssen</a:t>
            </a:r>
            <a:r>
              <a:rPr lang="sk-SK" sz="2200" dirty="0"/>
              <a:t> objavil hélium na Slnku, ktoré až v roku 1895 bolo potvrdené na Zemi. </a:t>
            </a:r>
          </a:p>
          <a:p>
            <a:pPr marL="342900" indent="-342900">
              <a:buFont typeface="Arial" pitchFamily="34" charset="0"/>
              <a:buChar char="•"/>
            </a:pPr>
            <a:endParaRPr lang="sk-SK" sz="2200" dirty="0"/>
          </a:p>
        </p:txBody>
      </p:sp>
    </p:spTree>
    <p:extLst>
      <p:ext uri="{BB962C8B-B14F-4D97-AF65-F5344CB8AC3E}">
        <p14:creationId xmlns:p14="http://schemas.microsoft.com/office/powerpoint/2010/main" val="174149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10</a:t>
            </a:fld>
            <a:endParaRPr lang="en-US"/>
          </a:p>
        </p:txBody>
      </p:sp>
      <p:sp>
        <p:nvSpPr>
          <p:cNvPr id="3" name="TextBox 2"/>
          <p:cNvSpPr txBox="1"/>
          <p:nvPr/>
        </p:nvSpPr>
        <p:spPr>
          <a:xfrm>
            <a:off x="723331" y="213760"/>
            <a:ext cx="7533565" cy="523220"/>
          </a:xfrm>
          <a:prstGeom prst="rect">
            <a:avLst/>
          </a:prstGeom>
          <a:noFill/>
        </p:spPr>
        <p:txBody>
          <a:bodyPr wrap="square" rtlCol="0">
            <a:spAutoFit/>
          </a:bodyPr>
          <a:lstStyle/>
          <a:p>
            <a:pPr algn="ctr"/>
            <a:r>
              <a:rPr lang="sk-SK" sz="2800" b="1" dirty="0"/>
              <a:t>Záhadná diskrétnosť mikrosveta</a:t>
            </a:r>
            <a:endParaRPr lang="en-US" sz="2800" b="1" dirty="0"/>
          </a:p>
        </p:txBody>
      </p:sp>
      <p:sp>
        <p:nvSpPr>
          <p:cNvPr id="4" name="TextBox 3"/>
          <p:cNvSpPr txBox="1"/>
          <p:nvPr/>
        </p:nvSpPr>
        <p:spPr>
          <a:xfrm>
            <a:off x="723331" y="906647"/>
            <a:ext cx="7533565" cy="461665"/>
          </a:xfrm>
          <a:prstGeom prst="rect">
            <a:avLst/>
          </a:prstGeom>
          <a:noFill/>
        </p:spPr>
        <p:txBody>
          <a:bodyPr wrap="square" rtlCol="0">
            <a:spAutoFit/>
          </a:bodyPr>
          <a:lstStyle/>
          <a:p>
            <a:pPr algn="ctr"/>
            <a:r>
              <a:rPr lang="sk-SK" sz="2400" b="1" dirty="0"/>
              <a:t>Diskrétne spektrá atómov </a:t>
            </a:r>
            <a:endParaRPr lang="en-US" sz="2400" b="1" dirty="0"/>
          </a:p>
        </p:txBody>
      </p:sp>
      <p:pic>
        <p:nvPicPr>
          <p:cNvPr id="11" name="Picture 2" descr="https://encrypted-tbn3.gstatic.com/images?q=tbn:ANd9GcQuM-QNfX3htWvjwakQrtYBJJeiFoA5YMRKKg1tvV5Eb40OKMY8"/>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95638" y="1651379"/>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Helium spectra.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66432" y="3429000"/>
            <a:ext cx="7458075" cy="600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842" y="4572000"/>
            <a:ext cx="8475259" cy="1446550"/>
          </a:xfrm>
          <a:prstGeom prst="rect">
            <a:avLst/>
          </a:prstGeom>
          <a:noFill/>
        </p:spPr>
        <p:txBody>
          <a:bodyPr wrap="square" rtlCol="0">
            <a:spAutoFit/>
          </a:bodyPr>
          <a:lstStyle/>
          <a:p>
            <a:r>
              <a:rPr lang="sk-SK" sz="2200" dirty="0"/>
              <a:t>Ak atóm vyžiari svetlo, musí zmeniť svoj stav, lebo vyžiaril nejakú energiu, teda jeho energia po vyžiarení musí byť iná ako pred vyžiarením.</a:t>
            </a:r>
          </a:p>
          <a:p>
            <a:r>
              <a:rPr lang="sk-SK" sz="2200" dirty="0"/>
              <a:t>Ale prečo je frekvencia diskrétna. Čo to hovorí o stavoch atómov.</a:t>
            </a:r>
          </a:p>
          <a:p>
            <a:r>
              <a:rPr lang="sk-SK" sz="2200" dirty="0"/>
              <a:t>Odpoveď: Einstein v teórii </a:t>
            </a:r>
            <a:r>
              <a:rPr lang="sk-SK" sz="2200" dirty="0" err="1"/>
              <a:t>fotoefektu</a:t>
            </a:r>
            <a:r>
              <a:rPr lang="sk-SK" sz="2200" dirty="0"/>
              <a:t>.</a:t>
            </a:r>
            <a:endParaRPr lang="en-US" sz="2200" dirty="0"/>
          </a:p>
        </p:txBody>
      </p:sp>
    </p:spTree>
    <p:extLst>
      <p:ext uri="{BB962C8B-B14F-4D97-AF65-F5344CB8AC3E}">
        <p14:creationId xmlns:p14="http://schemas.microsoft.com/office/powerpoint/2010/main" val="16036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11</a:t>
            </a:fld>
            <a:endParaRPr lang="en-US"/>
          </a:p>
        </p:txBody>
      </p:sp>
      <p:sp>
        <p:nvSpPr>
          <p:cNvPr id="3" name="TextBox 2"/>
          <p:cNvSpPr txBox="1"/>
          <p:nvPr/>
        </p:nvSpPr>
        <p:spPr>
          <a:xfrm>
            <a:off x="1337481" y="423081"/>
            <a:ext cx="6537277" cy="461665"/>
          </a:xfrm>
          <a:prstGeom prst="rect">
            <a:avLst/>
          </a:prstGeom>
          <a:noFill/>
        </p:spPr>
        <p:txBody>
          <a:bodyPr wrap="square" rtlCol="0">
            <a:spAutoFit/>
          </a:bodyPr>
          <a:lstStyle/>
          <a:p>
            <a:pPr algn="ctr"/>
            <a:r>
              <a:rPr lang="sk-SK" sz="2400" b="1" dirty="0"/>
              <a:t>Einstein a </a:t>
            </a:r>
            <a:r>
              <a:rPr lang="sk-SK" sz="2400" b="1" dirty="0" err="1"/>
              <a:t>fotoefekt</a:t>
            </a:r>
            <a:endParaRPr lang="en-US" sz="2400" b="1" dirty="0"/>
          </a:p>
        </p:txBody>
      </p:sp>
      <p:pic>
        <p:nvPicPr>
          <p:cNvPr id="5122" name="Picture 2" descr="http://images.tutorvista.com/cms/images/39/photoelectric-eff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91" y="1154370"/>
            <a:ext cx="237172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TFTPjmsI-7SNjq6ZQ23i2JdnVSFbm6bQaO7IDSdaR2Hxzk_rvb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176" y="1044833"/>
            <a:ext cx="3267075" cy="1924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307" y="3043451"/>
            <a:ext cx="8611738" cy="2800767"/>
          </a:xfrm>
          <a:prstGeom prst="rect">
            <a:avLst/>
          </a:prstGeom>
          <a:noFill/>
        </p:spPr>
        <p:txBody>
          <a:bodyPr wrap="square" rtlCol="0">
            <a:spAutoFit/>
          </a:bodyPr>
          <a:lstStyle/>
          <a:p>
            <a:r>
              <a:rPr lang="sk-SK" sz="2200" dirty="0" err="1"/>
              <a:t>Fotoefekt</a:t>
            </a:r>
            <a:r>
              <a:rPr lang="sk-SK" sz="2200" dirty="0"/>
              <a:t>: dopadom svetla na </a:t>
            </a:r>
            <a:r>
              <a:rPr lang="sk-SK" sz="2200" b="1" dirty="0"/>
              <a:t>kov možno z neho vyraziť elektróny do okolitého priestoru  (vákua). Ak </a:t>
            </a:r>
            <a:r>
              <a:rPr lang="sk-SK" sz="2200" dirty="0"/>
              <a:t>je na blízku kladná elektróda, tá elektróny pritiahne, teda vákuom prechádza prúd. Pri opačnej polarite elektród prúd neprechádza. Ale ak je „</a:t>
            </a:r>
            <a:r>
              <a:rPr lang="sk-SK" sz="2200" dirty="0" err="1"/>
              <a:t>protinapätie</a:t>
            </a:r>
            <a:r>
              <a:rPr lang="sk-SK" sz="2200" dirty="0"/>
              <a:t>“ malé, nejaké elektróny prejdú, z čoho sa dá usúdiť, že boli nielen vytrhnuté z kovu ale dostali ešte aj nejakú rýchlosť (kinetickú energiu) takže treba vykonať nejakú prácu, aby nedoleteli. Môžem odmerať koľko „záporných voltov“ je treba aby nedoleteli a tým odmeriam energiu, s ktorou boli vystrelené.</a:t>
            </a:r>
            <a:endParaRPr lang="en-US" sz="2200" dirty="0"/>
          </a:p>
        </p:txBody>
      </p:sp>
    </p:spTree>
    <p:extLst>
      <p:ext uri="{BB962C8B-B14F-4D97-AF65-F5344CB8AC3E}">
        <p14:creationId xmlns:p14="http://schemas.microsoft.com/office/powerpoint/2010/main" val="414271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12</a:t>
            </a:fld>
            <a:endParaRPr lang="en-US"/>
          </a:p>
        </p:txBody>
      </p:sp>
      <p:pic>
        <p:nvPicPr>
          <p:cNvPr id="3" name="Picture 6" descr="http://lh4.ggpht.com/_X6JnoL0U4BY/S8koabQNbEI/AAAAAAAAacg/sLLdJn_xRWI/tmp7918_thumb_thumb.jp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42" y="1163014"/>
            <a:ext cx="2931212" cy="2636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people.physics.carleton.ca/%7Ewatson/Physics/Gifs/Modern_Physics/Photo-electr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833802"/>
            <a:ext cx="2733675" cy="2152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9232" y="1621387"/>
            <a:ext cx="5456404" cy="2123658"/>
          </a:xfrm>
          <a:prstGeom prst="rect">
            <a:avLst/>
          </a:prstGeom>
          <a:noFill/>
        </p:spPr>
        <p:txBody>
          <a:bodyPr wrap="square" rtlCol="0">
            <a:spAutoFit/>
          </a:bodyPr>
          <a:lstStyle/>
          <a:p>
            <a:pPr marL="342900" indent="-342900">
              <a:buFont typeface="Arial" pitchFamily="34" charset="0"/>
              <a:buChar char="•"/>
            </a:pPr>
            <a:r>
              <a:rPr lang="sk-SK" sz="2200" dirty="0"/>
              <a:t>sú tam nejaké elementárne procesy</a:t>
            </a:r>
          </a:p>
          <a:p>
            <a:pPr marL="342900" indent="-342900">
              <a:buFont typeface="Arial" pitchFamily="34" charset="0"/>
              <a:buChar char="•"/>
            </a:pPr>
            <a:r>
              <a:rPr lang="sk-SK" sz="2200" dirty="0"/>
              <a:t>energia odovzdaná elektrónu v jednom elementárnom procese závisí len na frekvencii svetla, nie na jeho intenzite</a:t>
            </a:r>
          </a:p>
          <a:p>
            <a:pPr marL="342900" indent="-342900">
              <a:buFont typeface="Arial" pitchFamily="34" charset="0"/>
              <a:buChar char="•"/>
            </a:pPr>
            <a:r>
              <a:rPr lang="sk-SK" sz="2200" dirty="0"/>
              <a:t>väčšia intenzita sa prejaví len zvýšením počtu elementárnych procesov</a:t>
            </a:r>
            <a:endParaRPr lang="en-US" sz="2200" dirty="0"/>
          </a:p>
        </p:txBody>
      </p:sp>
      <p:sp>
        <p:nvSpPr>
          <p:cNvPr id="6" name="TextBox 5"/>
          <p:cNvSpPr txBox="1"/>
          <p:nvPr/>
        </p:nvSpPr>
        <p:spPr>
          <a:xfrm>
            <a:off x="1173707" y="6250675"/>
            <a:ext cx="6646460" cy="430887"/>
          </a:xfrm>
          <a:prstGeom prst="rect">
            <a:avLst/>
          </a:prstGeom>
          <a:noFill/>
        </p:spPr>
        <p:txBody>
          <a:bodyPr wrap="square" rtlCol="0">
            <a:spAutoFit/>
          </a:bodyPr>
          <a:lstStyle/>
          <a:p>
            <a:pPr algn="ctr"/>
            <a:r>
              <a:rPr lang="sk-SK" sz="2200" b="1" dirty="0"/>
              <a:t>energia je úmerná frekvencii</a:t>
            </a:r>
            <a:endParaRPr lang="en-US" sz="2200" b="1" dirty="0"/>
          </a:p>
        </p:txBody>
      </p:sp>
      <p:sp>
        <p:nvSpPr>
          <p:cNvPr id="7" name="TextBox 6"/>
          <p:cNvSpPr txBox="1"/>
          <p:nvPr/>
        </p:nvSpPr>
        <p:spPr>
          <a:xfrm>
            <a:off x="3469232" y="1009934"/>
            <a:ext cx="4992380" cy="430887"/>
          </a:xfrm>
          <a:prstGeom prst="rect">
            <a:avLst/>
          </a:prstGeom>
          <a:noFill/>
        </p:spPr>
        <p:txBody>
          <a:bodyPr wrap="square" rtlCol="0">
            <a:spAutoFit/>
          </a:bodyPr>
          <a:lstStyle/>
          <a:p>
            <a:r>
              <a:rPr lang="sk-SK" sz="2200" dirty="0"/>
              <a:t>Závery na základe experimentov:</a:t>
            </a:r>
            <a:endParaRPr lang="en-US" sz="2200" dirty="0"/>
          </a:p>
        </p:txBody>
      </p:sp>
    </p:spTree>
    <p:extLst>
      <p:ext uri="{BB962C8B-B14F-4D97-AF65-F5344CB8AC3E}">
        <p14:creationId xmlns:p14="http://schemas.microsoft.com/office/powerpoint/2010/main" val="303574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13</a:t>
            </a:fld>
            <a:endParaRPr lang="en-US"/>
          </a:p>
        </p:txBody>
      </p:sp>
      <p:sp>
        <p:nvSpPr>
          <p:cNvPr id="3" name="TextBox 2"/>
          <p:cNvSpPr txBox="1"/>
          <p:nvPr/>
        </p:nvSpPr>
        <p:spPr>
          <a:xfrm>
            <a:off x="450376" y="245659"/>
            <a:ext cx="8161361" cy="1446550"/>
          </a:xfrm>
          <a:prstGeom prst="rect">
            <a:avLst/>
          </a:prstGeom>
          <a:noFill/>
        </p:spPr>
        <p:txBody>
          <a:bodyPr wrap="square" rtlCol="0">
            <a:spAutoFit/>
          </a:bodyPr>
          <a:lstStyle/>
          <a:p>
            <a:r>
              <a:rPr lang="sk-SK" sz="2200" dirty="0"/>
              <a:t>Einstein:</a:t>
            </a:r>
          </a:p>
          <a:p>
            <a:pPr marL="342900" indent="-342900">
              <a:buFont typeface="Arial" pitchFamily="34" charset="0"/>
              <a:buChar char="•"/>
            </a:pPr>
            <a:r>
              <a:rPr lang="sk-SK" sz="2200" dirty="0"/>
              <a:t>elementárny proces je pohltenie svetelného kvanta elektrónom</a:t>
            </a:r>
          </a:p>
          <a:p>
            <a:pPr marL="342900" indent="-342900">
              <a:buFont typeface="Arial" pitchFamily="34" charset="0"/>
              <a:buChar char="•"/>
            </a:pPr>
            <a:r>
              <a:rPr lang="sk-SK" sz="2200" dirty="0"/>
              <a:t>energia svetelného kvanta je úmerná frekvencii svetla</a:t>
            </a:r>
          </a:p>
          <a:p>
            <a:endParaRPr lang="en-US" sz="2200"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71949" y="1513139"/>
            <a:ext cx="828675" cy="17907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809" y="1801237"/>
            <a:ext cx="5156493" cy="2047432"/>
          </a:xfrm>
          <a:prstGeom prst="rect">
            <a:avLst/>
          </a:prstGeom>
        </p:spPr>
      </p:pic>
      <p:sp>
        <p:nvSpPr>
          <p:cNvPr id="6" name="TextBox 5"/>
          <p:cNvSpPr txBox="1"/>
          <p:nvPr/>
        </p:nvSpPr>
        <p:spPr>
          <a:xfrm>
            <a:off x="545910" y="3987226"/>
            <a:ext cx="8065827" cy="2123658"/>
          </a:xfrm>
          <a:prstGeom prst="rect">
            <a:avLst/>
          </a:prstGeom>
          <a:noFill/>
        </p:spPr>
        <p:txBody>
          <a:bodyPr wrap="square" rtlCol="0">
            <a:spAutoFit/>
          </a:bodyPr>
          <a:lstStyle/>
          <a:p>
            <a:r>
              <a:rPr lang="sk-SK" sz="2200" dirty="0"/>
              <a:t>Aby elektrón vôbec vyletel (s nulovou kinetickou energiou) musí platiť</a:t>
            </a:r>
          </a:p>
          <a:p>
            <a:endParaRPr lang="sk-SK" sz="2200" dirty="0"/>
          </a:p>
          <a:p>
            <a:endParaRPr lang="sk-SK" sz="2200" dirty="0"/>
          </a:p>
          <a:p>
            <a:r>
              <a:rPr lang="sk-SK" sz="2200" dirty="0"/>
              <a:t>kde W je tzv. výstupná práca potrebná pre vytrhnutie elektrónu z daného kovu. Pre Na je to 2.36 </a:t>
            </a:r>
            <a:r>
              <a:rPr lang="sk-SK" sz="2200" dirty="0" err="1"/>
              <a:t>eV</a:t>
            </a:r>
            <a:r>
              <a:rPr lang="sk-SK" sz="2200" dirty="0"/>
              <a:t>, pre </a:t>
            </a:r>
            <a:r>
              <a:rPr lang="sk-SK" sz="2200" dirty="0" err="1"/>
              <a:t>Cu</a:t>
            </a:r>
            <a:r>
              <a:rPr lang="sk-SK" sz="2200" dirty="0"/>
              <a:t> okolo 5 </a:t>
            </a:r>
            <a:r>
              <a:rPr lang="sk-SK" sz="2200" dirty="0" err="1"/>
              <a:t>eV.</a:t>
            </a:r>
            <a:endParaRPr lang="en-US" sz="2200" dirty="0"/>
          </a:p>
          <a:p>
            <a:r>
              <a:rPr lang="en-US" sz="2200" dirty="0"/>
              <a:t>Pre Na </a:t>
            </a:r>
            <a:r>
              <a:rPr lang="en-US" sz="2200" dirty="0" err="1"/>
              <a:t>treba</a:t>
            </a:r>
            <a:r>
              <a:rPr lang="en-US" sz="2200" dirty="0"/>
              <a:t> 525 nm </a:t>
            </a:r>
            <a:r>
              <a:rPr lang="sk-SK" sz="2200" dirty="0"/>
              <a:t>(viditeľné) pre </a:t>
            </a:r>
            <a:r>
              <a:rPr lang="sk-SK" sz="2200" dirty="0" err="1"/>
              <a:t>Cu</a:t>
            </a:r>
            <a:r>
              <a:rPr lang="sk-SK" sz="2200" dirty="0"/>
              <a:t> 250 nm (ultrafialové)</a:t>
            </a:r>
            <a:endParaRPr lang="en-US" sz="2200" dirty="0"/>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903642" y="4657482"/>
            <a:ext cx="1445895" cy="186690"/>
          </a:xfrm>
          <a:prstGeom prst="rect">
            <a:avLst/>
          </a:prstGeom>
        </p:spPr>
      </p:pic>
    </p:spTree>
    <p:extLst>
      <p:ext uri="{BB962C8B-B14F-4D97-AF65-F5344CB8AC3E}">
        <p14:creationId xmlns:p14="http://schemas.microsoft.com/office/powerpoint/2010/main" val="26332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14</a:t>
            </a:fld>
            <a:endParaRPr lang="en-US"/>
          </a:p>
        </p:txBody>
      </p:sp>
      <p:sp>
        <p:nvSpPr>
          <p:cNvPr id="3" name="TextBox 2"/>
          <p:cNvSpPr txBox="1"/>
          <p:nvPr/>
        </p:nvSpPr>
        <p:spPr>
          <a:xfrm>
            <a:off x="409433" y="668740"/>
            <a:ext cx="8134066" cy="769441"/>
          </a:xfrm>
          <a:prstGeom prst="rect">
            <a:avLst/>
          </a:prstGeom>
          <a:noFill/>
        </p:spPr>
        <p:txBody>
          <a:bodyPr wrap="square" rtlCol="0">
            <a:spAutoFit/>
          </a:bodyPr>
          <a:lstStyle/>
          <a:p>
            <a:r>
              <a:rPr lang="sk-SK" sz="2200" dirty="0"/>
              <a:t>Prenos energie svetla sa deje po kvantách – fotóny.</a:t>
            </a:r>
          </a:p>
          <a:p>
            <a:r>
              <a:rPr lang="sk-SK" sz="2200" dirty="0"/>
              <a:t>Energiu jedného fotónu určuje frekvencia svetla</a:t>
            </a:r>
            <a:endParaRPr lang="en-US" sz="2200"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589743" y="1736861"/>
            <a:ext cx="828675" cy="179070"/>
          </a:xfrm>
          <a:prstGeom prst="rect">
            <a:avLst/>
          </a:prstGeom>
        </p:spPr>
      </p:pic>
      <p:sp>
        <p:nvSpPr>
          <p:cNvPr id="6" name="TextBox 5"/>
          <p:cNvSpPr txBox="1"/>
          <p:nvPr/>
        </p:nvSpPr>
        <p:spPr>
          <a:xfrm>
            <a:off x="504967" y="2197290"/>
            <a:ext cx="8175009" cy="769441"/>
          </a:xfrm>
          <a:prstGeom prst="rect">
            <a:avLst/>
          </a:prstGeom>
          <a:noFill/>
        </p:spPr>
        <p:txBody>
          <a:bodyPr wrap="square" rtlCol="0">
            <a:spAutoFit/>
          </a:bodyPr>
          <a:lstStyle/>
          <a:p>
            <a:r>
              <a:rPr lang="sk-SK" sz="2200" dirty="0"/>
              <a:t>Intenzívnejšie svetlo rovnakej frekvencie: prúd väčšieho počtu fotónov,</a:t>
            </a:r>
          </a:p>
          <a:p>
            <a:r>
              <a:rPr lang="sk-SK" sz="2200" dirty="0"/>
              <a:t>každý fotón má rovnakú energiu ako pri nižšej intenzite.</a:t>
            </a:r>
            <a:endParaRPr lang="en-US" sz="2200" dirty="0"/>
          </a:p>
        </p:txBody>
      </p:sp>
      <p:pic>
        <p:nvPicPr>
          <p:cNvPr id="1026" name="Picture 2" descr="https://encrypted-tbn0.gstatic.com/images?q=tbn:ANd9GcT7IGBXDdC1Dex61Sl29wjTt3aHmwAmEqEtaQdB7vkGYt_6L9dv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70925" y="2338401"/>
            <a:ext cx="3473143" cy="4996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32059" y="4850112"/>
            <a:ext cx="3261815" cy="430887"/>
          </a:xfrm>
          <a:prstGeom prst="rect">
            <a:avLst/>
          </a:prstGeom>
          <a:noFill/>
          <a:ln w="28575">
            <a:solidFill>
              <a:srgbClr val="FF0000"/>
            </a:solidFill>
          </a:ln>
        </p:spPr>
        <p:txBody>
          <a:bodyPr wrap="square" rtlCol="0">
            <a:spAutoFit/>
          </a:bodyPr>
          <a:lstStyle/>
          <a:p>
            <a:r>
              <a:rPr lang="sk-SK" sz="2200" dirty="0"/>
              <a:t>fotón -</a:t>
            </a:r>
            <a:r>
              <a:rPr lang="en-US" sz="2200" dirty="0"/>
              <a:t>&gt;</a:t>
            </a:r>
            <a:r>
              <a:rPr lang="sk-SK" sz="2200" dirty="0"/>
              <a:t> </a:t>
            </a:r>
            <a:r>
              <a:rPr lang="sk-SK" sz="2200" dirty="0" err="1"/>
              <a:t>elektrón+pozitrón</a:t>
            </a:r>
            <a:endParaRPr lang="en-US" sz="2200" dirty="0"/>
          </a:p>
        </p:txBody>
      </p:sp>
      <p:cxnSp>
        <p:nvCxnSpPr>
          <p:cNvPr id="9" name="Straight Arrow Connector 8"/>
          <p:cNvCxnSpPr/>
          <p:nvPr/>
        </p:nvCxnSpPr>
        <p:spPr>
          <a:xfrm flipH="1" flipV="1">
            <a:off x="3780430" y="3671248"/>
            <a:ext cx="1951629" cy="11652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32059" y="3099893"/>
            <a:ext cx="3125337" cy="1446550"/>
          </a:xfrm>
          <a:prstGeom prst="rect">
            <a:avLst/>
          </a:prstGeom>
          <a:noFill/>
        </p:spPr>
        <p:txBody>
          <a:bodyPr wrap="square" rtlCol="0">
            <a:spAutoFit/>
          </a:bodyPr>
          <a:lstStyle/>
          <a:p>
            <a:r>
              <a:rPr lang="sk-SK" sz="2200" dirty="0"/>
              <a:t>Fotón možno „vidieť“, ako vyrobí pár elektrón pozitrón v bublinovej komore</a:t>
            </a:r>
            <a:endParaRPr lang="en-US" sz="2200" dirty="0"/>
          </a:p>
        </p:txBody>
      </p:sp>
    </p:spTree>
    <p:extLst>
      <p:ext uri="{BB962C8B-B14F-4D97-AF65-F5344CB8AC3E}">
        <p14:creationId xmlns:p14="http://schemas.microsoft.com/office/powerpoint/2010/main" val="115491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15</a:t>
            </a:fld>
            <a:endParaRPr lang="en-US"/>
          </a:p>
        </p:txBody>
      </p:sp>
      <p:sp>
        <p:nvSpPr>
          <p:cNvPr id="3" name="TextBox 2"/>
          <p:cNvSpPr txBox="1"/>
          <p:nvPr/>
        </p:nvSpPr>
        <p:spPr>
          <a:xfrm>
            <a:off x="545910" y="573206"/>
            <a:ext cx="7683690" cy="430887"/>
          </a:xfrm>
          <a:prstGeom prst="rect">
            <a:avLst/>
          </a:prstGeom>
          <a:noFill/>
        </p:spPr>
        <p:txBody>
          <a:bodyPr wrap="square" rtlCol="0">
            <a:spAutoFit/>
          </a:bodyPr>
          <a:lstStyle/>
          <a:p>
            <a:r>
              <a:rPr lang="sk-SK" sz="2200" dirty="0"/>
              <a:t>Svetlo prenáša nielen energiu ale aj hybnosť.</a:t>
            </a:r>
            <a:endParaRPr lang="en-US" sz="2200" dirty="0"/>
          </a:p>
        </p:txBody>
      </p:sp>
      <p:pic>
        <p:nvPicPr>
          <p:cNvPr id="2050" name="Picture 2" descr="https://encrypted-tbn2.gstatic.com/images?q=tbn:ANd9GcThlgyBk0qQiM1PWLKD_MUD2FiWvglpYMnbOaJfZ8sMKV3-Z0dXV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862" y="1514475"/>
            <a:ext cx="2390775" cy="1914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784143" y="2975212"/>
            <a:ext cx="1037230" cy="1869743"/>
          </a:xfrm>
          <a:prstGeom prst="straightConnector1">
            <a:avLst/>
          </a:prstGeom>
          <a:ln w="38100">
            <a:solidFill>
              <a:srgbClr val="3BFFA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3325" y="2975212"/>
            <a:ext cx="1201003" cy="1624084"/>
          </a:xfrm>
          <a:prstGeom prst="straightConnector1">
            <a:avLst/>
          </a:prstGeom>
          <a:ln w="38100">
            <a:solidFill>
              <a:srgbClr val="3BFFA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3325" y="2852382"/>
            <a:ext cx="1494430" cy="1501254"/>
          </a:xfrm>
          <a:prstGeom prst="straightConnector1">
            <a:avLst/>
          </a:prstGeom>
          <a:ln w="38100">
            <a:solidFill>
              <a:srgbClr val="3BFFA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364776" y="1119116"/>
            <a:ext cx="477672" cy="6414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94328" y="1514475"/>
            <a:ext cx="4626591" cy="3139321"/>
          </a:xfrm>
          <a:prstGeom prst="rect">
            <a:avLst/>
          </a:prstGeom>
          <a:noFill/>
        </p:spPr>
        <p:txBody>
          <a:bodyPr wrap="square" rtlCol="0">
            <a:spAutoFit/>
          </a:bodyPr>
          <a:lstStyle/>
          <a:p>
            <a:r>
              <a:rPr lang="sk-SK" sz="2200" dirty="0"/>
              <a:t>smerové vysielanie signálu spôsobuje reakčný pohyb satelitu v opačnom smere, podobne ako keď na skateboarde striekam vodovodnou hadicou dopredu, začnem sa hýbať dozadu</a:t>
            </a:r>
          </a:p>
          <a:p>
            <a:r>
              <a:rPr lang="sk-SK" sz="2200" dirty="0"/>
              <a:t>Dráhu vysielajúceho satelitu treba z času na čas korigovať malými raketovými motormi</a:t>
            </a:r>
            <a:endParaRPr lang="en-US" sz="2200" dirty="0"/>
          </a:p>
        </p:txBody>
      </p:sp>
      <p:sp>
        <p:nvSpPr>
          <p:cNvPr id="14" name="TextBox 13"/>
          <p:cNvSpPr txBox="1"/>
          <p:nvPr/>
        </p:nvSpPr>
        <p:spPr>
          <a:xfrm>
            <a:off x="259308" y="4793284"/>
            <a:ext cx="8311486" cy="430887"/>
          </a:xfrm>
          <a:prstGeom prst="rect">
            <a:avLst/>
          </a:prstGeom>
          <a:noFill/>
        </p:spPr>
        <p:txBody>
          <a:bodyPr wrap="square" rtlCol="0">
            <a:spAutoFit/>
          </a:bodyPr>
          <a:lstStyle/>
          <a:p>
            <a:r>
              <a:rPr lang="sk-SK" sz="2200" dirty="0"/>
              <a:t>Záver: fotón má nielen energiu ale aj hybnosť</a:t>
            </a:r>
            <a:endParaRPr lang="en-US" sz="2200" dirty="0"/>
          </a:p>
        </p:txBody>
      </p:sp>
      <p:pic>
        <p:nvPicPr>
          <p:cNvPr id="20" name="Picture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97757" y="5224171"/>
            <a:ext cx="3449955" cy="518160"/>
          </a:xfrm>
          <a:prstGeom prst="rect">
            <a:avLst/>
          </a:prstGeom>
        </p:spPr>
      </p:pic>
      <p:sp>
        <p:nvSpPr>
          <p:cNvPr id="18" name="TextBox 17"/>
          <p:cNvSpPr txBox="1"/>
          <p:nvPr/>
        </p:nvSpPr>
        <p:spPr>
          <a:xfrm>
            <a:off x="382137" y="5827594"/>
            <a:ext cx="7983941" cy="430887"/>
          </a:xfrm>
          <a:prstGeom prst="rect">
            <a:avLst/>
          </a:prstGeom>
          <a:noFill/>
        </p:spPr>
        <p:txBody>
          <a:bodyPr wrap="square" rtlCol="0">
            <a:spAutoFit/>
          </a:bodyPr>
          <a:lstStyle/>
          <a:p>
            <a:r>
              <a:rPr lang="sk-SK" sz="2200" dirty="0"/>
              <a:t>Vlna v smere osi x:</a:t>
            </a:r>
            <a:endParaRPr lang="en-US" sz="2200" dirty="0"/>
          </a:p>
        </p:txBody>
      </p:sp>
      <p:pic>
        <p:nvPicPr>
          <p:cNvPr id="19" name="Picture 1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052293" y="5888732"/>
            <a:ext cx="3307080" cy="308610"/>
          </a:xfrm>
          <a:prstGeom prst="rect">
            <a:avLst/>
          </a:prstGeom>
        </p:spPr>
      </p:pic>
    </p:spTree>
    <p:extLst>
      <p:ext uri="{BB962C8B-B14F-4D97-AF65-F5344CB8AC3E}">
        <p14:creationId xmlns:p14="http://schemas.microsoft.com/office/powerpoint/2010/main" val="73394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16</a:t>
            </a:fld>
            <a:endParaRPr lang="en-US"/>
          </a:p>
        </p:txBody>
      </p:sp>
      <p:sp>
        <p:nvSpPr>
          <p:cNvPr id="3" name="TextBox 2"/>
          <p:cNvSpPr txBox="1"/>
          <p:nvPr/>
        </p:nvSpPr>
        <p:spPr>
          <a:xfrm>
            <a:off x="723331" y="213760"/>
            <a:ext cx="7533565" cy="523220"/>
          </a:xfrm>
          <a:prstGeom prst="rect">
            <a:avLst/>
          </a:prstGeom>
          <a:noFill/>
        </p:spPr>
        <p:txBody>
          <a:bodyPr wrap="square" rtlCol="0">
            <a:spAutoFit/>
          </a:bodyPr>
          <a:lstStyle/>
          <a:p>
            <a:pPr algn="ctr"/>
            <a:r>
              <a:rPr lang="sk-SK" sz="2800" b="1" dirty="0"/>
              <a:t>Záhadná diskrétnosť mikrosveta</a:t>
            </a:r>
            <a:endParaRPr lang="en-US" sz="2800" b="1" dirty="0"/>
          </a:p>
        </p:txBody>
      </p:sp>
      <p:sp>
        <p:nvSpPr>
          <p:cNvPr id="4" name="TextBox 3"/>
          <p:cNvSpPr txBox="1"/>
          <p:nvPr/>
        </p:nvSpPr>
        <p:spPr>
          <a:xfrm>
            <a:off x="723331" y="906647"/>
            <a:ext cx="7533565" cy="461665"/>
          </a:xfrm>
          <a:prstGeom prst="rect">
            <a:avLst/>
          </a:prstGeom>
          <a:noFill/>
        </p:spPr>
        <p:txBody>
          <a:bodyPr wrap="square" rtlCol="0">
            <a:spAutoFit/>
          </a:bodyPr>
          <a:lstStyle/>
          <a:p>
            <a:pPr algn="ctr"/>
            <a:r>
              <a:rPr lang="sk-SK" sz="2400" b="1" dirty="0"/>
              <a:t>Diskrétne spektrá atómov </a:t>
            </a:r>
            <a:endParaRPr lang="en-US" sz="2400" b="1" dirty="0"/>
          </a:p>
        </p:txBody>
      </p:sp>
      <p:pic>
        <p:nvPicPr>
          <p:cNvPr id="11" name="Picture 2" descr="https://encrypted-tbn3.gstatic.com/images?q=tbn:ANd9GcQuM-QNfX3htWvjwakQrtYBJJeiFoA5YMRKKg1tvV5Eb40OKMY8"/>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95638" y="1651379"/>
            <a:ext cx="2781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2483" y="3456296"/>
            <a:ext cx="8475259" cy="2462213"/>
          </a:xfrm>
          <a:prstGeom prst="rect">
            <a:avLst/>
          </a:prstGeom>
          <a:noFill/>
        </p:spPr>
        <p:txBody>
          <a:bodyPr wrap="square" rtlCol="0">
            <a:spAutoFit/>
          </a:bodyPr>
          <a:lstStyle/>
          <a:p>
            <a:r>
              <a:rPr lang="sk-SK" sz="2200" dirty="0"/>
              <a:t>Ak atóm vyžiari svetlo, musí zmeniť svoj stav, lebo vyžiaril fotón, teda nejakú energiu, teda jeho energia po vyžiarení musí byť iná ako pred vyžiarením.</a:t>
            </a:r>
          </a:p>
          <a:p>
            <a:r>
              <a:rPr lang="sk-SK" sz="2200" dirty="0"/>
              <a:t>Vidno ale že atóm vie vyžarovať len celkom určité diskrétne frekvencie, teda fotóny len celkom určitých diskrétnych energií.</a:t>
            </a:r>
          </a:p>
          <a:p>
            <a:r>
              <a:rPr lang="sk-SK" sz="2200" dirty="0"/>
              <a:t>Teda rozdiely energií atómových stavov sú len celkom určité diskrétne čísla.</a:t>
            </a:r>
          </a:p>
        </p:txBody>
      </p:sp>
      <p:sp>
        <p:nvSpPr>
          <p:cNvPr id="6" name="TextBox 5"/>
          <p:cNvSpPr txBox="1"/>
          <p:nvPr/>
        </p:nvSpPr>
        <p:spPr>
          <a:xfrm>
            <a:off x="382137" y="5795397"/>
            <a:ext cx="7874759" cy="430887"/>
          </a:xfrm>
          <a:prstGeom prst="rect">
            <a:avLst/>
          </a:prstGeom>
          <a:noFill/>
        </p:spPr>
        <p:txBody>
          <a:bodyPr wrap="square" rtlCol="0">
            <a:spAutoFit/>
          </a:bodyPr>
          <a:lstStyle/>
          <a:p>
            <a:r>
              <a:rPr lang="sk-SK" sz="2200" dirty="0"/>
              <a:t>Energie atómových stavov sú teda len celkom určité diskrétne čísla</a:t>
            </a:r>
            <a:endParaRPr lang="en-US" sz="2200" dirty="0"/>
          </a:p>
        </p:txBody>
      </p:sp>
    </p:spTree>
    <p:extLst>
      <p:ext uri="{BB962C8B-B14F-4D97-AF65-F5344CB8AC3E}">
        <p14:creationId xmlns:p14="http://schemas.microsoft.com/office/powerpoint/2010/main" val="235715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17</a:t>
            </a:fld>
            <a:endParaRPr lang="en-US"/>
          </a:p>
        </p:txBody>
      </p:sp>
      <p:pic>
        <p:nvPicPr>
          <p:cNvPr id="3" name="Picture 2" descr="https://encrypted-tbn3.gstatic.com/images?q=tbn:ANd9GcQuM-QNfX3htWvjwakQrtYBJJeiFoA5YMRKKg1tvV5Eb40OKMY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23234" y="1433015"/>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262324" y="3719778"/>
            <a:ext cx="2103120" cy="609600"/>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4200" y="2629854"/>
            <a:ext cx="4124321" cy="1544849"/>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49965" y="4614453"/>
            <a:ext cx="1636395" cy="516255"/>
          </a:xfrm>
          <a:prstGeom prst="rect">
            <a:avLst/>
          </a:prstGeom>
        </p:spPr>
      </p:pic>
      <p:sp>
        <p:nvSpPr>
          <p:cNvPr id="7" name="TextBox 6"/>
          <p:cNvSpPr txBox="1"/>
          <p:nvPr/>
        </p:nvSpPr>
        <p:spPr>
          <a:xfrm>
            <a:off x="641444" y="4655396"/>
            <a:ext cx="3582755" cy="430887"/>
          </a:xfrm>
          <a:prstGeom prst="rect">
            <a:avLst/>
          </a:prstGeom>
          <a:noFill/>
        </p:spPr>
        <p:txBody>
          <a:bodyPr wrap="square" rtlCol="0">
            <a:spAutoFit/>
          </a:bodyPr>
          <a:lstStyle/>
          <a:p>
            <a:r>
              <a:rPr lang="sk-SK" sz="2200" dirty="0"/>
              <a:t>Možné energie atómu vodíka:</a:t>
            </a:r>
            <a:endParaRPr lang="en-US" sz="2200" dirty="0"/>
          </a:p>
        </p:txBody>
      </p:sp>
      <p:sp>
        <p:nvSpPr>
          <p:cNvPr id="8" name="TextBox 7"/>
          <p:cNvSpPr txBox="1"/>
          <p:nvPr/>
        </p:nvSpPr>
        <p:spPr>
          <a:xfrm>
            <a:off x="245660" y="286603"/>
            <a:ext cx="8707271" cy="523220"/>
          </a:xfrm>
          <a:prstGeom prst="rect">
            <a:avLst/>
          </a:prstGeom>
          <a:noFill/>
        </p:spPr>
        <p:txBody>
          <a:bodyPr wrap="square" rtlCol="0">
            <a:spAutoFit/>
          </a:bodyPr>
          <a:lstStyle/>
          <a:p>
            <a:pPr algn="ctr"/>
            <a:r>
              <a:rPr lang="sk-SK" sz="2800" b="1" dirty="0"/>
              <a:t>Diskrétne spektrá </a:t>
            </a:r>
            <a:r>
              <a:rPr lang="sk-SK" sz="2800" b="1" dirty="0">
                <a:sym typeface="Wingdings" pitchFamily="2" charset="2"/>
              </a:rPr>
              <a:t></a:t>
            </a:r>
            <a:r>
              <a:rPr lang="en-US" sz="2800" b="1" dirty="0">
                <a:sym typeface="Wingdings" pitchFamily="2" charset="2"/>
              </a:rPr>
              <a:t> </a:t>
            </a:r>
            <a:r>
              <a:rPr lang="en-US" sz="2800" b="1" dirty="0" err="1">
                <a:sym typeface="Wingdings" pitchFamily="2" charset="2"/>
              </a:rPr>
              <a:t>diskr</a:t>
            </a:r>
            <a:r>
              <a:rPr lang="sk-SK" sz="2800" b="1" dirty="0">
                <a:sym typeface="Wingdings" pitchFamily="2" charset="2"/>
              </a:rPr>
              <a:t>é</a:t>
            </a:r>
            <a:r>
              <a:rPr lang="en-US" sz="2800" b="1" dirty="0" err="1">
                <a:sym typeface="Wingdings" pitchFamily="2" charset="2"/>
              </a:rPr>
              <a:t>tne</a:t>
            </a:r>
            <a:r>
              <a:rPr lang="en-US" sz="2800" b="1" dirty="0">
                <a:sym typeface="Wingdings" pitchFamily="2" charset="2"/>
              </a:rPr>
              <a:t> </a:t>
            </a:r>
            <a:r>
              <a:rPr lang="en-US" sz="2800" b="1" dirty="0" err="1">
                <a:sym typeface="Wingdings" pitchFamily="2" charset="2"/>
              </a:rPr>
              <a:t>energie</a:t>
            </a:r>
            <a:endParaRPr lang="en-US" sz="2800" b="1" dirty="0"/>
          </a:p>
        </p:txBody>
      </p:sp>
      <p:sp>
        <p:nvSpPr>
          <p:cNvPr id="9" name="TextBox 8"/>
          <p:cNvSpPr txBox="1"/>
          <p:nvPr/>
        </p:nvSpPr>
        <p:spPr>
          <a:xfrm>
            <a:off x="936881" y="5336275"/>
            <a:ext cx="6933063" cy="1107996"/>
          </a:xfrm>
          <a:prstGeom prst="rect">
            <a:avLst/>
          </a:prstGeom>
          <a:noFill/>
        </p:spPr>
        <p:txBody>
          <a:bodyPr wrap="square" rtlCol="0">
            <a:spAutoFit/>
          </a:bodyPr>
          <a:lstStyle/>
          <a:p>
            <a:r>
              <a:rPr lang="sk-SK" sz="2200" dirty="0"/>
              <a:t>V spojitom svete sa objavujú diskrétne hodnoty veličín !!!!!</a:t>
            </a:r>
          </a:p>
          <a:p>
            <a:r>
              <a:rPr lang="sk-SK" sz="2200" dirty="0"/>
              <a:t>Diskrétne hodnoty sa dajú vyjadriť pomocou celých čísel (hovorí sa im kvantové čísla)</a:t>
            </a:r>
          </a:p>
        </p:txBody>
      </p:sp>
      <p:sp>
        <p:nvSpPr>
          <p:cNvPr id="11" name="TextBox 10"/>
          <p:cNvSpPr txBox="1"/>
          <p:nvPr/>
        </p:nvSpPr>
        <p:spPr>
          <a:xfrm>
            <a:off x="245660" y="3207224"/>
            <a:ext cx="3119784" cy="430887"/>
          </a:xfrm>
          <a:prstGeom prst="rect">
            <a:avLst/>
          </a:prstGeom>
          <a:noFill/>
        </p:spPr>
        <p:txBody>
          <a:bodyPr wrap="square" rtlCol="0">
            <a:spAutoFit/>
          </a:bodyPr>
          <a:lstStyle/>
          <a:p>
            <a:r>
              <a:rPr lang="sk-SK" sz="2200" dirty="0"/>
              <a:t>Empirický vzorec:</a:t>
            </a:r>
            <a:endParaRPr lang="en-US" sz="2200" dirty="0"/>
          </a:p>
        </p:txBody>
      </p:sp>
    </p:spTree>
    <p:extLst>
      <p:ext uri="{BB962C8B-B14F-4D97-AF65-F5344CB8AC3E}">
        <p14:creationId xmlns:p14="http://schemas.microsoft.com/office/powerpoint/2010/main" val="130527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18</a:t>
            </a:fld>
            <a:endParaRPr lang="en-US"/>
          </a:p>
        </p:txBody>
      </p:sp>
      <p:sp>
        <p:nvSpPr>
          <p:cNvPr id="3" name="TextBox 2"/>
          <p:cNvSpPr txBox="1"/>
          <p:nvPr/>
        </p:nvSpPr>
        <p:spPr>
          <a:xfrm>
            <a:off x="573206" y="573206"/>
            <a:ext cx="8024884" cy="1446550"/>
          </a:xfrm>
          <a:prstGeom prst="rect">
            <a:avLst/>
          </a:prstGeom>
          <a:noFill/>
        </p:spPr>
        <p:txBody>
          <a:bodyPr wrap="square" rtlCol="0">
            <a:spAutoFit/>
          </a:bodyPr>
          <a:lstStyle/>
          <a:p>
            <a:r>
              <a:rPr lang="sk-SK" sz="2200" dirty="0"/>
              <a:t>Ako je to možné, že celé čísla, ktoré ľudstvo pôvodne vymyslelo na počítanie dobytka hrajú úlohu vo "fyzikálnom zverinci"?</a:t>
            </a:r>
          </a:p>
          <a:p>
            <a:endParaRPr lang="sk-SK" sz="2200" dirty="0"/>
          </a:p>
          <a:p>
            <a:r>
              <a:rPr lang="sk-SK" sz="2200" dirty="0"/>
              <a:t>Prvý, kto sa tak prekvapil bol Pytagoras.</a:t>
            </a:r>
          </a:p>
        </p:txBody>
      </p:sp>
      <p:pic>
        <p:nvPicPr>
          <p:cNvPr id="1026" name="Picture 2" descr="Kapitolinischer Pythagoras adjus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28" y="2165989"/>
            <a:ext cx="1430692" cy="1905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4/Sanzio_01.jpg/300px-Sanzio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93" y="2165989"/>
            <a:ext cx="5475241" cy="4252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3/3f/Sanzio_01_Pythagoras.jpg/220px-Sanzio_01_Pythagor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35" y="4237617"/>
            <a:ext cx="2095500" cy="24574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030" idx="3"/>
          </p:cNvCxnSpPr>
          <p:nvPr/>
        </p:nvCxnSpPr>
        <p:spPr>
          <a:xfrm flipV="1">
            <a:off x="2717635" y="4995081"/>
            <a:ext cx="1963547" cy="471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59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19</a:t>
            </a:fld>
            <a:endParaRPr lang="en-US"/>
          </a:p>
        </p:txBody>
      </p:sp>
      <p:pic>
        <p:nvPicPr>
          <p:cNvPr id="2050" name="Picture 2" descr="http://upload.wikimedia.org/wikipedia/commons/thumb/a/a0/Gaffurio_Pythagoras.png/220px-Gaffurio_Pythagoras.png"/>
          <p:cNvPicPr>
            <a:picLocks noChangeAspect="1" noChangeArrowheads="1"/>
          </p:cNvPicPr>
          <p:nvPr/>
        </p:nvPicPr>
        <p:blipFill rotWithShape="1">
          <a:blip r:embed="rId2">
            <a:extLst>
              <a:ext uri="{28A0092B-C50C-407E-A947-70E740481C1C}">
                <a14:useLocalDpi xmlns:a14="http://schemas.microsoft.com/office/drawing/2010/main" val="0"/>
              </a:ext>
            </a:extLst>
          </a:blip>
          <a:srcRect t="55586" r="52031"/>
          <a:stretch/>
        </p:blipFill>
        <p:spPr bwMode="auto">
          <a:xfrm>
            <a:off x="406681" y="859808"/>
            <a:ext cx="3537521" cy="45110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35522" y="1160060"/>
            <a:ext cx="4258102" cy="1446550"/>
          </a:xfrm>
          <a:prstGeom prst="rect">
            <a:avLst/>
          </a:prstGeom>
          <a:noFill/>
        </p:spPr>
        <p:txBody>
          <a:bodyPr wrap="square" rtlCol="0">
            <a:spAutoFit/>
          </a:bodyPr>
          <a:lstStyle/>
          <a:p>
            <a:r>
              <a:rPr lang="sk-SK" sz="2200" dirty="0"/>
              <a:t>Tóny strún </a:t>
            </a:r>
            <a:r>
              <a:rPr lang="sk-SK" sz="2200" dirty="0" err="1"/>
              <a:t>súzvučia</a:t>
            </a:r>
            <a:r>
              <a:rPr lang="sk-SK" sz="2200" dirty="0"/>
              <a:t>, keď ich dĺžky sú v pomere malých celých čísel</a:t>
            </a:r>
          </a:p>
          <a:p>
            <a:r>
              <a:rPr lang="sk-SK" sz="2200" dirty="0"/>
              <a:t>2:1 oktáva</a:t>
            </a:r>
          </a:p>
          <a:p>
            <a:r>
              <a:rPr lang="sk-SK" sz="2200" dirty="0"/>
              <a:t>3:2 čistá kvinta</a:t>
            </a:r>
          </a:p>
        </p:txBody>
      </p:sp>
      <p:sp>
        <p:nvSpPr>
          <p:cNvPr id="4" name="TextBox 3"/>
          <p:cNvSpPr txBox="1"/>
          <p:nvPr/>
        </p:nvSpPr>
        <p:spPr>
          <a:xfrm>
            <a:off x="4435522" y="3115334"/>
            <a:ext cx="4599296" cy="1477328"/>
          </a:xfrm>
          <a:prstGeom prst="rect">
            <a:avLst/>
          </a:prstGeom>
          <a:noFill/>
        </p:spPr>
        <p:txBody>
          <a:bodyPr wrap="square" rtlCol="0">
            <a:spAutoFit/>
          </a:bodyPr>
          <a:lstStyle/>
          <a:p>
            <a:r>
              <a:rPr lang="sk-SK" sz="2200" dirty="0"/>
              <a:t>Dnes rozumieme, ako sa objavujú celé čísla v porozumení zvuku struny:</a:t>
            </a:r>
          </a:p>
          <a:p>
            <a:endParaRPr lang="sk-SK" sz="2200" dirty="0"/>
          </a:p>
          <a:p>
            <a:r>
              <a:rPr lang="sk-SK" sz="2400" b="1" dirty="0">
                <a:solidFill>
                  <a:srgbClr val="FF0000"/>
                </a:solidFill>
              </a:rPr>
              <a:t>Vlastnosti riešení vlnovej rovnice</a:t>
            </a:r>
          </a:p>
        </p:txBody>
      </p:sp>
    </p:spTree>
    <p:extLst>
      <p:ext uri="{BB962C8B-B14F-4D97-AF65-F5344CB8AC3E}">
        <p14:creationId xmlns:p14="http://schemas.microsoft.com/office/powerpoint/2010/main" val="276801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2</a:t>
            </a:fld>
            <a:endParaRPr lang="en-US"/>
          </a:p>
        </p:txBody>
      </p:sp>
      <p:sp>
        <p:nvSpPr>
          <p:cNvPr id="3" name="TextBox 2"/>
          <p:cNvSpPr txBox="1"/>
          <p:nvPr/>
        </p:nvSpPr>
        <p:spPr>
          <a:xfrm>
            <a:off x="723331" y="213760"/>
            <a:ext cx="7533565" cy="523220"/>
          </a:xfrm>
          <a:prstGeom prst="rect">
            <a:avLst/>
          </a:prstGeom>
          <a:noFill/>
        </p:spPr>
        <p:txBody>
          <a:bodyPr wrap="square" rtlCol="0">
            <a:spAutoFit/>
          </a:bodyPr>
          <a:lstStyle/>
          <a:p>
            <a:pPr algn="ctr"/>
            <a:r>
              <a:rPr lang="sk-SK" sz="2800" b="1" dirty="0"/>
              <a:t>Záhadná diskrétnosť mikrosveta</a:t>
            </a:r>
            <a:endParaRPr lang="en-US" sz="2800" b="1" dirty="0"/>
          </a:p>
        </p:txBody>
      </p:sp>
      <p:sp>
        <p:nvSpPr>
          <p:cNvPr id="4" name="TextBox 3"/>
          <p:cNvSpPr txBox="1"/>
          <p:nvPr/>
        </p:nvSpPr>
        <p:spPr>
          <a:xfrm>
            <a:off x="723331" y="906647"/>
            <a:ext cx="7533565" cy="461665"/>
          </a:xfrm>
          <a:prstGeom prst="rect">
            <a:avLst/>
          </a:prstGeom>
          <a:noFill/>
        </p:spPr>
        <p:txBody>
          <a:bodyPr wrap="square" rtlCol="0">
            <a:spAutoFit/>
          </a:bodyPr>
          <a:lstStyle/>
          <a:p>
            <a:pPr algn="ctr"/>
            <a:r>
              <a:rPr lang="sk-SK" sz="2400" b="1" dirty="0"/>
              <a:t>Záhadná rovnakosť atómov</a:t>
            </a:r>
            <a:endParaRPr lang="en-US" sz="2400" b="1" dirty="0"/>
          </a:p>
        </p:txBody>
      </p:sp>
      <p:sp>
        <p:nvSpPr>
          <p:cNvPr id="5" name="TextBox 4"/>
          <p:cNvSpPr txBox="1"/>
          <p:nvPr/>
        </p:nvSpPr>
        <p:spPr>
          <a:xfrm>
            <a:off x="259306" y="1395607"/>
            <a:ext cx="8543500" cy="4832092"/>
          </a:xfrm>
          <a:prstGeom prst="rect">
            <a:avLst/>
          </a:prstGeom>
          <a:noFill/>
        </p:spPr>
        <p:txBody>
          <a:bodyPr wrap="square" rtlCol="0">
            <a:spAutoFit/>
          </a:bodyPr>
          <a:lstStyle/>
          <a:p>
            <a:r>
              <a:rPr lang="sk-SK" sz="2200" dirty="0"/>
              <a:t>Planetárny model atómov: elektróny obiehajú okolo jadra ako planéty okolo Slnka</a:t>
            </a:r>
          </a:p>
          <a:p>
            <a:endParaRPr lang="sk-SK" sz="2200" dirty="0"/>
          </a:p>
          <a:p>
            <a:r>
              <a:rPr lang="sk-SK" sz="2200" dirty="0"/>
              <a:t>Lenže nik si nemyslí, že keby sa našlo niekde vo vesmíre hviezda podobná  Slnku a pri nej planéta podobná Zemi, tak by vzdialenosť  tej planéty od hviezdy mala byť presne rovnaká ako v našej sústave vzdialenosť Zeme od Slnka.</a:t>
            </a:r>
          </a:p>
          <a:p>
            <a:endParaRPr lang="sk-SK" sz="2200" dirty="0"/>
          </a:p>
          <a:p>
            <a:r>
              <a:rPr lang="sk-SK" sz="2200" dirty="0"/>
              <a:t>Ale v atómovom svete je to tak!  Atóm vodíka vyrobený vo Viedni napríklad elektrolýzou vody je presne rovnaký ako atóm vodíka vyrobený v Bratislave úplne inou technológiou, napríklad reakciou zinku a kyseliny sírovej. Je nanajvýš podivné, že elektróny vo vodíku obiehajú okolo jadra „presne v tej istej vzdialenosti“. Tak to vyzeralo vyjadrené v reči </a:t>
            </a:r>
            <a:r>
              <a:rPr lang="sk-SK" sz="2200" dirty="0" err="1"/>
              <a:t>Newtonovej</a:t>
            </a:r>
            <a:r>
              <a:rPr lang="sk-SK" sz="2200" dirty="0"/>
              <a:t> mechaniky.</a:t>
            </a:r>
            <a:endParaRPr lang="en-US" sz="2200" dirty="0"/>
          </a:p>
        </p:txBody>
      </p:sp>
    </p:spTree>
    <p:extLst>
      <p:ext uri="{BB962C8B-B14F-4D97-AF65-F5344CB8AC3E}">
        <p14:creationId xmlns:p14="http://schemas.microsoft.com/office/powerpoint/2010/main" val="158700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684FBB-8435-4B74-BA93-0B4F20B66CD5}" type="slidenum">
              <a:rPr lang="en-US" smtClean="0"/>
              <a:t>20</a:t>
            </a:fld>
            <a:endParaRPr lang="en-US"/>
          </a:p>
        </p:txBody>
      </p:sp>
      <p:sp>
        <p:nvSpPr>
          <p:cNvPr id="3" name="TextBox 2"/>
          <p:cNvSpPr txBox="1"/>
          <p:nvPr/>
        </p:nvSpPr>
        <p:spPr>
          <a:xfrm>
            <a:off x="247503" y="360218"/>
            <a:ext cx="8734443" cy="584775"/>
          </a:xfrm>
          <a:prstGeom prst="rect">
            <a:avLst/>
          </a:prstGeom>
          <a:noFill/>
        </p:spPr>
        <p:txBody>
          <a:bodyPr wrap="square" rtlCol="0">
            <a:spAutoFit/>
          </a:bodyPr>
          <a:lstStyle/>
          <a:p>
            <a:pPr algn="ctr"/>
            <a:r>
              <a:rPr lang="sk-SK" sz="3200" b="1" dirty="0"/>
              <a:t>Vlnová rovnica: okrajové podmienky</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07569" y="2103866"/>
            <a:ext cx="7814310" cy="563880"/>
          </a:xfrm>
          <a:prstGeom prst="rect">
            <a:avLst/>
          </a:prstGeom>
        </p:spPr>
      </p:pic>
      <p:sp>
        <p:nvSpPr>
          <p:cNvPr id="4" name="TextBox 3"/>
          <p:cNvSpPr txBox="1"/>
          <p:nvPr/>
        </p:nvSpPr>
        <p:spPr>
          <a:xfrm>
            <a:off x="598585" y="1146412"/>
            <a:ext cx="7921378" cy="769441"/>
          </a:xfrm>
          <a:prstGeom prst="rect">
            <a:avLst/>
          </a:prstGeom>
          <a:noFill/>
        </p:spPr>
        <p:txBody>
          <a:bodyPr wrap="square" rtlCol="0">
            <a:spAutoFit/>
          </a:bodyPr>
          <a:lstStyle/>
          <a:p>
            <a:r>
              <a:rPr lang="sk-SK" sz="2200" dirty="0"/>
              <a:t>V rovnici pre zvukove vlny v jednorozmernej tyči sme mali okrajové podmienky takéto:</a:t>
            </a:r>
            <a:endParaRPr lang="en-US" sz="22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435" y="3521122"/>
            <a:ext cx="2086348" cy="803364"/>
          </a:xfrm>
          <a:prstGeom prst="rect">
            <a:avLst/>
          </a:prstGeom>
        </p:spPr>
      </p:pic>
      <p:sp>
        <p:nvSpPr>
          <p:cNvPr id="5" name="TextBox 4"/>
          <p:cNvSpPr txBox="1"/>
          <p:nvPr/>
        </p:nvSpPr>
        <p:spPr>
          <a:xfrm>
            <a:off x="598585" y="2842046"/>
            <a:ext cx="7921378" cy="769441"/>
          </a:xfrm>
          <a:prstGeom prst="rect">
            <a:avLst/>
          </a:prstGeom>
          <a:noFill/>
        </p:spPr>
        <p:txBody>
          <a:bodyPr wrap="square" rtlCol="0">
            <a:spAutoFit/>
          </a:bodyPr>
          <a:lstStyle/>
          <a:p>
            <a:r>
              <a:rPr lang="sk-SK" sz="2200" dirty="0"/>
              <a:t>Pre koaxiálny kábel ukončený odporom sme mali okrajovú podmienku takúto:</a:t>
            </a:r>
            <a:endParaRPr lang="en-US" sz="2200" dirty="0"/>
          </a:p>
        </p:txBody>
      </p:sp>
      <p:pic>
        <p:nvPicPr>
          <p:cNvPr id="15" name="Picture 1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68902" y="3725739"/>
            <a:ext cx="2708910" cy="594360"/>
          </a:xfrm>
          <a:prstGeom prst="rect">
            <a:avLst/>
          </a:prstGeom>
        </p:spPr>
      </p:pic>
      <p:sp>
        <p:nvSpPr>
          <p:cNvPr id="8" name="TextBox 7"/>
          <p:cNvSpPr txBox="1"/>
          <p:nvPr/>
        </p:nvSpPr>
        <p:spPr>
          <a:xfrm>
            <a:off x="4121624" y="3611487"/>
            <a:ext cx="1897039" cy="769441"/>
          </a:xfrm>
          <a:prstGeom prst="rect">
            <a:avLst/>
          </a:prstGeom>
          <a:noFill/>
        </p:spPr>
        <p:txBody>
          <a:bodyPr wrap="square" rtlCol="0">
            <a:spAutoFit/>
          </a:bodyPr>
          <a:lstStyle/>
          <a:p>
            <a:r>
              <a:rPr lang="sk-SK" sz="2200" dirty="0"/>
              <a:t>s okrajovou podmienkou</a:t>
            </a:r>
            <a:endParaRPr lang="en-US" sz="2200" dirty="0"/>
          </a:p>
        </p:txBody>
      </p:sp>
      <p:sp>
        <p:nvSpPr>
          <p:cNvPr id="11" name="TextBox 10"/>
          <p:cNvSpPr txBox="1"/>
          <p:nvPr/>
        </p:nvSpPr>
        <p:spPr>
          <a:xfrm>
            <a:off x="358404" y="4501234"/>
            <a:ext cx="8623542" cy="2123658"/>
          </a:xfrm>
          <a:prstGeom prst="rect">
            <a:avLst/>
          </a:prstGeom>
          <a:noFill/>
        </p:spPr>
        <p:txBody>
          <a:bodyPr wrap="square" rtlCol="0">
            <a:spAutoFit/>
          </a:bodyPr>
          <a:lstStyle/>
          <a:p>
            <a:r>
              <a:rPr lang="sk-SK" sz="2200" dirty="0"/>
              <a:t>Parciálna diferenciálna rovnica teda potrebuje zadať </a:t>
            </a:r>
            <a:r>
              <a:rPr lang="sk-SK" sz="2200" b="1" dirty="0"/>
              <a:t>okrajové podmienky</a:t>
            </a:r>
            <a:r>
              <a:rPr lang="sk-SK" sz="2200" dirty="0"/>
              <a:t>, až </a:t>
            </a:r>
            <a:r>
              <a:rPr lang="sk-SK" sz="2200" b="1" dirty="0"/>
              <a:t>tie vyberú </a:t>
            </a:r>
            <a:r>
              <a:rPr lang="sk-SK" sz="2200" dirty="0"/>
              <a:t>z možných riešení to fyzikálne správne k danému problému.</a:t>
            </a:r>
          </a:p>
          <a:p>
            <a:endParaRPr lang="sk-SK" sz="2200" dirty="0"/>
          </a:p>
          <a:p>
            <a:r>
              <a:rPr lang="sk-SK" sz="2200" dirty="0"/>
              <a:t>Okrajové podmienky </a:t>
            </a:r>
            <a:r>
              <a:rPr lang="sk-SK" sz="2200" b="1" dirty="0"/>
              <a:t>môžu byť veľmi rôzne </a:t>
            </a:r>
            <a:r>
              <a:rPr lang="sk-SK" sz="2200" dirty="0"/>
              <a:t>od prípadu k prípadu, treba ich určiť na základe </a:t>
            </a:r>
            <a:r>
              <a:rPr lang="sk-SK" sz="2200" b="1" dirty="0"/>
              <a:t>dôkladnej fyzikálnej analýzy </a:t>
            </a:r>
            <a:r>
              <a:rPr lang="sk-SK" sz="2200" dirty="0"/>
              <a:t>toho, čo sa deje na okrajoch systému, ktorý skúmame.</a:t>
            </a:r>
            <a:endParaRPr lang="en-US" sz="2200" dirty="0"/>
          </a:p>
        </p:txBody>
      </p:sp>
      <p:sp>
        <p:nvSpPr>
          <p:cNvPr id="12" name="Rectangle 11"/>
          <p:cNvSpPr/>
          <p:nvPr/>
        </p:nvSpPr>
        <p:spPr>
          <a:xfrm>
            <a:off x="247503" y="4487586"/>
            <a:ext cx="8623542" cy="2254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97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684FBB-8435-4B74-BA93-0B4F20B66CD5}" type="slidenum">
              <a:rPr lang="en-US" smtClean="0"/>
              <a:t>21</a:t>
            </a:fld>
            <a:endParaRPr lang="en-US"/>
          </a:p>
        </p:txBody>
      </p:sp>
      <p:sp>
        <p:nvSpPr>
          <p:cNvPr id="3" name="TextBox 2"/>
          <p:cNvSpPr txBox="1"/>
          <p:nvPr/>
        </p:nvSpPr>
        <p:spPr>
          <a:xfrm>
            <a:off x="247503" y="360218"/>
            <a:ext cx="8734443" cy="584775"/>
          </a:xfrm>
          <a:prstGeom prst="rect">
            <a:avLst/>
          </a:prstGeom>
          <a:noFill/>
        </p:spPr>
        <p:txBody>
          <a:bodyPr wrap="square" rtlCol="0">
            <a:spAutoFit/>
          </a:bodyPr>
          <a:lstStyle/>
          <a:p>
            <a:pPr algn="ctr"/>
            <a:r>
              <a:rPr lang="sk-SK" sz="3200" b="1" dirty="0"/>
              <a:t>Vlnová rovnica: analytické riešenie</a:t>
            </a:r>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08199" y="1063224"/>
            <a:ext cx="7814310" cy="563880"/>
          </a:xfrm>
          <a:prstGeom prst="rect">
            <a:avLst/>
          </a:prstGeom>
        </p:spPr>
      </p:pic>
      <p:sp>
        <p:nvSpPr>
          <p:cNvPr id="7" name="TextBox 6"/>
          <p:cNvSpPr txBox="1"/>
          <p:nvPr/>
        </p:nvSpPr>
        <p:spPr>
          <a:xfrm>
            <a:off x="834504" y="1636846"/>
            <a:ext cx="7961728" cy="430887"/>
          </a:xfrm>
          <a:prstGeom prst="rect">
            <a:avLst/>
          </a:prstGeom>
          <a:noFill/>
        </p:spPr>
        <p:txBody>
          <a:bodyPr wrap="square" rtlCol="0">
            <a:spAutoFit/>
          </a:bodyPr>
          <a:lstStyle/>
          <a:p>
            <a:r>
              <a:rPr lang="sk-SK" sz="2200" dirty="0"/>
              <a:t>Geniálny Fourierov nápad: hľadajme riešenie v tvare </a:t>
            </a: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60144" y="2074219"/>
            <a:ext cx="3017520" cy="691515"/>
          </a:xfrm>
          <a:prstGeom prst="rect">
            <a:avLst/>
          </a:prstGeom>
        </p:spPr>
      </p:pic>
      <p:sp>
        <p:nvSpPr>
          <p:cNvPr id="10" name="TextBox 9"/>
          <p:cNvSpPr txBox="1"/>
          <p:nvPr/>
        </p:nvSpPr>
        <p:spPr>
          <a:xfrm>
            <a:off x="834504" y="3726894"/>
            <a:ext cx="6192982" cy="430887"/>
          </a:xfrm>
          <a:prstGeom prst="rect">
            <a:avLst/>
          </a:prstGeom>
          <a:noFill/>
        </p:spPr>
        <p:txBody>
          <a:bodyPr wrap="square" rtlCol="0">
            <a:spAutoFit/>
          </a:bodyPr>
          <a:lstStyle/>
          <a:p>
            <a:r>
              <a:rPr lang="sk-SK" sz="2200" dirty="0"/>
              <a:t>Po dosadení do vlnovej rovnice dostaneme</a:t>
            </a:r>
          </a:p>
        </p:txBody>
      </p:sp>
      <p:pic>
        <p:nvPicPr>
          <p:cNvPr id="18" name="Picture 1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823392" y="4157781"/>
            <a:ext cx="5400675" cy="691515"/>
          </a:xfrm>
          <a:prstGeom prst="rect">
            <a:avLst/>
          </a:prstGeom>
        </p:spPr>
      </p:pic>
      <p:sp>
        <p:nvSpPr>
          <p:cNvPr id="13" name="TextBox 12"/>
          <p:cNvSpPr txBox="1"/>
          <p:nvPr/>
        </p:nvSpPr>
        <p:spPr>
          <a:xfrm>
            <a:off x="808199" y="4994671"/>
            <a:ext cx="6784092" cy="430887"/>
          </a:xfrm>
          <a:prstGeom prst="rect">
            <a:avLst/>
          </a:prstGeom>
          <a:noFill/>
        </p:spPr>
        <p:txBody>
          <a:bodyPr wrap="square" rtlCol="0">
            <a:spAutoFit/>
          </a:bodyPr>
          <a:lstStyle/>
          <a:p>
            <a:r>
              <a:rPr lang="sk-SK" sz="2200" dirty="0"/>
              <a:t>Z jednoznačnosti </a:t>
            </a:r>
            <a:r>
              <a:rPr lang="sk-SK" sz="2200" dirty="0" err="1"/>
              <a:t>Fourierovho</a:t>
            </a:r>
            <a:r>
              <a:rPr lang="sk-SK" sz="2200" dirty="0"/>
              <a:t> rozkladu dostaneme rovnice</a:t>
            </a:r>
          </a:p>
        </p:txBody>
      </p:sp>
      <p:pic>
        <p:nvPicPr>
          <p:cNvPr id="19" name="Picture 1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350490" y="5584797"/>
            <a:ext cx="3806190" cy="457200"/>
          </a:xfrm>
          <a:prstGeom prst="rect">
            <a:avLst/>
          </a:prstGeom>
        </p:spPr>
      </p:pic>
      <p:sp>
        <p:nvSpPr>
          <p:cNvPr id="16" name="TextBox 15"/>
          <p:cNvSpPr txBox="1"/>
          <p:nvPr/>
        </p:nvSpPr>
        <p:spPr>
          <a:xfrm>
            <a:off x="808199" y="6283148"/>
            <a:ext cx="7088892" cy="430887"/>
          </a:xfrm>
          <a:prstGeom prst="rect">
            <a:avLst/>
          </a:prstGeom>
          <a:noFill/>
        </p:spPr>
        <p:txBody>
          <a:bodyPr wrap="square" rtlCol="0">
            <a:spAutoFit/>
          </a:bodyPr>
          <a:lstStyle/>
          <a:p>
            <a:r>
              <a:rPr lang="sk-SK" sz="2200" dirty="0"/>
              <a:t>Sú to rovnice nezávislých harmonických oscilátorov</a:t>
            </a:r>
          </a:p>
        </p:txBody>
      </p:sp>
      <p:sp>
        <p:nvSpPr>
          <p:cNvPr id="4" name="TextBox 3"/>
          <p:cNvSpPr txBox="1"/>
          <p:nvPr/>
        </p:nvSpPr>
        <p:spPr>
          <a:xfrm>
            <a:off x="255158" y="2796441"/>
            <a:ext cx="8541073" cy="769441"/>
          </a:xfrm>
          <a:prstGeom prst="rect">
            <a:avLst/>
          </a:prstGeom>
          <a:noFill/>
        </p:spPr>
        <p:txBody>
          <a:bodyPr wrap="square" rtlCol="0">
            <a:spAutoFit/>
          </a:bodyPr>
          <a:lstStyle/>
          <a:p>
            <a:pPr algn="ctr"/>
            <a:r>
              <a:rPr lang="sk-SK" sz="2200" b="1" dirty="0">
                <a:solidFill>
                  <a:srgbClr val="FF0000"/>
                </a:solidFill>
              </a:rPr>
              <a:t>Tým sa obmedzíme len na funkcie, ktoré </a:t>
            </a:r>
          </a:p>
          <a:p>
            <a:pPr algn="ctr"/>
            <a:r>
              <a:rPr lang="sk-SK" sz="2200" b="1" dirty="0">
                <a:solidFill>
                  <a:srgbClr val="FF0000"/>
                </a:solidFill>
              </a:rPr>
              <a:t>automaticky spĺňajú okrajové podmienky</a:t>
            </a:r>
            <a:endParaRPr lang="en-US" sz="2200" b="1" dirty="0">
              <a:solidFill>
                <a:srgbClr val="FF0000"/>
              </a:solidFill>
            </a:endParaRPr>
          </a:p>
        </p:txBody>
      </p:sp>
    </p:spTree>
    <p:extLst>
      <p:ext uri="{BB962C8B-B14F-4D97-AF65-F5344CB8AC3E}">
        <p14:creationId xmlns:p14="http://schemas.microsoft.com/office/powerpoint/2010/main" val="270064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684FBB-8435-4B74-BA93-0B4F20B66CD5}" type="slidenum">
              <a:rPr lang="en-US" smtClean="0"/>
              <a:t>22</a:t>
            </a:fld>
            <a:endParaRPr lang="en-US"/>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44454" y="520849"/>
            <a:ext cx="3806190" cy="457200"/>
          </a:xfrm>
          <a:prstGeom prst="rect">
            <a:avLst/>
          </a:prstGeom>
        </p:spPr>
      </p:pic>
      <p:sp>
        <p:nvSpPr>
          <p:cNvPr id="6" name="TextBox 5"/>
          <p:cNvSpPr txBox="1"/>
          <p:nvPr/>
        </p:nvSpPr>
        <p:spPr>
          <a:xfrm>
            <a:off x="595745" y="1316182"/>
            <a:ext cx="6996546" cy="769441"/>
          </a:xfrm>
          <a:prstGeom prst="rect">
            <a:avLst/>
          </a:prstGeom>
          <a:noFill/>
        </p:spPr>
        <p:txBody>
          <a:bodyPr wrap="square" rtlCol="0">
            <a:spAutoFit/>
          </a:bodyPr>
          <a:lstStyle/>
          <a:p>
            <a:r>
              <a:rPr lang="sk-SK" sz="2200" dirty="0"/>
              <a:t>všeobecné riešenie pre jeden oscilátor (teda konkrétne n) má tvar</a:t>
            </a:r>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610176" y="1971964"/>
            <a:ext cx="3568065" cy="25527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95745" y="2452255"/>
                <a:ext cx="7689273" cy="430887"/>
              </a:xfrm>
              <a:prstGeom prst="rect">
                <a:avLst/>
              </a:prstGeom>
              <a:noFill/>
            </p:spPr>
            <p:txBody>
              <a:bodyPr wrap="square" rtlCol="0">
                <a:spAutoFit/>
              </a:bodyPr>
              <a:lstStyle/>
              <a:p>
                <a:r>
                  <a:rPr lang="sk-SK" sz="2200" dirty="0"/>
                  <a:t>teda všeobecné riešenie vlnovej rovnice na intervale </a:t>
                </a:r>
                <a14:m>
                  <m:oMath xmlns:m="http://schemas.openxmlformats.org/officeDocument/2006/math">
                    <m:d>
                      <m:dPr>
                        <m:begChr m:val="⟨"/>
                        <m:endChr m:val="⟩"/>
                        <m:ctrlPr>
                          <a:rPr lang="sk-SK" sz="2200" i="1" smtClean="0">
                            <a:latin typeface="Cambria Math" panose="02040503050406030204" pitchFamily="18" charset="0"/>
                          </a:rPr>
                        </m:ctrlPr>
                      </m:dPr>
                      <m:e>
                        <m:r>
                          <a:rPr lang="sk-SK" sz="2200" b="0" i="1" smtClean="0">
                            <a:latin typeface="Cambria Math"/>
                          </a:rPr>
                          <m:t>0,</m:t>
                        </m:r>
                        <m:r>
                          <a:rPr lang="sk-SK" sz="2200" b="0" i="1" smtClean="0">
                            <a:latin typeface="Cambria Math"/>
                          </a:rPr>
                          <m:t>𝐿</m:t>
                        </m:r>
                      </m:e>
                    </m:d>
                  </m:oMath>
                </a14:m>
                <a:r>
                  <a:rPr lang="sk-SK" sz="2200" dirty="0"/>
                  <a:t> je</a:t>
                </a:r>
              </a:p>
            </p:txBody>
          </p:sp>
        </mc:Choice>
        <mc:Fallback xmlns="">
          <p:sp>
            <p:nvSpPr>
              <p:cNvPr id="8" name="TextBox 7"/>
              <p:cNvSpPr txBox="1">
                <a:spLocks noRot="1" noChangeAspect="1" noMove="1" noResize="1" noEditPoints="1" noAdjustHandles="1" noChangeArrowheads="1" noChangeShapeType="1" noTextEdit="1"/>
              </p:cNvSpPr>
              <p:nvPr/>
            </p:nvSpPr>
            <p:spPr>
              <a:xfrm>
                <a:off x="595745" y="2452255"/>
                <a:ext cx="7689273" cy="430887"/>
              </a:xfrm>
              <a:prstGeom prst="rect">
                <a:avLst/>
              </a:prstGeom>
              <a:blipFill rotWithShape="1">
                <a:blip r:embed="rId9"/>
                <a:stretch>
                  <a:fillRect l="-1031" t="-8451" b="-26761"/>
                </a:stretch>
              </a:blipFill>
            </p:spPr>
            <p:txBody>
              <a:bodyPr/>
              <a:lstStyle/>
              <a:p>
                <a:r>
                  <a:rPr lang="sk-SK">
                    <a:noFill/>
                  </a:rPr>
                  <a:t> </a:t>
                </a:r>
              </a:p>
            </p:txBody>
          </p:sp>
        </mc:Fallback>
      </mc:AlternateContent>
      <p:pic>
        <p:nvPicPr>
          <p:cNvPr id="4" name="Picture 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14214" y="3115090"/>
            <a:ext cx="7305675" cy="691515"/>
          </a:xfrm>
          <a:prstGeom prst="rect">
            <a:avLst/>
          </a:prstGeom>
        </p:spPr>
      </p:pic>
    </p:spTree>
    <p:extLst>
      <p:ext uri="{BB962C8B-B14F-4D97-AF65-F5344CB8AC3E}">
        <p14:creationId xmlns:p14="http://schemas.microsoft.com/office/powerpoint/2010/main" val="394310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684FBB-8435-4B74-BA93-0B4F20B66CD5}" type="slidenum">
              <a:rPr lang="en-US" smtClean="0"/>
              <a:t>23</a:t>
            </a:fld>
            <a:endParaRPr lang="en-US"/>
          </a:p>
        </p:txBody>
      </p:sp>
      <p:sp>
        <p:nvSpPr>
          <p:cNvPr id="4" name="TextBox 3"/>
          <p:cNvSpPr txBox="1"/>
          <p:nvPr/>
        </p:nvSpPr>
        <p:spPr>
          <a:xfrm>
            <a:off x="247503" y="360218"/>
            <a:ext cx="8734443" cy="584775"/>
          </a:xfrm>
          <a:prstGeom prst="rect">
            <a:avLst/>
          </a:prstGeom>
          <a:noFill/>
        </p:spPr>
        <p:txBody>
          <a:bodyPr wrap="square" rtlCol="0">
            <a:spAutoFit/>
          </a:bodyPr>
          <a:lstStyle/>
          <a:p>
            <a:pPr algn="ctr"/>
            <a:r>
              <a:rPr lang="sk-SK" sz="3200" b="1" dirty="0"/>
              <a:t>Vlnová rovnica: charakter riešení</a:t>
            </a:r>
          </a:p>
        </p:txBody>
      </p:sp>
      <p:sp>
        <p:nvSpPr>
          <p:cNvPr id="5" name="TextBox 4"/>
          <p:cNvSpPr txBox="1"/>
          <p:nvPr/>
        </p:nvSpPr>
        <p:spPr>
          <a:xfrm>
            <a:off x="986971" y="1277257"/>
            <a:ext cx="7329715" cy="430887"/>
          </a:xfrm>
          <a:prstGeom prst="rect">
            <a:avLst/>
          </a:prstGeom>
          <a:noFill/>
        </p:spPr>
        <p:txBody>
          <a:bodyPr wrap="square" rtlCol="0">
            <a:spAutoFit/>
          </a:bodyPr>
          <a:lstStyle/>
          <a:p>
            <a:r>
              <a:rPr lang="sk-SK" sz="2200" dirty="0"/>
              <a:t>Vyšetrime vlastnosti najjednoduchšieho riešenia</a:t>
            </a:r>
            <a:endParaRPr lang="en-US" sz="2200" dirty="0"/>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619144" y="1958711"/>
            <a:ext cx="3154680" cy="255270"/>
          </a:xfrm>
          <a:prstGeom prst="rect">
            <a:avLst/>
          </a:prstGeom>
        </p:spPr>
      </p:pic>
      <p:pic>
        <p:nvPicPr>
          <p:cNvPr id="9" name="StacKmity1.wmv">
            <a:hlinkClick r:id="" action="ppaction://media"/>
          </p:cNvPr>
          <p:cNvPicPr>
            <a:picLocks noChangeAspect="1"/>
          </p:cNvPicPr>
          <p:nvPr>
            <a:videoFile r:link="rId2"/>
            <p:extLst>
              <p:ext uri="{DAA4B4D4-6D71-4841-9C94-3DE7FCFB9230}">
                <p14:media xmlns:p14="http://schemas.microsoft.com/office/powerpoint/2010/main" r:embed="rId3">
                  <p14:trim st="6167.1504"/>
                </p14:media>
              </p:ext>
            </p:extLst>
          </p:nvPr>
        </p:nvPicPr>
        <p:blipFill>
          <a:blip r:embed="rId6"/>
          <a:stretch>
            <a:fillRect/>
          </a:stretch>
        </p:blipFill>
        <p:spPr>
          <a:xfrm>
            <a:off x="1985824" y="2614386"/>
            <a:ext cx="5257800" cy="3429000"/>
          </a:xfrm>
          <a:prstGeom prst="rect">
            <a:avLst/>
          </a:prstGeom>
        </p:spPr>
      </p:pic>
    </p:spTree>
    <p:extLst>
      <p:ext uri="{BB962C8B-B14F-4D97-AF65-F5344CB8AC3E}">
        <p14:creationId xmlns:p14="http://schemas.microsoft.com/office/powerpoint/2010/main" val="1629219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684FBB-8435-4B74-BA93-0B4F20B66CD5}" type="slidenum">
              <a:rPr lang="en-US" smtClean="0"/>
              <a:t>24</a:t>
            </a:fld>
            <a:endParaRPr lang="en-US"/>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rotWithShape="1">
          <a:blip r:embed="rId5"/>
          <a:srcRect t="10823" r="14343"/>
          <a:stretch/>
        </p:blipFill>
        <p:spPr>
          <a:xfrm>
            <a:off x="2292350" y="522513"/>
            <a:ext cx="4079421" cy="2989943"/>
          </a:xfrm>
          <a:prstGeom prst="rect">
            <a:avLst/>
          </a:prstGeom>
        </p:spPr>
      </p:pic>
      <p:sp>
        <p:nvSpPr>
          <p:cNvPr id="4" name="TextBox 3"/>
          <p:cNvSpPr txBox="1"/>
          <p:nvPr/>
        </p:nvSpPr>
        <p:spPr>
          <a:xfrm>
            <a:off x="362856" y="3516263"/>
            <a:ext cx="8418285" cy="3477875"/>
          </a:xfrm>
          <a:prstGeom prst="rect">
            <a:avLst/>
          </a:prstGeom>
          <a:noFill/>
        </p:spPr>
        <p:txBody>
          <a:bodyPr wrap="square" rtlCol="0">
            <a:spAutoFit/>
          </a:bodyPr>
          <a:lstStyle/>
          <a:p>
            <a:r>
              <a:rPr lang="sk-SK" sz="2200" dirty="0"/>
              <a:t>Video ukazuje, že každý rez tyče kmitá ako oscilátor, stále rovnakou frekvenciou a amplitúdou. Niektoré rezy tyče nekmitajú vôbec, to sú takzvané uzly. Riešenie</a:t>
            </a:r>
          </a:p>
          <a:p>
            <a:endParaRPr lang="sk-SK" sz="2200" dirty="0"/>
          </a:p>
          <a:p>
            <a:endParaRPr lang="sk-SK" sz="2200" dirty="0"/>
          </a:p>
          <a:p>
            <a:r>
              <a:rPr lang="sk-SK" sz="2200" dirty="0"/>
              <a:t>popisuje tzv</a:t>
            </a:r>
            <a:r>
              <a:rPr lang="sk-SK" sz="2200" b="1" dirty="0">
                <a:solidFill>
                  <a:srgbClr val="FF0000"/>
                </a:solidFill>
              </a:rPr>
              <a:t>. stacionárne kmity tyče (stojatú vlnu). </a:t>
            </a:r>
            <a:r>
              <a:rPr lang="sk-SK" sz="2200" dirty="0"/>
              <a:t>Slovom stojatý máme na mysli to, že po tyči sa nepremiestňuje energia ani amplitúda oscilácií. Všimnime si, že stojatá vlna je </a:t>
            </a:r>
            <a:r>
              <a:rPr lang="sk-SK" sz="2200" dirty="0" err="1"/>
              <a:t>monofrekvenčná</a:t>
            </a:r>
            <a:r>
              <a:rPr lang="sk-SK" sz="2200" dirty="0"/>
              <a:t>, všetky body kmitajú jednou a tou istou frekvenciou</a:t>
            </a:r>
          </a:p>
          <a:p>
            <a:endParaRPr lang="en-US" sz="2200" dirty="0"/>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619144" y="4714541"/>
            <a:ext cx="3227070" cy="255270"/>
          </a:xfrm>
          <a:prstGeom prst="rect">
            <a:avLst/>
          </a:prstGeom>
        </p:spPr>
      </p:pic>
    </p:spTree>
    <p:extLst>
      <p:ext uri="{BB962C8B-B14F-4D97-AF65-F5344CB8AC3E}">
        <p14:creationId xmlns:p14="http://schemas.microsoft.com/office/powerpoint/2010/main" val="1666988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199" y="2887435"/>
            <a:ext cx="2133600" cy="365125"/>
          </a:xfrm>
        </p:spPr>
        <p:txBody>
          <a:bodyPr/>
          <a:lstStyle/>
          <a:p>
            <a:fld id="{D2684FBB-8435-4B74-BA93-0B4F20B66CD5}" type="slidenum">
              <a:rPr lang="en-US" smtClean="0"/>
              <a:t>25</a:t>
            </a:fld>
            <a:endParaRPr lang="en-US"/>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rotWithShape="1">
          <a:blip r:embed="rId15"/>
          <a:srcRect t="10823" r="14343"/>
          <a:stretch/>
        </p:blipFill>
        <p:spPr>
          <a:xfrm>
            <a:off x="6507223" y="1163066"/>
            <a:ext cx="2558942" cy="1875533"/>
          </a:xfrm>
          <a:prstGeom prst="rect">
            <a:avLst/>
          </a:prstGeom>
        </p:spPr>
      </p:pic>
      <p:pic>
        <p:nvPicPr>
          <p:cNvPr id="6" name="Picture 5"/>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66905" y="490884"/>
            <a:ext cx="3227070" cy="255270"/>
          </a:xfrm>
          <a:prstGeom prst="rect">
            <a:avLst/>
          </a:prstGeom>
        </p:spPr>
      </p:pic>
      <p:pic>
        <p:nvPicPr>
          <p:cNvPr id="7" name="StacKmity1.wmv">
            <a:hlinkClick r:id="" action="ppaction://media"/>
          </p:cNvPr>
          <p:cNvPicPr>
            <a:picLocks noChangeAspect="1"/>
          </p:cNvPicPr>
          <p:nvPr>
            <a:videoFile r:link="rId1"/>
            <p:extLst>
              <p:ext uri="{DAA4B4D4-6D71-4841-9C94-3DE7FCFB9230}">
                <p14:media xmlns:p14="http://schemas.microsoft.com/office/powerpoint/2010/main" r:embed="rId4">
                  <p14:trim st="6167.1504"/>
                </p14:media>
              </p:ext>
            </p:extLst>
          </p:nvPr>
        </p:nvPicPr>
        <p:blipFill rotWithShape="1">
          <a:blip r:embed="rId17"/>
          <a:srcRect t="14234" r="16155"/>
          <a:stretch/>
        </p:blipFill>
        <p:spPr>
          <a:xfrm>
            <a:off x="223067" y="1180159"/>
            <a:ext cx="2811418" cy="1875533"/>
          </a:xfrm>
          <a:prstGeom prst="rect">
            <a:avLst/>
          </a:prstGeom>
        </p:spPr>
      </p:pic>
      <p:pic>
        <p:nvPicPr>
          <p:cNvPr id="8" name="StacKmity3.wmv">
            <a:hlinkClick r:id="" action="ppaction://media"/>
          </p:cNvPr>
          <p:cNvPicPr>
            <a:picLocks noChangeAspect="1"/>
          </p:cNvPicPr>
          <p:nvPr>
            <a:videoFile r:link="rId1"/>
            <p:extLst>
              <p:ext uri="{DAA4B4D4-6D71-4841-9C94-3DE7FCFB9230}">
                <p14:media xmlns:p14="http://schemas.microsoft.com/office/powerpoint/2010/main" r:embed="rId5">
                  <p14:trim st="3884.8424" end="2294.556"/>
                </p14:media>
              </p:ext>
            </p:extLst>
          </p:nvPr>
        </p:nvPicPr>
        <p:blipFill rotWithShape="1">
          <a:blip r:embed="rId18"/>
          <a:srcRect t="12662" r="15339"/>
          <a:stretch/>
        </p:blipFill>
        <p:spPr>
          <a:xfrm>
            <a:off x="3538976" y="1192094"/>
            <a:ext cx="2512181" cy="1869368"/>
          </a:xfrm>
          <a:prstGeom prst="rect">
            <a:avLst/>
          </a:prstGeom>
        </p:spPr>
      </p:pic>
      <p:pic>
        <p:nvPicPr>
          <p:cNvPr id="9" name="Picture 8"/>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353051" y="437761"/>
            <a:ext cx="2318385" cy="457200"/>
          </a:xfrm>
          <a:prstGeom prst="rect">
            <a:avLst/>
          </a:prstGeom>
        </p:spPr>
      </p:pic>
      <p:pic>
        <p:nvPicPr>
          <p:cNvPr id="18" name="Picture 17"/>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801202" y="3266321"/>
            <a:ext cx="1874520" cy="45529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595086" y="4122057"/>
                <a:ext cx="8098971" cy="1107996"/>
              </a:xfrm>
              <a:prstGeom prst="rect">
                <a:avLst/>
              </a:prstGeom>
              <a:noFill/>
            </p:spPr>
            <p:txBody>
              <a:bodyPr wrap="square" rtlCol="0">
                <a:spAutoFit/>
              </a:bodyPr>
              <a:lstStyle/>
              <a:p>
                <a:r>
                  <a:rPr lang="en-US" sz="2200" dirty="0"/>
                  <a:t>Index </a:t>
                </a:r>
                <a14:m>
                  <m:oMath xmlns:m="http://schemas.openxmlformats.org/officeDocument/2006/math">
                    <m:r>
                      <a:rPr lang="sk-SK" sz="2200" b="0" i="1" smtClean="0">
                        <a:latin typeface="Cambria Math"/>
                      </a:rPr>
                      <m:t>𝑛</m:t>
                    </m:r>
                  </m:oMath>
                </a14:m>
                <a:r>
                  <a:rPr lang="sk-SK" sz="2200" i="1" dirty="0"/>
                  <a:t> </a:t>
                </a:r>
                <a:r>
                  <a:rPr lang="sk-SK" sz="2200" dirty="0"/>
                  <a:t>pri </a:t>
                </a:r>
                <a:r>
                  <a:rPr lang="en-US" sz="2200" dirty="0"/>
                  <a:t>                     </a:t>
                </a:r>
                <a:r>
                  <a:rPr lang="sk-SK" sz="2200" dirty="0"/>
                  <a:t>určuje počet priestorových </a:t>
                </a:r>
                <a:r>
                  <a:rPr lang="sk-SK" sz="2200" dirty="0" err="1"/>
                  <a:t>polperiód</a:t>
                </a:r>
                <a:r>
                  <a:rPr lang="sk-SK" sz="2200" dirty="0"/>
                  <a:t> kmitov,</a:t>
                </a:r>
              </a:p>
              <a:p>
                <a:r>
                  <a:rPr lang="sk-SK" sz="2200" dirty="0"/>
                  <a:t>súvis s vlnovou dĺžkou je</a:t>
                </a:r>
              </a:p>
              <a:p>
                <a:endParaRPr lang="sk-SK"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95086" y="4122057"/>
                <a:ext cx="8098971" cy="1107996"/>
              </a:xfrm>
              <a:prstGeom prst="rect">
                <a:avLst/>
              </a:prstGeom>
              <a:blipFill rotWithShape="1">
                <a:blip r:embed="rId21"/>
                <a:stretch>
                  <a:fillRect l="-979" t="-3297"/>
                </a:stretch>
              </a:blipFill>
            </p:spPr>
            <p:txBody>
              <a:bodyPr/>
              <a:lstStyle/>
              <a:p>
                <a:r>
                  <a:rPr lang="en-US">
                    <a:noFill/>
                  </a:rPr>
                  <a:t> </a:t>
                </a:r>
              </a:p>
            </p:txBody>
          </p:sp>
        </mc:Fallback>
      </mc:AlternateContent>
      <p:pic>
        <p:nvPicPr>
          <p:cNvPr id="17" name="Picture 16"/>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2138332" y="4122057"/>
            <a:ext cx="929640" cy="457200"/>
          </a:xfrm>
          <a:prstGeom prst="rect">
            <a:avLst/>
          </a:prstGeom>
        </p:spPr>
      </p:pic>
      <p:pic>
        <p:nvPicPr>
          <p:cNvPr id="21" name="Picture 20"/>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741696" y="3266321"/>
            <a:ext cx="2021205" cy="523875"/>
          </a:xfrm>
          <a:prstGeom prst="rect">
            <a:avLst/>
          </a:prstGeom>
        </p:spPr>
      </p:pic>
      <p:pic>
        <p:nvPicPr>
          <p:cNvPr id="23" name="Picture 22"/>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6672853" y="3303894"/>
            <a:ext cx="2021205" cy="523875"/>
          </a:xfrm>
          <a:prstGeom prst="rect">
            <a:avLst/>
          </a:prstGeom>
        </p:spPr>
      </p:pic>
      <p:pic>
        <p:nvPicPr>
          <p:cNvPr id="24" name="Picture 23"/>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4117657" y="4676055"/>
            <a:ext cx="908685" cy="556260"/>
          </a:xfrm>
          <a:prstGeom prst="rect">
            <a:avLst/>
          </a:prstGeom>
        </p:spPr>
      </p:pic>
      <p:pic>
        <p:nvPicPr>
          <p:cNvPr id="26" name="Picture 25"/>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4093975" y="5230053"/>
            <a:ext cx="1773555" cy="556260"/>
          </a:xfrm>
          <a:prstGeom prst="rect">
            <a:avLst/>
          </a:prstGeom>
        </p:spPr>
      </p:pic>
      <p:pic>
        <p:nvPicPr>
          <p:cNvPr id="27" name="Picture 26"/>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1481456" y="5845051"/>
            <a:ext cx="2756535" cy="52387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795066" y="5979886"/>
                <a:ext cx="2876370" cy="430887"/>
              </a:xfrm>
              <a:prstGeom prst="rect">
                <a:avLst/>
              </a:prstGeom>
              <a:noFill/>
              <a:ln w="38100">
                <a:solidFill>
                  <a:srgbClr val="FF0000"/>
                </a:solidFill>
              </a:ln>
            </p:spPr>
            <p:txBody>
              <a:bodyPr wrap="square" rtlCol="0">
                <a:spAutoFit/>
              </a:bodyPr>
              <a:lstStyle/>
              <a:p>
                <a14:m>
                  <m:oMath xmlns:m="http://schemas.openxmlformats.org/officeDocument/2006/math">
                    <m:r>
                      <a:rPr lang="en-US" sz="2200" b="0" i="1" smtClean="0">
                        <a:latin typeface="Cambria Math"/>
                      </a:rPr>
                      <m:t>𝑐</m:t>
                    </m:r>
                  </m:oMath>
                </a14:m>
                <a:r>
                  <a:rPr lang="en-US" sz="2200" dirty="0"/>
                  <a:t> </a:t>
                </a:r>
                <a:r>
                  <a:rPr lang="sk-SK" sz="2200" dirty="0"/>
                  <a:t>má rozmer rýchlosti !</a:t>
                </a:r>
                <a:endParaRPr lang="en-US" sz="2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795066" y="5979886"/>
                <a:ext cx="2876370" cy="430887"/>
              </a:xfrm>
              <a:prstGeom prst="rect">
                <a:avLst/>
              </a:prstGeom>
              <a:blipFill rotWithShape="1">
                <a:blip r:embed="rId28"/>
                <a:stretch>
                  <a:fillRect t="-3896" b="-20779"/>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167788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mute="1">
                <p:cTn id="13" fill="hold" display="0">
                  <p:stCondLst>
                    <p:cond delay="indefinite"/>
                  </p:stCondLst>
                </p:cTn>
                <p:tgtEl>
                  <p:spTgt spid="7"/>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vol="80000">
                <p:cTn id="19" fill="hold" display="0">
                  <p:stCondLst>
                    <p:cond delay="indefinite"/>
                  </p:stCondLst>
                </p:cTn>
                <p:tgtEl>
                  <p:spTgt spid="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684FBB-8435-4B74-BA93-0B4F20B66CD5}" type="slidenum">
              <a:rPr lang="en-US" smtClean="0"/>
              <a:t>26</a:t>
            </a:fld>
            <a:endParaRPr lang="en-US"/>
          </a:p>
        </p:txBody>
      </p:sp>
      <p:sp>
        <p:nvSpPr>
          <p:cNvPr id="3" name="TextBox 2"/>
          <p:cNvSpPr txBox="1"/>
          <p:nvPr/>
        </p:nvSpPr>
        <p:spPr>
          <a:xfrm>
            <a:off x="856343" y="464457"/>
            <a:ext cx="7561943" cy="1077218"/>
          </a:xfrm>
          <a:prstGeom prst="rect">
            <a:avLst/>
          </a:prstGeom>
          <a:noFill/>
        </p:spPr>
        <p:txBody>
          <a:bodyPr wrap="square" rtlCol="0">
            <a:spAutoFit/>
          </a:bodyPr>
          <a:lstStyle/>
          <a:p>
            <a:pPr algn="ctr"/>
            <a:r>
              <a:rPr lang="sk-SK" sz="3200" b="1" dirty="0"/>
              <a:t>Ukážka nestacionárneho vlnenia</a:t>
            </a:r>
          </a:p>
          <a:p>
            <a:pPr algn="ctr"/>
            <a:r>
              <a:rPr lang="sk-SK" sz="3200" b="1" dirty="0"/>
              <a:t>Na videu je pohybujúca sa vlna</a:t>
            </a:r>
            <a:endParaRPr lang="en-US" sz="3200" b="1" dirty="0"/>
          </a:p>
        </p:txBody>
      </p:sp>
      <p:pic>
        <p:nvPicPr>
          <p:cNvPr id="4" name="Vlnenie.wmv">
            <a:hlinkClick r:id="" action="ppaction://media"/>
          </p:cNvPr>
          <p:cNvPicPr>
            <a:picLocks noChangeAspect="1"/>
          </p:cNvPicPr>
          <p:nvPr>
            <a:videoFile r:link="rId1"/>
            <p:extLst>
              <p:ext uri="{DAA4B4D4-6D71-4841-9C94-3DE7FCFB9230}">
                <p14:media xmlns:p14="http://schemas.microsoft.com/office/powerpoint/2010/main" r:embed="rId2">
                  <p14:trim st="1458.086" end="21891"/>
                </p14:media>
              </p:ext>
            </p:extLst>
          </p:nvPr>
        </p:nvPicPr>
        <p:blipFill rotWithShape="1">
          <a:blip r:embed="rId4"/>
          <a:srcRect t="3267" r="3614"/>
          <a:stretch/>
        </p:blipFill>
        <p:spPr>
          <a:xfrm>
            <a:off x="2152650" y="1620981"/>
            <a:ext cx="4663786" cy="4717473"/>
          </a:xfrm>
          <a:prstGeom prst="rect">
            <a:avLst/>
          </a:prstGeom>
        </p:spPr>
      </p:pic>
    </p:spTree>
    <p:extLst>
      <p:ext uri="{BB962C8B-B14F-4D97-AF65-F5344CB8AC3E}">
        <p14:creationId xmlns:p14="http://schemas.microsoft.com/office/powerpoint/2010/main" val="767677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27</a:t>
            </a:fld>
            <a:endParaRPr lang="en-US"/>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93526" y="1360617"/>
            <a:ext cx="3017520" cy="691515"/>
          </a:xfrm>
          <a:prstGeom prst="rect">
            <a:avLst/>
          </a:prstGeom>
        </p:spPr>
      </p:pic>
      <p:sp>
        <p:nvSpPr>
          <p:cNvPr id="4" name="TextBox 3"/>
          <p:cNvSpPr txBox="1"/>
          <p:nvPr/>
        </p:nvSpPr>
        <p:spPr>
          <a:xfrm>
            <a:off x="327546" y="545910"/>
            <a:ext cx="8543499" cy="769441"/>
          </a:xfrm>
          <a:prstGeom prst="rect">
            <a:avLst/>
          </a:prstGeom>
          <a:noFill/>
        </p:spPr>
        <p:txBody>
          <a:bodyPr wrap="square" rtlCol="0">
            <a:spAutoFit/>
          </a:bodyPr>
          <a:lstStyle/>
          <a:p>
            <a:r>
              <a:rPr lang="sk-SK" sz="2200" dirty="0" err="1"/>
              <a:t>Fourierovskou</a:t>
            </a:r>
            <a:r>
              <a:rPr lang="sk-SK" sz="2200" dirty="0"/>
              <a:t> metódou sme hľadali riešenia už hneď vo veľmi špeciálnom tvare, lebo nulové okrajové podmienky nám to napovedali.</a:t>
            </a:r>
            <a:endParaRPr lang="en-US" sz="2200" dirty="0"/>
          </a:p>
        </p:txBody>
      </p:sp>
      <p:sp>
        <p:nvSpPr>
          <p:cNvPr id="5" name="TextBox 4"/>
          <p:cNvSpPr txBox="1"/>
          <p:nvPr/>
        </p:nvSpPr>
        <p:spPr>
          <a:xfrm>
            <a:off x="327544" y="2120372"/>
            <a:ext cx="8284191" cy="4493538"/>
          </a:xfrm>
          <a:prstGeom prst="rect">
            <a:avLst/>
          </a:prstGeom>
          <a:noFill/>
        </p:spPr>
        <p:txBody>
          <a:bodyPr wrap="square" rtlCol="0">
            <a:spAutoFit/>
          </a:bodyPr>
          <a:lstStyle/>
          <a:p>
            <a:r>
              <a:rPr lang="sk-SK" sz="2200" dirty="0"/>
              <a:t>Skúsili sme to hľadať aj v menej špeciálnom tvare, ale takom, aby sme mali šancu, že vlastne nájdeme nový </a:t>
            </a:r>
            <a:r>
              <a:rPr lang="sk-SK" sz="2200" dirty="0" err="1"/>
              <a:t>pseudofourierovský</a:t>
            </a:r>
            <a:r>
              <a:rPr lang="sk-SK" sz="2200" dirty="0"/>
              <a:t> rozklad.</a:t>
            </a:r>
          </a:p>
          <a:p>
            <a:r>
              <a:rPr lang="sk-SK" sz="2200" dirty="0" err="1"/>
              <a:t>Fourier</a:t>
            </a:r>
            <a:r>
              <a:rPr lang="sk-SK" sz="2200" dirty="0"/>
              <a:t> bol založený na konkrétnych </a:t>
            </a:r>
            <a:r>
              <a:rPr lang="sk-SK" sz="2200" dirty="0" err="1"/>
              <a:t>sínusovkách</a:t>
            </a:r>
            <a:r>
              <a:rPr lang="sk-SK" sz="2200" dirty="0"/>
              <a:t>, ale naozaj esenciálne boli len nejaké ich vlastnosti. Skúsme vymenovať nejaké vlastnosti, ktoré by sa nám na špeciálnych riešeniach páčili:</a:t>
            </a:r>
          </a:p>
          <a:p>
            <a:pPr marL="342900" indent="-342900">
              <a:buFont typeface="Arial" pitchFamily="34" charset="0"/>
              <a:buChar char="•"/>
            </a:pPr>
            <a:r>
              <a:rPr lang="sk-SK" sz="2200" b="1" dirty="0">
                <a:solidFill>
                  <a:srgbClr val="FF0000"/>
                </a:solidFill>
              </a:rPr>
              <a:t>časová a priestorová závislosť sú separované ako súčin dvoch funkcií, jednej len časovo závislej, druhej len priestorovo závislej</a:t>
            </a:r>
          </a:p>
          <a:p>
            <a:pPr marL="342900" indent="-342900">
              <a:buFont typeface="Arial" pitchFamily="34" charset="0"/>
              <a:buChar char="•"/>
            </a:pPr>
            <a:r>
              <a:rPr lang="sk-SK" sz="2200" b="1" dirty="0">
                <a:solidFill>
                  <a:srgbClr val="FF0000"/>
                </a:solidFill>
              </a:rPr>
              <a:t>splnené sú okrajové podmienky</a:t>
            </a:r>
          </a:p>
          <a:p>
            <a:pPr marL="342900" indent="-342900">
              <a:buFont typeface="Arial" pitchFamily="34" charset="0"/>
              <a:buChar char="•"/>
            </a:pPr>
            <a:r>
              <a:rPr lang="sk-SK" sz="2200" b="1" dirty="0">
                <a:solidFill>
                  <a:srgbClr val="FF0000"/>
                </a:solidFill>
              </a:rPr>
              <a:t>priestorové funkcie sú </a:t>
            </a:r>
            <a:r>
              <a:rPr lang="sk-SK" sz="2200" b="1" dirty="0" err="1">
                <a:solidFill>
                  <a:srgbClr val="FF0000"/>
                </a:solidFill>
              </a:rPr>
              <a:t>ortogonálne</a:t>
            </a:r>
            <a:endParaRPr lang="sk-SK" sz="2200" b="1" dirty="0">
              <a:solidFill>
                <a:srgbClr val="FF0000"/>
              </a:solidFill>
            </a:endParaRPr>
          </a:p>
          <a:p>
            <a:pPr marL="342900" indent="-342900">
              <a:buFont typeface="Arial" pitchFamily="34" charset="0"/>
              <a:buChar char="•"/>
            </a:pPr>
            <a:r>
              <a:rPr lang="sk-SK" sz="2200" b="1" dirty="0">
                <a:solidFill>
                  <a:srgbClr val="FF0000"/>
                </a:solidFill>
              </a:rPr>
              <a:t>priestorové funkcie tvoria úplný systém, t.j. že hocijaká priestorová funkcia s požadovanými vlastnosťami sa dá napísať ako ich </a:t>
            </a:r>
            <a:r>
              <a:rPr lang="sk-SK" sz="2200" b="1" dirty="0" err="1">
                <a:solidFill>
                  <a:srgbClr val="FF0000"/>
                </a:solidFill>
              </a:rPr>
              <a:t>superpozícia</a:t>
            </a:r>
            <a:endParaRPr lang="sk-SK" sz="2200" b="1" dirty="0">
              <a:solidFill>
                <a:srgbClr val="FF0000"/>
              </a:solidFill>
            </a:endParaRPr>
          </a:p>
          <a:p>
            <a:pPr marL="342900" indent="-342900">
              <a:buFont typeface="Arial" pitchFamily="34" charset="0"/>
              <a:buChar char="•"/>
            </a:pPr>
            <a:r>
              <a:rPr lang="sk-SK" sz="2200" b="1" dirty="0">
                <a:solidFill>
                  <a:srgbClr val="FF0000"/>
                </a:solidFill>
              </a:rPr>
              <a:t>časovo závislé časti tých špeciálnych funkcií sú </a:t>
            </a:r>
            <a:r>
              <a:rPr lang="sk-SK" sz="2200" b="1" dirty="0" err="1">
                <a:solidFill>
                  <a:srgbClr val="FF0000"/>
                </a:solidFill>
              </a:rPr>
              <a:t>monofrekvenčné</a:t>
            </a:r>
            <a:endParaRPr lang="en-US" sz="2200" b="1" dirty="0">
              <a:solidFill>
                <a:srgbClr val="FF0000"/>
              </a:solidFill>
            </a:endParaRPr>
          </a:p>
        </p:txBody>
      </p:sp>
    </p:spTree>
    <p:extLst>
      <p:ext uri="{BB962C8B-B14F-4D97-AF65-F5344CB8AC3E}">
        <p14:creationId xmlns:p14="http://schemas.microsoft.com/office/powerpoint/2010/main" val="186033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28</a:t>
            </a:fld>
            <a:endParaRPr lang="en-US"/>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08199" y="807278"/>
            <a:ext cx="7814310" cy="563880"/>
          </a:xfrm>
          <a:prstGeom prst="rect">
            <a:avLst/>
          </a:prstGeom>
        </p:spPr>
      </p:pic>
      <p:sp>
        <p:nvSpPr>
          <p:cNvPr id="4" name="TextBox 3"/>
          <p:cNvSpPr txBox="1"/>
          <p:nvPr/>
        </p:nvSpPr>
        <p:spPr>
          <a:xfrm>
            <a:off x="462585" y="1438575"/>
            <a:ext cx="8311487" cy="1107996"/>
          </a:xfrm>
          <a:prstGeom prst="rect">
            <a:avLst/>
          </a:prstGeom>
          <a:noFill/>
        </p:spPr>
        <p:txBody>
          <a:bodyPr wrap="square" rtlCol="0">
            <a:spAutoFit/>
          </a:bodyPr>
          <a:lstStyle/>
          <a:p>
            <a:r>
              <a:rPr lang="sk-SK" sz="2200" dirty="0"/>
              <a:t>Začnime prvou z tých vlastností, separáciou časovej a priestorovej závislosti. Hľadajme riešenie v tvare(nedbáme na okrajové podmienky):</a:t>
            </a:r>
          </a:p>
          <a:p>
            <a:endParaRPr lang="en-US" sz="2200" dirty="0"/>
          </a:p>
        </p:txBody>
      </p:sp>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99807" y="2291301"/>
            <a:ext cx="1967865" cy="255270"/>
          </a:xfrm>
          <a:prstGeom prst="rect">
            <a:avLst/>
          </a:prstGeom>
        </p:spPr>
      </p:pic>
      <p:sp>
        <p:nvSpPr>
          <p:cNvPr id="6" name="TextBox 5"/>
          <p:cNvSpPr txBox="1"/>
          <p:nvPr/>
        </p:nvSpPr>
        <p:spPr>
          <a:xfrm>
            <a:off x="462585" y="2546571"/>
            <a:ext cx="8008360" cy="430887"/>
          </a:xfrm>
          <a:prstGeom prst="rect">
            <a:avLst/>
          </a:prstGeom>
          <a:noFill/>
        </p:spPr>
        <p:txBody>
          <a:bodyPr wrap="square" rtlCol="0">
            <a:spAutoFit/>
          </a:bodyPr>
          <a:lstStyle/>
          <a:p>
            <a:r>
              <a:rPr lang="sk-SK" sz="2200" dirty="0"/>
              <a:t>Dosadíme do vlnovej rovnice:</a:t>
            </a:r>
            <a:endParaRPr lang="en-US" sz="2200" dirty="0"/>
          </a:p>
        </p:txBody>
      </p:sp>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004502" y="2977458"/>
            <a:ext cx="3350895" cy="563880"/>
          </a:xfrm>
          <a:prstGeom prst="rect">
            <a:avLst/>
          </a:prstGeom>
        </p:spPr>
      </p:pic>
      <p:pic>
        <p:nvPicPr>
          <p:cNvPr id="14" name="Picture 1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054325" y="3586271"/>
            <a:ext cx="3448050" cy="621030"/>
          </a:xfrm>
          <a:prstGeom prst="rect">
            <a:avLst/>
          </a:prstGeom>
        </p:spPr>
      </p:pic>
      <p:sp>
        <p:nvSpPr>
          <p:cNvPr id="11" name="TextBox 10"/>
          <p:cNvSpPr txBox="1"/>
          <p:nvPr/>
        </p:nvSpPr>
        <p:spPr>
          <a:xfrm>
            <a:off x="300250" y="4340044"/>
            <a:ext cx="8598089" cy="2123658"/>
          </a:xfrm>
          <a:prstGeom prst="rect">
            <a:avLst/>
          </a:prstGeom>
          <a:noFill/>
        </p:spPr>
        <p:txBody>
          <a:bodyPr wrap="square" rtlCol="0">
            <a:spAutoFit/>
          </a:bodyPr>
          <a:lstStyle/>
          <a:p>
            <a:r>
              <a:rPr lang="sk-SK" sz="2200" dirty="0"/>
              <a:t>Ľavá strana závisí len od času, pravá len od súradnice, ale musia byť rovnaké pre každú hodnotu času a každú hodnotu súradnice. To je možné len tak, že obe strany sú rovné jednej a tej istej neznámej konštante, nazvime ju X. Dostali sme dve rovnice. Keď sme začali navyše žiadať, aby boli splnené okrajové podmienky, </a:t>
            </a:r>
            <a:r>
              <a:rPr lang="sk-SK" sz="2200" b="1" dirty="0">
                <a:solidFill>
                  <a:srgbClr val="FF0000"/>
                </a:solidFill>
              </a:rPr>
              <a:t>ukázalo sa, že vhodné riešenia existujú len pre nejaké špeciálne diskrétne hodnoty konštanty X.</a:t>
            </a:r>
            <a:endParaRPr lang="en-US" sz="2200" b="1" dirty="0">
              <a:solidFill>
                <a:srgbClr val="FF0000"/>
              </a:solidFill>
            </a:endParaRPr>
          </a:p>
        </p:txBody>
      </p:sp>
      <p:sp>
        <p:nvSpPr>
          <p:cNvPr id="7" name="TextBox 6"/>
          <p:cNvSpPr txBox="1"/>
          <p:nvPr/>
        </p:nvSpPr>
        <p:spPr>
          <a:xfrm>
            <a:off x="300251" y="259307"/>
            <a:ext cx="5759355" cy="430887"/>
          </a:xfrm>
          <a:prstGeom prst="rect">
            <a:avLst/>
          </a:prstGeom>
          <a:noFill/>
        </p:spPr>
        <p:txBody>
          <a:bodyPr wrap="square" rtlCol="0">
            <a:spAutoFit/>
          </a:bodyPr>
          <a:lstStyle/>
          <a:p>
            <a:r>
              <a:rPr lang="sk-SK" sz="2200" b="1" dirty="0">
                <a:solidFill>
                  <a:srgbClr val="FF0000"/>
                </a:solidFill>
              </a:rPr>
              <a:t>Zopakujme si, čo sme už robili:</a:t>
            </a:r>
            <a:endParaRPr lang="en-US" sz="2200" b="1" dirty="0">
              <a:solidFill>
                <a:srgbClr val="FF0000"/>
              </a:solidFill>
            </a:endParaRPr>
          </a:p>
        </p:txBody>
      </p:sp>
    </p:spTree>
    <p:extLst>
      <p:ext uri="{BB962C8B-B14F-4D97-AF65-F5344CB8AC3E}">
        <p14:creationId xmlns:p14="http://schemas.microsoft.com/office/powerpoint/2010/main" val="349021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29</a:t>
            </a:fld>
            <a:endParaRPr lang="en-US"/>
          </a:p>
        </p:txBody>
      </p:sp>
      <p:sp>
        <p:nvSpPr>
          <p:cNvPr id="3" name="TextBox 2"/>
          <p:cNvSpPr txBox="1"/>
          <p:nvPr/>
        </p:nvSpPr>
        <p:spPr>
          <a:xfrm>
            <a:off x="477672" y="559558"/>
            <a:ext cx="7902053" cy="5170646"/>
          </a:xfrm>
          <a:prstGeom prst="rect">
            <a:avLst/>
          </a:prstGeom>
          <a:noFill/>
        </p:spPr>
        <p:txBody>
          <a:bodyPr wrap="square" rtlCol="0">
            <a:spAutoFit/>
          </a:bodyPr>
          <a:lstStyle/>
          <a:p>
            <a:r>
              <a:rPr lang="sk-SK" sz="2200" dirty="0"/>
              <a:t>Pri riešení vlnovej rovnice (alebo iných podobných parciálnych diferenciálnych rovníc) sa teda objavujú špeciálne stacionárne diskrétne riešenia. </a:t>
            </a:r>
          </a:p>
          <a:p>
            <a:r>
              <a:rPr lang="sk-SK" sz="2200" b="1" dirty="0">
                <a:solidFill>
                  <a:srgbClr val="FF0000"/>
                </a:solidFill>
              </a:rPr>
              <a:t>Úloha na hľadanie istých špeciálnych (pre fyziku stacionárnych) riešení bola v matematike asi jediná známa úloha zo spojitej matematiky, ktorá viedla na diskrétne riešenia.</a:t>
            </a:r>
          </a:p>
          <a:p>
            <a:endParaRPr lang="sk-SK" sz="2200" b="1" dirty="0">
              <a:solidFill>
                <a:srgbClr val="FF0000"/>
              </a:solidFill>
            </a:endParaRPr>
          </a:p>
          <a:p>
            <a:r>
              <a:rPr lang="sk-SK" sz="2200" dirty="0"/>
              <a:t>Lenže to bolo o vlnách a mikrosvet je vystavaný z častíc!</a:t>
            </a:r>
          </a:p>
          <a:p>
            <a:endParaRPr lang="sk-SK" sz="2200" dirty="0"/>
          </a:p>
          <a:p>
            <a:r>
              <a:rPr lang="sk-SK" sz="2200" dirty="0"/>
              <a:t>Pri svetle, o ktorom sa dokázalo, že je to vlnenie, sa ale prekvapivo objavili "časticové vlastnosti".</a:t>
            </a:r>
          </a:p>
          <a:p>
            <a:endParaRPr lang="sk-SK" sz="2200" dirty="0"/>
          </a:p>
          <a:p>
            <a:r>
              <a:rPr lang="sk-SK" sz="2200" dirty="0"/>
              <a:t>Myšlienka (</a:t>
            </a:r>
            <a:r>
              <a:rPr lang="sk-SK" sz="2200" dirty="0" err="1"/>
              <a:t>de</a:t>
            </a:r>
            <a:r>
              <a:rPr lang="en-US" sz="2200" dirty="0"/>
              <a:t>'</a:t>
            </a:r>
            <a:r>
              <a:rPr lang="sk-SK" sz="2200" dirty="0" err="1"/>
              <a:t>Broglie</a:t>
            </a:r>
            <a:r>
              <a:rPr lang="sk-SK" sz="2200" dirty="0"/>
              <a:t>): </a:t>
            </a:r>
            <a:r>
              <a:rPr lang="sk-SK" sz="2200" b="1" dirty="0">
                <a:solidFill>
                  <a:srgbClr val="00B050"/>
                </a:solidFill>
              </a:rPr>
              <a:t>čo ak častice majú naopak vlnové vlastnosti </a:t>
            </a:r>
            <a:r>
              <a:rPr lang="sk-SK" sz="2200" dirty="0"/>
              <a:t>a namiesto </a:t>
            </a:r>
            <a:r>
              <a:rPr lang="sk-SK" sz="2200" dirty="0" err="1"/>
              <a:t>Newtonovými</a:t>
            </a:r>
            <a:r>
              <a:rPr lang="sk-SK" sz="2200" dirty="0"/>
              <a:t> rovnicami sa majú popisovať ako vlnenie?</a:t>
            </a:r>
          </a:p>
          <a:p>
            <a:r>
              <a:rPr lang="sk-SK" sz="2200" dirty="0"/>
              <a:t>Skúsme prekladový slovník, platný pre fotóny</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059955" y="5730204"/>
            <a:ext cx="2737485" cy="518160"/>
          </a:xfrm>
          <a:prstGeom prst="rect">
            <a:avLst/>
          </a:prstGeom>
        </p:spPr>
      </p:pic>
    </p:spTree>
    <p:extLst>
      <p:ext uri="{BB962C8B-B14F-4D97-AF65-F5344CB8AC3E}">
        <p14:creationId xmlns:p14="http://schemas.microsoft.com/office/powerpoint/2010/main" val="66487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a:t>
            </a:fld>
            <a:endParaRPr lang="en-US"/>
          </a:p>
        </p:txBody>
      </p:sp>
      <p:sp>
        <p:nvSpPr>
          <p:cNvPr id="3" name="TextBox 2"/>
          <p:cNvSpPr txBox="1"/>
          <p:nvPr/>
        </p:nvSpPr>
        <p:spPr>
          <a:xfrm>
            <a:off x="395785" y="682388"/>
            <a:ext cx="8297839" cy="2462213"/>
          </a:xfrm>
          <a:prstGeom prst="rect">
            <a:avLst/>
          </a:prstGeom>
          <a:noFill/>
        </p:spPr>
        <p:txBody>
          <a:bodyPr wrap="square" rtlCol="0">
            <a:spAutoFit/>
          </a:bodyPr>
          <a:lstStyle/>
          <a:p>
            <a:r>
              <a:rPr lang="sk-SK" sz="2200" dirty="0"/>
              <a:t>V spojitom svete častíc, ktoré sa riadia zákonmi </a:t>
            </a:r>
            <a:r>
              <a:rPr lang="sk-SK" sz="2200" dirty="0" err="1"/>
              <a:t>Newtonovej</a:t>
            </a:r>
            <a:r>
              <a:rPr lang="sk-SK" sz="2200" dirty="0"/>
              <a:t> mechaniky, možno len o máličko zmeniť počiatočné podmienky a rovnice „si nájdu“ príslušné riešenie, ktoré bude tiež fungovať.</a:t>
            </a:r>
          </a:p>
          <a:p>
            <a:endParaRPr lang="sk-SK" sz="2200" dirty="0"/>
          </a:p>
          <a:p>
            <a:r>
              <a:rPr lang="sk-SK" sz="2200" b="1" dirty="0"/>
              <a:t>Keby prišiel veľký asteroid a narazil do Zeme, tak to bude mať katastrofálne následky pre život na Zemi, ale z vesmírneho hľadiska len Zem začne obiehať okolo Slnka po trochu inej elipse.</a:t>
            </a:r>
            <a:endParaRPr lang="en-US" sz="2200" b="1" dirty="0"/>
          </a:p>
        </p:txBody>
      </p:sp>
      <p:sp>
        <p:nvSpPr>
          <p:cNvPr id="4" name="TextBox 3"/>
          <p:cNvSpPr txBox="1"/>
          <p:nvPr/>
        </p:nvSpPr>
        <p:spPr>
          <a:xfrm>
            <a:off x="395785" y="3725839"/>
            <a:ext cx="8297839" cy="2123658"/>
          </a:xfrm>
          <a:prstGeom prst="rect">
            <a:avLst/>
          </a:prstGeom>
          <a:noFill/>
        </p:spPr>
        <p:txBody>
          <a:bodyPr wrap="square" rtlCol="0">
            <a:spAutoFit/>
          </a:bodyPr>
          <a:lstStyle/>
          <a:p>
            <a:r>
              <a:rPr lang="sk-SK" sz="2200" dirty="0"/>
              <a:t>Bombardovanie veľkými telesami vo svete planét je našťastie zriedkavé, ale v mikrosvete veľmi časté, kvôli tepelnému pohybu molekúl a atómov.</a:t>
            </a:r>
          </a:p>
          <a:p>
            <a:endParaRPr lang="sk-SK" sz="2200" dirty="0"/>
          </a:p>
          <a:p>
            <a:r>
              <a:rPr lang="sk-SK" sz="2200" dirty="0"/>
              <a:t>Takže je naozaj extrémne čudné že všetky atómy toho istého prvku sú presne rovnaké.</a:t>
            </a:r>
            <a:endParaRPr lang="en-US" sz="2200" dirty="0"/>
          </a:p>
        </p:txBody>
      </p:sp>
    </p:spTree>
    <p:extLst>
      <p:ext uri="{BB962C8B-B14F-4D97-AF65-F5344CB8AC3E}">
        <p14:creationId xmlns:p14="http://schemas.microsoft.com/office/powerpoint/2010/main" val="228008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30</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436728" y="477672"/>
                <a:ext cx="7847463" cy="5509200"/>
              </a:xfrm>
              <a:prstGeom prst="rect">
                <a:avLst/>
              </a:prstGeom>
              <a:noFill/>
            </p:spPr>
            <p:txBody>
              <a:bodyPr wrap="square" rtlCol="0">
                <a:spAutoFit/>
              </a:bodyPr>
              <a:lstStyle/>
              <a:p>
                <a:r>
                  <a:rPr lang="sk-SK" sz="2200" dirty="0"/>
                  <a:t>Ale čítajme ten slovník naopak, nie takto</a:t>
                </a:r>
              </a:p>
              <a:p>
                <a:endParaRPr lang="sk-SK" sz="2200" dirty="0"/>
              </a:p>
              <a:p>
                <a:endParaRPr lang="sk-SK" sz="2200" dirty="0"/>
              </a:p>
              <a:p>
                <a:endParaRPr lang="sk-SK" sz="2200" dirty="0"/>
              </a:p>
              <a:p>
                <a:r>
                  <a:rPr lang="sk-SK" sz="2200" dirty="0"/>
                  <a:t>ale takto:</a:t>
                </a:r>
              </a:p>
              <a:p>
                <a:endParaRPr lang="sk-SK" sz="2200" dirty="0"/>
              </a:p>
              <a:p>
                <a:endParaRPr lang="sk-SK" sz="2200" dirty="0"/>
              </a:p>
              <a:p>
                <a:endParaRPr lang="sk-SK" sz="2200" dirty="0"/>
              </a:p>
              <a:p>
                <a:r>
                  <a:rPr lang="sk-SK" sz="2200" dirty="0"/>
                  <a:t>teda skúsme časticu, ktorá má energiu </a:t>
                </a:r>
                <a14:m>
                  <m:oMath xmlns:m="http://schemas.openxmlformats.org/officeDocument/2006/math">
                    <m:r>
                      <a:rPr lang="sk-SK" sz="2200" b="0" i="1" dirty="0" smtClean="0">
                        <a:latin typeface="Cambria Math"/>
                      </a:rPr>
                      <m:t>𝐸</m:t>
                    </m:r>
                    <m:r>
                      <a:rPr lang="sk-SK" sz="2200" b="0" i="1" dirty="0" smtClean="0">
                        <a:latin typeface="Cambria Math"/>
                      </a:rPr>
                      <m:t> </m:t>
                    </m:r>
                  </m:oMath>
                </a14:m>
                <a:r>
                  <a:rPr lang="sk-SK" sz="2200" dirty="0"/>
                  <a:t>a hybnosť </a:t>
                </a:r>
                <a14:m>
                  <m:oMath xmlns:m="http://schemas.openxmlformats.org/officeDocument/2006/math">
                    <m:r>
                      <a:rPr lang="sk-SK" sz="2200" b="0" i="1" dirty="0" smtClean="0">
                        <a:latin typeface="Cambria Math"/>
                      </a:rPr>
                      <m:t>𝑝</m:t>
                    </m:r>
                    <m:r>
                      <a:rPr lang="sk-SK" sz="2200" b="0" i="1" dirty="0" smtClean="0">
                        <a:latin typeface="Cambria Math"/>
                      </a:rPr>
                      <m:t> </m:t>
                    </m:r>
                  </m:oMath>
                </a14:m>
                <a:r>
                  <a:rPr lang="sk-SK" sz="2200" dirty="0"/>
                  <a:t>považovať za vlnu s frekvenciou </a:t>
                </a:r>
                <a14:m>
                  <m:oMath xmlns:m="http://schemas.openxmlformats.org/officeDocument/2006/math">
                    <m:r>
                      <a:rPr lang="sk-SK" sz="2200" i="1" smtClean="0">
                        <a:latin typeface="Cambria Math"/>
                        <a:ea typeface="Cambria Math"/>
                      </a:rPr>
                      <m:t>𝜔</m:t>
                    </m:r>
                  </m:oMath>
                </a14:m>
                <a:r>
                  <a:rPr lang="sk-SK" sz="2200" dirty="0"/>
                  <a:t> a vlnovým číslom </a:t>
                </a:r>
                <a14:m>
                  <m:oMath xmlns:m="http://schemas.openxmlformats.org/officeDocument/2006/math">
                    <m:r>
                      <a:rPr lang="sk-SK" sz="2200" b="0" i="1" smtClean="0">
                        <a:latin typeface="Cambria Math"/>
                      </a:rPr>
                      <m:t>𝑘</m:t>
                    </m:r>
                  </m:oMath>
                </a14:m>
                <a:r>
                  <a:rPr lang="sk-SK" sz="2200" dirty="0"/>
                  <a:t>.</a:t>
                </a:r>
              </a:p>
              <a:p>
                <a:endParaRPr lang="sk-SK" sz="2200" dirty="0"/>
              </a:p>
              <a:p>
                <a:r>
                  <a:rPr lang="sk-SK" sz="2200" dirty="0" err="1"/>
                  <a:t>E.Schrödinger</a:t>
                </a:r>
                <a:r>
                  <a:rPr lang="sk-SK" sz="2200" dirty="0"/>
                  <a:t> zobral tento nápad doslova a skúsil zostaviť pohybovú rovnicu pre častice ako rovnicu pre vlnenie.</a:t>
                </a:r>
              </a:p>
              <a:p>
                <a:endParaRPr lang="sk-SK" sz="2200" dirty="0"/>
              </a:p>
              <a:p>
                <a:r>
                  <a:rPr lang="sk-SK" sz="2200" dirty="0"/>
                  <a:t>Prvé, čo asi skúsil, bola obyčajná vlnová rovnica, ktorá by mohla popisovať voľnú časticu, na ktorú nič nepôsobí</a:t>
                </a:r>
              </a:p>
            </p:txBody>
          </p:sp>
        </mc:Choice>
        <mc:Fallback xmlns="">
          <p:sp>
            <p:nvSpPr>
              <p:cNvPr id="3" name="TextBox 2"/>
              <p:cNvSpPr txBox="1">
                <a:spLocks noRot="1" noChangeAspect="1" noMove="1" noResize="1" noEditPoints="1" noAdjustHandles="1" noChangeArrowheads="1" noChangeShapeType="1" noTextEdit="1"/>
              </p:cNvSpPr>
              <p:nvPr/>
            </p:nvSpPr>
            <p:spPr>
              <a:xfrm>
                <a:off x="436728" y="477672"/>
                <a:ext cx="7847463" cy="5509200"/>
              </a:xfrm>
              <a:prstGeom prst="rect">
                <a:avLst/>
              </a:prstGeom>
              <a:blipFill rotWithShape="1">
                <a:blip r:embed="rId4"/>
                <a:stretch>
                  <a:fillRect l="-1010" t="-664" b="-1217"/>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80425" y="2104535"/>
            <a:ext cx="2072640" cy="516255"/>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059955" y="967136"/>
            <a:ext cx="2737485" cy="518160"/>
          </a:xfrm>
          <a:prstGeom prst="rect">
            <a:avLst/>
          </a:prstGeom>
        </p:spPr>
      </p:pic>
    </p:spTree>
    <p:extLst>
      <p:ext uri="{BB962C8B-B14F-4D97-AF65-F5344CB8AC3E}">
        <p14:creationId xmlns:p14="http://schemas.microsoft.com/office/powerpoint/2010/main" val="1746113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31</a:t>
            </a:fld>
            <a:endParaRPr lang="en-US"/>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37501" y="916460"/>
            <a:ext cx="2526030" cy="56388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54842" y="1637731"/>
                <a:ext cx="8420668" cy="2800767"/>
              </a:xfrm>
              <a:prstGeom prst="rect">
                <a:avLst/>
              </a:prstGeom>
              <a:noFill/>
            </p:spPr>
            <p:txBody>
              <a:bodyPr wrap="square" rtlCol="0">
                <a:spAutoFit/>
              </a:bodyPr>
              <a:lstStyle/>
              <a:p>
                <a:r>
                  <a:rPr lang="sk-SK" sz="2200" dirty="0"/>
                  <a:t>Ak hľadáme riešenie, ktoré by malo zodpovedať častici s energiou </a:t>
                </a:r>
                <a14:m>
                  <m:oMath xmlns:m="http://schemas.openxmlformats.org/officeDocument/2006/math">
                    <m:r>
                      <a:rPr lang="sk-SK" sz="2200" b="0" i="1" smtClean="0">
                        <a:latin typeface="Cambria Math"/>
                      </a:rPr>
                      <m:t>𝐸</m:t>
                    </m:r>
                  </m:oMath>
                </a14:m>
                <a:r>
                  <a:rPr lang="sk-SK" sz="2200" dirty="0"/>
                  <a:t>, potom by to riešenie malo mať určitú frekvenciu, teda malo by to byť </a:t>
                </a:r>
                <a:r>
                  <a:rPr lang="sk-SK" sz="2200" dirty="0" err="1"/>
                  <a:t>monofrekvenčné</a:t>
                </a:r>
                <a:r>
                  <a:rPr lang="sk-SK" sz="2200" dirty="0"/>
                  <a:t> riešenie. Predstavme si, že hľadáme riešenia, zodpovedajúce voľným časticiam uzavretým v "</a:t>
                </a:r>
                <a:r>
                  <a:rPr lang="sk-SK" sz="2200" dirty="0" err="1"/>
                  <a:t>krabici</a:t>
                </a:r>
                <a:r>
                  <a:rPr lang="sk-SK" sz="2200" dirty="0"/>
                  <a:t>", niečo ako ideálny plyn. Očakávame že príslušná </a:t>
                </a:r>
                <a:r>
                  <a:rPr lang="sk-SK" sz="2200" dirty="0" err="1"/>
                  <a:t>de</a:t>
                </a:r>
                <a:r>
                  <a:rPr lang="en-US" sz="2200" dirty="0"/>
                  <a:t>'</a:t>
                </a:r>
                <a:r>
                  <a:rPr lang="sk-SK" sz="2200" dirty="0" err="1"/>
                  <a:t>Broglieho</a:t>
                </a:r>
                <a:r>
                  <a:rPr lang="sk-SK" sz="2200" dirty="0"/>
                  <a:t> vlna bude nulová mimo </a:t>
                </a:r>
                <a:r>
                  <a:rPr lang="sk-SK" sz="2200" dirty="0" err="1"/>
                  <a:t>krabice</a:t>
                </a:r>
                <a:r>
                  <a:rPr lang="sk-SK" sz="2200" dirty="0"/>
                  <a:t> a teda aj na stenách. Také </a:t>
                </a:r>
                <a:r>
                  <a:rPr lang="sk-SK" sz="2200" dirty="0" err="1"/>
                  <a:t>monofrekvenčné</a:t>
                </a:r>
                <a:r>
                  <a:rPr lang="sk-SK" sz="2200" dirty="0"/>
                  <a:t> riešenia vlnovej rovnice poznáme, sú to </a:t>
                </a:r>
                <a:r>
                  <a:rPr lang="sk-SK" sz="2200" dirty="0" err="1"/>
                  <a:t>Fourierove</a:t>
                </a:r>
                <a:r>
                  <a:rPr lang="sk-SK" sz="2200" dirty="0"/>
                  <a:t> </a:t>
                </a:r>
                <a:r>
                  <a:rPr lang="sk-SK" sz="2200" dirty="0" err="1"/>
                  <a:t>sinusovky</a:t>
                </a:r>
                <a:r>
                  <a:rPr lang="sk-SK" sz="2200" dirty="0"/>
                  <a:t> tvaru</a:t>
                </a:r>
              </a:p>
              <a:p>
                <a:endParaRPr lang="sk-SK"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54842" y="1637731"/>
                <a:ext cx="8420668" cy="2800767"/>
              </a:xfrm>
              <a:prstGeom prst="rect">
                <a:avLst/>
              </a:prstGeom>
              <a:blipFill rotWithShape="1">
                <a:blip r:embed="rId7"/>
                <a:stretch>
                  <a:fillRect l="-868" t="-1307"/>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61101" y="4332005"/>
            <a:ext cx="5878830" cy="457200"/>
          </a:xfrm>
          <a:prstGeom prst="rect">
            <a:avLst/>
          </a:prstGeom>
        </p:spPr>
      </p:pic>
      <p:sp>
        <p:nvSpPr>
          <p:cNvPr id="8" name="TextBox 7"/>
          <p:cNvSpPr txBox="1"/>
          <p:nvPr/>
        </p:nvSpPr>
        <p:spPr>
          <a:xfrm>
            <a:off x="477672" y="5104263"/>
            <a:ext cx="8175009" cy="430887"/>
          </a:xfrm>
          <a:prstGeom prst="rect">
            <a:avLst/>
          </a:prstGeom>
          <a:noFill/>
        </p:spPr>
        <p:txBody>
          <a:bodyPr wrap="square" rtlCol="0">
            <a:spAutoFit/>
          </a:bodyPr>
          <a:lstStyle/>
          <a:p>
            <a:r>
              <a:rPr lang="sk-SK" sz="2200" dirty="0"/>
              <a:t>Dostali sme diskrétne hodnoty energií</a:t>
            </a:r>
          </a:p>
        </p:txBody>
      </p:sp>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228609" y="5077950"/>
            <a:ext cx="1878330" cy="457200"/>
          </a:xfrm>
          <a:prstGeom prst="rect">
            <a:avLst/>
          </a:prstGeom>
        </p:spPr>
      </p:pic>
      <p:sp>
        <p:nvSpPr>
          <p:cNvPr id="10" name="TextBox 9"/>
          <p:cNvSpPr txBox="1"/>
          <p:nvPr/>
        </p:nvSpPr>
        <p:spPr>
          <a:xfrm>
            <a:off x="477672" y="5854890"/>
            <a:ext cx="8175009" cy="430887"/>
          </a:xfrm>
          <a:prstGeom prst="rect">
            <a:avLst/>
          </a:prstGeom>
          <a:noFill/>
        </p:spPr>
        <p:txBody>
          <a:bodyPr wrap="square" rtlCol="0">
            <a:spAutoFit/>
          </a:bodyPr>
          <a:lstStyle/>
          <a:p>
            <a:r>
              <a:rPr lang="sk-SK" sz="2200" dirty="0"/>
              <a:t>Súčasne aj diskrétne hodnoty hybností </a:t>
            </a:r>
          </a:p>
        </p:txBody>
      </p:sp>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228609" y="5828577"/>
            <a:ext cx="1703070" cy="457200"/>
          </a:xfrm>
          <a:prstGeom prst="rect">
            <a:avLst/>
          </a:prstGeom>
        </p:spPr>
      </p:pic>
    </p:spTree>
    <p:extLst>
      <p:ext uri="{BB962C8B-B14F-4D97-AF65-F5344CB8AC3E}">
        <p14:creationId xmlns:p14="http://schemas.microsoft.com/office/powerpoint/2010/main" val="1766067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32</a:t>
            </a:fld>
            <a:endParaRPr lang="en-US"/>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338997" y="642428"/>
            <a:ext cx="1878330" cy="457200"/>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587164" y="616116"/>
            <a:ext cx="1703070" cy="457200"/>
          </a:xfrm>
          <a:prstGeom prst="rect">
            <a:avLst/>
          </a:prstGeom>
        </p:spPr>
      </p:pic>
      <p:sp>
        <p:nvSpPr>
          <p:cNvPr id="5" name="TextBox 4"/>
          <p:cNvSpPr txBox="1"/>
          <p:nvPr/>
        </p:nvSpPr>
        <p:spPr>
          <a:xfrm>
            <a:off x="368490" y="1299457"/>
            <a:ext cx="8243248" cy="430887"/>
          </a:xfrm>
          <a:prstGeom prst="rect">
            <a:avLst/>
          </a:prstGeom>
          <a:noFill/>
        </p:spPr>
        <p:txBody>
          <a:bodyPr wrap="square" rtlCol="0">
            <a:spAutoFit/>
          </a:bodyPr>
          <a:lstStyle/>
          <a:p>
            <a:r>
              <a:rPr lang="sk-SK" sz="2200" dirty="0"/>
              <a:t>Lenže odtiaľ dostávame nejaký divný súvis medzi energiou a hybnosťou</a:t>
            </a:r>
          </a:p>
        </p:txBody>
      </p:sp>
      <p:pic>
        <p:nvPicPr>
          <p:cNvPr id="7" name="Picture 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795594" y="1938755"/>
            <a:ext cx="1078230" cy="222885"/>
          </a:xfrm>
          <a:prstGeom prst="rect">
            <a:avLst/>
          </a:prstGeom>
        </p:spPr>
      </p:pic>
      <p:sp>
        <p:nvSpPr>
          <p:cNvPr id="8" name="TextBox 7"/>
          <p:cNvSpPr txBox="1"/>
          <p:nvPr/>
        </p:nvSpPr>
        <p:spPr>
          <a:xfrm>
            <a:off x="368490" y="2565779"/>
            <a:ext cx="8420668" cy="3816429"/>
          </a:xfrm>
          <a:prstGeom prst="rect">
            <a:avLst/>
          </a:prstGeom>
          <a:noFill/>
        </p:spPr>
        <p:txBody>
          <a:bodyPr wrap="square" rtlCol="0">
            <a:spAutoFit/>
          </a:bodyPr>
          <a:lstStyle/>
          <a:p>
            <a:r>
              <a:rPr lang="sk-SK" sz="2200" dirty="0"/>
              <a:t>Asi ale </a:t>
            </a:r>
            <a:r>
              <a:rPr lang="sk-SK" sz="2200" b="1" dirty="0">
                <a:solidFill>
                  <a:srgbClr val="FF0000"/>
                </a:solidFill>
              </a:rPr>
              <a:t>nechceme "zrušiť celého </a:t>
            </a:r>
            <a:r>
              <a:rPr lang="sk-SK" sz="2200" b="1" dirty="0" err="1">
                <a:solidFill>
                  <a:srgbClr val="FF0000"/>
                </a:solidFill>
              </a:rPr>
              <a:t>Newtona</a:t>
            </a:r>
            <a:r>
              <a:rPr lang="sk-SK" sz="2200" b="1" dirty="0">
                <a:solidFill>
                  <a:srgbClr val="FF0000"/>
                </a:solidFill>
              </a:rPr>
              <a:t>". </a:t>
            </a:r>
            <a:r>
              <a:rPr lang="sk-SK" sz="2200" dirty="0"/>
              <a:t>Chceme si dovoliť modifikovať </a:t>
            </a:r>
            <a:r>
              <a:rPr lang="sk-SK" sz="2200" dirty="0" err="1"/>
              <a:t>Newtona</a:t>
            </a:r>
            <a:r>
              <a:rPr lang="sk-SK" sz="2200" dirty="0"/>
              <a:t> pre mikrosvet (pre častice s malými hmotnosťami a malými energiami, </a:t>
            </a:r>
            <a:r>
              <a:rPr lang="sk-SK" sz="2200" dirty="0" err="1"/>
              <a:t>rádove</a:t>
            </a:r>
            <a:r>
              <a:rPr lang="sk-SK" sz="2200" dirty="0"/>
              <a:t> </a:t>
            </a:r>
            <a:r>
              <a:rPr lang="sk-SK" sz="2200" dirty="0" err="1"/>
              <a:t>eV</a:t>
            </a:r>
            <a:r>
              <a:rPr lang="sk-SK" sz="2200" dirty="0"/>
              <a:t>) ale pre veľké energie by mal ostať platný (aspoň ako priblíženie) starý dobrý Newton.</a:t>
            </a:r>
          </a:p>
          <a:p>
            <a:endParaRPr lang="sk-SK" sz="2200" dirty="0"/>
          </a:p>
          <a:p>
            <a:r>
              <a:rPr lang="sk-SK" sz="2200" dirty="0"/>
              <a:t>Takže páčilo by sa nám, aby pre veľké energie (teda veľké n) platilo čosi ako</a:t>
            </a:r>
          </a:p>
          <a:p>
            <a:endParaRPr lang="sk-SK" sz="2200" dirty="0"/>
          </a:p>
          <a:p>
            <a:endParaRPr lang="sk-SK" sz="2200" dirty="0"/>
          </a:p>
          <a:p>
            <a:r>
              <a:rPr lang="sk-SK" sz="2200" dirty="0"/>
              <a:t>ale obyčajná vlnová rovnica dáva pre malé aj veľké n stále rovnako</a:t>
            </a:r>
          </a:p>
          <a:p>
            <a:endParaRPr lang="sk-SK" sz="2200" dirty="0"/>
          </a:p>
        </p:txBody>
      </p:sp>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924456" y="5027992"/>
            <a:ext cx="1308735" cy="516255"/>
          </a:xfrm>
          <a:prstGeom prst="rect">
            <a:avLst/>
          </a:prstGeom>
        </p:spPr>
      </p:pic>
      <p:pic>
        <p:nvPicPr>
          <p:cNvPr id="11" name="Picture 10"/>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3972285" y="6159323"/>
            <a:ext cx="1078230" cy="222885"/>
          </a:xfrm>
          <a:prstGeom prst="rect">
            <a:avLst/>
          </a:prstGeom>
        </p:spPr>
      </p:pic>
    </p:spTree>
    <p:extLst>
      <p:ext uri="{BB962C8B-B14F-4D97-AF65-F5344CB8AC3E}">
        <p14:creationId xmlns:p14="http://schemas.microsoft.com/office/powerpoint/2010/main" val="66189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33</a:t>
            </a:fld>
            <a:endParaRPr lang="en-US"/>
          </a:p>
        </p:txBody>
      </p:sp>
      <p:sp>
        <p:nvSpPr>
          <p:cNvPr id="3" name="TextBox 2"/>
          <p:cNvSpPr txBox="1"/>
          <p:nvPr/>
        </p:nvSpPr>
        <p:spPr>
          <a:xfrm>
            <a:off x="668740" y="586854"/>
            <a:ext cx="7779224" cy="6186309"/>
          </a:xfrm>
          <a:prstGeom prst="rect">
            <a:avLst/>
          </a:prstGeom>
          <a:noFill/>
        </p:spPr>
        <p:txBody>
          <a:bodyPr wrap="square" rtlCol="0">
            <a:spAutoFit/>
          </a:bodyPr>
          <a:lstStyle/>
          <a:p>
            <a:r>
              <a:rPr lang="sk-SK" sz="2200" dirty="0"/>
              <a:t>Prečo dostávame taký vzťah?</a:t>
            </a:r>
          </a:p>
          <a:p>
            <a:r>
              <a:rPr lang="sk-SK" sz="2200" dirty="0"/>
              <a:t>Lebo keď hľadáme riešenie vlnovej rovnice</a:t>
            </a:r>
          </a:p>
          <a:p>
            <a:endParaRPr lang="sk-SK" sz="2200" dirty="0"/>
          </a:p>
          <a:p>
            <a:endParaRPr lang="sk-SK" sz="2200" dirty="0"/>
          </a:p>
          <a:p>
            <a:endParaRPr lang="sk-SK" sz="2200" dirty="0"/>
          </a:p>
          <a:p>
            <a:r>
              <a:rPr lang="sk-SK" sz="2200" dirty="0"/>
              <a:t>v separovanom tvare</a:t>
            </a:r>
          </a:p>
          <a:p>
            <a:endParaRPr lang="sk-SK" sz="2200" dirty="0"/>
          </a:p>
          <a:p>
            <a:endParaRPr lang="sk-SK" sz="2200" dirty="0"/>
          </a:p>
          <a:p>
            <a:r>
              <a:rPr lang="sk-SK" sz="2200" dirty="0"/>
              <a:t>dostaneme dve rovnice</a:t>
            </a:r>
          </a:p>
          <a:p>
            <a:endParaRPr lang="sk-SK" sz="2200" dirty="0"/>
          </a:p>
          <a:p>
            <a:endParaRPr lang="sk-SK" sz="2200" dirty="0"/>
          </a:p>
          <a:p>
            <a:endParaRPr lang="sk-SK" sz="2200" dirty="0"/>
          </a:p>
          <a:p>
            <a:r>
              <a:rPr lang="sk-SK" sz="2200" dirty="0"/>
              <a:t>V obidvoch rovniciach sú druhé derivácie, takže dostaneme „</a:t>
            </a:r>
            <a:r>
              <a:rPr lang="sk-SK" sz="2200" dirty="0" err="1"/>
              <a:t>oscilátorové</a:t>
            </a:r>
            <a:r>
              <a:rPr lang="sk-SK" sz="2200" dirty="0"/>
              <a:t> riešenia“ typu                                                 a druhé derivácie z toho vyrobia                         </a:t>
            </a:r>
            <a:r>
              <a:rPr lang="sk-SK" sz="2200" dirty="0" err="1"/>
              <a:t>resp</a:t>
            </a:r>
            <a:r>
              <a:rPr lang="sk-SK" sz="2200" dirty="0"/>
              <a:t> </a:t>
            </a:r>
          </a:p>
          <a:p>
            <a:endParaRPr lang="sk-SK" sz="2200" dirty="0"/>
          </a:p>
          <a:p>
            <a:r>
              <a:rPr lang="sk-SK" sz="2200" b="1" dirty="0">
                <a:solidFill>
                  <a:srgbClr val="FF0000"/>
                </a:solidFill>
              </a:rPr>
              <a:t>teda kvadrát  v energii aj hybnosti</a:t>
            </a:r>
            <a:r>
              <a:rPr lang="sk-SK" sz="2200" dirty="0"/>
              <a:t>. Kvadrát pochádza z toho že je tam druhá derivácia. </a:t>
            </a:r>
            <a:endParaRPr lang="en-US" sz="2200" dirty="0"/>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37501" y="1653439"/>
            <a:ext cx="2526030" cy="563880"/>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399808" y="2896608"/>
            <a:ext cx="1967865" cy="255270"/>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659715" y="3896786"/>
            <a:ext cx="4023360" cy="621030"/>
          </a:xfrm>
          <a:prstGeom prst="rect">
            <a:avLst/>
          </a:prstGeom>
        </p:spPr>
      </p:pic>
      <p:pic>
        <p:nvPicPr>
          <p:cNvPr id="9" name="Picture 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61891" y="5041581"/>
            <a:ext cx="2598420" cy="255270"/>
          </a:xfrm>
          <a:prstGeom prst="rect">
            <a:avLst/>
          </a:prstGeom>
        </p:spPr>
      </p:pic>
      <p:pic>
        <p:nvPicPr>
          <p:cNvPr id="10" name="Picture 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727538" y="5328876"/>
            <a:ext cx="1068705" cy="224790"/>
          </a:xfrm>
          <a:prstGeom prst="rect">
            <a:avLst/>
          </a:prstGeom>
        </p:spPr>
      </p:pic>
      <p:pic>
        <p:nvPicPr>
          <p:cNvPr id="12" name="Picture 1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5787581" y="5368881"/>
            <a:ext cx="1083945" cy="272415"/>
          </a:xfrm>
          <a:prstGeom prst="rect">
            <a:avLst/>
          </a:prstGeom>
        </p:spPr>
      </p:pic>
    </p:spTree>
    <p:extLst>
      <p:ext uri="{BB962C8B-B14F-4D97-AF65-F5344CB8AC3E}">
        <p14:creationId xmlns:p14="http://schemas.microsoft.com/office/powerpoint/2010/main" val="151015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34</a:t>
            </a:fld>
            <a:endParaRPr lang="en-US"/>
          </a:p>
        </p:txBody>
      </p:sp>
      <p:sp>
        <p:nvSpPr>
          <p:cNvPr id="3" name="TextBox 2"/>
          <p:cNvSpPr txBox="1"/>
          <p:nvPr/>
        </p:nvSpPr>
        <p:spPr>
          <a:xfrm>
            <a:off x="267858" y="545911"/>
            <a:ext cx="8739664" cy="6186309"/>
          </a:xfrm>
          <a:prstGeom prst="rect">
            <a:avLst/>
          </a:prstGeom>
          <a:noFill/>
        </p:spPr>
        <p:txBody>
          <a:bodyPr wrap="square" rtlCol="0">
            <a:spAutoFit/>
          </a:bodyPr>
          <a:lstStyle/>
          <a:p>
            <a:r>
              <a:rPr lang="sk-SK" sz="2200" dirty="0"/>
              <a:t>My potrebujeme</a:t>
            </a:r>
          </a:p>
          <a:p>
            <a:endParaRPr lang="sk-SK" sz="2200" dirty="0"/>
          </a:p>
          <a:p>
            <a:r>
              <a:rPr lang="sk-SK" sz="2200" dirty="0"/>
              <a:t>teda lineárne v energii, kvadraticky v hybnosti. Nápad na zmenu je jednoduchý, skúsiť rovnicu , kde bude prvá derivácia podľa času a druhá derivácia podľa súradníc. Naivný nápad skúsiť rovnicu</a:t>
            </a:r>
          </a:p>
          <a:p>
            <a:endParaRPr lang="sk-SK" sz="2200" dirty="0"/>
          </a:p>
          <a:p>
            <a:endParaRPr lang="sk-SK" sz="2200" dirty="0"/>
          </a:p>
          <a:p>
            <a:r>
              <a:rPr lang="sk-SK" sz="2200" dirty="0"/>
              <a:t>ale nebude fungovať. Separované riešenia typu                                     dajú</a:t>
            </a:r>
          </a:p>
          <a:p>
            <a:endParaRPr lang="sk-SK" sz="2200" dirty="0"/>
          </a:p>
          <a:p>
            <a:endParaRPr lang="sk-SK" sz="2200" dirty="0"/>
          </a:p>
          <a:p>
            <a:endParaRPr lang="sk-SK" sz="2200" dirty="0"/>
          </a:p>
          <a:p>
            <a:r>
              <a:rPr lang="sk-SK" sz="2200" dirty="0"/>
              <a:t>Lenže rovnica</a:t>
            </a:r>
          </a:p>
          <a:p>
            <a:endParaRPr lang="sk-SK" sz="2200" dirty="0"/>
          </a:p>
          <a:p>
            <a:r>
              <a:rPr lang="sk-SK" sz="2200" dirty="0"/>
              <a:t>nemá ako riešenie </a:t>
            </a:r>
            <a:r>
              <a:rPr lang="sk-SK" sz="2200" dirty="0" err="1"/>
              <a:t>sínusovky</a:t>
            </a:r>
            <a:r>
              <a:rPr lang="sk-SK" sz="2200" dirty="0"/>
              <a:t> ale reálne exponenciály a riešenia typu</a:t>
            </a:r>
          </a:p>
          <a:p>
            <a:endParaRPr lang="sk-SK" sz="2200" dirty="0"/>
          </a:p>
          <a:p>
            <a:endParaRPr lang="sk-SK" sz="2200" dirty="0"/>
          </a:p>
          <a:p>
            <a:r>
              <a:rPr lang="sk-SK" sz="2200" dirty="0"/>
              <a:t>sú neakceptovateľné tak pre záporné X (riešenie „vymrie“), ako aj pre kladné X (riešenie exponenciálne „vybuchne“).</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42653" y="433583"/>
            <a:ext cx="1156335" cy="516255"/>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42653" y="2355490"/>
            <a:ext cx="2350770" cy="563880"/>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793423" y="3005151"/>
            <a:ext cx="1967865" cy="255270"/>
          </a:xfrm>
          <a:prstGeom prst="rect">
            <a:avLst/>
          </a:prstGeom>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587309" y="3429000"/>
            <a:ext cx="3850005" cy="621030"/>
          </a:xfrm>
          <a:prstGeom prst="rect">
            <a:avLst/>
          </a:prstGeom>
        </p:spPr>
      </p:pic>
      <p:pic>
        <p:nvPicPr>
          <p:cNvPr id="12" name="Picture 1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666491" y="4405732"/>
            <a:ext cx="1691640" cy="533400"/>
          </a:xfrm>
          <a:prstGeom prst="rect">
            <a:avLst/>
          </a:prstGeom>
        </p:spPr>
      </p:pic>
      <p:pic>
        <p:nvPicPr>
          <p:cNvPr id="14" name="Picture 13"/>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540761" y="5515212"/>
            <a:ext cx="1994535" cy="255270"/>
          </a:xfrm>
          <a:prstGeom prst="rect">
            <a:avLst/>
          </a:prstGeom>
        </p:spPr>
      </p:pic>
    </p:spTree>
    <p:extLst>
      <p:ext uri="{BB962C8B-B14F-4D97-AF65-F5344CB8AC3E}">
        <p14:creationId xmlns:p14="http://schemas.microsoft.com/office/powerpoint/2010/main" val="206976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35</a:t>
            </a:fld>
            <a:endParaRPr lang="en-US"/>
          </a:p>
        </p:txBody>
      </p:sp>
      <p:sp>
        <p:nvSpPr>
          <p:cNvPr id="3" name="TextBox 2"/>
          <p:cNvSpPr txBox="1"/>
          <p:nvPr/>
        </p:nvSpPr>
        <p:spPr>
          <a:xfrm>
            <a:off x="382137" y="641445"/>
            <a:ext cx="8407021" cy="5170646"/>
          </a:xfrm>
          <a:prstGeom prst="rect">
            <a:avLst/>
          </a:prstGeom>
          <a:noFill/>
        </p:spPr>
        <p:txBody>
          <a:bodyPr wrap="square" rtlCol="0">
            <a:spAutoFit/>
          </a:bodyPr>
          <a:lstStyle/>
          <a:p>
            <a:r>
              <a:rPr lang="sk-SK" sz="2200" dirty="0"/>
              <a:t>Chceme teda zdanlivo nemožné, rovnicu s prvou deriváciou, ktorej riešenie je kmitanie, teda „imaginárna exponenciála“</a:t>
            </a:r>
          </a:p>
          <a:p>
            <a:endParaRPr lang="sk-SK" sz="2200" dirty="0"/>
          </a:p>
          <a:p>
            <a:r>
              <a:rPr lang="sk-SK" sz="2200" dirty="0"/>
              <a:t>Nápad: išlo by to, ale </a:t>
            </a:r>
            <a:r>
              <a:rPr lang="sk-SK" sz="2200" b="1" dirty="0">
                <a:solidFill>
                  <a:srgbClr val="FF0000"/>
                </a:solidFill>
              </a:rPr>
              <a:t>v rovnici by museli byť komplexné čísla</a:t>
            </a:r>
            <a:r>
              <a:rPr lang="sk-SK" sz="2200" dirty="0"/>
              <a:t>. Čo tak skúsiť rovnicu</a:t>
            </a:r>
          </a:p>
          <a:p>
            <a:endParaRPr lang="sk-SK" sz="2200" dirty="0"/>
          </a:p>
          <a:p>
            <a:endParaRPr lang="sk-SK" sz="2200" dirty="0"/>
          </a:p>
          <a:p>
            <a:r>
              <a:rPr lang="sk-SK" sz="2200" dirty="0"/>
              <a:t>to povedie na</a:t>
            </a:r>
          </a:p>
          <a:p>
            <a:endParaRPr lang="sk-SK" sz="2200" dirty="0"/>
          </a:p>
          <a:p>
            <a:r>
              <a:rPr lang="sk-SK" sz="2200" dirty="0"/>
              <a:t>s riešením</a:t>
            </a:r>
          </a:p>
          <a:p>
            <a:r>
              <a:rPr lang="sk-SK" sz="2200" dirty="0"/>
              <a:t>Takže nakoniec dostaneme vlnu typu</a:t>
            </a:r>
          </a:p>
          <a:p>
            <a:endParaRPr lang="sk-SK" sz="2200" dirty="0"/>
          </a:p>
          <a:p>
            <a:r>
              <a:rPr lang="sk-SK" sz="2200" dirty="0"/>
              <a:t>a vzťah</a:t>
            </a:r>
          </a:p>
          <a:p>
            <a:endParaRPr lang="sk-SK" sz="2200" dirty="0"/>
          </a:p>
          <a:p>
            <a:r>
              <a:rPr lang="sk-SK" sz="2200" dirty="0"/>
              <a:t>šikovne ešte definujeme</a:t>
            </a:r>
            <a:endParaRPr lang="en-US" sz="2200" dirty="0"/>
          </a:p>
        </p:txBody>
      </p:sp>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42654" y="2355490"/>
            <a:ext cx="2463165" cy="563880"/>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618602" y="3031922"/>
            <a:ext cx="1977390" cy="533400"/>
          </a:xfrm>
          <a:prstGeom prst="rect">
            <a:avLst/>
          </a:prstGeom>
        </p:spPr>
      </p:pic>
      <p:pic>
        <p:nvPicPr>
          <p:cNvPr id="4" name="Picture 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41706" y="3806819"/>
            <a:ext cx="1927860" cy="255270"/>
          </a:xfrm>
          <a:prstGeom prst="rect">
            <a:avLst/>
          </a:prstGeom>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195003" y="4438947"/>
            <a:ext cx="2958465" cy="297180"/>
          </a:xfrm>
          <a:prstGeom prst="rect">
            <a:avLst/>
          </a:prstGeom>
        </p:spPr>
      </p:pic>
      <p:pic>
        <p:nvPicPr>
          <p:cNvPr id="17" name="Picture 16"/>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195004" y="4834550"/>
            <a:ext cx="3579495" cy="516255"/>
          </a:xfrm>
          <a:prstGeom prst="rect">
            <a:avLst/>
          </a:prstGeom>
        </p:spPr>
      </p:pic>
      <p:pic>
        <p:nvPicPr>
          <p:cNvPr id="18" name="Picture 17"/>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915093" y="5550153"/>
            <a:ext cx="1066800" cy="523875"/>
          </a:xfrm>
          <a:prstGeom prst="rect">
            <a:avLst/>
          </a:prstGeom>
        </p:spPr>
      </p:pic>
    </p:spTree>
    <p:extLst>
      <p:ext uri="{BB962C8B-B14F-4D97-AF65-F5344CB8AC3E}">
        <p14:creationId xmlns:p14="http://schemas.microsoft.com/office/powerpoint/2010/main" val="303501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423081" y="641445"/>
                <a:ext cx="8052179" cy="430887"/>
              </a:xfrm>
              <a:prstGeom prst="rect">
                <a:avLst/>
              </a:prstGeom>
              <a:noFill/>
            </p:spPr>
            <p:txBody>
              <a:bodyPr wrap="square" rtlCol="0">
                <a:spAutoFit/>
              </a:bodyPr>
              <a:lstStyle/>
              <a:p>
                <a:r>
                  <a:rPr lang="sk-SK" sz="2200" dirty="0"/>
                  <a:t>a dostaneme (použijúc obvyklé označenie        namiesto </a:t>
                </a:r>
                <a14:m>
                  <m:oMath xmlns:m="http://schemas.openxmlformats.org/officeDocument/2006/math">
                    <m:r>
                      <a:rPr lang="sk-SK" sz="2200" b="0" i="1" smtClean="0">
                        <a:latin typeface="Cambria Math"/>
                      </a:rPr>
                      <m:t>𝑢</m:t>
                    </m:r>
                    <m:r>
                      <a:rPr lang="sk-SK" sz="2200" b="0" i="0" smtClean="0">
                        <a:latin typeface="Cambria Math"/>
                      </a:rPr>
                      <m:t>)</m:t>
                    </m:r>
                  </m:oMath>
                </a14:m>
                <a:r>
                  <a:rPr lang="sk-SK" sz="2200" dirty="0"/>
                  <a:t> </a:t>
                </a:r>
                <a:endParaRPr lang="en-US"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423081" y="641445"/>
                <a:ext cx="8052179" cy="430887"/>
              </a:xfrm>
              <a:prstGeom prst="rect">
                <a:avLst/>
              </a:prstGeom>
              <a:blipFill rotWithShape="1">
                <a:blip r:embed="rId4"/>
                <a:stretch>
                  <a:fillRect l="-908" t="-8451" b="-26761"/>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406030" y="742588"/>
            <a:ext cx="156210" cy="22860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367405" y="1304613"/>
            <a:ext cx="3112770" cy="584835"/>
          </a:xfrm>
          <a:prstGeom prst="rect">
            <a:avLst/>
          </a:prstGeom>
        </p:spPr>
      </p:pic>
      <p:sp>
        <p:nvSpPr>
          <p:cNvPr id="7" name="TextBox 6"/>
          <p:cNvSpPr txBox="1"/>
          <p:nvPr/>
        </p:nvSpPr>
        <p:spPr>
          <a:xfrm>
            <a:off x="327546" y="2224585"/>
            <a:ext cx="8693624" cy="4154984"/>
          </a:xfrm>
          <a:prstGeom prst="rect">
            <a:avLst/>
          </a:prstGeom>
          <a:noFill/>
        </p:spPr>
        <p:txBody>
          <a:bodyPr wrap="square" rtlCol="0">
            <a:spAutoFit/>
          </a:bodyPr>
          <a:lstStyle/>
          <a:p>
            <a:r>
              <a:rPr lang="sk-SK" sz="2200" dirty="0"/>
              <a:t>Toto je </a:t>
            </a:r>
            <a:r>
              <a:rPr lang="sk-SK" sz="2200" dirty="0" err="1"/>
              <a:t>Schrödingerova</a:t>
            </a:r>
            <a:r>
              <a:rPr lang="sk-SK" sz="2200" dirty="0"/>
              <a:t> rovnica (v jednorozmernom  svete), základná rovnica kvantovej mechaniky. Práve sme boli svedkami jej zrodu.</a:t>
            </a:r>
          </a:p>
          <a:p>
            <a:endParaRPr lang="sk-SK" sz="2200" dirty="0"/>
          </a:p>
          <a:p>
            <a:r>
              <a:rPr lang="sk-SK" sz="2200" dirty="0"/>
              <a:t>Záver: s časticou nejako súvisí komplexná vlna, ktorá spĺňa </a:t>
            </a:r>
            <a:r>
              <a:rPr lang="sk-SK" sz="2200" dirty="0" err="1"/>
              <a:t>Schrödingerovu</a:t>
            </a:r>
            <a:r>
              <a:rPr lang="sk-SK" sz="2200" dirty="0"/>
              <a:t> rovnicu.</a:t>
            </a:r>
          </a:p>
          <a:p>
            <a:r>
              <a:rPr lang="sk-SK" sz="2200" b="1" dirty="0">
                <a:solidFill>
                  <a:srgbClr val="FF0000"/>
                </a:solidFill>
              </a:rPr>
              <a:t>Pozoruhodné: ako keby sme tvrdili, že príroda vie, čo sú to komplexné čísla a používa ich.</a:t>
            </a:r>
          </a:p>
          <a:p>
            <a:r>
              <a:rPr lang="sk-SK" sz="2200" dirty="0"/>
              <a:t>My sme už používali komplexné čísla, ale bol to len taký </a:t>
            </a:r>
            <a:r>
              <a:rPr lang="sk-SK" sz="2200" b="1" dirty="0"/>
              <a:t>matematický trik</a:t>
            </a:r>
            <a:r>
              <a:rPr lang="sk-SK" sz="2200" dirty="0"/>
              <a:t>, aby sme nemali starosti s goniometrickými vzťahmi. Písali sme komplexné exponenciály ale chápali sme to tak, že fyzikálny význam majú len ich reálne časti.</a:t>
            </a:r>
          </a:p>
          <a:p>
            <a:r>
              <a:rPr lang="sk-SK" sz="2200" dirty="0"/>
              <a:t>Toto je iné: </a:t>
            </a:r>
            <a:r>
              <a:rPr lang="sk-SK" sz="2200" dirty="0" err="1"/>
              <a:t>de</a:t>
            </a:r>
            <a:r>
              <a:rPr lang="en-US" sz="2200" dirty="0"/>
              <a:t>’</a:t>
            </a:r>
            <a:r>
              <a:rPr lang="sk-SK" sz="2200" dirty="0" err="1"/>
              <a:t>Broglieho</a:t>
            </a:r>
            <a:r>
              <a:rPr lang="sk-SK" sz="2200" dirty="0"/>
              <a:t> vlna je naozaj komplexná.</a:t>
            </a:r>
            <a:endParaRPr lang="en-US" sz="2200" dirty="0"/>
          </a:p>
        </p:txBody>
      </p:sp>
    </p:spTree>
    <p:extLst>
      <p:ext uri="{BB962C8B-B14F-4D97-AF65-F5344CB8AC3E}">
        <p14:creationId xmlns:p14="http://schemas.microsoft.com/office/powerpoint/2010/main" val="156629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37</a:t>
            </a:fld>
            <a:endParaRPr lang="en-US"/>
          </a:p>
        </p:txBody>
      </p:sp>
      <p:sp>
        <p:nvSpPr>
          <p:cNvPr id="4" name="TextBox 3"/>
          <p:cNvSpPr txBox="1"/>
          <p:nvPr/>
        </p:nvSpPr>
        <p:spPr>
          <a:xfrm>
            <a:off x="232012" y="1692322"/>
            <a:ext cx="8707272" cy="1446550"/>
          </a:xfrm>
          <a:prstGeom prst="rect">
            <a:avLst/>
          </a:prstGeom>
          <a:noFill/>
        </p:spPr>
        <p:txBody>
          <a:bodyPr wrap="square" rtlCol="0">
            <a:spAutoFit/>
          </a:bodyPr>
          <a:lstStyle/>
          <a:p>
            <a:r>
              <a:rPr lang="sk-SK" sz="2200" dirty="0"/>
              <a:t>Čo hovorí </a:t>
            </a:r>
            <a:r>
              <a:rPr lang="sk-SK" sz="2200" dirty="0" err="1"/>
              <a:t>Schrödingerova</a:t>
            </a:r>
            <a:r>
              <a:rPr lang="sk-SK" sz="2200" dirty="0"/>
              <a:t> rovnica o voľných časticiach (ideálnom plyne) v nádobe (kontajneri) v jednorozmernom svete? V  jednorozmernom svete je kontajnerom úsečka (0,L). </a:t>
            </a:r>
            <a:r>
              <a:rPr lang="sk-SK" sz="2200" dirty="0" err="1"/>
              <a:t>Monofrekvenčné</a:t>
            </a:r>
            <a:r>
              <a:rPr lang="sk-SK" sz="2200" dirty="0"/>
              <a:t> riešenia poznáme, sú to </a:t>
            </a:r>
            <a:r>
              <a:rPr lang="sk-SK" sz="2200" dirty="0" err="1"/>
              <a:t>Fourierove</a:t>
            </a:r>
            <a:r>
              <a:rPr lang="sk-SK" sz="2200" dirty="0"/>
              <a:t> </a:t>
            </a:r>
            <a:r>
              <a:rPr lang="sk-SK" sz="2200" dirty="0" err="1"/>
              <a:t>sínusovky</a:t>
            </a:r>
            <a:endParaRPr lang="en-US" sz="2200" dirty="0"/>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40404" y="3200400"/>
            <a:ext cx="3341370" cy="457200"/>
          </a:xfrm>
          <a:prstGeom prst="rect">
            <a:avLst/>
          </a:prstGeom>
        </p:spPr>
      </p:pic>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527131" y="3822889"/>
            <a:ext cx="2367915" cy="581025"/>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988424" y="540339"/>
            <a:ext cx="3112770" cy="584835"/>
          </a:xfrm>
          <a:prstGeom prst="rect">
            <a:avLst/>
          </a:prstGeom>
        </p:spPr>
      </p:pic>
      <p:sp>
        <p:nvSpPr>
          <p:cNvPr id="8" name="TextBox 7"/>
          <p:cNvSpPr txBox="1"/>
          <p:nvPr/>
        </p:nvSpPr>
        <p:spPr>
          <a:xfrm>
            <a:off x="382137" y="4544704"/>
            <a:ext cx="8215953" cy="769441"/>
          </a:xfrm>
          <a:prstGeom prst="rect">
            <a:avLst/>
          </a:prstGeom>
          <a:noFill/>
        </p:spPr>
        <p:txBody>
          <a:bodyPr wrap="square" rtlCol="0">
            <a:spAutoFit/>
          </a:bodyPr>
          <a:lstStyle/>
          <a:p>
            <a:r>
              <a:rPr lang="sk-SK" sz="2200" dirty="0"/>
              <a:t>V trojrozmernom svete bude mať </a:t>
            </a:r>
            <a:r>
              <a:rPr lang="sk-SK" sz="2200" dirty="0" err="1"/>
              <a:t>Schrödingerova</a:t>
            </a:r>
            <a:r>
              <a:rPr lang="sk-SK" sz="2200" dirty="0"/>
              <a:t> rovnica pre voľnú časticu tvar</a:t>
            </a:r>
            <a:endParaRPr lang="en-US" sz="2200" dirty="0"/>
          </a:p>
        </p:txBody>
      </p:sp>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21335" y="5442160"/>
            <a:ext cx="8155305" cy="645795"/>
          </a:xfrm>
          <a:prstGeom prst="rect">
            <a:avLst/>
          </a:prstGeom>
        </p:spPr>
      </p:pic>
      <p:sp>
        <p:nvSpPr>
          <p:cNvPr id="11" name="Rectangle 10"/>
          <p:cNvSpPr/>
          <p:nvPr/>
        </p:nvSpPr>
        <p:spPr>
          <a:xfrm>
            <a:off x="232012" y="5314145"/>
            <a:ext cx="8707272" cy="1045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6693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38</a:t>
            </a:fld>
            <a:endParaRPr lang="en-US"/>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94367" y="1058930"/>
            <a:ext cx="3909060" cy="581025"/>
          </a:xfrm>
          <a:prstGeom prst="rect">
            <a:avLst/>
          </a:prstGeom>
        </p:spPr>
      </p:pic>
      <p:sp>
        <p:nvSpPr>
          <p:cNvPr id="4" name="TextBox 3"/>
          <p:cNvSpPr txBox="1"/>
          <p:nvPr/>
        </p:nvSpPr>
        <p:spPr>
          <a:xfrm>
            <a:off x="382137" y="354842"/>
            <a:ext cx="8407021" cy="769441"/>
          </a:xfrm>
          <a:prstGeom prst="rect">
            <a:avLst/>
          </a:prstGeom>
          <a:noFill/>
        </p:spPr>
        <p:txBody>
          <a:bodyPr wrap="square" rtlCol="0">
            <a:spAutoFit/>
          </a:bodyPr>
          <a:lstStyle/>
          <a:p>
            <a:r>
              <a:rPr lang="sk-SK" sz="2200" dirty="0"/>
              <a:t>Hodnoty energií zodpovedajúcich stacionárnym stavom voľnej častice v nádobe tvaru kocky o hrane L budú</a:t>
            </a:r>
            <a:endParaRPr lang="en-US" sz="2200" dirty="0"/>
          </a:p>
        </p:txBody>
      </p:sp>
      <p:sp>
        <p:nvSpPr>
          <p:cNvPr id="7" name="TextBox 6"/>
          <p:cNvSpPr txBox="1"/>
          <p:nvPr/>
        </p:nvSpPr>
        <p:spPr>
          <a:xfrm>
            <a:off x="532263" y="2019869"/>
            <a:ext cx="8256895" cy="3477875"/>
          </a:xfrm>
          <a:prstGeom prst="rect">
            <a:avLst/>
          </a:prstGeom>
          <a:noFill/>
        </p:spPr>
        <p:txBody>
          <a:bodyPr wrap="square" rtlCol="0">
            <a:spAutoFit/>
          </a:bodyPr>
          <a:lstStyle/>
          <a:p>
            <a:r>
              <a:rPr lang="sk-SK" sz="2200" dirty="0"/>
              <a:t>Znamená to toto: ak mám nádobu plnú častíc, vyberiem si jednu z nich a odmeriam jej energiu (podobne ako policajti radarom odmerajú rýchlosť auta na diaľnici, ktoré si vybrali),  potom meraním získaná hodnota energie bude rovná niektorej z hodnôt (1), teda že existujú celé čísla </a:t>
            </a:r>
            <a:r>
              <a:rPr lang="sk-SK" sz="2200" dirty="0" err="1"/>
              <a:t>i,j,k</a:t>
            </a:r>
            <a:r>
              <a:rPr lang="sk-SK" sz="2200" dirty="0"/>
              <a:t> také, že nameraná hodnota bude rovná </a:t>
            </a:r>
          </a:p>
          <a:p>
            <a:endParaRPr lang="sk-SK" sz="2200" dirty="0"/>
          </a:p>
          <a:p>
            <a:r>
              <a:rPr lang="sk-SK" sz="2200" dirty="0"/>
              <a:t>Správnosť formuly pre možné hodnoty energií častíc (takmer) ideálneho plynu sa dá experimentálne overiť. Závisia na nej niektoré jemné predpovede teórie o predpokladaných vlastnostiach plynov a vychádza to správne.</a:t>
            </a:r>
            <a:endParaRPr lang="en-US" sz="2200" dirty="0"/>
          </a:p>
        </p:txBody>
      </p:sp>
      <p:sp>
        <p:nvSpPr>
          <p:cNvPr id="8" name="TextBox 7"/>
          <p:cNvSpPr txBox="1"/>
          <p:nvPr/>
        </p:nvSpPr>
        <p:spPr>
          <a:xfrm>
            <a:off x="7588155" y="1144722"/>
            <a:ext cx="498143" cy="430887"/>
          </a:xfrm>
          <a:prstGeom prst="rect">
            <a:avLst/>
          </a:prstGeom>
          <a:noFill/>
        </p:spPr>
        <p:txBody>
          <a:bodyPr wrap="square" rtlCol="0">
            <a:spAutoFit/>
          </a:bodyPr>
          <a:lstStyle/>
          <a:p>
            <a:r>
              <a:rPr lang="sk-SK" sz="2200" dirty="0"/>
              <a:t>(1)</a:t>
            </a:r>
            <a:endParaRPr lang="en-US" sz="2200" dirty="0"/>
          </a:p>
        </p:txBody>
      </p:sp>
      <p:pic>
        <p:nvPicPr>
          <p:cNvPr id="9" name="Picture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57157" y="3469944"/>
            <a:ext cx="443865" cy="247650"/>
          </a:xfrm>
          <a:prstGeom prst="rect">
            <a:avLst/>
          </a:prstGeom>
        </p:spPr>
      </p:pic>
    </p:spTree>
    <p:extLst>
      <p:ext uri="{BB962C8B-B14F-4D97-AF65-F5344CB8AC3E}">
        <p14:creationId xmlns:p14="http://schemas.microsoft.com/office/powerpoint/2010/main" val="4204851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39</a:t>
            </a:fld>
            <a:endParaRPr lang="en-US"/>
          </a:p>
        </p:txBody>
      </p:sp>
      <p:sp>
        <p:nvSpPr>
          <p:cNvPr id="3" name="TextBox 2"/>
          <p:cNvSpPr txBox="1"/>
          <p:nvPr/>
        </p:nvSpPr>
        <p:spPr>
          <a:xfrm>
            <a:off x="327546" y="559558"/>
            <a:ext cx="8065827" cy="5847755"/>
          </a:xfrm>
          <a:prstGeom prst="rect">
            <a:avLst/>
          </a:prstGeom>
          <a:noFill/>
        </p:spPr>
        <p:txBody>
          <a:bodyPr wrap="square" rtlCol="0">
            <a:spAutoFit/>
          </a:bodyPr>
          <a:lstStyle/>
          <a:p>
            <a:r>
              <a:rPr lang="sk-SK" sz="2200" dirty="0" err="1"/>
              <a:t>Schrödinger</a:t>
            </a:r>
            <a:r>
              <a:rPr lang="sk-SK" sz="2200" dirty="0"/>
              <a:t> teda napísal rovnicu pre voľnú časticu</a:t>
            </a:r>
          </a:p>
          <a:p>
            <a:endParaRPr lang="sk-SK" sz="2200" dirty="0"/>
          </a:p>
          <a:p>
            <a:endParaRPr lang="sk-SK" sz="2200" dirty="0"/>
          </a:p>
          <a:p>
            <a:endParaRPr lang="sk-SK" sz="2200" dirty="0"/>
          </a:p>
          <a:p>
            <a:r>
              <a:rPr lang="sk-SK" sz="2200" dirty="0"/>
              <a:t>Otázka znela, ako napísať rovnicu pre niečo zaujímavejšie, napríklad pre elektrón „obiehajúci okolo jadra“ v atóme vodíka</a:t>
            </a:r>
          </a:p>
          <a:p>
            <a:endParaRPr lang="sk-SK" sz="2200" dirty="0"/>
          </a:p>
          <a:p>
            <a:r>
              <a:rPr lang="sk-SK" sz="2200" dirty="0"/>
              <a:t>Uhádnutie správnej rovnice bolo geniálne: Rovnica pre voľnú časticu je symbolickým zapísaním vzťahu</a:t>
            </a:r>
          </a:p>
          <a:p>
            <a:endParaRPr lang="sk-SK" sz="2200" dirty="0"/>
          </a:p>
          <a:p>
            <a:endParaRPr lang="sk-SK" sz="2200" dirty="0"/>
          </a:p>
          <a:p>
            <a:r>
              <a:rPr lang="sk-SK" sz="2200" dirty="0"/>
              <a:t>Derivácia podľa času totiž z vlny „vytiahne“ energiu a druhé derivácie podľa súradníc kvadráty komponent hybnosti. Pre elektrón v poli jadra pribudne klasicky do vzťahu pre energiu ešte potenciálna energia elektrónu v </a:t>
            </a:r>
            <a:r>
              <a:rPr lang="sk-SK" sz="2200" dirty="0" err="1"/>
              <a:t>Coulombovom</a:t>
            </a:r>
            <a:r>
              <a:rPr lang="sk-SK" sz="2200" dirty="0"/>
              <a:t> elektrickom poli jadra, klasický vzťah je</a:t>
            </a:r>
          </a:p>
          <a:p>
            <a:endParaRPr lang="en-US" sz="2200" dirty="0"/>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08440" y="1170410"/>
            <a:ext cx="6113145" cy="645795"/>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06091" y="3704159"/>
            <a:ext cx="1156335" cy="516255"/>
          </a:xfrm>
          <a:prstGeom prst="rect">
            <a:avLst/>
          </a:prstGeom>
        </p:spPr>
      </p:pic>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334607" y="5917371"/>
            <a:ext cx="2324100" cy="598170"/>
          </a:xfrm>
          <a:prstGeom prst="rect">
            <a:avLst/>
          </a:prstGeom>
        </p:spPr>
      </p:pic>
    </p:spTree>
    <p:extLst>
      <p:ext uri="{BB962C8B-B14F-4D97-AF65-F5344CB8AC3E}">
        <p14:creationId xmlns:p14="http://schemas.microsoft.com/office/powerpoint/2010/main" val="31219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a:t>
            </a:fld>
            <a:endParaRPr lang="en-US"/>
          </a:p>
        </p:txBody>
      </p:sp>
      <p:sp>
        <p:nvSpPr>
          <p:cNvPr id="3" name="TextBox 2"/>
          <p:cNvSpPr txBox="1"/>
          <p:nvPr/>
        </p:nvSpPr>
        <p:spPr>
          <a:xfrm>
            <a:off x="1009934" y="600501"/>
            <a:ext cx="7096836" cy="430887"/>
          </a:xfrm>
          <a:prstGeom prst="rect">
            <a:avLst/>
          </a:prstGeom>
          <a:noFill/>
        </p:spPr>
        <p:txBody>
          <a:bodyPr wrap="square" rtlCol="0">
            <a:spAutoFit/>
          </a:bodyPr>
          <a:lstStyle/>
          <a:p>
            <a:pPr algn="ctr"/>
            <a:r>
              <a:rPr lang="sk-SK" sz="2200" b="1" dirty="0"/>
              <a:t>Tepelný pohyb atómov</a:t>
            </a:r>
            <a:endParaRPr lang="en-US" sz="2200" b="1" dirty="0"/>
          </a:p>
        </p:txBody>
      </p:sp>
      <p:sp>
        <p:nvSpPr>
          <p:cNvPr id="4" name="TextBox 3"/>
          <p:cNvSpPr txBox="1"/>
          <p:nvPr/>
        </p:nvSpPr>
        <p:spPr>
          <a:xfrm>
            <a:off x="272955" y="1610436"/>
            <a:ext cx="8570794" cy="4154984"/>
          </a:xfrm>
          <a:prstGeom prst="rect">
            <a:avLst/>
          </a:prstGeom>
          <a:noFill/>
        </p:spPr>
        <p:txBody>
          <a:bodyPr wrap="square" rtlCol="0">
            <a:spAutoFit/>
          </a:bodyPr>
          <a:lstStyle/>
          <a:p>
            <a:r>
              <a:rPr lang="sk-SK" sz="2200" dirty="0"/>
              <a:t>Okolo roku 1860 </a:t>
            </a:r>
            <a:r>
              <a:rPr lang="sk-SK" sz="2200" dirty="0" err="1"/>
              <a:t>Maxwell</a:t>
            </a:r>
            <a:r>
              <a:rPr lang="sk-SK" sz="2200" dirty="0"/>
              <a:t> a </a:t>
            </a:r>
            <a:r>
              <a:rPr lang="sk-SK" sz="2200" dirty="0" err="1"/>
              <a:t>Boltzmann</a:t>
            </a:r>
            <a:r>
              <a:rPr lang="sk-SK" sz="2200" dirty="0"/>
              <a:t> prišli s myšlienkou, že vlastnosti plynov ako tlak a teplota sa dajú vysvetliť predpokladom o chaotickom tepelnom pohybe molekúl. Tak tlak vzniká v dôsledku stáleho narážania molekúl plynu na steny nádoby, mechanizmom podobným ako v akčnom filme: keď projektily zasiahnu zločinca, tak toho zločinca až tak odhodí dozadu pod vplyvom tých nárazov.</a:t>
            </a:r>
          </a:p>
          <a:p>
            <a:r>
              <a:rPr lang="sk-SK" sz="2200" dirty="0"/>
              <a:t> O pohybe molekúl sa predpokladá, že je chaotický, podlieha pravdepodobnostným zákonom. Takže keď „ulovím nejakú molekulu“ neviem deterministicky určiť akú rýchlosť jej nameriam. Rýchlosť molekúl sa správa ako náhodný vektor (resp. tri náhodné priemety rýchlosti). Keďže ide o spojité náhodné veličiny, musíme pravdepodobnosť popisovať pomocou hustoty pravdepodobnosti. Explicitný tvar objavil </a:t>
            </a:r>
            <a:r>
              <a:rPr lang="sk-SK" sz="2200" dirty="0" err="1"/>
              <a:t>Maxwell</a:t>
            </a:r>
            <a:r>
              <a:rPr lang="sk-SK" sz="2200" dirty="0"/>
              <a:t>:</a:t>
            </a:r>
            <a:endParaRPr lang="en-US" sz="2200" dirty="0"/>
          </a:p>
        </p:txBody>
      </p:sp>
    </p:spTree>
    <p:extLst>
      <p:ext uri="{BB962C8B-B14F-4D97-AF65-F5344CB8AC3E}">
        <p14:creationId xmlns:p14="http://schemas.microsoft.com/office/powerpoint/2010/main" val="3182706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40</a:t>
            </a:fld>
            <a:endParaRPr lang="en-US"/>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92773" y="1230702"/>
            <a:ext cx="8012430" cy="645795"/>
          </a:xfrm>
          <a:prstGeom prst="rect">
            <a:avLst/>
          </a:prstGeom>
        </p:spPr>
      </p:pic>
      <p:sp>
        <p:nvSpPr>
          <p:cNvPr id="4" name="TextBox 3"/>
          <p:cNvSpPr txBox="1"/>
          <p:nvPr/>
        </p:nvSpPr>
        <p:spPr>
          <a:xfrm>
            <a:off x="300251" y="327546"/>
            <a:ext cx="8065827" cy="430887"/>
          </a:xfrm>
          <a:prstGeom prst="rect">
            <a:avLst/>
          </a:prstGeom>
          <a:noFill/>
        </p:spPr>
        <p:txBody>
          <a:bodyPr wrap="square" rtlCol="0">
            <a:spAutoFit/>
          </a:bodyPr>
          <a:lstStyle/>
          <a:p>
            <a:r>
              <a:rPr lang="sk-SK" sz="2200" dirty="0" err="1"/>
              <a:t>Schrödinger</a:t>
            </a:r>
            <a:r>
              <a:rPr lang="sk-SK" sz="2200" dirty="0"/>
              <a:t> teda odvážne napísal rovnicu</a:t>
            </a:r>
            <a:endParaRPr lang="en-US" sz="2200" dirty="0"/>
          </a:p>
        </p:txBody>
      </p:sp>
      <p:sp>
        <p:nvSpPr>
          <p:cNvPr id="7" name="TextBox 6"/>
          <p:cNvSpPr txBox="1"/>
          <p:nvPr/>
        </p:nvSpPr>
        <p:spPr>
          <a:xfrm>
            <a:off x="300251" y="2361063"/>
            <a:ext cx="8693624" cy="2462213"/>
          </a:xfrm>
          <a:prstGeom prst="rect">
            <a:avLst/>
          </a:prstGeom>
          <a:noFill/>
        </p:spPr>
        <p:txBody>
          <a:bodyPr wrap="square" rtlCol="0">
            <a:spAutoFit/>
          </a:bodyPr>
          <a:lstStyle/>
          <a:p>
            <a:r>
              <a:rPr lang="sk-SK" sz="2200" dirty="0"/>
              <a:t>A stal sa zázrak: ak hľadáme riešenie tej rovnice v tvare</a:t>
            </a:r>
          </a:p>
          <a:p>
            <a:endParaRPr lang="sk-SK" sz="2200" dirty="0"/>
          </a:p>
          <a:p>
            <a:endParaRPr lang="sk-SK" sz="2200" dirty="0"/>
          </a:p>
          <a:p>
            <a:r>
              <a:rPr lang="sk-SK" sz="2200" dirty="0"/>
              <a:t>a požadujeme okrajové podmienky tak, že chceme aby funkcia              dostatočne rýchlo v nekonečne klesala k nule, zistíme, že také riešenie neexistuje pre ľubovoľné číslo E. Existuje len pre nejaké vybrané diskrétne hodnoty, konkrétne pre hodnoty </a:t>
            </a:r>
            <a:endParaRPr lang="en-US" sz="2200" dirty="0"/>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94844" y="2827767"/>
            <a:ext cx="2726055" cy="520065"/>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685206" y="3464534"/>
            <a:ext cx="462915" cy="255270"/>
          </a:xfrm>
          <a:prstGeom prst="rect">
            <a:avLst/>
          </a:prstGeom>
        </p:spPr>
      </p:pic>
      <p:pic>
        <p:nvPicPr>
          <p:cNvPr id="12" name="Picture 1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14966" y="5051177"/>
            <a:ext cx="1636395" cy="516255"/>
          </a:xfrm>
          <a:prstGeom prst="rect">
            <a:avLst/>
          </a:prstGeom>
        </p:spPr>
      </p:pic>
      <p:sp>
        <p:nvSpPr>
          <p:cNvPr id="14" name="Rectangle 13"/>
          <p:cNvSpPr/>
          <p:nvPr/>
        </p:nvSpPr>
        <p:spPr>
          <a:xfrm>
            <a:off x="3125337" y="4888870"/>
            <a:ext cx="2454618" cy="870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0251" y="968991"/>
            <a:ext cx="8570794" cy="1228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88565" y="6045954"/>
            <a:ext cx="7092433" cy="584775"/>
          </a:xfrm>
          <a:prstGeom prst="rect">
            <a:avLst/>
          </a:prstGeom>
          <a:noFill/>
        </p:spPr>
        <p:txBody>
          <a:bodyPr wrap="square" rtlCol="0">
            <a:spAutoFit/>
          </a:bodyPr>
          <a:lstStyle/>
          <a:p>
            <a:pPr algn="ctr"/>
            <a:r>
              <a:rPr lang="sk-SK" sz="3200" b="1" dirty="0">
                <a:solidFill>
                  <a:srgbClr val="FF0000"/>
                </a:solidFill>
              </a:rPr>
              <a:t>To bol gól !</a:t>
            </a:r>
            <a:endParaRPr lang="en-US" sz="3200" b="1" dirty="0">
              <a:solidFill>
                <a:srgbClr val="FF0000"/>
              </a:solidFill>
            </a:endParaRPr>
          </a:p>
        </p:txBody>
      </p:sp>
    </p:spTree>
    <p:extLst>
      <p:ext uri="{BB962C8B-B14F-4D97-AF65-F5344CB8AC3E}">
        <p14:creationId xmlns:p14="http://schemas.microsoft.com/office/powerpoint/2010/main" val="1776382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41</a:t>
            </a:fld>
            <a:endParaRPr lang="en-US" dirty="0"/>
          </a:p>
        </p:txBody>
      </p:sp>
      <p:sp>
        <p:nvSpPr>
          <p:cNvPr id="3" name="TextBox 2"/>
          <p:cNvSpPr txBox="1"/>
          <p:nvPr/>
        </p:nvSpPr>
        <p:spPr>
          <a:xfrm>
            <a:off x="491318" y="504967"/>
            <a:ext cx="8311487" cy="5170646"/>
          </a:xfrm>
          <a:prstGeom prst="rect">
            <a:avLst/>
          </a:prstGeom>
          <a:noFill/>
        </p:spPr>
        <p:txBody>
          <a:bodyPr wrap="square" rtlCol="0">
            <a:spAutoFit/>
          </a:bodyPr>
          <a:lstStyle/>
          <a:p>
            <a:r>
              <a:rPr lang="sk-SK" sz="2200" dirty="0"/>
              <a:t>Ostáva otázka:</a:t>
            </a:r>
          </a:p>
          <a:p>
            <a:endParaRPr lang="sk-SK" sz="2200" dirty="0"/>
          </a:p>
          <a:p>
            <a:r>
              <a:rPr lang="sk-SK" sz="2200" b="1" dirty="0">
                <a:solidFill>
                  <a:srgbClr val="FF0000"/>
                </a:solidFill>
              </a:rPr>
              <a:t>Tá vlnová funkcia v prírode naozaj niekde je? </a:t>
            </a:r>
            <a:r>
              <a:rPr lang="sk-SK" sz="2200" dirty="0"/>
              <a:t>Vo filozofickom zmysle „existencie“.</a:t>
            </a:r>
          </a:p>
          <a:p>
            <a:endParaRPr lang="sk-SK" sz="2200" dirty="0"/>
          </a:p>
          <a:p>
            <a:r>
              <a:rPr lang="sk-SK" sz="2200" dirty="0"/>
              <a:t>Odpoveď: </a:t>
            </a:r>
            <a:r>
              <a:rPr lang="sk-SK" sz="2200" b="1" dirty="0">
                <a:solidFill>
                  <a:srgbClr val="FF0000"/>
                </a:solidFill>
              </a:rPr>
              <a:t>zdá sa, že nie</a:t>
            </a:r>
            <a:r>
              <a:rPr lang="sk-SK" sz="2200" dirty="0"/>
              <a:t>. Je to zrejme len pomocný matematický pojem. Častice sa nestali po objave kvantovej mechaniky vlnami.</a:t>
            </a:r>
          </a:p>
          <a:p>
            <a:r>
              <a:rPr lang="sk-SK" sz="2200" dirty="0"/>
              <a:t>Názov častica ostáva primeraný, vlna len slúži na predpoveď budúcnosti v nasledovnom zmysle.</a:t>
            </a:r>
          </a:p>
          <a:p>
            <a:endParaRPr lang="sk-SK" sz="2200" dirty="0"/>
          </a:p>
          <a:p>
            <a:r>
              <a:rPr lang="sk-SK" sz="2200" dirty="0"/>
              <a:t>Vlnová funkcia               slúži na výpočet hustoty pravdepodobnosti, kde v priestore očakávam nájsť časticu v čase t.</a:t>
            </a:r>
          </a:p>
          <a:p>
            <a:r>
              <a:rPr lang="sk-SK" sz="2200" dirty="0"/>
              <a:t>Presnejšie takto: poloha častice v čase t je predpovedateľná len pravdepodobnostným spôsobom.  Jej poloha          je  náhodnou veličinou charakterizovanou v čase t hustotou pravdepodobnosti</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56275" y="3918424"/>
            <a:ext cx="666750" cy="255270"/>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39220" y="5997020"/>
            <a:ext cx="1910715" cy="287655"/>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862072" y="4982949"/>
            <a:ext cx="144780" cy="182880"/>
          </a:xfrm>
          <a:prstGeom prst="rect">
            <a:avLst/>
          </a:prstGeom>
        </p:spPr>
      </p:pic>
      <p:sp>
        <p:nvSpPr>
          <p:cNvPr id="7" name="Rectangle 6"/>
          <p:cNvSpPr/>
          <p:nvPr/>
        </p:nvSpPr>
        <p:spPr>
          <a:xfrm>
            <a:off x="3023026" y="5773003"/>
            <a:ext cx="2736330" cy="83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8490" y="1119116"/>
            <a:ext cx="8325134" cy="9416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55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42</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79" y="782755"/>
            <a:ext cx="1931987"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11690" y="914400"/>
            <a:ext cx="5691116" cy="4154984"/>
          </a:xfrm>
          <a:prstGeom prst="rect">
            <a:avLst/>
          </a:prstGeom>
          <a:noFill/>
        </p:spPr>
        <p:txBody>
          <a:bodyPr wrap="square" rtlCol="0">
            <a:spAutoFit/>
          </a:bodyPr>
          <a:lstStyle/>
          <a:p>
            <a:r>
              <a:rPr lang="sk-SK" sz="2200" dirty="0" err="1"/>
              <a:t>Schrodingerova</a:t>
            </a:r>
            <a:r>
              <a:rPr lang="sk-SK" sz="2200" dirty="0"/>
              <a:t> rovnica umožňuje predpovedať možné energie elektrónov viazaných pri jadre vodíka.</a:t>
            </a:r>
          </a:p>
          <a:p>
            <a:endParaRPr lang="sk-SK" sz="2200" dirty="0"/>
          </a:p>
          <a:p>
            <a:r>
              <a:rPr lang="sk-SK" sz="2200" dirty="0"/>
              <a:t>Podobne vieme dnes vypočítať možné energie elektrónov v zložitých atómoch a molekulách.</a:t>
            </a:r>
          </a:p>
          <a:p>
            <a:endParaRPr lang="sk-SK" sz="2200" dirty="0"/>
          </a:p>
          <a:p>
            <a:r>
              <a:rPr lang="sk-SK" sz="2200" dirty="0"/>
              <a:t>Ba vieme niečo povedať aj o možných energiách elektrónov v tuhých látkach.</a:t>
            </a:r>
          </a:p>
          <a:p>
            <a:endParaRPr lang="sk-SK" sz="2200" dirty="0"/>
          </a:p>
          <a:p>
            <a:r>
              <a:rPr lang="sk-SK" sz="2200" dirty="0"/>
              <a:t>Povieme si niečo kvalitatívne o vodičoch, nevodičoch a polovodičoch</a:t>
            </a:r>
            <a:endParaRPr lang="en-US" sz="2200" dirty="0"/>
          </a:p>
        </p:txBody>
      </p:sp>
    </p:spTree>
    <p:extLst>
      <p:ext uri="{BB962C8B-B14F-4D97-AF65-F5344CB8AC3E}">
        <p14:creationId xmlns:p14="http://schemas.microsoft.com/office/powerpoint/2010/main" val="4201227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43</a:t>
            </a:fld>
            <a:endParaRPr lang="en-US"/>
          </a:p>
        </p:txBody>
      </p:sp>
      <p:cxnSp>
        <p:nvCxnSpPr>
          <p:cNvPr id="4" name="Straight Connector 3"/>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9684" y="582759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5604" y="580257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1956" y="577527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7876" y="574390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308" y="572068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4228" y="569565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0580" y="566836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6500" y="564333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1956" y="561149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7876" y="558647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4228" y="555917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0148" y="553415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0580" y="550458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6500" y="547956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02852" y="545226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18772" y="542724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3334" y="540214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9254" y="537712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5606" y="534982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21526" y="531845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91958" y="529523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07878" y="527020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94230" y="524291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0150" y="521788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05606" y="518604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21526" y="516102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7878" y="513372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23798" y="510870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94230" y="507913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0150" y="505411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6502" y="502681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2422" y="500179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09684" y="497669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5604" y="495167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1956" y="492437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7876" y="489300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8308" y="486978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4228" y="484475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0580" y="481746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16500" y="479243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11956" y="476059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7876" y="473557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4228" y="470827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30148" y="468325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00580" y="465368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16500" y="462866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02852" y="460136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18772" y="457634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3334" y="455124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19254" y="452622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5606" y="449892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1526" y="446755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91958" y="444433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07878" y="441930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94230" y="439201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0150" y="436698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5606" y="433514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21526" y="431012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7878" y="428282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3798" y="425780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4230" y="422823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10150" y="420321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96502" y="417591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12422" y="415089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19584" y="3308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35504" y="328309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21856" y="32557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37776" y="322442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08208" y="3201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24128" y="317618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10480" y="31488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26400" y="31238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21856" y="30920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37776" y="30669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24128" y="30397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40048" y="301467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10480" y="298511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26400" y="29600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12752" y="293279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28672" y="290776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3234" y="2882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9154" y="285764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5506" y="28303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31426" y="279897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1858" y="2775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17778" y="275073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04130" y="27234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20050" y="26984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15506" y="26665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31426" y="26415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17778" y="26142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33698" y="258922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4130" y="255966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20050" y="25346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06402" y="250734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22322" y="248231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19584" y="2457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35504" y="243219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21856" y="24048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37776" y="237352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08208" y="2350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24128" y="232528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0480" y="22979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26400" y="22729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21856" y="22411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37776" y="22160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24128" y="21888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40048" y="216377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10480" y="213421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26400" y="21091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12752" y="208189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28672" y="205686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13234" y="2031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29154" y="200674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15506" y="19794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31426" y="194807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01858" y="1924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17778" y="189983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04130" y="18725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20050" y="18475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15506" y="18156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31426" y="17906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17778" y="17633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3698" y="173832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04130" y="170876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20050" y="16837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06402" y="165644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22322" y="163141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61" name="TextBox 160"/>
          <p:cNvSpPr txBox="1"/>
          <p:nvPr/>
        </p:nvSpPr>
        <p:spPr>
          <a:xfrm>
            <a:off x="2173184" y="165410"/>
            <a:ext cx="6507678" cy="5847755"/>
          </a:xfrm>
          <a:prstGeom prst="rect">
            <a:avLst/>
          </a:prstGeom>
          <a:noFill/>
        </p:spPr>
        <p:txBody>
          <a:bodyPr wrap="square" rtlCol="0">
            <a:spAutoFit/>
          </a:bodyPr>
          <a:lstStyle/>
          <a:p>
            <a:r>
              <a:rPr lang="sk-SK" sz="2200" dirty="0"/>
              <a:t>Typicky energetické spektrum tuhej látky vyzerá ako na obrázku. Na osi energií sú oblasti husto zaplnené hodnotami "povolených energií" striedavo s oblasťami, kde sa nevyskytuje žiadna "povolená energia". Upozornime ešte, že čiara na obrázku zodpovedá možnej hodnote energie, nie jednému možnému stavu. V skutočnosti často existuje veľa rozličných stavov, ktorým zodpovedá jediná energetická hladina.</a:t>
            </a:r>
          </a:p>
          <a:p>
            <a:r>
              <a:rPr lang="sk-SK" sz="2200" dirty="0"/>
              <a:t>Hladiny sú v skutočnosti extrémne husto vedľa seba, takže vzniká dojem "energetického pásu".</a:t>
            </a:r>
          </a:p>
          <a:p>
            <a:endParaRPr lang="sk-SK" sz="2200" dirty="0"/>
          </a:p>
          <a:p>
            <a:r>
              <a:rPr lang="sk-SK" sz="2200" dirty="0"/>
              <a:t>Hovorí sa o pásovom energetickom spektre a o povolených a zakázaných pásoch. </a:t>
            </a:r>
          </a:p>
          <a:p>
            <a:endParaRPr lang="sk-SK" sz="2200" dirty="0"/>
          </a:p>
          <a:p>
            <a:r>
              <a:rPr lang="sk-SK" sz="2200" dirty="0"/>
              <a:t>Druhým kľúčovým faktom pre pochopenie druhov vodivosti je </a:t>
            </a:r>
            <a:r>
              <a:rPr lang="sk-SK" sz="2200" dirty="0" err="1"/>
              <a:t>Pauliho</a:t>
            </a:r>
            <a:r>
              <a:rPr lang="sk-SK" sz="2200" dirty="0"/>
              <a:t> princíp. Podľa neho môže byt v určitom stave nanajvýš jeden elektrón. </a:t>
            </a:r>
          </a:p>
        </p:txBody>
      </p:sp>
    </p:spTree>
    <p:extLst>
      <p:ext uri="{BB962C8B-B14F-4D97-AF65-F5344CB8AC3E}">
        <p14:creationId xmlns:p14="http://schemas.microsoft.com/office/powerpoint/2010/main" val="176914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44</a:t>
            </a:fld>
            <a:endParaRPr lang="en-US"/>
          </a:p>
        </p:txBody>
      </p:sp>
      <p:cxnSp>
        <p:nvCxnSpPr>
          <p:cNvPr id="3" name="Straight Connector 2"/>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9684" y="58275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5604" y="58025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1956" y="57752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876" y="57439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08" y="57206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228" y="56956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580" y="56683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500" y="56433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956" y="56114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876" y="55864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228" y="55591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148" y="55341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580" y="55045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500" y="54795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852" y="54522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8772" y="54272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3334" y="54021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254" y="53771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606" y="53498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1526" y="53184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1958" y="52952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878" y="52702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4230" y="52429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150" y="52178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5606" y="51860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526" y="51610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878" y="51337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798" y="51087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4230" y="50791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0150" y="50541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6502" y="50268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22" y="500179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9684" y="497669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5604" y="495167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956" y="492437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7876" y="489300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8308" y="486978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228" y="484475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580" y="481746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6500" y="479243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956" y="476059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7876" y="473557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4228" y="470827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148" y="468325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0580" y="465368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500" y="462866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852" y="460136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8772" y="457634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334" y="455124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9254" y="452622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606" y="449892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526" y="4467550"/>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1958" y="444433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7878" y="441930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4230" y="439201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0150" y="436698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5606" y="433514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1526" y="431012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878" y="4282828"/>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798" y="4257804"/>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4230" y="422823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0150" y="420321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6502" y="4175916"/>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2422" y="4150892"/>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584" y="3308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504" y="328309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856" y="32557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7776" y="322442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208" y="3201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4128" y="317618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0480" y="31488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6400" y="31238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856" y="30920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7776" y="30669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4128" y="30397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0048" y="301467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0480" y="298511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6400" y="29600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2752" y="293279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8672" y="290776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3234" y="2882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9154" y="285764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5506" y="28303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1426" y="279897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858" y="2775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7778" y="275073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4130" y="27234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0050" y="26984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5506" y="26665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1426" y="26415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7778" y="26142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3698" y="258922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04130" y="255966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0050" y="25346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6402" y="250734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2322" y="248231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9584" y="2457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35504" y="243219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856" y="24048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37776" y="237352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8208" y="2350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128" y="232528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480" y="22979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6400" y="22729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856" y="22411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7776" y="22160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4128" y="21888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048" y="216377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0480" y="213421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6400" y="21091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752" y="208189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8672" y="205686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3234" y="2031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9154" y="200674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5506" y="19794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1426" y="194807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858" y="1924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778" y="189983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4130" y="18725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0050" y="18475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5506" y="18156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426" y="17906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7778" y="17633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3698" y="173832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4130" y="170876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0050" y="16837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6402" y="165644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22322" y="163141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33" name="TextBox 132"/>
          <p:cNvSpPr txBox="1"/>
          <p:nvPr/>
        </p:nvSpPr>
        <p:spPr>
          <a:xfrm>
            <a:off x="2327564" y="136774"/>
            <a:ext cx="6400800" cy="6617196"/>
          </a:xfrm>
          <a:prstGeom prst="rect">
            <a:avLst/>
          </a:prstGeom>
          <a:noFill/>
        </p:spPr>
        <p:txBody>
          <a:bodyPr wrap="square" rtlCol="0">
            <a:spAutoFit/>
          </a:bodyPr>
          <a:lstStyle/>
          <a:p>
            <a:pPr algn="ctr"/>
            <a:r>
              <a:rPr lang="sk-SK" sz="2800" b="1" dirty="0"/>
              <a:t>Vodič</a:t>
            </a:r>
            <a:endParaRPr lang="sk-SK" sz="2200" b="1" dirty="0"/>
          </a:p>
          <a:p>
            <a:endParaRPr lang="sk-SK" sz="2200" dirty="0"/>
          </a:p>
          <a:p>
            <a:r>
              <a:rPr lang="sk-SK" sz="2200" dirty="0"/>
              <a:t>Vedenia elektrického prúdu sa v tuhej látke zúčastňujú len valenčné elektróny, ktoré sa stávajú spoločnými pre všetky atómy mriežky. To, čo máme nakreslené sú hladiny týchto spoločných valenčných elektrónov.</a:t>
            </a:r>
          </a:p>
          <a:p>
            <a:endParaRPr lang="sk-SK" sz="2200" dirty="0"/>
          </a:p>
          <a:p>
            <a:r>
              <a:rPr lang="sk-SK" sz="2200" dirty="0"/>
              <a:t>Nech tých elektrónov je N. Spočítame, koľko stavov zodpovedá energetickým hladinám v spodnom páse. Vo vodiči je tých stavov spravidla 2N. Znamená to, že elektróny majú k dispozícii viac stavov ako je ich počet. Pri normálnych teplotách obsadia tie elektróny N stavov s najnižšími hodnotami energií (tie sú na obrázku nakreslené modro). Ak sa na vzorku pripojí napätie, elektrónom o trošku zvýši energiu. Umožnené je to tým, že sú k dispozícii stavy s len o trochu vyššími energiami ako majú tie obsadené. Elektróny, ktoré preskočia do stavov s mierne vyššími energiami sú tie, ktoré sa zúčastnia vedenia elektrického prúdu.</a:t>
            </a:r>
          </a:p>
        </p:txBody>
      </p:sp>
    </p:spTree>
    <p:extLst>
      <p:ext uri="{BB962C8B-B14F-4D97-AF65-F5344CB8AC3E}">
        <p14:creationId xmlns:p14="http://schemas.microsoft.com/office/powerpoint/2010/main" val="4007417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45</a:t>
            </a:fld>
            <a:endParaRPr lang="en-US"/>
          </a:p>
        </p:txBody>
      </p:sp>
      <p:cxnSp>
        <p:nvCxnSpPr>
          <p:cNvPr id="3" name="Straight Connector 2"/>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9684" y="58275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5604" y="58025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1956" y="57752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876" y="57439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08" y="57206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228" y="56956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580" y="56683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500" y="56433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956" y="56114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876" y="55864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228" y="55591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148" y="55341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580" y="55045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500" y="54795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852" y="54522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8772" y="54272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3334" y="54021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254" y="53771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606" y="53498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1526" y="53184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1958" y="52952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878" y="52702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4230" y="52429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150" y="52178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5606" y="51860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526" y="51610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878" y="51337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798" y="51087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4230" y="50791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0150" y="50541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6502" y="50268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22" y="50017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9684" y="49766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5604" y="49516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956" y="49243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7876" y="48930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8308" y="48697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228" y="48447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580" y="48174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6500" y="47924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956" y="47605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7876" y="47355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4228" y="47082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148" y="46832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0580" y="46536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500" y="46286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852" y="46013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8772" y="45763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334" y="45512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9254" y="45262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606" y="44989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526" y="44675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1958" y="44443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7878" y="44193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4230" y="43920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0150" y="43669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5606" y="43351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1526" y="43101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878" y="42828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798" y="42578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4230" y="42282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0150" y="42032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6502" y="41759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2422" y="41508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584" y="3308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504" y="328309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856" y="32557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7776" y="322442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208" y="3201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4128" y="317618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0480" y="31488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6400" y="31238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856" y="30920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7776" y="30669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4128" y="30397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0048" y="301467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0480" y="298511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6400" y="29600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2752" y="293279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8672" y="290776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3234" y="2882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9154" y="285764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5506" y="28303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1426" y="279897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858" y="2775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7778" y="275073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4130" y="27234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0050" y="26984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5506" y="26665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1426" y="26415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7778" y="26142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3698" y="258922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04130" y="255966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0050" y="25346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6402" y="250734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2322" y="248231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9584" y="2457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35504" y="243219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856" y="24048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37776" y="237352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8208" y="2350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128" y="232528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480" y="22979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6400" y="22729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856" y="22411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7776" y="221609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4128" y="21888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048" y="216377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0480" y="213421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6400" y="210918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752" y="208189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8672" y="205686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3234" y="2031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9154" y="200674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5506" y="19794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1426" y="194807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858" y="1924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778" y="189983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4130" y="18725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0050" y="18475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5506" y="18156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426" y="179064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7778" y="17633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3698" y="173832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4130" y="170876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0050" y="168373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6402" y="165644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22322" y="163141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33" name="TextBox 132"/>
          <p:cNvSpPr txBox="1"/>
          <p:nvPr/>
        </p:nvSpPr>
        <p:spPr>
          <a:xfrm>
            <a:off x="2327564" y="136774"/>
            <a:ext cx="6400800" cy="6278642"/>
          </a:xfrm>
          <a:prstGeom prst="rect">
            <a:avLst/>
          </a:prstGeom>
          <a:noFill/>
        </p:spPr>
        <p:txBody>
          <a:bodyPr wrap="square" rtlCol="0">
            <a:spAutoFit/>
          </a:bodyPr>
          <a:lstStyle/>
          <a:p>
            <a:pPr algn="ctr"/>
            <a:r>
              <a:rPr lang="sk-SK" sz="2800" b="1" dirty="0"/>
              <a:t>Nevodič</a:t>
            </a:r>
            <a:endParaRPr lang="sk-SK" sz="2200" b="1" dirty="0"/>
          </a:p>
          <a:p>
            <a:endParaRPr lang="sk-SK" sz="2200" dirty="0"/>
          </a:p>
          <a:p>
            <a:endParaRPr lang="sk-SK" sz="2200" dirty="0"/>
          </a:p>
          <a:p>
            <a:r>
              <a:rPr lang="sk-SK" sz="2200" dirty="0"/>
              <a:t>Valenčných elektrónov je N. Spočítame, koľko stavov zodpovedá energetickým hladinám v spodnom páse. Vo nevodiči je tých stavov spravidla N. Znamená to, že elektróny majú k dispozícii  práve toľko stavov z nižšími energiami, koľko ich je. Pri normálnych teplotách obsadia tie elektróny všetkých N stavov s najnižšími hodnotami energií (tie sú na obrázku nakreslené modro). Lebo podľa </a:t>
            </a:r>
            <a:r>
              <a:rPr lang="sk-SK" sz="2200" dirty="0" err="1"/>
              <a:t>Pauliho</a:t>
            </a:r>
            <a:r>
              <a:rPr lang="sk-SK" sz="2200" dirty="0"/>
              <a:t> princípu nemôžu dva elektróny </a:t>
            </a:r>
            <a:r>
              <a:rPr lang="sk-SK" sz="2200" dirty="0" err="1"/>
              <a:t>zdieľať</a:t>
            </a:r>
            <a:r>
              <a:rPr lang="sk-SK" sz="2200" dirty="0"/>
              <a:t> spolu jeden stav. Ak sa na vzorku pripojí napätie, elektrónom "by chcelo" o trošku zvýšiť energiu (aby mohli viesť elektrický prúd). Ale nedá sa. Najnižšia energia, ktorá by sa musela dodať elektrónu, je daná šírkou zakázaného pása. Zakázaný pás je v prípade nevodičov veľmi široký, niet dosť energie na jeho prekonanie. Vzorkou nebude prechádzať prúd.</a:t>
            </a:r>
          </a:p>
        </p:txBody>
      </p:sp>
    </p:spTree>
    <p:extLst>
      <p:ext uri="{BB962C8B-B14F-4D97-AF65-F5344CB8AC3E}">
        <p14:creationId xmlns:p14="http://schemas.microsoft.com/office/powerpoint/2010/main" val="174112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46</a:t>
            </a:fld>
            <a:endParaRPr lang="en-US"/>
          </a:p>
        </p:txBody>
      </p:sp>
      <p:cxnSp>
        <p:nvCxnSpPr>
          <p:cNvPr id="3" name="Straight Connector 2"/>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9684" y="58275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5604" y="58025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1956" y="57752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876" y="57439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08" y="57206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228" y="56956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580" y="56683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500" y="56433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956" y="56114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876" y="55864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228" y="55591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148" y="55341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580" y="55045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500" y="54795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852" y="54522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8772" y="54272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3334" y="54021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254" y="53771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606" y="53498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1526" y="53184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1958" y="52952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878" y="52702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4230" y="52429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150" y="52178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5606" y="51860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526" y="51610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878" y="51337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798" y="51087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4230" y="50791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0150" y="50541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6502" y="50268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22" y="50017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9684" y="49766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5604" y="49516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956" y="49243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7876" y="48930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8308" y="48697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228" y="48447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580" y="48174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6500" y="47924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956" y="47605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7876" y="47355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4228" y="47082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148" y="46832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0580" y="46536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500" y="46286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852" y="46013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8772" y="45763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334" y="45512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9254" y="45262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606" y="44989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526" y="44675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1958" y="44443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7878" y="44193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4230" y="43920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0150" y="43669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5606" y="43351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1526" y="43101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878" y="42828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798" y="42578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4230" y="42282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0150" y="42032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6502" y="41759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2422" y="41508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584" y="37175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504" y="36925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856" y="36652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7776" y="36338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208" y="36106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4128" y="35856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0480" y="35583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6400" y="35333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856" y="35014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7776" y="34764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4128" y="34491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0048" y="3424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0480" y="33945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6400" y="33695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2752" y="33422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8672" y="3317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3234" y="32921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9154" y="32670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5506" y="32397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1426" y="32084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858" y="31851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7778" y="31601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4130" y="31328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0050" y="31078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5506" y="30760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1426" y="30509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7778" y="30236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3698" y="2998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04130" y="29691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0050" y="29440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6402" y="29167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2322" y="2891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9584" y="28666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35504" y="28416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856" y="28143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37776" y="27829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8208" y="27597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128" y="27347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480" y="27074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6400" y="26824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856" y="26505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7776" y="26255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4128" y="25982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048" y="2573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0480" y="25436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6400" y="25186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752" y="24913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8672" y="2466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3234" y="24412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9154" y="24161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5506" y="23888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1426" y="23575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858" y="23342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778" y="23092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4130" y="22819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0050" y="22569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5506" y="22251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426" y="22000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7778" y="21727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3698" y="2147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4130" y="21182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0050" y="20931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6402" y="20658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22322" y="2040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33" name="TextBox 132"/>
          <p:cNvSpPr txBox="1"/>
          <p:nvPr/>
        </p:nvSpPr>
        <p:spPr>
          <a:xfrm>
            <a:off x="2327564" y="1014547"/>
            <a:ext cx="6400800" cy="4585871"/>
          </a:xfrm>
          <a:prstGeom prst="rect">
            <a:avLst/>
          </a:prstGeom>
          <a:noFill/>
        </p:spPr>
        <p:txBody>
          <a:bodyPr wrap="square" rtlCol="0">
            <a:spAutoFit/>
          </a:bodyPr>
          <a:lstStyle/>
          <a:p>
            <a:pPr algn="ctr"/>
            <a:r>
              <a:rPr lang="sk-SK" sz="2800" b="1" dirty="0"/>
              <a:t>Polovodič</a:t>
            </a:r>
            <a:endParaRPr lang="sk-SK" sz="2200" b="1" dirty="0"/>
          </a:p>
          <a:p>
            <a:endParaRPr lang="sk-SK" sz="2200" dirty="0"/>
          </a:p>
          <a:p>
            <a:endParaRPr lang="sk-SK" sz="2200" dirty="0"/>
          </a:p>
          <a:p>
            <a:r>
              <a:rPr lang="sk-SK" sz="2200" dirty="0"/>
              <a:t>Situácia je podobná ako v nevodiči. Len šírka zakázaného pása je menšia. Znamená to, že aj pri normálnych teplotách môžu niektoré elektróny získať v zrážkach s tepelne sa pohybujúcimi atómami mriežky dostatočnú energiu aby prekonali zakázaný pás a ocitnú sa v hornom </a:t>
            </a:r>
            <a:r>
              <a:rPr lang="sk-SK" sz="2200" dirty="0" err="1"/>
              <a:t>vodivostnom</a:t>
            </a:r>
            <a:r>
              <a:rPr lang="sk-SK" sz="2200" dirty="0"/>
              <a:t> páse. Potom môžu už ľahko získať ešte dodatočnú energiu od elektrického poľa a zúčastniť sa vedenia prúdu. Takých elektrónov je ale veľmi málo, preto polovodič je zlý vodič elektrického prúdu</a:t>
            </a:r>
          </a:p>
        </p:txBody>
      </p:sp>
    </p:spTree>
    <p:extLst>
      <p:ext uri="{BB962C8B-B14F-4D97-AF65-F5344CB8AC3E}">
        <p14:creationId xmlns:p14="http://schemas.microsoft.com/office/powerpoint/2010/main" val="2308152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47</a:t>
            </a:fld>
            <a:endParaRPr lang="en-US"/>
          </a:p>
        </p:txBody>
      </p:sp>
      <p:cxnSp>
        <p:nvCxnSpPr>
          <p:cNvPr id="3" name="Straight Connector 2"/>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9684" y="58275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5604" y="58025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1956" y="57752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876" y="57439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08" y="57206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228" y="56956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580" y="56683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500" y="56433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956" y="56114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876" y="55864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228" y="55591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148" y="55341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580" y="55045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500" y="54795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852" y="54522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8772" y="54272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3334" y="54021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254" y="53771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606" y="53498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1526" y="53184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1958" y="52952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878" y="52702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4230" y="52429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150" y="52178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5606" y="51860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526" y="51610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878" y="51337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798" y="51087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4230" y="50791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0150" y="50541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6502" y="50268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22" y="50017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9684" y="49766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5604" y="49516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956" y="49243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7876" y="48930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8308" y="48697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228" y="48447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580" y="48174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6500" y="47924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956" y="47605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7876" y="47355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4228" y="47082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148" y="46832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0580" y="46536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500" y="46286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852" y="46013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8772" y="45763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334" y="45512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9254" y="45262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606" y="44989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526" y="44675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1958" y="44443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7878" y="44193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4230" y="43920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0150" y="43669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5606" y="43351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1526" y="43101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878" y="42828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798" y="42578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4230" y="42282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0150" y="42032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6502" y="41759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2422" y="41508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584" y="37175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504" y="36925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856" y="36652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7776" y="36338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208" y="36106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4128" y="35856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0480" y="35583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6400" y="35333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856" y="35014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7776" y="34764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4128" y="34491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0048" y="3424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0480" y="33945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6400" y="33695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2752" y="33422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8672" y="3317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3234" y="32921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9154" y="32670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5506" y="32397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1426" y="32084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858" y="31851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7778" y="31601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4130" y="31328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0050" y="31078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5506" y="30760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1426" y="30509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7778" y="30236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3698" y="2998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04130" y="29691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0050" y="29440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6402" y="29167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2322" y="2891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9584" y="28666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35504" y="28416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856" y="28143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37776" y="27829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8208" y="27597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128" y="27347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480" y="27074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6400" y="26824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856" y="26505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7776" y="26255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4128" y="25982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048" y="2573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0480" y="25436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6400" y="25186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752" y="24913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8672" y="2466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3234" y="24412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9154" y="24161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5506" y="23888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1426" y="23575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858" y="23342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778" y="23092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4130" y="22819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0050" y="22569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5506" y="22251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426" y="22000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7778" y="21727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3698" y="2147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4130" y="21182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0050" y="20931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6402" y="20658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22322" y="2040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33" name="TextBox 132"/>
          <p:cNvSpPr txBox="1"/>
          <p:nvPr/>
        </p:nvSpPr>
        <p:spPr>
          <a:xfrm>
            <a:off x="2327564" y="1014547"/>
            <a:ext cx="6400800" cy="5601533"/>
          </a:xfrm>
          <a:prstGeom prst="rect">
            <a:avLst/>
          </a:prstGeom>
          <a:noFill/>
        </p:spPr>
        <p:txBody>
          <a:bodyPr wrap="square" rtlCol="0">
            <a:spAutoFit/>
          </a:bodyPr>
          <a:lstStyle/>
          <a:p>
            <a:pPr algn="ctr"/>
            <a:r>
              <a:rPr lang="sk-SK" sz="2800" b="1" dirty="0"/>
              <a:t>Polovodič typu N</a:t>
            </a:r>
            <a:endParaRPr lang="sk-SK" sz="2200" b="1" dirty="0"/>
          </a:p>
          <a:p>
            <a:endParaRPr lang="sk-SK" sz="2200" dirty="0"/>
          </a:p>
          <a:p>
            <a:endParaRPr lang="sk-SK" sz="2200" dirty="0"/>
          </a:p>
          <a:p>
            <a:r>
              <a:rPr lang="sk-SK" sz="2200" dirty="0"/>
              <a:t>Polovodič typu N vznikne, ak do čistého polovodiča, napríklad kryštálu 4-mocného kremíka pridáme "ako nečistoty" 5-mocné atómy napríklad fosforu. Na spektre vzniknutej vzorky sa to prejaví tak, že sa objavia energetické  hladiny v predtým zakázanom páse, a to blízko spodného okraja </a:t>
            </a:r>
            <a:r>
              <a:rPr lang="sk-SK" sz="2200" dirty="0" err="1"/>
              <a:t>vodivostného</a:t>
            </a:r>
            <a:r>
              <a:rPr lang="sk-SK" sz="2200" dirty="0"/>
              <a:t> pása (na obr. červeno). Volajú sa </a:t>
            </a:r>
            <a:r>
              <a:rPr lang="sk-SK" sz="2200" dirty="0" err="1"/>
              <a:t>donorové</a:t>
            </a:r>
            <a:r>
              <a:rPr lang="sk-SK" sz="2200" dirty="0"/>
              <a:t> hladiny a pri veľmi nízkych teplotách sú obsadené elektrónmi. Ale pri normálnych teplotách </a:t>
            </a:r>
            <a:r>
              <a:rPr lang="sk-SK" sz="2200" dirty="0" err="1"/>
              <a:t>donorové</a:t>
            </a:r>
            <a:r>
              <a:rPr lang="sk-SK" sz="2200" dirty="0"/>
              <a:t> elektróny ľahko získajú tepelnú energiu, ktorá ich vyhodí až do </a:t>
            </a:r>
            <a:r>
              <a:rPr lang="sk-SK" sz="2200" dirty="0" err="1"/>
              <a:t>vodivostého</a:t>
            </a:r>
            <a:r>
              <a:rPr lang="sk-SK" sz="2200" dirty="0"/>
              <a:t> pása. Elektróny </a:t>
            </a:r>
            <a:r>
              <a:rPr lang="sk-SK" sz="2200" dirty="0" err="1"/>
              <a:t>donorových</a:t>
            </a:r>
            <a:r>
              <a:rPr lang="sk-SK" sz="2200" dirty="0"/>
              <a:t> hladín sa zúčastňujú vedenia prúdu, vodivosť je tým väčšia, čím viac </a:t>
            </a:r>
            <a:r>
              <a:rPr lang="sk-SK" sz="2200" dirty="0" err="1"/>
              <a:t>prímesových</a:t>
            </a:r>
            <a:r>
              <a:rPr lang="sk-SK" sz="2200" dirty="0"/>
              <a:t> atómov do vzorky pridáme.</a:t>
            </a:r>
          </a:p>
        </p:txBody>
      </p:sp>
      <p:cxnSp>
        <p:nvCxnSpPr>
          <p:cNvPr id="134" name="Straight Connector 133"/>
          <p:cNvCxnSpPr/>
          <p:nvPr/>
        </p:nvCxnSpPr>
        <p:spPr>
          <a:xfrm>
            <a:off x="721518" y="3798316"/>
            <a:ext cx="9553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183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48</a:t>
            </a:fld>
            <a:endParaRPr lang="en-US"/>
          </a:p>
        </p:txBody>
      </p:sp>
      <p:cxnSp>
        <p:nvCxnSpPr>
          <p:cNvPr id="3" name="Straight Connector 2"/>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9684" y="58275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5604" y="58025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1956" y="57752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876" y="57439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08" y="57206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228" y="56956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580" y="56683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500" y="56433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956" y="56114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876" y="55864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228" y="55591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148" y="55341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580" y="55045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500" y="54795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852" y="54522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8772" y="54272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3334" y="54021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254" y="53771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606" y="53498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1526" y="53184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1958" y="52952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878" y="52702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4230" y="52429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150" y="52178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5606" y="51860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526" y="51610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878" y="51337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798" y="51087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4230" y="50791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0150" y="50541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6502" y="50268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22" y="50017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9684" y="49766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5604" y="49516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956" y="49243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7876" y="48930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8308" y="48697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228" y="48447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580" y="48174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6500" y="47924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956" y="47605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7876" y="47355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4228" y="47082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148" y="46832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0580" y="46536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500" y="46286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852" y="46013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8772" y="45763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334" y="45512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9254" y="45262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606" y="44989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526" y="44675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1958" y="44443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7878" y="44193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4230" y="43920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0150" y="43669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5606" y="43351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1526" y="43101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878" y="42828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798" y="42578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4230" y="42282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0150" y="42032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6502" y="41759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2422" y="41508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584" y="37175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504" y="36925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856" y="36652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7776" y="36338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208" y="36106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4128" y="35856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0480" y="35583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6400" y="35333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856" y="35014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7776" y="34764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4128" y="34491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0048" y="3424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0480" y="33945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6400" y="33695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2752" y="33422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8672" y="3317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3234" y="32921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9154" y="32670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5506" y="32397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1426" y="32084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858" y="31851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7778" y="31601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4130" y="31328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0050" y="31078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5506" y="30760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1426" y="30509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7778" y="30236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3698" y="2998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04130" y="29691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0050" y="29440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6402" y="29167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2322" y="2891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9584" y="28666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35504" y="28416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856" y="28143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37776" y="27829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8208" y="27597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128" y="27347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480" y="27074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6400" y="26824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856" y="26505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7776" y="26255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4128" y="25982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048" y="2573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0480" y="25436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6400" y="25186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752" y="24913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8672" y="2466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3234" y="24412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9154" y="24161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5506" y="23888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1426" y="23575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858" y="23342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778" y="23092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4130" y="22819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0050" y="22569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5506" y="22251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426" y="22000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7778" y="21727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3698" y="2147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4130" y="21182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0050" y="20931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6402" y="20658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22322" y="2040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33" name="TextBox 132"/>
          <p:cNvSpPr txBox="1"/>
          <p:nvPr/>
        </p:nvSpPr>
        <p:spPr>
          <a:xfrm>
            <a:off x="2327564" y="318487"/>
            <a:ext cx="6400800" cy="4247317"/>
          </a:xfrm>
          <a:prstGeom prst="rect">
            <a:avLst/>
          </a:prstGeom>
          <a:noFill/>
        </p:spPr>
        <p:txBody>
          <a:bodyPr wrap="square" rtlCol="0">
            <a:spAutoFit/>
          </a:bodyPr>
          <a:lstStyle/>
          <a:p>
            <a:pPr algn="ctr"/>
            <a:r>
              <a:rPr lang="sk-SK" sz="2800" b="1" dirty="0"/>
              <a:t>Polovodič typu P</a:t>
            </a:r>
            <a:endParaRPr lang="sk-SK" sz="2200" b="1" dirty="0"/>
          </a:p>
          <a:p>
            <a:r>
              <a:rPr lang="sk-SK" sz="2200" dirty="0"/>
              <a:t>Polovodič typu P vznikne, ak do čistého polovodiča, napríklad kryštálu 4-mocného kremíka pridáme "ako nečistoty" 3-mocné atómy napríklad hliníka. Na spektre vzniknutej vzorky sa to prejaví tak, že sa objavia energetické  hladiny v predtým zakázanom páse, a to blízko horného okraja obsadeného valenčného pása (na obr. červeno). Volajú sa </a:t>
            </a:r>
            <a:r>
              <a:rPr lang="sk-SK" sz="2200" dirty="0" err="1"/>
              <a:t>akceptorové</a:t>
            </a:r>
            <a:r>
              <a:rPr lang="sk-SK" sz="2200" dirty="0"/>
              <a:t> hladiny a pri veľmi nízkych teplotách nie sú obsadené elektrónmi. Ale pri normálnych teplotách elektróny valenčného pása ľahko získajú tepelnú energiu a obsadia </a:t>
            </a:r>
            <a:r>
              <a:rPr lang="sk-SK" sz="2200" dirty="0" err="1"/>
              <a:t>akceptorové</a:t>
            </a:r>
            <a:r>
              <a:rPr lang="sk-SK" sz="2200" dirty="0"/>
              <a:t> hladiny.</a:t>
            </a:r>
          </a:p>
        </p:txBody>
      </p:sp>
      <p:cxnSp>
        <p:nvCxnSpPr>
          <p:cNvPr id="134" name="Straight Connector 133"/>
          <p:cNvCxnSpPr/>
          <p:nvPr/>
        </p:nvCxnSpPr>
        <p:spPr>
          <a:xfrm>
            <a:off x="721518" y="4016684"/>
            <a:ext cx="9553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102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49</a:t>
            </a:fld>
            <a:endParaRPr lang="en-US"/>
          </a:p>
        </p:txBody>
      </p:sp>
      <p:cxnSp>
        <p:nvCxnSpPr>
          <p:cNvPr id="3" name="Straight Connector 2"/>
          <p:cNvCxnSpPr/>
          <p:nvPr/>
        </p:nvCxnSpPr>
        <p:spPr>
          <a:xfrm>
            <a:off x="709684" y="1105469"/>
            <a:ext cx="0" cy="509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9684" y="58275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5604" y="58025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1956" y="57752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876" y="57439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08" y="57206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228" y="56956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0580" y="56683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500" y="56433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956" y="56114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876" y="55864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228" y="55591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148" y="55341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580" y="55045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500" y="54795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2852" y="54522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8772" y="54272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3334" y="54021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254" y="53771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606" y="53498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1526" y="53184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1958" y="52952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878" y="52702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4230" y="52429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150" y="52178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5606" y="51860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526" y="51610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878" y="51337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798" y="51087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4230" y="50791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0150" y="50541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6502" y="50268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22" y="50017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9684" y="497669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5604" y="495167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1956" y="49243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7876" y="489300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8308" y="486978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228" y="484475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580" y="48174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6500" y="479243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1956" y="476059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7876" y="473557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4228" y="470827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0148" y="468325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0580" y="465368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500" y="462866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852" y="460136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8772" y="457634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334" y="455124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9254" y="452622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606" y="44989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526" y="4467550"/>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1958" y="444433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7878" y="441930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4230" y="439201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0150" y="436698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5606" y="433514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1526" y="431012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878" y="4282828"/>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798" y="425780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4230" y="422823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0150" y="4203212"/>
            <a:ext cx="95534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6502" y="4175916"/>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2422" y="4150892"/>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9584" y="37175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504" y="36925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856" y="36652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7776" y="36338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208" y="36106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4128" y="35856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10480" y="35583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26400" y="35333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856" y="35014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7776" y="34764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4128" y="34491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0048" y="34241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0480" y="33945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6400" y="33695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2752" y="33422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8672" y="33172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3234" y="32921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9154" y="32670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5506" y="32397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1426" y="32084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858" y="31851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7778" y="31601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4130" y="31328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0050" y="31078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5506" y="30760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1426" y="30509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7778" y="30236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3698" y="29986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04130" y="29691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0050" y="29440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6402" y="29167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2322" y="28917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9584" y="286665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35504" y="284163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856" y="28143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37776" y="278296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8208" y="275974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128" y="273472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480" y="27074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6400" y="268240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856" y="265056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7776" y="262553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4128" y="259824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048" y="257321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0480" y="254365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6400" y="251862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752" y="249133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8672" y="246630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3234" y="244120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9154" y="241618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5506" y="23888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31426" y="2357515"/>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858" y="233429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778" y="230927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4130" y="22819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0050" y="225695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5506" y="222511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31426" y="220008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7778" y="2172793"/>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3698" y="2147769"/>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4130" y="211820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0050" y="209317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6402" y="2065881"/>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22322" y="2040857"/>
            <a:ext cx="955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40048" y="961901"/>
            <a:ext cx="340607" cy="430887"/>
          </a:xfrm>
          <a:prstGeom prst="rect">
            <a:avLst/>
          </a:prstGeom>
          <a:noFill/>
        </p:spPr>
        <p:txBody>
          <a:bodyPr wrap="square" rtlCol="0">
            <a:spAutoFit/>
          </a:bodyPr>
          <a:lstStyle/>
          <a:p>
            <a:r>
              <a:rPr lang="sk-SK" sz="2200" dirty="0"/>
              <a:t>E</a:t>
            </a:r>
          </a:p>
        </p:txBody>
      </p:sp>
      <p:sp>
        <p:nvSpPr>
          <p:cNvPr id="133" name="TextBox 132"/>
          <p:cNvSpPr txBox="1"/>
          <p:nvPr/>
        </p:nvSpPr>
        <p:spPr>
          <a:xfrm>
            <a:off x="2327564" y="275246"/>
            <a:ext cx="6400800" cy="6278642"/>
          </a:xfrm>
          <a:prstGeom prst="rect">
            <a:avLst/>
          </a:prstGeom>
          <a:noFill/>
        </p:spPr>
        <p:txBody>
          <a:bodyPr wrap="square" rtlCol="0">
            <a:spAutoFit/>
          </a:bodyPr>
          <a:lstStyle/>
          <a:p>
            <a:pPr algn="ctr"/>
            <a:r>
              <a:rPr lang="sk-SK" sz="2800" b="1" dirty="0"/>
              <a:t>Polovodič typu P</a:t>
            </a:r>
            <a:endParaRPr lang="sk-SK" sz="2200" b="1" dirty="0"/>
          </a:p>
          <a:p>
            <a:r>
              <a:rPr lang="sk-SK" sz="2200" dirty="0"/>
              <a:t>Polovodič typu P vznikne, ak do čistého polovodiča, napríklad kryštálu 4-mocného kremíka pridáme "ako nečistoty" 3-mocné atómy napríklad hliníka. Na spektre vzniknutej vzorky sa to prejaví tak, že sa objavia energetické  hladiny v predtým zakázanom páse, a to blízko horného okraja obsadeného valenčného pása (na obr. červeno). Volajú sa </a:t>
            </a:r>
            <a:r>
              <a:rPr lang="sk-SK" sz="2200" dirty="0" err="1"/>
              <a:t>akceptorové</a:t>
            </a:r>
            <a:r>
              <a:rPr lang="sk-SK" sz="2200" dirty="0"/>
              <a:t> hladiny a pri veľmi nízkych teplotách nie sú obsadené elektrónmi. Ale pri normálnych teplotách elektróny valenčného pása ľahko získajú tepelnú energiu a obsadia </a:t>
            </a:r>
            <a:r>
              <a:rPr lang="sk-SK" sz="2200" dirty="0" err="1"/>
              <a:t>akceptorové</a:t>
            </a:r>
            <a:r>
              <a:rPr lang="sk-SK" sz="2200" dirty="0"/>
              <a:t> hladiny.</a:t>
            </a:r>
          </a:p>
          <a:p>
            <a:r>
              <a:rPr lang="sk-SK" sz="2200" dirty="0"/>
              <a:t>Tým vo valenčnom páse vznikne neobsadený stav "diera„ (na obr. zeleno). Do toho </a:t>
            </a:r>
            <a:r>
              <a:rPr lang="sk-SK" sz="2200" dirty="0" err="1"/>
              <a:t>neobsadeneého</a:t>
            </a:r>
            <a:r>
              <a:rPr lang="sk-SK" sz="2200"/>
              <a:t> stavu </a:t>
            </a:r>
            <a:r>
              <a:rPr lang="sk-SK" sz="2200" dirty="0"/>
              <a:t>môže pod vplyvom napätia preskočiť iný valenčný elektrón a diera sa objaví na inom mieste. Vzniknutý pohyb elektrónov vyvoláva efektívne dojem, ako keby prúd viedli kladne nabité diery.</a:t>
            </a:r>
          </a:p>
        </p:txBody>
      </p:sp>
      <p:cxnSp>
        <p:nvCxnSpPr>
          <p:cNvPr id="134" name="Straight Connector 133"/>
          <p:cNvCxnSpPr/>
          <p:nvPr/>
        </p:nvCxnSpPr>
        <p:spPr>
          <a:xfrm>
            <a:off x="721518" y="4016684"/>
            <a:ext cx="95534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5</a:t>
            </a:fld>
            <a:endParaRPr lang="en-US"/>
          </a:p>
        </p:txBody>
      </p:sp>
      <p:sp>
        <p:nvSpPr>
          <p:cNvPr id="3" name="TextBox 2"/>
          <p:cNvSpPr txBox="1"/>
          <p:nvPr/>
        </p:nvSpPr>
        <p:spPr>
          <a:xfrm>
            <a:off x="1078173" y="518615"/>
            <a:ext cx="6974006" cy="461665"/>
          </a:xfrm>
          <a:prstGeom prst="rect">
            <a:avLst/>
          </a:prstGeom>
          <a:noFill/>
        </p:spPr>
        <p:txBody>
          <a:bodyPr wrap="square" rtlCol="0">
            <a:spAutoFit/>
          </a:bodyPr>
          <a:lstStyle/>
          <a:p>
            <a:pPr algn="ctr"/>
            <a:r>
              <a:rPr lang="sk-SK" sz="2400" b="1" dirty="0" err="1"/>
              <a:t>Maxwellovo</a:t>
            </a:r>
            <a:r>
              <a:rPr lang="sk-SK" sz="2400" b="1" dirty="0"/>
              <a:t> rozdelenie rýchlostí</a:t>
            </a:r>
            <a:endParaRPr lang="en-US" sz="2400" b="1" dirty="0"/>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89578" y="1340514"/>
            <a:ext cx="5751195" cy="760095"/>
          </a:xfrm>
          <a:prstGeom prst="rect">
            <a:avLst/>
          </a:prstGeom>
        </p:spPr>
      </p:pic>
      <p:sp>
        <p:nvSpPr>
          <p:cNvPr id="6" name="TextBox 5"/>
          <p:cNvSpPr txBox="1"/>
          <p:nvPr/>
        </p:nvSpPr>
        <p:spPr>
          <a:xfrm>
            <a:off x="328186" y="2263564"/>
            <a:ext cx="8516203" cy="430887"/>
          </a:xfrm>
          <a:prstGeom prst="rect">
            <a:avLst/>
          </a:prstGeom>
          <a:noFill/>
        </p:spPr>
        <p:txBody>
          <a:bodyPr wrap="square" rtlCol="0">
            <a:spAutoFit/>
          </a:bodyPr>
          <a:lstStyle/>
          <a:p>
            <a:r>
              <a:rPr lang="sk-SK" sz="2200" dirty="0"/>
              <a:t>To umožňuje vypočítať strednú kinetickú energiu molekúl a dostane sa</a:t>
            </a:r>
            <a:endParaRPr lang="en-US" sz="2200" dirty="0"/>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56608" y="2878455"/>
            <a:ext cx="2312670" cy="550545"/>
          </a:xfrm>
          <a:prstGeom prst="rect">
            <a:avLst/>
          </a:prstGeom>
        </p:spPr>
      </p:pic>
      <p:sp>
        <p:nvSpPr>
          <p:cNvPr id="10" name="TextBox 9"/>
          <p:cNvSpPr txBox="1"/>
          <p:nvPr/>
        </p:nvSpPr>
        <p:spPr>
          <a:xfrm>
            <a:off x="354842" y="3747687"/>
            <a:ext cx="8516203" cy="2800767"/>
          </a:xfrm>
          <a:prstGeom prst="rect">
            <a:avLst/>
          </a:prstGeom>
          <a:noFill/>
        </p:spPr>
        <p:txBody>
          <a:bodyPr wrap="square" rtlCol="0">
            <a:spAutoFit/>
          </a:bodyPr>
          <a:lstStyle/>
          <a:p>
            <a:r>
              <a:rPr lang="sk-SK" sz="2200" dirty="0"/>
              <a:t>Hodnoty             : pri izbovej teplote typicky 0.02 </a:t>
            </a:r>
            <a:r>
              <a:rPr lang="sk-SK" sz="2200" dirty="0" err="1"/>
              <a:t>eV</a:t>
            </a:r>
            <a:r>
              <a:rPr lang="sk-SK" sz="2200" dirty="0"/>
              <a:t>, pri 12000K: 1 </a:t>
            </a:r>
            <a:r>
              <a:rPr lang="sk-SK" sz="2200" dirty="0" err="1"/>
              <a:t>eV</a:t>
            </a:r>
            <a:endParaRPr lang="sk-SK" sz="2200" dirty="0"/>
          </a:p>
          <a:p>
            <a:r>
              <a:rPr lang="sk-SK" sz="2200" dirty="0"/>
              <a:t>Na rozbitie (ionizáciu) atómu vodíka treba 13.6 </a:t>
            </a:r>
            <a:r>
              <a:rPr lang="sk-SK" sz="2200" dirty="0" err="1"/>
              <a:t>eV.</a:t>
            </a:r>
            <a:r>
              <a:rPr lang="sk-SK" sz="2200" dirty="0"/>
              <a:t> Za normálnych podmienok je teda len zanedbateľné percento atómov vodíka ionizovaných.</a:t>
            </a:r>
          </a:p>
          <a:p>
            <a:endParaRPr lang="sk-SK" sz="2200" dirty="0"/>
          </a:p>
          <a:p>
            <a:r>
              <a:rPr lang="sk-SK" sz="2200" dirty="0"/>
              <a:t>Ale bombardovanie molekulami s energiou 0.02 </a:t>
            </a:r>
            <a:r>
              <a:rPr lang="sk-SK" sz="2200" dirty="0" err="1"/>
              <a:t>eV</a:t>
            </a:r>
            <a:r>
              <a:rPr lang="sk-SK" sz="2200" dirty="0"/>
              <a:t> by sa malo prejaviť zmenami trajektórie elektrónu okolo jadra a teda nie všetky vodíky by mali byť rovnaké  </a:t>
            </a: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573009" y="3815551"/>
            <a:ext cx="476250" cy="251460"/>
          </a:xfrm>
          <a:prstGeom prst="rect">
            <a:avLst/>
          </a:prstGeom>
        </p:spPr>
      </p:pic>
    </p:spTree>
    <p:extLst>
      <p:ext uri="{BB962C8B-B14F-4D97-AF65-F5344CB8AC3E}">
        <p14:creationId xmlns:p14="http://schemas.microsoft.com/office/powerpoint/2010/main" val="963716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50</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250" y="571571"/>
            <a:ext cx="6063325" cy="5714858"/>
          </a:xfrm>
          <a:prstGeom prst="rect">
            <a:avLst/>
          </a:prstGeom>
        </p:spPr>
      </p:pic>
    </p:spTree>
    <p:extLst>
      <p:ext uri="{BB962C8B-B14F-4D97-AF65-F5344CB8AC3E}">
        <p14:creationId xmlns:p14="http://schemas.microsoft.com/office/powerpoint/2010/main" val="34674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6</a:t>
            </a:fld>
            <a:endParaRPr lang="en-US"/>
          </a:p>
        </p:txBody>
      </p:sp>
      <p:sp>
        <p:nvSpPr>
          <p:cNvPr id="3" name="TextBox 2"/>
          <p:cNvSpPr txBox="1"/>
          <p:nvPr/>
        </p:nvSpPr>
        <p:spPr>
          <a:xfrm>
            <a:off x="641445" y="1296537"/>
            <a:ext cx="7547212" cy="1446550"/>
          </a:xfrm>
          <a:prstGeom prst="rect">
            <a:avLst/>
          </a:prstGeom>
          <a:noFill/>
        </p:spPr>
        <p:txBody>
          <a:bodyPr wrap="square" rtlCol="0">
            <a:spAutoFit/>
          </a:bodyPr>
          <a:lstStyle/>
          <a:p>
            <a:r>
              <a:rPr lang="sk-SK" sz="2200" dirty="0"/>
              <a:t>Záver:</a:t>
            </a:r>
          </a:p>
          <a:p>
            <a:endParaRPr lang="sk-SK" sz="2200" dirty="0"/>
          </a:p>
          <a:p>
            <a:r>
              <a:rPr lang="sk-SK" sz="2200" b="1" dirty="0">
                <a:solidFill>
                  <a:srgbClr val="FF0000"/>
                </a:solidFill>
              </a:rPr>
              <a:t>Vyzerá to tak, ako keby elektrón obiehajúci okolo jadra nemohol zmeniť svoju energiu „ len o trošku“.</a:t>
            </a:r>
            <a:endParaRPr lang="en-US" sz="2200" b="1" dirty="0">
              <a:solidFill>
                <a:srgbClr val="FF0000"/>
              </a:solidFill>
            </a:endParaRPr>
          </a:p>
        </p:txBody>
      </p:sp>
    </p:spTree>
    <p:extLst>
      <p:ext uri="{BB962C8B-B14F-4D97-AF65-F5344CB8AC3E}">
        <p14:creationId xmlns:p14="http://schemas.microsoft.com/office/powerpoint/2010/main" val="128748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7</a:t>
            </a:fld>
            <a:endParaRPr lang="en-US"/>
          </a:p>
        </p:txBody>
      </p:sp>
      <p:sp>
        <p:nvSpPr>
          <p:cNvPr id="3" name="TextBox 2"/>
          <p:cNvSpPr txBox="1"/>
          <p:nvPr/>
        </p:nvSpPr>
        <p:spPr>
          <a:xfrm>
            <a:off x="723331" y="213760"/>
            <a:ext cx="7533565" cy="523220"/>
          </a:xfrm>
          <a:prstGeom prst="rect">
            <a:avLst/>
          </a:prstGeom>
          <a:noFill/>
        </p:spPr>
        <p:txBody>
          <a:bodyPr wrap="square" rtlCol="0">
            <a:spAutoFit/>
          </a:bodyPr>
          <a:lstStyle/>
          <a:p>
            <a:pPr algn="ctr"/>
            <a:r>
              <a:rPr lang="sk-SK" sz="2800" b="1" dirty="0"/>
              <a:t>Záhadná diskrétnosť mikrosveta</a:t>
            </a:r>
            <a:endParaRPr lang="en-US" sz="2800" b="1" dirty="0"/>
          </a:p>
        </p:txBody>
      </p:sp>
      <p:sp>
        <p:nvSpPr>
          <p:cNvPr id="4" name="TextBox 3"/>
          <p:cNvSpPr txBox="1"/>
          <p:nvPr/>
        </p:nvSpPr>
        <p:spPr>
          <a:xfrm>
            <a:off x="723331" y="906647"/>
            <a:ext cx="7533565" cy="461665"/>
          </a:xfrm>
          <a:prstGeom prst="rect">
            <a:avLst/>
          </a:prstGeom>
          <a:noFill/>
        </p:spPr>
        <p:txBody>
          <a:bodyPr wrap="square" rtlCol="0">
            <a:spAutoFit/>
          </a:bodyPr>
          <a:lstStyle/>
          <a:p>
            <a:pPr algn="ctr"/>
            <a:r>
              <a:rPr lang="sk-SK" sz="2400" b="1" dirty="0"/>
              <a:t>Diskrétne spektrá atómov </a:t>
            </a:r>
            <a:endParaRPr lang="en-US" sz="2400" b="1" dirty="0"/>
          </a:p>
        </p:txBody>
      </p:sp>
      <p:sp>
        <p:nvSpPr>
          <p:cNvPr id="6" name="TextBox 5"/>
          <p:cNvSpPr txBox="1"/>
          <p:nvPr/>
        </p:nvSpPr>
        <p:spPr>
          <a:xfrm>
            <a:off x="532263" y="2088107"/>
            <a:ext cx="7915701" cy="430887"/>
          </a:xfrm>
          <a:prstGeom prst="rect">
            <a:avLst/>
          </a:prstGeom>
          <a:noFill/>
        </p:spPr>
        <p:txBody>
          <a:bodyPr wrap="square" rtlCol="0">
            <a:spAutoFit/>
          </a:bodyPr>
          <a:lstStyle/>
          <a:p>
            <a:r>
              <a:rPr lang="sk-SK" sz="2200" dirty="0"/>
              <a:t>Spektrálny rozklad svetla (Newton)</a:t>
            </a:r>
            <a:endParaRPr lang="en-US" sz="2200" dirty="0"/>
          </a:p>
        </p:txBody>
      </p:sp>
      <p:pic>
        <p:nvPicPr>
          <p:cNvPr id="7" name="Picture 2" descr="https://encrypted-tbn0.gstatic.com/images?q=tbn:ANd9GcT065PMcbHTb_id2-H1TgX04__fRwfKDZFy5PEZfHXoOHlhvMpg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9" y="161536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TW-Prk36RlmXGNC2-AtgL1w7aNlGEb6zxBvc1tuxL4rvfDzEJh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63" y="2891719"/>
            <a:ext cx="321945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rotWithShape="1">
          <a:blip r:embed="rId4">
            <a:extLst>
              <a:ext uri="{28A0092B-C50C-407E-A947-70E740481C1C}">
                <a14:useLocalDpi xmlns:a14="http://schemas.microsoft.com/office/drawing/2010/main" val="0"/>
              </a:ext>
            </a:extLst>
          </a:blip>
          <a:srcRect r="5658" b="81342"/>
          <a:stretch/>
        </p:blipFill>
        <p:spPr>
          <a:xfrm>
            <a:off x="1567632" y="4310945"/>
            <a:ext cx="5720272" cy="1066273"/>
          </a:xfrm>
          <a:prstGeom prst="rect">
            <a:avLst/>
          </a:prstGeom>
        </p:spPr>
      </p:pic>
      <p:sp>
        <p:nvSpPr>
          <p:cNvPr id="10" name="TextBox 9"/>
          <p:cNvSpPr txBox="1"/>
          <p:nvPr/>
        </p:nvSpPr>
        <p:spPr>
          <a:xfrm>
            <a:off x="451016" y="5639446"/>
            <a:ext cx="8270543" cy="430887"/>
          </a:xfrm>
          <a:prstGeom prst="rect">
            <a:avLst/>
          </a:prstGeom>
          <a:noFill/>
        </p:spPr>
        <p:txBody>
          <a:bodyPr wrap="square" rtlCol="0">
            <a:spAutoFit/>
          </a:bodyPr>
          <a:lstStyle/>
          <a:p>
            <a:pPr algn="ctr"/>
            <a:r>
              <a:rPr lang="sk-SK" sz="2200" dirty="0"/>
              <a:t>Spektrum svetla vydávané rozpáleným tuhým telesom</a:t>
            </a:r>
            <a:endParaRPr lang="en-US" sz="2200" dirty="0"/>
          </a:p>
        </p:txBody>
      </p:sp>
    </p:spTree>
    <p:extLst>
      <p:ext uri="{BB962C8B-B14F-4D97-AF65-F5344CB8AC3E}">
        <p14:creationId xmlns:p14="http://schemas.microsoft.com/office/powerpoint/2010/main" val="426331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8</a:t>
            </a:fld>
            <a:endParaRPr lang="en-US"/>
          </a:p>
        </p:txBody>
      </p:sp>
      <p:pic>
        <p:nvPicPr>
          <p:cNvPr id="4098" name="Picture 2" descr="https://encrypted-tbn3.gstatic.com/images?q=tbn:ANd9GcQuM-QNfX3htWvjwakQrtYBJJeiFoA5YMRKKg1tvV5Eb40OKMY8"/>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89711" y="5036024"/>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kamaljeeth.net/images/16.png"/>
          <p:cNvPicPr>
            <a:picLocks noChangeAspect="1" noChangeArrowheads="1"/>
          </p:cNvPicPr>
          <p:nvPr/>
        </p:nvPicPr>
        <p:blipFill rotWithShape="1">
          <a:blip r:embed="rId4">
            <a:extLst>
              <a:ext uri="{28A0092B-C50C-407E-A947-70E740481C1C}">
                <a14:useLocalDpi xmlns:a14="http://schemas.microsoft.com/office/drawing/2010/main" val="0"/>
              </a:ext>
            </a:extLst>
          </a:blip>
          <a:srcRect b="36217"/>
          <a:stretch/>
        </p:blipFill>
        <p:spPr bwMode="auto">
          <a:xfrm>
            <a:off x="1766012" y="2281703"/>
            <a:ext cx="5252392" cy="2567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2.uni-siegen.de/%7Epci/versuche/pics/h2-lamp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60" y="935545"/>
            <a:ext cx="2044085" cy="1533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3457" y="327546"/>
            <a:ext cx="7233313" cy="461665"/>
          </a:xfrm>
          <a:prstGeom prst="rect">
            <a:avLst/>
          </a:prstGeom>
          <a:noFill/>
        </p:spPr>
        <p:txBody>
          <a:bodyPr wrap="square" rtlCol="0">
            <a:spAutoFit/>
          </a:bodyPr>
          <a:lstStyle/>
          <a:p>
            <a:pPr algn="ctr"/>
            <a:r>
              <a:rPr lang="sk-SK" sz="2400" b="1" dirty="0"/>
              <a:t>Spektrum atómu vodíka</a:t>
            </a:r>
            <a:endParaRPr lang="en-US" sz="2400" b="1" dirty="0"/>
          </a:p>
        </p:txBody>
      </p:sp>
      <p:sp>
        <p:nvSpPr>
          <p:cNvPr id="4" name="TextBox 3"/>
          <p:cNvSpPr txBox="1"/>
          <p:nvPr/>
        </p:nvSpPr>
        <p:spPr>
          <a:xfrm>
            <a:off x="3035253" y="1173707"/>
            <a:ext cx="5071517" cy="1107996"/>
          </a:xfrm>
          <a:prstGeom prst="rect">
            <a:avLst/>
          </a:prstGeom>
          <a:noFill/>
        </p:spPr>
        <p:txBody>
          <a:bodyPr wrap="square" rtlCol="0">
            <a:spAutoFit/>
          </a:bodyPr>
          <a:lstStyle/>
          <a:p>
            <a:r>
              <a:rPr lang="sk-SK" sz="2200" dirty="0"/>
              <a:t>Elektrická výbojka plnená vodíkom</a:t>
            </a:r>
          </a:p>
          <a:p>
            <a:r>
              <a:rPr lang="sk-SK" sz="2200" dirty="0"/>
              <a:t>Niečo ako horské slnko, ktoré môže byť plnené ortuťovými parami.</a:t>
            </a:r>
            <a:endParaRPr lang="en-US" sz="2200" dirty="0"/>
          </a:p>
        </p:txBody>
      </p:sp>
    </p:spTree>
    <p:extLst>
      <p:ext uri="{BB962C8B-B14F-4D97-AF65-F5344CB8AC3E}">
        <p14:creationId xmlns:p14="http://schemas.microsoft.com/office/powerpoint/2010/main" val="41946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191A1-080D-4B75-96DD-5F8CFE4971FF}" type="slidenum">
              <a:rPr lang="en-US" smtClean="0"/>
              <a:t>9</a:t>
            </a:fld>
            <a:endParaRPr lang="en-US"/>
          </a:p>
        </p:txBody>
      </p:sp>
      <p:pic>
        <p:nvPicPr>
          <p:cNvPr id="1026" name="Picture 2" descr="Gustav Robert Kirchh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51" y="1879728"/>
            <a:ext cx="1905000" cy="2686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0746" y="1895636"/>
            <a:ext cx="5377218" cy="769441"/>
          </a:xfrm>
          <a:prstGeom prst="rect">
            <a:avLst/>
          </a:prstGeom>
          <a:noFill/>
        </p:spPr>
        <p:txBody>
          <a:bodyPr wrap="square" rtlCol="0">
            <a:spAutoFit/>
          </a:bodyPr>
          <a:lstStyle/>
          <a:p>
            <a:r>
              <a:rPr lang="sk-SK" sz="2200" dirty="0" err="1"/>
              <a:t>G.R.Kirchhoff</a:t>
            </a:r>
            <a:r>
              <a:rPr lang="sk-SK" sz="2200" dirty="0"/>
              <a:t>   okolo 1860</a:t>
            </a:r>
          </a:p>
          <a:p>
            <a:r>
              <a:rPr lang="sk-SK" sz="2200" dirty="0"/>
              <a:t>spektrálna analýza chemického zloženia</a:t>
            </a:r>
            <a:endParaRPr lang="en-US" sz="2200" dirty="0"/>
          </a:p>
        </p:txBody>
      </p:sp>
      <p:sp>
        <p:nvSpPr>
          <p:cNvPr id="4" name="Rectangle 3"/>
          <p:cNvSpPr>
            <a:spLocks noChangeArrowheads="1"/>
          </p:cNvSpPr>
          <p:nvPr/>
        </p:nvSpPr>
        <p:spPr bwMode="auto">
          <a:xfrm>
            <a:off x="300248" y="456145"/>
            <a:ext cx="81477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800" b="0" i="1" u="none" strike="noStrike" cap="none" normalizeH="0" baseline="0" dirty="0">
                <a:ln>
                  <a:noFill/>
                </a:ln>
                <a:solidFill>
                  <a:schemeClr val="tx1"/>
                </a:solidFill>
                <a:effectLst/>
                <a:latin typeface="Arial" charset="0"/>
                <a:cs typeface="Arial" charset="0"/>
              </a:rPr>
              <a:t>....</a:t>
            </a:r>
            <a:r>
              <a:rPr kumimoji="0" lang="en-US" sz="1800" b="0" i="1" u="none" strike="noStrike" cap="none" normalizeH="0" baseline="0" dirty="0">
                <a:ln>
                  <a:noFill/>
                </a:ln>
                <a:solidFill>
                  <a:schemeClr val="tx1"/>
                </a:solidFill>
                <a:effectLst/>
                <a:latin typeface="Arial" charset="0"/>
                <a:cs typeface="Arial" charset="0"/>
              </a:rPr>
              <a:t>planets</a:t>
            </a:r>
            <a:r>
              <a:rPr kumimoji="0" lang="sk-SK" sz="1800" b="0" i="1" u="none" strike="noStrike" cap="none" normalizeH="0" baseline="0" dirty="0">
                <a:ln>
                  <a:noFill/>
                </a:ln>
                <a:solidFill>
                  <a:schemeClr val="tx1"/>
                </a:solidFill>
                <a:effectLst/>
                <a:latin typeface="Arial" charset="0"/>
                <a:cs typeface="Arial" charset="0"/>
              </a:rPr>
              <a:t>.....</a:t>
            </a:r>
            <a:r>
              <a:rPr kumimoji="0" lang="en-US" sz="1800" b="0" i="1" u="none" strike="noStrike" cap="none" normalizeH="0" baseline="0" dirty="0">
                <a:ln>
                  <a:noFill/>
                </a:ln>
                <a:solidFill>
                  <a:schemeClr val="tx1"/>
                </a:solidFill>
                <a:effectLst/>
                <a:latin typeface="Arial" charset="0"/>
                <a:cs typeface="Arial" charset="0"/>
              </a:rPr>
              <a:t> we can never known anything of their chemical or mineralogical structure</a:t>
            </a:r>
            <a:endParaRPr kumimoji="0" lang="sk-SK" sz="18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cs typeface="Arial" charset="0"/>
              </a:rPr>
              <a:t>Auguste</a:t>
            </a:r>
            <a:r>
              <a:rPr kumimoji="0" lang="en-US" sz="1800" b="0" i="0" u="none" strike="noStrike" cap="none" normalizeH="0" baseline="0" dirty="0">
                <a:ln>
                  <a:noFill/>
                </a:ln>
                <a:solidFill>
                  <a:schemeClr val="tx1"/>
                </a:solidFill>
                <a:effectLst/>
                <a:latin typeface="Arial" charset="0"/>
                <a:cs typeface="Arial" charset="0"/>
              </a:rPr>
              <a:t> Comte, The Positive Philosophy, Book II, Chapter 1 (1842) </a:t>
            </a:r>
          </a:p>
        </p:txBody>
      </p:sp>
      <p:sp>
        <p:nvSpPr>
          <p:cNvPr id="5" name="Rectangle 4"/>
          <p:cNvSpPr/>
          <p:nvPr/>
        </p:nvSpPr>
        <p:spPr>
          <a:xfrm>
            <a:off x="300248" y="456145"/>
            <a:ext cx="8256898" cy="923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70746" y="3429000"/>
            <a:ext cx="4967788" cy="1107996"/>
          </a:xfrm>
          <a:prstGeom prst="rect">
            <a:avLst/>
          </a:prstGeom>
          <a:noFill/>
        </p:spPr>
        <p:txBody>
          <a:bodyPr wrap="square" rtlCol="0">
            <a:spAutoFit/>
          </a:bodyPr>
          <a:lstStyle/>
          <a:p>
            <a:r>
              <a:rPr lang="sk-SK" sz="2200" dirty="0"/>
              <a:t>1868 </a:t>
            </a:r>
            <a:r>
              <a:rPr lang="sk-SK" sz="2200" dirty="0" err="1"/>
              <a:t>P.Janssen</a:t>
            </a:r>
            <a:r>
              <a:rPr lang="sk-SK" sz="2200" dirty="0"/>
              <a:t> objavil na Slnku spektrum na Zemi neznámeho plynu (hélium), ktorý bol na Zemi potvrdený až po 30 rokoch</a:t>
            </a:r>
            <a:endParaRPr lang="en-US" sz="2200" dirty="0"/>
          </a:p>
        </p:txBody>
      </p:sp>
      <p:pic>
        <p:nvPicPr>
          <p:cNvPr id="8" name="Picture 2" descr="File:Helium spectra.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57250" y="5107887"/>
            <a:ext cx="7458075" cy="6000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97039" y="5964072"/>
            <a:ext cx="5199797" cy="430887"/>
          </a:xfrm>
          <a:prstGeom prst="rect">
            <a:avLst/>
          </a:prstGeom>
          <a:noFill/>
        </p:spPr>
        <p:txBody>
          <a:bodyPr wrap="square" rtlCol="0">
            <a:spAutoFit/>
          </a:bodyPr>
          <a:lstStyle/>
          <a:p>
            <a:pPr algn="ctr"/>
            <a:r>
              <a:rPr lang="sk-SK" sz="2200" dirty="0"/>
              <a:t>spektrum hélia</a:t>
            </a:r>
            <a:endParaRPr lang="en-US" sz="2200" dirty="0"/>
          </a:p>
        </p:txBody>
      </p:sp>
    </p:spTree>
    <p:extLst>
      <p:ext uri="{BB962C8B-B14F-4D97-AF65-F5344CB8AC3E}">
        <p14:creationId xmlns:p14="http://schemas.microsoft.com/office/powerpoint/2010/main" val="2132823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rho(v_x,v_y,v_z)=\left(\frac{m}{2\pi k T}\right)^{3/2}&#10;\exp\left(-\frac{m(v_x^2+v_y^2+v_z^2)}{2kT}\right)&#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 = -\frac{13.6}{n^2}\text{eV}&#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 \mbox{~s okrajovou podmienkou~~} u(t,0)=u(t,L)=0&#10;\]&#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frac{\partial^2I(t,x)}{\partial t^2} =&#10;\frac{1}{\tilde{L}\tilde{C}} &#10;\frac{\partial^2I(t,x)}{\partial x^2}&#10;\end{align*}&#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 \mbox{~s okrajovou podmienkou~~} u(t,0)=u(t,L)=0&#10;\]&#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c_n(t)\sin(\frac{\pi n}{L}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sum_{n=1}^\infty \ddot{c}_n(t)\sin(\frac{\pi n}{L}x)=&#10;-\sum_{n=1}^\infty \frac{\pi^2n^2c^2}{L^2}c_n(t)\sin(\frac{\pi n}{L}x) \]&#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ddot{c}_n(t)=-\omega^2_nc_n(t), \mbox{~~kde~~}\omega_n=&#10;\frac{\pi nc}{L}\]&#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ddot{c}_n(t)=-\omega^2_nc_n(t), \mbox{~~kde~~}\omega_n=\frac{\pi n c}{L}\]&#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_n(t) = a_n\cos(\omega_nt)+b_n\sin(\omega_nt)\]&#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 c}{L}\]&#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overline{E_{\text{kin}}}=\overline{\frac{1}{2} m\vec v^2}=\frac{3}{2}kT&#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1\cos(\omega_1t)\sin(k_1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n\cos(\omega_nt)\sin(k_n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n\cos(\omega_nt)\sin(k_n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 \mbox{~~~} \omega_n=ck_n\]&#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1=\frac{\pi}{L}, \; \lambda_1=2L\]&#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3=\frac{3\pi}{L}, \; \lambda_3=\frac{2L}{3}\]&#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6=\frac{6\pi}{L}, \; \lambda_3=\frac{2L}{6}\]&#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2\pi}{\lambda_n}\]&#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mega_n=ck_n=c\frac{2\pi}{\lambda_n}\]&#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overline{E_{\text{kin}}}&#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frac{\omega_n\lambda_n}{2\pi}=\frac{2\pi}{T}\frac{\lambda_n}{2\pi}=&#10;\frac{\lambda_n}{T}\]&#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c_n(t)\sin(\frac{\pi n}{L}x)\]&#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 \mbox{~s okrajovou podmienkou~~} u(t,0)=u(t,L)=0&#10;\]&#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u(t,x)=f(t)w(x)&#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w(x)\frac{\partial^2}{\partial t^2}f(t)=c^2f(t)\frac{\partial^2}{\partial x^2}w(x)&#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rac{1}{f(t)}\frac{\partial^2}{\partial t^2}f(t)=&#10;c^2\frac{1}{w(x)}\frac{\partial^2}{\partial x^2}w(x)&#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hbar\omega\;\;\;\;\;p=\hbar k=\hbar \frac{2\pi}{\lambda}&#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omega=\frac{1}{\hbar}E\;\;\;\;\;k=\frac{1}{\hbar}p&#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hbar\omega\;\;\;\;\;p=\hbar k=\hbar \frac{2\pi}{\lambda}&#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1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hbar\omega&#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a_n\cos(\omega_nt)+b_n\sin(\omega_nt))\sin(\frac{\pi n}{L}x)&#10;,\mbox{~~kde~~}\omega_n=\frac{\pi n c}{L}\]&#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hbar\omega_n=\frac{\pi n c}{L}&#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_n=\hbar k_n=\frac{\pi n }{L}&#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hbar\omega_n=\frac{\pi n c}{L}&#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_n=\hbar k_n=\frac{\pi n }{L}&#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c\;p_n&#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frac{1}{2m}p_n^2&#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c\;p_n&#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10;\]&#1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u(t,x)=f(t)w(x)&#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hbar\omega &gt; W&#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rac{1}{f(t)}\frac{\partial^2}{\partial t^2}f(t)=&#10;c^2\frac{1}{w(x)}\frac{\partial^2}{\partial x^2}w(x)=X&#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u(t,x)=\sin(\omega t)\sin(k x)&#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omega^2 = c^2 k^2&#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2 = c^2 p^2&#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 \frac{1}{2m}p^2&#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 u(t,x)}{\partial t}&#10;=\alpha\frac{\partial^2u(t,x)}{\partial x^2}&#10;\]&#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u(t,x)=f(t)w(x)&#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rac{1}{f(t)}\frac{\partial}{\partial t}f(t)=&#10;\alpha\frac{1}{w(x)}\frac{\partial^2}{\partial x^2}w(x)=X&#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rac{\partial}{\partial t}f(t)=&#10;X f(t)&#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t)=\exp(X f(t))&#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hbar\omega&#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hat i\frac{\partial u(t,x)}{\partial t}&#10;=\alpha\frac{\partial^2u(t,x)}{\partial x^2}&#10;\]&#10;&#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rac{\partial}{\partial t}f(t)=&#10;-\hat i X f(t)&#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t)=\exp(-i X t)&#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u(t,x)=\exp(-\hat i \omega t)\sin(k x)&#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omega = -\alpha k^2\;\;\;\;\text{resp.~~~~}E=-\alpha \frac{1}{\hbar} p^2&#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alpha =-\frac{\hbar}{2m}&#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si&#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hat i\hbar\frac{\partial \psi(t,x)}{\partial t}&#10;=-\frac{\hbar^2}{2m}\frac{\partial^2\psi(t,x)}{\partial x^2}&#10;\]&#10;&#10;&#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psi(t,x)=\exp(-\hat i \omega_n t)\sin(\frac{\pi n}{L}x)&#10;\]&#10;&#10;&#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E_n=\hbar\omega_n=\frac{\pi^2\hbar^2}{2 m L^2}n^2&#10;\]&#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hbar\omega\;\;\;\;\;p=\hbar\frac{\omega}{c}=\hbar k=\hbar \frac{2\pi}{\lambda}&#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hat i\hbar\frac{\partial \psi(t,x)}{\partial t}&#10;=-\frac{\hbar^2}{2m}\frac{\partial^2\psi(t,x)}{\partial x^2}&#10;\]&#10;&#10;&#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hat i\hbar\frac{\partial \psi(t,x,y,z)}{\partial t}&#10;=-\frac{\hbar^2}{2m}\left(\frac{\partial^2\psi(t,x,y,z)}{\partial x^2}&#10;+\frac{\partial^2\psi(t,x,y,z)}{\partial y^2}&#10;+\frac{\partial^2\psi(t,x,y,z)}{\partial z^2}\right)&#10;\]&#10;&#10;&#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E_{ijk}=\hbar\omega_{ijk}=\frac{\pi^2\hbar^2}{2 m L^2}(i^2+j^2+k^2)&#10;\]&#10;&#10;&#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E_{ijk}&#10;\]&#10;&#10;&#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hat i\hbar\frac{\partial \psi(t,\vec r)}{\partial t}&#10;=-\frac{\hbar^2}{2m}\left(\frac{\partial^2\psi(t,\vec r)}{\partial x^2}&#10;+\frac{\partial^2\psi(t,\vec r)}{\partial y^2}&#10;+\frac{\partial^2\psi(t,\vec r)}{\partial z^2}\right)&#10;\]&#10;&#10;&#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frac{1}{2m}p^2&#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frac{1}{2m}p^2-\frac{1}{4\pi\varepsilon_0}\frac{e^2}{r}&#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hat i\hbar\frac{\partial \psi(t,\vec r)}{\partial t}&#10;=-\frac{\hbar^2}{2m}\left(\frac{\partial^2\psi(t,\vec r)}{\partial x^2}&#10;+\frac{\partial^2\psi(t,\vec r)}{\partial y^2}&#10;+\frac{\partial^2\psi(t,\vec r)}{\partial z^2}\right)&#10;-\frac{1}{4\pi\varepsilon_0}\frac{e^2}{r}\psi(t,\vec r)&#10;\]&#10;&#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psi(t,\vec r) = \exp(-\hat i\frac{E}{\hbar}t)\Phi(\vec r)&#10;\]&#10;&#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Phi(\vec r)&#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y(t,x)= E_0\exp(-\hat i\omega t+\hat i k x)&#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E_n = -\frac{13.6}{n^2}\text{eV}&#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psi(t,\vec r)&#10;\]&#10;&#10;&#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rho(t,\vec r)=|\psi(t,\vec r)|^2&#10;\]&#10;&#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vec r&#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frac{1}{\lambda}=R\left(\frac{1}{m^2}-\frac{1}{n^2}\right)&#10;\end{align*}&#10;\end{document}&#10;"/>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6894</TotalTime>
  <Words>3752</Words>
  <Application>Microsoft Office PowerPoint</Application>
  <PresentationFormat>On-screen Show (4:3)</PresentationFormat>
  <Paragraphs>341</Paragraphs>
  <Slides>50</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cerny</dc:creator>
  <cp:lastModifiedBy>Vladimir Cerny</cp:lastModifiedBy>
  <cp:revision>337</cp:revision>
  <dcterms:created xsi:type="dcterms:W3CDTF">2013-01-24T12:40:34Z</dcterms:created>
  <dcterms:modified xsi:type="dcterms:W3CDTF">2017-04-16T17:12:53Z</dcterms:modified>
</cp:coreProperties>
</file>