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87" r:id="rId3"/>
    <p:sldId id="339" r:id="rId4"/>
    <p:sldId id="340" r:id="rId5"/>
    <p:sldId id="341" r:id="rId6"/>
    <p:sldId id="337" r:id="rId7"/>
    <p:sldId id="335" r:id="rId8"/>
    <p:sldId id="288" r:id="rId9"/>
    <p:sldId id="289" r:id="rId10"/>
    <p:sldId id="290" r:id="rId11"/>
    <p:sldId id="292" r:id="rId12"/>
    <p:sldId id="293" r:id="rId13"/>
    <p:sldId id="294" r:id="rId14"/>
    <p:sldId id="258" r:id="rId15"/>
    <p:sldId id="262" r:id="rId16"/>
    <p:sldId id="342" r:id="rId17"/>
    <p:sldId id="313" r:id="rId18"/>
    <p:sldId id="295" r:id="rId19"/>
    <p:sldId id="296" r:id="rId20"/>
    <p:sldId id="282" r:id="rId21"/>
    <p:sldId id="280" r:id="rId22"/>
    <p:sldId id="283" r:id="rId23"/>
    <p:sldId id="260" r:id="rId24"/>
    <p:sldId id="297" r:id="rId25"/>
    <p:sldId id="299" r:id="rId26"/>
    <p:sldId id="298" r:id="rId27"/>
    <p:sldId id="300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16336-F596-40C5-8CC6-EB8E91E307D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7779C-4871-4304-86F8-89E636DDC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4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7CF09-CDAF-4DCA-8BFD-A1CD64FB1C6B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98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audio 1_1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C6314-A18E-43BF-918F-A892A330C77A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8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audio:1_3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C6314-A18E-43BF-918F-A892A330C77A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69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audio: 1_4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C6314-A18E-43BF-918F-A892A330C77A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89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2E5B-725A-431B-AE41-5AC360A67A10}" type="datetime1">
              <a:rPr lang="sk-SK" smtClean="0"/>
              <a:t>25. 9. 2019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822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8355-652D-45B6-AD12-845FC47DF1A2}" type="datetime1">
              <a:rPr lang="sk-SK" smtClean="0"/>
              <a:t>25. 9. 2019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53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554-1027-4534-A8C1-A9FCB7ABACEC}" type="datetime1">
              <a:rPr lang="sk-SK" smtClean="0"/>
              <a:t>25. 9. 2019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146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838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618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951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432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426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16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249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194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A9F8-ECD2-4CE0-A6BC-EB00BBD03E7E}" type="datetime1">
              <a:rPr lang="sk-SK" smtClean="0"/>
              <a:t>25. 9. 2019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0096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8443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801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460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2479-EEC6-4327-8134-D19D77CEA1E6}" type="datetime1">
              <a:rPr lang="sk-SK" smtClean="0"/>
              <a:t>25. 9. 2019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156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27D1-D550-4AA9-AA61-96F14B325C11}" type="datetime1">
              <a:rPr lang="sk-SK" smtClean="0"/>
              <a:t>25. 9. 2019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293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EBC3-49A9-45BF-9B7F-2C1BEB3B7F3E}" type="datetime1">
              <a:rPr lang="sk-SK" smtClean="0"/>
              <a:t>25. 9. 2019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425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DD07-CB89-4909-9432-B86E84A34DF1}" type="datetime1">
              <a:rPr lang="sk-SK" smtClean="0"/>
              <a:t>25. 9. 2019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602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09C5-5006-4FC0-8EBC-1AEBFA209412}" type="datetime1">
              <a:rPr lang="sk-SK" smtClean="0"/>
              <a:t>25. 9. 2019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08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9E96-2E03-4DF0-8C81-BCA54499EABC}" type="datetime1">
              <a:rPr lang="sk-SK" smtClean="0"/>
              <a:t>25. 9. 2019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072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DC1F-55E9-4C5E-8471-4336A515EDF6}" type="datetime1">
              <a:rPr lang="sk-SK" smtClean="0"/>
              <a:t>25. 9. 2019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064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7DAD-1A2C-4278-A8D9-95A1D8978BBF}" type="datetime1">
              <a:rPr lang="sk-SK" smtClean="0"/>
              <a:t>25. 9. 2019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629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25. 9. 2019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583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avinci.fmph.uniba.sk/~cerny1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avinci.fmph.uniba.sk/~cerny1/mechanika/Python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1574800"/>
            <a:ext cx="599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FYZIKA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800" y="2832100"/>
            <a:ext cx="840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(from Ancient Greek: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φυσική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(ἐπ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ιστήμη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 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phusikḗ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epistḗmē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“knowledge of nature”, from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φύσις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phúsis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"nature") is the natural science that involves the study of matter and its motion through space and time, along with related concepts such as energy and force.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broadly, it is the general analysis of nature, conducted in order to understand how the universe behaves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643398"/>
            <a:ext cx="83820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 teda o porozumenie svetu okolo nás, ako „funguje“. Načo je to dobré?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intelektuálne potešenie (zažiť „aha-pocit“)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lepšie prežitie v džungli okolitého sveta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76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472590"/>
            <a:ext cx="7272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Záznam o stave: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súbor hodnôt relevantných fyzikálnych veličín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Čo to je „relevantných“, to je na majstrovstve fyzika.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Keď sledujem vlak na jeho ceste do Žiliny, tak do záznamu o stave vlaku  v nejakom okamihu spravidla nedávam, kde sa práve nachádza hmyz vo vagónoch.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 ak je rušňovodič alergický na včelie pichnutie, tak je dôležité, kde je včela, lebo ak ho pichne, zamdlie, nezbadá semafór a vlak do Žiliny nedorazí.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Ale: Nemôžem chcieť „všetko“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 keď neviem „všetko“, je užitočné pracovať s vhodne vyselektovanými informáciami, lebo aj neúplné predpovedanie budúcnosti pomáha „prežiť v džungli“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8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Stav a jeho časový vývoj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Limitované možnosti popisu stavu môžu ohraničovať presnosť alebo dokonca možnosť predpovedania budúcnosti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Počasie vieme predpovedať vychádzajúc z momentálnych údajov o stave atmosféry (meriame teplotu, vlhkosť, tlak, vietor... na sieti meteorologických staníc)  približne na 10 dní dopredu. Oveľa lepšie to asi nikdy nebude.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Dlhodobejšie predpovede by vyžadovali nereálne hustú sieť meteorologických staníc, ale ani to by nestačilo, lebo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mimoatmosférické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vplyvy (napr. priemyslová činnosť) tiež ovplyvnia počasie v budúcnosti („efekt motýlích krídel“).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Astronómovia vedia predpovedať napríklad zatmenia slnka veľmi presne na veľa rokov dopredu, ale i to je limitované, dnes vôbec nevieme, či v septembri o 100 miliónov rokov odteraz bude jar, leto, jeseň alebo zima (teda kde bude Zem na obežnej dráhe okolo Slnka)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00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1472590"/>
            <a:ext cx="8140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Záznam o stave: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súbor hodnôt relevantných fyzikálnych veličín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Hodnoty veličín potrebné pre záznam stavu systému v danom okamihu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získavame spravidla meraním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Fyzikálna veličina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číselná hodnota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fyzikálna jednotka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postup ako získať hodnotu veličiny v určitom stave (návod na použitie meracieho prístroja)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504" y="3488526"/>
            <a:ext cx="8228496" cy="2107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36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68FE83B5-ADC9-49BA-8F5D-4D56FE1C2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0" y="2609396"/>
            <a:ext cx="7878274" cy="154326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60249E-DCEA-4ED3-B621-5B883D839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6" y="4086724"/>
            <a:ext cx="8253483" cy="1543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A5D48-55F8-49C3-AF5D-1079C909D6EF}"/>
              </a:ext>
            </a:extLst>
          </p:cNvPr>
          <p:cNvSpPr txBox="1"/>
          <p:nvPr/>
        </p:nvSpPr>
        <p:spPr>
          <a:xfrm>
            <a:off x="551840" y="354781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Jednotky SI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D4CE1F-37E6-4272-8716-327AF7D82CBC}"/>
              </a:ext>
            </a:extLst>
          </p:cNvPr>
          <p:cNvSpPr txBox="1"/>
          <p:nvPr/>
        </p:nvSpPr>
        <p:spPr>
          <a:xfrm>
            <a:off x="306729" y="1132068"/>
            <a:ext cx="8368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Od mája 2019 nová „metrologická filozofia“. Nedefinujú sa fyzikálne jednotky ako prvé, ale ako prvé sa definujú číselné hodnoty niektorých základných fyzikálnych konštánt vyjadrené pomocou zatiaľ nedefinovaných SI jednotiek a tie jednotky sa definujú tak, že „keby sa tá konštanta odmerala s absolútnou presnosťou, 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k by sa namerala hodnota taká, ako je tá konštanta v SI definovaná.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A1A18-81A8-44A4-9DA7-B5EC70C5DBA4}"/>
                  </a:ext>
                </a:extLst>
              </p:cNvPr>
              <p:cNvSpPr txBox="1"/>
              <p:nvPr/>
            </p:nvSpPr>
            <p:spPr>
              <a:xfrm>
                <a:off x="306729" y="5752618"/>
                <a:ext cx="85710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>
                    <a:latin typeface="Arial" panose="020B0604020202020204" pitchFamily="34" charset="0"/>
                    <a:cs typeface="Arial" panose="020B0604020202020204" pitchFamily="34" charset="0"/>
                  </a:rPr>
                  <a:t>Takže napríklad jednotkou elektrického náboja je Coulomb, ktorý je definovaný tak, že keby sa exaktne odmeral náboj elektrónu, tak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sk-SK" dirty="0">
                    <a:latin typeface="Arial" panose="020B0604020202020204" pitchFamily="34" charset="0"/>
                    <a:cs typeface="Arial" panose="020B0604020202020204" pitchFamily="34" charset="0"/>
                  </a:rPr>
                  <a:t>y sa namerala hodnota</a:t>
                </a:r>
              </a:p>
              <a:p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1.602176634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C.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A1A18-81A8-44A4-9DA7-B5EC70C5D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29" y="5752618"/>
                <a:ext cx="8571053" cy="923330"/>
              </a:xfrm>
              <a:prstGeom prst="rect">
                <a:avLst/>
              </a:prstGeom>
              <a:blipFill>
                <a:blip r:embed="rId6"/>
                <a:stretch>
                  <a:fillRect l="-569" t="-3974" r="-1138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85B6EDB-FFDD-43C1-986E-964263BDDAB7}"/>
              </a:ext>
            </a:extLst>
          </p:cNvPr>
          <p:cNvSpPr/>
          <p:nvPr/>
        </p:nvSpPr>
        <p:spPr>
          <a:xfrm>
            <a:off x="306729" y="5752618"/>
            <a:ext cx="853054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454" y="36482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Jednotky 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4707" y="1003715"/>
                <a:ext cx="8064896" cy="341632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Sekunda</a:t>
                </a:r>
                <a:r>
                  <a:rPr kumimoji="0" lang="sk-SK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je doba trvania 9192631770 periód žiarenia medzi dvoma </a:t>
                </a:r>
                <a:r>
                  <a:rPr kumimoji="0" lang="sk-SK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hyperjemnými</a:t>
                </a:r>
                <a:r>
                  <a:rPr kumimoji="0" lang="sk-SK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hladinami atómu </a:t>
                </a:r>
                <a:r>
                  <a:rPr kumimoji="0" lang="sk-SK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cézia</a:t>
                </a:r>
                <a:r>
                  <a:rPr kumimoji="0" lang="sk-SK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138.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Meter</a:t>
                </a:r>
                <a:r>
                  <a:rPr kumimoji="0" lang="sk-SK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je definovaný tak, že keby sa exaktne zmerala rýchlosť svetla vo vákuu, namerala by sa hodnota 299792458 m/s.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Kilogram</a:t>
                </a:r>
                <a:r>
                  <a:rPr kumimoji="0" lang="sk-SK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je taká </a:t>
                </a:r>
                <a:r>
                  <a:rPr lang="sk-SK" sz="2400" dirty="0">
                    <a:solidFill>
                      <a:prstClr val="black"/>
                    </a:solidFill>
                    <a:latin typeface="Calibri" panose="020F0502020204030204"/>
                  </a:rPr>
                  <a:t>hmotnosť, že keby  sa odmerala exaktne </a:t>
                </a:r>
                <a:r>
                  <a:rPr lang="sk-SK" sz="2400" dirty="0" err="1">
                    <a:solidFill>
                      <a:prstClr val="black"/>
                    </a:solidFill>
                    <a:latin typeface="Calibri" panose="020F0502020204030204"/>
                  </a:rPr>
                  <a:t>Planckova</a:t>
                </a:r>
                <a:r>
                  <a:rPr lang="sk-SK" sz="2400" dirty="0">
                    <a:solidFill>
                      <a:prstClr val="black"/>
                    </a:solidFill>
                    <a:latin typeface="Calibri" panose="020F0502020204030204"/>
                  </a:rPr>
                  <a:t> konštanta, tak by sa nameralo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=6.62607015×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−34</m:t>
                        </m:r>
                      </m:sup>
                    </m:sSup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kgm</a:t>
                </a:r>
                <a:r>
                  <a:rPr kumimoji="0" lang="en-US" sz="240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</a:t>
                </a:r>
                <a:r>
                  <a:rPr kumimoji="0" lang="en-US" sz="240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-1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.</a:t>
                </a:r>
                <a:endParaRPr kumimoji="0" lang="sk-SK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7" y="1003715"/>
                <a:ext cx="8064896" cy="3416320"/>
              </a:xfrm>
              <a:prstGeom prst="rect">
                <a:avLst/>
              </a:prstGeom>
              <a:blipFill>
                <a:blip r:embed="rId4"/>
                <a:stretch>
                  <a:fillRect l="-1209" t="-1429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6864A-0F97-4113-AA06-86749649742E}"/>
              </a:ext>
            </a:extLst>
          </p:cNvPr>
          <p:cNvSpPr txBox="1"/>
          <p:nvPr/>
        </p:nvSpPr>
        <p:spPr>
          <a:xfrm>
            <a:off x="242110" y="4535708"/>
            <a:ext cx="8415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Poznámka: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z uvedeného vyplýva, že už nemá zmysel úloha „zmerajte rýchlosť svetla vo vákuu“, tá rýchlosť je 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definitoricky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stanovená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. Zmysluplná je úloha: „vyrobte tyč, ktorá má dĺžku 1 meter“. Takú tyč potrebuje napríklad predajňa textilu. Taká tyč sa vyrobí tak, že sa najprv odhadom urobí tyč „trochu dlhšia“ a potom sa z nej bude kontrolovane odbrusovať, kým sa pomocou sofistikovanej elektroniky nezistí, že svetlo prekoná dráhu od začiatku po koniec tyče za</a:t>
            </a:r>
          </a:p>
          <a:p>
            <a:r>
              <a:rPr lang="sk-SK" dirty="0">
                <a:solidFill>
                  <a:prstClr val="black"/>
                </a:solidFill>
              </a:rPr>
              <a:t>1/299792458 sekundy.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2F8AFF-0BAB-4429-839F-84AE62FDFA26}"/>
              </a:ext>
            </a:extLst>
          </p:cNvPr>
          <p:cNvSpPr/>
          <p:nvPr/>
        </p:nvSpPr>
        <p:spPr>
          <a:xfrm>
            <a:off x="242110" y="4535708"/>
            <a:ext cx="8415754" cy="19574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079353-2CBF-42E7-AC0C-7624B648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15</a:t>
            </a:fld>
            <a:endParaRPr lang="sk-SK"/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A5385DB-3746-4E28-BCDB-2E751934B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" y="974697"/>
            <a:ext cx="8287907" cy="695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442FD-CD0C-4F26-9537-2BED942A8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" y="1730886"/>
            <a:ext cx="8268854" cy="704948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62747A-03E3-4A78-8287-1D4717C9B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" y="2496601"/>
            <a:ext cx="8287907" cy="6763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EA2CAB-88F7-4F89-9AA4-9E1EFA85B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6" y="3172970"/>
            <a:ext cx="8316486" cy="714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4D1667-54F9-4608-A860-20A7EE38B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6" y="3898460"/>
            <a:ext cx="8259328" cy="704948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CAD136-596F-4EC6-9537-EE627D8F5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" y="4711564"/>
            <a:ext cx="8316486" cy="1171739"/>
          </a:xfrm>
          <a:prstGeom prst="rect">
            <a:avLst/>
          </a:prstGeom>
        </p:spPr>
      </p:pic>
      <p:pic>
        <p:nvPicPr>
          <p:cNvPr id="16" name="Picture 15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9F97270C-1DAD-46B5-93B8-ACA9D0A6A9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" y="5845073"/>
            <a:ext cx="8287907" cy="8383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119D84-BE68-4EF4-AB60-41920EB9E040}"/>
              </a:ext>
            </a:extLst>
          </p:cNvPr>
          <p:cNvSpPr txBox="1"/>
          <p:nvPr/>
        </p:nvSpPr>
        <p:spPr>
          <a:xfrm>
            <a:off x="1666755" y="287523"/>
            <a:ext cx="494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Základné jednotky SI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4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54" y="117823"/>
            <a:ext cx="6820491" cy="66223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533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409" y="407505"/>
            <a:ext cx="803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Najstar</a:t>
            </a: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šie etalóny dĺžky poznáme z Egypta (kráľovský lakeť)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409" y="3399592"/>
            <a:ext cx="33337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Lakeť sa meral od lakťa po koniec vystretého stredného prsta. Lakeť sa komplikovane delil na menšie jednotky, dlane, prsty, palce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Idea metrického systému: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väčšie a menšie jednotky odvodzovať zo základnej desiatkovými násobkami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reprodukovateľnosť etalónu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ttp://upload.wikimedia.org/wikipedia/commons/thumb/6/65/Louvres-antiquites-egyptiennes-img_2748.jpg/350px-Louvres-antiquites-egyptiennes-img_2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9" y="794824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73" y="794824"/>
            <a:ext cx="3177377" cy="25769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8120" y="4178296"/>
            <a:ext cx="2636520" cy="1581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2784" y="4114800"/>
            <a:ext cx="234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Dĺžková miera na bratislavskej Starej radnici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8264" y="3502152"/>
            <a:ext cx="4315968" cy="28541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920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98" y="899015"/>
            <a:ext cx="8544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Francúzska akadémia zorganizovala v rokoch 1792 – 1799 meranie zemského kvadrantu (štvrtiny poludníka) a za etalón metrického dĺžkového systému bol zvolený meter ako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desaťmilióntina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zemského kvadrantu.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Vyrobený etalón sa nakoniec ukázal ako nie celkom v zhode s kvadrantovou definíciou, preto dlhé roky sa žiaci učili: meter je vzdialenosť dvoch vrypov na etalóne dĺžky uloženom v Ústave mier a váh v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Sevres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pri Paríži.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http://upload.wikimedia.org/wikipedia/commons/a/a5/US_National_Length_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32" y="3329585"/>
            <a:ext cx="3971373" cy="34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79" y="3319254"/>
            <a:ext cx="2617960" cy="26397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F9970-BDA7-4704-91A9-367BD3518A64}"/>
              </a:ext>
            </a:extLst>
          </p:cNvPr>
          <p:cNvSpPr txBox="1"/>
          <p:nvPr/>
        </p:nvSpPr>
        <p:spPr>
          <a:xfrm>
            <a:off x="2187615" y="254643"/>
            <a:ext cx="407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Trocha histórie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8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pm.org/utils/en/img/metre-kilo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608136"/>
            <a:ext cx="6876758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3621" y="449591"/>
            <a:ext cx="687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Historické etalóny: meter a kilogram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5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046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Pravidlá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104" y="1020728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Maximálny počet bodov za semester 40, za skúšku 60 (písomka 35, ústna 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Hodnotenie: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A, &gt;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B, &gt;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C, &gt;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D, &gt;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Súčet bodov za semester plus skúšková písomka musí byť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&gt; 45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 pripustenie k ústnej skúške.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znamen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á, že za semester treba získať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bodov !!!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 pripustenie ku skúške.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každom cvičení krátka písomka za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spolu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každého cvičenia domáca úloha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nezapočítava sa, ale nepodceňujte to !!!!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Krátke písomky spravidla budú súvisieť s úlohami zadanými na predchádzajúcom cvičení.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Midterm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písomka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bodov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Endterm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písomka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bodov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Sú aj dobrovoľné výberové cvičenia ako samostatný predmet.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Slajdy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prednášok a cvičení s 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backgroundom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farby                                   sú „Track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pre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ambicióznejčích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študentov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6446" y="5252072"/>
            <a:ext cx="1584176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834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phys.org/newman/gfx/news/hires/2011/2-factfileon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93" y="1521101"/>
            <a:ext cx="48768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165" y="427383"/>
            <a:ext cx="779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Kilogram </a:t>
            </a:r>
            <a:r>
              <a:rPr lang="sk-SK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 až donedávna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definovaný pomocou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platino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-irídiového etalónu v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Sevres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25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FOC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82086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400" y="952500"/>
            <a:ext cx="534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Atómové (céziové) hodiny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656560"/>
            <a:ext cx="638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Neurčitosť: 1 sekunda za 30 miliónov rokov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58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8" y="1298136"/>
            <a:ext cx="3592833" cy="526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809" y="467139"/>
            <a:ext cx="7712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Základné </a:t>
            </a:r>
            <a:r>
              <a:rPr kumimoji="0" lang="sk-SK" sz="2400" b="1" i="0" u="none" strike="sng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prírodné</a:t>
            </a:r>
            <a:r>
              <a:rPr kumimoji="0" lang="sk-SK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konštanty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fyzikálne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1148" y="1610139"/>
            <a:ext cx="3826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Viaceré uvedené konštanty neodrážajú nameranú hodnotu nejakej fyzikálnej veličiny, ale sú dôsledkom ľudskej voľby fyzikálnych jednotiek. V tomto zmysle „príroda vôbec netuší“ že existuje napríklad Boltzmannova konštanta, ktorá len prevádza Kelviny na energetické jednotky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253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94" r="1726" b="29055"/>
          <a:stretch/>
        </p:blipFill>
        <p:spPr>
          <a:xfrm>
            <a:off x="1187890" y="983974"/>
            <a:ext cx="6226701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2817" y="2802835"/>
            <a:ext cx="6351105" cy="566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1" y="4172563"/>
            <a:ext cx="7971182" cy="2308324"/>
            <a:chOff x="685801" y="4124740"/>
            <a:chExt cx="7971182" cy="2308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85801" y="4124740"/>
                  <a:ext cx="7971182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k-SK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Ako táto „vlastnosť vákua“ súvisí s obvodom kruhu?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k-SK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Nijako, človeku sa zapáčilo číslo </a:t>
                  </a:r>
                  <a:r>
                    <a:rPr kumimoji="0" lang="el-G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π</a:t>
                  </a:r>
                  <a:r>
                    <a:rPr kumimoji="0" lang="sk-SK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. Lebo donedávna definoval ampér takto: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k-SK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Ampér</a:t>
                  </a:r>
                  <a:r>
                    <a:rPr kumimoji="0" lang="sk-SK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je hodnota prúdu, ktorý keď prechádza dvoma priamymi paralelnými rovnobežnými nekonečne dlhými vodičmi vo vzdialenosti 1 m vo vákuu, vyvolá medzi vodičmi silu                 N na meter dĺžky, pričom v príslušnom vzorci vystupuje aj číslo</a:t>
                  </a:r>
                  <a14:m>
                    <m:oMath xmlns:m="http://schemas.openxmlformats.org/officeDocument/2006/math"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𝜋</m:t>
                      </m:r>
                    </m:oMath>
                  </a14:m>
                  <a:r>
                    <a:rPr kumimoji="0" lang="sk-SK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aj </a:t>
                  </a:r>
                  <a:r>
                    <a:rPr kumimoji="0" lang="sk-SK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permeabilita</a:t>
                  </a:r>
                  <a:r>
                    <a:rPr kumimoji="0" lang="sk-SK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sk-SK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 navzájom sa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𝜋</m:t>
                      </m:r>
                    </m:oMath>
                  </a14:m>
                  <a:r>
                    <a:rPr kumimoji="0" lang="sk-SK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vykráti.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1" y="4124740"/>
                  <a:ext cx="7971182" cy="2308324"/>
                </a:xfrm>
                <a:prstGeom prst="rect">
                  <a:avLst/>
                </a:prstGeom>
                <a:blipFill>
                  <a:blip r:embed="rId6"/>
                  <a:stretch>
                    <a:fillRect l="-689" t="-13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222" y="5547907"/>
              <a:ext cx="838391" cy="207455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443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1472590"/>
            <a:ext cx="81407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Fyzikálna veličina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číselná hodnota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fyzikálna jednotka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postup ako získať hodnotu veličiny v určitom stave (návod na použitie meracieho prístroja)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017" y="4412974"/>
            <a:ext cx="8199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Ako sa meria dĺžka: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Zoberiem metrovú tyč (etalón) a postupne prikladám.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 nie je to také jednoduché.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372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417" y="546652"/>
            <a:ext cx="820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Keby chcel nepoctivý predavač ošmeknúť zákazníka, mohol by odmerať kus látky takto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5312" y="1878507"/>
            <a:ext cx="6599583" cy="1580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43609" y="3110948"/>
            <a:ext cx="815008" cy="188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22172" y="2935361"/>
            <a:ext cx="815008" cy="188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00737" y="2749834"/>
            <a:ext cx="815008" cy="188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89238" y="2574247"/>
            <a:ext cx="815008" cy="188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87685" y="2388718"/>
            <a:ext cx="815008" cy="188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76189" y="2203192"/>
            <a:ext cx="815008" cy="188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197" y="1987826"/>
            <a:ext cx="0" cy="131196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7870" y="3975652"/>
            <a:ext cx="794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alebo dokonca takto: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5311" y="4755598"/>
            <a:ext cx="6599583" cy="1580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043609" y="5893617"/>
            <a:ext cx="815008" cy="188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440000" flipV="1">
            <a:off x="1822174" y="5893616"/>
            <a:ext cx="815008" cy="188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-1380000" flipV="1">
            <a:off x="2551042" y="5713061"/>
            <a:ext cx="815008" cy="188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2280000" flipV="1">
            <a:off x="3250093" y="5675806"/>
            <a:ext cx="815008" cy="188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-2340000" flipV="1">
            <a:off x="3856384" y="5507657"/>
            <a:ext cx="815008" cy="188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440000" flipV="1">
            <a:off x="4468695" y="5289269"/>
            <a:ext cx="815008" cy="1888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6878" y="4928078"/>
            <a:ext cx="0" cy="131196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845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983" y="755374"/>
            <a:ext cx="779227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Pravidlo: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 chceme zmerať vzdialenosť dvoch bodov, musíme etalón prikladať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 priamke, spájajúcej tie dva body</a:t>
            </a: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sa ľahšie povie, ako urobí.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Čo to fyzikálne znamená, že koncové body postupne prikladaného etalónu dĺžky ležia na priamke?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Budeme nad tým chvíľu uvažovať. Nie kvôli tomu, že celé uvažovanie je treba sa „naučiť“.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Urobíme tak kvôli tomu, aby sme si ukázali, že je treba uvažovať nad tým, čo hovoríme a stále sa tak testovať, či dostatočne presne rozumieme tomu, čo hovoríme. Jedným s dôležitých cieľov fyziky je naučiť sa techniky kritickej autoreflexie.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85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368" y="896112"/>
            <a:ext cx="546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Strašenie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4" y="2094712"/>
            <a:ext cx="850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Nepodceňujte prácu počas semestra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Dôraz je na pochopenie, nie na naučenie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Rátajte veľa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drilovacích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príkladov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Dodatkové výberové cvičenia</a:t>
            </a:r>
            <a:r>
              <a:rPr kumimoji="0" lang="sk-SK" alt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„Cvičenia z mechaniky</a:t>
            </a:r>
            <a:r>
              <a:rPr kumimoji="0" lang="sk-SK" alt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malým počtom bodov za semester sa skúška nedá urobiť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52" y="4096512"/>
            <a:ext cx="7984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http://davinci.fmph.uniba.sk/~cerny1/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tej stránke budú postupne pribúdať prednášky pre tento semester. Ale sú tam všetky prednášky, tak ako odzneli v minulom roku v zimnom aj letnom semestri. Sú tam aj .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pptx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originálnym záznamom zvuku,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ako naozaj odznel na prednáške. </a:t>
            </a:r>
          </a:p>
        </p:txBody>
      </p:sp>
    </p:spTree>
    <p:extLst>
      <p:ext uri="{BB962C8B-B14F-4D97-AF65-F5344CB8AC3E}">
        <p14:creationId xmlns:p14="http://schemas.microsoft.com/office/powerpoint/2010/main" val="29551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442" y="188048"/>
            <a:ext cx="837908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Budú zadávané nepovinné počítačové úlohy.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neplašte sa, ak „neviete programovať“. To, čo budeme potrebovať je programovanie na úrovni škôlkara a naučíte sa to za víkend. Pripravené sú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mikroskriptá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http://davinci.fmph.uniba.sk/~cerny1/mechanika/Python.pdf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tam napísané, čo si máte nainštalovať na svoj notebook. Potom čítajte a ťukajte do klávesnice.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Nútiť vás na počítač nie je samoúčelné.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Cieľom nie je naučiť sa programovať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sa ani „naozaj“ nenaučíte. Cieľom je lepšie pochopiť ako svet okolo nás funguje, teda fyziku. Učenie sa vzorcov samo nevedie k pochopeniu. Naprogramovať, nasimulovať virtuálnu realitu znamená, že musím vedieť „vysvetliť počítaču“ čo má robiť. A počítač je totálny hlupák. Ak mu to budete schopní vysvetliť, nepochopí to počítač, ale vy!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Nepôjde ale len o počítač.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Celý tento predmet sa bude dať zvládnuť, ale nie tak, že „naučím sa to počas týždňa pred skúškou“. Garantovane nie tak. Garantovane.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Nepríďte na to neskoro! Boli ste varovaní!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99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7" y="4123415"/>
            <a:ext cx="8429297" cy="17555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7"/>
          <a:stretch/>
        </p:blipFill>
        <p:spPr>
          <a:xfrm>
            <a:off x="525727" y="501649"/>
            <a:ext cx="7796779" cy="31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7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158" y="430306"/>
            <a:ext cx="730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Farebné značenie obsahu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slajdov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976" y="1237129"/>
            <a:ext cx="2409713" cy="8283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8663" y="1290917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Track pre ambicióznych študentov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0739" y="2379233"/>
            <a:ext cx="2409713" cy="82833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7426" y="2433021"/>
            <a:ext cx="2926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Minimálne garantované vedomosti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1017" y="3585883"/>
            <a:ext cx="2409713" cy="82833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327699"/>
            <a:ext cx="29260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Poznajte ideu, ale neučte 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naspamäť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detailíky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najmä nie čísla na 10 platných cifier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9022" y="4706471"/>
            <a:ext cx="2409713" cy="82833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5708" y="4835562"/>
            <a:ext cx="2926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Upozornenie, aby vám neušla dôležitá vec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330" y="5784029"/>
            <a:ext cx="2409713" cy="8283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9016" y="5913120"/>
            <a:ext cx="2926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Výsledný vzorec alebo dôležitá poučka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41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876852"/>
            <a:ext cx="852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Západná civilizácia: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nemusím mať ambíciu pochopiť „svet v jeho celostnosti“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800" y="28575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Vymedzím nejakú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časť sveta </a:t>
            </a: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(fyzikálny systém)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snažím sa analyzovať „ako funguje“ sám o sebe a tiež v kontakte s okolím.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Potom postupne skladať z kúskov celý puzzle.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100" y="4292600"/>
            <a:ext cx="8521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Západná civilizácia: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stav fyzikálneho systém v istom okamihu sa dá zachytiť na papier a podľa toho papiera ten stav inokedy (úplne) zrekonštruovať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09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Stav a jeho zmena</a:t>
            </a:r>
            <a:endParaRPr kumimoji="0" lang="sk-SK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652" y="2688138"/>
            <a:ext cx="612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Veci okolo nás sa menia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Nejaká vec sa neustále mení, ale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zostáva tou istou vecou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„Nevstúpiš dvakrát do tej istej rieky?“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Fyzikálny objekt a jeho stav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Stav fyzikálneho objektu sa s časom mení, ale ostáva tým istým fyzikálnym objektom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Najjednoduchší príklad je mechanický pohyb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22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0500" y="2814340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okamih (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stav systému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možno zaznamenať a na základe záznamu ho zrekonštruovať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časový vývoj systému je časová postupnosť stavov (okamihov)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časový vývoj systému je možné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predpovedať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vychádzajúc zo znalosti počiatočného stavu.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Technológiou predpovede budúcnosti sú matematické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pohybové rovnice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Časový vývoj hľadáme ako riešenie pohybových rovníc, ktoré spĺňa počiatočnú podmienku (stav na začiatku je známy počiatočný stav)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80995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Programové vyhlásenie fyziky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Systém, stav, zmena stavu, časový vývoj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E0CA2-1A48-4B23-8A77-1A9F640E54E6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70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[cp1250]{inputenc}&#10;\usepackage[slovak]{babel}&#10;\usepackage[T1]{fontenc}&#10;\usepackage[usenames,dvipsnames]{xcolor}&#10;\def \vek{\overrightarrow}&#10;\begin{document}&#10;\begin{align*}&#10;%\color{YellowOrange}&#10;2\times 10^{-7}&#10;\end{align*}&#10;\end{document}"/>
  <p:tag name="IGUANATEXSIZE" val="18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blankCalibri.potx" id="{71DB4933-40A2-45A4-9831-135EE38379A9}" vid="{D653884F-F80E-4FA0-9426-C927E08E98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MyblankCalibri</Template>
  <TotalTime>315</TotalTime>
  <Words>1748</Words>
  <Application>Microsoft Office PowerPoint</Application>
  <PresentationFormat>On-screen Show (4:3)</PresentationFormat>
  <Paragraphs>200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Cambria Math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Černý Vladimír</dc:creator>
  <cp:lastModifiedBy>Vladimir Cerny</cp:lastModifiedBy>
  <cp:revision>35</cp:revision>
  <dcterms:created xsi:type="dcterms:W3CDTF">2018-09-27T07:28:14Z</dcterms:created>
  <dcterms:modified xsi:type="dcterms:W3CDTF">2019-09-25T12:05:05Z</dcterms:modified>
</cp:coreProperties>
</file>