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301" r:id="rId3"/>
    <p:sldId id="302" r:id="rId4"/>
    <p:sldId id="303" r:id="rId5"/>
    <p:sldId id="304" r:id="rId6"/>
    <p:sldId id="305" r:id="rId7"/>
    <p:sldId id="306" r:id="rId8"/>
    <p:sldId id="307" r:id="rId9"/>
    <p:sldId id="344" r:id="rId10"/>
    <p:sldId id="309" r:id="rId11"/>
    <p:sldId id="310" r:id="rId12"/>
    <p:sldId id="311" r:id="rId13"/>
    <p:sldId id="312" r:id="rId14"/>
    <p:sldId id="314" r:id="rId15"/>
    <p:sldId id="315" r:id="rId16"/>
    <p:sldId id="316" r:id="rId17"/>
    <p:sldId id="317" r:id="rId18"/>
    <p:sldId id="330" r:id="rId19"/>
    <p:sldId id="332" r:id="rId20"/>
    <p:sldId id="333" r:id="rId21"/>
    <p:sldId id="334" r:id="rId22"/>
    <p:sldId id="326" r:id="rId23"/>
    <p:sldId id="327" r:id="rId24"/>
    <p:sldId id="328" r:id="rId25"/>
    <p:sldId id="329" r:id="rId26"/>
    <p:sldId id="318" r:id="rId27"/>
    <p:sldId id="319" r:id="rId28"/>
    <p:sldId id="320" r:id="rId29"/>
    <p:sldId id="321" r:id="rId30"/>
    <p:sldId id="322" r:id="rId31"/>
    <p:sldId id="325" r:id="rId32"/>
    <p:sldId id="323" r:id="rId3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66" d="100"/>
          <a:sy n="66" d="100"/>
        </p:scale>
        <p:origin x="1110" y="72"/>
      </p:cViewPr>
      <p:guideLst/>
    </p:cSldViewPr>
  </p:slideViewPr>
  <p:notesTextViewPr>
    <p:cViewPr>
      <p:scale>
        <a:sx n="1" d="1"/>
        <a:sy n="1" d="1"/>
      </p:scale>
      <p:origin x="0" y="0"/>
    </p:cViewPr>
  </p:notesTextViewPr>
  <p:sorterViewPr>
    <p:cViewPr>
      <p:scale>
        <a:sx n="100" d="100"/>
        <a:sy n="100" d="100"/>
      </p:scale>
      <p:origin x="0" y="-695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3670166229222"/>
          <c:y val="0.20329068241469817"/>
          <c:w val="0.82364107611548554"/>
          <c:h val="0.7712809857101196"/>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19050" cap="rnd">
                <a:noFill/>
                <a:round/>
              </a:ln>
              <a:effectLst/>
            </c:spPr>
            <c:extLst>
              <c:ext xmlns:c16="http://schemas.microsoft.com/office/drawing/2014/chart" uri="{C3380CC4-5D6E-409C-BE32-E72D297353CC}">
                <c16:uniqueId val="{00000001-3290-455D-A70B-4FFDE4766B8C}"/>
              </c:ext>
            </c:extLst>
          </c:dPt>
          <c:dLbls>
            <c:dLbl>
              <c:idx val="0"/>
              <c:tx>
                <c:rich>
                  <a:bodyPr/>
                  <a:lstStyle/>
                  <a:p>
                    <a:fld id="{B660AFEC-2FEA-421F-A2B8-480B2573F23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451-4320-94BC-BE6CF6BDD657}"/>
                </c:ext>
              </c:extLst>
            </c:dLbl>
            <c:dLbl>
              <c:idx val="1"/>
              <c:tx>
                <c:rich>
                  <a:bodyPr/>
                  <a:lstStyle/>
                  <a:p>
                    <a:fld id="{141E464D-DAFF-4E89-885F-A8EECA8B4B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290-455D-A70B-4FFDE4766B8C}"/>
                </c:ext>
              </c:extLst>
            </c:dLbl>
            <c:dLbl>
              <c:idx val="2"/>
              <c:tx>
                <c:rich>
                  <a:bodyPr/>
                  <a:lstStyle/>
                  <a:p>
                    <a:fld id="{282ABC29-2D7B-410F-AE08-F2663CA2A3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451-4320-94BC-BE6CF6BDD657}"/>
                </c:ext>
              </c:extLst>
            </c:dLbl>
            <c:dLbl>
              <c:idx val="3"/>
              <c:tx>
                <c:rich>
                  <a:bodyPr/>
                  <a:lstStyle/>
                  <a:p>
                    <a:fld id="{F523F9C6-AA68-48E7-895E-A2484FA2FE8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451-4320-94BC-BE6CF6BDD657}"/>
                </c:ext>
              </c:extLst>
            </c:dLbl>
            <c:dLbl>
              <c:idx val="4"/>
              <c:tx>
                <c:rich>
                  <a:bodyPr/>
                  <a:lstStyle/>
                  <a:p>
                    <a:fld id="{F6166ED5-B853-411B-B3E8-ADB8179CCFF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451-4320-94BC-BE6CF6BDD657}"/>
                </c:ext>
              </c:extLst>
            </c:dLbl>
            <c:dLbl>
              <c:idx val="5"/>
              <c:tx>
                <c:rich>
                  <a:bodyPr/>
                  <a:lstStyle/>
                  <a:p>
                    <a:fld id="{02346A5E-2123-4085-B968-EC9F70F82A6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451-4320-94BC-BE6CF6BDD657}"/>
                </c:ext>
              </c:extLst>
            </c:dLbl>
            <c:dLbl>
              <c:idx val="6"/>
              <c:tx>
                <c:rich>
                  <a:bodyPr/>
                  <a:lstStyle/>
                  <a:p>
                    <a:fld id="{C29ACF35-9897-482E-848E-E42B67DC2D3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451-4320-94BC-BE6CF6BDD657}"/>
                </c:ext>
              </c:extLst>
            </c:dLbl>
            <c:dLbl>
              <c:idx val="7"/>
              <c:tx>
                <c:rich>
                  <a:bodyPr/>
                  <a:lstStyle/>
                  <a:p>
                    <a:fld id="{25CE849A-12B5-4934-B5C2-9F2FE7F443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451-4320-94BC-BE6CF6BDD657}"/>
                </c:ext>
              </c:extLst>
            </c:dLbl>
            <c:dLbl>
              <c:idx val="8"/>
              <c:tx>
                <c:rich>
                  <a:bodyPr/>
                  <a:lstStyle/>
                  <a:p>
                    <a:fld id="{1BC694B1-DE4F-4F76-8657-6211317DD6F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451-4320-94BC-BE6CF6BDD657}"/>
                </c:ext>
              </c:extLst>
            </c:dLbl>
            <c:dLbl>
              <c:idx val="9"/>
              <c:tx>
                <c:rich>
                  <a:bodyPr/>
                  <a:lstStyle/>
                  <a:p>
                    <a:fld id="{27F5ABFF-B69E-462B-AC9B-AAE11355435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451-4320-94BC-BE6CF6BDD657}"/>
                </c:ext>
              </c:extLst>
            </c:dLbl>
            <c:dLbl>
              <c:idx val="10"/>
              <c:tx>
                <c:rich>
                  <a:bodyPr/>
                  <a:lstStyle/>
                  <a:p>
                    <a:fld id="{FBBCC9D8-3B38-4445-B80C-081EF6AC2A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451-4320-94BC-BE6CF6BDD657}"/>
                </c:ext>
              </c:extLst>
            </c:dLbl>
            <c:dLbl>
              <c:idx val="11"/>
              <c:tx>
                <c:rich>
                  <a:bodyPr/>
                  <a:lstStyle/>
                  <a:p>
                    <a:fld id="{F3DACD15-48CB-4D73-8C3F-FFF25E64D6C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451-4320-94BC-BE6CF6BDD657}"/>
                </c:ext>
              </c:extLst>
            </c:dLbl>
            <c:dLbl>
              <c:idx val="12"/>
              <c:tx>
                <c:rich>
                  <a:bodyPr/>
                  <a:lstStyle/>
                  <a:p>
                    <a:fld id="{7D16ED6B-C670-4864-846C-8C67F4406A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451-4320-94BC-BE6CF6BDD657}"/>
                </c:ext>
              </c:extLst>
            </c:dLbl>
            <c:dLbl>
              <c:idx val="13"/>
              <c:tx>
                <c:rich>
                  <a:bodyPr/>
                  <a:lstStyle/>
                  <a:p>
                    <a:fld id="{5C4AC2CA-9B91-4630-93A7-D90EA5C482E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451-4320-94BC-BE6CF6BDD657}"/>
                </c:ext>
              </c:extLst>
            </c:dLbl>
            <c:dLbl>
              <c:idx val="14"/>
              <c:tx>
                <c:rich>
                  <a:bodyPr/>
                  <a:lstStyle/>
                  <a:p>
                    <a:fld id="{07516B0B-1E4F-4173-B3D9-99267E8EEFC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451-4320-94BC-BE6CF6BDD657}"/>
                </c:ext>
              </c:extLst>
            </c:dLbl>
            <c:numFmt formatCode="General"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xVal>
            <c:numRef>
              <c:f>Sheet1!$B$1:$B$15</c:f>
              <c:numCache>
                <c:formatCode>General</c:formatCode>
                <c:ptCount val="15"/>
                <c:pt idx="0">
                  <c:v>10</c:v>
                </c:pt>
                <c:pt idx="1">
                  <c:v>9.9509500000000006</c:v>
                </c:pt>
                <c:pt idx="2">
                  <c:v>9.8038000000000007</c:v>
                </c:pt>
                <c:pt idx="3">
                  <c:v>9.5585500000000003</c:v>
                </c:pt>
                <c:pt idx="4">
                  <c:v>9.2151999999999994</c:v>
                </c:pt>
                <c:pt idx="5">
                  <c:v>8.7737499999999997</c:v>
                </c:pt>
                <c:pt idx="6">
                  <c:v>8.2341999999999995</c:v>
                </c:pt>
                <c:pt idx="7">
                  <c:v>7.5965500000000006</c:v>
                </c:pt>
                <c:pt idx="8">
                  <c:v>6.8607999999999993</c:v>
                </c:pt>
                <c:pt idx="9">
                  <c:v>6.0269499999999994</c:v>
                </c:pt>
                <c:pt idx="10">
                  <c:v>5.0949999999999998</c:v>
                </c:pt>
                <c:pt idx="11">
                  <c:v>4.0649499999999987</c:v>
                </c:pt>
                <c:pt idx="12">
                  <c:v>2.9367999999999999</c:v>
                </c:pt>
                <c:pt idx="13">
                  <c:v>1.7105499999999978</c:v>
                </c:pt>
                <c:pt idx="14">
                  <c:v>0.38620000000000054</c:v>
                </c:pt>
              </c:numCache>
            </c:numRef>
          </c:xVal>
          <c:yVal>
            <c:numRef>
              <c:f>Sheet1!$C$1:$C$15</c:f>
              <c:numCache>
                <c:formatCode>General</c:formatCode>
                <c:ptCount val="15"/>
                <c:pt idx="0">
                  <c:v>0</c:v>
                </c:pt>
                <c:pt idx="1">
                  <c:v>-0.98100000000000009</c:v>
                </c:pt>
                <c:pt idx="2">
                  <c:v>-1.9620000000000002</c:v>
                </c:pt>
                <c:pt idx="3">
                  <c:v>-2.9430000000000001</c:v>
                </c:pt>
                <c:pt idx="4">
                  <c:v>-3.9240000000000004</c:v>
                </c:pt>
                <c:pt idx="5">
                  <c:v>-4.9050000000000002</c:v>
                </c:pt>
                <c:pt idx="6">
                  <c:v>-5.8860000000000001</c:v>
                </c:pt>
                <c:pt idx="7">
                  <c:v>-6.867</c:v>
                </c:pt>
                <c:pt idx="8">
                  <c:v>-7.8480000000000008</c:v>
                </c:pt>
                <c:pt idx="9">
                  <c:v>-8.8290000000000006</c:v>
                </c:pt>
                <c:pt idx="10">
                  <c:v>-9.81</c:v>
                </c:pt>
                <c:pt idx="11">
                  <c:v>-10.791000000000002</c:v>
                </c:pt>
                <c:pt idx="12">
                  <c:v>-11.772</c:v>
                </c:pt>
                <c:pt idx="13">
                  <c:v>-12.753000000000002</c:v>
                </c:pt>
                <c:pt idx="14">
                  <c:v>-13.734</c:v>
                </c:pt>
              </c:numCache>
            </c:numRef>
          </c:yVal>
          <c:smooth val="0"/>
          <c:extLst>
            <c:ext xmlns:c15="http://schemas.microsoft.com/office/drawing/2012/chart" uri="{02D57815-91ED-43cb-92C2-25804820EDAC}">
              <c15:datalabelsRange>
                <c15:f>Sheet1!$A$1:$A$15</c15:f>
                <c15:dlblRangeCache>
                  <c:ptCount val="15"/>
                  <c:pt idx="0">
                    <c:v>0</c:v>
                  </c:pt>
                  <c:pt idx="1">
                    <c:v>0.1</c:v>
                  </c:pt>
                  <c:pt idx="2">
                    <c:v>0.2</c:v>
                  </c:pt>
                  <c:pt idx="3">
                    <c:v>0.3</c:v>
                  </c:pt>
                  <c:pt idx="4">
                    <c:v>0.4</c:v>
                  </c:pt>
                  <c:pt idx="5">
                    <c:v>0.5</c:v>
                  </c:pt>
                  <c:pt idx="6">
                    <c:v>0.6</c:v>
                  </c:pt>
                  <c:pt idx="7">
                    <c:v>0.7</c:v>
                  </c:pt>
                  <c:pt idx="8">
                    <c:v>0.8</c:v>
                  </c:pt>
                  <c:pt idx="9">
                    <c:v>0.9</c:v>
                  </c:pt>
                  <c:pt idx="10">
                    <c:v>1</c:v>
                  </c:pt>
                  <c:pt idx="11">
                    <c:v>1.1</c:v>
                  </c:pt>
                  <c:pt idx="12">
                    <c:v>1.2</c:v>
                  </c:pt>
                  <c:pt idx="13">
                    <c:v>1.3</c:v>
                  </c:pt>
                  <c:pt idx="14">
                    <c:v>1.4</c:v>
                  </c:pt>
                </c15:dlblRangeCache>
              </c15:datalabelsRange>
            </c:ext>
            <c:ext xmlns:c16="http://schemas.microsoft.com/office/drawing/2014/chart" uri="{C3380CC4-5D6E-409C-BE32-E72D297353CC}">
              <c16:uniqueId val="{00000010-3290-455D-A70B-4FFDE4766B8C}"/>
            </c:ext>
          </c:extLst>
        </c:ser>
        <c:dLbls>
          <c:showLegendKey val="0"/>
          <c:showVal val="0"/>
          <c:showCatName val="0"/>
          <c:showSerName val="0"/>
          <c:showPercent val="0"/>
          <c:showBubbleSize val="0"/>
        </c:dLbls>
        <c:axId val="413800712"/>
        <c:axId val="414585904"/>
      </c:scatterChart>
      <c:valAx>
        <c:axId val="413800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r>
                  <a:rPr lang="sk-SK"/>
                  <a:t>z </a:t>
                </a:r>
                <a:r>
                  <a:rPr lang="en-US"/>
                  <a:t>[m]</a:t>
                </a:r>
              </a:p>
            </c:rich>
          </c:tx>
          <c:layout>
            <c:manualLayout>
              <c:xMode val="edge"/>
              <c:yMode val="edge"/>
              <c:x val="0.47488779527559055"/>
              <c:y val="6.6310774305612621E-2"/>
            </c:manualLayout>
          </c:layout>
          <c:overlay val="0"/>
          <c:spPr>
            <a:noFill/>
            <a:ln>
              <a:noFill/>
            </a:ln>
            <a:effectLst/>
          </c:spPr>
          <c:txPr>
            <a:bodyPr rot="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414585904"/>
        <c:crosses val="autoZero"/>
        <c:crossBetween val="midCat"/>
      </c:valAx>
      <c:valAx>
        <c:axId val="41458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k-SK"/>
                  <a:t>v</a:t>
                </a:r>
                <a:r>
                  <a:rPr lang="sk-SK" baseline="-25000"/>
                  <a:t>z</a:t>
                </a:r>
                <a:r>
                  <a:rPr lang="en-US" baseline="0"/>
                  <a:t> [m/s]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8007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16336-F596-40C5-8CC6-EB8E91E307D2}" type="datetimeFigureOut">
              <a:rPr lang="en-US" smtClean="0"/>
              <a:t>10/2/2019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7779C-4871-4304-86F8-89E636DDC7C1}" type="slidenum">
              <a:rPr lang="en-US" smtClean="0"/>
              <a:t>‹#›</a:t>
            </a:fld>
            <a:endParaRPr lang="en-US"/>
          </a:p>
        </p:txBody>
      </p:sp>
    </p:spTree>
    <p:extLst>
      <p:ext uri="{BB962C8B-B14F-4D97-AF65-F5344CB8AC3E}">
        <p14:creationId xmlns:p14="http://schemas.microsoft.com/office/powerpoint/2010/main" val="159304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audio:1_3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C6314-A18E-43BF-918F-A892A330C77A}"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3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12E5B-725A-431B-AE41-5AC360A67A10}" type="datetime1">
              <a:rPr lang="sk-SK" smtClean="0"/>
              <a:t>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2822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C8355-652D-45B6-AD12-845FC47DF1A2}" type="datetime1">
              <a:rPr lang="sk-SK" smtClean="0"/>
              <a:t>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5053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4A554-1027-4534-A8C1-A9FCB7ABACEC}" type="datetime1">
              <a:rPr lang="sk-SK" smtClean="0"/>
              <a:t>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9146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1838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56185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7951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16432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2. 10. 2019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4265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2. 10. 2019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085160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2. 10. 2019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22495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7194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33A9F8-ECD2-4CE0-A6BC-EB00BBD03E7E}" type="datetime1">
              <a:rPr lang="sk-SK" smtClean="0"/>
              <a:t>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99009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38443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548017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9460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D2479-EEC6-4327-8134-D19D77CEA1E6}" type="datetime1">
              <a:rPr lang="sk-SK" smtClean="0"/>
              <a:t>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5156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27D1-D550-4AA9-AA61-96F14B325C11}" type="datetime1">
              <a:rPr lang="sk-SK" smtClean="0"/>
              <a:t>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9293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4EBC3-49A9-45BF-9B7F-2C1BEB3B7F3E}" type="datetime1">
              <a:rPr lang="sk-SK" smtClean="0"/>
              <a:t>2. 10. 2019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78425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53DD07-CB89-4909-9432-B86E84A34DF1}" type="datetime1">
              <a:rPr lang="sk-SK" smtClean="0"/>
              <a:t>2. 10. 2019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68602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B09C5-5006-4FC0-8EBC-1AEBFA209412}" type="datetime1">
              <a:rPr lang="sk-SK" smtClean="0"/>
              <a:t>2. 10. 2019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708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89E96-2E03-4DF0-8C81-BCA54499EABC}" type="datetime1">
              <a:rPr lang="sk-SK" smtClean="0"/>
              <a:t>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3072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4DC1F-55E9-4C5E-8471-4336A515EDF6}" type="datetime1">
              <a:rPr lang="sk-SK" smtClean="0"/>
              <a:t>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4064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F7DAD-1A2C-4278-A8D9-95A1D8978BBF}" type="datetime1">
              <a:rPr lang="sk-SK" smtClean="0"/>
              <a:t>2. 10. 2019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446294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2. 10. 2019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9858398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Type_Ia_supernova"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11" Type="http://schemas.openxmlformats.org/officeDocument/2006/relationships/image" Target="../media/image13.png"/><Relationship Id="rId5" Type="http://schemas.openxmlformats.org/officeDocument/2006/relationships/hyperlink" Target="http://web.mit.edu/2.25/www/pdf/DA_unified.pdf" TargetMode="External"/><Relationship Id="rId10" Type="http://schemas.openxmlformats.org/officeDocument/2006/relationships/image" Target="../media/image12.png"/><Relationship Id="rId4" Type="http://schemas.openxmlformats.org/officeDocument/2006/relationships/slideLayout" Target="../slideLayouts/slideLayout18.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3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hyperlink" Target="http://davinci.fmph.uniba.sk/~cerny1/mechanika/Python.pdf"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009" y="1262270"/>
            <a:ext cx="72655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Skúste prísť na nejaký nápad, ako otestovať, či sme etalón med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bodmi A,B prikladali rovno alebo cik-cak!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 name="Straight Arrow Connector 2"/>
          <p:cNvCxnSpPr/>
          <p:nvPr/>
        </p:nvCxnSpPr>
        <p:spPr>
          <a:xfrm flipV="1">
            <a:off x="2126975" y="3070903"/>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440000" flipV="1">
            <a:off x="2905540" y="3070902"/>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380000" flipV="1">
            <a:off x="3634408" y="2890347"/>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280000" flipV="1">
            <a:off x="4333459" y="2853092"/>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2340000" flipV="1">
            <a:off x="4939750" y="2684943"/>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440000" flipV="1">
            <a:off x="5552061" y="2466555"/>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047223" y="3178382"/>
            <a:ext cx="188844" cy="18884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6301110" y="2549784"/>
            <a:ext cx="188844" cy="18884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698302" y="3165323"/>
            <a:ext cx="357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6489954" y="2542254"/>
            <a:ext cx="357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99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322" y="457200"/>
            <a:ext cx="825941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Vzdialenosti na úrovni milimetrov meriam pomocou metrovej tyče rozdelenej (napríklad skusmo) na 1000 rovnakých dielikov.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Čo tak mikrometre (typicky ľudský vlas). Šikovný nápad je skrutka.</a:t>
            </a:r>
          </a:p>
        </p:txBody>
      </p:sp>
      <p:pic>
        <p:nvPicPr>
          <p:cNvPr id="2050" name="Picture 2" descr="http://upload.wikimedia.org/wikipedia/commons/4/47/Screw_thread_Z%C3%A1vit_M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705017" y="-301142"/>
            <a:ext cx="1724025" cy="59817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6470" y="3886200"/>
            <a:ext cx="803081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Nie je problém vyrezať na sústruhu, v ktorom sa nôž posúva </a:t>
            </a:r>
            <a:r>
              <a:rPr kumimoji="0" lang="sk-SK"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synchronizoane</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 otáčkami vretena, rovnomerný závit so stúpaním napríklad 0.5 mm na jednu otáčku (nastavím posuv noža tak, aby sa posunul o 10 cm na 200 otáčok vretena).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Ke</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ď potom otočím maticu o stotinu otáčky, posunie sa 0.005 mm teda 5 mikrometrov. Na lepšom sústruhu sa to dá aj jemnejšie, takže sa dá urobiť mikrometer.</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17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upload.wikimedia.org/wikipedia/commons/thumb/2/2d/Mahr_Micromar_40A_0-25mm_Micrometer.jpg/1280px-Mahr_Micromar_40A_0-25mm_Micro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10" y="234777"/>
            <a:ext cx="7755973" cy="5167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1783" y="5575852"/>
            <a:ext cx="88028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Zlomky mikrometra môžem určiť pod mikroskopom. Objekt posúvam na vozíku ovládanom  mikrometrickou skrutkou a pozerám, o akú časť zorného poľa sa posunie pri posune o 1 mikrometer a porovnám s časťou zorného poľa, ktorú zaberá meraný objekt.</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20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96957" y="636104"/>
                <a:ext cx="8110330" cy="37421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tak rozmer atómu. Odkiaľ vieme, že rozmer atómu vodíka je približne 50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pikometrov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0.05 nm = 0.5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angstromov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Vieme to z rôznych nepriamych meraní (a následných výpočtov). Jednoduchý a veľmi hrubý odhad by mohol vyzerať takto: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Ionizačná energia atómu vodíka je 13.6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Potenciálna energia elektrónu v poli protónu sa teda dá očakávať na rádovo takej úrovni. Potenciálna energia elektrónu vo vzdialenosti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𝜋</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den>
                      </m:f>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𝑒</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den>
                      </m:f>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dosadení hodnôt permitivity a elementárneho náboja dostaneme, že 13.6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vyjde pre r=0.1 nm, čo je rádovo správna hodnota.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96957" y="636104"/>
                <a:ext cx="8110330" cy="3742178"/>
              </a:xfrm>
              <a:prstGeom prst="rect">
                <a:avLst/>
              </a:prstGeom>
              <a:blipFill rotWithShape="0">
                <a:blip r:embed="rId4"/>
                <a:stretch>
                  <a:fillRect l="-677" t="-814" r="-376"/>
                </a:stretch>
              </a:blipFill>
            </p:spPr>
            <p:txBody>
              <a:bodyPr/>
              <a:lstStyle/>
              <a:p>
                <a:r>
                  <a:rPr lang="sk-SK">
                    <a:noFill/>
                  </a:rPr>
                  <a:t> </a:t>
                </a:r>
              </a:p>
            </p:txBody>
          </p:sp>
        </mc:Fallback>
      </mc:AlternateContent>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02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173" y="442148"/>
            <a:ext cx="8656983"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Pozrime sa naopak na veľké vzdialenosti, napríklad vzdialenosť Zeme od Mesiaca.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obrázku je zatmenie Mesiaca v neúplnej fáze. Na mesiaci vidno približne hranicu tieňa Zeme ako časť kružnice. Doplníme na úplnú kružnicu a dostaneme ako by sa javilo teleso rovnako veľké ako Zem, keby sa nachádzalo vo vzdialenosti Mesiaca (na ďalšom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slajde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3420" y="2505652"/>
            <a:ext cx="2089949" cy="1847688"/>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56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602" y="5191257"/>
            <a:ext cx="836874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zrejmé, že priemer Zeme je zhruba 3-krát väčší ako priemer Masiaca. Je to len približné „meranie“, lebo Slnko nie je v nekonečnej vzdialenosti a teda tieň Zeme sa nepremieta na Mesiac paralelne</a:t>
            </a:r>
            <a:r>
              <a:rPr lang="en-US" dirty="0">
                <a:solidFill>
                  <a:prstClr val="black"/>
                </a:solidFill>
                <a:latin typeface="Arial" panose="020B0604020202020204" pitchFamily="34" charset="0"/>
                <a:cs typeface="Arial" panose="020B0604020202020204" pitchFamily="34" charset="0"/>
              </a:rPr>
              <a:t>, </a:t>
            </a:r>
            <a:r>
              <a:rPr lang="sk-SK" dirty="0">
                <a:solidFill>
                  <a:prstClr val="black"/>
                </a:solidFill>
                <a:latin typeface="Arial" panose="020B0604020202020204" pitchFamily="34" charset="0"/>
                <a:cs typeface="Arial" panose="020B0604020202020204" pitchFamily="34" charset="0"/>
              </a:rPr>
              <a:t>tieň navyše nie je ostrý, je tam polotieň</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 na hrubý odhad vzdialenosti Zem Mesiac to stačí.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7CA24C95-D40F-4A1B-A687-E27363467F46}"/>
              </a:ext>
            </a:extLst>
          </p:cNvPr>
          <p:cNvPicPr>
            <a:picLocks noChangeAspect="1"/>
          </p:cNvPicPr>
          <p:nvPr/>
        </p:nvPicPr>
        <p:blipFill>
          <a:blip r:embed="rId2"/>
          <a:stretch>
            <a:fillRect/>
          </a:stretch>
        </p:blipFill>
        <p:spPr>
          <a:xfrm>
            <a:off x="2179816" y="342309"/>
            <a:ext cx="4784367" cy="4848948"/>
          </a:xfrm>
          <a:prstGeom prst="rect">
            <a:avLst/>
          </a:prstGeom>
        </p:spPr>
      </p:pic>
    </p:spTree>
    <p:extLst>
      <p:ext uri="{BB962C8B-B14F-4D97-AF65-F5344CB8AC3E}">
        <p14:creationId xmlns:p14="http://schemas.microsoft.com/office/powerpoint/2010/main" val="127293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052" y="417443"/>
            <a:ext cx="81401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Priemer Zeme poznáme, teda z predchádzajúceho vieme priemer Mesiaca. Potom stačí „trocha trigonometrie“ zmerať uhol pod ktorým vidíme priemer Mesiaca zo Zeme a vypočítať vzdialenosť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val 2"/>
          <p:cNvSpPr/>
          <p:nvPr/>
        </p:nvSpPr>
        <p:spPr>
          <a:xfrm>
            <a:off x="6023113" y="2842591"/>
            <a:ext cx="1292087" cy="129208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p:cNvCxnSpPr/>
          <p:nvPr/>
        </p:nvCxnSpPr>
        <p:spPr>
          <a:xfrm>
            <a:off x="2395330" y="3498573"/>
            <a:ext cx="43235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18852" y="2802834"/>
            <a:ext cx="0" cy="6957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5330" y="3498573"/>
            <a:ext cx="26239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95330" y="3498573"/>
            <a:ext cx="35085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 idx="0"/>
          </p:cNvCxnSpPr>
          <p:nvPr/>
        </p:nvCxnSpPr>
        <p:spPr>
          <a:xfrm flipV="1">
            <a:off x="2395330" y="2842591"/>
            <a:ext cx="4273827" cy="6559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74643" y="2564296"/>
            <a:ext cx="23257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Poloha na Zemi</a:t>
            </a:r>
          </a:p>
        </p:txBody>
      </p:sp>
      <p:sp>
        <p:nvSpPr>
          <p:cNvPr id="6" name="TextBox 5"/>
          <p:cNvSpPr txBox="1"/>
          <p:nvPr/>
        </p:nvSpPr>
        <p:spPr>
          <a:xfrm>
            <a:off x="7076661" y="2564296"/>
            <a:ext cx="1451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Mesiac</a:t>
            </a:r>
          </a:p>
        </p:txBody>
      </p:sp>
      <p:sp>
        <p:nvSpPr>
          <p:cNvPr id="8" name="TextBox 7"/>
          <p:cNvSpPr txBox="1"/>
          <p:nvPr/>
        </p:nvSpPr>
        <p:spPr>
          <a:xfrm>
            <a:off x="4025348" y="3717235"/>
            <a:ext cx="467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t>
            </a:r>
          </a:p>
        </p:txBody>
      </p:sp>
      <p:sp>
        <p:nvSpPr>
          <p:cNvPr id="10" name="TextBox 9"/>
          <p:cNvSpPr txBox="1"/>
          <p:nvPr/>
        </p:nvSpPr>
        <p:spPr>
          <a:xfrm>
            <a:off x="6828183" y="3140765"/>
            <a:ext cx="3379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
            </a:r>
          </a:p>
        </p:txBody>
      </p:sp>
      <p:sp>
        <p:nvSpPr>
          <p:cNvPr id="12" name="TextBox 11"/>
          <p:cNvSpPr txBox="1"/>
          <p:nvPr/>
        </p:nvSpPr>
        <p:spPr>
          <a:xfrm>
            <a:off x="3906080" y="3170584"/>
            <a:ext cx="5367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α</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88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896" y="576470"/>
            <a:ext cx="792148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Ešte jeden ilustračný príklad: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Určovanie najväčších vzdialeností vo vesmíre</a:t>
            </a: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710647" y="4139610"/>
            <a:ext cx="65101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Ref</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http://en.wikipedia.org/wiki/Type_Ia_supernova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626165" y="1554287"/>
            <a:ext cx="7513983"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supernovách typu Ia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máme dosť dobré teoretické znalosti a vieme, že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etky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ú rovnakú úroveň svietivosti, používajú sa preto ako „štandardné sviečky“.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Stačí si uvedomiť, že svetelný tok klesá so štvorcom vzdialenosti od zdroja svetla. Ak porovnáme zachytávaný svetelný tok od supernovy Ia, ktorá sa nachádza v známej vzdialenosti so svetelným tokom od supernovy Ia, ktorá sa nachádza v neznámej vzdialenosti, vieme určiť tú neznámu vzdialenosť. Takto sa určujú najväčšie vzdialenosti vo vesmíre.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710647" y="4693608"/>
            <a:ext cx="787179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Uviedli sme si niekoľko ilustračných príkladov merania dĺžok na rôznych škálach. Príklady neboli na to, aby ste sa ich „učili na skúšku“. Mal by vám po nich ostať nejaký aha-pocit. Hmlistá znalosť, ktorú si v prípade potreby viete oživiť na Googli. Hmlistá predstava zabezpečí, že budete vedieť, čo asi hľadáte. Nie pri všetkých témach si budeme môcť dovoliť toľko ilustračných príkladov. Iniciatívne si vždy niečo „vygoolite“ sami.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626165" y="4693608"/>
            <a:ext cx="7956274" cy="1754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13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26349"/>
            <a:ext cx="8382000"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Fyzikálna veličina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číselná hodnota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fyzikálna jednotka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postup ako získať hodnotu veličiny v určitom stave (návod na použitie meracieho prístroja)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Podstatné je, že hodnota fyzikálnej veličiny nie je len samotné číslo, ale číslo spolu s udaním jednotky, čomu sa v tomto kontexte hovorí fyzikálny rozmer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Fyzikálny rozmer veličiny A sa značieva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Sústava SI určuje fyzikálny rozmer siedmim základným veličinám: dĺžka, čas, hmotnosť, elektrický prúd, teplota, množstvo látky, svietivosť.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Rozmery ostatných veličín sa „vyskladajú“ z rozmerov základných veličín tak, že nájdem nejaký vzorec, kde naľavo je veličina, ktorej rozmer chcem určiť a napravo iba veličiny, ktorých rozmer už poznám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 rýchlosť. Vzorec je                Preto rozmer rýchlosti bude </a:t>
            </a:r>
          </a:p>
        </p:txBody>
      </p:sp>
      <p:sp>
        <p:nvSpPr>
          <p:cNvPr id="4" name="TextBox 3"/>
          <p:cNvSpPr txBox="1"/>
          <p:nvPr/>
        </p:nvSpPr>
        <p:spPr>
          <a:xfrm>
            <a:off x="1816100" y="292100"/>
            <a:ext cx="5892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Rozmerová analýza</a:t>
            </a:r>
          </a:p>
        </p:txBody>
      </p:sp>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56000" y="6032501"/>
            <a:ext cx="713232" cy="229743"/>
          </a:xfrm>
          <a:prstGeom prst="rect">
            <a:avLst/>
          </a:prstGeom>
        </p:spPr>
      </p:pic>
      <p:pic>
        <p:nvPicPr>
          <p:cNvPr id="9" name="Picture 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366001" y="6032500"/>
            <a:ext cx="908685" cy="229743"/>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54000" y="457200"/>
                <a:ext cx="8636000" cy="54137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pozoruhodné na „babylonskej stavbe fyziky“ to, že to funguje. Teda to, že keď sa k nejakému vzorcu pre rýchlosť dostanem celkom inou cestou, tak to bude „rozmerovo sedieť“.</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Napríklad vzorec pre rýchlosť dopadu pri voľnom páde z výšky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h</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a:t>
                </a:r>
                <a14:m>
                  <m:oMath xmlns:m="http://schemas.openxmlformats.org/officeDocument/2006/math">
                    <m:rad>
                      <m:radPr>
                        <m:deg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radPr>
                      <m:deg/>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h𝑔</m:t>
                        </m:r>
                      </m:e>
                    </m:ra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rozmerovo je to v poriadku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Mimochodom, viete „po stredoškolsky“ odvodiť ten vzorec? Napríklad takto. Hore má teleso len gravitačnú energiu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𝑚𝑔h</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Dolu len kinetickú energiu</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 dá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Detaily, ako a prečo rozmerová analýza funguje, nie sú celkom triviálne, kto chce nech si prečíta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http://web.mit.edu/2.25/www/pdf/DA_unified.pdf</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prípadne referencie tam uvedené.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Rozmerovú analýzu môžeme často úspešne použiť i naopak, ak chceme „uhádnuť“ vzorec bez jeho detailného odvodenia len na základe požiadavky, že „to musí mať správny rozmer“.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54000" y="457200"/>
                <a:ext cx="8636000" cy="5413726"/>
              </a:xfrm>
              <a:prstGeom prst="rect">
                <a:avLst/>
              </a:prstGeom>
              <a:blipFill>
                <a:blip r:embed="rId8"/>
                <a:stretch>
                  <a:fillRect l="-636" t="-563" r="-1059"/>
                </a:stretch>
              </a:blipFill>
            </p:spPr>
            <p:txBody>
              <a:bodyPr/>
              <a:lstStyle/>
              <a:p>
                <a:r>
                  <a:rPr lang="en-US">
                    <a:noFill/>
                  </a:rPr>
                  <a:t> </a:t>
                </a:r>
              </a:p>
            </p:txBody>
          </p:sp>
        </mc:Fallback>
      </mc:AlternateContent>
      <p:pic>
        <p:nvPicPr>
          <p:cNvPr id="14" name="Picture 1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784550" y="1816989"/>
            <a:ext cx="2777490" cy="277749"/>
          </a:xfrm>
          <a:prstGeom prst="rect">
            <a:avLst/>
          </a:prstGeom>
        </p:spPr>
      </p:pic>
      <p:pic>
        <p:nvPicPr>
          <p:cNvPr id="11" name="Picture 10"/>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080104" y="2497472"/>
            <a:ext cx="785241" cy="257175"/>
          </a:xfrm>
          <a:prstGeom prst="rect">
            <a:avLst/>
          </a:prstGeom>
        </p:spPr>
      </p:pic>
      <p:pic>
        <p:nvPicPr>
          <p:cNvPr id="13" name="Picture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84550" y="2754647"/>
            <a:ext cx="1008126" cy="27432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69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771" y="197346"/>
            <a:ext cx="8027581"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Majme teda úlohu určite rýchlosť dopadu pri voľnom páde z výšky 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zjavné, že zadané je len h a ešte to môže závisieť od „niečoho gravitačného“, zjavne od gravitačného zrýchlenia g.</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Skúsme teda vzorec zložený z neznámych mocnín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porovnaním mocnín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vzorec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vzorci chýba bezrozmerné číslo 2, ale to zjavne nemôžeme dúfať určiť pomocou rozmerovej analýzy. Ale skúsenosť hovorí, že vo vzorcoch sa málokedy vyskytujú príliš veľké alebo príliš malé bezrozmerné konštanty, preto vzorec nájdený len pomocou rozmerovej analýzy býva celkom dobrý „až na malý číselný faktor“. Ak potrebujeme len rádový odhad, rozmerová analýza často stačí. </a:t>
            </a: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680648" y="2086546"/>
            <a:ext cx="1944243" cy="1342454"/>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777518" y="4216377"/>
            <a:ext cx="1750505" cy="229743"/>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118839" y="4637274"/>
            <a:ext cx="893255" cy="27432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72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892" y="460546"/>
            <a:ext cx="72655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Skúste prísť na nejaký nápad, ako otestovať, či sme etalón med</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z</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 bodmi A,B prikladali rovno alebo cik-cak!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 name="Straight Arrow Connector 2"/>
          <p:cNvCxnSpPr/>
          <p:nvPr/>
        </p:nvCxnSpPr>
        <p:spPr>
          <a:xfrm flipV="1">
            <a:off x="2126975" y="2158672"/>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440000" flipV="1">
            <a:off x="2905540" y="2158671"/>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380000" flipV="1">
            <a:off x="3634408" y="1978116"/>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280000" flipV="1">
            <a:off x="4333459" y="1940861"/>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2340000" flipV="1">
            <a:off x="4939750" y="1772712"/>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440000" flipV="1">
            <a:off x="5552061" y="1554324"/>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047223" y="2266151"/>
            <a:ext cx="188844" cy="18884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6301110" y="1637553"/>
            <a:ext cx="188844" cy="18884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698302" y="2253092"/>
            <a:ext cx="357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6489954" y="1630023"/>
            <a:ext cx="357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1005037" y="3016287"/>
            <a:ext cx="7761276"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Tu je jedna myšlienka.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Nakreslím si na priesvitný papier vždy polohu troch po sebe nasledujúcich „bodov prikladania“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papier potom otočím „na rubovú stranu“,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skúsim položiť takto otočený papier na tie tri body, či sa stotožnia. Ľahko vidno, že pre cik-cak meranie sa stotožnenie nepodarí, nech papierom rotujem v rovine hocijako.</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3398238" y="3919382"/>
            <a:ext cx="1572904" cy="682811"/>
          </a:xfrm>
          <a:prstGeom prst="rect">
            <a:avLst/>
          </a:prstGeom>
        </p:spPr>
      </p:pic>
      <p:pic>
        <p:nvPicPr>
          <p:cNvPr id="30" name="Picture 29"/>
          <p:cNvPicPr>
            <a:picLocks noChangeAspect="1"/>
          </p:cNvPicPr>
          <p:nvPr/>
        </p:nvPicPr>
        <p:blipFill>
          <a:blip r:embed="rId3">
            <a:extLst>
              <a:ext uri="{BEBA8EAE-BF5A-486C-A8C5-ECC9F3942E4B}">
                <a14:imgProps xmlns:a14="http://schemas.microsoft.com/office/drawing/2010/main">
                  <a14:imgLayer r:embed="rId4">
                    <a14:imgEffect>
                      <a14:brightnessContrast bright="-4000" contrast="-100000"/>
                    </a14:imgEffect>
                  </a14:imgLayer>
                </a14:imgProps>
              </a:ext>
            </a:extLst>
          </a:blip>
          <a:stretch>
            <a:fillRect/>
          </a:stretch>
        </p:blipFill>
        <p:spPr>
          <a:xfrm flipV="1">
            <a:off x="3398238" y="5062410"/>
            <a:ext cx="1572904" cy="682811"/>
          </a:xfrm>
          <a:prstGeom prst="rect">
            <a:avLst/>
          </a:prstGeom>
        </p:spPr>
      </p:pic>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316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8344" y="404037"/>
                <a:ext cx="8474149"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Zdôraznime, že rovnica  pre 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rovnanie mocnín typu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sme dostali tu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nemusí mať niekedy jednoznačné riešenie. Rozmerová analýza poskytne niekedy niekoľko alternatívnych vzorcov, ktoré sú rozmerovo správne. Často medzi nimi vieme vybrať ten správny pomocou dodatočných úvah „len z hlavy“. Napríklad poznáme riešenie v nejakom špeciálnom prípade a len jeden z alternatívnych vzorcov s tým súhlasí. Alebo vieme, ako sa má chovať riešenie v asymptotickom prípade, keď sa niektorá zo zadaných veličín blíži k hraničnej hodnote (nula, nekonečno,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𝜋</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podobne). Alebo žiadame, aby vzorec mal nejakú vlastnosť symetrie. A mohli by sme vyhútať i ďalšie kritériá.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niektorých úlohách bezrozmerné konštanty nie sú dôležité, vtedy rozmerová analýza poskytne presné riešenie. Napríklad: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zmení rýchlosť dopadu, keď výška pádu narastie dvakrát?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8344" y="404037"/>
                <a:ext cx="8474149" cy="4801314"/>
              </a:xfrm>
              <a:prstGeom prst="rect">
                <a:avLst/>
              </a:prstGeom>
              <a:blipFill rotWithShape="0">
                <a:blip r:embed="rId5"/>
                <a:stretch>
                  <a:fillRect l="-647" t="-635" r="-1007" b="-1015"/>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73296" y="1042991"/>
            <a:ext cx="1815656" cy="207455"/>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0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300" y="596900"/>
            <a:ext cx="67437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Cit pre veľkosť, rádové odhady</a:t>
            </a: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241300" y="1502688"/>
            <a:ext cx="8699500" cy="48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Hneď na začiatku našich stretnutí s fyzikou by som chcel zdôrazniť úlohu numerických odhadov a vôbec </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úlohu číselných hodnôt veličín vo fyzike</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Pamätám si z mladosti zaklínaciu formulku fyzikálnych olympiád: „Riešte najprv všeobecne, potom pre hodnoty...“ Nie zlé pravidlo, ale určite nie absolútne. Vo fyzike je dôležité zvážiť, čo do úvahy nad problémom nezahrniem ako zanedbateľné. </a:t>
            </a: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Ale bez číselnej hodnoty sa nedá zanedbávať!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Osobitnú pozornosť zasluhuje vyčísľovanie medzivýsledkov. Musím sa ešte v priebehu riešenia zoznámiť s číselnými hodnotami relevantných veličín, aby ma divné hodnoty včas upozornili, že nie som na správnej ceste.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Na skúške sa mi pričasto stáva, že študent dvakrát podčiarkne výsledok: „hustota vzduchu je približne 2500 kg/m­</a:t>
            </a:r>
            <a:r>
              <a:rPr kumimoji="0" lang="sk-SK" sz="1800" b="0" i="0" u="none" strike="noStrike" kern="1200" cap="none" spc="0" normalizeH="0" baseline="30000" noProof="0" dirty="0">
                <a:ln>
                  <a:noFill/>
                </a:ln>
                <a:solidFill>
                  <a:prstClr val="black"/>
                </a:solidFill>
                <a:effectLst/>
                <a:uLnTx/>
                <a:uFillTx/>
                <a:latin typeface="Calibri" panose="020F0502020204030204"/>
                <a:ea typeface="+mn-ea"/>
                <a:cs typeface="+mn-cs"/>
              </a:rPr>
              <a:t>3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1800" b="0" i="0" u="none" strike="noStrike" kern="1200" cap="none" spc="0" normalizeH="0" baseline="-25000" noProof="0" dirty="0">
                <a:ln>
                  <a:noFill/>
                </a:ln>
                <a:solidFill>
                  <a:prstClr val="black"/>
                </a:solidFill>
                <a:effectLst/>
                <a:uLnTx/>
                <a:uFillTx/>
                <a:latin typeface="Calibri" panose="020F0502020204030204"/>
                <a:ea typeface="+mn-ea"/>
                <a:cs typeface="+mn-cs"/>
              </a:rPr>
              <a:t>­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 nič ho „nekopne“, lebo nemá „cit pre číselné  hodnoty“.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Aby nás niečo mohlo „kopnúť“ musíme si pestovať cit pre veľkosť fyzikálnych veličín „okolo nás“. Treba chodiť s otvorenými očami a „všímať si čísla“.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90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500" y="571500"/>
            <a:ext cx="854710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Veľký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Enrico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Fermi začínal prednášku v úvodnom kurze fyziky úlohou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„Odhadnite, koľko ladičov pián je v Chicagu!“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Študent, naplnený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nadrilovanými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vedomosťami má tendenciu povedať „To sme sa neučili“ alebo „A čo je zadané?“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Naozajstná fyzika nie je školská „Veda o dosadzovaní do vzorcov“. Schopný študent na strednej škole vie vyriešiť väčšinu fyzikálnych príkladov takto: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pozrie sa, čo je „zadané“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preskenuje svoju pamäť a nájde vzorec, do ktorého sa dá akurát dosadiť všetko to, čo je zadané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kalkulačky naťuká číselné hodnoty podľa toho vzorca a prečíta si výsledok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Fermi chcel naučiť študentov, aby sami zhodnotili, čo sú relevantné veličiny pre vyriešenie problému. Potom odhadnúť číselné hodnoty  na základe bežnej skúsenosti. Potom vyriešiť úlohu, nie exaktne, ale s dostatočnou prakticky zaujímavou presnosťou. S rádovou presnosťou „na faktor 10“ sa dá rýchlo odhadnúť takmer všetko.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67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144" y="389466"/>
            <a:ext cx="84074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Vedeli by ste rýchlo zdôvodniť, že „hustota vzduchu je približne 2500 kg/m­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nebude to pravé orechové?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Napríklad prázdna fľaša nie je prázdna, obsahuje liter vzduchu. Keď sa naplní litrom vody, je (zo skúsenosti) oveľa ťažšia. Nadľahčovaná okolitým vzduchom podľa Archimedovho zákona je rovnako, ako keď bola naplnená vzduchom. Záver: voda ma oveľa väčšiu hustotu ako vzduch. Liter vody má hmotnosť 1 kg. Hustota vody je teda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defRPr/>
            </a:pPr>
            <a:r>
              <a:rPr lang="sk-SK" dirty="0">
                <a:solidFill>
                  <a:prstClr val="black"/>
                </a:solidFill>
                <a:latin typeface="Arial" panose="020B0604020202020204" pitchFamily="34" charset="0"/>
                <a:cs typeface="Arial" panose="020B0604020202020204" pitchFamily="34" charset="0"/>
              </a:rPr>
              <a:t>2500 kg/m­</a:t>
            </a:r>
            <a:r>
              <a:rPr lang="sk-SK" baseline="30000" dirty="0">
                <a:solidFill>
                  <a:prstClr val="black"/>
                </a:solidFill>
                <a:latin typeface="Arial" panose="020B0604020202020204" pitchFamily="34" charset="0"/>
                <a:cs typeface="Arial" panose="020B0604020202020204" pitchFamily="34" charset="0"/>
              </a:rPr>
              <a:t>3</a:t>
            </a:r>
            <a:r>
              <a:rPr lang="sk-SK" dirty="0">
                <a:solidFill>
                  <a:prstClr val="black"/>
                </a:solidFill>
                <a:latin typeface="Arial" panose="020B0604020202020204" pitchFamily="34" charset="0"/>
                <a:cs typeface="Arial" panose="020B0604020202020204" pitchFamily="34" charset="0"/>
              </a:rPr>
              <a:t>  je teda ako hustota vzduchu určite priveľa.</a:t>
            </a:r>
            <a:endParaRPr lang="en-US" dirty="0">
              <a:solidFill>
                <a:prstClr val="black"/>
              </a:solidFill>
              <a:latin typeface="Arial" panose="020B0604020202020204" pitchFamily="34" charset="0"/>
              <a:cs typeface="Arial" panose="020B0604020202020204" pitchFamily="34" charset="0"/>
            </a:endParaRPr>
          </a:p>
        </p:txBody>
      </p:sp>
      <p:pic>
        <p:nvPicPr>
          <p:cNvPr id="14" name="Picture 1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043112" y="2753800"/>
            <a:ext cx="4414838" cy="264033"/>
          </a:xfrm>
          <a:prstGeom prst="rect">
            <a:avLst/>
          </a:prstGeom>
        </p:spPr>
      </p:pic>
      <p:sp>
        <p:nvSpPr>
          <p:cNvPr id="13" name="TextBox 12"/>
          <p:cNvSpPr txBox="1"/>
          <p:nvPr/>
        </p:nvSpPr>
        <p:spPr>
          <a:xfrm>
            <a:off x="412376" y="3718679"/>
            <a:ext cx="831924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Všimnite si, ako som menil jednotky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Nepokúšal som sa manipulovať s trojčlenkou v hlave, nechal som pracovať matematiku. Namiesto „liter“ som napísal „tisícina metra kubického“, ostatné bol matematický automat. Komu trojčlenka dobre funguje „v hlave“ to môže považovať za obludný postup.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skúste premeniť anglickú tlakovú jednotku PSI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pounds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square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inch</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atmosféry. Možno predsa oceníte matematický automat. (Na bicyklových kolesách býva uvedený správny tlak v PSI, kompresor na pumpe je kalibrovaný v atmosférach resp. v stovkách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hektopascalov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fakt, že sa to dá aj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vygoogliť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mobile s Internetom.)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29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012" y="675725"/>
            <a:ext cx="86599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Uveďme azda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prvý príklad z histórie vedy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kde jednoduchý číselný odhad zohral kľúčovú úlohu pri významnom objave: objav krvného obehu.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William Harve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76" y="4038486"/>
            <a:ext cx="1199585" cy="14164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012" y="1322056"/>
            <a:ext cx="878541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Anglický lekár </a:t>
            </a:r>
            <a:r>
              <a:rPr kumimoji="0" lang="sk-SK"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William </a:t>
            </a:r>
            <a:r>
              <a:rPr kumimoji="0" lang="sk-SK"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Harvey</a:t>
            </a:r>
            <a:r>
              <a:rPr kumimoji="0" lang="sk-SK"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vydal v roku </a:t>
            </a:r>
            <a:r>
              <a:rPr kumimoji="0" lang="sk-SK"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1628 </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knihu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Motu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Cordis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Publikoval v nej jednoduchý číselný odhad minútového prietoku krvi srdcom. Objem srdca odhadol na 1.5 kráľovských objemových uncí (43 ml), ďalej že taká 1/8 tohto objemu sa vypudí do ciev s každým sťahom srdca. Poznajúc typický počet úderov srdca za minútu, vyšlo mu, že za deň srdce vytlačí do ciev 540 libier krvi. V tom čase ale systémy ciev a žíl boli považované za dva nesúvislé systémy. Podľa antického lekára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Galéna</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krv vytlačená srdcom v tele vstrebe a telo (v pečeni) vyrobí novú krv, ktorá sa dostane žilami do srdca. Keď sa to povie bez čísel, kvalitatívna   myšlienka o neustálej tvorbe krvi v pečeni môže prežiť tisíc rokov. Ak sa doplní číselným odhadom, neprežije ani minútu. Nik nemôže uveriť, že pečeň za deň vyrobí 540 libier čerstvej krvi.</a:t>
            </a:r>
          </a:p>
        </p:txBody>
      </p:sp>
      <p:sp>
        <p:nvSpPr>
          <p:cNvPr id="4" name="TextBox 3"/>
          <p:cNvSpPr txBox="1"/>
          <p:nvPr/>
        </p:nvSpPr>
        <p:spPr>
          <a:xfrm>
            <a:off x="894420" y="5041569"/>
            <a:ext cx="26020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William </a:t>
            </a:r>
            <a:r>
              <a:rPr kumimoji="0" lang="sk-SK"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Harvey</a:t>
            </a:r>
            <a:endParaRPr kumimoji="0" lang="sk-SK"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1578 - 1657</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51012" y="5701554"/>
            <a:ext cx="84895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Záver: žily a cievy musia byť prepojené, krv obieha dokola.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používanie mikroskopu na štúdium biologických materiálov sa datuje až po roku 1650, preto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Galénova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hypotéza mohla prežiť tak dlho.)</a:t>
            </a:r>
          </a:p>
        </p:txBody>
      </p:sp>
      <p:sp>
        <p:nvSpPr>
          <p:cNvPr id="6" name="Rectangle 5"/>
          <p:cNvSpPr/>
          <p:nvPr/>
        </p:nvSpPr>
        <p:spPr>
          <a:xfrm>
            <a:off x="251012" y="5674659"/>
            <a:ext cx="8570259" cy="9950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251012" y="170329"/>
            <a:ext cx="87854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Pestujte si umenie číselného odhadu!</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028" name="Picture 4" descr="http://images.tutorvista.com/content/transportation/double-blood-circulation-mammals-bird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980" y="3802106"/>
            <a:ext cx="1193151" cy="16878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0.tqn.com/y/biology/1/0/k/1/capilla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293" y="4199547"/>
            <a:ext cx="1909001" cy="103563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98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0500" y="2814340"/>
            <a:ext cx="727280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okamih (</a:t>
            </a:r>
            <a:r>
              <a:rPr kumimoji="0" lang="sk-SK" sz="2000" b="1" i="0" u="none" strike="noStrike" kern="1200" cap="none" spc="0" normalizeH="0" baseline="0" noProof="0">
                <a:ln>
                  <a:noFill/>
                </a:ln>
                <a:solidFill>
                  <a:prstClr val="black"/>
                </a:solidFill>
                <a:effectLst/>
                <a:uLnTx/>
                <a:uFillTx/>
                <a:latin typeface="Calibri" panose="020F0502020204030204"/>
                <a:ea typeface="+mn-ea"/>
                <a:cs typeface="+mn-cs"/>
              </a:rPr>
              <a:t>stav systému</a:t>
            </a: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 možno zaznamenať a na základe záznamu ho zrekonštruovať</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časový vývoj systému je časová postupnosť stavov (okamihov)</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časový vývoj systému je možné </a:t>
            </a:r>
            <a:r>
              <a:rPr kumimoji="0" lang="sk-SK" sz="2000" b="1" i="0" u="none" strike="noStrike" kern="1200" cap="none" spc="0" normalizeH="0" baseline="0" noProof="0">
                <a:ln>
                  <a:noFill/>
                </a:ln>
                <a:solidFill>
                  <a:prstClr val="black"/>
                </a:solidFill>
                <a:effectLst/>
                <a:uLnTx/>
                <a:uFillTx/>
                <a:latin typeface="Calibri" panose="020F0502020204030204"/>
                <a:ea typeface="+mn-ea"/>
                <a:cs typeface="+mn-cs"/>
              </a:rPr>
              <a:t>predpovedať</a:t>
            </a: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 vychádzajúc zo znalosti počiatočného stavu.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Technológiou predpovede budúcnosti sú matematické </a:t>
            </a:r>
            <a:r>
              <a:rPr kumimoji="0" lang="sk-SK" sz="2000" b="1" i="0" u="none" strike="noStrike" kern="1200" cap="none" spc="0" normalizeH="0" baseline="0" noProof="0">
                <a:ln>
                  <a:noFill/>
                </a:ln>
                <a:solidFill>
                  <a:prstClr val="black"/>
                </a:solidFill>
                <a:effectLst/>
                <a:uLnTx/>
                <a:uFillTx/>
                <a:latin typeface="Calibri" panose="020F0502020204030204"/>
                <a:ea typeface="+mn-ea"/>
                <a:cs typeface="+mn-cs"/>
              </a:rPr>
              <a:t>pohybové rovnice</a:t>
            </a: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 Časový vývoj hľadáme ako riešenie pohybových rovníc, ktoré spĺňa počiatočnú podmienku (stav na začiatku je známy počiatočný stav)</a:t>
            </a:r>
          </a:p>
        </p:txBody>
      </p:sp>
      <p:sp>
        <p:nvSpPr>
          <p:cNvPr id="5" name="TextBox 4"/>
          <p:cNvSpPr txBox="1"/>
          <p:nvPr/>
        </p:nvSpPr>
        <p:spPr>
          <a:xfrm>
            <a:off x="323528" y="180995"/>
            <a:ext cx="8568952"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4800" b="1" i="0" u="none" strike="noStrike" kern="1200" cap="none" spc="0" normalizeH="0" baseline="0" noProof="0">
                <a:ln>
                  <a:noFill/>
                </a:ln>
                <a:solidFill>
                  <a:srgbClr val="FF0000"/>
                </a:solidFill>
                <a:effectLst/>
                <a:uLnTx/>
                <a:uFillTx/>
                <a:latin typeface="Calibri" panose="020F0502020204030204"/>
                <a:ea typeface="+mn-ea"/>
                <a:cs typeface="+mn-cs"/>
              </a:rPr>
              <a:t>Programové vyhlásenie fyziky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4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4000" b="1" i="0" u="none" strike="noStrike" kern="1200" cap="none" spc="0" normalizeH="0" baseline="0" noProof="0">
                <a:ln>
                  <a:noFill/>
                </a:ln>
                <a:solidFill>
                  <a:prstClr val="black"/>
                </a:solidFill>
                <a:effectLst/>
                <a:uLnTx/>
                <a:uFillTx/>
                <a:latin typeface="Calibri" panose="020F0502020204030204"/>
                <a:ea typeface="+mn-ea"/>
                <a:cs typeface="+mn-cs"/>
              </a:rPr>
              <a:t>Systém, stav, zmena stavu, časový vývoj</a:t>
            </a:r>
            <a:endParaRPr kumimoji="0" lang="en-US" sz="4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038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78904"/>
            <a:ext cx="64807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4000" b="1" i="0" u="none" strike="noStrike" kern="1200" cap="none" spc="0" normalizeH="0" baseline="0" noProof="0" dirty="0">
                <a:ln>
                  <a:noFill/>
                </a:ln>
                <a:solidFill>
                  <a:prstClr val="black"/>
                </a:solidFill>
                <a:effectLst/>
                <a:uLnTx/>
                <a:uFillTx/>
                <a:latin typeface="Calibri" panose="020F0502020204030204"/>
                <a:ea typeface="+mn-ea"/>
                <a:cs typeface="+mn-cs"/>
              </a:rPr>
              <a:t>Stav</a:t>
            </a:r>
          </a:p>
        </p:txBody>
      </p:sp>
      <p:sp>
        <p:nvSpPr>
          <p:cNvPr id="4" name="TextBox 3"/>
          <p:cNvSpPr txBox="1"/>
          <p:nvPr/>
        </p:nvSpPr>
        <p:spPr>
          <a:xfrm>
            <a:off x="971600" y="1621677"/>
            <a:ext cx="7272808"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Záznam o stave: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súbor hodnôt relevantných fyzikálnych veličín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Koľko čísel treba na dostatočné zachytenie stavu záleží na systéme, o ktorý sa zaujímame.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Príklady</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(na potrebné stavové veličiny):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kondenzátor: na zadanie stavu stačí jedno číslo, veľkosť náboja na doskách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častica: treba 6 čísel, 3 súradnice polohy, 3 zložky rýchlosti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zvuková vlna v oceľovej tyči: veľa (v princípe spočítateľne nekonečne veľa) dvojíc čísel, amplitúda a fáza n-</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tého</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normálneho módu pre každé prirodzené číslo n (nech vás teraz netrápi, ak neviete, čo je normálny mód a jeho amplitúda a fáza)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elektromagnetické pole vo voľnom priestore: veľa (v princípe nespočítateľne veľa) šestíc čísel, 3 zložky elektrického poľa a 3 zložky magnetického poľa v každom bode priestoru</a:t>
            </a:r>
          </a:p>
        </p:txBody>
      </p:sp>
      <p:sp>
        <p:nvSpPr>
          <p:cNvPr id="3" name="Rectangle 2"/>
          <p:cNvSpPr/>
          <p:nvPr/>
        </p:nvSpPr>
        <p:spPr>
          <a:xfrm>
            <a:off x="0" y="4732020"/>
            <a:ext cx="9144000" cy="1967970"/>
          </a:xfrm>
          <a:prstGeom prst="rect">
            <a:avLst/>
          </a:prstGeom>
          <a:solidFill>
            <a:schemeClr val="accent2">
              <a:lumMod val="75000"/>
              <a:alpha val="25098"/>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298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78904"/>
            <a:ext cx="64807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Zmena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s</a:t>
            </a:r>
            <a:r>
              <a:rPr kumimoji="0" lang="sk-SK" sz="4000" b="1" i="0" u="none" strike="noStrike" kern="1200" cap="none" spc="0" normalizeH="0" baseline="0" noProof="0" dirty="0">
                <a:ln>
                  <a:noFill/>
                </a:ln>
                <a:solidFill>
                  <a:prstClr val="black"/>
                </a:solidFill>
                <a:effectLst/>
                <a:uLnTx/>
                <a:uFillTx/>
                <a:latin typeface="Calibri" panose="020F0502020204030204"/>
                <a:ea typeface="+mn-ea"/>
                <a:cs typeface="+mn-cs"/>
              </a:rPr>
              <a:t>tav</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u</a:t>
            </a:r>
            <a:endParaRPr kumimoji="0" lang="sk-SK"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070992" y="975633"/>
            <a:ext cx="7272808" cy="5663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Príklady: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kondenzátor: na zadanie stavu stačí jedno číslo, veľkosť náboja na doskách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častica: treba 6 čísel, 3 súradnice polohy, 3 zložky rýchlosti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zvuková vlna v oceľovej tyči: veľa (v princípe spočítateľne nekonečne veľa) dvojíc čísel, amplitúda a fáza n-</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tého</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normálneho módu pre každé prirodzené číslo n (nech vás teraz netrápi, ak neviete, čo je normálny mód a jeho amplitúda a fáza)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elektromagnetické pole vo voľnom priestore: veľa (v princípe nespočítateľne veľa) šestíc čísel, 3 zložky elektrického poľa a 3 zložky magnetického poľa v každom bode priestoru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Ak sa stav s časom mení, znamená to, že stavové veličiny menia s časom svoje hodnoty. Vizualizovať si to môžeme tak, že stav v každom okamihu znázorníme ako bod v </a:t>
            </a: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stavovom priestore.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Stavový priestor kondenzátora je jednorozmerný, pre časticu 6-rozmerný, pre zvukovú vlnu v tyči má stavový priestor spočítateľne veľa rozmerov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Hovoriť o vizualizácii napríklad pri 6-rozmernom priestore je symbolické, nakresliť to nevieme. Iba si to abstraktne (virtuálne) predstavujeme.</a:t>
            </a:r>
          </a:p>
        </p:txBody>
      </p:sp>
      <p:sp>
        <p:nvSpPr>
          <p:cNvPr id="4" name="Rectangle 3"/>
          <p:cNvSpPr/>
          <p:nvPr/>
        </p:nvSpPr>
        <p:spPr>
          <a:xfrm>
            <a:off x="0" y="2411730"/>
            <a:ext cx="9144000" cy="1967970"/>
          </a:xfrm>
          <a:prstGeom prst="rect">
            <a:avLst/>
          </a:prstGeom>
          <a:solidFill>
            <a:srgbClr val="F8CBAD">
              <a:alpha val="25098"/>
            </a:srgb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480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748" y="526774"/>
            <a:ext cx="8060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kondenzátore je vizualizácia možná a celkom poučná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33" y="1248856"/>
            <a:ext cx="3543808" cy="14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168" y="1252993"/>
            <a:ext cx="5466319" cy="366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23728" y="3511141"/>
            <a:ext cx="2743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 Q</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775858" y="3411750"/>
            <a:ext cx="2136913" cy="7653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598168" y="4987140"/>
            <a:ext cx="53271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a:t>
            </a:r>
            <a:r>
              <a:rPr kumimoji="0" lang="sk-SK" sz="2000" b="0" i="0" u="none" strike="noStrike" kern="1200" cap="none" spc="0" normalizeH="0" baseline="-25000" noProof="0" dirty="0">
                <a:ln>
                  <a:noFill/>
                </a:ln>
                <a:solidFill>
                  <a:prstClr val="black"/>
                </a:solidFill>
                <a:effectLst/>
                <a:uLnTx/>
                <a:uFillTx/>
                <a:latin typeface="Calibri" panose="020F0502020204030204"/>
                <a:ea typeface="+mn-ea"/>
                <a:cs typeface="+mn-cs"/>
              </a:rPr>
              <a:t>0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20 V,  R = 10000 Ω,  C = 100 μF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Počiatočný stav: t = 0,  Q = 0</a:t>
            </a:r>
          </a:p>
        </p:txBody>
      </p:sp>
      <p:sp>
        <p:nvSpPr>
          <p:cNvPr id="10" name="TextBox 9"/>
          <p:cNvSpPr txBox="1"/>
          <p:nvPr/>
        </p:nvSpPr>
        <p:spPr>
          <a:xfrm>
            <a:off x="367748" y="5874026"/>
            <a:ext cx="85575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Ľahko sa dala vizualizovať aj časová závislosť stavu, lebo stav je jediné číslo (náboj), na znázornenie stavu stačí jednorozmerný priestor (jedna os), na druhú os môžeme nanášať čas a máme graf závislosti stavu na čase.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97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165" y="357809"/>
            <a:ext cx="780221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Teleso padajúce z výšky h s nulovou počiatočnou rýchlosťou. Priestor stavov je tu dvojrozmerný, stav je dvojica hodnôt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tav</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bod 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dvojrozmernom priestore. Časový priebeh sa kreslí horšie, ale dá sa. Tu je jedna možnosť.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080566" y="1166267"/>
            <a:ext cx="565785" cy="229743"/>
          </a:xfrm>
          <a:prstGeom prst="rect">
            <a:avLst/>
          </a:prstGeom>
        </p:spPr>
      </p:pic>
      <p:graphicFrame>
        <p:nvGraphicFramePr>
          <p:cNvPr id="4" name="Chart 3" title="hh"/>
          <p:cNvGraphicFramePr>
            <a:graphicFrameLocks/>
          </p:cNvGraphicFramePr>
          <p:nvPr/>
        </p:nvGraphicFramePr>
        <p:xfrm>
          <a:off x="122583" y="1991569"/>
          <a:ext cx="6096000" cy="364998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67139" y="5834270"/>
            <a:ext cx="81103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Zobrazovacia rovina je dvojrozmerný priestor stavov, body grafu sú stavy v rôznych časoch, etiketa pri stavovom bode označuje čas v sekundách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6341165" y="2577978"/>
            <a:ext cx="252453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nie je graf dráhy v priestore!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Teleso padá po priamke (po osi z) zvislo dolu voľným pádom!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87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68" y="288235"/>
            <a:ext cx="8875644"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Heuréka!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Mám spôsob, ako definovať, či postupnosť bodov leží na priamke.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Naozaj?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Autoreflexívne uvažovanie môže ísť hlbšie a zistím, že som problém úplne nevyriešil. Celé to bolo založené na tom, že etalón prikladám ostávajúc v nejakej rovine a že papier je tiež rovinný.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Takže „rovnosť čiary“ viem takto definovať a otestovať len ak viem definovať (a otestovať) rovnosť plochy!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Nateraz nepôjdeme ďalej, ale neskôr sa k problému ešte vrátime.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Poznamenajme len zaujímavý fakt, že nemusíme požadovať, aby etalón samotný bol „rovný“. Aj krivá palica určuje dostatočne vzdialenosť dvoch svojich koncov, ak je dostatočne tuhá a neohýba 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Takže máme ďalší problém: vieme definovať a otestovať „tuhosť“?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ďalší problém: nemôže sa palica pri prenášaní do ďalšieho bodu skrátiť</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alebo predĺžiť?</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947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843" y="268357"/>
            <a:ext cx="8776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Pozrime si ešte iný graf časovej závislosti stavu padajúcej častice. Priestor stavov je dvojrozmerný, čas budeme nanášať na tretiu os a vizualizáciu spravíme ako 3D graf:</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87626" y="5787672"/>
            <a:ext cx="82097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3D graf sme znázornili v takom pohľade, že priestor stavov ako dvojrozmerná rovina leží akoby v rovine slajdu a do hĺbky pod slajd ide časová os. 2D graf z predchádzajúceho slajdu je vlastne priemetom 3D krivky do roviny stavov.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188843" y="912745"/>
            <a:ext cx="6429655" cy="4876871"/>
            <a:chOff x="1172817" y="1240159"/>
            <a:chExt cx="6429655" cy="4876871"/>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734" y="1262946"/>
              <a:ext cx="5681738" cy="4854084"/>
            </a:xfrm>
            <a:prstGeom prst="rect">
              <a:avLst/>
            </a:prstGeom>
          </p:spPr>
        </p:pic>
        <p:sp>
          <p:nvSpPr>
            <p:cNvPr id="5" name="TextBox 4"/>
            <p:cNvSpPr txBox="1"/>
            <p:nvPr/>
          </p:nvSpPr>
          <p:spPr>
            <a:xfrm>
              <a:off x="1172817" y="2673626"/>
              <a:ext cx="983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t>
              </a:r>
              <a:r>
                <a:rPr kumimoji="0" lang="en-US" sz="18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[m/s]</a:t>
              </a:r>
            </a:p>
          </p:txBody>
        </p:sp>
        <p:sp>
          <p:nvSpPr>
            <p:cNvPr id="6" name="TextBox 5"/>
            <p:cNvSpPr txBox="1"/>
            <p:nvPr/>
          </p:nvSpPr>
          <p:spPr>
            <a:xfrm>
              <a:off x="3702325" y="1240159"/>
              <a:ext cx="874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[m]</a:t>
              </a:r>
            </a:p>
          </p:txBody>
        </p:sp>
        <p:sp>
          <p:nvSpPr>
            <p:cNvPr id="7" name="TextBox 6"/>
            <p:cNvSpPr txBox="1"/>
            <p:nvPr/>
          </p:nvSpPr>
          <p:spPr>
            <a:xfrm rot="2567563">
              <a:off x="5922758" y="5097226"/>
              <a:ext cx="5774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 [s]</a:t>
              </a:r>
            </a:p>
          </p:txBody>
        </p:sp>
      </p:grpSp>
      <p:sp>
        <p:nvSpPr>
          <p:cNvPr id="9" name="TextBox 8"/>
          <p:cNvSpPr txBox="1"/>
          <p:nvPr/>
        </p:nvSpPr>
        <p:spPr>
          <a:xfrm>
            <a:off x="6278078" y="4824463"/>
            <a:ext cx="23953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Nevšímajte si drobné chyby grafiky na koncoch 3D krivky</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039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565" y="586409"/>
            <a:ext cx="810039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Zamyslime sa ešte nad tým, prečo je priestor stavov padajúcej častice dvojrozmerný. Prečo nestačí jeden údaj, napríklad súradnica v danom okamihu.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Povedali sme si že: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97565" y="1730975"/>
            <a:ext cx="727280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okamih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stav systému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možno zaznamenať a na základe záznamu ho zrekonštruovať</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časový vývoj systému je časová postupnosť stavov (okamihov)</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časový vývoj systému je možné predpovedať, vychádzajúc zo znalosti počiatočného stavu.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Technológiou predpovede budúcnosti sú matematické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pohybové rovnice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Časový vývoj hľadáme ako riešenie pohybových rovníc, ktoré spĺňa počiatočnú podmienku (stav na začiatku je známy počiatočný stav)</a:t>
            </a:r>
          </a:p>
        </p:txBody>
      </p:sp>
      <p:sp>
        <p:nvSpPr>
          <p:cNvPr id="4" name="TextBox 3"/>
          <p:cNvSpPr txBox="1"/>
          <p:nvPr/>
        </p:nvSpPr>
        <p:spPr>
          <a:xfrm>
            <a:off x="467139" y="4967150"/>
            <a:ext cx="8209722" cy="1754326"/>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Jeden údaj, poloha častice v danom okamihu</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nestačí na predpoveď budúcnosti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Častica, ktorá má v danom okamihu nulovú rýchlosť bude padať inak, ako častica ktorá už má v tom okamihu nejakú rýchlosť (napríklad preto, že začala padať z vyššieho bodu) a má v danom okamihu rovnakú polohu.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nestačí určiť stav častice len jej okamžitou polohou, pre zadanie stavu treba určiť aj okamžitú rýchlosť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59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990" y="1041739"/>
            <a:ext cx="8488019"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Povedali sme: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je treba uvažovať nad tým, čo hovoríme a stále sa tak testovať, či dostatočne presne rozumieme tomu, čo hovoríme. Jedným s dôležitých cieľov fyziky je naučiť sa techniky kritickej autoreflexie.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zistili sme, že otázky môžeme klásť vždy ďalej na hlbších „leveloch“. Zámerne používam tento termín z počítačových hier, lebo toto je istý druh intelektuálnej hry.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 múdrych ale hovorí, že len ten, kto sa túto hru rád hrá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má šancu niečo nové objaviť. Len dve mená ľudí, ktorí boli majstrami tejto hry: Einstein a Feynman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nestačí sa učiť fyziku ako zbierku poučiek (až klišé!).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 každej vete, ktorú vyslovíte, skúste zísť aspoň o jeden level hlbšie, položiť si tam otázku a aj ju zodpovedať.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Toto chce byť špičková univerzita. Na takú ste sa prihlásili. Tu chceme, aby ste sa nielen naučili ale aj rozumeli. Ak sa chcete len naučiť, choďte inam.</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45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687" y="496957"/>
            <a:ext cx="8428383"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sa rozprávame o meraní fyzikálnych veličín, jednu vec zdôraznime hneď na začiatku: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Žiadne meranie nie je presné, výsledok merania má vždy uvádzať nielen zistenú hodnotu ale aj odhad neurčitosti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neistoty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nepresnosti, „chyby“) nameranej hodnoty.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Nepresnosti merania sa v učebniciach delia 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systematické (Toto by mali  byť chyby, ktoré majú pri opakovanom meraní presne rovnakým postupom rovnakú hodnotu, takže v princípe by sme mali vedieť ich korigovať.)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náhodné (Toto sú chyby, ktoré pri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pakovanom meraní rovnakým postupom majú rôzne hodnoty. Objavujú sa v dôsledku „náhodných vplyvov“, ktoré dosť dobre nemôžeme kontrolovať. Takéto chyby môžeme iba kvantifikovať metódami teórie pravdepodobností.)</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Príkladom systematickej chyby je napríklad použitie etalónu dĺžky pri inej teplote, než pre ktorú bol kalibrovaný. Ak by som poznal kalibračnú teplotu, skutočnú teplotu a koeficient dĺžkovej rozťažnosti materiálu etalónu, mohol by som nameranú hodnotu prepočítať (korigovať) a systematickú chybu odstrániť alebo aspoň výrazne znížiť.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96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26165" y="218661"/>
                <a:ext cx="8179904"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Príkladom náhodnej chyby je nepresné urobenie značky (napríklad bodka ceruzkou na papieri), kde mám priložiť dĺžkový etalón, keď tento postupne prikladám pre zistenie celkovej dĺžky. Chyba zahŕňa chvenie ruky,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neostrosť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hrotu ceruzky, nepriloženie etalónu presne na značku.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Nepresnosť „jedného priloženia“ si môžeme predstaviť ako nejakú náhodnú dĺžku (kladnú alebo aj zápornú).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Predstavme si, že chcem odmerať dĺžku záhrady (zhruba 30 m) pomocou metrovej tyče, čo nie je veľmi dobrý nápad. Jedno priloženie tyče bude znamenať dĺžku</a:t>
                </a: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 </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keď sme náhodnú chybu odhadli na 3 mm. Odhadnite celkovú chybu merania, keď priložím meraciu tyč 30-krát. Odhad urobte pomocou počítača simuláciou (akoby experimentom). Predpokladajte, že chyba jedného priloženia tyče je náhodné číslo rozložené rovnomerne na intervale (-3 mm, 3 mm)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Vygenerujte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takých náhodných čísel, sčítajte ich a dostanete celkovú chybu. Zopakujte celý počítačový experiment niekoľkokrát.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26165" y="218661"/>
                <a:ext cx="8179904" cy="5355312"/>
              </a:xfrm>
              <a:prstGeom prst="rect">
                <a:avLst/>
              </a:prstGeom>
              <a:blipFill rotWithShape="0">
                <a:blip r:embed="rId4"/>
                <a:stretch>
                  <a:fillRect l="-671" t="-683" r="-224" b="-911"/>
                </a:stretch>
              </a:blipFill>
            </p:spPr>
            <p:txBody>
              <a:bodyPr/>
              <a:lstStyle/>
              <a:p>
                <a:r>
                  <a:rPr lang="sk-SK">
                    <a:noFill/>
                  </a:rPr>
                  <a:t> </a:t>
                </a:r>
              </a:p>
            </p:txBody>
          </p:sp>
        </mc:Fallback>
      </mc:AlternateContent>
      <p:sp>
        <p:nvSpPr>
          <p:cNvPr id="2" name="Rectangle 1"/>
          <p:cNvSpPr/>
          <p:nvPr/>
        </p:nvSpPr>
        <p:spPr>
          <a:xfrm>
            <a:off x="496957" y="2395330"/>
            <a:ext cx="8309112" cy="33793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98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442" y="188048"/>
            <a:ext cx="8379085"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Nebuďte prekvapení, že úloha je zadaná ako počítačová.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neplašte sa, ak „neviete programovať“. To, čo budeme potrebovať je programovanie na úrovni škôlkara a naučíte sa to za víkend. Pripravené sú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mikroskriptá</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http://davinci.fmph.uniba.sk/~cerny1/mechanika/Python.pdf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tam napísané, čo si máte nainštalovať na svoj notebook. Potom čítajte a ťukajte do klávesnice.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Nútiť vás na počítač nie je samoúčelné.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Cieľom nie je naučiť sa programovať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sa ani „naozaj“ nenaučíte. Cieľom je lepšie pochopiť ako svet okolo nás funguje, teda fyziku. Učenie sa vzorcov samo nevedie k pochopeniu. Naprogramovať, nasimulovať virtuálnu realitu znamená, že musím vedieť „vysvetliť počítaču“ čo má robiť. A počítač je totálny hlupák. Ak mu to budete schopní vysvetliť, nepochopí to počítač, ale vy!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Nepôjde ale len o počítač.</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Celý tento predmet sa bude dať zvládnuť, ale nie tak, že „naučím sa to počas týždňa pred skúškou“. Garantovane nie tak. Garantovane.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Nepríďte na to neskoro! Boli ste varovaní!</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32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454" y="364822"/>
            <a:ext cx="76328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Jednotky SI</a:t>
            </a:r>
          </a:p>
        </p:txBody>
      </p:sp>
      <mc:AlternateContent xmlns:mc="http://schemas.openxmlformats.org/markup-compatibility/2006" xmlns:a14="http://schemas.microsoft.com/office/drawing/2010/main">
        <mc:Choice Requires="a14">
          <p:sp>
            <p:nvSpPr>
              <p:cNvPr id="3" name="TextBox 2"/>
              <p:cNvSpPr txBox="1"/>
              <p:nvPr/>
            </p:nvSpPr>
            <p:spPr>
              <a:xfrm>
                <a:off x="334707" y="1003715"/>
                <a:ext cx="8064896" cy="341632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Sekunda</a:t>
                </a:r>
                <a:r>
                  <a:rPr kumimoji="0" lang="sk-SK" sz="2400" b="0" i="0" u="none" strike="noStrike" kern="1200" cap="none" spc="0" normalizeH="0" baseline="0" noProof="0" dirty="0">
                    <a:ln>
                      <a:noFill/>
                    </a:ln>
                    <a:solidFill>
                      <a:prstClr val="black"/>
                    </a:solidFill>
                    <a:effectLst/>
                    <a:uLnTx/>
                    <a:uFillTx/>
                    <a:latin typeface="Calibri" panose="020F0502020204030204"/>
                    <a:ea typeface="+mn-ea"/>
                    <a:cs typeface="+mn-cs"/>
                  </a:rPr>
                  <a:t> je doba trvania 9192631770 periód žiarenia medzi dvoma </a:t>
                </a:r>
                <a:r>
                  <a:rPr kumimoji="0" lang="sk-SK" sz="2400" b="0" i="0" u="none" strike="noStrike" kern="1200" cap="none" spc="0" normalizeH="0" baseline="0" noProof="0" dirty="0" err="1">
                    <a:ln>
                      <a:noFill/>
                    </a:ln>
                    <a:solidFill>
                      <a:prstClr val="black"/>
                    </a:solidFill>
                    <a:effectLst/>
                    <a:uLnTx/>
                    <a:uFillTx/>
                    <a:latin typeface="Calibri" panose="020F0502020204030204"/>
                    <a:ea typeface="+mn-ea"/>
                    <a:cs typeface="+mn-cs"/>
                  </a:rPr>
                  <a:t>hyperjemnými</a:t>
                </a:r>
                <a:r>
                  <a:rPr kumimoji="0" lang="sk-SK" sz="2400" b="0" i="0" u="none" strike="noStrike" kern="1200" cap="none" spc="0" normalizeH="0" baseline="0" noProof="0" dirty="0">
                    <a:ln>
                      <a:noFill/>
                    </a:ln>
                    <a:solidFill>
                      <a:prstClr val="black"/>
                    </a:solidFill>
                    <a:effectLst/>
                    <a:uLnTx/>
                    <a:uFillTx/>
                    <a:latin typeface="Calibri" panose="020F0502020204030204"/>
                    <a:ea typeface="+mn-ea"/>
                    <a:cs typeface="+mn-cs"/>
                  </a:rPr>
                  <a:t> hladinami atómu </a:t>
                </a:r>
                <a:r>
                  <a:rPr kumimoji="0" lang="sk-SK" sz="2400" b="0" i="0" u="none" strike="noStrike" kern="1200" cap="none" spc="0" normalizeH="0" baseline="0" noProof="0" dirty="0" err="1">
                    <a:ln>
                      <a:noFill/>
                    </a:ln>
                    <a:solidFill>
                      <a:prstClr val="black"/>
                    </a:solidFill>
                    <a:effectLst/>
                    <a:uLnTx/>
                    <a:uFillTx/>
                    <a:latin typeface="Calibri" panose="020F0502020204030204"/>
                    <a:ea typeface="+mn-ea"/>
                    <a:cs typeface="+mn-cs"/>
                  </a:rPr>
                  <a:t>cézia</a:t>
                </a:r>
                <a:r>
                  <a:rPr kumimoji="0" lang="sk-SK" sz="2400" b="0" i="0" u="none" strike="noStrike" kern="1200" cap="none" spc="0" normalizeH="0" baseline="0" noProof="0" dirty="0">
                    <a:ln>
                      <a:noFill/>
                    </a:ln>
                    <a:solidFill>
                      <a:prstClr val="black"/>
                    </a:solidFill>
                    <a:effectLst/>
                    <a:uLnTx/>
                    <a:uFillTx/>
                    <a:latin typeface="Calibri" panose="020F0502020204030204"/>
                    <a:ea typeface="+mn-ea"/>
                    <a:cs typeface="+mn-cs"/>
                  </a:rPr>
                  <a:t> 138.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Meter</a:t>
                </a:r>
                <a:r>
                  <a:rPr kumimoji="0" lang="sk-SK" sz="2400" b="0" i="0" u="none" strike="noStrike" kern="1200" cap="none" spc="0" normalizeH="0" baseline="0" noProof="0" dirty="0">
                    <a:ln>
                      <a:noFill/>
                    </a:ln>
                    <a:solidFill>
                      <a:prstClr val="black"/>
                    </a:solidFill>
                    <a:effectLst/>
                    <a:uLnTx/>
                    <a:uFillTx/>
                    <a:latin typeface="Calibri" panose="020F0502020204030204"/>
                    <a:ea typeface="+mn-ea"/>
                    <a:cs typeface="+mn-cs"/>
                  </a:rPr>
                  <a:t> je definovaný tak, že keby sa exaktne zmerala rýchlosť svetla vo vákuu, namerala by sa hodnota 299792458 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Kilogram</a:t>
                </a:r>
                <a:r>
                  <a:rPr kumimoji="0" lang="sk-SK" sz="2400" b="0" i="0" u="none" strike="noStrike" kern="1200" cap="none" spc="0" normalizeH="0" baseline="0" noProof="0" dirty="0">
                    <a:ln>
                      <a:noFill/>
                    </a:ln>
                    <a:solidFill>
                      <a:prstClr val="black"/>
                    </a:solidFill>
                    <a:effectLst/>
                    <a:uLnTx/>
                    <a:uFillTx/>
                    <a:latin typeface="Calibri" panose="020F0502020204030204"/>
                    <a:ea typeface="+mn-ea"/>
                    <a:cs typeface="+mn-cs"/>
                  </a:rPr>
                  <a:t> je taká hmotnosť, že keby  sa odmerala exaktne </a:t>
                </a:r>
                <a:r>
                  <a:rPr kumimoji="0" lang="sk-SK" sz="2400" b="0" i="0" u="none" strike="noStrike" kern="1200" cap="none" spc="0" normalizeH="0" baseline="0" noProof="0" dirty="0" err="1">
                    <a:ln>
                      <a:noFill/>
                    </a:ln>
                    <a:solidFill>
                      <a:prstClr val="black"/>
                    </a:solidFill>
                    <a:effectLst/>
                    <a:uLnTx/>
                    <a:uFillTx/>
                    <a:latin typeface="Calibri" panose="020F0502020204030204"/>
                    <a:ea typeface="+mn-ea"/>
                    <a:cs typeface="+mn-cs"/>
                  </a:rPr>
                  <a:t>Planckova</a:t>
                </a:r>
                <a:r>
                  <a:rPr kumimoji="0" lang="sk-SK" sz="2400" b="0" i="0" u="none" strike="noStrike" kern="1200" cap="none" spc="0" normalizeH="0" baseline="0" noProof="0" dirty="0">
                    <a:ln>
                      <a:noFill/>
                    </a:ln>
                    <a:solidFill>
                      <a:prstClr val="black"/>
                    </a:solidFill>
                    <a:effectLst/>
                    <a:uLnTx/>
                    <a:uFillTx/>
                    <a:latin typeface="Calibri" panose="020F0502020204030204"/>
                    <a:ea typeface="+mn-ea"/>
                    <a:cs typeface="+mn-cs"/>
                  </a:rPr>
                  <a:t> konštanta, tak by sa nameralo</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=6.62607015×</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−34</m:t>
                        </m:r>
                      </m:sup>
                    </m:sSup>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kgm</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sk-SK"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34707" y="1003715"/>
                <a:ext cx="8064896" cy="3416320"/>
              </a:xfrm>
              <a:prstGeom prst="rect">
                <a:avLst/>
              </a:prstGeom>
              <a:blipFill>
                <a:blip r:embed="rId4"/>
                <a:stretch>
                  <a:fillRect l="-1209" t="-1429" b="-32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679DE3D-A226-40BB-B516-1C193A359045}"/>
              </a:ext>
            </a:extLst>
          </p:cNvPr>
          <p:cNvSpPr txBox="1"/>
          <p:nvPr/>
        </p:nvSpPr>
        <p:spPr>
          <a:xfrm>
            <a:off x="334707" y="4602025"/>
            <a:ext cx="8404179"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Definície SI jednotiek nič nehovoria o tom, ako treba príslušnú veličinu merať. Hovoria, čo je meter, ale nehovoria, čo je dĺžka. Hovoria, čo je Kelvin, ale nehovoria, čo je teplota.</a:t>
            </a:r>
          </a:p>
          <a:p>
            <a:endParaRPr lang="sk-SK" dirty="0">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Fyzik má poznať „definície“ veličín aj princíp príslušného meracieho prístroja. </a:t>
            </a:r>
            <a:r>
              <a:rPr lang="sk-SK" dirty="0">
                <a:latin typeface="Arial" panose="020B0604020202020204" pitchFamily="34" charset="0"/>
                <a:cs typeface="Arial" panose="020B0604020202020204" pitchFamily="34" charset="0"/>
              </a:rPr>
              <a:t>Spravidla ale neexistuje jeden univerzálny merací princíp danej veličiny, často musím použiť pre rozličné rádové hodnoty tej veličiny iný spôsob  merania.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75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8052" y="556591"/>
            <a:ext cx="8438322"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Súčasne sa </a:t>
            </a:r>
            <a:r>
              <a:rPr lang="sk-SK" sz="2000" b="1" dirty="0">
                <a:solidFill>
                  <a:prstClr val="black"/>
                </a:solidFill>
                <a:latin typeface="Arial" panose="020B0604020202020204" pitchFamily="34" charset="0"/>
                <a:cs typeface="Arial" panose="020B0604020202020204" pitchFamily="34" charset="0"/>
              </a:rPr>
              <a:t>teda</a:t>
            </a: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mám zaujímať aj o to, „ako sa to nameralo“.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to nielen tak že „napätie sa udáva vo voltoch a teda sa meria voltmetrom“.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aj to, ako ten voltmeter vnútri funguje. Dôvod je jednoduchý. Nie každé napätie sa dá zmerať každým voltmetrom. V niektorých situáciách treba použiť voltmeter založený na istom princípe, lebo voltmeter založený na nevhodnom princípe síce na displeji niečo ukáže, ale údaj môže byť veľmi rôzny od skutočnej hodnoty napätia, ktoré chcem zmerať.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18052" y="3299792"/>
            <a:ext cx="84880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Dĺžky na úrovni niekoľko metrov môžeme merať postupným prikladaním metrovej tyče.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Praktický je </a:t>
            </a:r>
            <a:r>
              <a:rPr lang="sk-SK" dirty="0">
                <a:solidFill>
                  <a:prstClr val="black"/>
                </a:solidFill>
                <a:latin typeface="Arial" panose="020B0604020202020204" pitchFamily="34" charset="0"/>
                <a:cs typeface="Arial" panose="020B0604020202020204" pitchFamily="34" charset="0"/>
              </a:rPr>
              <a:t>iný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nápad: urobím koleso s obvodom presne pol metra a počítam otáčky (policajti tak merajú vzdialenosti na mieste autonehody).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upload.wikimedia.org/wikipedia/commons/thumb/c/c5/MessradSuricata.jpg/1920px-MessradSurica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0480" y="4879147"/>
            <a:ext cx="3047819" cy="14620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917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s/t&#10;\end{align*}&#10;\end{document}"/>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 \Kilogram\,\text{liter}^{-1}= 1\, \Kilogram (10^{-3}\Meter^3)^{-1}&#10;=1000\, \Kilogram\, \Meter^{-3}&#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rot{\text{rot}\;}&#10;\def \div{\text{div}\;}&#10;\begin{document}&#10;\begin{align*}&#10;%\color{YellowOrange}&#10;(z,v_z)&#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Meter /\Sek&#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h][g]}=\sqrt{\Meter\;\Meter\Sek^{-2}}=\Meter\Sek^{-1}&#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2\;mv^2&#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sqrt{2hg}&#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mp;=h^\alpha g^\beta\\&#10;[v]&amp;=[h]^\alpha [g]^\beta\\&#10;\Meter \Sek^{-1}&amp;=\Meter^\alpha (\Meter\Sek^{-2})^\beta\\&#10;\Meter \Sek^{-1}&amp;=\Meter^{\alpha+\beta} \Sek^{-2\beta}&#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eta=1/2\;\;\;\alpha=1/2&#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sqrt{hg}&#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eter \Sek^{-1}&amp;=\Meter^{\alpha+\beta} \Sek^{-2\beta}&#10;\end{align*}&#10;\end{document}&#10;"/>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71DB4933-40A2-45A4-9831-135EE38379A9}" vid="{D653884F-F80E-4FA0-9426-C927E08E9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313</TotalTime>
  <Words>3911</Words>
  <Application>Microsoft Office PowerPoint</Application>
  <PresentationFormat>On-screen Show (4:3)</PresentationFormat>
  <Paragraphs>301</Paragraphs>
  <Slides>31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Cambria Math</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Vladimir Cerny</cp:lastModifiedBy>
  <cp:revision>37</cp:revision>
  <dcterms:created xsi:type="dcterms:W3CDTF">2018-09-27T07:28:14Z</dcterms:created>
  <dcterms:modified xsi:type="dcterms:W3CDTF">2019-10-02T12:04:35Z</dcterms:modified>
</cp:coreProperties>
</file>