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6.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7.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8.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Lst>
  <p:notesMasterIdLst>
    <p:notesMasterId r:id="rId76"/>
  </p:notesMasterIdLst>
  <p:sldIdLst>
    <p:sldId id="503" r:id="rId3"/>
    <p:sldId id="504" r:id="rId4"/>
    <p:sldId id="505" r:id="rId5"/>
    <p:sldId id="506" r:id="rId6"/>
    <p:sldId id="507" r:id="rId7"/>
    <p:sldId id="508" r:id="rId8"/>
    <p:sldId id="509" r:id="rId9"/>
    <p:sldId id="510" r:id="rId10"/>
    <p:sldId id="512" r:id="rId11"/>
    <p:sldId id="635" r:id="rId12"/>
    <p:sldId id="636" r:id="rId13"/>
    <p:sldId id="637" r:id="rId14"/>
    <p:sldId id="638" r:id="rId15"/>
    <p:sldId id="639" r:id="rId16"/>
    <p:sldId id="517" r:id="rId17"/>
    <p:sldId id="640" r:id="rId18"/>
    <p:sldId id="641" r:id="rId19"/>
    <p:sldId id="642" r:id="rId20"/>
    <p:sldId id="521" r:id="rId21"/>
    <p:sldId id="643" r:id="rId22"/>
    <p:sldId id="644" r:id="rId23"/>
    <p:sldId id="645" r:id="rId24"/>
    <p:sldId id="646" r:id="rId25"/>
    <p:sldId id="647" r:id="rId26"/>
    <p:sldId id="648" r:id="rId27"/>
    <p:sldId id="528" r:id="rId28"/>
    <p:sldId id="529" r:id="rId29"/>
    <p:sldId id="530" r:id="rId30"/>
    <p:sldId id="531" r:id="rId31"/>
    <p:sldId id="532" r:id="rId32"/>
    <p:sldId id="533" r:id="rId33"/>
    <p:sldId id="534" r:id="rId34"/>
    <p:sldId id="535" r:id="rId35"/>
    <p:sldId id="536" r:id="rId36"/>
    <p:sldId id="537" r:id="rId37"/>
    <p:sldId id="538" r:id="rId38"/>
    <p:sldId id="539" r:id="rId39"/>
    <p:sldId id="540" r:id="rId40"/>
    <p:sldId id="561" r:id="rId41"/>
    <p:sldId id="649" r:id="rId42"/>
    <p:sldId id="541" r:id="rId43"/>
    <p:sldId id="545" r:id="rId44"/>
    <p:sldId id="546" r:id="rId45"/>
    <p:sldId id="563" r:id="rId46"/>
    <p:sldId id="565" r:id="rId47"/>
    <p:sldId id="566" r:id="rId48"/>
    <p:sldId id="567" r:id="rId49"/>
    <p:sldId id="650" r:id="rId50"/>
    <p:sldId id="568" r:id="rId51"/>
    <p:sldId id="569" r:id="rId52"/>
    <p:sldId id="570" r:id="rId53"/>
    <p:sldId id="571" r:id="rId54"/>
    <p:sldId id="572" r:id="rId55"/>
    <p:sldId id="574" r:id="rId56"/>
    <p:sldId id="577" r:id="rId57"/>
    <p:sldId id="578" r:id="rId58"/>
    <p:sldId id="579" r:id="rId59"/>
    <p:sldId id="580" r:id="rId60"/>
    <p:sldId id="581" r:id="rId61"/>
    <p:sldId id="582" r:id="rId62"/>
    <p:sldId id="583" r:id="rId63"/>
    <p:sldId id="584" r:id="rId64"/>
    <p:sldId id="585" r:id="rId65"/>
    <p:sldId id="586" r:id="rId66"/>
    <p:sldId id="587" r:id="rId67"/>
    <p:sldId id="588" r:id="rId68"/>
    <p:sldId id="589" r:id="rId69"/>
    <p:sldId id="679" r:id="rId70"/>
    <p:sldId id="680" r:id="rId71"/>
    <p:sldId id="683" r:id="rId72"/>
    <p:sldId id="684" r:id="rId73"/>
    <p:sldId id="590" r:id="rId74"/>
    <p:sldId id="591" r:id="rId75"/>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6" autoAdjust="0"/>
    <p:restoredTop sz="94660"/>
  </p:normalViewPr>
  <p:slideViewPr>
    <p:cSldViewPr snapToGrid="0">
      <p:cViewPr varScale="1">
        <p:scale>
          <a:sx n="66" d="100"/>
          <a:sy n="66" d="100"/>
        </p:scale>
        <p:origin x="1110" y="72"/>
      </p:cViewPr>
      <p:guideLst/>
    </p:cSldViewPr>
  </p:slideViewPr>
  <p:notesTextViewPr>
    <p:cViewPr>
      <p:scale>
        <a:sx n="1" d="1"/>
        <a:sy n="1" d="1"/>
      </p:scale>
      <p:origin x="0" y="0"/>
    </p:cViewPr>
  </p:notesTextViewPr>
  <p:sorterViewPr>
    <p:cViewPr>
      <p:scale>
        <a:sx n="100" d="100"/>
        <a:sy n="100" d="100"/>
      </p:scale>
      <p:origin x="0" y="-6952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16336-F596-40C5-8CC6-EB8E91E307D2}" type="datetimeFigureOut">
              <a:rPr lang="en-US" smtClean="0"/>
              <a:t>10/11/2019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7779C-4871-4304-86F8-89E636DDC7C1}" type="slidenum">
              <a:rPr lang="en-US" smtClean="0"/>
              <a:t>‹#›</a:t>
            </a:fld>
            <a:endParaRPr lang="en-US"/>
          </a:p>
        </p:txBody>
      </p:sp>
    </p:spTree>
    <p:extLst>
      <p:ext uri="{BB962C8B-B14F-4D97-AF65-F5344CB8AC3E}">
        <p14:creationId xmlns:p14="http://schemas.microsoft.com/office/powerpoint/2010/main" val="1593048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audio:1_9</a:t>
            </a:r>
            <a:endParaRPr lang="sk-SK"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C6314-A18E-43BF-918F-A892A330C77A}"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k-S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7228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audio:1_10</a:t>
            </a:r>
            <a:endParaRPr lang="sk-SK"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C6314-A18E-43BF-918F-A892A330C77A}"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k-S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200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audio: 1_11</a:t>
            </a:r>
            <a:endParaRPr lang="sk-SK"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C6314-A18E-43BF-918F-A892A330C77A}"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k-S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790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audio:1_21</a:t>
            </a:r>
            <a:endParaRPr lang="sk-SK" dirty="0"/>
          </a:p>
        </p:txBody>
      </p:sp>
      <p:sp>
        <p:nvSpPr>
          <p:cNvPr id="4" name="Slide Number Placeholder 3"/>
          <p:cNvSpPr>
            <a:spLocks noGrp="1"/>
          </p:cNvSpPr>
          <p:nvPr>
            <p:ph type="sldNum" sz="quarter" idx="10"/>
          </p:nvPr>
        </p:nvSpPr>
        <p:spPr/>
        <p:txBody>
          <a:bodyPr/>
          <a:lstStyle/>
          <a:p>
            <a:fld id="{A0EC6314-A18E-43BF-918F-A892A330C77A}" type="slidenum">
              <a:rPr lang="sk-SK" smtClean="0"/>
              <a:t>16</a:t>
            </a:fld>
            <a:endParaRPr lang="sk-SK" dirty="0"/>
          </a:p>
        </p:txBody>
      </p:sp>
    </p:spTree>
    <p:extLst>
      <p:ext uri="{BB962C8B-B14F-4D97-AF65-F5344CB8AC3E}">
        <p14:creationId xmlns:p14="http://schemas.microsoft.com/office/powerpoint/2010/main" val="121651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audio:1_22</a:t>
            </a:r>
            <a:endParaRPr lang="sk-SK" dirty="0"/>
          </a:p>
        </p:txBody>
      </p:sp>
      <p:sp>
        <p:nvSpPr>
          <p:cNvPr id="4" name="Slide Number Placeholder 3"/>
          <p:cNvSpPr>
            <a:spLocks noGrp="1"/>
          </p:cNvSpPr>
          <p:nvPr>
            <p:ph type="sldNum" sz="quarter" idx="10"/>
          </p:nvPr>
        </p:nvSpPr>
        <p:spPr/>
        <p:txBody>
          <a:bodyPr/>
          <a:lstStyle/>
          <a:p>
            <a:fld id="{A0EC6314-A18E-43BF-918F-A892A330C77A}" type="slidenum">
              <a:rPr lang="sk-SK" smtClean="0"/>
              <a:t>17</a:t>
            </a:fld>
            <a:endParaRPr lang="sk-SK" dirty="0"/>
          </a:p>
        </p:txBody>
      </p:sp>
    </p:spTree>
    <p:extLst>
      <p:ext uri="{BB962C8B-B14F-4D97-AF65-F5344CB8AC3E}">
        <p14:creationId xmlns:p14="http://schemas.microsoft.com/office/powerpoint/2010/main" val="1131767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audio:1_23</a:t>
            </a:r>
            <a:endParaRPr lang="sk-SK" dirty="0"/>
          </a:p>
        </p:txBody>
      </p:sp>
      <p:sp>
        <p:nvSpPr>
          <p:cNvPr id="4" name="Slide Number Placeholder 3"/>
          <p:cNvSpPr>
            <a:spLocks noGrp="1"/>
          </p:cNvSpPr>
          <p:nvPr>
            <p:ph type="sldNum" sz="quarter" idx="10"/>
          </p:nvPr>
        </p:nvSpPr>
        <p:spPr/>
        <p:txBody>
          <a:bodyPr/>
          <a:lstStyle/>
          <a:p>
            <a:fld id="{A0EC6314-A18E-43BF-918F-A892A330C77A}" type="slidenum">
              <a:rPr lang="sk-SK" smtClean="0"/>
              <a:t>19</a:t>
            </a:fld>
            <a:endParaRPr lang="sk-SK" dirty="0"/>
          </a:p>
        </p:txBody>
      </p:sp>
    </p:spTree>
    <p:extLst>
      <p:ext uri="{BB962C8B-B14F-4D97-AF65-F5344CB8AC3E}">
        <p14:creationId xmlns:p14="http://schemas.microsoft.com/office/powerpoint/2010/main" val="2303338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audio:1_24</a:t>
            </a:r>
            <a:endParaRPr lang="sk-SK" dirty="0"/>
          </a:p>
        </p:txBody>
      </p:sp>
      <p:sp>
        <p:nvSpPr>
          <p:cNvPr id="4" name="Slide Number Placeholder 3"/>
          <p:cNvSpPr>
            <a:spLocks noGrp="1"/>
          </p:cNvSpPr>
          <p:nvPr>
            <p:ph type="sldNum" sz="quarter" idx="10"/>
          </p:nvPr>
        </p:nvSpPr>
        <p:spPr/>
        <p:txBody>
          <a:bodyPr/>
          <a:lstStyle/>
          <a:p>
            <a:fld id="{A0EC6314-A18E-43BF-918F-A892A330C77A}" type="slidenum">
              <a:rPr lang="sk-SK" smtClean="0"/>
              <a:t>20</a:t>
            </a:fld>
            <a:endParaRPr lang="sk-SK" dirty="0"/>
          </a:p>
        </p:txBody>
      </p:sp>
    </p:spTree>
    <p:extLst>
      <p:ext uri="{BB962C8B-B14F-4D97-AF65-F5344CB8AC3E}">
        <p14:creationId xmlns:p14="http://schemas.microsoft.com/office/powerpoint/2010/main" val="2272908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audio:1_3</a:t>
            </a:r>
          </a:p>
        </p:txBody>
      </p:sp>
      <p:sp>
        <p:nvSpPr>
          <p:cNvPr id="4" name="Slide Number Placeholder 3"/>
          <p:cNvSpPr>
            <a:spLocks noGrp="1"/>
          </p:cNvSpPr>
          <p:nvPr>
            <p:ph type="sldNum" sz="quarter" idx="10"/>
          </p:nvPr>
        </p:nvSpPr>
        <p:spPr/>
        <p:txBody>
          <a:bodyPr/>
          <a:lstStyle/>
          <a:p>
            <a:fld id="{A0EC6314-A18E-43BF-918F-A892A330C77A}" type="slidenum">
              <a:rPr lang="sk-SK" smtClean="0"/>
              <a:t>49</a:t>
            </a:fld>
            <a:endParaRPr lang="sk-SK" dirty="0"/>
          </a:p>
        </p:txBody>
      </p:sp>
    </p:spTree>
    <p:extLst>
      <p:ext uri="{BB962C8B-B14F-4D97-AF65-F5344CB8AC3E}">
        <p14:creationId xmlns:p14="http://schemas.microsoft.com/office/powerpoint/2010/main" val="3612865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912E5B-725A-431B-AE41-5AC360A67A10}" type="datetime1">
              <a:rPr lang="sk-SK" smtClean="0"/>
              <a:t>11. 10. 2019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228226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C8355-652D-45B6-AD12-845FC47DF1A2}" type="datetime1">
              <a:rPr lang="sk-SK" smtClean="0"/>
              <a:t>11. 10. 2019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50532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84A554-1027-4534-A8C1-A9FCB7ABACEC}" type="datetime1">
              <a:rPr lang="sk-SK" smtClean="0"/>
              <a:t>11. 10. 2019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91469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11. 10. 2019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881387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11. 10. 2019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034222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11. 10. 2019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165783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11. 10. 2019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945829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11. 10. 2019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275992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11. 10. 2019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216579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11. 10. 2019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85764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11. 10. 2019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573466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33A9F8-ECD2-4CE0-A6BC-EB00BBD03E7E}" type="datetime1">
              <a:rPr lang="sk-SK" smtClean="0"/>
              <a:t>11. 10. 2019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990096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11. 10. 2019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769831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11. 10. 2019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84563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11. 10. 2019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463245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4D2479-EEC6-4327-8134-D19D77CEA1E6}" type="datetime1">
              <a:rPr lang="sk-SK" smtClean="0"/>
              <a:t>11. 10. 2019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251569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BA27D1-D550-4AA9-AA61-96F14B325C11}" type="datetime1">
              <a:rPr lang="sk-SK" smtClean="0"/>
              <a:t>11. 10. 2019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992930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B4EBC3-49A9-45BF-9B7F-2C1BEB3B7F3E}" type="datetime1">
              <a:rPr lang="sk-SK" smtClean="0"/>
              <a:t>11. 10. 2019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78425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53DD07-CB89-4909-9432-B86E84A34DF1}" type="datetime1">
              <a:rPr lang="sk-SK" smtClean="0"/>
              <a:t>11. 10. 2019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686024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2B09C5-5006-4FC0-8EBC-1AEBFA209412}" type="datetime1">
              <a:rPr lang="sk-SK" smtClean="0"/>
              <a:t>11. 10. 2019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7083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989E96-2E03-4DF0-8C81-BCA54499EABC}" type="datetime1">
              <a:rPr lang="sk-SK" smtClean="0"/>
              <a:t>11. 10. 2019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530724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64DC1F-55E9-4C5E-8471-4336A515EDF6}" type="datetime1">
              <a:rPr lang="sk-SK" smtClean="0"/>
              <a:t>11. 10. 2019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340648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FF7DAD-1A2C-4278-A8D9-95A1D8978BBF}" type="datetime1">
              <a:rPr lang="sk-SK" smtClean="0"/>
              <a:t>11. 10. 2019</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24462946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11. 10. 2019</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7564893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13" Type="http://schemas.openxmlformats.org/officeDocument/2006/relationships/image" Target="../media/image5.png"/><Relationship Id="rId3" Type="http://schemas.openxmlformats.org/officeDocument/2006/relationships/tags" Target="../tags/tag3.xml"/><Relationship Id="rId7" Type="http://schemas.openxmlformats.org/officeDocument/2006/relationships/slideLayout" Target="../slideLayouts/slideLayout18.xml"/><Relationship Id="rId12"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png"/><Relationship Id="rId5" Type="http://schemas.openxmlformats.org/officeDocument/2006/relationships/tags" Target="../tags/tag5.xml"/><Relationship Id="rId1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tags" Target="../tags/tag4.xml"/><Relationship Id="rId9" Type="http://schemas.openxmlformats.org/officeDocument/2006/relationships/image" Target="../media/image1.png"/><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18.xml"/><Relationship Id="rId1" Type="http://schemas.openxmlformats.org/officeDocument/2006/relationships/tags" Target="../tags/tag28.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18.xml"/><Relationship Id="rId1" Type="http://schemas.openxmlformats.org/officeDocument/2006/relationships/tags" Target="../tags/tag29.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18.xml"/><Relationship Id="rId1" Type="http://schemas.openxmlformats.org/officeDocument/2006/relationships/tags" Target="../tags/tag30.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tmp"/><Relationship Id="rId1" Type="http://schemas.openxmlformats.org/officeDocument/2006/relationships/slideLayout" Target="../slideLayouts/slideLayout18.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31.xml"/><Relationship Id="rId5" Type="http://schemas.openxmlformats.org/officeDocument/2006/relationships/image" Target="../media/image12.png"/><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34.xml"/><Relationship Id="rId7" Type="http://schemas.openxmlformats.org/officeDocument/2006/relationships/image" Target="../media/image23.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2.png"/><Relationship Id="rId5" Type="http://schemas.openxmlformats.org/officeDocument/2006/relationships/notesSlide" Target="../notesSlides/notesSlide6.xml"/><Relationship Id="rId4"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9.xml"/><Relationship Id="rId7" Type="http://schemas.openxmlformats.org/officeDocument/2006/relationships/image" Target="../media/image9.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8.png"/><Relationship Id="rId3" Type="http://schemas.openxmlformats.org/officeDocument/2006/relationships/tags" Target="../tags/tag37.xml"/><Relationship Id="rId7" Type="http://schemas.openxmlformats.org/officeDocument/2006/relationships/notesSlide" Target="../notesSlides/notesSlide7.xml"/><Relationship Id="rId12" Type="http://schemas.openxmlformats.org/officeDocument/2006/relationships/image" Target="../media/image27.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Layout" Target="../slideLayouts/slideLayout18.xml"/><Relationship Id="rId11" Type="http://schemas.openxmlformats.org/officeDocument/2006/relationships/image" Target="../media/image10.png"/><Relationship Id="rId5" Type="http://schemas.openxmlformats.org/officeDocument/2006/relationships/tags" Target="../tags/tag39.xml"/><Relationship Id="rId10" Type="http://schemas.openxmlformats.org/officeDocument/2006/relationships/image" Target="../media/image26.png"/><Relationship Id="rId4" Type="http://schemas.openxmlformats.org/officeDocument/2006/relationships/tags" Target="../tags/tag38.xml"/><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8.xml"/><Relationship Id="rId1" Type="http://schemas.openxmlformats.org/officeDocument/2006/relationships/tags" Target="../tags/tag4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24.png"/><Relationship Id="rId5" Type="http://schemas.openxmlformats.org/officeDocument/2006/relationships/image" Target="../media/image29.pn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29.pn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8.xml"/><Relationship Id="rId1" Type="http://schemas.openxmlformats.org/officeDocument/2006/relationships/tags" Target="../tags/tag45.xml"/><Relationship Id="rId5" Type="http://schemas.openxmlformats.org/officeDocument/2006/relationships/image" Target="../media/image31.jp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2.xml"/><Relationship Id="rId7" Type="http://schemas.openxmlformats.org/officeDocument/2006/relationships/image" Target="../media/image8.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2.xml"/><Relationship Id="rId11" Type="http://schemas.openxmlformats.org/officeDocument/2006/relationships/image" Target="../media/image11.png"/><Relationship Id="rId5" Type="http://schemas.openxmlformats.org/officeDocument/2006/relationships/slideLayout" Target="../slideLayouts/slideLayout18.xml"/><Relationship Id="rId10" Type="http://schemas.openxmlformats.org/officeDocument/2006/relationships/image" Target="../media/image10.png"/><Relationship Id="rId4" Type="http://schemas.openxmlformats.org/officeDocument/2006/relationships/tags" Target="../tags/tag13.xml"/><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4.png"/><Relationship Id="rId5" Type="http://schemas.openxmlformats.org/officeDocument/2006/relationships/image" Target="../media/image12.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34.png"/><Relationship Id="rId5" Type="http://schemas.openxmlformats.org/officeDocument/2006/relationships/image" Target="../media/image12.pn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8.xml"/><Relationship Id="rId1" Type="http://schemas.openxmlformats.org/officeDocument/2006/relationships/tags" Target="../tags/tag50.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8.xml"/><Relationship Id="rId1" Type="http://schemas.openxmlformats.org/officeDocument/2006/relationships/tags" Target="../tags/tag51.xml"/><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54.xml"/><Relationship Id="rId7" Type="http://schemas.openxmlformats.org/officeDocument/2006/relationships/image" Target="../media/image28.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Layout" Target="../slideLayouts/slideLayout18.xml"/><Relationship Id="rId11" Type="http://schemas.openxmlformats.org/officeDocument/2006/relationships/image" Target="../media/image39.png"/><Relationship Id="rId5" Type="http://schemas.openxmlformats.org/officeDocument/2006/relationships/tags" Target="../tags/tag56.xml"/><Relationship Id="rId10" Type="http://schemas.openxmlformats.org/officeDocument/2006/relationships/image" Target="../media/image38.png"/><Relationship Id="rId4" Type="http://schemas.openxmlformats.org/officeDocument/2006/relationships/tags" Target="../tags/tag55.xml"/><Relationship Id="rId9" Type="http://schemas.openxmlformats.org/officeDocument/2006/relationships/image" Target="../media/image37.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6.xml"/><Relationship Id="rId7" Type="http://schemas.openxmlformats.org/officeDocument/2006/relationships/image" Target="../media/image7.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8.png"/><Relationship Id="rId5" Type="http://schemas.openxmlformats.org/officeDocument/2006/relationships/slideLayout" Target="../slideLayouts/slideLayout18.xml"/><Relationship Id="rId10" Type="http://schemas.openxmlformats.org/officeDocument/2006/relationships/image" Target="../media/image11.png"/><Relationship Id="rId4" Type="http://schemas.openxmlformats.org/officeDocument/2006/relationships/tags" Target="../tags/tag17.xml"/><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8.xml"/><Relationship Id="rId1" Type="http://schemas.openxmlformats.org/officeDocument/2006/relationships/tags" Target="../tags/tag5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60.xml"/><Relationship Id="rId7" Type="http://schemas.openxmlformats.org/officeDocument/2006/relationships/image" Target="../media/image21.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20.tmp"/><Relationship Id="rId11" Type="http://schemas.openxmlformats.org/officeDocument/2006/relationships/image" Target="../media/image41.png"/><Relationship Id="rId5" Type="http://schemas.openxmlformats.org/officeDocument/2006/relationships/image" Target="../media/image24.png"/><Relationship Id="rId10" Type="http://schemas.openxmlformats.org/officeDocument/2006/relationships/image" Target="../media/image40.png"/><Relationship Id="rId4" Type="http://schemas.openxmlformats.org/officeDocument/2006/relationships/slideLayout" Target="../slideLayouts/slideLayout18.xml"/><Relationship Id="rId9"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44.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tags" Target="../tags/tag66.xml"/><Relationship Id="rId7" Type="http://schemas.openxmlformats.org/officeDocument/2006/relationships/image" Target="../media/image44.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43.png"/><Relationship Id="rId5" Type="http://schemas.openxmlformats.org/officeDocument/2006/relationships/image" Target="../media/image45.png"/><Relationship Id="rId4"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18.xml"/><Relationship Id="rId1" Type="http://schemas.openxmlformats.org/officeDocument/2006/relationships/tags" Target="../tags/tag67.xml"/></Relationships>
</file>

<file path=ppt/slides/_rels/slide4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18.xml"/><Relationship Id="rId7" Type="http://schemas.openxmlformats.org/officeDocument/2006/relationships/image" Target="../media/image153.png"/><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image" Target="../media/image48.png"/><Relationship Id="rId9"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ags" Target="../tags/tag70.xm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8.xml"/><Relationship Id="rId1" Type="http://schemas.openxmlformats.org/officeDocument/2006/relationships/tags" Target="../tags/tag18.xml"/></Relationships>
</file>

<file path=ppt/slides/_rels/slide50.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54.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8.png"/><Relationship Id="rId3" Type="http://schemas.openxmlformats.org/officeDocument/2006/relationships/tags" Target="../tags/tag76.xml"/><Relationship Id="rId7" Type="http://schemas.openxmlformats.org/officeDocument/2006/relationships/slideLayout" Target="../slideLayouts/slideLayout18.xml"/><Relationship Id="rId12" Type="http://schemas.openxmlformats.org/officeDocument/2006/relationships/image" Target="../media/image57.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image" Target="../media/image56.png"/><Relationship Id="rId5" Type="http://schemas.openxmlformats.org/officeDocument/2006/relationships/tags" Target="../tags/tag78.xml"/><Relationship Id="rId10" Type="http://schemas.openxmlformats.org/officeDocument/2006/relationships/image" Target="../media/image55.png"/><Relationship Id="rId4" Type="http://schemas.openxmlformats.org/officeDocument/2006/relationships/tags" Target="../tags/tag77.xml"/><Relationship Id="rId9" Type="http://schemas.openxmlformats.org/officeDocument/2006/relationships/image" Target="../media/image5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18.xml"/><Relationship Id="rId1" Type="http://schemas.openxmlformats.org/officeDocument/2006/relationships/tags" Target="../tags/tag80.xml"/></Relationships>
</file>

<file path=ppt/slides/_rels/slide54.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slideLayout" Target="../slideLayouts/slideLayout18.xml"/><Relationship Id="rId18" Type="http://schemas.openxmlformats.org/officeDocument/2006/relationships/image" Target="../media/image64.png"/><Relationship Id="rId3" Type="http://schemas.openxmlformats.org/officeDocument/2006/relationships/tags" Target="../tags/tag83.xml"/><Relationship Id="rId21" Type="http://schemas.openxmlformats.org/officeDocument/2006/relationships/image" Target="../media/image67.png"/><Relationship Id="rId7" Type="http://schemas.openxmlformats.org/officeDocument/2006/relationships/tags" Target="../tags/tag87.xml"/><Relationship Id="rId12" Type="http://schemas.openxmlformats.org/officeDocument/2006/relationships/tags" Target="../tags/tag92.xml"/><Relationship Id="rId17" Type="http://schemas.openxmlformats.org/officeDocument/2006/relationships/image" Target="../media/image63.png"/><Relationship Id="rId2" Type="http://schemas.openxmlformats.org/officeDocument/2006/relationships/tags" Target="../tags/tag82.xml"/><Relationship Id="rId16" Type="http://schemas.openxmlformats.org/officeDocument/2006/relationships/image" Target="../media/image62.png"/><Relationship Id="rId20" Type="http://schemas.openxmlformats.org/officeDocument/2006/relationships/image" Target="../media/image66.png"/><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tags" Target="../tags/tag91.xml"/><Relationship Id="rId5" Type="http://schemas.openxmlformats.org/officeDocument/2006/relationships/tags" Target="../tags/tag85.xml"/><Relationship Id="rId15" Type="http://schemas.openxmlformats.org/officeDocument/2006/relationships/image" Target="../media/image61.png"/><Relationship Id="rId23" Type="http://schemas.openxmlformats.org/officeDocument/2006/relationships/image" Target="../media/image69.png"/><Relationship Id="rId10" Type="http://schemas.openxmlformats.org/officeDocument/2006/relationships/tags" Target="../tags/tag90.xml"/><Relationship Id="rId19" Type="http://schemas.openxmlformats.org/officeDocument/2006/relationships/image" Target="../media/image65.png"/><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image" Target="../media/image60.png"/><Relationship Id="rId22" Type="http://schemas.openxmlformats.org/officeDocument/2006/relationships/image" Target="../media/image68.png"/></Relationships>
</file>

<file path=ppt/slides/_rels/slide55.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65.png"/><Relationship Id="rId18" Type="http://schemas.openxmlformats.org/officeDocument/2006/relationships/image" Target="../media/image71.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media/image62.png"/><Relationship Id="rId17" Type="http://schemas.openxmlformats.org/officeDocument/2006/relationships/image" Target="../media/image70.png"/><Relationship Id="rId2" Type="http://schemas.openxmlformats.org/officeDocument/2006/relationships/tags" Target="../tags/tag94.xml"/><Relationship Id="rId16" Type="http://schemas.openxmlformats.org/officeDocument/2006/relationships/image" Target="../media/image69.png"/><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64.png"/><Relationship Id="rId5" Type="http://schemas.openxmlformats.org/officeDocument/2006/relationships/tags" Target="../tags/tag97.xml"/><Relationship Id="rId15" Type="http://schemas.openxmlformats.org/officeDocument/2006/relationships/image" Target="../media/image67.png"/><Relationship Id="rId10" Type="http://schemas.openxmlformats.org/officeDocument/2006/relationships/slideLayout" Target="../slideLayouts/slideLayout18.xml"/><Relationship Id="rId19" Type="http://schemas.openxmlformats.org/officeDocument/2006/relationships/image" Target="../media/image72.png"/><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media/image68.png"/></Relationships>
</file>

<file path=ppt/slides/_rels/slide5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660.png"/><Relationship Id="rId3" Type="http://schemas.openxmlformats.org/officeDocument/2006/relationships/tags" Target="../tags/tag104.xml"/><Relationship Id="rId7" Type="http://schemas.openxmlformats.org/officeDocument/2006/relationships/tags" Target="../tags/tag108.xml"/><Relationship Id="rId17" Type="http://schemas.openxmlformats.org/officeDocument/2006/relationships/image" Target="../media/image79.png"/><Relationship Id="rId2" Type="http://schemas.openxmlformats.org/officeDocument/2006/relationships/tags" Target="../tags/tag103.xml"/><Relationship Id="rId16" Type="http://schemas.openxmlformats.org/officeDocument/2006/relationships/image" Target="../media/image78.png"/><Relationship Id="rId1" Type="http://schemas.openxmlformats.org/officeDocument/2006/relationships/tags" Target="../tags/tag102.xml"/><Relationship Id="rId6" Type="http://schemas.openxmlformats.org/officeDocument/2006/relationships/tags" Target="../tags/tag107.xml"/><Relationship Id="rId5" Type="http://schemas.openxmlformats.org/officeDocument/2006/relationships/tags" Target="../tags/tag106.xml"/><Relationship Id="rId15" Type="http://schemas.openxmlformats.org/officeDocument/2006/relationships/image" Target="../media/image77.png"/><Relationship Id="rId10" Type="http://schemas.openxmlformats.org/officeDocument/2006/relationships/image" Target="../media/image75.png"/><Relationship Id="rId4" Type="http://schemas.openxmlformats.org/officeDocument/2006/relationships/tags" Target="../tags/tag105.xml"/><Relationship Id="rId9" Type="http://schemas.openxmlformats.org/officeDocument/2006/relationships/image" Target="../media/image74.png"/><Relationship Id="rId14" Type="http://schemas.openxmlformats.org/officeDocument/2006/relationships/image" Target="../media/image76.png"/></Relationships>
</file>

<file path=ppt/slides/_rels/slide58.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slideLayout" Target="../slideLayouts/slideLayout18.xml"/><Relationship Id="rId7" Type="http://schemas.openxmlformats.org/officeDocument/2006/relationships/image" Target="../media/image900.png"/><Relationship Id="rId2" Type="http://schemas.openxmlformats.org/officeDocument/2006/relationships/tags" Target="../tags/tag110.xml"/><Relationship Id="rId1" Type="http://schemas.openxmlformats.org/officeDocument/2006/relationships/tags" Target="../tags/tag109.xml"/><Relationship Id="rId4" Type="http://schemas.openxmlformats.org/officeDocument/2006/relationships/image" Target="../media/image80.png"/></Relationships>
</file>

<file path=ppt/slides/_rels/slide59.xml.rels><?xml version="1.0" encoding="UTF-8" standalone="yes"?>
<Relationships xmlns="http://schemas.openxmlformats.org/package/2006/relationships"><Relationship Id="rId13" Type="http://schemas.openxmlformats.org/officeDocument/2006/relationships/image" Target="../media/image85.png"/><Relationship Id="rId3" Type="http://schemas.openxmlformats.org/officeDocument/2006/relationships/tags" Target="../tags/tag113.xml"/><Relationship Id="rId12" Type="http://schemas.openxmlformats.org/officeDocument/2006/relationships/image" Target="../media/image84.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slideLayout" Target="../slideLayouts/slideLayout18.xml"/><Relationship Id="rId11" Type="http://schemas.openxmlformats.org/officeDocument/2006/relationships/image" Target="../media/image83.png"/><Relationship Id="rId5" Type="http://schemas.openxmlformats.org/officeDocument/2006/relationships/tags" Target="../tags/tag115.xml"/><Relationship Id="rId10" Type="http://schemas.openxmlformats.org/officeDocument/2006/relationships/image" Target="../media/image82.png"/><Relationship Id="rId4" Type="http://schemas.openxmlformats.org/officeDocument/2006/relationships/tags" Target="../tags/tag114.xml"/><Relationship Id="rId9" Type="http://schemas.openxmlformats.org/officeDocument/2006/relationships/image" Target="../media/image921.png"/><Relationship Id="rId14" Type="http://schemas.openxmlformats.org/officeDocument/2006/relationships/image" Target="../media/image86.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21.xml"/><Relationship Id="rId7" Type="http://schemas.openxmlformats.org/officeDocument/2006/relationships/image" Target="../media/image13.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2.png"/><Relationship Id="rId5" Type="http://schemas.openxmlformats.org/officeDocument/2006/relationships/notesSlide" Target="../notesSlides/notesSlide3.xml"/><Relationship Id="rId4"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image" Target="../media/image88.png"/><Relationship Id="rId4" Type="http://schemas.openxmlformats.org/officeDocument/2006/relationships/image" Target="../media/image87.pn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9.png"/></Relationships>
</file>

<file path=ppt/slides/_rels/slide62.xml.rels><?xml version="1.0" encoding="UTF-8" standalone="yes"?>
<Relationships xmlns="http://schemas.openxmlformats.org/package/2006/relationships"><Relationship Id="rId3" Type="http://schemas.openxmlformats.org/officeDocument/2006/relationships/tags" Target="../tags/tag120.xml"/><Relationship Id="rId12" Type="http://schemas.openxmlformats.org/officeDocument/2006/relationships/image" Target="../media/image93.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90.png"/><Relationship Id="rId11" Type="http://schemas.openxmlformats.org/officeDocument/2006/relationships/image" Target="../media/image92.png"/><Relationship Id="rId5" Type="http://schemas.openxmlformats.org/officeDocument/2006/relationships/slideLayout" Target="../slideLayouts/slideLayout18.xml"/><Relationship Id="rId10" Type="http://schemas.openxmlformats.org/officeDocument/2006/relationships/image" Target="../media/image91.png"/><Relationship Id="rId4" Type="http://schemas.openxmlformats.org/officeDocument/2006/relationships/tags" Target="../tags/tag121.xml"/><Relationship Id="rId9" Type="http://schemas.openxmlformats.org/officeDocument/2006/relationships/image" Target="../media/image188.png"/></Relationships>
</file>

<file path=ppt/slides/_rels/slide63.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tags" Target="../tags/tag124.xml"/><Relationship Id="rId7" Type="http://schemas.openxmlformats.org/officeDocument/2006/relationships/image" Target="../media/image95.pn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94.png"/><Relationship Id="rId5" Type="http://schemas.openxmlformats.org/officeDocument/2006/relationships/slideLayout" Target="../slideLayouts/slideLayout18.xml"/><Relationship Id="rId4" Type="http://schemas.openxmlformats.org/officeDocument/2006/relationships/tags" Target="../tags/tag125.xml"/><Relationship Id="rId9" Type="http://schemas.openxmlformats.org/officeDocument/2006/relationships/image" Target="../media/image97.png"/></Relationships>
</file>

<file path=ppt/slides/_rels/slide64.xml.rels><?xml version="1.0" encoding="UTF-8" standalone="yes"?>
<Relationships xmlns="http://schemas.openxmlformats.org/package/2006/relationships"><Relationship Id="rId13" Type="http://schemas.openxmlformats.org/officeDocument/2006/relationships/image" Target="../media/image100.tmp"/><Relationship Id="rId3" Type="http://schemas.openxmlformats.org/officeDocument/2006/relationships/tags" Target="../tags/tag128.xml"/><Relationship Id="rId7" Type="http://schemas.openxmlformats.org/officeDocument/2006/relationships/image" Target="../media/image97.png"/><Relationship Id="rId12" Type="http://schemas.openxmlformats.org/officeDocument/2006/relationships/image" Target="../media/image99.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image" Target="../media/image93.png"/><Relationship Id="rId11" Type="http://schemas.openxmlformats.org/officeDocument/2006/relationships/image" Target="../media/image98.png"/><Relationship Id="rId5" Type="http://schemas.openxmlformats.org/officeDocument/2006/relationships/slideLayout" Target="../slideLayouts/slideLayout18.xml"/><Relationship Id="rId10" Type="http://schemas.openxmlformats.org/officeDocument/2006/relationships/image" Target="../media/image1090.png"/><Relationship Id="rId4" Type="http://schemas.openxmlformats.org/officeDocument/2006/relationships/tags" Target="../tags/tag129.xml"/></Relationships>
</file>

<file path=ppt/slides/_rels/slide65.xml.rels><?xml version="1.0" encoding="UTF-8" standalone="yes"?>
<Relationships xmlns="http://schemas.openxmlformats.org/package/2006/relationships"><Relationship Id="rId2" Type="http://schemas.openxmlformats.org/officeDocument/2006/relationships/image" Target="../media/image100.tmp"/><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slideLayout" Target="../slideLayouts/slideLayout18.xml"/><Relationship Id="rId1" Type="http://schemas.openxmlformats.org/officeDocument/2006/relationships/tags" Target="../tags/tag130.xml"/><Relationship Id="rId4" Type="http://schemas.openxmlformats.org/officeDocument/2006/relationships/image" Target="../media/image102.tmp"/></Relationships>
</file>

<file path=ppt/slides/_rels/slide67.xml.rels><?xml version="1.0" encoding="UTF-8" standalone="yes"?>
<Relationships xmlns="http://schemas.openxmlformats.org/package/2006/relationships"><Relationship Id="rId3" Type="http://schemas.openxmlformats.org/officeDocument/2006/relationships/image" Target="../media/image103.tmp"/><Relationship Id="rId2" Type="http://schemas.openxmlformats.org/officeDocument/2006/relationships/slideLayout" Target="../slideLayouts/slideLayout18.xml"/><Relationship Id="rId1" Type="http://schemas.openxmlformats.org/officeDocument/2006/relationships/tags" Target="../tags/tag131.xml"/><Relationship Id="rId4" Type="http://schemas.openxmlformats.org/officeDocument/2006/relationships/image" Target="../media/image97.png"/></Relationships>
</file>

<file path=ppt/slides/_rels/slide68.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tags" Target="../tags/tag134.xml"/><Relationship Id="rId7" Type="http://schemas.openxmlformats.org/officeDocument/2006/relationships/image" Target="../media/image105.png"/><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104.png"/><Relationship Id="rId5" Type="http://schemas.openxmlformats.org/officeDocument/2006/relationships/slideLayout" Target="../slideLayouts/slideLayout18.xml"/><Relationship Id="rId4" Type="http://schemas.openxmlformats.org/officeDocument/2006/relationships/tags" Target="../tags/tag135.xml"/><Relationship Id="rId9" Type="http://schemas.openxmlformats.org/officeDocument/2006/relationships/image" Target="../media/image107.png"/></Relationships>
</file>

<file path=ppt/slides/_rels/slide69.xml.rels><?xml version="1.0" encoding="UTF-8" standalone="yes"?>
<Relationships xmlns="http://schemas.openxmlformats.org/package/2006/relationships"><Relationship Id="rId8" Type="http://schemas.openxmlformats.org/officeDocument/2006/relationships/tags" Target="../tags/tag143.xml"/><Relationship Id="rId13" Type="http://schemas.openxmlformats.org/officeDocument/2006/relationships/image" Target="../media/image107.png"/><Relationship Id="rId3" Type="http://schemas.openxmlformats.org/officeDocument/2006/relationships/tags" Target="../tags/tag138.xml"/><Relationship Id="rId7" Type="http://schemas.openxmlformats.org/officeDocument/2006/relationships/tags" Target="../tags/tag142.xml"/><Relationship Id="rId12" Type="http://schemas.openxmlformats.org/officeDocument/2006/relationships/image" Target="../media/image109.pn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11" Type="http://schemas.openxmlformats.org/officeDocument/2006/relationships/image" Target="../media/image108.png"/><Relationship Id="rId5" Type="http://schemas.openxmlformats.org/officeDocument/2006/relationships/tags" Target="../tags/tag140.xml"/><Relationship Id="rId15" Type="http://schemas.openxmlformats.org/officeDocument/2006/relationships/image" Target="../media/image104.png"/><Relationship Id="rId10" Type="http://schemas.openxmlformats.org/officeDocument/2006/relationships/image" Target="../media/image105.png"/><Relationship Id="rId4" Type="http://schemas.openxmlformats.org/officeDocument/2006/relationships/tags" Target="../tags/tag139.xml"/><Relationship Id="rId9" Type="http://schemas.openxmlformats.org/officeDocument/2006/relationships/slideLayout" Target="../slideLayouts/slideLayout18.xml"/><Relationship Id="rId14" Type="http://schemas.openxmlformats.org/officeDocument/2006/relationships/image" Target="../media/image110.png"/></Relationships>
</file>

<file path=ppt/slides/_rels/slide7.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1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8" Type="http://schemas.openxmlformats.org/officeDocument/2006/relationships/tags" Target="../tags/tag151.xml"/><Relationship Id="rId13" Type="http://schemas.openxmlformats.org/officeDocument/2006/relationships/image" Target="../media/image109.png"/><Relationship Id="rId18" Type="http://schemas.openxmlformats.org/officeDocument/2006/relationships/image" Target="../media/image110.png"/><Relationship Id="rId3" Type="http://schemas.openxmlformats.org/officeDocument/2006/relationships/tags" Target="../tags/tag146.xml"/><Relationship Id="rId7" Type="http://schemas.openxmlformats.org/officeDocument/2006/relationships/tags" Target="../tags/tag150.xml"/><Relationship Id="rId12" Type="http://schemas.openxmlformats.org/officeDocument/2006/relationships/image" Target="../media/image108.png"/><Relationship Id="rId17" Type="http://schemas.openxmlformats.org/officeDocument/2006/relationships/image" Target="../media/image107.png"/><Relationship Id="rId2" Type="http://schemas.openxmlformats.org/officeDocument/2006/relationships/tags" Target="../tags/tag145.xml"/><Relationship Id="rId16" Type="http://schemas.openxmlformats.org/officeDocument/2006/relationships/image" Target="../media/image209.png"/><Relationship Id="rId20" Type="http://schemas.openxmlformats.org/officeDocument/2006/relationships/image" Target="../media/image111.png"/><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image" Target="../media/image105.png"/><Relationship Id="rId5" Type="http://schemas.openxmlformats.org/officeDocument/2006/relationships/tags" Target="../tags/tag148.xml"/><Relationship Id="rId10" Type="http://schemas.openxmlformats.org/officeDocument/2006/relationships/slideLayout" Target="../slideLayouts/slideLayout18.xml"/><Relationship Id="rId19" Type="http://schemas.openxmlformats.org/officeDocument/2006/relationships/image" Target="../media/image104.png"/><Relationship Id="rId4" Type="http://schemas.openxmlformats.org/officeDocument/2006/relationships/tags" Target="../tags/tag147.xml"/><Relationship Id="rId9" Type="http://schemas.openxmlformats.org/officeDocument/2006/relationships/tags" Target="../tags/tag152.xml"/></Relationships>
</file>

<file path=ppt/slides/_rels/slide71.xml.rels><?xml version="1.0" encoding="UTF-8" standalone="yes"?>
<Relationships xmlns="http://schemas.openxmlformats.org/package/2006/relationships"><Relationship Id="rId8" Type="http://schemas.openxmlformats.org/officeDocument/2006/relationships/tags" Target="../tags/tag160.xml"/><Relationship Id="rId13" Type="http://schemas.openxmlformats.org/officeDocument/2006/relationships/image" Target="../media/image107.png"/><Relationship Id="rId3" Type="http://schemas.openxmlformats.org/officeDocument/2006/relationships/tags" Target="../tags/tag155.xml"/><Relationship Id="rId7" Type="http://schemas.openxmlformats.org/officeDocument/2006/relationships/tags" Target="../tags/tag159.xml"/><Relationship Id="rId12" Type="http://schemas.openxmlformats.org/officeDocument/2006/relationships/image" Target="../media/image109.png"/><Relationship Id="rId17" Type="http://schemas.openxmlformats.org/officeDocument/2006/relationships/image" Target="../media/image211.png"/><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tags" Target="../tags/tag158.xml"/><Relationship Id="rId11" Type="http://schemas.openxmlformats.org/officeDocument/2006/relationships/image" Target="../media/image108.png"/><Relationship Id="rId5" Type="http://schemas.openxmlformats.org/officeDocument/2006/relationships/tags" Target="../tags/tag157.xml"/><Relationship Id="rId10" Type="http://schemas.openxmlformats.org/officeDocument/2006/relationships/image" Target="../media/image105.png"/><Relationship Id="rId4" Type="http://schemas.openxmlformats.org/officeDocument/2006/relationships/tags" Target="../tags/tag156.xml"/><Relationship Id="rId9" Type="http://schemas.openxmlformats.org/officeDocument/2006/relationships/slideLayout" Target="../slideLayouts/slideLayout18.xml"/><Relationship Id="rId14" Type="http://schemas.openxmlformats.org/officeDocument/2006/relationships/image" Target="../media/image110.png"/></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62.xml"/><Relationship Id="rId1" Type="http://schemas.openxmlformats.org/officeDocument/2006/relationships/tags" Target="../tags/tag161.xml"/><Relationship Id="rId5" Type="http://schemas.openxmlformats.org/officeDocument/2006/relationships/image" Target="../media/image112.png"/><Relationship Id="rId4" Type="http://schemas.openxmlformats.org/officeDocument/2006/relationships/image" Target="../media/image97.png"/></Relationships>
</file>

<file path=ppt/slides/_rels/slide73.xml.rels><?xml version="1.0" encoding="UTF-8" standalone="yes"?>
<Relationships xmlns="http://schemas.openxmlformats.org/package/2006/relationships"><Relationship Id="rId8" Type="http://schemas.openxmlformats.org/officeDocument/2006/relationships/image" Target="../media/image214.png"/><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5" Type="http://schemas.openxmlformats.org/officeDocument/2006/relationships/image" Target="../media/image113.png"/><Relationship Id="rId10" Type="http://schemas.openxmlformats.org/officeDocument/2006/relationships/image" Target="../media/image115.png"/><Relationship Id="rId4" Type="http://schemas.openxmlformats.org/officeDocument/2006/relationships/slideLayout" Target="../slideLayouts/slideLayout18.xml"/><Relationship Id="rId9" Type="http://schemas.openxmlformats.org/officeDocument/2006/relationships/image" Target="../media/image114.png"/></Relationships>
</file>

<file path=ppt/slides/_rels/slide8.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14.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1760" y="188640"/>
            <a:ext cx="4588619" cy="283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p:nvSpPr>
        <p:spPr>
          <a:xfrm>
            <a:off x="827584" y="335699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p:cNvSpPr/>
          <p:nvPr/>
        </p:nvSpPr>
        <p:spPr>
          <a:xfrm>
            <a:off x="3923928" y="335699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Oval 35"/>
          <p:cNvSpPr/>
          <p:nvPr/>
        </p:nvSpPr>
        <p:spPr>
          <a:xfrm>
            <a:off x="2195736" y="537321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TextBox 32"/>
          <p:cNvSpPr txBox="1"/>
          <p:nvPr/>
        </p:nvSpPr>
        <p:spPr>
          <a:xfrm>
            <a:off x="2267744" y="3212976"/>
            <a:ext cx="5760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U</a:t>
            </a:r>
            <a:r>
              <a:rPr kumimoji="0" lang="en-US" sz="2400" b="1" i="0" u="none" strike="noStrike" kern="1200" cap="none" spc="0" normalizeH="0" baseline="-25000" noProof="0" dirty="0">
                <a:ln>
                  <a:noFill/>
                </a:ln>
                <a:solidFill>
                  <a:prstClr val="black"/>
                </a:solidFill>
                <a:effectLst/>
                <a:uLnTx/>
                <a:uFillTx/>
                <a:latin typeface="Calibri" panose="020F0502020204030204"/>
                <a:ea typeface="+mn-ea"/>
                <a:cs typeface="+mn-cs"/>
              </a:rPr>
              <a:t>R</a:t>
            </a:r>
            <a:endPar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TextBox 37"/>
          <p:cNvSpPr txBox="1"/>
          <p:nvPr/>
        </p:nvSpPr>
        <p:spPr>
          <a:xfrm>
            <a:off x="1331640" y="4293096"/>
            <a:ext cx="5760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U</a:t>
            </a:r>
            <a:r>
              <a:rPr kumimoji="0" lang="en-US" sz="2400" b="1" i="0" u="none" strike="noStrike" kern="1200" cap="none" spc="0" normalizeH="0" baseline="-25000" noProof="0" dirty="0">
                <a:ln>
                  <a:noFill/>
                </a:ln>
                <a:solidFill>
                  <a:prstClr val="black"/>
                </a:solidFill>
                <a:effectLst/>
                <a:uLnTx/>
                <a:uFillTx/>
                <a:latin typeface="Calibri" panose="020F0502020204030204"/>
                <a:ea typeface="+mn-ea"/>
                <a:cs typeface="+mn-cs"/>
              </a:rPr>
              <a:t>0</a:t>
            </a:r>
            <a:endPar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TextBox 38"/>
          <p:cNvSpPr txBox="1"/>
          <p:nvPr/>
        </p:nvSpPr>
        <p:spPr>
          <a:xfrm>
            <a:off x="3059832" y="4335487"/>
            <a:ext cx="43204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U</a:t>
            </a:r>
            <a:endPar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7" name="Straight Connector 36"/>
          <p:cNvCxnSpPr/>
          <p:nvPr/>
        </p:nvCxnSpPr>
        <p:spPr>
          <a:xfrm>
            <a:off x="1115616" y="3789040"/>
            <a:ext cx="288032"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763688" y="4797152"/>
            <a:ext cx="432048"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259632" y="3501008"/>
            <a:ext cx="10081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699792" y="3501008"/>
            <a:ext cx="11521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3347864" y="3674641"/>
            <a:ext cx="576064" cy="762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2555776" y="4725144"/>
            <a:ext cx="57606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67544" y="3275692"/>
            <a:ext cx="3600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A</a:t>
            </a:r>
            <a:endParaRPr kumimoji="0" lang="sk-SK"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63" name="TextBox 62"/>
          <p:cNvSpPr txBox="1"/>
          <p:nvPr/>
        </p:nvSpPr>
        <p:spPr>
          <a:xfrm>
            <a:off x="4283968" y="3356992"/>
            <a:ext cx="3600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B</a:t>
            </a:r>
            <a:endParaRPr kumimoji="0" lang="sk-SK"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64" name="TextBox 63"/>
          <p:cNvSpPr txBox="1"/>
          <p:nvPr/>
        </p:nvSpPr>
        <p:spPr>
          <a:xfrm>
            <a:off x="2740633" y="5517232"/>
            <a:ext cx="3600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C</a:t>
            </a:r>
            <a:endParaRPr kumimoji="0" lang="sk-SK"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pic>
        <p:nvPicPr>
          <p:cNvPr id="61" name="Picture 60"/>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5512881" y="3284984"/>
            <a:ext cx="2816801" cy="287273"/>
          </a:xfrm>
          <a:prstGeom prst="rect">
            <a:avLst/>
          </a:prstGeom>
        </p:spPr>
      </p:pic>
      <p:pic>
        <p:nvPicPr>
          <p:cNvPr id="62" name="Picture 61"/>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5508104" y="3789040"/>
            <a:ext cx="2102072" cy="312134"/>
          </a:xfrm>
          <a:prstGeom prst="rect">
            <a:avLst/>
          </a:prstGeom>
        </p:spPr>
      </p:pic>
      <p:pic>
        <p:nvPicPr>
          <p:cNvPr id="2048" name="Picture 2047"/>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5525705" y="4365104"/>
            <a:ext cx="1422559" cy="314897"/>
          </a:xfrm>
          <a:prstGeom prst="rect">
            <a:avLst/>
          </a:prstGeom>
        </p:spPr>
      </p:pic>
      <p:pic>
        <p:nvPicPr>
          <p:cNvPr id="2051" name="Picture 2050"/>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5505216" y="4869160"/>
            <a:ext cx="2163128" cy="325755"/>
          </a:xfrm>
          <a:prstGeom prst="rect">
            <a:avLst/>
          </a:prstGeom>
        </p:spPr>
      </p:pic>
      <p:pic>
        <p:nvPicPr>
          <p:cNvPr id="2052" name="Picture 2051"/>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5491619" y="5373216"/>
            <a:ext cx="1508760" cy="342900"/>
          </a:xfrm>
          <a:prstGeom prst="rect">
            <a:avLst/>
          </a:prstGeom>
        </p:spPr>
      </p:pic>
      <p:pic>
        <p:nvPicPr>
          <p:cNvPr id="2054" name="Picture 2053"/>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5525706" y="5886564"/>
            <a:ext cx="3186113" cy="780098"/>
          </a:xfrm>
          <a:prstGeom prst="rect">
            <a:avLst/>
          </a:prstGeom>
          <a:ln w="28575">
            <a:solidFill>
              <a:srgbClr val="FF0000"/>
            </a:solidFill>
          </a:ln>
        </p:spPr>
      </p:pic>
    </p:spTree>
    <p:extLst>
      <p:ext uri="{BB962C8B-B14F-4D97-AF65-F5344CB8AC3E}">
        <p14:creationId xmlns:p14="http://schemas.microsoft.com/office/powerpoint/2010/main" val="787991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862" y="174327"/>
            <a:ext cx="6062619" cy="4694833"/>
          </a:xfrm>
          <a:prstGeom prst="rect">
            <a:avLst/>
          </a:prstGeom>
        </p:spPr>
      </p:pic>
      <p:sp>
        <p:nvSpPr>
          <p:cNvPr id="3" name="Oval 2"/>
          <p:cNvSpPr/>
          <p:nvPr/>
        </p:nvSpPr>
        <p:spPr>
          <a:xfrm>
            <a:off x="2123728" y="4365104"/>
            <a:ext cx="171588" cy="186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 name="TextBox 4"/>
          <p:cNvSpPr txBox="1"/>
          <p:nvPr/>
        </p:nvSpPr>
        <p:spPr>
          <a:xfrm>
            <a:off x="467544" y="5229200"/>
            <a:ext cx="8496944" cy="461665"/>
          </a:xfrm>
          <a:prstGeom prst="rect">
            <a:avLst/>
          </a:prstGeom>
          <a:noFill/>
        </p:spPr>
        <p:txBody>
          <a:bodyPr wrap="square" rtlCol="0">
            <a:spAutoFit/>
          </a:bodyPr>
          <a:lstStyle/>
          <a:p>
            <a:r>
              <a:rPr lang="sk-SK" sz="2400" b="1" dirty="0"/>
              <a:t>Počiatočný stav: </a:t>
            </a:r>
            <a:r>
              <a:rPr lang="en-US" sz="2400" b="1" dirty="0"/>
              <a:t>t=0; Q(0)=0</a:t>
            </a:r>
            <a:endParaRPr lang="sk-SK" sz="2400" b="1" dirty="0"/>
          </a:p>
        </p:txBody>
      </p:sp>
      <p:sp>
        <p:nvSpPr>
          <p:cNvPr id="6" name="Oval 5"/>
          <p:cNvSpPr/>
          <p:nvPr/>
        </p:nvSpPr>
        <p:spPr>
          <a:xfrm>
            <a:off x="8676456" y="260648"/>
            <a:ext cx="369332" cy="3693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10</a:t>
            </a:fld>
            <a:endParaRPr lang="sk-SK"/>
          </a:p>
        </p:txBody>
      </p:sp>
    </p:spTree>
    <p:extLst>
      <p:ext uri="{BB962C8B-B14F-4D97-AF65-F5344CB8AC3E}">
        <p14:creationId xmlns:p14="http://schemas.microsoft.com/office/powerpoint/2010/main" val="3535790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9600" y="172800"/>
            <a:ext cx="6045327" cy="4681442"/>
          </a:xfrm>
          <a:prstGeom prst="rect">
            <a:avLst/>
          </a:prstGeom>
        </p:spPr>
      </p:pic>
      <p:pic>
        <p:nvPicPr>
          <p:cNvPr id="3" name="Picture 2"/>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224028" y="5661248"/>
            <a:ext cx="5937885" cy="814388"/>
          </a:xfrm>
          <a:prstGeom prst="rect">
            <a:avLst/>
          </a:prstGeom>
        </p:spPr>
      </p:pic>
      <p:cxnSp>
        <p:nvCxnSpPr>
          <p:cNvPr id="5" name="Straight Arrow Connector 4"/>
          <p:cNvCxnSpPr/>
          <p:nvPr/>
        </p:nvCxnSpPr>
        <p:spPr>
          <a:xfrm>
            <a:off x="2195736" y="4437112"/>
            <a:ext cx="28803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483768" y="3717032"/>
            <a:ext cx="0" cy="7200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173337" y="5313629"/>
            <a:ext cx="3261590" cy="1509626"/>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 name="Oval 8"/>
          <p:cNvSpPr>
            <a:spLocks noChangeAspect="1"/>
          </p:cNvSpPr>
          <p:nvPr/>
        </p:nvSpPr>
        <p:spPr>
          <a:xfrm>
            <a:off x="2195738" y="5932790"/>
            <a:ext cx="418364" cy="3765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 name="Oval 9"/>
          <p:cNvSpPr/>
          <p:nvPr/>
        </p:nvSpPr>
        <p:spPr>
          <a:xfrm>
            <a:off x="8676456" y="260648"/>
            <a:ext cx="369332" cy="3693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11</a:t>
            </a:fld>
            <a:endParaRPr lang="sk-SK"/>
          </a:p>
        </p:txBody>
      </p:sp>
    </p:spTree>
    <p:extLst>
      <p:ext uri="{BB962C8B-B14F-4D97-AF65-F5344CB8AC3E}">
        <p14:creationId xmlns:p14="http://schemas.microsoft.com/office/powerpoint/2010/main" val="2046654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9600" y="172800"/>
            <a:ext cx="6045327" cy="4681442"/>
          </a:xfrm>
          <a:prstGeom prst="rect">
            <a:avLst/>
          </a:prstGeom>
        </p:spPr>
      </p:pic>
      <p:pic>
        <p:nvPicPr>
          <p:cNvPr id="3" name="Picture 2"/>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224028" y="5661248"/>
            <a:ext cx="5937885" cy="814388"/>
          </a:xfrm>
          <a:prstGeom prst="rect">
            <a:avLst/>
          </a:prstGeom>
        </p:spPr>
      </p:pic>
      <p:cxnSp>
        <p:nvCxnSpPr>
          <p:cNvPr id="4" name="Straight Arrow Connector 3"/>
          <p:cNvCxnSpPr/>
          <p:nvPr/>
        </p:nvCxnSpPr>
        <p:spPr>
          <a:xfrm>
            <a:off x="2483768" y="3717032"/>
            <a:ext cx="28803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2771800" y="3140968"/>
            <a:ext cx="0" cy="5760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173337" y="5313629"/>
            <a:ext cx="3261590" cy="1509626"/>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 name="Oval 8"/>
          <p:cNvSpPr>
            <a:spLocks noChangeAspect="1"/>
          </p:cNvSpPr>
          <p:nvPr/>
        </p:nvSpPr>
        <p:spPr>
          <a:xfrm>
            <a:off x="2195738" y="5932790"/>
            <a:ext cx="418364" cy="3765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 name="Oval 9"/>
          <p:cNvSpPr/>
          <p:nvPr/>
        </p:nvSpPr>
        <p:spPr>
          <a:xfrm>
            <a:off x="8676456" y="260648"/>
            <a:ext cx="369332" cy="3693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12</a:t>
            </a:fld>
            <a:endParaRPr lang="sk-SK"/>
          </a:p>
        </p:txBody>
      </p:sp>
    </p:spTree>
    <p:extLst>
      <p:ext uri="{BB962C8B-B14F-4D97-AF65-F5344CB8AC3E}">
        <p14:creationId xmlns:p14="http://schemas.microsoft.com/office/powerpoint/2010/main" val="2098558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9600" y="172800"/>
            <a:ext cx="6045327" cy="4681442"/>
          </a:xfrm>
          <a:prstGeom prst="rect">
            <a:avLst/>
          </a:prstGeom>
        </p:spPr>
      </p:pic>
      <p:pic>
        <p:nvPicPr>
          <p:cNvPr id="3" name="Picture 2"/>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224028" y="5661248"/>
            <a:ext cx="5937885" cy="814388"/>
          </a:xfrm>
          <a:prstGeom prst="rect">
            <a:avLst/>
          </a:prstGeom>
        </p:spPr>
      </p:pic>
      <p:cxnSp>
        <p:nvCxnSpPr>
          <p:cNvPr id="4" name="Straight Arrow Connector 3"/>
          <p:cNvCxnSpPr/>
          <p:nvPr/>
        </p:nvCxnSpPr>
        <p:spPr>
          <a:xfrm>
            <a:off x="2699792" y="3140968"/>
            <a:ext cx="28803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2987824" y="2708920"/>
            <a:ext cx="0"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173337" y="5313629"/>
            <a:ext cx="3261590" cy="1509626"/>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 name="Oval 10"/>
          <p:cNvSpPr>
            <a:spLocks noChangeAspect="1"/>
          </p:cNvSpPr>
          <p:nvPr/>
        </p:nvSpPr>
        <p:spPr>
          <a:xfrm>
            <a:off x="2195738" y="5932790"/>
            <a:ext cx="418364" cy="3765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 name="Oval 7"/>
          <p:cNvSpPr/>
          <p:nvPr/>
        </p:nvSpPr>
        <p:spPr>
          <a:xfrm>
            <a:off x="8676456" y="260648"/>
            <a:ext cx="369332" cy="3693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13</a:t>
            </a:fld>
            <a:endParaRPr lang="sk-SK"/>
          </a:p>
        </p:txBody>
      </p:sp>
    </p:spTree>
    <p:extLst>
      <p:ext uri="{BB962C8B-B14F-4D97-AF65-F5344CB8AC3E}">
        <p14:creationId xmlns:p14="http://schemas.microsoft.com/office/powerpoint/2010/main" val="3413607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600" y="172800"/>
            <a:ext cx="6045327" cy="4681442"/>
          </a:xfrm>
          <a:prstGeom prst="rect">
            <a:avLst/>
          </a:prstGeom>
        </p:spPr>
      </p:pic>
      <p:sp>
        <p:nvSpPr>
          <p:cNvPr id="3" name="Oval 2"/>
          <p:cNvSpPr/>
          <p:nvPr/>
        </p:nvSpPr>
        <p:spPr>
          <a:xfrm>
            <a:off x="8676456" y="260648"/>
            <a:ext cx="369332" cy="3693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14</a:t>
            </a:fld>
            <a:endParaRPr lang="sk-SK"/>
          </a:p>
        </p:txBody>
      </p:sp>
    </p:spTree>
    <p:extLst>
      <p:ext uri="{BB962C8B-B14F-4D97-AF65-F5344CB8AC3E}">
        <p14:creationId xmlns:p14="http://schemas.microsoft.com/office/powerpoint/2010/main" val="1468009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157287" y="-99392"/>
            <a:ext cx="6827837" cy="5117976"/>
            <a:chOff x="1157287" y="-99392"/>
            <a:chExt cx="6827837" cy="5117976"/>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600" y="172800"/>
              <a:ext cx="6045327" cy="4681442"/>
            </a:xfrm>
            <a:prstGeom prst="rect">
              <a:avLst/>
            </a:prstGeom>
          </p:spPr>
        </p:pic>
        <p:pic>
          <p:nvPicPr>
            <p:cNvPr id="6147"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57287" y="-99392"/>
              <a:ext cx="6827837" cy="5117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Slide Number Placeholder 2"/>
          <p:cNvSpPr>
            <a:spLocks noGrp="1"/>
          </p:cNvSpPr>
          <p:nvPr>
            <p:ph type="sldNum" sz="quarter" idx="12"/>
          </p:nvPr>
        </p:nvSpPr>
        <p:spPr/>
        <p:txBody>
          <a:bodyPr/>
          <a:lstStyle/>
          <a:p>
            <a:fld id="{1BCE0CA2-1A48-4B23-8A77-1A9F640E54E6}" type="slidenum">
              <a:rPr lang="sk-SK" smtClean="0"/>
              <a:t>15</a:t>
            </a:fld>
            <a:endParaRPr lang="sk-SK"/>
          </a:p>
        </p:txBody>
      </p:sp>
    </p:spTree>
    <p:extLst>
      <p:ext uri="{BB962C8B-B14F-4D97-AF65-F5344CB8AC3E}">
        <p14:creationId xmlns:p14="http://schemas.microsoft.com/office/powerpoint/2010/main" val="3208473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9862" y="174327"/>
            <a:ext cx="6062619" cy="4694833"/>
          </a:xfrm>
          <a:prstGeom prst="rect">
            <a:avLst/>
          </a:prstGeom>
          <a:ln>
            <a:solidFill>
              <a:schemeClr val="tx1"/>
            </a:solidFill>
          </a:ln>
        </p:spPr>
      </p:pic>
      <p:sp>
        <p:nvSpPr>
          <p:cNvPr id="3" name="Oval 2"/>
          <p:cNvSpPr/>
          <p:nvPr/>
        </p:nvSpPr>
        <p:spPr>
          <a:xfrm>
            <a:off x="2123728" y="4365104"/>
            <a:ext cx="171588" cy="186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 name="TextBox 4"/>
          <p:cNvSpPr txBox="1"/>
          <p:nvPr/>
        </p:nvSpPr>
        <p:spPr>
          <a:xfrm>
            <a:off x="467544" y="5229200"/>
            <a:ext cx="8496944" cy="461665"/>
          </a:xfrm>
          <a:prstGeom prst="rect">
            <a:avLst/>
          </a:prstGeom>
          <a:noFill/>
        </p:spPr>
        <p:txBody>
          <a:bodyPr wrap="square" rtlCol="0">
            <a:spAutoFit/>
          </a:bodyPr>
          <a:lstStyle/>
          <a:p>
            <a:r>
              <a:rPr lang="sk-SK" sz="2400" b="1" dirty="0"/>
              <a:t>Počiatočný stav: </a:t>
            </a:r>
            <a:r>
              <a:rPr lang="en-US" sz="2400" b="1" dirty="0"/>
              <a:t>t=0; Q(0)=0</a:t>
            </a:r>
            <a:endParaRPr lang="sk-SK" sz="2400" b="1" dirty="0"/>
          </a:p>
        </p:txBody>
      </p:sp>
      <p:pic>
        <p:nvPicPr>
          <p:cNvPr id="6" name="Picture 5"/>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611560" y="5642687"/>
            <a:ext cx="5250264" cy="720080"/>
          </a:xfrm>
          <a:prstGeom prst="rect">
            <a:avLst/>
          </a:prstGeom>
        </p:spPr>
      </p:pic>
      <p:sp>
        <p:nvSpPr>
          <p:cNvPr id="4" name="TextBox 3"/>
          <p:cNvSpPr txBox="1"/>
          <p:nvPr/>
        </p:nvSpPr>
        <p:spPr>
          <a:xfrm>
            <a:off x="2295316" y="404664"/>
            <a:ext cx="5589052" cy="523220"/>
          </a:xfrm>
          <a:prstGeom prst="rect">
            <a:avLst/>
          </a:prstGeom>
          <a:noFill/>
        </p:spPr>
        <p:txBody>
          <a:bodyPr wrap="square" rtlCol="0">
            <a:spAutoFit/>
          </a:bodyPr>
          <a:lstStyle/>
          <a:p>
            <a:pPr algn="ctr"/>
            <a:r>
              <a:rPr lang="en-US" sz="2800" b="1" dirty="0"/>
              <a:t>Zadan</a:t>
            </a:r>
            <a:r>
              <a:rPr lang="sk-SK" sz="2800" b="1" dirty="0"/>
              <a:t>é</a:t>
            </a:r>
          </a:p>
        </p:txBody>
      </p:sp>
      <p:sp>
        <p:nvSpPr>
          <p:cNvPr id="8" name="Oval 7"/>
          <p:cNvSpPr/>
          <p:nvPr/>
        </p:nvSpPr>
        <p:spPr>
          <a:xfrm>
            <a:off x="8676456" y="260648"/>
            <a:ext cx="369332" cy="3693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16</a:t>
            </a:fld>
            <a:endParaRPr lang="sk-SK"/>
          </a:p>
        </p:txBody>
      </p:sp>
    </p:spTree>
    <p:extLst>
      <p:ext uri="{BB962C8B-B14F-4D97-AF65-F5344CB8AC3E}">
        <p14:creationId xmlns:p14="http://schemas.microsoft.com/office/powerpoint/2010/main" val="2309417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72799"/>
            <a:ext cx="6281863" cy="490770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55576" y="5517232"/>
            <a:ext cx="7416824" cy="461665"/>
          </a:xfrm>
          <a:prstGeom prst="rect">
            <a:avLst/>
          </a:prstGeom>
          <a:noFill/>
        </p:spPr>
        <p:txBody>
          <a:bodyPr wrap="square" rtlCol="0">
            <a:spAutoFit/>
          </a:bodyPr>
          <a:lstStyle/>
          <a:p>
            <a:r>
              <a:rPr lang="en-US" sz="2400" b="1" dirty="0"/>
              <a:t>V</a:t>
            </a:r>
            <a:r>
              <a:rPr lang="sk-SK" sz="2400" b="1" dirty="0"/>
              <a:t>ýsledok: krivka (funkcia)      Q(t) </a:t>
            </a:r>
          </a:p>
        </p:txBody>
      </p:sp>
      <p:sp>
        <p:nvSpPr>
          <p:cNvPr id="3" name="Slide Number Placeholder 2"/>
          <p:cNvSpPr>
            <a:spLocks noGrp="1"/>
          </p:cNvSpPr>
          <p:nvPr>
            <p:ph type="sldNum" sz="quarter" idx="12"/>
          </p:nvPr>
        </p:nvSpPr>
        <p:spPr/>
        <p:txBody>
          <a:bodyPr/>
          <a:lstStyle/>
          <a:p>
            <a:fld id="{1BCE0CA2-1A48-4B23-8A77-1A9F640E54E6}" type="slidenum">
              <a:rPr lang="sk-SK" smtClean="0"/>
              <a:t>17</a:t>
            </a:fld>
            <a:endParaRPr lang="sk-SK"/>
          </a:p>
        </p:txBody>
      </p:sp>
    </p:spTree>
    <p:extLst>
      <p:ext uri="{BB962C8B-B14F-4D97-AF65-F5344CB8AC3E}">
        <p14:creationId xmlns:p14="http://schemas.microsoft.com/office/powerpoint/2010/main" val="4208173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764704"/>
            <a:ext cx="6480720" cy="707886"/>
          </a:xfrm>
          <a:prstGeom prst="rect">
            <a:avLst/>
          </a:prstGeom>
          <a:noFill/>
        </p:spPr>
        <p:txBody>
          <a:bodyPr wrap="square" rtlCol="0">
            <a:spAutoFit/>
          </a:bodyPr>
          <a:lstStyle/>
          <a:p>
            <a:pPr algn="ctr"/>
            <a:r>
              <a:rPr lang="sk-SK" sz="4000" b="1" dirty="0"/>
              <a:t>Stav a jeho časový vývoj</a:t>
            </a:r>
          </a:p>
        </p:txBody>
      </p:sp>
      <p:sp>
        <p:nvSpPr>
          <p:cNvPr id="4" name="TextBox 3"/>
          <p:cNvSpPr txBox="1"/>
          <p:nvPr/>
        </p:nvSpPr>
        <p:spPr>
          <a:xfrm>
            <a:off x="971600" y="1988840"/>
            <a:ext cx="7272808" cy="3231654"/>
          </a:xfrm>
          <a:prstGeom prst="rect">
            <a:avLst/>
          </a:prstGeom>
          <a:noFill/>
        </p:spPr>
        <p:txBody>
          <a:bodyPr wrap="square" rtlCol="0">
            <a:spAutoFit/>
          </a:bodyPr>
          <a:lstStyle/>
          <a:p>
            <a:r>
              <a:rPr lang="sk-SK" sz="2400" b="1" dirty="0"/>
              <a:t>Poznanie našej (západnej) civilizácie</a:t>
            </a:r>
            <a:r>
              <a:rPr lang="sk-SK" dirty="0"/>
              <a:t>:</a:t>
            </a:r>
          </a:p>
          <a:p>
            <a:endParaRPr lang="sk-SK" dirty="0"/>
          </a:p>
          <a:p>
            <a:pPr marL="285750" indent="-285750">
              <a:buFont typeface="Arial" pitchFamily="34" charset="0"/>
              <a:buChar char="•"/>
            </a:pPr>
            <a:r>
              <a:rPr lang="sk-SK" dirty="0"/>
              <a:t>okamih (</a:t>
            </a:r>
            <a:r>
              <a:rPr lang="sk-SK" b="1" dirty="0"/>
              <a:t>stav systému</a:t>
            </a:r>
            <a:r>
              <a:rPr lang="sk-SK" dirty="0"/>
              <a:t>) možno zaznamenať a na základe záznamu ho zrekonštruovať</a:t>
            </a:r>
          </a:p>
          <a:p>
            <a:pPr marL="285750" indent="-285750">
              <a:buFont typeface="Arial" pitchFamily="34" charset="0"/>
              <a:buChar char="•"/>
            </a:pPr>
            <a:r>
              <a:rPr lang="sk-SK" dirty="0"/>
              <a:t>časový vývoj systému je časová postupnosť stavov (okamihov)</a:t>
            </a:r>
          </a:p>
          <a:p>
            <a:pPr marL="285750" indent="-285750">
              <a:buFont typeface="Arial" pitchFamily="34" charset="0"/>
              <a:buChar char="•"/>
            </a:pPr>
            <a:r>
              <a:rPr lang="sk-SK" dirty="0"/>
              <a:t>časový vývoj systému je možné </a:t>
            </a:r>
            <a:r>
              <a:rPr lang="sk-SK" b="1" dirty="0"/>
              <a:t>predpovedať</a:t>
            </a:r>
            <a:r>
              <a:rPr lang="sk-SK" dirty="0"/>
              <a:t>, vychádzajúc zo znalosti počiatočného stavu. </a:t>
            </a:r>
          </a:p>
          <a:p>
            <a:pPr marL="285750" indent="-285750">
              <a:buFont typeface="Arial" pitchFamily="34" charset="0"/>
              <a:buChar char="•"/>
            </a:pPr>
            <a:r>
              <a:rPr lang="sk-SK" b="1" dirty="0">
                <a:solidFill>
                  <a:srgbClr val="FF0000"/>
                </a:solidFill>
              </a:rPr>
              <a:t>Technológiou predpovede budúcnosti sú matematické pohybové rovnice. Časový vývoj hľadáme ako riešenie pohybových rovníc, ktoré spĺňa počiatočnú podmienku (stav na začiatku je známy počiatočný stav)</a:t>
            </a:r>
          </a:p>
        </p:txBody>
      </p:sp>
      <p:sp>
        <p:nvSpPr>
          <p:cNvPr id="5" name="TextBox 4"/>
          <p:cNvSpPr txBox="1"/>
          <p:nvPr/>
        </p:nvSpPr>
        <p:spPr>
          <a:xfrm>
            <a:off x="107504" y="260648"/>
            <a:ext cx="2376264" cy="369332"/>
          </a:xfrm>
          <a:prstGeom prst="rect">
            <a:avLst/>
          </a:prstGeom>
          <a:noFill/>
        </p:spPr>
        <p:txBody>
          <a:bodyPr wrap="square" rtlCol="0">
            <a:spAutoFit/>
          </a:bodyPr>
          <a:lstStyle/>
          <a:p>
            <a:r>
              <a:rPr lang="sk-SK" b="1" dirty="0">
                <a:solidFill>
                  <a:srgbClr val="FF0000"/>
                </a:solidFill>
              </a:rPr>
              <a:t>Pripomeňme si:</a:t>
            </a:r>
          </a:p>
        </p:txBody>
      </p:sp>
      <p:sp>
        <p:nvSpPr>
          <p:cNvPr id="6" name="Slide Number Placeholder 5"/>
          <p:cNvSpPr>
            <a:spLocks noGrp="1"/>
          </p:cNvSpPr>
          <p:nvPr>
            <p:ph type="sldNum" sz="quarter" idx="12"/>
          </p:nvPr>
        </p:nvSpPr>
        <p:spPr/>
        <p:txBody>
          <a:bodyPr/>
          <a:lstStyle/>
          <a:p>
            <a:fld id="{1BCE0CA2-1A48-4B23-8A77-1A9F640E54E6}" type="slidenum">
              <a:rPr lang="sk-SK" smtClean="0"/>
              <a:t>18</a:t>
            </a:fld>
            <a:endParaRPr lang="sk-SK"/>
          </a:p>
        </p:txBody>
      </p:sp>
    </p:spTree>
    <p:extLst>
      <p:ext uri="{BB962C8B-B14F-4D97-AF65-F5344CB8AC3E}">
        <p14:creationId xmlns:p14="http://schemas.microsoft.com/office/powerpoint/2010/main" val="1106615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835696" y="1341715"/>
            <a:ext cx="5250264" cy="720080"/>
          </a:xfrm>
          <a:prstGeom prst="rect">
            <a:avLst/>
          </a:prstGeom>
        </p:spPr>
      </p:pic>
      <p:sp>
        <p:nvSpPr>
          <p:cNvPr id="3" name="TextBox 2"/>
          <p:cNvSpPr txBox="1"/>
          <p:nvPr/>
        </p:nvSpPr>
        <p:spPr>
          <a:xfrm>
            <a:off x="827584" y="476672"/>
            <a:ext cx="7416824" cy="461665"/>
          </a:xfrm>
          <a:prstGeom prst="rect">
            <a:avLst/>
          </a:prstGeom>
          <a:noFill/>
        </p:spPr>
        <p:txBody>
          <a:bodyPr wrap="square" rtlCol="0">
            <a:spAutoFit/>
          </a:bodyPr>
          <a:lstStyle/>
          <a:p>
            <a:pPr algn="ctr"/>
            <a:r>
              <a:rPr lang="sk-SK" sz="2400" b="1" dirty="0"/>
              <a:t>Postup na približnú konštrukciu riešenia:</a:t>
            </a:r>
          </a:p>
        </p:txBody>
      </p:sp>
      <p:sp>
        <p:nvSpPr>
          <p:cNvPr id="4" name="TextBox 3"/>
          <p:cNvSpPr txBox="1"/>
          <p:nvPr/>
        </p:nvSpPr>
        <p:spPr>
          <a:xfrm>
            <a:off x="827584" y="2420888"/>
            <a:ext cx="7416824" cy="461665"/>
          </a:xfrm>
          <a:prstGeom prst="rect">
            <a:avLst/>
          </a:prstGeom>
          <a:noFill/>
        </p:spPr>
        <p:txBody>
          <a:bodyPr wrap="square" rtlCol="0">
            <a:spAutoFit/>
          </a:bodyPr>
          <a:lstStyle/>
          <a:p>
            <a:pPr algn="ctr"/>
            <a:r>
              <a:rPr lang="sk-SK" sz="2400" b="1" dirty="0"/>
              <a:t>Čo za rovnicu to vlastne riešime</a:t>
            </a:r>
          </a:p>
        </p:txBody>
      </p:sp>
      <p:pic>
        <p:nvPicPr>
          <p:cNvPr id="5" name="Picture 4"/>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758749" y="3501008"/>
            <a:ext cx="5637848" cy="814388"/>
          </a:xfrm>
          <a:prstGeom prst="rect">
            <a:avLst/>
          </a:prstGeom>
        </p:spPr>
      </p:pic>
      <p:pic>
        <p:nvPicPr>
          <p:cNvPr id="6" name="Picture 5"/>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2873174" y="4941168"/>
            <a:ext cx="3408998" cy="814388"/>
          </a:xfrm>
          <a:prstGeom prst="rect">
            <a:avLst/>
          </a:prstGeom>
        </p:spPr>
      </p:pic>
      <p:sp>
        <p:nvSpPr>
          <p:cNvPr id="7" name="Rectangle 6"/>
          <p:cNvSpPr/>
          <p:nvPr/>
        </p:nvSpPr>
        <p:spPr>
          <a:xfrm>
            <a:off x="2555776" y="4581128"/>
            <a:ext cx="4104456" cy="172819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 name="Slide Number Placeholder 8"/>
          <p:cNvSpPr>
            <a:spLocks noGrp="1"/>
          </p:cNvSpPr>
          <p:nvPr>
            <p:ph type="sldNum" sz="quarter" idx="12"/>
          </p:nvPr>
        </p:nvSpPr>
        <p:spPr/>
        <p:txBody>
          <a:bodyPr/>
          <a:lstStyle/>
          <a:p>
            <a:fld id="{1BCE0CA2-1A48-4B23-8A77-1A9F640E54E6}" type="slidenum">
              <a:rPr lang="sk-SK" smtClean="0"/>
              <a:t>19</a:t>
            </a:fld>
            <a:endParaRPr lang="sk-SK"/>
          </a:p>
        </p:txBody>
      </p:sp>
    </p:spTree>
    <p:extLst>
      <p:ext uri="{BB962C8B-B14F-4D97-AF65-F5344CB8AC3E}">
        <p14:creationId xmlns:p14="http://schemas.microsoft.com/office/powerpoint/2010/main" val="1192596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594835"/>
            <a:ext cx="4482257" cy="180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052572" y="2850948"/>
            <a:ext cx="3186113" cy="780098"/>
          </a:xfrm>
          <a:prstGeom prst="rect">
            <a:avLst/>
          </a:prstGeom>
        </p:spPr>
      </p:pic>
      <p:pic>
        <p:nvPicPr>
          <p:cNvPr id="3" name="Picture 2"/>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060273" y="4003076"/>
            <a:ext cx="3277553" cy="794385"/>
          </a:xfrm>
          <a:prstGeom prst="rect">
            <a:avLst/>
          </a:prstGeom>
        </p:spPr>
      </p:pic>
      <p:pic>
        <p:nvPicPr>
          <p:cNvPr id="7" name="Picture 6"/>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6337826" y="1125030"/>
            <a:ext cx="1134428" cy="794385"/>
          </a:xfrm>
          <a:prstGeom prst="rect">
            <a:avLst/>
          </a:prstGeom>
        </p:spPr>
      </p:pic>
      <p:cxnSp>
        <p:nvCxnSpPr>
          <p:cNvPr id="9" name="Straight Connector 8"/>
          <p:cNvCxnSpPr/>
          <p:nvPr/>
        </p:nvCxnSpPr>
        <p:spPr>
          <a:xfrm>
            <a:off x="395536" y="2636912"/>
            <a:ext cx="81369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610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568" y="594835"/>
            <a:ext cx="4482257" cy="180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419872" y="3068960"/>
            <a:ext cx="2107406" cy="650081"/>
          </a:xfrm>
          <a:prstGeom prst="rect">
            <a:avLst/>
          </a:prstGeom>
        </p:spPr>
      </p:pic>
      <p:pic>
        <p:nvPicPr>
          <p:cNvPr id="6" name="Picture 5"/>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414120" y="4077072"/>
            <a:ext cx="2181225" cy="661988"/>
          </a:xfrm>
          <a:prstGeom prst="rect">
            <a:avLst/>
          </a:prstGeom>
        </p:spPr>
      </p:pic>
      <p:pic>
        <p:nvPicPr>
          <p:cNvPr id="7" name="Picture 6"/>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6337826" y="1125030"/>
            <a:ext cx="1134428" cy="794385"/>
          </a:xfrm>
          <a:prstGeom prst="rect">
            <a:avLst/>
          </a:prstGeom>
        </p:spPr>
      </p:pic>
      <p:cxnSp>
        <p:nvCxnSpPr>
          <p:cNvPr id="9" name="Straight Connector 8"/>
          <p:cNvCxnSpPr/>
          <p:nvPr/>
        </p:nvCxnSpPr>
        <p:spPr>
          <a:xfrm>
            <a:off x="395536" y="2636912"/>
            <a:ext cx="81369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419872" y="4941168"/>
            <a:ext cx="1031081" cy="657225"/>
          </a:xfrm>
          <a:prstGeom prst="rect">
            <a:avLst/>
          </a:prstGeom>
        </p:spPr>
      </p:pic>
      <p:pic>
        <p:nvPicPr>
          <p:cNvPr id="10" name="Picture 9"/>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3131840" y="5782996"/>
            <a:ext cx="2478881" cy="661988"/>
          </a:xfrm>
          <a:prstGeom prst="rect">
            <a:avLst/>
          </a:prstGeom>
        </p:spPr>
      </p:pic>
      <p:sp>
        <p:nvSpPr>
          <p:cNvPr id="11" name="Rectangle 10"/>
          <p:cNvSpPr/>
          <p:nvPr/>
        </p:nvSpPr>
        <p:spPr>
          <a:xfrm>
            <a:off x="2924696" y="5670401"/>
            <a:ext cx="2871440" cy="99895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 name="Slide Number Placeholder 2"/>
          <p:cNvSpPr>
            <a:spLocks noGrp="1"/>
          </p:cNvSpPr>
          <p:nvPr>
            <p:ph type="sldNum" sz="quarter" idx="12"/>
          </p:nvPr>
        </p:nvSpPr>
        <p:spPr/>
        <p:txBody>
          <a:bodyPr/>
          <a:lstStyle/>
          <a:p>
            <a:fld id="{1BCE0CA2-1A48-4B23-8A77-1A9F640E54E6}" type="slidenum">
              <a:rPr lang="sk-SK" smtClean="0"/>
              <a:t>20</a:t>
            </a:fld>
            <a:endParaRPr lang="sk-SK"/>
          </a:p>
        </p:txBody>
      </p:sp>
    </p:spTree>
    <p:extLst>
      <p:ext uri="{BB962C8B-B14F-4D97-AF65-F5344CB8AC3E}">
        <p14:creationId xmlns:p14="http://schemas.microsoft.com/office/powerpoint/2010/main" val="4199075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260648"/>
            <a:ext cx="6840760" cy="2677656"/>
          </a:xfrm>
          <a:prstGeom prst="rect">
            <a:avLst/>
          </a:prstGeom>
          <a:noFill/>
        </p:spPr>
        <p:txBody>
          <a:bodyPr wrap="square" rtlCol="0">
            <a:spAutoFit/>
          </a:bodyPr>
          <a:lstStyle/>
          <a:p>
            <a:pPr algn="ctr"/>
            <a:r>
              <a:rPr lang="sk-SK" sz="2800" b="1" dirty="0"/>
              <a:t>Chceme predpovedať budúcnosť</a:t>
            </a:r>
          </a:p>
          <a:p>
            <a:pPr algn="ctr"/>
            <a:r>
              <a:rPr lang="sk-SK" sz="2800" b="1" dirty="0"/>
              <a:t>Akú matematickú úlohu to riešime?</a:t>
            </a:r>
          </a:p>
          <a:p>
            <a:pPr algn="ctr"/>
            <a:endParaRPr lang="sk-SK" sz="2800" b="1" dirty="0"/>
          </a:p>
          <a:p>
            <a:pPr algn="ctr"/>
            <a:r>
              <a:rPr lang="sk-SK" sz="2800" b="1" dirty="0"/>
              <a:t>Zadané je: v  t=0 je počiatočný stav Q(0)=0</a:t>
            </a:r>
          </a:p>
          <a:p>
            <a:pPr algn="ctr"/>
            <a:endParaRPr lang="sk-SK" sz="2800" b="1" dirty="0"/>
          </a:p>
          <a:p>
            <a:pPr algn="ctr"/>
            <a:r>
              <a:rPr lang="sk-SK" sz="2800" b="1" dirty="0">
                <a:solidFill>
                  <a:srgbClr val="FF0000"/>
                </a:solidFill>
              </a:rPr>
              <a:t>Hľadáme funkciu Q(t)</a:t>
            </a:r>
            <a:r>
              <a:rPr lang="sk-SK" sz="2800" b="1" dirty="0"/>
              <a:t>, ktorá spĺňa rovnicu</a:t>
            </a:r>
          </a:p>
        </p:txBody>
      </p:sp>
      <p:pic>
        <p:nvPicPr>
          <p:cNvPr id="3" name="Picture 2"/>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871745" y="3478160"/>
            <a:ext cx="3408998" cy="814388"/>
          </a:xfrm>
          <a:prstGeom prst="rect">
            <a:avLst/>
          </a:prstGeom>
        </p:spPr>
      </p:pic>
      <p:sp>
        <p:nvSpPr>
          <p:cNvPr id="4" name="Rectangle 3"/>
          <p:cNvSpPr/>
          <p:nvPr/>
        </p:nvSpPr>
        <p:spPr>
          <a:xfrm>
            <a:off x="2554347" y="3118120"/>
            <a:ext cx="4104456" cy="172819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 name="TextBox 4"/>
          <p:cNvSpPr txBox="1"/>
          <p:nvPr/>
        </p:nvSpPr>
        <p:spPr>
          <a:xfrm>
            <a:off x="1155864" y="5157192"/>
            <a:ext cx="6840760" cy="1384995"/>
          </a:xfrm>
          <a:prstGeom prst="rect">
            <a:avLst/>
          </a:prstGeom>
          <a:noFill/>
        </p:spPr>
        <p:txBody>
          <a:bodyPr wrap="square" rtlCol="0">
            <a:spAutoFit/>
          </a:bodyPr>
          <a:lstStyle/>
          <a:p>
            <a:pPr algn="ctr"/>
            <a:r>
              <a:rPr lang="sk-SK" sz="2800" b="1" dirty="0"/>
              <a:t>V tej rovnici vystupuje nielen hľadaná funkcia Q(t) ale aj jej derivácia, preto sa tá rovnica volá diferenciálna rovnica</a:t>
            </a:r>
          </a:p>
        </p:txBody>
      </p:sp>
      <p:sp>
        <p:nvSpPr>
          <p:cNvPr id="7" name="Slide Number Placeholder 6"/>
          <p:cNvSpPr>
            <a:spLocks noGrp="1"/>
          </p:cNvSpPr>
          <p:nvPr>
            <p:ph type="sldNum" sz="quarter" idx="12"/>
          </p:nvPr>
        </p:nvSpPr>
        <p:spPr/>
        <p:txBody>
          <a:bodyPr/>
          <a:lstStyle/>
          <a:p>
            <a:fld id="{1BCE0CA2-1A48-4B23-8A77-1A9F640E54E6}" type="slidenum">
              <a:rPr lang="sk-SK" smtClean="0"/>
              <a:t>21</a:t>
            </a:fld>
            <a:endParaRPr lang="sk-SK"/>
          </a:p>
        </p:txBody>
      </p:sp>
    </p:spTree>
    <p:extLst>
      <p:ext uri="{BB962C8B-B14F-4D97-AF65-F5344CB8AC3E}">
        <p14:creationId xmlns:p14="http://schemas.microsoft.com/office/powerpoint/2010/main" val="662004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808" y="174328"/>
            <a:ext cx="3312368" cy="2565066"/>
          </a:xfrm>
          <a:prstGeom prst="rect">
            <a:avLst/>
          </a:prstGeom>
          <a:ln>
            <a:solidFill>
              <a:schemeClr val="tx1"/>
            </a:solidFill>
          </a:ln>
        </p:spPr>
      </p:pic>
      <p:sp>
        <p:nvSpPr>
          <p:cNvPr id="3" name="Oval 2"/>
          <p:cNvSpPr/>
          <p:nvPr/>
        </p:nvSpPr>
        <p:spPr>
          <a:xfrm>
            <a:off x="3203848" y="2420888"/>
            <a:ext cx="171588" cy="186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 name="TextBox 4"/>
          <p:cNvSpPr txBox="1"/>
          <p:nvPr/>
        </p:nvSpPr>
        <p:spPr>
          <a:xfrm>
            <a:off x="2699792" y="2924944"/>
            <a:ext cx="4032448" cy="461665"/>
          </a:xfrm>
          <a:prstGeom prst="rect">
            <a:avLst/>
          </a:prstGeom>
          <a:noFill/>
        </p:spPr>
        <p:txBody>
          <a:bodyPr wrap="square" rtlCol="0">
            <a:spAutoFit/>
          </a:bodyPr>
          <a:lstStyle/>
          <a:p>
            <a:r>
              <a:rPr lang="sk-SK" sz="2400" dirty="0"/>
              <a:t>Počiatočný stav: </a:t>
            </a:r>
            <a:r>
              <a:rPr lang="en-US" sz="2400" dirty="0"/>
              <a:t>t=0; Q(0)=0</a:t>
            </a:r>
            <a:endParaRPr lang="sk-SK" sz="2400" dirty="0"/>
          </a:p>
        </p:txBody>
      </p:sp>
      <p:sp>
        <p:nvSpPr>
          <p:cNvPr id="4" name="TextBox 3"/>
          <p:cNvSpPr txBox="1"/>
          <p:nvPr/>
        </p:nvSpPr>
        <p:spPr>
          <a:xfrm>
            <a:off x="1691680" y="404664"/>
            <a:ext cx="5589052" cy="523220"/>
          </a:xfrm>
          <a:prstGeom prst="rect">
            <a:avLst/>
          </a:prstGeom>
          <a:noFill/>
        </p:spPr>
        <p:txBody>
          <a:bodyPr wrap="square" rtlCol="0">
            <a:spAutoFit/>
          </a:bodyPr>
          <a:lstStyle/>
          <a:p>
            <a:pPr algn="ctr"/>
            <a:r>
              <a:rPr lang="sk-SK" sz="2800" b="1" dirty="0"/>
              <a:t>Úloha</a:t>
            </a:r>
          </a:p>
        </p:txBody>
      </p:sp>
      <p:sp>
        <p:nvSpPr>
          <p:cNvPr id="8" name="TextBox 7"/>
          <p:cNvSpPr txBox="1"/>
          <p:nvPr/>
        </p:nvSpPr>
        <p:spPr>
          <a:xfrm>
            <a:off x="483805" y="3645024"/>
            <a:ext cx="8568952" cy="2677656"/>
          </a:xfrm>
          <a:prstGeom prst="rect">
            <a:avLst/>
          </a:prstGeom>
          <a:noFill/>
        </p:spPr>
        <p:txBody>
          <a:bodyPr wrap="square" rtlCol="0">
            <a:spAutoFit/>
          </a:bodyPr>
          <a:lstStyle/>
          <a:p>
            <a:r>
              <a:rPr lang="sk-SK" sz="2400" dirty="0"/>
              <a:t>Hľadám funkciu Q(t), ktorá spĺňa počiatočnú podmienku </a:t>
            </a:r>
            <a:r>
              <a:rPr lang="en-US" sz="2400" dirty="0"/>
              <a:t>Q(0)=0</a:t>
            </a:r>
            <a:r>
              <a:rPr lang="sk-SK" sz="2400" dirty="0"/>
              <a:t> a vyhovuje diferenciálnej rovnici</a:t>
            </a:r>
            <a:endParaRPr lang="en-US" sz="2400" dirty="0"/>
          </a:p>
          <a:p>
            <a:endParaRPr lang="en-US" sz="2400" dirty="0"/>
          </a:p>
          <a:p>
            <a:endParaRPr lang="sk-SK" sz="2400" dirty="0"/>
          </a:p>
          <a:p>
            <a:r>
              <a:rPr lang="sk-SK" sz="2400" b="1" dirty="0">
                <a:solidFill>
                  <a:srgbClr val="FF0000"/>
                </a:solidFill>
              </a:rPr>
              <a:t>Hľadám krivku na grafe, ktorá začína vo vyznačenom bode a v každom jej bode Q(t) má tá krivka dotyčnicu so smernicou</a:t>
            </a:r>
          </a:p>
          <a:p>
            <a:endParaRPr lang="sk-SK" sz="2400" dirty="0"/>
          </a:p>
        </p:txBody>
      </p:sp>
      <p:pic>
        <p:nvPicPr>
          <p:cNvPr id="10" name="Picture 9"/>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935573" y="5896154"/>
            <a:ext cx="2476500" cy="542925"/>
          </a:xfrm>
          <a:prstGeom prst="rect">
            <a:avLst/>
          </a:prstGeom>
        </p:spPr>
      </p:pic>
      <p:pic>
        <p:nvPicPr>
          <p:cNvPr id="11" name="Picture 10"/>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139408" y="4509120"/>
            <a:ext cx="2272665" cy="542925"/>
          </a:xfrm>
          <a:prstGeom prst="rect">
            <a:avLst/>
          </a:prstGeom>
        </p:spPr>
      </p:pic>
      <p:sp>
        <p:nvSpPr>
          <p:cNvPr id="7" name="Slide Number Placeholder 6"/>
          <p:cNvSpPr>
            <a:spLocks noGrp="1"/>
          </p:cNvSpPr>
          <p:nvPr>
            <p:ph type="sldNum" sz="quarter" idx="12"/>
          </p:nvPr>
        </p:nvSpPr>
        <p:spPr/>
        <p:txBody>
          <a:bodyPr/>
          <a:lstStyle/>
          <a:p>
            <a:fld id="{1BCE0CA2-1A48-4B23-8A77-1A9F640E54E6}" type="slidenum">
              <a:rPr lang="sk-SK" smtClean="0"/>
              <a:t>22</a:t>
            </a:fld>
            <a:endParaRPr lang="sk-SK"/>
          </a:p>
        </p:txBody>
      </p:sp>
    </p:spTree>
    <p:extLst>
      <p:ext uri="{BB962C8B-B14F-4D97-AF65-F5344CB8AC3E}">
        <p14:creationId xmlns:p14="http://schemas.microsoft.com/office/powerpoint/2010/main" val="574117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72799"/>
            <a:ext cx="6281863" cy="490770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55576" y="5517232"/>
            <a:ext cx="7416824" cy="461665"/>
          </a:xfrm>
          <a:prstGeom prst="rect">
            <a:avLst/>
          </a:prstGeom>
          <a:noFill/>
        </p:spPr>
        <p:txBody>
          <a:bodyPr wrap="square" rtlCol="0">
            <a:spAutoFit/>
          </a:bodyPr>
          <a:lstStyle/>
          <a:p>
            <a:pPr algn="ctr"/>
            <a:r>
              <a:rPr lang="sk-SK" sz="2400" b="1" dirty="0"/>
              <a:t>Výsledok: krivka (funkcia)  Q(t) </a:t>
            </a:r>
          </a:p>
        </p:txBody>
      </p:sp>
      <p:sp>
        <p:nvSpPr>
          <p:cNvPr id="4" name="Oval 3"/>
          <p:cNvSpPr/>
          <p:nvPr/>
        </p:nvSpPr>
        <p:spPr>
          <a:xfrm>
            <a:off x="2123728" y="4538832"/>
            <a:ext cx="171588" cy="186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 name="Slide Number Placeholder 2"/>
          <p:cNvSpPr>
            <a:spLocks noGrp="1"/>
          </p:cNvSpPr>
          <p:nvPr>
            <p:ph type="sldNum" sz="quarter" idx="12"/>
          </p:nvPr>
        </p:nvSpPr>
        <p:spPr/>
        <p:txBody>
          <a:bodyPr/>
          <a:lstStyle/>
          <a:p>
            <a:fld id="{1BCE0CA2-1A48-4B23-8A77-1A9F640E54E6}" type="slidenum">
              <a:rPr lang="sk-SK" smtClean="0"/>
              <a:t>23</a:t>
            </a:fld>
            <a:endParaRPr lang="sk-SK"/>
          </a:p>
        </p:txBody>
      </p:sp>
    </p:spTree>
    <p:extLst>
      <p:ext uri="{BB962C8B-B14F-4D97-AF65-F5344CB8AC3E}">
        <p14:creationId xmlns:p14="http://schemas.microsoft.com/office/powerpoint/2010/main" val="2623499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808" y="174328"/>
            <a:ext cx="3312368" cy="2565066"/>
          </a:xfrm>
          <a:prstGeom prst="rect">
            <a:avLst/>
          </a:prstGeom>
          <a:ln>
            <a:solidFill>
              <a:schemeClr val="tx1"/>
            </a:solidFill>
          </a:ln>
        </p:spPr>
      </p:pic>
      <p:sp>
        <p:nvSpPr>
          <p:cNvPr id="3" name="Oval 2"/>
          <p:cNvSpPr/>
          <p:nvPr/>
        </p:nvSpPr>
        <p:spPr>
          <a:xfrm>
            <a:off x="3203848" y="2420888"/>
            <a:ext cx="171588" cy="186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 name="TextBox 3"/>
          <p:cNvSpPr txBox="1"/>
          <p:nvPr/>
        </p:nvSpPr>
        <p:spPr>
          <a:xfrm>
            <a:off x="1691680" y="404664"/>
            <a:ext cx="5589052" cy="523220"/>
          </a:xfrm>
          <a:prstGeom prst="rect">
            <a:avLst/>
          </a:prstGeom>
          <a:noFill/>
        </p:spPr>
        <p:txBody>
          <a:bodyPr wrap="square" rtlCol="0">
            <a:spAutoFit/>
          </a:bodyPr>
          <a:lstStyle/>
          <a:p>
            <a:pPr algn="ctr"/>
            <a:r>
              <a:rPr lang="sk-SK" sz="2800" b="1" dirty="0"/>
              <a:t>Úloha</a:t>
            </a:r>
          </a:p>
        </p:txBody>
      </p:sp>
      <p:sp>
        <p:nvSpPr>
          <p:cNvPr id="8" name="TextBox 7"/>
          <p:cNvSpPr txBox="1"/>
          <p:nvPr/>
        </p:nvSpPr>
        <p:spPr>
          <a:xfrm>
            <a:off x="215516" y="2924944"/>
            <a:ext cx="8820980" cy="830997"/>
          </a:xfrm>
          <a:prstGeom prst="rect">
            <a:avLst/>
          </a:prstGeom>
          <a:noFill/>
        </p:spPr>
        <p:txBody>
          <a:bodyPr wrap="square" rtlCol="0">
            <a:spAutoFit/>
          </a:bodyPr>
          <a:lstStyle/>
          <a:p>
            <a:r>
              <a:rPr lang="sk-SK" sz="2400" b="1" dirty="0"/>
              <a:t>Hľadám krivku na grafe v rovine (t, Q), ktorá začína vo vyznačenom bode a v každom jej bode Q(t) má tá krivka dotyčnicu so smernicou</a:t>
            </a:r>
          </a:p>
        </p:txBody>
      </p:sp>
      <p:pic>
        <p:nvPicPr>
          <p:cNvPr id="10" name="Picture 9"/>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131840" y="3768417"/>
            <a:ext cx="2476500" cy="542925"/>
          </a:xfrm>
          <a:prstGeom prst="rect">
            <a:avLst/>
          </a:prstGeom>
        </p:spPr>
      </p:pic>
      <p:sp>
        <p:nvSpPr>
          <p:cNvPr id="9" name="TextBox 8"/>
          <p:cNvSpPr txBox="1"/>
          <p:nvPr/>
        </p:nvSpPr>
        <p:spPr>
          <a:xfrm>
            <a:off x="367916" y="4437112"/>
            <a:ext cx="8568952" cy="1569660"/>
          </a:xfrm>
          <a:prstGeom prst="rect">
            <a:avLst/>
          </a:prstGeom>
          <a:noFill/>
        </p:spPr>
        <p:txBody>
          <a:bodyPr wrap="square" rtlCol="0">
            <a:spAutoFit/>
          </a:bodyPr>
          <a:lstStyle/>
          <a:p>
            <a:r>
              <a:rPr lang="sk-SK" sz="2400" b="1" dirty="0"/>
              <a:t>Neviem dopredu povedať, ktorými bodmi (t,Q) bude tá krivka prechádzať. Ale vieme, že ak by prechádzala bodom (t,Q), mala by v ňom dotyčnicu so smernicou</a:t>
            </a:r>
          </a:p>
          <a:p>
            <a:endParaRPr lang="sk-SK" sz="2400" b="1" dirty="0"/>
          </a:p>
        </p:txBody>
      </p:sp>
      <p:pic>
        <p:nvPicPr>
          <p:cNvPr id="11" name="Picture 10"/>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203848" y="5735309"/>
            <a:ext cx="2476500" cy="542925"/>
          </a:xfrm>
          <a:prstGeom prst="rect">
            <a:avLst/>
          </a:prstGeom>
        </p:spPr>
      </p:pic>
      <p:sp>
        <p:nvSpPr>
          <p:cNvPr id="6" name="Slide Number Placeholder 5"/>
          <p:cNvSpPr>
            <a:spLocks noGrp="1"/>
          </p:cNvSpPr>
          <p:nvPr>
            <p:ph type="sldNum" sz="quarter" idx="12"/>
          </p:nvPr>
        </p:nvSpPr>
        <p:spPr/>
        <p:txBody>
          <a:bodyPr/>
          <a:lstStyle/>
          <a:p>
            <a:fld id="{1BCE0CA2-1A48-4B23-8A77-1A9F640E54E6}" type="slidenum">
              <a:rPr lang="sk-SK" smtClean="0"/>
              <a:t>24</a:t>
            </a:fld>
            <a:endParaRPr lang="sk-SK"/>
          </a:p>
        </p:txBody>
      </p:sp>
    </p:spTree>
    <p:extLst>
      <p:ext uri="{BB962C8B-B14F-4D97-AF65-F5344CB8AC3E}">
        <p14:creationId xmlns:p14="http://schemas.microsoft.com/office/powerpoint/2010/main" val="3351259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7916" y="188640"/>
            <a:ext cx="8568952" cy="830997"/>
          </a:xfrm>
          <a:prstGeom prst="rect">
            <a:avLst/>
          </a:prstGeom>
          <a:noFill/>
        </p:spPr>
        <p:txBody>
          <a:bodyPr wrap="square" rtlCol="0">
            <a:spAutoFit/>
          </a:bodyPr>
          <a:lstStyle/>
          <a:p>
            <a:r>
              <a:rPr lang="sk-SK" sz="2400" b="1" dirty="0"/>
              <a:t>Pripravím si preto plochu (t,Q) a v „každom“ jej bode nakreslím krátku čiaročku, ktorej smernica je daná ako</a:t>
            </a:r>
          </a:p>
        </p:txBody>
      </p:sp>
      <p:pic>
        <p:nvPicPr>
          <p:cNvPr id="3" name="Picture 2"/>
          <p:cNvPicPr>
            <a:picLocks noChangeAspect="1"/>
          </p:cNvPicPr>
          <p:nvPr>
            <p:custDataLst>
              <p:tags r:id="rId1"/>
            </p:custDataLst>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987824" y="1124744"/>
            <a:ext cx="2476500" cy="542925"/>
          </a:xfrm>
          <a:prstGeom prst="rect">
            <a:avLst/>
          </a:prstGeom>
        </p:spPr>
      </p:pic>
      <p:grpSp>
        <p:nvGrpSpPr>
          <p:cNvPr id="9" name="Group 8"/>
          <p:cNvGrpSpPr/>
          <p:nvPr/>
        </p:nvGrpSpPr>
        <p:grpSpPr>
          <a:xfrm>
            <a:off x="1757827" y="1700377"/>
            <a:ext cx="5134935" cy="3816855"/>
            <a:chOff x="1757827" y="1700377"/>
            <a:chExt cx="5134935" cy="3816855"/>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7704" y="1700377"/>
              <a:ext cx="4985058" cy="3662536"/>
            </a:xfrm>
            <a:prstGeom prst="rect">
              <a:avLst/>
            </a:prstGeom>
          </p:spPr>
        </p:pic>
        <p:sp>
          <p:nvSpPr>
            <p:cNvPr id="5" name="Oval 4"/>
            <p:cNvSpPr/>
            <p:nvPr/>
          </p:nvSpPr>
          <p:spPr>
            <a:xfrm>
              <a:off x="2234311" y="4970880"/>
              <a:ext cx="171588" cy="186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 name="TextBox 5"/>
            <p:cNvSpPr txBox="1"/>
            <p:nvPr/>
          </p:nvSpPr>
          <p:spPr>
            <a:xfrm>
              <a:off x="1757827" y="3222655"/>
              <a:ext cx="648072" cy="461665"/>
            </a:xfrm>
            <a:prstGeom prst="rect">
              <a:avLst/>
            </a:prstGeom>
            <a:noFill/>
          </p:spPr>
          <p:txBody>
            <a:bodyPr wrap="square" rtlCol="0">
              <a:spAutoFit/>
            </a:bodyPr>
            <a:lstStyle/>
            <a:p>
              <a:r>
                <a:rPr lang="sk-SK" sz="2400" b="1" dirty="0"/>
                <a:t>Q</a:t>
              </a:r>
            </a:p>
          </p:txBody>
        </p:sp>
        <p:sp>
          <p:nvSpPr>
            <p:cNvPr id="7" name="TextBox 6"/>
            <p:cNvSpPr txBox="1"/>
            <p:nvPr/>
          </p:nvSpPr>
          <p:spPr>
            <a:xfrm>
              <a:off x="4076197" y="5055567"/>
              <a:ext cx="648072" cy="461665"/>
            </a:xfrm>
            <a:prstGeom prst="rect">
              <a:avLst/>
            </a:prstGeom>
            <a:noFill/>
          </p:spPr>
          <p:txBody>
            <a:bodyPr wrap="square" rtlCol="0">
              <a:spAutoFit/>
            </a:bodyPr>
            <a:lstStyle/>
            <a:p>
              <a:r>
                <a:rPr lang="sk-SK" sz="2400" b="1" dirty="0"/>
                <a:t>t</a:t>
              </a:r>
            </a:p>
          </p:txBody>
        </p:sp>
      </p:grpSp>
      <p:sp>
        <p:nvSpPr>
          <p:cNvPr id="8" name="TextBox 7"/>
          <p:cNvSpPr txBox="1"/>
          <p:nvPr/>
        </p:nvSpPr>
        <p:spPr>
          <a:xfrm>
            <a:off x="520316" y="5373216"/>
            <a:ext cx="8568952" cy="1200329"/>
          </a:xfrm>
          <a:prstGeom prst="rect">
            <a:avLst/>
          </a:prstGeom>
          <a:noFill/>
        </p:spPr>
        <p:txBody>
          <a:bodyPr wrap="square" rtlCol="0">
            <a:spAutoFit/>
          </a:bodyPr>
          <a:lstStyle/>
          <a:p>
            <a:r>
              <a:rPr lang="sk-SK" sz="2400" b="1" dirty="0"/>
              <a:t>Ak zoberiem ceruzku a začnem kresliť krivku v počiatočnom bode (modrý bod) pritom tak, aby sa krivka dotýkala čiaročiek v bodoch, ktorými prechádza, nakreslím riešenie</a:t>
            </a:r>
          </a:p>
        </p:txBody>
      </p:sp>
      <p:sp>
        <p:nvSpPr>
          <p:cNvPr id="11" name="Slide Number Placeholder 10"/>
          <p:cNvSpPr>
            <a:spLocks noGrp="1"/>
          </p:cNvSpPr>
          <p:nvPr>
            <p:ph type="sldNum" sz="quarter" idx="12"/>
          </p:nvPr>
        </p:nvSpPr>
        <p:spPr/>
        <p:txBody>
          <a:bodyPr/>
          <a:lstStyle/>
          <a:p>
            <a:fld id="{1BCE0CA2-1A48-4B23-8A77-1A9F640E54E6}" type="slidenum">
              <a:rPr lang="sk-SK" smtClean="0"/>
              <a:t>25</a:t>
            </a:fld>
            <a:endParaRPr lang="sk-SK"/>
          </a:p>
        </p:txBody>
      </p:sp>
    </p:spTree>
    <p:extLst>
      <p:ext uri="{BB962C8B-B14F-4D97-AF65-F5344CB8AC3E}">
        <p14:creationId xmlns:p14="http://schemas.microsoft.com/office/powerpoint/2010/main" val="2895462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151958" cy="616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8676456" y="260648"/>
            <a:ext cx="369332" cy="3693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26</a:t>
            </a:fld>
            <a:endParaRPr lang="sk-SK"/>
          </a:p>
        </p:txBody>
      </p:sp>
    </p:spTree>
    <p:extLst>
      <p:ext uri="{BB962C8B-B14F-4D97-AF65-F5344CB8AC3E}">
        <p14:creationId xmlns:p14="http://schemas.microsoft.com/office/powerpoint/2010/main" val="1361909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151958" cy="616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reeform 2"/>
          <p:cNvSpPr/>
          <p:nvPr/>
        </p:nvSpPr>
        <p:spPr>
          <a:xfrm>
            <a:off x="1583140" y="5008728"/>
            <a:ext cx="300251" cy="518615"/>
          </a:xfrm>
          <a:custGeom>
            <a:avLst/>
            <a:gdLst>
              <a:gd name="connsiteX0" fmla="*/ 0 w 300251"/>
              <a:gd name="connsiteY0" fmla="*/ 518615 h 518615"/>
              <a:gd name="connsiteX1" fmla="*/ 300251 w 300251"/>
              <a:gd name="connsiteY1" fmla="*/ 0 h 518615"/>
              <a:gd name="connsiteX2" fmla="*/ 300251 w 300251"/>
              <a:gd name="connsiteY2" fmla="*/ 0 h 518615"/>
              <a:gd name="connsiteX3" fmla="*/ 300251 w 300251"/>
              <a:gd name="connsiteY3" fmla="*/ 0 h 518615"/>
            </a:gdLst>
            <a:ahLst/>
            <a:cxnLst>
              <a:cxn ang="0">
                <a:pos x="connsiteX0" y="connsiteY0"/>
              </a:cxn>
              <a:cxn ang="0">
                <a:pos x="connsiteX1" y="connsiteY1"/>
              </a:cxn>
              <a:cxn ang="0">
                <a:pos x="connsiteX2" y="connsiteY2"/>
              </a:cxn>
              <a:cxn ang="0">
                <a:pos x="connsiteX3" y="connsiteY3"/>
              </a:cxn>
            </a:cxnLst>
            <a:rect l="l" t="t" r="r" b="b"/>
            <a:pathLst>
              <a:path w="300251" h="518615">
                <a:moveTo>
                  <a:pt x="0" y="518615"/>
                </a:moveTo>
                <a:lnTo>
                  <a:pt x="300251" y="0"/>
                </a:lnTo>
                <a:lnTo>
                  <a:pt x="300251" y="0"/>
                </a:lnTo>
                <a:lnTo>
                  <a:pt x="30025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 name="Oval 3"/>
          <p:cNvSpPr/>
          <p:nvPr/>
        </p:nvSpPr>
        <p:spPr>
          <a:xfrm>
            <a:off x="8676456" y="260648"/>
            <a:ext cx="369332" cy="3693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27</a:t>
            </a:fld>
            <a:endParaRPr lang="sk-SK"/>
          </a:p>
        </p:txBody>
      </p:sp>
    </p:spTree>
    <p:extLst>
      <p:ext uri="{BB962C8B-B14F-4D97-AF65-F5344CB8AC3E}">
        <p14:creationId xmlns:p14="http://schemas.microsoft.com/office/powerpoint/2010/main" val="2526736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151958" cy="616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reeform 2"/>
          <p:cNvSpPr/>
          <p:nvPr/>
        </p:nvSpPr>
        <p:spPr>
          <a:xfrm>
            <a:off x="1583140" y="5008728"/>
            <a:ext cx="300251" cy="518615"/>
          </a:xfrm>
          <a:custGeom>
            <a:avLst/>
            <a:gdLst>
              <a:gd name="connsiteX0" fmla="*/ 0 w 300251"/>
              <a:gd name="connsiteY0" fmla="*/ 518615 h 518615"/>
              <a:gd name="connsiteX1" fmla="*/ 300251 w 300251"/>
              <a:gd name="connsiteY1" fmla="*/ 0 h 518615"/>
              <a:gd name="connsiteX2" fmla="*/ 300251 w 300251"/>
              <a:gd name="connsiteY2" fmla="*/ 0 h 518615"/>
              <a:gd name="connsiteX3" fmla="*/ 300251 w 300251"/>
              <a:gd name="connsiteY3" fmla="*/ 0 h 518615"/>
            </a:gdLst>
            <a:ahLst/>
            <a:cxnLst>
              <a:cxn ang="0">
                <a:pos x="connsiteX0" y="connsiteY0"/>
              </a:cxn>
              <a:cxn ang="0">
                <a:pos x="connsiteX1" y="connsiteY1"/>
              </a:cxn>
              <a:cxn ang="0">
                <a:pos x="connsiteX2" y="connsiteY2"/>
              </a:cxn>
              <a:cxn ang="0">
                <a:pos x="connsiteX3" y="connsiteY3"/>
              </a:cxn>
            </a:cxnLst>
            <a:rect l="l" t="t" r="r" b="b"/>
            <a:pathLst>
              <a:path w="300251" h="518615">
                <a:moveTo>
                  <a:pt x="0" y="518615"/>
                </a:moveTo>
                <a:lnTo>
                  <a:pt x="300251" y="0"/>
                </a:lnTo>
                <a:lnTo>
                  <a:pt x="300251" y="0"/>
                </a:lnTo>
                <a:lnTo>
                  <a:pt x="30025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 name="Freeform 3"/>
          <p:cNvSpPr/>
          <p:nvPr/>
        </p:nvSpPr>
        <p:spPr>
          <a:xfrm>
            <a:off x="1856096" y="4558352"/>
            <a:ext cx="354841" cy="477672"/>
          </a:xfrm>
          <a:custGeom>
            <a:avLst/>
            <a:gdLst>
              <a:gd name="connsiteX0" fmla="*/ 0 w 354841"/>
              <a:gd name="connsiteY0" fmla="*/ 477672 h 477672"/>
              <a:gd name="connsiteX1" fmla="*/ 354841 w 354841"/>
              <a:gd name="connsiteY1" fmla="*/ 0 h 477672"/>
              <a:gd name="connsiteX2" fmla="*/ 354841 w 354841"/>
              <a:gd name="connsiteY2" fmla="*/ 0 h 477672"/>
            </a:gdLst>
            <a:ahLst/>
            <a:cxnLst>
              <a:cxn ang="0">
                <a:pos x="connsiteX0" y="connsiteY0"/>
              </a:cxn>
              <a:cxn ang="0">
                <a:pos x="connsiteX1" y="connsiteY1"/>
              </a:cxn>
              <a:cxn ang="0">
                <a:pos x="connsiteX2" y="connsiteY2"/>
              </a:cxn>
            </a:cxnLst>
            <a:rect l="l" t="t" r="r" b="b"/>
            <a:pathLst>
              <a:path w="354841" h="477672">
                <a:moveTo>
                  <a:pt x="0" y="477672"/>
                </a:moveTo>
                <a:lnTo>
                  <a:pt x="354841" y="0"/>
                </a:lnTo>
                <a:lnTo>
                  <a:pt x="35484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 name="Oval 4"/>
          <p:cNvSpPr/>
          <p:nvPr/>
        </p:nvSpPr>
        <p:spPr>
          <a:xfrm>
            <a:off x="8676456" y="260648"/>
            <a:ext cx="369332" cy="3693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28</a:t>
            </a:fld>
            <a:endParaRPr lang="sk-SK"/>
          </a:p>
        </p:txBody>
      </p:sp>
    </p:spTree>
    <p:extLst>
      <p:ext uri="{BB962C8B-B14F-4D97-AF65-F5344CB8AC3E}">
        <p14:creationId xmlns:p14="http://schemas.microsoft.com/office/powerpoint/2010/main" val="4232056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151958" cy="616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reeform 2"/>
          <p:cNvSpPr/>
          <p:nvPr/>
        </p:nvSpPr>
        <p:spPr>
          <a:xfrm>
            <a:off x="1583140" y="5008728"/>
            <a:ext cx="300251" cy="518615"/>
          </a:xfrm>
          <a:custGeom>
            <a:avLst/>
            <a:gdLst>
              <a:gd name="connsiteX0" fmla="*/ 0 w 300251"/>
              <a:gd name="connsiteY0" fmla="*/ 518615 h 518615"/>
              <a:gd name="connsiteX1" fmla="*/ 300251 w 300251"/>
              <a:gd name="connsiteY1" fmla="*/ 0 h 518615"/>
              <a:gd name="connsiteX2" fmla="*/ 300251 w 300251"/>
              <a:gd name="connsiteY2" fmla="*/ 0 h 518615"/>
              <a:gd name="connsiteX3" fmla="*/ 300251 w 300251"/>
              <a:gd name="connsiteY3" fmla="*/ 0 h 518615"/>
            </a:gdLst>
            <a:ahLst/>
            <a:cxnLst>
              <a:cxn ang="0">
                <a:pos x="connsiteX0" y="connsiteY0"/>
              </a:cxn>
              <a:cxn ang="0">
                <a:pos x="connsiteX1" y="connsiteY1"/>
              </a:cxn>
              <a:cxn ang="0">
                <a:pos x="connsiteX2" y="connsiteY2"/>
              </a:cxn>
              <a:cxn ang="0">
                <a:pos x="connsiteX3" y="connsiteY3"/>
              </a:cxn>
            </a:cxnLst>
            <a:rect l="l" t="t" r="r" b="b"/>
            <a:pathLst>
              <a:path w="300251" h="518615">
                <a:moveTo>
                  <a:pt x="0" y="518615"/>
                </a:moveTo>
                <a:lnTo>
                  <a:pt x="300251" y="0"/>
                </a:lnTo>
                <a:lnTo>
                  <a:pt x="300251" y="0"/>
                </a:lnTo>
                <a:lnTo>
                  <a:pt x="30025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 name="Freeform 3"/>
          <p:cNvSpPr/>
          <p:nvPr/>
        </p:nvSpPr>
        <p:spPr>
          <a:xfrm>
            <a:off x="1856096" y="4558352"/>
            <a:ext cx="354841" cy="477672"/>
          </a:xfrm>
          <a:custGeom>
            <a:avLst/>
            <a:gdLst>
              <a:gd name="connsiteX0" fmla="*/ 0 w 354841"/>
              <a:gd name="connsiteY0" fmla="*/ 477672 h 477672"/>
              <a:gd name="connsiteX1" fmla="*/ 354841 w 354841"/>
              <a:gd name="connsiteY1" fmla="*/ 0 h 477672"/>
              <a:gd name="connsiteX2" fmla="*/ 354841 w 354841"/>
              <a:gd name="connsiteY2" fmla="*/ 0 h 477672"/>
            </a:gdLst>
            <a:ahLst/>
            <a:cxnLst>
              <a:cxn ang="0">
                <a:pos x="connsiteX0" y="connsiteY0"/>
              </a:cxn>
              <a:cxn ang="0">
                <a:pos x="connsiteX1" y="connsiteY1"/>
              </a:cxn>
              <a:cxn ang="0">
                <a:pos x="connsiteX2" y="connsiteY2"/>
              </a:cxn>
            </a:cxnLst>
            <a:rect l="l" t="t" r="r" b="b"/>
            <a:pathLst>
              <a:path w="354841" h="477672">
                <a:moveTo>
                  <a:pt x="0" y="477672"/>
                </a:moveTo>
                <a:lnTo>
                  <a:pt x="354841" y="0"/>
                </a:lnTo>
                <a:lnTo>
                  <a:pt x="35484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 name="Freeform 6"/>
          <p:cNvSpPr/>
          <p:nvPr/>
        </p:nvSpPr>
        <p:spPr>
          <a:xfrm>
            <a:off x="2216989" y="4071668"/>
            <a:ext cx="370936" cy="465826"/>
          </a:xfrm>
          <a:custGeom>
            <a:avLst/>
            <a:gdLst>
              <a:gd name="connsiteX0" fmla="*/ 0 w 370936"/>
              <a:gd name="connsiteY0" fmla="*/ 465826 h 465826"/>
              <a:gd name="connsiteX1" fmla="*/ 172528 w 370936"/>
              <a:gd name="connsiteY1" fmla="*/ 232913 h 465826"/>
              <a:gd name="connsiteX2" fmla="*/ 370936 w 370936"/>
              <a:gd name="connsiteY2" fmla="*/ 0 h 465826"/>
            </a:gdLst>
            <a:ahLst/>
            <a:cxnLst>
              <a:cxn ang="0">
                <a:pos x="connsiteX0" y="connsiteY0"/>
              </a:cxn>
              <a:cxn ang="0">
                <a:pos x="connsiteX1" y="connsiteY1"/>
              </a:cxn>
              <a:cxn ang="0">
                <a:pos x="connsiteX2" y="connsiteY2"/>
              </a:cxn>
            </a:cxnLst>
            <a:rect l="l" t="t" r="r" b="b"/>
            <a:pathLst>
              <a:path w="370936" h="465826">
                <a:moveTo>
                  <a:pt x="0" y="465826"/>
                </a:moveTo>
                <a:cubicBezTo>
                  <a:pt x="55352" y="388188"/>
                  <a:pt x="110705" y="310551"/>
                  <a:pt x="172528" y="232913"/>
                </a:cubicBezTo>
                <a:cubicBezTo>
                  <a:pt x="234351" y="155275"/>
                  <a:pt x="302643" y="77637"/>
                  <a:pt x="37093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 name="Oval 5"/>
          <p:cNvSpPr/>
          <p:nvPr/>
        </p:nvSpPr>
        <p:spPr>
          <a:xfrm>
            <a:off x="8676456" y="260648"/>
            <a:ext cx="369332" cy="3693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Slide Number Placeholder 7"/>
          <p:cNvSpPr>
            <a:spLocks noGrp="1"/>
          </p:cNvSpPr>
          <p:nvPr>
            <p:ph type="sldNum" sz="quarter" idx="12"/>
          </p:nvPr>
        </p:nvSpPr>
        <p:spPr/>
        <p:txBody>
          <a:bodyPr/>
          <a:lstStyle/>
          <a:p>
            <a:fld id="{1BCE0CA2-1A48-4B23-8A77-1A9F640E54E6}" type="slidenum">
              <a:rPr lang="sk-SK" smtClean="0"/>
              <a:t>29</a:t>
            </a:fld>
            <a:endParaRPr lang="sk-SK"/>
          </a:p>
        </p:txBody>
      </p:sp>
    </p:spTree>
    <p:extLst>
      <p:ext uri="{BB962C8B-B14F-4D97-AF65-F5344CB8AC3E}">
        <p14:creationId xmlns:p14="http://schemas.microsoft.com/office/powerpoint/2010/main" val="2874668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68" y="594835"/>
            <a:ext cx="4482257" cy="180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052572" y="2850948"/>
            <a:ext cx="3186113" cy="780098"/>
          </a:xfrm>
          <a:prstGeom prst="rect">
            <a:avLst/>
          </a:prstGeom>
        </p:spPr>
      </p:pic>
      <p:pic>
        <p:nvPicPr>
          <p:cNvPr id="3" name="Picture 2"/>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060273" y="4003076"/>
            <a:ext cx="3277553" cy="794385"/>
          </a:xfrm>
          <a:prstGeom prst="rect">
            <a:avLst/>
          </a:prstGeom>
        </p:spPr>
      </p:pic>
      <p:pic>
        <p:nvPicPr>
          <p:cNvPr id="7" name="Picture 6"/>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6337826" y="1125030"/>
            <a:ext cx="1134428" cy="794385"/>
          </a:xfrm>
          <a:prstGeom prst="rect">
            <a:avLst/>
          </a:prstGeom>
        </p:spPr>
      </p:pic>
      <p:cxnSp>
        <p:nvCxnSpPr>
          <p:cNvPr id="9" name="Straight Connector 8"/>
          <p:cNvCxnSpPr/>
          <p:nvPr/>
        </p:nvCxnSpPr>
        <p:spPr>
          <a:xfrm>
            <a:off x="395536" y="2636912"/>
            <a:ext cx="81369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576548" y="5229200"/>
            <a:ext cx="8138160" cy="814388"/>
          </a:xfrm>
          <a:prstGeom prst="rect">
            <a:avLst/>
          </a:prstGeom>
          <a:ln w="57150">
            <a:solidFill>
              <a:srgbClr val="FF0000"/>
            </a:solidFill>
          </a:ln>
        </p:spPr>
      </p:pic>
      <p:sp>
        <p:nvSpPr>
          <p:cNvPr id="10" name="Oval 9"/>
          <p:cNvSpPr/>
          <p:nvPr/>
        </p:nvSpPr>
        <p:spPr>
          <a:xfrm>
            <a:off x="8676456" y="260648"/>
            <a:ext cx="369332" cy="3693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941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151958" cy="616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reeform 2"/>
          <p:cNvSpPr/>
          <p:nvPr/>
        </p:nvSpPr>
        <p:spPr>
          <a:xfrm>
            <a:off x="1583140" y="5008728"/>
            <a:ext cx="300251" cy="518615"/>
          </a:xfrm>
          <a:custGeom>
            <a:avLst/>
            <a:gdLst>
              <a:gd name="connsiteX0" fmla="*/ 0 w 300251"/>
              <a:gd name="connsiteY0" fmla="*/ 518615 h 518615"/>
              <a:gd name="connsiteX1" fmla="*/ 300251 w 300251"/>
              <a:gd name="connsiteY1" fmla="*/ 0 h 518615"/>
              <a:gd name="connsiteX2" fmla="*/ 300251 w 300251"/>
              <a:gd name="connsiteY2" fmla="*/ 0 h 518615"/>
              <a:gd name="connsiteX3" fmla="*/ 300251 w 300251"/>
              <a:gd name="connsiteY3" fmla="*/ 0 h 518615"/>
            </a:gdLst>
            <a:ahLst/>
            <a:cxnLst>
              <a:cxn ang="0">
                <a:pos x="connsiteX0" y="connsiteY0"/>
              </a:cxn>
              <a:cxn ang="0">
                <a:pos x="connsiteX1" y="connsiteY1"/>
              </a:cxn>
              <a:cxn ang="0">
                <a:pos x="connsiteX2" y="connsiteY2"/>
              </a:cxn>
              <a:cxn ang="0">
                <a:pos x="connsiteX3" y="connsiteY3"/>
              </a:cxn>
            </a:cxnLst>
            <a:rect l="l" t="t" r="r" b="b"/>
            <a:pathLst>
              <a:path w="300251" h="518615">
                <a:moveTo>
                  <a:pt x="0" y="518615"/>
                </a:moveTo>
                <a:lnTo>
                  <a:pt x="300251" y="0"/>
                </a:lnTo>
                <a:lnTo>
                  <a:pt x="300251" y="0"/>
                </a:lnTo>
                <a:lnTo>
                  <a:pt x="30025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 name="Freeform 3"/>
          <p:cNvSpPr/>
          <p:nvPr/>
        </p:nvSpPr>
        <p:spPr>
          <a:xfrm>
            <a:off x="1856096" y="4558352"/>
            <a:ext cx="354841" cy="477672"/>
          </a:xfrm>
          <a:custGeom>
            <a:avLst/>
            <a:gdLst>
              <a:gd name="connsiteX0" fmla="*/ 0 w 354841"/>
              <a:gd name="connsiteY0" fmla="*/ 477672 h 477672"/>
              <a:gd name="connsiteX1" fmla="*/ 354841 w 354841"/>
              <a:gd name="connsiteY1" fmla="*/ 0 h 477672"/>
              <a:gd name="connsiteX2" fmla="*/ 354841 w 354841"/>
              <a:gd name="connsiteY2" fmla="*/ 0 h 477672"/>
            </a:gdLst>
            <a:ahLst/>
            <a:cxnLst>
              <a:cxn ang="0">
                <a:pos x="connsiteX0" y="connsiteY0"/>
              </a:cxn>
              <a:cxn ang="0">
                <a:pos x="connsiteX1" y="connsiteY1"/>
              </a:cxn>
              <a:cxn ang="0">
                <a:pos x="connsiteX2" y="connsiteY2"/>
              </a:cxn>
            </a:cxnLst>
            <a:rect l="l" t="t" r="r" b="b"/>
            <a:pathLst>
              <a:path w="354841" h="477672">
                <a:moveTo>
                  <a:pt x="0" y="477672"/>
                </a:moveTo>
                <a:lnTo>
                  <a:pt x="354841" y="0"/>
                </a:lnTo>
                <a:lnTo>
                  <a:pt x="35484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 name="Freeform 6"/>
          <p:cNvSpPr/>
          <p:nvPr/>
        </p:nvSpPr>
        <p:spPr>
          <a:xfrm>
            <a:off x="2216989" y="4071668"/>
            <a:ext cx="370936" cy="465826"/>
          </a:xfrm>
          <a:custGeom>
            <a:avLst/>
            <a:gdLst>
              <a:gd name="connsiteX0" fmla="*/ 0 w 370936"/>
              <a:gd name="connsiteY0" fmla="*/ 465826 h 465826"/>
              <a:gd name="connsiteX1" fmla="*/ 172528 w 370936"/>
              <a:gd name="connsiteY1" fmla="*/ 232913 h 465826"/>
              <a:gd name="connsiteX2" fmla="*/ 370936 w 370936"/>
              <a:gd name="connsiteY2" fmla="*/ 0 h 465826"/>
            </a:gdLst>
            <a:ahLst/>
            <a:cxnLst>
              <a:cxn ang="0">
                <a:pos x="connsiteX0" y="connsiteY0"/>
              </a:cxn>
              <a:cxn ang="0">
                <a:pos x="connsiteX1" y="connsiteY1"/>
              </a:cxn>
              <a:cxn ang="0">
                <a:pos x="connsiteX2" y="connsiteY2"/>
              </a:cxn>
            </a:cxnLst>
            <a:rect l="l" t="t" r="r" b="b"/>
            <a:pathLst>
              <a:path w="370936" h="465826">
                <a:moveTo>
                  <a:pt x="0" y="465826"/>
                </a:moveTo>
                <a:cubicBezTo>
                  <a:pt x="55352" y="388188"/>
                  <a:pt x="110705" y="310551"/>
                  <a:pt x="172528" y="232913"/>
                </a:cubicBezTo>
                <a:cubicBezTo>
                  <a:pt x="234351" y="155275"/>
                  <a:pt x="302643" y="77637"/>
                  <a:pt x="37093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 name="Freeform 4"/>
          <p:cNvSpPr/>
          <p:nvPr/>
        </p:nvSpPr>
        <p:spPr>
          <a:xfrm>
            <a:off x="2562045" y="3579962"/>
            <a:ext cx="422695" cy="508959"/>
          </a:xfrm>
          <a:custGeom>
            <a:avLst/>
            <a:gdLst>
              <a:gd name="connsiteX0" fmla="*/ 0 w 422695"/>
              <a:gd name="connsiteY0" fmla="*/ 508959 h 508959"/>
              <a:gd name="connsiteX1" fmla="*/ 198408 w 422695"/>
              <a:gd name="connsiteY1" fmla="*/ 267419 h 508959"/>
              <a:gd name="connsiteX2" fmla="*/ 422695 w 422695"/>
              <a:gd name="connsiteY2" fmla="*/ 0 h 508959"/>
            </a:gdLst>
            <a:ahLst/>
            <a:cxnLst>
              <a:cxn ang="0">
                <a:pos x="connsiteX0" y="connsiteY0"/>
              </a:cxn>
              <a:cxn ang="0">
                <a:pos x="connsiteX1" y="connsiteY1"/>
              </a:cxn>
              <a:cxn ang="0">
                <a:pos x="connsiteX2" y="connsiteY2"/>
              </a:cxn>
            </a:cxnLst>
            <a:rect l="l" t="t" r="r" b="b"/>
            <a:pathLst>
              <a:path w="422695" h="508959">
                <a:moveTo>
                  <a:pt x="0" y="508959"/>
                </a:moveTo>
                <a:lnTo>
                  <a:pt x="198408" y="267419"/>
                </a:lnTo>
                <a:cubicBezTo>
                  <a:pt x="268857" y="182593"/>
                  <a:pt x="345776" y="91296"/>
                  <a:pt x="42269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 name="Oval 7"/>
          <p:cNvSpPr/>
          <p:nvPr/>
        </p:nvSpPr>
        <p:spPr>
          <a:xfrm>
            <a:off x="8676456" y="260648"/>
            <a:ext cx="369332" cy="3693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30</a:t>
            </a:fld>
            <a:endParaRPr lang="sk-SK"/>
          </a:p>
        </p:txBody>
      </p:sp>
    </p:spTree>
    <p:extLst>
      <p:ext uri="{BB962C8B-B14F-4D97-AF65-F5344CB8AC3E}">
        <p14:creationId xmlns:p14="http://schemas.microsoft.com/office/powerpoint/2010/main" val="2148921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151958" cy="616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reeform 2"/>
          <p:cNvSpPr/>
          <p:nvPr/>
        </p:nvSpPr>
        <p:spPr>
          <a:xfrm>
            <a:off x="1583140" y="5008728"/>
            <a:ext cx="300251" cy="518615"/>
          </a:xfrm>
          <a:custGeom>
            <a:avLst/>
            <a:gdLst>
              <a:gd name="connsiteX0" fmla="*/ 0 w 300251"/>
              <a:gd name="connsiteY0" fmla="*/ 518615 h 518615"/>
              <a:gd name="connsiteX1" fmla="*/ 300251 w 300251"/>
              <a:gd name="connsiteY1" fmla="*/ 0 h 518615"/>
              <a:gd name="connsiteX2" fmla="*/ 300251 w 300251"/>
              <a:gd name="connsiteY2" fmla="*/ 0 h 518615"/>
              <a:gd name="connsiteX3" fmla="*/ 300251 w 300251"/>
              <a:gd name="connsiteY3" fmla="*/ 0 h 518615"/>
            </a:gdLst>
            <a:ahLst/>
            <a:cxnLst>
              <a:cxn ang="0">
                <a:pos x="connsiteX0" y="connsiteY0"/>
              </a:cxn>
              <a:cxn ang="0">
                <a:pos x="connsiteX1" y="connsiteY1"/>
              </a:cxn>
              <a:cxn ang="0">
                <a:pos x="connsiteX2" y="connsiteY2"/>
              </a:cxn>
              <a:cxn ang="0">
                <a:pos x="connsiteX3" y="connsiteY3"/>
              </a:cxn>
            </a:cxnLst>
            <a:rect l="l" t="t" r="r" b="b"/>
            <a:pathLst>
              <a:path w="300251" h="518615">
                <a:moveTo>
                  <a:pt x="0" y="518615"/>
                </a:moveTo>
                <a:lnTo>
                  <a:pt x="300251" y="0"/>
                </a:lnTo>
                <a:lnTo>
                  <a:pt x="300251" y="0"/>
                </a:lnTo>
                <a:lnTo>
                  <a:pt x="30025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 name="Freeform 3"/>
          <p:cNvSpPr/>
          <p:nvPr/>
        </p:nvSpPr>
        <p:spPr>
          <a:xfrm>
            <a:off x="1856096" y="4558352"/>
            <a:ext cx="354841" cy="477672"/>
          </a:xfrm>
          <a:custGeom>
            <a:avLst/>
            <a:gdLst>
              <a:gd name="connsiteX0" fmla="*/ 0 w 354841"/>
              <a:gd name="connsiteY0" fmla="*/ 477672 h 477672"/>
              <a:gd name="connsiteX1" fmla="*/ 354841 w 354841"/>
              <a:gd name="connsiteY1" fmla="*/ 0 h 477672"/>
              <a:gd name="connsiteX2" fmla="*/ 354841 w 354841"/>
              <a:gd name="connsiteY2" fmla="*/ 0 h 477672"/>
            </a:gdLst>
            <a:ahLst/>
            <a:cxnLst>
              <a:cxn ang="0">
                <a:pos x="connsiteX0" y="connsiteY0"/>
              </a:cxn>
              <a:cxn ang="0">
                <a:pos x="connsiteX1" y="connsiteY1"/>
              </a:cxn>
              <a:cxn ang="0">
                <a:pos x="connsiteX2" y="connsiteY2"/>
              </a:cxn>
            </a:cxnLst>
            <a:rect l="l" t="t" r="r" b="b"/>
            <a:pathLst>
              <a:path w="354841" h="477672">
                <a:moveTo>
                  <a:pt x="0" y="477672"/>
                </a:moveTo>
                <a:lnTo>
                  <a:pt x="354841" y="0"/>
                </a:lnTo>
                <a:lnTo>
                  <a:pt x="35484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 name="Freeform 6"/>
          <p:cNvSpPr/>
          <p:nvPr/>
        </p:nvSpPr>
        <p:spPr>
          <a:xfrm>
            <a:off x="2216989" y="4071668"/>
            <a:ext cx="370936" cy="465826"/>
          </a:xfrm>
          <a:custGeom>
            <a:avLst/>
            <a:gdLst>
              <a:gd name="connsiteX0" fmla="*/ 0 w 370936"/>
              <a:gd name="connsiteY0" fmla="*/ 465826 h 465826"/>
              <a:gd name="connsiteX1" fmla="*/ 172528 w 370936"/>
              <a:gd name="connsiteY1" fmla="*/ 232913 h 465826"/>
              <a:gd name="connsiteX2" fmla="*/ 370936 w 370936"/>
              <a:gd name="connsiteY2" fmla="*/ 0 h 465826"/>
            </a:gdLst>
            <a:ahLst/>
            <a:cxnLst>
              <a:cxn ang="0">
                <a:pos x="connsiteX0" y="connsiteY0"/>
              </a:cxn>
              <a:cxn ang="0">
                <a:pos x="connsiteX1" y="connsiteY1"/>
              </a:cxn>
              <a:cxn ang="0">
                <a:pos x="connsiteX2" y="connsiteY2"/>
              </a:cxn>
            </a:cxnLst>
            <a:rect l="l" t="t" r="r" b="b"/>
            <a:pathLst>
              <a:path w="370936" h="465826">
                <a:moveTo>
                  <a:pt x="0" y="465826"/>
                </a:moveTo>
                <a:cubicBezTo>
                  <a:pt x="55352" y="388188"/>
                  <a:pt x="110705" y="310551"/>
                  <a:pt x="172528" y="232913"/>
                </a:cubicBezTo>
                <a:cubicBezTo>
                  <a:pt x="234351" y="155275"/>
                  <a:pt x="302643" y="77637"/>
                  <a:pt x="37093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 name="Freeform 4"/>
          <p:cNvSpPr/>
          <p:nvPr/>
        </p:nvSpPr>
        <p:spPr>
          <a:xfrm>
            <a:off x="2562045" y="3579962"/>
            <a:ext cx="422695" cy="508959"/>
          </a:xfrm>
          <a:custGeom>
            <a:avLst/>
            <a:gdLst>
              <a:gd name="connsiteX0" fmla="*/ 0 w 422695"/>
              <a:gd name="connsiteY0" fmla="*/ 508959 h 508959"/>
              <a:gd name="connsiteX1" fmla="*/ 198408 w 422695"/>
              <a:gd name="connsiteY1" fmla="*/ 267419 h 508959"/>
              <a:gd name="connsiteX2" fmla="*/ 422695 w 422695"/>
              <a:gd name="connsiteY2" fmla="*/ 0 h 508959"/>
            </a:gdLst>
            <a:ahLst/>
            <a:cxnLst>
              <a:cxn ang="0">
                <a:pos x="connsiteX0" y="connsiteY0"/>
              </a:cxn>
              <a:cxn ang="0">
                <a:pos x="connsiteX1" y="connsiteY1"/>
              </a:cxn>
              <a:cxn ang="0">
                <a:pos x="connsiteX2" y="connsiteY2"/>
              </a:cxn>
            </a:cxnLst>
            <a:rect l="l" t="t" r="r" b="b"/>
            <a:pathLst>
              <a:path w="422695" h="508959">
                <a:moveTo>
                  <a:pt x="0" y="508959"/>
                </a:moveTo>
                <a:lnTo>
                  <a:pt x="198408" y="267419"/>
                </a:lnTo>
                <a:cubicBezTo>
                  <a:pt x="268857" y="182593"/>
                  <a:pt x="345776" y="91296"/>
                  <a:pt x="42269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 name="Freeform 5"/>
          <p:cNvSpPr/>
          <p:nvPr/>
        </p:nvSpPr>
        <p:spPr>
          <a:xfrm>
            <a:off x="2993366" y="2562045"/>
            <a:ext cx="1026543" cy="1026544"/>
          </a:xfrm>
          <a:custGeom>
            <a:avLst/>
            <a:gdLst>
              <a:gd name="connsiteX0" fmla="*/ 0 w 1026543"/>
              <a:gd name="connsiteY0" fmla="*/ 1026544 h 1026544"/>
              <a:gd name="connsiteX1" fmla="*/ 276045 w 1026543"/>
              <a:gd name="connsiteY1" fmla="*/ 707366 h 1026544"/>
              <a:gd name="connsiteX2" fmla="*/ 500332 w 1026543"/>
              <a:gd name="connsiteY2" fmla="*/ 457200 h 1026544"/>
              <a:gd name="connsiteX3" fmla="*/ 785004 w 1026543"/>
              <a:gd name="connsiteY3" fmla="*/ 198408 h 1026544"/>
              <a:gd name="connsiteX4" fmla="*/ 1026543 w 1026543"/>
              <a:gd name="connsiteY4" fmla="*/ 0 h 1026544"/>
              <a:gd name="connsiteX5" fmla="*/ 1026543 w 1026543"/>
              <a:gd name="connsiteY5" fmla="*/ 0 h 102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6543" h="1026544">
                <a:moveTo>
                  <a:pt x="0" y="1026544"/>
                </a:moveTo>
                <a:lnTo>
                  <a:pt x="276045" y="707366"/>
                </a:lnTo>
                <a:cubicBezTo>
                  <a:pt x="359434" y="612475"/>
                  <a:pt x="415506" y="542026"/>
                  <a:pt x="500332" y="457200"/>
                </a:cubicBezTo>
                <a:cubicBezTo>
                  <a:pt x="585159" y="372374"/>
                  <a:pt x="697302" y="274608"/>
                  <a:pt x="785004" y="198408"/>
                </a:cubicBezTo>
                <a:cubicBezTo>
                  <a:pt x="872706" y="122208"/>
                  <a:pt x="1026543" y="0"/>
                  <a:pt x="1026543" y="0"/>
                </a:cubicBezTo>
                <a:lnTo>
                  <a:pt x="1026543"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 name="Oval 7"/>
          <p:cNvSpPr/>
          <p:nvPr/>
        </p:nvSpPr>
        <p:spPr>
          <a:xfrm>
            <a:off x="8676456" y="260648"/>
            <a:ext cx="369332" cy="3693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Slide Number Placeholder 9"/>
          <p:cNvSpPr>
            <a:spLocks noGrp="1"/>
          </p:cNvSpPr>
          <p:nvPr>
            <p:ph type="sldNum" sz="quarter" idx="12"/>
          </p:nvPr>
        </p:nvSpPr>
        <p:spPr/>
        <p:txBody>
          <a:bodyPr/>
          <a:lstStyle/>
          <a:p>
            <a:fld id="{1BCE0CA2-1A48-4B23-8A77-1A9F640E54E6}" type="slidenum">
              <a:rPr lang="sk-SK" smtClean="0"/>
              <a:t>31</a:t>
            </a:fld>
            <a:endParaRPr lang="sk-SK"/>
          </a:p>
        </p:txBody>
      </p:sp>
    </p:spTree>
    <p:extLst>
      <p:ext uri="{BB962C8B-B14F-4D97-AF65-F5344CB8AC3E}">
        <p14:creationId xmlns:p14="http://schemas.microsoft.com/office/powerpoint/2010/main" val="1899708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151958" cy="616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reeform 2"/>
          <p:cNvSpPr/>
          <p:nvPr/>
        </p:nvSpPr>
        <p:spPr>
          <a:xfrm>
            <a:off x="1583140" y="5008728"/>
            <a:ext cx="300251" cy="518615"/>
          </a:xfrm>
          <a:custGeom>
            <a:avLst/>
            <a:gdLst>
              <a:gd name="connsiteX0" fmla="*/ 0 w 300251"/>
              <a:gd name="connsiteY0" fmla="*/ 518615 h 518615"/>
              <a:gd name="connsiteX1" fmla="*/ 300251 w 300251"/>
              <a:gd name="connsiteY1" fmla="*/ 0 h 518615"/>
              <a:gd name="connsiteX2" fmla="*/ 300251 w 300251"/>
              <a:gd name="connsiteY2" fmla="*/ 0 h 518615"/>
              <a:gd name="connsiteX3" fmla="*/ 300251 w 300251"/>
              <a:gd name="connsiteY3" fmla="*/ 0 h 518615"/>
            </a:gdLst>
            <a:ahLst/>
            <a:cxnLst>
              <a:cxn ang="0">
                <a:pos x="connsiteX0" y="connsiteY0"/>
              </a:cxn>
              <a:cxn ang="0">
                <a:pos x="connsiteX1" y="connsiteY1"/>
              </a:cxn>
              <a:cxn ang="0">
                <a:pos x="connsiteX2" y="connsiteY2"/>
              </a:cxn>
              <a:cxn ang="0">
                <a:pos x="connsiteX3" y="connsiteY3"/>
              </a:cxn>
            </a:cxnLst>
            <a:rect l="l" t="t" r="r" b="b"/>
            <a:pathLst>
              <a:path w="300251" h="518615">
                <a:moveTo>
                  <a:pt x="0" y="518615"/>
                </a:moveTo>
                <a:lnTo>
                  <a:pt x="300251" y="0"/>
                </a:lnTo>
                <a:lnTo>
                  <a:pt x="300251" y="0"/>
                </a:lnTo>
                <a:lnTo>
                  <a:pt x="30025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 name="Freeform 3"/>
          <p:cNvSpPr/>
          <p:nvPr/>
        </p:nvSpPr>
        <p:spPr>
          <a:xfrm>
            <a:off x="1856096" y="4558352"/>
            <a:ext cx="354841" cy="477672"/>
          </a:xfrm>
          <a:custGeom>
            <a:avLst/>
            <a:gdLst>
              <a:gd name="connsiteX0" fmla="*/ 0 w 354841"/>
              <a:gd name="connsiteY0" fmla="*/ 477672 h 477672"/>
              <a:gd name="connsiteX1" fmla="*/ 354841 w 354841"/>
              <a:gd name="connsiteY1" fmla="*/ 0 h 477672"/>
              <a:gd name="connsiteX2" fmla="*/ 354841 w 354841"/>
              <a:gd name="connsiteY2" fmla="*/ 0 h 477672"/>
            </a:gdLst>
            <a:ahLst/>
            <a:cxnLst>
              <a:cxn ang="0">
                <a:pos x="connsiteX0" y="connsiteY0"/>
              </a:cxn>
              <a:cxn ang="0">
                <a:pos x="connsiteX1" y="connsiteY1"/>
              </a:cxn>
              <a:cxn ang="0">
                <a:pos x="connsiteX2" y="connsiteY2"/>
              </a:cxn>
            </a:cxnLst>
            <a:rect l="l" t="t" r="r" b="b"/>
            <a:pathLst>
              <a:path w="354841" h="477672">
                <a:moveTo>
                  <a:pt x="0" y="477672"/>
                </a:moveTo>
                <a:lnTo>
                  <a:pt x="354841" y="0"/>
                </a:lnTo>
                <a:lnTo>
                  <a:pt x="35484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 name="Freeform 6"/>
          <p:cNvSpPr/>
          <p:nvPr/>
        </p:nvSpPr>
        <p:spPr>
          <a:xfrm>
            <a:off x="2216989" y="4071668"/>
            <a:ext cx="370936" cy="465826"/>
          </a:xfrm>
          <a:custGeom>
            <a:avLst/>
            <a:gdLst>
              <a:gd name="connsiteX0" fmla="*/ 0 w 370936"/>
              <a:gd name="connsiteY0" fmla="*/ 465826 h 465826"/>
              <a:gd name="connsiteX1" fmla="*/ 172528 w 370936"/>
              <a:gd name="connsiteY1" fmla="*/ 232913 h 465826"/>
              <a:gd name="connsiteX2" fmla="*/ 370936 w 370936"/>
              <a:gd name="connsiteY2" fmla="*/ 0 h 465826"/>
            </a:gdLst>
            <a:ahLst/>
            <a:cxnLst>
              <a:cxn ang="0">
                <a:pos x="connsiteX0" y="connsiteY0"/>
              </a:cxn>
              <a:cxn ang="0">
                <a:pos x="connsiteX1" y="connsiteY1"/>
              </a:cxn>
              <a:cxn ang="0">
                <a:pos x="connsiteX2" y="connsiteY2"/>
              </a:cxn>
            </a:cxnLst>
            <a:rect l="l" t="t" r="r" b="b"/>
            <a:pathLst>
              <a:path w="370936" h="465826">
                <a:moveTo>
                  <a:pt x="0" y="465826"/>
                </a:moveTo>
                <a:cubicBezTo>
                  <a:pt x="55352" y="388188"/>
                  <a:pt x="110705" y="310551"/>
                  <a:pt x="172528" y="232913"/>
                </a:cubicBezTo>
                <a:cubicBezTo>
                  <a:pt x="234351" y="155275"/>
                  <a:pt x="302643" y="77637"/>
                  <a:pt x="37093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 name="Freeform 4"/>
          <p:cNvSpPr/>
          <p:nvPr/>
        </p:nvSpPr>
        <p:spPr>
          <a:xfrm>
            <a:off x="2562045" y="3579962"/>
            <a:ext cx="422695" cy="508959"/>
          </a:xfrm>
          <a:custGeom>
            <a:avLst/>
            <a:gdLst>
              <a:gd name="connsiteX0" fmla="*/ 0 w 422695"/>
              <a:gd name="connsiteY0" fmla="*/ 508959 h 508959"/>
              <a:gd name="connsiteX1" fmla="*/ 198408 w 422695"/>
              <a:gd name="connsiteY1" fmla="*/ 267419 h 508959"/>
              <a:gd name="connsiteX2" fmla="*/ 422695 w 422695"/>
              <a:gd name="connsiteY2" fmla="*/ 0 h 508959"/>
            </a:gdLst>
            <a:ahLst/>
            <a:cxnLst>
              <a:cxn ang="0">
                <a:pos x="connsiteX0" y="connsiteY0"/>
              </a:cxn>
              <a:cxn ang="0">
                <a:pos x="connsiteX1" y="connsiteY1"/>
              </a:cxn>
              <a:cxn ang="0">
                <a:pos x="connsiteX2" y="connsiteY2"/>
              </a:cxn>
            </a:cxnLst>
            <a:rect l="l" t="t" r="r" b="b"/>
            <a:pathLst>
              <a:path w="422695" h="508959">
                <a:moveTo>
                  <a:pt x="0" y="508959"/>
                </a:moveTo>
                <a:lnTo>
                  <a:pt x="198408" y="267419"/>
                </a:lnTo>
                <a:cubicBezTo>
                  <a:pt x="268857" y="182593"/>
                  <a:pt x="345776" y="91296"/>
                  <a:pt x="42269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 name="Freeform 5"/>
          <p:cNvSpPr/>
          <p:nvPr/>
        </p:nvSpPr>
        <p:spPr>
          <a:xfrm>
            <a:off x="2993366" y="2562045"/>
            <a:ext cx="1026543" cy="1026544"/>
          </a:xfrm>
          <a:custGeom>
            <a:avLst/>
            <a:gdLst>
              <a:gd name="connsiteX0" fmla="*/ 0 w 1026543"/>
              <a:gd name="connsiteY0" fmla="*/ 1026544 h 1026544"/>
              <a:gd name="connsiteX1" fmla="*/ 276045 w 1026543"/>
              <a:gd name="connsiteY1" fmla="*/ 707366 h 1026544"/>
              <a:gd name="connsiteX2" fmla="*/ 500332 w 1026543"/>
              <a:gd name="connsiteY2" fmla="*/ 457200 h 1026544"/>
              <a:gd name="connsiteX3" fmla="*/ 785004 w 1026543"/>
              <a:gd name="connsiteY3" fmla="*/ 198408 h 1026544"/>
              <a:gd name="connsiteX4" fmla="*/ 1026543 w 1026543"/>
              <a:gd name="connsiteY4" fmla="*/ 0 h 1026544"/>
              <a:gd name="connsiteX5" fmla="*/ 1026543 w 1026543"/>
              <a:gd name="connsiteY5" fmla="*/ 0 h 102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6543" h="1026544">
                <a:moveTo>
                  <a:pt x="0" y="1026544"/>
                </a:moveTo>
                <a:lnTo>
                  <a:pt x="276045" y="707366"/>
                </a:lnTo>
                <a:cubicBezTo>
                  <a:pt x="359434" y="612475"/>
                  <a:pt x="415506" y="542026"/>
                  <a:pt x="500332" y="457200"/>
                </a:cubicBezTo>
                <a:cubicBezTo>
                  <a:pt x="585159" y="372374"/>
                  <a:pt x="697302" y="274608"/>
                  <a:pt x="785004" y="198408"/>
                </a:cubicBezTo>
                <a:cubicBezTo>
                  <a:pt x="872706" y="122208"/>
                  <a:pt x="1026543" y="0"/>
                  <a:pt x="1026543" y="0"/>
                </a:cubicBezTo>
                <a:lnTo>
                  <a:pt x="1026543"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 name="Freeform 7"/>
          <p:cNvSpPr/>
          <p:nvPr/>
        </p:nvSpPr>
        <p:spPr>
          <a:xfrm>
            <a:off x="3994030" y="1940943"/>
            <a:ext cx="1397479" cy="629729"/>
          </a:xfrm>
          <a:custGeom>
            <a:avLst/>
            <a:gdLst>
              <a:gd name="connsiteX0" fmla="*/ 0 w 1397479"/>
              <a:gd name="connsiteY0" fmla="*/ 629729 h 629729"/>
              <a:gd name="connsiteX1" fmla="*/ 232913 w 1397479"/>
              <a:gd name="connsiteY1" fmla="*/ 483080 h 629729"/>
              <a:gd name="connsiteX2" fmla="*/ 474453 w 1397479"/>
              <a:gd name="connsiteY2" fmla="*/ 345057 h 629729"/>
              <a:gd name="connsiteX3" fmla="*/ 741872 w 1397479"/>
              <a:gd name="connsiteY3" fmla="*/ 232914 h 629729"/>
              <a:gd name="connsiteX4" fmla="*/ 1043796 w 1397479"/>
              <a:gd name="connsiteY4" fmla="*/ 120770 h 629729"/>
              <a:gd name="connsiteX5" fmla="*/ 1397479 w 1397479"/>
              <a:gd name="connsiteY5" fmla="*/ 0 h 629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7479" h="629729">
                <a:moveTo>
                  <a:pt x="0" y="629729"/>
                </a:moveTo>
                <a:cubicBezTo>
                  <a:pt x="76919" y="580127"/>
                  <a:pt x="153838" y="530525"/>
                  <a:pt x="232913" y="483080"/>
                </a:cubicBezTo>
                <a:cubicBezTo>
                  <a:pt x="311988" y="435635"/>
                  <a:pt x="389627" y="386751"/>
                  <a:pt x="474453" y="345057"/>
                </a:cubicBezTo>
                <a:cubicBezTo>
                  <a:pt x="559279" y="303363"/>
                  <a:pt x="646981" y="270295"/>
                  <a:pt x="741872" y="232914"/>
                </a:cubicBezTo>
                <a:cubicBezTo>
                  <a:pt x="836763" y="195533"/>
                  <a:pt x="934528" y="159589"/>
                  <a:pt x="1043796" y="120770"/>
                </a:cubicBezTo>
                <a:cubicBezTo>
                  <a:pt x="1153064" y="81951"/>
                  <a:pt x="1275271" y="40975"/>
                  <a:pt x="139747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 name="Oval 8"/>
          <p:cNvSpPr/>
          <p:nvPr/>
        </p:nvSpPr>
        <p:spPr>
          <a:xfrm>
            <a:off x="8676456" y="260648"/>
            <a:ext cx="369332" cy="3693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Slide Number Placeholder 10"/>
          <p:cNvSpPr>
            <a:spLocks noGrp="1"/>
          </p:cNvSpPr>
          <p:nvPr>
            <p:ph type="sldNum" sz="quarter" idx="12"/>
          </p:nvPr>
        </p:nvSpPr>
        <p:spPr/>
        <p:txBody>
          <a:bodyPr/>
          <a:lstStyle/>
          <a:p>
            <a:fld id="{1BCE0CA2-1A48-4B23-8A77-1A9F640E54E6}" type="slidenum">
              <a:rPr lang="sk-SK" smtClean="0"/>
              <a:t>32</a:t>
            </a:fld>
            <a:endParaRPr lang="sk-SK"/>
          </a:p>
        </p:txBody>
      </p:sp>
    </p:spTree>
    <p:extLst>
      <p:ext uri="{BB962C8B-B14F-4D97-AF65-F5344CB8AC3E}">
        <p14:creationId xmlns:p14="http://schemas.microsoft.com/office/powerpoint/2010/main" val="1226344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39552" y="332656"/>
            <a:ext cx="8151958" cy="6165304"/>
            <a:chOff x="539552" y="332656"/>
            <a:chExt cx="8151958" cy="6165304"/>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151958" cy="616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reeform 2"/>
            <p:cNvSpPr/>
            <p:nvPr/>
          </p:nvSpPr>
          <p:spPr>
            <a:xfrm>
              <a:off x="1583140" y="5008728"/>
              <a:ext cx="300251" cy="518615"/>
            </a:xfrm>
            <a:custGeom>
              <a:avLst/>
              <a:gdLst>
                <a:gd name="connsiteX0" fmla="*/ 0 w 300251"/>
                <a:gd name="connsiteY0" fmla="*/ 518615 h 518615"/>
                <a:gd name="connsiteX1" fmla="*/ 300251 w 300251"/>
                <a:gd name="connsiteY1" fmla="*/ 0 h 518615"/>
                <a:gd name="connsiteX2" fmla="*/ 300251 w 300251"/>
                <a:gd name="connsiteY2" fmla="*/ 0 h 518615"/>
                <a:gd name="connsiteX3" fmla="*/ 300251 w 300251"/>
                <a:gd name="connsiteY3" fmla="*/ 0 h 518615"/>
              </a:gdLst>
              <a:ahLst/>
              <a:cxnLst>
                <a:cxn ang="0">
                  <a:pos x="connsiteX0" y="connsiteY0"/>
                </a:cxn>
                <a:cxn ang="0">
                  <a:pos x="connsiteX1" y="connsiteY1"/>
                </a:cxn>
                <a:cxn ang="0">
                  <a:pos x="connsiteX2" y="connsiteY2"/>
                </a:cxn>
                <a:cxn ang="0">
                  <a:pos x="connsiteX3" y="connsiteY3"/>
                </a:cxn>
              </a:cxnLst>
              <a:rect l="l" t="t" r="r" b="b"/>
              <a:pathLst>
                <a:path w="300251" h="518615">
                  <a:moveTo>
                    <a:pt x="0" y="518615"/>
                  </a:moveTo>
                  <a:lnTo>
                    <a:pt x="300251" y="0"/>
                  </a:lnTo>
                  <a:lnTo>
                    <a:pt x="300251" y="0"/>
                  </a:lnTo>
                  <a:lnTo>
                    <a:pt x="30025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 name="Freeform 3"/>
            <p:cNvSpPr/>
            <p:nvPr/>
          </p:nvSpPr>
          <p:spPr>
            <a:xfrm>
              <a:off x="1856096" y="4558352"/>
              <a:ext cx="354841" cy="477672"/>
            </a:xfrm>
            <a:custGeom>
              <a:avLst/>
              <a:gdLst>
                <a:gd name="connsiteX0" fmla="*/ 0 w 354841"/>
                <a:gd name="connsiteY0" fmla="*/ 477672 h 477672"/>
                <a:gd name="connsiteX1" fmla="*/ 354841 w 354841"/>
                <a:gd name="connsiteY1" fmla="*/ 0 h 477672"/>
                <a:gd name="connsiteX2" fmla="*/ 354841 w 354841"/>
                <a:gd name="connsiteY2" fmla="*/ 0 h 477672"/>
              </a:gdLst>
              <a:ahLst/>
              <a:cxnLst>
                <a:cxn ang="0">
                  <a:pos x="connsiteX0" y="connsiteY0"/>
                </a:cxn>
                <a:cxn ang="0">
                  <a:pos x="connsiteX1" y="connsiteY1"/>
                </a:cxn>
                <a:cxn ang="0">
                  <a:pos x="connsiteX2" y="connsiteY2"/>
                </a:cxn>
              </a:cxnLst>
              <a:rect l="l" t="t" r="r" b="b"/>
              <a:pathLst>
                <a:path w="354841" h="477672">
                  <a:moveTo>
                    <a:pt x="0" y="477672"/>
                  </a:moveTo>
                  <a:lnTo>
                    <a:pt x="354841" y="0"/>
                  </a:lnTo>
                  <a:lnTo>
                    <a:pt x="35484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 name="Freeform 6"/>
            <p:cNvSpPr/>
            <p:nvPr/>
          </p:nvSpPr>
          <p:spPr>
            <a:xfrm>
              <a:off x="2216989" y="4071668"/>
              <a:ext cx="370936" cy="465826"/>
            </a:xfrm>
            <a:custGeom>
              <a:avLst/>
              <a:gdLst>
                <a:gd name="connsiteX0" fmla="*/ 0 w 370936"/>
                <a:gd name="connsiteY0" fmla="*/ 465826 h 465826"/>
                <a:gd name="connsiteX1" fmla="*/ 172528 w 370936"/>
                <a:gd name="connsiteY1" fmla="*/ 232913 h 465826"/>
                <a:gd name="connsiteX2" fmla="*/ 370936 w 370936"/>
                <a:gd name="connsiteY2" fmla="*/ 0 h 465826"/>
              </a:gdLst>
              <a:ahLst/>
              <a:cxnLst>
                <a:cxn ang="0">
                  <a:pos x="connsiteX0" y="connsiteY0"/>
                </a:cxn>
                <a:cxn ang="0">
                  <a:pos x="connsiteX1" y="connsiteY1"/>
                </a:cxn>
                <a:cxn ang="0">
                  <a:pos x="connsiteX2" y="connsiteY2"/>
                </a:cxn>
              </a:cxnLst>
              <a:rect l="l" t="t" r="r" b="b"/>
              <a:pathLst>
                <a:path w="370936" h="465826">
                  <a:moveTo>
                    <a:pt x="0" y="465826"/>
                  </a:moveTo>
                  <a:cubicBezTo>
                    <a:pt x="55352" y="388188"/>
                    <a:pt x="110705" y="310551"/>
                    <a:pt x="172528" y="232913"/>
                  </a:cubicBezTo>
                  <a:cubicBezTo>
                    <a:pt x="234351" y="155275"/>
                    <a:pt x="302643" y="77637"/>
                    <a:pt x="37093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 name="Freeform 4"/>
            <p:cNvSpPr/>
            <p:nvPr/>
          </p:nvSpPr>
          <p:spPr>
            <a:xfrm>
              <a:off x="2562045" y="3579962"/>
              <a:ext cx="422695" cy="508959"/>
            </a:xfrm>
            <a:custGeom>
              <a:avLst/>
              <a:gdLst>
                <a:gd name="connsiteX0" fmla="*/ 0 w 422695"/>
                <a:gd name="connsiteY0" fmla="*/ 508959 h 508959"/>
                <a:gd name="connsiteX1" fmla="*/ 198408 w 422695"/>
                <a:gd name="connsiteY1" fmla="*/ 267419 h 508959"/>
                <a:gd name="connsiteX2" fmla="*/ 422695 w 422695"/>
                <a:gd name="connsiteY2" fmla="*/ 0 h 508959"/>
              </a:gdLst>
              <a:ahLst/>
              <a:cxnLst>
                <a:cxn ang="0">
                  <a:pos x="connsiteX0" y="connsiteY0"/>
                </a:cxn>
                <a:cxn ang="0">
                  <a:pos x="connsiteX1" y="connsiteY1"/>
                </a:cxn>
                <a:cxn ang="0">
                  <a:pos x="connsiteX2" y="connsiteY2"/>
                </a:cxn>
              </a:cxnLst>
              <a:rect l="l" t="t" r="r" b="b"/>
              <a:pathLst>
                <a:path w="422695" h="508959">
                  <a:moveTo>
                    <a:pt x="0" y="508959"/>
                  </a:moveTo>
                  <a:lnTo>
                    <a:pt x="198408" y="267419"/>
                  </a:lnTo>
                  <a:cubicBezTo>
                    <a:pt x="268857" y="182593"/>
                    <a:pt x="345776" y="91296"/>
                    <a:pt x="42269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 name="Freeform 5"/>
            <p:cNvSpPr/>
            <p:nvPr/>
          </p:nvSpPr>
          <p:spPr>
            <a:xfrm>
              <a:off x="2993366" y="2562045"/>
              <a:ext cx="1026543" cy="1026544"/>
            </a:xfrm>
            <a:custGeom>
              <a:avLst/>
              <a:gdLst>
                <a:gd name="connsiteX0" fmla="*/ 0 w 1026543"/>
                <a:gd name="connsiteY0" fmla="*/ 1026544 h 1026544"/>
                <a:gd name="connsiteX1" fmla="*/ 276045 w 1026543"/>
                <a:gd name="connsiteY1" fmla="*/ 707366 h 1026544"/>
                <a:gd name="connsiteX2" fmla="*/ 500332 w 1026543"/>
                <a:gd name="connsiteY2" fmla="*/ 457200 h 1026544"/>
                <a:gd name="connsiteX3" fmla="*/ 785004 w 1026543"/>
                <a:gd name="connsiteY3" fmla="*/ 198408 h 1026544"/>
                <a:gd name="connsiteX4" fmla="*/ 1026543 w 1026543"/>
                <a:gd name="connsiteY4" fmla="*/ 0 h 1026544"/>
                <a:gd name="connsiteX5" fmla="*/ 1026543 w 1026543"/>
                <a:gd name="connsiteY5" fmla="*/ 0 h 102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6543" h="1026544">
                  <a:moveTo>
                    <a:pt x="0" y="1026544"/>
                  </a:moveTo>
                  <a:lnTo>
                    <a:pt x="276045" y="707366"/>
                  </a:lnTo>
                  <a:cubicBezTo>
                    <a:pt x="359434" y="612475"/>
                    <a:pt x="415506" y="542026"/>
                    <a:pt x="500332" y="457200"/>
                  </a:cubicBezTo>
                  <a:cubicBezTo>
                    <a:pt x="585159" y="372374"/>
                    <a:pt x="697302" y="274608"/>
                    <a:pt x="785004" y="198408"/>
                  </a:cubicBezTo>
                  <a:cubicBezTo>
                    <a:pt x="872706" y="122208"/>
                    <a:pt x="1026543" y="0"/>
                    <a:pt x="1026543" y="0"/>
                  </a:cubicBezTo>
                  <a:lnTo>
                    <a:pt x="1026543"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 name="Freeform 7"/>
            <p:cNvSpPr/>
            <p:nvPr/>
          </p:nvSpPr>
          <p:spPr>
            <a:xfrm>
              <a:off x="3994030" y="1940943"/>
              <a:ext cx="1397479" cy="629729"/>
            </a:xfrm>
            <a:custGeom>
              <a:avLst/>
              <a:gdLst>
                <a:gd name="connsiteX0" fmla="*/ 0 w 1397479"/>
                <a:gd name="connsiteY0" fmla="*/ 629729 h 629729"/>
                <a:gd name="connsiteX1" fmla="*/ 232913 w 1397479"/>
                <a:gd name="connsiteY1" fmla="*/ 483080 h 629729"/>
                <a:gd name="connsiteX2" fmla="*/ 474453 w 1397479"/>
                <a:gd name="connsiteY2" fmla="*/ 345057 h 629729"/>
                <a:gd name="connsiteX3" fmla="*/ 741872 w 1397479"/>
                <a:gd name="connsiteY3" fmla="*/ 232914 h 629729"/>
                <a:gd name="connsiteX4" fmla="*/ 1043796 w 1397479"/>
                <a:gd name="connsiteY4" fmla="*/ 120770 h 629729"/>
                <a:gd name="connsiteX5" fmla="*/ 1397479 w 1397479"/>
                <a:gd name="connsiteY5" fmla="*/ 0 h 629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7479" h="629729">
                  <a:moveTo>
                    <a:pt x="0" y="629729"/>
                  </a:moveTo>
                  <a:cubicBezTo>
                    <a:pt x="76919" y="580127"/>
                    <a:pt x="153838" y="530525"/>
                    <a:pt x="232913" y="483080"/>
                  </a:cubicBezTo>
                  <a:cubicBezTo>
                    <a:pt x="311988" y="435635"/>
                    <a:pt x="389627" y="386751"/>
                    <a:pt x="474453" y="345057"/>
                  </a:cubicBezTo>
                  <a:cubicBezTo>
                    <a:pt x="559279" y="303363"/>
                    <a:pt x="646981" y="270295"/>
                    <a:pt x="741872" y="232914"/>
                  </a:cubicBezTo>
                  <a:cubicBezTo>
                    <a:pt x="836763" y="195533"/>
                    <a:pt x="934528" y="159589"/>
                    <a:pt x="1043796" y="120770"/>
                  </a:cubicBezTo>
                  <a:cubicBezTo>
                    <a:pt x="1153064" y="81951"/>
                    <a:pt x="1275271" y="40975"/>
                    <a:pt x="139747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 name="Freeform 9"/>
            <p:cNvSpPr/>
            <p:nvPr/>
          </p:nvSpPr>
          <p:spPr>
            <a:xfrm>
              <a:off x="5382883" y="1768415"/>
              <a:ext cx="1311215" cy="172528"/>
            </a:xfrm>
            <a:custGeom>
              <a:avLst/>
              <a:gdLst>
                <a:gd name="connsiteX0" fmla="*/ 0 w 1311215"/>
                <a:gd name="connsiteY0" fmla="*/ 172528 h 172528"/>
                <a:gd name="connsiteX1" fmla="*/ 198408 w 1311215"/>
                <a:gd name="connsiteY1" fmla="*/ 120770 h 172528"/>
                <a:gd name="connsiteX2" fmla="*/ 552091 w 1311215"/>
                <a:gd name="connsiteY2" fmla="*/ 51759 h 172528"/>
                <a:gd name="connsiteX3" fmla="*/ 862642 w 1311215"/>
                <a:gd name="connsiteY3" fmla="*/ 17253 h 172528"/>
                <a:gd name="connsiteX4" fmla="*/ 1311215 w 1311215"/>
                <a:gd name="connsiteY4" fmla="*/ 0 h 172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215" h="172528">
                  <a:moveTo>
                    <a:pt x="0" y="172528"/>
                  </a:moveTo>
                  <a:cubicBezTo>
                    <a:pt x="53196" y="156713"/>
                    <a:pt x="106393" y="140898"/>
                    <a:pt x="198408" y="120770"/>
                  </a:cubicBezTo>
                  <a:cubicBezTo>
                    <a:pt x="290423" y="100642"/>
                    <a:pt x="441385" y="69012"/>
                    <a:pt x="552091" y="51759"/>
                  </a:cubicBezTo>
                  <a:cubicBezTo>
                    <a:pt x="662797" y="34506"/>
                    <a:pt x="736121" y="25879"/>
                    <a:pt x="862642" y="17253"/>
                  </a:cubicBezTo>
                  <a:cubicBezTo>
                    <a:pt x="989163" y="8626"/>
                    <a:pt x="1150189" y="4313"/>
                    <a:pt x="131121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grpSp>
      <p:sp>
        <p:nvSpPr>
          <p:cNvPr id="12" name="Slide Number Placeholder 11"/>
          <p:cNvSpPr>
            <a:spLocks noGrp="1"/>
          </p:cNvSpPr>
          <p:nvPr>
            <p:ph type="sldNum" sz="quarter" idx="12"/>
          </p:nvPr>
        </p:nvSpPr>
        <p:spPr/>
        <p:txBody>
          <a:bodyPr/>
          <a:lstStyle/>
          <a:p>
            <a:fld id="{1BCE0CA2-1A48-4B23-8A77-1A9F640E54E6}" type="slidenum">
              <a:rPr lang="sk-SK" smtClean="0"/>
              <a:t>33</a:t>
            </a:fld>
            <a:endParaRPr lang="sk-SK"/>
          </a:p>
        </p:txBody>
      </p:sp>
    </p:spTree>
    <p:extLst>
      <p:ext uri="{BB962C8B-B14F-4D97-AF65-F5344CB8AC3E}">
        <p14:creationId xmlns:p14="http://schemas.microsoft.com/office/powerpoint/2010/main" val="1338586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1" y="346076"/>
            <a:ext cx="4436739" cy="335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95301" y="3789040"/>
            <a:ext cx="7749107" cy="830997"/>
          </a:xfrm>
          <a:prstGeom prst="rect">
            <a:avLst/>
          </a:prstGeom>
          <a:noFill/>
        </p:spPr>
        <p:txBody>
          <a:bodyPr wrap="square" rtlCol="0">
            <a:spAutoFit/>
          </a:bodyPr>
          <a:lstStyle/>
          <a:p>
            <a:r>
              <a:rPr lang="sk-SK" sz="2400" b="1" dirty="0"/>
              <a:t>Kreslenie podľa „dotyčnicových čiaročiek“ je</a:t>
            </a:r>
            <a:r>
              <a:rPr lang="en-US" sz="2400" b="1" dirty="0"/>
              <a:t> </a:t>
            </a:r>
            <a:r>
              <a:rPr lang="sk-SK" sz="2400" b="1" dirty="0"/>
              <a:t>vlastne grafická verzia iteračnej procedúry </a:t>
            </a:r>
          </a:p>
        </p:txBody>
      </p:sp>
      <p:pic>
        <p:nvPicPr>
          <p:cNvPr id="13" name="Picture 1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691680" y="4852260"/>
            <a:ext cx="5937885" cy="814388"/>
          </a:xfrm>
          <a:prstGeom prst="rect">
            <a:avLst/>
          </a:prstGeom>
        </p:spPr>
      </p:pic>
      <p:pic>
        <p:nvPicPr>
          <p:cNvPr id="28" name="Picture 27"/>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775641" y="5877272"/>
            <a:ext cx="2228850" cy="342900"/>
          </a:xfrm>
          <a:prstGeom prst="rect">
            <a:avLst/>
          </a:prstGeom>
        </p:spPr>
      </p:pic>
      <p:sp>
        <p:nvSpPr>
          <p:cNvPr id="15" name="Oval 14"/>
          <p:cNvSpPr/>
          <p:nvPr/>
        </p:nvSpPr>
        <p:spPr>
          <a:xfrm>
            <a:off x="5940152" y="2708920"/>
            <a:ext cx="278379" cy="2783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cxnSp>
        <p:nvCxnSpPr>
          <p:cNvPr id="17" name="Straight Connector 16"/>
          <p:cNvCxnSpPr/>
          <p:nvPr/>
        </p:nvCxnSpPr>
        <p:spPr>
          <a:xfrm flipV="1">
            <a:off x="5940152" y="2204864"/>
            <a:ext cx="432048" cy="936104"/>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Pie 25"/>
          <p:cNvSpPr/>
          <p:nvPr/>
        </p:nvSpPr>
        <p:spPr>
          <a:xfrm rot="5400000">
            <a:off x="5652120" y="2420888"/>
            <a:ext cx="864096" cy="864096"/>
          </a:xfrm>
          <a:prstGeom prst="pie">
            <a:avLst>
              <a:gd name="adj1" fmla="val 12047814"/>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solidFill>
                <a:schemeClr val="tx1"/>
              </a:solidFill>
            </a:endParaRPr>
          </a:p>
        </p:txBody>
      </p:sp>
      <p:sp>
        <p:nvSpPr>
          <p:cNvPr id="30" name="TextBox 29"/>
          <p:cNvSpPr txBox="1"/>
          <p:nvPr/>
        </p:nvSpPr>
        <p:spPr>
          <a:xfrm>
            <a:off x="6416829" y="2190055"/>
            <a:ext cx="508882" cy="461665"/>
          </a:xfrm>
          <a:prstGeom prst="rect">
            <a:avLst/>
          </a:prstGeom>
          <a:noFill/>
        </p:spPr>
        <p:txBody>
          <a:bodyPr wrap="square" rtlCol="0">
            <a:spAutoFit/>
          </a:bodyPr>
          <a:lstStyle/>
          <a:p>
            <a:r>
              <a:rPr lang="en-US" sz="2400" b="1" dirty="0"/>
              <a:t>α</a:t>
            </a:r>
            <a:endParaRPr lang="sk-SK" sz="2400" b="1" dirty="0"/>
          </a:p>
        </p:txBody>
      </p:sp>
      <p:sp>
        <p:nvSpPr>
          <p:cNvPr id="10" name="Oval 9"/>
          <p:cNvSpPr/>
          <p:nvPr/>
        </p:nvSpPr>
        <p:spPr>
          <a:xfrm>
            <a:off x="8676456" y="260648"/>
            <a:ext cx="369332" cy="3693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Slide Number Placeholder 2"/>
          <p:cNvSpPr>
            <a:spLocks noGrp="1"/>
          </p:cNvSpPr>
          <p:nvPr>
            <p:ph type="sldNum" sz="quarter" idx="12"/>
          </p:nvPr>
        </p:nvSpPr>
        <p:spPr/>
        <p:txBody>
          <a:bodyPr/>
          <a:lstStyle/>
          <a:p>
            <a:fld id="{1BCE0CA2-1A48-4B23-8A77-1A9F640E54E6}" type="slidenum">
              <a:rPr lang="sk-SK" smtClean="0"/>
              <a:t>34</a:t>
            </a:fld>
            <a:endParaRPr lang="sk-SK"/>
          </a:p>
        </p:txBody>
      </p:sp>
    </p:spTree>
    <p:extLst>
      <p:ext uri="{BB962C8B-B14F-4D97-AF65-F5344CB8AC3E}">
        <p14:creationId xmlns:p14="http://schemas.microsoft.com/office/powerpoint/2010/main" val="9250480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1" y="346076"/>
            <a:ext cx="4436739" cy="335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95301" y="3789040"/>
            <a:ext cx="7749107" cy="830997"/>
          </a:xfrm>
          <a:prstGeom prst="rect">
            <a:avLst/>
          </a:prstGeom>
          <a:noFill/>
        </p:spPr>
        <p:txBody>
          <a:bodyPr wrap="square" rtlCol="0">
            <a:spAutoFit/>
          </a:bodyPr>
          <a:lstStyle/>
          <a:p>
            <a:r>
              <a:rPr lang="sk-SK" sz="2400" b="1" dirty="0"/>
              <a:t>Kreslenie podľa „dotyčnicových čiaročiek“ je</a:t>
            </a:r>
            <a:r>
              <a:rPr lang="en-US" sz="2400" b="1" dirty="0"/>
              <a:t> </a:t>
            </a:r>
            <a:r>
              <a:rPr lang="sk-SK" sz="2400" b="1" dirty="0"/>
              <a:t>vlastne grafická verzia iteračnej procedúry </a:t>
            </a:r>
          </a:p>
        </p:txBody>
      </p:sp>
      <p:pic>
        <p:nvPicPr>
          <p:cNvPr id="13" name="Picture 1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691680" y="4852260"/>
            <a:ext cx="5937885" cy="814388"/>
          </a:xfrm>
          <a:prstGeom prst="rect">
            <a:avLst/>
          </a:prstGeom>
        </p:spPr>
      </p:pic>
      <p:pic>
        <p:nvPicPr>
          <p:cNvPr id="28" name="Picture 27"/>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775641" y="5877272"/>
            <a:ext cx="2228850" cy="342900"/>
          </a:xfrm>
          <a:prstGeom prst="rect">
            <a:avLst/>
          </a:prstGeom>
        </p:spPr>
      </p:pic>
      <p:sp>
        <p:nvSpPr>
          <p:cNvPr id="15" name="Oval 14"/>
          <p:cNvSpPr/>
          <p:nvPr/>
        </p:nvSpPr>
        <p:spPr>
          <a:xfrm>
            <a:off x="5940152" y="2708920"/>
            <a:ext cx="278379" cy="2783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cxnSp>
        <p:nvCxnSpPr>
          <p:cNvPr id="17" name="Straight Connector 16"/>
          <p:cNvCxnSpPr/>
          <p:nvPr/>
        </p:nvCxnSpPr>
        <p:spPr>
          <a:xfrm flipV="1">
            <a:off x="5940152" y="2204864"/>
            <a:ext cx="432048" cy="936104"/>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079341" y="2848109"/>
            <a:ext cx="1012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7092280" y="548680"/>
            <a:ext cx="0" cy="2299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079341" y="548680"/>
            <a:ext cx="1012939" cy="2299429"/>
          </a:xfrm>
          <a:prstGeom prst="line">
            <a:avLst/>
          </a:prstGeom>
        </p:spPr>
        <p:style>
          <a:lnRef idx="1">
            <a:schemeClr val="accent1"/>
          </a:lnRef>
          <a:fillRef idx="0">
            <a:schemeClr val="accent1"/>
          </a:fillRef>
          <a:effectRef idx="0">
            <a:schemeClr val="accent1"/>
          </a:effectRef>
          <a:fontRef idx="minor">
            <a:schemeClr val="tx1"/>
          </a:fontRef>
        </p:style>
      </p:cxnSp>
      <p:sp>
        <p:nvSpPr>
          <p:cNvPr id="26" name="Pie 25"/>
          <p:cNvSpPr/>
          <p:nvPr/>
        </p:nvSpPr>
        <p:spPr>
          <a:xfrm rot="5400000">
            <a:off x="5652120" y="2420888"/>
            <a:ext cx="864096" cy="864096"/>
          </a:xfrm>
          <a:prstGeom prst="pie">
            <a:avLst>
              <a:gd name="adj1" fmla="val 12047814"/>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solidFill>
                <a:schemeClr val="tx1"/>
              </a:solidFill>
            </a:endParaRPr>
          </a:p>
        </p:txBody>
      </p:sp>
      <p:sp>
        <p:nvSpPr>
          <p:cNvPr id="27" name="TextBox 26"/>
          <p:cNvSpPr txBox="1"/>
          <p:nvPr/>
        </p:nvSpPr>
        <p:spPr>
          <a:xfrm>
            <a:off x="6367374" y="2996952"/>
            <a:ext cx="508882" cy="461665"/>
          </a:xfrm>
          <a:prstGeom prst="rect">
            <a:avLst/>
          </a:prstGeom>
          <a:noFill/>
        </p:spPr>
        <p:txBody>
          <a:bodyPr wrap="square" rtlCol="0">
            <a:spAutoFit/>
          </a:bodyPr>
          <a:lstStyle/>
          <a:p>
            <a:r>
              <a:rPr lang="en-US" sz="2400" b="1" dirty="0"/>
              <a:t>dt</a:t>
            </a:r>
            <a:endParaRPr lang="sk-SK" sz="2400" b="1" dirty="0"/>
          </a:p>
        </p:txBody>
      </p:sp>
      <p:sp>
        <p:nvSpPr>
          <p:cNvPr id="29" name="TextBox 28"/>
          <p:cNvSpPr txBox="1"/>
          <p:nvPr/>
        </p:nvSpPr>
        <p:spPr>
          <a:xfrm>
            <a:off x="7142496" y="1561904"/>
            <a:ext cx="669863" cy="461665"/>
          </a:xfrm>
          <a:prstGeom prst="rect">
            <a:avLst/>
          </a:prstGeom>
          <a:noFill/>
        </p:spPr>
        <p:txBody>
          <a:bodyPr wrap="square" rtlCol="0">
            <a:spAutoFit/>
          </a:bodyPr>
          <a:lstStyle/>
          <a:p>
            <a:r>
              <a:rPr lang="en-US" sz="2400" b="1" dirty="0"/>
              <a:t>dQ</a:t>
            </a:r>
            <a:endParaRPr lang="sk-SK" sz="2400" b="1" dirty="0"/>
          </a:p>
        </p:txBody>
      </p:sp>
      <p:sp>
        <p:nvSpPr>
          <p:cNvPr id="30" name="TextBox 29"/>
          <p:cNvSpPr txBox="1"/>
          <p:nvPr/>
        </p:nvSpPr>
        <p:spPr>
          <a:xfrm>
            <a:off x="6416829" y="2190055"/>
            <a:ext cx="508882" cy="461665"/>
          </a:xfrm>
          <a:prstGeom prst="rect">
            <a:avLst/>
          </a:prstGeom>
          <a:noFill/>
        </p:spPr>
        <p:txBody>
          <a:bodyPr wrap="square" rtlCol="0">
            <a:spAutoFit/>
          </a:bodyPr>
          <a:lstStyle/>
          <a:p>
            <a:r>
              <a:rPr lang="en-US" sz="2400" b="1" dirty="0"/>
              <a:t>α</a:t>
            </a:r>
            <a:endParaRPr lang="sk-SK" sz="2400" b="1" dirty="0"/>
          </a:p>
        </p:txBody>
      </p:sp>
      <p:sp>
        <p:nvSpPr>
          <p:cNvPr id="3" name="Slide Number Placeholder 2"/>
          <p:cNvSpPr>
            <a:spLocks noGrp="1"/>
          </p:cNvSpPr>
          <p:nvPr>
            <p:ph type="sldNum" sz="quarter" idx="12"/>
          </p:nvPr>
        </p:nvSpPr>
        <p:spPr/>
        <p:txBody>
          <a:bodyPr/>
          <a:lstStyle/>
          <a:p>
            <a:fld id="{1BCE0CA2-1A48-4B23-8A77-1A9F640E54E6}" type="slidenum">
              <a:rPr lang="sk-SK" smtClean="0"/>
              <a:t>35</a:t>
            </a:fld>
            <a:endParaRPr lang="sk-SK"/>
          </a:p>
        </p:txBody>
      </p:sp>
    </p:spTree>
    <p:extLst>
      <p:ext uri="{BB962C8B-B14F-4D97-AF65-F5344CB8AC3E}">
        <p14:creationId xmlns:p14="http://schemas.microsoft.com/office/powerpoint/2010/main" val="10515714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1" y="346076"/>
            <a:ext cx="4436739" cy="335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p:cNvSpPr/>
          <p:nvPr/>
        </p:nvSpPr>
        <p:spPr>
          <a:xfrm>
            <a:off x="5940152" y="2708920"/>
            <a:ext cx="278379" cy="2783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cxnSp>
        <p:nvCxnSpPr>
          <p:cNvPr id="17" name="Straight Connector 16"/>
          <p:cNvCxnSpPr/>
          <p:nvPr/>
        </p:nvCxnSpPr>
        <p:spPr>
          <a:xfrm flipV="1">
            <a:off x="5940152" y="2204864"/>
            <a:ext cx="432048" cy="936104"/>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079341" y="2848109"/>
            <a:ext cx="1012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7092280" y="548680"/>
            <a:ext cx="0" cy="2299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079341" y="548680"/>
            <a:ext cx="1012939" cy="2299429"/>
          </a:xfrm>
          <a:prstGeom prst="line">
            <a:avLst/>
          </a:prstGeom>
        </p:spPr>
        <p:style>
          <a:lnRef idx="1">
            <a:schemeClr val="accent1"/>
          </a:lnRef>
          <a:fillRef idx="0">
            <a:schemeClr val="accent1"/>
          </a:fillRef>
          <a:effectRef idx="0">
            <a:schemeClr val="accent1"/>
          </a:effectRef>
          <a:fontRef idx="minor">
            <a:schemeClr val="tx1"/>
          </a:fontRef>
        </p:style>
      </p:cxnSp>
      <p:sp>
        <p:nvSpPr>
          <p:cNvPr id="26" name="Pie 25"/>
          <p:cNvSpPr/>
          <p:nvPr/>
        </p:nvSpPr>
        <p:spPr>
          <a:xfrm rot="5400000">
            <a:off x="5652120" y="2420888"/>
            <a:ext cx="864096" cy="864096"/>
          </a:xfrm>
          <a:prstGeom prst="pie">
            <a:avLst>
              <a:gd name="adj1" fmla="val 12047814"/>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solidFill>
                <a:schemeClr val="tx1"/>
              </a:solidFill>
            </a:endParaRPr>
          </a:p>
        </p:txBody>
      </p:sp>
      <p:sp>
        <p:nvSpPr>
          <p:cNvPr id="27" name="TextBox 26"/>
          <p:cNvSpPr txBox="1"/>
          <p:nvPr/>
        </p:nvSpPr>
        <p:spPr>
          <a:xfrm>
            <a:off x="6367374" y="2996952"/>
            <a:ext cx="508882" cy="461665"/>
          </a:xfrm>
          <a:prstGeom prst="rect">
            <a:avLst/>
          </a:prstGeom>
          <a:noFill/>
        </p:spPr>
        <p:txBody>
          <a:bodyPr wrap="square" rtlCol="0">
            <a:spAutoFit/>
          </a:bodyPr>
          <a:lstStyle/>
          <a:p>
            <a:r>
              <a:rPr lang="en-US" sz="2400" b="1" dirty="0"/>
              <a:t>dt</a:t>
            </a:r>
            <a:endParaRPr lang="sk-SK" sz="2400" b="1" dirty="0"/>
          </a:p>
        </p:txBody>
      </p:sp>
      <p:sp>
        <p:nvSpPr>
          <p:cNvPr id="29" name="TextBox 28"/>
          <p:cNvSpPr txBox="1"/>
          <p:nvPr/>
        </p:nvSpPr>
        <p:spPr>
          <a:xfrm>
            <a:off x="7142496" y="1561904"/>
            <a:ext cx="669863" cy="461665"/>
          </a:xfrm>
          <a:prstGeom prst="rect">
            <a:avLst/>
          </a:prstGeom>
          <a:noFill/>
        </p:spPr>
        <p:txBody>
          <a:bodyPr wrap="square" rtlCol="0">
            <a:spAutoFit/>
          </a:bodyPr>
          <a:lstStyle/>
          <a:p>
            <a:r>
              <a:rPr lang="en-US" sz="2400" b="1" dirty="0"/>
              <a:t>dQ</a:t>
            </a:r>
            <a:endParaRPr lang="sk-SK" sz="2400" b="1" dirty="0"/>
          </a:p>
        </p:txBody>
      </p:sp>
      <p:sp>
        <p:nvSpPr>
          <p:cNvPr id="30" name="TextBox 29"/>
          <p:cNvSpPr txBox="1"/>
          <p:nvPr/>
        </p:nvSpPr>
        <p:spPr>
          <a:xfrm>
            <a:off x="6416829" y="2190055"/>
            <a:ext cx="508882" cy="461665"/>
          </a:xfrm>
          <a:prstGeom prst="rect">
            <a:avLst/>
          </a:prstGeom>
          <a:noFill/>
        </p:spPr>
        <p:txBody>
          <a:bodyPr wrap="square" rtlCol="0">
            <a:spAutoFit/>
          </a:bodyPr>
          <a:lstStyle/>
          <a:p>
            <a:r>
              <a:rPr lang="en-US" sz="2400" b="1" dirty="0"/>
              <a:t>α</a:t>
            </a:r>
            <a:endParaRPr lang="sk-SK" sz="2400" b="1" dirty="0"/>
          </a:p>
        </p:txBody>
      </p:sp>
      <p:sp>
        <p:nvSpPr>
          <p:cNvPr id="16" name="TextBox 15"/>
          <p:cNvSpPr txBox="1"/>
          <p:nvPr/>
        </p:nvSpPr>
        <p:spPr>
          <a:xfrm>
            <a:off x="495301" y="3789040"/>
            <a:ext cx="7749107" cy="2677656"/>
          </a:xfrm>
          <a:prstGeom prst="rect">
            <a:avLst/>
          </a:prstGeom>
          <a:noFill/>
        </p:spPr>
        <p:txBody>
          <a:bodyPr wrap="square" rtlCol="0">
            <a:spAutoFit/>
          </a:bodyPr>
          <a:lstStyle/>
          <a:p>
            <a:r>
              <a:rPr lang="sk-SK" sz="2400" b="1" dirty="0"/>
              <a:t>Kreslenie podľa „dotyčnicových čiaročiek“ je</a:t>
            </a:r>
            <a:r>
              <a:rPr lang="en-US" sz="2400" b="1" dirty="0"/>
              <a:t> </a:t>
            </a:r>
            <a:r>
              <a:rPr lang="sk-SK" sz="2400" b="1" dirty="0"/>
              <a:t>vlastne kráčanie po malých krokoch v smere, ktorý v danom mieste vždy ukazuje čiaročka. </a:t>
            </a:r>
          </a:p>
          <a:p>
            <a:r>
              <a:rPr lang="sk-SK" sz="2400" b="1" dirty="0"/>
              <a:t>Je to ako turista, ktorý sa pozrie, kam ukazuje na danom mieste smerová turistická šípka a potom ide kúsok v danom smere, a na novom mieste, kam sa dostane, sa pozrie, kam ukazuje šípka tam umiestnená</a:t>
            </a:r>
          </a:p>
        </p:txBody>
      </p:sp>
      <p:sp>
        <p:nvSpPr>
          <p:cNvPr id="3" name="Slide Number Placeholder 2"/>
          <p:cNvSpPr>
            <a:spLocks noGrp="1"/>
          </p:cNvSpPr>
          <p:nvPr>
            <p:ph type="sldNum" sz="quarter" idx="12"/>
          </p:nvPr>
        </p:nvSpPr>
        <p:spPr/>
        <p:txBody>
          <a:bodyPr/>
          <a:lstStyle/>
          <a:p>
            <a:fld id="{1BCE0CA2-1A48-4B23-8A77-1A9F640E54E6}" type="slidenum">
              <a:rPr lang="sk-SK" smtClean="0"/>
              <a:t>36</a:t>
            </a:fld>
            <a:endParaRPr lang="sk-SK"/>
          </a:p>
        </p:txBody>
      </p:sp>
    </p:spTree>
    <p:extLst>
      <p:ext uri="{BB962C8B-B14F-4D97-AF65-F5344CB8AC3E}">
        <p14:creationId xmlns:p14="http://schemas.microsoft.com/office/powerpoint/2010/main" val="40979325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1" y="836712"/>
            <a:ext cx="7749107" cy="5078313"/>
          </a:xfrm>
          <a:prstGeom prst="rect">
            <a:avLst/>
          </a:prstGeom>
          <a:noFill/>
        </p:spPr>
        <p:txBody>
          <a:bodyPr wrap="square" rtlCol="0">
            <a:spAutoFit/>
          </a:bodyPr>
          <a:lstStyle/>
          <a:p>
            <a:r>
              <a:rPr lang="sk-SK" sz="2400" b="1" dirty="0"/>
              <a:t>Numerická (počítačová) iterácia</a:t>
            </a:r>
          </a:p>
          <a:p>
            <a:endParaRPr lang="sk-SK" sz="2400" b="1" dirty="0"/>
          </a:p>
          <a:p>
            <a:endParaRPr lang="sk-SK" sz="2400" b="1" dirty="0"/>
          </a:p>
          <a:p>
            <a:endParaRPr lang="sk-SK" sz="2400" b="1" dirty="0"/>
          </a:p>
          <a:p>
            <a:r>
              <a:rPr lang="sk-SK" sz="2400" b="1" dirty="0"/>
              <a:t>ktorou sa rieši diferenciálna rovnica sa nazýva </a:t>
            </a:r>
          </a:p>
          <a:p>
            <a:pPr algn="ctr"/>
            <a:r>
              <a:rPr lang="sk-SK" sz="3600" b="1" dirty="0"/>
              <a:t>Eulerova metóda</a:t>
            </a:r>
          </a:p>
          <a:p>
            <a:endParaRPr lang="sk-SK" sz="2400" b="1" dirty="0"/>
          </a:p>
          <a:p>
            <a:r>
              <a:rPr lang="sk-SK" sz="2400" b="1" dirty="0"/>
              <a:t>Ja ju rád nazývam „metóda Sovietskej armády“ pretože to pripomína techniku, akou Sovietska armáda došla až do Berlína: v každom meste, kam armáda dorazila</a:t>
            </a:r>
            <a:r>
              <a:rPr lang="en-US" sz="2400" b="1" dirty="0"/>
              <a:t>,</a:t>
            </a:r>
            <a:r>
              <a:rPr lang="sk-SK" sz="2400" b="1" dirty="0"/>
              <a:t> predvoj zapichol šípku s nápisom „Berlín“ a vojsko už vedelo, ktorým smerom sa pohnúť ďalej.</a:t>
            </a:r>
          </a:p>
          <a:p>
            <a:endParaRPr lang="sk-SK" sz="2400" b="1" dirty="0"/>
          </a:p>
        </p:txBody>
      </p:sp>
      <p:pic>
        <p:nvPicPr>
          <p:cNvPr id="3" name="Picture 2"/>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400911" y="1298377"/>
            <a:ext cx="5937885" cy="814388"/>
          </a:xfrm>
          <a:prstGeom prst="rect">
            <a:avLst/>
          </a:prstGeom>
        </p:spPr>
      </p:pic>
      <p:sp>
        <p:nvSpPr>
          <p:cNvPr id="4" name="Oval 3"/>
          <p:cNvSpPr/>
          <p:nvPr/>
        </p:nvSpPr>
        <p:spPr>
          <a:xfrm>
            <a:off x="8676456" y="260648"/>
            <a:ext cx="369332" cy="3693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37</a:t>
            </a:fld>
            <a:endParaRPr lang="sk-SK"/>
          </a:p>
        </p:txBody>
      </p:sp>
    </p:spTree>
    <p:extLst>
      <p:ext uri="{BB962C8B-B14F-4D97-AF65-F5344CB8AC3E}">
        <p14:creationId xmlns:p14="http://schemas.microsoft.com/office/powerpoint/2010/main" val="224836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1" y="836712"/>
            <a:ext cx="7749107" cy="5078313"/>
          </a:xfrm>
          <a:prstGeom prst="rect">
            <a:avLst/>
          </a:prstGeom>
          <a:noFill/>
        </p:spPr>
        <p:txBody>
          <a:bodyPr wrap="square" rtlCol="0">
            <a:spAutoFit/>
          </a:bodyPr>
          <a:lstStyle/>
          <a:p>
            <a:r>
              <a:rPr lang="sk-SK" sz="2400" b="1" dirty="0"/>
              <a:t>Numerická (počítačová) iterácia</a:t>
            </a:r>
          </a:p>
          <a:p>
            <a:endParaRPr lang="sk-SK" sz="2400" b="1" dirty="0"/>
          </a:p>
          <a:p>
            <a:endParaRPr lang="sk-SK" sz="2400" b="1" dirty="0"/>
          </a:p>
          <a:p>
            <a:endParaRPr lang="sk-SK" sz="2400" b="1" dirty="0"/>
          </a:p>
          <a:p>
            <a:r>
              <a:rPr lang="sk-SK" sz="2400" b="1" dirty="0"/>
              <a:t>ktorou sa rieši diferenciálna rovnica sa nazýva </a:t>
            </a:r>
          </a:p>
          <a:p>
            <a:pPr algn="ctr"/>
            <a:r>
              <a:rPr lang="sk-SK" sz="3600" b="1" dirty="0"/>
              <a:t>Eulerova metóda</a:t>
            </a:r>
          </a:p>
          <a:p>
            <a:endParaRPr lang="sk-SK" sz="2400" b="1" dirty="0"/>
          </a:p>
          <a:p>
            <a:r>
              <a:rPr lang="sk-SK" sz="2400" b="1" dirty="0"/>
              <a:t>Ja ju rád nazývam „metóda Sovietskej armády“ pretože to pripomína techniku, akou Sovietska armáda došla až do Berlína: v každom meste, kam armáda dorazila predvoj zapichol šípku s nápisom „Berlín“ a vojsko už vedelo, ktorým smerom sa pohnúť ďalej.</a:t>
            </a:r>
          </a:p>
          <a:p>
            <a:endParaRPr lang="sk-SK" sz="2400" b="1" dirty="0"/>
          </a:p>
        </p:txBody>
      </p:sp>
      <p:pic>
        <p:nvPicPr>
          <p:cNvPr id="3" name="Picture 2"/>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400911" y="1298377"/>
            <a:ext cx="5937885" cy="814388"/>
          </a:xfrm>
          <a:prstGeom prst="rect">
            <a:avLst/>
          </a:prstGeom>
        </p:spPr>
      </p:pic>
      <p:pic>
        <p:nvPicPr>
          <p:cNvPr id="4" name="Picture 2" descr="I:\s\Prednasky\PripadoveStudie\figs\redarmy\fig15.jpg"/>
          <p:cNvPicPr>
            <a:picLocks noChangeAspect="1" noChangeArrowheads="1"/>
          </p:cNvPicPr>
          <p:nvPr/>
        </p:nvPicPr>
        <p:blipFill rotWithShape="1">
          <a:blip r:embed="rId4">
            <a:extLst>
              <a:ext uri="{28A0092B-C50C-407E-A947-70E740481C1C}">
                <a14:useLocalDpi xmlns:a14="http://schemas.microsoft.com/office/drawing/2010/main" val="0"/>
              </a:ext>
            </a:extLst>
          </a:blip>
          <a:srcRect l="28234" t="52357" r="33120" b="15793"/>
          <a:stretch/>
        </p:blipFill>
        <p:spPr bwMode="auto">
          <a:xfrm>
            <a:off x="1048109" y="1176996"/>
            <a:ext cx="7047781" cy="410445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1BCE0CA2-1A48-4B23-8A77-1A9F640E54E6}" type="slidenum">
              <a:rPr lang="sk-SK" smtClean="0"/>
              <a:t>38</a:t>
            </a:fld>
            <a:endParaRPr lang="sk-SK"/>
          </a:p>
        </p:txBody>
      </p:sp>
    </p:spTree>
    <p:extLst>
      <p:ext uri="{BB962C8B-B14F-4D97-AF65-F5344CB8AC3E}">
        <p14:creationId xmlns:p14="http://schemas.microsoft.com/office/powerpoint/2010/main" val="984244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70" y="207894"/>
            <a:ext cx="8663920" cy="1754326"/>
          </a:xfrm>
          <a:prstGeom prst="rect">
            <a:avLst/>
          </a:prstGeom>
          <a:noFill/>
          <a:ln w="38100">
            <a:solidFill>
              <a:schemeClr val="tx1"/>
            </a:solidFill>
          </a:ln>
        </p:spPr>
        <p:txBody>
          <a:bodyPr wrap="square" rtlCol="0">
            <a:spAutoFit/>
          </a:bodyPr>
          <a:lstStyle/>
          <a:p>
            <a:r>
              <a:rPr lang="sk-SK" dirty="0"/>
              <a:t>Graf je čiara zložená z nekonečne veľa bodov a ja musím povedať, kde presne v rovine grafu je každý z tých bodov položený.</a:t>
            </a:r>
          </a:p>
          <a:p>
            <a:r>
              <a:rPr lang="sk-SK" dirty="0"/>
              <a:t>A teraz prekvapujúca otázka: som zvyknutý, že jedna rovnica vie určiť jedno neznáme číslo. Ak sú neznáme dve, potrebujem „dve rovnice o dvoch neznámych</a:t>
            </a:r>
            <a:r>
              <a:rPr lang="sk-SK" b="1" dirty="0"/>
              <a:t>“. </a:t>
            </a:r>
          </a:p>
          <a:p>
            <a:endParaRPr lang="sk-SK" b="1" dirty="0"/>
          </a:p>
          <a:p>
            <a:r>
              <a:rPr lang="sk-SK" b="1" dirty="0">
                <a:solidFill>
                  <a:srgbClr val="FF0000"/>
                </a:solidFill>
              </a:rPr>
              <a:t>Ako to, že tu pre nekonečne veľa neznámych stačí jedna rovnica?</a:t>
            </a:r>
            <a:endParaRPr lang="en-US" b="1" dirty="0">
              <a:solidFill>
                <a:srgbClr val="FF0000"/>
              </a:solidFill>
            </a:endParaRPr>
          </a:p>
        </p:txBody>
      </p:sp>
      <p:pic>
        <p:nvPicPr>
          <p:cNvPr id="5" name="Picture 4"/>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668172" y="2216837"/>
            <a:ext cx="1784795" cy="476631"/>
          </a:xfrm>
          <a:prstGeom prst="rect">
            <a:avLst/>
          </a:prstGeom>
        </p:spPr>
      </p:pic>
      <p:sp>
        <p:nvSpPr>
          <p:cNvPr id="4" name="TextBox 3"/>
          <p:cNvSpPr txBox="1"/>
          <p:nvPr/>
        </p:nvSpPr>
        <p:spPr>
          <a:xfrm>
            <a:off x="171449" y="2763419"/>
            <a:ext cx="8778240"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lebo sa dá na to dívať ako na veľa rovníc, pre každý časový okamih jedna rovnica</a:t>
            </a:r>
          </a:p>
        </p:txBody>
      </p:sp>
      <p:pic>
        <p:nvPicPr>
          <p:cNvPr id="10" name="Picture 9"/>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393853" y="3335852"/>
            <a:ext cx="3211259" cy="488633"/>
          </a:xfrm>
          <a:prstGeom prst="rect">
            <a:avLst/>
          </a:prstGeom>
        </p:spPr>
      </p:pic>
      <p:pic>
        <p:nvPicPr>
          <p:cNvPr id="11" name="Picture 10"/>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445288" y="4027586"/>
            <a:ext cx="3211259" cy="488633"/>
          </a:xfrm>
          <a:prstGeom prst="rect">
            <a:avLst/>
          </a:prstGeom>
        </p:spPr>
      </p:pic>
      <p:pic>
        <p:nvPicPr>
          <p:cNvPr id="13" name="Picture 12"/>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3445289" y="4719321"/>
            <a:ext cx="3211259" cy="488633"/>
          </a:xfrm>
          <a:prstGeom prst="rect">
            <a:avLst/>
          </a:prstGeom>
        </p:spPr>
      </p:pic>
      <p:pic>
        <p:nvPicPr>
          <p:cNvPr id="15" name="Picture 14"/>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3445288" y="5418359"/>
            <a:ext cx="3211259" cy="488633"/>
          </a:xfrm>
          <a:prstGeom prst="rect">
            <a:avLst/>
          </a:prstGeom>
        </p:spPr>
      </p:pic>
      <p:sp>
        <p:nvSpPr>
          <p:cNvPr id="6" name="Slide Number Placeholder 5"/>
          <p:cNvSpPr>
            <a:spLocks noGrp="1"/>
          </p:cNvSpPr>
          <p:nvPr>
            <p:ph type="sldNum" sz="quarter" idx="12"/>
          </p:nvPr>
        </p:nvSpPr>
        <p:spPr/>
        <p:txBody>
          <a:bodyPr/>
          <a:lstStyle/>
          <a:p>
            <a:fld id="{1BCE0CA2-1A48-4B23-8A77-1A9F640E54E6}" type="slidenum">
              <a:rPr lang="sk-SK" smtClean="0"/>
              <a:t>39</a:t>
            </a:fld>
            <a:endParaRPr lang="sk-SK"/>
          </a:p>
        </p:txBody>
      </p:sp>
    </p:spTree>
    <p:extLst>
      <p:ext uri="{BB962C8B-B14F-4D97-AF65-F5344CB8AC3E}">
        <p14:creationId xmlns:p14="http://schemas.microsoft.com/office/powerpoint/2010/main" val="1257249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594835"/>
            <a:ext cx="4482257" cy="180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052572" y="2850948"/>
            <a:ext cx="3186113" cy="780098"/>
          </a:xfrm>
          <a:prstGeom prst="rect">
            <a:avLst/>
          </a:prstGeom>
        </p:spPr>
      </p:pic>
      <p:pic>
        <p:nvPicPr>
          <p:cNvPr id="3" name="Picture 2"/>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060273" y="4003076"/>
            <a:ext cx="3277553" cy="794385"/>
          </a:xfrm>
          <a:prstGeom prst="rect">
            <a:avLst/>
          </a:prstGeom>
        </p:spPr>
      </p:pic>
      <p:pic>
        <p:nvPicPr>
          <p:cNvPr id="7" name="Picture 6"/>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6337826" y="1125030"/>
            <a:ext cx="1134428" cy="794385"/>
          </a:xfrm>
          <a:prstGeom prst="rect">
            <a:avLst/>
          </a:prstGeom>
        </p:spPr>
      </p:pic>
      <p:cxnSp>
        <p:nvCxnSpPr>
          <p:cNvPr id="9" name="Straight Connector 8"/>
          <p:cNvCxnSpPr/>
          <p:nvPr/>
        </p:nvCxnSpPr>
        <p:spPr>
          <a:xfrm>
            <a:off x="395536" y="2636912"/>
            <a:ext cx="81369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576548" y="5229200"/>
            <a:ext cx="8138160" cy="814388"/>
          </a:xfrm>
          <a:prstGeom prst="rect">
            <a:avLst/>
          </a:prstGeom>
          <a:ln w="57150">
            <a:solidFill>
              <a:srgbClr val="FF0000"/>
            </a:solidFill>
          </a:ln>
        </p:spPr>
      </p:pic>
      <p:sp>
        <p:nvSpPr>
          <p:cNvPr id="8" name="TextBox 7"/>
          <p:cNvSpPr txBox="1"/>
          <p:nvPr/>
        </p:nvSpPr>
        <p:spPr>
          <a:xfrm>
            <a:off x="833233" y="2392725"/>
            <a:ext cx="7632848" cy="2246769"/>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a:t>
            </a: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kto sa vo fyzike predpoved</a:t>
            </a: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á budúcnosť:</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Ak poznám stav Q(t) v čase 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potom viem predpovedať, aký bude stav v trošku neskoršom čase, teda stav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Q(t+dt)</a:t>
            </a:r>
          </a:p>
        </p:txBody>
      </p:sp>
    </p:spTree>
    <p:extLst>
      <p:ext uri="{BB962C8B-B14F-4D97-AF65-F5344CB8AC3E}">
        <p14:creationId xmlns:p14="http://schemas.microsoft.com/office/powerpoint/2010/main" val="22811441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85750" y="422910"/>
            <a:ext cx="857250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Čo mám garantovane vedieť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napíšte diferenciálnu rovnicu nabíjania kondenzátora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čo to znamená riešiť diferenciálnu rovnicu pri zadaných počiatočných podmienkach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popíšte princíp „grafického riešenie“ diferenciálnej rovnice v rovine na ktorej si nakreslíte krátke úseky dotyčníc v sieti bodov roviny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862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764704"/>
            <a:ext cx="6480720" cy="707886"/>
          </a:xfrm>
          <a:prstGeom prst="rect">
            <a:avLst/>
          </a:prstGeom>
          <a:noFill/>
        </p:spPr>
        <p:txBody>
          <a:bodyPr wrap="square" rtlCol="0">
            <a:spAutoFit/>
          </a:bodyPr>
          <a:lstStyle/>
          <a:p>
            <a:pPr algn="ctr"/>
            <a:r>
              <a:rPr lang="sk-SK" sz="4000" b="1" dirty="0"/>
              <a:t>Stav a jeho časový vývoj</a:t>
            </a:r>
          </a:p>
        </p:txBody>
      </p:sp>
      <p:sp>
        <p:nvSpPr>
          <p:cNvPr id="4" name="TextBox 3"/>
          <p:cNvSpPr txBox="1"/>
          <p:nvPr/>
        </p:nvSpPr>
        <p:spPr>
          <a:xfrm>
            <a:off x="952097" y="2457337"/>
            <a:ext cx="7272808" cy="2585323"/>
          </a:xfrm>
          <a:prstGeom prst="rect">
            <a:avLst/>
          </a:prstGeom>
          <a:noFill/>
        </p:spPr>
        <p:txBody>
          <a:bodyPr wrap="square" rtlCol="0">
            <a:spAutoFit/>
          </a:bodyPr>
          <a:lstStyle/>
          <a:p>
            <a:endParaRPr lang="sk-SK" dirty="0"/>
          </a:p>
          <a:p>
            <a:pPr marL="285750" indent="-285750">
              <a:buFont typeface="Arial" pitchFamily="34" charset="0"/>
              <a:buChar char="•"/>
            </a:pPr>
            <a:r>
              <a:rPr lang="sk-SK" dirty="0"/>
              <a:t>okamih (stav systému) </a:t>
            </a:r>
            <a:r>
              <a:rPr lang="sk-SK" b="1" dirty="0"/>
              <a:t>možno zaznamenať </a:t>
            </a:r>
            <a:r>
              <a:rPr lang="sk-SK" dirty="0"/>
              <a:t>a na základe záznamu ho zrekonštruovať</a:t>
            </a:r>
          </a:p>
          <a:p>
            <a:pPr marL="285750" indent="-285750">
              <a:buFont typeface="Arial" pitchFamily="34" charset="0"/>
              <a:buChar char="•"/>
            </a:pPr>
            <a:r>
              <a:rPr lang="sk-SK" b="1" dirty="0"/>
              <a:t>časový vývoj </a:t>
            </a:r>
            <a:r>
              <a:rPr lang="sk-SK" dirty="0"/>
              <a:t>systému je časová postupnosť stavov (okamihov)</a:t>
            </a:r>
          </a:p>
          <a:p>
            <a:pPr marL="285750" indent="-285750">
              <a:buFont typeface="Arial" pitchFamily="34" charset="0"/>
              <a:buChar char="•"/>
            </a:pPr>
            <a:r>
              <a:rPr lang="sk-SK" dirty="0"/>
              <a:t>časový vývoj systému je </a:t>
            </a:r>
            <a:r>
              <a:rPr lang="sk-SK" b="1" dirty="0"/>
              <a:t>možné predpovedať</a:t>
            </a:r>
            <a:r>
              <a:rPr lang="sk-SK" dirty="0"/>
              <a:t>, vychádzajúc zo znalosti počiatočného stavu. </a:t>
            </a:r>
          </a:p>
          <a:p>
            <a:pPr marL="285750" indent="-285750">
              <a:buFont typeface="Arial" pitchFamily="34" charset="0"/>
              <a:buChar char="•"/>
            </a:pPr>
            <a:r>
              <a:rPr lang="sk-SK" dirty="0"/>
              <a:t>Technológiou predpovede budúcnosti sú matematické </a:t>
            </a:r>
            <a:r>
              <a:rPr lang="sk-SK" b="1" dirty="0"/>
              <a:t>pohybové rovnice.</a:t>
            </a:r>
            <a:r>
              <a:rPr lang="sk-SK" dirty="0"/>
              <a:t> Časový vývoj hľadáme ako riešenie pohybových rovníc, ktoré spĺňa počiatočnú podmienku (stav na začiatku je známy počiatočný stav)</a:t>
            </a:r>
          </a:p>
        </p:txBody>
      </p:sp>
      <p:sp>
        <p:nvSpPr>
          <p:cNvPr id="5" name="TextBox 4"/>
          <p:cNvSpPr txBox="1"/>
          <p:nvPr/>
        </p:nvSpPr>
        <p:spPr>
          <a:xfrm>
            <a:off x="107504" y="260648"/>
            <a:ext cx="2376264" cy="369332"/>
          </a:xfrm>
          <a:prstGeom prst="rect">
            <a:avLst/>
          </a:prstGeom>
          <a:noFill/>
        </p:spPr>
        <p:txBody>
          <a:bodyPr wrap="square" rtlCol="0">
            <a:spAutoFit/>
          </a:bodyPr>
          <a:lstStyle/>
          <a:p>
            <a:r>
              <a:rPr lang="sk-SK" b="1" dirty="0">
                <a:solidFill>
                  <a:srgbClr val="FF0000"/>
                </a:solidFill>
              </a:rPr>
              <a:t>Pripomeňme si:</a:t>
            </a:r>
          </a:p>
        </p:txBody>
      </p:sp>
      <p:sp>
        <p:nvSpPr>
          <p:cNvPr id="6" name="Oval 5"/>
          <p:cNvSpPr/>
          <p:nvPr/>
        </p:nvSpPr>
        <p:spPr>
          <a:xfrm>
            <a:off x="8676456" y="260648"/>
            <a:ext cx="369332" cy="3693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41</a:t>
            </a:fld>
            <a:endParaRPr lang="sk-SK"/>
          </a:p>
        </p:txBody>
      </p:sp>
    </p:spTree>
    <p:extLst>
      <p:ext uri="{BB962C8B-B14F-4D97-AF65-F5344CB8AC3E}">
        <p14:creationId xmlns:p14="http://schemas.microsoft.com/office/powerpoint/2010/main" val="2706330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764704"/>
            <a:ext cx="6480720" cy="707886"/>
          </a:xfrm>
          <a:prstGeom prst="rect">
            <a:avLst/>
          </a:prstGeom>
          <a:noFill/>
        </p:spPr>
        <p:txBody>
          <a:bodyPr wrap="square" rtlCol="0">
            <a:spAutoFit/>
          </a:bodyPr>
          <a:lstStyle/>
          <a:p>
            <a:pPr algn="ctr"/>
            <a:r>
              <a:rPr lang="sk-SK" sz="4000" b="1" dirty="0"/>
              <a:t>Stav a jeho časový vývoj</a:t>
            </a:r>
          </a:p>
        </p:txBody>
      </p:sp>
      <p:sp>
        <p:nvSpPr>
          <p:cNvPr id="4" name="TextBox 3"/>
          <p:cNvSpPr txBox="1"/>
          <p:nvPr/>
        </p:nvSpPr>
        <p:spPr>
          <a:xfrm>
            <a:off x="900105" y="2457337"/>
            <a:ext cx="7272808" cy="2585323"/>
          </a:xfrm>
          <a:prstGeom prst="rect">
            <a:avLst/>
          </a:prstGeom>
          <a:noFill/>
        </p:spPr>
        <p:txBody>
          <a:bodyPr wrap="square" rtlCol="0">
            <a:spAutoFit/>
          </a:bodyPr>
          <a:lstStyle/>
          <a:p>
            <a:endParaRPr lang="sk-SK" dirty="0"/>
          </a:p>
          <a:p>
            <a:pPr marL="285750" indent="-285750">
              <a:buFont typeface="Arial" pitchFamily="34" charset="0"/>
              <a:buChar char="•"/>
            </a:pPr>
            <a:r>
              <a:rPr lang="sk-SK" dirty="0"/>
              <a:t>okamih (stav systému) </a:t>
            </a:r>
            <a:r>
              <a:rPr lang="sk-SK" b="1" dirty="0"/>
              <a:t>možno zaznamenať </a:t>
            </a:r>
            <a:r>
              <a:rPr lang="sk-SK" dirty="0"/>
              <a:t>a na základe záznamu ho zrekonštruovať</a:t>
            </a:r>
          </a:p>
          <a:p>
            <a:pPr marL="285750" indent="-285750">
              <a:buFont typeface="Arial" pitchFamily="34" charset="0"/>
              <a:buChar char="•"/>
            </a:pPr>
            <a:r>
              <a:rPr lang="sk-SK" b="1" dirty="0"/>
              <a:t>časový vývoj </a:t>
            </a:r>
            <a:r>
              <a:rPr lang="sk-SK" dirty="0"/>
              <a:t>systému je časová postupnosť stavov (okamihov)</a:t>
            </a:r>
          </a:p>
          <a:p>
            <a:pPr marL="285750" indent="-285750">
              <a:buFont typeface="Arial" pitchFamily="34" charset="0"/>
              <a:buChar char="•"/>
            </a:pPr>
            <a:r>
              <a:rPr lang="sk-SK" dirty="0"/>
              <a:t>časový vývoj systému je </a:t>
            </a:r>
            <a:r>
              <a:rPr lang="sk-SK" b="1" dirty="0"/>
              <a:t>možné predpovedať</a:t>
            </a:r>
            <a:r>
              <a:rPr lang="sk-SK" dirty="0"/>
              <a:t>, vychádzajúc zo znalosti počiatočného stavu. </a:t>
            </a:r>
          </a:p>
          <a:p>
            <a:pPr marL="285750" indent="-285750">
              <a:buFont typeface="Arial" pitchFamily="34" charset="0"/>
              <a:buChar char="•"/>
            </a:pPr>
            <a:r>
              <a:rPr lang="sk-SK" dirty="0"/>
              <a:t>Technológiou predpovede budúcnosti sú matematické </a:t>
            </a:r>
            <a:r>
              <a:rPr lang="sk-SK" b="1" dirty="0"/>
              <a:t>pohybové rovnice.</a:t>
            </a:r>
            <a:r>
              <a:rPr lang="sk-SK" dirty="0"/>
              <a:t> Časový vývoj hľadáme ako riešenie pohybových rovníc, ktoré spĺňa počiatočnú podmienku (stav na začiatku je známy počiatočný stav)</a:t>
            </a:r>
          </a:p>
        </p:txBody>
      </p:sp>
      <p:sp>
        <p:nvSpPr>
          <p:cNvPr id="3" name="TextBox 2"/>
          <p:cNvSpPr txBox="1"/>
          <p:nvPr/>
        </p:nvSpPr>
        <p:spPr>
          <a:xfrm>
            <a:off x="395536" y="1988840"/>
            <a:ext cx="8136904" cy="1569660"/>
          </a:xfrm>
          <a:prstGeom prst="rect">
            <a:avLst/>
          </a:prstGeom>
          <a:solidFill>
            <a:srgbClr val="FFFF00"/>
          </a:solidFill>
        </p:spPr>
        <p:txBody>
          <a:bodyPr wrap="square" rtlCol="0">
            <a:spAutoFit/>
          </a:bodyPr>
          <a:lstStyle/>
          <a:p>
            <a:r>
              <a:rPr lang="sk-SK" sz="2400" b="1" dirty="0"/>
              <a:t>Pohybová rovnica je spravidla diferenciálna rovnica. Predpovedať budúcnosť znamená nájsť funkciu udávajúcu stav v budúcom čase takú, že v počiatočnom čase udáva počiatočný stav a v každom čase spĺňa diferenciálnu pohybovú rovnicu</a:t>
            </a:r>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759489" y="5229200"/>
            <a:ext cx="3408998" cy="814388"/>
          </a:xfrm>
          <a:prstGeom prst="rect">
            <a:avLst/>
          </a:prstGeom>
        </p:spPr>
      </p:pic>
      <p:sp>
        <p:nvSpPr>
          <p:cNvPr id="7" name="Slide Number Placeholder 6"/>
          <p:cNvSpPr>
            <a:spLocks noGrp="1"/>
          </p:cNvSpPr>
          <p:nvPr>
            <p:ph type="sldNum" sz="quarter" idx="12"/>
          </p:nvPr>
        </p:nvSpPr>
        <p:spPr/>
        <p:txBody>
          <a:bodyPr/>
          <a:lstStyle/>
          <a:p>
            <a:fld id="{1BCE0CA2-1A48-4B23-8A77-1A9F640E54E6}" type="slidenum">
              <a:rPr lang="sk-SK" smtClean="0"/>
              <a:t>42</a:t>
            </a:fld>
            <a:endParaRPr lang="sk-SK"/>
          </a:p>
        </p:txBody>
      </p:sp>
    </p:spTree>
    <p:extLst>
      <p:ext uri="{BB962C8B-B14F-4D97-AF65-F5344CB8AC3E}">
        <p14:creationId xmlns:p14="http://schemas.microsoft.com/office/powerpoint/2010/main" val="17402489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620688"/>
            <a:ext cx="7344816" cy="6001643"/>
          </a:xfrm>
          <a:prstGeom prst="rect">
            <a:avLst/>
          </a:prstGeom>
          <a:noFill/>
        </p:spPr>
        <p:txBody>
          <a:bodyPr wrap="square" rtlCol="0">
            <a:spAutoFit/>
          </a:bodyPr>
          <a:lstStyle/>
          <a:p>
            <a:r>
              <a:rPr lang="sk-SK" sz="2400" b="1" dirty="0"/>
              <a:t>Ukázali sme si ako nájsť (približné) riešenie diferenciálnej rovnice Eulerovou metódou malých krokov pomocou počítača.</a:t>
            </a:r>
          </a:p>
          <a:p>
            <a:r>
              <a:rPr lang="sk-SK" sz="2400" b="1" dirty="0"/>
              <a:t>To sa môžeme pokúsiť urobiť vždy, a spravidla ani inak postupovať nevieme. Aj astronómovia, keď chcú predpovedať zatmenie slnka, to inak nevedia, ako numericky na počítači.</a:t>
            </a:r>
          </a:p>
          <a:p>
            <a:r>
              <a:rPr lang="sk-SK" sz="2400" b="1" dirty="0"/>
              <a:t>Otázkou je, ako ďaleko do budúcnosti sa vieme numericky dostať, presnosť predpovede do vzdialenej budúcnosti sa stále znižuje, až sa predpoveď stane bezcennou.</a:t>
            </a:r>
          </a:p>
          <a:p>
            <a:endParaRPr lang="sk-SK" sz="2400" b="1" dirty="0"/>
          </a:p>
          <a:p>
            <a:r>
              <a:rPr lang="sk-SK" sz="2400" b="1" dirty="0"/>
              <a:t>Niekedy vieme diferenciálnu rovnicu vyriešiť analyticky, teda nájsť vzorec pre funkciu, ktorá je riešením.</a:t>
            </a:r>
          </a:p>
          <a:p>
            <a:r>
              <a:rPr lang="sk-SK" sz="2400" b="1" dirty="0"/>
              <a:t>Na riešenie diferenciálnych rovníc neexistuje univerzálny algoritmus, spravidla musím prísť na šikovný trik.</a:t>
            </a:r>
          </a:p>
        </p:txBody>
      </p:sp>
      <p:sp>
        <p:nvSpPr>
          <p:cNvPr id="4" name="Slide Number Placeholder 3"/>
          <p:cNvSpPr>
            <a:spLocks noGrp="1"/>
          </p:cNvSpPr>
          <p:nvPr>
            <p:ph type="sldNum" sz="quarter" idx="12"/>
          </p:nvPr>
        </p:nvSpPr>
        <p:spPr/>
        <p:txBody>
          <a:bodyPr/>
          <a:lstStyle/>
          <a:p>
            <a:fld id="{1BCE0CA2-1A48-4B23-8A77-1A9F640E54E6}" type="slidenum">
              <a:rPr lang="sk-SK" smtClean="0"/>
              <a:t>43</a:t>
            </a:fld>
            <a:endParaRPr lang="sk-SK"/>
          </a:p>
        </p:txBody>
      </p:sp>
    </p:spTree>
    <p:extLst>
      <p:ext uri="{BB962C8B-B14F-4D97-AF65-F5344CB8AC3E}">
        <p14:creationId xmlns:p14="http://schemas.microsoft.com/office/powerpoint/2010/main" val="33791905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5321617" y="775754"/>
            <a:ext cx="2272665" cy="542925"/>
          </a:xfrm>
          <a:prstGeom prst="rect">
            <a:avLst/>
          </a:prstGeom>
        </p:spPr>
      </p:pic>
      <p:grpSp>
        <p:nvGrpSpPr>
          <p:cNvPr id="3" name="Group 2"/>
          <p:cNvGrpSpPr/>
          <p:nvPr/>
        </p:nvGrpSpPr>
        <p:grpSpPr>
          <a:xfrm>
            <a:off x="-95805" y="3073250"/>
            <a:ext cx="4740593" cy="2389684"/>
            <a:chOff x="1157287" y="634530"/>
            <a:chExt cx="6827837" cy="4384054"/>
          </a:xfrm>
        </p:grpSpPr>
        <p:pic>
          <p:nvPicPr>
            <p:cNvPr id="4" name="Picture 3" descr="Screen Clipping"/>
            <p:cNvPicPr>
              <a:picLocks noChangeAspect="1"/>
            </p:cNvPicPr>
            <p:nvPr/>
          </p:nvPicPr>
          <p:blipFill rotWithShape="1">
            <a:blip r:embed="rId6">
              <a:extLst>
                <a:ext uri="{28A0092B-C50C-407E-A947-70E740481C1C}">
                  <a14:useLocalDpi xmlns:a14="http://schemas.microsoft.com/office/drawing/2010/main" val="0"/>
                </a:ext>
              </a:extLst>
            </a:blip>
            <a:srcRect t="11207"/>
            <a:stretch/>
          </p:blipFill>
          <p:spPr>
            <a:xfrm>
              <a:off x="1389600" y="697437"/>
              <a:ext cx="6045326" cy="4156806"/>
            </a:xfrm>
            <a:prstGeom prst="rect">
              <a:avLst/>
            </a:prstGeom>
          </p:spPr>
        </p:pic>
        <p:pic>
          <p:nvPicPr>
            <p:cNvPr id="5" name="Picture 3"/>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t="14340"/>
            <a:stretch/>
          </p:blipFill>
          <p:spPr bwMode="auto">
            <a:xfrm>
              <a:off x="1157287" y="634530"/>
              <a:ext cx="6827837" cy="4384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5151" y="145682"/>
            <a:ext cx="4482257" cy="180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extLst>
              <a:ext uri="{FF2B5EF4-FFF2-40B4-BE49-F238E27FC236}">
                <a16:creationId xmlns:a16="http://schemas.microsoft.com/office/drawing/2014/main" id="{A772CB7C-5CA8-40D2-A66C-7376AEDE1C86}"/>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4806084" y="2672456"/>
            <a:ext cx="3958095" cy="540952"/>
          </a:xfrm>
          <a:prstGeom prst="rect">
            <a:avLst/>
          </a:prstGeom>
        </p:spPr>
      </p:pic>
      <p:pic>
        <p:nvPicPr>
          <p:cNvPr id="16" name="Picture 15"/>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5183505" y="4521414"/>
            <a:ext cx="3331845" cy="609600"/>
          </a:xfrm>
          <a:prstGeom prst="rect">
            <a:avLst/>
          </a:prstGeom>
        </p:spPr>
      </p:pic>
      <p:sp>
        <p:nvSpPr>
          <p:cNvPr id="17" name="Rectangle 16"/>
          <p:cNvSpPr/>
          <p:nvPr/>
        </p:nvSpPr>
        <p:spPr>
          <a:xfrm>
            <a:off x="4917408" y="4400391"/>
            <a:ext cx="3854823" cy="8516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1BCE0CA2-1A48-4B23-8A77-1A9F640E54E6}" type="slidenum">
              <a:rPr lang="sk-SK" smtClean="0"/>
              <a:t>44</a:t>
            </a:fld>
            <a:endParaRPr lang="sk-SK"/>
          </a:p>
        </p:txBody>
      </p:sp>
      <p:sp>
        <p:nvSpPr>
          <p:cNvPr id="2" name="TextBox 1">
            <a:extLst>
              <a:ext uri="{FF2B5EF4-FFF2-40B4-BE49-F238E27FC236}">
                <a16:creationId xmlns:a16="http://schemas.microsoft.com/office/drawing/2014/main" id="{47C86B0B-6E87-4084-93D2-D8268193DC84}"/>
              </a:ext>
            </a:extLst>
          </p:cNvPr>
          <p:cNvSpPr txBox="1"/>
          <p:nvPr/>
        </p:nvSpPr>
        <p:spPr>
          <a:xfrm>
            <a:off x="435151" y="5810783"/>
            <a:ext cx="8382278"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Neprezraili sme, ako sme dospeli k analytickému riešenie, ale môžete si vyskúšať, že napísaná funkcia naozaj spĺňa diferenfiálnu pohybovú ronicu</a:t>
            </a:r>
            <a:endParaRPr lang="en-US"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C79A58BF-8BDA-4B5A-9D57-7E6E4B4C096E}"/>
              </a:ext>
            </a:extLst>
          </p:cNvPr>
          <p:cNvSpPr txBox="1"/>
          <p:nvPr/>
        </p:nvSpPr>
        <p:spPr>
          <a:xfrm>
            <a:off x="4644788" y="1948752"/>
            <a:ext cx="4064061"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Numericky metódou postupných krokov:</a:t>
            </a:r>
            <a:endParaRPr lang="en-US"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C874F263-E89D-4543-BE2D-507F17697EB5}"/>
              </a:ext>
            </a:extLst>
          </p:cNvPr>
          <p:cNvSpPr txBox="1"/>
          <p:nvPr/>
        </p:nvSpPr>
        <p:spPr>
          <a:xfrm>
            <a:off x="4806084" y="3429000"/>
            <a:ext cx="4011345"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Analytické riešenie, explicitný zápis funkcie: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15871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548680"/>
            <a:ext cx="8640960" cy="584775"/>
          </a:xfrm>
          <a:prstGeom prst="rect">
            <a:avLst/>
          </a:prstGeom>
          <a:noFill/>
        </p:spPr>
        <p:txBody>
          <a:bodyPr wrap="square" rtlCol="0">
            <a:spAutoFit/>
          </a:bodyPr>
          <a:lstStyle/>
          <a:p>
            <a:pPr algn="ctr"/>
            <a:r>
              <a:rPr lang="sk-SK" sz="3200" b="1" dirty="0"/>
              <a:t>Častica (hmotný bod) ako fyzikálny systém</a:t>
            </a:r>
            <a:endParaRPr lang="en-US" sz="3200" b="1" dirty="0"/>
          </a:p>
        </p:txBody>
      </p:sp>
      <p:sp>
        <p:nvSpPr>
          <p:cNvPr id="3" name="TextBox 2"/>
          <p:cNvSpPr txBox="1"/>
          <p:nvPr/>
        </p:nvSpPr>
        <p:spPr>
          <a:xfrm>
            <a:off x="899592" y="1628800"/>
            <a:ext cx="7787208" cy="1692771"/>
          </a:xfrm>
          <a:prstGeom prst="rect">
            <a:avLst/>
          </a:prstGeom>
          <a:noFill/>
        </p:spPr>
        <p:txBody>
          <a:bodyPr wrap="square" rtlCol="0">
            <a:spAutoFit/>
          </a:bodyPr>
          <a:lstStyle/>
          <a:p>
            <a:r>
              <a:rPr lang="sk-SK" sz="2400" b="1" dirty="0"/>
              <a:t>Stav častice: </a:t>
            </a:r>
            <a:r>
              <a:rPr lang="sk-SK" sz="2000" dirty="0"/>
              <a:t>(možno zadať aj pomocou dvoch vektorov)</a:t>
            </a:r>
            <a:endParaRPr lang="sk-SK" sz="2400" dirty="0"/>
          </a:p>
          <a:p>
            <a:pPr marL="285750" indent="-285750">
              <a:buFont typeface="Arial" pitchFamily="34" charset="0"/>
              <a:buChar char="•"/>
            </a:pPr>
            <a:r>
              <a:rPr lang="sk-SK" sz="2000" dirty="0"/>
              <a:t>poloha </a:t>
            </a:r>
            <a:endParaRPr lang="en-US" sz="2000" dirty="0"/>
          </a:p>
          <a:p>
            <a:pPr marL="285750" indent="-285750">
              <a:buFont typeface="Arial" pitchFamily="34" charset="0"/>
              <a:buChar char="•"/>
            </a:pPr>
            <a:r>
              <a:rPr lang="en-US" sz="2000" dirty="0"/>
              <a:t>r</a:t>
            </a:r>
            <a:r>
              <a:rPr lang="sk-SK" sz="2000" dirty="0" err="1"/>
              <a:t>ýchlosť</a:t>
            </a:r>
            <a:r>
              <a:rPr lang="sk-SK" sz="2000" dirty="0"/>
              <a:t> </a:t>
            </a:r>
            <a:endParaRPr lang="en-US" sz="2000" dirty="0"/>
          </a:p>
          <a:p>
            <a:pPr marL="285750" indent="-285750">
              <a:buFont typeface="Arial" pitchFamily="34" charset="0"/>
              <a:buChar char="•"/>
            </a:pPr>
            <a:endParaRPr lang="en-US" sz="2000" dirty="0"/>
          </a:p>
          <a:p>
            <a:r>
              <a:rPr lang="en-US" sz="2000" dirty="0" err="1"/>
              <a:t>Stav</a:t>
            </a:r>
            <a:r>
              <a:rPr lang="en-US" sz="2000" dirty="0"/>
              <a:t> </a:t>
            </a:r>
            <a:r>
              <a:rPr lang="sk-SK" sz="2000" dirty="0"/>
              <a:t>častice (hmotného bodu) viem zaznamenať pomocou šestice čísel </a:t>
            </a:r>
            <a:endParaRPr lang="en-US" sz="2000" dirty="0"/>
          </a:p>
        </p:txBody>
      </p:sp>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191906" y="2047890"/>
            <a:ext cx="1443990" cy="300990"/>
          </a:xfrm>
          <a:prstGeom prst="rect">
            <a:avLst/>
          </a:prstGeom>
        </p:spPr>
      </p:pic>
      <p:pic>
        <p:nvPicPr>
          <p:cNvPr id="5" name="Picture 4"/>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224286" y="2348880"/>
            <a:ext cx="1771650" cy="312420"/>
          </a:xfrm>
          <a:prstGeom prst="rect">
            <a:avLst/>
          </a:prstGeom>
        </p:spPr>
      </p:pic>
      <p:pic>
        <p:nvPicPr>
          <p:cNvPr id="6" name="Picture 5"/>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2540001" y="3501008"/>
            <a:ext cx="3658946" cy="504057"/>
          </a:xfrm>
          <a:prstGeom prst="rect">
            <a:avLst/>
          </a:prstGeom>
        </p:spPr>
      </p:pic>
      <p:grpSp>
        <p:nvGrpSpPr>
          <p:cNvPr id="33" name="Group 32"/>
          <p:cNvGrpSpPr/>
          <p:nvPr/>
        </p:nvGrpSpPr>
        <p:grpSpPr>
          <a:xfrm>
            <a:off x="2411760" y="4149080"/>
            <a:ext cx="4536504" cy="2232248"/>
            <a:chOff x="2411760" y="4149080"/>
            <a:chExt cx="4536504" cy="2232248"/>
          </a:xfrm>
        </p:grpSpPr>
        <p:cxnSp>
          <p:nvCxnSpPr>
            <p:cNvPr id="8" name="Straight Connector 7"/>
            <p:cNvCxnSpPr/>
            <p:nvPr/>
          </p:nvCxnSpPr>
          <p:spPr>
            <a:xfrm>
              <a:off x="2411760" y="4149080"/>
              <a:ext cx="0" cy="22322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411760" y="6381328"/>
              <a:ext cx="45365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411760" y="5265204"/>
              <a:ext cx="1980220" cy="111612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369474" y="4941168"/>
              <a:ext cx="1642686" cy="3240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391980" y="5265204"/>
              <a:ext cx="0" cy="111612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411760" y="5265204"/>
              <a:ext cx="1957714"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4319972" y="5157192"/>
              <a:ext cx="180020" cy="180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flipV="1">
              <a:off x="4418343" y="5231173"/>
              <a:ext cx="1593817" cy="4367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12160" y="4941168"/>
              <a:ext cx="0" cy="29000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419872" y="6011996"/>
              <a:ext cx="360040" cy="369332"/>
            </a:xfrm>
            <a:prstGeom prst="rect">
              <a:avLst/>
            </a:prstGeom>
            <a:noFill/>
          </p:spPr>
          <p:txBody>
            <a:bodyPr wrap="square" rtlCol="0">
              <a:spAutoFit/>
            </a:bodyPr>
            <a:lstStyle/>
            <a:p>
              <a:r>
                <a:rPr lang="sk-SK" dirty="0"/>
                <a:t>x</a:t>
              </a:r>
              <a:endParaRPr lang="en-US" dirty="0"/>
            </a:p>
          </p:txBody>
        </p:sp>
        <p:sp>
          <p:nvSpPr>
            <p:cNvPr id="30" name="TextBox 29"/>
            <p:cNvSpPr txBox="1"/>
            <p:nvPr/>
          </p:nvSpPr>
          <p:spPr>
            <a:xfrm>
              <a:off x="2483768" y="5517232"/>
              <a:ext cx="360040" cy="369332"/>
            </a:xfrm>
            <a:prstGeom prst="rect">
              <a:avLst/>
            </a:prstGeom>
            <a:noFill/>
          </p:spPr>
          <p:txBody>
            <a:bodyPr wrap="square" rtlCol="0">
              <a:spAutoFit/>
            </a:bodyPr>
            <a:lstStyle/>
            <a:p>
              <a:r>
                <a:rPr lang="sk-SK" dirty="0"/>
                <a:t>y</a:t>
              </a:r>
              <a:endParaRPr lang="en-US" dirty="0"/>
            </a:p>
          </p:txBody>
        </p:sp>
        <p:sp>
          <p:nvSpPr>
            <p:cNvPr id="31" name="TextBox 30"/>
            <p:cNvSpPr txBox="1"/>
            <p:nvPr/>
          </p:nvSpPr>
          <p:spPr>
            <a:xfrm>
              <a:off x="5148064" y="5229200"/>
              <a:ext cx="360040" cy="369332"/>
            </a:xfrm>
            <a:prstGeom prst="rect">
              <a:avLst/>
            </a:prstGeom>
            <a:noFill/>
          </p:spPr>
          <p:txBody>
            <a:bodyPr wrap="square" rtlCol="0">
              <a:spAutoFit/>
            </a:bodyPr>
            <a:lstStyle/>
            <a:p>
              <a:r>
                <a:rPr lang="sk-SK" dirty="0" err="1"/>
                <a:t>v</a:t>
              </a:r>
              <a:r>
                <a:rPr lang="sk-SK" baseline="-25000" dirty="0" err="1"/>
                <a:t>x</a:t>
              </a:r>
              <a:endParaRPr lang="en-US" dirty="0"/>
            </a:p>
          </p:txBody>
        </p:sp>
        <p:sp>
          <p:nvSpPr>
            <p:cNvPr id="32" name="TextBox 31"/>
            <p:cNvSpPr txBox="1"/>
            <p:nvPr/>
          </p:nvSpPr>
          <p:spPr>
            <a:xfrm>
              <a:off x="6012160" y="4869160"/>
              <a:ext cx="360040" cy="369332"/>
            </a:xfrm>
            <a:prstGeom prst="rect">
              <a:avLst/>
            </a:prstGeom>
            <a:noFill/>
          </p:spPr>
          <p:txBody>
            <a:bodyPr wrap="square" rtlCol="0">
              <a:spAutoFit/>
            </a:bodyPr>
            <a:lstStyle/>
            <a:p>
              <a:r>
                <a:rPr lang="sk-SK" dirty="0"/>
                <a:t>v</a:t>
              </a:r>
              <a:r>
                <a:rPr lang="sk-SK" baseline="-25000" dirty="0"/>
                <a:t>y</a:t>
              </a:r>
              <a:endParaRPr lang="en-US" dirty="0"/>
            </a:p>
          </p:txBody>
        </p:sp>
      </p:grpSp>
      <p:sp>
        <p:nvSpPr>
          <p:cNvPr id="9" name="Slide Number Placeholder 8"/>
          <p:cNvSpPr>
            <a:spLocks noGrp="1"/>
          </p:cNvSpPr>
          <p:nvPr>
            <p:ph type="sldNum" sz="quarter" idx="12"/>
          </p:nvPr>
        </p:nvSpPr>
        <p:spPr/>
        <p:txBody>
          <a:bodyPr/>
          <a:lstStyle/>
          <a:p>
            <a:fld id="{1BCE0CA2-1A48-4B23-8A77-1A9F640E54E6}" type="slidenum">
              <a:rPr lang="sk-SK" smtClean="0"/>
              <a:t>45</a:t>
            </a:fld>
            <a:endParaRPr lang="sk-SK"/>
          </a:p>
        </p:txBody>
      </p:sp>
    </p:spTree>
    <p:extLst>
      <p:ext uri="{BB962C8B-B14F-4D97-AF65-F5344CB8AC3E}">
        <p14:creationId xmlns:p14="http://schemas.microsoft.com/office/powerpoint/2010/main" val="1351727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548680"/>
            <a:ext cx="8640960" cy="584775"/>
          </a:xfrm>
          <a:prstGeom prst="rect">
            <a:avLst/>
          </a:prstGeom>
          <a:noFill/>
        </p:spPr>
        <p:txBody>
          <a:bodyPr wrap="square" rtlCol="0">
            <a:spAutoFit/>
          </a:bodyPr>
          <a:lstStyle/>
          <a:p>
            <a:pPr algn="ctr"/>
            <a:r>
              <a:rPr lang="sk-SK" sz="3200" b="1" dirty="0"/>
              <a:t>Častica (hmotný bod) ako fyzikálny systém</a:t>
            </a:r>
            <a:endParaRPr lang="en-US" sz="3200" b="1" dirty="0"/>
          </a:p>
        </p:txBody>
      </p:sp>
      <p:sp>
        <p:nvSpPr>
          <p:cNvPr id="3" name="TextBox 2"/>
          <p:cNvSpPr txBox="1"/>
          <p:nvPr/>
        </p:nvSpPr>
        <p:spPr>
          <a:xfrm>
            <a:off x="917594" y="1403074"/>
            <a:ext cx="6984776" cy="3354765"/>
          </a:xfrm>
          <a:prstGeom prst="rect">
            <a:avLst/>
          </a:prstGeom>
          <a:noFill/>
        </p:spPr>
        <p:txBody>
          <a:bodyPr wrap="square" rtlCol="0">
            <a:spAutoFit/>
          </a:bodyPr>
          <a:lstStyle/>
          <a:p>
            <a:r>
              <a:rPr lang="sk-SK" sz="2400" b="1" dirty="0"/>
              <a:t>Stav častice:</a:t>
            </a:r>
          </a:p>
          <a:p>
            <a:pPr marL="285750" indent="-285750">
              <a:buFont typeface="Arial" pitchFamily="34" charset="0"/>
              <a:buChar char="•"/>
            </a:pPr>
            <a:r>
              <a:rPr lang="sk-SK" sz="2000" dirty="0"/>
              <a:t>poloha </a:t>
            </a:r>
            <a:r>
              <a:rPr lang="en-US" sz="2000" dirty="0"/>
              <a:t>                    </a:t>
            </a:r>
            <a:r>
              <a:rPr lang="sk-SK" sz="2000" dirty="0"/>
              <a:t>(bod v trojrozmernom priestore)</a:t>
            </a:r>
            <a:endParaRPr lang="en-US" sz="2000" dirty="0"/>
          </a:p>
          <a:p>
            <a:pPr marL="285750" indent="-285750">
              <a:buFont typeface="Arial" pitchFamily="34" charset="0"/>
              <a:buChar char="•"/>
            </a:pPr>
            <a:r>
              <a:rPr lang="en-US" sz="2000" dirty="0"/>
              <a:t>r</a:t>
            </a:r>
            <a:r>
              <a:rPr lang="sk-SK" sz="2000" dirty="0" err="1"/>
              <a:t>ýchlosť</a:t>
            </a:r>
            <a:r>
              <a:rPr lang="sk-SK" sz="2000" dirty="0"/>
              <a:t>                                    (vektor v abstraktnom priestore rýchlostí)</a:t>
            </a:r>
            <a:endParaRPr lang="en-US" sz="2000" dirty="0"/>
          </a:p>
          <a:p>
            <a:pPr marL="285750" indent="-285750">
              <a:buFont typeface="Arial" pitchFamily="34" charset="0"/>
              <a:buChar char="•"/>
            </a:pPr>
            <a:endParaRPr lang="en-US" sz="2000" dirty="0"/>
          </a:p>
          <a:p>
            <a:r>
              <a:rPr lang="en-US" sz="2400" b="1" dirty="0" err="1">
                <a:solidFill>
                  <a:srgbClr val="FF0000"/>
                </a:solidFill>
              </a:rPr>
              <a:t>Stav</a:t>
            </a:r>
            <a:r>
              <a:rPr lang="en-US" sz="2400" b="1" dirty="0">
                <a:solidFill>
                  <a:srgbClr val="FF0000"/>
                </a:solidFill>
              </a:rPr>
              <a:t> </a:t>
            </a:r>
            <a:r>
              <a:rPr lang="sk-SK" sz="2400" b="1" dirty="0">
                <a:solidFill>
                  <a:srgbClr val="FF0000"/>
                </a:solidFill>
              </a:rPr>
              <a:t>častice </a:t>
            </a:r>
            <a:r>
              <a:rPr lang="sk-SK" sz="2000" dirty="0"/>
              <a:t>(hmotného bodu) viem zaznamenať pomocou šestice čísel                                                                                   </a:t>
            </a:r>
          </a:p>
          <a:p>
            <a:endParaRPr lang="en-US" sz="2000" dirty="0"/>
          </a:p>
          <a:p>
            <a:r>
              <a:rPr lang="sk-SK" sz="2000" dirty="0"/>
              <a:t>je to bod v abstraktom priestore stavov a </a:t>
            </a:r>
          </a:p>
          <a:p>
            <a:pPr algn="ctr"/>
            <a:r>
              <a:rPr lang="sk-SK" sz="2400" b="1" dirty="0">
                <a:solidFill>
                  <a:srgbClr val="FF0000"/>
                </a:solidFill>
              </a:rPr>
              <a:t>týka sa jedného časového okamihu</a:t>
            </a:r>
            <a:endParaRPr lang="en-US" sz="2000" b="1" dirty="0">
              <a:solidFill>
                <a:srgbClr val="FF0000"/>
              </a:solidFill>
            </a:endParaRPr>
          </a:p>
        </p:txBody>
      </p:sp>
      <p:pic>
        <p:nvPicPr>
          <p:cNvPr id="7" name="Picture 6"/>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191906" y="1807483"/>
            <a:ext cx="849630" cy="253365"/>
          </a:xfrm>
          <a:prstGeom prst="rect">
            <a:avLst/>
          </a:prstGeom>
        </p:spPr>
      </p:pic>
      <p:pic>
        <p:nvPicPr>
          <p:cNvPr id="5" name="Picture 4"/>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296294" y="2108468"/>
            <a:ext cx="1771650" cy="312420"/>
          </a:xfrm>
          <a:prstGeom prst="rect">
            <a:avLst/>
          </a:prstGeom>
        </p:spPr>
      </p:pic>
      <p:pic>
        <p:nvPicPr>
          <p:cNvPr id="12" name="Picture 11"/>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3041537" y="3490335"/>
            <a:ext cx="2691003" cy="370713"/>
          </a:xfrm>
          <a:prstGeom prst="rect">
            <a:avLst/>
          </a:prstGeom>
        </p:spPr>
      </p:pic>
      <p:pic>
        <p:nvPicPr>
          <p:cNvPr id="14" name="Picture 13"/>
          <p:cNvPicPr>
            <a:picLocks noChangeAspect="1"/>
          </p:cNvPicPr>
          <p:nvPr/>
        </p:nvPicPr>
        <p:blipFill>
          <a:blip r:embed="rId8"/>
          <a:stretch>
            <a:fillRect/>
          </a:stretch>
        </p:blipFill>
        <p:spPr>
          <a:xfrm>
            <a:off x="2887062" y="4678994"/>
            <a:ext cx="3666138" cy="1859918"/>
          </a:xfrm>
          <a:prstGeom prst="rect">
            <a:avLst/>
          </a:prstGeom>
        </p:spPr>
      </p:pic>
      <p:sp>
        <p:nvSpPr>
          <p:cNvPr id="9" name="TextBox 8"/>
          <p:cNvSpPr txBox="1"/>
          <p:nvPr/>
        </p:nvSpPr>
        <p:spPr>
          <a:xfrm>
            <a:off x="251520" y="188640"/>
            <a:ext cx="3816424" cy="461665"/>
          </a:xfrm>
          <a:prstGeom prst="rect">
            <a:avLst/>
          </a:prstGeom>
          <a:noFill/>
        </p:spPr>
        <p:txBody>
          <a:bodyPr wrap="square" rtlCol="0">
            <a:spAutoFit/>
          </a:bodyPr>
          <a:lstStyle/>
          <a:p>
            <a:r>
              <a:rPr lang="sk-SK" sz="2400" b="1" dirty="0">
                <a:solidFill>
                  <a:srgbClr val="FF0000"/>
                </a:solidFill>
              </a:rPr>
              <a:t>Opakovanie</a:t>
            </a:r>
            <a:endParaRPr lang="en-US" b="1" dirty="0">
              <a:solidFill>
                <a:srgbClr val="FF0000"/>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t>46</a:t>
            </a:fld>
            <a:endParaRPr lang="sk-SK"/>
          </a:p>
        </p:txBody>
      </p:sp>
    </p:spTree>
    <p:extLst>
      <p:ext uri="{BB962C8B-B14F-4D97-AF65-F5344CB8AC3E}">
        <p14:creationId xmlns:p14="http://schemas.microsoft.com/office/powerpoint/2010/main" val="8196965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620688"/>
            <a:ext cx="5544616" cy="584775"/>
          </a:xfrm>
          <a:prstGeom prst="rect">
            <a:avLst/>
          </a:prstGeom>
          <a:noFill/>
        </p:spPr>
        <p:txBody>
          <a:bodyPr wrap="square" rtlCol="0">
            <a:spAutoFit/>
          </a:bodyPr>
          <a:lstStyle/>
          <a:p>
            <a:pPr algn="ctr"/>
            <a:r>
              <a:rPr lang="sk-SK" sz="3200" b="1" dirty="0"/>
              <a:t>Nerovnomerný pohyb</a:t>
            </a:r>
            <a:endParaRPr lang="sk-SK" b="1" dirty="0"/>
          </a:p>
        </p:txBody>
      </p:sp>
      <p:pic>
        <p:nvPicPr>
          <p:cNvPr id="31" name="Picture 30"/>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483768" y="4437112"/>
            <a:ext cx="4176464" cy="967548"/>
          </a:xfrm>
          <a:prstGeom prst="rect">
            <a:avLst/>
          </a:prstGeom>
        </p:spPr>
      </p:pic>
      <p:grpSp>
        <p:nvGrpSpPr>
          <p:cNvPr id="33" name="Group 32"/>
          <p:cNvGrpSpPr/>
          <p:nvPr/>
        </p:nvGrpSpPr>
        <p:grpSpPr>
          <a:xfrm>
            <a:off x="2613447" y="1700808"/>
            <a:ext cx="3974777" cy="2456855"/>
            <a:chOff x="957263" y="1700808"/>
            <a:chExt cx="3974777" cy="2456855"/>
          </a:xfrm>
        </p:grpSpPr>
        <p:cxnSp>
          <p:nvCxnSpPr>
            <p:cNvPr id="11" name="Straight Connector 10"/>
            <p:cNvCxnSpPr/>
            <p:nvPr/>
          </p:nvCxnSpPr>
          <p:spPr>
            <a:xfrm>
              <a:off x="971600" y="1700808"/>
              <a:ext cx="0" cy="24482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71600" y="4149080"/>
              <a:ext cx="39604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957263" y="2471738"/>
              <a:ext cx="3957637" cy="1685925"/>
            </a:xfrm>
            <a:custGeom>
              <a:avLst/>
              <a:gdLst>
                <a:gd name="connsiteX0" fmla="*/ 0 w 4986337"/>
                <a:gd name="connsiteY0" fmla="*/ 1692366 h 1692366"/>
                <a:gd name="connsiteX1" fmla="*/ 300037 w 4986337"/>
                <a:gd name="connsiteY1" fmla="*/ 1163728 h 1692366"/>
                <a:gd name="connsiteX2" fmla="*/ 742950 w 4986337"/>
                <a:gd name="connsiteY2" fmla="*/ 735103 h 1692366"/>
                <a:gd name="connsiteX3" fmla="*/ 1400175 w 4986337"/>
                <a:gd name="connsiteY3" fmla="*/ 349341 h 1692366"/>
                <a:gd name="connsiteX4" fmla="*/ 2057400 w 4986337"/>
                <a:gd name="connsiteY4" fmla="*/ 192178 h 1692366"/>
                <a:gd name="connsiteX5" fmla="*/ 2757487 w 4986337"/>
                <a:gd name="connsiteY5" fmla="*/ 106453 h 1692366"/>
                <a:gd name="connsiteX6" fmla="*/ 3457575 w 4986337"/>
                <a:gd name="connsiteY6" fmla="*/ 49303 h 1692366"/>
                <a:gd name="connsiteX7" fmla="*/ 3957637 w 4986337"/>
                <a:gd name="connsiteY7" fmla="*/ 6441 h 1692366"/>
                <a:gd name="connsiteX8" fmla="*/ 4243387 w 4986337"/>
                <a:gd name="connsiteY8" fmla="*/ 49303 h 1692366"/>
                <a:gd name="connsiteX9" fmla="*/ 4986337 w 4986337"/>
                <a:gd name="connsiteY9" fmla="*/ 449353 h 1692366"/>
                <a:gd name="connsiteX0" fmla="*/ 0 w 4972049"/>
                <a:gd name="connsiteY0" fmla="*/ 1692366 h 1692366"/>
                <a:gd name="connsiteX1" fmla="*/ 300037 w 4972049"/>
                <a:gd name="connsiteY1" fmla="*/ 1163728 h 1692366"/>
                <a:gd name="connsiteX2" fmla="*/ 742950 w 4972049"/>
                <a:gd name="connsiteY2" fmla="*/ 735103 h 1692366"/>
                <a:gd name="connsiteX3" fmla="*/ 1400175 w 4972049"/>
                <a:gd name="connsiteY3" fmla="*/ 349341 h 1692366"/>
                <a:gd name="connsiteX4" fmla="*/ 2057400 w 4972049"/>
                <a:gd name="connsiteY4" fmla="*/ 192178 h 1692366"/>
                <a:gd name="connsiteX5" fmla="*/ 2757487 w 4972049"/>
                <a:gd name="connsiteY5" fmla="*/ 106453 h 1692366"/>
                <a:gd name="connsiteX6" fmla="*/ 3457575 w 4972049"/>
                <a:gd name="connsiteY6" fmla="*/ 49303 h 1692366"/>
                <a:gd name="connsiteX7" fmla="*/ 3957637 w 4972049"/>
                <a:gd name="connsiteY7" fmla="*/ 6441 h 1692366"/>
                <a:gd name="connsiteX8" fmla="*/ 4243387 w 4972049"/>
                <a:gd name="connsiteY8" fmla="*/ 49303 h 1692366"/>
                <a:gd name="connsiteX9" fmla="*/ 4972049 w 4972049"/>
                <a:gd name="connsiteY9" fmla="*/ 449353 h 1692366"/>
                <a:gd name="connsiteX0" fmla="*/ 0 w 4972049"/>
                <a:gd name="connsiteY0" fmla="*/ 1692366 h 1692366"/>
                <a:gd name="connsiteX1" fmla="*/ 300037 w 4972049"/>
                <a:gd name="connsiteY1" fmla="*/ 1163728 h 1692366"/>
                <a:gd name="connsiteX2" fmla="*/ 742950 w 4972049"/>
                <a:gd name="connsiteY2" fmla="*/ 735103 h 1692366"/>
                <a:gd name="connsiteX3" fmla="*/ 1400175 w 4972049"/>
                <a:gd name="connsiteY3" fmla="*/ 349341 h 1692366"/>
                <a:gd name="connsiteX4" fmla="*/ 2057400 w 4972049"/>
                <a:gd name="connsiteY4" fmla="*/ 192178 h 1692366"/>
                <a:gd name="connsiteX5" fmla="*/ 2757487 w 4972049"/>
                <a:gd name="connsiteY5" fmla="*/ 106453 h 1692366"/>
                <a:gd name="connsiteX6" fmla="*/ 3457575 w 4972049"/>
                <a:gd name="connsiteY6" fmla="*/ 49303 h 1692366"/>
                <a:gd name="connsiteX7" fmla="*/ 3957637 w 4972049"/>
                <a:gd name="connsiteY7" fmla="*/ 6441 h 1692366"/>
                <a:gd name="connsiteX8" fmla="*/ 4243387 w 4972049"/>
                <a:gd name="connsiteY8" fmla="*/ 49303 h 1692366"/>
                <a:gd name="connsiteX9" fmla="*/ 4972049 w 4972049"/>
                <a:gd name="connsiteY9" fmla="*/ 449353 h 1692366"/>
                <a:gd name="connsiteX0" fmla="*/ 0 w 4243387"/>
                <a:gd name="connsiteY0" fmla="*/ 1692366 h 1692366"/>
                <a:gd name="connsiteX1" fmla="*/ 300037 w 4243387"/>
                <a:gd name="connsiteY1" fmla="*/ 1163728 h 1692366"/>
                <a:gd name="connsiteX2" fmla="*/ 742950 w 4243387"/>
                <a:gd name="connsiteY2" fmla="*/ 735103 h 1692366"/>
                <a:gd name="connsiteX3" fmla="*/ 1400175 w 4243387"/>
                <a:gd name="connsiteY3" fmla="*/ 349341 h 1692366"/>
                <a:gd name="connsiteX4" fmla="*/ 2057400 w 4243387"/>
                <a:gd name="connsiteY4" fmla="*/ 192178 h 1692366"/>
                <a:gd name="connsiteX5" fmla="*/ 2757487 w 4243387"/>
                <a:gd name="connsiteY5" fmla="*/ 106453 h 1692366"/>
                <a:gd name="connsiteX6" fmla="*/ 3457575 w 4243387"/>
                <a:gd name="connsiteY6" fmla="*/ 49303 h 1692366"/>
                <a:gd name="connsiteX7" fmla="*/ 3957637 w 4243387"/>
                <a:gd name="connsiteY7" fmla="*/ 6441 h 1692366"/>
                <a:gd name="connsiteX8" fmla="*/ 4243387 w 4243387"/>
                <a:gd name="connsiteY8" fmla="*/ 49303 h 1692366"/>
                <a:gd name="connsiteX0" fmla="*/ 0 w 3957637"/>
                <a:gd name="connsiteY0" fmla="*/ 1685925 h 1685925"/>
                <a:gd name="connsiteX1" fmla="*/ 300037 w 3957637"/>
                <a:gd name="connsiteY1" fmla="*/ 1157287 h 1685925"/>
                <a:gd name="connsiteX2" fmla="*/ 742950 w 3957637"/>
                <a:gd name="connsiteY2" fmla="*/ 728662 h 1685925"/>
                <a:gd name="connsiteX3" fmla="*/ 1400175 w 3957637"/>
                <a:gd name="connsiteY3" fmla="*/ 342900 h 1685925"/>
                <a:gd name="connsiteX4" fmla="*/ 2057400 w 3957637"/>
                <a:gd name="connsiteY4" fmla="*/ 185737 h 1685925"/>
                <a:gd name="connsiteX5" fmla="*/ 2757487 w 3957637"/>
                <a:gd name="connsiteY5" fmla="*/ 100012 h 1685925"/>
                <a:gd name="connsiteX6" fmla="*/ 3457575 w 3957637"/>
                <a:gd name="connsiteY6" fmla="*/ 42862 h 1685925"/>
                <a:gd name="connsiteX7" fmla="*/ 3957637 w 3957637"/>
                <a:gd name="connsiteY7" fmla="*/ 0 h 168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7637" h="1685925">
                  <a:moveTo>
                    <a:pt x="0" y="1685925"/>
                  </a:moveTo>
                  <a:cubicBezTo>
                    <a:pt x="88106" y="1501378"/>
                    <a:pt x="176212" y="1316831"/>
                    <a:pt x="300037" y="1157287"/>
                  </a:cubicBezTo>
                  <a:cubicBezTo>
                    <a:pt x="423862" y="997743"/>
                    <a:pt x="559594" y="864393"/>
                    <a:pt x="742950" y="728662"/>
                  </a:cubicBezTo>
                  <a:cubicBezTo>
                    <a:pt x="926306" y="592931"/>
                    <a:pt x="1181100" y="433387"/>
                    <a:pt x="1400175" y="342900"/>
                  </a:cubicBezTo>
                  <a:cubicBezTo>
                    <a:pt x="1619250" y="252412"/>
                    <a:pt x="1831181" y="226218"/>
                    <a:pt x="2057400" y="185737"/>
                  </a:cubicBezTo>
                  <a:cubicBezTo>
                    <a:pt x="2283619" y="145256"/>
                    <a:pt x="2524125" y="123824"/>
                    <a:pt x="2757487" y="100012"/>
                  </a:cubicBezTo>
                  <a:cubicBezTo>
                    <a:pt x="2990850" y="76199"/>
                    <a:pt x="3457575" y="42862"/>
                    <a:pt x="3457575" y="42862"/>
                  </a:cubicBezTo>
                  <a:cubicBezTo>
                    <a:pt x="3657600" y="26193"/>
                    <a:pt x="3826668" y="0"/>
                    <a:pt x="3957637"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V="1">
              <a:off x="1259632" y="2348880"/>
              <a:ext cx="2088232" cy="9658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1475656" y="5661248"/>
            <a:ext cx="6840760" cy="400110"/>
          </a:xfrm>
          <a:prstGeom prst="rect">
            <a:avLst/>
          </a:prstGeom>
          <a:noFill/>
        </p:spPr>
        <p:txBody>
          <a:bodyPr wrap="square" rtlCol="0">
            <a:spAutoFit/>
          </a:bodyPr>
          <a:lstStyle/>
          <a:p>
            <a:pPr algn="ctr"/>
            <a:r>
              <a:rPr lang="sk-SK" sz="2000" b="1" dirty="0">
                <a:solidFill>
                  <a:srgbClr val="FF0000"/>
                </a:solidFill>
              </a:rPr>
              <a:t>Rýchlosť je derivácia podľa času</a:t>
            </a:r>
            <a:endParaRPr lang="en-US" sz="2000" b="1" dirty="0">
              <a:solidFill>
                <a:srgbClr val="FF0000"/>
              </a:solidFill>
            </a:endParaRPr>
          </a:p>
        </p:txBody>
      </p:sp>
      <p:sp>
        <p:nvSpPr>
          <p:cNvPr id="5" name="Slide Number Placeholder 4"/>
          <p:cNvSpPr>
            <a:spLocks noGrp="1"/>
          </p:cNvSpPr>
          <p:nvPr>
            <p:ph type="sldNum" sz="quarter" idx="12"/>
          </p:nvPr>
        </p:nvSpPr>
        <p:spPr/>
        <p:txBody>
          <a:bodyPr/>
          <a:lstStyle/>
          <a:p>
            <a:fld id="{1BCE0CA2-1A48-4B23-8A77-1A9F640E54E6}" type="slidenum">
              <a:rPr lang="sk-SK" smtClean="0"/>
              <a:t>47</a:t>
            </a:fld>
            <a:endParaRPr lang="sk-SK"/>
          </a:p>
        </p:txBody>
      </p:sp>
    </p:spTree>
    <p:extLst>
      <p:ext uri="{BB962C8B-B14F-4D97-AF65-F5344CB8AC3E}">
        <p14:creationId xmlns:p14="http://schemas.microsoft.com/office/powerpoint/2010/main" val="17324165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71013" y="6577953"/>
            <a:ext cx="2057400" cy="365125"/>
          </a:xfrm>
        </p:spPr>
        <p:txBody>
          <a:bodyPr/>
          <a:lstStyle/>
          <a:p>
            <a:fld id="{1BCE0CA2-1A48-4B23-8A77-1A9F640E54E6}" type="slidenum">
              <a:rPr lang="sk-SK" smtClean="0"/>
              <a:t>48</a:t>
            </a:fld>
            <a:endParaRPr lang="sk-SK"/>
          </a:p>
        </p:txBody>
      </p:sp>
      <p:pic>
        <p:nvPicPr>
          <p:cNvPr id="7" name="Picture 6">
            <a:extLst>
              <a:ext uri="{FF2B5EF4-FFF2-40B4-BE49-F238E27FC236}">
                <a16:creationId xmlns:a16="http://schemas.microsoft.com/office/drawing/2014/main" id="{E7CCF458-BDD4-42D5-A1FE-73E72A8EE431}"/>
              </a:ext>
            </a:extLst>
          </p:cNvPr>
          <p:cNvPicPr>
            <a:picLocks noChangeAspect="1"/>
          </p:cNvPicPr>
          <p:nvPr/>
        </p:nvPicPr>
        <p:blipFill>
          <a:blip r:embed="rId4"/>
          <a:stretch>
            <a:fillRect/>
          </a:stretch>
        </p:blipFill>
        <p:spPr>
          <a:xfrm>
            <a:off x="856134" y="4125847"/>
            <a:ext cx="5980639" cy="2452106"/>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24FB7C7-8A41-4CD0-AFE4-5896CA260F84}"/>
                  </a:ext>
                </a:extLst>
              </p:cNvPr>
              <p:cNvSpPr txBox="1"/>
              <p:nvPr/>
            </p:nvSpPr>
            <p:spPr>
              <a:xfrm>
                <a:off x="293914" y="131691"/>
                <a:ext cx="8556172" cy="369331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Opačný problém: mám záznam o rýchlosti ako funkcii času (napríklad tachograf v kamióne) a chcem vedieť, ako vypočítať dráhu, prejdenú za čas </a:t>
                </a:r>
                <a14:m>
                  <m:oMath xmlns:m="http://schemas.openxmlformats.org/officeDocument/2006/math">
                    <m:r>
                      <a:rPr lang="sk-SK" b="0" i="1" smtClean="0">
                        <a:latin typeface="Cambria Math" panose="02040503050406030204" pitchFamily="18" charset="0"/>
                        <a:cs typeface="Arial" panose="020B0604020202020204" pitchFamily="34" charset="0"/>
                      </a:rPr>
                      <m:t>𝑡</m:t>
                    </m:r>
                  </m:oMath>
                </a14:m>
                <a:r>
                  <a:rPr lang="sk-SK" dirty="0">
                    <a:latin typeface="Arial" panose="020B0604020202020204" pitchFamily="34" charset="0"/>
                    <a:cs typeface="Arial" panose="020B0604020202020204" pitchFamily="34" charset="0"/>
                  </a:rPr>
                  <a:t>.</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Všimnem si, že prírastok dráhy </a:t>
                </a:r>
                <a14:m>
                  <m:oMath xmlns:m="http://schemas.openxmlformats.org/officeDocument/2006/math">
                    <m:r>
                      <a:rPr lang="sk-SK" b="0" i="1" smtClean="0">
                        <a:latin typeface="Cambria Math" panose="02040503050406030204" pitchFamily="18" charset="0"/>
                        <a:cs typeface="Arial" panose="020B0604020202020204" pitchFamily="34" charset="0"/>
                      </a:rPr>
                      <m:t>𝑑𝑠</m:t>
                    </m:r>
                  </m:oMath>
                </a14:m>
                <a:r>
                  <a:rPr lang="sk-SK" dirty="0">
                    <a:latin typeface="Arial" panose="020B0604020202020204" pitchFamily="34" charset="0"/>
                    <a:cs typeface="Arial" panose="020B0604020202020204" pitchFamily="34" charset="0"/>
                  </a:rPr>
                  <a:t> za čas </a:t>
                </a:r>
                <a14:m>
                  <m:oMath xmlns:m="http://schemas.openxmlformats.org/officeDocument/2006/math">
                    <m:r>
                      <a:rPr lang="sk-SK" b="0" i="1" smtClean="0">
                        <a:latin typeface="Cambria Math" panose="02040503050406030204" pitchFamily="18" charset="0"/>
                        <a:cs typeface="Arial" panose="020B0604020202020204" pitchFamily="34" charset="0"/>
                      </a:rPr>
                      <m:t>𝑑𝑡</m:t>
                    </m:r>
                    <m:r>
                      <a:rPr lang="sk-SK" b="0" i="1" smtClean="0">
                        <a:latin typeface="Cambria Math" panose="02040503050406030204" pitchFamily="18" charset="0"/>
                        <a:cs typeface="Arial" panose="020B0604020202020204" pitchFamily="34" charset="0"/>
                      </a:rPr>
                      <m:t> </m:t>
                    </m:r>
                  </m:oMath>
                </a14:m>
                <a:r>
                  <a:rPr lang="sk-SK" dirty="0">
                    <a:latin typeface="Arial" panose="020B0604020202020204" pitchFamily="34" charset="0"/>
                    <a:cs typeface="Arial" panose="020B0604020202020204" pitchFamily="34" charset="0"/>
                  </a:rPr>
                  <a:t>pri rýchlosti </a:t>
                </a:r>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má veľkosť malej plôšky na obrázku. Vidno, že celková prejdená dráha je číselne rovná ploche pod krivkou </a:t>
                </a:r>
                <a:r>
                  <a:rPr lang="en-US" dirty="0">
                    <a:latin typeface="Arial" panose="020B0604020202020204" pitchFamily="34" charset="0"/>
                    <a:cs typeface="Arial" panose="020B0604020202020204" pitchFamily="34" charset="0"/>
                  </a:rPr>
                  <a:t>         . </a:t>
                </a:r>
                <a:r>
                  <a:rPr lang="sk-SK" dirty="0">
                    <a:latin typeface="Arial" panose="020B0604020202020204" pitchFamily="34" charset="0"/>
                    <a:cs typeface="Arial" panose="020B0604020202020204" pitchFamily="34" charset="0"/>
                  </a:rPr>
                  <a:t>Naučíme sa neskôr tú plochu aj počítať. Zatiať si môžeme predstaviť možné približné riešenie „pre neznalého chuidáka“. Môžeme nakresliť túkrivku na mm papier a spočítame počet mm štorčekov medzi krivkou a vodorovnou osou. To je približne plocha pod krivkou. Ak ešte správne zohľadníme mierky na zvislej aj vodorovnej osi, dostaneme prejdenú dráhu. </a:t>
                </a:r>
                <a:r>
                  <a:rPr lang="sk-SK" b="1" dirty="0">
                    <a:solidFill>
                      <a:srgbClr val="FF0000"/>
                    </a:solidFill>
                    <a:latin typeface="Arial" panose="020B0604020202020204" pitchFamily="34" charset="0"/>
                    <a:cs typeface="Arial" panose="020B0604020202020204" pitchFamily="34" charset="0"/>
                  </a:rPr>
                  <a:t>Premyslite si to dobre a naozaj si to na mm papieri urobte, aj s tým prepočtom mierok pre nejaký konkrétny záznam rýchlosti. Až potom si povedzte, že naozaj rozumiete.</a:t>
                </a:r>
                <a:endParaRPr lang="en-US" b="1" dirty="0">
                  <a:solidFill>
                    <a:srgbClr val="FF0000"/>
                  </a:solidFill>
                  <a:latin typeface="Arial" panose="020B0604020202020204" pitchFamily="34" charset="0"/>
                  <a:cs typeface="Arial" panose="020B0604020202020204" pitchFamily="34" charset="0"/>
                </a:endParaRPr>
              </a:p>
            </p:txBody>
          </p:sp>
        </mc:Choice>
        <mc:Fallback xmlns="">
          <p:sp>
            <p:nvSpPr>
              <p:cNvPr id="25" name="TextBox 24">
                <a:extLst>
                  <a:ext uri="{FF2B5EF4-FFF2-40B4-BE49-F238E27FC236}">
                    <a16:creationId xmlns:a16="http://schemas.microsoft.com/office/drawing/2014/main" id="{E24FB7C7-8A41-4CD0-AFE4-5896CA260F84}"/>
                  </a:ext>
                </a:extLst>
              </p:cNvPr>
              <p:cNvSpPr txBox="1">
                <a:spLocks noRot="1" noChangeAspect="1" noMove="1" noResize="1" noEditPoints="1" noAdjustHandles="1" noChangeArrowheads="1" noChangeShapeType="1" noTextEdit="1"/>
              </p:cNvSpPr>
              <p:nvPr/>
            </p:nvSpPr>
            <p:spPr>
              <a:xfrm>
                <a:off x="293914" y="131691"/>
                <a:ext cx="8556172" cy="3693319"/>
              </a:xfrm>
              <a:prstGeom prst="rect">
                <a:avLst/>
              </a:prstGeom>
              <a:blipFill>
                <a:blip r:embed="rId7"/>
                <a:stretch>
                  <a:fillRect l="-570" t="-992" b="-1818"/>
                </a:stretch>
              </a:blipFill>
            </p:spPr>
            <p:txBody>
              <a:bodyPr/>
              <a:lstStyle/>
              <a:p>
                <a:r>
                  <a:rPr lang="en-US">
                    <a:noFill/>
                  </a:rPr>
                  <a:t> </a:t>
                </a:r>
              </a:p>
            </p:txBody>
          </p:sp>
        </mc:Fallback>
      </mc:AlternateContent>
      <p:pic>
        <p:nvPicPr>
          <p:cNvPr id="26" name="Picture 25">
            <a:extLst>
              <a:ext uri="{FF2B5EF4-FFF2-40B4-BE49-F238E27FC236}">
                <a16:creationId xmlns:a16="http://schemas.microsoft.com/office/drawing/2014/main" id="{61C09832-A2B2-4D39-B0AB-47751E294F6F}"/>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6158412" y="1103086"/>
            <a:ext cx="114286" cy="114286"/>
          </a:xfrm>
          <a:prstGeom prst="rect">
            <a:avLst/>
          </a:prstGeom>
        </p:spPr>
      </p:pic>
      <p:pic>
        <p:nvPicPr>
          <p:cNvPr id="27" name="Picture 26">
            <a:extLst>
              <a:ext uri="{FF2B5EF4-FFF2-40B4-BE49-F238E27FC236}">
                <a16:creationId xmlns:a16="http://schemas.microsoft.com/office/drawing/2014/main" id="{16D20311-DFF5-4288-ACE9-54BD68AD8412}"/>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312092" y="1574684"/>
            <a:ext cx="390476" cy="253333"/>
          </a:xfrm>
          <a:prstGeom prst="rect">
            <a:avLst/>
          </a:prstGeom>
        </p:spPr>
      </p:pic>
    </p:spTree>
    <p:extLst>
      <p:ext uri="{BB962C8B-B14F-4D97-AF65-F5344CB8AC3E}">
        <p14:creationId xmlns:p14="http://schemas.microsoft.com/office/powerpoint/2010/main" val="4164238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764704"/>
            <a:ext cx="6480720" cy="707886"/>
          </a:xfrm>
          <a:prstGeom prst="rect">
            <a:avLst/>
          </a:prstGeom>
          <a:noFill/>
        </p:spPr>
        <p:txBody>
          <a:bodyPr wrap="square" rtlCol="0">
            <a:spAutoFit/>
          </a:bodyPr>
          <a:lstStyle/>
          <a:p>
            <a:pPr algn="ctr"/>
            <a:r>
              <a:rPr lang="sk-SK" sz="4000" b="1" dirty="0"/>
              <a:t>Stav a jeho časový vývoj</a:t>
            </a:r>
          </a:p>
        </p:txBody>
      </p:sp>
      <p:sp>
        <p:nvSpPr>
          <p:cNvPr id="4" name="TextBox 3"/>
          <p:cNvSpPr txBox="1"/>
          <p:nvPr/>
        </p:nvSpPr>
        <p:spPr>
          <a:xfrm>
            <a:off x="971600" y="1988840"/>
            <a:ext cx="7272808" cy="3231654"/>
          </a:xfrm>
          <a:prstGeom prst="rect">
            <a:avLst/>
          </a:prstGeom>
          <a:noFill/>
        </p:spPr>
        <p:txBody>
          <a:bodyPr wrap="square" rtlCol="0">
            <a:spAutoFit/>
          </a:bodyPr>
          <a:lstStyle/>
          <a:p>
            <a:r>
              <a:rPr lang="sk-SK" sz="2400" b="1" dirty="0"/>
              <a:t>Poznanie našej (západnej) civilizácie</a:t>
            </a:r>
            <a:r>
              <a:rPr lang="sk-SK" dirty="0"/>
              <a:t>:</a:t>
            </a:r>
          </a:p>
          <a:p>
            <a:endParaRPr lang="sk-SK" dirty="0"/>
          </a:p>
          <a:p>
            <a:pPr marL="285750" indent="-285750">
              <a:buFont typeface="Arial" pitchFamily="34" charset="0"/>
              <a:buChar char="•"/>
            </a:pPr>
            <a:r>
              <a:rPr lang="sk-SK" dirty="0"/>
              <a:t>okamih (</a:t>
            </a:r>
            <a:r>
              <a:rPr lang="sk-SK" b="1" dirty="0"/>
              <a:t>stav systému</a:t>
            </a:r>
            <a:r>
              <a:rPr lang="sk-SK" dirty="0"/>
              <a:t>) možno zaznamenať a na základe záznamu ho zrekonštruovať</a:t>
            </a:r>
          </a:p>
          <a:p>
            <a:pPr marL="285750" indent="-285750">
              <a:buFont typeface="Arial" pitchFamily="34" charset="0"/>
              <a:buChar char="•"/>
            </a:pPr>
            <a:r>
              <a:rPr lang="sk-SK" dirty="0"/>
              <a:t>časový vývoj systému je časová postupnosť stavov (okamihov)</a:t>
            </a:r>
          </a:p>
          <a:p>
            <a:pPr marL="285750" indent="-285750">
              <a:buFont typeface="Arial" pitchFamily="34" charset="0"/>
              <a:buChar char="•"/>
            </a:pPr>
            <a:r>
              <a:rPr lang="sk-SK" b="1" dirty="0">
                <a:solidFill>
                  <a:srgbClr val="FF0000"/>
                </a:solidFill>
              </a:rPr>
              <a:t>časový vývoj systému je možné predpovedať, vychádzajúc zo znalosti počiatočného stavu. </a:t>
            </a:r>
          </a:p>
          <a:p>
            <a:pPr marL="285750" indent="-285750">
              <a:buFont typeface="Arial" pitchFamily="34" charset="0"/>
              <a:buChar char="•"/>
            </a:pPr>
            <a:r>
              <a:rPr lang="sk-SK" b="1" dirty="0">
                <a:solidFill>
                  <a:srgbClr val="FF0000"/>
                </a:solidFill>
              </a:rPr>
              <a:t>Technológiou predpovede budúcnosti sú matematické pohybové rovnice. Časový vývoj hľadáme ako riešenie pohybových rovníc, ktoré spĺňa počiatočnú podmienku (stav na začiatku je známy počiatočný stav)</a:t>
            </a:r>
          </a:p>
        </p:txBody>
      </p:sp>
      <p:sp>
        <p:nvSpPr>
          <p:cNvPr id="3" name="TextBox 2"/>
          <p:cNvSpPr txBox="1"/>
          <p:nvPr/>
        </p:nvSpPr>
        <p:spPr>
          <a:xfrm>
            <a:off x="1317340" y="5177460"/>
            <a:ext cx="6840760" cy="1538883"/>
          </a:xfrm>
          <a:prstGeom prst="rect">
            <a:avLst/>
          </a:prstGeom>
          <a:solidFill>
            <a:srgbClr val="FFFF00"/>
          </a:solidFill>
        </p:spPr>
        <p:txBody>
          <a:bodyPr wrap="square" rtlCol="0">
            <a:spAutoFit/>
          </a:bodyPr>
          <a:lstStyle/>
          <a:p>
            <a:r>
              <a:rPr lang="sk-SK" sz="2000" b="1" dirty="0">
                <a:solidFill>
                  <a:srgbClr val="FF0000"/>
                </a:solidFill>
              </a:rPr>
              <a:t>Prezradíme odpoveď pre časticu:</a:t>
            </a:r>
          </a:p>
          <a:p>
            <a:r>
              <a:rPr lang="sk-SK" sz="2000" b="1" dirty="0"/>
              <a:t>Pohybová rovnica: Newton </a:t>
            </a:r>
          </a:p>
          <a:p>
            <a:endParaRPr lang="sk-SK" dirty="0"/>
          </a:p>
          <a:p>
            <a:r>
              <a:rPr lang="sk-SK" sz="3600" b="1" dirty="0">
                <a:solidFill>
                  <a:srgbClr val="FF0000"/>
                </a:solidFill>
              </a:rPr>
              <a:t> </a:t>
            </a:r>
            <a:endParaRPr lang="en-US" sz="3600" b="1" dirty="0">
              <a:solidFill>
                <a:srgbClr val="FF0000"/>
              </a:solidFill>
            </a:endParaRPr>
          </a:p>
        </p:txBody>
      </p:sp>
      <p:pic>
        <p:nvPicPr>
          <p:cNvPr id="6" name="Picture 5"/>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4824028" y="5445224"/>
            <a:ext cx="2016224" cy="1003357"/>
          </a:xfrm>
          <a:prstGeom prst="rect">
            <a:avLst/>
          </a:prstGeom>
        </p:spPr>
      </p:pic>
      <p:sp>
        <p:nvSpPr>
          <p:cNvPr id="7" name="Oval 6"/>
          <p:cNvSpPr/>
          <p:nvPr/>
        </p:nvSpPr>
        <p:spPr>
          <a:xfrm>
            <a:off x="8820472" y="188640"/>
            <a:ext cx="230832" cy="2308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1BCE0CA2-1A48-4B23-8A77-1A9F640E54E6}" type="slidenum">
              <a:rPr lang="sk-SK" smtClean="0"/>
              <a:t>49</a:t>
            </a:fld>
            <a:endParaRPr lang="sk-SK"/>
          </a:p>
        </p:txBody>
      </p:sp>
    </p:spTree>
    <p:extLst>
      <p:ext uri="{BB962C8B-B14F-4D97-AF65-F5344CB8AC3E}">
        <p14:creationId xmlns:p14="http://schemas.microsoft.com/office/powerpoint/2010/main" val="3627857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476672"/>
            <a:ext cx="734481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mn-cs"/>
              </a:rPr>
              <a:t>Reťazenie predpovedí budúcnosti</a:t>
            </a:r>
          </a:p>
        </p:txBody>
      </p:sp>
      <p:pic>
        <p:nvPicPr>
          <p:cNvPr id="4" name="Picture 3"/>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586443" y="1340768"/>
            <a:ext cx="5937885" cy="814388"/>
          </a:xfrm>
          <a:prstGeom prst="rect">
            <a:avLst/>
          </a:prstGeom>
        </p:spPr>
      </p:pic>
      <p:sp>
        <p:nvSpPr>
          <p:cNvPr id="5" name="Oval 4"/>
          <p:cNvSpPr/>
          <p:nvPr/>
        </p:nvSpPr>
        <p:spPr>
          <a:xfrm>
            <a:off x="8676456" y="260648"/>
            <a:ext cx="369332" cy="3693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35374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692696"/>
            <a:ext cx="7776864" cy="1815882"/>
          </a:xfrm>
          <a:prstGeom prst="rect">
            <a:avLst/>
          </a:prstGeom>
          <a:noFill/>
        </p:spPr>
        <p:txBody>
          <a:bodyPr wrap="square" rtlCol="0">
            <a:spAutoFit/>
          </a:bodyPr>
          <a:lstStyle/>
          <a:p>
            <a:pPr algn="ctr"/>
            <a:r>
              <a:rPr lang="sk-SK" sz="3200" b="1" dirty="0"/>
              <a:t>Najprv </a:t>
            </a:r>
            <a:r>
              <a:rPr lang="sk-SK" sz="2800" b="1" dirty="0"/>
              <a:t>F=0</a:t>
            </a:r>
          </a:p>
          <a:p>
            <a:r>
              <a:rPr lang="sk-SK" sz="2000" b="1" dirty="0"/>
              <a:t>Zákon zotrvačnosti: Teleso zotrváva v </a:t>
            </a:r>
            <a:r>
              <a:rPr lang="sk-SK" sz="2000" b="1" dirty="0" err="1"/>
              <a:t>kľude</a:t>
            </a:r>
            <a:r>
              <a:rPr lang="sk-SK" sz="2000" b="1" dirty="0"/>
              <a:t> alebo rovnomernom priamočiarom pohybe ak naň nepôsobia sily</a:t>
            </a:r>
          </a:p>
          <a:p>
            <a:endParaRPr lang="sk-SK" sz="2000" b="1" dirty="0"/>
          </a:p>
          <a:p>
            <a:r>
              <a:rPr lang="sk-SK" sz="2000" b="1" dirty="0"/>
              <a:t>Spoločné vyjadrenie:</a:t>
            </a:r>
            <a:endParaRPr lang="en-US" sz="2000" b="1" dirty="0"/>
          </a:p>
        </p:txBody>
      </p:sp>
      <p:pic>
        <p:nvPicPr>
          <p:cNvPr id="3" name="Picture 2"/>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3564145" y="2508578"/>
            <a:ext cx="2664039" cy="560382"/>
          </a:xfrm>
          <a:prstGeom prst="rect">
            <a:avLst/>
          </a:prstGeom>
        </p:spPr>
      </p:pic>
      <p:pic>
        <p:nvPicPr>
          <p:cNvPr id="5" name="Picture 4"/>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1523500" y="3284977"/>
            <a:ext cx="4776692" cy="626745"/>
          </a:xfrm>
          <a:prstGeom prst="rect">
            <a:avLst/>
          </a:prstGeom>
        </p:spPr>
      </p:pic>
      <p:cxnSp>
        <p:nvCxnSpPr>
          <p:cNvPr id="7" name="Straight Connector 6"/>
          <p:cNvCxnSpPr/>
          <p:nvPr/>
        </p:nvCxnSpPr>
        <p:spPr>
          <a:xfrm>
            <a:off x="755576" y="4149080"/>
            <a:ext cx="0" cy="2160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55576" y="6309320"/>
            <a:ext cx="46085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55576" y="6309320"/>
            <a:ext cx="43924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55576" y="4365104"/>
            <a:ext cx="4752528" cy="1440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112188" y="6237312"/>
            <a:ext cx="467924" cy="461665"/>
          </a:xfrm>
          <a:prstGeom prst="rect">
            <a:avLst/>
          </a:prstGeom>
          <a:noFill/>
        </p:spPr>
        <p:txBody>
          <a:bodyPr wrap="square" rtlCol="0">
            <a:spAutoFit/>
          </a:bodyPr>
          <a:lstStyle/>
          <a:p>
            <a:r>
              <a:rPr lang="en-US" sz="2400" i="1" dirty="0"/>
              <a:t>t</a:t>
            </a:r>
            <a:endParaRPr lang="en-US" i="1" dirty="0"/>
          </a:p>
        </p:txBody>
      </p:sp>
      <p:sp>
        <p:nvSpPr>
          <p:cNvPr id="16" name="TextBox 15"/>
          <p:cNvSpPr txBox="1"/>
          <p:nvPr/>
        </p:nvSpPr>
        <p:spPr>
          <a:xfrm>
            <a:off x="467544" y="3933056"/>
            <a:ext cx="467924" cy="461665"/>
          </a:xfrm>
          <a:prstGeom prst="rect">
            <a:avLst/>
          </a:prstGeom>
          <a:noFill/>
        </p:spPr>
        <p:txBody>
          <a:bodyPr wrap="square" rtlCol="0">
            <a:spAutoFit/>
          </a:bodyPr>
          <a:lstStyle/>
          <a:p>
            <a:r>
              <a:rPr lang="en-US" sz="2400" i="1" dirty="0"/>
              <a:t>x</a:t>
            </a:r>
            <a:endParaRPr lang="en-US" i="1" dirty="0"/>
          </a:p>
        </p:txBody>
      </p:sp>
      <p:sp>
        <p:nvSpPr>
          <p:cNvPr id="20" name="TextBox 19"/>
          <p:cNvSpPr txBox="1"/>
          <p:nvPr/>
        </p:nvSpPr>
        <p:spPr>
          <a:xfrm>
            <a:off x="323528" y="5559623"/>
            <a:ext cx="611940" cy="461665"/>
          </a:xfrm>
          <a:prstGeom prst="rect">
            <a:avLst/>
          </a:prstGeom>
          <a:noFill/>
        </p:spPr>
        <p:txBody>
          <a:bodyPr wrap="square" rtlCol="0">
            <a:spAutoFit/>
          </a:bodyPr>
          <a:lstStyle/>
          <a:p>
            <a:r>
              <a:rPr lang="en-US" sz="2400" i="1" dirty="0"/>
              <a:t>x</a:t>
            </a:r>
            <a:r>
              <a:rPr lang="en-US" sz="2400" i="1" baseline="-25000" dirty="0"/>
              <a:t>0</a:t>
            </a:r>
            <a:endParaRPr lang="en-US" i="1" baseline="-25000" dirty="0"/>
          </a:p>
        </p:txBody>
      </p:sp>
      <p:pic>
        <p:nvPicPr>
          <p:cNvPr id="22" name="Picture 21"/>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4925561" y="4653136"/>
            <a:ext cx="2500313" cy="382905"/>
          </a:xfrm>
          <a:prstGeom prst="rect">
            <a:avLst/>
          </a:prstGeom>
        </p:spPr>
      </p:pic>
      <p:sp>
        <p:nvSpPr>
          <p:cNvPr id="14" name="Oval 13"/>
          <p:cNvSpPr/>
          <p:nvPr/>
        </p:nvSpPr>
        <p:spPr>
          <a:xfrm>
            <a:off x="8820472" y="188640"/>
            <a:ext cx="230832" cy="2308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1BCE0CA2-1A48-4B23-8A77-1A9F640E54E6}" type="slidenum">
              <a:rPr lang="sk-SK" smtClean="0"/>
              <a:t>50</a:t>
            </a:fld>
            <a:endParaRPr lang="sk-SK"/>
          </a:p>
        </p:txBody>
      </p:sp>
    </p:spTree>
    <p:extLst>
      <p:ext uri="{BB962C8B-B14F-4D97-AF65-F5344CB8AC3E}">
        <p14:creationId xmlns:p14="http://schemas.microsoft.com/office/powerpoint/2010/main" val="36094986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692696"/>
            <a:ext cx="7776864" cy="1815882"/>
          </a:xfrm>
          <a:prstGeom prst="rect">
            <a:avLst/>
          </a:prstGeom>
          <a:noFill/>
        </p:spPr>
        <p:txBody>
          <a:bodyPr wrap="square" rtlCol="0">
            <a:spAutoFit/>
          </a:bodyPr>
          <a:lstStyle/>
          <a:p>
            <a:pPr algn="ctr"/>
            <a:r>
              <a:rPr lang="sk-SK" sz="3200" b="1" dirty="0"/>
              <a:t>Najprv </a:t>
            </a:r>
            <a:r>
              <a:rPr lang="sk-SK" sz="2800" b="1" dirty="0"/>
              <a:t>F=0</a:t>
            </a:r>
          </a:p>
          <a:p>
            <a:r>
              <a:rPr lang="sk-SK" sz="2000" b="1" dirty="0"/>
              <a:t>Zákon zotrvačnosti: Teleso zotrváva v </a:t>
            </a:r>
            <a:r>
              <a:rPr lang="sk-SK" sz="2000" b="1" dirty="0" err="1"/>
              <a:t>kľude</a:t>
            </a:r>
            <a:r>
              <a:rPr lang="sk-SK" sz="2000" b="1" dirty="0"/>
              <a:t> alebo rovnomernom priamočiarom pohybe </a:t>
            </a:r>
            <a:r>
              <a:rPr lang="sk-SK" sz="2000" b="1" dirty="0">
                <a:solidFill>
                  <a:srgbClr val="FF0000"/>
                </a:solidFill>
              </a:rPr>
              <a:t>voči inerciálnej sústave </a:t>
            </a:r>
            <a:r>
              <a:rPr lang="sk-SK" sz="2000" b="1" dirty="0"/>
              <a:t>ak naň nepôsobia sily</a:t>
            </a:r>
          </a:p>
          <a:p>
            <a:endParaRPr lang="sk-SK" sz="2000" b="1" dirty="0"/>
          </a:p>
          <a:p>
            <a:r>
              <a:rPr lang="sk-SK" sz="2000" b="1" dirty="0"/>
              <a:t>Spoločné vyjadrenie:</a:t>
            </a:r>
            <a:endParaRPr lang="en-US" sz="2000" b="1" dirty="0"/>
          </a:p>
        </p:txBody>
      </p:sp>
      <p:pic>
        <p:nvPicPr>
          <p:cNvPr id="3" name="Picture 2"/>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871228" y="2288867"/>
            <a:ext cx="1996916" cy="420053"/>
          </a:xfrm>
          <a:prstGeom prst="rect">
            <a:avLst/>
          </a:prstGeom>
        </p:spPr>
      </p:pic>
      <p:pic>
        <p:nvPicPr>
          <p:cNvPr id="5" name="Picture 4"/>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311033" y="2852936"/>
            <a:ext cx="3557111" cy="466725"/>
          </a:xfrm>
          <a:prstGeom prst="rect">
            <a:avLst/>
          </a:prstGeom>
        </p:spPr>
      </p:pic>
      <p:pic>
        <p:nvPicPr>
          <p:cNvPr id="4" name="Picture 3"/>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797510" y="3429000"/>
            <a:ext cx="5070634" cy="466725"/>
          </a:xfrm>
          <a:prstGeom prst="rect">
            <a:avLst/>
          </a:prstGeom>
        </p:spPr>
      </p:pic>
      <p:pic>
        <p:nvPicPr>
          <p:cNvPr id="7" name="Picture 6"/>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1792312" y="3912379"/>
            <a:ext cx="3283744" cy="596741"/>
          </a:xfrm>
          <a:prstGeom prst="rect">
            <a:avLst/>
          </a:prstGeom>
        </p:spPr>
      </p:pic>
      <p:pic>
        <p:nvPicPr>
          <p:cNvPr id="8" name="Picture 7"/>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2627784" y="4653136"/>
            <a:ext cx="2446973" cy="623411"/>
          </a:xfrm>
          <a:prstGeom prst="rect">
            <a:avLst/>
          </a:prstGeom>
        </p:spPr>
      </p:pic>
      <p:sp>
        <p:nvSpPr>
          <p:cNvPr id="6" name="TextBox 5"/>
          <p:cNvSpPr txBox="1"/>
          <p:nvPr/>
        </p:nvSpPr>
        <p:spPr>
          <a:xfrm>
            <a:off x="5220072" y="4653136"/>
            <a:ext cx="3672408" cy="646331"/>
          </a:xfrm>
          <a:prstGeom prst="rect">
            <a:avLst/>
          </a:prstGeom>
          <a:noFill/>
        </p:spPr>
        <p:txBody>
          <a:bodyPr wrap="square" rtlCol="0">
            <a:spAutoFit/>
          </a:bodyPr>
          <a:lstStyle/>
          <a:p>
            <a:r>
              <a:rPr lang="sk-SK" b="1" dirty="0">
                <a:solidFill>
                  <a:srgbClr val="FF0000"/>
                </a:solidFill>
              </a:rPr>
              <a:t>zrýchlenie: </a:t>
            </a:r>
          </a:p>
          <a:p>
            <a:r>
              <a:rPr lang="sk-SK" b="1" dirty="0">
                <a:solidFill>
                  <a:srgbClr val="FF0000"/>
                </a:solidFill>
              </a:rPr>
              <a:t>rýchlosť s akou sa mení rýchlosť</a:t>
            </a:r>
            <a:endParaRPr lang="en-US" b="1" dirty="0">
              <a:solidFill>
                <a:srgbClr val="FF0000"/>
              </a:solidFill>
            </a:endParaRPr>
          </a:p>
        </p:txBody>
      </p:sp>
      <p:sp>
        <p:nvSpPr>
          <p:cNvPr id="14" name="Rectangle 13"/>
          <p:cNvSpPr/>
          <p:nvPr/>
        </p:nvSpPr>
        <p:spPr>
          <a:xfrm>
            <a:off x="797510" y="5517232"/>
            <a:ext cx="7446898" cy="10081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1497573" y="5661249"/>
            <a:ext cx="6354128" cy="596741"/>
          </a:xfrm>
          <a:prstGeom prst="rect">
            <a:avLst/>
          </a:prstGeom>
        </p:spPr>
      </p:pic>
      <p:sp>
        <p:nvSpPr>
          <p:cNvPr id="10" name="Slide Number Placeholder 9"/>
          <p:cNvSpPr>
            <a:spLocks noGrp="1"/>
          </p:cNvSpPr>
          <p:nvPr>
            <p:ph type="sldNum" sz="quarter" idx="12"/>
          </p:nvPr>
        </p:nvSpPr>
        <p:spPr/>
        <p:txBody>
          <a:bodyPr/>
          <a:lstStyle/>
          <a:p>
            <a:fld id="{1BCE0CA2-1A48-4B23-8A77-1A9F640E54E6}" type="slidenum">
              <a:rPr lang="sk-SK" smtClean="0"/>
              <a:t>51</a:t>
            </a:fld>
            <a:endParaRPr lang="sk-SK"/>
          </a:p>
        </p:txBody>
      </p:sp>
    </p:spTree>
    <p:extLst>
      <p:ext uri="{BB962C8B-B14F-4D97-AF65-F5344CB8AC3E}">
        <p14:creationId xmlns:p14="http://schemas.microsoft.com/office/powerpoint/2010/main" val="2520068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548680"/>
            <a:ext cx="8856984" cy="3108543"/>
          </a:xfrm>
          <a:prstGeom prst="rect">
            <a:avLst/>
          </a:prstGeom>
          <a:noFill/>
        </p:spPr>
        <p:txBody>
          <a:bodyPr wrap="square" rtlCol="0">
            <a:spAutoFit/>
          </a:bodyPr>
          <a:lstStyle/>
          <a:p>
            <a:pPr algn="ctr"/>
            <a:r>
              <a:rPr lang="sk-SK" sz="2800" b="1" dirty="0">
                <a:solidFill>
                  <a:srgbClr val="FF0000"/>
                </a:solidFill>
              </a:rPr>
              <a:t>Čo keď je nenulová sila</a:t>
            </a:r>
          </a:p>
          <a:p>
            <a:endParaRPr lang="sk-SK" sz="2400" b="1" dirty="0"/>
          </a:p>
          <a:p>
            <a:endParaRPr lang="sk-SK" sz="2400" b="1" dirty="0"/>
          </a:p>
          <a:p>
            <a:r>
              <a:rPr lang="sk-SK" sz="2400" b="1" dirty="0"/>
              <a:t>Vyšetrime jednorozmerný pohyb, hmotný bod sa kĺže po osi </a:t>
            </a:r>
            <a:r>
              <a:rPr lang="sk-SK" sz="2400" b="1" i="1" dirty="0"/>
              <a:t>x</a:t>
            </a:r>
            <a:r>
              <a:rPr lang="sk-SK" sz="2400" b="1" dirty="0"/>
              <a:t>, </a:t>
            </a:r>
            <a:endParaRPr lang="en-US" sz="2400" b="1" dirty="0"/>
          </a:p>
          <a:p>
            <a:endParaRPr lang="sk-SK" sz="2400" b="1" dirty="0"/>
          </a:p>
          <a:p>
            <a:r>
              <a:rPr lang="sk-SK" sz="2400" b="1" dirty="0"/>
              <a:t>ak je </a:t>
            </a:r>
            <a:r>
              <a:rPr lang="sk-SK" sz="2400" b="1" dirty="0">
                <a:solidFill>
                  <a:srgbClr val="FF0000"/>
                </a:solidFill>
              </a:rPr>
              <a:t>(by bol) </a:t>
            </a:r>
            <a:r>
              <a:rPr lang="sk-SK" sz="2400" b="1" dirty="0"/>
              <a:t>v mieste </a:t>
            </a:r>
            <a:r>
              <a:rPr lang="sk-SK" sz="2400" b="1" i="1" dirty="0"/>
              <a:t>x</a:t>
            </a:r>
            <a:r>
              <a:rPr lang="sk-SK" sz="2400" b="1" dirty="0"/>
              <a:t>, </a:t>
            </a:r>
            <a:endParaRPr lang="en-US" sz="2400" b="1" dirty="0"/>
          </a:p>
          <a:p>
            <a:r>
              <a:rPr lang="sk-SK" sz="2400" b="1" dirty="0"/>
              <a:t>pôsobí </a:t>
            </a:r>
            <a:r>
              <a:rPr lang="sk-SK" sz="2400" b="1" dirty="0">
                <a:solidFill>
                  <a:srgbClr val="FF0000"/>
                </a:solidFill>
              </a:rPr>
              <a:t>(pôsobila by) </a:t>
            </a:r>
            <a:r>
              <a:rPr lang="sk-SK" sz="2400" b="1" dirty="0"/>
              <a:t>naň sila </a:t>
            </a:r>
            <a:r>
              <a:rPr lang="sk-SK" sz="2400" b="1" i="1" dirty="0" err="1"/>
              <a:t>F</a:t>
            </a:r>
            <a:r>
              <a:rPr lang="sk-SK" sz="2400" b="1" i="1" baseline="-25000" dirty="0" err="1"/>
              <a:t>x</a:t>
            </a:r>
            <a:r>
              <a:rPr lang="en-US" sz="2400" b="1" i="1" dirty="0"/>
              <a:t>(x)</a:t>
            </a:r>
          </a:p>
          <a:p>
            <a:r>
              <a:rPr lang="en-US" sz="2400" b="1" dirty="0" err="1"/>
              <a:t>funkcia</a:t>
            </a:r>
            <a:r>
              <a:rPr lang="en-US" sz="2400" b="1" dirty="0"/>
              <a:t> </a:t>
            </a:r>
            <a:r>
              <a:rPr lang="en-US" sz="2400" b="1" i="1" dirty="0"/>
              <a:t>F</a:t>
            </a:r>
            <a:r>
              <a:rPr lang="sk-SK" sz="2400" b="1" i="1" baseline="-25000" dirty="0"/>
              <a:t>x</a:t>
            </a:r>
            <a:r>
              <a:rPr lang="en-US" sz="2400" b="1" i="1" dirty="0"/>
              <a:t>(x)</a:t>
            </a:r>
            <a:r>
              <a:rPr lang="en-US" sz="2400" b="1" dirty="0"/>
              <a:t> je </a:t>
            </a:r>
            <a:r>
              <a:rPr lang="sk-SK" sz="2400" b="1" dirty="0"/>
              <a:t>známa (máme nejakú teóriu)</a:t>
            </a:r>
            <a:endParaRPr lang="en-US" sz="2400" b="1" dirty="0"/>
          </a:p>
        </p:txBody>
      </p:sp>
      <p:sp>
        <p:nvSpPr>
          <p:cNvPr id="4" name="Slide Number Placeholder 3"/>
          <p:cNvSpPr>
            <a:spLocks noGrp="1"/>
          </p:cNvSpPr>
          <p:nvPr>
            <p:ph type="sldNum" sz="quarter" idx="12"/>
          </p:nvPr>
        </p:nvSpPr>
        <p:spPr/>
        <p:txBody>
          <a:bodyPr/>
          <a:lstStyle/>
          <a:p>
            <a:fld id="{1BCE0CA2-1A48-4B23-8A77-1A9F640E54E6}" type="slidenum">
              <a:rPr lang="sk-SK" smtClean="0"/>
              <a:t>52</a:t>
            </a:fld>
            <a:endParaRPr lang="sk-SK"/>
          </a:p>
        </p:txBody>
      </p:sp>
    </p:spTree>
    <p:extLst>
      <p:ext uri="{BB962C8B-B14F-4D97-AF65-F5344CB8AC3E}">
        <p14:creationId xmlns:p14="http://schemas.microsoft.com/office/powerpoint/2010/main" val="11923266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548680"/>
            <a:ext cx="8856984" cy="3108543"/>
          </a:xfrm>
          <a:prstGeom prst="rect">
            <a:avLst/>
          </a:prstGeom>
          <a:noFill/>
        </p:spPr>
        <p:txBody>
          <a:bodyPr wrap="square" rtlCol="0">
            <a:spAutoFit/>
          </a:bodyPr>
          <a:lstStyle/>
          <a:p>
            <a:pPr algn="ctr"/>
            <a:r>
              <a:rPr lang="sk-SK" sz="2800" b="1" dirty="0">
                <a:solidFill>
                  <a:srgbClr val="FF0000"/>
                </a:solidFill>
              </a:rPr>
              <a:t>Čo keď je nenulová sila</a:t>
            </a:r>
          </a:p>
          <a:p>
            <a:endParaRPr lang="sk-SK" sz="2400" b="1" dirty="0"/>
          </a:p>
          <a:p>
            <a:endParaRPr lang="sk-SK" sz="2400" b="1" dirty="0"/>
          </a:p>
          <a:p>
            <a:r>
              <a:rPr lang="sk-SK" sz="2400" b="1" dirty="0"/>
              <a:t>Vyšetrime jednorozmerný pohyb, hmotný bod sa kĺže po osi </a:t>
            </a:r>
            <a:r>
              <a:rPr lang="sk-SK" sz="2400" b="1" i="1" dirty="0"/>
              <a:t>x</a:t>
            </a:r>
            <a:r>
              <a:rPr lang="sk-SK" sz="2400" b="1" dirty="0"/>
              <a:t>, </a:t>
            </a:r>
            <a:endParaRPr lang="en-US" sz="2400" b="1" dirty="0"/>
          </a:p>
          <a:p>
            <a:endParaRPr lang="sk-SK" sz="2400" b="1" dirty="0"/>
          </a:p>
          <a:p>
            <a:r>
              <a:rPr lang="sk-SK" sz="2400" b="1" dirty="0"/>
              <a:t>ak je </a:t>
            </a:r>
            <a:r>
              <a:rPr lang="sk-SK" sz="2400" b="1" dirty="0">
                <a:solidFill>
                  <a:srgbClr val="FF0000"/>
                </a:solidFill>
              </a:rPr>
              <a:t>(by bol) </a:t>
            </a:r>
            <a:r>
              <a:rPr lang="sk-SK" sz="2400" b="1" dirty="0"/>
              <a:t>v mieste </a:t>
            </a:r>
            <a:r>
              <a:rPr lang="sk-SK" sz="2400" b="1" i="1" dirty="0"/>
              <a:t>x</a:t>
            </a:r>
            <a:r>
              <a:rPr lang="sk-SK" sz="2400" b="1" dirty="0"/>
              <a:t>, </a:t>
            </a:r>
            <a:endParaRPr lang="en-US" sz="2400" b="1" dirty="0"/>
          </a:p>
          <a:p>
            <a:r>
              <a:rPr lang="sk-SK" sz="2400" b="1" dirty="0"/>
              <a:t>pôsobí </a:t>
            </a:r>
            <a:r>
              <a:rPr lang="sk-SK" sz="2400" b="1" dirty="0">
                <a:solidFill>
                  <a:srgbClr val="FF0000"/>
                </a:solidFill>
              </a:rPr>
              <a:t>(pôsobila by) </a:t>
            </a:r>
            <a:r>
              <a:rPr lang="sk-SK" sz="2400" b="1" dirty="0"/>
              <a:t>naň sila </a:t>
            </a:r>
            <a:r>
              <a:rPr lang="sk-SK" sz="2400" b="1" i="1" dirty="0" err="1"/>
              <a:t>F</a:t>
            </a:r>
            <a:r>
              <a:rPr lang="sk-SK" sz="2400" b="1" i="1" baseline="-25000" dirty="0" err="1"/>
              <a:t>x</a:t>
            </a:r>
            <a:r>
              <a:rPr lang="en-US" sz="2400" b="1" i="1" dirty="0"/>
              <a:t>(x)</a:t>
            </a:r>
          </a:p>
          <a:p>
            <a:r>
              <a:rPr lang="en-US" sz="2400" b="1" dirty="0" err="1"/>
              <a:t>funkcia</a:t>
            </a:r>
            <a:r>
              <a:rPr lang="en-US" sz="2400" b="1" dirty="0"/>
              <a:t> </a:t>
            </a:r>
            <a:r>
              <a:rPr lang="en-US" sz="2400" b="1" i="1" dirty="0"/>
              <a:t>F</a:t>
            </a:r>
            <a:r>
              <a:rPr lang="sk-SK" sz="2400" b="1" i="1" baseline="-25000" dirty="0"/>
              <a:t>x</a:t>
            </a:r>
            <a:r>
              <a:rPr lang="en-US" sz="2400" b="1" i="1" dirty="0"/>
              <a:t>(x)</a:t>
            </a:r>
            <a:r>
              <a:rPr lang="en-US" sz="2400" b="1" dirty="0"/>
              <a:t> je </a:t>
            </a:r>
            <a:r>
              <a:rPr lang="sk-SK" sz="2400" b="1" dirty="0"/>
              <a:t>známa (máme nejakú teóriu)</a:t>
            </a:r>
            <a:endParaRPr lang="en-US" sz="2400" b="1" dirty="0"/>
          </a:p>
        </p:txBody>
      </p:sp>
      <p:cxnSp>
        <p:nvCxnSpPr>
          <p:cNvPr id="4" name="Straight Connector 3"/>
          <p:cNvCxnSpPr/>
          <p:nvPr/>
        </p:nvCxnSpPr>
        <p:spPr>
          <a:xfrm>
            <a:off x="827584" y="5085184"/>
            <a:ext cx="72008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539552" y="4797152"/>
            <a:ext cx="648072" cy="64807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a:spLocks noChangeAspect="1"/>
          </p:cNvSpPr>
          <p:nvPr/>
        </p:nvSpPr>
        <p:spPr>
          <a:xfrm>
            <a:off x="4716017" y="4969971"/>
            <a:ext cx="259229" cy="2592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411760" y="5213816"/>
            <a:ext cx="396044" cy="461665"/>
          </a:xfrm>
          <a:prstGeom prst="rect">
            <a:avLst/>
          </a:prstGeom>
          <a:noFill/>
        </p:spPr>
        <p:txBody>
          <a:bodyPr wrap="square" rtlCol="0">
            <a:spAutoFit/>
          </a:bodyPr>
          <a:lstStyle/>
          <a:p>
            <a:r>
              <a:rPr lang="sk-SK" sz="2400" i="1" dirty="0"/>
              <a:t>x</a:t>
            </a:r>
            <a:endParaRPr lang="en-US" sz="2400" i="1" dirty="0"/>
          </a:p>
        </p:txBody>
      </p:sp>
      <p:sp>
        <p:nvSpPr>
          <p:cNvPr id="8" name="TextBox 7"/>
          <p:cNvSpPr txBox="1"/>
          <p:nvPr/>
        </p:nvSpPr>
        <p:spPr>
          <a:xfrm>
            <a:off x="485546" y="4263479"/>
            <a:ext cx="774086" cy="461665"/>
          </a:xfrm>
          <a:prstGeom prst="rect">
            <a:avLst/>
          </a:prstGeom>
          <a:noFill/>
        </p:spPr>
        <p:txBody>
          <a:bodyPr wrap="square" rtlCol="0">
            <a:spAutoFit/>
          </a:bodyPr>
          <a:lstStyle/>
          <a:p>
            <a:r>
              <a:rPr lang="sk-SK" sz="2400" i="1" dirty="0"/>
              <a:t>Q</a:t>
            </a:r>
            <a:r>
              <a:rPr lang="en-US" sz="2400" i="1" dirty="0"/>
              <a:t>&gt;0</a:t>
            </a:r>
          </a:p>
        </p:txBody>
      </p:sp>
      <p:sp>
        <p:nvSpPr>
          <p:cNvPr id="10" name="Rectangle 9"/>
          <p:cNvSpPr/>
          <p:nvPr/>
        </p:nvSpPr>
        <p:spPr>
          <a:xfrm>
            <a:off x="4686206" y="4479503"/>
            <a:ext cx="652743" cy="461665"/>
          </a:xfrm>
          <a:prstGeom prst="rect">
            <a:avLst/>
          </a:prstGeom>
        </p:spPr>
        <p:txBody>
          <a:bodyPr wrap="none">
            <a:spAutoFit/>
          </a:bodyPr>
          <a:lstStyle/>
          <a:p>
            <a:pPr lvl="0"/>
            <a:r>
              <a:rPr lang="sk-SK" sz="2400" i="1" dirty="0">
                <a:solidFill>
                  <a:prstClr val="black"/>
                </a:solidFill>
              </a:rPr>
              <a:t>q</a:t>
            </a:r>
            <a:r>
              <a:rPr lang="en-US" sz="2400" i="1" dirty="0">
                <a:solidFill>
                  <a:prstClr val="black"/>
                </a:solidFill>
              </a:rPr>
              <a:t>&lt;0</a:t>
            </a:r>
          </a:p>
        </p:txBody>
      </p:sp>
      <p:cxnSp>
        <p:nvCxnSpPr>
          <p:cNvPr id="12" name="Straight Arrow Connector 11"/>
          <p:cNvCxnSpPr>
            <a:stCxn id="6" idx="2"/>
          </p:cNvCxnSpPr>
          <p:nvPr/>
        </p:nvCxnSpPr>
        <p:spPr>
          <a:xfrm flipH="1" flipV="1">
            <a:off x="3491880" y="5099585"/>
            <a:ext cx="1224137" cy="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858886" y="4626104"/>
            <a:ext cx="801823" cy="461665"/>
          </a:xfrm>
          <a:prstGeom prst="rect">
            <a:avLst/>
          </a:prstGeom>
        </p:spPr>
        <p:txBody>
          <a:bodyPr wrap="none">
            <a:spAutoFit/>
          </a:bodyPr>
          <a:lstStyle/>
          <a:p>
            <a:r>
              <a:rPr lang="en-US" sz="2400" i="1" dirty="0"/>
              <a:t>F</a:t>
            </a:r>
            <a:r>
              <a:rPr lang="sk-SK" sz="2400" i="1" baseline="-25000" dirty="0"/>
              <a:t>x</a:t>
            </a:r>
            <a:r>
              <a:rPr lang="en-US" sz="2400" i="1" dirty="0"/>
              <a:t>(x)</a:t>
            </a:r>
            <a:r>
              <a:rPr lang="en-US" sz="2400" dirty="0"/>
              <a:t> </a:t>
            </a:r>
          </a:p>
        </p:txBody>
      </p:sp>
      <p:pic>
        <p:nvPicPr>
          <p:cNvPr id="14" name="Picture 13"/>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835696" y="5805264"/>
            <a:ext cx="5741284" cy="645274"/>
          </a:xfrm>
          <a:prstGeom prst="rect">
            <a:avLst/>
          </a:prstGeom>
        </p:spPr>
      </p:pic>
      <p:sp>
        <p:nvSpPr>
          <p:cNvPr id="16" name="Rectangle 15"/>
          <p:cNvSpPr/>
          <p:nvPr/>
        </p:nvSpPr>
        <p:spPr>
          <a:xfrm>
            <a:off x="3851920" y="3789040"/>
            <a:ext cx="1223412" cy="523220"/>
          </a:xfrm>
          <a:prstGeom prst="rect">
            <a:avLst/>
          </a:prstGeom>
        </p:spPr>
        <p:txBody>
          <a:bodyPr wrap="none">
            <a:spAutoFit/>
          </a:bodyPr>
          <a:lstStyle/>
          <a:p>
            <a:pPr algn="ctr"/>
            <a:r>
              <a:rPr lang="en-US" sz="2800" b="1" dirty="0" err="1">
                <a:solidFill>
                  <a:srgbClr val="FF0000"/>
                </a:solidFill>
              </a:rPr>
              <a:t>Pr</a:t>
            </a:r>
            <a:r>
              <a:rPr lang="sk-SK" sz="2800" b="1" dirty="0" err="1">
                <a:solidFill>
                  <a:srgbClr val="FF0000"/>
                </a:solidFill>
              </a:rPr>
              <a:t>íklad</a:t>
            </a:r>
            <a:endParaRPr lang="sk-SK" sz="2800" b="1" dirty="0">
              <a:solidFill>
                <a:srgbClr val="FF0000"/>
              </a:solidFill>
            </a:endParaRPr>
          </a:p>
        </p:txBody>
      </p:sp>
      <p:sp>
        <p:nvSpPr>
          <p:cNvPr id="9" name="Slide Number Placeholder 8"/>
          <p:cNvSpPr>
            <a:spLocks noGrp="1"/>
          </p:cNvSpPr>
          <p:nvPr>
            <p:ph type="sldNum" sz="quarter" idx="12"/>
          </p:nvPr>
        </p:nvSpPr>
        <p:spPr/>
        <p:txBody>
          <a:bodyPr/>
          <a:lstStyle/>
          <a:p>
            <a:fld id="{1BCE0CA2-1A48-4B23-8A77-1A9F640E54E6}" type="slidenum">
              <a:rPr lang="sk-SK" smtClean="0"/>
              <a:t>53</a:t>
            </a:fld>
            <a:endParaRPr lang="sk-SK"/>
          </a:p>
        </p:txBody>
      </p:sp>
    </p:spTree>
    <p:extLst>
      <p:ext uri="{BB962C8B-B14F-4D97-AF65-F5344CB8AC3E}">
        <p14:creationId xmlns:p14="http://schemas.microsoft.com/office/powerpoint/2010/main" val="10901913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22412"/>
            <a:ext cx="8712968" cy="461665"/>
          </a:xfrm>
          <a:prstGeom prst="rect">
            <a:avLst/>
          </a:prstGeom>
          <a:noFill/>
        </p:spPr>
        <p:txBody>
          <a:bodyPr wrap="square" rtlCol="0">
            <a:spAutoFit/>
          </a:bodyPr>
          <a:lstStyle/>
          <a:p>
            <a:pPr algn="ctr"/>
            <a:r>
              <a:rPr lang="sk-SK" sz="2400" b="1" dirty="0"/>
              <a:t>Ako mi znalosť funkcie </a:t>
            </a:r>
            <a:r>
              <a:rPr lang="en-US" sz="2400" b="1" i="1" dirty="0">
                <a:solidFill>
                  <a:prstClr val="black"/>
                </a:solidFill>
              </a:rPr>
              <a:t>F</a:t>
            </a:r>
            <a:r>
              <a:rPr lang="sk-SK" sz="2400" b="1" i="1" baseline="-25000" dirty="0">
                <a:solidFill>
                  <a:prstClr val="black"/>
                </a:solidFill>
              </a:rPr>
              <a:t>x</a:t>
            </a:r>
            <a:r>
              <a:rPr lang="en-US" sz="2400" b="1" i="1" dirty="0">
                <a:solidFill>
                  <a:prstClr val="black"/>
                </a:solidFill>
              </a:rPr>
              <a:t>(x)</a:t>
            </a:r>
            <a:r>
              <a:rPr lang="en-US" sz="2400" b="1" dirty="0">
                <a:solidFill>
                  <a:prstClr val="black"/>
                </a:solidFill>
              </a:rPr>
              <a:t> </a:t>
            </a:r>
            <a:r>
              <a:rPr lang="sk-SK" sz="2400" b="1" dirty="0">
                <a:solidFill>
                  <a:prstClr val="black"/>
                </a:solidFill>
              </a:rPr>
              <a:t>umožňuje predpovedať budúcnosť</a:t>
            </a:r>
            <a:endParaRPr lang="en-US" sz="2400" b="1" dirty="0"/>
          </a:p>
        </p:txBody>
      </p:sp>
      <p:sp>
        <p:nvSpPr>
          <p:cNvPr id="4" name="TextBox 3"/>
          <p:cNvSpPr txBox="1"/>
          <p:nvPr/>
        </p:nvSpPr>
        <p:spPr>
          <a:xfrm>
            <a:off x="539552" y="1124744"/>
            <a:ext cx="7920880" cy="4524315"/>
          </a:xfrm>
          <a:prstGeom prst="rect">
            <a:avLst/>
          </a:prstGeom>
          <a:noFill/>
        </p:spPr>
        <p:txBody>
          <a:bodyPr wrap="square" rtlCol="0">
            <a:spAutoFit/>
          </a:bodyPr>
          <a:lstStyle/>
          <a:p>
            <a:pPr marL="285750" indent="-285750">
              <a:buFont typeface="Arial" pitchFamily="34" charset="0"/>
              <a:buChar char="•"/>
            </a:pPr>
            <a:r>
              <a:rPr lang="sk-SK" dirty="0"/>
              <a:t>Poznám počiatočný stav v čase t</a:t>
            </a:r>
            <a:r>
              <a:rPr lang="en-US" dirty="0"/>
              <a:t>=0</a:t>
            </a:r>
          </a:p>
          <a:p>
            <a:pPr marL="285750" indent="-285750">
              <a:buFont typeface="Arial" pitchFamily="34" charset="0"/>
              <a:buChar char="•"/>
            </a:pPr>
            <a:r>
              <a:rPr lang="en-US" dirty="0" err="1"/>
              <a:t>Pozn</a:t>
            </a:r>
            <a:r>
              <a:rPr lang="sk-SK" dirty="0" err="1"/>
              <a:t>ám</a:t>
            </a:r>
            <a:r>
              <a:rPr lang="sk-SK" dirty="0"/>
              <a:t> hodnotu</a:t>
            </a:r>
            <a:endParaRPr lang="en-US" dirty="0"/>
          </a:p>
          <a:p>
            <a:pPr marL="285750" indent="-285750">
              <a:buFont typeface="Arial" pitchFamily="34" charset="0"/>
              <a:buChar char="•"/>
            </a:pPr>
            <a:r>
              <a:rPr lang="en-US" dirty="0" err="1"/>
              <a:t>Teda</a:t>
            </a:r>
            <a:r>
              <a:rPr lang="en-US" dirty="0"/>
              <a:t> pod</a:t>
            </a:r>
            <a:r>
              <a:rPr lang="sk-SK" dirty="0"/>
              <a:t>ľa </a:t>
            </a:r>
            <a:r>
              <a:rPr lang="sk-SK" dirty="0" err="1"/>
              <a:t>Newtona</a:t>
            </a:r>
            <a:r>
              <a:rPr lang="sk-SK" dirty="0"/>
              <a:t> poznám zrýchlenie</a:t>
            </a:r>
            <a:r>
              <a:rPr lang="en-US" dirty="0"/>
              <a:t> v </a:t>
            </a:r>
            <a:r>
              <a:rPr lang="sk-SK" dirty="0"/>
              <a:t>čase 0</a:t>
            </a:r>
            <a:endParaRPr lang="en-US" dirty="0"/>
          </a:p>
          <a:p>
            <a:pPr marL="285750" indent="-285750">
              <a:buFont typeface="Arial" pitchFamily="34" charset="0"/>
              <a:buChar char="•"/>
            </a:pPr>
            <a:endParaRPr lang="sk-SK" dirty="0"/>
          </a:p>
          <a:p>
            <a:r>
              <a:rPr lang="sk-SK" dirty="0"/>
              <a:t>   </a:t>
            </a:r>
            <a:endParaRPr lang="en-US" dirty="0"/>
          </a:p>
          <a:p>
            <a:endParaRPr lang="en-US" dirty="0"/>
          </a:p>
          <a:p>
            <a:pPr marL="285750" indent="-285750">
              <a:buFont typeface="Arial" pitchFamily="34" charset="0"/>
              <a:buChar char="•"/>
            </a:pPr>
            <a:r>
              <a:rPr lang="en-US" dirty="0" err="1"/>
              <a:t>Zo</a:t>
            </a:r>
            <a:r>
              <a:rPr lang="en-US" dirty="0"/>
              <a:t> </a:t>
            </a:r>
            <a:r>
              <a:rPr lang="sk-SK" dirty="0"/>
              <a:t>známej rýchlosti viem vypočítať polohu za krátky okamih</a:t>
            </a:r>
            <a:endParaRPr lang="en-US" dirty="0"/>
          </a:p>
          <a:p>
            <a:pPr marL="285750" indent="-285750">
              <a:buFont typeface="Arial" pitchFamily="34" charset="0"/>
              <a:buChar char="•"/>
            </a:pPr>
            <a:endParaRPr lang="en-US" dirty="0"/>
          </a:p>
          <a:p>
            <a:pPr marL="285750" indent="-285750">
              <a:buFont typeface="Arial" pitchFamily="34" charset="0"/>
              <a:buChar char="•"/>
            </a:pPr>
            <a:endParaRPr lang="sk-SK" dirty="0"/>
          </a:p>
          <a:p>
            <a:pPr marL="285750" indent="-285750">
              <a:buFont typeface="Arial" pitchFamily="34" charset="0"/>
              <a:buChar char="•"/>
            </a:pPr>
            <a:r>
              <a:rPr lang="en-US" dirty="0" err="1"/>
              <a:t>Zo</a:t>
            </a:r>
            <a:r>
              <a:rPr lang="en-US" dirty="0"/>
              <a:t> </a:t>
            </a:r>
            <a:r>
              <a:rPr lang="en-US" dirty="0" err="1"/>
              <a:t>zn</a:t>
            </a:r>
            <a:r>
              <a:rPr lang="sk-SK" dirty="0" err="1"/>
              <a:t>ámeho</a:t>
            </a:r>
            <a:r>
              <a:rPr lang="sk-SK" dirty="0"/>
              <a:t> zrýchlenia viem vypočítať rýchlosť za krátky okamih</a:t>
            </a:r>
          </a:p>
          <a:p>
            <a:pPr marL="285750" indent="-285750">
              <a:buFont typeface="Arial" pitchFamily="34" charset="0"/>
              <a:buChar char="•"/>
            </a:pPr>
            <a:endParaRPr lang="sk-SK" dirty="0"/>
          </a:p>
          <a:p>
            <a:pPr marL="285750" indent="-285750">
              <a:buFont typeface="Arial" pitchFamily="34" charset="0"/>
              <a:buChar char="•"/>
            </a:pPr>
            <a:endParaRPr lang="sk-SK" dirty="0"/>
          </a:p>
          <a:p>
            <a:pPr marL="285750" indent="-285750">
              <a:buFont typeface="Arial" pitchFamily="34" charset="0"/>
              <a:buChar char="•"/>
            </a:pPr>
            <a:r>
              <a:rPr lang="sk-SK" dirty="0"/>
              <a:t>V novej polohe viem vypočítať aké bude zrýchlenie v čase </a:t>
            </a:r>
            <a:endParaRPr lang="en-US" dirty="0"/>
          </a:p>
          <a:p>
            <a:pPr marL="285750" indent="-285750">
              <a:buFont typeface="Arial" pitchFamily="34" charset="0"/>
              <a:buChar char="•"/>
            </a:pPr>
            <a:r>
              <a:rPr lang="en-US" dirty="0" err="1"/>
              <a:t>Viem</a:t>
            </a:r>
            <a:r>
              <a:rPr lang="en-US" dirty="0"/>
              <a:t> </a:t>
            </a:r>
            <a:r>
              <a:rPr lang="en-US" dirty="0" err="1"/>
              <a:t>teda</a:t>
            </a:r>
            <a:r>
              <a:rPr lang="en-US" dirty="0"/>
              <a:t> </a:t>
            </a:r>
            <a:r>
              <a:rPr lang="sk-SK" dirty="0"/>
              <a:t>stav v budúcom čase </a:t>
            </a:r>
            <a:r>
              <a:rPr lang="sk-SK" dirty="0" err="1"/>
              <a:t>dt</a:t>
            </a:r>
            <a:r>
              <a:rPr lang="sk-SK" dirty="0"/>
              <a:t> a pokračujem rovnako do ešte budúcejšieho času </a:t>
            </a:r>
            <a:endParaRPr lang="en-US" dirty="0"/>
          </a:p>
          <a:p>
            <a:r>
              <a:rPr lang="sk-SK" dirty="0"/>
              <a:t>  </a:t>
            </a:r>
            <a:endParaRPr lang="en-US" dirty="0"/>
          </a:p>
        </p:txBody>
      </p:sp>
      <p:pic>
        <p:nvPicPr>
          <p:cNvPr id="17" name="Picture 16"/>
          <p:cNvPicPr>
            <a:picLocks noChangeAspect="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a:xfrm>
            <a:off x="4283968" y="1157506"/>
            <a:ext cx="1123950" cy="255270"/>
          </a:xfrm>
          <a:prstGeom prst="rect">
            <a:avLst/>
          </a:prstGeom>
        </p:spPr>
      </p:pic>
      <p:pic>
        <p:nvPicPr>
          <p:cNvPr id="18" name="Picture 17"/>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a:xfrm>
            <a:off x="2699792" y="1445538"/>
            <a:ext cx="830580" cy="255270"/>
          </a:xfrm>
          <a:prstGeom prst="rect">
            <a:avLst/>
          </a:prstGeom>
        </p:spPr>
      </p:pic>
      <p:pic>
        <p:nvPicPr>
          <p:cNvPr id="22" name="Picture 21"/>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a:xfrm>
            <a:off x="3450937" y="2060848"/>
            <a:ext cx="1805940" cy="539115"/>
          </a:xfrm>
          <a:prstGeom prst="rect">
            <a:avLst/>
          </a:prstGeom>
        </p:spPr>
      </p:pic>
      <p:pic>
        <p:nvPicPr>
          <p:cNvPr id="8" name="Picture 7"/>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a:xfrm>
            <a:off x="6526500" y="2852936"/>
            <a:ext cx="205740" cy="179070"/>
          </a:xfrm>
          <a:prstGeom prst="rect">
            <a:avLst/>
          </a:prstGeom>
        </p:spPr>
      </p:pic>
      <p:pic>
        <p:nvPicPr>
          <p:cNvPr id="20" name="Picture 19"/>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2699793" y="3245738"/>
            <a:ext cx="2463165" cy="255270"/>
          </a:xfrm>
          <a:prstGeom prst="rect">
            <a:avLst/>
          </a:prstGeom>
        </p:spPr>
      </p:pic>
      <p:pic>
        <p:nvPicPr>
          <p:cNvPr id="10" name="Picture 9"/>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7030556" y="3681978"/>
            <a:ext cx="205740" cy="179070"/>
          </a:xfrm>
          <a:prstGeom prst="rect">
            <a:avLst/>
          </a:prstGeom>
        </p:spPr>
      </p:pic>
      <p:pic>
        <p:nvPicPr>
          <p:cNvPr id="21" name="Picture 20"/>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2589302" y="4005064"/>
            <a:ext cx="2684145" cy="255270"/>
          </a:xfrm>
          <a:prstGeom prst="rect">
            <a:avLst/>
          </a:prstGeom>
        </p:spPr>
      </p:pic>
      <p:pic>
        <p:nvPicPr>
          <p:cNvPr id="14" name="Picture 13"/>
          <p:cNvPicPr>
            <a:picLocks noChangeAspect="1"/>
          </p:cNvPicPr>
          <p:nvPr>
            <p:custDataLst>
              <p:tags r:id="rId8"/>
            </p:custDataLst>
          </p:nvPr>
        </p:nvPicPr>
        <p:blipFill>
          <a:blip r:embed="rId20" cstate="print">
            <a:extLst>
              <a:ext uri="{28A0092B-C50C-407E-A947-70E740481C1C}">
                <a14:useLocalDpi xmlns:a14="http://schemas.microsoft.com/office/drawing/2010/main" val="0"/>
              </a:ext>
            </a:extLst>
          </a:blip>
          <a:stretch>
            <a:fillRect/>
          </a:stretch>
        </p:blipFill>
        <p:spPr>
          <a:xfrm>
            <a:off x="1547664" y="5050130"/>
            <a:ext cx="329565" cy="179070"/>
          </a:xfrm>
          <a:prstGeom prst="rect">
            <a:avLst/>
          </a:prstGeom>
        </p:spPr>
      </p:pic>
      <p:pic>
        <p:nvPicPr>
          <p:cNvPr id="27" name="Picture 26"/>
          <p:cNvPicPr>
            <a:picLocks noChangeAspect="1"/>
          </p:cNvPicPr>
          <p:nvPr>
            <p:custDataLst>
              <p:tags r:id="rId9"/>
            </p:custDataLst>
          </p:nvPr>
        </p:nvPicPr>
        <p:blipFill>
          <a:blip r:embed="rId21" cstate="print">
            <a:extLst>
              <a:ext uri="{28A0092B-C50C-407E-A947-70E740481C1C}">
                <a14:useLocalDpi xmlns:a14="http://schemas.microsoft.com/office/drawing/2010/main" val="0"/>
              </a:ext>
            </a:extLst>
          </a:blip>
          <a:stretch>
            <a:fillRect/>
          </a:stretch>
        </p:blipFill>
        <p:spPr>
          <a:xfrm>
            <a:off x="2771801" y="5733979"/>
            <a:ext cx="2783205" cy="255270"/>
          </a:xfrm>
          <a:prstGeom prst="rect">
            <a:avLst/>
          </a:prstGeom>
        </p:spPr>
      </p:pic>
      <p:pic>
        <p:nvPicPr>
          <p:cNvPr id="24" name="Picture 23"/>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a:xfrm>
            <a:off x="2771800" y="5075414"/>
            <a:ext cx="2000250" cy="539115"/>
          </a:xfrm>
          <a:prstGeom prst="rect">
            <a:avLst/>
          </a:prstGeom>
        </p:spPr>
      </p:pic>
      <p:pic>
        <p:nvPicPr>
          <p:cNvPr id="26" name="Picture 25"/>
          <p:cNvPicPr>
            <a:picLocks noChangeAspect="1"/>
          </p:cNvPicPr>
          <p:nvPr>
            <p:custDataLst>
              <p:tags r:id="rId11"/>
            </p:custDataLst>
          </p:nvPr>
        </p:nvPicPr>
        <p:blipFill>
          <a:blip r:embed="rId17" cstate="print">
            <a:extLst>
              <a:ext uri="{28A0092B-C50C-407E-A947-70E740481C1C}">
                <a14:useLocalDpi xmlns:a14="http://schemas.microsoft.com/office/drawing/2010/main" val="0"/>
              </a:ext>
            </a:extLst>
          </a:blip>
          <a:stretch>
            <a:fillRect/>
          </a:stretch>
        </p:blipFill>
        <p:spPr>
          <a:xfrm>
            <a:off x="6382484" y="4474066"/>
            <a:ext cx="205740" cy="179070"/>
          </a:xfrm>
          <a:prstGeom prst="rect">
            <a:avLst/>
          </a:prstGeom>
        </p:spPr>
      </p:pic>
      <p:pic>
        <p:nvPicPr>
          <p:cNvPr id="29" name="Picture 28"/>
          <p:cNvPicPr>
            <a:picLocks noChangeAspect="1"/>
          </p:cNvPicPr>
          <p:nvPr>
            <p:custDataLst>
              <p:tags r:id="rId12"/>
            </p:custDataLst>
          </p:nvPr>
        </p:nvPicPr>
        <p:blipFill>
          <a:blip r:embed="rId23" cstate="print">
            <a:extLst>
              <a:ext uri="{28A0092B-C50C-407E-A947-70E740481C1C}">
                <a14:useLocalDpi xmlns:a14="http://schemas.microsoft.com/office/drawing/2010/main" val="0"/>
              </a:ext>
            </a:extLst>
          </a:blip>
          <a:stretch>
            <a:fillRect/>
          </a:stretch>
        </p:blipFill>
        <p:spPr>
          <a:xfrm>
            <a:off x="2741702" y="6165304"/>
            <a:ext cx="3006090" cy="255270"/>
          </a:xfrm>
          <a:prstGeom prst="rect">
            <a:avLst/>
          </a:prstGeom>
        </p:spPr>
      </p:pic>
      <p:sp>
        <p:nvSpPr>
          <p:cNvPr id="3" name="Oval 2"/>
          <p:cNvSpPr/>
          <p:nvPr/>
        </p:nvSpPr>
        <p:spPr>
          <a:xfrm>
            <a:off x="2589302" y="3104014"/>
            <a:ext cx="781278" cy="46900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3" idx="5"/>
          </p:cNvCxnSpPr>
          <p:nvPr/>
        </p:nvCxnSpPr>
        <p:spPr>
          <a:xfrm>
            <a:off x="3256164" y="3504332"/>
            <a:ext cx="1027804" cy="1635333"/>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131840" y="3573016"/>
            <a:ext cx="799535" cy="2160963"/>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2483768" y="3896102"/>
            <a:ext cx="781278" cy="46900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23" idx="5"/>
          </p:cNvCxnSpPr>
          <p:nvPr/>
        </p:nvCxnSpPr>
        <p:spPr>
          <a:xfrm>
            <a:off x="3150630" y="4296420"/>
            <a:ext cx="1695313" cy="143755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3" idx="4"/>
          </p:cNvCxnSpPr>
          <p:nvPr/>
        </p:nvCxnSpPr>
        <p:spPr>
          <a:xfrm>
            <a:off x="2874407" y="4365104"/>
            <a:ext cx="1123879" cy="1800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2710602" y="5120238"/>
            <a:ext cx="781278" cy="4690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stCxn id="28" idx="5"/>
          </p:cNvCxnSpPr>
          <p:nvPr/>
        </p:nvCxnSpPr>
        <p:spPr>
          <a:xfrm>
            <a:off x="3377464" y="5520556"/>
            <a:ext cx="1698592" cy="77238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BCE0CA2-1A48-4B23-8A77-1A9F640E54E6}" type="slidenum">
              <a:rPr lang="sk-SK" smtClean="0"/>
              <a:t>54</a:t>
            </a:fld>
            <a:endParaRPr lang="sk-SK"/>
          </a:p>
        </p:txBody>
      </p:sp>
    </p:spTree>
    <p:extLst>
      <p:ext uri="{BB962C8B-B14F-4D97-AF65-F5344CB8AC3E}">
        <p14:creationId xmlns:p14="http://schemas.microsoft.com/office/powerpoint/2010/main" val="33454481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3108178" y="1950317"/>
            <a:ext cx="2463165" cy="255270"/>
          </a:xfrm>
          <a:prstGeom prst="rect">
            <a:avLst/>
          </a:prstGeom>
        </p:spPr>
      </p:pic>
      <p:pic>
        <p:nvPicPr>
          <p:cNvPr id="3" name="Picture 2"/>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3108176" y="1291753"/>
            <a:ext cx="1805940" cy="539115"/>
          </a:xfrm>
          <a:prstGeom prst="rect">
            <a:avLst/>
          </a:prstGeom>
        </p:spPr>
      </p:pic>
      <p:pic>
        <p:nvPicPr>
          <p:cNvPr id="10" name="Picture 9"/>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3078079" y="2381642"/>
            <a:ext cx="2684145" cy="255270"/>
          </a:xfrm>
          <a:prstGeom prst="rect">
            <a:avLst/>
          </a:prstGeom>
        </p:spPr>
      </p:pic>
      <p:sp>
        <p:nvSpPr>
          <p:cNvPr id="19" name="TextBox 18"/>
          <p:cNvSpPr txBox="1"/>
          <p:nvPr/>
        </p:nvSpPr>
        <p:spPr>
          <a:xfrm>
            <a:off x="829295" y="322412"/>
            <a:ext cx="7344816" cy="584775"/>
          </a:xfrm>
          <a:prstGeom prst="rect">
            <a:avLst/>
          </a:prstGeom>
          <a:noFill/>
        </p:spPr>
        <p:txBody>
          <a:bodyPr wrap="square" rtlCol="0">
            <a:spAutoFit/>
          </a:bodyPr>
          <a:lstStyle/>
          <a:p>
            <a:pPr algn="ctr"/>
            <a:r>
              <a:rPr lang="sk-SK" sz="3200" b="1" dirty="0"/>
              <a:t>Reťazenie predpovedí budúcnosti</a:t>
            </a:r>
          </a:p>
        </p:txBody>
      </p:sp>
      <p:pic>
        <p:nvPicPr>
          <p:cNvPr id="12" name="Picture 11"/>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3059832" y="3105910"/>
            <a:ext cx="2000250" cy="539115"/>
          </a:xfrm>
          <a:prstGeom prst="rect">
            <a:avLst/>
          </a:prstGeom>
        </p:spPr>
      </p:pic>
      <p:pic>
        <p:nvPicPr>
          <p:cNvPr id="18" name="Picture 17"/>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156951" y="3821802"/>
            <a:ext cx="2783205" cy="255270"/>
          </a:xfrm>
          <a:prstGeom prst="rect">
            <a:avLst/>
          </a:prstGeom>
        </p:spPr>
      </p:pic>
      <p:pic>
        <p:nvPicPr>
          <p:cNvPr id="15" name="Picture 14"/>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3059833" y="4325858"/>
            <a:ext cx="3006090" cy="255270"/>
          </a:xfrm>
          <a:prstGeom prst="rect">
            <a:avLst/>
          </a:prstGeom>
        </p:spPr>
      </p:pic>
      <p:pic>
        <p:nvPicPr>
          <p:cNvPr id="16" name="Picture 15"/>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3059832" y="5157192"/>
            <a:ext cx="2255520" cy="539115"/>
          </a:xfrm>
          <a:prstGeom prst="rect">
            <a:avLst/>
          </a:prstGeom>
        </p:spPr>
      </p:pic>
      <p:pic>
        <p:nvPicPr>
          <p:cNvPr id="20" name="Picture 19"/>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3156950" y="5873085"/>
            <a:ext cx="3034665" cy="255270"/>
          </a:xfrm>
          <a:prstGeom prst="rect">
            <a:avLst/>
          </a:prstGeom>
        </p:spPr>
      </p:pic>
      <p:pic>
        <p:nvPicPr>
          <p:cNvPr id="21" name="Picture 20"/>
          <p:cNvPicPr>
            <a:picLocks noChangeAspect="1"/>
          </p:cNvPicPr>
          <p:nvPr>
            <p:custDataLst>
              <p:tags r:id="rId9"/>
            </p:custDataLst>
          </p:nvPr>
        </p:nvPicPr>
        <p:blipFill>
          <a:blip r:embed="rId19" cstate="print">
            <a:extLst>
              <a:ext uri="{28A0092B-C50C-407E-A947-70E740481C1C}">
                <a14:useLocalDpi xmlns:a14="http://schemas.microsoft.com/office/drawing/2010/main" val="0"/>
              </a:ext>
            </a:extLst>
          </a:blip>
          <a:stretch>
            <a:fillRect/>
          </a:stretch>
        </p:blipFill>
        <p:spPr>
          <a:xfrm>
            <a:off x="3059835" y="6377141"/>
            <a:ext cx="3259455" cy="255270"/>
          </a:xfrm>
          <a:prstGeom prst="rect">
            <a:avLst/>
          </a:prstGeom>
        </p:spPr>
      </p:pic>
      <p:cxnSp>
        <p:nvCxnSpPr>
          <p:cNvPr id="13" name="Straight Connector 12"/>
          <p:cNvCxnSpPr/>
          <p:nvPr/>
        </p:nvCxnSpPr>
        <p:spPr>
          <a:xfrm>
            <a:off x="2051720" y="2780928"/>
            <a:ext cx="51125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051720" y="4869160"/>
            <a:ext cx="51125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1BCE0CA2-1A48-4B23-8A77-1A9F640E54E6}" type="slidenum">
              <a:rPr lang="sk-SK" smtClean="0"/>
              <a:t>55</a:t>
            </a:fld>
            <a:endParaRPr lang="sk-SK"/>
          </a:p>
        </p:txBody>
      </p:sp>
    </p:spTree>
    <p:extLst>
      <p:ext uri="{BB962C8B-B14F-4D97-AF65-F5344CB8AC3E}">
        <p14:creationId xmlns:p14="http://schemas.microsoft.com/office/powerpoint/2010/main" val="38604903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548680"/>
            <a:ext cx="8136904" cy="2246769"/>
          </a:xfrm>
          <a:prstGeom prst="rect">
            <a:avLst/>
          </a:prstGeom>
          <a:noFill/>
        </p:spPr>
        <p:txBody>
          <a:bodyPr wrap="square" rtlCol="0">
            <a:spAutoFit/>
          </a:bodyPr>
          <a:lstStyle/>
          <a:p>
            <a:r>
              <a:rPr lang="sk-SK" sz="2000" dirty="0"/>
              <a:t>Dobre, takže vieme pomocou počítača predpovedať po malých krokoch budúcnosť. Pri kondenzátore sme mali ale dve techniky</a:t>
            </a:r>
          </a:p>
          <a:p>
            <a:pPr marL="342900" indent="-342900">
              <a:buFont typeface="Arial" pitchFamily="34" charset="0"/>
              <a:buChar char="•"/>
            </a:pPr>
            <a:r>
              <a:rPr lang="sk-SK" sz="2000" dirty="0"/>
              <a:t>technika malých počítačových krokov</a:t>
            </a:r>
          </a:p>
          <a:p>
            <a:pPr marL="342900" indent="-342900">
              <a:buFont typeface="Arial" pitchFamily="34" charset="0"/>
              <a:buChar char="•"/>
            </a:pPr>
            <a:r>
              <a:rPr lang="sk-SK" sz="2000" dirty="0"/>
              <a:t>technika riešenia diferenciálnej rovnice</a:t>
            </a:r>
          </a:p>
          <a:p>
            <a:r>
              <a:rPr lang="sk-SK" sz="2000" b="1" dirty="0">
                <a:solidFill>
                  <a:srgbClr val="FF0000"/>
                </a:solidFill>
              </a:rPr>
              <a:t>Takže otázka: funguje aj tu nejaká diferenciálna rovnica, ktorú vlastne riešime pomocou počítača technikou malých krokov? </a:t>
            </a:r>
            <a:r>
              <a:rPr lang="sk-SK" sz="2000" dirty="0"/>
              <a:t>Pri kondenzátore to bolo takto:</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460" y="2484180"/>
            <a:ext cx="5688632" cy="42664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516216" y="5661248"/>
            <a:ext cx="792088"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56</a:t>
            </a:fld>
            <a:endParaRPr lang="sk-SK"/>
          </a:p>
        </p:txBody>
      </p:sp>
    </p:spTree>
    <p:extLst>
      <p:ext uri="{BB962C8B-B14F-4D97-AF65-F5344CB8AC3E}">
        <p14:creationId xmlns:p14="http://schemas.microsoft.com/office/powerpoint/2010/main" val="14284800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2483769" y="725458"/>
            <a:ext cx="2794635" cy="255270"/>
          </a:xfrm>
          <a:prstGeom prst="rect">
            <a:avLst/>
          </a:prstGeom>
        </p:spPr>
      </p:pic>
      <p:pic>
        <p:nvPicPr>
          <p:cNvPr id="6" name="Picture 5"/>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386653" y="1229514"/>
            <a:ext cx="3017520" cy="255270"/>
          </a:xfrm>
          <a:prstGeom prst="rect">
            <a:avLst/>
          </a:prstGeom>
        </p:spPr>
      </p:pic>
      <p:sp>
        <p:nvSpPr>
          <p:cNvPr id="4" name="TextBox 3"/>
          <p:cNvSpPr txBox="1"/>
          <p:nvPr/>
        </p:nvSpPr>
        <p:spPr>
          <a:xfrm>
            <a:off x="179512" y="332656"/>
            <a:ext cx="8496944" cy="400110"/>
          </a:xfrm>
          <a:prstGeom prst="rect">
            <a:avLst/>
          </a:prstGeom>
          <a:noFill/>
        </p:spPr>
        <p:txBody>
          <a:bodyPr wrap="square" rtlCol="0">
            <a:spAutoFit/>
          </a:bodyPr>
          <a:lstStyle/>
          <a:p>
            <a:r>
              <a:rPr lang="sk-SK" sz="2000" dirty="0"/>
              <a:t>Naše "posúvacie" rovnice v mechanike boli</a:t>
            </a:r>
          </a:p>
        </p:txBody>
      </p:sp>
      <mc:AlternateContent xmlns:mc="http://schemas.openxmlformats.org/markup-compatibility/2006" xmlns:a14="http://schemas.microsoft.com/office/drawing/2010/main">
        <mc:Choice Requires="a14">
          <p:sp>
            <p:nvSpPr>
              <p:cNvPr id="7" name="TextBox 6"/>
              <p:cNvSpPr txBox="1"/>
              <p:nvPr/>
            </p:nvSpPr>
            <p:spPr>
              <a:xfrm>
                <a:off x="323528" y="1700808"/>
                <a:ext cx="8064896" cy="400110"/>
              </a:xfrm>
              <a:prstGeom prst="rect">
                <a:avLst/>
              </a:prstGeom>
              <a:noFill/>
            </p:spPr>
            <p:txBody>
              <a:bodyPr wrap="square" rtlCol="0">
                <a:spAutoFit/>
              </a:bodyPr>
              <a:lstStyle/>
              <a:p>
                <a:r>
                  <a:rPr lang="sk-SK" sz="2000" dirty="0"/>
                  <a:t>Pričom podľa </a:t>
                </a:r>
                <a:r>
                  <a:rPr lang="sk-SK" sz="2000" dirty="0" err="1"/>
                  <a:t>Newtona</a:t>
                </a:r>
                <a:r>
                  <a:rPr lang="sk-SK" sz="2000" dirty="0"/>
                  <a:t> môžem namiesto </a:t>
                </a:r>
                <a14:m>
                  <m:oMath xmlns:m="http://schemas.openxmlformats.org/officeDocument/2006/math">
                    <m:sSub>
                      <m:sSubPr>
                        <m:ctrlPr>
                          <a:rPr lang="sk-SK" sz="2000" i="1" smtClean="0">
                            <a:latin typeface="Cambria Math" panose="02040503050406030204" pitchFamily="18" charset="0"/>
                          </a:rPr>
                        </m:ctrlPr>
                      </m:sSubPr>
                      <m:e>
                        <m:r>
                          <a:rPr lang="sk-SK" sz="2000" b="0" i="1" smtClean="0">
                            <a:latin typeface="Cambria Math"/>
                          </a:rPr>
                          <m:t>𝑎</m:t>
                        </m:r>
                      </m:e>
                      <m:sub>
                        <m:r>
                          <a:rPr lang="sk-SK" sz="2000" b="0" i="1" smtClean="0">
                            <a:latin typeface="Cambria Math"/>
                          </a:rPr>
                          <m:t>𝑥</m:t>
                        </m:r>
                      </m:sub>
                    </m:sSub>
                    <m:r>
                      <a:rPr lang="sk-SK" sz="2000" b="0" i="1" smtClean="0">
                        <a:latin typeface="Cambria Math"/>
                      </a:rPr>
                      <m:t>(</m:t>
                    </m:r>
                    <m:r>
                      <a:rPr lang="sk-SK" sz="2000" b="0" i="1" smtClean="0">
                        <a:latin typeface="Cambria Math"/>
                      </a:rPr>
                      <m:t>𝑡</m:t>
                    </m:r>
                    <m:r>
                      <a:rPr lang="sk-SK" sz="2000" b="0" i="1" smtClean="0">
                        <a:latin typeface="Cambria Math"/>
                      </a:rPr>
                      <m:t>)</m:t>
                    </m:r>
                  </m:oMath>
                </a14:m>
                <a:r>
                  <a:rPr lang="sk-SK" sz="2000" dirty="0"/>
                  <a:t> písať</a:t>
                </a:r>
              </a:p>
            </p:txBody>
          </p:sp>
        </mc:Choice>
        <mc:Fallback xmlns="">
          <p:sp>
            <p:nvSpPr>
              <p:cNvPr id="7" name="TextBox 6"/>
              <p:cNvSpPr txBox="1">
                <a:spLocks noRot="1" noChangeAspect="1" noMove="1" noResize="1" noEditPoints="1" noAdjustHandles="1" noChangeArrowheads="1" noChangeShapeType="1" noTextEdit="1"/>
              </p:cNvSpPr>
              <p:nvPr/>
            </p:nvSpPr>
            <p:spPr>
              <a:xfrm>
                <a:off x="323528" y="1700808"/>
                <a:ext cx="8064896" cy="400110"/>
              </a:xfrm>
              <a:prstGeom prst="rect">
                <a:avLst/>
              </a:prstGeom>
              <a:blipFill rotWithShape="1">
                <a:blip r:embed="rId13"/>
                <a:stretch>
                  <a:fillRect l="-756" t="-7576" b="-25758"/>
                </a:stretch>
              </a:blipFill>
            </p:spPr>
            <p:txBody>
              <a:bodyPr/>
              <a:lstStyle/>
              <a:p>
                <a:r>
                  <a:rPr lang="sk-SK">
                    <a:noFill/>
                  </a:rPr>
                  <a:t> </a:t>
                </a:r>
              </a:p>
            </p:txBody>
          </p:sp>
        </mc:Fallback>
      </mc:AlternateContent>
      <p:pic>
        <p:nvPicPr>
          <p:cNvPr id="8" name="Picture 7"/>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5940152" y="1642735"/>
            <a:ext cx="1150620" cy="516255"/>
          </a:xfrm>
          <a:prstGeom prst="rect">
            <a:avLst/>
          </a:prstGeom>
        </p:spPr>
      </p:pic>
      <p:sp>
        <p:nvSpPr>
          <p:cNvPr id="9" name="TextBox 8"/>
          <p:cNvSpPr txBox="1"/>
          <p:nvPr/>
        </p:nvSpPr>
        <p:spPr>
          <a:xfrm>
            <a:off x="323528" y="2132856"/>
            <a:ext cx="8208912" cy="400110"/>
          </a:xfrm>
          <a:prstGeom prst="rect">
            <a:avLst/>
          </a:prstGeom>
          <a:noFill/>
        </p:spPr>
        <p:txBody>
          <a:bodyPr wrap="square" rtlCol="0">
            <a:spAutoFit/>
          </a:bodyPr>
          <a:lstStyle/>
          <a:p>
            <a:r>
              <a:rPr lang="sk-SK" sz="2000" dirty="0"/>
              <a:t>Takže posúvacie rovnice budú</a:t>
            </a:r>
          </a:p>
        </p:txBody>
      </p:sp>
      <p:pic>
        <p:nvPicPr>
          <p:cNvPr id="12" name="Picture 11"/>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2386654" y="2996952"/>
            <a:ext cx="3670935" cy="516255"/>
          </a:xfrm>
          <a:prstGeom prst="rect">
            <a:avLst/>
          </a:prstGeom>
        </p:spPr>
      </p:pic>
      <p:sp>
        <p:nvSpPr>
          <p:cNvPr id="13" name="TextBox 12"/>
          <p:cNvSpPr txBox="1"/>
          <p:nvPr/>
        </p:nvSpPr>
        <p:spPr>
          <a:xfrm>
            <a:off x="467544" y="3513207"/>
            <a:ext cx="8496944" cy="707886"/>
          </a:xfrm>
          <a:prstGeom prst="rect">
            <a:avLst/>
          </a:prstGeom>
          <a:noFill/>
        </p:spPr>
        <p:txBody>
          <a:bodyPr wrap="square" rtlCol="0">
            <a:spAutoFit/>
          </a:bodyPr>
          <a:lstStyle/>
          <a:p>
            <a:r>
              <a:rPr lang="sk-SK" sz="2000" dirty="0"/>
              <a:t>Chceme dostať diferenciálne rovnice, takže to prepíšeme tak, aby naľavo boli derivácie:</a:t>
            </a:r>
          </a:p>
        </p:txBody>
      </p:sp>
      <p:pic>
        <p:nvPicPr>
          <p:cNvPr id="21" name="Picture 20"/>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2682602" y="4005066"/>
            <a:ext cx="3467100" cy="1175385"/>
          </a:xfrm>
          <a:prstGeom prst="rect">
            <a:avLst/>
          </a:prstGeom>
        </p:spPr>
      </p:pic>
      <p:pic>
        <p:nvPicPr>
          <p:cNvPr id="20" name="Picture 19"/>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3712103" y="5445225"/>
            <a:ext cx="2310765" cy="1144905"/>
          </a:xfrm>
          <a:prstGeom prst="rect">
            <a:avLst/>
          </a:prstGeom>
        </p:spPr>
      </p:pic>
      <p:sp>
        <p:nvSpPr>
          <p:cNvPr id="18" name="Rectangle 17"/>
          <p:cNvSpPr/>
          <p:nvPr/>
        </p:nvSpPr>
        <p:spPr>
          <a:xfrm>
            <a:off x="3275856" y="5301208"/>
            <a:ext cx="3024336" cy="14401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5" name="Picture 14"/>
          <p:cNvPicPr>
            <a:picLocks noChangeAspect="1"/>
          </p:cNvPicPr>
          <p:nvPr>
            <p:custDataLst>
              <p:tags r:id="rId7"/>
            </p:custDataLst>
          </p:nvPr>
        </p:nvPicPr>
        <p:blipFill>
          <a:blip r:embed="rId9" cstate="print">
            <a:extLst>
              <a:ext uri="{28A0092B-C50C-407E-A947-70E740481C1C}">
                <a14:useLocalDpi xmlns:a14="http://schemas.microsoft.com/office/drawing/2010/main" val="0"/>
              </a:ext>
            </a:extLst>
          </a:blip>
          <a:stretch>
            <a:fillRect/>
          </a:stretch>
        </p:blipFill>
        <p:spPr>
          <a:xfrm>
            <a:off x="2483769" y="2637324"/>
            <a:ext cx="2794635" cy="255270"/>
          </a:xfrm>
          <a:prstGeom prst="rect">
            <a:avLst/>
          </a:prstGeom>
        </p:spPr>
      </p:pic>
      <p:sp>
        <p:nvSpPr>
          <p:cNvPr id="3" name="Slide Number Placeholder 2"/>
          <p:cNvSpPr>
            <a:spLocks noGrp="1"/>
          </p:cNvSpPr>
          <p:nvPr>
            <p:ph type="sldNum" sz="quarter" idx="12"/>
          </p:nvPr>
        </p:nvSpPr>
        <p:spPr/>
        <p:txBody>
          <a:bodyPr/>
          <a:lstStyle/>
          <a:p>
            <a:fld id="{1BCE0CA2-1A48-4B23-8A77-1A9F640E54E6}" type="slidenum">
              <a:rPr lang="sk-SK" smtClean="0"/>
              <a:t>57</a:t>
            </a:fld>
            <a:endParaRPr lang="sk-SK"/>
          </a:p>
        </p:txBody>
      </p:sp>
    </p:spTree>
    <p:extLst>
      <p:ext uri="{BB962C8B-B14F-4D97-AF65-F5344CB8AC3E}">
        <p14:creationId xmlns:p14="http://schemas.microsoft.com/office/powerpoint/2010/main" val="12596411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627784" y="753869"/>
            <a:ext cx="3793261" cy="1879431"/>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107504" y="2924944"/>
                <a:ext cx="8964488" cy="3477875"/>
              </a:xfrm>
              <a:prstGeom prst="rect">
                <a:avLst/>
              </a:prstGeom>
              <a:noFill/>
            </p:spPr>
            <p:txBody>
              <a:bodyPr wrap="square" rtlCol="0">
                <a:spAutoFit/>
              </a:bodyPr>
              <a:lstStyle/>
              <a:p>
                <a:r>
                  <a:rPr lang="sk-SK" sz="2000" dirty="0"/>
                  <a:t>Predpoveď budúcnosti pre časticu v jednorozmernom svete teda vyzerá nasledovne:</a:t>
                </a:r>
              </a:p>
              <a:p>
                <a:pPr marL="342900" indent="-342900">
                  <a:buFont typeface="Arial" pitchFamily="34" charset="0"/>
                  <a:buChar char="•"/>
                </a:pPr>
                <a:r>
                  <a:rPr lang="sk-SK" sz="2000" dirty="0"/>
                  <a:t>Musím mať teóriu, ktorá povie aká sila bude pôsobiť na časticu </a:t>
                </a:r>
                <a:r>
                  <a:rPr lang="sk-SK" sz="2000" b="1" dirty="0">
                    <a:solidFill>
                      <a:srgbClr val="FF0000"/>
                    </a:solidFill>
                  </a:rPr>
                  <a:t>ak by</a:t>
                </a:r>
                <a:r>
                  <a:rPr lang="sk-SK" sz="2000" dirty="0"/>
                  <a:t> sa táto nachádzala v (ľubovoľnom) mieste </a:t>
                </a:r>
                <a14:m>
                  <m:oMath xmlns:m="http://schemas.openxmlformats.org/officeDocument/2006/math">
                    <m:r>
                      <a:rPr lang="sk-SK" sz="2000" b="0" i="1" smtClean="0">
                        <a:latin typeface="Cambria Math"/>
                      </a:rPr>
                      <m:t>𝑥</m:t>
                    </m:r>
                  </m:oMath>
                </a14:m>
                <a:r>
                  <a:rPr lang="sk-SK" sz="2000" dirty="0"/>
                  <a:t>.</a:t>
                </a:r>
              </a:p>
              <a:p>
                <a:pPr marL="342900" indent="-342900">
                  <a:buFont typeface="Arial" pitchFamily="34" charset="0"/>
                  <a:buChar char="•"/>
                </a:pPr>
                <a:r>
                  <a:rPr lang="sk-SK" sz="2000" dirty="0"/>
                  <a:t>Musím poznať počiatočný stav, teda </a:t>
                </a:r>
                <a:r>
                  <a:rPr lang="sk-SK" sz="2000" b="1" dirty="0">
                    <a:solidFill>
                      <a:srgbClr val="FF0000"/>
                    </a:solidFill>
                  </a:rPr>
                  <a:t>polohu a rýchlosť </a:t>
                </a:r>
                <a:r>
                  <a:rPr lang="sk-SK" sz="2000" dirty="0"/>
                  <a:t>v čase </a:t>
                </a:r>
                <a14:m>
                  <m:oMath xmlns:m="http://schemas.openxmlformats.org/officeDocument/2006/math">
                    <m:r>
                      <a:rPr lang="sk-SK" sz="2000" b="0" i="1" smtClean="0">
                        <a:latin typeface="Cambria Math"/>
                      </a:rPr>
                      <m:t>𝑡</m:t>
                    </m:r>
                    <m:r>
                      <a:rPr lang="sk-SK" sz="2000" b="0" i="1" smtClean="0">
                        <a:latin typeface="Cambria Math"/>
                      </a:rPr>
                      <m:t>=0</m:t>
                    </m:r>
                  </m:oMath>
                </a14:m>
                <a:r>
                  <a:rPr lang="sk-SK" sz="2000" dirty="0"/>
                  <a:t>.</a:t>
                </a:r>
              </a:p>
              <a:p>
                <a:pPr marL="342900" indent="-342900">
                  <a:buFont typeface="Arial" pitchFamily="34" charset="0"/>
                  <a:buChar char="•"/>
                </a:pPr>
                <a:r>
                  <a:rPr lang="sk-SK" sz="2000" dirty="0"/>
                  <a:t>Potom hľadám dve neznáme funkcie                        , ktoré spĺňajú uvedené diferenciálne rovnice a vyhovujú počiatočným podmienkam, teda že pre </a:t>
                </a:r>
                <a14:m>
                  <m:oMath xmlns:m="http://schemas.openxmlformats.org/officeDocument/2006/math">
                    <m:r>
                      <a:rPr lang="sk-SK" sz="2000" b="0" i="1" smtClean="0">
                        <a:latin typeface="Cambria Math"/>
                      </a:rPr>
                      <m:t>𝑡</m:t>
                    </m:r>
                    <m:r>
                      <a:rPr lang="sk-SK" sz="2000" b="0" i="1" smtClean="0">
                        <a:latin typeface="Cambria Math"/>
                      </a:rPr>
                      <m:t>=0</m:t>
                    </m:r>
                  </m:oMath>
                </a14:m>
                <a:r>
                  <a:rPr lang="sk-SK" sz="2000" dirty="0"/>
                  <a:t> ich hodnoty súhlasia s počiatočnou polohou a rýchlosťou.</a:t>
                </a:r>
              </a:p>
              <a:p>
                <a:pPr marL="342900" indent="-342900">
                  <a:buFont typeface="Arial" pitchFamily="34" charset="0"/>
                  <a:buChar char="•"/>
                </a:pPr>
                <a:r>
                  <a:rPr lang="sk-SK" sz="2000" dirty="0"/>
                  <a:t>Tie diferenciálne rovnice sú navzájom previazané. Prvá rovnice síce hovorí niečo len o derivácii funkcie polohy, ale súčasne v nej vystupuje i funkcia rýchlosti. Podobne druhá rovnica hovorí niečo o derivácii funkcie rýchlosti, ale vystupuje v nej aj funkcia polohy. Rovnice teda treba riešiť "súčasne".</a:t>
                </a:r>
              </a:p>
            </p:txBody>
          </p:sp>
        </mc:Choice>
        <mc:Fallback xmlns="">
          <p:sp>
            <p:nvSpPr>
              <p:cNvPr id="4" name="TextBox 3"/>
              <p:cNvSpPr txBox="1">
                <a:spLocks noRot="1" noChangeAspect="1" noMove="1" noResize="1" noEditPoints="1" noAdjustHandles="1" noChangeArrowheads="1" noChangeShapeType="1" noTextEdit="1"/>
              </p:cNvSpPr>
              <p:nvPr/>
            </p:nvSpPr>
            <p:spPr>
              <a:xfrm>
                <a:off x="107504" y="2924944"/>
                <a:ext cx="8964488" cy="3477875"/>
              </a:xfrm>
              <a:prstGeom prst="rect">
                <a:avLst/>
              </a:prstGeom>
              <a:blipFill rotWithShape="0">
                <a:blip r:embed="rId7"/>
                <a:stretch>
                  <a:fillRect l="-748" t="-1053" r="-816" b="-2281"/>
                </a:stretch>
              </a:blipFill>
            </p:spPr>
            <p:txBody>
              <a:bodyPr/>
              <a:lstStyle/>
              <a:p>
                <a:r>
                  <a:rPr lang="en-US">
                    <a:noFill/>
                  </a:rPr>
                  <a:t> </a:t>
                </a:r>
              </a:p>
            </p:txBody>
          </p:sp>
        </mc:Fallback>
      </mc:AlternateContent>
      <p:pic>
        <p:nvPicPr>
          <p:cNvPr id="6" name="Picture 5"/>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355976" y="4221088"/>
            <a:ext cx="1194435" cy="255270"/>
          </a:xfrm>
          <a:prstGeom prst="rect">
            <a:avLst/>
          </a:prstGeom>
        </p:spPr>
      </p:pic>
      <p:sp>
        <p:nvSpPr>
          <p:cNvPr id="7" name="Rectangle 6"/>
          <p:cNvSpPr/>
          <p:nvPr/>
        </p:nvSpPr>
        <p:spPr>
          <a:xfrm>
            <a:off x="2123728" y="476672"/>
            <a:ext cx="4680520" cy="23042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58</a:t>
            </a:fld>
            <a:endParaRPr lang="sk-SK"/>
          </a:p>
        </p:txBody>
      </p:sp>
    </p:spTree>
    <p:extLst>
      <p:ext uri="{BB962C8B-B14F-4D97-AF65-F5344CB8AC3E}">
        <p14:creationId xmlns:p14="http://schemas.microsoft.com/office/powerpoint/2010/main" val="35134023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95536" y="476672"/>
                <a:ext cx="8208912"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Ukážeme si analytické riešenie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pohybových rovníc vo veľmi ľahkom prípade jednorozmerného pohybu "hmotného bodu" v homogénnom gravitačnom poli.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Úloha znie tak:</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Mám teleso, ktoré sa môže pohybovať len po zvislej osi, nazveme ju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a:ea typeface="+mn-ea"/>
                        <a:cs typeface="+mn-cs"/>
                      </a:rPr>
                      <m:t>𝑧</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 čase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a:ea typeface="+mn-ea"/>
                        <a:cs typeface="+mn-cs"/>
                      </a:rPr>
                      <m:t>𝑡</m:t>
                    </m:r>
                    <m:r>
                      <a:rPr kumimoji="0" lang="sk-SK" sz="2000" b="0" i="1" u="none" strike="noStrike" kern="1200" cap="none" spc="0" normalizeH="0" baseline="0" noProof="0" smtClean="0">
                        <a:ln>
                          <a:noFill/>
                        </a:ln>
                        <a:solidFill>
                          <a:prstClr val="black"/>
                        </a:solidFill>
                        <a:effectLst/>
                        <a:uLnTx/>
                        <a:uFillTx/>
                        <a:latin typeface="Cambria Math"/>
                        <a:ea typeface="+mn-ea"/>
                        <a:cs typeface="+mn-cs"/>
                      </a:rPr>
                      <m:t>=0 </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poznám počiatočné podmienky, teda </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Termín homogénne gravitačné pole znamená, že na teleso v ľubovoľnej výške pôsobí rovnaká sila, rovná</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záporné znamienko znamená, že sila smeruje nadol, teda priemet na os 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bude záporný.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Prakticky to znamená, že sa nachádzam niekde na povrchu Zeme, teleso je vo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výške</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sSub>
                      <m:sSubPr>
                        <m:ctrlP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sk-SK" sz="2000" b="0" i="1" u="none" strike="noStrike" kern="1200" cap="none" spc="0" normalizeH="0" baseline="0" noProof="0" smtClean="0">
                            <a:ln>
                              <a:noFill/>
                            </a:ln>
                            <a:solidFill>
                              <a:prstClr val="black"/>
                            </a:solidFill>
                            <a:effectLst/>
                            <a:uLnTx/>
                            <a:uFillTx/>
                            <a:latin typeface="Cambria Math"/>
                            <a:ea typeface="+mn-ea"/>
                            <a:cs typeface="+mn-cs"/>
                          </a:rPr>
                          <m:t>𝑧</m:t>
                        </m:r>
                      </m:e>
                      <m:sub>
                        <m:r>
                          <a:rPr kumimoji="0" lang="sk-SK" sz="2000" b="0" i="1" u="none" strike="noStrike" kern="1200" cap="none" spc="0" normalizeH="0" baseline="0" noProof="0" smtClean="0">
                            <a:ln>
                              <a:noFill/>
                            </a:ln>
                            <a:solidFill>
                              <a:prstClr val="black"/>
                            </a:solidFill>
                            <a:effectLst/>
                            <a:uLnTx/>
                            <a:uFillTx/>
                            <a:latin typeface="Cambria Math"/>
                            <a:ea typeface="+mn-ea"/>
                            <a:cs typeface="+mn-cs"/>
                          </a:rPr>
                          <m:t>0</m:t>
                        </m:r>
                      </m:sub>
                    </m:sSub>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 vrhnem ho zvislo nahor, ak               , alebo ho vrhnem zvislo nadol, ak              , alebo ho proste voľne pustím, ak </a:t>
                </a:r>
              </a:p>
            </p:txBody>
          </p:sp>
        </mc:Choice>
        <mc:Fallback xmlns="">
          <p:sp>
            <p:nvSpPr>
              <p:cNvPr id="2" name="TextBox 1"/>
              <p:cNvSpPr txBox="1">
                <a:spLocks noRot="1" noChangeAspect="1" noMove="1" noResize="1" noEditPoints="1" noAdjustHandles="1" noChangeArrowheads="1" noChangeShapeType="1" noTextEdit="1"/>
              </p:cNvSpPr>
              <p:nvPr/>
            </p:nvSpPr>
            <p:spPr>
              <a:xfrm>
                <a:off x="395536" y="476672"/>
                <a:ext cx="8208912" cy="5632311"/>
              </a:xfrm>
              <a:prstGeom prst="rect">
                <a:avLst/>
              </a:prstGeom>
              <a:blipFill rotWithShape="0">
                <a:blip r:embed="rId9"/>
                <a:stretch>
                  <a:fillRect l="-817" t="-541" r="-446" b="-974"/>
                </a:stretch>
              </a:blipFill>
            </p:spPr>
            <p:txBody>
              <a:bodyPr/>
              <a:lstStyle/>
              <a:p>
                <a:r>
                  <a:rPr lang="en-US">
                    <a:noFill/>
                  </a:rPr>
                  <a:t> </a:t>
                </a:r>
              </a:p>
            </p:txBody>
          </p:sp>
        </mc:Fallback>
      </mc:AlternateContent>
      <p:pic>
        <p:nvPicPr>
          <p:cNvPr id="3" name="Picture 2"/>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2540001" y="2540000"/>
            <a:ext cx="3236595" cy="255270"/>
          </a:xfrm>
          <a:prstGeom prst="rect">
            <a:avLst/>
          </a:prstGeom>
        </p:spPr>
      </p:pic>
      <p:pic>
        <p:nvPicPr>
          <p:cNvPr id="4" name="Picture 3"/>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250891" y="3789040"/>
            <a:ext cx="1470660" cy="255270"/>
          </a:xfrm>
          <a:prstGeom prst="rect">
            <a:avLst/>
          </a:prstGeom>
        </p:spPr>
      </p:pic>
      <p:pic>
        <p:nvPicPr>
          <p:cNvPr id="8" name="Picture 7"/>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4378651" y="5449793"/>
            <a:ext cx="685800" cy="211455"/>
          </a:xfrm>
          <a:prstGeom prst="rect">
            <a:avLst/>
          </a:prstGeom>
        </p:spPr>
      </p:pic>
      <p:pic>
        <p:nvPicPr>
          <p:cNvPr id="10" name="Picture 9"/>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827584" y="5733256"/>
            <a:ext cx="685800" cy="211455"/>
          </a:xfrm>
          <a:prstGeom prst="rect">
            <a:avLst/>
          </a:prstGeom>
        </p:spPr>
      </p:pic>
      <p:pic>
        <p:nvPicPr>
          <p:cNvPr id="12" name="Picture 11"/>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5292080" y="5733256"/>
            <a:ext cx="685800" cy="211455"/>
          </a:xfrm>
          <a:prstGeom prst="rect">
            <a:avLst/>
          </a:prstGeom>
        </p:spPr>
      </p:pic>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5705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476672"/>
            <a:ext cx="734481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mn-cs"/>
              </a:rPr>
              <a:t>Reťazenie predpovedí budúcnosti</a:t>
            </a:r>
          </a:p>
        </p:txBody>
      </p:sp>
      <p:pic>
        <p:nvPicPr>
          <p:cNvPr id="4" name="Picture 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586443" y="1340768"/>
            <a:ext cx="5937885" cy="814388"/>
          </a:xfrm>
          <a:prstGeom prst="rect">
            <a:avLst/>
          </a:prstGeom>
        </p:spPr>
      </p:pic>
      <p:pic>
        <p:nvPicPr>
          <p:cNvPr id="3" name="Picture 2"/>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611560" y="2780928"/>
            <a:ext cx="8332470" cy="814388"/>
          </a:xfrm>
          <a:prstGeom prst="rect">
            <a:avLst/>
          </a:prstGeom>
        </p:spPr>
      </p:pic>
      <p:cxnSp>
        <p:nvCxnSpPr>
          <p:cNvPr id="28" name="Straight Arrow Connector 27"/>
          <p:cNvCxnSpPr/>
          <p:nvPr/>
        </p:nvCxnSpPr>
        <p:spPr>
          <a:xfrm>
            <a:off x="2483768" y="1988840"/>
            <a:ext cx="5256584" cy="7920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483768" y="1988840"/>
            <a:ext cx="1800200" cy="10081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107504" y="4754290"/>
            <a:ext cx="8819912" cy="669599"/>
          </a:xfrm>
          <a:prstGeom prst="rect">
            <a:avLst/>
          </a:prstGeom>
        </p:spPr>
      </p:pic>
      <p:cxnSp>
        <p:nvCxnSpPr>
          <p:cNvPr id="32" name="Straight Arrow Connector 31"/>
          <p:cNvCxnSpPr/>
          <p:nvPr/>
        </p:nvCxnSpPr>
        <p:spPr>
          <a:xfrm>
            <a:off x="1927093" y="3595316"/>
            <a:ext cx="5813259" cy="115897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927093" y="3595316"/>
            <a:ext cx="2068843" cy="134585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8676456" y="260648"/>
            <a:ext cx="369332" cy="3693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8296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915816" y="1052736"/>
            <a:ext cx="2432876" cy="1042416"/>
          </a:xfrm>
          <a:prstGeom prst="rect">
            <a:avLst/>
          </a:prstGeom>
        </p:spPr>
      </p:pic>
      <p:sp>
        <p:nvSpPr>
          <p:cNvPr id="5" name="TextBox 4"/>
          <p:cNvSpPr txBox="1"/>
          <p:nvPr/>
        </p:nvSpPr>
        <p:spPr>
          <a:xfrm>
            <a:off x="251520" y="404664"/>
            <a:ext cx="828092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Pohybové rovnice budú</a:t>
            </a:r>
          </a:p>
        </p:txBody>
      </p:sp>
      <p:pic>
        <p:nvPicPr>
          <p:cNvPr id="8" name="Picture 7"/>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2902661" y="2636912"/>
            <a:ext cx="1460754" cy="1030415"/>
          </a:xfrm>
          <a:prstGeom prst="rect">
            <a:avLst/>
          </a:prstGeom>
        </p:spPr>
      </p:pic>
      <p:sp>
        <p:nvSpPr>
          <p:cNvPr id="9" name="Rectangle 8"/>
          <p:cNvSpPr/>
          <p:nvPr/>
        </p:nvSpPr>
        <p:spPr>
          <a:xfrm>
            <a:off x="2771800" y="2492896"/>
            <a:ext cx="1728192" cy="13681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251520" y="4149080"/>
            <a:ext cx="7848872"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Všimnime si, že z rovníc vypadla hmotnosť padajúceho telesa, čo znamená že všetky telesá pri rovnakých počiatočných podmienkach padajú rovnako. Prišiel na to Galileo. Traduje sa, že to skúšal tak, že zo šikmej veže v Pizze nechal padať rôzne telesá.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Na ďalšom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slajde</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je video, v ktorom vo vákuovej komore padajú vedľa seba ťažká guľa a ľahké pierko.</a:t>
            </a:r>
          </a:p>
        </p:txBody>
      </p:sp>
    </p:spTree>
    <p:extLst>
      <p:ext uri="{BB962C8B-B14F-4D97-AF65-F5344CB8AC3E}">
        <p14:creationId xmlns:p14="http://schemas.microsoft.com/office/powerpoint/2010/main" val="33308139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VolnyPadVoVakuu">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95300" y="548680"/>
            <a:ext cx="8153400" cy="4800600"/>
          </a:xfrm>
          <a:prstGeom prst="rect">
            <a:avLst/>
          </a:prstGeom>
        </p:spPr>
      </p:pic>
      <p:sp>
        <p:nvSpPr>
          <p:cNvPr id="4" name="TextBox 3"/>
          <p:cNvSpPr txBox="1"/>
          <p:nvPr/>
        </p:nvSpPr>
        <p:spPr>
          <a:xfrm>
            <a:off x="1763688" y="5621668"/>
            <a:ext cx="511256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video je bez zvuku</a:t>
            </a:r>
          </a:p>
        </p:txBody>
      </p:sp>
    </p:spTree>
    <p:extLst>
      <p:ext uri="{BB962C8B-B14F-4D97-AF65-F5344CB8AC3E}">
        <p14:creationId xmlns:p14="http://schemas.microsoft.com/office/powerpoint/2010/main" val="13236497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75758">
                <p:cTn id="7" fill="hold" display="0">
                  <p:stCondLst>
                    <p:cond delay="indefinite"/>
                  </p:stCondLst>
                </p:cTn>
                <p:tgtEl>
                  <p:spTgt spid="3"/>
                </p:tgtEl>
              </p:cMediaNode>
            </p:video>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563888" y="548680"/>
            <a:ext cx="1623060" cy="1144905"/>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251520" y="1693585"/>
                <a:ext cx="8424936"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Všiminime si pohybové rovnice v tomto prípade. Druhá rovnica sa „odviazala“, nevystupuje v nej funkcia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a:ea typeface="+mn-ea"/>
                        <a:cs typeface="+mn-cs"/>
                      </a:rPr>
                      <m:t>𝑧</m:t>
                    </m:r>
                    <m:r>
                      <a:rPr kumimoji="0" lang="sk-SK" sz="2000" b="0" i="1" u="none" strike="noStrike" kern="1200" cap="none" spc="0" normalizeH="0" baseline="0" noProof="0" smtClean="0">
                        <a:ln>
                          <a:noFill/>
                        </a:ln>
                        <a:solidFill>
                          <a:prstClr val="black"/>
                        </a:solidFill>
                        <a:effectLst/>
                        <a:uLnTx/>
                        <a:uFillTx/>
                        <a:latin typeface="Cambria Math"/>
                        <a:ea typeface="+mn-ea"/>
                        <a:cs typeface="+mn-cs"/>
                      </a:rPr>
                      <m:t>(</m:t>
                    </m:r>
                    <m:r>
                      <a:rPr kumimoji="0" lang="sk-SK" sz="2000" b="0" i="1" u="none" strike="noStrike" kern="1200" cap="none" spc="0" normalizeH="0" baseline="0" noProof="0" smtClean="0">
                        <a:ln>
                          <a:noFill/>
                        </a:ln>
                        <a:solidFill>
                          <a:prstClr val="black"/>
                        </a:solidFill>
                        <a:effectLst/>
                        <a:uLnTx/>
                        <a:uFillTx/>
                        <a:latin typeface="Cambria Math"/>
                        <a:ea typeface="+mn-ea"/>
                        <a:cs typeface="+mn-cs"/>
                      </a:rPr>
                      <m:t>𝑡</m:t>
                    </m:r>
                    <m:r>
                      <a:rPr kumimoji="0" lang="sk-SK" sz="2000" b="0" i="1" u="none" strike="noStrike" kern="1200" cap="none" spc="0" normalizeH="0" baseline="0" noProof="0" smtClean="0">
                        <a:ln>
                          <a:noFill/>
                        </a:ln>
                        <a:solidFill>
                          <a:prstClr val="black"/>
                        </a:solidFill>
                        <a:effectLst/>
                        <a:uLnTx/>
                        <a:uFillTx/>
                        <a:latin typeface="Cambria Math"/>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 Môžeme j</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u</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teda vyriešiť samostatne.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Čo hovorí tá druhá rovnica? Pýtame sa akú funkciu času keď zderivujeme, dostaneme konštantu. Hľadáme teda opak derivácie, teda niečo, čo matematici volali „neurčitý integrál</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Dostaneme</a:t>
                </a:r>
              </a:p>
            </p:txBody>
          </p:sp>
        </mc:Choice>
        <mc:Fallback xmlns="">
          <p:sp>
            <p:nvSpPr>
              <p:cNvPr id="4" name="TextBox 3"/>
              <p:cNvSpPr txBox="1">
                <a:spLocks noRot="1" noChangeAspect="1" noMove="1" noResize="1" noEditPoints="1" noAdjustHandles="1" noChangeArrowheads="1" noChangeShapeType="1" noTextEdit="1"/>
              </p:cNvSpPr>
              <p:nvPr/>
            </p:nvSpPr>
            <p:spPr>
              <a:xfrm>
                <a:off x="251520" y="1693585"/>
                <a:ext cx="8424936" cy="1631216"/>
              </a:xfrm>
              <a:prstGeom prst="rect">
                <a:avLst/>
              </a:prstGeom>
              <a:blipFill>
                <a:blip r:embed="rId9"/>
                <a:stretch>
                  <a:fillRect l="-724" t="-2247" r="-434" b="-5993"/>
                </a:stretch>
              </a:blipFill>
            </p:spPr>
            <p:txBody>
              <a:bodyPr/>
              <a:lstStyle/>
              <a:p>
                <a:r>
                  <a:rPr lang="en-US">
                    <a:noFill/>
                  </a:rPr>
                  <a:t> </a:t>
                </a:r>
              </a:p>
            </p:txBody>
          </p:sp>
        </mc:Fallback>
      </mc:AlternateContent>
      <p:pic>
        <p:nvPicPr>
          <p:cNvPr id="10" name="Picture 9"/>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488251" y="3789040"/>
            <a:ext cx="1674495" cy="941070"/>
          </a:xfrm>
          <a:prstGeom prst="rect">
            <a:avLst/>
          </a:prstGeom>
        </p:spPr>
      </p:pic>
      <p:sp>
        <p:nvSpPr>
          <p:cNvPr id="7" name="TextBox 6"/>
          <p:cNvSpPr txBox="1"/>
          <p:nvPr/>
        </p:nvSpPr>
        <p:spPr>
          <a:xfrm>
            <a:off x="251520" y="4869160"/>
            <a:ext cx="864096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Vidím, že C môžem hneď určiť s počiatočnej podmienky                                  a dostanem</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6300192" y="4941168"/>
            <a:ext cx="1430655" cy="255270"/>
          </a:xfrm>
          <a:prstGeom prst="rect">
            <a:avLst/>
          </a:prstGeom>
        </p:spPr>
      </p:pic>
      <p:pic>
        <p:nvPicPr>
          <p:cNvPr id="9" name="Picture 8"/>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469201" y="5601434"/>
            <a:ext cx="1693545" cy="255270"/>
          </a:xfrm>
          <a:prstGeom prst="rect">
            <a:avLst/>
          </a:prstGeom>
        </p:spPr>
      </p:pic>
      <p:sp>
        <p:nvSpPr>
          <p:cNvPr id="11" name="Rectangle 10"/>
          <p:cNvSpPr/>
          <p:nvPr/>
        </p:nvSpPr>
        <p:spPr>
          <a:xfrm>
            <a:off x="3275856" y="5445224"/>
            <a:ext cx="2232248" cy="6602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395536" y="6237312"/>
            <a:ext cx="835292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Toto dosadím do prvej rovnice a dostanem</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Slide Number Placeholder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27853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515360" y="764704"/>
            <a:ext cx="1950720" cy="523875"/>
          </a:xfrm>
          <a:prstGeom prst="rect">
            <a:avLst/>
          </a:prstGeom>
        </p:spPr>
      </p:pic>
      <p:sp>
        <p:nvSpPr>
          <p:cNvPr id="3" name="TextBox 2"/>
          <p:cNvSpPr txBox="1"/>
          <p:nvPr/>
        </p:nvSpPr>
        <p:spPr>
          <a:xfrm>
            <a:off x="395536" y="1484784"/>
            <a:ext cx="84249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Znovu hľadám opak derivácie a dostanem</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241232" y="2204985"/>
            <a:ext cx="4661535" cy="563880"/>
          </a:xfrm>
          <a:prstGeom prst="rect">
            <a:avLst/>
          </a:prstGeom>
        </p:spPr>
      </p:pic>
      <p:sp>
        <p:nvSpPr>
          <p:cNvPr id="5" name="TextBox 4"/>
          <p:cNvSpPr txBox="1"/>
          <p:nvPr/>
        </p:nvSpPr>
        <p:spPr>
          <a:xfrm>
            <a:off x="539552" y="3140968"/>
            <a:ext cx="828092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Neznámu konštantu určím z počiatočnej podmienky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6300192" y="3213388"/>
            <a:ext cx="1419225" cy="255270"/>
          </a:xfrm>
          <a:prstGeom prst="rect">
            <a:avLst/>
          </a:prstGeom>
        </p:spPr>
      </p:pic>
      <p:pic>
        <p:nvPicPr>
          <p:cNvPr id="9" name="Picture 8"/>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3059832" y="4077072"/>
            <a:ext cx="2621280" cy="514350"/>
          </a:xfrm>
          <a:prstGeom prst="rect">
            <a:avLst/>
          </a:prstGeom>
        </p:spPr>
      </p:pic>
      <p:sp>
        <p:nvSpPr>
          <p:cNvPr id="11" name="Rectangle 10"/>
          <p:cNvSpPr/>
          <p:nvPr/>
        </p:nvSpPr>
        <p:spPr>
          <a:xfrm>
            <a:off x="2699792" y="3933056"/>
            <a:ext cx="3240360" cy="8640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212010" y="5157192"/>
            <a:ext cx="868047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Poznamenajme, že takéto ľahké riešenie je vo svete diferenciálnych rovníc výnimočná vec. Mali sme jednoducho šťastie, lebo druhá rovnica sa odviazala a ešte aj rovnice boli jednoduché, dali sa riešiť integrovaním (opakom derivácie). Bolo to tak preto, že v rovnici pre rýchlosť nevystupovala neznáma funkcia rýchlosti aj na pravej strane, čo by vo všeobecnosti mohlo byť.</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Slide Number Placeholder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88211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280232" y="980728"/>
            <a:ext cx="1693545" cy="255270"/>
          </a:xfrm>
          <a:prstGeom prst="rect">
            <a:avLst/>
          </a:prstGeom>
        </p:spPr>
      </p:pic>
      <p:pic>
        <p:nvPicPr>
          <p:cNvPr id="4" name="Picture 3"/>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275856" y="260648"/>
            <a:ext cx="2621280" cy="51435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179512" y="1488632"/>
                <a:ext cx="850728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Vyriešili sme „predpoveď budúcnosti“. So známeho stavu v čase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sme našli ako bude vyzerať stav                        v budúcnosti. Toto riešenie môžeme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vizualizovť</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dvoma spôsobmi.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Arial Unicode MS" panose="020B0604020202020204" pitchFamily="34" charset="-128"/>
                    <a:cs typeface="Arial Unicode MS" panose="020B0604020202020204" pitchFamily="34" charset="-128"/>
                  </a:rPr>
                  <a:t>1. V stavovom priestore           ako </a:t>
                </a:r>
                <a:r>
                  <a:rPr kumimoji="0" lang="sk-SK" sz="2000" b="0" i="0" u="none" strike="noStrike" kern="1200" cap="none" spc="0" normalizeH="0" baseline="0" noProof="0" dirty="0" err="1">
                    <a:ln>
                      <a:noFill/>
                    </a:ln>
                    <a:solidFill>
                      <a:prstClr val="black"/>
                    </a:solidFill>
                    <a:effectLst/>
                    <a:uLnTx/>
                    <a:uFillTx/>
                    <a:latin typeface="Calibri" panose="020F0502020204030204"/>
                    <a:ea typeface="Arial Unicode MS" panose="020B0604020202020204" pitchFamily="34" charset="-128"/>
                    <a:cs typeface="Arial Unicode MS" panose="020B0604020202020204" pitchFamily="34" charset="-128"/>
                  </a:rPr>
                  <a:t>parametrizovanú</a:t>
                </a:r>
                <a:r>
                  <a:rPr kumimoji="0" lang="sk-SK" sz="2000" b="0" i="0" u="none" strike="noStrike" kern="1200" cap="none" spc="0" normalizeH="0" baseline="0" noProof="0" dirty="0">
                    <a:ln>
                      <a:noFill/>
                    </a:ln>
                    <a:solidFill>
                      <a:prstClr val="black"/>
                    </a:solidFill>
                    <a:effectLst/>
                    <a:uLnTx/>
                    <a:uFillTx/>
                    <a:latin typeface="Calibri" panose="020F0502020204030204"/>
                    <a:ea typeface="Arial Unicode MS" panose="020B0604020202020204" pitchFamily="34" charset="-128"/>
                    <a:cs typeface="Arial Unicode MS" panose="020B0604020202020204" pitchFamily="34" charset="-128"/>
                  </a:rPr>
                  <a:t> čiaru:</a:t>
                </a:r>
                <a:endParaRPr kumimoji="0" lang="en-US" sz="2000" b="0" i="0" u="none" strike="noStrike" kern="1200" cap="none" spc="0" normalizeH="0" baseline="0" noProof="0" dirty="0">
                  <a:ln>
                    <a:noFill/>
                  </a:ln>
                  <a:solidFill>
                    <a:prstClr val="black"/>
                  </a:solidFill>
                  <a:effectLst/>
                  <a:uLnTx/>
                  <a:uFillTx/>
                  <a:latin typeface="Calibri" panose="020F0502020204030204"/>
                  <a:ea typeface="Arial Unicode MS" panose="020B0604020202020204" pitchFamily="34" charset="-128"/>
                  <a:cs typeface="Arial Unicode MS" panose="020B0604020202020204" pitchFamily="34" charset="-128"/>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79512" y="1488632"/>
                <a:ext cx="8507288" cy="1323439"/>
              </a:xfrm>
              <a:prstGeom prst="rect">
                <a:avLst/>
              </a:prstGeom>
              <a:blipFill rotWithShape="0">
                <a:blip r:embed="rId10"/>
                <a:stretch>
                  <a:fillRect l="-716" t="-2304" b="-7373"/>
                </a:stretch>
              </a:blipFill>
            </p:spPr>
            <p:txBody>
              <a:bodyPr/>
              <a:lstStyle/>
              <a:p>
                <a:r>
                  <a:rPr lang="sk-SK">
                    <a:noFill/>
                  </a:rPr>
                  <a:t> </a:t>
                </a:r>
              </a:p>
            </p:txBody>
          </p:sp>
        </mc:Fallback>
      </mc:AlternateContent>
      <p:pic>
        <p:nvPicPr>
          <p:cNvPr id="8" name="Picture 7"/>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627784" y="1877586"/>
            <a:ext cx="1099185" cy="255270"/>
          </a:xfrm>
          <a:prstGeom prst="rect">
            <a:avLst/>
          </a:prstGeom>
        </p:spPr>
      </p:pic>
      <p:pic>
        <p:nvPicPr>
          <p:cNvPr id="10" name="Picture 9"/>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726263" y="2470499"/>
            <a:ext cx="521970" cy="255270"/>
          </a:xfrm>
          <a:prstGeom prst="rect">
            <a:avLst/>
          </a:prstGeom>
        </p:spPr>
      </p:pic>
      <p:grpSp>
        <p:nvGrpSpPr>
          <p:cNvPr id="6" name="Group 5"/>
          <p:cNvGrpSpPr/>
          <p:nvPr/>
        </p:nvGrpSpPr>
        <p:grpSpPr>
          <a:xfrm>
            <a:off x="252611" y="2923066"/>
            <a:ext cx="4750346" cy="3823101"/>
            <a:chOff x="1967864" y="2898374"/>
            <a:chExt cx="4750346" cy="3823101"/>
          </a:xfrm>
        </p:grpSpPr>
        <p:pic>
          <p:nvPicPr>
            <p:cNvPr id="12" name="Picture 11" descr="Screen Clippi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67744" y="2898374"/>
              <a:ext cx="4450466" cy="3497883"/>
            </a:xfrm>
            <a:prstGeom prst="rect">
              <a:avLst/>
            </a:prstGeom>
          </p:spPr>
        </p:pic>
        <p:sp>
          <p:nvSpPr>
            <p:cNvPr id="13" name="TextBox 12"/>
            <p:cNvSpPr txBox="1"/>
            <p:nvPr/>
          </p:nvSpPr>
          <p:spPr>
            <a:xfrm>
              <a:off x="1967864" y="4447261"/>
              <a:ext cx="28803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4204945" y="6321365"/>
              <a:ext cx="28803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z</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7" name="Rectangle 6"/>
          <p:cNvSpPr/>
          <p:nvPr/>
        </p:nvSpPr>
        <p:spPr>
          <a:xfrm>
            <a:off x="5334000" y="3433748"/>
            <a:ext cx="2766392" cy="258532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Počiatočný stav sa v grafe na obrázku nachádza v pravom hornom rohu, počas zvyšujúceho sa času sa stav posúva dolu po nakreslenej čiare, pričom každý zvýraznený bod na čiare predstavuje nárast času  o 0.05 sekundy.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73161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p:cNvSpPr/>
          <p:nvPr/>
        </p:nvSpPr>
        <p:spPr>
          <a:xfrm>
            <a:off x="683568" y="990590"/>
            <a:ext cx="4572000" cy="3108543"/>
          </a:xfrm>
          <a:prstGeom prst="rect">
            <a:avLst/>
          </a:prstGeom>
          <a:ln>
            <a:solidFill>
              <a:schemeClr val="tx1"/>
            </a:solid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Console" panose="020B0609040504020204" pitchFamily="49" charset="0"/>
                <a:ea typeface="+mn-ea"/>
                <a:cs typeface="+mn-cs"/>
              </a:rPr>
              <a:t>g=9.81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Console" panose="020B0609040504020204" pitchFamily="49" charset="0"/>
                <a:ea typeface="+mn-ea"/>
                <a:cs typeface="+mn-cs"/>
              </a:rPr>
              <a:t>v0=0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Console" panose="020B0609040504020204" pitchFamily="49" charset="0"/>
                <a:ea typeface="+mn-ea"/>
                <a:cs typeface="+mn-cs"/>
              </a:rPr>
              <a:t>z0=10.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Console" panose="020B0609040504020204" pitchFamily="49" charset="0"/>
                <a:ea typeface="+mn-ea"/>
                <a:cs typeface="+mn-cs"/>
              </a:rPr>
              <a:t>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Console" panose="020B0609040504020204" pitchFamily="49" charset="0"/>
                <a:ea typeface="+mn-ea"/>
                <a:cs typeface="+mn-cs"/>
              </a:rPr>
              <a:t>for </a:t>
            </a:r>
            <a:r>
              <a:rPr kumimoji="0" lang="en-US" sz="1400" b="0" i="0" u="none" strike="noStrike" kern="1200" cap="none" spc="0" normalizeH="0" baseline="0" noProof="0" dirty="0" err="1">
                <a:ln>
                  <a:noFill/>
                </a:ln>
                <a:solidFill>
                  <a:prstClr val="black"/>
                </a:solidFill>
                <a:effectLst/>
                <a:uLnTx/>
                <a:uFillTx/>
                <a:latin typeface="Lucida Console" panose="020B0609040504020204" pitchFamily="49" charset="0"/>
                <a:ea typeface="+mn-ea"/>
                <a:cs typeface="+mn-cs"/>
              </a:rPr>
              <a:t>i</a:t>
            </a:r>
            <a:r>
              <a:rPr kumimoji="0" lang="en-US" sz="1400" b="0" i="0" u="none" strike="noStrike" kern="1200" cap="none" spc="0" normalizeH="0" baseline="0" noProof="0" dirty="0">
                <a:ln>
                  <a:noFill/>
                </a:ln>
                <a:solidFill>
                  <a:prstClr val="black"/>
                </a:solidFill>
                <a:effectLst/>
                <a:uLnTx/>
                <a:uFillTx/>
                <a:latin typeface="Lucida Console" panose="020B0609040504020204" pitchFamily="49" charset="0"/>
                <a:ea typeface="+mn-ea"/>
                <a:cs typeface="+mn-cs"/>
              </a:rPr>
              <a:t> in range(0,20):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Console" panose="020B0609040504020204" pitchFamily="49"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Lucida Console" panose="020B0609040504020204" pitchFamily="49" charset="0"/>
                <a:ea typeface="+mn-ea"/>
                <a:cs typeface="+mn-cs"/>
              </a:rPr>
              <a:t>t.append</a:t>
            </a:r>
            <a:r>
              <a:rPr kumimoji="0" lang="en-US" sz="1400" b="0" i="0" u="none" strike="noStrike" kern="1200" cap="none" spc="0" normalizeH="0" baseline="0" noProof="0" dirty="0">
                <a:ln>
                  <a:noFill/>
                </a:ln>
                <a:solidFill>
                  <a:prstClr val="black"/>
                </a:solidFill>
                <a:effectLst/>
                <a:uLnTx/>
                <a:uFillTx/>
                <a:latin typeface="Lucida Console" panose="020B0609040504020204" pitchFamily="49" charset="0"/>
                <a:ea typeface="+mn-ea"/>
                <a:cs typeface="+mn-cs"/>
              </a:rPr>
              <a:t>(0.05*</a:t>
            </a:r>
            <a:r>
              <a:rPr kumimoji="0" lang="en-US" sz="1400" b="0" i="0" u="none" strike="noStrike" kern="1200" cap="none" spc="0" normalizeH="0" baseline="0" noProof="0" dirty="0" err="1">
                <a:ln>
                  <a:noFill/>
                </a:ln>
                <a:solidFill>
                  <a:prstClr val="black"/>
                </a:solidFill>
                <a:effectLst/>
                <a:uLnTx/>
                <a:uFillTx/>
                <a:latin typeface="Lucida Console" panose="020B0609040504020204" pitchFamily="49" charset="0"/>
                <a:ea typeface="+mn-ea"/>
                <a:cs typeface="+mn-cs"/>
              </a:rPr>
              <a:t>i</a:t>
            </a:r>
            <a:r>
              <a:rPr kumimoji="0" lang="en-US" sz="1400" b="0" i="0" u="none" strike="noStrike" kern="1200" cap="none" spc="0" normalizeH="0" baseline="0" noProof="0" dirty="0">
                <a:ln>
                  <a:noFill/>
                </a:ln>
                <a:solidFill>
                  <a:prstClr val="black"/>
                </a:solidFill>
                <a:effectLst/>
                <a:uLnTx/>
                <a:uFillTx/>
                <a:latin typeface="Lucida Console" panose="020B060904050402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Console" panose="020B0609040504020204" pitchFamily="49" charset="0"/>
                <a:ea typeface="+mn-ea"/>
                <a:cs typeface="+mn-cs"/>
              </a:rPr>
              <a:t>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Console" panose="020B0609040504020204" pitchFamily="49" charset="0"/>
                <a:ea typeface="+mn-ea"/>
                <a:cs typeface="+mn-cs"/>
              </a:rPr>
              <a:t>for </a:t>
            </a:r>
            <a:r>
              <a:rPr kumimoji="0" lang="en-US" sz="1400" b="0" i="0" u="none" strike="noStrike" kern="1200" cap="none" spc="0" normalizeH="0" baseline="0" noProof="0" dirty="0" err="1">
                <a:ln>
                  <a:noFill/>
                </a:ln>
                <a:solidFill>
                  <a:prstClr val="black"/>
                </a:solidFill>
                <a:effectLst/>
                <a:uLnTx/>
                <a:uFillTx/>
                <a:latin typeface="Lucida Console" panose="020B0609040504020204" pitchFamily="49" charset="0"/>
                <a:ea typeface="+mn-ea"/>
                <a:cs typeface="+mn-cs"/>
              </a:rPr>
              <a:t>i</a:t>
            </a:r>
            <a:r>
              <a:rPr kumimoji="0" lang="en-US" sz="1400" b="0" i="0" u="none" strike="noStrike" kern="1200" cap="none" spc="0" normalizeH="0" baseline="0" noProof="0" dirty="0">
                <a:ln>
                  <a:noFill/>
                </a:ln>
                <a:solidFill>
                  <a:prstClr val="black"/>
                </a:solidFill>
                <a:effectLst/>
                <a:uLnTx/>
                <a:uFillTx/>
                <a:latin typeface="Lucida Console" panose="020B0609040504020204" pitchFamily="49" charset="0"/>
                <a:ea typeface="+mn-ea"/>
                <a:cs typeface="+mn-cs"/>
              </a:rPr>
              <a:t> in range(0,20):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Console" panose="020B0609040504020204" pitchFamily="49"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Lucida Console" panose="020B0609040504020204" pitchFamily="49" charset="0"/>
                <a:ea typeface="+mn-ea"/>
                <a:cs typeface="+mn-cs"/>
              </a:rPr>
              <a:t>v.append</a:t>
            </a:r>
            <a:r>
              <a:rPr kumimoji="0" lang="en-US" sz="1400" b="0" i="0" u="none" strike="noStrike" kern="1200" cap="none" spc="0" normalizeH="0" baseline="0" noProof="0" dirty="0">
                <a:ln>
                  <a:noFill/>
                </a:ln>
                <a:solidFill>
                  <a:prstClr val="black"/>
                </a:solidFill>
                <a:effectLst/>
                <a:uLnTx/>
                <a:uFillTx/>
                <a:latin typeface="Lucida Console" panose="020B0609040504020204" pitchFamily="49" charset="0"/>
                <a:ea typeface="+mn-ea"/>
                <a:cs typeface="+mn-cs"/>
              </a:rPr>
              <a:t>(v0-g*t[</a:t>
            </a:r>
            <a:r>
              <a:rPr kumimoji="0" lang="en-US" sz="1400" b="0" i="0" u="none" strike="noStrike" kern="1200" cap="none" spc="0" normalizeH="0" baseline="0" noProof="0" dirty="0" err="1">
                <a:ln>
                  <a:noFill/>
                </a:ln>
                <a:solidFill>
                  <a:prstClr val="black"/>
                </a:solidFill>
                <a:effectLst/>
                <a:uLnTx/>
                <a:uFillTx/>
                <a:latin typeface="Lucida Console" panose="020B0609040504020204" pitchFamily="49" charset="0"/>
                <a:ea typeface="+mn-ea"/>
                <a:cs typeface="+mn-cs"/>
              </a:rPr>
              <a:t>i</a:t>
            </a:r>
            <a:r>
              <a:rPr kumimoji="0" lang="en-US" sz="1400" b="0" i="0" u="none" strike="noStrike" kern="1200" cap="none" spc="0" normalizeH="0" baseline="0" noProof="0" dirty="0">
                <a:ln>
                  <a:noFill/>
                </a:ln>
                <a:solidFill>
                  <a:prstClr val="black"/>
                </a:solidFill>
                <a:effectLst/>
                <a:uLnTx/>
                <a:uFillTx/>
                <a:latin typeface="Lucida Console" panose="020B060904050402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Console" panose="020B0609040504020204" pitchFamily="49" charset="0"/>
                <a:ea typeface="+mn-ea"/>
                <a:cs typeface="+mn-cs"/>
              </a:rPr>
              <a:t>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Console" panose="020B0609040504020204" pitchFamily="49" charset="0"/>
                <a:ea typeface="+mn-ea"/>
                <a:cs typeface="+mn-cs"/>
              </a:rPr>
              <a:t>for </a:t>
            </a:r>
            <a:r>
              <a:rPr kumimoji="0" lang="en-US" sz="1400" b="0" i="0" u="none" strike="noStrike" kern="1200" cap="none" spc="0" normalizeH="0" baseline="0" noProof="0" dirty="0" err="1">
                <a:ln>
                  <a:noFill/>
                </a:ln>
                <a:solidFill>
                  <a:prstClr val="black"/>
                </a:solidFill>
                <a:effectLst/>
                <a:uLnTx/>
                <a:uFillTx/>
                <a:latin typeface="Lucida Console" panose="020B0609040504020204" pitchFamily="49" charset="0"/>
                <a:ea typeface="+mn-ea"/>
                <a:cs typeface="+mn-cs"/>
              </a:rPr>
              <a:t>i</a:t>
            </a:r>
            <a:r>
              <a:rPr kumimoji="0" lang="en-US" sz="1400" b="0" i="0" u="none" strike="noStrike" kern="1200" cap="none" spc="0" normalizeH="0" baseline="0" noProof="0" dirty="0">
                <a:ln>
                  <a:noFill/>
                </a:ln>
                <a:solidFill>
                  <a:prstClr val="black"/>
                </a:solidFill>
                <a:effectLst/>
                <a:uLnTx/>
                <a:uFillTx/>
                <a:latin typeface="Lucida Console" panose="020B0609040504020204" pitchFamily="49" charset="0"/>
                <a:ea typeface="+mn-ea"/>
                <a:cs typeface="+mn-cs"/>
              </a:rPr>
              <a:t> in range(0,20):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Console" panose="020B0609040504020204" pitchFamily="49"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Lucida Console" panose="020B0609040504020204" pitchFamily="49" charset="0"/>
                <a:ea typeface="+mn-ea"/>
                <a:cs typeface="+mn-cs"/>
              </a:rPr>
              <a:t>z.append</a:t>
            </a:r>
            <a:r>
              <a:rPr kumimoji="0" lang="en-US" sz="1400" b="0" i="0" u="none" strike="noStrike" kern="1200" cap="none" spc="0" normalizeH="0" baseline="0" noProof="0" dirty="0">
                <a:ln>
                  <a:noFill/>
                </a:ln>
                <a:solidFill>
                  <a:prstClr val="black"/>
                </a:solidFill>
                <a:effectLst/>
                <a:uLnTx/>
                <a:uFillTx/>
                <a:latin typeface="Lucida Console" panose="020B0609040504020204" pitchFamily="49" charset="0"/>
                <a:ea typeface="+mn-ea"/>
                <a:cs typeface="+mn-cs"/>
              </a:rPr>
              <a:t>(z0+v0*t[</a:t>
            </a:r>
            <a:r>
              <a:rPr kumimoji="0" lang="en-US" sz="1400" b="0" i="0" u="none" strike="noStrike" kern="1200" cap="none" spc="0" normalizeH="0" baseline="0" noProof="0" dirty="0" err="1">
                <a:ln>
                  <a:noFill/>
                </a:ln>
                <a:solidFill>
                  <a:prstClr val="black"/>
                </a:solidFill>
                <a:effectLst/>
                <a:uLnTx/>
                <a:uFillTx/>
                <a:latin typeface="Lucida Console" panose="020B0609040504020204" pitchFamily="49" charset="0"/>
                <a:ea typeface="+mn-ea"/>
                <a:cs typeface="+mn-cs"/>
              </a:rPr>
              <a:t>i</a:t>
            </a:r>
            <a:r>
              <a:rPr kumimoji="0" lang="en-US" sz="1400" b="0" i="0" u="none" strike="noStrike" kern="1200" cap="none" spc="0" normalizeH="0" baseline="0" noProof="0" dirty="0">
                <a:ln>
                  <a:noFill/>
                </a:ln>
                <a:solidFill>
                  <a:prstClr val="black"/>
                </a:solidFill>
                <a:effectLst/>
                <a:uLnTx/>
                <a:uFillTx/>
                <a:latin typeface="Lucida Console" panose="020B0609040504020204" pitchFamily="49" charset="0"/>
                <a:ea typeface="+mn-ea"/>
                <a:cs typeface="+mn-cs"/>
              </a:rPr>
              <a:t>]-0.5*g*t[</a:t>
            </a:r>
            <a:r>
              <a:rPr kumimoji="0" lang="en-US" sz="1400" b="0" i="0" u="none" strike="noStrike" kern="1200" cap="none" spc="0" normalizeH="0" baseline="0" noProof="0" dirty="0" err="1">
                <a:ln>
                  <a:noFill/>
                </a:ln>
                <a:solidFill>
                  <a:prstClr val="black"/>
                </a:solidFill>
                <a:effectLst/>
                <a:uLnTx/>
                <a:uFillTx/>
                <a:latin typeface="Lucida Console" panose="020B0609040504020204" pitchFamily="49" charset="0"/>
                <a:ea typeface="+mn-ea"/>
                <a:cs typeface="+mn-cs"/>
              </a:rPr>
              <a:t>i</a:t>
            </a:r>
            <a:r>
              <a:rPr kumimoji="0" lang="en-US" sz="1400" b="0" i="0" u="none" strike="noStrike" kern="1200" cap="none" spc="0" normalizeH="0" baseline="0" noProof="0" dirty="0">
                <a:ln>
                  <a:noFill/>
                </a:ln>
                <a:solidFill>
                  <a:prstClr val="black"/>
                </a:solidFill>
                <a:effectLst/>
                <a:uLnTx/>
                <a:uFillTx/>
                <a:latin typeface="Lucida Console" panose="020B0609040504020204" pitchFamily="49" charset="0"/>
                <a:ea typeface="+mn-ea"/>
                <a:cs typeface="+mn-cs"/>
              </a:rPr>
              <a:t>]*t[</a:t>
            </a:r>
            <a:r>
              <a:rPr kumimoji="0" lang="en-US" sz="1400" b="0" i="0" u="none" strike="noStrike" kern="1200" cap="none" spc="0" normalizeH="0" baseline="0" noProof="0" dirty="0" err="1">
                <a:ln>
                  <a:noFill/>
                </a:ln>
                <a:solidFill>
                  <a:prstClr val="black"/>
                </a:solidFill>
                <a:effectLst/>
                <a:uLnTx/>
                <a:uFillTx/>
                <a:latin typeface="Lucida Console" panose="020B0609040504020204" pitchFamily="49" charset="0"/>
                <a:ea typeface="+mn-ea"/>
                <a:cs typeface="+mn-cs"/>
              </a:rPr>
              <a:t>i</a:t>
            </a:r>
            <a:r>
              <a:rPr kumimoji="0" lang="en-US" sz="1400" b="0" i="0" u="none" strike="noStrike" kern="1200" cap="none" spc="0" normalizeH="0" baseline="0" noProof="0" dirty="0">
                <a:ln>
                  <a:noFill/>
                </a:ln>
                <a:solidFill>
                  <a:prstClr val="black"/>
                </a:solidFill>
                <a:effectLst/>
                <a:uLnTx/>
                <a:uFillTx/>
                <a:latin typeface="Lucida Console" panose="020B0609040504020204" pitchFamily="49" charset="0"/>
                <a:ea typeface="+mn-ea"/>
                <a:cs typeface="+mn-cs"/>
              </a:rPr>
              <a:t>])</a:t>
            </a:r>
            <a:endParaRPr kumimoji="0" lang="sk-SK" sz="1400" b="0" i="0" u="none" strike="noStrike" kern="1200" cap="none" spc="0" normalizeH="0" baseline="0" noProof="0" dirty="0">
              <a:ln>
                <a:noFill/>
              </a:ln>
              <a:solidFill>
                <a:prstClr val="black"/>
              </a:solidFill>
              <a:effectLst/>
              <a:uLnTx/>
              <a:uFillTx/>
              <a:latin typeface="Lucida Console" panose="020B060904050402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400" b="0" i="0" u="none" strike="noStrike" kern="1200" cap="none" spc="0" normalizeH="0" baseline="0" noProof="0" dirty="0">
                <a:ln>
                  <a:noFill/>
                </a:ln>
                <a:solidFill>
                  <a:prstClr val="black"/>
                </a:solidFill>
                <a:effectLst/>
                <a:uLnTx/>
                <a:uFillTx/>
                <a:latin typeface="Lucida Console" panose="020B0609040504020204" pitchFamily="49" charset="0"/>
                <a:ea typeface="+mn-ea"/>
                <a:cs typeface="+mn-cs"/>
              </a:rPr>
              <a:t>plot(</a:t>
            </a:r>
            <a:r>
              <a:rPr kumimoji="0" lang="sk-SK" sz="1400" b="0" i="0" u="none" strike="noStrike" kern="1200" cap="none" spc="0" normalizeH="0" baseline="0" noProof="0" dirty="0" err="1">
                <a:ln>
                  <a:noFill/>
                </a:ln>
                <a:solidFill>
                  <a:prstClr val="black"/>
                </a:solidFill>
                <a:effectLst/>
                <a:uLnTx/>
                <a:uFillTx/>
                <a:latin typeface="Lucida Console" panose="020B0609040504020204" pitchFamily="49" charset="0"/>
                <a:ea typeface="+mn-ea"/>
                <a:cs typeface="+mn-cs"/>
              </a:rPr>
              <a:t>z,v</a:t>
            </a:r>
            <a:r>
              <a:rPr kumimoji="0" lang="sk-SK" sz="1400" b="0" i="0" u="none" strike="noStrike" kern="1200" cap="none" spc="0" normalizeH="0" baseline="0" noProof="0" dirty="0">
                <a:ln>
                  <a:noFill/>
                </a:ln>
                <a:solidFill>
                  <a:prstClr val="black"/>
                </a:solidFill>
                <a:effectLst/>
                <a:uLnTx/>
                <a:uFillTx/>
                <a:latin typeface="Lucida Console" panose="020B0609040504020204" pitchFamily="49" charset="0"/>
                <a:ea typeface="+mn-ea"/>
                <a:cs typeface="+mn-cs"/>
              </a:rPr>
              <a:t>)</a:t>
            </a:r>
            <a:endParaRPr kumimoji="0" lang="en-US" sz="1400" b="0" i="0" u="none" strike="noStrike" kern="1200" cap="none" spc="0" normalizeH="0" baseline="0" noProof="0" dirty="0">
              <a:ln>
                <a:noFill/>
              </a:ln>
              <a:solidFill>
                <a:prstClr val="black"/>
              </a:solidFill>
              <a:effectLst/>
              <a:uLnTx/>
              <a:uFillTx/>
              <a:latin typeface="Lucida Console" panose="020B060904050402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Console" panose="020B0609040504020204" pitchFamily="49" charset="0"/>
                <a:ea typeface="+mn-ea"/>
                <a:cs typeface="+mn-cs"/>
              </a:rPr>
              <a:t>plot(</a:t>
            </a:r>
            <a:r>
              <a:rPr kumimoji="0" lang="en-US" sz="1400" b="0" i="0" u="none" strike="noStrike" kern="1200" cap="none" spc="0" normalizeH="0" baseline="0" noProof="0" dirty="0" err="1">
                <a:ln>
                  <a:noFill/>
                </a:ln>
                <a:solidFill>
                  <a:prstClr val="black"/>
                </a:solidFill>
                <a:effectLst/>
                <a:uLnTx/>
                <a:uFillTx/>
                <a:latin typeface="Lucida Console" panose="020B0609040504020204" pitchFamily="49" charset="0"/>
                <a:ea typeface="+mn-ea"/>
                <a:cs typeface="+mn-cs"/>
              </a:rPr>
              <a:t>z,v,"o</a:t>
            </a:r>
            <a:r>
              <a:rPr kumimoji="0" lang="en-US" sz="1400" b="0" i="0" u="none" strike="noStrike" kern="1200" cap="none" spc="0" normalizeH="0" baseline="0" noProof="0" dirty="0">
                <a:ln>
                  <a:noFill/>
                </a:ln>
                <a:solidFill>
                  <a:prstClr val="black"/>
                </a:solidFill>
                <a:effectLst/>
                <a:uLnTx/>
                <a:uFillTx/>
                <a:latin typeface="Lucida Console" panose="020B0609040504020204" pitchFamily="49" charset="0"/>
                <a:ea typeface="+mn-ea"/>
                <a:cs typeface="+mn-cs"/>
              </a:rPr>
              <a:t>")</a:t>
            </a:r>
          </a:p>
        </p:txBody>
      </p:sp>
      <p:sp>
        <p:nvSpPr>
          <p:cNvPr id="4" name="TextBox 3"/>
          <p:cNvSpPr txBox="1"/>
          <p:nvPr/>
        </p:nvSpPr>
        <p:spPr>
          <a:xfrm>
            <a:off x="683568" y="332656"/>
            <a:ext cx="756084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Graf som nakreslil v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Pythone</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takto:</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683568" y="4356957"/>
            <a:ext cx="800323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Počiatočný stav sa v grafe na obrázku nachádza v pravom hornom rohu, počas zvyšujúceho sa času sa stav posúva dolu po nakreslenej čiare, pričom každý zvýraznený bod na čiare predstavuje nárast času  o 0.05 sekundy.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Poznamenajme, že program v Pythone nerieši pohybové riešenie, iba vykresľuje už hotové riešenie, ktoré sme našli analyticky.</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1379188"/>
            <a:ext cx="3240360" cy="2546790"/>
          </a:xfrm>
          <a:prstGeom prst="rect">
            <a:avLst/>
          </a:prstGeom>
        </p:spPr>
      </p:pic>
    </p:spTree>
    <p:extLst>
      <p:ext uri="{BB962C8B-B14F-4D97-AF65-F5344CB8AC3E}">
        <p14:creationId xmlns:p14="http://schemas.microsoft.com/office/powerpoint/2010/main" val="17382193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611560" y="692696"/>
            <a:ext cx="807524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2. Vizualizácia v trojrozmernom priestore                  :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5148064" y="765116"/>
            <a:ext cx="725805" cy="255270"/>
          </a:xfrm>
          <a:prstGeom prst="rect">
            <a:avLst/>
          </a:prstGeom>
        </p:spPr>
      </p:pic>
      <p:pic>
        <p:nvPicPr>
          <p:cNvPr id="5" name="Picture 4" descr="Screen Clipping"/>
          <p:cNvPicPr>
            <a:picLocks noChangeAspect="1"/>
          </p:cNvPicPr>
          <p:nvPr/>
        </p:nvPicPr>
        <p:blipFill rotWithShape="1">
          <a:blip r:embed="rId4">
            <a:extLst>
              <a:ext uri="{28A0092B-C50C-407E-A947-70E740481C1C}">
                <a14:useLocalDpi xmlns:a14="http://schemas.microsoft.com/office/drawing/2010/main" val="0"/>
              </a:ext>
            </a:extLst>
          </a:blip>
          <a:srcRect l="11111" t="6873" r="4032" b="9802"/>
          <a:stretch/>
        </p:blipFill>
        <p:spPr>
          <a:xfrm>
            <a:off x="1907210" y="1099519"/>
            <a:ext cx="6049166" cy="4921769"/>
          </a:xfrm>
          <a:prstGeom prst="rect">
            <a:avLst/>
          </a:prstGeom>
        </p:spPr>
      </p:pic>
      <p:sp>
        <p:nvSpPr>
          <p:cNvPr id="7" name="Rectangle 6"/>
          <p:cNvSpPr/>
          <p:nvPr/>
        </p:nvSpPr>
        <p:spPr>
          <a:xfrm>
            <a:off x="1954558" y="3539912"/>
            <a:ext cx="28886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v</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4793774" y="5963599"/>
            <a:ext cx="27603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z</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p:cNvSpPr/>
          <p:nvPr/>
        </p:nvSpPr>
        <p:spPr>
          <a:xfrm>
            <a:off x="7092280" y="4581128"/>
            <a:ext cx="26161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611560" y="6356350"/>
            <a:ext cx="734432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Obrázok bol vyrobený v programe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Mathematica</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detaily neuvádzame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29986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descr="Screen Clipping"/>
          <p:cNvPicPr>
            <a:picLocks noChangeAspect="1"/>
          </p:cNvPicPr>
          <p:nvPr/>
        </p:nvPicPr>
        <p:blipFill rotWithShape="1">
          <a:blip r:embed="rId3">
            <a:extLst>
              <a:ext uri="{28A0092B-C50C-407E-A947-70E740481C1C}">
                <a14:useLocalDpi xmlns:a14="http://schemas.microsoft.com/office/drawing/2010/main" val="0"/>
              </a:ext>
            </a:extLst>
          </a:blip>
          <a:srcRect r="957" b="8097"/>
          <a:stretch/>
        </p:blipFill>
        <p:spPr>
          <a:xfrm>
            <a:off x="2339752" y="2887201"/>
            <a:ext cx="3748813" cy="2714217"/>
          </a:xfrm>
          <a:prstGeom prst="rect">
            <a:avLst/>
          </a:prstGeom>
        </p:spPr>
      </p:pic>
      <p:sp>
        <p:nvSpPr>
          <p:cNvPr id="4" name="Rectangle 3"/>
          <p:cNvSpPr/>
          <p:nvPr/>
        </p:nvSpPr>
        <p:spPr>
          <a:xfrm>
            <a:off x="1979712" y="3244334"/>
            <a:ext cx="27603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z</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395536" y="332656"/>
            <a:ext cx="8291264"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Vizualizovali sme trajektóriu častice v stavovom priestore.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Pojmom </a:t>
            </a: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trajektória (bez prívlastkov)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máme spravidla na mysli čiaru, ktorú pri pohybe opíše častica v „normálnom“ (niekedy hovoríme konfiguračnom) priestore. V prípade jednorozmerného pohybu je to triviálna vec, je to nejaká úsečka, časť priamky definujúcej jednorozmerný svet častice. Na trajektórii môžeme tiež vyznačiť čas ako na ďalšom obrázku. Vyznačené body zodpovedajú nárastu času vždy o 0.05 sekundy. Na obrázku je trajektória častice pri voľnom páde z výšky 10m počas prvej sekundy pádu.</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987824" y="6024562"/>
            <a:ext cx="2621280" cy="514350"/>
          </a:xfrm>
          <a:prstGeom prst="rect">
            <a:avLst/>
          </a:prstGeom>
        </p:spPr>
      </p:pic>
    </p:spTree>
    <p:extLst>
      <p:ext uri="{BB962C8B-B14F-4D97-AF65-F5344CB8AC3E}">
        <p14:creationId xmlns:p14="http://schemas.microsoft.com/office/powerpoint/2010/main" val="30697482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508" y="373063"/>
            <a:ext cx="8799324"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mn-cs"/>
              </a:rPr>
              <a:t>Pri riešení voľného pádu sme videli, že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mn-cs"/>
              </a:rPr>
              <a:t>je užitočné hľadať „opak derivácie“. Tu je iný príklad</a:t>
            </a:r>
            <a:endParaRPr kumimoji="0" lang="sk-SK"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245330" y="4663798"/>
            <a:ext cx="2522220" cy="529590"/>
          </a:xfrm>
          <a:prstGeom prst="rect">
            <a:avLst/>
          </a:prstGeom>
        </p:spPr>
      </p:pic>
      <p:grpSp>
        <p:nvGrpSpPr>
          <p:cNvPr id="33" name="Group 32"/>
          <p:cNvGrpSpPr/>
          <p:nvPr/>
        </p:nvGrpSpPr>
        <p:grpSpPr>
          <a:xfrm>
            <a:off x="2613447" y="1700808"/>
            <a:ext cx="3974777" cy="2456855"/>
            <a:chOff x="957263" y="1700808"/>
            <a:chExt cx="3974777" cy="2456855"/>
          </a:xfrm>
        </p:grpSpPr>
        <p:cxnSp>
          <p:nvCxnSpPr>
            <p:cNvPr id="11" name="Straight Connector 10"/>
            <p:cNvCxnSpPr/>
            <p:nvPr/>
          </p:nvCxnSpPr>
          <p:spPr>
            <a:xfrm>
              <a:off x="971600" y="1700808"/>
              <a:ext cx="0" cy="24482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71600" y="4149080"/>
              <a:ext cx="39604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957263" y="2471738"/>
              <a:ext cx="3957637" cy="1685925"/>
            </a:xfrm>
            <a:custGeom>
              <a:avLst/>
              <a:gdLst>
                <a:gd name="connsiteX0" fmla="*/ 0 w 4986337"/>
                <a:gd name="connsiteY0" fmla="*/ 1692366 h 1692366"/>
                <a:gd name="connsiteX1" fmla="*/ 300037 w 4986337"/>
                <a:gd name="connsiteY1" fmla="*/ 1163728 h 1692366"/>
                <a:gd name="connsiteX2" fmla="*/ 742950 w 4986337"/>
                <a:gd name="connsiteY2" fmla="*/ 735103 h 1692366"/>
                <a:gd name="connsiteX3" fmla="*/ 1400175 w 4986337"/>
                <a:gd name="connsiteY3" fmla="*/ 349341 h 1692366"/>
                <a:gd name="connsiteX4" fmla="*/ 2057400 w 4986337"/>
                <a:gd name="connsiteY4" fmla="*/ 192178 h 1692366"/>
                <a:gd name="connsiteX5" fmla="*/ 2757487 w 4986337"/>
                <a:gd name="connsiteY5" fmla="*/ 106453 h 1692366"/>
                <a:gd name="connsiteX6" fmla="*/ 3457575 w 4986337"/>
                <a:gd name="connsiteY6" fmla="*/ 49303 h 1692366"/>
                <a:gd name="connsiteX7" fmla="*/ 3957637 w 4986337"/>
                <a:gd name="connsiteY7" fmla="*/ 6441 h 1692366"/>
                <a:gd name="connsiteX8" fmla="*/ 4243387 w 4986337"/>
                <a:gd name="connsiteY8" fmla="*/ 49303 h 1692366"/>
                <a:gd name="connsiteX9" fmla="*/ 4986337 w 4986337"/>
                <a:gd name="connsiteY9" fmla="*/ 449353 h 1692366"/>
                <a:gd name="connsiteX0" fmla="*/ 0 w 4972049"/>
                <a:gd name="connsiteY0" fmla="*/ 1692366 h 1692366"/>
                <a:gd name="connsiteX1" fmla="*/ 300037 w 4972049"/>
                <a:gd name="connsiteY1" fmla="*/ 1163728 h 1692366"/>
                <a:gd name="connsiteX2" fmla="*/ 742950 w 4972049"/>
                <a:gd name="connsiteY2" fmla="*/ 735103 h 1692366"/>
                <a:gd name="connsiteX3" fmla="*/ 1400175 w 4972049"/>
                <a:gd name="connsiteY3" fmla="*/ 349341 h 1692366"/>
                <a:gd name="connsiteX4" fmla="*/ 2057400 w 4972049"/>
                <a:gd name="connsiteY4" fmla="*/ 192178 h 1692366"/>
                <a:gd name="connsiteX5" fmla="*/ 2757487 w 4972049"/>
                <a:gd name="connsiteY5" fmla="*/ 106453 h 1692366"/>
                <a:gd name="connsiteX6" fmla="*/ 3457575 w 4972049"/>
                <a:gd name="connsiteY6" fmla="*/ 49303 h 1692366"/>
                <a:gd name="connsiteX7" fmla="*/ 3957637 w 4972049"/>
                <a:gd name="connsiteY7" fmla="*/ 6441 h 1692366"/>
                <a:gd name="connsiteX8" fmla="*/ 4243387 w 4972049"/>
                <a:gd name="connsiteY8" fmla="*/ 49303 h 1692366"/>
                <a:gd name="connsiteX9" fmla="*/ 4972049 w 4972049"/>
                <a:gd name="connsiteY9" fmla="*/ 449353 h 1692366"/>
                <a:gd name="connsiteX0" fmla="*/ 0 w 4972049"/>
                <a:gd name="connsiteY0" fmla="*/ 1692366 h 1692366"/>
                <a:gd name="connsiteX1" fmla="*/ 300037 w 4972049"/>
                <a:gd name="connsiteY1" fmla="*/ 1163728 h 1692366"/>
                <a:gd name="connsiteX2" fmla="*/ 742950 w 4972049"/>
                <a:gd name="connsiteY2" fmla="*/ 735103 h 1692366"/>
                <a:gd name="connsiteX3" fmla="*/ 1400175 w 4972049"/>
                <a:gd name="connsiteY3" fmla="*/ 349341 h 1692366"/>
                <a:gd name="connsiteX4" fmla="*/ 2057400 w 4972049"/>
                <a:gd name="connsiteY4" fmla="*/ 192178 h 1692366"/>
                <a:gd name="connsiteX5" fmla="*/ 2757487 w 4972049"/>
                <a:gd name="connsiteY5" fmla="*/ 106453 h 1692366"/>
                <a:gd name="connsiteX6" fmla="*/ 3457575 w 4972049"/>
                <a:gd name="connsiteY6" fmla="*/ 49303 h 1692366"/>
                <a:gd name="connsiteX7" fmla="*/ 3957637 w 4972049"/>
                <a:gd name="connsiteY7" fmla="*/ 6441 h 1692366"/>
                <a:gd name="connsiteX8" fmla="*/ 4243387 w 4972049"/>
                <a:gd name="connsiteY8" fmla="*/ 49303 h 1692366"/>
                <a:gd name="connsiteX9" fmla="*/ 4972049 w 4972049"/>
                <a:gd name="connsiteY9" fmla="*/ 449353 h 1692366"/>
                <a:gd name="connsiteX0" fmla="*/ 0 w 4243387"/>
                <a:gd name="connsiteY0" fmla="*/ 1692366 h 1692366"/>
                <a:gd name="connsiteX1" fmla="*/ 300037 w 4243387"/>
                <a:gd name="connsiteY1" fmla="*/ 1163728 h 1692366"/>
                <a:gd name="connsiteX2" fmla="*/ 742950 w 4243387"/>
                <a:gd name="connsiteY2" fmla="*/ 735103 h 1692366"/>
                <a:gd name="connsiteX3" fmla="*/ 1400175 w 4243387"/>
                <a:gd name="connsiteY3" fmla="*/ 349341 h 1692366"/>
                <a:gd name="connsiteX4" fmla="*/ 2057400 w 4243387"/>
                <a:gd name="connsiteY4" fmla="*/ 192178 h 1692366"/>
                <a:gd name="connsiteX5" fmla="*/ 2757487 w 4243387"/>
                <a:gd name="connsiteY5" fmla="*/ 106453 h 1692366"/>
                <a:gd name="connsiteX6" fmla="*/ 3457575 w 4243387"/>
                <a:gd name="connsiteY6" fmla="*/ 49303 h 1692366"/>
                <a:gd name="connsiteX7" fmla="*/ 3957637 w 4243387"/>
                <a:gd name="connsiteY7" fmla="*/ 6441 h 1692366"/>
                <a:gd name="connsiteX8" fmla="*/ 4243387 w 4243387"/>
                <a:gd name="connsiteY8" fmla="*/ 49303 h 1692366"/>
                <a:gd name="connsiteX0" fmla="*/ 0 w 3957637"/>
                <a:gd name="connsiteY0" fmla="*/ 1685925 h 1685925"/>
                <a:gd name="connsiteX1" fmla="*/ 300037 w 3957637"/>
                <a:gd name="connsiteY1" fmla="*/ 1157287 h 1685925"/>
                <a:gd name="connsiteX2" fmla="*/ 742950 w 3957637"/>
                <a:gd name="connsiteY2" fmla="*/ 728662 h 1685925"/>
                <a:gd name="connsiteX3" fmla="*/ 1400175 w 3957637"/>
                <a:gd name="connsiteY3" fmla="*/ 342900 h 1685925"/>
                <a:gd name="connsiteX4" fmla="*/ 2057400 w 3957637"/>
                <a:gd name="connsiteY4" fmla="*/ 185737 h 1685925"/>
                <a:gd name="connsiteX5" fmla="*/ 2757487 w 3957637"/>
                <a:gd name="connsiteY5" fmla="*/ 100012 h 1685925"/>
                <a:gd name="connsiteX6" fmla="*/ 3457575 w 3957637"/>
                <a:gd name="connsiteY6" fmla="*/ 42862 h 1685925"/>
                <a:gd name="connsiteX7" fmla="*/ 3957637 w 3957637"/>
                <a:gd name="connsiteY7" fmla="*/ 0 h 168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7637" h="1685925">
                  <a:moveTo>
                    <a:pt x="0" y="1685925"/>
                  </a:moveTo>
                  <a:cubicBezTo>
                    <a:pt x="88106" y="1501378"/>
                    <a:pt x="176212" y="1316831"/>
                    <a:pt x="300037" y="1157287"/>
                  </a:cubicBezTo>
                  <a:cubicBezTo>
                    <a:pt x="423862" y="997743"/>
                    <a:pt x="559594" y="864393"/>
                    <a:pt x="742950" y="728662"/>
                  </a:cubicBezTo>
                  <a:cubicBezTo>
                    <a:pt x="926306" y="592931"/>
                    <a:pt x="1181100" y="433387"/>
                    <a:pt x="1400175" y="342900"/>
                  </a:cubicBezTo>
                  <a:cubicBezTo>
                    <a:pt x="1619250" y="252412"/>
                    <a:pt x="1831181" y="226218"/>
                    <a:pt x="2057400" y="185737"/>
                  </a:cubicBezTo>
                  <a:cubicBezTo>
                    <a:pt x="2283619" y="145256"/>
                    <a:pt x="2524125" y="123824"/>
                    <a:pt x="2757487" y="100012"/>
                  </a:cubicBezTo>
                  <a:cubicBezTo>
                    <a:pt x="2990850" y="76199"/>
                    <a:pt x="3457575" y="42862"/>
                    <a:pt x="3457575" y="42862"/>
                  </a:cubicBezTo>
                  <a:cubicBezTo>
                    <a:pt x="3657600" y="26193"/>
                    <a:pt x="3826668" y="0"/>
                    <a:pt x="3957637"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p:cNvCxnSpPr/>
            <p:nvPr/>
          </p:nvCxnSpPr>
          <p:spPr>
            <a:xfrm flipV="1">
              <a:off x="1259632" y="2348880"/>
              <a:ext cx="2088232" cy="9658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1475656" y="5661248"/>
            <a:ext cx="68407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Rýchlosť je derivácia dráhy podľa času</a:t>
            </a:r>
            <a:endPar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p:cNvSpPr txBox="1"/>
          <p:nvPr/>
        </p:nvSpPr>
        <p:spPr>
          <a:xfrm>
            <a:off x="4270248" y="134068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6492979" y="4329768"/>
            <a:ext cx="78105" cy="161925"/>
          </a:xfrm>
          <a:prstGeom prst="rect">
            <a:avLst/>
          </a:prstGeom>
        </p:spPr>
      </p:pic>
      <p:pic>
        <p:nvPicPr>
          <p:cNvPr id="8" name="Picture 7"/>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2339753" y="1710012"/>
            <a:ext cx="95250" cy="114300"/>
          </a:xfrm>
          <a:prstGeom prst="rect">
            <a:avLst/>
          </a:prstGeom>
        </p:spPr>
      </p:pic>
      <p:pic>
        <p:nvPicPr>
          <p:cNvPr id="10" name="Picture 9"/>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6362700" y="2184796"/>
            <a:ext cx="371475" cy="255270"/>
          </a:xfrm>
          <a:prstGeom prst="rect">
            <a:avLst/>
          </a:prstGeom>
        </p:spPr>
      </p:pic>
    </p:spTree>
    <p:extLst>
      <p:ext uri="{BB962C8B-B14F-4D97-AF65-F5344CB8AC3E}">
        <p14:creationId xmlns:p14="http://schemas.microsoft.com/office/powerpoint/2010/main" val="40357540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394460" y="1161288"/>
            <a:ext cx="0" cy="2926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383030" y="4087368"/>
            <a:ext cx="7429500" cy="114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394460" y="2472538"/>
            <a:ext cx="5920740" cy="1603400"/>
          </a:xfrm>
          <a:custGeom>
            <a:avLst/>
            <a:gdLst>
              <a:gd name="connsiteX0" fmla="*/ 0 w 5920740"/>
              <a:gd name="connsiteY0" fmla="*/ 1603400 h 1603400"/>
              <a:gd name="connsiteX1" fmla="*/ 205740 w 5920740"/>
              <a:gd name="connsiteY1" fmla="*/ 1214780 h 1603400"/>
              <a:gd name="connsiteX2" fmla="*/ 582930 w 5920740"/>
              <a:gd name="connsiteY2" fmla="*/ 917600 h 1603400"/>
              <a:gd name="connsiteX3" fmla="*/ 1028700 w 5920740"/>
              <a:gd name="connsiteY3" fmla="*/ 711860 h 1603400"/>
              <a:gd name="connsiteX4" fmla="*/ 1314450 w 5920740"/>
              <a:gd name="connsiteY4" fmla="*/ 334670 h 1603400"/>
              <a:gd name="connsiteX5" fmla="*/ 1725930 w 5920740"/>
              <a:gd name="connsiteY5" fmla="*/ 83210 h 1603400"/>
              <a:gd name="connsiteX6" fmla="*/ 2411730 w 5920740"/>
              <a:gd name="connsiteY6" fmla="*/ 3200 h 1603400"/>
              <a:gd name="connsiteX7" fmla="*/ 2903220 w 5920740"/>
              <a:gd name="connsiteY7" fmla="*/ 14630 h 1603400"/>
              <a:gd name="connsiteX8" fmla="*/ 3371850 w 5920740"/>
              <a:gd name="connsiteY8" fmla="*/ 3200 h 1603400"/>
              <a:gd name="connsiteX9" fmla="*/ 3726180 w 5920740"/>
              <a:gd name="connsiteY9" fmla="*/ 71780 h 1603400"/>
              <a:gd name="connsiteX10" fmla="*/ 4229100 w 5920740"/>
              <a:gd name="connsiteY10" fmla="*/ 243230 h 1603400"/>
              <a:gd name="connsiteX11" fmla="*/ 4697730 w 5920740"/>
              <a:gd name="connsiteY11" fmla="*/ 540410 h 1603400"/>
              <a:gd name="connsiteX12" fmla="*/ 5017770 w 5920740"/>
              <a:gd name="connsiteY12" fmla="*/ 917600 h 1603400"/>
              <a:gd name="connsiteX13" fmla="*/ 5177790 w 5920740"/>
              <a:gd name="connsiteY13" fmla="*/ 1157630 h 1603400"/>
              <a:gd name="connsiteX14" fmla="*/ 5360670 w 5920740"/>
              <a:gd name="connsiteY14" fmla="*/ 1306220 h 1603400"/>
              <a:gd name="connsiteX15" fmla="*/ 5623560 w 5920740"/>
              <a:gd name="connsiteY15" fmla="*/ 1477670 h 1603400"/>
              <a:gd name="connsiteX16" fmla="*/ 5760720 w 5920740"/>
              <a:gd name="connsiteY16" fmla="*/ 1569110 h 1603400"/>
              <a:gd name="connsiteX17" fmla="*/ 5920740 w 5920740"/>
              <a:gd name="connsiteY17" fmla="*/ 1603400 h 160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20740" h="1603400">
                <a:moveTo>
                  <a:pt x="0" y="1603400"/>
                </a:moveTo>
                <a:cubicBezTo>
                  <a:pt x="54292" y="1466240"/>
                  <a:pt x="108585" y="1329080"/>
                  <a:pt x="205740" y="1214780"/>
                </a:cubicBezTo>
                <a:cubicBezTo>
                  <a:pt x="302895" y="1100480"/>
                  <a:pt x="445770" y="1001420"/>
                  <a:pt x="582930" y="917600"/>
                </a:cubicBezTo>
                <a:cubicBezTo>
                  <a:pt x="720090" y="833780"/>
                  <a:pt x="906780" y="809015"/>
                  <a:pt x="1028700" y="711860"/>
                </a:cubicBezTo>
                <a:cubicBezTo>
                  <a:pt x="1150620" y="614705"/>
                  <a:pt x="1198245" y="439445"/>
                  <a:pt x="1314450" y="334670"/>
                </a:cubicBezTo>
                <a:cubicBezTo>
                  <a:pt x="1430655" y="229895"/>
                  <a:pt x="1543050" y="138455"/>
                  <a:pt x="1725930" y="83210"/>
                </a:cubicBezTo>
                <a:cubicBezTo>
                  <a:pt x="1908810" y="27965"/>
                  <a:pt x="2215515" y="14630"/>
                  <a:pt x="2411730" y="3200"/>
                </a:cubicBezTo>
                <a:cubicBezTo>
                  <a:pt x="2607945" y="-8230"/>
                  <a:pt x="2743200" y="14630"/>
                  <a:pt x="2903220" y="14630"/>
                </a:cubicBezTo>
                <a:cubicBezTo>
                  <a:pt x="3063240" y="14630"/>
                  <a:pt x="3234690" y="-6325"/>
                  <a:pt x="3371850" y="3200"/>
                </a:cubicBezTo>
                <a:cubicBezTo>
                  <a:pt x="3509010" y="12725"/>
                  <a:pt x="3583305" y="31775"/>
                  <a:pt x="3726180" y="71780"/>
                </a:cubicBezTo>
                <a:cubicBezTo>
                  <a:pt x="3869055" y="111785"/>
                  <a:pt x="4067175" y="165125"/>
                  <a:pt x="4229100" y="243230"/>
                </a:cubicBezTo>
                <a:cubicBezTo>
                  <a:pt x="4391025" y="321335"/>
                  <a:pt x="4566285" y="428015"/>
                  <a:pt x="4697730" y="540410"/>
                </a:cubicBezTo>
                <a:cubicBezTo>
                  <a:pt x="4829175" y="652805"/>
                  <a:pt x="4937760" y="814730"/>
                  <a:pt x="5017770" y="917600"/>
                </a:cubicBezTo>
                <a:cubicBezTo>
                  <a:pt x="5097780" y="1020470"/>
                  <a:pt x="5120640" y="1092860"/>
                  <a:pt x="5177790" y="1157630"/>
                </a:cubicBezTo>
                <a:cubicBezTo>
                  <a:pt x="5234940" y="1222400"/>
                  <a:pt x="5286375" y="1252880"/>
                  <a:pt x="5360670" y="1306220"/>
                </a:cubicBezTo>
                <a:cubicBezTo>
                  <a:pt x="5434965" y="1359560"/>
                  <a:pt x="5623560" y="1477670"/>
                  <a:pt x="5623560" y="1477670"/>
                </a:cubicBezTo>
                <a:cubicBezTo>
                  <a:pt x="5690235" y="1521485"/>
                  <a:pt x="5711190" y="1548155"/>
                  <a:pt x="5760720" y="1569110"/>
                </a:cubicBezTo>
                <a:cubicBezTo>
                  <a:pt x="5810250" y="1590065"/>
                  <a:pt x="5865495" y="1596732"/>
                  <a:pt x="5920740" y="16034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8586470" y="4204208"/>
            <a:ext cx="78105" cy="161925"/>
          </a:xfrm>
          <a:prstGeom prst="rect">
            <a:avLst/>
          </a:prstGeom>
        </p:spPr>
      </p:pic>
      <p:pic>
        <p:nvPicPr>
          <p:cNvPr id="10" name="Picture 9"/>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5826506" y="2552572"/>
            <a:ext cx="390525" cy="255270"/>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 name="Picture 1"/>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867410" y="1127632"/>
            <a:ext cx="114300" cy="114300"/>
          </a:xfrm>
          <a:prstGeom prst="rect">
            <a:avLst/>
          </a:prstGeom>
        </p:spPr>
      </p:pic>
      <p:sp>
        <p:nvSpPr>
          <p:cNvPr id="9" name="TextBox 8"/>
          <p:cNvSpPr txBox="1"/>
          <p:nvPr/>
        </p:nvSpPr>
        <p:spPr>
          <a:xfrm>
            <a:off x="981710" y="320997"/>
            <a:ext cx="684657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dirty="0">
                <a:solidFill>
                  <a:prstClr val="black"/>
                </a:solidFill>
                <a:latin typeface="Arial" panose="020B0604020202020204" pitchFamily="34" charset="0"/>
                <a:cs typeface="Arial" panose="020B0604020202020204" pitchFamily="34" charset="0"/>
              </a:rPr>
              <a:t>Niekedy chcem riešiť opačnú úlohu: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poznám priebeh rýchlosti v čase          , chcem určiť </a:t>
            </a:r>
          </a:p>
        </p:txBody>
      </p:sp>
      <p:pic>
        <p:nvPicPr>
          <p:cNvPr id="16" name="Picture 15"/>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1689208" y="681403"/>
            <a:ext cx="390525" cy="255270"/>
          </a:xfrm>
          <a:prstGeom prst="rect">
            <a:avLst/>
          </a:prstGeom>
        </p:spPr>
      </p:pic>
      <p:pic>
        <p:nvPicPr>
          <p:cNvPr id="12" name="Picture 11"/>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3659060" y="695207"/>
            <a:ext cx="371475" cy="255270"/>
          </a:xfrm>
          <a:prstGeom prst="rect">
            <a:avLst/>
          </a:prstGeom>
        </p:spPr>
      </p:pic>
      <p:pic>
        <p:nvPicPr>
          <p:cNvPr id="14" name="Picture 13"/>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3424746" y="1579074"/>
            <a:ext cx="840105" cy="255270"/>
          </a:xfrm>
          <a:prstGeom prst="rect">
            <a:avLst/>
          </a:prstGeom>
        </p:spPr>
      </p:pic>
      <p:pic>
        <p:nvPicPr>
          <p:cNvPr id="21" name="Picture 20"/>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924560" y="4478198"/>
            <a:ext cx="2522220" cy="529590"/>
          </a:xfrm>
          <a:prstGeom prst="rect">
            <a:avLst/>
          </a:prstGeom>
        </p:spPr>
      </p:pic>
      <p:sp>
        <p:nvSpPr>
          <p:cNvPr id="15" name="TextBox 14"/>
          <p:cNvSpPr txBox="1"/>
          <p:nvPr/>
        </p:nvSpPr>
        <p:spPr>
          <a:xfrm>
            <a:off x="3844798" y="4558327"/>
            <a:ext cx="39834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potrebujem</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teda nájsť opak derivácie</a:t>
            </a:r>
          </a:p>
        </p:txBody>
      </p:sp>
      <p:pic>
        <p:nvPicPr>
          <p:cNvPr id="24" name="Picture 23"/>
          <p:cNvPicPr>
            <a:picLocks noChangeAspect="1"/>
          </p:cNvPicPr>
          <p:nvPr>
            <p:custDataLst>
              <p:tags r:id="rId8"/>
            </p:custDataLst>
          </p:nvPr>
        </p:nvPicPr>
        <p:blipFill>
          <a:blip r:embed="rId11" cstate="print">
            <a:extLst>
              <a:ext uri="{28A0092B-C50C-407E-A947-70E740481C1C}">
                <a14:useLocalDpi xmlns:a14="http://schemas.microsoft.com/office/drawing/2010/main" val="0"/>
              </a:ext>
            </a:extLst>
          </a:blip>
          <a:stretch>
            <a:fillRect/>
          </a:stretch>
        </p:blipFill>
        <p:spPr>
          <a:xfrm>
            <a:off x="8036306" y="5526973"/>
            <a:ext cx="390525" cy="255270"/>
          </a:xfrm>
          <a:prstGeom prst="rect">
            <a:avLst/>
          </a:prstGeom>
        </p:spPr>
      </p:pic>
    </p:spTree>
    <p:extLst>
      <p:ext uri="{BB962C8B-B14F-4D97-AF65-F5344CB8AC3E}">
        <p14:creationId xmlns:p14="http://schemas.microsoft.com/office/powerpoint/2010/main" val="2808632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476672"/>
            <a:ext cx="734481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mn-cs"/>
              </a:rPr>
              <a:t>Reťazenie predpovedí budúcnosti</a:t>
            </a:r>
          </a:p>
        </p:txBody>
      </p:sp>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586443" y="1340768"/>
            <a:ext cx="5937885" cy="814388"/>
          </a:xfrm>
          <a:prstGeom prst="rect">
            <a:avLst/>
          </a:prstGeom>
        </p:spPr>
      </p:pic>
      <p:pic>
        <p:nvPicPr>
          <p:cNvPr id="3" name="Picture 2"/>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611560" y="2780928"/>
            <a:ext cx="8332470" cy="814388"/>
          </a:xfrm>
          <a:prstGeom prst="rect">
            <a:avLst/>
          </a:prstGeom>
        </p:spPr>
      </p:pic>
      <p:cxnSp>
        <p:nvCxnSpPr>
          <p:cNvPr id="28" name="Straight Arrow Connector 27"/>
          <p:cNvCxnSpPr/>
          <p:nvPr/>
        </p:nvCxnSpPr>
        <p:spPr>
          <a:xfrm>
            <a:off x="2483768" y="1988840"/>
            <a:ext cx="5256584" cy="7920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483768" y="1988840"/>
            <a:ext cx="1800200" cy="10081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107504" y="4754290"/>
            <a:ext cx="8819912" cy="669599"/>
          </a:xfrm>
          <a:prstGeom prst="rect">
            <a:avLst/>
          </a:prstGeom>
        </p:spPr>
      </p:pic>
      <p:cxnSp>
        <p:nvCxnSpPr>
          <p:cNvPr id="32" name="Straight Arrow Connector 31"/>
          <p:cNvCxnSpPr/>
          <p:nvPr/>
        </p:nvCxnSpPr>
        <p:spPr>
          <a:xfrm>
            <a:off x="1927093" y="3595316"/>
            <a:ext cx="5813259" cy="115897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927093" y="3595316"/>
            <a:ext cx="2068843" cy="134585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99986" y="1538417"/>
            <a:ext cx="8110797" cy="2677656"/>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Takto sa vo fyzike predpovedá budúcnosť:</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Ak poznám stav Q(t) „teraz“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potom sa postupne po malých časových krokoch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 dt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posúvam do ľubovoľne ďalekého budúceho okamihu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t+dt+dt+dt+dt+dt+dt+...............</a:t>
            </a:r>
          </a:p>
        </p:txBody>
      </p:sp>
      <p:sp>
        <p:nvSpPr>
          <p:cNvPr id="11" name="Oval 10"/>
          <p:cNvSpPr/>
          <p:nvPr/>
        </p:nvSpPr>
        <p:spPr>
          <a:xfrm>
            <a:off x="8676456" y="260648"/>
            <a:ext cx="369332" cy="3693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83119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394460" y="1161288"/>
            <a:ext cx="0" cy="2926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383030" y="4087368"/>
            <a:ext cx="7429500" cy="114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394460" y="2472538"/>
            <a:ext cx="5920740" cy="1603400"/>
          </a:xfrm>
          <a:custGeom>
            <a:avLst/>
            <a:gdLst>
              <a:gd name="connsiteX0" fmla="*/ 0 w 5920740"/>
              <a:gd name="connsiteY0" fmla="*/ 1603400 h 1603400"/>
              <a:gd name="connsiteX1" fmla="*/ 205740 w 5920740"/>
              <a:gd name="connsiteY1" fmla="*/ 1214780 h 1603400"/>
              <a:gd name="connsiteX2" fmla="*/ 582930 w 5920740"/>
              <a:gd name="connsiteY2" fmla="*/ 917600 h 1603400"/>
              <a:gd name="connsiteX3" fmla="*/ 1028700 w 5920740"/>
              <a:gd name="connsiteY3" fmla="*/ 711860 h 1603400"/>
              <a:gd name="connsiteX4" fmla="*/ 1314450 w 5920740"/>
              <a:gd name="connsiteY4" fmla="*/ 334670 h 1603400"/>
              <a:gd name="connsiteX5" fmla="*/ 1725930 w 5920740"/>
              <a:gd name="connsiteY5" fmla="*/ 83210 h 1603400"/>
              <a:gd name="connsiteX6" fmla="*/ 2411730 w 5920740"/>
              <a:gd name="connsiteY6" fmla="*/ 3200 h 1603400"/>
              <a:gd name="connsiteX7" fmla="*/ 2903220 w 5920740"/>
              <a:gd name="connsiteY7" fmla="*/ 14630 h 1603400"/>
              <a:gd name="connsiteX8" fmla="*/ 3371850 w 5920740"/>
              <a:gd name="connsiteY8" fmla="*/ 3200 h 1603400"/>
              <a:gd name="connsiteX9" fmla="*/ 3726180 w 5920740"/>
              <a:gd name="connsiteY9" fmla="*/ 71780 h 1603400"/>
              <a:gd name="connsiteX10" fmla="*/ 4229100 w 5920740"/>
              <a:gd name="connsiteY10" fmla="*/ 243230 h 1603400"/>
              <a:gd name="connsiteX11" fmla="*/ 4697730 w 5920740"/>
              <a:gd name="connsiteY11" fmla="*/ 540410 h 1603400"/>
              <a:gd name="connsiteX12" fmla="*/ 5017770 w 5920740"/>
              <a:gd name="connsiteY12" fmla="*/ 917600 h 1603400"/>
              <a:gd name="connsiteX13" fmla="*/ 5177790 w 5920740"/>
              <a:gd name="connsiteY13" fmla="*/ 1157630 h 1603400"/>
              <a:gd name="connsiteX14" fmla="*/ 5360670 w 5920740"/>
              <a:gd name="connsiteY14" fmla="*/ 1306220 h 1603400"/>
              <a:gd name="connsiteX15" fmla="*/ 5623560 w 5920740"/>
              <a:gd name="connsiteY15" fmla="*/ 1477670 h 1603400"/>
              <a:gd name="connsiteX16" fmla="*/ 5760720 w 5920740"/>
              <a:gd name="connsiteY16" fmla="*/ 1569110 h 1603400"/>
              <a:gd name="connsiteX17" fmla="*/ 5920740 w 5920740"/>
              <a:gd name="connsiteY17" fmla="*/ 1603400 h 160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20740" h="1603400">
                <a:moveTo>
                  <a:pt x="0" y="1603400"/>
                </a:moveTo>
                <a:cubicBezTo>
                  <a:pt x="54292" y="1466240"/>
                  <a:pt x="108585" y="1329080"/>
                  <a:pt x="205740" y="1214780"/>
                </a:cubicBezTo>
                <a:cubicBezTo>
                  <a:pt x="302895" y="1100480"/>
                  <a:pt x="445770" y="1001420"/>
                  <a:pt x="582930" y="917600"/>
                </a:cubicBezTo>
                <a:cubicBezTo>
                  <a:pt x="720090" y="833780"/>
                  <a:pt x="906780" y="809015"/>
                  <a:pt x="1028700" y="711860"/>
                </a:cubicBezTo>
                <a:cubicBezTo>
                  <a:pt x="1150620" y="614705"/>
                  <a:pt x="1198245" y="439445"/>
                  <a:pt x="1314450" y="334670"/>
                </a:cubicBezTo>
                <a:cubicBezTo>
                  <a:pt x="1430655" y="229895"/>
                  <a:pt x="1543050" y="138455"/>
                  <a:pt x="1725930" y="83210"/>
                </a:cubicBezTo>
                <a:cubicBezTo>
                  <a:pt x="1908810" y="27965"/>
                  <a:pt x="2215515" y="14630"/>
                  <a:pt x="2411730" y="3200"/>
                </a:cubicBezTo>
                <a:cubicBezTo>
                  <a:pt x="2607945" y="-8230"/>
                  <a:pt x="2743200" y="14630"/>
                  <a:pt x="2903220" y="14630"/>
                </a:cubicBezTo>
                <a:cubicBezTo>
                  <a:pt x="3063240" y="14630"/>
                  <a:pt x="3234690" y="-6325"/>
                  <a:pt x="3371850" y="3200"/>
                </a:cubicBezTo>
                <a:cubicBezTo>
                  <a:pt x="3509010" y="12725"/>
                  <a:pt x="3583305" y="31775"/>
                  <a:pt x="3726180" y="71780"/>
                </a:cubicBezTo>
                <a:cubicBezTo>
                  <a:pt x="3869055" y="111785"/>
                  <a:pt x="4067175" y="165125"/>
                  <a:pt x="4229100" y="243230"/>
                </a:cubicBezTo>
                <a:cubicBezTo>
                  <a:pt x="4391025" y="321335"/>
                  <a:pt x="4566285" y="428015"/>
                  <a:pt x="4697730" y="540410"/>
                </a:cubicBezTo>
                <a:cubicBezTo>
                  <a:pt x="4829175" y="652805"/>
                  <a:pt x="4937760" y="814730"/>
                  <a:pt x="5017770" y="917600"/>
                </a:cubicBezTo>
                <a:cubicBezTo>
                  <a:pt x="5097780" y="1020470"/>
                  <a:pt x="5120640" y="1092860"/>
                  <a:pt x="5177790" y="1157630"/>
                </a:cubicBezTo>
                <a:cubicBezTo>
                  <a:pt x="5234940" y="1222400"/>
                  <a:pt x="5286375" y="1252880"/>
                  <a:pt x="5360670" y="1306220"/>
                </a:cubicBezTo>
                <a:cubicBezTo>
                  <a:pt x="5434965" y="1359560"/>
                  <a:pt x="5623560" y="1477670"/>
                  <a:pt x="5623560" y="1477670"/>
                </a:cubicBezTo>
                <a:cubicBezTo>
                  <a:pt x="5690235" y="1521485"/>
                  <a:pt x="5711190" y="1548155"/>
                  <a:pt x="5760720" y="1569110"/>
                </a:cubicBezTo>
                <a:cubicBezTo>
                  <a:pt x="5810250" y="1590065"/>
                  <a:pt x="5865495" y="1596732"/>
                  <a:pt x="5920740" y="16034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8586470" y="4204208"/>
            <a:ext cx="78105" cy="161925"/>
          </a:xfrm>
          <a:prstGeom prst="rect">
            <a:avLst/>
          </a:prstGeom>
        </p:spPr>
      </p:pic>
      <p:pic>
        <p:nvPicPr>
          <p:cNvPr id="10" name="Picture 9"/>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5826506" y="2552572"/>
            <a:ext cx="390525" cy="255270"/>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 name="Picture 1"/>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867410" y="1127632"/>
            <a:ext cx="114300" cy="114300"/>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1580261" y="213742"/>
                <a:ext cx="684657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Poznám priebeh rýchlosti v čase          , chcem určiť         . Už sme to videli: prírastok dráhy za krátky čas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𝑑𝑡</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malá plôška, celá dráha je plocha podkrivkou. Ale súčasne vidím, že mám hľadať opak derivácie </a:t>
                </a:r>
              </a:p>
            </p:txBody>
          </p:sp>
        </mc:Choice>
        <mc:Fallback xmlns="">
          <p:sp>
            <p:nvSpPr>
              <p:cNvPr id="9" name="TextBox 8"/>
              <p:cNvSpPr txBox="1">
                <a:spLocks noRot="1" noChangeAspect="1" noMove="1" noResize="1" noEditPoints="1" noAdjustHandles="1" noChangeArrowheads="1" noChangeShapeType="1" noTextEdit="1"/>
              </p:cNvSpPr>
              <p:nvPr/>
            </p:nvSpPr>
            <p:spPr>
              <a:xfrm>
                <a:off x="1580261" y="213742"/>
                <a:ext cx="6846570" cy="1200329"/>
              </a:xfrm>
              <a:prstGeom prst="rect">
                <a:avLst/>
              </a:prstGeom>
              <a:blipFill>
                <a:blip r:embed="rId16"/>
                <a:stretch>
                  <a:fillRect l="-712" t="-2538" b="-7107"/>
                </a:stretch>
              </a:blipFill>
            </p:spPr>
            <p:txBody>
              <a:bodyPr/>
              <a:lstStyle/>
              <a:p>
                <a:r>
                  <a:rPr lang="en-US">
                    <a:noFill/>
                  </a:rPr>
                  <a:t> </a:t>
                </a:r>
              </a:p>
            </p:txBody>
          </p:sp>
        </mc:Fallback>
      </mc:AlternateContent>
      <p:pic>
        <p:nvPicPr>
          <p:cNvPr id="16" name="Picture 15"/>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5380590" y="302645"/>
            <a:ext cx="390525" cy="255270"/>
          </a:xfrm>
          <a:prstGeom prst="rect">
            <a:avLst/>
          </a:prstGeom>
        </p:spPr>
      </p:pic>
      <p:pic>
        <p:nvPicPr>
          <p:cNvPr id="12" name="Picture 11"/>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7300912" y="259668"/>
            <a:ext cx="371475" cy="255270"/>
          </a:xfrm>
          <a:prstGeom prst="rect">
            <a:avLst/>
          </a:prstGeom>
        </p:spPr>
      </p:pic>
      <p:pic>
        <p:nvPicPr>
          <p:cNvPr id="14" name="Picture 13"/>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3424746" y="1579074"/>
            <a:ext cx="840105" cy="255270"/>
          </a:xfrm>
          <a:prstGeom prst="rect">
            <a:avLst/>
          </a:prstGeom>
        </p:spPr>
      </p:pic>
      <p:pic>
        <p:nvPicPr>
          <p:cNvPr id="21" name="Picture 20"/>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924560" y="4478198"/>
            <a:ext cx="2522220" cy="529590"/>
          </a:xfrm>
          <a:prstGeom prst="rect">
            <a:avLst/>
          </a:prstGeom>
        </p:spPr>
      </p:pic>
      <p:sp>
        <p:nvSpPr>
          <p:cNvPr id="15" name="TextBox 14"/>
          <p:cNvSpPr txBox="1"/>
          <p:nvPr/>
        </p:nvSpPr>
        <p:spPr>
          <a:xfrm>
            <a:off x="3844798" y="4558327"/>
            <a:ext cx="39834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potrebujem</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nájsť opak derivácie</a:t>
            </a:r>
          </a:p>
        </p:txBody>
      </p:sp>
      <p:pic>
        <p:nvPicPr>
          <p:cNvPr id="24" name="Picture 23"/>
          <p:cNvPicPr>
            <a:picLocks noChangeAspect="1"/>
          </p:cNvPicPr>
          <p:nvPr>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a:xfrm>
            <a:off x="8036306" y="5574313"/>
            <a:ext cx="390525" cy="255270"/>
          </a:xfrm>
          <a:prstGeom prst="rect">
            <a:avLst/>
          </a:prstGeom>
        </p:spPr>
      </p:pic>
      <p:sp>
        <p:nvSpPr>
          <p:cNvPr id="18" name="Flowchart: Manual Input 17"/>
          <p:cNvSpPr/>
          <p:nvPr/>
        </p:nvSpPr>
        <p:spPr>
          <a:xfrm>
            <a:off x="2096262" y="3184398"/>
            <a:ext cx="354330" cy="902970"/>
          </a:xfrm>
          <a:prstGeom prst="flowChartManualInpu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p:cNvPicPr>
            <a:picLocks noChangeAspect="1"/>
          </p:cNvPicPr>
          <p:nvPr>
            <p:custDataLst>
              <p:tags r:id="rId9"/>
            </p:custDataLst>
          </p:nvPr>
        </p:nvPicPr>
        <p:blipFill>
          <a:blip r:embed="rId20" cstate="print">
            <a:extLst>
              <a:ext uri="{28A0092B-C50C-407E-A947-70E740481C1C}">
                <a14:useLocalDpi xmlns:a14="http://schemas.microsoft.com/office/drawing/2010/main" val="0"/>
              </a:ext>
            </a:extLst>
          </a:blip>
          <a:stretch>
            <a:fillRect/>
          </a:stretch>
        </p:blipFill>
        <p:spPr>
          <a:xfrm>
            <a:off x="2686178" y="3474699"/>
            <a:ext cx="1215390" cy="255270"/>
          </a:xfrm>
          <a:prstGeom prst="rect">
            <a:avLst/>
          </a:prstGeom>
        </p:spPr>
      </p:pic>
    </p:spTree>
    <p:extLst>
      <p:ext uri="{BB962C8B-B14F-4D97-AF65-F5344CB8AC3E}">
        <p14:creationId xmlns:p14="http://schemas.microsoft.com/office/powerpoint/2010/main" val="9746546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394460" y="1161288"/>
            <a:ext cx="0" cy="2926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383030" y="4087368"/>
            <a:ext cx="7429500" cy="114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394460" y="2472538"/>
            <a:ext cx="5920740" cy="1603400"/>
          </a:xfrm>
          <a:custGeom>
            <a:avLst/>
            <a:gdLst>
              <a:gd name="connsiteX0" fmla="*/ 0 w 5920740"/>
              <a:gd name="connsiteY0" fmla="*/ 1603400 h 1603400"/>
              <a:gd name="connsiteX1" fmla="*/ 205740 w 5920740"/>
              <a:gd name="connsiteY1" fmla="*/ 1214780 h 1603400"/>
              <a:gd name="connsiteX2" fmla="*/ 582930 w 5920740"/>
              <a:gd name="connsiteY2" fmla="*/ 917600 h 1603400"/>
              <a:gd name="connsiteX3" fmla="*/ 1028700 w 5920740"/>
              <a:gd name="connsiteY3" fmla="*/ 711860 h 1603400"/>
              <a:gd name="connsiteX4" fmla="*/ 1314450 w 5920740"/>
              <a:gd name="connsiteY4" fmla="*/ 334670 h 1603400"/>
              <a:gd name="connsiteX5" fmla="*/ 1725930 w 5920740"/>
              <a:gd name="connsiteY5" fmla="*/ 83210 h 1603400"/>
              <a:gd name="connsiteX6" fmla="*/ 2411730 w 5920740"/>
              <a:gd name="connsiteY6" fmla="*/ 3200 h 1603400"/>
              <a:gd name="connsiteX7" fmla="*/ 2903220 w 5920740"/>
              <a:gd name="connsiteY7" fmla="*/ 14630 h 1603400"/>
              <a:gd name="connsiteX8" fmla="*/ 3371850 w 5920740"/>
              <a:gd name="connsiteY8" fmla="*/ 3200 h 1603400"/>
              <a:gd name="connsiteX9" fmla="*/ 3726180 w 5920740"/>
              <a:gd name="connsiteY9" fmla="*/ 71780 h 1603400"/>
              <a:gd name="connsiteX10" fmla="*/ 4229100 w 5920740"/>
              <a:gd name="connsiteY10" fmla="*/ 243230 h 1603400"/>
              <a:gd name="connsiteX11" fmla="*/ 4697730 w 5920740"/>
              <a:gd name="connsiteY11" fmla="*/ 540410 h 1603400"/>
              <a:gd name="connsiteX12" fmla="*/ 5017770 w 5920740"/>
              <a:gd name="connsiteY12" fmla="*/ 917600 h 1603400"/>
              <a:gd name="connsiteX13" fmla="*/ 5177790 w 5920740"/>
              <a:gd name="connsiteY13" fmla="*/ 1157630 h 1603400"/>
              <a:gd name="connsiteX14" fmla="*/ 5360670 w 5920740"/>
              <a:gd name="connsiteY14" fmla="*/ 1306220 h 1603400"/>
              <a:gd name="connsiteX15" fmla="*/ 5623560 w 5920740"/>
              <a:gd name="connsiteY15" fmla="*/ 1477670 h 1603400"/>
              <a:gd name="connsiteX16" fmla="*/ 5760720 w 5920740"/>
              <a:gd name="connsiteY16" fmla="*/ 1569110 h 1603400"/>
              <a:gd name="connsiteX17" fmla="*/ 5920740 w 5920740"/>
              <a:gd name="connsiteY17" fmla="*/ 1603400 h 160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20740" h="1603400">
                <a:moveTo>
                  <a:pt x="0" y="1603400"/>
                </a:moveTo>
                <a:cubicBezTo>
                  <a:pt x="54292" y="1466240"/>
                  <a:pt x="108585" y="1329080"/>
                  <a:pt x="205740" y="1214780"/>
                </a:cubicBezTo>
                <a:cubicBezTo>
                  <a:pt x="302895" y="1100480"/>
                  <a:pt x="445770" y="1001420"/>
                  <a:pt x="582930" y="917600"/>
                </a:cubicBezTo>
                <a:cubicBezTo>
                  <a:pt x="720090" y="833780"/>
                  <a:pt x="906780" y="809015"/>
                  <a:pt x="1028700" y="711860"/>
                </a:cubicBezTo>
                <a:cubicBezTo>
                  <a:pt x="1150620" y="614705"/>
                  <a:pt x="1198245" y="439445"/>
                  <a:pt x="1314450" y="334670"/>
                </a:cubicBezTo>
                <a:cubicBezTo>
                  <a:pt x="1430655" y="229895"/>
                  <a:pt x="1543050" y="138455"/>
                  <a:pt x="1725930" y="83210"/>
                </a:cubicBezTo>
                <a:cubicBezTo>
                  <a:pt x="1908810" y="27965"/>
                  <a:pt x="2215515" y="14630"/>
                  <a:pt x="2411730" y="3200"/>
                </a:cubicBezTo>
                <a:cubicBezTo>
                  <a:pt x="2607945" y="-8230"/>
                  <a:pt x="2743200" y="14630"/>
                  <a:pt x="2903220" y="14630"/>
                </a:cubicBezTo>
                <a:cubicBezTo>
                  <a:pt x="3063240" y="14630"/>
                  <a:pt x="3234690" y="-6325"/>
                  <a:pt x="3371850" y="3200"/>
                </a:cubicBezTo>
                <a:cubicBezTo>
                  <a:pt x="3509010" y="12725"/>
                  <a:pt x="3583305" y="31775"/>
                  <a:pt x="3726180" y="71780"/>
                </a:cubicBezTo>
                <a:cubicBezTo>
                  <a:pt x="3869055" y="111785"/>
                  <a:pt x="4067175" y="165125"/>
                  <a:pt x="4229100" y="243230"/>
                </a:cubicBezTo>
                <a:cubicBezTo>
                  <a:pt x="4391025" y="321335"/>
                  <a:pt x="4566285" y="428015"/>
                  <a:pt x="4697730" y="540410"/>
                </a:cubicBezTo>
                <a:cubicBezTo>
                  <a:pt x="4829175" y="652805"/>
                  <a:pt x="4937760" y="814730"/>
                  <a:pt x="5017770" y="917600"/>
                </a:cubicBezTo>
                <a:cubicBezTo>
                  <a:pt x="5097780" y="1020470"/>
                  <a:pt x="5120640" y="1092860"/>
                  <a:pt x="5177790" y="1157630"/>
                </a:cubicBezTo>
                <a:cubicBezTo>
                  <a:pt x="5234940" y="1222400"/>
                  <a:pt x="5286375" y="1252880"/>
                  <a:pt x="5360670" y="1306220"/>
                </a:cubicBezTo>
                <a:cubicBezTo>
                  <a:pt x="5434965" y="1359560"/>
                  <a:pt x="5623560" y="1477670"/>
                  <a:pt x="5623560" y="1477670"/>
                </a:cubicBezTo>
                <a:cubicBezTo>
                  <a:pt x="5690235" y="1521485"/>
                  <a:pt x="5711190" y="1548155"/>
                  <a:pt x="5760720" y="1569110"/>
                </a:cubicBezTo>
                <a:cubicBezTo>
                  <a:pt x="5810250" y="1590065"/>
                  <a:pt x="5865495" y="1596732"/>
                  <a:pt x="5920740" y="1603400"/>
                </a:cubicBezTo>
              </a:path>
            </a:pathLst>
          </a:cu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7227696" y="4213352"/>
            <a:ext cx="78105" cy="161925"/>
          </a:xfrm>
          <a:prstGeom prst="rect">
            <a:avLst/>
          </a:prstGeom>
        </p:spPr>
      </p:pic>
      <p:pic>
        <p:nvPicPr>
          <p:cNvPr id="10" name="Picture 9"/>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5826506" y="2552572"/>
            <a:ext cx="390525" cy="255270"/>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 name="Picture 1"/>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867410" y="1127632"/>
            <a:ext cx="114300" cy="114300"/>
          </a:xfrm>
          <a:prstGeom prst="rect">
            <a:avLst/>
          </a:prstGeom>
        </p:spPr>
      </p:pic>
      <p:sp>
        <p:nvSpPr>
          <p:cNvPr id="9" name="TextBox 8"/>
          <p:cNvSpPr txBox="1"/>
          <p:nvPr/>
        </p:nvSpPr>
        <p:spPr>
          <a:xfrm>
            <a:off x="981710" y="320997"/>
            <a:ext cx="68465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Poznám priebeh rýchlosti v čase          , chcem určiť </a:t>
            </a:r>
          </a:p>
        </p:txBody>
      </p:sp>
      <p:pic>
        <p:nvPicPr>
          <p:cNvPr id="16" name="Picture 15"/>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4473048" y="378028"/>
            <a:ext cx="390525" cy="255270"/>
          </a:xfrm>
          <a:prstGeom prst="rect">
            <a:avLst/>
          </a:prstGeom>
        </p:spPr>
      </p:pic>
      <p:pic>
        <p:nvPicPr>
          <p:cNvPr id="12" name="Picture 11"/>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6457950" y="364701"/>
            <a:ext cx="371475" cy="255270"/>
          </a:xfrm>
          <a:prstGeom prst="rect">
            <a:avLst/>
          </a:prstGeom>
        </p:spPr>
      </p:pic>
      <p:pic>
        <p:nvPicPr>
          <p:cNvPr id="14" name="Picture 13"/>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3424746" y="1579074"/>
            <a:ext cx="840105" cy="255270"/>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374904" y="4818888"/>
                <a:ext cx="854964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Dráha prejdená od času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až po čas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teda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opak derivácie funkcie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plocha pod krivkou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Matematický poznatok: plocha pod krivkou sa dá vypočítať pomocou „opaku derivácie“.</a:t>
                </a:r>
              </a:p>
            </p:txBody>
          </p:sp>
        </mc:Choice>
        <mc:Fallback xmlns="">
          <p:sp>
            <p:nvSpPr>
              <p:cNvPr id="13" name="TextBox 12"/>
              <p:cNvSpPr txBox="1">
                <a:spLocks noRot="1" noChangeAspect="1" noMove="1" noResize="1" noEditPoints="1" noAdjustHandles="1" noChangeArrowheads="1" noChangeShapeType="1" noTextEdit="1"/>
              </p:cNvSpPr>
              <p:nvPr/>
            </p:nvSpPr>
            <p:spPr>
              <a:xfrm>
                <a:off x="374904" y="4818888"/>
                <a:ext cx="8549640" cy="1754326"/>
              </a:xfrm>
              <a:prstGeom prst="rect">
                <a:avLst/>
              </a:prstGeom>
              <a:blipFill>
                <a:blip r:embed="rId17"/>
                <a:stretch>
                  <a:fillRect l="-642" t="-2091" r="-1284" b="-4530"/>
                </a:stretch>
              </a:blipFill>
            </p:spPr>
            <p:txBody>
              <a:bodyPr/>
              <a:lstStyle/>
              <a:p>
                <a:r>
                  <a:rPr lang="en-US">
                    <a:noFill/>
                  </a:rPr>
                  <a:t> </a:t>
                </a:r>
              </a:p>
            </p:txBody>
          </p:sp>
        </mc:Fallback>
      </mc:AlternateContent>
      <p:pic>
        <p:nvPicPr>
          <p:cNvPr id="17" name="Picture 16"/>
          <p:cNvPicPr>
            <a:picLocks noChangeAspect="1"/>
          </p:cNvPicPr>
          <p:nvPr>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3153410" y="5156030"/>
            <a:ext cx="390525" cy="255270"/>
          </a:xfrm>
          <a:prstGeom prst="rect">
            <a:avLst/>
          </a:prstGeom>
        </p:spPr>
      </p:pic>
      <p:pic>
        <p:nvPicPr>
          <p:cNvPr id="18" name="Picture 17"/>
          <p:cNvPicPr>
            <a:picLocks noChangeAspect="1"/>
          </p:cNvPicPr>
          <p:nvPr>
            <p:custDataLst>
              <p:tags r:id="rId8"/>
            </p:custDataLst>
          </p:nvPr>
        </p:nvPicPr>
        <p:blipFill>
          <a:blip r:embed="rId11" cstate="print">
            <a:extLst>
              <a:ext uri="{28A0092B-C50C-407E-A947-70E740481C1C}">
                <a14:useLocalDpi xmlns:a14="http://schemas.microsoft.com/office/drawing/2010/main" val="0"/>
              </a:ext>
            </a:extLst>
          </a:blip>
          <a:stretch>
            <a:fillRect/>
          </a:stretch>
        </p:blipFill>
        <p:spPr>
          <a:xfrm>
            <a:off x="2762885" y="5430960"/>
            <a:ext cx="390525" cy="255270"/>
          </a:xfrm>
          <a:prstGeom prst="rect">
            <a:avLst/>
          </a:prstGeom>
        </p:spPr>
      </p:pic>
    </p:spTree>
    <p:extLst>
      <p:ext uri="{BB962C8B-B14F-4D97-AF65-F5344CB8AC3E}">
        <p14:creationId xmlns:p14="http://schemas.microsoft.com/office/powerpoint/2010/main" val="27938422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755576" y="692696"/>
            <a:ext cx="7704856"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Poznamenajme ešte, že ak poznáme časový priebeh trajektórie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potom vieme triviálne doplniť riešenie na úplné riešenie v stavovom priestore, pretože priebeh rýchlosti získame prosto derivovaním:</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131840" y="1556792"/>
            <a:ext cx="2621280" cy="514350"/>
          </a:xfrm>
          <a:prstGeom prst="rect">
            <a:avLst/>
          </a:prstGeom>
        </p:spPr>
      </p:pic>
      <p:pic>
        <p:nvPicPr>
          <p:cNvPr id="6" name="Picture 5"/>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719282" y="3356992"/>
            <a:ext cx="5446395" cy="523875"/>
          </a:xfrm>
          <a:prstGeom prst="rect">
            <a:avLst/>
          </a:prstGeom>
        </p:spPr>
      </p:pic>
    </p:spTree>
    <p:extLst>
      <p:ext uri="{BB962C8B-B14F-4D97-AF65-F5344CB8AC3E}">
        <p14:creationId xmlns:p14="http://schemas.microsoft.com/office/powerpoint/2010/main" val="37792401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682554"/>
            <a:ext cx="864096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Vo všeobecnosti môže sila pôsobiaca na teleso závisieť nielen od jeho polohy ale aj od okamžitej rýchlosti, teda</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284806" y="1397228"/>
            <a:ext cx="923925" cy="255270"/>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251520" y="1850470"/>
                <a:ext cx="8640960"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Napríklad keby sme uvažovali nielen gravitáciu ale aj odpor vzduchu, silová funkcia by mohla mať tvar</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Poznamenajme, že pri kladnej konštante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𝛼</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záporné znamienko pri sile trania znamená, že sila</a:t>
                </a:r>
                <a:r>
                  <a:rPr kumimoji="0" lang="sk-SK" sz="2000" b="0" i="0" u="none" strike="noStrike" kern="1200" cap="none" spc="0" normalizeH="0" noProof="0" dirty="0">
                    <a:ln>
                      <a:noFill/>
                    </a:ln>
                    <a:solidFill>
                      <a:prstClr val="black"/>
                    </a:solidFill>
                    <a:effectLst/>
                    <a:uLnTx/>
                    <a:uFillTx/>
                    <a:latin typeface="Calibri" panose="020F0502020204030204"/>
                    <a:ea typeface="+mn-ea"/>
                    <a:cs typeface="+mn-cs"/>
                  </a:rPr>
                  <a:t> odporu vzduchu má smer proti okamžitej rýchlosti (všetko sú to priemety vektorov na os </a:t>
                </a:r>
                <a14:m>
                  <m:oMath xmlns:m="http://schemas.openxmlformats.org/officeDocument/2006/math">
                    <m:r>
                      <a:rPr kumimoji="0" lang="sk-SK" sz="2000" b="0" i="1" u="none" strike="noStrike" kern="1200" cap="none" spc="0" normalizeH="0" noProof="0" smtClean="0">
                        <a:ln>
                          <a:noFill/>
                        </a:ln>
                        <a:solidFill>
                          <a:prstClr val="black"/>
                        </a:solidFill>
                        <a:effectLst/>
                        <a:uLnTx/>
                        <a:uFillTx/>
                        <a:latin typeface="Cambria Math" panose="02040503050406030204" pitchFamily="18" charset="0"/>
                        <a:ea typeface="+mn-ea"/>
                        <a:cs typeface="+mn-cs"/>
                      </a:rPr>
                      <m:t>𝑧</m:t>
                    </m:r>
                  </m:oMath>
                </a14:m>
                <a:r>
                  <a:rPr kumimoji="0" lang="sk-SK" sz="2000" b="0" i="0" u="none" strike="noStrike" kern="1200" cap="none" spc="0" normalizeH="0" noProof="0" dirty="0">
                    <a:ln>
                      <a:noFill/>
                    </a:ln>
                    <a:solidFill>
                      <a:prstClr val="black"/>
                    </a:solidFill>
                    <a:effectLst/>
                    <a:uLnTx/>
                    <a:uFillTx/>
                    <a:latin typeface="Calibri" panose="020F0502020204030204"/>
                    <a:ea typeface="+mn-ea"/>
                    <a:cs typeface="+mn-cs"/>
                  </a:rPr>
                  <a: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51520" y="1850470"/>
                <a:ext cx="8640960" cy="2246769"/>
              </a:xfrm>
              <a:prstGeom prst="rect">
                <a:avLst/>
              </a:prstGeom>
              <a:blipFill>
                <a:blip r:embed="rId8"/>
                <a:stretch>
                  <a:fillRect l="-705" t="-1630" b="-4076"/>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75FB6759-7E1B-41D0-814F-75CCB3B98F3B}"/>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447501" y="2540778"/>
            <a:ext cx="2521905" cy="253333"/>
          </a:xfrm>
          <a:prstGeom prst="rect">
            <a:avLst/>
          </a:prstGeom>
        </p:spPr>
      </p:pic>
      <p:sp>
        <p:nvSpPr>
          <p:cNvPr id="10" name="TextBox 9"/>
          <p:cNvSpPr txBox="1"/>
          <p:nvPr/>
        </p:nvSpPr>
        <p:spPr>
          <a:xfrm>
            <a:off x="251520" y="4279801"/>
            <a:ext cx="86409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Druhá diferenciálna rovnica by mala tvar</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CA51F2D-B9CC-40DE-B051-043BA8F237B4}"/>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581788" y="4679911"/>
            <a:ext cx="2253333" cy="521905"/>
          </a:xfrm>
          <a:prstGeom prst="rect">
            <a:avLst/>
          </a:prstGeom>
        </p:spPr>
      </p:pic>
      <p:sp>
        <p:nvSpPr>
          <p:cNvPr id="13" name="TextBox 12"/>
          <p:cNvSpPr txBox="1"/>
          <p:nvPr/>
        </p:nvSpPr>
        <p:spPr>
          <a:xfrm>
            <a:off x="251520" y="5471999"/>
            <a:ext cx="864096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 sme v koncoch</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nemôžeme to jednoducho integrovať. Musíme zapnúť počítač a vyriešiť všetko numericky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Eulerovou</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metódou „postupných malých krokov“ (metódou Sovietskej armády).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Slide Number Placeholder 16"/>
          <p:cNvSpPr>
            <a:spLocks noGrp="1"/>
          </p:cNvSpPr>
          <p:nvPr>
            <p:ph type="sldNum" sz="quarter" idx="12"/>
          </p:nvPr>
        </p:nvSpPr>
        <p:spPr>
          <a:xfrm>
            <a:off x="6627767" y="6305099"/>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0253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476672"/>
            <a:ext cx="734481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mn-cs"/>
              </a:rPr>
              <a:t>Reťazenie predpovedí budúcnosti</a:t>
            </a:r>
          </a:p>
        </p:txBody>
      </p:sp>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586443" y="1340768"/>
            <a:ext cx="5937885" cy="814388"/>
          </a:xfrm>
          <a:prstGeom prst="rect">
            <a:avLst/>
          </a:prstGeom>
        </p:spPr>
      </p:pic>
      <p:pic>
        <p:nvPicPr>
          <p:cNvPr id="3" name="Picture 2"/>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611560" y="2780928"/>
            <a:ext cx="8332470" cy="814388"/>
          </a:xfrm>
          <a:prstGeom prst="rect">
            <a:avLst/>
          </a:prstGeom>
        </p:spPr>
      </p:pic>
      <p:cxnSp>
        <p:nvCxnSpPr>
          <p:cNvPr id="28" name="Straight Arrow Connector 27"/>
          <p:cNvCxnSpPr/>
          <p:nvPr/>
        </p:nvCxnSpPr>
        <p:spPr>
          <a:xfrm>
            <a:off x="2483768" y="1988840"/>
            <a:ext cx="5256584" cy="7920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483768" y="1988840"/>
            <a:ext cx="1800200" cy="10081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107504" y="4754290"/>
            <a:ext cx="8819912" cy="669599"/>
          </a:xfrm>
          <a:prstGeom prst="rect">
            <a:avLst/>
          </a:prstGeom>
        </p:spPr>
      </p:pic>
      <p:cxnSp>
        <p:nvCxnSpPr>
          <p:cNvPr id="32" name="Straight Arrow Connector 31"/>
          <p:cNvCxnSpPr/>
          <p:nvPr/>
        </p:nvCxnSpPr>
        <p:spPr>
          <a:xfrm>
            <a:off x="1927093" y="3595316"/>
            <a:ext cx="5813259" cy="115897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927093" y="3595316"/>
            <a:ext cx="2068843" cy="134585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99986" y="1052736"/>
            <a:ext cx="8110797" cy="2677656"/>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Ale pozor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Aby to bolo dosť presné, musia byť časové prírastky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dt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veľmi (nekonečne) malé</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531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85750" y="422910"/>
            <a:ext cx="8572500"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Čo mám garantovane vedieť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zdôvodnite. ako vieme, že na časticu pohybujúcu sa rovnomerne po kružnici pôsobí nejaká sila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uveďte veličinu, ktorá môže definovať „stav kondenzátora“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uveďte vzorec viažuci náboj, napätie a kapacitu kondenzátora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napíšte rovnicu pre malú zmenu náboja kondenzátora za malý čas pri jeho nabíjaní z batérie </a:t>
            </a:r>
            <a:r>
              <a:rPr kumimoji="0" lang="sk-SK"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cez rezistor</a:t>
            </a:r>
            <a:endPar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popíšte ako sa dá vyjadriť postupnosť  zmien náboja reťazením malých zmien za malé časové úseky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881788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U_{AC}=U_{AB}+U_{BC}$&#10;&#10;&#10;\end{document}"/>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Q = \frac{1}{R}(U_0-U) dt\]&#10;&#10;&#10;\end{document}"/>
  <p:tag name="IGUANATEXSIZE" val="30"/>
</p:tagLst>
</file>

<file path=ppt/tags/tag10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3dt) = x(2dt)+v_x(2dt)dt\]&#10;&#10;&#10;\end{document}"/>
  <p:tag name="IGUANATEXSIZE" val="20"/>
</p:tagLst>
</file>

<file path=ppt/tags/tag10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_x(3dt) = v_x(2dt)+a_x(2dt) dt\]&#10;&#10;&#10;\end{document}"/>
  <p:tag name="IGUANATEXSIZE" val="20"/>
</p:tagLst>
</file>

<file path=ppt/tags/tag10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dt) = x(t)+v_x(t)dt\]&#10;&#10;&#10;\end{document}"/>
  <p:tag name="IGUANATEXSIZE" val="20"/>
</p:tagLst>
</file>

<file path=ppt/tags/tag10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_x(t+dt) = v_x(t)+a_x(t) dt\]&#10;&#10;&#10;\end{document}"/>
  <p:tag name="IGUANATEXSIZE" val="20"/>
</p:tagLst>
</file>

<file path=ppt/tags/tag10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frac{1}{m}F_x(x(t))&#10;\end{align*}&#10;\end{document}&#10;"/>
  <p:tag name="IGUANATEXSIZE" val="20"/>
</p:tagLst>
</file>

<file path=ppt/tags/tag10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_x(t+dt) = v_x(t)+\frac{1}{m}F_x(x(t))dt\]&#10;&#10;&#10;\end{document}"/>
  <p:tag name="IGUANATEXSIZE" val="20"/>
</p:tagLst>
</file>

<file path=ppt/tags/tag10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frac{x(t+dt)-x(t)}{dt}&amp;= v_x(t)\\&#10;\frac{v_x(t+dt)-v_x(t)}{dt}&amp;=\frac{1}{m}F_x(x(t))&#10;\end{align*}&#10;\end{document}&#10;"/>
  <p:tag name="IGUANATEXSIZE" val="20"/>
</p:tagLst>
</file>

<file path=ppt/tags/tag10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frac{d}{dt}x(t)&amp;= v_x(t)\\&#10;\frac{d}{dt}v_x(t)&amp;=\frac{1}{m}F_x(x(t))&#10;\end{align*}&#10;\end{document}&#10;"/>
  <p:tag name="IGUANATEXSIZE" val="20"/>
</p:tagLst>
</file>

<file path=ppt/tags/tag10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dt) = x(t)+v_x(t)dt\]&#10;&#10;&#10;\end{document}"/>
  <p:tag name="IGUANATEXSIZE" val="20"/>
</p:tagLst>
</file>

<file path=ppt/tags/tag10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frac{d}{dt}x(t)&amp;= v_x(t)\\&#10;\frac{d}{dt}v_x(t)&amp;=\frac{1}{m}F_x(x(t))&#10;\end{align*}&#10;\end{document}&#10;"/>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Q = \frac{1}{R}(U_0-\frac{Q}{C}) dt\]&#10;&#10;&#10;\end{document}"/>
  <p:tag name="IGUANATEXSIZE" val="30"/>
</p:tagLst>
</file>

<file path=ppt/tags/tag1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x(t),\;\;v_x(t)&#10;\end{align*}&#10;\end{document}&#10;"/>
  <p:tag name="IGUANATEXSIZE" val="20"/>
</p:tagLst>
</file>

<file path=ppt/tags/tag1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z(t=0)=z_0,\;\;v_z(t=0)=v_0&#10;\end{align*}&#10;\end{document}&#10;"/>
  <p:tag name="IGUANATEXSIZE" val="20"/>
</p:tagLst>
</file>

<file path=ppt/tags/tag1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F_z(z)=-mg&#10;\end{align*}&#10;\end{document}&#10;"/>
  <p:tag name="IGUANATEXSIZE" val="20"/>
</p:tagLst>
</file>

<file path=ppt/tags/tag1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_0&gt;0&#10;\end{align*}&#10;\end{document}&#10;"/>
  <p:tag name="IGUANATEXSIZE" val="20"/>
</p:tagLst>
</file>

<file path=ppt/tags/tag1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_0&lt;0&#10;\end{align*}&#10;\end{document}&#10;"/>
  <p:tag name="IGUANATEXSIZE" val="20"/>
</p:tagLst>
</file>

<file path=ppt/tags/tag1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_0=0&#10;\end{align*}&#10;\end{document}&#10;"/>
  <p:tag name="IGUANATEXSIZE" val="20"/>
</p:tagLst>
</file>

<file path=ppt/tags/tag1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frac{d}{dt}z(t)&amp;=v_z(t)\\&#10;\frac{d}{dt}v_z(t)&amp;=\frac{F_z(z)}{m}=\frac{-mg}{m}&#10;\end{align*}&#10;\end{document}&#10;"/>
  <p:tag name="IGUANATEXSIZE" val="18"/>
</p:tagLst>
</file>

<file path=ppt/tags/tag1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frac{d}{dt}z(t)&amp;=v_z(t)\\&#10;\frac{d}{dt}v_z(t)&amp;=-g&#10;\end{align*}&#10;\end{document}&#10;"/>
  <p:tag name="IGUANATEXSIZE" val="18"/>
</p:tagLst>
</file>

<file path=ppt/tags/tag1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frac{d}{dt}z(t)&amp;=v_z(t)\\&#10;\frac{d}{dt}v_z(t)&amp;=-g&#10;\end{align*}&#10;\end{document}&#10;"/>
  <p:tag name="IGUANATEXSIZE" val="20"/>
</p:tagLst>
</file>

<file path=ppt/tags/tag1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t)&amp;=-\int g\,dt\\&#10;v(t)&amp;= -gt + C&#10;\end{align*}&#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U=\frac{Q}{C}\]&#10;&#10;&#10;\end{document}"/>
  <p:tag name="IGUANATEXSIZE" val="30"/>
</p:tagLst>
</file>

<file path=ppt/tags/tag1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t=0)=v_0&#10;\end{align*}&#10;\end{document}"/>
  <p:tag name="IGUANATEXSIZE" val="20"/>
</p:tagLst>
</file>

<file path=ppt/tags/tag1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t)=-gt+v_0&#10;\end{align*}&#10;\end{document}"/>
  <p:tag name="IGUANATEXSIZE" val="20"/>
</p:tagLst>
</file>

<file path=ppt/tags/tag1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frac{d}{dt}z(t)=-gt+v_0&#10;\end{align*}&#10;\end{document}"/>
  <p:tag name="IGUANATEXSIZE" val="20"/>
</p:tagLst>
</file>

<file path=ppt/tags/tag1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z(t)=\int\left(-gt+v_0\right)dt = -\frac{1}{2}gt^2+v_0t+C&#10;\end{align*}&#10;\end{document}"/>
  <p:tag name="IGUANATEXSIZE" val="20"/>
</p:tagLst>
</file>

<file path=ppt/tags/tag1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z(t=0)=z_0&#10;\end{align*}&#10;\end{document}"/>
  <p:tag name="IGUANATEXSIZE" val="20"/>
</p:tagLst>
</file>

<file path=ppt/tags/tag1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z(t)= -\frac{1}{2}gt^2+v_0t+z_0&#10;\end{align*}&#10;\end{document}"/>
  <p:tag name="IGUANATEXSIZE" val="20"/>
</p:tagLst>
</file>

<file path=ppt/tags/tag1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t)=-gt+v_0&#10;\end{align*}&#10;\end{document}"/>
  <p:tag name="IGUANATEXSIZE" val="20"/>
</p:tagLst>
</file>

<file path=ppt/tags/tag1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z(t)= -\frac{1}{2}gt^2+v_0t+z_0&#10;\end{align*}&#10;\end{document}"/>
  <p:tag name="IGUANATEXSIZE" val="20"/>
</p:tagLst>
</file>

<file path=ppt/tags/tag1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z(t),v(t))$&#10;&#10;\end{document}"/>
  <p:tag name="IGUANATEXSIZE" val="20"/>
</p:tagLst>
</file>

<file path=ppt/tags/tag1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z,v)$&#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Q(t+dt) = Q(t)+ dQ = Q(t)+ \frac{1}{R}(U_0-\frac{Q(t)}{C}) dt \]&#10;&#10;&#10;\end{document}"/>
  <p:tag name="IGUANATEXSIZE" val="30"/>
</p:tagLst>
</file>

<file path=ppt/tags/tag1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t,z,v)$&#10;&#10;\end{document}"/>
  <p:tag name="IGUANATEXSIZE" val="20"/>
</p:tagLst>
</file>

<file path=ppt/tags/tag1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z(t)= -\frac{1}{2}gt^2+v_0t+z_0&#10;\end{align*}&#10;\end{document}"/>
  <p:tag name="IGUANATEXSIZE" val="20"/>
</p:tagLst>
</file>

<file path=ppt/tags/tag1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v(t) =\lim_{\Delta t\rightarrow 0} \frac{\Delta s}{\Delta t}=s^\prime(t)\]&#10;&#10;&#10;&#10;\end{document}"/>
  <p:tag name="IGUANATEXSIZE" val="20"/>
</p:tagLst>
</file>

<file path=ppt/tags/tag1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10;&#10;&#10;&#10;\end{document}"/>
  <p:tag name="IGUANATEXSIZE" val="20"/>
</p:tagLst>
</file>

<file path=ppt/tags/tag1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s\]&#10;&#10;&#10;&#10;\end{document}"/>
  <p:tag name="IGUANATEXSIZE" val="20"/>
</p:tagLst>
</file>

<file path=ppt/tags/tag1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s(t)\]&#10;&#10;&#10;&#10;\end{document}"/>
  <p:tag name="IGUANATEXSIZE" val="20"/>
</p:tagLst>
</file>

<file path=ppt/tags/tag1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20"/>
</p:tagLst>
</file>

<file path=ppt/tags/tag1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t)&#10;\end{align*}&#10;\end{document}&#10;"/>
  <p:tag name="IGUANATEXSIZE" val="20"/>
</p:tagLst>
</file>

<file path=ppt/tags/tag1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10;\end{align*}&#10;\end{document}&#10;"/>
  <p:tag name="IGUANATEXSIZE" val="20"/>
</p:tagLst>
</file>

<file path=ppt/tags/tag1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t)&#10;\end{align*}&#10;\end{document}&#10;"/>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Q = \frac{1}{R}(U_0-U) dt\]&#10;&#10;&#10;\end{document}"/>
  <p:tag name="IGUANATEXSIZE" val="30"/>
</p:tagLst>
</file>

<file path=ppt/tags/tag1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t)&#10;\end{align*}&#10;\end{document}&#10;"/>
  <p:tag name="IGUANATEXSIZE" val="20"/>
</p:tagLst>
</file>

<file path=ppt/tags/tag1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t)= \text{?}&#10;\end{align*}&#10;\end{document}&#10;"/>
  <p:tag name="IGUANATEXSIZE" val="20"/>
</p:tagLst>
</file>

<file path=ppt/tags/tag1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v(t) =\lim_{\Delta t\rightarrow 0} \frac{\Delta s}{\Delta t}=s^\prime(t)\]&#10;&#10;&#10;&#10;\end{document}"/>
  <p:tag name="IGUANATEXSIZE" val="20"/>
</p:tagLst>
</file>

<file path=ppt/tags/tag1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t)&#10;\end{align*}&#10;\end{document}&#10;"/>
  <p:tag name="IGUANATEXSIZE" val="20"/>
</p:tagLst>
</file>

<file path=ppt/tags/tag1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20"/>
</p:tagLst>
</file>

<file path=ppt/tags/tag1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t)&#10;\end{align*}&#10;\end{document}&#10;"/>
  <p:tag name="IGUANATEXSIZE" val="20"/>
</p:tagLst>
</file>

<file path=ppt/tags/tag1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10;\end{align*}&#10;\end{document}&#10;"/>
  <p:tag name="IGUANATEXSIZE" val="20"/>
</p:tagLst>
</file>

<file path=ppt/tags/tag1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t)&#10;\end{align*}&#10;\end{document}&#10;"/>
  <p:tag name="IGUANATEXSIZE" val="20"/>
</p:tagLst>
</file>

<file path=ppt/tags/tag1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t)&#10;\end{align*}&#10;\end{document}&#10;"/>
  <p:tag name="IGUANATEXSIZE" val="20"/>
</p:tagLst>
</file>

<file path=ppt/tags/tag1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t)= \text{?}&#10;\end{align*}&#10;\end{document}&#10;"/>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Q = \frac{1}{R}(U_0-\frac{Q}{C}) dt\]&#10;&#10;&#10;\end{document}"/>
  <p:tag name="IGUANATEXSIZE" val="30"/>
</p:tagLst>
</file>

<file path=ppt/tags/tag1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v(t) =\lim_{\Delta t\rightarrow 0} \frac{\Delta s}{\Delta t}=s^\prime(t)\]&#10;&#10;&#10;&#10;\end{document}"/>
  <p:tag name="IGUANATEXSIZE" val="20"/>
</p:tagLst>
</file>

<file path=ppt/tags/tag1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t)&#10;\end{align*}&#10;\end{document}&#10;"/>
  <p:tag name="IGUANATEXSIZE" val="20"/>
</p:tagLst>
</file>

<file path=ppt/tags/tag1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ds=v(t)dt&#10;\end{align*}&#10;\end{document}&#10;"/>
  <p:tag name="IGUANATEXSIZE" val="20"/>
</p:tagLst>
</file>

<file path=ppt/tags/tag1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20"/>
</p:tagLst>
</file>

<file path=ppt/tags/tag1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t)&#10;\end{align*}&#10;\end{document}&#10;"/>
  <p:tag name="IGUANATEXSIZE" val="20"/>
</p:tagLst>
</file>

<file path=ppt/tags/tag1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10;\end{align*}&#10;\end{document}&#10;"/>
  <p:tag name="IGUANATEXSIZE" val="20"/>
</p:tagLst>
</file>

<file path=ppt/tags/tag15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t)&#10;\end{align*}&#10;\end{document}&#10;"/>
  <p:tag name="IGUANATEXSIZE" val="20"/>
</p:tagLst>
</file>

<file path=ppt/tags/tag15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t)&#10;\end{align*}&#10;\end{document}&#10;"/>
  <p:tag name="IGUANATEXSIZE" val="20"/>
</p:tagLst>
</file>

<file path=ppt/tags/tag15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t)= \text{?}&#10;\end{align*}&#10;\end{document}&#10;"/>
  <p:tag name="IGUANATEXSIZE" val="20"/>
</p:tagLst>
</file>

<file path=ppt/tags/tag15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t)&#10;\end{align*}&#10;\end{document}&#10;"/>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U=\frac{Q}{C}\]&#10;&#10;&#10;\end{document}"/>
  <p:tag name="IGUANATEXSIZE" val="30"/>
</p:tagLst>
</file>

<file path=ppt/tags/tag16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t)&#10;\end{align*}&#10;\end{document}&#10;"/>
  <p:tag name="IGUANATEXSIZE" val="20"/>
</p:tagLst>
</file>

<file path=ppt/tags/tag1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z(t)= -\frac{1}{2}gt^2+v_0t+z_0&#10;\end{align*}&#10;\end{document}"/>
  <p:tag name="IGUANATEXSIZE" val="20"/>
</p:tagLst>
</file>

<file path=ppt/tags/tag1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t)=\frac{d}{dt}z(t)= \frac{d}{dt}(-\frac{1}{2}gt^2+v_0t+z_0)=&#10;-gt+v_0&#10;\end{align*}&#10;\end{document}"/>
  <p:tag name="IGUANATEXSIZE" val="20"/>
</p:tagLst>
</file>

<file path=ppt/tags/tag1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F_z(z, v_z)&#10;\end{align*}&#10;\end{document}"/>
  <p:tag name="IGUANATEXSIZE" val="20"/>
</p:tagLst>
</file>

<file path=ppt/tags/tag1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F_z(z, v_z)=-mg-\alpha v_z&#10;\end{align*}&#10;\end{document}"/>
  <p:tag name="IGUANATEXSIZE" val="20"/>
</p:tagLst>
</file>

<file path=ppt/tags/tag1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frac{d}{dt}v_z(t)=-g-\frac{\alpha}{m}v_z&#10;\end{align*}&#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Q(t+dt) = Q(t)+ dQ = Q(t)+ \frac{1}{R}(U_0-\frac{Q(t)}{C}) dt \]&#10;&#10;&#10;\end{document}"/>
  <p:tag name="IGUANATEXSIZE" val="3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Q(t+dt) = Q(t)+ \frac{1}{R}(U_0-\frac{Q(t)}{C}) dt \]&#10;&#10;&#10;\end{document}"/>
  <p:tag name="IGUANATEXSIZE" val="3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Q(t+dt) = Q(t)+ \frac{1}{R}(U_0-\frac{Q(t)}{C}) dt \]&#10;&#10;&#10;\end{document}"/>
  <p:tag name="IGUANATEXSIZE" val="3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U_{0}=U_{R}+U$&#10;&#10;&#10;\end{document}"/>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Q(t+dt+dt) = Q(t+dt)+ \frac{1}{R}(U_0-\frac{Q(t+dt)}{C}) dt \]&#10;&#10;&#10;\end{document}"/>
  <p:tag name="IGUANATEXSIZE" val="3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Q(t+dt+dt+dt) = Q(t+dt+dt)+ \frac{1}{R}(U_0-\frac{Q(t+dt+dt)}{C}) dt \]&#10;&#10;&#10;\end{document}"/>
  <p:tag name="IGUANATEXSIZE" val="3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Q(t+dt) = Q(t)+ \frac{1}{R}(U_0-\frac{Q(t)}{C}) dt \]&#10;&#10;&#10;\end{document}"/>
  <p:tag name="IGUANATEXSIZE" val="3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Q(t+dt+dt) = Q(t+dt)+ \frac{1}{R}(U_0-\frac{Q(t+dt)}{C}) dt \]&#10;&#10;&#10;\end{document}"/>
  <p:tag name="IGUANATEXSIZE" val="3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Q(t+dt+dt+dt) = Q(t+dt+dt)+ \frac{1}{R}(U_0-\frac{Q(t+dt+dt)}{C}) dt \]&#10;&#10;&#10;\end{document}"/>
  <p:tag name="IGUANATEXSIZE" val="3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Q(t+dt) = Q(t)+ \frac{1}{R}(U_0-\frac{Q(t)}{C}) dt \]&#10;&#10;&#10;\end{document}"/>
  <p:tag name="IGUANATEXSIZE" val="3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Q(t+dt+dt) = Q(t+dt)+ \frac{1}{R}(U_0-\frac{Q(t+dt)}{C}) dt \]&#10;&#10;&#10;\end{document}"/>
  <p:tag name="IGUANATEXSIZE" val="3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Q(t+dt+dt+dt) = Q(t+dt+dt)+ \frac{1}{R}(U_0-\frac{Q(t+dt+dt)}{C}) dt \]&#10;&#10;&#10;\end{document}"/>
  <p:tag name="IGUANATEXSIZE" val="3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Q(t+dt) = Q(t)+ \frac{1}{R}(U_0-\frac{Q(t)}{C}) dt \]&#10;&#10;&#10;\end{document}"/>
  <p:tag name="IGUANATEXSIZE" val="3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Q(t+dt) = Q(t)+ \frac{1}{R}(U_0-\frac{Q(t)}{C}) dt \]&#10;&#10;&#10;\end{document}"/>
  <p:tag name="IGUANATEXSIZE" val="3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U_{R}=RI$&#10;&#10;&#10;\end{document}"/>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Q(t+dt) = Q(t)+ \frac{1}{R}(U_0-\frac{Q(t)}{C}) dt \]&#10;&#10;&#10;\end{document}"/>
  <p:tag name="IGUANATEXSIZE" val="3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Q(t+dt) = Q(t)+ \frac{1}{R}(U_0-\frac{Q(t)}{C}) dt \]&#10;&#10;&#10;\end{document}"/>
  <p:tag name="IGUANATEXSIZE" val="3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Q(t+dt) = Q(t)+ \frac{1}{R}(U_0-\frac{Q(t)}{C}) dt \]&#10;&#10;&#10;\end{document}"/>
  <p:tag name="IGUANATEXSIZE" val="3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Q(t+dt)-Q(t)}{dt}= \frac{1}{R}(U_0-\frac{Q(t)}{C}) \]&#10;&#10;&#10;\end{document}"/>
  <p:tag name="IGUANATEXSIZE" val="3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dQ}{dt}= \frac{1}{R}(U_0-\frac{Q(t)}{C}) \]&#10;&#10;&#10;\end{document}"/>
  <p:tag name="IGUANATEXSIZE" val="3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I = \frac{1}{R}(U_0-U)\]&#10;&#10;&#10;\end{document}"/>
  <p:tag name="IGUANATEXSIZE" val="3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I = \frac{1}{R}(U_0-\frac{Q}{C})\]&#10;&#10;&#10;\end{document}"/>
  <p:tag name="IGUANATEXSIZE" val="3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U=\frac{Q}{C}\]&#10;&#10;&#10;\end{document}"/>
  <p:tag name="IGUANATEXSIZE" val="3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I = \frac{dQ}{dt}\]&#10;&#10;&#10;\end{document}"/>
  <p:tag name="IGUANATEXSIZE" val="3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dQ}{dt} = \frac{1}{R}(U_0-\frac{Q}{C})\]&#10;&#10;&#10;\end{document}"/>
  <p:tag name="IGUANATEXSIZE" val="3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RI= U_0 - U$&#10;&#10;&#10;\end{document}"/>
  <p:tag name="IGUANATEXSIZE" val="3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dQ}{dt}= \frac{1}{R}(U_0-\frac{Q(t)}{C}) \]&#10;&#10;&#10;\end{document}"/>
  <p:tag name="IGUANATEXSIZE" val="3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an\alpha = \frac{1}{R}(U_0-\frac{Q(t)}{C})\]&#10;&#10;&#10;\end{document}"/>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dQ}{dt}= \frac{1}{R}(U_0-\frac{Q(t)}{C}) \]&#10;&#10;&#10;\end{document}"/>
  <p:tag name="IGUANATEXSIZE" val="3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an\alpha = \frac{1}{R}(U_0-\frac{Q(t)}{C})\]&#10;&#10;&#10;\end{document}"/>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an\alpha = \frac{1}{R}(U_0-\frac{Q(t)}{C})\]&#10;&#10;&#10;\end{document}"/>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an\alpha = \frac{1}{R}(U_0-\frac{Q(t)}{C})\]&#10;&#10;&#10;\end{document}"/>
  <p:tag name="IGUANATEXSIZE" val="2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Q(t+dt) = Q(t)+ \frac{1}{R}(U_0-\frac{Q(t)}{C}) dt \]&#10;&#10;&#10;\end{document}"/>
  <p:tag name="IGUANATEXSIZE" val="3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Q=dt \tan\alpha \]&#10;&#10;&#10;\end{document}"/>
  <p:tag name="IGUANATEXSIZE" val="3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Q(t+dt) = Q(t)+ \frac{1}{R}(U_0-\frac{Q(t)}{C}) dt \]&#10;&#10;&#10;\end{document}"/>
  <p:tag name="IGUANATEXSIZE" val="3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Q=dt \tan\alpha \]&#10;&#10;&#10;\end{document}"/>
  <p:tag name="IGUANATEXSIZE" val="3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Q = I dt$&#10;&#10;&#10;\end{document}"/>
  <p:tag name="IGUANATEXSIZE" val="30"/>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Q(t+dt) = Q(t)+ \frac{1}{R}(U_0-\frac{Q(t)}{C}) dt \]&#10;&#10;&#10;\end{document}"/>
  <p:tag name="IGUANATEXSIZE" val="3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Q(t+dt) = Q(t)+ \frac{1}{R}(U_0-\frac{Q(t)}{C}) dt \]&#10;&#10;&#10;\end{document}"/>
  <p:tag name="IGUANATEXSIZE" val="30"/>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dQ}{dt} = \frac{1}{R}(U_0-\frac{Q}{C})\]&#10;&#10;&#10;\end{document}"/>
  <p:tag name="IGUANATEXSIZE" val="18"/>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Q(t_1)-Q(t_0)}{dt} = \frac{1}{R}(U_0-\frac{Q(t_0)}{C})\]&#10;&#10;&#10;\end{document}"/>
  <p:tag name="IGUANATEXSIZE" val="18"/>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Q(t_2)-Q(t_1)}{dt} = \frac{1}{R}(U_0-\frac{Q(t_1)}{C})\]&#10;&#10;&#10;\end{document}"/>
  <p:tag name="IGUANATEXSIZE" val="18"/>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Q(t_3)-Q(t_2)}{dt} = \frac{1}{R}(U_0-\frac{Q(t_2)}{C})\]&#10;&#10;&#10;\end{document}"/>
  <p:tag name="IGUANATEXSIZE" val="18"/>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Q(t_4)-Q(t_3)}{dt} = \frac{1}{R}(U_0-\frac{Q(t_3)}{C})\]&#10;&#10;&#10;\end{document}"/>
  <p:tag name="IGUANATEXSIZE" val="18"/>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dQ}{dt}= \frac{1}{R}(U_0-\frac{Q(t)}{C}) \]&#10;&#10;&#10;\end{document}"/>
  <p:tag name="IGUANATEXSIZE" val="30"/>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dQ}{dt}= \frac{1}{R}(U_0-\frac{Q(t)}{C}) \]&#10;&#10;&#10;\end{document}"/>
  <p:tag name="IGUANATEXSIZE" val="20"/>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Q(t+dt) = Q(t)+ \frac{1}{R}(U_0-\frac{Q(t)}{C}) dt \]&#10;&#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Q = \frac{1}{R}(U_0-U) dt\]&#10;&#10;&#10;\end{document}"/>
  <p:tag name="IGUANATEXSIZE" val="30"/>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Q(t)= U_0C\left(1-\exp(-\frac{t}{RC})\right)&#10;\]&#10;\end{document}"/>
  <p:tag name="IGUANATEXSIZE" val="20"/>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rightarrow{r}=\{x,y,z\}$&#10;&#10;&#10;&#10;\end{document}"/>
  <p:tag name="IGUANATEXSIZE" val="20"/>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rightarrow{v}=\{v_x,v_y,v_z\}$&#10;&#10;&#10;&#10;\end{document}"/>
  <p:tag name="IGUANATEXSIZE" val="20"/>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x, y, z,v_x,v_y,v_z\}$&#10;&#10;&#10;&#10;\end{document}"/>
  <p:tag name="IGUANATEXSIZE" val="20"/>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x,y,z\}$&#10;&#10;&#10;&#10;\end{document}"/>
  <p:tag name="IGUANATEXSIZE" val="20"/>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rightarrow{v}=\{v_x,v_y,v_z\}$&#10;&#10;&#10;&#10;\end{document}"/>
  <p:tag name="IGUANATEXSIZE" val="20"/>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x, y, z,v_x,v_y,v_z\}$&#10;&#10;&#10;&#10;\end{document}"/>
  <p:tag name="IGUANATEXSIZE" val="28"/>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v =\lim_{\Delta t\rightarrow 0} \frac{\Delta x}{\Delta t}=x^\prime(t)\]&#10;&#10;&#10;&#10;\end{document}"/>
  <p:tag name="IGUANATEXSIZE" val="20"/>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v$&#10;\end{document}"/>
  <p:tag name="IGUANATEXSIZE" val="20"/>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t)\]&#10;&#10;&#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Q = \frac{1}{R}(U_0-U) dt\]&#10;&#10;&#10;\end{document}"/>
  <p:tag name="IGUANATEXSIZE" val="30"/>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rightarrow{a}= \frac{\overrightarrow{F}}{m}$&#10;&#10;&#10;&#10;\end{document}"/>
  <p:tag name="IGUANATEXSIZE" val="20"/>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rightarrow{v}= \mathrm{const}$&#10;&#10;&#10;\end{document}"/>
  <p:tag name="IGUANATEXSIZE" val="20"/>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_x, v_y, v_z)= \mathrm{const}$&#10;&#10;&#10;\end{document}"/>
  <p:tag name="IGUANATEXSIZE" val="20"/>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x_0+v_xt$&#10;\end{document}"/>
  <p:tag name="IGUANATEXSIZE" val="20"/>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rightarrow{v}= \mathrm{const}$&#10;&#10;&#10;\end{document}"/>
  <p:tag name="IGUANATEXSIZE" val="20"/>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_x, v_y, v_z)= \mathrm{const}$&#10;&#10;&#10;\end{document}"/>
  <p:tag name="IGUANATEXSIZE" val="20"/>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_x(t), v_y(t), v_z(t))= \mathrm{const}$&#10;&#10;&#10;\end{document}"/>
  <p:tag name="IGUANATEXSIZE" val="20"/>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v_x}{dt}, \frac{dv_y}{dt},\frac{dv_z}{dt})= 0$&#10;&#10;&#10;\end{document}"/>
  <p:tag name="IGUANATEXSIZE" val="20"/>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rightarrow{a}=\frac{d\overrightarrow{v}}{dt}=0$&#10;&#10;&#10;\end{document}"/>
  <p:tag name="IGUANATEXSIZE" val="20"/>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rightarrow{a}=(a_x, a_y, a_z)=(\frac{dv_x}{dt}, \frac{dv_y}{dt},\frac{dv_z}{dt})$&#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Q = \frac{1}{R}(U_0-\frac{Q}{C}) dt\]&#10;&#10;&#10;\end{document}"/>
  <p:tag name="IGUANATEXSIZE" val="30"/>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_x(x)=\frac{1}{4\pi\varepsilon_0}\frac{Qq}{x^2}=-\frac{1}{4\pi\varepsilon_0}\frac{|Q||q|}{x^2}$\end{document}"/>
  <p:tag name="IGUANATEXSIZE" val="20"/>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0), v_x(0)$&#10;&#10;&#10;\end{document}"/>
  <p:tag name="IGUANATEXSIZE" val="20"/>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x(0))$&#10;&#10;&#10;\end{document}"/>
  <p:tag name="IGUANATEXSIZE" val="20"/>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x(0) = \frac{F(x(0))}{m}\]&#10;&#10;&#10;\end{document}"/>
  <p:tag name="IGUANATEXSIZE" val="20"/>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t$&#10;&#10;&#10;\end{document}"/>
  <p:tag name="IGUANATEXSIZE" val="20"/>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dt) = x(0)+v_x(0) dt\]&#10;&#10;&#10;\end{document}"/>
  <p:tag name="IGUANATEXSIZE" val="20"/>
</p:tagLst>
</file>

<file path=ppt/tags/tag8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t$&#10;&#10;&#10;\end{document}"/>
  <p:tag name="IGUANATEXSIZE" val="20"/>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_x(dt) = v_x(0)+a_x(0) dt\]&#10;&#10;&#10;\end{document}"/>
  <p:tag name="IGUANATEXSIZE" val="20"/>
</p:tagLst>
</file>

<file path=ppt/tags/tag8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2dt$&#10;&#10;&#10;\end{document}"/>
  <p:tag name="IGUANATEXSIZE" val="20"/>
</p:tagLst>
</file>

<file path=ppt/tags/tag8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2dt) = x(dt)+v_x(dt)dt\]&#10;&#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U=\frac{Q}{C}\]&#10;&#10;&#10;\end{document}"/>
  <p:tag name="IGUANATEXSIZE" val="30"/>
</p:tagLst>
</file>

<file path=ppt/tags/tag9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x(dt) = \frac{F(x(dt))}{m}\]&#10;&#10;&#10;\end{document}"/>
  <p:tag name="IGUANATEXSIZE" val="20"/>
</p:tagLst>
</file>

<file path=ppt/tags/tag9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t$&#10;&#10;&#10;\end{document}"/>
  <p:tag name="IGUANATEXSIZE" val="20"/>
</p:tagLst>
</file>

<file path=ppt/tags/tag9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_x(2dt) = v_x(dt)+a_x(dt) dt\]&#10;&#10;&#10;\end{document}"/>
  <p:tag name="IGUANATEXSIZE" val="20"/>
</p:tagLst>
</file>

<file path=ppt/tags/tag9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dt) = x(0)+v_x(0)dt\]&#10;&#10;&#10;\end{document}"/>
  <p:tag name="IGUANATEXSIZE" val="20"/>
</p:tagLst>
</file>

<file path=ppt/tags/tag9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x(0) = \frac{F(x(0))}{m}\]&#10;&#10;&#10;\end{document}"/>
  <p:tag name="IGUANATEXSIZE" val="20"/>
</p:tagLst>
</file>

<file path=ppt/tags/tag9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_x(dt) = v_x(0)+a_x(0) dt\]&#10;&#10;&#10;\end{document}"/>
  <p:tag name="IGUANATEXSIZE" val="20"/>
</p:tagLst>
</file>

<file path=ppt/tags/tag9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x(dt) = \frac{F(x(dt))}{m}\]&#10;&#10;&#10;\end{document}"/>
  <p:tag name="IGUANATEXSIZE" val="20"/>
</p:tagLst>
</file>

<file path=ppt/tags/tag9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2dt) = x(dt)+v_x(dt)dt\]&#10;&#10;&#10;\end{document}"/>
  <p:tag name="IGUANATEXSIZE" val="20"/>
</p:tagLst>
</file>

<file path=ppt/tags/tag9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_x(2dt) = v_x(dt)+a_x(dt) dt\]&#10;&#10;&#10;\end{document}"/>
  <p:tag name="IGUANATEXSIZE" val="20"/>
</p:tagLst>
</file>

<file path=ppt/tags/tag9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x(2dt) = \frac{F(x(2dt))}{m}\]&#10;&#10;&#10;\end{document}"/>
  <p:tag name="IGUANATEXSIZE" val="20"/>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MyblankCalibri</Template>
  <TotalTime>413</TotalTime>
  <Words>3118</Words>
  <Application>Microsoft Office PowerPoint</Application>
  <PresentationFormat>On-screen Show (4:3)</PresentationFormat>
  <Paragraphs>388</Paragraphs>
  <Slides>73</Slides>
  <Notes>8</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73</vt:i4>
      </vt:variant>
    </vt:vector>
  </HeadingPairs>
  <TitlesOfParts>
    <vt:vector size="80" baseType="lpstr">
      <vt:lpstr>Arial</vt:lpstr>
      <vt:lpstr>Calibri</vt:lpstr>
      <vt:lpstr>Calibri Light</vt:lpstr>
      <vt:lpstr>Cambria Math</vt:lpstr>
      <vt:lpstr>Lucida Console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Černý Vladimír</dc:creator>
  <cp:lastModifiedBy>Vladimir Cerny</cp:lastModifiedBy>
  <cp:revision>38</cp:revision>
  <dcterms:created xsi:type="dcterms:W3CDTF">2018-09-27T07:28:14Z</dcterms:created>
  <dcterms:modified xsi:type="dcterms:W3CDTF">2019-10-11T05:00:35Z</dcterms:modified>
</cp:coreProperties>
</file>