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comments/comment1.xml" ContentType="application/vnd.openxmlformats-officedocument.presentationml.comment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658" r:id="rId2"/>
    <p:sldId id="659" r:id="rId3"/>
    <p:sldId id="660" r:id="rId4"/>
    <p:sldId id="665" r:id="rId5"/>
    <p:sldId id="666" r:id="rId6"/>
    <p:sldId id="667" r:id="rId7"/>
    <p:sldId id="668" r:id="rId8"/>
    <p:sldId id="669" r:id="rId9"/>
    <p:sldId id="670" r:id="rId10"/>
    <p:sldId id="671" r:id="rId11"/>
    <p:sldId id="672" r:id="rId12"/>
    <p:sldId id="673" r:id="rId13"/>
    <p:sldId id="684" r:id="rId14"/>
    <p:sldId id="677" r:id="rId15"/>
    <p:sldId id="686" r:id="rId16"/>
    <p:sldId id="687" r:id="rId17"/>
    <p:sldId id="688" r:id="rId18"/>
    <p:sldId id="689" r:id="rId19"/>
    <p:sldId id="690" r:id="rId20"/>
    <p:sldId id="691" r:id="rId21"/>
    <p:sldId id="692" r:id="rId22"/>
    <p:sldId id="693" r:id="rId23"/>
    <p:sldId id="694" r:id="rId24"/>
    <p:sldId id="711" r:id="rId25"/>
    <p:sldId id="712" r:id="rId26"/>
    <p:sldId id="713" r:id="rId27"/>
    <p:sldId id="714" r:id="rId28"/>
    <p:sldId id="661" r:id="rId29"/>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ladimir Cerny" initials="VC" lastIdx="1" clrIdx="0">
    <p:extLst>
      <p:ext uri="{19B8F6BF-5375-455C-9EA6-DF929625EA0E}">
        <p15:presenceInfo xmlns:p15="http://schemas.microsoft.com/office/powerpoint/2012/main" userId="b96582b7b3876bf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5" autoAdjust="0"/>
    <p:restoredTop sz="94660"/>
  </p:normalViewPr>
  <p:slideViewPr>
    <p:cSldViewPr snapToGrid="0">
      <p:cViewPr varScale="1">
        <p:scale>
          <a:sx n="66" d="100"/>
          <a:sy n="66" d="100"/>
        </p:scale>
        <p:origin x="1002" y="7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0-17T12:33:55.065"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09E590-0BEA-425F-B3A6-3E0CDCFB4019}" type="datetimeFigureOut">
              <a:rPr lang="sk-SK" smtClean="0"/>
              <a:t>17. 10. 2019</a:t>
            </a:fld>
            <a:endParaRPr lang="sk-SK"/>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E7CF09-CDAF-4DCA-8BFD-A1CD64FB1C6B}" type="slidenum">
              <a:rPr lang="sk-SK" smtClean="0"/>
              <a:t>‹#›</a:t>
            </a:fld>
            <a:endParaRPr lang="sk-SK"/>
          </a:p>
        </p:txBody>
      </p:sp>
    </p:spTree>
    <p:extLst>
      <p:ext uri="{BB962C8B-B14F-4D97-AF65-F5344CB8AC3E}">
        <p14:creationId xmlns:p14="http://schemas.microsoft.com/office/powerpoint/2010/main" val="2747547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082C07-6158-428D-93F5-AEEA6EF6B720}" type="slidenum">
              <a:rPr lang="en-US" smtClean="0"/>
              <a:t>2</a:t>
            </a:fld>
            <a:endParaRPr lang="en-US"/>
          </a:p>
        </p:txBody>
      </p:sp>
    </p:spTree>
    <p:extLst>
      <p:ext uri="{BB962C8B-B14F-4D97-AF65-F5344CB8AC3E}">
        <p14:creationId xmlns:p14="http://schemas.microsoft.com/office/powerpoint/2010/main" val="1602552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19F437-1902-4D02-94C8-F52641D1C7B0}" type="datetimeFigureOut">
              <a:rPr lang="sk-SK" smtClean="0"/>
              <a:t>17. 10. 2019</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3673428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19F437-1902-4D02-94C8-F52641D1C7B0}" type="datetimeFigureOut">
              <a:rPr lang="sk-SK" smtClean="0"/>
              <a:t>17. 10. 2019</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3334578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19F437-1902-4D02-94C8-F52641D1C7B0}" type="datetimeFigureOut">
              <a:rPr lang="sk-SK" smtClean="0"/>
              <a:t>17. 10. 2019</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1499278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19F437-1902-4D02-94C8-F52641D1C7B0}" type="datetimeFigureOut">
              <a:rPr lang="sk-SK" smtClean="0"/>
              <a:t>17. 10. 2019</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4132983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19F437-1902-4D02-94C8-F52641D1C7B0}" type="datetimeFigureOut">
              <a:rPr lang="sk-SK" smtClean="0"/>
              <a:t>17. 10. 2019</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2632028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19F437-1902-4D02-94C8-F52641D1C7B0}" type="datetimeFigureOut">
              <a:rPr lang="sk-SK" smtClean="0"/>
              <a:t>17. 10. 2019</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2954571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19F437-1902-4D02-94C8-F52641D1C7B0}" type="datetimeFigureOut">
              <a:rPr lang="sk-SK" smtClean="0"/>
              <a:t>17. 10. 2019</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980536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19F437-1902-4D02-94C8-F52641D1C7B0}" type="datetimeFigureOut">
              <a:rPr lang="sk-SK" smtClean="0"/>
              <a:t>17. 10. 2019</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2308089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19F437-1902-4D02-94C8-F52641D1C7B0}" type="datetimeFigureOut">
              <a:rPr lang="sk-SK" smtClean="0"/>
              <a:t>17. 10. 2019</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4047386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19F437-1902-4D02-94C8-F52641D1C7B0}" type="datetimeFigureOut">
              <a:rPr lang="sk-SK" smtClean="0"/>
              <a:t>17. 10. 2019</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2786722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19F437-1902-4D02-94C8-F52641D1C7B0}" type="datetimeFigureOut">
              <a:rPr lang="sk-SK" smtClean="0"/>
              <a:t>17. 10. 2019</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2665108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19F437-1902-4D02-94C8-F52641D1C7B0}" type="datetimeFigureOut">
              <a:rPr lang="sk-SK" smtClean="0"/>
              <a:t>17. 10. 2019</a:t>
            </a:fld>
            <a:endParaRPr lang="sk-S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CE0CA2-1A48-4B23-8A77-1A9F640E54E6}" type="slidenum">
              <a:rPr lang="sk-SK" smtClean="0"/>
              <a:t>‹#›</a:t>
            </a:fld>
            <a:endParaRPr lang="sk-SK"/>
          </a:p>
        </p:txBody>
      </p:sp>
    </p:spTree>
    <p:extLst>
      <p:ext uri="{BB962C8B-B14F-4D97-AF65-F5344CB8AC3E}">
        <p14:creationId xmlns:p14="http://schemas.microsoft.com/office/powerpoint/2010/main" val="4146169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png"/><Relationship Id="rId3" Type="http://schemas.openxmlformats.org/officeDocument/2006/relationships/tags" Target="../tags/tag3.xml"/><Relationship Id="rId12"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2.png"/><Relationship Id="rId5" Type="http://schemas.openxmlformats.org/officeDocument/2006/relationships/tags" Target="../tags/tag5.xml"/><Relationship Id="rId10" Type="http://schemas.openxmlformats.org/officeDocument/2006/relationships/image" Target="../media/image1.png"/><Relationship Id="rId4" Type="http://schemas.openxmlformats.org/officeDocument/2006/relationships/tags" Target="../tags/tag4.xml"/><Relationship Id="rId9" Type="http://schemas.openxmlformats.org/officeDocument/2006/relationships/image" Target="../media/image280.png"/><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image" Target="../media/image28.png"/><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image" Target="../media/image32.png"/><Relationship Id="rId17" Type="http://schemas.openxmlformats.org/officeDocument/2006/relationships/image" Target="../media/image34.png"/><Relationship Id="rId2" Type="http://schemas.openxmlformats.org/officeDocument/2006/relationships/tags" Target="../tags/tag39.xml"/><Relationship Id="rId16" Type="http://schemas.openxmlformats.org/officeDocument/2006/relationships/image" Target="../media/image33.png"/><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image" Target="../media/image31.png"/><Relationship Id="rId5" Type="http://schemas.openxmlformats.org/officeDocument/2006/relationships/tags" Target="../tags/tag42.xml"/><Relationship Id="rId15" Type="http://schemas.openxmlformats.org/officeDocument/2006/relationships/image" Target="../media/image10.png"/><Relationship Id="rId10" Type="http://schemas.openxmlformats.org/officeDocument/2006/relationships/image" Target="../media/image30.png"/><Relationship Id="rId4" Type="http://schemas.openxmlformats.org/officeDocument/2006/relationships/tags" Target="../tags/tag41.xml"/><Relationship Id="rId9" Type="http://schemas.openxmlformats.org/officeDocument/2006/relationships/slideLayout" Target="../slideLayouts/slideLayout7.xml"/><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image" Target="../media/image740.png"/><Relationship Id="rId17" Type="http://schemas.openxmlformats.org/officeDocument/2006/relationships/image" Target="../media/image39.png"/><Relationship Id="rId2" Type="http://schemas.openxmlformats.org/officeDocument/2006/relationships/tags" Target="../tags/tag47.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15" Type="http://schemas.openxmlformats.org/officeDocument/2006/relationships/image" Target="../media/image37.png"/><Relationship Id="rId19" Type="http://schemas.openxmlformats.org/officeDocument/2006/relationships/image" Target="../media/image41.png"/><Relationship Id="rId4" Type="http://schemas.openxmlformats.org/officeDocument/2006/relationships/tags" Target="../tags/tag49.xml"/><Relationship Id="rId9" Type="http://schemas.openxmlformats.org/officeDocument/2006/relationships/slideLayout" Target="../slideLayouts/slideLayout7.xml"/><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gif"/></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56.xml"/><Relationship Id="rId7" Type="http://schemas.openxmlformats.org/officeDocument/2006/relationships/image" Target="../media/image48.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7.xml"/><Relationship Id="rId7" Type="http://schemas.openxmlformats.org/officeDocument/2006/relationships/image" Target="../media/image50.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14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54.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image" Target="../media/image57.png"/><Relationship Id="rId18" Type="http://schemas.openxmlformats.org/officeDocument/2006/relationships/image" Target="../media/image61.png"/><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image" Target="../media/image56.png"/><Relationship Id="rId17" Type="http://schemas.openxmlformats.org/officeDocument/2006/relationships/image" Target="../media/image60.png"/><Relationship Id="rId2" Type="http://schemas.openxmlformats.org/officeDocument/2006/relationships/tags" Target="../tags/tag63.xml"/><Relationship Id="rId16" Type="http://schemas.openxmlformats.org/officeDocument/2006/relationships/image" Target="../media/image59.png"/><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image" Target="../media/image55.png"/><Relationship Id="rId5" Type="http://schemas.openxmlformats.org/officeDocument/2006/relationships/tags" Target="../tags/tag66.xml"/><Relationship Id="rId15" Type="http://schemas.openxmlformats.org/officeDocument/2006/relationships/image" Target="../media/image54.png"/><Relationship Id="rId10" Type="http://schemas.openxmlformats.org/officeDocument/2006/relationships/slideLayout" Target="../slideLayouts/slideLayout7.xml"/><Relationship Id="rId19" Type="http://schemas.openxmlformats.org/officeDocument/2006/relationships/image" Target="../media/image62.png"/><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image" Target="../media/image63.png"/><Relationship Id="rId18" Type="http://schemas.openxmlformats.org/officeDocument/2006/relationships/image" Target="../media/image59.png"/><Relationship Id="rId3" Type="http://schemas.openxmlformats.org/officeDocument/2006/relationships/tags" Target="../tags/tag73.xml"/><Relationship Id="rId21" Type="http://schemas.openxmlformats.org/officeDocument/2006/relationships/image" Target="../media/image66.png"/><Relationship Id="rId7" Type="http://schemas.openxmlformats.org/officeDocument/2006/relationships/tags" Target="../tags/tag77.xml"/><Relationship Id="rId12" Type="http://schemas.openxmlformats.org/officeDocument/2006/relationships/slideLayout" Target="../slideLayouts/slideLayout7.xml"/><Relationship Id="rId17" Type="http://schemas.openxmlformats.org/officeDocument/2006/relationships/image" Target="../media/image64.png"/><Relationship Id="rId2" Type="http://schemas.openxmlformats.org/officeDocument/2006/relationships/tags" Target="../tags/tag72.xml"/><Relationship Id="rId16" Type="http://schemas.openxmlformats.org/officeDocument/2006/relationships/image" Target="../media/image58.png"/><Relationship Id="rId20" Type="http://schemas.openxmlformats.org/officeDocument/2006/relationships/image" Target="../media/image65.png"/><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tags" Target="../tags/tag81.xml"/><Relationship Id="rId5" Type="http://schemas.openxmlformats.org/officeDocument/2006/relationships/tags" Target="../tags/tag75.xml"/><Relationship Id="rId15" Type="http://schemas.openxmlformats.org/officeDocument/2006/relationships/image" Target="../media/image57.png"/><Relationship Id="rId23" Type="http://schemas.openxmlformats.org/officeDocument/2006/relationships/image" Target="../media/image68.png"/><Relationship Id="rId10" Type="http://schemas.openxmlformats.org/officeDocument/2006/relationships/tags" Target="../tags/tag80.xml"/><Relationship Id="rId19" Type="http://schemas.openxmlformats.org/officeDocument/2006/relationships/image" Target="../media/image60.png"/><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image" Target="../media/image56.png"/><Relationship Id="rId22"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tags" Target="../tags/tag84.xml"/><Relationship Id="rId7" Type="http://schemas.openxmlformats.org/officeDocument/2006/relationships/slideLayout" Target="../slideLayouts/slideLayout7.xml"/><Relationship Id="rId12" Type="http://schemas.openxmlformats.org/officeDocument/2006/relationships/image" Target="../media/image73.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audio" Target="../media/media1.m4a"/><Relationship Id="rId11" Type="http://schemas.openxmlformats.org/officeDocument/2006/relationships/image" Target="../media/image72.png"/><Relationship Id="rId5" Type="http://schemas.microsoft.com/office/2007/relationships/media" Target="../media/media1.m4a"/><Relationship Id="rId10" Type="http://schemas.openxmlformats.org/officeDocument/2006/relationships/image" Target="../media/image71.png"/><Relationship Id="rId4" Type="http://schemas.openxmlformats.org/officeDocument/2006/relationships/tags" Target="../tags/tag85.xml"/><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3.png"/><Relationship Id="rId3" Type="http://schemas.openxmlformats.org/officeDocument/2006/relationships/tags" Target="../tags/tag8.xml"/><Relationship Id="rId7" Type="http://schemas.openxmlformats.org/officeDocument/2006/relationships/slideLayout" Target="../slideLayouts/slideLayout7.xml"/><Relationship Id="rId12" Type="http://schemas.openxmlformats.org/officeDocument/2006/relationships/image" Target="../media/image4.png"/><Relationship Id="rId17" Type="http://schemas.openxmlformats.org/officeDocument/2006/relationships/comments" Target="../comments/comment1.xml"/><Relationship Id="rId2" Type="http://schemas.openxmlformats.org/officeDocument/2006/relationships/tags" Target="../tags/tag7.xml"/><Relationship Id="rId16" Type="http://schemas.openxmlformats.org/officeDocument/2006/relationships/image" Target="../media/image8.pn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340.png"/><Relationship Id="rId5" Type="http://schemas.openxmlformats.org/officeDocument/2006/relationships/tags" Target="../tags/tag10.xml"/><Relationship Id="rId15" Type="http://schemas.openxmlformats.org/officeDocument/2006/relationships/image" Target="../media/image7.png"/><Relationship Id="rId4" Type="http://schemas.openxmlformats.org/officeDocument/2006/relationships/tags" Target="../tags/tag9.xml"/><Relationship Id="rId1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78.png"/><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image" Target="../media/image77.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image" Target="../media/image76.png"/><Relationship Id="rId5" Type="http://schemas.openxmlformats.org/officeDocument/2006/relationships/tags" Target="../tags/tag90.xml"/><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tags" Target="../tags/tag89.xml"/><Relationship Id="rId9" Type="http://schemas.openxmlformats.org/officeDocument/2006/relationships/image" Target="../media/image74.png"/><Relationship Id="rId14"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tags" Target="../tags/tag95.xml"/><Relationship Id="rId7" Type="http://schemas.openxmlformats.org/officeDocument/2006/relationships/slideLayout" Target="../slideLayouts/slideLayout7.xml"/><Relationship Id="rId12" Type="http://schemas.openxmlformats.org/officeDocument/2006/relationships/image" Target="../media/image84.pn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image" Target="../media/image83.png"/><Relationship Id="rId5" Type="http://schemas.openxmlformats.org/officeDocument/2006/relationships/tags" Target="../tags/tag97.xml"/><Relationship Id="rId10" Type="http://schemas.openxmlformats.org/officeDocument/2006/relationships/image" Target="../media/image82.png"/><Relationship Id="rId4" Type="http://schemas.openxmlformats.org/officeDocument/2006/relationships/tags" Target="../tags/tag96.xml"/><Relationship Id="rId9" Type="http://schemas.openxmlformats.org/officeDocument/2006/relationships/image" Target="../media/image81.png"/><Relationship Id="rId14" Type="http://schemas.openxmlformats.org/officeDocument/2006/relationships/image" Target="../media/image86.png"/></Relationships>
</file>

<file path=ppt/slides/_rels/slide22.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image" Target="../media/image81.png"/><Relationship Id="rId18" Type="http://schemas.openxmlformats.org/officeDocument/2006/relationships/image" Target="../media/image91.png"/><Relationship Id="rId3" Type="http://schemas.openxmlformats.org/officeDocument/2006/relationships/tags" Target="../tags/tag101.xml"/><Relationship Id="rId21" Type="http://schemas.openxmlformats.org/officeDocument/2006/relationships/image" Target="../media/image94.png"/><Relationship Id="rId7" Type="http://schemas.openxmlformats.org/officeDocument/2006/relationships/tags" Target="../tags/tag105.xml"/><Relationship Id="rId12" Type="http://schemas.openxmlformats.org/officeDocument/2006/relationships/slideLayout" Target="../slideLayouts/slideLayout7.xml"/><Relationship Id="rId17" Type="http://schemas.openxmlformats.org/officeDocument/2006/relationships/image" Target="../media/image90.png"/><Relationship Id="rId2" Type="http://schemas.openxmlformats.org/officeDocument/2006/relationships/tags" Target="../tags/tag100.xml"/><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tags" Target="../tags/tag109.xml"/><Relationship Id="rId24" Type="http://schemas.openxmlformats.org/officeDocument/2006/relationships/image" Target="../media/image97.png"/><Relationship Id="rId5" Type="http://schemas.openxmlformats.org/officeDocument/2006/relationships/tags" Target="../tags/tag103.xml"/><Relationship Id="rId15" Type="http://schemas.openxmlformats.org/officeDocument/2006/relationships/image" Target="../media/image88.png"/><Relationship Id="rId23" Type="http://schemas.openxmlformats.org/officeDocument/2006/relationships/image" Target="../media/image96.png"/><Relationship Id="rId10" Type="http://schemas.openxmlformats.org/officeDocument/2006/relationships/tags" Target="../tags/tag108.xml"/><Relationship Id="rId19" Type="http://schemas.openxmlformats.org/officeDocument/2006/relationships/image" Target="../media/image92.png"/><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image" Target="../media/image87.png"/><Relationship Id="rId22" Type="http://schemas.openxmlformats.org/officeDocument/2006/relationships/image" Target="../media/image95.png"/></Relationships>
</file>

<file path=ppt/slides/_rels/slide2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tags" Target="../tags/tag112.xml"/><Relationship Id="rId7" Type="http://schemas.openxmlformats.org/officeDocument/2006/relationships/image" Target="../media/image98.pn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Layout" Target="../slideLayouts/slideLayout7.xml"/><Relationship Id="rId11" Type="http://schemas.openxmlformats.org/officeDocument/2006/relationships/image" Target="../media/image96.png"/><Relationship Id="rId5" Type="http://schemas.openxmlformats.org/officeDocument/2006/relationships/tags" Target="../tags/tag114.xml"/><Relationship Id="rId10" Type="http://schemas.openxmlformats.org/officeDocument/2006/relationships/image" Target="../media/image97.png"/><Relationship Id="rId4" Type="http://schemas.openxmlformats.org/officeDocument/2006/relationships/tags" Target="../tags/tag113.xml"/><Relationship Id="rId9" Type="http://schemas.openxmlformats.org/officeDocument/2006/relationships/image" Target="../media/image93.png"/></Relationships>
</file>

<file path=ppt/slides/_rels/slide24.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350.png"/><Relationship Id="rId3" Type="http://schemas.openxmlformats.org/officeDocument/2006/relationships/tags" Target="../tags/tag117.xml"/><Relationship Id="rId7" Type="http://schemas.openxmlformats.org/officeDocument/2006/relationships/image" Target="../media/image97.png"/><Relationship Id="rId12" Type="http://schemas.openxmlformats.org/officeDocument/2006/relationships/image" Target="../media/image1340.pn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slideLayout" Target="../slideLayouts/slideLayout7.xml"/><Relationship Id="rId5" Type="http://schemas.openxmlformats.org/officeDocument/2006/relationships/tags" Target="../tags/tag119.xml"/><Relationship Id="rId15" Type="http://schemas.openxmlformats.org/officeDocument/2006/relationships/image" Target="../media/image103.png"/><Relationship Id="rId4" Type="http://schemas.openxmlformats.org/officeDocument/2006/relationships/tags" Target="../tags/tag118.xml"/><Relationship Id="rId9" Type="http://schemas.openxmlformats.org/officeDocument/2006/relationships/image" Target="../media/image101.png"/><Relationship Id="rId14" Type="http://schemas.openxmlformats.org/officeDocument/2006/relationships/image" Target="../media/image102.png"/></Relationships>
</file>

<file path=ppt/slides/_rels/slide2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tags" Target="../tags/tag122.xml"/><Relationship Id="rId7" Type="http://schemas.openxmlformats.org/officeDocument/2006/relationships/image" Target="../media/image1380.png"/><Relationship Id="rId2" Type="http://schemas.openxmlformats.org/officeDocument/2006/relationships/tags" Target="../tags/tag121.xml"/><Relationship Id="rId1" Type="http://schemas.openxmlformats.org/officeDocument/2006/relationships/tags" Target="../tags/tag120.xml"/><Relationship Id="rId11" Type="http://schemas.openxmlformats.org/officeDocument/2006/relationships/image" Target="../media/image107.png"/><Relationship Id="rId10" Type="http://schemas.openxmlformats.org/officeDocument/2006/relationships/image" Target="../media/image106.png"/><Relationship Id="rId4" Type="http://schemas.openxmlformats.org/officeDocument/2006/relationships/slideLayout" Target="../slideLayouts/slideLayout7.xml"/><Relationship Id="rId9" Type="http://schemas.openxmlformats.org/officeDocument/2006/relationships/image" Target="../media/image105.png"/></Relationships>
</file>

<file path=ppt/slides/_rels/slide26.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2.png"/><Relationship Id="rId3" Type="http://schemas.openxmlformats.org/officeDocument/2006/relationships/tags" Target="../tags/tag125.xml"/><Relationship Id="rId7" Type="http://schemas.openxmlformats.org/officeDocument/2006/relationships/image" Target="../media/image109.png"/><Relationship Id="rId12" Type="http://schemas.openxmlformats.org/officeDocument/2006/relationships/image" Target="../media/image1470.png"/><Relationship Id="rId2" Type="http://schemas.openxmlformats.org/officeDocument/2006/relationships/tags" Target="../tags/tag124.xml"/><Relationship Id="rId16" Type="http://schemas.openxmlformats.org/officeDocument/2006/relationships/image" Target="../media/image115.png"/><Relationship Id="rId1" Type="http://schemas.openxmlformats.org/officeDocument/2006/relationships/tags" Target="../tags/tag123.xml"/><Relationship Id="rId6" Type="http://schemas.openxmlformats.org/officeDocument/2006/relationships/image" Target="../media/image108.png"/><Relationship Id="rId5" Type="http://schemas.openxmlformats.org/officeDocument/2006/relationships/slideLayout" Target="../slideLayouts/slideLayout7.xml"/><Relationship Id="rId15" Type="http://schemas.openxmlformats.org/officeDocument/2006/relationships/image" Target="../media/image114.png"/><Relationship Id="rId4" Type="http://schemas.openxmlformats.org/officeDocument/2006/relationships/tags" Target="../tags/tag126.xml"/><Relationship Id="rId9" Type="http://schemas.openxmlformats.org/officeDocument/2006/relationships/image" Target="../media/image111.png"/><Relationship Id="rId14" Type="http://schemas.openxmlformats.org/officeDocument/2006/relationships/image" Target="../media/image113.png"/></Relationships>
</file>

<file path=ppt/slides/_rels/slide2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slideLayout" Target="../slideLayouts/slideLayout7.xml"/><Relationship Id="rId7" Type="http://schemas.openxmlformats.org/officeDocument/2006/relationships/image" Target="../media/image111.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6.png"/></Relationships>
</file>

<file path=ppt/slides/_rels/slide28.xml.rels><?xml version="1.0" encoding="UTF-8" standalone="yes"?>
<Relationships xmlns="http://schemas.openxmlformats.org/package/2006/relationships"><Relationship Id="rId8" Type="http://schemas.openxmlformats.org/officeDocument/2006/relationships/tags" Target="../tags/tag136.xml"/><Relationship Id="rId13" Type="http://schemas.openxmlformats.org/officeDocument/2006/relationships/tags" Target="../tags/tag141.xml"/><Relationship Id="rId18" Type="http://schemas.openxmlformats.org/officeDocument/2006/relationships/image" Target="../media/image89.png"/><Relationship Id="rId26" Type="http://schemas.openxmlformats.org/officeDocument/2006/relationships/image" Target="../media/image124.png"/><Relationship Id="rId3" Type="http://schemas.openxmlformats.org/officeDocument/2006/relationships/tags" Target="../tags/tag131.xml"/><Relationship Id="rId21" Type="http://schemas.openxmlformats.org/officeDocument/2006/relationships/image" Target="../media/image119.png"/><Relationship Id="rId7" Type="http://schemas.openxmlformats.org/officeDocument/2006/relationships/tags" Target="../tags/tag135.xml"/><Relationship Id="rId12" Type="http://schemas.openxmlformats.org/officeDocument/2006/relationships/tags" Target="../tags/tag140.xml"/><Relationship Id="rId17" Type="http://schemas.openxmlformats.org/officeDocument/2006/relationships/image" Target="../media/image88.png"/><Relationship Id="rId25" Type="http://schemas.openxmlformats.org/officeDocument/2006/relationships/image" Target="../media/image123.png"/><Relationship Id="rId2" Type="http://schemas.openxmlformats.org/officeDocument/2006/relationships/tags" Target="../tags/tag130.xml"/><Relationship Id="rId16" Type="http://schemas.openxmlformats.org/officeDocument/2006/relationships/image" Target="../media/image87.png"/><Relationship Id="rId20" Type="http://schemas.openxmlformats.org/officeDocument/2006/relationships/image" Target="../media/image118.png"/><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tags" Target="../tags/tag139.xml"/><Relationship Id="rId24" Type="http://schemas.openxmlformats.org/officeDocument/2006/relationships/image" Target="../media/image122.png"/><Relationship Id="rId5" Type="http://schemas.openxmlformats.org/officeDocument/2006/relationships/tags" Target="../tags/tag133.xml"/><Relationship Id="rId15" Type="http://schemas.openxmlformats.org/officeDocument/2006/relationships/slideLayout" Target="../slideLayouts/slideLayout7.xml"/><Relationship Id="rId23" Type="http://schemas.openxmlformats.org/officeDocument/2006/relationships/image" Target="../media/image121.png"/><Relationship Id="rId28" Type="http://schemas.openxmlformats.org/officeDocument/2006/relationships/image" Target="../media/image126.png"/><Relationship Id="rId10" Type="http://schemas.openxmlformats.org/officeDocument/2006/relationships/tags" Target="../tags/tag138.xml"/><Relationship Id="rId19" Type="http://schemas.openxmlformats.org/officeDocument/2006/relationships/image" Target="../media/image117.png"/><Relationship Id="rId4" Type="http://schemas.openxmlformats.org/officeDocument/2006/relationships/tags" Target="../tags/tag132.xml"/><Relationship Id="rId9" Type="http://schemas.openxmlformats.org/officeDocument/2006/relationships/tags" Target="../tags/tag137.xml"/><Relationship Id="rId14" Type="http://schemas.openxmlformats.org/officeDocument/2006/relationships/tags" Target="../tags/tag142.xml"/><Relationship Id="rId22" Type="http://schemas.openxmlformats.org/officeDocument/2006/relationships/image" Target="../media/image120.png"/><Relationship Id="rId27" Type="http://schemas.openxmlformats.org/officeDocument/2006/relationships/image" Target="../media/image125.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4.xml"/><Relationship Id="rId7" Type="http://schemas.openxmlformats.org/officeDocument/2006/relationships/image" Target="../media/image350.png"/><Relationship Id="rId2" Type="http://schemas.openxmlformats.org/officeDocument/2006/relationships/tags" Target="../tags/tag13.xml"/><Relationship Id="rId1" Type="http://schemas.openxmlformats.org/officeDocument/2006/relationships/tags" Target="../tags/tag12.xml"/><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7.xml"/><Relationship Id="rId7" Type="http://schemas.openxmlformats.org/officeDocument/2006/relationships/image" Target="../media/image490.png"/><Relationship Id="rId2" Type="http://schemas.openxmlformats.org/officeDocument/2006/relationships/tags" Target="../tags/tag16.xml"/><Relationship Id="rId1" Type="http://schemas.openxmlformats.org/officeDocument/2006/relationships/tags" Target="../tags/tag15.xml"/><Relationship Id="rId10" Type="http://schemas.openxmlformats.org/officeDocument/2006/relationships/image" Target="../media/image12.png"/><Relationship Id="rId4" Type="http://schemas.openxmlformats.org/officeDocument/2006/relationships/slideLayout" Target="../slideLayouts/slideLayout7.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530.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22.xml"/><Relationship Id="rId7" Type="http://schemas.openxmlformats.org/officeDocument/2006/relationships/image" Target="../media/image14.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Layout" Target="../slideLayouts/slideLayout7.xml"/><Relationship Id="rId11" Type="http://schemas.openxmlformats.org/officeDocument/2006/relationships/image" Target="../media/image18.png"/><Relationship Id="rId5" Type="http://schemas.openxmlformats.org/officeDocument/2006/relationships/tags" Target="../tags/tag24.xml"/><Relationship Id="rId10" Type="http://schemas.openxmlformats.org/officeDocument/2006/relationships/image" Target="../media/image17.png"/><Relationship Id="rId4" Type="http://schemas.openxmlformats.org/officeDocument/2006/relationships/tags" Target="../tags/tag23.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550.png"/><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11.png"/><Relationship Id="rId10" Type="http://schemas.openxmlformats.org/officeDocument/2006/relationships/image" Target="../media/image10.png"/><Relationship Id="rId4" Type="http://schemas.openxmlformats.org/officeDocument/2006/relationships/slideLayout" Target="../slideLayouts/slideLayout7.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tags" Target="../tags/tag35.xml"/><Relationship Id="rId18" Type="http://schemas.openxmlformats.org/officeDocument/2006/relationships/image" Target="../media/image23.png"/><Relationship Id="rId3" Type="http://schemas.openxmlformats.org/officeDocument/2006/relationships/tags" Target="../tags/tag30.xml"/><Relationship Id="rId21" Type="http://schemas.openxmlformats.org/officeDocument/2006/relationships/image" Target="../media/image26.png"/><Relationship Id="rId7" Type="http://schemas.openxmlformats.org/officeDocument/2006/relationships/tags" Target="../tags/tag34.xml"/><Relationship Id="rId17" Type="http://schemas.openxmlformats.org/officeDocument/2006/relationships/image" Target="../media/image22.png"/><Relationship Id="rId2" Type="http://schemas.openxmlformats.org/officeDocument/2006/relationships/tags" Target="../tags/tag29.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slideLayout" Target="../slideLayouts/slideLayout7.xml"/><Relationship Id="rId24" Type="http://schemas.openxmlformats.org/officeDocument/2006/relationships/image" Target="../media/image29.png"/><Relationship Id="rId5" Type="http://schemas.openxmlformats.org/officeDocument/2006/relationships/tags" Target="../tags/tag32.xml"/><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tags" Target="../tags/tag37.xml"/><Relationship Id="rId19" Type="http://schemas.openxmlformats.org/officeDocument/2006/relationships/image" Target="../media/image24.png"/><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image" Target="../media/image620.png"/><Relationship Id="rId22"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6824" y="510988"/>
            <a:ext cx="7288305" cy="707886"/>
          </a:xfrm>
          <a:prstGeom prst="rect">
            <a:avLst/>
          </a:prstGeom>
          <a:noFill/>
        </p:spPr>
        <p:txBody>
          <a:bodyPr wrap="square" rtlCol="0">
            <a:spAutoFit/>
          </a:bodyPr>
          <a:lstStyle/>
          <a:p>
            <a:pPr algn="ctr"/>
            <a:r>
              <a:rPr lang="sk-SK" sz="2000" b="1" dirty="0">
                <a:latin typeface="Arial" panose="020B0604020202020204" pitchFamily="34" charset="0"/>
                <a:cs typeface="Arial" panose="020B0604020202020204" pitchFamily="34" charset="0"/>
              </a:rPr>
              <a:t>Všeobecný pohyb pri známej („zadanej“) rýchlosti ako vektorovej funkcii času</a:t>
            </a:r>
            <a:endParaRPr lang="en-US" sz="2000" b="1" dirty="0" err="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a:off x="286871" y="1425385"/>
                <a:ext cx="8184776" cy="5078313"/>
              </a:xfrm>
              <a:prstGeom prst="rect">
                <a:avLst/>
              </a:prstGeom>
              <a:noFill/>
            </p:spPr>
            <p:txBody>
              <a:bodyPr wrap="square" rtlCol="0">
                <a:spAutoFit/>
              </a:bodyPr>
              <a:lstStyle/>
              <a:p>
                <a:r>
                  <a:rPr lang="sk-SK" dirty="0">
                    <a:latin typeface="Arial" panose="020B0604020202020204" pitchFamily="34" charset="0"/>
                    <a:cs typeface="Arial" panose="020B0604020202020204" pitchFamily="34" charset="0"/>
                  </a:rPr>
                  <a:t>Predstavme si, že odniekiaľ poznáme časový priebeh vektora rýchlosti častice, teda vektorovú funkciu</a:t>
                </a: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Taká situácia nie je až taká nepravdepodobná, akou by sa mohla zdať. Napríklad kamióny majú v tachometri zariadenie zapisujúce rýchlosť (síce len veľkosť) v závislosti na čase (tachograf).</a:t>
                </a: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Chceme teraz zistiť priebeh polohy na čase, teda funkciu          ak poznáme polohu na počiatku pohybu, teda </a:t>
                </a: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Podľa predchádzajúcich úvah je zrejmé, že </a:t>
                </a:r>
                <a:r>
                  <a:rPr lang="sk-SK" b="1" dirty="0">
                    <a:latin typeface="Arial" panose="020B0604020202020204" pitchFamily="34" charset="0"/>
                    <a:cs typeface="Arial" panose="020B0604020202020204" pitchFamily="34" charset="0"/>
                  </a:rPr>
                  <a:t>i pre nekonštantnú rýchlosť </a:t>
                </a:r>
                <a:r>
                  <a:rPr lang="sk-SK" dirty="0">
                    <a:latin typeface="Arial" panose="020B0604020202020204" pitchFamily="34" charset="0"/>
                    <a:cs typeface="Arial" panose="020B0604020202020204" pitchFamily="34" charset="0"/>
                  </a:rPr>
                  <a:t>je možné považovať výsledok pohybu v časovom intervale </a:t>
                </a:r>
                <a14:m>
                  <m:oMath xmlns:m="http://schemas.openxmlformats.org/officeDocument/2006/math">
                    <m:d>
                      <m:dPr>
                        <m:ctrlPr>
                          <a:rPr lang="sk-SK" b="0" i="1" smtClean="0">
                            <a:latin typeface="Cambria Math" panose="02040503050406030204" pitchFamily="18" charset="0"/>
                            <a:cs typeface="Arial" panose="020B0604020202020204" pitchFamily="34" charset="0"/>
                          </a:rPr>
                        </m:ctrlPr>
                      </m:dPr>
                      <m:e>
                        <m:r>
                          <a:rPr lang="sk-SK" b="0" i="1" smtClean="0">
                            <a:latin typeface="Cambria Math" panose="02040503050406030204" pitchFamily="18" charset="0"/>
                            <a:cs typeface="Arial" panose="020B0604020202020204" pitchFamily="34" charset="0"/>
                          </a:rPr>
                          <m:t>𝑡</m:t>
                        </m:r>
                        <m:r>
                          <a:rPr lang="sk-SK" b="0" i="1" smtClean="0">
                            <a:latin typeface="Cambria Math" panose="02040503050406030204" pitchFamily="18" charset="0"/>
                            <a:cs typeface="Arial" panose="020B0604020202020204" pitchFamily="34" charset="0"/>
                          </a:rPr>
                          <m:t>,</m:t>
                        </m:r>
                        <m:r>
                          <a:rPr lang="sk-SK" b="0" i="1" smtClean="0">
                            <a:latin typeface="Cambria Math" panose="02040503050406030204" pitchFamily="18" charset="0"/>
                            <a:cs typeface="Arial" panose="020B0604020202020204" pitchFamily="34" charset="0"/>
                          </a:rPr>
                          <m:t>𝑡</m:t>
                        </m:r>
                        <m:r>
                          <a:rPr lang="sk-SK" b="0" i="1" smtClean="0">
                            <a:latin typeface="Cambria Math" panose="02040503050406030204" pitchFamily="18" charset="0"/>
                            <a:cs typeface="Arial" panose="020B0604020202020204" pitchFamily="34" charset="0"/>
                          </a:rPr>
                          <m:t>+</m:t>
                        </m:r>
                        <m:r>
                          <a:rPr lang="sk-SK" b="0" i="1" smtClean="0">
                            <a:latin typeface="Cambria Math" panose="02040503050406030204" pitchFamily="18" charset="0"/>
                            <a:cs typeface="Arial" panose="020B0604020202020204" pitchFamily="34" charset="0"/>
                          </a:rPr>
                          <m:t>𝑑𝑡</m:t>
                        </m:r>
                      </m:e>
                    </m:d>
                  </m:oMath>
                </a14:m>
                <a:r>
                  <a:rPr lang="sk-SK" dirty="0">
                    <a:latin typeface="Arial" panose="020B0604020202020204" pitchFamily="34" charset="0"/>
                    <a:cs typeface="Arial" panose="020B0604020202020204" pitchFamily="34" charset="0"/>
                  </a:rPr>
                  <a:t> za posunutie o </a:t>
                </a:r>
                <a:r>
                  <a:rPr lang="sk-SK" dirty="0" err="1">
                    <a:latin typeface="Arial" panose="020B0604020202020204" pitchFamily="34" charset="0"/>
                    <a:cs typeface="Arial" panose="020B0604020202020204" pitchFamily="34" charset="0"/>
                  </a:rPr>
                  <a:t>infinitezimálny</a:t>
                </a:r>
                <a:r>
                  <a:rPr lang="sk-SK" dirty="0">
                    <a:latin typeface="Arial" panose="020B0604020202020204" pitchFamily="34" charset="0"/>
                    <a:cs typeface="Arial" panose="020B0604020202020204" pitchFamily="34" charset="0"/>
                  </a:rPr>
                  <a:t> vektor posunutia</a:t>
                </a:r>
              </a:p>
              <a:p>
                <a:endParaRPr lang="sk-SK" dirty="0">
                  <a:latin typeface="Arial" panose="020B0604020202020204" pitchFamily="34" charset="0"/>
                  <a:cs typeface="Arial" panose="020B0604020202020204" pitchFamily="34" charset="0"/>
                </a:endParaRP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a celý pohyb ako vektorový súčet takých infinitezimálnych posunutí  </a:t>
                </a:r>
              </a:p>
              <a:p>
                <a:endParaRPr lang="sk-SK" dirty="0">
                  <a:latin typeface="Arial" panose="020B0604020202020204" pitchFamily="34" charset="0"/>
                  <a:cs typeface="Arial" panose="020B0604020202020204" pitchFamily="34" charset="0"/>
                </a:endParaRPr>
              </a:p>
              <a:p>
                <a:endParaRPr lang="en-US" dirty="0" err="1">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86871" y="1425385"/>
                <a:ext cx="8184776" cy="5078313"/>
              </a:xfrm>
              <a:prstGeom prst="rect">
                <a:avLst/>
              </a:prstGeom>
              <a:blipFill rotWithShape="0">
                <a:blip r:embed="rId9"/>
                <a:stretch>
                  <a:fillRect l="-596" t="-720" r="-819"/>
                </a:stretch>
              </a:blipFill>
            </p:spPr>
            <p:txBody>
              <a:bodyPr/>
              <a:lstStyle/>
              <a:p>
                <a:r>
                  <a:rPr lang="en-US">
                    <a:noFill/>
                  </a:rPr>
                  <a:t> </a:t>
                </a:r>
              </a:p>
            </p:txBody>
          </p:sp>
        </mc:Fallback>
      </mc:AlternateContent>
      <p:pic>
        <p:nvPicPr>
          <p:cNvPr id="5" name="Picture 4"/>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3813305" y="1956844"/>
            <a:ext cx="351473" cy="229743"/>
          </a:xfrm>
          <a:prstGeom prst="rect">
            <a:avLst/>
          </a:prstGeom>
        </p:spPr>
      </p:pic>
      <p:pic>
        <p:nvPicPr>
          <p:cNvPr id="7" name="Picture 6"/>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6287563" y="3409128"/>
            <a:ext cx="341186" cy="229743"/>
          </a:xfrm>
          <a:prstGeom prst="rect">
            <a:avLst/>
          </a:prstGeom>
        </p:spPr>
      </p:pic>
      <p:pic>
        <p:nvPicPr>
          <p:cNvPr id="15" name="Picture 14"/>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2378954" y="5174514"/>
            <a:ext cx="3158109" cy="229743"/>
          </a:xfrm>
          <a:prstGeom prst="rect">
            <a:avLst/>
          </a:prstGeom>
        </p:spPr>
      </p:pic>
      <p:pic>
        <p:nvPicPr>
          <p:cNvPr id="16" name="Picture 15"/>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2889939" y="6024249"/>
            <a:ext cx="2372868" cy="653225"/>
          </a:xfrm>
          <a:prstGeom prst="rect">
            <a:avLst/>
          </a:prstGeom>
        </p:spPr>
      </p:pic>
      <p:pic>
        <p:nvPicPr>
          <p:cNvPr id="18" name="Picture 17"/>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3787416" y="3689974"/>
            <a:ext cx="373761" cy="229743"/>
          </a:xfrm>
          <a:prstGeom prst="rect">
            <a:avLst/>
          </a:prstGeom>
        </p:spPr>
      </p:pic>
      <p:sp>
        <p:nvSpPr>
          <p:cNvPr id="4" name="Slide Number Placeholder 3"/>
          <p:cNvSpPr>
            <a:spLocks noGrp="1"/>
          </p:cNvSpPr>
          <p:nvPr>
            <p:ph type="sldNum" sz="quarter" idx="12"/>
          </p:nvPr>
        </p:nvSpPr>
        <p:spPr/>
        <p:txBody>
          <a:bodyPr/>
          <a:lstStyle/>
          <a:p>
            <a:fld id="{66823058-5E0E-41BC-A830-5C8D4B66250F}" type="slidenum">
              <a:rPr lang="en-US" smtClean="0"/>
              <a:t>1</a:t>
            </a:fld>
            <a:endParaRPr lang="en-US"/>
          </a:p>
        </p:txBody>
      </p:sp>
    </p:spTree>
    <p:extLst>
      <p:ext uri="{BB962C8B-B14F-4D97-AF65-F5344CB8AC3E}">
        <p14:creationId xmlns:p14="http://schemas.microsoft.com/office/powerpoint/2010/main" val="259947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6823058-5E0E-41BC-A830-5C8D4B66250F}" type="slidenum">
              <a:rPr lang="en-US" smtClean="0"/>
              <a:t>10</a:t>
            </a:fld>
            <a:endParaRPr lang="en-US"/>
          </a:p>
        </p:txBody>
      </p:sp>
      <p:sp>
        <p:nvSpPr>
          <p:cNvPr id="3" name="TextBox 2"/>
          <p:cNvSpPr txBox="1"/>
          <p:nvPr/>
        </p:nvSpPr>
        <p:spPr>
          <a:xfrm>
            <a:off x="467833" y="329610"/>
            <a:ext cx="8217638" cy="6463308"/>
          </a:xfrm>
          <a:prstGeom prst="rect">
            <a:avLst/>
          </a:prstGeom>
          <a:noFill/>
        </p:spPr>
        <p:txBody>
          <a:bodyPr wrap="square" rtlCol="0">
            <a:spAutoFit/>
          </a:bodyPr>
          <a:lstStyle/>
          <a:p>
            <a:r>
              <a:rPr lang="sk-SK" dirty="0">
                <a:latin typeface="Arial" panose="020B0604020202020204" pitchFamily="34" charset="0"/>
                <a:cs typeface="Arial" panose="020B0604020202020204" pitchFamily="34" charset="0"/>
              </a:rPr>
              <a:t>Vidno teda, že celkové posunutie</a:t>
            </a: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je možné vyjadriť ako</a:t>
            </a:r>
          </a:p>
          <a:p>
            <a:endParaRPr lang="sk-SK" dirty="0">
              <a:latin typeface="Arial" panose="020B0604020202020204" pitchFamily="34" charset="0"/>
              <a:cs typeface="Arial" panose="020B0604020202020204" pitchFamily="34" charset="0"/>
            </a:endParaRP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kde</a:t>
            </a: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Vidno teda že, výsledné posúvanie rýchlosťou             je možné rovnako dobre chápať ako dve súčasne vykonávané posúvania rýchlosťami             a           ,</a:t>
            </a:r>
          </a:p>
          <a:p>
            <a:r>
              <a:rPr lang="sk-SK" dirty="0">
                <a:latin typeface="Arial" panose="020B0604020202020204" pitchFamily="34" charset="0"/>
                <a:cs typeface="Arial" panose="020B0604020202020204" pitchFamily="34" charset="0"/>
              </a:rPr>
              <a:t>pričom výsledná rýchlosť je vektorovým súčtom „čiastkových“ rýchlostí súčasných pohybov. Všimnime si, že „rýchlosti sa sčítajú ako vektory“ (teda vlastne posúvania sa sčítajú ako vektory) pretože posunutia sa sčítajú ako vektory. To, že rýchlosť je vektor, ešte automaticky nemusí znamenať, že rýchlosti sa zmysluplne aj dajú sčítať ako vektory. Celé to predchádzajúce trápenie bolo kvôli tomu, aby sme ukázali, že rýchlosti sa dajú sčítať ako vektory.</a:t>
            </a: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K pojmu (či dojmu?) „vykonávať dva pohyby súčasne“ možno dospieť aj opačne. Predstavím si objekt konajúci nejaký pohyb rýchlosťou         , vyjadrím tento vektor ako súčet (do značnej miery ľubovoľne)</a:t>
            </a: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a vnímam (jeden) skutočný pohyb ako keby súčasne vykonávané dva. Takže vlastne </a:t>
            </a:r>
            <a:r>
              <a:rPr lang="sk-SK" b="1" dirty="0">
                <a:latin typeface="Arial" panose="020B0604020202020204" pitchFamily="34" charset="0"/>
                <a:cs typeface="Arial" panose="020B0604020202020204" pitchFamily="34" charset="0"/>
              </a:rPr>
              <a:t>rýchlosť „rozkladám na dve“</a:t>
            </a:r>
            <a:r>
              <a:rPr lang="sk-SK" dirty="0">
                <a:latin typeface="Arial" panose="020B0604020202020204" pitchFamily="34" charset="0"/>
                <a:cs typeface="Arial" panose="020B0604020202020204" pitchFamily="34" charset="0"/>
              </a:rPr>
              <a:t>.</a:t>
            </a:r>
          </a:p>
        </p:txBody>
      </p:sp>
      <p:pic>
        <p:nvPicPr>
          <p:cNvPr id="4" name="Picture 3"/>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4312981" y="391153"/>
            <a:ext cx="1009650" cy="268605"/>
          </a:xfrm>
          <a:prstGeom prst="rect">
            <a:avLst/>
          </a:prstGeom>
        </p:spPr>
      </p:pic>
      <p:pic>
        <p:nvPicPr>
          <p:cNvPr id="7" name="Picture 6"/>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2034539" y="1190879"/>
            <a:ext cx="4620578" cy="564071"/>
          </a:xfrm>
          <a:prstGeom prst="rect">
            <a:avLst/>
          </a:prstGeom>
        </p:spPr>
      </p:pic>
      <p:pic>
        <p:nvPicPr>
          <p:cNvPr id="9" name="Picture 8"/>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5364339" y="2329130"/>
            <a:ext cx="478346" cy="229743"/>
          </a:xfrm>
          <a:prstGeom prst="rect">
            <a:avLst/>
          </a:prstGeom>
        </p:spPr>
      </p:pic>
      <p:pic>
        <p:nvPicPr>
          <p:cNvPr id="10" name="Picture 9"/>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6820021" y="2569519"/>
            <a:ext cx="497205" cy="229743"/>
          </a:xfrm>
          <a:prstGeom prst="rect">
            <a:avLst/>
          </a:prstGeom>
        </p:spPr>
      </p:pic>
      <p:pic>
        <p:nvPicPr>
          <p:cNvPr id="11" name="Picture 10"/>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7799020" y="2569396"/>
            <a:ext cx="476631" cy="229743"/>
          </a:xfrm>
          <a:prstGeom prst="rect">
            <a:avLst/>
          </a:prstGeom>
        </p:spPr>
      </p:pic>
      <p:pic>
        <p:nvPicPr>
          <p:cNvPr id="13" name="Picture 12"/>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7061977" y="5352334"/>
            <a:ext cx="394335" cy="229743"/>
          </a:xfrm>
          <a:prstGeom prst="rect">
            <a:avLst/>
          </a:prstGeom>
        </p:spPr>
      </p:pic>
      <p:pic>
        <p:nvPicPr>
          <p:cNvPr id="16" name="Picture 15"/>
          <p:cNvPicPr>
            <a:picLocks noChangeAspect="1"/>
          </p:cNvPicPr>
          <p:nvPr>
            <p:custDataLst>
              <p:tags r:id="rId7"/>
            </p:custDataLst>
          </p:nvPr>
        </p:nvPicPr>
        <p:blipFill>
          <a:blip r:embed="rId16" cstate="print">
            <a:extLst>
              <a:ext uri="{28A0092B-C50C-407E-A947-70E740481C1C}">
                <a14:useLocalDpi xmlns:a14="http://schemas.microsoft.com/office/drawing/2010/main" val="0"/>
              </a:ext>
            </a:extLst>
          </a:blip>
          <a:stretch>
            <a:fillRect/>
          </a:stretch>
        </p:blipFill>
        <p:spPr>
          <a:xfrm>
            <a:off x="3234370" y="1927168"/>
            <a:ext cx="2088261" cy="229743"/>
          </a:xfrm>
          <a:prstGeom prst="rect">
            <a:avLst/>
          </a:prstGeom>
        </p:spPr>
      </p:pic>
      <p:pic>
        <p:nvPicPr>
          <p:cNvPr id="18" name="Picture 17"/>
          <p:cNvPicPr>
            <a:picLocks noChangeAspect="1"/>
          </p:cNvPicPr>
          <p:nvPr>
            <p:custDataLst>
              <p:tags r:id="rId8"/>
            </p:custDataLst>
          </p:nvPr>
        </p:nvPicPr>
        <p:blipFill>
          <a:blip r:embed="rId17" cstate="print">
            <a:extLst>
              <a:ext uri="{28A0092B-C50C-407E-A947-70E740481C1C}">
                <a14:useLocalDpi xmlns:a14="http://schemas.microsoft.com/office/drawing/2010/main" val="0"/>
              </a:ext>
            </a:extLst>
          </a:blip>
          <a:stretch>
            <a:fillRect/>
          </a:stretch>
        </p:blipFill>
        <p:spPr>
          <a:xfrm>
            <a:off x="3574526" y="5907289"/>
            <a:ext cx="2004251" cy="229743"/>
          </a:xfrm>
          <a:prstGeom prst="rect">
            <a:avLst/>
          </a:prstGeom>
        </p:spPr>
      </p:pic>
    </p:spTree>
    <p:extLst>
      <p:ext uri="{BB962C8B-B14F-4D97-AF65-F5344CB8AC3E}">
        <p14:creationId xmlns:p14="http://schemas.microsoft.com/office/powerpoint/2010/main" val="575057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6823058-5E0E-41BC-A830-5C8D4B66250F}" type="slidenum">
              <a:rPr lang="en-US" smtClean="0"/>
              <a:t>11</a:t>
            </a:fld>
            <a:endParaRPr lang="en-US"/>
          </a:p>
        </p:txBody>
      </p:sp>
      <mc:AlternateContent xmlns:mc="http://schemas.openxmlformats.org/markup-compatibility/2006" xmlns:a14="http://schemas.microsoft.com/office/drawing/2010/main">
        <mc:Choice Requires="a14">
          <p:sp>
            <p:nvSpPr>
              <p:cNvPr id="3" name="TextBox 2"/>
              <p:cNvSpPr txBox="1"/>
              <p:nvPr/>
            </p:nvSpPr>
            <p:spPr>
              <a:xfrm>
                <a:off x="276447" y="361507"/>
                <a:ext cx="8537944" cy="5909310"/>
              </a:xfrm>
              <a:prstGeom prst="rect">
                <a:avLst/>
              </a:prstGeom>
              <a:noFill/>
            </p:spPr>
            <p:txBody>
              <a:bodyPr wrap="square" rtlCol="0">
                <a:spAutoFit/>
              </a:bodyPr>
              <a:lstStyle/>
              <a:p>
                <a:r>
                  <a:rPr lang="sk-SK" dirty="0">
                    <a:latin typeface="Arial" panose="020B0604020202020204" pitchFamily="34" charset="0"/>
                    <a:cs typeface="Arial" panose="020B0604020202020204" pitchFamily="34" charset="0"/>
                  </a:rPr>
                  <a:t>Všimnime si teraz, že také čosi ako dva súčasne vykonávané pohyby sme v tomto kurze už videli: šikmý vrh. Tam sme mali riešenie:</a:t>
                </a:r>
              </a:p>
              <a:p>
                <a:endParaRPr lang="sk-SK" dirty="0">
                  <a:latin typeface="Arial" panose="020B0604020202020204" pitchFamily="34" charset="0"/>
                  <a:cs typeface="Arial" panose="020B0604020202020204" pitchFamily="34" charset="0"/>
                </a:endParaRPr>
              </a:p>
              <a:p>
                <a:endParaRPr lang="sk-SK" dirty="0">
                  <a:latin typeface="Arial" panose="020B0604020202020204" pitchFamily="34" charset="0"/>
                  <a:cs typeface="Arial" panose="020B0604020202020204" pitchFamily="34" charset="0"/>
                </a:endParaRPr>
              </a:p>
              <a:p>
                <a:endParaRPr lang="sk-SK" dirty="0">
                  <a:latin typeface="Arial" panose="020B0604020202020204" pitchFamily="34" charset="0"/>
                  <a:cs typeface="Arial" panose="020B0604020202020204" pitchFamily="34" charset="0"/>
                </a:endParaRP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vektor rýchlosti je teda                                                      a to sa dá predstaviť ako súčet dvoch vektorov                                      a                                               </a:t>
                </a:r>
              </a:p>
              <a:p>
                <a:r>
                  <a:rPr lang="sk-SK" dirty="0">
                    <a:latin typeface="Arial" panose="020B0604020202020204" pitchFamily="34" charset="0"/>
                    <a:cs typeface="Arial" panose="020B0604020202020204" pitchFamily="34" charset="0"/>
                  </a:rPr>
                  <a:t>Dá sa to vnímať ako dva nezávislé pohyby, jeden v smere osi x, čo je rovnomerný priamočiary pohyb konštantnou rýchlosťou, druhý v smere osi z, akoby zvislý vrh nahor.</a:t>
                </a:r>
              </a:p>
              <a:p>
                <a:r>
                  <a:rPr lang="sk-SK" dirty="0">
                    <a:latin typeface="Arial" panose="020B0604020202020204" pitchFamily="34" charset="0"/>
                    <a:cs typeface="Arial" panose="020B0604020202020204" pitchFamily="34" charset="0"/>
                  </a:rPr>
                  <a:t>Ale dá sa na to pozerať ešte rafinovanejšie, ako iné dva nezávislé pohyby, takto:</a:t>
                </a:r>
              </a:p>
              <a:p>
                <a:r>
                  <a:rPr lang="sk-SK" dirty="0">
                    <a:latin typeface="Arial" panose="020B0604020202020204" pitchFamily="34" charset="0"/>
                    <a:cs typeface="Arial" panose="020B0604020202020204" pitchFamily="34" charset="0"/>
                  </a:rPr>
                  <a:t>                                             a                               pričom platí                                .</a:t>
                </a:r>
              </a:p>
              <a:p>
                <a:r>
                  <a:rPr lang="sk-SK" dirty="0">
                    <a:latin typeface="Arial" panose="020B0604020202020204" pitchFamily="34" charset="0"/>
                    <a:cs typeface="Arial" panose="020B0604020202020204" pitchFamily="34" charset="0"/>
                  </a:rPr>
                  <a:t>Podumajte aké sú to teraz pohyby. Prvý je rovnomerný priamočiary pohyb ale v šikmom smere danom uhlom </a:t>
                </a:r>
                <a14:m>
                  <m:oMath xmlns:m="http://schemas.openxmlformats.org/officeDocument/2006/math">
                    <m:r>
                      <a:rPr lang="sk-SK" b="0" i="1" smtClean="0">
                        <a:latin typeface="Cambria Math" panose="02040503050406030204" pitchFamily="18" charset="0"/>
                        <a:cs typeface="Arial" panose="020B0604020202020204" pitchFamily="34" charset="0"/>
                      </a:rPr>
                      <m:t>𝛼</m:t>
                    </m:r>
                  </m:oMath>
                </a14:m>
                <a:r>
                  <a:rPr lang="sk-SK" dirty="0">
                    <a:latin typeface="Arial" panose="020B0604020202020204" pitchFamily="34" charset="0"/>
                    <a:cs typeface="Arial" panose="020B0604020202020204" pitchFamily="34" charset="0"/>
                  </a:rPr>
                  <a:t>. Druhý je vlastne voľný pád nadol v zvislom smere.</a:t>
                </a:r>
              </a:p>
              <a:p>
                <a:r>
                  <a:rPr lang="sk-SK" dirty="0">
                    <a:latin typeface="Arial" panose="020B0604020202020204" pitchFamily="34" charset="0"/>
                    <a:cs typeface="Arial" panose="020B0604020202020204" pitchFamily="34" charset="0"/>
                  </a:rPr>
                  <a:t>Ten prvý pohyb je vlastne pohyb, ktorý by objekt konal, keby nebola gravitácia, projektil by letel rovnomerne priamočiaro v smere výstrelu. Na taký pohyb sa ešte superponuje v gravitačnom poli voľný pád.</a:t>
                </a: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Tento pohľad umožňuje elegantne vyriešiť (a najmä porozumieť inému, prácnejšiemu, riešeniu) nasledujúci príklad.</a:t>
                </a:r>
              </a:p>
            </p:txBody>
          </p:sp>
        </mc:Choice>
        <mc:Fallback xmlns="">
          <p:sp>
            <p:nvSpPr>
              <p:cNvPr id="3" name="TextBox 2"/>
              <p:cNvSpPr txBox="1">
                <a:spLocks noRot="1" noChangeAspect="1" noMove="1" noResize="1" noEditPoints="1" noAdjustHandles="1" noChangeArrowheads="1" noChangeShapeType="1" noTextEdit="1"/>
              </p:cNvSpPr>
              <p:nvPr/>
            </p:nvSpPr>
            <p:spPr>
              <a:xfrm>
                <a:off x="276447" y="361507"/>
                <a:ext cx="8537944" cy="5909310"/>
              </a:xfrm>
              <a:prstGeom prst="rect">
                <a:avLst/>
              </a:prstGeom>
              <a:blipFill rotWithShape="0">
                <a:blip r:embed="rId12"/>
                <a:stretch>
                  <a:fillRect l="-571" t="-515" r="-785" b="-619"/>
                </a:stretch>
              </a:blipFill>
            </p:spPr>
            <p:txBody>
              <a:bodyPr/>
              <a:lstStyle/>
              <a:p>
                <a:r>
                  <a:rPr lang="sk-SK">
                    <a:noFill/>
                  </a:rPr>
                  <a:t> </a:t>
                </a:r>
              </a:p>
            </p:txBody>
          </p:sp>
        </mc:Fallback>
      </mc:AlternateContent>
      <p:pic>
        <p:nvPicPr>
          <p:cNvPr id="11" name="Picture 10"/>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3456711" y="1186833"/>
            <a:ext cx="1513904" cy="229743"/>
          </a:xfrm>
          <a:prstGeom prst="rect">
            <a:avLst/>
          </a:prstGeom>
        </p:spPr>
      </p:pic>
      <p:pic>
        <p:nvPicPr>
          <p:cNvPr id="12" name="Picture 11"/>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3456711" y="1534563"/>
            <a:ext cx="1959674" cy="229743"/>
          </a:xfrm>
          <a:prstGeom prst="rect">
            <a:avLst/>
          </a:prstGeom>
        </p:spPr>
      </p:pic>
      <p:pic>
        <p:nvPicPr>
          <p:cNvPr id="10" name="Picture 9"/>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2813465" y="2075957"/>
            <a:ext cx="3080957" cy="229743"/>
          </a:xfrm>
          <a:prstGeom prst="rect">
            <a:avLst/>
          </a:prstGeom>
        </p:spPr>
      </p:pic>
      <p:pic>
        <p:nvPicPr>
          <p:cNvPr id="14" name="Picture 13"/>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2611367" y="2357090"/>
            <a:ext cx="2105406" cy="229743"/>
          </a:xfrm>
          <a:prstGeom prst="rect">
            <a:avLst/>
          </a:prstGeom>
        </p:spPr>
      </p:pic>
      <p:pic>
        <p:nvPicPr>
          <p:cNvPr id="17" name="Picture 16"/>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5278884" y="2366752"/>
            <a:ext cx="2537460" cy="229743"/>
          </a:xfrm>
          <a:prstGeom prst="rect">
            <a:avLst/>
          </a:prstGeom>
        </p:spPr>
      </p:pic>
      <p:pic>
        <p:nvPicPr>
          <p:cNvPr id="20" name="Picture 19"/>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382075" y="3735907"/>
            <a:ext cx="2688336" cy="229743"/>
          </a:xfrm>
          <a:prstGeom prst="rect">
            <a:avLst/>
          </a:prstGeom>
        </p:spPr>
      </p:pic>
      <p:pic>
        <p:nvPicPr>
          <p:cNvPr id="22" name="Picture 21"/>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3456712" y="3735907"/>
            <a:ext cx="1736789" cy="229743"/>
          </a:xfrm>
          <a:prstGeom prst="rect">
            <a:avLst/>
          </a:prstGeom>
        </p:spPr>
      </p:pic>
      <p:pic>
        <p:nvPicPr>
          <p:cNvPr id="23" name="Picture 22"/>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6641401" y="3735907"/>
            <a:ext cx="1873949" cy="229743"/>
          </a:xfrm>
          <a:prstGeom prst="rect">
            <a:avLst/>
          </a:prstGeom>
        </p:spPr>
      </p:pic>
    </p:spTree>
    <p:extLst>
      <p:ext uri="{BB962C8B-B14F-4D97-AF65-F5344CB8AC3E}">
        <p14:creationId xmlns:p14="http://schemas.microsoft.com/office/powerpoint/2010/main" val="3191685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s.hswstatic.com/gif/gun9.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21188638">
            <a:off x="1950848" y="2308709"/>
            <a:ext cx="1455885" cy="97315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6823058-5E0E-41BC-A830-5C8D4B66250F}" type="slidenum">
              <a:rPr lang="en-US" smtClean="0"/>
              <a:t>12</a:t>
            </a:fld>
            <a:endParaRPr lang="en-US"/>
          </a:p>
        </p:txBody>
      </p:sp>
      <p:pic>
        <p:nvPicPr>
          <p:cNvPr id="1026" name="Picture 2" descr="http://starchild.gsfc.nasa.gov/Images/StarChild/questions/apple_fallin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18691" y="699127"/>
            <a:ext cx="1790700" cy="24003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3.gstatic.com/images?q=tbn:ANd9GcRcZhAHjvcd8PGl0WnlllnL9F66mOoOXyR2o7_JLdrqI5p4nv1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254" y="203487"/>
            <a:ext cx="971476" cy="145430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3279307" y="2190307"/>
            <a:ext cx="2664293" cy="34024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3916" y="3337547"/>
            <a:ext cx="8591107" cy="2585323"/>
          </a:xfrm>
          <a:prstGeom prst="rect">
            <a:avLst/>
          </a:prstGeom>
          <a:noFill/>
        </p:spPr>
        <p:txBody>
          <a:bodyPr wrap="square" rtlCol="0">
            <a:spAutoFit/>
          </a:bodyPr>
          <a:lstStyle/>
          <a:p>
            <a:r>
              <a:rPr lang="sk-SK" dirty="0">
                <a:latin typeface="Arial" panose="020B0604020202020204" pitchFamily="34" charset="0"/>
                <a:cs typeface="Arial" panose="020B0604020202020204" pitchFamily="34" charset="0"/>
              </a:rPr>
              <a:t>Príklad: keď zamierim presne na jablko visiace na strome a vystrelím, jablko netrafím, lebo strela neletí pozdĺž zámernej priamky ale pohybuje sa pod vplyvom gravitačného poľa po parabole. Ako to dopadne, ak  (nejakou zázračnou náhodou) jablko odpadne zo stromu práve v okamihu, keď strela opúšťa hlaveň?</a:t>
            </a:r>
          </a:p>
          <a:p>
            <a:r>
              <a:rPr lang="sk-SK" dirty="0">
                <a:latin typeface="Arial" panose="020B0604020202020204" pitchFamily="34" charset="0"/>
                <a:cs typeface="Arial" panose="020B0604020202020204" pitchFamily="34" charset="0"/>
              </a:rPr>
              <a:t>Poznamenajme, že nevieme rýchlosť strely a predsa výsledok streľby bude jednoznačný. Nenapíšeme tu riešenie ale predstavte si let strely ako zložený z dvoch pohybov.</a:t>
            </a:r>
          </a:p>
          <a:p>
            <a:r>
              <a:rPr lang="sk-SK" dirty="0">
                <a:latin typeface="Arial" panose="020B0604020202020204" pitchFamily="34" charset="0"/>
                <a:cs typeface="Arial" panose="020B0604020202020204" pitchFamily="34" charset="0"/>
              </a:rPr>
              <a:t>Potom si jednoduchý výsledok aj overte riešením pohybových rovníc pre strelu a jablko (to je to prácnejšie riešenie s na prvý pohľad prekvapivým výsledkom).</a:t>
            </a:r>
          </a:p>
        </p:txBody>
      </p:sp>
      <p:sp>
        <p:nvSpPr>
          <p:cNvPr id="7" name="Freeform 6"/>
          <p:cNvSpPr/>
          <p:nvPr/>
        </p:nvSpPr>
        <p:spPr>
          <a:xfrm>
            <a:off x="3232298" y="2360428"/>
            <a:ext cx="3019646" cy="180754"/>
          </a:xfrm>
          <a:custGeom>
            <a:avLst/>
            <a:gdLst>
              <a:gd name="connsiteX0" fmla="*/ 0 w 3019646"/>
              <a:gd name="connsiteY0" fmla="*/ 180754 h 1467293"/>
              <a:gd name="connsiteX1" fmla="*/ 616688 w 3019646"/>
              <a:gd name="connsiteY1" fmla="*/ 95693 h 1467293"/>
              <a:gd name="connsiteX2" fmla="*/ 1063255 w 3019646"/>
              <a:gd name="connsiteY2" fmla="*/ 53163 h 1467293"/>
              <a:gd name="connsiteX3" fmla="*/ 1626781 w 3019646"/>
              <a:gd name="connsiteY3" fmla="*/ 31898 h 1467293"/>
              <a:gd name="connsiteX4" fmla="*/ 2200939 w 3019646"/>
              <a:gd name="connsiteY4" fmla="*/ 10633 h 1467293"/>
              <a:gd name="connsiteX5" fmla="*/ 2796362 w 3019646"/>
              <a:gd name="connsiteY5" fmla="*/ 0 h 1467293"/>
              <a:gd name="connsiteX6" fmla="*/ 3019646 w 3019646"/>
              <a:gd name="connsiteY6" fmla="*/ 10633 h 1467293"/>
              <a:gd name="connsiteX7" fmla="*/ 3019646 w 3019646"/>
              <a:gd name="connsiteY7" fmla="*/ 10633 h 1467293"/>
              <a:gd name="connsiteX8" fmla="*/ 2105246 w 3019646"/>
              <a:gd name="connsiteY8" fmla="*/ 1467293 h 1467293"/>
              <a:gd name="connsiteX0" fmla="*/ 0 w 3019646"/>
              <a:gd name="connsiteY0" fmla="*/ 180754 h 180754"/>
              <a:gd name="connsiteX1" fmla="*/ 616688 w 3019646"/>
              <a:gd name="connsiteY1" fmla="*/ 95693 h 180754"/>
              <a:gd name="connsiteX2" fmla="*/ 1063255 w 3019646"/>
              <a:gd name="connsiteY2" fmla="*/ 53163 h 180754"/>
              <a:gd name="connsiteX3" fmla="*/ 1626781 w 3019646"/>
              <a:gd name="connsiteY3" fmla="*/ 31898 h 180754"/>
              <a:gd name="connsiteX4" fmla="*/ 2200939 w 3019646"/>
              <a:gd name="connsiteY4" fmla="*/ 10633 h 180754"/>
              <a:gd name="connsiteX5" fmla="*/ 2796362 w 3019646"/>
              <a:gd name="connsiteY5" fmla="*/ 0 h 180754"/>
              <a:gd name="connsiteX6" fmla="*/ 3019646 w 3019646"/>
              <a:gd name="connsiteY6" fmla="*/ 10633 h 180754"/>
              <a:gd name="connsiteX7" fmla="*/ 3019646 w 3019646"/>
              <a:gd name="connsiteY7" fmla="*/ 10633 h 18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9646" h="180754">
                <a:moveTo>
                  <a:pt x="0" y="180754"/>
                </a:moveTo>
                <a:lnTo>
                  <a:pt x="616688" y="95693"/>
                </a:lnTo>
                <a:cubicBezTo>
                  <a:pt x="793897" y="74428"/>
                  <a:pt x="894906" y="63795"/>
                  <a:pt x="1063255" y="53163"/>
                </a:cubicBezTo>
                <a:cubicBezTo>
                  <a:pt x="1231604" y="42530"/>
                  <a:pt x="1626781" y="31898"/>
                  <a:pt x="1626781" y="31898"/>
                </a:cubicBezTo>
                <a:lnTo>
                  <a:pt x="2200939" y="10633"/>
                </a:lnTo>
                <a:lnTo>
                  <a:pt x="2796362" y="0"/>
                </a:lnTo>
                <a:cubicBezTo>
                  <a:pt x="2932813" y="0"/>
                  <a:pt x="3019646" y="10633"/>
                  <a:pt x="3019646" y="10633"/>
                </a:cubicBezTo>
                <a:lnTo>
                  <a:pt x="3019646" y="10633"/>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TextBox 8"/>
          <p:cNvSpPr txBox="1"/>
          <p:nvPr/>
        </p:nvSpPr>
        <p:spPr>
          <a:xfrm>
            <a:off x="1111730" y="283628"/>
            <a:ext cx="499730" cy="830997"/>
          </a:xfrm>
          <a:prstGeom prst="rect">
            <a:avLst/>
          </a:prstGeom>
          <a:noFill/>
        </p:spPr>
        <p:txBody>
          <a:bodyPr wrap="square" rtlCol="0">
            <a:spAutoFit/>
          </a:bodyPr>
          <a:lstStyle/>
          <a:p>
            <a:r>
              <a:rPr lang="sk-SK" sz="4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23691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86600" y="6492875"/>
            <a:ext cx="2057400" cy="365125"/>
          </a:xfrm>
        </p:spPr>
        <p:txBody>
          <a:bodyPr/>
          <a:lstStyle/>
          <a:p>
            <a:fld id="{66823058-5E0E-41BC-A830-5C8D4B66250F}" type="slidenum">
              <a:rPr lang="en-US" smtClean="0"/>
              <a:t>13</a:t>
            </a:fld>
            <a:endParaRPr lang="en-US"/>
          </a:p>
        </p:txBody>
      </p:sp>
      <p:pic>
        <p:nvPicPr>
          <p:cNvPr id="2050" name="Picture 2" descr="http://info.orschelnfarmhome.com/Portals/92432/images/mounted%20shooter%20gir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9634" y="635146"/>
            <a:ext cx="2055998" cy="16471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36405" y="235036"/>
            <a:ext cx="5550195" cy="400110"/>
          </a:xfrm>
          <a:prstGeom prst="rect">
            <a:avLst/>
          </a:prstGeom>
          <a:noFill/>
        </p:spPr>
        <p:txBody>
          <a:bodyPr wrap="square" rtlCol="0">
            <a:spAutoFit/>
          </a:bodyPr>
          <a:lstStyle/>
          <a:p>
            <a:pPr algn="ctr"/>
            <a:r>
              <a:rPr lang="sk-SK" sz="2000" b="1" dirty="0">
                <a:latin typeface="Arial" panose="020B0604020202020204" pitchFamily="34" charset="0"/>
                <a:cs typeface="Arial" panose="020B0604020202020204" pitchFamily="34" charset="0"/>
              </a:rPr>
              <a:t>Skladanie rýchlostí. Relatívna rýchlosť.</a:t>
            </a:r>
          </a:p>
        </p:txBody>
      </p:sp>
      <p:sp>
        <p:nvSpPr>
          <p:cNvPr id="4" name="TextBox 3"/>
          <p:cNvSpPr txBox="1"/>
          <p:nvPr/>
        </p:nvSpPr>
        <p:spPr>
          <a:xfrm>
            <a:off x="170120" y="2388203"/>
            <a:ext cx="8559210" cy="4524315"/>
          </a:xfrm>
          <a:prstGeom prst="rect">
            <a:avLst/>
          </a:prstGeom>
          <a:noFill/>
        </p:spPr>
        <p:txBody>
          <a:bodyPr wrap="square" rtlCol="0">
            <a:spAutoFit/>
          </a:bodyPr>
          <a:lstStyle/>
          <a:p>
            <a:r>
              <a:rPr lang="sk-SK" dirty="0">
                <a:latin typeface="Arial" panose="020B0604020202020204" pitchFamily="34" charset="0"/>
                <a:cs typeface="Arial" panose="020B0604020202020204" pitchFamily="34" charset="0"/>
              </a:rPr>
              <a:t>Na obrázku je strieľajúca </a:t>
            </a:r>
            <a:r>
              <a:rPr lang="sk-SK" dirty="0" err="1">
                <a:latin typeface="Arial" panose="020B0604020202020204" pitchFamily="34" charset="0"/>
                <a:cs typeface="Arial" panose="020B0604020202020204" pitchFamily="34" charset="0"/>
              </a:rPr>
              <a:t>cowgirl</a:t>
            </a:r>
            <a:r>
              <a:rPr lang="sk-SK" dirty="0">
                <a:latin typeface="Arial" panose="020B0604020202020204" pitchFamily="34" charset="0"/>
                <a:cs typeface="Arial" panose="020B0604020202020204" pitchFamily="34" charset="0"/>
              </a:rPr>
              <a:t> (?) na cválajúcom koni. Ako sa pohybuje vystrelená guľka v okamihu opustenia hlavne?</a:t>
            </a:r>
          </a:p>
          <a:p>
            <a:r>
              <a:rPr lang="sk-SK" dirty="0">
                <a:latin typeface="Arial" panose="020B0604020202020204" pitchFamily="34" charset="0"/>
                <a:cs typeface="Arial" panose="020B0604020202020204" pitchFamily="34" charset="0"/>
              </a:rPr>
              <a:t>Nuž, voči pištoli sa bude pohybovať výstrelnou rýchlosťou     , ktorá sa dá určiť meraním pri stojacej pištoli. Ibaže pištoľ sa hýbe voči zemi v podstate rýchlosťou koňa      . Takže strela teraz „naozaj“ vykonáva dva pohyby, dve posúvania: pištoľ voči zemi a strela voči pištoli. Rýchlosť strely voči zemi potom dostaneme ako vektorový súčet                   . Všimnime si </a:t>
            </a:r>
            <a:r>
              <a:rPr lang="sk-SK" b="1" dirty="0">
                <a:latin typeface="Arial" panose="020B0604020202020204" pitchFamily="34" charset="0"/>
                <a:cs typeface="Arial" panose="020B0604020202020204" pitchFamily="34" charset="0"/>
              </a:rPr>
              <a:t>jemný rozdiel </a:t>
            </a:r>
            <a:r>
              <a:rPr lang="sk-SK" dirty="0">
                <a:latin typeface="Arial" panose="020B0604020202020204" pitchFamily="34" charset="0"/>
                <a:cs typeface="Arial" panose="020B0604020202020204" pitchFamily="34" charset="0"/>
              </a:rPr>
              <a:t>oproti tomu, ako sme rozkladali rýchlosť pri šikmom vrhu, kde sme formálne napísali rýchlosť „skutočného pohybu“ ako vektorový súčet dvoch fiktívnych pohybov. V prípade streľby na koni má jedna z rýchlostí fyzikálny význam relatívnej rýchlosti (strela voči pištoli). V oboch prípadoch ale išlo o skladanie dvoch posúvaní, </a:t>
            </a:r>
            <a:r>
              <a:rPr lang="sk-SK">
                <a:latin typeface="Arial" panose="020B0604020202020204" pitchFamily="34" charset="0"/>
                <a:cs typeface="Arial" panose="020B0604020202020204" pitchFamily="34" charset="0"/>
              </a:rPr>
              <a:t>takže opäť </a:t>
            </a:r>
            <a:r>
              <a:rPr lang="sk-SK" dirty="0" err="1">
                <a:latin typeface="Arial" panose="020B0604020202020204" pitchFamily="34" charset="0"/>
                <a:cs typeface="Arial" panose="020B0604020202020204" pitchFamily="34" charset="0"/>
              </a:rPr>
              <a:t>zafungoval</a:t>
            </a:r>
            <a:r>
              <a:rPr lang="sk-SK" dirty="0">
                <a:latin typeface="Arial" panose="020B0604020202020204" pitchFamily="34" charset="0"/>
                <a:cs typeface="Arial" panose="020B0604020202020204" pitchFamily="34" charset="0"/>
              </a:rPr>
              <a:t> vektorový súčet.</a:t>
            </a:r>
          </a:p>
          <a:p>
            <a:r>
              <a:rPr lang="sk-SK" dirty="0">
                <a:latin typeface="Arial" panose="020B0604020202020204" pitchFamily="34" charset="0"/>
                <a:cs typeface="Arial" panose="020B0604020202020204" pitchFamily="34" charset="0"/>
              </a:rPr>
              <a:t>Prezraďme trochu predčasne, že u Einsteina sa nič nemení ak rozkladáme vektor rýchlosti na dva fiktívne pohyby ale ak sa bavíme o relatívnej rýchlosti, potom v teórii relativity sa rýchlosti skladajú podľa komplikovanejšieho vzorca, než je jednoduchý vektorový súčet. </a:t>
            </a:r>
            <a:r>
              <a:rPr lang="sk-SK" b="1" dirty="0">
                <a:latin typeface="Arial" panose="020B0604020202020204" pitchFamily="34" charset="0"/>
                <a:cs typeface="Arial" panose="020B0604020202020204" pitchFamily="34" charset="0"/>
              </a:rPr>
              <a:t>Takže na jemné rozdiely pozor</a:t>
            </a:r>
            <a:r>
              <a:rPr lang="sk-SK" dirty="0">
                <a:latin typeface="Arial" panose="020B0604020202020204" pitchFamily="34" charset="0"/>
                <a:cs typeface="Arial" panose="020B0604020202020204" pitchFamily="34" charset="0"/>
              </a:rPr>
              <a:t>!</a:t>
            </a:r>
          </a:p>
        </p:txBody>
      </p:sp>
      <p:pic>
        <p:nvPicPr>
          <p:cNvPr id="6" name="Picture 5"/>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235395" y="3029084"/>
            <a:ext cx="180023" cy="198882"/>
          </a:xfrm>
          <a:prstGeom prst="rect">
            <a:avLst/>
          </a:prstGeom>
        </p:spPr>
      </p:pic>
      <p:pic>
        <p:nvPicPr>
          <p:cNvPr id="7" name="Picture 6"/>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866415" y="3574477"/>
            <a:ext cx="195453" cy="198882"/>
          </a:xfrm>
          <a:prstGeom prst="rect">
            <a:avLst/>
          </a:prstGeom>
        </p:spPr>
      </p:pic>
      <p:pic>
        <p:nvPicPr>
          <p:cNvPr id="9" name="Picture 8"/>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2003599" y="4135979"/>
            <a:ext cx="1104138" cy="198882"/>
          </a:xfrm>
          <a:prstGeom prst="rect">
            <a:avLst/>
          </a:prstGeom>
        </p:spPr>
      </p:pic>
    </p:spTree>
    <p:extLst>
      <p:ext uri="{BB962C8B-B14F-4D97-AF65-F5344CB8AC3E}">
        <p14:creationId xmlns:p14="http://schemas.microsoft.com/office/powerpoint/2010/main" val="1806707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285750" y="422910"/>
                <a:ext cx="8572500" cy="4288290"/>
              </a:xfrm>
              <a:prstGeom prst="rect">
                <a:avLst/>
              </a:prstGeom>
              <a:noFill/>
            </p:spPr>
            <p:txBody>
              <a:bodyPr wrap="square" rtlCol="0">
                <a:spAutoFit/>
              </a:bodyPr>
              <a:lstStyle/>
              <a:p>
                <a:r>
                  <a:rPr lang="sk-SK" dirty="0">
                    <a:solidFill>
                      <a:prstClr val="white"/>
                    </a:solidFill>
                    <a:latin typeface="Arial" panose="020B0604020202020204" pitchFamily="34" charset="0"/>
                    <a:cs typeface="Arial" panose="020B0604020202020204" pitchFamily="34" charset="0"/>
                  </a:rPr>
                  <a:t>Čo mám garantovane vedieť</a:t>
                </a:r>
              </a:p>
              <a:p>
                <a:endParaRPr lang="sk-SK" dirty="0">
                  <a:solidFill>
                    <a:prstClr val="white"/>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k-SK" dirty="0">
                    <a:solidFill>
                      <a:prstClr val="white"/>
                    </a:solidFill>
                    <a:latin typeface="Arial" panose="020B0604020202020204" pitchFamily="34" charset="0"/>
                    <a:cs typeface="Arial" panose="020B0604020202020204" pitchFamily="34" charset="0"/>
                  </a:rPr>
                  <a:t>systém častíc posuniem najprv o vektor </a:t>
                </a:r>
                <a14:m>
                  <m:oMath xmlns:m="http://schemas.openxmlformats.org/officeDocument/2006/math">
                    <m:acc>
                      <m:accPr>
                        <m:chr m:val="⃗"/>
                        <m:ctrlPr>
                          <a:rPr lang="en-US" i="1" smtClean="0">
                            <a:solidFill>
                              <a:prstClr val="white"/>
                            </a:solidFill>
                            <a:latin typeface="Cambria Math" panose="02040503050406030204" pitchFamily="18" charset="0"/>
                            <a:cs typeface="Arial" panose="020B0604020202020204" pitchFamily="34" charset="0"/>
                          </a:rPr>
                        </m:ctrlPr>
                      </m:accPr>
                      <m:e>
                        <m:r>
                          <a:rPr lang="en-US" i="1" smtClean="0">
                            <a:solidFill>
                              <a:prstClr val="white"/>
                            </a:solidFill>
                            <a:latin typeface="Cambria Math" panose="02040503050406030204" pitchFamily="18" charset="0"/>
                            <a:cs typeface="Arial" panose="020B0604020202020204" pitchFamily="34" charset="0"/>
                          </a:rPr>
                          <m:t>𝑎</m:t>
                        </m:r>
                      </m:e>
                    </m:acc>
                  </m:oMath>
                </a14:m>
                <a:r>
                  <a:rPr lang="en-US" dirty="0">
                    <a:solidFill>
                      <a:prstClr val="white"/>
                    </a:solidFill>
                    <a:latin typeface="Arial" panose="020B0604020202020204" pitchFamily="34" charset="0"/>
                    <a:cs typeface="Arial" panose="020B0604020202020204" pitchFamily="34" charset="0"/>
                  </a:rPr>
                  <a:t> </a:t>
                </a:r>
                <a:r>
                  <a:rPr lang="sk-SK" dirty="0">
                    <a:solidFill>
                      <a:prstClr val="white"/>
                    </a:solidFill>
                    <a:latin typeface="Arial" panose="020B0604020202020204" pitchFamily="34" charset="0"/>
                    <a:cs typeface="Arial" panose="020B0604020202020204" pitchFamily="34" charset="0"/>
                  </a:rPr>
                  <a:t>a potom o vektor </a:t>
                </a:r>
                <a14:m>
                  <m:oMath xmlns:m="http://schemas.openxmlformats.org/officeDocument/2006/math">
                    <m:acc>
                      <m:accPr>
                        <m:chr m:val="⃗"/>
                        <m:ctrlPr>
                          <a:rPr lang="en-US" i="1" smtClean="0">
                            <a:solidFill>
                              <a:prstClr val="white"/>
                            </a:solidFill>
                            <a:latin typeface="Cambria Math" panose="02040503050406030204" pitchFamily="18" charset="0"/>
                            <a:cs typeface="Arial" panose="020B0604020202020204" pitchFamily="34" charset="0"/>
                          </a:rPr>
                        </m:ctrlPr>
                      </m:accPr>
                      <m:e>
                        <m:r>
                          <a:rPr lang="en-US" i="1" smtClean="0">
                            <a:solidFill>
                              <a:prstClr val="white"/>
                            </a:solidFill>
                            <a:latin typeface="Cambria Math" panose="02040503050406030204" pitchFamily="18" charset="0"/>
                            <a:cs typeface="Arial" panose="020B0604020202020204" pitchFamily="34" charset="0"/>
                          </a:rPr>
                          <m:t>𝑏</m:t>
                        </m:r>
                      </m:e>
                    </m:acc>
                  </m:oMath>
                </a14:m>
                <a:r>
                  <a:rPr lang="en-US" dirty="0">
                    <a:solidFill>
                      <a:prstClr val="white"/>
                    </a:solidFill>
                    <a:latin typeface="Arial" panose="020B0604020202020204" pitchFamily="34" charset="0"/>
                    <a:cs typeface="Arial" panose="020B0604020202020204" pitchFamily="34" charset="0"/>
                  </a:rPr>
                  <a:t>.</a:t>
                </a:r>
                <a:r>
                  <a:rPr lang="sk-SK" dirty="0">
                    <a:solidFill>
                      <a:prstClr val="white"/>
                    </a:solidFill>
                    <a:latin typeface="Arial" panose="020B0604020202020204" pitchFamily="34" charset="0"/>
                    <a:cs typeface="Arial" panose="020B0604020202020204" pitchFamily="34" charset="0"/>
                  </a:rPr>
                  <a:t> Výsledkom sa dá získať ako jediné posunutie o vektor </a:t>
                </a:r>
                <a14:m>
                  <m:oMath xmlns:m="http://schemas.openxmlformats.org/officeDocument/2006/math">
                    <m:acc>
                      <m:accPr>
                        <m:chr m:val="⃗"/>
                        <m:ctrlPr>
                          <a:rPr lang="en-US" i="1" smtClean="0">
                            <a:solidFill>
                              <a:prstClr val="white"/>
                            </a:solidFill>
                            <a:latin typeface="Cambria Math" panose="02040503050406030204" pitchFamily="18" charset="0"/>
                            <a:cs typeface="Arial" panose="020B0604020202020204" pitchFamily="34" charset="0"/>
                          </a:rPr>
                        </m:ctrlPr>
                      </m:accPr>
                      <m:e>
                        <m:r>
                          <a:rPr lang="en-US" i="1" smtClean="0">
                            <a:solidFill>
                              <a:prstClr val="white"/>
                            </a:solidFill>
                            <a:latin typeface="Cambria Math" panose="02040503050406030204" pitchFamily="18" charset="0"/>
                            <a:cs typeface="Arial" panose="020B0604020202020204" pitchFamily="34" charset="0"/>
                          </a:rPr>
                          <m:t>𝑐</m:t>
                        </m:r>
                      </m:e>
                    </m:acc>
                  </m:oMath>
                </a14:m>
                <a:r>
                  <a:rPr lang="en-US" dirty="0">
                    <a:solidFill>
                      <a:prstClr val="white"/>
                    </a:solidFill>
                    <a:latin typeface="Arial" panose="020B0604020202020204" pitchFamily="34" charset="0"/>
                    <a:cs typeface="Arial" panose="020B0604020202020204" pitchFamily="34" charset="0"/>
                  </a:rPr>
                  <a:t>. </a:t>
                </a:r>
                <a:r>
                  <a:rPr lang="sk-SK" dirty="0">
                    <a:solidFill>
                      <a:prstClr val="white"/>
                    </a:solidFill>
                    <a:latin typeface="Arial" panose="020B0604020202020204" pitchFamily="34" charset="0"/>
                    <a:cs typeface="Arial" panose="020B0604020202020204" pitchFamily="34" charset="0"/>
                  </a:rPr>
                  <a:t>Vyjadrite ten vektor pomocou pôvodných posunutí.</a:t>
                </a:r>
              </a:p>
              <a:p>
                <a:pPr marL="285750" indent="-285750">
                  <a:buFont typeface="Arial" panose="020B0604020202020204" pitchFamily="34" charset="0"/>
                  <a:buChar char="•"/>
                </a:pPr>
                <a:r>
                  <a:rPr lang="sk-SK" dirty="0">
                    <a:solidFill>
                      <a:prstClr val="white"/>
                    </a:solidFill>
                    <a:latin typeface="Arial" panose="020B0604020202020204" pitchFamily="34" charset="0"/>
                    <a:cs typeface="Arial" panose="020B0604020202020204" pitchFamily="34" charset="0"/>
                  </a:rPr>
                  <a:t>popíšte pohyb ako postupnosť infinitezimálnych posunutí. Ako súvisí okamžitá rýchlosť s práve konaným </a:t>
                </a:r>
                <a:r>
                  <a:rPr lang="sk-SK" dirty="0" err="1">
                    <a:solidFill>
                      <a:prstClr val="white"/>
                    </a:solidFill>
                    <a:latin typeface="Arial" panose="020B0604020202020204" pitchFamily="34" charset="0"/>
                    <a:cs typeface="Arial" panose="020B0604020202020204" pitchFamily="34" charset="0"/>
                  </a:rPr>
                  <a:t>infinitezimálnym</a:t>
                </a:r>
                <a:r>
                  <a:rPr lang="sk-SK" dirty="0">
                    <a:solidFill>
                      <a:prstClr val="white"/>
                    </a:solidFill>
                    <a:latin typeface="Arial" panose="020B0604020202020204" pitchFamily="34" charset="0"/>
                    <a:cs typeface="Arial" panose="020B0604020202020204" pitchFamily="34" charset="0"/>
                  </a:rPr>
                  <a:t> posunutím.</a:t>
                </a:r>
              </a:p>
              <a:p>
                <a:pPr marL="285750" indent="-285750">
                  <a:buFont typeface="Arial" panose="020B0604020202020204" pitchFamily="34" charset="0"/>
                  <a:buChar char="•"/>
                </a:pPr>
                <a:r>
                  <a:rPr lang="sk-SK" dirty="0">
                    <a:solidFill>
                      <a:prstClr val="white"/>
                    </a:solidFill>
                    <a:latin typeface="Arial" panose="020B0604020202020204" pitchFamily="34" charset="0"/>
                    <a:cs typeface="Arial" panose="020B0604020202020204" pitchFamily="34" charset="0"/>
                  </a:rPr>
                  <a:t>konečné posunutie vzniklo ako výsledok pohybu rýchlosťou (vektorom) závislom na čase. Vyjadrite výsledný vektor posunutia ako integrál z vektora rýchlosti.</a:t>
                </a:r>
              </a:p>
              <a:p>
                <a:pPr marL="285750" indent="-285750">
                  <a:buFont typeface="Arial" panose="020B0604020202020204" pitchFamily="34" charset="0"/>
                  <a:buChar char="•"/>
                </a:pPr>
                <a:r>
                  <a:rPr lang="sk-SK" dirty="0">
                    <a:solidFill>
                      <a:prstClr val="white"/>
                    </a:solidFill>
                    <a:latin typeface="Arial" panose="020B0604020202020204" pitchFamily="34" charset="0"/>
                    <a:cs typeface="Arial" panose="020B0604020202020204" pitchFamily="34" charset="0"/>
                  </a:rPr>
                  <a:t>vysvetlite ako treba chápať vyjadrenie, že častica vykonáva naraz dva pohyby dvoma rôznymi rýchlosťami a prečo výsledok vyzerá ako pohyb </a:t>
                </a:r>
                <a:r>
                  <a:rPr lang="sk-SK" dirty="0" err="1">
                    <a:solidFill>
                      <a:prstClr val="white"/>
                    </a:solidFill>
                    <a:latin typeface="Arial" panose="020B0604020202020204" pitchFamily="34" charset="0"/>
                    <a:cs typeface="Arial" panose="020B0604020202020204" pitchFamily="34" charset="0"/>
                  </a:rPr>
                  <a:t>jedninou</a:t>
                </a:r>
                <a:r>
                  <a:rPr lang="sk-SK" dirty="0">
                    <a:solidFill>
                      <a:prstClr val="white"/>
                    </a:solidFill>
                    <a:latin typeface="Arial" panose="020B0604020202020204" pitchFamily="34" charset="0"/>
                    <a:cs typeface="Arial" panose="020B0604020202020204" pitchFamily="34" charset="0"/>
                  </a:rPr>
                  <a:t> rýchlosťou. Ako táto výsledná rýchlosť súvisí s rýchlosťami dvoch naraz vykonávaných pohybov.</a:t>
                </a:r>
              </a:p>
              <a:p>
                <a:pPr marL="285750" indent="-285750">
                  <a:buFont typeface="Arial" panose="020B0604020202020204" pitchFamily="34" charset="0"/>
                  <a:buChar char="•"/>
                </a:pPr>
                <a:endParaRPr lang="en-US" dirty="0">
                  <a:solidFill>
                    <a:prstClr val="white"/>
                  </a:solidFill>
                  <a:latin typeface="Arial" panose="020B0604020202020204" pitchFamily="34" charset="0"/>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85750" y="422910"/>
                <a:ext cx="8572500" cy="4288290"/>
              </a:xfrm>
              <a:prstGeom prst="rect">
                <a:avLst/>
              </a:prstGeom>
              <a:blipFill rotWithShape="0">
                <a:blip r:embed="rId6"/>
                <a:stretch>
                  <a:fillRect l="-640" t="-710" r="-996"/>
                </a:stretch>
              </a:blipFill>
            </p:spPr>
            <p:txBody>
              <a:bodyPr/>
              <a:lstStyle/>
              <a:p>
                <a:r>
                  <a:rPr lang="en-US">
                    <a:noFill/>
                  </a:rPr>
                  <a:t> </a:t>
                </a:r>
              </a:p>
            </p:txBody>
          </p:sp>
        </mc:Fallback>
      </mc:AlternateContent>
      <p:sp>
        <p:nvSpPr>
          <p:cNvPr id="3" name="TextBox 2"/>
          <p:cNvSpPr txBox="1"/>
          <p:nvPr/>
        </p:nvSpPr>
        <p:spPr>
          <a:xfrm>
            <a:off x="112014" y="4501134"/>
            <a:ext cx="8572500" cy="923330"/>
          </a:xfrm>
          <a:prstGeom prst="rect">
            <a:avLst/>
          </a:prstGeom>
          <a:noFill/>
        </p:spPr>
        <p:txBody>
          <a:bodyPr wrap="square" rtlCol="0">
            <a:spAutoFit/>
          </a:bodyPr>
          <a:lstStyle/>
          <a:p>
            <a:pPr marL="285750" indent="-285750">
              <a:buFont typeface="Arial" panose="020B0604020202020204" pitchFamily="34" charset="0"/>
              <a:buChar char="•"/>
            </a:pPr>
            <a:r>
              <a:rPr lang="sk-SK" dirty="0">
                <a:solidFill>
                  <a:prstClr val="white"/>
                </a:solidFill>
                <a:latin typeface="Arial" panose="020B0604020202020204" pitchFamily="34" charset="0"/>
                <a:cs typeface="Arial" panose="020B0604020202020204" pitchFamily="34" charset="0"/>
              </a:rPr>
              <a:t>častica sa pohybuje voči inerciálnej sústave B rýchlosťou      . Sústava </a:t>
            </a:r>
            <a:r>
              <a:rPr lang="en-US" dirty="0">
                <a:solidFill>
                  <a:prstClr val="white"/>
                </a:solidFill>
                <a:latin typeface="Arial" panose="020B0604020202020204" pitchFamily="34" charset="0"/>
                <a:cs typeface="Arial" panose="020B0604020202020204" pitchFamily="34" charset="0"/>
              </a:rPr>
              <a:t>A </a:t>
            </a:r>
            <a:r>
              <a:rPr lang="en-US" dirty="0" err="1">
                <a:solidFill>
                  <a:prstClr val="white"/>
                </a:solidFill>
                <a:latin typeface="Arial" panose="020B0604020202020204" pitchFamily="34" charset="0"/>
                <a:cs typeface="Arial" panose="020B0604020202020204" pitchFamily="34" charset="0"/>
              </a:rPr>
              <a:t>sa</a:t>
            </a:r>
            <a:r>
              <a:rPr lang="en-US" dirty="0">
                <a:solidFill>
                  <a:prstClr val="white"/>
                </a:solidFill>
                <a:latin typeface="Arial" panose="020B0604020202020204" pitchFamily="34" charset="0"/>
                <a:cs typeface="Arial" panose="020B0604020202020204" pitchFamily="34" charset="0"/>
              </a:rPr>
              <a:t> </a:t>
            </a:r>
            <a:r>
              <a:rPr lang="en-US" dirty="0" err="1">
                <a:solidFill>
                  <a:prstClr val="white"/>
                </a:solidFill>
                <a:latin typeface="Arial" panose="020B0604020202020204" pitchFamily="34" charset="0"/>
                <a:cs typeface="Arial" panose="020B0604020202020204" pitchFamily="34" charset="0"/>
              </a:rPr>
              <a:t>pohybuje</a:t>
            </a:r>
            <a:r>
              <a:rPr lang="sk-SK" dirty="0">
                <a:solidFill>
                  <a:prstClr val="white"/>
                </a:solidFill>
                <a:latin typeface="Arial" panose="020B0604020202020204" pitchFamily="34" charset="0"/>
                <a:cs typeface="Arial" panose="020B0604020202020204" pitchFamily="34" charset="0"/>
              </a:rPr>
              <a:t> voči inej inerciálnej sústave A rýchlosťou       . Ako sa vyjadrí rýchlosť častice voči sústave A.</a:t>
            </a:r>
          </a:p>
        </p:txBody>
      </p:sp>
      <p:pic>
        <p:nvPicPr>
          <p:cNvPr id="4" name="Picture 3"/>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6363165" y="4588942"/>
            <a:ext cx="200025" cy="219075"/>
          </a:xfrm>
          <a:prstGeom prst="rect">
            <a:avLst/>
          </a:prstGeom>
        </p:spPr>
      </p:pic>
      <p:pic>
        <p:nvPicPr>
          <p:cNvPr id="5" name="Picture 4"/>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5698443" y="4848756"/>
            <a:ext cx="264795" cy="219075"/>
          </a:xfrm>
          <a:prstGeom prst="rect">
            <a:avLst/>
          </a:prstGeom>
        </p:spPr>
      </p:pic>
    </p:spTree>
    <p:extLst>
      <p:ext uri="{BB962C8B-B14F-4D97-AF65-F5344CB8AC3E}">
        <p14:creationId xmlns:p14="http://schemas.microsoft.com/office/powerpoint/2010/main" val="1292985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6823058-5E0E-41BC-A830-5C8D4B66250F}" type="slidenum">
              <a:rPr lang="en-US" smtClean="0"/>
              <a:t>15</a:t>
            </a:fld>
            <a:endParaRPr lang="en-US"/>
          </a:p>
        </p:txBody>
      </p:sp>
      <p:sp>
        <p:nvSpPr>
          <p:cNvPr id="3" name="TextBox 2"/>
          <p:cNvSpPr txBox="1"/>
          <p:nvPr/>
        </p:nvSpPr>
        <p:spPr>
          <a:xfrm>
            <a:off x="595423" y="2636874"/>
            <a:ext cx="7612912" cy="1200329"/>
          </a:xfrm>
          <a:prstGeom prst="rect">
            <a:avLst/>
          </a:prstGeom>
          <a:noFill/>
        </p:spPr>
        <p:txBody>
          <a:bodyPr wrap="square" rtlCol="0">
            <a:spAutoFit/>
          </a:bodyPr>
          <a:lstStyle/>
          <a:p>
            <a:pPr algn="ctr"/>
            <a:r>
              <a:rPr lang="sk-SK" sz="3600" b="1" dirty="0">
                <a:latin typeface="Arial" panose="020B0604020202020204" pitchFamily="34" charset="0"/>
                <a:cs typeface="Arial" panose="020B0604020202020204" pitchFamily="34" charset="0"/>
              </a:rPr>
              <a:t>Rozklad vektora, báza, vektorové operácie</a:t>
            </a:r>
          </a:p>
        </p:txBody>
      </p:sp>
    </p:spTree>
    <p:extLst>
      <p:ext uri="{BB962C8B-B14F-4D97-AF65-F5344CB8AC3E}">
        <p14:creationId xmlns:p14="http://schemas.microsoft.com/office/powerpoint/2010/main" val="2042915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1556792"/>
            <a:ext cx="5544616" cy="430887"/>
          </a:xfrm>
          <a:prstGeom prst="rect">
            <a:avLst/>
          </a:prstGeom>
          <a:noFill/>
        </p:spPr>
        <p:txBody>
          <a:bodyPr wrap="square" rtlCol="0">
            <a:spAutoFit/>
          </a:bodyPr>
          <a:lstStyle/>
          <a:p>
            <a:r>
              <a:rPr lang="sk-SK" sz="2200" dirty="0"/>
              <a:t>Stav častice =</a:t>
            </a:r>
            <a:r>
              <a:rPr lang="en-US" sz="2200" dirty="0"/>
              <a:t> </a:t>
            </a:r>
          </a:p>
        </p:txBody>
      </p:sp>
      <p:pic>
        <p:nvPicPr>
          <p:cNvPr id="5" name="Picture 4"/>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339752" y="1620787"/>
            <a:ext cx="765810" cy="302895"/>
          </a:xfrm>
          <a:prstGeom prst="rect">
            <a:avLst/>
          </a:prstGeom>
        </p:spPr>
      </p:pic>
      <p:pic>
        <p:nvPicPr>
          <p:cNvPr id="8" name="Picture 7"/>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2339754" y="2237697"/>
            <a:ext cx="3240405" cy="314325"/>
          </a:xfrm>
          <a:prstGeom prst="rect">
            <a:avLst/>
          </a:prstGeom>
        </p:spPr>
      </p:pic>
      <p:grpSp>
        <p:nvGrpSpPr>
          <p:cNvPr id="17" name="Group 16"/>
          <p:cNvGrpSpPr/>
          <p:nvPr/>
        </p:nvGrpSpPr>
        <p:grpSpPr>
          <a:xfrm>
            <a:off x="1979712" y="2924944"/>
            <a:ext cx="3796974" cy="3096344"/>
            <a:chOff x="1979712" y="2924944"/>
            <a:chExt cx="3796974" cy="3096344"/>
          </a:xfrm>
        </p:grpSpPr>
        <p:cxnSp>
          <p:nvCxnSpPr>
            <p:cNvPr id="10" name="Straight Connector 9"/>
            <p:cNvCxnSpPr/>
            <p:nvPr/>
          </p:nvCxnSpPr>
          <p:spPr>
            <a:xfrm>
              <a:off x="2915816" y="2924944"/>
              <a:ext cx="0" cy="21602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15816" y="5085184"/>
              <a:ext cx="28608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979712" y="5085184"/>
              <a:ext cx="936104" cy="9361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p:cNvCxnSpPr/>
          <p:nvPr/>
        </p:nvCxnSpPr>
        <p:spPr>
          <a:xfrm flipV="1">
            <a:off x="2915816" y="4005064"/>
            <a:ext cx="1728192" cy="108012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615542" y="4034092"/>
            <a:ext cx="0" cy="187220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090057" y="5906300"/>
            <a:ext cx="2525485"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601028" y="5085184"/>
            <a:ext cx="821116" cy="82111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915816" y="3212878"/>
            <a:ext cx="1685212" cy="82111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24852" y="5297713"/>
            <a:ext cx="360040" cy="430887"/>
          </a:xfrm>
          <a:prstGeom prst="rect">
            <a:avLst/>
          </a:prstGeom>
          <a:noFill/>
        </p:spPr>
        <p:txBody>
          <a:bodyPr wrap="square" rtlCol="0">
            <a:spAutoFit/>
          </a:bodyPr>
          <a:lstStyle/>
          <a:p>
            <a:r>
              <a:rPr lang="en-US" sz="2200" dirty="0"/>
              <a:t>x</a:t>
            </a:r>
          </a:p>
        </p:txBody>
      </p:sp>
      <p:sp>
        <p:nvSpPr>
          <p:cNvPr id="33" name="TextBox 32"/>
          <p:cNvSpPr txBox="1"/>
          <p:nvPr/>
        </p:nvSpPr>
        <p:spPr>
          <a:xfrm>
            <a:off x="4991370" y="4666357"/>
            <a:ext cx="360040" cy="430887"/>
          </a:xfrm>
          <a:prstGeom prst="rect">
            <a:avLst/>
          </a:prstGeom>
          <a:noFill/>
        </p:spPr>
        <p:txBody>
          <a:bodyPr wrap="square" rtlCol="0">
            <a:spAutoFit/>
          </a:bodyPr>
          <a:lstStyle/>
          <a:p>
            <a:r>
              <a:rPr lang="en-US" sz="2200" dirty="0"/>
              <a:t>y</a:t>
            </a:r>
          </a:p>
        </p:txBody>
      </p:sp>
      <p:sp>
        <p:nvSpPr>
          <p:cNvPr id="34" name="TextBox 33"/>
          <p:cNvSpPr txBox="1"/>
          <p:nvPr/>
        </p:nvSpPr>
        <p:spPr>
          <a:xfrm>
            <a:off x="2603820" y="3875347"/>
            <a:ext cx="360040" cy="430887"/>
          </a:xfrm>
          <a:prstGeom prst="rect">
            <a:avLst/>
          </a:prstGeom>
          <a:noFill/>
        </p:spPr>
        <p:txBody>
          <a:bodyPr wrap="square" rtlCol="0">
            <a:spAutoFit/>
          </a:bodyPr>
          <a:lstStyle/>
          <a:p>
            <a:r>
              <a:rPr lang="en-US" sz="2200" dirty="0"/>
              <a:t>z</a:t>
            </a:r>
          </a:p>
        </p:txBody>
      </p:sp>
      <p:pic>
        <p:nvPicPr>
          <p:cNvPr id="43" name="Picture 4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3666564" y="4282058"/>
            <a:ext cx="226695" cy="241935"/>
          </a:xfrm>
          <a:prstGeom prst="rect">
            <a:avLst/>
          </a:prstGeom>
        </p:spPr>
      </p:pic>
      <p:cxnSp>
        <p:nvCxnSpPr>
          <p:cNvPr id="6" name="Straight Connector 5"/>
          <p:cNvCxnSpPr/>
          <p:nvPr/>
        </p:nvCxnSpPr>
        <p:spPr>
          <a:xfrm>
            <a:off x="2915816" y="5085184"/>
            <a:ext cx="1699726" cy="821116"/>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EF2191A1-080D-4B75-96DD-5F8CFE4971FF}" type="slidenum">
              <a:rPr lang="en-US" smtClean="0"/>
              <a:t>16</a:t>
            </a:fld>
            <a:endParaRPr lang="en-US" dirty="0"/>
          </a:p>
        </p:txBody>
      </p:sp>
    </p:spTree>
    <p:extLst>
      <p:ext uri="{BB962C8B-B14F-4D97-AF65-F5344CB8AC3E}">
        <p14:creationId xmlns:p14="http://schemas.microsoft.com/office/powerpoint/2010/main" val="2048885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658963" y="452440"/>
            <a:ext cx="1381125" cy="302895"/>
          </a:xfrm>
          <a:prstGeom prst="rect">
            <a:avLst/>
          </a:prstGeom>
        </p:spPr>
      </p:pic>
      <p:grpSp>
        <p:nvGrpSpPr>
          <p:cNvPr id="17" name="Group 16"/>
          <p:cNvGrpSpPr/>
          <p:nvPr/>
        </p:nvGrpSpPr>
        <p:grpSpPr>
          <a:xfrm>
            <a:off x="658938" y="1067152"/>
            <a:ext cx="3796974" cy="3096344"/>
            <a:chOff x="1979712" y="2924944"/>
            <a:chExt cx="3796974" cy="3096344"/>
          </a:xfrm>
        </p:grpSpPr>
        <p:cxnSp>
          <p:nvCxnSpPr>
            <p:cNvPr id="10" name="Straight Connector 9"/>
            <p:cNvCxnSpPr/>
            <p:nvPr/>
          </p:nvCxnSpPr>
          <p:spPr>
            <a:xfrm>
              <a:off x="2915816" y="2924944"/>
              <a:ext cx="0" cy="21602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15816" y="5085184"/>
              <a:ext cx="28608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979712" y="5085184"/>
              <a:ext cx="936104" cy="9361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p:cNvCxnSpPr/>
          <p:nvPr/>
        </p:nvCxnSpPr>
        <p:spPr>
          <a:xfrm flipV="1">
            <a:off x="1595042" y="2147272"/>
            <a:ext cx="1728192" cy="108012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294768" y="2176300"/>
            <a:ext cx="0" cy="187220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769283" y="4048508"/>
            <a:ext cx="2525485"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280254" y="3227392"/>
            <a:ext cx="821116" cy="82111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595042" y="1355086"/>
            <a:ext cx="1685212" cy="82111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04078" y="3439921"/>
            <a:ext cx="360040" cy="430887"/>
          </a:xfrm>
          <a:prstGeom prst="rect">
            <a:avLst/>
          </a:prstGeom>
          <a:noFill/>
        </p:spPr>
        <p:txBody>
          <a:bodyPr wrap="square" rtlCol="0">
            <a:spAutoFit/>
          </a:bodyPr>
          <a:lstStyle/>
          <a:p>
            <a:r>
              <a:rPr lang="en-US" sz="2200" dirty="0"/>
              <a:t>x</a:t>
            </a:r>
          </a:p>
        </p:txBody>
      </p:sp>
      <p:sp>
        <p:nvSpPr>
          <p:cNvPr id="33" name="TextBox 32"/>
          <p:cNvSpPr txBox="1"/>
          <p:nvPr/>
        </p:nvSpPr>
        <p:spPr>
          <a:xfrm>
            <a:off x="3670596" y="2808565"/>
            <a:ext cx="360040" cy="430887"/>
          </a:xfrm>
          <a:prstGeom prst="rect">
            <a:avLst/>
          </a:prstGeom>
          <a:noFill/>
        </p:spPr>
        <p:txBody>
          <a:bodyPr wrap="square" rtlCol="0">
            <a:spAutoFit/>
          </a:bodyPr>
          <a:lstStyle/>
          <a:p>
            <a:r>
              <a:rPr lang="en-US" sz="2200" dirty="0"/>
              <a:t>y</a:t>
            </a:r>
          </a:p>
        </p:txBody>
      </p:sp>
      <p:sp>
        <p:nvSpPr>
          <p:cNvPr id="34" name="TextBox 33"/>
          <p:cNvSpPr txBox="1"/>
          <p:nvPr/>
        </p:nvSpPr>
        <p:spPr>
          <a:xfrm>
            <a:off x="1283046" y="2017555"/>
            <a:ext cx="360040" cy="430887"/>
          </a:xfrm>
          <a:prstGeom prst="rect">
            <a:avLst/>
          </a:prstGeom>
          <a:noFill/>
        </p:spPr>
        <p:txBody>
          <a:bodyPr wrap="square" rtlCol="0">
            <a:spAutoFit/>
          </a:bodyPr>
          <a:lstStyle/>
          <a:p>
            <a:r>
              <a:rPr lang="en-US" sz="2200" dirty="0"/>
              <a:t>z</a:t>
            </a:r>
          </a:p>
        </p:txBody>
      </p:sp>
      <p:cxnSp>
        <p:nvCxnSpPr>
          <p:cNvPr id="38" name="Straight Arrow Connector 37"/>
          <p:cNvCxnSpPr/>
          <p:nvPr/>
        </p:nvCxnSpPr>
        <p:spPr>
          <a:xfrm flipV="1">
            <a:off x="1595042" y="2687332"/>
            <a:ext cx="0" cy="54006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flipV="1">
            <a:off x="1878068" y="2955844"/>
            <a:ext cx="0" cy="54006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1345406" y="3216362"/>
            <a:ext cx="251900" cy="2519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2"/>
          <p:cNvGrpSpPr>
            <a:grpSpLocks noChangeAspect="1"/>
          </p:cNvGrpSpPr>
          <p:nvPr/>
        </p:nvGrpSpPr>
        <p:grpSpPr>
          <a:xfrm>
            <a:off x="5880951" y="2332870"/>
            <a:ext cx="1734446" cy="1687433"/>
            <a:chOff x="5880973" y="4190677"/>
            <a:chExt cx="802692" cy="780930"/>
          </a:xfrm>
        </p:grpSpPr>
        <p:cxnSp>
          <p:nvCxnSpPr>
            <p:cNvPr id="22" name="Straight Arrow Connector 21"/>
            <p:cNvCxnSpPr/>
            <p:nvPr/>
          </p:nvCxnSpPr>
          <p:spPr>
            <a:xfrm flipV="1">
              <a:off x="6130609" y="4190677"/>
              <a:ext cx="0" cy="54006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V="1">
              <a:off x="6413635" y="4459189"/>
              <a:ext cx="0" cy="54006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880973" y="4719707"/>
              <a:ext cx="251900" cy="2519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pic>
        <p:nvPicPr>
          <p:cNvPr id="7" name="Picture 6"/>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5880951" y="3438949"/>
            <a:ext cx="226695" cy="299085"/>
          </a:xfrm>
          <a:prstGeom prst="rect">
            <a:avLst/>
          </a:prstGeom>
        </p:spPr>
      </p:pic>
      <p:pic>
        <p:nvPicPr>
          <p:cNvPr id="9" name="Picture 8"/>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7194494" y="3077849"/>
            <a:ext cx="226695" cy="348615"/>
          </a:xfrm>
          <a:prstGeom prst="rect">
            <a:avLst/>
          </a:prstGeom>
        </p:spPr>
      </p:pic>
      <p:pic>
        <p:nvPicPr>
          <p:cNvPr id="11" name="Picture 10"/>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6521013" y="2338717"/>
            <a:ext cx="226695" cy="308610"/>
          </a:xfrm>
          <a:prstGeom prst="rect">
            <a:avLst/>
          </a:prstGeom>
        </p:spPr>
      </p:pic>
      <p:sp>
        <p:nvSpPr>
          <p:cNvPr id="12" name="Oval 11"/>
          <p:cNvSpPr/>
          <p:nvPr/>
        </p:nvSpPr>
        <p:spPr>
          <a:xfrm>
            <a:off x="5580159" y="2147272"/>
            <a:ext cx="2344641" cy="2453793"/>
          </a:xfrm>
          <a:prstGeom prst="ellipse">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5" name="Straight Connector 14"/>
          <p:cNvCxnSpPr>
            <a:endCxn id="42" idx="0"/>
          </p:cNvCxnSpPr>
          <p:nvPr/>
        </p:nvCxnSpPr>
        <p:spPr>
          <a:xfrm flipH="1">
            <a:off x="1735517" y="2147272"/>
            <a:ext cx="4898843" cy="500054"/>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573477" y="1571208"/>
            <a:ext cx="2477340" cy="446347"/>
          </a:xfrm>
          <a:prstGeom prst="rect">
            <a:avLst/>
          </a:prstGeom>
          <a:noFill/>
          <a:ln>
            <a:noFill/>
          </a:ln>
        </p:spPr>
        <p:txBody>
          <a:bodyPr wrap="square" rtlCol="0">
            <a:spAutoFit/>
          </a:bodyPr>
          <a:lstStyle/>
          <a:p>
            <a:r>
              <a:rPr lang="sk-SK" sz="2200" dirty="0">
                <a:solidFill>
                  <a:srgbClr val="00B0F0"/>
                </a:solidFill>
              </a:rPr>
              <a:t>Jednotkové vektory</a:t>
            </a:r>
            <a:endParaRPr lang="en-US" sz="2200" dirty="0">
              <a:solidFill>
                <a:srgbClr val="00B0F0"/>
              </a:solidFill>
            </a:endParaRPr>
          </a:p>
        </p:txBody>
      </p:sp>
      <p:pic>
        <p:nvPicPr>
          <p:cNvPr id="35" name="Picture 34"/>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2148098" y="2483704"/>
            <a:ext cx="226695" cy="241935"/>
          </a:xfrm>
          <a:prstGeom prst="rect">
            <a:avLst/>
          </a:prstGeom>
        </p:spPr>
      </p:pic>
      <p:pic>
        <p:nvPicPr>
          <p:cNvPr id="28" name="Picture 27"/>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769283" y="4416280"/>
            <a:ext cx="4362450" cy="369570"/>
          </a:xfrm>
          <a:prstGeom prst="rect">
            <a:avLst/>
          </a:prstGeom>
        </p:spPr>
      </p:pic>
      <p:pic>
        <p:nvPicPr>
          <p:cNvPr id="36" name="Picture 35"/>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779234" y="4850520"/>
            <a:ext cx="2889885" cy="369570"/>
          </a:xfrm>
          <a:prstGeom prst="rect">
            <a:avLst/>
          </a:prstGeom>
        </p:spPr>
      </p:pic>
      <p:pic>
        <p:nvPicPr>
          <p:cNvPr id="37" name="Picture 36"/>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2782868" y="5413828"/>
            <a:ext cx="2348865" cy="358140"/>
          </a:xfrm>
          <a:prstGeom prst="rect">
            <a:avLst/>
          </a:prstGeom>
        </p:spPr>
      </p:pic>
      <p:cxnSp>
        <p:nvCxnSpPr>
          <p:cNvPr id="41" name="Straight Connector 40"/>
          <p:cNvCxnSpPr/>
          <p:nvPr/>
        </p:nvCxnSpPr>
        <p:spPr>
          <a:xfrm flipH="1" flipV="1">
            <a:off x="1608038" y="3738034"/>
            <a:ext cx="4817216" cy="815381"/>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1209589" y="2647326"/>
            <a:ext cx="1051855" cy="1100823"/>
          </a:xfrm>
          <a:prstGeom prst="ellipse">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TextBox 29"/>
          <p:cNvSpPr txBox="1"/>
          <p:nvPr/>
        </p:nvSpPr>
        <p:spPr>
          <a:xfrm>
            <a:off x="351693" y="5936564"/>
            <a:ext cx="8440610" cy="769441"/>
          </a:xfrm>
          <a:prstGeom prst="rect">
            <a:avLst/>
          </a:prstGeom>
          <a:noFill/>
        </p:spPr>
        <p:txBody>
          <a:bodyPr wrap="square" rtlCol="0">
            <a:spAutoFit/>
          </a:bodyPr>
          <a:lstStyle/>
          <a:p>
            <a:r>
              <a:rPr lang="sk-SK" sz="2200" dirty="0"/>
              <a:t>Vektory</a:t>
            </a:r>
            <a:r>
              <a:rPr lang="en-US" sz="2200" dirty="0"/>
              <a:t>                      </a:t>
            </a:r>
            <a:r>
              <a:rPr lang="sk-SK" sz="2200" dirty="0"/>
              <a:t>sa nazývajú </a:t>
            </a:r>
            <a:r>
              <a:rPr lang="sk-SK" sz="2200" b="1" dirty="0"/>
              <a:t>báza</a:t>
            </a:r>
            <a:r>
              <a:rPr lang="sk-SK" sz="2200" dirty="0"/>
              <a:t>, lebo pomocou nich sa dá vyjadriť ľubovoľný vektor</a:t>
            </a:r>
            <a:r>
              <a:rPr lang="en-US" sz="2200" dirty="0"/>
              <a:t> </a:t>
            </a:r>
            <a:r>
              <a:rPr lang="sk-SK" sz="2200" dirty="0"/>
              <a:t>ako ich </a:t>
            </a:r>
            <a:r>
              <a:rPr lang="sk-SK" sz="2200" dirty="0" err="1"/>
              <a:t>superpozícia</a:t>
            </a:r>
            <a:r>
              <a:rPr lang="sk-SK" sz="2200" dirty="0"/>
              <a:t> (lineárna kombinácia)</a:t>
            </a:r>
          </a:p>
        </p:txBody>
      </p:sp>
      <p:pic>
        <p:nvPicPr>
          <p:cNvPr id="44" name="Picture 43"/>
          <p:cNvPicPr>
            <a:picLocks noChangeAspect="1"/>
          </p:cNvPicPr>
          <p:nvPr>
            <p:custDataLst>
              <p:tags r:id="rId9"/>
            </p:custDataLst>
          </p:nvPr>
        </p:nvPicPr>
        <p:blipFill>
          <a:blip r:embed="rId19" cstate="print">
            <a:extLst>
              <a:ext uri="{28A0092B-C50C-407E-A947-70E740481C1C}">
                <a14:useLocalDpi xmlns:a14="http://schemas.microsoft.com/office/drawing/2010/main" val="0"/>
              </a:ext>
            </a:extLst>
          </a:blip>
          <a:stretch>
            <a:fillRect/>
          </a:stretch>
        </p:blipFill>
        <p:spPr>
          <a:xfrm>
            <a:off x="1515055" y="5950632"/>
            <a:ext cx="1097280" cy="358140"/>
          </a:xfrm>
          <a:prstGeom prst="rect">
            <a:avLst/>
          </a:prstGeom>
        </p:spPr>
      </p:pic>
      <p:sp>
        <p:nvSpPr>
          <p:cNvPr id="2" name="Slide Number Placeholder 1"/>
          <p:cNvSpPr>
            <a:spLocks noGrp="1"/>
          </p:cNvSpPr>
          <p:nvPr>
            <p:ph type="sldNum" sz="quarter" idx="12"/>
          </p:nvPr>
        </p:nvSpPr>
        <p:spPr/>
        <p:txBody>
          <a:bodyPr/>
          <a:lstStyle/>
          <a:p>
            <a:fld id="{EF2191A1-080D-4B75-96DD-5F8CFE4971FF}" type="slidenum">
              <a:rPr lang="en-US" smtClean="0"/>
              <a:t>17</a:t>
            </a:fld>
            <a:endParaRPr lang="en-US"/>
          </a:p>
        </p:txBody>
      </p:sp>
    </p:spTree>
    <p:extLst>
      <p:ext uri="{BB962C8B-B14F-4D97-AF65-F5344CB8AC3E}">
        <p14:creationId xmlns:p14="http://schemas.microsoft.com/office/powerpoint/2010/main" val="488730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6823058-5E0E-41BC-A830-5C8D4B66250F}" type="slidenum">
              <a:rPr lang="en-US" smtClean="0"/>
              <a:t>18</a:t>
            </a:fld>
            <a:endParaRPr lang="en-US"/>
          </a:p>
        </p:txBody>
      </p:sp>
      <p:sp>
        <p:nvSpPr>
          <p:cNvPr id="3" name="TextBox 2"/>
          <p:cNvSpPr txBox="1"/>
          <p:nvPr/>
        </p:nvSpPr>
        <p:spPr>
          <a:xfrm>
            <a:off x="542260" y="701749"/>
            <a:ext cx="8144540" cy="369332"/>
          </a:xfrm>
          <a:prstGeom prst="rect">
            <a:avLst/>
          </a:prstGeom>
          <a:noFill/>
        </p:spPr>
        <p:txBody>
          <a:bodyPr wrap="square" rtlCol="0">
            <a:spAutoFit/>
          </a:bodyPr>
          <a:lstStyle/>
          <a:p>
            <a:r>
              <a:rPr lang="sk-SK" dirty="0">
                <a:latin typeface="Arial" panose="020B0604020202020204" pitchFamily="34" charset="0"/>
                <a:cs typeface="Arial" panose="020B0604020202020204" pitchFamily="34" charset="0"/>
              </a:rPr>
              <a:t>Aj vektor rýchlosti môžeme vyjadriť v tej istej báze</a:t>
            </a:r>
          </a:p>
        </p:txBody>
      </p:sp>
      <p:pic>
        <p:nvPicPr>
          <p:cNvPr id="36" name="Picture 35"/>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658964" y="1186098"/>
            <a:ext cx="1436751" cy="240030"/>
          </a:xfrm>
          <a:prstGeom prst="rect">
            <a:avLst/>
          </a:prstGeom>
        </p:spPr>
      </p:pic>
      <p:grpSp>
        <p:nvGrpSpPr>
          <p:cNvPr id="5" name="Group 4"/>
          <p:cNvGrpSpPr/>
          <p:nvPr/>
        </p:nvGrpSpPr>
        <p:grpSpPr>
          <a:xfrm>
            <a:off x="658938" y="1800810"/>
            <a:ext cx="3796974" cy="3096344"/>
            <a:chOff x="1979712" y="2924944"/>
            <a:chExt cx="3796974" cy="3096344"/>
          </a:xfrm>
        </p:grpSpPr>
        <p:cxnSp>
          <p:nvCxnSpPr>
            <p:cNvPr id="6" name="Straight Connector 5"/>
            <p:cNvCxnSpPr/>
            <p:nvPr/>
          </p:nvCxnSpPr>
          <p:spPr>
            <a:xfrm>
              <a:off x="2915816" y="2924944"/>
              <a:ext cx="0" cy="21602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915816" y="5085184"/>
              <a:ext cx="28608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979712" y="5085184"/>
              <a:ext cx="936104" cy="9361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 name="Straight Arrow Connector 8"/>
          <p:cNvCxnSpPr/>
          <p:nvPr/>
        </p:nvCxnSpPr>
        <p:spPr>
          <a:xfrm flipV="1">
            <a:off x="1595042" y="2880930"/>
            <a:ext cx="1728192" cy="108012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94768" y="2909958"/>
            <a:ext cx="0" cy="187220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69283" y="4782166"/>
            <a:ext cx="2525485"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280254" y="3961050"/>
            <a:ext cx="821116" cy="82111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595042" y="2088744"/>
            <a:ext cx="1685212" cy="82111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595042" y="3420990"/>
            <a:ext cx="0" cy="54006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V="1">
            <a:off x="1878068" y="3689502"/>
            <a:ext cx="0" cy="54006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345406" y="3950020"/>
            <a:ext cx="251900" cy="2519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nvGrpSpPr>
          <p:cNvPr id="20" name="Group 19"/>
          <p:cNvGrpSpPr>
            <a:grpSpLocks noChangeAspect="1"/>
          </p:cNvGrpSpPr>
          <p:nvPr/>
        </p:nvGrpSpPr>
        <p:grpSpPr>
          <a:xfrm>
            <a:off x="5880951" y="3066528"/>
            <a:ext cx="1734446" cy="1687433"/>
            <a:chOff x="5880973" y="4190677"/>
            <a:chExt cx="802692" cy="780930"/>
          </a:xfrm>
        </p:grpSpPr>
        <p:cxnSp>
          <p:nvCxnSpPr>
            <p:cNvPr id="21" name="Straight Arrow Connector 20"/>
            <p:cNvCxnSpPr/>
            <p:nvPr/>
          </p:nvCxnSpPr>
          <p:spPr>
            <a:xfrm flipV="1">
              <a:off x="6130609" y="4190677"/>
              <a:ext cx="0" cy="54006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V="1">
              <a:off x="6413635" y="4459189"/>
              <a:ext cx="0" cy="54006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5880973" y="4719707"/>
              <a:ext cx="251900" cy="2519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pic>
        <p:nvPicPr>
          <p:cNvPr id="24" name="Picture 23"/>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5880951" y="4172607"/>
            <a:ext cx="226695" cy="299085"/>
          </a:xfrm>
          <a:prstGeom prst="rect">
            <a:avLst/>
          </a:prstGeom>
        </p:spPr>
      </p:pic>
      <p:pic>
        <p:nvPicPr>
          <p:cNvPr id="25" name="Picture 24"/>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7194494" y="3811507"/>
            <a:ext cx="226695" cy="348615"/>
          </a:xfrm>
          <a:prstGeom prst="rect">
            <a:avLst/>
          </a:prstGeom>
        </p:spPr>
      </p:pic>
      <p:pic>
        <p:nvPicPr>
          <p:cNvPr id="26" name="Picture 25"/>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6521013" y="3072375"/>
            <a:ext cx="226695" cy="308610"/>
          </a:xfrm>
          <a:prstGeom prst="rect">
            <a:avLst/>
          </a:prstGeom>
        </p:spPr>
      </p:pic>
      <p:sp>
        <p:nvSpPr>
          <p:cNvPr id="27" name="Oval 26"/>
          <p:cNvSpPr/>
          <p:nvPr/>
        </p:nvSpPr>
        <p:spPr>
          <a:xfrm>
            <a:off x="5580159" y="2880930"/>
            <a:ext cx="2344641" cy="2453793"/>
          </a:xfrm>
          <a:prstGeom prst="ellipse">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28" name="Straight Connector 27"/>
          <p:cNvCxnSpPr>
            <a:endCxn id="35" idx="0"/>
          </p:cNvCxnSpPr>
          <p:nvPr/>
        </p:nvCxnSpPr>
        <p:spPr>
          <a:xfrm flipH="1">
            <a:off x="1735517" y="2880930"/>
            <a:ext cx="4898843" cy="500054"/>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573477" y="2304866"/>
            <a:ext cx="2477340" cy="446347"/>
          </a:xfrm>
          <a:prstGeom prst="rect">
            <a:avLst/>
          </a:prstGeom>
          <a:noFill/>
          <a:ln>
            <a:noFill/>
          </a:ln>
        </p:spPr>
        <p:txBody>
          <a:bodyPr wrap="square" rtlCol="0">
            <a:spAutoFit/>
          </a:bodyPr>
          <a:lstStyle/>
          <a:p>
            <a:r>
              <a:rPr lang="sk-SK" sz="2200" dirty="0">
                <a:solidFill>
                  <a:srgbClr val="00B0F0"/>
                </a:solidFill>
              </a:rPr>
              <a:t>Jednotkové vektory</a:t>
            </a:r>
            <a:endParaRPr lang="en-US" sz="2200" dirty="0">
              <a:solidFill>
                <a:srgbClr val="00B0F0"/>
              </a:solidFill>
            </a:endParaRPr>
          </a:p>
        </p:txBody>
      </p:sp>
      <p:pic>
        <p:nvPicPr>
          <p:cNvPr id="37" name="Picture 36"/>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2626287" y="2962542"/>
            <a:ext cx="142875" cy="182880"/>
          </a:xfrm>
          <a:prstGeom prst="rect">
            <a:avLst/>
          </a:prstGeom>
        </p:spPr>
      </p:pic>
      <p:pic>
        <p:nvPicPr>
          <p:cNvPr id="31" name="Picture 30"/>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769283" y="5149938"/>
            <a:ext cx="4362450" cy="369570"/>
          </a:xfrm>
          <a:prstGeom prst="rect">
            <a:avLst/>
          </a:prstGeom>
        </p:spPr>
      </p:pic>
      <p:pic>
        <p:nvPicPr>
          <p:cNvPr id="32" name="Picture 31"/>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779234" y="5584178"/>
            <a:ext cx="2889885" cy="369570"/>
          </a:xfrm>
          <a:prstGeom prst="rect">
            <a:avLst/>
          </a:prstGeom>
        </p:spPr>
      </p:pic>
      <p:pic>
        <p:nvPicPr>
          <p:cNvPr id="44" name="Picture 43"/>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3294768" y="6216968"/>
            <a:ext cx="2167890" cy="321945"/>
          </a:xfrm>
          <a:prstGeom prst="rect">
            <a:avLst/>
          </a:prstGeom>
        </p:spPr>
      </p:pic>
      <p:cxnSp>
        <p:nvCxnSpPr>
          <p:cNvPr id="34" name="Straight Connector 33"/>
          <p:cNvCxnSpPr/>
          <p:nvPr/>
        </p:nvCxnSpPr>
        <p:spPr>
          <a:xfrm flipH="1" flipV="1">
            <a:off x="1608038" y="4471692"/>
            <a:ext cx="4817216" cy="815381"/>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1209589" y="3380984"/>
            <a:ext cx="1051855" cy="1100823"/>
          </a:xfrm>
          <a:prstGeom prst="ellipse">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9" name="Picture 38"/>
          <p:cNvPicPr>
            <a:picLocks noChangeAspect="1"/>
          </p:cNvPicPr>
          <p:nvPr>
            <p:custDataLst>
              <p:tags r:id="rId9"/>
            </p:custDataLst>
          </p:nvPr>
        </p:nvPicPr>
        <p:blipFill>
          <a:blip r:embed="rId21" cstate="print">
            <a:extLst>
              <a:ext uri="{28A0092B-C50C-407E-A947-70E740481C1C}">
                <a14:useLocalDpi xmlns:a14="http://schemas.microsoft.com/office/drawing/2010/main" val="0"/>
              </a:ext>
            </a:extLst>
          </a:blip>
          <a:stretch>
            <a:fillRect/>
          </a:stretch>
        </p:blipFill>
        <p:spPr>
          <a:xfrm>
            <a:off x="749107" y="4246222"/>
            <a:ext cx="220980" cy="152400"/>
          </a:xfrm>
          <a:prstGeom prst="rect">
            <a:avLst/>
          </a:prstGeom>
        </p:spPr>
      </p:pic>
      <p:pic>
        <p:nvPicPr>
          <p:cNvPr id="41" name="Picture 40"/>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a:xfrm>
            <a:off x="3571345" y="3739225"/>
            <a:ext cx="217170" cy="186690"/>
          </a:xfrm>
          <a:prstGeom prst="rect">
            <a:avLst/>
          </a:prstGeom>
        </p:spPr>
      </p:pic>
      <p:pic>
        <p:nvPicPr>
          <p:cNvPr id="43" name="Picture 42"/>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a:xfrm>
            <a:off x="1297055" y="2304866"/>
            <a:ext cx="209550" cy="152400"/>
          </a:xfrm>
          <a:prstGeom prst="rect">
            <a:avLst/>
          </a:prstGeom>
        </p:spPr>
      </p:pic>
    </p:spTree>
    <p:extLst>
      <p:ext uri="{BB962C8B-B14F-4D97-AF65-F5344CB8AC3E}">
        <p14:creationId xmlns:p14="http://schemas.microsoft.com/office/powerpoint/2010/main" val="2372745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450166"/>
            <a:ext cx="7301132" cy="584775"/>
          </a:xfrm>
          <a:prstGeom prst="rect">
            <a:avLst/>
          </a:prstGeom>
          <a:noFill/>
        </p:spPr>
        <p:txBody>
          <a:bodyPr wrap="square" rtlCol="0">
            <a:spAutoFit/>
          </a:bodyPr>
          <a:lstStyle/>
          <a:p>
            <a:pPr algn="ctr"/>
            <a:r>
              <a:rPr lang="sk-SK" sz="3200" b="1" dirty="0"/>
              <a:t>Skalárny súčin</a:t>
            </a:r>
          </a:p>
        </p:txBody>
      </p:sp>
      <p:pic>
        <p:nvPicPr>
          <p:cNvPr id="3" name="Picture 2"/>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2865707" y="1414588"/>
            <a:ext cx="2708910" cy="840105"/>
          </a:xfrm>
          <a:prstGeom prst="rect">
            <a:avLst/>
          </a:prstGeom>
        </p:spPr>
      </p:pic>
      <p:pic>
        <p:nvPicPr>
          <p:cNvPr id="28" name="Picture 27"/>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2541859" y="3071071"/>
            <a:ext cx="2954655" cy="379095"/>
          </a:xfrm>
          <a:prstGeom prst="rect">
            <a:avLst/>
          </a:prstGeom>
        </p:spPr>
      </p:pic>
      <p:sp>
        <p:nvSpPr>
          <p:cNvPr id="14" name="TextBox 13"/>
          <p:cNvSpPr txBox="1"/>
          <p:nvPr/>
        </p:nvSpPr>
        <p:spPr>
          <a:xfrm>
            <a:off x="534572" y="2659588"/>
            <a:ext cx="8243668" cy="430887"/>
          </a:xfrm>
          <a:prstGeom prst="rect">
            <a:avLst/>
          </a:prstGeom>
          <a:noFill/>
        </p:spPr>
        <p:txBody>
          <a:bodyPr wrap="square" rtlCol="0">
            <a:spAutoFit/>
          </a:bodyPr>
          <a:lstStyle/>
          <a:p>
            <a:r>
              <a:rPr lang="sk-SK" sz="2200" b="1" dirty="0"/>
              <a:t>Skalárny súčin vyrobí z dvoch vektorov reálne číslo definované takto</a:t>
            </a:r>
          </a:p>
        </p:txBody>
      </p:sp>
      <p:pic>
        <p:nvPicPr>
          <p:cNvPr id="30" name="Picture 29"/>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2541858" y="3564011"/>
            <a:ext cx="3874770" cy="312420"/>
          </a:xfrm>
          <a:prstGeom prst="rect">
            <a:avLst/>
          </a:prstGeom>
        </p:spPr>
      </p:pic>
      <p:sp>
        <p:nvSpPr>
          <p:cNvPr id="16" name="TextBox 15"/>
          <p:cNvSpPr txBox="1"/>
          <p:nvPr/>
        </p:nvSpPr>
        <p:spPr>
          <a:xfrm>
            <a:off x="540288" y="3876431"/>
            <a:ext cx="8243668" cy="430887"/>
          </a:xfrm>
          <a:prstGeom prst="rect">
            <a:avLst/>
          </a:prstGeom>
          <a:noFill/>
        </p:spPr>
        <p:txBody>
          <a:bodyPr wrap="square" rtlCol="0">
            <a:spAutoFit/>
          </a:bodyPr>
          <a:lstStyle/>
          <a:p>
            <a:r>
              <a:rPr lang="sk-SK" sz="2200" dirty="0"/>
              <a:t>Skalárny súčin je zjavne komutatívny a distributívny, teda</a:t>
            </a:r>
          </a:p>
        </p:txBody>
      </p:sp>
      <p:pic>
        <p:nvPicPr>
          <p:cNvPr id="31" name="Picture 30"/>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1758902" y="4324920"/>
            <a:ext cx="4924425" cy="367665"/>
          </a:xfrm>
          <a:prstGeom prst="rect">
            <a:avLst/>
          </a:prstGeom>
        </p:spPr>
      </p:pic>
      <p:sp>
        <p:nvSpPr>
          <p:cNvPr id="19" name="TextBox 18"/>
          <p:cNvSpPr txBox="1"/>
          <p:nvPr/>
        </p:nvSpPr>
        <p:spPr>
          <a:xfrm>
            <a:off x="540288" y="4797073"/>
            <a:ext cx="7844057" cy="1785104"/>
          </a:xfrm>
          <a:prstGeom prst="rect">
            <a:avLst/>
          </a:prstGeom>
          <a:noFill/>
        </p:spPr>
        <p:txBody>
          <a:bodyPr wrap="square" rtlCol="0">
            <a:spAutoFit/>
          </a:bodyPr>
          <a:lstStyle/>
          <a:p>
            <a:r>
              <a:rPr lang="sk-SK" sz="2200" dirty="0"/>
              <a:t>Definícia skalárneho súčinu vyžaduje definovať bázu. Mohlo by sa stať, že keď si niekto definuje svoju bázu odlišnú od našej (napríklad pootočí našu bázu) bude jeho výsledok pre skalárny súčin dvoch vektorov číslo odlišné od nášho. Nie je to tak, </a:t>
            </a:r>
            <a:r>
              <a:rPr lang="sk-SK" sz="2200" b="1" dirty="0"/>
              <a:t>skalárny súčin dáva v každej báze rovnakú hodnotu</a:t>
            </a:r>
            <a:r>
              <a:rPr lang="sk-SK" sz="2200" dirty="0"/>
              <a:t>, ako hneď uvidíme</a:t>
            </a:r>
          </a:p>
        </p:txBody>
      </p:sp>
      <p:sp>
        <p:nvSpPr>
          <p:cNvPr id="4" name="Slide Number Placeholder 3"/>
          <p:cNvSpPr>
            <a:spLocks noGrp="1"/>
          </p:cNvSpPr>
          <p:nvPr>
            <p:ph type="sldNum" sz="quarter" idx="12"/>
          </p:nvPr>
        </p:nvSpPr>
        <p:spPr/>
        <p:txBody>
          <a:bodyPr/>
          <a:lstStyle/>
          <a:p>
            <a:fld id="{EF2191A1-080D-4B75-96DD-5F8CFE4971FF}" type="slidenum">
              <a:rPr lang="en-US" smtClean="0"/>
              <a:t>19</a:t>
            </a:fld>
            <a:endParaRPr lang="en-US"/>
          </a:p>
        </p:txBody>
      </p:sp>
      <p:pic>
        <p:nvPicPr>
          <p:cNvPr id="5" name="media19">
            <a:hlinkClick r:id="" action="ppaction://media"/>
            <a:extLst>
              <a:ext uri="{FF2B5EF4-FFF2-40B4-BE49-F238E27FC236}">
                <a16:creationId xmlns:a16="http://schemas.microsoft.com/office/drawing/2014/main" id="{14884FEA-BF51-4AFB-B034-EF5F8DE23000}"/>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76239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4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382554" y="186613"/>
                <a:ext cx="8602825" cy="6740307"/>
              </a:xfrm>
              <a:prstGeom prst="rect">
                <a:avLst/>
              </a:prstGeom>
              <a:noFill/>
            </p:spPr>
            <p:txBody>
              <a:bodyPr wrap="square" rtlCol="0">
                <a:spAutoFit/>
              </a:bodyPr>
              <a:lstStyle/>
              <a:p>
                <a:r>
                  <a:rPr lang="sk-SK" dirty="0">
                    <a:latin typeface="Arial" panose="020B0604020202020204" pitchFamily="34" charset="0"/>
                    <a:cs typeface="Arial" panose="020B0604020202020204" pitchFamily="34" charset="0"/>
                  </a:rPr>
                  <a:t>Pár slov o tom, čo sme to napísali. Začiatočníka môže prekvapiť, že vo výraze</a:t>
                </a:r>
              </a:p>
              <a:p>
                <a:endParaRPr lang="sk-SK" dirty="0">
                  <a:latin typeface="Arial" panose="020B0604020202020204" pitchFamily="34" charset="0"/>
                  <a:cs typeface="Arial" panose="020B0604020202020204" pitchFamily="34" charset="0"/>
                </a:endParaRPr>
              </a:p>
              <a:p>
                <a:endParaRPr lang="sk-SK" dirty="0">
                  <a:latin typeface="Arial" panose="020B0604020202020204" pitchFamily="34" charset="0"/>
                  <a:cs typeface="Arial" panose="020B0604020202020204" pitchFamily="34" charset="0"/>
                </a:endParaRP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sa objavil symbol </a:t>
                </a:r>
                <a14:m>
                  <m:oMath xmlns:m="http://schemas.openxmlformats.org/officeDocument/2006/math">
                    <m:r>
                      <a:rPr lang="sk-SK" b="0" i="1" smtClean="0">
                        <a:latin typeface="Cambria Math" panose="02040503050406030204" pitchFamily="18" charset="0"/>
                        <a:cs typeface="Arial" panose="020B0604020202020204" pitchFamily="34" charset="0"/>
                      </a:rPr>
                      <m:t>𝜏</m:t>
                    </m:r>
                  </m:oMath>
                </a14:m>
                <a:r>
                  <a:rPr lang="sk-SK" dirty="0">
                    <a:latin typeface="Arial" panose="020B0604020202020204" pitchFamily="34" charset="0"/>
                    <a:cs typeface="Arial" panose="020B0604020202020204" pitchFamily="34" charset="0"/>
                  </a:rPr>
                  <a:t>, keď predtým sme písali vo výraze</a:t>
                </a:r>
              </a:p>
              <a:p>
                <a:endParaRPr lang="sk-SK" dirty="0">
                  <a:latin typeface="Arial" panose="020B0604020202020204" pitchFamily="34" charset="0"/>
                  <a:cs typeface="Arial" panose="020B0604020202020204" pitchFamily="34" charset="0"/>
                </a:endParaRP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pre časový okamih symbol </a:t>
                </a:r>
                <a14:m>
                  <m:oMath xmlns:m="http://schemas.openxmlformats.org/officeDocument/2006/math">
                    <m:r>
                      <a:rPr lang="sk-SK" b="0" i="1" smtClean="0">
                        <a:latin typeface="Cambria Math" panose="02040503050406030204" pitchFamily="18" charset="0"/>
                        <a:cs typeface="Arial" panose="020B0604020202020204" pitchFamily="34" charset="0"/>
                      </a:rPr>
                      <m:t>𝑡</m:t>
                    </m:r>
                  </m:oMath>
                </a14:m>
                <a:r>
                  <a:rPr lang="en-US" dirty="0">
                    <a:latin typeface="Arial" panose="020B0604020202020204" pitchFamily="34" charset="0"/>
                    <a:cs typeface="Arial" panose="020B0604020202020204" pitchFamily="34" charset="0"/>
                  </a:rPr>
                  <a:t>. </a:t>
                </a:r>
                <a:r>
                  <a:rPr lang="sk-SK" dirty="0">
                    <a:latin typeface="Arial" panose="020B0604020202020204" pitchFamily="34" charset="0"/>
                    <a:cs typeface="Arial" panose="020B0604020202020204" pitchFamily="34" charset="0"/>
                  </a:rPr>
                  <a:t>Treba si uvedomiť, že istú fyzikálnu veličinu môžeme označiť ako chceme, podstatné je iba to, aby v jednej rovnici  istá veličina bola označovaná rovnakým symbolom a v tej istej rovnici už žiadna iná veličina nebola označená tým istým symbolom. Teda rovnicu (2) môžeme zapísať aj takto</a:t>
                </a:r>
              </a:p>
              <a:p>
                <a:endParaRPr lang="sk-SK" dirty="0">
                  <a:latin typeface="Arial" panose="020B0604020202020204" pitchFamily="34" charset="0"/>
                  <a:cs typeface="Arial" panose="020B0604020202020204" pitchFamily="34" charset="0"/>
                </a:endParaRP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a to sme práve využili pri písaní rovnice (1), lebo v nej chceme symbol </a:t>
                </a:r>
                <a14:m>
                  <m:oMath xmlns:m="http://schemas.openxmlformats.org/officeDocument/2006/math">
                    <m:r>
                      <a:rPr lang="sk-SK" b="0" i="1" smtClean="0">
                        <a:latin typeface="Cambria Math" panose="02040503050406030204" pitchFamily="18" charset="0"/>
                        <a:cs typeface="Arial" panose="020B0604020202020204" pitchFamily="34" charset="0"/>
                      </a:rPr>
                      <m:t>𝑡</m:t>
                    </m:r>
                  </m:oMath>
                </a14:m>
                <a:r>
                  <a:rPr lang="sk-SK" dirty="0">
                    <a:latin typeface="Arial" panose="020B0604020202020204" pitchFamily="34" charset="0"/>
                    <a:cs typeface="Arial" panose="020B0604020202020204" pitchFamily="34" charset="0"/>
                  </a:rPr>
                  <a:t> použiť na niečo iné, nie na označenie ľubovoľného časového okamihu, ale na označenie „koncového časového okamihu“, keď chceme vypočítať, kam sa až častica dostane po uplynutí doby </a:t>
                </a:r>
                <a14:m>
                  <m:oMath xmlns:m="http://schemas.openxmlformats.org/officeDocument/2006/math">
                    <m:r>
                      <a:rPr lang="sk-SK" b="0" i="1" smtClean="0">
                        <a:latin typeface="Cambria Math" panose="02040503050406030204" pitchFamily="18" charset="0"/>
                        <a:cs typeface="Arial" panose="020B0604020202020204" pitchFamily="34" charset="0"/>
                      </a:rPr>
                      <m:t>𝑡</m:t>
                    </m:r>
                    <m:r>
                      <a:rPr lang="sk-SK" b="0" i="1" smtClean="0">
                        <a:latin typeface="Cambria Math" panose="02040503050406030204" pitchFamily="18" charset="0"/>
                        <a:cs typeface="Arial" panose="020B0604020202020204" pitchFamily="34" charset="0"/>
                      </a:rPr>
                      <m:t>.</m:t>
                    </m:r>
                  </m:oMath>
                </a14:m>
                <a:r>
                  <a:rPr lang="sk-SK" dirty="0">
                    <a:latin typeface="Arial" panose="020B0604020202020204" pitchFamily="34" charset="0"/>
                    <a:cs typeface="Arial" panose="020B0604020202020204" pitchFamily="34" charset="0"/>
                  </a:rPr>
                  <a:t> V rovnici (1) je symbol </a:t>
                </a:r>
                <a14:m>
                  <m:oMath xmlns:m="http://schemas.openxmlformats.org/officeDocument/2006/math">
                    <m:r>
                      <a:rPr lang="sk-SK" b="0" i="1" smtClean="0">
                        <a:latin typeface="Cambria Math" panose="02040503050406030204" pitchFamily="18" charset="0"/>
                        <a:cs typeface="Arial" panose="020B0604020202020204" pitchFamily="34" charset="0"/>
                      </a:rPr>
                      <m:t>𝑡</m:t>
                    </m:r>
                  </m:oMath>
                </a14:m>
                <a:r>
                  <a:rPr lang="sk-SK" dirty="0">
                    <a:latin typeface="Arial" panose="020B0604020202020204" pitchFamily="34" charset="0"/>
                    <a:cs typeface="Arial" panose="020B0604020202020204" pitchFamily="34" charset="0"/>
                  </a:rPr>
                  <a:t> použitý dvakrát: naľavo v argumente vektorovej funkcie a napravo ako horná hranica sumy. Symbol </a:t>
                </a:r>
                <a14:m>
                  <m:oMath xmlns:m="http://schemas.openxmlformats.org/officeDocument/2006/math">
                    <m:r>
                      <a:rPr lang="sk-SK" b="0" i="1" smtClean="0">
                        <a:latin typeface="Cambria Math" panose="02040503050406030204" pitchFamily="18" charset="0"/>
                        <a:cs typeface="Arial" panose="020B0604020202020204" pitchFamily="34" charset="0"/>
                      </a:rPr>
                      <m:t>𝜏</m:t>
                    </m:r>
                  </m:oMath>
                </a14:m>
                <a:r>
                  <a:rPr lang="sk-SK" dirty="0">
                    <a:latin typeface="Arial" panose="020B0604020202020204" pitchFamily="34" charset="0"/>
                    <a:cs typeface="Arial" panose="020B0604020202020204" pitchFamily="34" charset="0"/>
                  </a:rPr>
                  <a:t> napravo je použitý rafinovanejšie ako v rovnici (2). V rovnici (2) ním myslíme jeden konkrétny, hoci ľubovoľný časový okamih. V rovnici (1) však symbol </a:t>
                </a:r>
                <a14:m>
                  <m:oMath xmlns:m="http://schemas.openxmlformats.org/officeDocument/2006/math">
                    <m:r>
                      <a:rPr lang="sk-SK" b="0" i="1" smtClean="0">
                        <a:latin typeface="Cambria Math" panose="02040503050406030204" pitchFamily="18" charset="0"/>
                        <a:cs typeface="Arial" panose="020B0604020202020204" pitchFamily="34" charset="0"/>
                      </a:rPr>
                      <m:t>𝜏</m:t>
                    </m:r>
                    <m:r>
                      <a:rPr lang="sk-SK" b="0" i="1" smtClean="0">
                        <a:latin typeface="Cambria Math" panose="02040503050406030204" pitchFamily="18" charset="0"/>
                        <a:cs typeface="Arial" panose="020B0604020202020204" pitchFamily="34" charset="0"/>
                      </a:rPr>
                      <m:t> </m:t>
                    </m:r>
                  </m:oMath>
                </a14:m>
                <a:r>
                  <a:rPr lang="sk-SK" dirty="0">
                    <a:latin typeface="Arial" panose="020B0604020202020204" pitchFamily="34" charset="0"/>
                    <a:cs typeface="Arial" panose="020B0604020202020204" pitchFamily="34" charset="0"/>
                  </a:rPr>
                  <a:t>je použitý ako „sumačný index“. Neznamená jeden jediný časový okamih ale postupne všetky časové okamihy, „cez ktorú sčítavame“. </a:t>
                </a:r>
              </a:p>
              <a:p>
                <a:endParaRPr lang="sk-SK" dirty="0">
                  <a:latin typeface="Arial" panose="020B0604020202020204" pitchFamily="34" charset="0"/>
                  <a:cs typeface="Arial" panose="020B0604020202020204" pitchFamily="34" charset="0"/>
                </a:endParaRPr>
              </a:p>
              <a:p>
                <a:endParaRPr lang="sk-SK" dirty="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82554" y="186613"/>
                <a:ext cx="8602825" cy="6740307"/>
              </a:xfrm>
              <a:prstGeom prst="rect">
                <a:avLst/>
              </a:prstGeom>
              <a:blipFill rotWithShape="0">
                <a:blip r:embed="rId11"/>
                <a:stretch>
                  <a:fillRect l="-638" t="-543" r="-1205"/>
                </a:stretch>
              </a:blipFill>
            </p:spPr>
            <p:txBody>
              <a:bodyPr/>
              <a:lstStyle/>
              <a:p>
                <a:r>
                  <a:rPr lang="sk-SK">
                    <a:noFill/>
                  </a:rPr>
                  <a:t> </a:t>
                </a:r>
              </a:p>
            </p:txBody>
          </p:sp>
        </mc:Fallback>
      </mc:AlternateContent>
      <p:pic>
        <p:nvPicPr>
          <p:cNvPr id="2" name="Picture 1"/>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3039229" y="555945"/>
            <a:ext cx="2372868" cy="653225"/>
          </a:xfrm>
          <a:prstGeom prst="rect">
            <a:avLst/>
          </a:prstGeom>
        </p:spPr>
      </p:pic>
      <p:pic>
        <p:nvPicPr>
          <p:cNvPr id="5" name="Picture 4"/>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2845484" y="1776455"/>
            <a:ext cx="3158109" cy="229743"/>
          </a:xfrm>
          <a:prstGeom prst="rect">
            <a:avLst/>
          </a:prstGeom>
        </p:spPr>
      </p:pic>
      <p:sp>
        <p:nvSpPr>
          <p:cNvPr id="3" name="Slide Number Placeholder 2"/>
          <p:cNvSpPr>
            <a:spLocks noGrp="1"/>
          </p:cNvSpPr>
          <p:nvPr>
            <p:ph type="sldNum" sz="quarter" idx="12"/>
          </p:nvPr>
        </p:nvSpPr>
        <p:spPr/>
        <p:txBody>
          <a:bodyPr/>
          <a:lstStyle/>
          <a:p>
            <a:fld id="{66823058-5E0E-41BC-A830-5C8D4B66250F}" type="slidenum">
              <a:rPr lang="en-US" smtClean="0"/>
              <a:t>2</a:t>
            </a:fld>
            <a:endParaRPr lang="en-US"/>
          </a:p>
        </p:txBody>
      </p:sp>
      <p:pic>
        <p:nvPicPr>
          <p:cNvPr id="7" name="Picture 6"/>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7998408" y="717599"/>
            <a:ext cx="246888" cy="229743"/>
          </a:xfrm>
          <a:prstGeom prst="rect">
            <a:avLst/>
          </a:prstGeom>
        </p:spPr>
      </p:pic>
      <p:pic>
        <p:nvPicPr>
          <p:cNvPr id="9" name="Picture 8"/>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7998408" y="1661584"/>
            <a:ext cx="246888" cy="229743"/>
          </a:xfrm>
          <a:prstGeom prst="rect">
            <a:avLst/>
          </a:prstGeom>
        </p:spPr>
      </p:pic>
      <p:pic>
        <p:nvPicPr>
          <p:cNvPr id="11" name="Picture 10"/>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a:off x="2781998" y="3494705"/>
            <a:ext cx="3413570" cy="229743"/>
          </a:xfrm>
          <a:prstGeom prst="rect">
            <a:avLst/>
          </a:prstGeom>
        </p:spPr>
      </p:pic>
      <p:pic>
        <p:nvPicPr>
          <p:cNvPr id="14" name="Picture 13"/>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7998408" y="3465523"/>
            <a:ext cx="246888" cy="229743"/>
          </a:xfrm>
          <a:prstGeom prst="rect">
            <a:avLst/>
          </a:prstGeom>
        </p:spPr>
      </p:pic>
    </p:spTree>
    <p:extLst>
      <p:ext uri="{BB962C8B-B14F-4D97-AF65-F5344CB8AC3E}">
        <p14:creationId xmlns:p14="http://schemas.microsoft.com/office/powerpoint/2010/main" val="1789729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flipV="1">
            <a:off x="1237957" y="1026942"/>
            <a:ext cx="1645920" cy="17021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1237957" y="1139483"/>
            <a:ext cx="4206240" cy="158964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869809" y="1057063"/>
            <a:ext cx="2574388" cy="8242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1842843" y="1513059"/>
            <a:ext cx="226695" cy="240030"/>
          </a:xfrm>
          <a:prstGeom prst="rect">
            <a:avLst/>
          </a:prstGeom>
        </p:spPr>
      </p:pic>
      <p:pic>
        <p:nvPicPr>
          <p:cNvPr id="12" name="Picture 11"/>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3486418" y="1934307"/>
            <a:ext cx="226695" cy="306705"/>
          </a:xfrm>
          <a:prstGeom prst="rect">
            <a:avLst/>
          </a:prstGeom>
        </p:spPr>
      </p:pic>
      <p:pic>
        <p:nvPicPr>
          <p:cNvPr id="15" name="Picture 14"/>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3663851" y="720237"/>
            <a:ext cx="1379220" cy="306705"/>
          </a:xfrm>
          <a:prstGeom prst="rect">
            <a:avLst/>
          </a:prstGeom>
        </p:spPr>
      </p:pic>
      <p:pic>
        <p:nvPicPr>
          <p:cNvPr id="17" name="Picture 16"/>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2540002" y="2540000"/>
            <a:ext cx="4444365" cy="760095"/>
          </a:xfrm>
          <a:prstGeom prst="rect">
            <a:avLst/>
          </a:prstGeom>
        </p:spPr>
      </p:pic>
      <p:sp>
        <p:nvSpPr>
          <p:cNvPr id="18" name="TextBox 17"/>
          <p:cNvSpPr txBox="1"/>
          <p:nvPr/>
        </p:nvSpPr>
        <p:spPr>
          <a:xfrm>
            <a:off x="703385" y="3601329"/>
            <a:ext cx="7033846" cy="430887"/>
          </a:xfrm>
          <a:prstGeom prst="rect">
            <a:avLst/>
          </a:prstGeom>
          <a:noFill/>
        </p:spPr>
        <p:txBody>
          <a:bodyPr wrap="square" rtlCol="0">
            <a:spAutoFit/>
          </a:bodyPr>
          <a:lstStyle/>
          <a:p>
            <a:r>
              <a:rPr lang="sk-SK" sz="2200" dirty="0"/>
              <a:t>Porovnajme to s kosínusovou vetou</a:t>
            </a:r>
          </a:p>
        </p:txBody>
      </p:sp>
      <p:pic>
        <p:nvPicPr>
          <p:cNvPr id="20" name="Picture 19"/>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2526667" y="4171853"/>
            <a:ext cx="4427220" cy="367665"/>
          </a:xfrm>
          <a:prstGeom prst="rect">
            <a:avLst/>
          </a:prstGeom>
        </p:spPr>
      </p:pic>
      <p:sp>
        <p:nvSpPr>
          <p:cNvPr id="23" name="Arc 22"/>
          <p:cNvSpPr/>
          <p:nvPr/>
        </p:nvSpPr>
        <p:spPr>
          <a:xfrm rot="2566452">
            <a:off x="1373328" y="1842741"/>
            <a:ext cx="966311" cy="966311"/>
          </a:xfrm>
          <a:prstGeom prst="arc">
            <a:avLst>
              <a:gd name="adj1" fmla="val 15266585"/>
              <a:gd name="adj2" fmla="val 1894425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a:p>
        </p:txBody>
      </p:sp>
      <p:pic>
        <p:nvPicPr>
          <p:cNvPr id="27" name="Picture 26"/>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1977280" y="2132028"/>
            <a:ext cx="135255" cy="167640"/>
          </a:xfrm>
          <a:prstGeom prst="rect">
            <a:avLst/>
          </a:prstGeom>
        </p:spPr>
      </p:pic>
      <p:sp>
        <p:nvSpPr>
          <p:cNvPr id="28" name="TextBox 27"/>
          <p:cNvSpPr txBox="1"/>
          <p:nvPr/>
        </p:nvSpPr>
        <p:spPr>
          <a:xfrm>
            <a:off x="703385" y="4825218"/>
            <a:ext cx="6485206" cy="430887"/>
          </a:xfrm>
          <a:prstGeom prst="rect">
            <a:avLst/>
          </a:prstGeom>
          <a:noFill/>
        </p:spPr>
        <p:txBody>
          <a:bodyPr wrap="square" rtlCol="0">
            <a:spAutoFit/>
          </a:bodyPr>
          <a:lstStyle/>
          <a:p>
            <a:r>
              <a:rPr lang="sk-SK" sz="2200" dirty="0"/>
              <a:t>Dostaneme</a:t>
            </a:r>
          </a:p>
        </p:txBody>
      </p:sp>
      <p:pic>
        <p:nvPicPr>
          <p:cNvPr id="29" name="Picture 28"/>
          <p:cNvPicPr>
            <a:picLocks noChangeAspect="1"/>
          </p:cNvPicPr>
          <p:nvPr>
            <p:custDataLst>
              <p:tags r:id="rId7"/>
            </p:custDataLst>
          </p:nvPr>
        </p:nvPicPr>
        <p:blipFill>
          <a:blip r:embed="rId15" cstate="print">
            <a:extLst>
              <a:ext uri="{28A0092B-C50C-407E-A947-70E740481C1C}">
                <a14:useLocalDpi xmlns:a14="http://schemas.microsoft.com/office/drawing/2010/main" val="0"/>
              </a:ext>
            </a:extLst>
          </a:blip>
          <a:stretch>
            <a:fillRect/>
          </a:stretch>
        </p:blipFill>
        <p:spPr>
          <a:xfrm>
            <a:off x="2869809" y="5226925"/>
            <a:ext cx="2386965" cy="367665"/>
          </a:xfrm>
          <a:prstGeom prst="rect">
            <a:avLst/>
          </a:prstGeom>
        </p:spPr>
      </p:pic>
      <p:sp>
        <p:nvSpPr>
          <p:cNvPr id="31" name="TextBox 30"/>
          <p:cNvSpPr txBox="1"/>
          <p:nvPr/>
        </p:nvSpPr>
        <p:spPr>
          <a:xfrm>
            <a:off x="703385" y="5922498"/>
            <a:ext cx="6879101" cy="769441"/>
          </a:xfrm>
          <a:prstGeom prst="rect">
            <a:avLst/>
          </a:prstGeom>
          <a:noFill/>
        </p:spPr>
        <p:txBody>
          <a:bodyPr wrap="square" rtlCol="0">
            <a:spAutoFit/>
          </a:bodyPr>
          <a:lstStyle/>
          <a:p>
            <a:r>
              <a:rPr lang="sk-SK" sz="2200" dirty="0"/>
              <a:t>Toto vyjadrenie nie je závislé na voľbe bázy, teda vidíme že hodnota skalárneho súčinu nezávisí na voľbe bázy</a:t>
            </a:r>
          </a:p>
        </p:txBody>
      </p:sp>
      <p:sp>
        <p:nvSpPr>
          <p:cNvPr id="32" name="Rectangle 31"/>
          <p:cNvSpPr/>
          <p:nvPr/>
        </p:nvSpPr>
        <p:spPr>
          <a:xfrm>
            <a:off x="2526667" y="5040661"/>
            <a:ext cx="3311425" cy="8818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 name="Slide Number Placeholder 1"/>
          <p:cNvSpPr>
            <a:spLocks noGrp="1"/>
          </p:cNvSpPr>
          <p:nvPr>
            <p:ph type="sldNum" sz="quarter" idx="12"/>
          </p:nvPr>
        </p:nvSpPr>
        <p:spPr/>
        <p:txBody>
          <a:bodyPr/>
          <a:lstStyle/>
          <a:p>
            <a:fld id="{EF2191A1-080D-4B75-96DD-5F8CFE4971FF}" type="slidenum">
              <a:rPr lang="en-US" smtClean="0"/>
              <a:t>20</a:t>
            </a:fld>
            <a:endParaRPr lang="en-US"/>
          </a:p>
        </p:txBody>
      </p:sp>
      <p:sp>
        <p:nvSpPr>
          <p:cNvPr id="4" name="TextBox 3"/>
          <p:cNvSpPr txBox="1"/>
          <p:nvPr/>
        </p:nvSpPr>
        <p:spPr>
          <a:xfrm>
            <a:off x="5508441" y="861785"/>
            <a:ext cx="3455581" cy="1323439"/>
          </a:xfrm>
          <a:prstGeom prst="rect">
            <a:avLst/>
          </a:prstGeom>
          <a:noFill/>
          <a:ln w="28575">
            <a:solidFill>
              <a:srgbClr val="00B050"/>
            </a:solidFill>
          </a:ln>
        </p:spPr>
        <p:txBody>
          <a:bodyPr wrap="square" rtlCol="0">
            <a:spAutoFit/>
          </a:bodyPr>
          <a:lstStyle/>
          <a:p>
            <a:r>
              <a:rPr lang="sk-SK" sz="1600" dirty="0">
                <a:solidFill>
                  <a:srgbClr val="00B050"/>
                </a:solidFill>
                <a:latin typeface="Arial" panose="020B0604020202020204" pitchFamily="34" charset="0"/>
                <a:cs typeface="Arial" panose="020B0604020202020204" pitchFamily="34" charset="0"/>
              </a:rPr>
              <a:t>Tu využívame že skalárny súčin je distributívny voči vektorovému sčítaniu, dokážte si sami, že to vyplýva z definície skalárneho súčinu</a:t>
            </a:r>
          </a:p>
        </p:txBody>
      </p:sp>
      <p:cxnSp>
        <p:nvCxnSpPr>
          <p:cNvPr id="8" name="Straight Arrow Connector 7"/>
          <p:cNvCxnSpPr/>
          <p:nvPr/>
        </p:nvCxnSpPr>
        <p:spPr>
          <a:xfrm flipH="1">
            <a:off x="5652240" y="2187805"/>
            <a:ext cx="10632" cy="393919"/>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188149" y="4754961"/>
            <a:ext cx="2775873" cy="1077218"/>
          </a:xfrm>
          <a:prstGeom prst="rect">
            <a:avLst/>
          </a:prstGeom>
          <a:noFill/>
          <a:ln w="28575">
            <a:solidFill>
              <a:srgbClr val="00B050"/>
            </a:solidFill>
          </a:ln>
        </p:spPr>
        <p:txBody>
          <a:bodyPr wrap="square" rtlCol="0">
            <a:spAutoFit/>
          </a:bodyPr>
          <a:lstStyle/>
          <a:p>
            <a:r>
              <a:rPr lang="sk-SK" sz="1600" dirty="0">
                <a:solidFill>
                  <a:srgbClr val="00B050"/>
                </a:solidFill>
                <a:latin typeface="Arial" panose="020B0604020202020204" pitchFamily="34" charset="0"/>
                <a:cs typeface="Arial" panose="020B0604020202020204" pitchFamily="34" charset="0"/>
              </a:rPr>
              <a:t>Niekedy sa toto považuje za definíciu skalárneho súčinu. Ale skúste si potom dokázať distributívny zákon!</a:t>
            </a:r>
          </a:p>
        </p:txBody>
      </p:sp>
    </p:spTree>
    <p:extLst>
      <p:ext uri="{BB962C8B-B14F-4D97-AF65-F5344CB8AC3E}">
        <p14:creationId xmlns:p14="http://schemas.microsoft.com/office/powerpoint/2010/main" val="634515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3066756" y="598654"/>
            <a:ext cx="2386965" cy="367665"/>
          </a:xfrm>
          <a:prstGeom prst="rect">
            <a:avLst/>
          </a:prstGeom>
        </p:spPr>
      </p:pic>
      <p:sp>
        <p:nvSpPr>
          <p:cNvPr id="3" name="TextBox 2"/>
          <p:cNvSpPr txBox="1"/>
          <p:nvPr/>
        </p:nvSpPr>
        <p:spPr>
          <a:xfrm>
            <a:off x="675249" y="1069142"/>
            <a:ext cx="7540283" cy="430887"/>
          </a:xfrm>
          <a:prstGeom prst="rect">
            <a:avLst/>
          </a:prstGeom>
          <a:noFill/>
        </p:spPr>
        <p:txBody>
          <a:bodyPr wrap="square" rtlCol="0">
            <a:spAutoFit/>
          </a:bodyPr>
          <a:lstStyle/>
          <a:p>
            <a:r>
              <a:rPr lang="sk-SK" sz="2200" b="1" dirty="0">
                <a:solidFill>
                  <a:srgbClr val="FF0000"/>
                </a:solidFill>
              </a:rPr>
              <a:t>Ak sú dva vektory ortogonálne, ich skalárny súčin je nulový</a:t>
            </a:r>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249" y="1676935"/>
            <a:ext cx="2066925"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3369994" y="1808478"/>
            <a:ext cx="2836545" cy="356235"/>
          </a:xfrm>
          <a:prstGeom prst="rect">
            <a:avLst/>
          </a:prstGeom>
        </p:spPr>
      </p:pic>
      <p:pic>
        <p:nvPicPr>
          <p:cNvPr id="17" name="Picture 16"/>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3381714" y="2655946"/>
            <a:ext cx="2847975" cy="356235"/>
          </a:xfrm>
          <a:prstGeom prst="rect">
            <a:avLst/>
          </a:prstGeom>
        </p:spPr>
      </p:pic>
      <p:sp>
        <p:nvSpPr>
          <p:cNvPr id="19" name="TextBox 18"/>
          <p:cNvSpPr txBox="1"/>
          <p:nvPr/>
        </p:nvSpPr>
        <p:spPr>
          <a:xfrm>
            <a:off x="675249" y="3582104"/>
            <a:ext cx="7793502" cy="1107996"/>
          </a:xfrm>
          <a:prstGeom prst="rect">
            <a:avLst/>
          </a:prstGeom>
          <a:noFill/>
        </p:spPr>
        <p:txBody>
          <a:bodyPr wrap="square" rtlCol="0">
            <a:spAutoFit/>
          </a:bodyPr>
          <a:lstStyle/>
          <a:p>
            <a:r>
              <a:rPr lang="sk-SK" sz="2200" dirty="0"/>
              <a:t>Vektory bázy sú teda ortogonálne a normované na jednotku, hovoríme, že báza je </a:t>
            </a:r>
            <a:r>
              <a:rPr lang="sk-SK" sz="2200" b="1" dirty="0">
                <a:solidFill>
                  <a:srgbClr val="FF0000"/>
                </a:solidFill>
              </a:rPr>
              <a:t>ortonormálna</a:t>
            </a:r>
            <a:r>
              <a:rPr lang="sk-SK" sz="2200" dirty="0"/>
              <a:t>.  </a:t>
            </a:r>
            <a:r>
              <a:rPr lang="sk-SK" sz="2200" dirty="0" err="1"/>
              <a:t>Ortonormálnosť</a:t>
            </a:r>
            <a:r>
              <a:rPr lang="sk-SK" sz="2200" dirty="0"/>
              <a:t> využijeme,</a:t>
            </a:r>
            <a:r>
              <a:rPr lang="en-US" sz="2200" dirty="0"/>
              <a:t> </a:t>
            </a:r>
            <a:r>
              <a:rPr lang="sk-SK" sz="2200" dirty="0"/>
              <a:t>aby sme vypočítali zložky vektora.</a:t>
            </a:r>
          </a:p>
        </p:txBody>
      </p:sp>
      <p:pic>
        <p:nvPicPr>
          <p:cNvPr id="20" name="Picture 19"/>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2728106" y="4727093"/>
            <a:ext cx="2708910" cy="379095"/>
          </a:xfrm>
          <a:prstGeom prst="rect">
            <a:avLst/>
          </a:prstGeom>
        </p:spPr>
      </p:pic>
      <p:pic>
        <p:nvPicPr>
          <p:cNvPr id="24" name="Picture 23"/>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911030" y="5206992"/>
            <a:ext cx="7679055" cy="379095"/>
          </a:xfrm>
          <a:prstGeom prst="rect">
            <a:avLst/>
          </a:prstGeom>
        </p:spPr>
      </p:pic>
      <p:pic>
        <p:nvPicPr>
          <p:cNvPr id="25" name="Picture 24"/>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2505075" y="5719298"/>
            <a:ext cx="4133850" cy="379095"/>
          </a:xfrm>
          <a:prstGeom prst="rect">
            <a:avLst/>
          </a:prstGeom>
        </p:spPr>
      </p:pic>
      <p:sp>
        <p:nvSpPr>
          <p:cNvPr id="26" name="Rectangle 25"/>
          <p:cNvSpPr/>
          <p:nvPr/>
        </p:nvSpPr>
        <p:spPr>
          <a:xfrm>
            <a:off x="2405575" y="5698631"/>
            <a:ext cx="4445391" cy="4701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7" name="TextBox 26"/>
          <p:cNvSpPr txBox="1"/>
          <p:nvPr/>
        </p:nvSpPr>
        <p:spPr>
          <a:xfrm>
            <a:off x="752508" y="6468256"/>
            <a:ext cx="8106386" cy="430887"/>
          </a:xfrm>
          <a:prstGeom prst="rect">
            <a:avLst/>
          </a:prstGeom>
          <a:noFill/>
        </p:spPr>
        <p:txBody>
          <a:bodyPr wrap="none" rtlCol="0">
            <a:spAutoFit/>
          </a:bodyPr>
          <a:lstStyle/>
          <a:p>
            <a:r>
              <a:rPr lang="sk-SK" sz="2200" b="1" dirty="0"/>
              <a:t>Priemet vektora na os je skalárny súčin s jednotkovým vektorom osi</a:t>
            </a:r>
          </a:p>
        </p:txBody>
      </p:sp>
      <p:sp>
        <p:nvSpPr>
          <p:cNvPr id="4" name="Slide Number Placeholder 3"/>
          <p:cNvSpPr>
            <a:spLocks noGrp="1"/>
          </p:cNvSpPr>
          <p:nvPr>
            <p:ph type="sldNum" sz="quarter" idx="12"/>
          </p:nvPr>
        </p:nvSpPr>
        <p:spPr/>
        <p:txBody>
          <a:bodyPr/>
          <a:lstStyle/>
          <a:p>
            <a:fld id="{EF2191A1-080D-4B75-96DD-5F8CFE4971FF}" type="slidenum">
              <a:rPr lang="en-US" smtClean="0"/>
              <a:t>21</a:t>
            </a:fld>
            <a:endParaRPr lang="en-US"/>
          </a:p>
        </p:txBody>
      </p:sp>
    </p:spTree>
    <p:extLst>
      <p:ext uri="{BB962C8B-B14F-4D97-AF65-F5344CB8AC3E}">
        <p14:creationId xmlns:p14="http://schemas.microsoft.com/office/powerpoint/2010/main" val="2443927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7957" y="379828"/>
            <a:ext cx="6569612" cy="523220"/>
          </a:xfrm>
          <a:prstGeom prst="rect">
            <a:avLst/>
          </a:prstGeom>
          <a:noFill/>
        </p:spPr>
        <p:txBody>
          <a:bodyPr wrap="square" rtlCol="0">
            <a:spAutoFit/>
          </a:bodyPr>
          <a:lstStyle/>
          <a:p>
            <a:pPr algn="ctr"/>
            <a:r>
              <a:rPr lang="sk-SK" sz="2800" b="1" dirty="0"/>
              <a:t>Alternatívne označenie</a:t>
            </a:r>
          </a:p>
        </p:txBody>
      </p:sp>
      <p:sp>
        <p:nvSpPr>
          <p:cNvPr id="4" name="TextBox 3"/>
          <p:cNvSpPr txBox="1"/>
          <p:nvPr/>
        </p:nvSpPr>
        <p:spPr>
          <a:xfrm>
            <a:off x="1270000" y="1270000"/>
            <a:ext cx="2540000" cy="635000"/>
          </a:xfrm>
          <a:prstGeom prst="rect">
            <a:avLst/>
          </a:prstGeom>
          <a:noFill/>
        </p:spPr>
        <p:txBody>
          <a:bodyPr vert="horz" wrap="square" rtlCol="0">
            <a:spAutoFit/>
          </a:bodyPr>
          <a:lstStyle/>
          <a:p>
            <a:endParaRPr lang="sk-SK" sz="2200" dirty="0"/>
          </a:p>
        </p:txBody>
      </p:sp>
      <p:sp>
        <p:nvSpPr>
          <p:cNvPr id="5" name="TextBox 4"/>
          <p:cNvSpPr txBox="1"/>
          <p:nvPr/>
        </p:nvSpPr>
        <p:spPr>
          <a:xfrm>
            <a:off x="1270000" y="1270000"/>
            <a:ext cx="2540000" cy="635000"/>
          </a:xfrm>
          <a:prstGeom prst="rect">
            <a:avLst/>
          </a:prstGeom>
          <a:noFill/>
        </p:spPr>
        <p:txBody>
          <a:bodyPr vert="horz" wrap="square" rtlCol="0">
            <a:spAutoFit/>
          </a:bodyPr>
          <a:lstStyle/>
          <a:p>
            <a:endParaRPr lang="sk-SK" sz="2200" dirty="0"/>
          </a:p>
        </p:txBody>
      </p:sp>
      <p:sp>
        <p:nvSpPr>
          <p:cNvPr id="6" name="TextBox 5"/>
          <p:cNvSpPr txBox="1"/>
          <p:nvPr/>
        </p:nvSpPr>
        <p:spPr>
          <a:xfrm>
            <a:off x="1270000" y="1270000"/>
            <a:ext cx="2540000" cy="635000"/>
          </a:xfrm>
          <a:prstGeom prst="rect">
            <a:avLst/>
          </a:prstGeom>
          <a:noFill/>
        </p:spPr>
        <p:txBody>
          <a:bodyPr vert="horz" wrap="square" rtlCol="0">
            <a:spAutoFit/>
          </a:bodyPr>
          <a:lstStyle/>
          <a:p>
            <a:endParaRPr lang="sk-SK" sz="2200" dirty="0"/>
          </a:p>
        </p:txBody>
      </p:sp>
      <p:sp>
        <p:nvSpPr>
          <p:cNvPr id="7" name="TextBox 6"/>
          <p:cNvSpPr txBox="1"/>
          <p:nvPr/>
        </p:nvSpPr>
        <p:spPr>
          <a:xfrm>
            <a:off x="1270000" y="1270000"/>
            <a:ext cx="2540000" cy="430887"/>
          </a:xfrm>
          <a:prstGeom prst="rect">
            <a:avLst/>
          </a:prstGeom>
          <a:noFill/>
        </p:spPr>
        <p:txBody>
          <a:bodyPr vert="horz" wrap="square" rtlCol="0">
            <a:spAutoFit/>
          </a:bodyPr>
          <a:lstStyle/>
          <a:p>
            <a:endParaRPr lang="sk-SK" sz="2200" dirty="0"/>
          </a:p>
        </p:txBody>
      </p:sp>
      <p:sp>
        <p:nvSpPr>
          <p:cNvPr id="8" name="TextBox 7"/>
          <p:cNvSpPr txBox="1"/>
          <p:nvPr/>
        </p:nvSpPr>
        <p:spPr>
          <a:xfrm>
            <a:off x="1270000" y="1270000"/>
            <a:ext cx="2540000" cy="430887"/>
          </a:xfrm>
          <a:prstGeom prst="rect">
            <a:avLst/>
          </a:prstGeom>
          <a:noFill/>
        </p:spPr>
        <p:txBody>
          <a:bodyPr vert="horz" wrap="square" rtlCol="0">
            <a:spAutoFit/>
          </a:bodyPr>
          <a:lstStyle/>
          <a:p>
            <a:endParaRPr lang="sk-SK" sz="2200" dirty="0"/>
          </a:p>
        </p:txBody>
      </p:sp>
      <p:sp>
        <p:nvSpPr>
          <p:cNvPr id="9" name="TextBox 8"/>
          <p:cNvSpPr txBox="1"/>
          <p:nvPr/>
        </p:nvSpPr>
        <p:spPr>
          <a:xfrm>
            <a:off x="1270000" y="1270000"/>
            <a:ext cx="2540000" cy="635000"/>
          </a:xfrm>
          <a:prstGeom prst="rect">
            <a:avLst/>
          </a:prstGeom>
          <a:noFill/>
        </p:spPr>
        <p:txBody>
          <a:bodyPr vert="horz" wrap="square" rtlCol="0">
            <a:spAutoFit/>
          </a:bodyPr>
          <a:lstStyle/>
          <a:p>
            <a:endParaRPr lang="sk-SK" sz="2200" dirty="0"/>
          </a:p>
        </p:txBody>
      </p:sp>
      <p:sp>
        <p:nvSpPr>
          <p:cNvPr id="10" name="TextBox 9"/>
          <p:cNvSpPr txBox="1"/>
          <p:nvPr/>
        </p:nvSpPr>
        <p:spPr>
          <a:xfrm>
            <a:off x="1270000" y="1270000"/>
            <a:ext cx="2540000" cy="635000"/>
          </a:xfrm>
          <a:prstGeom prst="rect">
            <a:avLst/>
          </a:prstGeom>
          <a:noFill/>
        </p:spPr>
        <p:txBody>
          <a:bodyPr vert="horz" wrap="square" rtlCol="0">
            <a:spAutoFit/>
          </a:bodyPr>
          <a:lstStyle/>
          <a:p>
            <a:endParaRPr lang="sk-SK" sz="2200" dirty="0"/>
          </a:p>
        </p:txBody>
      </p:sp>
      <p:sp>
        <p:nvSpPr>
          <p:cNvPr id="11" name="TextBox 10"/>
          <p:cNvSpPr txBox="1"/>
          <p:nvPr/>
        </p:nvSpPr>
        <p:spPr>
          <a:xfrm>
            <a:off x="1270000" y="1270000"/>
            <a:ext cx="2540000" cy="635000"/>
          </a:xfrm>
          <a:prstGeom prst="rect">
            <a:avLst/>
          </a:prstGeom>
          <a:noFill/>
        </p:spPr>
        <p:txBody>
          <a:bodyPr vert="horz" wrap="square" rtlCol="0">
            <a:spAutoFit/>
          </a:bodyPr>
          <a:lstStyle/>
          <a:p>
            <a:endParaRPr lang="sk-SK" sz="2200" dirty="0"/>
          </a:p>
        </p:txBody>
      </p:sp>
      <p:sp>
        <p:nvSpPr>
          <p:cNvPr id="12" name="TextBox 11"/>
          <p:cNvSpPr txBox="1"/>
          <p:nvPr/>
        </p:nvSpPr>
        <p:spPr>
          <a:xfrm>
            <a:off x="1270000" y="1270000"/>
            <a:ext cx="2540000" cy="635000"/>
          </a:xfrm>
          <a:prstGeom prst="rect">
            <a:avLst/>
          </a:prstGeom>
          <a:noFill/>
        </p:spPr>
        <p:txBody>
          <a:bodyPr vert="horz" wrap="square" rtlCol="0">
            <a:spAutoFit/>
          </a:bodyPr>
          <a:lstStyle/>
          <a:p>
            <a:endParaRPr lang="sk-SK" sz="2200" dirty="0"/>
          </a:p>
        </p:txBody>
      </p:sp>
      <p:pic>
        <p:nvPicPr>
          <p:cNvPr id="13"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5249" y="1086079"/>
            <a:ext cx="2066925"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a:grpSpLocks noChangeAspect="1"/>
          </p:cNvGrpSpPr>
          <p:nvPr/>
        </p:nvGrpSpPr>
        <p:grpSpPr>
          <a:xfrm>
            <a:off x="5013728" y="1233619"/>
            <a:ext cx="1734446" cy="1687433"/>
            <a:chOff x="5880973" y="4190677"/>
            <a:chExt cx="802692" cy="780930"/>
          </a:xfrm>
        </p:grpSpPr>
        <p:cxnSp>
          <p:nvCxnSpPr>
            <p:cNvPr id="15" name="Straight Arrow Connector 14"/>
            <p:cNvCxnSpPr/>
            <p:nvPr/>
          </p:nvCxnSpPr>
          <p:spPr>
            <a:xfrm flipV="1">
              <a:off x="6130609" y="4190677"/>
              <a:ext cx="0" cy="54006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V="1">
              <a:off x="6413635" y="4459189"/>
              <a:ext cx="0" cy="54006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880973" y="4719707"/>
              <a:ext cx="251900" cy="2519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pic>
        <p:nvPicPr>
          <p:cNvPr id="27" name="Picture 26"/>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4962029" y="2336775"/>
            <a:ext cx="226695" cy="276225"/>
          </a:xfrm>
          <a:prstGeom prst="rect">
            <a:avLst/>
          </a:prstGeom>
        </p:spPr>
      </p:pic>
      <p:pic>
        <p:nvPicPr>
          <p:cNvPr id="29" name="Picture 28"/>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6118921" y="2060550"/>
            <a:ext cx="226695" cy="276225"/>
          </a:xfrm>
          <a:prstGeom prst="rect">
            <a:avLst/>
          </a:prstGeom>
        </p:spPr>
      </p:pic>
      <p:pic>
        <p:nvPicPr>
          <p:cNvPr id="28" name="Picture 27"/>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5581220" y="1316711"/>
            <a:ext cx="226695" cy="280035"/>
          </a:xfrm>
          <a:prstGeom prst="rect">
            <a:avLst/>
          </a:prstGeom>
        </p:spPr>
      </p:pic>
      <p:pic>
        <p:nvPicPr>
          <p:cNvPr id="30" name="Picture 29"/>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793115" y="3250883"/>
            <a:ext cx="3150870" cy="356235"/>
          </a:xfrm>
          <a:prstGeom prst="rect">
            <a:avLst/>
          </a:prstGeom>
        </p:spPr>
      </p:pic>
      <p:pic>
        <p:nvPicPr>
          <p:cNvPr id="26" name="Picture 25"/>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793115" y="3806093"/>
            <a:ext cx="3981450" cy="735330"/>
          </a:xfrm>
          <a:prstGeom prst="rect">
            <a:avLst/>
          </a:prstGeom>
        </p:spPr>
      </p:pic>
      <p:pic>
        <p:nvPicPr>
          <p:cNvPr id="31" name="Picture 30"/>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5763500" y="4077555"/>
            <a:ext cx="3135630" cy="192405"/>
          </a:xfrm>
          <a:prstGeom prst="rect">
            <a:avLst/>
          </a:prstGeom>
        </p:spPr>
      </p:pic>
      <p:sp>
        <p:nvSpPr>
          <p:cNvPr id="32" name="TextBox 31"/>
          <p:cNvSpPr txBox="1"/>
          <p:nvPr/>
        </p:nvSpPr>
        <p:spPr>
          <a:xfrm>
            <a:off x="5149488" y="3906658"/>
            <a:ext cx="684352" cy="430887"/>
          </a:xfrm>
          <a:prstGeom prst="rect">
            <a:avLst/>
          </a:prstGeom>
          <a:noFill/>
        </p:spPr>
        <p:txBody>
          <a:bodyPr wrap="square" rtlCol="0">
            <a:spAutoFit/>
          </a:bodyPr>
          <a:lstStyle/>
          <a:p>
            <a:r>
              <a:rPr lang="sk-SK" sz="2200" dirty="0"/>
              <a:t>kde</a:t>
            </a:r>
            <a:endParaRPr lang="en-US" sz="2200" dirty="0"/>
          </a:p>
        </p:txBody>
      </p:sp>
      <p:sp>
        <p:nvSpPr>
          <p:cNvPr id="33" name="TextBox 32"/>
          <p:cNvSpPr txBox="1"/>
          <p:nvPr/>
        </p:nvSpPr>
        <p:spPr>
          <a:xfrm>
            <a:off x="795665" y="4998446"/>
            <a:ext cx="2314031" cy="430887"/>
          </a:xfrm>
          <a:prstGeom prst="rect">
            <a:avLst/>
          </a:prstGeom>
          <a:noFill/>
        </p:spPr>
        <p:txBody>
          <a:bodyPr wrap="none" rtlCol="0">
            <a:spAutoFit/>
          </a:bodyPr>
          <a:lstStyle/>
          <a:p>
            <a:r>
              <a:rPr lang="sk-SK" sz="2200" dirty="0"/>
              <a:t>Zavedieme symbol</a:t>
            </a:r>
            <a:endParaRPr lang="en-US" sz="2200" dirty="0"/>
          </a:p>
        </p:txBody>
      </p:sp>
      <p:pic>
        <p:nvPicPr>
          <p:cNvPr id="34" name="Picture 33"/>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3325634" y="4791643"/>
            <a:ext cx="2072640" cy="760095"/>
          </a:xfrm>
          <a:prstGeom prst="rect">
            <a:avLst/>
          </a:prstGeom>
        </p:spPr>
      </p:pic>
      <p:pic>
        <p:nvPicPr>
          <p:cNvPr id="18" name="Picture 17"/>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a:off x="5807915" y="5045005"/>
            <a:ext cx="1899285" cy="253365"/>
          </a:xfrm>
          <a:prstGeom prst="rect">
            <a:avLst/>
          </a:prstGeom>
        </p:spPr>
      </p:pic>
      <p:pic>
        <p:nvPicPr>
          <p:cNvPr id="39" name="Picture 38"/>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a:off x="857594" y="5555909"/>
            <a:ext cx="1085850" cy="257175"/>
          </a:xfrm>
          <a:prstGeom prst="rect">
            <a:avLst/>
          </a:prstGeom>
        </p:spPr>
      </p:pic>
      <p:pic>
        <p:nvPicPr>
          <p:cNvPr id="37" name="Picture 36"/>
          <p:cNvPicPr>
            <a:picLocks noChangeAspect="1"/>
          </p:cNvPicPr>
          <p:nvPr>
            <p:custDataLst>
              <p:tags r:id="rId10"/>
            </p:custDataLst>
          </p:nvPr>
        </p:nvPicPr>
        <p:blipFill>
          <a:blip r:embed="rId23" cstate="print">
            <a:extLst>
              <a:ext uri="{28A0092B-C50C-407E-A947-70E740481C1C}">
                <a14:useLocalDpi xmlns:a14="http://schemas.microsoft.com/office/drawing/2010/main" val="0"/>
              </a:ext>
            </a:extLst>
          </a:blip>
          <a:stretch>
            <a:fillRect/>
          </a:stretch>
        </p:blipFill>
        <p:spPr>
          <a:xfrm>
            <a:off x="6378380" y="6010527"/>
            <a:ext cx="1067562" cy="265176"/>
          </a:xfrm>
          <a:prstGeom prst="rect">
            <a:avLst/>
          </a:prstGeom>
        </p:spPr>
      </p:pic>
      <p:sp>
        <p:nvSpPr>
          <p:cNvPr id="21" name="Rectangle 20"/>
          <p:cNvSpPr/>
          <p:nvPr/>
        </p:nvSpPr>
        <p:spPr>
          <a:xfrm>
            <a:off x="5738407" y="5749532"/>
            <a:ext cx="2176183" cy="7434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custDataLst>
              <p:tags r:id="rId11"/>
            </p:custDataLst>
          </p:nvPr>
        </p:nvPicPr>
        <p:blipFill>
          <a:blip r:embed="rId24" cstate="print">
            <a:extLst>
              <a:ext uri="{28A0092B-C50C-407E-A947-70E740481C1C}">
                <a14:useLocalDpi xmlns:a14="http://schemas.microsoft.com/office/drawing/2010/main" val="0"/>
              </a:ext>
            </a:extLst>
          </a:blip>
          <a:stretch>
            <a:fillRect/>
          </a:stretch>
        </p:blipFill>
        <p:spPr>
          <a:xfrm>
            <a:off x="886772" y="5988048"/>
            <a:ext cx="3688080" cy="575310"/>
          </a:xfrm>
          <a:prstGeom prst="rect">
            <a:avLst/>
          </a:prstGeom>
        </p:spPr>
      </p:pic>
      <p:sp>
        <p:nvSpPr>
          <p:cNvPr id="23" name="Oval 22"/>
          <p:cNvSpPr/>
          <p:nvPr/>
        </p:nvSpPr>
        <p:spPr>
          <a:xfrm>
            <a:off x="3144071" y="5666943"/>
            <a:ext cx="1960245" cy="109961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23"/>
          <p:cNvSpPr>
            <a:spLocks noGrp="1"/>
          </p:cNvSpPr>
          <p:nvPr>
            <p:ph type="sldNum" sz="quarter" idx="12"/>
          </p:nvPr>
        </p:nvSpPr>
        <p:spPr/>
        <p:txBody>
          <a:bodyPr/>
          <a:lstStyle/>
          <a:p>
            <a:fld id="{EF2191A1-080D-4B75-96DD-5F8CFE4971FF}" type="slidenum">
              <a:rPr lang="en-US" smtClean="0"/>
              <a:t>22</a:t>
            </a:fld>
            <a:endParaRPr lang="en-US"/>
          </a:p>
        </p:txBody>
      </p:sp>
    </p:spTree>
    <p:extLst>
      <p:ext uri="{BB962C8B-B14F-4D97-AF65-F5344CB8AC3E}">
        <p14:creationId xmlns:p14="http://schemas.microsoft.com/office/powerpoint/2010/main" val="288774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23058-5E0E-41BC-A830-5C8D4B6625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p:cNvSpPr txBox="1"/>
          <p:nvPr/>
        </p:nvSpPr>
        <p:spPr>
          <a:xfrm>
            <a:off x="1183341" y="156585"/>
            <a:ext cx="65173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Načo je </a:t>
            </a:r>
            <a:r>
              <a:rPr kumimoji="0" lang="sk-S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dobré alternatívne</a:t>
            </a:r>
            <a:r>
              <a:rPr kumimoji="0" lang="sk-S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označenie</a:t>
            </a:r>
            <a:endPar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125506" y="651401"/>
            <a:ext cx="8767483"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škole nás kedysi naučili osi súradnicovej sústavy pomenúvať písmenami, najčastejšie x, y, z. matematika ale už dávno prišla na to, že veľa vecí sa dá zefektívniť ba až zautomatizovať, keď sa najprv vymyslí vhodný spôsob zápisu, vhodné označenie. Len skúste vymyslieť „písomné sčítanie“ pre čísla, zapísané rímskymi číslicami!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Jednoduchý nápad: osi proste očíslujme, namiesto označenia pomocou písmen, teda nie os x, y, z, ale 1, 2, 3.To, čo sme museli v starom označení písať takto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 novom píšeme takto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poviete si „je tam toho“! Ale skúste „odvodiť“ výpočet komponenty vektora v starom zápise, keď po novom to bolo takmer zadarmo: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Všimnime si, že okrem jednoindexových symbolov (zložky vektorov) sa nám veľmi zišiel aj dvojindexový symbol</a:t>
            </a:r>
            <a:endPar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2869168" y="2915458"/>
            <a:ext cx="2438019" cy="341186"/>
          </a:xfrm>
          <a:prstGeom prst="rect">
            <a:avLst/>
          </a:prstGeom>
        </p:spPr>
      </p:pic>
      <p:pic>
        <p:nvPicPr>
          <p:cNvPr id="8" name="Picture 7"/>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2788586" y="3248592"/>
            <a:ext cx="1299591" cy="661797"/>
          </a:xfrm>
          <a:prstGeom prst="rect">
            <a:avLst/>
          </a:prstGeom>
        </p:spPr>
      </p:pic>
      <p:pic>
        <p:nvPicPr>
          <p:cNvPr id="13" name="Picture 12"/>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2869168" y="5520701"/>
            <a:ext cx="2072640" cy="760095"/>
          </a:xfrm>
          <a:prstGeom prst="rect">
            <a:avLst/>
          </a:prstGeom>
        </p:spPr>
      </p:pic>
      <p:pic>
        <p:nvPicPr>
          <p:cNvPr id="14" name="Picture 13"/>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400097" y="4532771"/>
            <a:ext cx="3688080" cy="575310"/>
          </a:xfrm>
          <a:prstGeom prst="rect">
            <a:avLst/>
          </a:prstGeom>
        </p:spPr>
      </p:pic>
      <p:pic>
        <p:nvPicPr>
          <p:cNvPr id="15" name="Picture 14"/>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5661203" y="4596052"/>
            <a:ext cx="1067562" cy="265176"/>
          </a:xfrm>
          <a:prstGeom prst="rect">
            <a:avLst/>
          </a:prstGeom>
        </p:spPr>
      </p:pic>
      <p:sp>
        <p:nvSpPr>
          <p:cNvPr id="16" name="Rectangle 15"/>
          <p:cNvSpPr/>
          <p:nvPr/>
        </p:nvSpPr>
        <p:spPr>
          <a:xfrm>
            <a:off x="5200525" y="4356897"/>
            <a:ext cx="2176183" cy="7434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318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976" y="152825"/>
            <a:ext cx="8812306"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Pozrite sa, ako sme dvojindexový (budeme hovoriť aj dvojzložkový)symbol        používali: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urobili sme súčet súčinov, pričom v súčinoch mali rovnakú hodnotu druhá zložka dvojzložkového symbolu a zložka vektora.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Dvojzložkový symbol, to je vlastne 9 čísel, je šikovné usporiadať ich do 3 x 3 tabuľky</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Takýto dvojzložkový objekt sa volá matica, v tomto prípade matica typu 3 x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Všeobecná matica môže mať n riadkov a m stĺpcov, teda bude typu n x 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Jednozložkový objekt ako vektor je často šikovné zapísať ako maticu 3 x 1, teda stĺpec o troch riadkoch</a:t>
            </a:r>
            <a:endPar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Slide Number Placeholder 1"/>
          <p:cNvSpPr>
            <a:spLocks noGrp="1"/>
          </p:cNvSpPr>
          <p:nvPr>
            <p:ph type="sldNum" sz="quarter" idx="12"/>
          </p:nvPr>
        </p:nvSpPr>
        <p:spPr>
          <a:xfrm>
            <a:off x="6879291" y="6329454"/>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23058-5E0E-41BC-A830-5C8D4B6625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2121320" y="749662"/>
            <a:ext cx="3688080" cy="575310"/>
          </a:xfrm>
          <a:prstGeom prst="rect">
            <a:avLst/>
          </a:prstGeom>
        </p:spPr>
      </p:pic>
      <p:pic>
        <p:nvPicPr>
          <p:cNvPr id="6" name="Picture 5"/>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8097314" y="272175"/>
            <a:ext cx="253365" cy="257175"/>
          </a:xfrm>
          <a:prstGeom prst="rect">
            <a:avLst/>
          </a:prstGeom>
        </p:spPr>
      </p:pic>
      <p:pic>
        <p:nvPicPr>
          <p:cNvPr id="7" name="Picture 6"/>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3203390" y="2710737"/>
            <a:ext cx="1834515" cy="821246"/>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3783106" y="2341405"/>
                <a:ext cx="7351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srgbClr val="00B0F0"/>
                          </a:solidFill>
                          <a:effectLst/>
                          <a:uLnTx/>
                          <a:uFillTx/>
                          <a:latin typeface="Cambria Math" panose="02040503050406030204" pitchFamily="18" charset="0"/>
                          <a:ea typeface="+mn-ea"/>
                          <a:cs typeface="Arial" panose="020B0604020202020204" pitchFamily="34" charset="0"/>
                        </a:rPr>
                        <m:t>𝑗</m:t>
                      </m:r>
                      <m:r>
                        <m:rPr>
                          <m:nor/>
                        </m:rPr>
                        <a:rPr kumimoji="0" lang="en-US" sz="1800" b="0" i="0" u="none" strike="noStrike" kern="1200" cap="none" spc="0" normalizeH="0" baseline="0" noProof="0" smtClean="0">
                          <a:ln>
                            <a:noFill/>
                          </a:ln>
                          <a:solidFill>
                            <a:srgbClr val="00B0F0"/>
                          </a:solidFill>
                          <a:effectLst/>
                          <a:uLnTx/>
                          <a:uFillTx/>
                          <a:latin typeface="Cambria Math" panose="02040503050406030204" pitchFamily="18" charset="0"/>
                          <a:ea typeface="+mn-ea"/>
                          <a:cs typeface="Arial" panose="020B0604020202020204" pitchFamily="34" charset="0"/>
                        </a:rPr>
                        <m:t>  </m:t>
                      </m:r>
                      <m:r>
                        <a:rPr kumimoji="0" lang="en-US" sz="1800" b="0" i="1" u="none" strike="noStrike" kern="1200" cap="none" spc="0" normalizeH="0" baseline="0" noProof="0" smtClean="0">
                          <a:ln>
                            <a:noFill/>
                          </a:ln>
                          <a:solidFill>
                            <a:srgbClr val="00B0F0"/>
                          </a:solidFill>
                          <a:effectLst/>
                          <a:uLnTx/>
                          <a:uFillTx/>
                          <a:latin typeface="Cambria Math" panose="02040503050406030204" pitchFamily="18" charset="0"/>
                          <a:ea typeface="+mn-ea"/>
                          <a:cs typeface="Arial" panose="020B0604020202020204" pitchFamily="34" charset="0"/>
                        </a:rPr>
                        <m:t>→</m:t>
                      </m:r>
                    </m:oMath>
                  </m:oMathPara>
                </a14:m>
                <a:endParaRPr kumimoji="0" lang="en-US" sz="1800" b="0" i="0" u="none" strike="noStrike" kern="1200" cap="none" spc="0" normalizeH="0" baseline="0" noProof="0" dirty="0" err="1">
                  <a:ln>
                    <a:noFill/>
                  </a:ln>
                  <a:solidFill>
                    <a:srgbClr val="00B0F0"/>
                  </a:solidFill>
                  <a:effectLst/>
                  <a:uLnTx/>
                  <a:uFillTx/>
                  <a:latin typeface="Arial" panose="020B0604020202020204" pitchFamily="34" charset="0"/>
                  <a:ea typeface="+mn-ea"/>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783106" y="2341405"/>
                <a:ext cx="735105" cy="369332"/>
              </a:xfrm>
              <a:prstGeom prst="rect">
                <a:avLst/>
              </a:prstGeom>
              <a:blipFill rotWithShape="0">
                <a:blip r:embed="rId12"/>
                <a:stretch>
                  <a:fillRect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841812" y="2774851"/>
                <a:ext cx="3615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srgbClr val="00B0F0"/>
                          </a:solidFill>
                          <a:effectLst/>
                          <a:uLnTx/>
                          <a:uFillTx/>
                          <a:latin typeface="Cambria Math" panose="02040503050406030204" pitchFamily="18" charset="0"/>
                          <a:ea typeface="+mn-ea"/>
                          <a:cs typeface="Arial" panose="020B0604020202020204" pitchFamily="34" charset="0"/>
                        </a:rPr>
                        <m:t>𝑖</m:t>
                      </m:r>
                    </m:oMath>
                  </m:oMathPara>
                </a14:m>
                <a:endParaRPr kumimoji="0" lang="en-US" sz="18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srgbClr val="00B0F0"/>
                          </a:solidFill>
                          <a:effectLst/>
                          <a:uLnTx/>
                          <a:uFillTx/>
                          <a:latin typeface="Cambria Math" panose="02040503050406030204" pitchFamily="18" charset="0"/>
                          <a:ea typeface="+mn-ea"/>
                          <a:cs typeface="Arial" panose="020B0604020202020204" pitchFamily="34" charset="0"/>
                        </a:rPr>
                        <m:t>↓</m:t>
                      </m:r>
                    </m:oMath>
                  </m:oMathPara>
                </a14:m>
                <a:endParaRPr kumimoji="0" lang="en-US" sz="1800" b="0" i="0" u="none" strike="noStrike" kern="1200" cap="none" spc="0" normalizeH="0" baseline="0" noProof="0" dirty="0" err="1">
                  <a:ln>
                    <a:noFill/>
                  </a:ln>
                  <a:solidFill>
                    <a:srgbClr val="00B0F0"/>
                  </a:solidFill>
                  <a:effectLst/>
                  <a:uLnTx/>
                  <a:uFillTx/>
                  <a:latin typeface="Arial" panose="020B0604020202020204" pitchFamily="34" charset="0"/>
                  <a:ea typeface="+mn-ea"/>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841812" y="2774851"/>
                <a:ext cx="361578" cy="646331"/>
              </a:xfrm>
              <a:prstGeom prst="rect">
                <a:avLst/>
              </a:prstGeom>
              <a:blipFill rotWithShape="0">
                <a:blip r:embed="rId13"/>
                <a:stretch>
                  <a:fillRect/>
                </a:stretch>
              </a:blipFill>
            </p:spPr>
            <p:txBody>
              <a:bodyPr/>
              <a:lstStyle/>
              <a:p>
                <a:r>
                  <a:rPr lang="en-US">
                    <a:noFill/>
                  </a:rPr>
                  <a:t> </a:t>
                </a:r>
              </a:p>
            </p:txBody>
          </p:sp>
        </mc:Fallback>
      </mc:AlternateContent>
      <p:pic>
        <p:nvPicPr>
          <p:cNvPr id="10" name="Picture 9"/>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2331839" y="2955053"/>
            <a:ext cx="329184" cy="166307"/>
          </a:xfrm>
          <a:prstGeom prst="rect">
            <a:avLst/>
          </a:prstGeom>
        </p:spPr>
      </p:pic>
      <p:sp>
        <p:nvSpPr>
          <p:cNvPr id="12" name="TextBox 11"/>
          <p:cNvSpPr txBox="1"/>
          <p:nvPr/>
        </p:nvSpPr>
        <p:spPr>
          <a:xfrm>
            <a:off x="5399483" y="2526071"/>
            <a:ext cx="3579103" cy="954107"/>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Modro znázornené znaky nie sú súčasťou matice, je to len didaktická pomôcka ukazujúca ako zložky matice súvisia s číslovaním riadkov a stĺpcov</a:t>
            </a:r>
            <a:endParaRPr kumimoji="0" lang="en-US" sz="1400" b="0" i="0" u="none" strike="noStrike" kern="1200" cap="none" spc="0" normalizeH="0" baseline="0" noProof="0" dirty="0" err="1">
              <a:ln>
                <a:noFill/>
              </a:ln>
              <a:solidFill>
                <a:srgbClr val="00B0F0"/>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3366142" y="4924011"/>
            <a:ext cx="1198436" cy="821246"/>
          </a:xfrm>
          <a:prstGeom prst="rect">
            <a:avLst/>
          </a:prstGeom>
        </p:spPr>
      </p:pic>
    </p:spTree>
    <p:extLst>
      <p:ext uri="{BB962C8B-B14F-4D97-AF65-F5344CB8AC3E}">
        <p14:creationId xmlns:p14="http://schemas.microsoft.com/office/powerpoint/2010/main" val="1404949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23058-5E0E-41BC-A830-5C8D4B6625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 name="TextBox 2"/>
              <p:cNvSpPr txBox="1"/>
              <p:nvPr/>
            </p:nvSpPr>
            <p:spPr>
              <a:xfrm>
                <a:off x="313765" y="376518"/>
                <a:ext cx="8480611"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Všimnime si teraz, že výraz typu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sú vlastne tri čísla, indexované indexom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𝑖</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teda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čísla, ktoré sú výsledkami súm sú identifikované už len jedným indexom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𝑖</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Sčítací index vystupuje len vnútri sumačného výrazu, číslo, ktoré je výsledkom sumy “už o ňom nevie“. Suma ten sumačný index „zožrala“. Uvedomme si ešte, že sumačný index môžeme označiť ľubovoľným symbolom, na výsledkoch to nič nemení, preto sa mu niekedy hovorí aj „nemý index“. Naozaj, zjavne platí identita</a:t>
                </a:r>
                <a:endPar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13765" y="376518"/>
                <a:ext cx="8480611" cy="3693319"/>
              </a:xfrm>
              <a:prstGeom prst="rect">
                <a:avLst/>
              </a:prstGeom>
              <a:blipFill rotWithShape="0">
                <a:blip r:embed="rId7"/>
                <a:stretch>
                  <a:fillRect l="-575" t="-990" r="-575" b="-1650"/>
                </a:stretch>
              </a:blipFill>
            </p:spPr>
            <p:txBody>
              <a:bodyPr/>
              <a:lstStyle/>
              <a:p>
                <a:r>
                  <a:rPr lang="en-US">
                    <a:noFill/>
                  </a:rPr>
                  <a:t> </a:t>
                </a:r>
              </a:p>
            </p:txBody>
          </p:sp>
        </mc:Fallback>
      </mc:AlternateContent>
      <p:pic>
        <p:nvPicPr>
          <p:cNvPr id="5" name="Picture 4"/>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3658720" y="919992"/>
            <a:ext cx="895350" cy="575310"/>
          </a:xfrm>
          <a:prstGeom prst="rect">
            <a:avLst/>
          </a:prstGeom>
        </p:spPr>
      </p:pic>
      <p:pic>
        <p:nvPicPr>
          <p:cNvPr id="8" name="Picture 7"/>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2663637" y="2038776"/>
            <a:ext cx="3284982" cy="517779"/>
          </a:xfrm>
          <a:prstGeom prst="rect">
            <a:avLst/>
          </a:prstGeom>
        </p:spPr>
      </p:pic>
      <p:pic>
        <p:nvPicPr>
          <p:cNvPr id="12" name="Picture 11"/>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3557946" y="4218814"/>
            <a:ext cx="1992249" cy="517779"/>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273477" y="4843069"/>
                <a:ext cx="8798860" cy="1815882"/>
              </a:xfrm>
              <a:prstGeom prst="rect">
                <a:avLst/>
              </a:prstGeom>
              <a:solidFill>
                <a:schemeClr val="accent1">
                  <a:lumMod val="40000"/>
                  <a:lumOff val="6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Tú identitu sa nemáte naučiť ako nejaký hieroglyf, máte si sebakriticky overiť (bez urážky!), či naozaj chápete, že to je pravda. Vedeli by ste to aj vysvetliť kolegovi, ktorý povie, že nevidí, prečo je to pravda? Uvedomte si, že sú to tri identity indexované indexom </a:t>
                </a:r>
                <a14:m>
                  <m:oMath xmlns:m="http://schemas.openxmlformats.org/officeDocument/2006/math">
                    <m:r>
                      <a:rPr kumimoji="0" lang="sk-SK"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𝑖</m:t>
                    </m:r>
                  </m:oMath>
                </a14:m>
                <a:r>
                  <a:rPr kumimoji="0" lang="sk-SK"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Platnosť každej z nich najlepšie uvidíte, keď rozpíšete sumy dosadením konkrétnych čísel za indexy. Vyskúšajte si, že písanie budete kolegovi komentovať pomocou korektných slovenských viet s podmetmi a prísudkami! Nepodceňujte túto triviálnu úlohu. Možno zistíte, že na prvý pokus vaše vety nebudú až tak celkom  korektné!</a:t>
                </a:r>
                <a:endPar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73477" y="4843069"/>
                <a:ext cx="8798860" cy="1815882"/>
              </a:xfrm>
              <a:prstGeom prst="rect">
                <a:avLst/>
              </a:prstGeom>
              <a:blipFill>
                <a:blip r:embed="rId11"/>
                <a:stretch>
                  <a:fillRect l="-346" t="-667" r="-761" b="-3000"/>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2966666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6"/>
          <a:stretch>
            <a:fillRect/>
          </a:stretch>
        </p:blipFill>
        <p:spPr>
          <a:xfrm rot="20197104" flipH="1">
            <a:off x="5915382" y="3274134"/>
            <a:ext cx="534151" cy="411249"/>
          </a:xfrm>
          <a:prstGeom prst="rect">
            <a:avLst/>
          </a:prstGeom>
        </p:spPr>
      </p:pic>
      <p:pic>
        <p:nvPicPr>
          <p:cNvPr id="40" name="Picture 39"/>
          <p:cNvPicPr>
            <a:picLocks noChangeAspect="1"/>
          </p:cNvPicPr>
          <p:nvPr/>
        </p:nvPicPr>
        <p:blipFill>
          <a:blip r:embed="rId6"/>
          <a:stretch>
            <a:fillRect/>
          </a:stretch>
        </p:blipFill>
        <p:spPr>
          <a:xfrm rot="2207681">
            <a:off x="4193647" y="2600142"/>
            <a:ext cx="534151" cy="411249"/>
          </a:xfrm>
          <a:prstGeom prst="rect">
            <a:avLst/>
          </a:prstGeom>
        </p:spPr>
      </p:pic>
      <p:pic>
        <p:nvPicPr>
          <p:cNvPr id="39" name="Picture 38"/>
          <p:cNvPicPr>
            <a:picLocks noChangeAspect="1"/>
          </p:cNvPicPr>
          <p:nvPr/>
        </p:nvPicPr>
        <p:blipFill>
          <a:blip r:embed="rId7"/>
          <a:stretch>
            <a:fillRect/>
          </a:stretch>
        </p:blipFill>
        <p:spPr>
          <a:xfrm rot="19909057" flipH="1">
            <a:off x="5892152" y="2978776"/>
            <a:ext cx="538878" cy="378160"/>
          </a:xfrm>
          <a:prstGeom prst="rect">
            <a:avLst/>
          </a:prstGeom>
        </p:spPr>
      </p:pic>
      <p:pic>
        <p:nvPicPr>
          <p:cNvPr id="38" name="Picture 37"/>
          <p:cNvPicPr>
            <a:picLocks noChangeAspect="1"/>
          </p:cNvPicPr>
          <p:nvPr/>
        </p:nvPicPr>
        <p:blipFill>
          <a:blip r:embed="rId7"/>
          <a:stretch>
            <a:fillRect/>
          </a:stretch>
        </p:blipFill>
        <p:spPr>
          <a:xfrm rot="2539254">
            <a:off x="3500162" y="2619032"/>
            <a:ext cx="538878" cy="378160"/>
          </a:xfrm>
          <a:prstGeom prst="rect">
            <a:avLst/>
          </a:prstGeom>
        </p:spPr>
      </p:pic>
      <p:pic>
        <p:nvPicPr>
          <p:cNvPr id="37" name="Picture 36"/>
          <p:cNvPicPr>
            <a:picLocks noChangeAspect="1"/>
          </p:cNvPicPr>
          <p:nvPr/>
        </p:nvPicPr>
        <p:blipFill>
          <a:blip r:embed="rId8"/>
          <a:stretch>
            <a:fillRect/>
          </a:stretch>
        </p:blipFill>
        <p:spPr>
          <a:xfrm rot="20099254" flipH="1">
            <a:off x="5856892" y="2654864"/>
            <a:ext cx="543605" cy="392341"/>
          </a:xfrm>
          <a:prstGeom prst="rect">
            <a:avLst/>
          </a:prstGeom>
        </p:spPr>
      </p:pic>
      <p:pic>
        <p:nvPicPr>
          <p:cNvPr id="36" name="Picture 35"/>
          <p:cNvPicPr>
            <a:picLocks noChangeAspect="1"/>
          </p:cNvPicPr>
          <p:nvPr/>
        </p:nvPicPr>
        <p:blipFill>
          <a:blip r:embed="rId8"/>
          <a:stretch>
            <a:fillRect/>
          </a:stretch>
        </p:blipFill>
        <p:spPr>
          <a:xfrm rot="2217814">
            <a:off x="2980651" y="2612200"/>
            <a:ext cx="543605" cy="392341"/>
          </a:xfrm>
          <a:prstGeom prst="rect">
            <a:avLst/>
          </a:prstGeom>
        </p:spPr>
      </p:pic>
      <p:pic>
        <p:nvPicPr>
          <p:cNvPr id="17" name="Picture 16"/>
          <p:cNvPicPr>
            <a:picLocks noChangeAspect="1"/>
          </p:cNvPicPr>
          <p:nvPr/>
        </p:nvPicPr>
        <p:blipFill>
          <a:blip r:embed="rId9"/>
          <a:stretch>
            <a:fillRect/>
          </a:stretch>
        </p:blipFill>
        <p:spPr>
          <a:xfrm>
            <a:off x="1662040" y="2808112"/>
            <a:ext cx="534151" cy="335617"/>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268942" y="442137"/>
                <a:ext cx="8588188" cy="1559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Majme teda výraz typu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Treba to vnímať takto. Na vstupe (na pravej strane) je vektor </a:t>
                </a:r>
                <a14:m>
                  <m:oMath xmlns:m="http://schemas.openxmlformats.org/officeDocument/2006/math">
                    <m:acc>
                      <m:accPr>
                        <m:chr m:val="⃗"/>
                        <m:ctrlP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e>
                    </m:acc>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pomocou matice </a:t>
                </a:r>
                <a14:m>
                  <m:oMath xmlns:m="http://schemas.openxmlformats.org/officeDocument/2006/math">
                    <m:sSub>
                      <m:sSubPr>
                        <m:ctrlP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e>
                      <m:sub>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𝑖𝑗</m:t>
                        </m:r>
                      </m:sub>
                    </m:sSub>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z neho vyrobíme nový vektor </a:t>
                </a:r>
                <a14:m>
                  <m:oMath xmlns:m="http://schemas.openxmlformats.org/officeDocument/2006/math">
                    <m:acc>
                      <m:accPr>
                        <m:chr m:val="⃗"/>
                        <m:ctrlP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𝑏</m:t>
                        </m:r>
                      </m:e>
                    </m:acc>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Hovoríme, že matica </a:t>
                </a:r>
                <a14:m>
                  <m:oMath xmlns:m="http://schemas.openxmlformats.org/officeDocument/2006/math">
                    <m:sSub>
                      <m:sSubPr>
                        <m:ctrlPr>
                          <a:rPr kumimoji="0" lang="sk-SK"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sk-SK"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𝐴</m:t>
                        </m:r>
                      </m:e>
                      <m:sub>
                        <m:r>
                          <a:rPr kumimoji="0" lang="sk-SK"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𝑖𝑗</m:t>
                        </m:r>
                      </m:sub>
                    </m:sSub>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transformuje vektor </a:t>
                </a:r>
                <a14:m>
                  <m:oMath xmlns:m="http://schemas.openxmlformats.org/officeDocument/2006/math">
                    <m:acc>
                      <m:accPr>
                        <m:chr m:val="⃗"/>
                        <m:ctrlP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e>
                    </m:acc>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na vektor </a:t>
                </a:r>
                <a14:m>
                  <m:oMath xmlns:m="http://schemas.openxmlformats.org/officeDocument/2006/math">
                    <m:acc>
                      <m:accPr>
                        <m:chr m:val="⃗"/>
                        <m:ctrlP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𝑏</m:t>
                        </m:r>
                      </m:e>
                    </m:acc>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Rozpíšme pre istotu ako vypočítame prvú zložku vektora </a:t>
                </a:r>
                <a14:m>
                  <m:oMath xmlns:m="http://schemas.openxmlformats.org/officeDocument/2006/math">
                    <m:acc>
                      <m:accPr>
                        <m:chr m:val="⃗"/>
                        <m:ctrlP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𝑏</m:t>
                        </m:r>
                      </m:e>
                    </m:acc>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mc:Choice>
        <mc:Fallback xmlns="">
          <p:sp>
            <p:nvSpPr>
              <p:cNvPr id="6" name="TextBox 5"/>
              <p:cNvSpPr txBox="1">
                <a:spLocks noRot="1" noChangeAspect="1" noMove="1" noResize="1" noEditPoints="1" noAdjustHandles="1" noChangeArrowheads="1" noChangeShapeType="1" noTextEdit="1"/>
              </p:cNvSpPr>
              <p:nvPr/>
            </p:nvSpPr>
            <p:spPr>
              <a:xfrm>
                <a:off x="268942" y="442137"/>
                <a:ext cx="8588188" cy="1559273"/>
              </a:xfrm>
              <a:prstGeom prst="rect">
                <a:avLst/>
              </a:prstGeom>
              <a:blipFill rotWithShape="0">
                <a:blip r:embed="rId12"/>
                <a:stretch>
                  <a:fillRect l="-568" t="-2353" r="-1774" b="-5882"/>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23058-5E0E-41BC-A830-5C8D4B6625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5" name="Picture 14"/>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1998785" y="2808112"/>
            <a:ext cx="4162806" cy="821246"/>
          </a:xfrm>
          <a:prstGeom prst="rect">
            <a:avLst/>
          </a:prstGeom>
        </p:spPr>
      </p:pic>
      <p:pic>
        <p:nvPicPr>
          <p:cNvPr id="10" name="Picture 9"/>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3320513" y="489824"/>
            <a:ext cx="1356170" cy="517779"/>
          </a:xfrm>
          <a:prstGeom prst="rect">
            <a:avLst/>
          </a:prstGeom>
        </p:spPr>
      </p:pic>
      <p:pic>
        <p:nvPicPr>
          <p:cNvPr id="12" name="Picture 11"/>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2917319" y="2036072"/>
            <a:ext cx="2789492" cy="202311"/>
          </a:xfrm>
          <a:prstGeom prst="rect">
            <a:avLst/>
          </a:prstGeom>
        </p:spPr>
      </p:pic>
      <p:sp>
        <p:nvSpPr>
          <p:cNvPr id="13" name="TextBox 12"/>
          <p:cNvSpPr txBox="1"/>
          <p:nvPr/>
        </p:nvSpPr>
        <p:spPr>
          <a:xfrm>
            <a:off x="268942" y="2286441"/>
            <a:ext cx="85881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Zapíšme teraz všetko v maticovom (tabuľkovom) tvare</a:t>
            </a:r>
            <a:endPar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179295" y="3737040"/>
            <a:ext cx="876748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zápise sme použili akoby znamienko súčinu, bodku. Tým sme akoby definovali „ako sa násobia matice“. Všimnite si ukazováky na obrázku. Ukazujú ako vznikne prvý riadok výsledného vektora. Môžem si to predstaviť tak, že ukazovákom ľavej ruky postupne ukazujem prvky v prvom riadku matice a ukazovákom pravej ruky postupne prvky vektorového stĺpca tak že ukazováky posúvam synchrónne. Červená ruka ukazuje prvú synchrónnu polohu, modrá druhú a zelená tretiu. Vynásobím   vždy prvoky, na ktoré ukazujú synchronizované prstu a vzniknuté súčiny sčítam.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3" name="Picture 42"/>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2965051" y="6043634"/>
            <a:ext cx="2789492" cy="202311"/>
          </a:xfrm>
          <a:prstGeom prst="rect">
            <a:avLst/>
          </a:prstGeom>
        </p:spPr>
      </p:pic>
    </p:spTree>
    <p:extLst>
      <p:ext uri="{BB962C8B-B14F-4D97-AF65-F5344CB8AC3E}">
        <p14:creationId xmlns:p14="http://schemas.microsoft.com/office/powerpoint/2010/main" val="2568148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23058-5E0E-41BC-A830-5C8D4B6625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rot="20197104" flipH="1">
            <a:off x="6085712" y="1434751"/>
            <a:ext cx="534151" cy="411249"/>
          </a:xfrm>
          <a:prstGeom prst="rect">
            <a:avLst/>
          </a:prstGeom>
        </p:spPr>
      </p:pic>
      <p:pic>
        <p:nvPicPr>
          <p:cNvPr id="4" name="Picture 3"/>
          <p:cNvPicPr>
            <a:picLocks noChangeAspect="1"/>
          </p:cNvPicPr>
          <p:nvPr/>
        </p:nvPicPr>
        <p:blipFill>
          <a:blip r:embed="rId4"/>
          <a:stretch>
            <a:fillRect/>
          </a:stretch>
        </p:blipFill>
        <p:spPr>
          <a:xfrm rot="2207681">
            <a:off x="4363977" y="1038674"/>
            <a:ext cx="534151" cy="411249"/>
          </a:xfrm>
          <a:prstGeom prst="rect">
            <a:avLst/>
          </a:prstGeom>
        </p:spPr>
      </p:pic>
      <p:pic>
        <p:nvPicPr>
          <p:cNvPr id="5" name="Picture 4"/>
          <p:cNvPicPr>
            <a:picLocks noChangeAspect="1"/>
          </p:cNvPicPr>
          <p:nvPr/>
        </p:nvPicPr>
        <p:blipFill>
          <a:blip r:embed="rId5"/>
          <a:stretch>
            <a:fillRect/>
          </a:stretch>
        </p:blipFill>
        <p:spPr>
          <a:xfrm rot="19909057" flipH="1">
            <a:off x="6062482" y="1139393"/>
            <a:ext cx="538878" cy="378160"/>
          </a:xfrm>
          <a:prstGeom prst="rect">
            <a:avLst/>
          </a:prstGeom>
        </p:spPr>
      </p:pic>
      <p:pic>
        <p:nvPicPr>
          <p:cNvPr id="6" name="Picture 5"/>
          <p:cNvPicPr>
            <a:picLocks noChangeAspect="1"/>
          </p:cNvPicPr>
          <p:nvPr/>
        </p:nvPicPr>
        <p:blipFill>
          <a:blip r:embed="rId5"/>
          <a:stretch>
            <a:fillRect/>
          </a:stretch>
        </p:blipFill>
        <p:spPr>
          <a:xfrm rot="2539254">
            <a:off x="3670492" y="1057564"/>
            <a:ext cx="538878" cy="378160"/>
          </a:xfrm>
          <a:prstGeom prst="rect">
            <a:avLst/>
          </a:prstGeom>
        </p:spPr>
      </p:pic>
      <p:pic>
        <p:nvPicPr>
          <p:cNvPr id="7" name="Picture 6"/>
          <p:cNvPicPr>
            <a:picLocks noChangeAspect="1"/>
          </p:cNvPicPr>
          <p:nvPr/>
        </p:nvPicPr>
        <p:blipFill>
          <a:blip r:embed="rId6"/>
          <a:stretch>
            <a:fillRect/>
          </a:stretch>
        </p:blipFill>
        <p:spPr>
          <a:xfrm rot="20099254" flipH="1">
            <a:off x="6027222" y="815481"/>
            <a:ext cx="543605" cy="392341"/>
          </a:xfrm>
          <a:prstGeom prst="rect">
            <a:avLst/>
          </a:prstGeom>
        </p:spPr>
      </p:pic>
      <p:pic>
        <p:nvPicPr>
          <p:cNvPr id="8" name="Picture 7"/>
          <p:cNvPicPr>
            <a:picLocks noChangeAspect="1"/>
          </p:cNvPicPr>
          <p:nvPr/>
        </p:nvPicPr>
        <p:blipFill>
          <a:blip r:embed="rId6"/>
          <a:stretch>
            <a:fillRect/>
          </a:stretch>
        </p:blipFill>
        <p:spPr>
          <a:xfrm rot="2217814">
            <a:off x="3150981" y="1050732"/>
            <a:ext cx="543605" cy="392341"/>
          </a:xfrm>
          <a:prstGeom prst="rect">
            <a:avLst/>
          </a:prstGeom>
        </p:spPr>
      </p:pic>
      <p:pic>
        <p:nvPicPr>
          <p:cNvPr id="9" name="Picture 8"/>
          <p:cNvPicPr>
            <a:picLocks noChangeAspect="1"/>
          </p:cNvPicPr>
          <p:nvPr/>
        </p:nvPicPr>
        <p:blipFill>
          <a:blip r:embed="rId7"/>
          <a:stretch>
            <a:fillRect/>
          </a:stretch>
        </p:blipFill>
        <p:spPr>
          <a:xfrm>
            <a:off x="1832370" y="1246644"/>
            <a:ext cx="534151" cy="335617"/>
          </a:xfrm>
          <a:prstGeom prst="rect">
            <a:avLst/>
          </a:prstGeom>
        </p:spPr>
      </p:pic>
      <p:pic>
        <p:nvPicPr>
          <p:cNvPr id="10" name="Picture 9"/>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2169115" y="968729"/>
            <a:ext cx="4162806" cy="821246"/>
          </a:xfrm>
          <a:prstGeom prst="rect">
            <a:avLst/>
          </a:prstGeom>
        </p:spPr>
      </p:pic>
      <p:sp>
        <p:nvSpPr>
          <p:cNvPr id="12" name="TextBox 11"/>
          <p:cNvSpPr txBox="1"/>
          <p:nvPr/>
        </p:nvSpPr>
        <p:spPr>
          <a:xfrm>
            <a:off x="430306" y="349624"/>
            <a:ext cx="82206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Druhý riadok výsledného vektora je už analogický</a:t>
            </a:r>
            <a:endPar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2731969" y="2135022"/>
            <a:ext cx="2789492" cy="202311"/>
          </a:xfrm>
          <a:prstGeom prst="rect">
            <a:avLst/>
          </a:prstGeom>
        </p:spPr>
      </p:pic>
      <p:sp>
        <p:nvSpPr>
          <p:cNvPr id="15" name="TextBox 14"/>
          <p:cNvSpPr txBox="1"/>
          <p:nvPr/>
        </p:nvSpPr>
        <p:spPr>
          <a:xfrm>
            <a:off x="430306" y="2572871"/>
            <a:ext cx="8301318"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Keby som vypísal ešte aj tretí riadok, už by som vás urazil.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Techniku maticového násobenia sa nabifľujte!</a:t>
            </a:r>
            <a:endPar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76655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4062" y="281354"/>
            <a:ext cx="75965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2400" b="1" i="0" u="none" strike="noStrike" kern="1200" cap="none" spc="0" normalizeH="0" baseline="0" noProof="0" dirty="0">
                <a:ln>
                  <a:noFill/>
                </a:ln>
                <a:solidFill>
                  <a:prstClr val="black"/>
                </a:solidFill>
                <a:effectLst/>
                <a:uLnTx/>
                <a:uFillTx/>
                <a:latin typeface="Calibri" panose="020F0502020204030204"/>
                <a:ea typeface="+mn-ea"/>
                <a:cs typeface="+mn-cs"/>
              </a:rPr>
              <a:t>Rovnaký vektor vyjadrený v dvoch bázach</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p 6"/>
          <p:cNvGrpSpPr>
            <a:grpSpLocks noChangeAspect="1"/>
          </p:cNvGrpSpPr>
          <p:nvPr/>
        </p:nvGrpSpPr>
        <p:grpSpPr>
          <a:xfrm>
            <a:off x="1229519" y="1316711"/>
            <a:ext cx="1734446" cy="1687433"/>
            <a:chOff x="5880973" y="4190677"/>
            <a:chExt cx="802692" cy="780930"/>
          </a:xfrm>
        </p:grpSpPr>
        <p:cxnSp>
          <p:nvCxnSpPr>
            <p:cNvPr id="8" name="Straight Arrow Connector 7"/>
            <p:cNvCxnSpPr/>
            <p:nvPr/>
          </p:nvCxnSpPr>
          <p:spPr>
            <a:xfrm flipV="1">
              <a:off x="6130609" y="4190677"/>
              <a:ext cx="0" cy="54006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flipV="1">
              <a:off x="6413635" y="4459189"/>
              <a:ext cx="0" cy="54006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880973" y="4719707"/>
              <a:ext cx="251900" cy="2519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pic>
        <p:nvPicPr>
          <p:cNvPr id="11" name="Picture 10"/>
          <p:cNvPicPr>
            <a:picLocks noChangeAspect="1"/>
          </p:cNvPicPr>
          <p:nvPr>
            <p:custDataLst>
              <p:tags r:id="rId1"/>
            </p:custDataLst>
          </p:nvPr>
        </p:nvPicPr>
        <p:blipFill>
          <a:blip r:embed="rId16" cstate="print">
            <a:extLst>
              <a:ext uri="{28A0092B-C50C-407E-A947-70E740481C1C}">
                <a14:useLocalDpi xmlns:a14="http://schemas.microsoft.com/office/drawing/2010/main" val="0"/>
              </a:ext>
            </a:extLst>
          </a:blip>
          <a:stretch>
            <a:fillRect/>
          </a:stretch>
        </p:blipFill>
        <p:spPr>
          <a:xfrm>
            <a:off x="1177820" y="2419867"/>
            <a:ext cx="226695" cy="276225"/>
          </a:xfrm>
          <a:prstGeom prst="rect">
            <a:avLst/>
          </a:prstGeom>
        </p:spPr>
      </p:pic>
      <p:pic>
        <p:nvPicPr>
          <p:cNvPr id="12" name="Picture 11"/>
          <p:cNvPicPr>
            <a:picLocks noChangeAspect="1"/>
          </p:cNvPicPr>
          <p:nvPr>
            <p:custDataLst>
              <p:tags r:id="rId2"/>
            </p:custDataLst>
          </p:nvPr>
        </p:nvPicPr>
        <p:blipFill>
          <a:blip r:embed="rId17" cstate="print">
            <a:extLst>
              <a:ext uri="{28A0092B-C50C-407E-A947-70E740481C1C}">
                <a14:useLocalDpi xmlns:a14="http://schemas.microsoft.com/office/drawing/2010/main" val="0"/>
              </a:ext>
            </a:extLst>
          </a:blip>
          <a:stretch>
            <a:fillRect/>
          </a:stretch>
        </p:blipFill>
        <p:spPr>
          <a:xfrm>
            <a:off x="2334712" y="2143642"/>
            <a:ext cx="226695" cy="276225"/>
          </a:xfrm>
          <a:prstGeom prst="rect">
            <a:avLst/>
          </a:prstGeom>
        </p:spPr>
      </p:pic>
      <p:pic>
        <p:nvPicPr>
          <p:cNvPr id="13" name="Picture 12"/>
          <p:cNvPicPr>
            <a:picLocks noChangeAspect="1"/>
          </p:cNvPicPr>
          <p:nvPr>
            <p:custDataLst>
              <p:tags r:id="rId3"/>
            </p:custDataLst>
          </p:nvPr>
        </p:nvPicPr>
        <p:blipFill>
          <a:blip r:embed="rId18" cstate="print">
            <a:extLst>
              <a:ext uri="{28A0092B-C50C-407E-A947-70E740481C1C}">
                <a14:useLocalDpi xmlns:a14="http://schemas.microsoft.com/office/drawing/2010/main" val="0"/>
              </a:ext>
            </a:extLst>
          </a:blip>
          <a:stretch>
            <a:fillRect/>
          </a:stretch>
        </p:blipFill>
        <p:spPr>
          <a:xfrm>
            <a:off x="1797011" y="1399803"/>
            <a:ext cx="226695" cy="280035"/>
          </a:xfrm>
          <a:prstGeom prst="rect">
            <a:avLst/>
          </a:prstGeom>
        </p:spPr>
      </p:pic>
      <p:grpSp>
        <p:nvGrpSpPr>
          <p:cNvPr id="21" name="Group 20"/>
          <p:cNvGrpSpPr>
            <a:grpSpLocks noChangeAspect="1"/>
          </p:cNvGrpSpPr>
          <p:nvPr/>
        </p:nvGrpSpPr>
        <p:grpSpPr>
          <a:xfrm rot="19742131">
            <a:off x="5771039" y="1316711"/>
            <a:ext cx="1734446" cy="1687433"/>
            <a:chOff x="5880973" y="4190677"/>
            <a:chExt cx="802692" cy="780930"/>
          </a:xfrm>
        </p:grpSpPr>
        <p:cxnSp>
          <p:nvCxnSpPr>
            <p:cNvPr id="22" name="Straight Arrow Connector 21"/>
            <p:cNvCxnSpPr/>
            <p:nvPr/>
          </p:nvCxnSpPr>
          <p:spPr>
            <a:xfrm flipV="1">
              <a:off x="6130609" y="4190677"/>
              <a:ext cx="0" cy="54006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V="1">
              <a:off x="6413635" y="4459189"/>
              <a:ext cx="0" cy="54006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880973" y="4719707"/>
              <a:ext cx="251900" cy="2519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pic>
        <p:nvPicPr>
          <p:cNvPr id="30" name="Picture 29"/>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5944428" y="2996655"/>
            <a:ext cx="293370" cy="276225"/>
          </a:xfrm>
          <a:prstGeom prst="rect">
            <a:avLst/>
          </a:prstGeom>
        </p:spPr>
      </p:pic>
      <p:pic>
        <p:nvPicPr>
          <p:cNvPr id="32" name="Picture 31"/>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6932504" y="1890418"/>
            <a:ext cx="293370" cy="276225"/>
          </a:xfrm>
          <a:prstGeom prst="rect">
            <a:avLst/>
          </a:prstGeom>
        </p:spPr>
      </p:pic>
      <p:pic>
        <p:nvPicPr>
          <p:cNvPr id="31" name="Picture 30"/>
          <p:cNvPicPr>
            <a:picLocks noChangeAspect="1"/>
          </p:cNvPicPr>
          <p:nvPr>
            <p:custDataLst>
              <p:tags r:id="rId6"/>
            </p:custDataLst>
          </p:nvPr>
        </p:nvPicPr>
        <p:blipFill>
          <a:blip r:embed="rId21" cstate="print">
            <a:extLst>
              <a:ext uri="{28A0092B-C50C-407E-A947-70E740481C1C}">
                <a14:useLocalDpi xmlns:a14="http://schemas.microsoft.com/office/drawing/2010/main" val="0"/>
              </a:ext>
            </a:extLst>
          </a:blip>
          <a:stretch>
            <a:fillRect/>
          </a:stretch>
        </p:blipFill>
        <p:spPr>
          <a:xfrm>
            <a:off x="6197851" y="1498279"/>
            <a:ext cx="293370" cy="280035"/>
          </a:xfrm>
          <a:prstGeom prst="rect">
            <a:avLst/>
          </a:prstGeom>
        </p:spPr>
      </p:pic>
      <p:cxnSp>
        <p:nvCxnSpPr>
          <p:cNvPr id="34" name="Straight Arrow Connector 33"/>
          <p:cNvCxnSpPr/>
          <p:nvPr/>
        </p:nvCxnSpPr>
        <p:spPr>
          <a:xfrm flipV="1">
            <a:off x="1773821" y="942535"/>
            <a:ext cx="1911914" cy="15173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6491221" y="1077519"/>
            <a:ext cx="1911914" cy="15173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custDataLst>
              <p:tags r:id="rId7"/>
            </p:custDataLst>
          </p:nvPr>
        </p:nvPicPr>
        <p:blipFill>
          <a:blip r:embed="rId22" cstate="print">
            <a:extLst>
              <a:ext uri="{28A0092B-C50C-407E-A947-70E740481C1C}">
                <a14:useLocalDpi xmlns:a14="http://schemas.microsoft.com/office/drawing/2010/main" val="0"/>
              </a:ext>
            </a:extLst>
          </a:blip>
          <a:stretch>
            <a:fillRect/>
          </a:stretch>
        </p:blipFill>
        <p:spPr>
          <a:xfrm>
            <a:off x="2963965" y="1076681"/>
            <a:ext cx="226695" cy="240030"/>
          </a:xfrm>
          <a:prstGeom prst="rect">
            <a:avLst/>
          </a:prstGeom>
        </p:spPr>
      </p:pic>
      <p:pic>
        <p:nvPicPr>
          <p:cNvPr id="38" name="Picture 37"/>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7800906" y="1076681"/>
            <a:ext cx="226695" cy="240030"/>
          </a:xfrm>
          <a:prstGeom prst="rect">
            <a:avLst/>
          </a:prstGeom>
        </p:spPr>
      </p:pic>
      <p:pic>
        <p:nvPicPr>
          <p:cNvPr id="39" name="Picture 38"/>
          <p:cNvPicPr>
            <a:picLocks noChangeAspect="1"/>
          </p:cNvPicPr>
          <p:nvPr>
            <p:custDataLst>
              <p:tags r:id="rId9"/>
            </p:custDataLst>
          </p:nvPr>
        </p:nvPicPr>
        <p:blipFill>
          <a:blip r:embed="rId23" cstate="print">
            <a:extLst>
              <a:ext uri="{28A0092B-C50C-407E-A947-70E740481C1C}">
                <a14:useLocalDpi xmlns:a14="http://schemas.microsoft.com/office/drawing/2010/main" val="0"/>
              </a:ext>
            </a:extLst>
          </a:blip>
          <a:stretch>
            <a:fillRect/>
          </a:stretch>
        </p:blipFill>
        <p:spPr>
          <a:xfrm>
            <a:off x="1404515" y="3429000"/>
            <a:ext cx="1443990" cy="541020"/>
          </a:xfrm>
          <a:prstGeom prst="rect">
            <a:avLst/>
          </a:prstGeom>
        </p:spPr>
      </p:pic>
      <p:pic>
        <p:nvPicPr>
          <p:cNvPr id="41" name="Picture 40"/>
          <p:cNvPicPr>
            <a:picLocks noChangeAspect="1"/>
          </p:cNvPicPr>
          <p:nvPr>
            <p:custDataLst>
              <p:tags r:id="rId10"/>
            </p:custDataLst>
          </p:nvPr>
        </p:nvPicPr>
        <p:blipFill>
          <a:blip r:embed="rId24" cstate="print">
            <a:extLst>
              <a:ext uri="{28A0092B-C50C-407E-A947-70E740481C1C}">
                <a14:useLocalDpi xmlns:a14="http://schemas.microsoft.com/office/drawing/2010/main" val="0"/>
              </a:ext>
            </a:extLst>
          </a:blip>
          <a:stretch>
            <a:fillRect/>
          </a:stretch>
        </p:blipFill>
        <p:spPr>
          <a:xfrm>
            <a:off x="5944428" y="3429000"/>
            <a:ext cx="1508760" cy="541020"/>
          </a:xfrm>
          <a:prstGeom prst="rect">
            <a:avLst/>
          </a:prstGeom>
        </p:spPr>
      </p:pic>
      <p:pic>
        <p:nvPicPr>
          <p:cNvPr id="55" name="Picture 54"/>
          <p:cNvPicPr>
            <a:picLocks noChangeAspect="1"/>
          </p:cNvPicPr>
          <p:nvPr>
            <p:custDataLst>
              <p:tags r:id="rId11"/>
            </p:custDataLst>
          </p:nvPr>
        </p:nvPicPr>
        <p:blipFill>
          <a:blip r:embed="rId25" cstate="print">
            <a:extLst>
              <a:ext uri="{28A0092B-C50C-407E-A947-70E740481C1C}">
                <a14:useLocalDpi xmlns:a14="http://schemas.microsoft.com/office/drawing/2010/main" val="0"/>
              </a:ext>
            </a:extLst>
          </a:blip>
          <a:stretch>
            <a:fillRect/>
          </a:stretch>
        </p:blipFill>
        <p:spPr>
          <a:xfrm>
            <a:off x="899294" y="3998204"/>
            <a:ext cx="5943600" cy="575310"/>
          </a:xfrm>
          <a:prstGeom prst="rect">
            <a:avLst/>
          </a:prstGeom>
        </p:spPr>
      </p:pic>
      <p:sp>
        <p:nvSpPr>
          <p:cNvPr id="47" name="TextBox 46"/>
          <p:cNvSpPr txBox="1"/>
          <p:nvPr/>
        </p:nvSpPr>
        <p:spPr>
          <a:xfrm>
            <a:off x="899294" y="4726745"/>
            <a:ext cx="20646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2200" b="0" i="0" u="none" strike="noStrike" kern="1200" cap="none" spc="0" normalizeH="0" baseline="0" noProof="0" dirty="0">
                <a:ln>
                  <a:noFill/>
                </a:ln>
                <a:solidFill>
                  <a:prstClr val="black"/>
                </a:solidFill>
                <a:effectLst/>
                <a:uLnTx/>
                <a:uFillTx/>
                <a:latin typeface="Calibri" panose="020F0502020204030204"/>
                <a:ea typeface="+mn-ea"/>
                <a:cs typeface="+mn-cs"/>
              </a:rPr>
              <a:t>keď sme označili </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p:cNvPicPr>
            <a:picLocks noChangeAspect="1"/>
          </p:cNvPicPr>
          <p:nvPr>
            <p:custDataLst>
              <p:tags r:id="rId12"/>
            </p:custDataLst>
          </p:nvPr>
        </p:nvPicPr>
        <p:blipFill>
          <a:blip r:embed="rId26" cstate="print">
            <a:extLst>
              <a:ext uri="{28A0092B-C50C-407E-A947-70E740481C1C}">
                <a14:useLocalDpi xmlns:a14="http://schemas.microsoft.com/office/drawing/2010/main" val="0"/>
              </a:ext>
            </a:extLst>
          </a:blip>
          <a:stretch>
            <a:fillRect/>
          </a:stretch>
        </p:blipFill>
        <p:spPr>
          <a:xfrm>
            <a:off x="3468471" y="4743671"/>
            <a:ext cx="4257675" cy="312420"/>
          </a:xfrm>
          <a:prstGeom prst="rect">
            <a:avLst/>
          </a:prstGeom>
        </p:spPr>
      </p:pic>
      <p:sp>
        <p:nvSpPr>
          <p:cNvPr id="52" name="TextBox 51"/>
          <p:cNvSpPr txBox="1"/>
          <p:nvPr/>
        </p:nvSpPr>
        <p:spPr>
          <a:xfrm>
            <a:off x="899294" y="5289452"/>
            <a:ext cx="733030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2200" b="0" i="0" u="none" strike="noStrike" kern="1200" cap="none" spc="0" normalizeH="0" baseline="0" noProof="0" dirty="0">
                <a:ln>
                  <a:noFill/>
                </a:ln>
                <a:solidFill>
                  <a:prstClr val="black"/>
                </a:solidFill>
                <a:effectLst/>
                <a:uLnTx/>
                <a:uFillTx/>
                <a:latin typeface="Calibri" panose="020F0502020204030204"/>
                <a:ea typeface="+mn-ea"/>
                <a:cs typeface="+mn-cs"/>
              </a:rPr>
              <a:t>Transformačná matica         je </a:t>
            </a:r>
            <a:r>
              <a:rPr kumimoji="0" lang="sk-SK" sz="2200" b="1" i="0" u="none" strike="noStrike" kern="1200" cap="none" spc="0" normalizeH="0" baseline="0" noProof="0" dirty="0">
                <a:ln>
                  <a:noFill/>
                </a:ln>
                <a:solidFill>
                  <a:prstClr val="black"/>
                </a:solidFill>
                <a:effectLst/>
                <a:uLnTx/>
                <a:uFillTx/>
                <a:latin typeface="Calibri" panose="020F0502020204030204"/>
                <a:ea typeface="+mn-ea"/>
                <a:cs typeface="+mn-cs"/>
              </a:rPr>
              <a:t>matica smerových kosínusov </a:t>
            </a:r>
            <a:r>
              <a:rPr kumimoji="0" lang="sk-SK" sz="2200" b="0" i="0" u="none" strike="noStrike" kern="1200" cap="none" spc="0" normalizeH="0" baseline="0" noProof="0" dirty="0">
                <a:ln>
                  <a:noFill/>
                </a:ln>
                <a:solidFill>
                  <a:prstClr val="black"/>
                </a:solidFill>
                <a:effectLst/>
                <a:uLnTx/>
                <a:uFillTx/>
                <a:latin typeface="Calibri" panose="020F0502020204030204"/>
                <a:ea typeface="+mn-ea"/>
                <a:cs typeface="+mn-cs"/>
              </a:rPr>
              <a:t>zvieraných bázovými vektormi starej a novej bázy</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3" name="Picture 52"/>
          <p:cNvPicPr>
            <a:picLocks noChangeAspect="1"/>
          </p:cNvPicPr>
          <p:nvPr>
            <p:custDataLst>
              <p:tags r:id="rId13"/>
            </p:custDataLst>
          </p:nvPr>
        </p:nvPicPr>
        <p:blipFill>
          <a:blip r:embed="rId27" cstate="print">
            <a:extLst>
              <a:ext uri="{28A0092B-C50C-407E-A947-70E740481C1C}">
                <a14:useLocalDpi xmlns:a14="http://schemas.microsoft.com/office/drawing/2010/main" val="0"/>
              </a:ext>
            </a:extLst>
          </a:blip>
          <a:stretch>
            <a:fillRect/>
          </a:stretch>
        </p:blipFill>
        <p:spPr>
          <a:xfrm>
            <a:off x="3664272" y="5397100"/>
            <a:ext cx="331470" cy="253365"/>
          </a:xfrm>
          <a:prstGeom prst="rect">
            <a:avLst/>
          </a:prstGeom>
        </p:spPr>
      </p:pic>
      <p:sp>
        <p:nvSpPr>
          <p:cNvPr id="29" name="Rectangle 28"/>
          <p:cNvSpPr/>
          <p:nvPr/>
        </p:nvSpPr>
        <p:spPr>
          <a:xfrm>
            <a:off x="548639" y="5289452"/>
            <a:ext cx="8187397" cy="109369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p:cNvPicPr>
            <a:picLocks noChangeAspect="1"/>
          </p:cNvPicPr>
          <p:nvPr>
            <p:custDataLst>
              <p:tags r:id="rId14"/>
            </p:custDataLst>
          </p:nvPr>
        </p:nvPicPr>
        <p:blipFill>
          <a:blip r:embed="rId28" cstate="print">
            <a:extLst>
              <a:ext uri="{28A0092B-C50C-407E-A947-70E740481C1C}">
                <a14:useLocalDpi xmlns:a14="http://schemas.microsoft.com/office/drawing/2010/main" val="0"/>
              </a:ext>
            </a:extLst>
          </a:blip>
          <a:stretch>
            <a:fillRect/>
          </a:stretch>
        </p:blipFill>
        <p:spPr>
          <a:xfrm>
            <a:off x="2398151" y="5380051"/>
            <a:ext cx="3787140" cy="91249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2191A1-080D-4B75-96DD-5F8CFE4971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731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6823058-5E0E-41BC-A830-5C8D4B66250F}" type="slidenum">
              <a:rPr lang="en-US" smtClean="0"/>
              <a:t>3</a:t>
            </a:fld>
            <a:endParaRPr lang="en-US"/>
          </a:p>
        </p:txBody>
      </p:sp>
      <mc:AlternateContent xmlns:mc="http://schemas.openxmlformats.org/markup-compatibility/2006" xmlns:a14="http://schemas.microsoft.com/office/drawing/2010/main">
        <mc:Choice Requires="a14">
          <p:sp>
            <p:nvSpPr>
              <p:cNvPr id="4" name="Rectangle 3"/>
              <p:cNvSpPr/>
              <p:nvPr/>
            </p:nvSpPr>
            <p:spPr>
              <a:xfrm>
                <a:off x="634482" y="1001039"/>
                <a:ext cx="8332236" cy="5355312"/>
              </a:xfrm>
              <a:prstGeom prst="rect">
                <a:avLst/>
              </a:prstGeom>
            </p:spPr>
            <p:txBody>
              <a:bodyPr wrap="square">
                <a:spAutoFit/>
              </a:bodyPr>
              <a:lstStyle/>
              <a:p>
                <a:r>
                  <a:rPr lang="sk-SK" dirty="0">
                    <a:latin typeface="Arial" panose="020B0604020202020204" pitchFamily="34" charset="0"/>
                    <a:cs typeface="Arial" panose="020B0604020202020204" pitchFamily="34" charset="0"/>
                  </a:rPr>
                  <a:t>Sumačný symbol je efektívny zápis súčtu veľkého množstva sčítancov, každý sčítanec je napísaný pre jeden konkrétny okamih </a:t>
                </a:r>
                <a14:m>
                  <m:oMath xmlns:m="http://schemas.openxmlformats.org/officeDocument/2006/math">
                    <m:r>
                      <a:rPr lang="sk-SK" i="1">
                        <a:latin typeface="Cambria Math" panose="02040503050406030204" pitchFamily="18" charset="0"/>
                        <a:cs typeface="Arial" panose="020B0604020202020204" pitchFamily="34" charset="0"/>
                      </a:rPr>
                      <m:t>𝜏</m:t>
                    </m:r>
                    <m:r>
                      <a:rPr lang="sk-SK">
                        <a:latin typeface="Cambria Math" panose="02040503050406030204" pitchFamily="18" charset="0"/>
                        <a:cs typeface="Arial" panose="020B0604020202020204" pitchFamily="34" charset="0"/>
                      </a:rPr>
                      <m:t>, </m:t>
                    </m:r>
                  </m:oMath>
                </a14:m>
                <a:r>
                  <a:rPr lang="sk-SK" dirty="0">
                    <a:latin typeface="Arial" panose="020B0604020202020204" pitchFamily="34" charset="0"/>
                    <a:cs typeface="Arial" panose="020B0604020202020204" pitchFamily="34" charset="0"/>
                  </a:rPr>
                  <a:t>ale v každom sčítanci nadobúda </a:t>
                </a:r>
                <a14:m>
                  <m:oMath xmlns:m="http://schemas.openxmlformats.org/officeDocument/2006/math">
                    <m:r>
                      <a:rPr lang="sk-SK" i="1">
                        <a:latin typeface="Cambria Math" panose="02040503050406030204" pitchFamily="18" charset="0"/>
                        <a:cs typeface="Arial" panose="020B0604020202020204" pitchFamily="34" charset="0"/>
                      </a:rPr>
                      <m:t>𝜏</m:t>
                    </m:r>
                    <m:r>
                      <a:rPr lang="sk-SK" b="0" i="1" smtClean="0">
                        <a:latin typeface="Cambria Math" panose="02040503050406030204" pitchFamily="18" charset="0"/>
                        <a:cs typeface="Arial" panose="020B0604020202020204" pitchFamily="34" charset="0"/>
                      </a:rPr>
                      <m:t> </m:t>
                    </m:r>
                  </m:oMath>
                </a14:m>
                <a:r>
                  <a:rPr lang="sk-SK" dirty="0">
                    <a:latin typeface="Arial" panose="020B0604020202020204" pitchFamily="34" charset="0"/>
                    <a:cs typeface="Arial" panose="020B0604020202020204" pitchFamily="34" charset="0"/>
                  </a:rPr>
                  <a:t>inú hodnotu. Pre prvý sčítanec je to </a:t>
                </a:r>
                <a14:m>
                  <m:oMath xmlns:m="http://schemas.openxmlformats.org/officeDocument/2006/math">
                    <m:r>
                      <a:rPr lang="sk-SK" i="1">
                        <a:latin typeface="Cambria Math" panose="02040503050406030204" pitchFamily="18" charset="0"/>
                        <a:cs typeface="Arial" panose="020B0604020202020204" pitchFamily="34" charset="0"/>
                      </a:rPr>
                      <m:t>𝜏</m:t>
                    </m:r>
                    <m:r>
                      <a:rPr lang="sk-SK" i="1">
                        <a:latin typeface="Cambria Math" panose="02040503050406030204" pitchFamily="18" charset="0"/>
                        <a:cs typeface="Arial" panose="020B0604020202020204" pitchFamily="34" charset="0"/>
                      </a:rPr>
                      <m:t>=0,</m:t>
                    </m:r>
                  </m:oMath>
                </a14:m>
                <a:r>
                  <a:rPr lang="sk-SK" dirty="0"/>
                  <a:t> potom </a:t>
                </a:r>
                <a14:m>
                  <m:oMath xmlns:m="http://schemas.openxmlformats.org/officeDocument/2006/math">
                    <m:r>
                      <a:rPr lang="sk-SK" i="1">
                        <a:latin typeface="Cambria Math" panose="02040503050406030204" pitchFamily="18" charset="0"/>
                        <a:cs typeface="Arial" panose="020B0604020202020204" pitchFamily="34" charset="0"/>
                      </a:rPr>
                      <m:t>𝜏</m:t>
                    </m:r>
                    <m:r>
                      <a:rPr lang="sk-SK" i="1">
                        <a:latin typeface="Cambria Math" panose="02040503050406030204" pitchFamily="18" charset="0"/>
                        <a:cs typeface="Arial" panose="020B0604020202020204" pitchFamily="34" charset="0"/>
                      </a:rPr>
                      <m:t>=</m:t>
                    </m:r>
                    <m:r>
                      <a:rPr lang="sk-SK" b="0" i="1" smtClean="0">
                        <a:latin typeface="Cambria Math" panose="02040503050406030204" pitchFamily="18" charset="0"/>
                        <a:cs typeface="Arial" panose="020B0604020202020204" pitchFamily="34" charset="0"/>
                      </a:rPr>
                      <m:t>𝑑</m:t>
                    </m:r>
                    <m:r>
                      <a:rPr lang="sk-SK" b="0" i="1" smtClean="0">
                        <a:latin typeface="Cambria Math" panose="02040503050406030204" pitchFamily="18" charset="0"/>
                        <a:cs typeface="Arial" panose="020B0604020202020204" pitchFamily="34" charset="0"/>
                      </a:rPr>
                      <m:t>𝜏</m:t>
                    </m:r>
                    <m:r>
                      <a:rPr lang="sk-SK" b="0" i="1" smtClean="0">
                        <a:latin typeface="Cambria Math" panose="02040503050406030204" pitchFamily="18" charset="0"/>
                        <a:cs typeface="Arial" panose="020B0604020202020204" pitchFamily="34" charset="0"/>
                      </a:rPr>
                      <m:t>, </m:t>
                    </m:r>
                  </m:oMath>
                </a14:m>
                <a:r>
                  <a:rPr lang="sk-SK" dirty="0"/>
                  <a:t> potom </a:t>
                </a:r>
                <a14:m>
                  <m:oMath xmlns:m="http://schemas.openxmlformats.org/officeDocument/2006/math">
                    <m:r>
                      <a:rPr lang="sk-SK" b="0" i="1" smtClean="0">
                        <a:latin typeface="Cambria Math" panose="02040503050406030204" pitchFamily="18" charset="0"/>
                      </a:rPr>
                      <m:t>𝜏</m:t>
                    </m:r>
                    <m:r>
                      <a:rPr lang="sk-SK" b="0" i="1" smtClean="0">
                        <a:latin typeface="Cambria Math" panose="02040503050406030204" pitchFamily="18" charset="0"/>
                      </a:rPr>
                      <m:t>=2 </m:t>
                    </m:r>
                    <m:r>
                      <a:rPr lang="sk-SK" b="0" i="1" smtClean="0">
                        <a:latin typeface="Cambria Math" panose="02040503050406030204" pitchFamily="18" charset="0"/>
                      </a:rPr>
                      <m:t>𝑑</m:t>
                    </m:r>
                    <m:r>
                      <a:rPr lang="sk-SK" b="0" i="1" smtClean="0">
                        <a:latin typeface="Cambria Math" panose="02040503050406030204" pitchFamily="18" charset="0"/>
                      </a:rPr>
                      <m:t>𝜏</m:t>
                    </m:r>
                  </m:oMath>
                </a14:m>
                <a:r>
                  <a:rPr lang="sk-SK" dirty="0"/>
                  <a:t>, potom </a:t>
                </a:r>
                <a14:m>
                  <m:oMath xmlns:m="http://schemas.openxmlformats.org/officeDocument/2006/math">
                    <m:r>
                      <a:rPr lang="sk-SK" i="1">
                        <a:latin typeface="Cambria Math" panose="02040503050406030204" pitchFamily="18" charset="0"/>
                      </a:rPr>
                      <m:t>𝜏</m:t>
                    </m:r>
                    <m:r>
                      <a:rPr lang="sk-SK" i="1">
                        <a:latin typeface="Cambria Math" panose="02040503050406030204" pitchFamily="18" charset="0"/>
                      </a:rPr>
                      <m:t>=3 </m:t>
                    </m:r>
                    <m:r>
                      <a:rPr lang="sk-SK" i="1">
                        <a:latin typeface="Cambria Math" panose="02040503050406030204" pitchFamily="18" charset="0"/>
                      </a:rPr>
                      <m:t>𝑑</m:t>
                    </m:r>
                    <m:r>
                      <a:rPr lang="sk-SK" i="1">
                        <a:latin typeface="Cambria Math" panose="02040503050406030204" pitchFamily="18" charset="0"/>
                      </a:rPr>
                      <m:t>𝜏</m:t>
                    </m:r>
                  </m:oMath>
                </a14:m>
                <a:r>
                  <a:rPr lang="sk-SK" dirty="0"/>
                  <a:t>, atď. </a:t>
                </a:r>
                <a:r>
                  <a:rPr lang="sk-SK" dirty="0">
                    <a:latin typeface="Arial" panose="020B0604020202020204" pitchFamily="34" charset="0"/>
                    <a:cs typeface="Arial" panose="020B0604020202020204" pitchFamily="34" charset="0"/>
                  </a:rPr>
                  <a:t>Tá suma hovorí, že máme sčítať výrazy              a to vždy jeden taký výraz pre každý časový interval dĺžky </a:t>
                </a:r>
                <a14:m>
                  <m:oMath xmlns:m="http://schemas.openxmlformats.org/officeDocument/2006/math">
                    <m:r>
                      <a:rPr lang="sk-SK" i="1">
                        <a:latin typeface="Cambria Math" panose="02040503050406030204" pitchFamily="18" charset="0"/>
                        <a:cs typeface="Arial" panose="020B0604020202020204" pitchFamily="34" charset="0"/>
                      </a:rPr>
                      <m:t>𝑑</m:t>
                    </m:r>
                    <m:r>
                      <a:rPr lang="sk-SK" i="1">
                        <a:latin typeface="Cambria Math" panose="02040503050406030204" pitchFamily="18" charset="0"/>
                        <a:cs typeface="Arial" panose="020B0604020202020204" pitchFamily="34" charset="0"/>
                      </a:rPr>
                      <m:t>𝜏</m:t>
                    </m:r>
                  </m:oMath>
                </a14:m>
                <a:r>
                  <a:rPr lang="sk-SK" dirty="0">
                    <a:latin typeface="Arial" panose="020B0604020202020204" pitchFamily="34" charset="0"/>
                    <a:cs typeface="Arial" panose="020B0604020202020204" pitchFamily="34" charset="0"/>
                  </a:rPr>
                  <a:t> medzi časmi 0 a </a:t>
                </a:r>
                <a14:m>
                  <m:oMath xmlns:m="http://schemas.openxmlformats.org/officeDocument/2006/math">
                    <m:r>
                      <a:rPr lang="sk-SK" i="1">
                        <a:latin typeface="Cambria Math" panose="02040503050406030204" pitchFamily="18" charset="0"/>
                        <a:cs typeface="Arial" panose="020B0604020202020204" pitchFamily="34" charset="0"/>
                      </a:rPr>
                      <m:t>𝑡</m:t>
                    </m:r>
                  </m:oMath>
                </a14:m>
                <a:r>
                  <a:rPr lang="sk-SK" dirty="0">
                    <a:latin typeface="Arial" panose="020B0604020202020204" pitchFamily="34" charset="0"/>
                    <a:cs typeface="Arial" panose="020B0604020202020204" pitchFamily="34" charset="0"/>
                  </a:rPr>
                  <a:t>. </a:t>
                </a:r>
              </a:p>
              <a:p>
                <a:endParaRPr lang="sk-SK" b="1" dirty="0">
                  <a:solidFill>
                    <a:srgbClr val="FF0000"/>
                  </a:solidFill>
                  <a:latin typeface="Arial" panose="020B0604020202020204" pitchFamily="34" charset="0"/>
                  <a:cs typeface="Arial" panose="020B0604020202020204" pitchFamily="34" charset="0"/>
                </a:endParaRPr>
              </a:p>
              <a:p>
                <a:r>
                  <a:rPr lang="sk-SK" b="1" dirty="0">
                    <a:solidFill>
                      <a:srgbClr val="FF0000"/>
                    </a:solidFill>
                    <a:latin typeface="Arial" panose="020B0604020202020204" pitchFamily="34" charset="0"/>
                    <a:cs typeface="Arial" panose="020B0604020202020204" pitchFamily="34" charset="0"/>
                  </a:rPr>
                  <a:t>Ak si chcem overiť, či naozaj rozumiem, čo presne hovorí nejaká formula, potom najlepší test je, či viem napísať jednoduchý program, ktorý tú formulu realizuje, spočíta ju  aspoň numericky približne. </a:t>
                </a:r>
                <a:endParaRPr lang="sk-SK" dirty="0">
                  <a:latin typeface="Arial" panose="020B0604020202020204" pitchFamily="34" charset="0"/>
                  <a:cs typeface="Arial" panose="020B0604020202020204" pitchFamily="34" charset="0"/>
                </a:endParaRPr>
              </a:p>
              <a:p>
                <a:r>
                  <a:rPr lang="sk-SK" dirty="0">
                    <a:solidFill>
                      <a:schemeClr val="accent6">
                        <a:lumMod val="75000"/>
                      </a:schemeClr>
                    </a:solidFill>
                    <a:latin typeface="Arial" panose="020B0604020202020204" pitchFamily="34" charset="0"/>
                    <a:cs typeface="Arial" panose="020B0604020202020204" pitchFamily="34" charset="0"/>
                  </a:rPr>
                  <a:t>Ale najskôr malú poznámku. Ospravedlňujem sa všetkým, ktorým sa predchádzajúci text zdal príliš „</a:t>
                </a:r>
                <a:r>
                  <a:rPr lang="sk-SK" dirty="0" err="1">
                    <a:solidFill>
                      <a:schemeClr val="accent6">
                        <a:lumMod val="75000"/>
                      </a:schemeClr>
                    </a:solidFill>
                    <a:latin typeface="Arial" panose="020B0604020202020204" pitchFamily="34" charset="0"/>
                    <a:cs typeface="Arial" panose="020B0604020202020204" pitchFamily="34" charset="0"/>
                  </a:rPr>
                  <a:t>škôlkársky</a:t>
                </a:r>
                <a:r>
                  <a:rPr lang="sk-SK" dirty="0">
                    <a:solidFill>
                      <a:schemeClr val="accent6">
                        <a:lumMod val="75000"/>
                      </a:schemeClr>
                    </a:solidFill>
                    <a:latin typeface="Arial" panose="020B0604020202020204" pitchFamily="34" charset="0"/>
                    <a:cs typeface="Arial" panose="020B0604020202020204" pitchFamily="34" charset="0"/>
                  </a:rPr>
                  <a:t>“, lebo im bolo hneď všetko jasné. Ale viem, že je veľa študentov, ktorým to tak jasné nie je, a na skúške vystupujú tak trochu ako </a:t>
                </a:r>
                <a:r>
                  <a:rPr lang="sk-SK" dirty="0" err="1">
                    <a:solidFill>
                      <a:schemeClr val="accent6">
                        <a:lumMod val="75000"/>
                      </a:schemeClr>
                    </a:solidFill>
                    <a:latin typeface="Arial" panose="020B0604020202020204" pitchFamily="34" charset="0"/>
                    <a:cs typeface="Arial" panose="020B0604020202020204" pitchFamily="34" charset="0"/>
                  </a:rPr>
                  <a:t>autisti</a:t>
                </a:r>
                <a:r>
                  <a:rPr lang="sk-SK" dirty="0">
                    <a:solidFill>
                      <a:schemeClr val="accent6">
                        <a:lumMod val="75000"/>
                      </a:schemeClr>
                    </a:solidFill>
                    <a:latin typeface="Arial" panose="020B0604020202020204" pitchFamily="34" charset="0"/>
                    <a:cs typeface="Arial" panose="020B0604020202020204" pitchFamily="34" charset="0"/>
                  </a:rPr>
                  <a:t>. Píšu symboly, a len veľmi hmlisto tušia, čo píšu. Takých prosím, veľmi prosím: čítajte pozorne každé slovo. A kontrolujte si, či sa to chytá vo vašej hlave. Dôverujte svojej hlave. Môžem vyvolať dojem, že študentov podceňujem. Opak je pravdou. Študenti sami sebe neveria, že by „to“ mohli prípadne aj pochopiť. Vydržte,  „aha pocit“ stojí za to. Žiaľ, v učiteľových textoch bývajú aj chyby. Nedajte sa odradiť. Ak ich nie je priveľa, objavíte ich a získate za to aj pocit zadosťučinenia.</a:t>
                </a:r>
                <a:endParaRPr lang="en-US" dirty="0" err="1">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34482" y="1001039"/>
                <a:ext cx="8332236" cy="5355312"/>
              </a:xfrm>
              <a:prstGeom prst="rect">
                <a:avLst/>
              </a:prstGeom>
              <a:blipFill rotWithShape="0">
                <a:blip r:embed="rId7"/>
                <a:stretch>
                  <a:fillRect l="-585" t="-569" r="-732" b="-796"/>
                </a:stretch>
              </a:blipFill>
            </p:spPr>
            <p:txBody>
              <a:bodyPr/>
              <a:lstStyle/>
              <a:p>
                <a:r>
                  <a:rPr lang="sk-SK">
                    <a:noFill/>
                  </a:rPr>
                  <a:t> </a:t>
                </a:r>
              </a:p>
            </p:txBody>
          </p:sp>
        </mc:Fallback>
      </mc:AlternateContent>
      <p:pic>
        <p:nvPicPr>
          <p:cNvPr id="5" name="Picture 4"/>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3085882" y="284115"/>
            <a:ext cx="2372868" cy="653225"/>
          </a:xfrm>
          <a:prstGeom prst="rect">
            <a:avLst/>
          </a:prstGeom>
        </p:spPr>
      </p:pic>
      <p:pic>
        <p:nvPicPr>
          <p:cNvPr id="6" name="Picture 5"/>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7921210" y="495855"/>
            <a:ext cx="246888" cy="229743"/>
          </a:xfrm>
          <a:prstGeom prst="rect">
            <a:avLst/>
          </a:prstGeom>
        </p:spPr>
      </p:pic>
      <p:pic>
        <p:nvPicPr>
          <p:cNvPr id="7" name="Picture 6"/>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7393144" y="1907221"/>
            <a:ext cx="651510" cy="229743"/>
          </a:xfrm>
          <a:prstGeom prst="rect">
            <a:avLst/>
          </a:prstGeom>
        </p:spPr>
      </p:pic>
    </p:spTree>
    <p:extLst>
      <p:ext uri="{BB962C8B-B14F-4D97-AF65-F5344CB8AC3E}">
        <p14:creationId xmlns:p14="http://schemas.microsoft.com/office/powerpoint/2010/main" val="1228513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6823058-5E0E-41BC-A830-5C8D4B66250F}" type="slidenum">
              <a:rPr lang="en-US" smtClean="0"/>
              <a:t>4</a:t>
            </a:fld>
            <a:endParaRPr lang="en-US"/>
          </a:p>
        </p:txBody>
      </p:sp>
      <mc:AlternateContent xmlns:mc="http://schemas.openxmlformats.org/markup-compatibility/2006" xmlns:a14="http://schemas.microsoft.com/office/drawing/2010/main">
        <mc:Choice Requires="a14">
          <p:sp>
            <p:nvSpPr>
              <p:cNvPr id="3" name="TextBox 2"/>
              <p:cNvSpPr txBox="1"/>
              <p:nvPr/>
            </p:nvSpPr>
            <p:spPr>
              <a:xfrm>
                <a:off x="669851" y="510363"/>
                <a:ext cx="7315200" cy="3416320"/>
              </a:xfrm>
              <a:prstGeom prst="rect">
                <a:avLst/>
              </a:prstGeom>
              <a:noFill/>
            </p:spPr>
            <p:txBody>
              <a:bodyPr wrap="square" rtlCol="0">
                <a:spAutoFit/>
              </a:bodyPr>
              <a:lstStyle/>
              <a:p>
                <a:r>
                  <a:rPr lang="sk-SK" dirty="0">
                    <a:latin typeface="Arial" panose="020B0604020202020204" pitchFamily="34" charset="0"/>
                    <a:cs typeface="Arial" panose="020B0604020202020204" pitchFamily="34" charset="0"/>
                  </a:rPr>
                  <a:t>To, čo sme robili s v </a:t>
                </a:r>
                <a:r>
                  <a:rPr lang="sk-SK" dirty="0" err="1">
                    <a:latin typeface="Arial" panose="020B0604020202020204" pitchFamily="34" charset="0"/>
                    <a:cs typeface="Arial" panose="020B0604020202020204" pitchFamily="34" charset="0"/>
                  </a:rPr>
                  <a:t>jendorozmernom</a:t>
                </a:r>
                <a:r>
                  <a:rPr lang="sk-SK" dirty="0">
                    <a:latin typeface="Arial" panose="020B0604020202020204" pitchFamily="34" charset="0"/>
                    <a:cs typeface="Arial" panose="020B0604020202020204" pitchFamily="34" charset="0"/>
                  </a:rPr>
                  <a:t> prípade, môžeme urobiť aj v troch rozmeroch. Predstavme si, že máme zadanú okamžitú rýchlosť ako vektor v čase </a:t>
                </a:r>
                <a14:m>
                  <m:oMath xmlns:m="http://schemas.openxmlformats.org/officeDocument/2006/math">
                    <m:r>
                      <a:rPr lang="en-US" b="0" i="1" smtClean="0">
                        <a:latin typeface="Cambria Math" panose="02040503050406030204" pitchFamily="18" charset="0"/>
                        <a:cs typeface="Arial" panose="020B0604020202020204" pitchFamily="34" charset="0"/>
                      </a:rPr>
                      <m:t>𝜏</m:t>
                    </m:r>
                  </m:oMath>
                </a14:m>
                <a:r>
                  <a:rPr lang="sk-SK" dirty="0">
                    <a:latin typeface="Arial" panose="020B0604020202020204" pitchFamily="34" charset="0"/>
                    <a:cs typeface="Arial" panose="020B0604020202020204" pitchFamily="34" charset="0"/>
                  </a:rPr>
                  <a:t>, teda</a:t>
                </a: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A chceme vypočítať polohu v čase </a:t>
                </a:r>
                <a14:m>
                  <m:oMath xmlns:m="http://schemas.openxmlformats.org/officeDocument/2006/math">
                    <m:r>
                      <a:rPr lang="sk-SK" b="0" i="1" smtClean="0">
                        <a:latin typeface="Cambria Math" panose="02040503050406030204" pitchFamily="18" charset="0"/>
                        <a:cs typeface="Arial" panose="020B0604020202020204" pitchFamily="34" charset="0"/>
                      </a:rPr>
                      <m:t>𝑡</m:t>
                    </m:r>
                  </m:oMath>
                </a14:m>
                <a:r>
                  <a:rPr lang="sk-SK" dirty="0">
                    <a:latin typeface="Arial" panose="020B0604020202020204" pitchFamily="34" charset="0"/>
                    <a:cs typeface="Arial" panose="020B0604020202020204" pitchFamily="34" charset="0"/>
                  </a:rPr>
                  <a:t>. Zjavne dostaneme</a:t>
                </a:r>
              </a:p>
              <a:p>
                <a:endParaRPr lang="sk-SK" dirty="0">
                  <a:latin typeface="Arial" panose="020B0604020202020204" pitchFamily="34" charset="0"/>
                  <a:cs typeface="Arial" panose="020B0604020202020204" pitchFamily="34" charset="0"/>
                </a:endParaRPr>
              </a:p>
              <a:p>
                <a:endParaRPr lang="sk-SK" dirty="0">
                  <a:latin typeface="Arial" panose="020B0604020202020204" pitchFamily="34" charset="0"/>
                  <a:cs typeface="Arial" panose="020B0604020202020204" pitchFamily="34" charset="0"/>
                </a:endParaRP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pod (určitým) integrálom je vektor, sumujú sa vektory (infinitezimálne </a:t>
                </a:r>
                <a:r>
                  <a:rPr lang="sk-SK" dirty="0" err="1">
                    <a:latin typeface="Arial" panose="020B0604020202020204" pitchFamily="34" charset="0"/>
                    <a:cs typeface="Arial" panose="020B0604020202020204" pitchFamily="34" charset="0"/>
                  </a:rPr>
                  <a:t>vektoríky</a:t>
                </a:r>
                <a:r>
                  <a:rPr lang="sk-SK" dirty="0">
                    <a:latin typeface="Arial" panose="020B0604020202020204" pitchFamily="34" charset="0"/>
                    <a:cs typeface="Arial" panose="020B0604020202020204" pitchFamily="34" charset="0"/>
                  </a:rPr>
                  <a:t>). Je zrejmé, čo to znamená. Keďže vektory sa sčítajú „po zložkách“, uvedený vzorec je vlastne skráteným zápisom troch vzorcov, pre každú zložku jeden. Teda</a:t>
                </a:r>
              </a:p>
            </p:txBody>
          </p:sp>
        </mc:Choice>
        <mc:Fallback xmlns="">
          <p:sp>
            <p:nvSpPr>
              <p:cNvPr id="3" name="TextBox 2"/>
              <p:cNvSpPr txBox="1">
                <a:spLocks noRot="1" noChangeAspect="1" noMove="1" noResize="1" noEditPoints="1" noAdjustHandles="1" noChangeArrowheads="1" noChangeShapeType="1" noTextEdit="1"/>
              </p:cNvSpPr>
              <p:nvPr/>
            </p:nvSpPr>
            <p:spPr>
              <a:xfrm>
                <a:off x="669851" y="510363"/>
                <a:ext cx="7315200" cy="3416320"/>
              </a:xfrm>
              <a:prstGeom prst="rect">
                <a:avLst/>
              </a:prstGeom>
              <a:blipFill rotWithShape="0">
                <a:blip r:embed="rId7"/>
                <a:stretch>
                  <a:fillRect l="-750" t="-1071" b="-1964"/>
                </a:stretch>
              </a:blipFill>
            </p:spPr>
            <p:txBody>
              <a:bodyPr/>
              <a:lstStyle/>
              <a:p>
                <a:r>
                  <a:rPr lang="sk-SK">
                    <a:noFill/>
                  </a:rPr>
                  <a:t> </a:t>
                </a:r>
              </a:p>
            </p:txBody>
          </p:sp>
        </mc:Fallback>
      </mc:AlternateContent>
      <p:pic>
        <p:nvPicPr>
          <p:cNvPr id="5" name="Picture 4"/>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3847806" y="1318822"/>
            <a:ext cx="394335" cy="229743"/>
          </a:xfrm>
          <a:prstGeom prst="rect">
            <a:avLst/>
          </a:prstGeom>
        </p:spPr>
      </p:pic>
      <p:pic>
        <p:nvPicPr>
          <p:cNvPr id="6" name="Picture 5"/>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2870540" y="2074988"/>
            <a:ext cx="2348865" cy="564071"/>
          </a:xfrm>
          <a:prstGeom prst="rect">
            <a:avLst/>
          </a:prstGeom>
        </p:spPr>
      </p:pic>
      <p:pic>
        <p:nvPicPr>
          <p:cNvPr id="8" name="Picture 7"/>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3067708" y="4006423"/>
            <a:ext cx="2496312" cy="1863662"/>
          </a:xfrm>
          <a:prstGeom prst="rect">
            <a:avLst/>
          </a:prstGeom>
        </p:spPr>
      </p:pic>
    </p:spTree>
    <p:extLst>
      <p:ext uri="{BB962C8B-B14F-4D97-AF65-F5344CB8AC3E}">
        <p14:creationId xmlns:p14="http://schemas.microsoft.com/office/powerpoint/2010/main" val="4104558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6823058-5E0E-41BC-A830-5C8D4B66250F}" type="slidenum">
              <a:rPr lang="en-US" smtClean="0"/>
              <a:t>5</a:t>
            </a:fld>
            <a:endParaRPr lang="en-US"/>
          </a:p>
        </p:txBody>
      </p:sp>
      <mc:AlternateContent xmlns:mc="http://schemas.openxmlformats.org/markup-compatibility/2006" xmlns:a14="http://schemas.microsoft.com/office/drawing/2010/main">
        <mc:Choice Requires="a14">
          <p:sp>
            <p:nvSpPr>
              <p:cNvPr id="3" name="TextBox 2"/>
              <p:cNvSpPr txBox="1"/>
              <p:nvPr/>
            </p:nvSpPr>
            <p:spPr>
              <a:xfrm>
                <a:off x="457200" y="106326"/>
                <a:ext cx="7708605" cy="6186309"/>
              </a:xfrm>
              <a:prstGeom prst="rect">
                <a:avLst/>
              </a:prstGeom>
              <a:noFill/>
            </p:spPr>
            <p:txBody>
              <a:bodyPr wrap="square" rtlCol="0">
                <a:spAutoFit/>
              </a:bodyPr>
              <a:lstStyle/>
              <a:p>
                <a:r>
                  <a:rPr lang="sk-SK" dirty="0">
                    <a:latin typeface="Arial" panose="020B0604020202020204" pitchFamily="34" charset="0"/>
                    <a:cs typeface="Arial" panose="020B0604020202020204" pitchFamily="34" charset="0"/>
                  </a:rPr>
                  <a:t>Vypočítali sme polohu ako funkciu času z toho, že sme mali zadanú okamžitú rýchlosť ako funkciu času.</a:t>
                </a:r>
              </a:p>
              <a:p>
                <a:r>
                  <a:rPr lang="sk-SK" dirty="0">
                    <a:latin typeface="Arial" panose="020B0604020202020204" pitchFamily="34" charset="0"/>
                    <a:cs typeface="Arial" panose="020B0604020202020204" pitchFamily="34" charset="0"/>
                  </a:rPr>
                  <a:t>My sme v predchádzajúcich prednáškach definovali okamžitú rýchlosť ako časovú deriváciu polohy. Takže môžeme zderivovať polohu ako funkciu času a pýtať sa, či dostaneme to, z čoho sme vyšli, teda zadanú okamžitú rýchlosť.</a:t>
                </a: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Predtým sme to robili vlastne v každom smere (</a:t>
                </a:r>
                <a:r>
                  <a:rPr lang="sk-SK" dirty="0" err="1">
                    <a:latin typeface="Arial" panose="020B0604020202020204" pitchFamily="34" charset="0"/>
                    <a:cs typeface="Arial" panose="020B0604020202020204" pitchFamily="34" charset="0"/>
                  </a:rPr>
                  <a:t>x,y,z</a:t>
                </a:r>
                <a:r>
                  <a:rPr lang="sk-SK" dirty="0">
                    <a:latin typeface="Arial" panose="020B0604020202020204" pitchFamily="34" charset="0"/>
                    <a:cs typeface="Arial" panose="020B0604020202020204" pitchFamily="34" charset="0"/>
                  </a:rPr>
                  <a:t>) zvlášť, teraz použijeme vektory, presnejšie vektorové funkcie času, ktoré, ako je takmer zrejmé, sa tiež dajú derivovať.</a:t>
                </a: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Majme teda        . Ako sa toto dá derivovať? Prirodzene takto</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Vynechali sme symbol limity, aby sme zdôraznili, </a:t>
                </a:r>
                <a:r>
                  <a:rPr lang="sk-SK" dirty="0" err="1">
                    <a:latin typeface="Arial" panose="020B0604020202020204" pitchFamily="34" charset="0"/>
                    <a:cs typeface="Arial" panose="020B0604020202020204" pitchFamily="34" charset="0"/>
                  </a:rPr>
                  <a:t>fyzikálnosť</a:t>
                </a:r>
                <a:r>
                  <a:rPr lang="sk-SK" dirty="0">
                    <a:latin typeface="Arial" panose="020B0604020202020204" pitchFamily="34" charset="0"/>
                    <a:cs typeface="Arial" panose="020B0604020202020204" pitchFamily="34" charset="0"/>
                  </a:rPr>
                  <a:t> definície, ktorú máme na mysli, teda nie „abstraktné vektorové funkcie“, ale skutočné fyzikálne chápané polohy.</a:t>
                </a: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V zlomku napravo je v čitateli rozdiel dvoch vektorov, teda vektor, v menovateli číslo, výsledok je teda vektor a celé je to urobené pre čas </a:t>
                </a:r>
                <a14:m>
                  <m:oMath xmlns:m="http://schemas.openxmlformats.org/officeDocument/2006/math">
                    <m:r>
                      <a:rPr lang="sk-SK" b="0" i="1" smtClean="0">
                        <a:latin typeface="Cambria Math" panose="02040503050406030204" pitchFamily="18" charset="0"/>
                        <a:cs typeface="Arial" panose="020B0604020202020204" pitchFamily="34" charset="0"/>
                      </a:rPr>
                      <m:t>𝑡</m:t>
                    </m:r>
                  </m:oMath>
                </a14:m>
                <a:r>
                  <a:rPr lang="sk-SK" dirty="0">
                    <a:latin typeface="Arial" panose="020B0604020202020204" pitchFamily="34" charset="0"/>
                    <a:cs typeface="Arial" panose="020B0604020202020204" pitchFamily="34" charset="0"/>
                  </a:rPr>
                  <a:t>. Výraz napravo definuje vektor okamžitej rýchlosti v čase </a:t>
                </a:r>
                <a14:m>
                  <m:oMath xmlns:m="http://schemas.openxmlformats.org/officeDocument/2006/math">
                    <m:r>
                      <a:rPr lang="sk-SK" b="0" i="1" smtClean="0">
                        <a:latin typeface="Cambria Math" panose="02040503050406030204" pitchFamily="18" charset="0"/>
                        <a:cs typeface="Arial" panose="020B0604020202020204" pitchFamily="34" charset="0"/>
                      </a:rPr>
                      <m:t>𝑡</m:t>
                    </m:r>
                    <m:r>
                      <a:rPr lang="sk-SK" b="0" i="1" smtClean="0">
                        <a:latin typeface="Cambria Math" panose="02040503050406030204" pitchFamily="18" charset="0"/>
                        <a:cs typeface="Arial" panose="020B0604020202020204" pitchFamily="34" charset="0"/>
                      </a:rPr>
                      <m:t>.</m:t>
                    </m:r>
                  </m:oMath>
                </a14:m>
                <a:endParaRPr lang="sk-SK" dirty="0">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57200" y="106326"/>
                <a:ext cx="7708605" cy="6186309"/>
              </a:xfrm>
              <a:prstGeom prst="rect">
                <a:avLst/>
              </a:prstGeom>
              <a:blipFill rotWithShape="0">
                <a:blip r:embed="rId6"/>
                <a:stretch>
                  <a:fillRect l="-632" t="-493" r="-1186" b="-591"/>
                </a:stretch>
              </a:blipFill>
            </p:spPr>
            <p:txBody>
              <a:bodyPr/>
              <a:lstStyle/>
              <a:p>
                <a:r>
                  <a:rPr lang="sk-SK">
                    <a:noFill/>
                  </a:rPr>
                  <a:t> </a:t>
                </a:r>
              </a:p>
            </p:txBody>
          </p:sp>
        </mc:Fallback>
      </mc:AlternateContent>
      <p:pic>
        <p:nvPicPr>
          <p:cNvPr id="4" name="Picture 3"/>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885684" y="3217742"/>
            <a:ext cx="341186" cy="229743"/>
          </a:xfrm>
          <a:prstGeom prst="rect">
            <a:avLst/>
          </a:prstGeom>
        </p:spPr>
      </p:pic>
      <p:pic>
        <p:nvPicPr>
          <p:cNvPr id="5" name="Picture 4"/>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2926206" y="3640957"/>
            <a:ext cx="2424303" cy="485204"/>
          </a:xfrm>
          <a:prstGeom prst="rect">
            <a:avLst/>
          </a:prstGeom>
        </p:spPr>
      </p:pic>
    </p:spTree>
    <p:extLst>
      <p:ext uri="{BB962C8B-B14F-4D97-AF65-F5344CB8AC3E}">
        <p14:creationId xmlns:p14="http://schemas.microsoft.com/office/powerpoint/2010/main" val="2210117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6823058-5E0E-41BC-A830-5C8D4B66250F}" type="slidenum">
              <a:rPr lang="en-US" smtClean="0"/>
              <a:t>6</a:t>
            </a:fld>
            <a:endParaRPr lang="en-US"/>
          </a:p>
        </p:txBody>
      </p:sp>
      <p:pic>
        <p:nvPicPr>
          <p:cNvPr id="4" name="Picture 3"/>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661471" y="1070556"/>
            <a:ext cx="2199704" cy="485204"/>
          </a:xfrm>
          <a:prstGeom prst="rect">
            <a:avLst/>
          </a:prstGeom>
        </p:spPr>
      </p:pic>
      <p:pic>
        <p:nvPicPr>
          <p:cNvPr id="6" name="Picture 5"/>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5842444" y="1070556"/>
            <a:ext cx="2672906" cy="485204"/>
          </a:xfrm>
          <a:prstGeom prst="rect">
            <a:avLst/>
          </a:prstGeom>
        </p:spPr>
      </p:pic>
      <p:sp>
        <p:nvSpPr>
          <p:cNvPr id="7" name="TextBox 6"/>
          <p:cNvSpPr txBox="1"/>
          <p:nvPr/>
        </p:nvSpPr>
        <p:spPr>
          <a:xfrm>
            <a:off x="3668233" y="1148320"/>
            <a:ext cx="1616148" cy="369332"/>
          </a:xfrm>
          <a:prstGeom prst="rect">
            <a:avLst/>
          </a:prstGeom>
          <a:noFill/>
        </p:spPr>
        <p:txBody>
          <a:bodyPr wrap="square" rtlCol="0">
            <a:spAutoFit/>
          </a:bodyPr>
          <a:lstStyle/>
          <a:p>
            <a:r>
              <a:rPr lang="sk-SK" dirty="0">
                <a:latin typeface="Arial" panose="020B0604020202020204" pitchFamily="34" charset="0"/>
                <a:cs typeface="Arial" panose="020B0604020202020204" pitchFamily="34" charset="0"/>
              </a:rPr>
              <a:t>formálnejšie</a:t>
            </a:r>
          </a:p>
        </p:txBody>
      </p:sp>
      <p:sp>
        <p:nvSpPr>
          <p:cNvPr id="8" name="TextBox 7"/>
          <p:cNvSpPr txBox="1"/>
          <p:nvPr/>
        </p:nvSpPr>
        <p:spPr>
          <a:xfrm>
            <a:off x="2583712" y="308344"/>
            <a:ext cx="3200400" cy="369332"/>
          </a:xfrm>
          <a:prstGeom prst="rect">
            <a:avLst/>
          </a:prstGeom>
          <a:noFill/>
        </p:spPr>
        <p:txBody>
          <a:bodyPr wrap="square" rtlCol="0">
            <a:spAutoFit/>
          </a:bodyPr>
          <a:lstStyle/>
          <a:p>
            <a:r>
              <a:rPr lang="sk-SK" dirty="0">
                <a:latin typeface="Arial" panose="020B0604020202020204" pitchFamily="34" charset="0"/>
                <a:cs typeface="Arial" panose="020B0604020202020204" pitchFamily="34" charset="0"/>
              </a:rPr>
              <a:t>Vektor okamžitej rýchlosti</a:t>
            </a:r>
          </a:p>
        </p:txBody>
      </p:sp>
      <p:sp>
        <p:nvSpPr>
          <p:cNvPr id="9" name="TextBox 8"/>
          <p:cNvSpPr txBox="1"/>
          <p:nvPr/>
        </p:nvSpPr>
        <p:spPr>
          <a:xfrm>
            <a:off x="148856" y="2137144"/>
            <a:ext cx="8366494" cy="646331"/>
          </a:xfrm>
          <a:prstGeom prst="rect">
            <a:avLst/>
          </a:prstGeom>
          <a:noFill/>
        </p:spPr>
        <p:txBody>
          <a:bodyPr wrap="square" rtlCol="0">
            <a:spAutoFit/>
          </a:bodyPr>
          <a:lstStyle/>
          <a:p>
            <a:r>
              <a:rPr lang="sk-SK" dirty="0">
                <a:latin typeface="Arial" panose="020B0604020202020204" pitchFamily="34" charset="0"/>
                <a:cs typeface="Arial" panose="020B0604020202020204" pitchFamily="34" charset="0"/>
              </a:rPr>
              <a:t>Pretože vektory sa sčítajú po zložkách, každá vektorová rovnica predstavuje tri skalárne (číselné) rovnice pre jednotlivé zložky. </a:t>
            </a:r>
          </a:p>
        </p:txBody>
      </p:sp>
      <p:pic>
        <p:nvPicPr>
          <p:cNvPr id="11" name="Picture 10"/>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2680906" y="2956403"/>
            <a:ext cx="3777044" cy="485204"/>
          </a:xfrm>
          <a:prstGeom prst="rect">
            <a:avLst/>
          </a:prstGeom>
        </p:spPr>
      </p:pic>
      <p:pic>
        <p:nvPicPr>
          <p:cNvPr id="13" name="Picture 12"/>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2680907" y="3770319"/>
            <a:ext cx="3741039" cy="485204"/>
          </a:xfrm>
          <a:prstGeom prst="rect">
            <a:avLst/>
          </a:prstGeom>
        </p:spPr>
      </p:pic>
      <p:pic>
        <p:nvPicPr>
          <p:cNvPr id="15" name="Picture 14"/>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2680906" y="4605324"/>
            <a:ext cx="3723894" cy="485204"/>
          </a:xfrm>
          <a:prstGeom prst="rect">
            <a:avLst/>
          </a:prstGeom>
        </p:spPr>
      </p:pic>
      <p:sp>
        <p:nvSpPr>
          <p:cNvPr id="16" name="TextBox 15"/>
          <p:cNvSpPr txBox="1"/>
          <p:nvPr/>
        </p:nvSpPr>
        <p:spPr>
          <a:xfrm>
            <a:off x="414670" y="5284381"/>
            <a:ext cx="8293395" cy="923330"/>
          </a:xfrm>
          <a:prstGeom prst="rect">
            <a:avLst/>
          </a:prstGeom>
          <a:noFill/>
        </p:spPr>
        <p:txBody>
          <a:bodyPr wrap="square" rtlCol="0">
            <a:spAutoFit/>
          </a:bodyPr>
          <a:lstStyle/>
          <a:p>
            <a:r>
              <a:rPr lang="sk-SK" dirty="0">
                <a:latin typeface="Arial" panose="020B0604020202020204" pitchFamily="34" charset="0"/>
                <a:cs typeface="Arial" panose="020B0604020202020204" pitchFamily="34" charset="0"/>
              </a:rPr>
              <a:t>Okamžitá rýchlosť je vektor. Vektory sa dajú sčítať. Takže aj vektory rýchlosti sa dajú sčítať. Prinajmenej čisto formálne, „matematicky“. Má také sčítanie okamžitých rýchlostí aj nejaký fyzikálny zmysel?</a:t>
            </a:r>
          </a:p>
        </p:txBody>
      </p:sp>
    </p:spTree>
    <p:extLst>
      <p:ext uri="{BB962C8B-B14F-4D97-AF65-F5344CB8AC3E}">
        <p14:creationId xmlns:p14="http://schemas.microsoft.com/office/powerpoint/2010/main" val="1500856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6823058-5E0E-41BC-A830-5C8D4B66250F}" type="slidenum">
              <a:rPr lang="en-US" smtClean="0"/>
              <a:t>7</a:t>
            </a:fld>
            <a:endParaRPr lang="en-US"/>
          </a:p>
        </p:txBody>
      </p:sp>
      <p:sp>
        <p:nvSpPr>
          <p:cNvPr id="3" name="TextBox 2"/>
          <p:cNvSpPr txBox="1"/>
          <p:nvPr/>
        </p:nvSpPr>
        <p:spPr>
          <a:xfrm>
            <a:off x="831007" y="219018"/>
            <a:ext cx="7006856" cy="400110"/>
          </a:xfrm>
          <a:prstGeom prst="rect">
            <a:avLst/>
          </a:prstGeom>
          <a:noFill/>
        </p:spPr>
        <p:txBody>
          <a:bodyPr wrap="square" rtlCol="0">
            <a:spAutoFit/>
          </a:bodyPr>
          <a:lstStyle/>
          <a:p>
            <a:pPr algn="ctr"/>
            <a:r>
              <a:rPr lang="sk-SK" sz="2000" b="1" dirty="0">
                <a:latin typeface="Arial" panose="020B0604020202020204" pitchFamily="34" charset="0"/>
                <a:cs typeface="Arial" panose="020B0604020202020204" pitchFamily="34" charset="0"/>
              </a:rPr>
              <a:t>Posunutia a posúvania.</a:t>
            </a:r>
          </a:p>
        </p:txBody>
      </p:sp>
      <p:pic>
        <p:nvPicPr>
          <p:cNvPr id="4" name="Picture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565740" y="852889"/>
            <a:ext cx="2348865" cy="564071"/>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215153" y="950259"/>
                <a:ext cx="8633012" cy="5078313"/>
              </a:xfrm>
              <a:prstGeom prst="rect">
                <a:avLst/>
              </a:prstGeom>
              <a:noFill/>
            </p:spPr>
            <p:txBody>
              <a:bodyPr wrap="square" rtlCol="0">
                <a:spAutoFit/>
              </a:bodyPr>
              <a:lstStyle/>
              <a:p>
                <a:r>
                  <a:rPr lang="sk-SK" dirty="0">
                    <a:latin typeface="Arial" panose="020B0604020202020204" pitchFamily="34" charset="0"/>
                    <a:cs typeface="Arial" panose="020B0604020202020204" pitchFamily="34" charset="0"/>
                  </a:rPr>
                  <a:t>Vráťme sa k vzorcu                                            a ešte o ňom trochu pouvažujme.</a:t>
                </a: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Vzorec vyjadruje, že výsledok pohybu, ktorý trval čas </a:t>
                </a:r>
                <a14:m>
                  <m:oMath xmlns:m="http://schemas.openxmlformats.org/officeDocument/2006/math">
                    <m:r>
                      <a:rPr lang="sk-SK" b="0" i="1" smtClean="0">
                        <a:latin typeface="Cambria Math" panose="02040503050406030204" pitchFamily="18" charset="0"/>
                        <a:cs typeface="Arial" panose="020B0604020202020204" pitchFamily="34" charset="0"/>
                      </a:rPr>
                      <m:t>𝑡</m:t>
                    </m:r>
                  </m:oMath>
                </a14:m>
                <a:r>
                  <a:rPr lang="sk-SK" dirty="0">
                    <a:latin typeface="Arial" panose="020B0604020202020204" pitchFamily="34" charset="0"/>
                    <a:cs typeface="Arial" panose="020B0604020202020204" pitchFamily="34" charset="0"/>
                  </a:rPr>
                  <a:t> je </a:t>
                </a:r>
                <a:r>
                  <a:rPr lang="sk-SK" b="1" dirty="0">
                    <a:latin typeface="Arial" panose="020B0604020202020204" pitchFamily="34" charset="0"/>
                    <a:cs typeface="Arial" panose="020B0604020202020204" pitchFamily="34" charset="0"/>
                  </a:rPr>
                  <a:t>posunutie</a:t>
                </a:r>
                <a:r>
                  <a:rPr lang="sk-SK" dirty="0">
                    <a:latin typeface="Arial" panose="020B0604020202020204" pitchFamily="34" charset="0"/>
                    <a:cs typeface="Arial" panose="020B0604020202020204" pitchFamily="34" charset="0"/>
                  </a:rPr>
                  <a:t> (po anglicky </a:t>
                </a:r>
                <a:r>
                  <a:rPr lang="en-US" dirty="0">
                    <a:latin typeface="Arial" panose="020B0604020202020204" pitchFamily="34" charset="0"/>
                    <a:cs typeface="Arial" panose="020B0604020202020204" pitchFamily="34" charset="0"/>
                  </a:rPr>
                  <a:t>displacement</a:t>
                </a:r>
                <a:r>
                  <a:rPr lang="sk-SK" dirty="0">
                    <a:latin typeface="Arial" panose="020B0604020202020204" pitchFamily="34" charset="0"/>
                    <a:cs typeface="Arial" panose="020B0604020202020204" pitchFamily="34" charset="0"/>
                  </a:rPr>
                  <a:t>) o vektor</a:t>
                </a:r>
              </a:p>
              <a:p>
                <a:endParaRPr lang="sk-SK" dirty="0">
                  <a:latin typeface="Arial" panose="020B0604020202020204" pitchFamily="34" charset="0"/>
                  <a:cs typeface="Arial" panose="020B0604020202020204" pitchFamily="34" charset="0"/>
                </a:endParaRPr>
              </a:p>
              <a:p>
                <a:endParaRPr lang="sk-SK" dirty="0">
                  <a:latin typeface="Arial" panose="020B0604020202020204" pitchFamily="34" charset="0"/>
                  <a:cs typeface="Arial" panose="020B0604020202020204" pitchFamily="34" charset="0"/>
                </a:endParaRP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Slovo posunutie sme však definovali všeobecnejšie, nielen ako výsledok pohybu, ale ako všeobecný vzťah medzi dvoma polohami, pričom do posunutej polohy sa častica alebo teleso  nemusí dostať len pohybom, ale napríklad aj tak, že v posunutej polohe vznikne. Taká améba sa môže objaviť v novej polohe aj tak, že pretiahne svoj tvar a potom sa zasa scvrkne do pôvodného tvaru ale už na novom mieste. To je niečo iné ako kontinuálny pohyb pri fixnom  tvare.</a:t>
                </a: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Procesu, v ktorom došlo k posunutiu pohybom, teda tak, že sa kontinuálne skladali postupné infinitezimálne posunutia hovoríme  niekedy </a:t>
                </a:r>
                <a:r>
                  <a:rPr lang="sk-SK" b="1" dirty="0">
                    <a:latin typeface="Arial" panose="020B0604020202020204" pitchFamily="34" charset="0"/>
                    <a:cs typeface="Arial" panose="020B0604020202020204" pitchFamily="34" charset="0"/>
                  </a:rPr>
                  <a:t>posúvanie</a:t>
                </a:r>
                <a:r>
                  <a:rPr lang="sk-SK" dirty="0">
                    <a:latin typeface="Arial" panose="020B0604020202020204" pitchFamily="34" charset="0"/>
                    <a:cs typeface="Arial" panose="020B0604020202020204" pitchFamily="34" charset="0"/>
                  </a:rPr>
                  <a:t>.  Vektor           je, samozrejme rýchlosť pohybu (rýchlosť posúvania). </a:t>
                </a:r>
              </a:p>
              <a:p>
                <a:endParaRPr lang="en-US" dirty="0" err="1">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15153" y="950259"/>
                <a:ext cx="8633012" cy="5078313"/>
              </a:xfrm>
              <a:prstGeom prst="rect">
                <a:avLst/>
              </a:prstGeom>
              <a:blipFill rotWithShape="0">
                <a:blip r:embed="rId8"/>
                <a:stretch>
                  <a:fillRect l="-565" t="-720" r="-918"/>
                </a:stretch>
              </a:blipFill>
            </p:spPr>
            <p:txBody>
              <a:bodyPr/>
              <a:lstStyle/>
              <a:p>
                <a:r>
                  <a:rPr lang="sk-SK">
                    <a:noFill/>
                  </a:rPr>
                  <a:t> </a:t>
                </a:r>
              </a:p>
            </p:txBody>
          </p:sp>
        </mc:Fallback>
      </mc:AlternateContent>
      <p:pic>
        <p:nvPicPr>
          <p:cNvPr id="12" name="Picture 11"/>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3838944" y="1965922"/>
            <a:ext cx="990981" cy="564071"/>
          </a:xfrm>
          <a:prstGeom prst="rect">
            <a:avLst/>
          </a:prstGeom>
        </p:spPr>
      </p:pic>
      <p:pic>
        <p:nvPicPr>
          <p:cNvPr id="5" name="Picture 4"/>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7889084" y="5148606"/>
            <a:ext cx="394335" cy="229743"/>
          </a:xfrm>
          <a:prstGeom prst="rect">
            <a:avLst/>
          </a:prstGeom>
        </p:spPr>
      </p:pic>
    </p:spTree>
    <p:extLst>
      <p:ext uri="{BB962C8B-B14F-4D97-AF65-F5344CB8AC3E}">
        <p14:creationId xmlns:p14="http://schemas.microsoft.com/office/powerpoint/2010/main" val="3221040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6823058-5E0E-41BC-A830-5C8D4B66250F}" type="slidenum">
              <a:rPr lang="en-US" smtClean="0"/>
              <a:t>8</a:t>
            </a:fld>
            <a:endParaRPr lang="en-US"/>
          </a:p>
        </p:txBody>
      </p:sp>
      <p:sp>
        <p:nvSpPr>
          <p:cNvPr id="3" name="TextBox 2"/>
          <p:cNvSpPr txBox="1"/>
          <p:nvPr/>
        </p:nvSpPr>
        <p:spPr>
          <a:xfrm>
            <a:off x="831007" y="219018"/>
            <a:ext cx="7006856" cy="400110"/>
          </a:xfrm>
          <a:prstGeom prst="rect">
            <a:avLst/>
          </a:prstGeom>
          <a:noFill/>
        </p:spPr>
        <p:txBody>
          <a:bodyPr wrap="square" rtlCol="0">
            <a:spAutoFit/>
          </a:bodyPr>
          <a:lstStyle/>
          <a:p>
            <a:pPr algn="ctr"/>
            <a:r>
              <a:rPr lang="sk-SK" sz="2000" b="1" dirty="0">
                <a:latin typeface="Arial" panose="020B0604020202020204" pitchFamily="34" charset="0"/>
                <a:cs typeface="Arial" panose="020B0604020202020204" pitchFamily="34" charset="0"/>
              </a:rPr>
              <a:t>Posunutia a posúvania.</a:t>
            </a:r>
          </a:p>
        </p:txBody>
      </p:sp>
      <p:sp>
        <p:nvSpPr>
          <p:cNvPr id="4" name="TextBox 3"/>
          <p:cNvSpPr txBox="1"/>
          <p:nvPr/>
        </p:nvSpPr>
        <p:spPr>
          <a:xfrm>
            <a:off x="152400" y="1181100"/>
            <a:ext cx="8848725" cy="3970318"/>
          </a:xfrm>
          <a:prstGeom prst="rect">
            <a:avLst/>
          </a:prstGeom>
          <a:noFill/>
        </p:spPr>
        <p:txBody>
          <a:bodyPr wrap="square" rtlCol="0">
            <a:spAutoFit/>
          </a:bodyPr>
          <a:lstStyle/>
          <a:p>
            <a:r>
              <a:rPr lang="sk-SK" dirty="0">
                <a:latin typeface="Arial" panose="020B0604020202020204" pitchFamily="34" charset="0"/>
                <a:cs typeface="Arial" panose="020B0604020202020204" pitchFamily="34" charset="0"/>
              </a:rPr>
              <a:t>Niekomu sa môže zdať príliš puntičkárske rozlišovať pojmy </a:t>
            </a:r>
            <a:r>
              <a:rPr lang="sk-SK" b="1" dirty="0">
                <a:latin typeface="Arial" panose="020B0604020202020204" pitchFamily="34" charset="0"/>
                <a:cs typeface="Arial" panose="020B0604020202020204" pitchFamily="34" charset="0"/>
              </a:rPr>
              <a:t>posunutie a posúvanie</a:t>
            </a:r>
            <a:r>
              <a:rPr lang="sk-SK" dirty="0">
                <a:latin typeface="Arial" panose="020B0604020202020204" pitchFamily="34" charset="0"/>
                <a:cs typeface="Arial" panose="020B0604020202020204" pitchFamily="34" charset="0"/>
              </a:rPr>
              <a:t>.</a:t>
            </a:r>
          </a:p>
          <a:p>
            <a:endParaRPr lang="sk-SK" dirty="0">
              <a:latin typeface="Arial" panose="020B0604020202020204" pitchFamily="34" charset="0"/>
              <a:cs typeface="Arial" panose="020B0604020202020204" pitchFamily="34" charset="0"/>
            </a:endParaRPr>
          </a:p>
          <a:p>
            <a:r>
              <a:rPr lang="sk-SK" dirty="0">
                <a:solidFill>
                  <a:srgbClr val="00B050"/>
                </a:solidFill>
                <a:latin typeface="Arial" panose="020B0604020202020204" pitchFamily="34" charset="0"/>
                <a:cs typeface="Arial" panose="020B0604020202020204" pitchFamily="34" charset="0"/>
              </a:rPr>
              <a:t>Prezradím preto dopredu, že neskôr budeme mať podobné pojmy </a:t>
            </a:r>
            <a:r>
              <a:rPr lang="sk-SK" b="1" dirty="0">
                <a:solidFill>
                  <a:srgbClr val="00B050"/>
                </a:solidFill>
                <a:latin typeface="Arial" panose="020B0604020202020204" pitchFamily="34" charset="0"/>
                <a:cs typeface="Arial" panose="020B0604020202020204" pitchFamily="34" charset="0"/>
              </a:rPr>
              <a:t>otočenie a otáčanie</a:t>
            </a:r>
            <a:r>
              <a:rPr lang="sk-SK" dirty="0">
                <a:solidFill>
                  <a:srgbClr val="00B050"/>
                </a:solidFill>
                <a:latin typeface="Arial" panose="020B0604020202020204" pitchFamily="34" charset="0"/>
                <a:cs typeface="Arial" panose="020B0604020202020204" pitchFamily="34" charset="0"/>
              </a:rPr>
              <a:t>. Tam budeme cítiť oveľa väčší rozdiel medzi tými pojmami. Napríklad až taký, že uvidíme, že klavirista sediaci v kľude na otočnej stoličke sa nemôže bez nejakého pôsobenia „zvonka“ začať otáčať, ale môže sa bez pomoci zvonka otočiť.</a:t>
            </a:r>
          </a:p>
          <a:p>
            <a:r>
              <a:rPr lang="sk-SK" dirty="0">
                <a:solidFill>
                  <a:srgbClr val="00B050"/>
                </a:solidFill>
                <a:latin typeface="Arial" panose="020B0604020202020204" pitchFamily="34" charset="0"/>
                <a:cs typeface="Arial" panose="020B0604020202020204" pitchFamily="34" charset="0"/>
              </a:rPr>
              <a:t>Skúste podumať, ako je to možné. Nie je to ľahká hádanka. Návod na riešenie: klavirista môže tak trochu fungovať ako améba.</a:t>
            </a:r>
          </a:p>
          <a:p>
            <a:endParaRPr lang="sk-SK" dirty="0">
              <a:solidFill>
                <a:srgbClr val="00B050"/>
              </a:solidFill>
              <a:latin typeface="Arial" panose="020B0604020202020204" pitchFamily="34" charset="0"/>
              <a:cs typeface="Arial" panose="020B0604020202020204" pitchFamily="34" charset="0"/>
            </a:endParaRPr>
          </a:p>
          <a:p>
            <a:r>
              <a:rPr lang="sk-SK" dirty="0">
                <a:solidFill>
                  <a:srgbClr val="00B050"/>
                </a:solidFill>
                <a:latin typeface="Arial" panose="020B0604020202020204" pitchFamily="34" charset="0"/>
                <a:cs typeface="Arial" panose="020B0604020202020204" pitchFamily="34" charset="0"/>
              </a:rPr>
              <a:t>Poznamenajme, že človek stojaci na dokonalom skateboarde (bez trenia v ložiskách) sa nemôže bez pomoci zvonku začať posúvať ale ani posunúť. Améba na posunutie, ktoré sme pred chvíľou popísali, potrebuje vodu okolo. Vo vákuu by sa márne nadrapovala (ak by aj kvôli vnútornému tlaku nepraskla).</a:t>
            </a:r>
          </a:p>
          <a:p>
            <a:endParaRPr lang="sk-SK"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4643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6823058-5E0E-41BC-A830-5C8D4B66250F}" type="slidenum">
              <a:rPr lang="en-US" smtClean="0"/>
              <a:t>9</a:t>
            </a:fld>
            <a:endParaRPr lang="en-US"/>
          </a:p>
        </p:txBody>
      </p:sp>
      <mc:AlternateContent xmlns:mc="http://schemas.openxmlformats.org/markup-compatibility/2006" xmlns:a14="http://schemas.microsoft.com/office/drawing/2010/main">
        <mc:Choice Requires="a14">
          <p:sp>
            <p:nvSpPr>
              <p:cNvPr id="3" name="TextBox 2"/>
              <p:cNvSpPr txBox="1"/>
              <p:nvPr/>
            </p:nvSpPr>
            <p:spPr>
              <a:xfrm>
                <a:off x="180753" y="976475"/>
                <a:ext cx="8353425" cy="5781767"/>
              </a:xfrm>
              <a:prstGeom prst="rect">
                <a:avLst/>
              </a:prstGeom>
              <a:noFill/>
            </p:spPr>
            <p:txBody>
              <a:bodyPr wrap="square" tIns="72000" rtlCol="0">
                <a:spAutoFit/>
              </a:bodyPr>
              <a:lstStyle/>
              <a:p>
                <a:r>
                  <a:rPr lang="sk-SK" dirty="0">
                    <a:latin typeface="Arial" panose="020B0604020202020204" pitchFamily="34" charset="0"/>
                    <a:cs typeface="Arial" panose="020B0604020202020204" pitchFamily="34" charset="0"/>
                  </a:rPr>
                  <a:t>Predstavme si teraz, že obe posunutia </a:t>
                </a:r>
                <a14:m>
                  <m:oMath xmlns:m="http://schemas.openxmlformats.org/officeDocument/2006/math">
                    <m:acc>
                      <m:accPr>
                        <m:chr m:val="⃗"/>
                        <m:ctrlPr>
                          <a:rPr lang="sk-SK" b="0" i="1" smtClean="0">
                            <a:latin typeface="Cambria Math" panose="02040503050406030204" pitchFamily="18" charset="0"/>
                            <a:cs typeface="Arial" panose="020B0604020202020204" pitchFamily="34" charset="0"/>
                          </a:rPr>
                        </m:ctrlPr>
                      </m:accPr>
                      <m:e>
                        <m:r>
                          <a:rPr lang="sk-SK" b="0" i="1" smtClean="0">
                            <a:latin typeface="Cambria Math" panose="02040503050406030204" pitchFamily="18" charset="0"/>
                            <a:cs typeface="Arial" panose="020B0604020202020204" pitchFamily="34" charset="0"/>
                          </a:rPr>
                          <m:t>𝑎</m:t>
                        </m:r>
                      </m:e>
                    </m:acc>
                  </m:oMath>
                </a14:m>
                <a:r>
                  <a:rPr lang="sk-SK" dirty="0">
                    <a:latin typeface="Arial" panose="020B0604020202020204" pitchFamily="34" charset="0"/>
                    <a:cs typeface="Arial" panose="020B0604020202020204" pitchFamily="34" charset="0"/>
                  </a:rPr>
                  <a:t> aj </a:t>
                </a:r>
                <a14:m>
                  <m:oMath xmlns:m="http://schemas.openxmlformats.org/officeDocument/2006/math">
                    <m:acc>
                      <m:accPr>
                        <m:chr m:val="⃗"/>
                        <m:ctrlPr>
                          <a:rPr lang="sk-SK" b="0" i="1" smtClean="0">
                            <a:latin typeface="Cambria Math" panose="02040503050406030204" pitchFamily="18" charset="0"/>
                            <a:cs typeface="Arial" panose="020B0604020202020204" pitchFamily="34" charset="0"/>
                          </a:rPr>
                        </m:ctrlPr>
                      </m:accPr>
                      <m:e>
                        <m:r>
                          <a:rPr lang="sk-SK" b="0" i="1" smtClean="0">
                            <a:latin typeface="Cambria Math" panose="02040503050406030204" pitchFamily="18" charset="0"/>
                            <a:cs typeface="Arial" panose="020B0604020202020204" pitchFamily="34" charset="0"/>
                          </a:rPr>
                          <m:t>𝑏</m:t>
                        </m:r>
                      </m:e>
                    </m:acc>
                  </m:oMath>
                </a14:m>
                <a:r>
                  <a:rPr lang="sk-SK" dirty="0">
                    <a:latin typeface="Arial" panose="020B0604020202020204" pitchFamily="34" charset="0"/>
                    <a:cs typeface="Arial" panose="020B0604020202020204" pitchFamily="34" charset="0"/>
                  </a:rPr>
                  <a:t> sú výsledkom kontinuálnych posúvaní, trvajúcich rovnakú dobu, pravda vykonané po sebe.</a:t>
                </a: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Teda čosi ako</a:t>
                </a: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Čo sme to označili symbolom            ?</a:t>
                </a:r>
              </a:p>
              <a:p>
                <a:r>
                  <a:rPr lang="sk-SK" dirty="0">
                    <a:latin typeface="Arial" panose="020B0604020202020204" pitchFamily="34" charset="0"/>
                    <a:cs typeface="Arial" panose="020B0604020202020204" pitchFamily="34" charset="0"/>
                  </a:rPr>
                  <a:t>Je to funkcia, ktorá „vyrobí posunutie“ </a:t>
                </a:r>
                <a14:m>
                  <m:oMath xmlns:m="http://schemas.openxmlformats.org/officeDocument/2006/math">
                    <m:acc>
                      <m:accPr>
                        <m:chr m:val="⃗"/>
                        <m:ctrlPr>
                          <a:rPr lang="sk-SK" b="0" i="1" smtClean="0">
                            <a:latin typeface="Cambria Math" panose="02040503050406030204" pitchFamily="18" charset="0"/>
                            <a:cs typeface="Arial" panose="020B0604020202020204" pitchFamily="34" charset="0"/>
                          </a:rPr>
                        </m:ctrlPr>
                      </m:accPr>
                      <m:e>
                        <m:r>
                          <a:rPr lang="sk-SK" b="0" i="1" smtClean="0">
                            <a:latin typeface="Cambria Math" panose="02040503050406030204" pitchFamily="18" charset="0"/>
                            <a:cs typeface="Arial" panose="020B0604020202020204" pitchFamily="34" charset="0"/>
                          </a:rPr>
                          <m:t>𝑏</m:t>
                        </m:r>
                      </m:e>
                    </m:acc>
                  </m:oMath>
                </a14:m>
                <a:r>
                  <a:rPr lang="sk-SK" dirty="0">
                    <a:latin typeface="Arial" panose="020B0604020202020204" pitchFamily="34" charset="0"/>
                    <a:cs typeface="Arial" panose="020B0604020202020204" pitchFamily="34" charset="0"/>
                  </a:rPr>
                  <a:t> posúvaním medzi časmi </a:t>
                </a:r>
                <a14:m>
                  <m:oMath xmlns:m="http://schemas.openxmlformats.org/officeDocument/2006/math">
                    <m:r>
                      <a:rPr lang="sk-SK" b="0" i="1" smtClean="0">
                        <a:latin typeface="Cambria Math" panose="02040503050406030204" pitchFamily="18" charset="0"/>
                        <a:cs typeface="Arial" panose="020B0604020202020204" pitchFamily="34" charset="0"/>
                      </a:rPr>
                      <m:t>𝑡</m:t>
                    </m:r>
                  </m:oMath>
                </a14:m>
                <a:r>
                  <a:rPr lang="sk-SK" dirty="0">
                    <a:latin typeface="Arial" panose="020B0604020202020204" pitchFamily="34" charset="0"/>
                    <a:cs typeface="Arial" panose="020B0604020202020204" pitchFamily="34" charset="0"/>
                  </a:rPr>
                  <a:t>  a </a:t>
                </a:r>
                <a14:m>
                  <m:oMath xmlns:m="http://schemas.openxmlformats.org/officeDocument/2006/math">
                    <m:r>
                      <a:rPr lang="sk-SK" b="0" i="1" smtClean="0">
                        <a:latin typeface="Cambria Math" panose="02040503050406030204" pitchFamily="18" charset="0"/>
                        <a:cs typeface="Arial" panose="020B0604020202020204" pitchFamily="34" charset="0"/>
                      </a:rPr>
                      <m:t>2</m:t>
                    </m:r>
                    <m:r>
                      <a:rPr lang="sk-SK" b="0" i="1" smtClean="0">
                        <a:latin typeface="Cambria Math" panose="02040503050406030204" pitchFamily="18" charset="0"/>
                        <a:cs typeface="Arial" panose="020B0604020202020204" pitchFamily="34" charset="0"/>
                      </a:rPr>
                      <m:t>𝑡</m:t>
                    </m:r>
                  </m:oMath>
                </a14:m>
                <a:r>
                  <a:rPr lang="sk-SK" dirty="0">
                    <a:latin typeface="Arial" panose="020B0604020202020204" pitchFamily="34" charset="0"/>
                    <a:cs typeface="Arial" panose="020B0604020202020204" pitchFamily="34" charset="0"/>
                  </a:rPr>
                  <a:t>.</a:t>
                </a:r>
              </a:p>
              <a:p>
                <a:r>
                  <a:rPr lang="sk-SK" dirty="0">
                    <a:latin typeface="Arial" panose="020B0604020202020204" pitchFamily="34" charset="0"/>
                    <a:cs typeface="Arial" panose="020B0604020202020204" pitchFamily="34" charset="0"/>
                  </a:rPr>
                  <a:t>Predstavme si, že by sme obrátili poradie posunutí, teda najprv vyrobili </a:t>
                </a:r>
                <a14:m>
                  <m:oMath xmlns:m="http://schemas.openxmlformats.org/officeDocument/2006/math">
                    <m:acc>
                      <m:accPr>
                        <m:chr m:val="⃗"/>
                        <m:ctrlPr>
                          <a:rPr lang="sk-SK" b="0" i="1" smtClean="0">
                            <a:latin typeface="Cambria Math" panose="02040503050406030204" pitchFamily="18" charset="0"/>
                            <a:cs typeface="Arial" panose="020B0604020202020204" pitchFamily="34" charset="0"/>
                          </a:rPr>
                        </m:ctrlPr>
                      </m:accPr>
                      <m:e>
                        <m:r>
                          <a:rPr lang="sk-SK" b="0" i="1" smtClean="0">
                            <a:latin typeface="Cambria Math" panose="02040503050406030204" pitchFamily="18" charset="0"/>
                            <a:cs typeface="Arial" panose="020B0604020202020204" pitchFamily="34" charset="0"/>
                          </a:rPr>
                          <m:t>𝑏</m:t>
                        </m:r>
                      </m:e>
                    </m:acc>
                  </m:oMath>
                </a14:m>
                <a:r>
                  <a:rPr lang="sk-SK" dirty="0">
                    <a:latin typeface="Arial" panose="020B0604020202020204" pitchFamily="34" charset="0"/>
                    <a:cs typeface="Arial" panose="020B0604020202020204" pitchFamily="34" charset="0"/>
                  </a:rPr>
                  <a:t>, až potom </a:t>
                </a:r>
                <a14:m>
                  <m:oMath xmlns:m="http://schemas.openxmlformats.org/officeDocument/2006/math">
                    <m:acc>
                      <m:accPr>
                        <m:chr m:val="⃗"/>
                        <m:ctrlPr>
                          <a:rPr lang="sk-SK" b="0" i="1" smtClean="0">
                            <a:latin typeface="Cambria Math" panose="02040503050406030204" pitchFamily="18" charset="0"/>
                            <a:cs typeface="Arial" panose="020B0604020202020204" pitchFamily="34" charset="0"/>
                          </a:rPr>
                        </m:ctrlPr>
                      </m:accPr>
                      <m:e>
                        <m:r>
                          <a:rPr lang="sk-SK" b="0" i="1" smtClean="0">
                            <a:latin typeface="Cambria Math" panose="02040503050406030204" pitchFamily="18" charset="0"/>
                            <a:cs typeface="Arial" panose="020B0604020202020204" pitchFamily="34" charset="0"/>
                          </a:rPr>
                          <m:t>𝑎</m:t>
                        </m:r>
                      </m:e>
                    </m:acc>
                  </m:oMath>
                </a14:m>
                <a:r>
                  <a:rPr lang="sk-SK" dirty="0">
                    <a:latin typeface="Arial" panose="020B0604020202020204" pitchFamily="34" charset="0"/>
                    <a:cs typeface="Arial" panose="020B0604020202020204" pitchFamily="34" charset="0"/>
                  </a:rPr>
                  <a:t>. Potom by sme písali</a:t>
                </a:r>
              </a:p>
              <a:p>
                <a:r>
                  <a:rPr lang="sk-SK" dirty="0">
                    <a:latin typeface="Arial" panose="020B0604020202020204" pitchFamily="34" charset="0"/>
                    <a:cs typeface="Arial" panose="020B0604020202020204" pitchFamily="34" charset="0"/>
                  </a:rPr>
                  <a:t>                                                          </a:t>
                </a: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To je prirodzenejšie vyjadrenie posunutia cez posúvanie. Zjavne platí</a:t>
                </a:r>
              </a:p>
              <a:p>
                <a:endParaRPr lang="sk-SK" dirty="0">
                  <a:latin typeface="Arial" panose="020B0604020202020204" pitchFamily="34" charset="0"/>
                  <a:cs typeface="Arial" panose="020B0604020202020204" pitchFamily="34" charset="0"/>
                </a:endParaRP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Posledná operácia je využitie asociatívneho a komutatívneho zákona   pre sčítanie, keď sme preskupili sčítance tak, že to vyzerá nie ako dve po sebe nasledujúce posúvania ale ako jedno posúvanie, pričom na každom </a:t>
                </a:r>
                <a:r>
                  <a:rPr lang="sk-SK" dirty="0" err="1">
                    <a:latin typeface="Arial" panose="020B0604020202020204" pitchFamily="34" charset="0"/>
                    <a:cs typeface="Arial" panose="020B0604020202020204" pitchFamily="34" charset="0"/>
                  </a:rPr>
                  <a:t>infinitezimálnom</a:t>
                </a:r>
                <a:r>
                  <a:rPr lang="sk-SK" dirty="0">
                    <a:latin typeface="Arial" panose="020B0604020202020204" pitchFamily="34" charset="0"/>
                    <a:cs typeface="Arial" panose="020B0604020202020204" pitchFamily="34" charset="0"/>
                  </a:rPr>
                  <a:t> kúsku sa objekt trochu posunie v smere           a hneď za tým trochu v smere           . Objekt ako keby  vykonával pohyb súčasne dvoma rýchlosťami</a:t>
                </a:r>
              </a:p>
            </p:txBody>
          </p:sp>
        </mc:Choice>
        <mc:Fallback xmlns="">
          <p:sp>
            <p:nvSpPr>
              <p:cNvPr id="3" name="TextBox 2"/>
              <p:cNvSpPr txBox="1">
                <a:spLocks noRot="1" noChangeAspect="1" noMove="1" noResize="1" noEditPoints="1" noAdjustHandles="1" noChangeArrowheads="1" noChangeShapeType="1" noTextEdit="1"/>
              </p:cNvSpPr>
              <p:nvPr/>
            </p:nvSpPr>
            <p:spPr>
              <a:xfrm>
                <a:off x="180753" y="976475"/>
                <a:ext cx="8353425" cy="5781767"/>
              </a:xfrm>
              <a:prstGeom prst="rect">
                <a:avLst/>
              </a:prstGeom>
              <a:blipFill rotWithShape="0">
                <a:blip r:embed="rId14"/>
                <a:stretch>
                  <a:fillRect l="-657" t="-211" b="-632"/>
                </a:stretch>
              </a:blipFill>
            </p:spPr>
            <p:txBody>
              <a:bodyPr/>
              <a:lstStyle/>
              <a:p>
                <a:r>
                  <a:rPr lang="sk-SK">
                    <a:noFill/>
                  </a:rPr>
                  <a:t> </a:t>
                </a:r>
              </a:p>
            </p:txBody>
          </p:sp>
        </mc:Fallback>
      </mc:AlternateContent>
      <p:pic>
        <p:nvPicPr>
          <p:cNvPr id="4" name="Picture 3"/>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2087351" y="1772228"/>
            <a:ext cx="4227957" cy="572643"/>
          </a:xfrm>
          <a:prstGeom prst="rect">
            <a:avLst/>
          </a:prstGeom>
        </p:spPr>
      </p:pic>
      <p:pic>
        <p:nvPicPr>
          <p:cNvPr id="5" name="Picture 4" title="dddd"/>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3376857" y="2518715"/>
            <a:ext cx="476631" cy="240030"/>
          </a:xfrm>
          <a:prstGeom prst="rect">
            <a:avLst/>
          </a:prstGeom>
        </p:spPr>
      </p:pic>
      <p:pic>
        <p:nvPicPr>
          <p:cNvPr id="6" name="Picture 5"/>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1994625" y="3610641"/>
            <a:ext cx="1476185" cy="564071"/>
          </a:xfrm>
          <a:prstGeom prst="rect">
            <a:avLst/>
          </a:prstGeom>
        </p:spPr>
      </p:pic>
      <p:pic>
        <p:nvPicPr>
          <p:cNvPr id="7" name="Picture 6"/>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5284682" y="3772661"/>
            <a:ext cx="1645920" cy="240030"/>
          </a:xfrm>
          <a:prstGeom prst="rect">
            <a:avLst/>
          </a:prstGeom>
        </p:spPr>
      </p:pic>
      <p:sp>
        <p:nvSpPr>
          <p:cNvPr id="10" name="Rectangle 9"/>
          <p:cNvSpPr/>
          <p:nvPr/>
        </p:nvSpPr>
        <p:spPr>
          <a:xfrm>
            <a:off x="180753" y="236841"/>
            <a:ext cx="5292947" cy="646331"/>
          </a:xfrm>
          <a:prstGeom prst="rect">
            <a:avLst/>
          </a:prstGeom>
        </p:spPr>
        <p:txBody>
          <a:bodyPr wrap="square">
            <a:spAutoFit/>
          </a:bodyPr>
          <a:lstStyle/>
          <a:p>
            <a:r>
              <a:rPr lang="sk-SK" dirty="0">
                <a:latin typeface="Arial" panose="020B0604020202020204" pitchFamily="34" charset="0"/>
                <a:cs typeface="Arial" panose="020B0604020202020204" pitchFamily="34" charset="0"/>
              </a:rPr>
              <a:t>Posunutia (konečné) sme aj skladali pomocou </a:t>
            </a:r>
          </a:p>
          <a:p>
            <a:r>
              <a:rPr lang="sk-SK" dirty="0">
                <a:latin typeface="Arial" panose="020B0604020202020204" pitchFamily="34" charset="0"/>
                <a:cs typeface="Arial" panose="020B0604020202020204" pitchFamily="34" charset="0"/>
              </a:rPr>
              <a:t>vektorového súčtu</a:t>
            </a:r>
          </a:p>
        </p:txBody>
      </p:sp>
      <p:grpSp>
        <p:nvGrpSpPr>
          <p:cNvPr id="12" name="Group 11"/>
          <p:cNvGrpSpPr/>
          <p:nvPr/>
        </p:nvGrpSpPr>
        <p:grpSpPr>
          <a:xfrm>
            <a:off x="5608155" y="16311"/>
            <a:ext cx="1292376" cy="866861"/>
            <a:chOff x="4949687" y="4667706"/>
            <a:chExt cx="1699591" cy="1251510"/>
          </a:xfrm>
        </p:grpSpPr>
        <p:cxnSp>
          <p:nvCxnSpPr>
            <p:cNvPr id="14" name="Straight Arrow Connector 13"/>
            <p:cNvCxnSpPr/>
            <p:nvPr/>
          </p:nvCxnSpPr>
          <p:spPr>
            <a:xfrm flipV="1">
              <a:off x="4949687" y="4998816"/>
              <a:ext cx="725556" cy="92040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645426" y="4855011"/>
              <a:ext cx="1003852" cy="194067"/>
            </a:xfrm>
            <a:prstGeom prst="straightConnector1">
              <a:avLst/>
            </a:prstGeom>
            <a:ln w="28575">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949687" y="4860235"/>
              <a:ext cx="1699591" cy="1058981"/>
            </a:xfrm>
            <a:prstGeom prst="straightConnector1">
              <a:avLst/>
            </a:prstGeom>
            <a:ln w="28575">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custDataLst>
                <p:tags r:id="rId8"/>
              </p:custDataLst>
            </p:nvPr>
          </p:nvPicPr>
          <p:blipFill>
            <a:blip r:embed="rId19" cstate="print">
              <a:extLst>
                <a:ext uri="{28A0092B-C50C-407E-A947-70E740481C1C}">
                  <a14:useLocalDpi xmlns:a14="http://schemas.microsoft.com/office/drawing/2010/main" val="0"/>
                </a:ext>
              </a:extLst>
            </a:blip>
            <a:stretch>
              <a:fillRect/>
            </a:stretch>
          </p:blipFill>
          <p:spPr>
            <a:xfrm>
              <a:off x="5031740" y="5298285"/>
              <a:ext cx="133350" cy="182880"/>
            </a:xfrm>
            <a:prstGeom prst="rect">
              <a:avLst/>
            </a:prstGeom>
          </p:spPr>
        </p:pic>
        <p:pic>
          <p:nvPicPr>
            <p:cNvPr id="18" name="Picture 17"/>
            <p:cNvPicPr>
              <a:picLocks noChangeAspect="1"/>
            </p:cNvPicPr>
            <p:nvPr>
              <p:custDataLst>
                <p:tags r:id="rId9"/>
              </p:custDataLst>
            </p:nvPr>
          </p:nvPicPr>
          <p:blipFill>
            <a:blip r:embed="rId20" cstate="print">
              <a:extLst>
                <a:ext uri="{28A0092B-C50C-407E-A947-70E740481C1C}">
                  <a14:useLocalDpi xmlns:a14="http://schemas.microsoft.com/office/drawing/2010/main" val="0"/>
                </a:ext>
              </a:extLst>
            </a:blip>
            <a:stretch>
              <a:fillRect/>
            </a:stretch>
          </p:blipFill>
          <p:spPr>
            <a:xfrm>
              <a:off x="5835513" y="4667706"/>
              <a:ext cx="118110" cy="249555"/>
            </a:xfrm>
            <a:prstGeom prst="rect">
              <a:avLst/>
            </a:prstGeom>
          </p:spPr>
        </p:pic>
        <p:pic>
          <p:nvPicPr>
            <p:cNvPr id="19" name="Picture 18"/>
            <p:cNvPicPr>
              <a:picLocks noChangeAspect="1"/>
            </p:cNvPicPr>
            <p:nvPr>
              <p:custDataLst>
                <p:tags r:id="rId10"/>
              </p:custDataLst>
            </p:nvPr>
          </p:nvPicPr>
          <p:blipFill>
            <a:blip r:embed="rId21" cstate="print">
              <a:extLst>
                <a:ext uri="{28A0092B-C50C-407E-A947-70E740481C1C}">
                  <a14:useLocalDpi xmlns:a14="http://schemas.microsoft.com/office/drawing/2010/main" val="0"/>
                </a:ext>
              </a:extLst>
            </a:blip>
            <a:stretch>
              <a:fillRect/>
            </a:stretch>
          </p:blipFill>
          <p:spPr>
            <a:xfrm>
              <a:off x="5835513" y="5481165"/>
              <a:ext cx="135255" cy="182880"/>
            </a:xfrm>
            <a:prstGeom prst="rect">
              <a:avLst/>
            </a:prstGeom>
          </p:spPr>
        </p:pic>
      </p:grpSp>
      <p:pic>
        <p:nvPicPr>
          <p:cNvPr id="22" name="Picture 21"/>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962638" y="4462537"/>
            <a:ext cx="6477381" cy="564071"/>
          </a:xfrm>
          <a:prstGeom prst="rect">
            <a:avLst/>
          </a:prstGeom>
        </p:spPr>
      </p:pic>
      <p:sp>
        <p:nvSpPr>
          <p:cNvPr id="24" name="TextBox 23"/>
          <p:cNvSpPr txBox="1"/>
          <p:nvPr/>
        </p:nvSpPr>
        <p:spPr>
          <a:xfrm>
            <a:off x="3853488" y="3698810"/>
            <a:ext cx="1154353" cy="369332"/>
          </a:xfrm>
          <a:prstGeom prst="rect">
            <a:avLst/>
          </a:prstGeom>
          <a:noFill/>
        </p:spPr>
        <p:txBody>
          <a:bodyPr wrap="square" rtlCol="0">
            <a:spAutoFit/>
          </a:bodyPr>
          <a:lstStyle/>
          <a:p>
            <a:r>
              <a:rPr lang="sk-SK" dirty="0">
                <a:latin typeface="Arial" panose="020B0604020202020204" pitchFamily="34" charset="0"/>
                <a:cs typeface="Arial" panose="020B0604020202020204" pitchFamily="34" charset="0"/>
              </a:rPr>
              <a:t>pričom</a:t>
            </a:r>
          </a:p>
        </p:txBody>
      </p:sp>
      <p:pic>
        <p:nvPicPr>
          <p:cNvPr id="26" name="Picture 25"/>
          <p:cNvPicPr>
            <a:picLocks noChangeAspect="1"/>
          </p:cNvPicPr>
          <p:nvPr>
            <p:custDataLst>
              <p:tags r:id="rId6"/>
            </p:custDataLst>
          </p:nvPr>
        </p:nvPicPr>
        <p:blipFill>
          <a:blip r:embed="rId23" cstate="print">
            <a:extLst>
              <a:ext uri="{28A0092B-C50C-407E-A947-70E740481C1C}">
                <a14:useLocalDpi xmlns:a14="http://schemas.microsoft.com/office/drawing/2010/main" val="0"/>
              </a:ext>
            </a:extLst>
          </a:blip>
          <a:stretch>
            <a:fillRect/>
          </a:stretch>
        </p:blipFill>
        <p:spPr>
          <a:xfrm>
            <a:off x="6086377" y="5866576"/>
            <a:ext cx="497205" cy="229743"/>
          </a:xfrm>
          <a:prstGeom prst="rect">
            <a:avLst/>
          </a:prstGeom>
        </p:spPr>
      </p:pic>
      <p:pic>
        <p:nvPicPr>
          <p:cNvPr id="28" name="Picture 27"/>
          <p:cNvPicPr>
            <a:picLocks noChangeAspect="1"/>
          </p:cNvPicPr>
          <p:nvPr>
            <p:custDataLst>
              <p:tags r:id="rId7"/>
            </p:custDataLst>
          </p:nvPr>
        </p:nvPicPr>
        <p:blipFill>
          <a:blip r:embed="rId24" cstate="print">
            <a:extLst>
              <a:ext uri="{28A0092B-C50C-407E-A947-70E740481C1C}">
                <a14:useLocalDpi xmlns:a14="http://schemas.microsoft.com/office/drawing/2010/main" val="0"/>
              </a:ext>
            </a:extLst>
          </a:blip>
          <a:stretch>
            <a:fillRect/>
          </a:stretch>
        </p:blipFill>
        <p:spPr>
          <a:xfrm>
            <a:off x="1956082" y="6147584"/>
            <a:ext cx="476631" cy="229743"/>
          </a:xfrm>
          <a:prstGeom prst="rect">
            <a:avLst/>
          </a:prstGeom>
        </p:spPr>
      </p:pic>
    </p:spTree>
    <p:extLst>
      <p:ext uri="{BB962C8B-B14F-4D97-AF65-F5344CB8AC3E}">
        <p14:creationId xmlns:p14="http://schemas.microsoft.com/office/powerpoint/2010/main" val="39778756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vec v(t)&#10;\end{align*}&#10;\end{document}&#10;"/>
  <p:tag name="IGUANATEXSIZE" val="18"/>
</p:tagLst>
</file>

<file path=ppt/tags/tag1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vec r(\tau+d\tau)-\vec r(\tau)=d\vec r(\tau)= \vec v(\tau) d\tau&#10;\end{align*}&#10;\end{document}&#10;"/>
  <p:tag name="IGUANATEXSIZE" val="18"/>
</p:tagLst>
</file>

<file path=ppt/tags/tag10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k {e_2}&#10;\end{align*}&#10;\end{document}"/>
  <p:tag name="IGUANATEXSIZE" val="20"/>
</p:tagLst>
</file>

<file path=ppt/tags/tag10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k {e_3}&#10;\end{align*}&#10;\end{document}"/>
  <p:tag name="IGUANATEXSIZE" val="20"/>
</p:tagLst>
</file>

<file path=ppt/tags/tag10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k {e_1}\equiv\vek i,\;\;\;\vek {e_2}\equiv\vek j,\;\;\;\vek {e_3}\equiv\vek k&#10;\end{align*}&#10;\end{document}"/>
  <p:tag name="IGUANATEXSIZE" val="20"/>
</p:tagLst>
</file>

<file path=ppt/tags/tag10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k a&amp;=a_x\vek i + a_y \vek j+a_z\vek k\Leftrightarrow \sum^3_{i=1}a_i\vek{e_i}&#10;\end{align*}&#10;\end{document}"/>
  <p:tag name="IGUANATEXSIZE" val="20"/>
</p:tagLst>
</file>

<file path=ppt/tags/tag10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a_1\equiv a_x,\;\;\;a_2\equiv a_y,\;\;\;a_3\equiv a_z&#10;\end{align*}&#10;\end{document}"/>
  <p:tag name="IGUANATEXSIZE" val="20"/>
</p:tagLst>
</file>

<file path=ppt/tags/tag10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delta_{ij}=&#10;\begin{cases}&#10;0&amp; \text{ak } i\ne j\\&#10;1&amp; \text{ak } i=j&#10;\end{cases}&#10;\end{align*}&#10;\end{document}"/>
  <p:tag name="IGUANATEXSIZE" val="20"/>
</p:tagLst>
</file>

<file path=ppt/tags/tag10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mbox{pre   }i,j\in\{1,2,3\}&#10;\end{align*}&#10;\end{document}"/>
  <p:tag name="IGUANATEXSIZE" val="20"/>
</p:tagLst>
</file>

<file path=ppt/tags/tag10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c{e_i}.\vec{e_j}=\delta_{ij}&#10;\end{align*}&#10;\end{document}"/>
  <p:tag name="IGUANATEXSIZE" val="20"/>
</p:tagLst>
</file>

<file path=ppt/tags/tag10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a_i=\vec{e_i}\vec a&#10;\end{align*}&#10;\end{document}"/>
  <p:tag name="IGUANATEXSIZE" val="24"/>
</p:tagLst>
</file>

<file path=ppt/tags/tag10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c{e_i}.\vec a=\sum_j\vec{e_i}.\vec{e_j}a_j=\sum_j\delta_{ij}a_j=a_i&#10;\end{align*}&#10;\end{document}"/>
  <p:tag name="IGUANATEXSIZE" val="20"/>
</p:tagLst>
</file>

<file path=ppt/tags/tag1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10;(2)&#10;&#10;\end{document}"/>
  <p:tag name="IGUANATEXSIZE" val="18"/>
</p:tagLst>
</file>

<file path=ppt/tags/tag11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k a&amp;=a_x\vek i + a_y \vek j+a_z\vek k&#10;\end{align*}&#10;\end{document}"/>
  <p:tag name="IGUANATEXSIZE" val="18"/>
</p:tagLst>
</file>

<file path=ppt/tags/tag11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k a&amp;= \sum^3_{i=1}a_i\vek{e_i}&#10;\end{align*}&#10;\end{document}"/>
  <p:tag name="IGUANATEXSIZE" val="18"/>
</p:tagLst>
</file>

<file path=ppt/tags/tag11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delta_{ij}=&#10;\begin{cases}&#10;0&amp; \text{ak } i\ne j\\&#10;1&amp; \text{ak } i=j&#10;\end{cases}&#10;\end{align*}&#10;\end{document}"/>
  <p:tag name="IGUANATEXSIZE" val="20"/>
</p:tagLst>
</file>

<file path=ppt/tags/tag11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c{e_i}.\vec a=\sum_j\vec{e_i}.\vec{e_j}a_j=\sum_j\delta_{ij}a_j=a_i&#10;\end{align*}&#10;\end{document}"/>
  <p:tag name="IGUANATEXSIZE" val="20"/>
</p:tagLst>
</file>

<file path=ppt/tags/tag11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a_i=\vec{e_i}\vec a&#10;\end{align*}&#10;\end{document}"/>
  <p:tag name="IGUANATEXSIZE" val="24"/>
</p:tagLst>
</file>

<file path=ppt/tags/tag11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c{e_i}.\vec a=\sum_j\vec{e_i}.\vec{e_j}a_j=\sum_j\delta_{ij}a_j=a_i&#10;\end{align*}&#10;\end{document}"/>
  <p:tag name="IGUANATEXSIZE" val="20"/>
</p:tagLst>
</file>

<file path=ppt/tags/tag11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delta_{ij}&#10;\end{align*}&#10;\end{document}"/>
  <p:tag name="IGUANATEXSIZE" val="20"/>
</p:tagLst>
</file>

<file path=ppt/tags/tag117.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left(&#10;  \begin{array}{ccc}&#10;    \delta_{11} &amp; \delta_{12} &amp; \delta_{13} \\&#10;    \delta_{21} &amp; \delta_{22} &amp; \delta_{23} \\&#10;    \delta_{31} &amp; \delta_{32} &amp; \delta_{33} \\&#10;  \end{array}&#10;\right)\end{align*}&#10;\end{document}&#10;"/>
  <p:tag name="IGUANATEXSIZE" val="18"/>
</p:tagLst>
</file>

<file path=ppt/tags/tag118.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delta =&#10;\end{align*}&#10;\end{document}&#10;"/>
  <p:tag name="IGUANATEXSIZE" val="18"/>
</p:tagLst>
</file>

<file path=ppt/tags/tag119.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a=&#10;\left(&#10;  \begin{array}{c}&#10;    a_1 \\&#10;    a_2 \\&#10;    a_3 \\&#10;  \end{array}&#10;\right)&#10;\end{align*}&#10;\end{document}&#10;"/>
  <p:tag name="IGUANATEXSIZE" val="18"/>
</p:tagLst>
</file>

<file path=ppt/tags/tag1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vec r(t)= \vec r(0)+\sum_{\tau=0}^t\vec v(\tau) d\tau&#10;\end{align*}&#10;\end{document}&#10;"/>
  <p:tag name="IGUANATEXSIZE" val="18"/>
</p:tagLst>
</file>

<file path=ppt/tags/tag12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sum_j\delta_{ij}a_j&#10;\end{align*}&#10;\end{document}"/>
  <p:tag name="IGUANATEXSIZE" val="20"/>
</p:tagLst>
</file>

<file path=ppt/tags/tag12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sum_j\delta_{1j}a_j, \;\;\;\;\sum_j\delta_{2j}a_j, \;\;\;\;\sum_j\delta_{3j}a_j&#10;\end{align*}&#10;\end{document}"/>
  <p:tag name="IGUANATEXSIZE" val="18"/>
</p:tagLst>
</file>

<file path=ppt/tags/tag12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sum_j\delta_{ij}a_j \equiv \sum_k\delta_{ik}a_k&#10;\end{align*}&#10;\end{document}"/>
  <p:tag name="IGUANATEXSIZE" val="18"/>
</p:tagLst>
</file>

<file path=ppt/tags/tag123.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left(&#10;  \begin{array}{c}&#10;    b_{1}\\&#10;    b_{2}\\&#10;    b_{3}\\&#10;  \end{array}&#10;\right)&#10;=&#10;\left(&#10;  \begin{array}{ccc}&#10;    A_{11} &amp; A_{12} &amp; A_{13} \\&#10;    A_{21} &amp; A_{22} &amp; A_{23} \\&#10;    A_{31} &amp; A_{32} &amp; A_{33} \\&#10;  \end{array}&#10;\right)&#10;.&#10;\left(&#10;  \begin{array}{c}&#10;    a_{1}\\&#10;    a_{2}\\&#10;    a_{3}\\&#10;  \end{array}&#10;\right)&#10;\end{align*}&#10;\end{document}&#10;"/>
  <p:tag name="IGUANATEXSIZE" val="18"/>
</p:tagLst>
</file>

<file path=ppt/tags/tag12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b_i=\sum_j A_{ij}a_j&#10;\end{align*}&#10;\end{document}"/>
  <p:tag name="IGUANATEXSIZE" val="18"/>
</p:tagLst>
</file>

<file path=ppt/tags/tag12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b_1=A_{11}a_1+A_{12}a_2+A_{13}a_3&#10;\end{align*}&#10;\end{document}"/>
  <p:tag name="IGUANATEXSIZE" val="18"/>
</p:tagLst>
</file>

<file path=ppt/tags/tag126.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b_1=&#10;\color{Red1}&#10;A_{11}a_1&#10;\color{Black}&#10;+&#10;\color{Blue3}&#10;A_{12}a_2&#10;\color{Black}&#10;+&#10;\color{Green4}&#10;A_{13}a_3&#10;\end{align*}&#10;\end{document}&#10;"/>
  <p:tag name="IGUANATEXSIZE" val="18"/>
</p:tagLst>
</file>

<file path=ppt/tags/tag127.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left(&#10;  \begin{array}{c}&#10;    b_{1}\\&#10;    b_{2}\\&#10;    b_{3}\\&#10;  \end{array}&#10;\right)&#10;=&#10;\left(&#10;  \begin{array}{ccc}&#10;    A_{11} &amp; A_{12} &amp; A_{13} \\&#10;    A_{21} &amp; A_{22} &amp; A_{23} \\&#10;    A_{31} &amp; A_{32} &amp; A_{33} \\&#10;  \end{array}&#10;\right)&#10;.&#10;\left(&#10;  \begin{array}{c}&#10;    a_{1}\\&#10;    a_{2}\\&#10;    a_{3}\\&#10;  \end{array}&#10;\right)&#10;\end{align*}&#10;\end{document}&#10;"/>
  <p:tag name="IGUANATEXSIZE" val="18"/>
</p:tagLst>
</file>

<file path=ppt/tags/tag128.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b_1=&#10;\color{Red1}&#10;A_{21}a_1&#10;\color{Black}&#10;+&#10;\color{Blue3}&#10;A_{22}a_2&#10;\color{Black}&#10;+&#10;\color{Green4}&#10;A_{23}a_3&#10;\end{align*}&#10;\end{document}&#10;"/>
  <p:tag name="IGUANATEXSIZE" val="18"/>
</p:tagLst>
</file>

<file path=ppt/tags/tag12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k {e_1}&#10;\end{align*}&#10;\end{document}"/>
  <p:tag name="IGUANATEXSIZE" val="20"/>
</p:tagLst>
</file>

<file path=ppt/tags/tag1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10;(1)&#10;&#10;\end{document}"/>
  <p:tag name="IGUANATEXSIZE" val="18"/>
</p:tagLst>
</file>

<file path=ppt/tags/tag13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k {e_2}&#10;\end{align*}&#10;\end{document}"/>
  <p:tag name="IGUANATEXSIZE" val="20"/>
</p:tagLst>
</file>

<file path=ppt/tags/tag13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k {e_3}&#10;\end{align*}&#10;\end{document}"/>
  <p:tag name="IGUANATEXSIZE" val="20"/>
</p:tagLst>
</file>

<file path=ppt/tags/tag13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k {e_1}^\prime&#10;\end{align*}&#10;\end{document}"/>
  <p:tag name="IGUANATEXSIZE" val="20"/>
</p:tagLst>
</file>

<file path=ppt/tags/tag13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k {e_2}^\prime&#10;\end{align*}&#10;\end{document}"/>
  <p:tag name="IGUANATEXSIZE" val="20"/>
</p:tagLst>
</file>

<file path=ppt/tags/tag13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k {e_3}^\prime&#10;\end{align*}&#10;\end{document}"/>
  <p:tag name="IGUANATEXSIZE" val="20"/>
</p:tagLst>
</file>

<file path=ppt/tags/tag13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k a&#10;\end{align*}&#10;\end{document}"/>
  <p:tag name="IGUANATEXSIZE" val="20"/>
</p:tagLst>
</file>

<file path=ppt/tags/tag13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k a&#10;\end{align*}&#10;\end{document}"/>
  <p:tag name="IGUANATEXSIZE" val="20"/>
</p:tagLst>
</file>

<file path=ppt/tags/tag13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k a=\sum_ia_i\vek{e_i}&#10;\end{align*}&#10;\end{document}"/>
  <p:tag name="IGUANATEXSIZE" val="20"/>
</p:tagLst>
</file>

<file path=ppt/tags/tag13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k a=\sum_ia_i^\prime\vek{e_i}^\prime&#10;\end{align*}&#10;\end{document}"/>
  <p:tag name="IGUANATEXSIZE" val="20"/>
</p:tagLst>
</file>

<file path=ppt/tags/tag13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a_i^\prime= \vek a.\vek{e_i}^\prime=\sum_ja_j\vek{e_j}.\vek{e_i}^\prime&#10;=\sum_j(\vek{e_i}^\prime.\vek{e_j})a_j=\sum_jO_{ij}a_j&#10;\end{align*}&#10;\end{document}"/>
  <p:tag name="IGUANATEXSIZE" val="20"/>
</p:tagLst>
</file>

<file path=ppt/tags/tag1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vec v(\tau) d\tau&#10;\end{align*}&#10;\end{document}&#10;"/>
  <p:tag name="IGUANATEXSIZE" val="18"/>
</p:tagLst>
</file>

<file path=ppt/tags/tag14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O_{ij}\equiv\vek{e_i}^\prime.\vek{e_j}&#10;=\mbox{cos uhla medzi  }\vek{e_i}^\prime\mbox{  a  }\vek{e_j}&#10;\end{align*}&#10;\end{document}"/>
  <p:tag name="IGUANATEXSIZE" val="20"/>
</p:tagLst>
</file>

<file path=ppt/tags/tag14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O_{ij}&#10;\end{align*}&#10;\end{document}"/>
  <p:tag name="IGUANATEXSIZE" val="20"/>
</p:tagLst>
</file>

<file path=ppt/tags/tag14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begin{pmatrix} a_1^\prime\\a_2^\prime\\a_3^\prime\end{pmatrix}&#10;=\begin{pmatrix}O_{11}&amp;O_{12}&amp;O_{13}\\O_{21}&amp;O_{22}&amp;O_{23}\\&#10;O_{31}&amp;O_{32}&amp;O_{33}\end{pmatrix}&#10;\begin{pmatrix} a_1\\a_2\\a_3\end{pmatrix}&#10;\end{align*}&#10;\end{document}"/>
  <p:tag name="IGUANATEXSIZE" val="20"/>
</p:tagLst>
</file>

<file path=ppt/tags/tag1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vec v(\tau)&#10;\end{align*}&#10;\end{document}&#10;"/>
  <p:tag name="IGUANATEXSIZE" val="18"/>
</p:tagLst>
</file>

<file path=ppt/tags/tag1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vec r(t) = \vec r(0)+\int^t_0 \vec v(\tau)d\tau&#10;\end{align*}&#10;\end{document}&#10;"/>
  <p:tag name="IGUANATEXSIZE" val="18"/>
</p:tagLst>
</file>

<file path=ppt/tags/tag1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x(t) &amp;= x(0)+\int^t_0 v_x(\tau)d\tau\\&#10;y(t) &amp;= y(0)+\int^t_0 v_y(\tau)d\tau\\&#10;z(t) &amp;= z(0)+\int^t_0 v_z(\tau)d\tau\\&#10;\end{align*}&#10;\end{document}&#10;"/>
  <p:tag name="IGUANATEXSIZE" val="18"/>
</p:tagLst>
</file>

<file path=ppt/tags/tag1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vec r(t)&#10;\end{align*}&#10;\end{document}&#10;"/>
  <p:tag name="IGUANATEXSIZE" val="18"/>
</p:tagLst>
</file>

<file path=ppt/tags/tag1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frac{d}{dt}\vec r(t)=\frac{\vec r(t+dt)-\vec r(t)}{dt}&#10;\end{align*}&#10;\end{document}&#10;"/>
  <p:tag name="IGUANATEXSIZE" val="18"/>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vec r(t)&#10;\end{align*}&#10;\end{document}&#10;"/>
  <p:tag name="IGUANATEXSIZE" val="18"/>
</p:tagLst>
</file>

<file path=ppt/tags/tag2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vec v(t)=\frac{\vec r(t+dt)-\vec r(t)}{dt}&#10;\end{align*}&#10;\end{document}&#10;"/>
  <p:tag name="IGUANATEXSIZE" val="18"/>
</p:tagLst>
</file>

<file path=ppt/tags/tag2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vec v(t)=\lim_{dt\rightarrow 0}\frac{\vec r(t+dt)-\vec r(t)}{dt}&#10;\end{align*}&#10;\end{document}&#10;"/>
  <p:tag name="IGUANATEXSIZE" val="18"/>
</p:tagLst>
</file>

<file path=ppt/tags/tag2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v_x(t)=\lim_{dt\rightarrow 0}\frac{x(t+dt)-x(t)}{dt}=\frac{d}{dt}x(t)&#10;\end{align*}&#10;\end{document}&#10;"/>
  <p:tag name="IGUANATEXSIZE" val="18"/>
</p:tagLst>
</file>

<file path=ppt/tags/tag2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v_y(t)=\lim_{dt\rightarrow 0}\frac{y(t+dt)-y(t)}{dt}=\frac{d}{dt}y(t)&#10;\end{align*}&#10;\end{document}&#10;"/>
  <p:tag name="IGUANATEXSIZE" val="18"/>
</p:tagLst>
</file>

<file path=ppt/tags/tag2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v_z(t)=\lim_{dt\rightarrow 0}\frac{z(t+dt)-z(t)}{dt}=\frac{d}{dt}z(t)&#10;\end{align*}&#10;\end{document}&#10;"/>
  <p:tag name="IGUANATEXSIZE" val="18"/>
</p:tagLst>
</file>

<file path=ppt/tags/tag2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vec r(t) = \vec r(0)+\int^t_0 \vec v(\tau)d\tau&#10;\end{align*}&#10;\end{document}&#10;"/>
  <p:tag name="IGUANATEXSIZE" val="18"/>
</p:tagLst>
</file>

<file path=ppt/tags/tag2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int^t_0 \vec v(\tau)d\tau&#10;\end{align*}&#10;\end{document}&#10;"/>
  <p:tag name="IGUANATEXSIZE" val="18"/>
</p:tagLst>
</file>

<file path=ppt/tags/tag2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vec v(\tau)&#10;\end{align*}&#10;\end{document}&#10;"/>
  <p:tag name="IGUANATEXSIZE" val="18"/>
</p:tagLst>
</file>

<file path=ppt/tags/tag2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color{YellowOrange}&#10;\vec {r^\prime}=\vec r +\vec a+ \vec b=\int_0^t {\vec v}_a(\tau) d\tau&#10;+ \int_t^{2t} {\vec v}_b^\prime(\tau) d\tau&#10;\end{align*}&#10;\end{document}&#10;"/>
  <p:tag name="IGUANATEXSIZE" val="18"/>
</p:tagLst>
</file>

<file path=ppt/tags/tag2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color{YellowOrange}&#10;\vec v_b^\prime(\tau)&#10;\end{align*}&#10;\end{document}&#10;"/>
  <p:tag name="IGUANATEXSIZE" val="18"/>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vec r(t+dt)-\vec r(t)=d\vec r(t)= \vec v(t) dt&#10;\end{align*}&#10;\end{document}&#10;"/>
  <p:tag name="IGUANATEXSIZE" val="18"/>
</p:tagLst>
</file>

<file path=ppt/tags/tag3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color{YellowOrange}&#10;\vec b=\int_0^{t} {\vec v}_b(\tau) d\tau&#10;\end{align*}&#10;\end{document}&#10;"/>
  <p:tag name="IGUANATEXSIZE" val="18"/>
</p:tagLst>
</file>

<file path=ppt/tags/tag3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color{YellowOrange}&#10;{\vec v}_b^\prime(\tau)={\vec v}_b(\tau-t)&#10;\end{align*}&#10;\end{document}&#10;"/>
  <p:tag name="IGUANATEXSIZE" val="18"/>
</p:tagLst>
</file>

<file path=ppt/tags/tag3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color{YellowOrange}&#10;\vec {r^\prime}=\vec r +\vec a+ \vec b=\int_0^t {\vec v}_a(\tau) d\tau&#10;+ \int_0^t {\vec v}_b(\tau) d\tau=\int_0^t ({\vec v}_a(\tau)+{\vec v}_b(\tau))d\tau&#10;\end{align*}&#10;\end{document}&#10;"/>
  <p:tag name="IGUANATEXSIZE" val="18"/>
</p:tagLst>
</file>

<file path=ppt/tags/tag3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color{YellowOrange}&#10;\vec v_a(\tau)&#10;\end{align*}&#10;\end{document}&#10;"/>
  <p:tag name="IGUANATEXSIZE" val="18"/>
</p:tagLst>
</file>

<file path=ppt/tags/tag3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color{YellowOrange}&#10;\vec v_b(\tau)&#10;\end{align*}&#10;\end{document}&#10;"/>
  <p:tag name="IGUANATEXSIZE" val="18"/>
</p:tagLst>
</file>

<file path=ppt/tags/tag3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color{Red1}&#10;\vec a&#10;\end{align*}&#10;\end{document}&#10;"/>
  <p:tag name="IGUANATEXSIZE" val="20"/>
</p:tagLst>
</file>

<file path=ppt/tags/tag3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color{Green4}&#10;\vec b&#10;\end{align*}&#10;\end{document}&#10;"/>
  <p:tag name="IGUANATEXSIZE" val="20"/>
</p:tagLst>
</file>

<file path=ppt/tags/tag3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vec c&#10;\end{align*}&#10;\end{document}&#10;"/>
  <p:tag name="IGUANATEXSIZE" val="20"/>
</p:tagLst>
</file>

<file path=ppt/tags/tag3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color{YellowOrange}&#10;\vec c&amp;=\vec a + \vec b&#10;\end{align*}&#10;\end{document}&#10;"/>
  <p:tag name="IGUANATEXSIZE" val="20"/>
</p:tagLst>
</file>

<file path=ppt/tags/tag3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color{YellowOrange}&#10;\vec c=\vec a+ \vec b=\int_0^t ({\vec v}_a(\tau)+{\vec v}_b(\tau))d\tau=&#10;\int_0^t {\vec v}_c(\tau) d\tau&#10;\end{align*}&#10;\end{document}&#10;"/>
  <p:tag name="IGUANATEXSIZE" val="18"/>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vec r(t)= \vec r(0)+\sum_{\tau=0}^t\vec v(\tau) d\tau&#10;\end{align*}&#10;\end{document}&#10;"/>
  <p:tag name="IGUANATEXSIZE" val="18"/>
</p:tagLst>
</file>

<file path=ppt/tags/tag4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color{YellowOrange}&#10;\vec v_c(\tau)&#10;\end{align*}&#10;\end{document}&#10;"/>
  <p:tag name="IGUANATEXSIZE" val="18"/>
</p:tagLst>
</file>

<file path=ppt/tags/tag4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color{YellowOrange}&#10;\vec v_a(\tau)&#10;\end{align*}&#10;\end{document}&#10;"/>
  <p:tag name="IGUANATEXSIZE" val="18"/>
</p:tagLst>
</file>

<file path=ppt/tags/tag4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color{YellowOrange}&#10;\vec v_b(\tau)&#10;\end{align*}&#10;\end{document}&#10;"/>
  <p:tag name="IGUANATEXSIZE" val="18"/>
</p:tagLst>
</file>

<file path=ppt/tags/tag4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color{YellowOrange}&#10;\vec v(\tau)&#10;\end{align*}&#10;\end{document}&#10;"/>
  <p:tag name="IGUANATEXSIZE" val="18"/>
</p:tagLst>
</file>

<file path=ppt/tags/tag4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color{YellowOrange}&#10;\vec v_c(\tau)=\vec v_a(\tau)+\vec v_b(\tau)&#10;\end{align*}&#10;\end{document}&#10;"/>
  <p:tag name="IGUANATEXSIZE" val="18"/>
</p:tagLst>
</file>

<file path=ppt/tags/tag4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color{YellowOrange}&#10;\vec v(\tau)=\vec v_a(\tau)+\vec v_b(\tau)&#10;\end{align*}&#10;\end{document}&#10;"/>
  <p:tag name="IGUANATEXSIZE" val="18"/>
</p:tagLst>
</file>

<file path=ppt/tags/tag4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color}&#10;\def \vek{\overrightarrow}&#10;\begin{document}&#10;\begin{align*}&#10;%\color{YellowOrange}&#10;v_x(t)=v_0\cos\alpha&#10;\end{align*}&#10;\end{document}&#10;"/>
  <p:tag name="IGUANATEXSIZE" val="18"/>
</p:tagLst>
</file>

<file path=ppt/tags/tag4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color}&#10;\def \vek{\overrightarrow}&#10;\begin{document}&#10;\begin{align*}&#10;%\color{YellowOrange}&#10;v_z(t)=v_0\sin\alpha-gt&#10;\end{align*}&#10;\end{document}&#10;"/>
  <p:tag name="IGUANATEXSIZE" val="18"/>
</p:tagLst>
</file>

<file path=ppt/tags/tag4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color}&#10;\def \vek{\overrightarrow}&#10;\begin{document}&#10;\begin{align*}&#10;%\color{YellowOrange}&#10;\vec v(t) =(v_0\cos\alpha, 0, v_0\sin\alpha-gt)&#10;\end{align*}&#10;\end{document}&#10;"/>
  <p:tag name="IGUANATEXSIZE" val="18"/>
</p:tagLst>
</file>

<file path=ppt/tags/tag4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color}&#10;\def \vek{\overrightarrow}&#10;\begin{document}&#10;\begin{align*}&#10;%\color{YellowOrange}&#10;\vec v_a(t) =(v_0\cos\alpha, 0, 0)&#10;\end{align*}&#10;\end{document}&#10;"/>
  <p:tag name="IGUANATEXSIZE" val="18"/>
</p:tagLst>
</file>

<file path=ppt/tags/tag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vec r(0)&#10;\end{align*}&#10;\end{document}&#10;"/>
  <p:tag name="IGUANATEXSIZE" val="18"/>
</p:tagLst>
</file>

<file path=ppt/tags/tag5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color}&#10;\def \vek{\overrightarrow}&#10;\begin{document}&#10;\begin{align*}&#10;%\color{YellowOrange}&#10;\vec v_b(t) =(0, 0, v_0\sin\alpha-gt)&#10;\end{align*}&#10;\end{document}&#10;"/>
  <p:tag name="IGUANATEXSIZE" val="18"/>
</p:tagLst>
</file>

<file path=ppt/tags/tag5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color}&#10;\def \vek{\overrightarrow}&#10;\begin{document}&#10;\begin{align*}&#10;%\color{YellowOrange}&#10;\vec v_c(t) =(v_0\cos\alpha, 0, v_0\sin\alpha)&#10;\end{align*}&#10;\end{document}&#10;"/>
  <p:tag name="IGUANATEXSIZE" val="18"/>
</p:tagLst>
</file>

<file path=ppt/tags/tag5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color}&#10;\def \vek{\overrightarrow}&#10;\begin{document}&#10;\begin{align*}&#10;%\color{YellowOrange}&#10;\vec v_d(t) =(0, 0, -gt)&#10;\end{align*}&#10;\end{document}&#10;"/>
  <p:tag name="IGUANATEXSIZE" val="18"/>
</p:tagLst>
</file>

<file path=ppt/tags/tag5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color}&#10;\def \vek{\overrightarrow}&#10;\begin{document}&#10;\begin{align*}&#10;%\color{YellowOrange}&#10;\vec v(t) =\vec v_c(t)+\vec v_d(t)&#10;\end{align*}&#10;\end{document}&#10;"/>
  <p:tag name="IGUANATEXSIZE" val="18"/>
</p:tagLst>
</file>

<file path=ppt/tags/tag5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color}&#10;\def \vek{\overrightarrow}&#10;\begin{document}&#10;\begin{align*}&#10;%\color{YellowOrange}&#10;\vec v_s&#10;\end{align*}&#10;\end{document}&#10;"/>
  <p:tag name="IGUANATEXSIZE" val="18"/>
</p:tagLst>
</file>

<file path=ppt/tags/tag5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color}&#10;\def \vek{\overrightarrow}&#10;\begin{document}&#10;\begin{align*}&#10;%\color{YellowOrange}&#10;\vec v_k&#10;\end{align*}&#10;\end{document}&#10;"/>
  <p:tag name="IGUANATEXSIZE" val="18"/>
</p:tagLst>
</file>

<file path=ppt/tags/tag5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color}&#10;\def \vek{\overrightarrow}&#10;\begin{document}&#10;\begin{align*}&#10;%\color{YellowOrange}&#10;\vec v = \vec v_k+\vec v_s&#10;\end{align*}&#10;\end{document}&#10;"/>
  <p:tag name="IGUANATEXSIZE" val="18"/>
</p:tagLst>
</file>

<file path=ppt/tags/tag57.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White}&#10;\vec v_1&#10;\end{align*}&#10;\end{document}&#10;"/>
  <p:tag name="IGUANATEXSIZE" val="20"/>
</p:tagLst>
</file>

<file path=ppt/tags/tag58.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White}&#10;\vec v_B&#10;\end{align*}&#10;\end{document}&#10;"/>
  <p:tag name="IGUANATEXSIZE" val="20"/>
</p:tagLst>
</file>

<file path=ppt/tags/tag5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10;\begin{document}&#10;\[(\overrightarrow r, \overrightarrow v)\]&#10;&#10;\end{document}"/>
  <p:tag name="IGUANATEXSIZE" val="20"/>
</p:tagLst>
</file>

<file path=ppt/tags/tag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vec r(t)= \vec r(0)+\sum_{\tau=0}^t\vec v(\tau) d\tau&#10;\end{align*}&#10;\end{document}&#10;"/>
  <p:tag name="IGUANATEXSIZE" val="18"/>
</p:tagLst>
</file>

<file path=ppt/tags/tag6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10;\begin{document}&#10;\[\overrightarrow r =(x,y,z), \overrightarrow v =(v_x,v_y,v_z)\]&#10;&#10;\end{document}"/>
  <p:tag name="IGUANATEXSIZE" val="20"/>
</p:tagLst>
</file>

<file path=ppt/tags/tag6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10;\begin{document}&#10;\[\overrightarrow r\]&#10;&#10;\end{document}"/>
  <p:tag name="IGUANATEXSIZE" val="20"/>
</p:tagLst>
</file>

<file path=ppt/tags/tag6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10;\begin{document}&#10;\[\overrightarrow r =(x,y,z)\]&#10;&#10;\end{document}"/>
  <p:tag name="IGUANATEXSIZE" val="20"/>
</p:tagLst>
</file>

<file path=ppt/tags/tag6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10;\begin{document}&#10;\[\overrightarrow i\]&#10;&#10;\end{document}"/>
  <p:tag name="IGUANATEXSIZE" val="20"/>
</p:tagLst>
</file>

<file path=ppt/tags/tag6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10;\begin{document}&#10;\[\overrightarrow j\]&#10;&#10;\end{document}"/>
  <p:tag name="IGUANATEXSIZE" val="20"/>
</p:tagLst>
</file>

<file path=ppt/tags/tag6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10;\begin{document}&#10;\[\overrightarrow k\]&#10;&#10;\end{document}"/>
  <p:tag name="IGUANATEXSIZE" val="20"/>
</p:tagLst>
</file>

<file path=ppt/tags/tag6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10;\begin{document}&#10;\[\overrightarrow r\]&#10;&#10;\end{document}"/>
  <p:tag name="IGUANATEXSIZE" val="20"/>
</p:tagLst>
</file>

<file path=ppt/tags/tag6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10;\begin{document}&#10;\[\overrightarrow i =(1,0,0),&#10;\overrightarrow j =(0,1,0),&#10;\overrightarrow k =(0,0,1)\]&#10;&#10;\end{document}"/>
  <p:tag name="IGUANATEXSIZE" val="20"/>
</p:tagLst>
</file>

<file path=ppt/tags/tag6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10;\begin{document}&#10;\[|\overrightarrow i| =1,\;&#10;|\overrightarrow j| =1,\;&#10;|\overrightarrow k| =1\]&#10;&#10;\end{document}"/>
  <p:tag name="IGUANATEXSIZE" val="20"/>
</p:tagLst>
</file>

<file path=ppt/tags/tag6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10;\begin{document}&#10;\[\overrightarrow r = x\overrightarrow i+&#10;y\overrightarrow j+&#10;z\overrightarrow k\]&#10;&#10;\end{document}"/>
  <p:tag name="IGUANATEXSIZE" val="20"/>
</p:tagLst>
</file>

<file path=ppt/tags/tag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usepackage[usenames,dvipsnames,x11names]{xcolor}&#10;\def \vek{\overrightarrow}&#10;\def \rot{\text{rot}\;}&#10;\def \div{\text{div}\;}&#10;\begin{document}&#10;\begin{align*}&#10;%Red1, Green4, Blue3,Yellow1&#10;%\color{Blue3}&#10;\vec r(t+dt)-\vec r(t)=d\vec r(t)= \vec v(t) dt&#10;\end{align*}&#10;\end{document}&#10;"/>
  <p:tag name="IGUANATEXSIZE" val="18"/>
</p:tagLst>
</file>

<file path=ppt/tags/tag7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10;\begin{document}&#10;\[\overrightarrow i,\;\overrightarrow j,\;\overrightarrow k\]&#10;&#10;\end{document}"/>
  <p:tag name="IGUANATEXSIZE" val="20"/>
</p:tagLst>
</file>

<file path=ppt/tags/tag7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10;\begin{document}&#10;\[\vec v =(v_x,v_y,v_z)\]&#10;&#10;\end{document}"/>
  <p:tag name="IGUANATEXSIZE" val="18"/>
</p:tagLst>
</file>

<file path=ppt/tags/tag7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10;\begin{document}&#10;\[\overrightarrow i\]&#10;&#10;\end{document}"/>
  <p:tag name="IGUANATEXSIZE" val="20"/>
</p:tagLst>
</file>

<file path=ppt/tags/tag7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10;\begin{document}&#10;\[\overrightarrow j\]&#10;&#10;\end{document}"/>
  <p:tag name="IGUANATEXSIZE" val="20"/>
</p:tagLst>
</file>

<file path=ppt/tags/tag7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10;\begin{document}&#10;\[\overrightarrow k\]&#10;&#10;\end{document}"/>
  <p:tag name="IGUANATEXSIZE" val="20"/>
</p:tagLst>
</file>

<file path=ppt/tags/tag7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10;\begin{document}&#10;\[\vec v\]&#10;&#10;\end{document}"/>
  <p:tag name="IGUANATEXSIZE" val="20"/>
</p:tagLst>
</file>

<file path=ppt/tags/tag7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10;\begin{document}&#10;\[\overrightarrow i =(1,0,0),&#10;\overrightarrow j =(0,1,0),&#10;\overrightarrow k =(0,0,1)\]&#10;&#10;\end{document}"/>
  <p:tag name="IGUANATEXSIZE" val="20"/>
</p:tagLst>
</file>

<file path=ppt/tags/tag7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10;\begin{document}&#10;\[|\overrightarrow i| =1,\;&#10;|\overrightarrow j| =1,\;&#10;|\overrightarrow k| =1\]&#10;&#10;\end{document}"/>
  <p:tag name="IGUANATEXSIZE" val="20"/>
</p:tagLst>
</file>

<file path=ppt/tags/tag7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10;\begin{document}&#10;\[\vec v = v_x\vec i+&#10;v_y\vec j+&#10;v_z\vec k\]&#10;&#10;\end{document}"/>
  <p:tag name="IGUANATEXSIZE" val="20"/>
</p:tagLst>
</file>

<file path=ppt/tags/tag7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10;\begin{document}&#10;\[v_x\]&#10;&#10;\end{document}"/>
  <p:tag name="IGUANATEXSIZE" val="20"/>
</p:tagLst>
</file>

<file path=ppt/tags/tag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10;(1)&#10;&#10;\end{document}"/>
  <p:tag name="IGUANATEXSIZE" val="18"/>
</p:tagLst>
</file>

<file path=ppt/tags/tag8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10;\begin{document}&#10;\[v_y\]&#10;&#10;\end{document}"/>
  <p:tag name="IGUANATEXSIZE" val="20"/>
</p:tagLst>
</file>

<file path=ppt/tags/tag8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10;\begin{document}&#10;\[v_z\]&#10;&#10;\end{document}"/>
  <p:tag name="IGUANATEXSIZE" val="20"/>
</p:tagLst>
</file>

<file path=ppt/tags/tag8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k a&amp;=a_x\vek i + a_y \vek j+a_z\vek k \\&#10;\vek b&amp;=b_x\vek i + b_y \vek j+b_z\vek k \\&#10;\end{align*}&#10;\end{document}"/>
  <p:tag name="IGUANATEXSIZE" val="20"/>
</p:tagLst>
</file>

<file path=ppt/tags/tag8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k a . \vek b &amp;= a_xb_x+a_yb_y+a_zb_z &#10;\end{align*}&#10;\end{document}"/>
  <p:tag name="IGUANATEXSIZE" val="20"/>
</p:tagLst>
</file>

<file path=ppt/tags/tag8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k a . \vek a &amp;= a_xa_x+a_ya_y+a_za_z=|\vek a|^2&#10;\end{align*}&#10;\end{document}"/>
  <p:tag name="IGUANATEXSIZE" val="20"/>
</p:tagLst>
</file>

<file path=ppt/tags/tag8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eqnarray*}&#10;\vek a . \vek b=\vek b.\vek a,\;\;\;\vek a.(\vek b + \vek c) = \vek a.\vek b + \vek a . \vek c&#10;\end{eqnarray*}&#10;\end{document}"/>
  <p:tag name="IGUANATEXSIZE" val="20"/>
</p:tagLst>
</file>

<file path=ppt/tags/tag8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eqnarray*}&#10;\vek a &#10;\end{eqnarray*}&#10;\end{document}"/>
  <p:tag name="IGUANATEXSIZE" val="20"/>
</p:tagLst>
</file>

<file path=ppt/tags/tag8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eqnarray*}&#10;\vek b&#10;\end{eqnarray*}&#10;\end{document}"/>
  <p:tag name="IGUANATEXSIZE" val="20"/>
</p:tagLst>
</file>

<file path=ppt/tags/tag8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eqnarray*}&#10;\vek c=\vek b - \vek a&#10;\end{eqnarray*}&#10;\end{document}"/>
  <p:tag name="IGUANATEXSIZE" val="20"/>
</p:tagLst>
</file>

<file path=ppt/tags/tag8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eqnarray*}&#10;|\vek c|^2 &amp;=&amp;\vek c.\vek c= (\vek b - \vek a).(\vek b-\vek a)=\\&#10;&amp;=&amp; \vek b.\vek b + \vek a.\vek a - 2 \vek a.\vek b&#10;\end{eqnarray*}&#10;\end{document}"/>
  <p:tag name="IGUANATEXSIZE" val="20"/>
</p:tagLst>
</file>

<file path=ppt/tags/tag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10;(2)&#10;&#10;\end{document}"/>
  <p:tag name="IGUANATEXSIZE" val="18"/>
</p:tagLst>
</file>

<file path=ppt/tags/tag9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eqnarray*}&#10;|\vek c|^2 &amp;=&amp; |\vek b|^2 + |\vek a|^2 - 2 |\vek a||\vek b|\cos(\gamma)&#10;\end{eqnarray*}&#10;\end{document}"/>
  <p:tag name="IGUANATEXSIZE" val="20"/>
</p:tagLst>
</file>

<file path=ppt/tags/tag9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eqnarray*}&#10;\gamma&#10;\end{eqnarray*}&#10;\end{document}"/>
  <p:tag name="IGUANATEXSIZE" val="20"/>
</p:tagLst>
</file>

<file path=ppt/tags/tag9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eqnarray*}&#10;\vek a . \vek b=|\vek a||\vek b|\cos(\gamma)&#10;\end{eqnarray*}&#10;\end{document}"/>
  <p:tag name="IGUANATEXSIZE" val="20"/>
</p:tagLst>
</file>

<file path=ppt/tags/tag9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eqnarray*}&#10;\vek a . \vek b=|\vek a||\vek b|\cos(\gamma)&#10;\end{eqnarray*}&#10;\end{document}"/>
  <p:tag name="IGUANATEXSIZE" val="20"/>
</p:tagLst>
</file>

<file path=ppt/tags/tag9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eqnarray*}&#10;\vek i.\vek i=\vek j.\vek j=\vek k.\vek k=1&#10;\end{eqnarray*}&#10;\end{document}"/>
  <p:tag name="IGUANATEXSIZE" val="20"/>
</p:tagLst>
</file>

<file path=ppt/tags/tag9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eqnarray*}&#10;\vek i.\vek j=\vek j.\vek k=\vek k.\vek i=0&#10;\end{eqnarray*}&#10;\end{document}"/>
  <p:tag name="IGUANATEXSIZE" val="20"/>
</p:tagLst>
</file>

<file path=ppt/tags/tag9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k a&amp;=a_x\vek i + a_y \vek j+a_z\vek k&#10;\end{align*}&#10;\end{document}"/>
  <p:tag name="IGUANATEXSIZE" val="20"/>
</p:tagLst>
</file>

<file path=ppt/tags/tag9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k a.\vek i&amp;=(a_x\vek i + a_y \vek j+a_z\vek k).\vek i=\&#10;a_x\vek i.\vek i+a_y\vek j.\vek i+a_z\vek k.\vek i = a_x&#10;\end{align*}&#10;\end{document}"/>
  <p:tag name="IGUANATEXSIZE" val="20"/>
</p:tagLst>
</file>

<file path=ppt/tags/tag9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a_x=\vek a.\vek i,\;\;\;a_y=\vek a.\vek j,\;\;\; a_z=\vek a.\vek k&#10;\end{align*}&#10;\end{document}"/>
  <p:tag name="IGUANATEXSIZE" val="20"/>
</p:tagLst>
</file>

<file path=ppt/tags/tag9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cp1250]{inputenc}&#10;\usepackage[slovak]{babel}&#10;\usepackage[T1]{fontenc}&#10;\def \vek{\overrightarrow}&#10;\begin{document}&#10;\begin{align*}&#10;\vek {e_1}&#10;\end{align*}&#10;\end{document}"/>
  <p:tag name="IGUANATEXSIZE" val="2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4BFC4D6B-A924-454A-A1BA-1534EA58ACEE}" vid="{79D79B44-7DC3-4FB3-9E3E-A08CB7E84F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Myblank</Template>
  <TotalTime>7148</TotalTime>
  <Words>3153</Words>
  <Application>Microsoft Office PowerPoint</Application>
  <PresentationFormat>On-screen Show (4:3)</PresentationFormat>
  <Paragraphs>232</Paragraphs>
  <Slides>28</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Vladimir Cerny</dc:creator>
  <cp:lastModifiedBy>Vladimir Cerny</cp:lastModifiedBy>
  <cp:revision>186</cp:revision>
  <dcterms:created xsi:type="dcterms:W3CDTF">2014-02-21T11:26:05Z</dcterms:created>
  <dcterms:modified xsi:type="dcterms:W3CDTF">2019-10-17T10:57:39Z</dcterms:modified>
</cp:coreProperties>
</file>