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0"/>
  </p:notesMasterIdLst>
  <p:sldIdLst>
    <p:sldId id="748" r:id="rId3"/>
    <p:sldId id="749" r:id="rId4"/>
    <p:sldId id="750" r:id="rId5"/>
    <p:sldId id="751" r:id="rId6"/>
    <p:sldId id="752" r:id="rId7"/>
    <p:sldId id="753" r:id="rId8"/>
    <p:sldId id="754" r:id="rId9"/>
    <p:sldId id="755" r:id="rId10"/>
    <p:sldId id="756" r:id="rId11"/>
    <p:sldId id="757" r:id="rId12"/>
    <p:sldId id="758" r:id="rId13"/>
    <p:sldId id="759" r:id="rId14"/>
    <p:sldId id="760" r:id="rId15"/>
    <p:sldId id="761" r:id="rId16"/>
    <p:sldId id="762" r:id="rId17"/>
    <p:sldId id="763" r:id="rId18"/>
    <p:sldId id="764" r:id="rId19"/>
    <p:sldId id="765" r:id="rId20"/>
    <p:sldId id="766" r:id="rId21"/>
    <p:sldId id="773" r:id="rId22"/>
    <p:sldId id="774" r:id="rId23"/>
    <p:sldId id="775" r:id="rId24"/>
    <p:sldId id="776" r:id="rId25"/>
    <p:sldId id="777" r:id="rId26"/>
    <p:sldId id="778" r:id="rId27"/>
    <p:sldId id="779" r:id="rId28"/>
    <p:sldId id="780" r:id="rId29"/>
    <p:sldId id="781" r:id="rId30"/>
    <p:sldId id="782" r:id="rId31"/>
    <p:sldId id="783" r:id="rId32"/>
    <p:sldId id="767" r:id="rId33"/>
    <p:sldId id="768" r:id="rId34"/>
    <p:sldId id="769" r:id="rId35"/>
    <p:sldId id="770" r:id="rId36"/>
    <p:sldId id="771" r:id="rId37"/>
    <p:sldId id="772" r:id="rId38"/>
    <p:sldId id="784" r:id="rId3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8" autoAdjust="0"/>
    <p:restoredTop sz="94660"/>
  </p:normalViewPr>
  <p:slideViewPr>
    <p:cSldViewPr snapToGrid="0">
      <p:cViewPr varScale="1">
        <p:scale>
          <a:sx n="62" d="100"/>
          <a:sy n="62" d="100"/>
        </p:scale>
        <p:origin x="1242" y="72"/>
      </p:cViewPr>
      <p:guideLst/>
    </p:cSldViewPr>
  </p:slideViewPr>
  <p:notesTextViewPr>
    <p:cViewPr>
      <p:scale>
        <a:sx n="1" d="1"/>
        <a:sy n="1" d="1"/>
      </p:scale>
      <p:origin x="0" y="0"/>
    </p:cViewPr>
  </p:notesTextViewPr>
  <p:sorterViewPr>
    <p:cViewPr varScale="1">
      <p:scale>
        <a:sx n="1" d="1"/>
        <a:sy n="1" d="1"/>
      </p:scale>
      <p:origin x="0" y="-103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6. 11. 2019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2DE7CF09-CDAF-4DCA-8BFD-A1CD64FB1C6B}" type="slidenum">
              <a:rPr lang="sk-SK" smtClean="0"/>
              <a:t>2</a:t>
            </a:fld>
            <a:endParaRPr lang="sk-SK"/>
          </a:p>
        </p:txBody>
      </p:sp>
    </p:spTree>
    <p:extLst>
      <p:ext uri="{BB962C8B-B14F-4D97-AF65-F5344CB8AC3E}">
        <p14:creationId xmlns:p14="http://schemas.microsoft.com/office/powerpoint/2010/main" val="218900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E0E53-0EBB-4CAE-A515-324C073004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89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067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3502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9192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901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02357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0978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4137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27018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88432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05333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96251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7913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7764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190799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7774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4237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0562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6. 11. 2019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0522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6. 11. 2019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5581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6. 11. 2019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2083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616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26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6. 11. 2019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757415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6. 11. 2019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481157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80.png"/><Relationship Id="rId13" Type="http://schemas.openxmlformats.org/officeDocument/2006/relationships/image" Target="../media/image1520.png"/><Relationship Id="rId3" Type="http://schemas.openxmlformats.org/officeDocument/2006/relationships/tags" Target="../tags/tag46.xml"/><Relationship Id="rId12" Type="http://schemas.openxmlformats.org/officeDocument/2006/relationships/image" Target="../media/image39.png"/><Relationship Id="rId2" Type="http://schemas.openxmlformats.org/officeDocument/2006/relationships/tags" Target="../tags/tag45.xml"/><Relationship Id="rId1" Type="http://schemas.openxmlformats.org/officeDocument/2006/relationships/tags" Target="../tags/tag44.xml"/><Relationship Id="rId11" Type="http://schemas.openxmlformats.org/officeDocument/2006/relationships/image" Target="../media/image38.png"/><Relationship Id="rId5" Type="http://schemas.openxmlformats.org/officeDocument/2006/relationships/slideLayout" Target="../slideLayouts/slideLayout7.xml"/><Relationship Id="rId10" Type="http://schemas.openxmlformats.org/officeDocument/2006/relationships/image" Target="../media/image1440.png"/><Relationship Id="rId4" Type="http://schemas.openxmlformats.org/officeDocument/2006/relationships/tags" Target="../tags/tag47.xml"/><Relationship Id="rId9" Type="http://schemas.openxmlformats.org/officeDocument/2006/relationships/image" Target="../media/image37.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0.xml"/><Relationship Id="rId7" Type="http://schemas.openxmlformats.org/officeDocument/2006/relationships/image" Target="../media/image1490.png"/><Relationship Id="rId2" Type="http://schemas.openxmlformats.org/officeDocument/2006/relationships/tags" Target="../tags/tag49.xml"/><Relationship Id="rId1" Type="http://schemas.openxmlformats.org/officeDocument/2006/relationships/tags" Target="../tags/tag48.xml"/><Relationship Id="rId10" Type="http://schemas.openxmlformats.org/officeDocument/2006/relationships/image" Target="../media/image43.pn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3.xml"/><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6.png"/><Relationship Id="rId11" Type="http://schemas.openxmlformats.org/officeDocument/2006/relationships/image" Target="../media/image1720.png"/><Relationship Id="rId5" Type="http://schemas.openxmlformats.org/officeDocument/2006/relationships/slideLayout" Target="../slideLayouts/slideLayout7.xml"/><Relationship Id="rId4" Type="http://schemas.openxmlformats.org/officeDocument/2006/relationships/tags" Target="../tags/tag54.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7.xml"/><Relationship Id="rId7" Type="http://schemas.openxmlformats.org/officeDocument/2006/relationships/image" Target="../media/image1590.png"/><Relationship Id="rId2" Type="http://schemas.openxmlformats.org/officeDocument/2006/relationships/tags" Target="../tags/tag56.xml"/><Relationship Id="rId1" Type="http://schemas.openxmlformats.org/officeDocument/2006/relationships/tags" Target="../tags/tag55.xml"/><Relationship Id="rId10" Type="http://schemas.openxmlformats.org/officeDocument/2006/relationships/image" Target="../media/image52.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gif"/></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11.png"/><Relationship Id="rId3" Type="http://schemas.openxmlformats.org/officeDocument/2006/relationships/slideLayout" Target="../slideLayouts/slideLayout7.xml"/><Relationship Id="rId7" Type="http://schemas.openxmlformats.org/officeDocument/2006/relationships/image" Target="../media/image500.png"/><Relationship Id="rId12"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image" Target="../media/image5300.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61.png"/><Relationship Id="rId3" Type="http://schemas.openxmlformats.org/officeDocument/2006/relationships/tags" Target="../tags/tag62.xml"/><Relationship Id="rId12" Type="http://schemas.openxmlformats.org/officeDocument/2006/relationships/image" Target="../media/image60.png"/><Relationship Id="rId2" Type="http://schemas.openxmlformats.org/officeDocument/2006/relationships/tags" Target="../tags/tag61.xml"/><Relationship Id="rId1" Type="http://schemas.openxmlformats.org/officeDocument/2006/relationships/tags" Target="../tags/tag60.xml"/><Relationship Id="rId11" Type="http://schemas.openxmlformats.org/officeDocument/2006/relationships/image" Target="../media/image438.png"/><Relationship Id="rId5" Type="http://schemas.openxmlformats.org/officeDocument/2006/relationships/slideLayout" Target="../slideLayouts/slideLayout7.xml"/><Relationship Id="rId10" Type="http://schemas.openxmlformats.org/officeDocument/2006/relationships/image" Target="../media/image59.png"/><Relationship Id="rId4" Type="http://schemas.openxmlformats.org/officeDocument/2006/relationships/tags" Target="../tags/tag63.xml"/><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6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3" Type="http://schemas.openxmlformats.org/officeDocument/2006/relationships/tags" Target="../tags/tag69.xml"/><Relationship Id="rId7" Type="http://schemas.openxmlformats.org/officeDocument/2006/relationships/slideLayout" Target="../slideLayouts/slideLayout7.xml"/><Relationship Id="rId12" Type="http://schemas.openxmlformats.org/officeDocument/2006/relationships/image" Target="../media/image70.png"/><Relationship Id="rId2" Type="http://schemas.openxmlformats.org/officeDocument/2006/relationships/tags" Target="../tags/tag68.xml"/><Relationship Id="rId16" Type="http://schemas.openxmlformats.org/officeDocument/2006/relationships/image" Target="../media/image74.png"/><Relationship Id="rId20" Type="http://schemas.openxmlformats.org/officeDocument/2006/relationships/image" Target="../media/image2410.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69.png"/><Relationship Id="rId5" Type="http://schemas.openxmlformats.org/officeDocument/2006/relationships/tags" Target="../tags/tag71.xml"/><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230.png"/><Relationship Id="rId4" Type="http://schemas.openxmlformats.org/officeDocument/2006/relationships/tags" Target="../tags/tag70.xml"/><Relationship Id="rId9" Type="http://schemas.openxmlformats.org/officeDocument/2006/relationships/image" Target="../media/image67.jpeg"/><Relationship Id="rId1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75.xml"/><Relationship Id="rId7" Type="http://schemas.openxmlformats.org/officeDocument/2006/relationships/image" Target="../media/image67.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66.png"/><Relationship Id="rId11" Type="http://schemas.openxmlformats.org/officeDocument/2006/relationships/image" Target="../media/image75.png"/><Relationship Id="rId5" Type="http://schemas.openxmlformats.org/officeDocument/2006/relationships/slideLayout" Target="../slideLayouts/slideLayout7.xml"/><Relationship Id="rId10" Type="http://schemas.openxmlformats.org/officeDocument/2006/relationships/image" Target="../media/image70.png"/><Relationship Id="rId4" Type="http://schemas.openxmlformats.org/officeDocument/2006/relationships/tags" Target="../tags/tag76.xml"/><Relationship Id="rId9" Type="http://schemas.openxmlformats.org/officeDocument/2006/relationships/image" Target="../media/image69.png"/><Relationship Id="rId14" Type="http://schemas.openxmlformats.org/officeDocument/2006/relationships/image" Target="../media/image5000.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79.xml"/><Relationship Id="rId7" Type="http://schemas.openxmlformats.org/officeDocument/2006/relationships/image" Target="../media/image67.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66.png"/><Relationship Id="rId11" Type="http://schemas.openxmlformats.org/officeDocument/2006/relationships/image" Target="../media/image75.png"/><Relationship Id="rId5" Type="http://schemas.openxmlformats.org/officeDocument/2006/relationships/slideLayout" Target="../slideLayouts/slideLayout7.xml"/><Relationship Id="rId15" Type="http://schemas.openxmlformats.org/officeDocument/2006/relationships/image" Target="../media/image76.jpeg"/><Relationship Id="rId10" Type="http://schemas.openxmlformats.org/officeDocument/2006/relationships/image" Target="../media/image70.png"/><Relationship Id="rId4" Type="http://schemas.openxmlformats.org/officeDocument/2006/relationships/tags" Target="../tags/tag80.xml"/><Relationship Id="rId9" Type="http://schemas.openxmlformats.org/officeDocument/2006/relationships/image" Target="../media/image69.png"/><Relationship Id="rId14"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12" Type="http://schemas.openxmlformats.org/officeDocument/2006/relationships/image" Target="../media/image1390.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9.png"/><Relationship Id="rId11" Type="http://schemas.openxmlformats.org/officeDocument/2006/relationships/image" Target="../media/image78.png"/><Relationship Id="rId5" Type="http://schemas.openxmlformats.org/officeDocument/2006/relationships/notesSlide" Target="../notesSlides/notesSlide2.xml"/><Relationship Id="rId10" Type="http://schemas.openxmlformats.org/officeDocument/2006/relationships/image" Target="../media/image77.png"/><Relationship Id="rId4" Type="http://schemas.openxmlformats.org/officeDocument/2006/relationships/slideLayout" Target="../slideLayouts/slideLayout7.xml"/><Relationship Id="rId9" Type="http://schemas.openxmlformats.org/officeDocument/2006/relationships/image" Target="../media/image101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0.png"/><Relationship Id="rId1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tags" Target="../tags/tag9.xml"/><Relationship Id="rId16" Type="http://schemas.openxmlformats.org/officeDocument/2006/relationships/image" Target="../media/image1240.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8.png"/><Relationship Id="rId5" Type="http://schemas.openxmlformats.org/officeDocument/2006/relationships/tags" Target="../tags/tag12.xml"/><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tags" Target="../tags/tag11.xml"/><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83.png"/><Relationship Id="rId3" Type="http://schemas.openxmlformats.org/officeDocument/2006/relationships/tags" Target="../tags/tag87.xml"/><Relationship Id="rId7" Type="http://schemas.openxmlformats.org/officeDocument/2006/relationships/slideLayout" Target="../slideLayouts/slideLayout7.xml"/><Relationship Id="rId12" Type="http://schemas.openxmlformats.org/officeDocument/2006/relationships/image" Target="../media/image8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81.png"/><Relationship Id="rId5" Type="http://schemas.openxmlformats.org/officeDocument/2006/relationships/tags" Target="../tags/tag89.xml"/><Relationship Id="rId10" Type="http://schemas.openxmlformats.org/officeDocument/2006/relationships/image" Target="../media/image80.png"/><Relationship Id="rId4" Type="http://schemas.openxmlformats.org/officeDocument/2006/relationships/tags" Target="../tags/tag88.xml"/><Relationship Id="rId9" Type="http://schemas.openxmlformats.org/officeDocument/2006/relationships/image" Target="../media/image79.pn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3" Type="http://schemas.openxmlformats.org/officeDocument/2006/relationships/tags" Target="../tags/tag93.xml"/><Relationship Id="rId7" Type="http://schemas.openxmlformats.org/officeDocument/2006/relationships/image" Target="../media/image81.png"/><Relationship Id="rId12" Type="http://schemas.openxmlformats.org/officeDocument/2006/relationships/image" Target="../media/image35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7.xml"/><Relationship Id="rId5" Type="http://schemas.openxmlformats.org/officeDocument/2006/relationships/tags" Target="../tags/tag95.xml"/><Relationship Id="rId15" Type="http://schemas.openxmlformats.org/officeDocument/2006/relationships/image" Target="../media/image380.png"/><Relationship Id="rId4" Type="http://schemas.openxmlformats.org/officeDocument/2006/relationships/tags" Target="../tags/tag94.xml"/><Relationship Id="rId9" Type="http://schemas.openxmlformats.org/officeDocument/2006/relationships/image" Target="../media/image85.png"/><Relationship Id="rId1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89.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88.png"/><Relationship Id="rId5" Type="http://schemas.openxmlformats.org/officeDocument/2006/relationships/image" Target="../media/image84.pn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9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480.png"/><Relationship Id="rId2" Type="http://schemas.openxmlformats.org/officeDocument/2006/relationships/slideLayout" Target="../slideLayouts/slideLayout7.xml"/><Relationship Id="rId1" Type="http://schemas.openxmlformats.org/officeDocument/2006/relationships/tags" Target="../tags/tag102.xml"/><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7.xml"/><Relationship Id="rId7" Type="http://schemas.openxmlformats.org/officeDocument/2006/relationships/image" Target="../media/image71.png"/><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96.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7.xml"/><Relationship Id="rId26" Type="http://schemas.openxmlformats.org/officeDocument/2006/relationships/image" Target="../media/image22.png"/><Relationship Id="rId3" Type="http://schemas.openxmlformats.org/officeDocument/2006/relationships/tags" Target="../tags/tag17.xml"/><Relationship Id="rId21" Type="http://schemas.openxmlformats.org/officeDocument/2006/relationships/image" Target="../media/image17.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6.png"/><Relationship Id="rId25" Type="http://schemas.openxmlformats.org/officeDocument/2006/relationships/image" Target="../media/image21.png"/><Relationship Id="rId2" Type="http://schemas.openxmlformats.org/officeDocument/2006/relationships/tags" Target="../tags/tag16.xml"/><Relationship Id="rId16" Type="http://schemas.openxmlformats.org/officeDocument/2006/relationships/image" Target="../media/image15.gif"/><Relationship Id="rId20" Type="http://schemas.openxmlformats.org/officeDocument/2006/relationships/image" Target="../media/image130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20.png"/><Relationship Id="rId5" Type="http://schemas.openxmlformats.org/officeDocument/2006/relationships/tags" Target="../tags/tag19.xml"/><Relationship Id="rId15" Type="http://schemas.openxmlformats.org/officeDocument/2006/relationships/image" Target="../media/image14.png"/><Relationship Id="rId23" Type="http://schemas.openxmlformats.org/officeDocument/2006/relationships/image" Target="../media/image19.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13.png"/><Relationship Id="rId22" Type="http://schemas.openxmlformats.org/officeDocument/2006/relationships/image" Target="../media/image18.png"/><Relationship Id="rId27" Type="http://schemas.openxmlformats.org/officeDocument/2006/relationships/image" Target="../media/image1.png"/></Relationships>
</file>

<file path=ppt/slides/_rels/slide5.xml.rels><?xml version="1.0" encoding="UTF-8" standalone="yes"?>
<Relationships xmlns="http://schemas.openxmlformats.org/package/2006/relationships"><Relationship Id="rId13" Type="http://schemas.openxmlformats.org/officeDocument/2006/relationships/image" Target="../media/image1400.png"/><Relationship Id="rId3" Type="http://schemas.openxmlformats.org/officeDocument/2006/relationships/tags" Target="../tags/tag29.xml"/><Relationship Id="rId12" Type="http://schemas.openxmlformats.org/officeDocument/2006/relationships/image" Target="../media/image2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11" Type="http://schemas.openxmlformats.org/officeDocument/2006/relationships/image" Target="../media/image24.png"/><Relationship Id="rId5" Type="http://schemas.openxmlformats.org/officeDocument/2006/relationships/tags" Target="../tags/tag31.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30.xml"/><Relationship Id="rId9" Type="http://schemas.openxmlformats.org/officeDocument/2006/relationships/image" Target="../media/image1580.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8.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680.png"/><Relationship Id="rId17" Type="http://schemas.openxmlformats.org/officeDocument/2006/relationships/image" Target="../media/image32.png"/><Relationship Id="rId2" Type="http://schemas.openxmlformats.org/officeDocument/2006/relationships/tags" Target="../tags/tag33.xml"/><Relationship Id="rId16" Type="http://schemas.openxmlformats.org/officeDocument/2006/relationships/image" Target="../media/image31.png"/><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5" Type="http://schemas.openxmlformats.org/officeDocument/2006/relationships/image" Target="../media/image30.png"/><Relationship Id="rId4" Type="http://schemas.openxmlformats.org/officeDocument/2006/relationships/tags" Target="../tags/tag35.xml"/><Relationship Id="rId9" Type="http://schemas.openxmlformats.org/officeDocument/2006/relationships/image" Target="../media/image1.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1.xml"/><Relationship Id="rId7" Type="http://schemas.openxmlformats.org/officeDocument/2006/relationships/image" Target="../media/image3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1.png"/><Relationship Id="rId5" Type="http://schemas.openxmlformats.org/officeDocument/2006/relationships/slideLayout" Target="../slideLayouts/slideLayout7.xml"/><Relationship Id="rId4" Type="http://schemas.openxmlformats.org/officeDocument/2006/relationships/tags" Target="../tags/tag42.xml"/><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7" Type="http://schemas.openxmlformats.org/officeDocument/2006/relationships/image" Target="../media/image1470.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36.png"/><Relationship Id="rId5" Type="http://schemas.openxmlformats.org/officeDocument/2006/relationships/image" Target="../media/image14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52939" y="1019190"/>
            <a:ext cx="1327785" cy="360045"/>
          </a:xfrm>
          <a:prstGeom prst="rect">
            <a:avLst/>
          </a:prstGeom>
        </p:spPr>
      </p:pic>
      <p:sp>
        <p:nvSpPr>
          <p:cNvPr id="5" name="TextBox 4"/>
          <p:cNvSpPr txBox="1"/>
          <p:nvPr/>
        </p:nvSpPr>
        <p:spPr>
          <a:xfrm>
            <a:off x="407624" y="1696598"/>
            <a:ext cx="843892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Tento vzťah sme si odvodili pre rotáciu okolo osi z, teda vektor        mal smer osi z. Ale dostali sme vzťah medzi vektormi, ktorý nemôže záležať na to, ako sú zvolené osi. Teda je to univerzálne platný vzťah. Hovorí toto:</a:t>
            </a:r>
          </a:p>
          <a:p>
            <a:r>
              <a:rPr lang="sk-SK" dirty="0">
                <a:latin typeface="Arial" panose="020B0604020202020204" pitchFamily="34" charset="0"/>
                <a:cs typeface="Arial" panose="020B0604020202020204" pitchFamily="34" charset="0"/>
              </a:rPr>
              <a:t>Ak       je vektor infinitezimálnej rotácie okolo ľubovoľnej osi (</a:t>
            </a:r>
            <a:r>
              <a:rPr lang="sk-SK" b="1" dirty="0">
                <a:latin typeface="Arial" panose="020B0604020202020204" pitchFamily="34" charset="0"/>
                <a:cs typeface="Arial" panose="020B0604020202020204" pitchFamily="34" charset="0"/>
              </a:rPr>
              <a:t>teda má smer osi rotácie a veľkosť infinitezimálneho rotačného uhla</a:t>
            </a:r>
            <a:r>
              <a:rPr lang="sk-SK" dirty="0">
                <a:latin typeface="Arial" panose="020B0604020202020204" pitchFamily="34" charset="0"/>
                <a:cs typeface="Arial" panose="020B0604020202020204" pitchFamily="34" charset="0"/>
              </a:rPr>
              <a:t>), potom zmena polohového vektora je určená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resp.</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912685" y="1696598"/>
            <a:ext cx="243459" cy="324041"/>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95640" y="2501163"/>
            <a:ext cx="243459" cy="324041"/>
          </a:xfrm>
          <a:prstGeom prst="rect">
            <a:avLst/>
          </a:prstGeom>
        </p:spPr>
      </p:pic>
      <p:pic>
        <p:nvPicPr>
          <p:cNvPr id="8" name="Picture 7"/>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3817343" y="3368995"/>
            <a:ext cx="1327785" cy="360045"/>
          </a:xfrm>
          <a:prstGeom prst="rect">
            <a:avLst/>
          </a:prstGeom>
        </p:spPr>
      </p:pic>
      <p:pic>
        <p:nvPicPr>
          <p:cNvPr id="12" name="Picture 11"/>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2986879" y="3824899"/>
            <a:ext cx="3280410" cy="360045"/>
          </a:xfrm>
          <a:prstGeom prst="rect">
            <a:avLst/>
          </a:prstGeom>
        </p:spPr>
      </p:pic>
    </p:spTree>
    <p:extLst>
      <p:ext uri="{BB962C8B-B14F-4D97-AF65-F5344CB8AC3E}">
        <p14:creationId xmlns:p14="http://schemas.microsoft.com/office/powerpoint/2010/main" val="11087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97859" y="322729"/>
            <a:ext cx="78082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Otáčanie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68941" y="776538"/>
                <a:ext cx="85702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Postupnosť infinitezimálnych otočení vykonávaných v časových intervaloch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vlastne kontinuálne otáčanie (nie nevyhnutne okolo konštantnej osi). Polohový vektor sa pri takom otáčaní mení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8941" y="776538"/>
                <a:ext cx="8570259" cy="923330"/>
              </a:xfrm>
              <a:prstGeom prst="rect">
                <a:avLst/>
              </a:prstGeom>
              <a:blipFill rotWithShape="0">
                <a:blip r:embed="rId8"/>
                <a:stretch>
                  <a:fillRect l="-569" t="-3289" b="-921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46251" y="1743072"/>
            <a:ext cx="2936939" cy="33089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03679" y="2099615"/>
                <a:ext cx="8211671" cy="1241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Vektor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𝛿𝜑</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vektor infinitezimálneho otočenia vykonaného v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 časový interval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závislý na čase a všeobecne môže meniť veľkosť aj smer. Z uvedeného vzťahu je zrejmé, že okamžitá rýchlosť častice, ktorej polohový vektor sa otáča,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3679" y="2099615"/>
                <a:ext cx="8211671" cy="1241943"/>
              </a:xfrm>
              <a:prstGeom prst="rect">
                <a:avLst/>
              </a:prstGeom>
              <a:blipFill rotWithShape="0">
                <a:blip r:embed="rId10"/>
                <a:stretch>
                  <a:fillRect l="-668" b="-6863"/>
                </a:stretch>
              </a:blipFill>
            </p:spPr>
            <p:txBody>
              <a:bodyPr/>
              <a:lstStyle/>
              <a:p>
                <a:r>
                  <a:rPr lang="en-US">
                    <a:noFill/>
                  </a:rPr>
                  <a:t> </a:t>
                </a:r>
              </a:p>
            </p:txBody>
          </p:sp>
        </mc:Fallback>
      </mc:AlternateContent>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575445" y="3341558"/>
            <a:ext cx="5668137" cy="464630"/>
          </a:xfrm>
          <a:prstGeom prst="rect">
            <a:avLst/>
          </a:prstGeom>
        </p:spPr>
      </p:pic>
      <p:sp>
        <p:nvSpPr>
          <p:cNvPr id="11" name="TextBox 10"/>
          <p:cNvSpPr txBox="1"/>
          <p:nvPr/>
        </p:nvSpPr>
        <p:spPr>
          <a:xfrm>
            <a:off x="394447" y="3863503"/>
            <a:ext cx="8211671" cy="370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vektor uhlovej rýchlosti otáčania sme definovali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780846" y="3830756"/>
            <a:ext cx="1417892" cy="3308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94447" y="4198421"/>
                <a:ext cx="857025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teraz chápeme ten vzťah všeobecnejšie ako keď sme sa s ním stretli prvýkrát: v každom časovom okamihu môže byť os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infinitezimálnej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rotácie iná. A zdôraznime, že hoci ten vzťah môžeme prepísať do tvaru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ktorý chápeme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zmysle) ako zlomok, podiel dvoch veľmi malých  vecí, nedá sa 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zrigorózniť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by to bola derivácia akejsi vektorovej funkcie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podľa času. Súvisí to s nezmyselnosťou ľubovoľne sčítavať infinitezimálne otočenia ako vektory.</a:t>
                </a:r>
              </a:p>
            </p:txBody>
          </p:sp>
        </mc:Choice>
        <mc:Fallback xmlns="">
          <p:sp>
            <p:nvSpPr>
              <p:cNvPr id="13" name="TextBox 12"/>
              <p:cNvSpPr txBox="1">
                <a:spLocks noRot="1" noChangeAspect="1" noMove="1" noResize="1" noEditPoints="1" noAdjustHandles="1" noChangeArrowheads="1" noChangeShapeType="1" noTextEdit="1"/>
              </p:cNvSpPr>
              <p:nvPr/>
            </p:nvSpPr>
            <p:spPr>
              <a:xfrm>
                <a:off x="394447" y="4198421"/>
                <a:ext cx="8570258" cy="2585323"/>
              </a:xfrm>
              <a:prstGeom prst="rect">
                <a:avLst/>
              </a:prstGeom>
              <a:blipFill rotWithShape="0">
                <a:blip r:embed="rId13"/>
                <a:stretch>
                  <a:fillRect l="-640" t="-1415" r="-925" b="-2830"/>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871060" y="5055031"/>
            <a:ext cx="1258443" cy="586359"/>
          </a:xfrm>
          <a:prstGeom prst="rect">
            <a:avLst/>
          </a:prstGeom>
        </p:spPr>
      </p:pic>
    </p:spTree>
    <p:extLst>
      <p:ext uri="{BB962C8B-B14F-4D97-AF65-F5344CB8AC3E}">
        <p14:creationId xmlns:p14="http://schemas.microsoft.com/office/powerpoint/2010/main" val="286798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27460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22729" y="537882"/>
                <a:ext cx="8597153"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Zapamätajte si veľmi užitočný vzorec, že pri otáčaní polohového vektora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okamžitá rýchlosť častice (rýchlosť koncového bodu polohového vektora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daná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22729" y="537882"/>
                <a:ext cx="8597153" cy="957121"/>
              </a:xfrm>
              <a:prstGeom prst="rect">
                <a:avLst/>
              </a:prstGeom>
              <a:blipFill rotWithShape="0">
                <a:blip r:embed="rId7"/>
                <a:stretch>
                  <a:fillRect l="-638" t="-3185" b="-5732"/>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21952" y="1645790"/>
            <a:ext cx="980694" cy="164592"/>
          </a:xfrm>
          <a:prstGeom prst="rect">
            <a:avLst/>
          </a:prstGeom>
        </p:spPr>
      </p:pic>
      <p:sp>
        <p:nvSpPr>
          <p:cNvPr id="5" name="Rectangle 4"/>
          <p:cNvSpPr/>
          <p:nvPr/>
        </p:nvSpPr>
        <p:spPr>
          <a:xfrm>
            <a:off x="170329" y="385483"/>
            <a:ext cx="8597153" cy="16795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370728" y="2585494"/>
            <a:ext cx="554915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Ešte raz si pozrite obrázok (už ste ho videli, ibaže z trochu iného uhla pohľadu) a ubezpečte sa podľa pravidla pravej ruky v definícii vektorového súčinu, že správne poradie je 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63882" y="3931789"/>
            <a:ext cx="980694" cy="164592"/>
          </a:xfrm>
          <a:prstGeom prst="rect">
            <a:avLst/>
          </a:prstGeom>
        </p:spPr>
      </p:pic>
      <p:cxnSp>
        <p:nvCxnSpPr>
          <p:cNvPr id="12" name="Straight Connector 11"/>
          <p:cNvCxnSpPr/>
          <p:nvPr/>
        </p:nvCxnSpPr>
        <p:spPr>
          <a:xfrm>
            <a:off x="5328022" y="4316692"/>
            <a:ext cx="942975" cy="7035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28022" y="4303444"/>
            <a:ext cx="942975" cy="7257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363882" y="4540736"/>
            <a:ext cx="948119" cy="164592"/>
          </a:xfrm>
          <a:prstGeom prst="rect">
            <a:avLst/>
          </a:prstGeom>
        </p:spPr>
      </p:pic>
      <p:sp>
        <p:nvSpPr>
          <p:cNvPr id="16" name="Freeform 15"/>
          <p:cNvSpPr/>
          <p:nvPr/>
        </p:nvSpPr>
        <p:spPr>
          <a:xfrm>
            <a:off x="1692613" y="4016661"/>
            <a:ext cx="3385225" cy="1372462"/>
          </a:xfrm>
          <a:custGeom>
            <a:avLst/>
            <a:gdLst>
              <a:gd name="connsiteX0" fmla="*/ 3385225 w 3385225"/>
              <a:gd name="connsiteY0" fmla="*/ 10590 h 1372462"/>
              <a:gd name="connsiteX1" fmla="*/ 2801566 w 3385225"/>
              <a:gd name="connsiteY1" fmla="*/ 862 h 1372462"/>
              <a:gd name="connsiteX2" fmla="*/ 2052536 w 3385225"/>
              <a:gd name="connsiteY2" fmla="*/ 30045 h 1372462"/>
              <a:gd name="connsiteX3" fmla="*/ 1731523 w 3385225"/>
              <a:gd name="connsiteY3" fmla="*/ 117594 h 1372462"/>
              <a:gd name="connsiteX4" fmla="*/ 1459149 w 3385225"/>
              <a:gd name="connsiteY4" fmla="*/ 282965 h 1372462"/>
              <a:gd name="connsiteX5" fmla="*/ 1177047 w 3385225"/>
              <a:gd name="connsiteY5" fmla="*/ 506701 h 1372462"/>
              <a:gd name="connsiteX6" fmla="*/ 661481 w 3385225"/>
              <a:gd name="connsiteY6" fmla="*/ 924990 h 1372462"/>
              <a:gd name="connsiteX7" fmla="*/ 223736 w 3385225"/>
              <a:gd name="connsiteY7" fmla="*/ 1236275 h 1372462"/>
              <a:gd name="connsiteX8" fmla="*/ 0 w 3385225"/>
              <a:gd name="connsiteY8" fmla="*/ 1372462 h 137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225" h="1372462">
                <a:moveTo>
                  <a:pt x="3385225" y="10590"/>
                </a:moveTo>
                <a:cubicBezTo>
                  <a:pt x="3204453" y="4105"/>
                  <a:pt x="3023681" y="-2380"/>
                  <a:pt x="2801566" y="862"/>
                </a:cubicBezTo>
                <a:cubicBezTo>
                  <a:pt x="2579451" y="4104"/>
                  <a:pt x="2230876" y="10590"/>
                  <a:pt x="2052536" y="30045"/>
                </a:cubicBezTo>
                <a:cubicBezTo>
                  <a:pt x="1874196" y="49500"/>
                  <a:pt x="1830421" y="75441"/>
                  <a:pt x="1731523" y="117594"/>
                </a:cubicBezTo>
                <a:cubicBezTo>
                  <a:pt x="1632625" y="159747"/>
                  <a:pt x="1551562" y="218114"/>
                  <a:pt x="1459149" y="282965"/>
                </a:cubicBezTo>
                <a:cubicBezTo>
                  <a:pt x="1366736" y="347816"/>
                  <a:pt x="1177047" y="506701"/>
                  <a:pt x="1177047" y="506701"/>
                </a:cubicBezTo>
                <a:cubicBezTo>
                  <a:pt x="1044102" y="613705"/>
                  <a:pt x="820366" y="803394"/>
                  <a:pt x="661481" y="924990"/>
                </a:cubicBezTo>
                <a:cubicBezTo>
                  <a:pt x="502596" y="1046586"/>
                  <a:pt x="333983" y="1161696"/>
                  <a:pt x="223736" y="1236275"/>
                </a:cubicBezTo>
                <a:cubicBezTo>
                  <a:pt x="113489" y="1310854"/>
                  <a:pt x="56744" y="1341658"/>
                  <a:pt x="0" y="1372462"/>
                </a:cubicBezTo>
              </a:path>
            </a:pathLst>
          </a:custGeom>
          <a:noFill/>
          <a:ln w="28575">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10"/>
          <a:stretch>
            <a:fillRect/>
          </a:stretch>
        </p:blipFill>
        <p:spPr>
          <a:xfrm>
            <a:off x="314212" y="2606330"/>
            <a:ext cx="2756802" cy="4033404"/>
          </a:xfrm>
          <a:prstGeom prst="rect">
            <a:avLst/>
          </a:prstGeom>
        </p:spPr>
      </p:pic>
      <p:sp>
        <p:nvSpPr>
          <p:cNvPr id="18" name="TextBox 17"/>
          <p:cNvSpPr txBox="1"/>
          <p:nvPr/>
        </p:nvSpPr>
        <p:spPr>
          <a:xfrm>
            <a:off x="1029511" y="2353866"/>
            <a:ext cx="49902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solidFill>
                    <a:srgbClr val="FFC000">
                      <a:lumMod val="75000"/>
                    </a:srgbClr>
                  </a:solidFill>
                </a:ln>
                <a:solidFill>
                  <a:srgbClr val="00B050"/>
                </a:solidFill>
                <a:effectLst/>
                <a:uLnTx/>
                <a:uFillTx/>
                <a:latin typeface="Arial" panose="020B0604020202020204" pitchFamily="34" charset="0"/>
                <a:ea typeface="+mn-ea"/>
                <a:cs typeface="Arial" panose="020B0604020202020204" pitchFamily="34" charset="0"/>
              </a:rPr>
              <a:t>Toto je ruka definujúca kladný smer otáčania</a:t>
            </a:r>
            <a:endParaRPr kumimoji="0" lang="en-US" sz="1400" b="0" i="0" u="none" strike="noStrike" kern="1200" cap="none" spc="0" normalizeH="0" baseline="0" noProof="0" dirty="0">
              <a:ln>
                <a:solidFill>
                  <a:srgbClr val="FFC000">
                    <a:lumMod val="75000"/>
                  </a:srgbClr>
                </a:solid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344737" y="5804627"/>
            <a:ext cx="49902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solidFill>
                    <a:srgbClr val="FFC000">
                      <a:lumMod val="75000"/>
                    </a:srgbClr>
                  </a:solidFill>
                </a:ln>
                <a:solidFill>
                  <a:srgbClr val="00B050"/>
                </a:solidFill>
                <a:effectLst/>
                <a:uLnTx/>
                <a:uFillTx/>
                <a:latin typeface="Arial" panose="020B0604020202020204" pitchFamily="34" charset="0"/>
                <a:ea typeface="+mn-ea"/>
                <a:cs typeface="Arial" panose="020B0604020202020204" pitchFamily="34" charset="0"/>
              </a:rPr>
              <a:t>Toto je ruka definujúca vektorový súčin</a:t>
            </a:r>
            <a:endParaRPr kumimoji="0" lang="en-US" sz="1400" b="0" i="0" u="none" strike="noStrike" kern="1200" cap="none" spc="0" normalizeH="0" baseline="0" noProof="0" dirty="0">
              <a:ln>
                <a:solidFill>
                  <a:srgbClr val="FFC000">
                    <a:lumMod val="75000"/>
                  </a:srgbClr>
                </a:solidFill>
              </a:ln>
              <a:solidFill>
                <a:srgbClr val="00B0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974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srcRect r="108" b="14496"/>
          <a:stretch/>
        </p:blipFill>
        <p:spPr>
          <a:xfrm>
            <a:off x="2371277" y="3834995"/>
            <a:ext cx="4567699" cy="2996286"/>
          </a:xfrm>
          <a:prstGeom prst="rect">
            <a:avLst/>
          </a:prstGeom>
          <a:ln>
            <a:solidFill>
              <a:schemeClr val="tx1"/>
            </a:solidFill>
          </a:ln>
        </p:spPr>
      </p:pic>
      <p:sp>
        <p:nvSpPr>
          <p:cNvPr id="5" name="TextBox 4"/>
          <p:cNvSpPr txBox="1"/>
          <p:nvPr/>
        </p:nvSpPr>
        <p:spPr>
          <a:xfrm>
            <a:off x="850034" y="295564"/>
            <a:ext cx="76101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Otočenia a otáčania</a:t>
            </a:r>
          </a:p>
        </p:txBody>
      </p:sp>
      <p:sp>
        <p:nvSpPr>
          <p:cNvPr id="6" name="TextBox 5"/>
          <p:cNvSpPr txBox="1"/>
          <p:nvPr/>
        </p:nvSpPr>
        <p:spPr>
          <a:xfrm>
            <a:off x="73889" y="695674"/>
            <a:ext cx="895003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Diskutujeme o otočeniach a otáčaniach. Otočenie sa týka vzťahu medzi dvoma polohami, medzi ktorými je vzťah otočenia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angular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displacement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napríklad otočenia okolo nejakej osi o nejaký konečný uhol.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Otáčanie (po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rotation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kontinuálny proces v čase, ktorý si môžeme predstaviť ako postupne vykonávané infinitezimálne otočenia, vykonávané nie nevyhnutne okolo fixnej osi. Pre otáčanie sme definovali pojem vektora uhlovej rýchlosti.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si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slajd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transláciách, kde sme podobne rozlišovali medzi posunutím a posúvaním. Posúvanie bola kontinuálna postupnosť infinitezimálnych posunutí, vykonávaných nie nevyhnutne vo fixnom smere. Pre proces posúvania sme definovali pojem vektora (okamžitej) rýchlosti.</a:t>
            </a:r>
          </a:p>
        </p:txBody>
      </p:sp>
    </p:spTree>
    <p:extLst>
      <p:ext uri="{BB962C8B-B14F-4D97-AF65-F5344CB8AC3E}">
        <p14:creationId xmlns:p14="http://schemas.microsoft.com/office/powerpoint/2010/main" val="88056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983356" y="1223052"/>
            <a:ext cx="6368472" cy="4776355"/>
          </a:xfrm>
          <a:prstGeom prst="rect">
            <a:avLst/>
          </a:prstGeom>
          <a:ln>
            <a:solidFill>
              <a:schemeClr val="tx1"/>
            </a:solidFill>
          </a:ln>
        </p:spPr>
      </p:pic>
      <p:sp>
        <p:nvSpPr>
          <p:cNvPr id="4" name="TextBox 3"/>
          <p:cNvSpPr txBox="1"/>
          <p:nvPr/>
        </p:nvSpPr>
        <p:spPr>
          <a:xfrm>
            <a:off x="396846" y="221672"/>
            <a:ext cx="69549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diskusii o posúvaniach sme pritom narazili na možnosť súčasného konania dvoch posúvaní: tu je zopakovaný príslušný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slajd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8630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47482" y="708212"/>
            <a:ext cx="73510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Otočenia a otáčania ľubovoľných vektorov</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22730" y="1416423"/>
            <a:ext cx="852543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Zaoberali sme sa transformáciami polohových vektorov pri otočeniach a otáčaniach fyzikálneho systému ako celku. Otočenia a otáčania sú popísané rotačnými maticami, a tie sú spoločné pre všetky vektory, nielen polohové. Teda ak ide o otočenia a otáčania fyzikálneho systému ako celku, potom ľubovoľné vektory sa transformujú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otočení sústavy danom rotačnou maticou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09273" y="3497203"/>
            <a:ext cx="1592580" cy="575310"/>
          </a:xfrm>
          <a:prstGeom prst="rect">
            <a:avLst/>
          </a:prstGeom>
        </p:spPr>
      </p:pic>
      <p:sp>
        <p:nvSpPr>
          <p:cNvPr id="9" name="TextBox 8"/>
          <p:cNvSpPr txBox="1"/>
          <p:nvPr/>
        </p:nvSpPr>
        <p:spPr>
          <a:xfrm>
            <a:off x="304800" y="4249271"/>
            <a:ext cx="84268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infinitezimálnom otočení o uhol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65452" y="4217331"/>
            <a:ext cx="243459" cy="324041"/>
          </a:xfrm>
          <a:prstGeom prst="rect">
            <a:avLst/>
          </a:prstGeom>
        </p:spPr>
      </p:pic>
      <p:pic>
        <p:nvPicPr>
          <p:cNvPr id="15" name="Picture 1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64814" y="4817968"/>
            <a:ext cx="1531049" cy="324041"/>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68941" y="5271247"/>
                <a:ext cx="67683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otáčaní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68941" y="5271247"/>
                <a:ext cx="6768353" cy="369332"/>
              </a:xfrm>
              <a:prstGeom prst="rect">
                <a:avLst/>
              </a:prstGeom>
              <a:blipFill rotWithShape="0">
                <a:blip r:embed="rId11"/>
                <a:stretch>
                  <a:fillRect l="-721" t="-10000" b="-26667"/>
                </a:stretch>
              </a:blipFill>
            </p:spPr>
            <p:txBody>
              <a:bodyPr/>
              <a:lstStyle/>
              <a:p>
                <a:r>
                  <a:rPr lang="en-US">
                    <a:noFill/>
                  </a:rPr>
                  <a:t> </a:t>
                </a:r>
              </a:p>
            </p:txBody>
          </p:sp>
        </mc:Fallback>
      </mc:AlternateContent>
      <p:pic>
        <p:nvPicPr>
          <p:cNvPr id="18" name="Picture 1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33692" y="5850237"/>
            <a:ext cx="1208723" cy="471488"/>
          </a:xfrm>
          <a:prstGeom prst="rect">
            <a:avLst/>
          </a:prstGeom>
        </p:spPr>
      </p:pic>
    </p:spTree>
    <p:extLst>
      <p:ext uri="{BB962C8B-B14F-4D97-AF65-F5344CB8AC3E}">
        <p14:creationId xmlns:p14="http://schemas.microsoft.com/office/powerpoint/2010/main" val="154297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58618" y="1006763"/>
                <a:ext cx="82850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teraz, že dva procesy otáčania uhlovými rýchlosťami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vykonávané súčasne. Čo tým myslíme? To, že v každom časovom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vykonajú (po sebe) dve otočenia o infinitezimálne uhly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tak ďalej v každom čase, vždy na „striedačku“ dve po sebe idúce infinitezimálne otočenia.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Dva infinitezimálne vektory otočenia možno (s pre nás dostatočnou presnosťou prvého rádu) jednoducho sčítať, takže vykonávané otáčania možno nahradiť jediným otáčaním s uhlovou rýchlosťou</a:t>
                </a:r>
              </a:p>
            </p:txBody>
          </p:sp>
        </mc:Choice>
        <mc:Fallback xmlns="">
          <p:sp>
            <p:nvSpPr>
              <p:cNvPr id="3" name="TextBox 2"/>
              <p:cNvSpPr txBox="1">
                <a:spLocks noRot="1" noChangeAspect="1" noMove="1" noResize="1" noEditPoints="1" noAdjustHandles="1" noChangeArrowheads="1" noChangeShapeType="1" noTextEdit="1"/>
              </p:cNvSpPr>
              <p:nvPr/>
            </p:nvSpPr>
            <p:spPr>
              <a:xfrm>
                <a:off x="258618" y="1006763"/>
                <a:ext cx="8285018" cy="3693319"/>
              </a:xfrm>
              <a:prstGeom prst="rect">
                <a:avLst/>
              </a:prstGeom>
              <a:blipFill rotWithShape="0">
                <a:blip r:embed="rId7"/>
                <a:stretch>
                  <a:fillRect l="-588" t="-825" r="-74" b="-1650"/>
                </a:stretch>
              </a:blipFill>
            </p:spPr>
            <p:txBody>
              <a:bodyPr/>
              <a:lstStyle/>
              <a:p>
                <a:r>
                  <a:rPr lang="sk-SK">
                    <a:noFill/>
                  </a:rPr>
                  <a:t> </a:t>
                </a:r>
              </a:p>
            </p:txBody>
          </p:sp>
        </mc:Fallback>
      </mc:AlternateContent>
      <p:sp>
        <p:nvSpPr>
          <p:cNvPr id="4" name="TextBox 3"/>
          <p:cNvSpPr txBox="1"/>
          <p:nvPr/>
        </p:nvSpPr>
        <p:spPr>
          <a:xfrm>
            <a:off x="822036" y="341745"/>
            <a:ext cx="71581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Dve súčasne konané otáčania</a:t>
            </a:r>
          </a:p>
        </p:txBody>
      </p:sp>
      <p:pic>
        <p:nvPicPr>
          <p:cNvPr id="10" name="Picture 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63638" y="1526132"/>
            <a:ext cx="1553337" cy="229743"/>
          </a:xfrm>
          <a:prstGeom prst="rect">
            <a:avLst/>
          </a:prstGeom>
        </p:spPr>
      </p:pic>
      <p:pic>
        <p:nvPicPr>
          <p:cNvPr id="16" name="Picture 1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333782" y="2481756"/>
            <a:ext cx="3813048" cy="330899"/>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677703" y="4897756"/>
            <a:ext cx="1198436" cy="197168"/>
          </a:xfrm>
          <a:prstGeom prst="rect">
            <a:avLst/>
          </a:prstGeom>
        </p:spPr>
      </p:pic>
      <p:sp>
        <p:nvSpPr>
          <p:cNvPr id="14" name="Rectangle 13"/>
          <p:cNvSpPr/>
          <p:nvPr/>
        </p:nvSpPr>
        <p:spPr>
          <a:xfrm>
            <a:off x="3529921" y="4756113"/>
            <a:ext cx="1487054" cy="572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23273" y="5384800"/>
            <a:ext cx="84605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niektoré úlohy je naopak výhodné urobiť rozklad vektora otáčania do dvoch nejako významných smerov (osí otáčania). Dopredu prezradím, že sa s tým stretneme pri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Foucaultovom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kyvadle.</a:t>
            </a:r>
          </a:p>
        </p:txBody>
      </p:sp>
    </p:spTree>
    <p:extLst>
      <p:ext uri="{BB962C8B-B14F-4D97-AF65-F5344CB8AC3E}">
        <p14:creationId xmlns:p14="http://schemas.microsoft.com/office/powerpoint/2010/main" val="221618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53309" y="489527"/>
            <a:ext cx="56341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Zloženie konečných otočení</a:t>
            </a:r>
          </a:p>
        </p:txBody>
      </p:sp>
      <p:sp>
        <p:nvSpPr>
          <p:cNvPr id="4" name="TextBox 3"/>
          <p:cNvSpPr txBox="1"/>
          <p:nvPr/>
        </p:nvSpPr>
        <p:spPr>
          <a:xfrm>
            <a:off x="314036" y="1385455"/>
            <a:ext cx="837738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Videli sme, že je zmysluplné sčítať vektory uhlových rýchlostí ako vektory. Má to dobre definovaný fyzikálny zmysel výslednej uhlovej rýchlosti.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Otázka je, ako sa „správne skladajú“ konečné otočenia. Konečné otočenia nezvykneme reprezentovať vektormi, iba infinitezimálne. V každom prípade sa konečné otočenia nedajú „skladať ako vektory“.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teda skladajú dve po sebe vykonané otočenia do jedného výsledného otočenia? Jednu odpoveď už poznáme. Obe otočenia reprezentujeme rotačnými maticami. Tie matice vynásobíme a dostaneme rotačnú maticu výsledného otočenia.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Algoritmicky jasné, jednoducho naprogramovateľné pre počítač, ale intuitívne ťažko predstaviteľné. Pre zaujímavosť preto popíšeme jednoduchú a názornú „obrázkovú technológiu“.</a:t>
            </a:r>
          </a:p>
        </p:txBody>
      </p:sp>
    </p:spTree>
    <p:extLst>
      <p:ext uri="{BB962C8B-B14F-4D97-AF65-F5344CB8AC3E}">
        <p14:creationId xmlns:p14="http://schemas.microsoft.com/office/powerpoint/2010/main" val="339707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descr="http://www7a.biglobe.ne.jp/%7Ei-takeda/revolu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02369">
            <a:off x="3083503" y="2419640"/>
            <a:ext cx="283845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3309" y="489527"/>
            <a:ext cx="56341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Zloženie konečných otočení</a:t>
            </a:r>
          </a:p>
        </p:txBody>
      </p:sp>
      <p:sp>
        <p:nvSpPr>
          <p:cNvPr id="3" name="TextBox 2"/>
          <p:cNvSpPr txBox="1"/>
          <p:nvPr/>
        </p:nvSpPr>
        <p:spPr>
          <a:xfrm>
            <a:off x="341745" y="1330036"/>
            <a:ext cx="85805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že sféra rotuje okolo fixnej osi všeobecného smeru. Všimnime si hlavnú kružnicu na tej sfére v rovine kolmej na os otáčania (je to čosi ako „rovník“ voči uvažovanej osi rotácie). Predstavme si, že za nejaký čas sa vykoná otočenie, ktoré privedie bod X na hlavnej kružnici do bodu X</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Oval 4"/>
          <p:cNvSpPr/>
          <p:nvPr/>
        </p:nvSpPr>
        <p:spPr>
          <a:xfrm>
            <a:off x="4147127" y="4378036"/>
            <a:ext cx="73891" cy="73891"/>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4862947" y="3763837"/>
            <a:ext cx="73891" cy="73891"/>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068261" y="4527593"/>
            <a:ext cx="188595" cy="156020"/>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14988" y="3718488"/>
            <a:ext cx="250317" cy="181737"/>
          </a:xfrm>
          <a:prstGeom prst="rect">
            <a:avLst/>
          </a:prstGeom>
        </p:spPr>
      </p:pic>
      <p:sp>
        <p:nvSpPr>
          <p:cNvPr id="10" name="TextBox 9"/>
          <p:cNvSpPr txBox="1"/>
          <p:nvPr/>
        </p:nvSpPr>
        <p:spPr>
          <a:xfrm>
            <a:off x="341745" y="5329382"/>
            <a:ext cx="83681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Hlavná kružnica je „najrovnejšia čiara“ ktorá sa dá nakresliť na sfére. Ľubovoľné dva body na sfére je možné spojiť hlavnou kružnicou. (Tie dva body a stred sféry tvoria rovinu, ktorá pretne sféru v hľadanej hlavnej kružnici.) Dva body spojené úsekom hlavnej kružnice vytvárajú „úsečku na sfére“.</a:t>
            </a:r>
          </a:p>
        </p:txBody>
      </p:sp>
    </p:spTree>
    <p:extLst>
      <p:ext uri="{BB962C8B-B14F-4D97-AF65-F5344CB8AC3E}">
        <p14:creationId xmlns:p14="http://schemas.microsoft.com/office/powerpoint/2010/main" val="340162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 3"/>
          <p:cNvGrpSpPr/>
          <p:nvPr/>
        </p:nvGrpSpPr>
        <p:grpSpPr>
          <a:xfrm>
            <a:off x="2425317" y="1782798"/>
            <a:ext cx="4338189" cy="3250044"/>
            <a:chOff x="1596447" y="573520"/>
            <a:chExt cx="5792644" cy="4810125"/>
          </a:xfrm>
        </p:grpSpPr>
        <p:pic>
          <p:nvPicPr>
            <p:cNvPr id="1026" name="Picture 2" descr="Composed rotations in euclidian three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47" y="573520"/>
              <a:ext cx="5715000" cy="4810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5927" y="5080000"/>
              <a:ext cx="1413164" cy="30364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a:off x="313765" y="385482"/>
            <a:ext cx="8561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troch úsečiek na sfére sa dá zostaviť sférický trojuholník, jeho strany ležia na troch pretínajúcich sa hlavných kružniciach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954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57746" y="643702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419075" y="3176087"/>
            <a:ext cx="4353509" cy="3668062"/>
          </a:xfrm>
          <a:prstGeom prst="rect">
            <a:avLst/>
          </a:prstGeom>
        </p:spPr>
      </p:pic>
      <p:sp>
        <p:nvSpPr>
          <p:cNvPr id="4" name="TextBox 3"/>
          <p:cNvSpPr txBox="1"/>
          <p:nvPr/>
        </p:nvSpPr>
        <p:spPr>
          <a:xfrm>
            <a:off x="259976" y="313765"/>
            <a:ext cx="851647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Majme sférický trojuholník ABC nakreslený modro. Zostrojme k nemu stredovou symetriou podľa bodu A trojuholník AB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Podobne stredovou symetriou podľa bodu B trojuholník 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podľa bodu C trojuholník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Dostali sme tri (červené) trojuholníku zhodné s pôvodným modrým (ibaže sú prevrátené, to ale na zhodnosti nič nemení). Všimnime si teraz, že trojuholník AB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možno previesť rotáciou okolo osi, ktorá je kolmá na hlavnú kružnicu AB otočením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dvojnásobok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AOB (O je stred sféry). Ďalším otočením okolo osi kolmej na hlavnú kružnicu BC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dvojnásobok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BOC ho stotožníme s trojuholníkom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 obrázku je ale zrejmé že trojuholník AB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možno stotožniť s trojuholníkom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jedinou rotáciou okolo osi kolmej na hlavnú kružnicu AC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dvojnásobok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AOC.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365812" y="3343835"/>
            <a:ext cx="4661647" cy="341632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Objavili sme tak,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dajú skladať dve konečné rotácie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Nakreslíme na sfére hlavnú kružnicu kolmú na os prvej rotácie a na nej sférickú úsečku AB tak, aby uhol AOB bol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polovicou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prvej rotácie. Potom kolmo na os druhej rotácie nakreslíme hlavnú kružnicu prechádzajúcu cez bod B a na nej bod C tak, aby uhol BOC bol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polovicou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druhej rotácie. Os výslednej rotácie je potom kolmá na hlavnú kružnicu danú bodmi AC a uhol výslednej rotácie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dvojnásobkom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uhla AOC.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18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490" y="514350"/>
            <a:ext cx="826389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Infinitezimálny vektor rotácie okolo ľubovoľnej osi</a:t>
            </a:r>
          </a:p>
        </p:txBody>
      </p:sp>
      <mc:AlternateContent xmlns:mc="http://schemas.openxmlformats.org/markup-compatibility/2006" xmlns:a14="http://schemas.microsoft.com/office/drawing/2010/main">
        <mc:Choice Requires="a14">
          <p:sp>
            <p:nvSpPr>
              <p:cNvPr id="3" name="TextBox 2"/>
              <p:cNvSpPr txBox="1"/>
              <p:nvPr/>
            </p:nvSpPr>
            <p:spPr>
              <a:xfrm>
                <a:off x="240030" y="1188720"/>
                <a:ext cx="8595360" cy="207229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Prvý problém: čím sa dá jednoznačne špecifikovať os rotácie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Využijeme tu triky známe z používania sférických súradníc. Máme napísať jednotkový vektor ľubovoľného smeru. Najprv skonštruujeme jednotkový vektor v smere osi </a:t>
                </a:r>
                <a14:m>
                  <m:oMath xmlns:m="http://schemas.openxmlformats.org/officeDocument/2006/math">
                    <m:r>
                      <a:rPr lang="sk-SK" b="0" i="1" smtClean="0">
                        <a:latin typeface="Cambria Math" panose="02040503050406030204" pitchFamily="18" charset="0"/>
                        <a:cs typeface="Arial" panose="020B0604020202020204" pitchFamily="34" charset="0"/>
                      </a:rPr>
                      <m:t>𝑧</m:t>
                    </m:r>
                  </m:oMath>
                </a14:m>
                <a:r>
                  <a:rPr lang="sk-SK" dirty="0">
                    <a:latin typeface="Arial" panose="020B0604020202020204" pitchFamily="34" charset="0"/>
                    <a:cs typeface="Arial" panose="020B0604020202020204" pitchFamily="34" charset="0"/>
                  </a:rPr>
                  <a:t> (už ho tam aj máme, volá sa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𝑘</m:t>
                        </m:r>
                      </m:e>
                    </m:acc>
                  </m:oMath>
                </a14:m>
                <a:r>
                  <a:rPr lang="sk-SK" dirty="0">
                    <a:latin typeface="Arial" panose="020B0604020202020204" pitchFamily="34" charset="0"/>
                    <a:cs typeface="Arial" panose="020B0604020202020204" pitchFamily="34" charset="0"/>
                  </a:rPr>
                  <a:t>). Potom ho sklopíme tak, aby jeho nový smer bol daný sférickými uhlami </a:t>
                </a:r>
                <a14:m>
                  <m:oMath xmlns:m="http://schemas.openxmlformats.org/officeDocument/2006/math">
                    <m:r>
                      <a:rPr lang="en-US" b="0" i="1" smtClean="0">
                        <a:latin typeface="Cambria Math" panose="02040503050406030204" pitchFamily="18" charset="0"/>
                        <a:cs typeface="Arial" panose="020B0604020202020204" pitchFamily="34" charset="0"/>
                      </a:rPr>
                      <m:t>𝜗</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𝜑</m:t>
                    </m:r>
                  </m:oMath>
                </a14:m>
                <a:r>
                  <a:rPr lang="sk-SK" dirty="0">
                    <a:latin typeface="Arial" panose="020B0604020202020204" pitchFamily="34" charset="0"/>
                    <a:cs typeface="Arial" panose="020B0604020202020204" pitchFamily="34" charset="0"/>
                  </a:rPr>
                  <a:t> a sklopený ho nazveme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Definíciu sférických uhlov najlepšie vidno na obrázku.</a:t>
                </a:r>
              </a:p>
            </p:txBody>
          </p:sp>
        </mc:Choice>
        <mc:Fallback xmlns="">
          <p:sp>
            <p:nvSpPr>
              <p:cNvPr id="3" name="TextBox 2"/>
              <p:cNvSpPr txBox="1">
                <a:spLocks noRot="1" noChangeAspect="1" noMove="1" noResize="1" noEditPoints="1" noAdjustHandles="1" noChangeArrowheads="1" noChangeShapeType="1" noTextEdit="1"/>
              </p:cNvSpPr>
              <p:nvPr/>
            </p:nvSpPr>
            <p:spPr>
              <a:xfrm>
                <a:off x="240030" y="1188720"/>
                <a:ext cx="8595360" cy="2072299"/>
              </a:xfrm>
              <a:prstGeom prst="rect">
                <a:avLst/>
              </a:prstGeom>
              <a:blipFill rotWithShape="0">
                <a:blip r:embed="rId7"/>
                <a:stretch>
                  <a:fillRect l="-567" t="-1471" r="-851" b="-382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9997" y="3275944"/>
                <a:ext cx="5943394"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Jednotkový vektor</a:t>
                </a:r>
                <a14:m>
                  <m:oMath xmlns:m="http://schemas.openxmlformats.org/officeDocument/2006/math">
                    <m:r>
                      <a:rPr lang="sk-SK" b="0" i="0" smtClean="0">
                        <a:latin typeface="Cambria Math" panose="02040503050406030204" pitchFamily="18" charset="0"/>
                        <a:cs typeface="Arial" panose="020B0604020202020204" pitchFamily="34" charset="0"/>
                      </a:rPr>
                      <m:t> </m:t>
                    </m:r>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určuje os rotácie. Jeho priemet do osi </a:t>
                </a:r>
                <a14:m>
                  <m:oMath xmlns:m="http://schemas.openxmlformats.org/officeDocument/2006/math">
                    <m:r>
                      <a:rPr lang="sk-SK" b="0" i="1" smtClean="0">
                        <a:latin typeface="Cambria Math" panose="02040503050406030204" pitchFamily="18" charset="0"/>
                        <a:cs typeface="Arial" panose="020B0604020202020204" pitchFamily="34" charset="0"/>
                      </a:rPr>
                      <m:t>𝑧</m:t>
                    </m:r>
                  </m:oMath>
                </a14:m>
                <a:r>
                  <a:rPr lang="sk-SK" dirty="0">
                    <a:latin typeface="Arial" panose="020B0604020202020204" pitchFamily="34" charset="0"/>
                    <a:cs typeface="Arial" panose="020B0604020202020204" pitchFamily="34" charset="0"/>
                  </a:rPr>
                  <a:t> je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cs typeface="Arial" panose="020B0604020202020204" pitchFamily="34" charset="0"/>
                      </a:rPr>
                      <m:t>cos</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𝜗</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Jeho priemet do roviny</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𝑥𝑦</m:t>
                    </m:r>
                  </m:oMath>
                </a14:m>
                <a:r>
                  <a:rPr lang="sk-SK" dirty="0">
                    <a:latin typeface="Arial" panose="020B0604020202020204" pitchFamily="34" charset="0"/>
                    <a:cs typeface="Arial" panose="020B0604020202020204" pitchFamily="34" charset="0"/>
                  </a:rPr>
                  <a:t> je </a:t>
                </a:r>
                <a14:m>
                  <m:oMath xmlns:m="http://schemas.openxmlformats.org/officeDocument/2006/math">
                    <m:r>
                      <m:rPr>
                        <m:sty m:val="p"/>
                      </m:rPr>
                      <a:rPr lang="sk-SK" b="0" i="0" smtClean="0">
                        <a:latin typeface="Cambria Math" panose="02040503050406030204" pitchFamily="18" charset="0"/>
                        <a:cs typeface="Arial" panose="020B0604020202020204" pitchFamily="34" charset="0"/>
                      </a:rPr>
                      <m:t>sin</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𝜗</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Priemet toho priemetu do osi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je určený uhlom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takže celkovo dostaneme</a:t>
                </a:r>
              </a:p>
            </p:txBody>
          </p:sp>
        </mc:Choice>
        <mc:Fallback xmlns="">
          <p:sp>
            <p:nvSpPr>
              <p:cNvPr id="12" name="TextBox 11"/>
              <p:cNvSpPr txBox="1">
                <a:spLocks noRot="1" noChangeAspect="1" noMove="1" noResize="1" noEditPoints="1" noAdjustHandles="1" noChangeArrowheads="1" noChangeShapeType="1" noTextEdit="1"/>
              </p:cNvSpPr>
              <p:nvPr/>
            </p:nvSpPr>
            <p:spPr>
              <a:xfrm>
                <a:off x="3039997" y="3275944"/>
                <a:ext cx="5943394" cy="1200329"/>
              </a:xfrm>
              <a:prstGeom prst="rect">
                <a:avLst/>
              </a:prstGeom>
              <a:blipFill rotWithShape="0">
                <a:blip r:embed="rId8"/>
                <a:stretch>
                  <a:fillRect l="-923" t="-2538" r="-615" b="-7107"/>
                </a:stretch>
              </a:blipFill>
            </p:spPr>
            <p:txBody>
              <a:bodyPr/>
              <a:lstStyle/>
              <a:p>
                <a:r>
                  <a:rPr lang="sk-SK">
                    <a:noFill/>
                  </a:rPr>
                  <a:t> </a:t>
                </a:r>
              </a:p>
            </p:txBody>
          </p:sp>
        </mc:Fallback>
      </mc:AlternateContent>
      <p:pic>
        <p:nvPicPr>
          <p:cNvPr id="19" name="Picture 1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841796" y="4558309"/>
            <a:ext cx="4343400" cy="25527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200400" y="4936261"/>
                <a:ext cx="5748701" cy="96494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Infinitezimálny vektor rotácie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𝛿𝜓</m:t>
                        </m:r>
                      </m:e>
                    </m:acc>
                  </m:oMath>
                </a14:m>
                <a:r>
                  <a:rPr lang="sk-SK" dirty="0">
                    <a:latin typeface="Arial" panose="020B0604020202020204" pitchFamily="34" charset="0"/>
                    <a:cs typeface="Arial" panose="020B0604020202020204" pitchFamily="34" charset="0"/>
                  </a:rPr>
                  <a:t> má mať smer osi rotácie, teda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 veľkosť rovnú </a:t>
                </a:r>
                <a:r>
                  <a:rPr lang="sk-SK" dirty="0" err="1">
                    <a:latin typeface="Arial" panose="020B0604020202020204" pitchFamily="34" charset="0"/>
                    <a:cs typeface="Arial" panose="020B0604020202020204" pitchFamily="34" charset="0"/>
                  </a:rPr>
                  <a:t>infinitezimálnemu</a:t>
                </a:r>
                <a:r>
                  <a:rPr lang="sk-SK" dirty="0">
                    <a:latin typeface="Arial" panose="020B0604020202020204" pitchFamily="34" charset="0"/>
                    <a:cs typeface="Arial" panose="020B0604020202020204" pitchFamily="34" charset="0"/>
                  </a:rPr>
                  <a:t> uhlu rotácie </a:t>
                </a:r>
                <a14:m>
                  <m:oMath xmlns:m="http://schemas.openxmlformats.org/officeDocument/2006/math">
                    <m:r>
                      <a:rPr lang="en-US" b="0" i="1" smtClean="0">
                        <a:latin typeface="Cambria Math" panose="02040503050406030204" pitchFamily="18" charset="0"/>
                        <a:cs typeface="Arial" panose="020B0604020202020204" pitchFamily="34" charset="0"/>
                      </a:rPr>
                      <m:t>𝛿𝜓</m:t>
                    </m:r>
                  </m:oMath>
                </a14:m>
                <a:r>
                  <a:rPr lang="sk-SK" dirty="0">
                    <a:latin typeface="Arial" panose="020B0604020202020204" pitchFamily="34" charset="0"/>
                    <a:cs typeface="Arial" panose="020B0604020202020204" pitchFamily="34" charset="0"/>
                  </a:rPr>
                  <a:t>. Bude teda</a:t>
                </a:r>
              </a:p>
            </p:txBody>
          </p:sp>
        </mc:Choice>
        <mc:Fallback xmlns="">
          <p:sp>
            <p:nvSpPr>
              <p:cNvPr id="20" name="TextBox 19"/>
              <p:cNvSpPr txBox="1">
                <a:spLocks noRot="1" noChangeAspect="1" noMove="1" noResize="1" noEditPoints="1" noAdjustHandles="1" noChangeArrowheads="1" noChangeShapeType="1" noTextEdit="1"/>
              </p:cNvSpPr>
              <p:nvPr/>
            </p:nvSpPr>
            <p:spPr>
              <a:xfrm>
                <a:off x="3200400" y="4936261"/>
                <a:ext cx="5748701" cy="964944"/>
              </a:xfrm>
              <a:prstGeom prst="rect">
                <a:avLst/>
              </a:prstGeom>
              <a:blipFill rotWithShape="0">
                <a:blip r:embed="rId10"/>
                <a:stretch>
                  <a:fillRect l="-848" r="-424" b="-9494"/>
                </a:stretch>
              </a:blipFill>
            </p:spPr>
            <p:txBody>
              <a:bodyPr/>
              <a:lstStyle/>
              <a:p>
                <a:r>
                  <a:rPr lang="sk-SK">
                    <a:noFill/>
                  </a:rPr>
                  <a:t> </a:t>
                </a:r>
              </a:p>
            </p:txBody>
          </p:sp>
        </mc:Fallback>
      </mc:AlternateContent>
      <p:pic>
        <p:nvPicPr>
          <p:cNvPr id="25" name="Picture 2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687366" y="6148576"/>
            <a:ext cx="5497830" cy="367665"/>
          </a:xfrm>
          <a:prstGeom prst="rect">
            <a:avLst/>
          </a:prstGeom>
        </p:spPr>
      </p:pic>
      <p:pic>
        <p:nvPicPr>
          <p:cNvPr id="21" name="Picture 20"/>
          <p:cNvPicPr>
            <a:picLocks noChangeAspect="1"/>
          </p:cNvPicPr>
          <p:nvPr/>
        </p:nvPicPr>
        <p:blipFill>
          <a:blip r:embed="rId12"/>
          <a:stretch>
            <a:fillRect/>
          </a:stretch>
        </p:blipFill>
        <p:spPr>
          <a:xfrm>
            <a:off x="435656" y="3482924"/>
            <a:ext cx="2517866" cy="2578832"/>
          </a:xfrm>
          <a:prstGeom prst="rect">
            <a:avLst/>
          </a:prstGeom>
        </p:spPr>
      </p:pic>
      <p:sp>
        <p:nvSpPr>
          <p:cNvPr id="24" name="Rectangle 23"/>
          <p:cNvSpPr/>
          <p:nvPr/>
        </p:nvSpPr>
        <p:spPr>
          <a:xfrm>
            <a:off x="2514600" y="6061756"/>
            <a:ext cx="5920740" cy="681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Slide Number Placeholder 25"/>
          <p:cNvSpPr>
            <a:spLocks noGrp="1"/>
          </p:cNvSpPr>
          <p:nvPr>
            <p:ph type="sldNum" sz="quarter" idx="12"/>
          </p:nvPr>
        </p:nvSpPr>
        <p:spPr>
          <a:xfrm>
            <a:off x="6847297" y="6333678"/>
            <a:ext cx="2057400" cy="365125"/>
          </a:xfrm>
        </p:spPr>
        <p:txBody>
          <a:bodyPr/>
          <a:lstStyle/>
          <a:p>
            <a:fld id="{1BCE0CA2-1A48-4B23-8A77-1A9F640E54E6}" type="slidenum">
              <a:rPr lang="sk-SK" smtClean="0"/>
              <a:t>2</a:t>
            </a:fld>
            <a:endParaRPr lang="sk-SK" dirty="0"/>
          </a:p>
        </p:txBody>
      </p:sp>
    </p:spTree>
    <p:extLst>
      <p:ext uri="{BB962C8B-B14F-4D97-AF65-F5344CB8AC3E}">
        <p14:creationId xmlns:p14="http://schemas.microsoft.com/office/powerpoint/2010/main" val="152071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zadané sú dve infinitezimálne otočenia dané dvoma vektormi. Ak sa vyjadrí vektor výsledného infinitezimálneho otočenia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okamžitú rýchlosť častice pri rotácii danej uhlovou rýchlosťou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sústava vykonáva dve súčasné otáčania dané dvoma vektormi uhlovej rýchlosti. Výsledný pohyb sa dá predstaviť ako jediné otáčanie. Ako je určený vektor výslednej uhlovej rýchlosti pomocou dvoch pôvodne zadaných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sústava vykonala dve po sebe nasledujúce konečné otočenia.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Výslôedok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je ekvivalentný jedinému otočeniu. Prediskutujte akou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matemetickou</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technikou by ste vykonali „zloženie dvoch konečných otočení“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284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73" y="2540000"/>
            <a:ext cx="68072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Newton a systém mnohých častíc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zachovanie hybnosti a momentu hybnosti</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22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78691" y="434109"/>
                <a:ext cx="8257309" cy="29581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Uvažujem systém viacerých častíc (hmotných bodov) indexovaných písmenom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Uvažujme, že na častice pôsobia „vonkajšie sily“, označíme ich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Okrem vonkajších síl budeme uvažovať aj „vnútorné sily“, označíme ich ako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𝑖𝑗</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bude označovať silu, ktorou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častica pôsobí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časticu. Podľa zákona akcie a reakcie budeme predpokladať, 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každú časticu musí platiť Newtonova pohybová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8691" y="434109"/>
                <a:ext cx="8257309" cy="2958182"/>
              </a:xfrm>
              <a:prstGeom prst="rect">
                <a:avLst/>
              </a:prstGeom>
              <a:blipFill rotWithShape="0">
                <a:blip r:embed="rId8"/>
                <a:stretch>
                  <a:fillRect l="-590" t="-1031" r="-1107"/>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805383" y="2141134"/>
            <a:ext cx="1066419" cy="286322"/>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366201" y="2894871"/>
            <a:ext cx="4077081" cy="65322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08000" y="3833091"/>
                <a:ext cx="82018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istotu sme napísali, že sily môžu závisieť nielen od polôh ale aj od rýchlostí častíc (spomeňme si na silu pôsobiacu na nabitú časticu v magnetickom poli!).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 zápisu je zrejmé, že ide o systém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navzájom viazaných diferenciálnych rovníc. Na čo sú dobré: na predpovedanie budúcnosti. Zo známeho stavu systému častíc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sú počiatočné podmienky sústavy pohybových rovníc, chceme určiť stav v ľubovoľnom okamihu v budúcnosti, teda</a:t>
                </a:r>
              </a:p>
            </p:txBody>
          </p:sp>
        </mc:Choice>
        <mc:Fallback xmlns="">
          <p:sp>
            <p:nvSpPr>
              <p:cNvPr id="8" name="TextBox 7"/>
              <p:cNvSpPr txBox="1">
                <a:spLocks noRot="1" noChangeAspect="1" noMove="1" noResize="1" noEditPoints="1" noAdjustHandles="1" noChangeArrowheads="1" noChangeShapeType="1" noTextEdit="1"/>
              </p:cNvSpPr>
              <p:nvPr/>
            </p:nvSpPr>
            <p:spPr>
              <a:xfrm>
                <a:off x="508000" y="3833091"/>
                <a:ext cx="8201891" cy="2308324"/>
              </a:xfrm>
              <a:prstGeom prst="rect">
                <a:avLst/>
              </a:prstGeom>
              <a:blipFill rotWithShape="0">
                <a:blip r:embed="rId11"/>
                <a:stretch>
                  <a:fillRect l="-594" t="-1587" r="-1114" b="-3439"/>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03651" y="5190351"/>
            <a:ext cx="2410587" cy="229743"/>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56051" y="6349515"/>
            <a:ext cx="2206562" cy="22974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32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5" y="367019"/>
            <a:ext cx="897367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poznali fyzikálne zákony interakcie, ktoré určujú tvar funkcií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mohli by sme, aspoň v princípe, pohybové rovnice vyriešiť a predpovedať budúcnosť.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Stáva sa, že poznáme sily, ktoré „zvonka“ pôsobia na uvažovaný systém častíc, teda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nepoznáme „vnútorné sily“ medzi časticami v systéme,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832366" y="824023"/>
            <a:ext cx="2962656" cy="286322"/>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948907" y="1978184"/>
            <a:ext cx="834962" cy="276035"/>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845811" y="2755078"/>
            <a:ext cx="1527620" cy="286322"/>
          </a:xfrm>
          <a:prstGeom prst="rect">
            <a:avLst/>
          </a:prstGeom>
        </p:spPr>
      </p:pic>
      <p:sp>
        <p:nvSpPr>
          <p:cNvPr id="9" name="TextBox 8"/>
          <p:cNvSpPr txBox="1"/>
          <p:nvPr/>
        </p:nvSpPr>
        <p:spPr>
          <a:xfrm>
            <a:off x="116059" y="3132347"/>
            <a:ext cx="865094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Majme napríklad „tuhé teleso“. Tak sa volá teleso, ktoré nemení za žiadnych okolností svoj tvar a „hýbe sa len ako celok“. Dá sa naň ale dívať, že je to systém zložený z veľa malých teliesok, ktoré navzájom „držia pokope“ tak, že na seba pôsobia silami, ktoré nedovolia, aby sa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medzitelieskové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vzdialenosti menili. Tie sily „vznikajú automaticky“, nevieme dopredu povedať, aká sila bude pôsobiť medzi telieskami v nejakom okamihu.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75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51012" y="89647"/>
            <a:ext cx="84537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sme nešpekulovali nad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medziatómovými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silami, pri ktorých naša predstavivosť zlyháva, uvažujme makroskopický model niečoho podobného.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Videli ste už zriadenca na parkovisku pred hypermarketom tlačiť spriahnuté nákupné vozíky? Tu je obrázok.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8" y="1289976"/>
            <a:ext cx="3623731" cy="2038349"/>
          </a:xfrm>
          <a:prstGeom prst="rect">
            <a:avLst/>
          </a:prstGeom>
        </p:spPr>
      </p:pic>
      <p:sp>
        <p:nvSpPr>
          <p:cNvPr id="5" name="TextBox 4"/>
          <p:cNvSpPr txBox="1"/>
          <p:nvPr/>
        </p:nvSpPr>
        <p:spPr>
          <a:xfrm>
            <a:off x="4125755" y="1154989"/>
            <a:ext cx="43467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Spriahnuté vozíky nie sú celkom tuhé teleso, ale takmer držia počas presunu rovný tvar. Zriadenec tlačí na posledný vozík, to je vonkajšia sila voči systému vozíkov. Tlačí dosť veľkou silou, lebo pri rozbiehaní premáha zotrvačnú hmotnosť všetkých vozíkov. Ako to, že aj ostatné vozíky sa dajú do pohybu? Vzájomnými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51012" y="3328325"/>
            <a:ext cx="8202706" cy="33701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silami, teda vnútornými silami z hľadiska sústavy vozíkov. Posledný vozík tlačí na predposledný, ten zasa na druhý od konca, ten na tretí od konca. Každý ďalší vozík tlačí na vozíky pred ním menšou silou, než naň tlačí vozík, ktorý je za ním. Lebo už nebojuje so svojou vlastnou zotrvačnou hmotnosťou (s ktorou navyše musí bojovať vozík za ním), len s hmotnosťou vozíkov pred ním.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v okamihu rozbiehania zmeriame zrýchlenie vozíkového vlaku, vieme podľa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spočítať všetky sily, teda nielen silu, ktorou tlačí človek na posledný vozík, ale všetky medzivozíkové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Človek je bytosť obdarená vôľou, vyvinie takú veľkú silu, aby sa vozíky zrýchľovali ako potrebuje.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ako vie hlúpy vozík, ako veľkou silou má tlačiť na vozík pred ním, že to akurát všetko správne vychádza?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036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4" name="Straight Connector 3"/>
          <p:cNvCxnSpPr/>
          <p:nvPr/>
        </p:nvCxnSpPr>
        <p:spPr>
          <a:xfrm>
            <a:off x="2163857" y="1710592"/>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630021" y="162990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2701744" y="1495437"/>
            <a:ext cx="770963" cy="394447"/>
          </a:xfrm>
          <a:prstGeom prst="rect">
            <a:avLst/>
          </a:prstGeom>
        </p:spPr>
      </p:pic>
      <p:sp>
        <p:nvSpPr>
          <p:cNvPr id="10" name="Oval 9"/>
          <p:cNvSpPr/>
          <p:nvPr/>
        </p:nvSpPr>
        <p:spPr>
          <a:xfrm>
            <a:off x="3365124" y="162990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3436847" y="1495432"/>
            <a:ext cx="770963" cy="394447"/>
          </a:xfrm>
          <a:prstGeom prst="rect">
            <a:avLst/>
          </a:prstGeom>
        </p:spPr>
      </p:pic>
      <p:sp>
        <p:nvSpPr>
          <p:cNvPr id="15" name="Oval 14"/>
          <p:cNvSpPr/>
          <p:nvPr/>
        </p:nvSpPr>
        <p:spPr>
          <a:xfrm>
            <a:off x="4100228" y="162093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4171951" y="1486467"/>
            <a:ext cx="770963" cy="394447"/>
          </a:xfrm>
          <a:prstGeom prst="rect">
            <a:avLst/>
          </a:prstGeom>
        </p:spPr>
      </p:pic>
      <p:sp>
        <p:nvSpPr>
          <p:cNvPr id="17" name="Oval 16"/>
          <p:cNvSpPr/>
          <p:nvPr/>
        </p:nvSpPr>
        <p:spPr>
          <a:xfrm>
            <a:off x="4835331" y="162093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4907054" y="1486462"/>
            <a:ext cx="770963" cy="394447"/>
          </a:xfrm>
          <a:prstGeom prst="rect">
            <a:avLst/>
          </a:prstGeom>
        </p:spPr>
      </p:pic>
      <p:sp>
        <p:nvSpPr>
          <p:cNvPr id="19" name="Oval 18"/>
          <p:cNvSpPr/>
          <p:nvPr/>
        </p:nvSpPr>
        <p:spPr>
          <a:xfrm>
            <a:off x="5561482" y="161196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5633205" y="1477497"/>
            <a:ext cx="770963" cy="394447"/>
          </a:xfrm>
          <a:prstGeom prst="rect">
            <a:avLst/>
          </a:prstGeom>
        </p:spPr>
      </p:pic>
      <p:sp>
        <p:nvSpPr>
          <p:cNvPr id="21" name="Oval 20"/>
          <p:cNvSpPr/>
          <p:nvPr/>
        </p:nvSpPr>
        <p:spPr>
          <a:xfrm>
            <a:off x="6296585" y="161196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79912" y="267532"/>
            <a:ext cx="80861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vzniká „akurát potrebná sila“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thumbs.dreamstime.com/z/dwarf-pushing-stone-ball-wroclaw-poland-559452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838" t="22394" r="39630" b="13518"/>
          <a:stretch/>
        </p:blipFill>
        <p:spPr bwMode="auto">
          <a:xfrm>
            <a:off x="1944523" y="1364549"/>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rot="-180000">
            <a:off x="2701744" y="1699368"/>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180910" y="1956514"/>
            <a:ext cx="61722" cy="154305"/>
          </a:xfrm>
          <a:prstGeom prst="rect">
            <a:avLst/>
          </a:prstGeom>
        </p:spPr>
      </p:pic>
      <p:pic>
        <p:nvPicPr>
          <p:cNvPr id="40" name="Picture 3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822401" y="1960058"/>
            <a:ext cx="296609" cy="171450"/>
          </a:xfrm>
          <a:prstGeom prst="rect">
            <a:avLst/>
          </a:prstGeom>
        </p:spPr>
      </p:pic>
      <p:pic>
        <p:nvPicPr>
          <p:cNvPr id="41" name="Picture 4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439638" y="1300846"/>
            <a:ext cx="366903" cy="200597"/>
          </a:xfrm>
          <a:prstGeom prst="rect">
            <a:avLst/>
          </a:prstGeom>
        </p:spPr>
      </p:pic>
      <p:grpSp>
        <p:nvGrpSpPr>
          <p:cNvPr id="51" name="Group 50"/>
          <p:cNvGrpSpPr/>
          <p:nvPr/>
        </p:nvGrpSpPr>
        <p:grpSpPr>
          <a:xfrm>
            <a:off x="587193" y="4328070"/>
            <a:ext cx="2042828" cy="1733520"/>
            <a:chOff x="2057400" y="3360507"/>
            <a:chExt cx="2042828" cy="1733520"/>
          </a:xfrm>
        </p:grpSpPr>
        <p:pic>
          <p:nvPicPr>
            <p:cNvPr id="1028" name="Picture 4" descr="http://www.carid.com/images/arb/suspension-systems/old-man-emu-suspension-coil-springs.jpg"/>
            <p:cNvPicPr>
              <a:picLocks noChangeAspect="1" noChangeArrowheads="1"/>
            </p:cNvPicPr>
            <p:nvPr/>
          </p:nvPicPr>
          <p:blipFill rotWithShape="1">
            <a:blip r:embed="rId13">
              <a:extLst>
                <a:ext uri="{28A0092B-C50C-407E-A947-70E740481C1C}">
                  <a14:useLocalDpi xmlns:a14="http://schemas.microsoft.com/office/drawing/2010/main" val="0"/>
                </a:ext>
              </a:extLst>
            </a:blip>
            <a:srcRect l="39419" t="1604" r="37169" b="1670"/>
            <a:stretch/>
          </p:blipFill>
          <p:spPr bwMode="auto">
            <a:xfrm rot="16200000">
              <a:off x="2709332" y="2793016"/>
              <a:ext cx="738963" cy="20428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carid.com/images/arb/suspension-systems/old-man-emu-suspension-coil-springs.jpg"/>
            <p:cNvPicPr>
              <a:picLocks noChangeAspect="1" noChangeArrowheads="1"/>
            </p:cNvPicPr>
            <p:nvPr/>
          </p:nvPicPr>
          <p:blipFill rotWithShape="1">
            <a:blip r:embed="rId13">
              <a:extLst>
                <a:ext uri="{28A0092B-C50C-407E-A947-70E740481C1C}">
                  <a14:useLocalDpi xmlns:a14="http://schemas.microsoft.com/office/drawing/2010/main" val="0"/>
                </a:ext>
              </a:extLst>
            </a:blip>
            <a:srcRect l="39419" t="1604" r="37169" b="1670"/>
            <a:stretch/>
          </p:blipFill>
          <p:spPr bwMode="auto">
            <a:xfrm rot="16200000">
              <a:off x="2422464" y="3806323"/>
              <a:ext cx="738963" cy="146909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p:cNvCxnSpPr/>
            <p:nvPr/>
          </p:nvCxnSpPr>
          <p:spPr>
            <a:xfrm>
              <a:off x="3483957" y="3365706"/>
              <a:ext cx="0" cy="172832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87242" y="3360507"/>
              <a:ext cx="0" cy="17335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584047" y="4927720"/>
              <a:ext cx="300038" cy="166307"/>
            </a:xfrm>
            <a:prstGeom prst="rect">
              <a:avLst/>
            </a:prstGeom>
          </p:spPr>
        </p:pic>
      </p:grpSp>
      <p:pic>
        <p:nvPicPr>
          <p:cNvPr id="52" name="Picture 5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46607" y="4675874"/>
            <a:ext cx="689229" cy="276035"/>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21202" y="5402312"/>
            <a:ext cx="1102424" cy="276035"/>
          </a:xfrm>
          <a:prstGeom prst="rect">
            <a:avLst/>
          </a:prstGeom>
        </p:spPr>
      </p:pic>
      <mc:AlternateContent xmlns:mc="http://schemas.openxmlformats.org/markup-compatibility/2006" xmlns:a14="http://schemas.microsoft.com/office/drawing/2010/main">
        <mc:Choice Requires="a14">
          <p:sp>
            <p:nvSpPr>
              <p:cNvPr id="54" name="TextBox 53"/>
              <p:cNvSpPr txBox="1"/>
              <p:nvPr/>
            </p:nvSpPr>
            <p:spPr>
              <a:xfrm>
                <a:off x="3896950" y="3950314"/>
                <a:ext cx="512199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pružina.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stave nepôsobí pružina na okolie žiadnou silou.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dĺžka pružiny zmenší o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pôsobí silou úmernou skráteniu. Konštanta úmernosti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tuhosť pružiny. Podrobnejšie napísané, takto veľkou silou pôsobí pružina na objekt, ktorý sa jej dotýka sprava aj na objekt zľava. Na pravý objekt pôsobí silou smerujúcou doprava, na ľavý objekt silou smerujúcou doľava.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896950" y="3950314"/>
                <a:ext cx="5121999" cy="2585323"/>
              </a:xfrm>
              <a:prstGeom prst="rect">
                <a:avLst/>
              </a:prstGeom>
              <a:blipFill rotWithShape="0">
                <a:blip r:embed="rId19"/>
                <a:stretch>
                  <a:fillRect l="-952" t="-1179" r="-476" b="-2830"/>
                </a:stretch>
              </a:blipFill>
            </p:spPr>
            <p:txBody>
              <a:bodyPr/>
              <a:lstStyle/>
              <a:p>
                <a:r>
                  <a:rPr lang="en-US">
                    <a:noFill/>
                  </a:rPr>
                  <a:t> </a:t>
                </a:r>
              </a:p>
            </p:txBody>
          </p:sp>
        </mc:Fallback>
      </mc:AlternateContent>
      <p:cxnSp>
        <p:nvCxnSpPr>
          <p:cNvPr id="58" name="Straight Arrow Connector 57"/>
          <p:cNvCxnSpPr/>
          <p:nvPr/>
        </p:nvCxnSpPr>
        <p:spPr>
          <a:xfrm rot="-180000">
            <a:off x="2013875" y="5499467"/>
            <a:ext cx="502012" cy="1792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 flipH="1">
            <a:off x="177774" y="5487955"/>
            <a:ext cx="502012" cy="1792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177648" y="2530549"/>
                <a:ext cx="84559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Namiesto nákupných vozíkov vyšetrujme ešte jednoduchší model. Jednorozmerný svet. Guličky na drôte, medzi nimi pružinky. Guličky sú číslované. Skrátenie pružinky medzi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-tou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-tou guličkou označme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Trpaslík tlačí na prvú guličku vľavo a posúva systém guličiek po drôte.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77648" y="2530549"/>
                <a:ext cx="8455989" cy="1200329"/>
              </a:xfrm>
              <a:prstGeom prst="rect">
                <a:avLst/>
              </a:prstGeom>
              <a:blipFill rotWithShape="0">
                <a:blip r:embed="rId20"/>
                <a:stretch>
                  <a:fillRect l="-577" t="-2538" r="-865" b="-7107"/>
                </a:stretch>
              </a:blipFill>
            </p:spPr>
            <p:txBody>
              <a:bodyPr/>
              <a:lstStyle/>
              <a:p>
                <a:r>
                  <a:rPr lang="en-US">
                    <a:noFill/>
                  </a:rPr>
                  <a:t> </a:t>
                </a:r>
              </a:p>
            </p:txBody>
          </p:sp>
        </mc:Fallback>
      </mc:AlternateContent>
    </p:spTree>
    <p:extLst>
      <p:ext uri="{BB962C8B-B14F-4D97-AF65-F5344CB8AC3E}">
        <p14:creationId xmlns:p14="http://schemas.microsoft.com/office/powerpoint/2010/main" val="409803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Connector 2"/>
          <p:cNvCxnSpPr/>
          <p:nvPr/>
        </p:nvCxnSpPr>
        <p:spPr>
          <a:xfrm>
            <a:off x="2163857" y="1019471"/>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630021" y="93878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2701744" y="804316"/>
            <a:ext cx="770963" cy="394447"/>
          </a:xfrm>
          <a:prstGeom prst="rect">
            <a:avLst/>
          </a:prstGeom>
        </p:spPr>
      </p:pic>
      <p:sp>
        <p:nvSpPr>
          <p:cNvPr id="6" name="Oval 5"/>
          <p:cNvSpPr/>
          <p:nvPr/>
        </p:nvSpPr>
        <p:spPr>
          <a:xfrm>
            <a:off x="3365124" y="93878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3436847" y="804311"/>
            <a:ext cx="770963" cy="394447"/>
          </a:xfrm>
          <a:prstGeom prst="rect">
            <a:avLst/>
          </a:prstGeom>
        </p:spPr>
      </p:pic>
      <p:sp>
        <p:nvSpPr>
          <p:cNvPr id="8" name="Oval 7"/>
          <p:cNvSpPr/>
          <p:nvPr/>
        </p:nvSpPr>
        <p:spPr>
          <a:xfrm>
            <a:off x="4100228" y="92981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171951" y="795346"/>
            <a:ext cx="770963" cy="394447"/>
          </a:xfrm>
          <a:prstGeom prst="rect">
            <a:avLst/>
          </a:prstGeom>
        </p:spPr>
      </p:pic>
      <p:sp>
        <p:nvSpPr>
          <p:cNvPr id="10" name="Oval 9"/>
          <p:cNvSpPr/>
          <p:nvPr/>
        </p:nvSpPr>
        <p:spPr>
          <a:xfrm>
            <a:off x="4835331" y="92981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907054" y="795341"/>
            <a:ext cx="770963" cy="394447"/>
          </a:xfrm>
          <a:prstGeom prst="rect">
            <a:avLst/>
          </a:prstGeom>
        </p:spPr>
      </p:pic>
      <p:sp>
        <p:nvSpPr>
          <p:cNvPr id="12" name="Oval 11"/>
          <p:cNvSpPr/>
          <p:nvPr/>
        </p:nvSpPr>
        <p:spPr>
          <a:xfrm>
            <a:off x="5561482" y="92084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5633205" y="786376"/>
            <a:ext cx="770963" cy="394447"/>
          </a:xfrm>
          <a:prstGeom prst="rect">
            <a:avLst/>
          </a:prstGeom>
        </p:spPr>
      </p:pic>
      <p:sp>
        <p:nvSpPr>
          <p:cNvPr id="14" name="Oval 13"/>
          <p:cNvSpPr/>
          <p:nvPr/>
        </p:nvSpPr>
        <p:spPr>
          <a:xfrm>
            <a:off x="6296585" y="92084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 descr="http://thumbs.dreamstime.com/z/dwarf-pushing-stone-ball-wroclaw-poland-55945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38" t="22394" r="39630" b="13518"/>
          <a:stretch/>
        </p:blipFill>
        <p:spPr bwMode="auto">
          <a:xfrm>
            <a:off x="1944523" y="673428"/>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rot="-180000">
            <a:off x="2701744" y="1008247"/>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80910" y="1265393"/>
            <a:ext cx="61722" cy="154305"/>
          </a:xfrm>
          <a:prstGeom prst="rect">
            <a:avLst/>
          </a:prstGeom>
        </p:spPr>
      </p:pic>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22401" y="1268937"/>
            <a:ext cx="296609" cy="171450"/>
          </a:xfrm>
          <a:prstGeom prst="rect">
            <a:avLst/>
          </a:prstGeom>
        </p:spPr>
      </p:pic>
      <p:pic>
        <p:nvPicPr>
          <p:cNvPr id="19" name="Picture 1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439638" y="609725"/>
            <a:ext cx="366903" cy="200597"/>
          </a:xfrm>
          <a:prstGeom prst="rect">
            <a:avLst/>
          </a:prstGeom>
        </p:spPr>
      </p:pic>
      <p:pic>
        <p:nvPicPr>
          <p:cNvPr id="20" name="Picture 1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559" y="659119"/>
            <a:ext cx="168021" cy="219456"/>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39210" y="1712489"/>
                <a:ext cx="8877199" cy="51119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Trpaslík pôsobí na guličku č.1 silou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na guličku č.1 pôsobí aj pružinka sprava. Ak sa nejako vyvinul stav, že táto pružinka je skrátená o dĺžku </a:t>
                </a:r>
                <a14:m>
                  <m:oMath xmlns:m="http://schemas.openxmlformats.org/officeDocument/2006/math">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Δ</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priemet celkovej sily pôosobiacej na guličku č.1 bude mať hodnotu</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𝐾</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Δ</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Celková sila, ktorá pôsobí na </a:t>
                </a:r>
                <a14:m>
                  <m:oMath xmlns:m="http://schemas.openxmlformats.org/officeDocument/2006/math">
                    <m:r>
                      <a:rPr kumimoji="0" lang="sk-SK"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guličku bude mať priemet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𝐾</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Δ</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Δ</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počiatočný styav, guličky v kľude, pružinky neskrátené. Trpaslík začína tlačiť silou. Gulička 1 sa pod vplyvom tej sily dá do pohybu doprava. Tým sa ale začne skracovť pružinka medzi guličkami 1 a 2. To má dva efekty. Jednak pružinka začne tlačiť na guličku 2, tá sa dá do pohybu. Ale pružinka začne tlačiť v protismere na guličku 1, preto zrýchlenie guliťky 1 začne byť menšie, než by bolo vyvolané samotnou trpaslíkovou silou. Pohyb guličky 2 začne skracovať  ďalšiu pružinku, tým sa začne urýchľovať gulička 3 a zmenší sa pôvodné zrýchlenie guličky 2. A tak ďalej.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Kým rýchlosť a zrýchlenie guličky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guličky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nebudú rovnaké, dĺžka pružinky medzi nimi sa bude meniť. Ako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by gulička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bola pomalšia ako gulička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pružina sa bude skracovať, čo bude zrýchľovať pomalú guličku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spomaľovať prirýchlu guličku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Nakoniec sa situácia ustáli tak, že pružinky už budú mať časovo konštantné skrátenie a budú pôsobiť presne takými silami, aby všetky guličky sa pohybovali s rovnakým zrýchlením.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210" y="1712489"/>
                <a:ext cx="8877199" cy="5111912"/>
              </a:xfrm>
              <a:prstGeom prst="rect">
                <a:avLst/>
              </a:prstGeom>
              <a:blipFill rotWithShape="0">
                <a:blip r:embed="rId14"/>
                <a:stretch>
                  <a:fillRect l="-618" t="-1671" b="-1074"/>
                </a:stretch>
              </a:blipFill>
            </p:spPr>
            <p:txBody>
              <a:bodyPr/>
              <a:lstStyle/>
              <a:p>
                <a:r>
                  <a:rPr lang="sk-SK">
                    <a:noFill/>
                  </a:rPr>
                  <a:t> </a:t>
                </a:r>
              </a:p>
            </p:txBody>
          </p:sp>
        </mc:Fallback>
      </mc:AlternateContent>
    </p:spTree>
    <p:extLst>
      <p:ext uri="{BB962C8B-B14F-4D97-AF65-F5344CB8AC3E}">
        <p14:creationId xmlns:p14="http://schemas.microsoft.com/office/powerpoint/2010/main" val="353502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Connector 2"/>
          <p:cNvCxnSpPr/>
          <p:nvPr/>
        </p:nvCxnSpPr>
        <p:spPr>
          <a:xfrm>
            <a:off x="2163857" y="1019471"/>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630021" y="93878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2701744" y="804316"/>
            <a:ext cx="770963" cy="394447"/>
          </a:xfrm>
          <a:prstGeom prst="rect">
            <a:avLst/>
          </a:prstGeom>
        </p:spPr>
      </p:pic>
      <p:sp>
        <p:nvSpPr>
          <p:cNvPr id="6" name="Oval 5"/>
          <p:cNvSpPr/>
          <p:nvPr/>
        </p:nvSpPr>
        <p:spPr>
          <a:xfrm>
            <a:off x="3365124" y="93878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3436847" y="804311"/>
            <a:ext cx="770963" cy="394447"/>
          </a:xfrm>
          <a:prstGeom prst="rect">
            <a:avLst/>
          </a:prstGeom>
        </p:spPr>
      </p:pic>
      <p:sp>
        <p:nvSpPr>
          <p:cNvPr id="8" name="Oval 7"/>
          <p:cNvSpPr/>
          <p:nvPr/>
        </p:nvSpPr>
        <p:spPr>
          <a:xfrm>
            <a:off x="4100228" y="92981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171951" y="795346"/>
            <a:ext cx="770963" cy="394447"/>
          </a:xfrm>
          <a:prstGeom prst="rect">
            <a:avLst/>
          </a:prstGeom>
        </p:spPr>
      </p:pic>
      <p:sp>
        <p:nvSpPr>
          <p:cNvPr id="10" name="Oval 9"/>
          <p:cNvSpPr/>
          <p:nvPr/>
        </p:nvSpPr>
        <p:spPr>
          <a:xfrm>
            <a:off x="4835331" y="92981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907054" y="795341"/>
            <a:ext cx="770963" cy="394447"/>
          </a:xfrm>
          <a:prstGeom prst="rect">
            <a:avLst/>
          </a:prstGeom>
        </p:spPr>
      </p:pic>
      <p:sp>
        <p:nvSpPr>
          <p:cNvPr id="12" name="Oval 11"/>
          <p:cNvSpPr/>
          <p:nvPr/>
        </p:nvSpPr>
        <p:spPr>
          <a:xfrm>
            <a:off x="5561482" y="92084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5633205" y="786376"/>
            <a:ext cx="770963" cy="394447"/>
          </a:xfrm>
          <a:prstGeom prst="rect">
            <a:avLst/>
          </a:prstGeom>
        </p:spPr>
      </p:pic>
      <p:sp>
        <p:nvSpPr>
          <p:cNvPr id="14" name="Oval 13"/>
          <p:cNvSpPr/>
          <p:nvPr/>
        </p:nvSpPr>
        <p:spPr>
          <a:xfrm>
            <a:off x="6296585" y="92084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 descr="http://thumbs.dreamstime.com/z/dwarf-pushing-stone-ball-wroclaw-poland-55945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38" t="22394" r="39630" b="13518"/>
          <a:stretch/>
        </p:blipFill>
        <p:spPr bwMode="auto">
          <a:xfrm>
            <a:off x="1944523" y="673428"/>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rot="-180000">
            <a:off x="2701744" y="1008247"/>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80910" y="1265393"/>
            <a:ext cx="61722" cy="154305"/>
          </a:xfrm>
          <a:prstGeom prst="rect">
            <a:avLst/>
          </a:prstGeom>
        </p:spPr>
      </p:pic>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22401" y="1268937"/>
            <a:ext cx="296609" cy="171450"/>
          </a:xfrm>
          <a:prstGeom prst="rect">
            <a:avLst/>
          </a:prstGeom>
        </p:spPr>
      </p:pic>
      <p:pic>
        <p:nvPicPr>
          <p:cNvPr id="19" name="Picture 1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439638" y="609725"/>
            <a:ext cx="366903" cy="200597"/>
          </a:xfrm>
          <a:prstGeom prst="rect">
            <a:avLst/>
          </a:prstGeom>
        </p:spPr>
      </p:pic>
      <p:pic>
        <p:nvPicPr>
          <p:cNvPr id="20" name="Picture 1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559" y="659119"/>
            <a:ext cx="168021" cy="219456"/>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038" y="1654091"/>
                <a:ext cx="887719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je potom čosi, kde koeficienty tuhosti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pružiniek sú veľmi veľké, takže aj malé skrátenia vyvolajú obrovské sily. Preto skrátenia sa vytvoria nepozorovateľne malé, zdá sa nám, že rozmery telesa sa nemenia, ale vnútorné sily sa ustanovia tak, aby všetko súhlasilo s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Newtonovým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zákonom sily pre každú guličku a teleso sa bude pohybovať ako tuhý celok s rovnakým zrýchlením.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si to niekto chcel modelovať na počítači, nie je to ťažké a je to celkom zaujímavé, ako sa to dáva do pohybu. Ale neuvidíte konečný stacionárny stav, keď sa už dĺžky pružiniek nemenia. Lebo sme trochu vo výklade klamali. V takto jednoduchom modeli ustálenie systému nenastane, pružinky budú kmitať a systémom sa budú šíriť čosi ako vlny. Aby ustálenie nastalo, museli by sme do modelu pridať energetické straty, zatlmiť kmitania. Skrátka, k pružinkám treba pridať tlmiče ako na aute: Vnútri pružiny je valec s piestom a olejovou náplňou, skracovanie pružiny vyvolá pohyb piesta, viskozita oleja premení kmitavú energiu na teplo a kmitanie zatlmí. Ibaže potom celý model bude už dosť zložitý aj na numerickú simuláciu.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38" y="1654091"/>
                <a:ext cx="8877199" cy="4247317"/>
              </a:xfrm>
              <a:prstGeom prst="rect">
                <a:avLst/>
              </a:prstGeom>
              <a:blipFill rotWithShape="0">
                <a:blip r:embed="rId14"/>
                <a:stretch>
                  <a:fillRect l="-549" t="-717" r="-1168" b="-1291"/>
                </a:stretch>
              </a:blipFill>
            </p:spPr>
            <p:txBody>
              <a:bodyPr/>
              <a:lstStyle/>
              <a:p>
                <a:r>
                  <a:rPr lang="sk-SK">
                    <a:noFill/>
                  </a:rPr>
                  <a:t> </a:t>
                </a:r>
              </a:p>
            </p:txBody>
          </p:sp>
        </mc:Fallback>
      </mc:AlternateContent>
      <p:pic>
        <p:nvPicPr>
          <p:cNvPr id="24" name="Picture 4" descr="https://encrypted-tbn2.gstatic.com/images?q=tbn:ANd9GcRVuVH6ioBa39vId4CobJveIxN0a4JpU14S5c9DXKlO39bhtldQsQ"/>
          <p:cNvPicPr>
            <a:picLocks noChangeAspect="1" noChangeArrowheads="1"/>
          </p:cNvPicPr>
          <p:nvPr/>
        </p:nvPicPr>
        <p:blipFill rotWithShape="1">
          <a:blip r:embed="rId15">
            <a:extLst>
              <a:ext uri="{28A0092B-C50C-407E-A947-70E740481C1C}">
                <a14:useLocalDpi xmlns:a14="http://schemas.microsoft.com/office/drawing/2010/main" val="0"/>
              </a:ext>
            </a:extLst>
          </a:blip>
          <a:srcRect l="11543" t="25836" r="8859" b="25238"/>
          <a:stretch/>
        </p:blipFill>
        <p:spPr bwMode="auto">
          <a:xfrm rot="166129">
            <a:off x="4484467" y="6122640"/>
            <a:ext cx="1520917" cy="46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609" y="117693"/>
            <a:ext cx="8193741"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riešení pohybu auta ako tuhého celku, teda v rovniciach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vonkajšie sily sú súčasťou „zadania úlohy“, poznáme ich, ale vnútorné sily často nie sú „súčasťou zadania“ ale sú súčasťou „výsledku riešenia“. Napríklad chcem nájsť, ako sa bude auto pohybovať ak je zadaný ťah motora, ale mohli by sme pritom aj hľadať, aké sily sa vyvinú vnútri systému medzi čiastočkami auta.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prvom rade nás zaujíma pohyb auta ako celku, nie vnútorné sily. Keď chceme nájsť pohyb auta ako celku, mali by sme sa vnútorných síl nejako „zbaviť“.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budeme teraz chvíľu robiť všeobecne pre ľubovoľný systém častíc.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vnútorných síl zbavíme, to treba „vyhútať“. Chce to „inteligentný nápad“. To sa stáva, že sa nedá naučiť zaručený postup, ako riešiť praktický problém. Často treba najprv inteligentný nápad ako na to. To je podstata tvorivosti. V istom zmysle sa tvorivosť dá učiť riešením úloh, sledovaním, ako tú ktorú úlohu vyriešil pred vami nejaký majster a dúfať, že sa na človeka pritom kus majstrovských intuícií nalepí. Nuž, na niekoho sa nalepí viac, na niekoho menej. Na niekoho až toľko, že potom raz dostane naozaj geniálny nápad a pôjde si do Štokholmu po cenu. Ale garantovať sa to nedá.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47651" y="508978"/>
            <a:ext cx="4077081" cy="65322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832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84130" y="716447"/>
            <a:ext cx="4077081" cy="653225"/>
          </a:xfrm>
          <a:prstGeom prst="rect">
            <a:avLst/>
          </a:prstGeom>
        </p:spPr>
      </p:pic>
      <p:sp>
        <p:nvSpPr>
          <p:cNvPr id="3" name="TextBox 2"/>
          <p:cNvSpPr txBox="1"/>
          <p:nvPr/>
        </p:nvSpPr>
        <p:spPr>
          <a:xfrm>
            <a:off x="537882" y="143435"/>
            <a:ext cx="7987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hľadáme inteligentný nápad, ako sa zbaviť vnútorných síl v rovniciach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600635" y="1524000"/>
                <a:ext cx="7978589" cy="3693319"/>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Učitelia vám kedysi dávno predkladali cvičné úlohy, napríklad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je intelektuálny tvorivý problém, lebo „staré naučené triky“ z rovníc o jednej neznámej zlyhávajú. Nemôžem vypočítať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nepoznám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nemôžem vypočítať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nepoznám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Nápad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vypočítam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keby som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poznal, dosadím do druhej rovnice a vypočítam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Geniálny nápad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hľadím na rovnice a uvedomím si, že keď ich sčítam,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vypadne. Zbavím sa neznámej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0635" y="1524000"/>
                <a:ext cx="7978589" cy="3693319"/>
              </a:xfrm>
              <a:prstGeom prst="rect">
                <a:avLst/>
              </a:prstGeom>
              <a:blipFill rotWithShape="0">
                <a:blip r:embed="rId9"/>
                <a:stretch>
                  <a:fillRect l="-610" t="-657" b="-1314"/>
                </a:stretch>
              </a:blipFill>
              <a:ln w="19050">
                <a:solidFill>
                  <a:srgbClr val="FF0000"/>
                </a:solidFill>
              </a:ln>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951182" y="2047660"/>
            <a:ext cx="942975" cy="52463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972612" y="903512"/>
            <a:ext cx="246888" cy="22974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00635" y="5576047"/>
                <a:ext cx="7978589" cy="1233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Zahľaďte sa na systém rovníc (1). Vidíte tam niečo? Vnútorné sily sú tam v pároch, v jednej z rovníc je sila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inej rovnici bude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21</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Podľa princípu akcie a reakcie sú tie sily navzájom opačné, keď sa to sčíta, vyrušia sa, vypadnú. To je ten geniálny trik. Urobíme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635" y="5576047"/>
                <a:ext cx="7978589" cy="1233928"/>
              </a:xfrm>
              <a:prstGeom prst="rect">
                <a:avLst/>
              </a:prstGeom>
              <a:blipFill rotWithShape="0">
                <a:blip r:embed="rId12"/>
                <a:stretch>
                  <a:fillRect l="-688" t="-2970" b="-7426"/>
                </a:stretch>
              </a:blipFill>
            </p:spPr>
            <p:txBody>
              <a:bodyPr/>
              <a:lstStyle/>
              <a:p>
                <a:r>
                  <a:rPr lang="en-US">
                    <a:noFill/>
                  </a:rPr>
                  <a:t> </a:t>
                </a:r>
              </a:p>
            </p:txBody>
          </p:sp>
        </mc:Fallback>
      </mc:AlternateContent>
    </p:spTree>
    <p:extLst>
      <p:ext uri="{BB962C8B-B14F-4D97-AF65-F5344CB8AC3E}">
        <p14:creationId xmlns:p14="http://schemas.microsoft.com/office/powerpoint/2010/main" val="410527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52939" y="1019190"/>
            <a:ext cx="1327785" cy="360045"/>
          </a:xfrm>
          <a:prstGeom prst="rect">
            <a:avLst/>
          </a:prstGeom>
        </p:spPr>
      </p:pic>
      <p:sp>
        <p:nvSpPr>
          <p:cNvPr id="10" name="TextBox 9"/>
          <p:cNvSpPr txBox="1"/>
          <p:nvPr/>
        </p:nvSpPr>
        <p:spPr>
          <a:xfrm>
            <a:off x="253388" y="1586429"/>
            <a:ext cx="8604173"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Odvodíme tento vzťah ešte raz, aby sme lepšie vnikli do toho „prečo to vyšlo tak, ako to vyšlo“.</a:t>
            </a:r>
          </a:p>
          <a:p>
            <a:r>
              <a:rPr lang="sk-SK" dirty="0">
                <a:latin typeface="Arial" panose="020B0604020202020204" pitchFamily="34" charset="0"/>
                <a:cs typeface="Arial" panose="020B0604020202020204" pitchFamily="34" charset="0"/>
              </a:rPr>
              <a:t>Pri akejkoľvek rotácii sa dĺžka polohového vektora zjavne nemení, teda pre transformáciu</a:t>
            </a:r>
          </a:p>
        </p:txBody>
      </p:sp>
      <p:pic>
        <p:nvPicPr>
          <p:cNvPr id="13" name="Picture 12"/>
          <p:cNvPicPr>
            <a:picLocks noChangeAspect="1"/>
          </p:cNvPicPr>
          <p:nvPr/>
        </p:nvPicPr>
        <p:blipFill>
          <a:blip r:embed="rId10"/>
          <a:stretch>
            <a:fillRect/>
          </a:stretch>
        </p:blipFill>
        <p:spPr>
          <a:xfrm>
            <a:off x="451691" y="2716953"/>
            <a:ext cx="1744893" cy="2552907"/>
          </a:xfrm>
          <a:prstGeom prst="rect">
            <a:avLst/>
          </a:prstGeom>
        </p:spPr>
      </p:pic>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96578" y="2686459"/>
            <a:ext cx="1615059" cy="200597"/>
          </a:xfrm>
          <a:prstGeom prst="rect">
            <a:avLst/>
          </a:prstGeom>
        </p:spPr>
      </p:pic>
      <p:sp>
        <p:nvSpPr>
          <p:cNvPr id="15" name="TextBox 14"/>
          <p:cNvSpPr txBox="1"/>
          <p:nvPr/>
        </p:nvSpPr>
        <p:spPr>
          <a:xfrm>
            <a:off x="2196584" y="3260993"/>
            <a:ext cx="66609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platí </a:t>
            </a:r>
          </a:p>
        </p:txBody>
      </p:sp>
      <p:pic>
        <p:nvPicPr>
          <p:cNvPr id="19" name="Picture 1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05894" y="3260993"/>
            <a:ext cx="3396425" cy="238316"/>
          </a:xfrm>
          <a:prstGeom prst="rect">
            <a:avLst/>
          </a:prstGeom>
        </p:spPr>
      </p:pic>
      <p:pic>
        <p:nvPicPr>
          <p:cNvPr id="20" name="Picture 1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702055" y="3776277"/>
            <a:ext cx="804101" cy="168021"/>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2710149" y="4285561"/>
                <a:ext cx="6059278" cy="2065117"/>
              </a:xfrm>
              <a:prstGeom prst="rect">
                <a:avLst/>
              </a:prstGeom>
              <a:noFill/>
            </p:spPr>
            <p:txBody>
              <a:bodyPr wrap="square" rtlCol="0">
                <a:spAutoFit/>
              </a:bodyPr>
              <a:lstStyle/>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Pri akejkoľvek rotácii je teda zmena        polohového vektora kolmá na samotný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Koncové body polohových vektorov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a </a:t>
                </a:r>
                <a14:m>
                  <m:oMath xmlns:m="http://schemas.openxmlformats.org/officeDocument/2006/math">
                    <m:sSup>
                      <m:sSupPr>
                        <m:ctrlPr>
                          <a:rPr lang="en-US" b="0" i="1" dirty="0" smtClean="0">
                            <a:latin typeface="Cambria Math" panose="02040503050406030204" pitchFamily="18" charset="0"/>
                            <a:cs typeface="Arial" panose="020B0604020202020204" pitchFamily="34" charset="0"/>
                          </a:rPr>
                        </m:ctrlPr>
                      </m:sSupPr>
                      <m:e>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e>
                      <m:sup>
                        <m:r>
                          <a:rPr lang="en-US" b="0" i="1" dirty="0" smtClean="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zjavne ležia v rovine kolmej na os rotácie, teda vektor </a:t>
                </a:r>
                <a14:m>
                  <m:oMath xmlns:m="http://schemas.openxmlformats.org/officeDocument/2006/math">
                    <m:r>
                      <a:rPr lang="sk-SK" b="0" i="1" smtClean="0">
                        <a:latin typeface="Cambria Math" panose="02040503050406030204" pitchFamily="18" charset="0"/>
                        <a:cs typeface="Arial" panose="020B0604020202020204" pitchFamily="34" charset="0"/>
                      </a:rPr>
                      <m:t>𝑑</m:t>
                    </m:r>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zjavne tiež leží v tej rovine a je teda kolmý na os rotácie</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Vektor </a:t>
                </a:r>
                <a14:m>
                  <m:oMath xmlns:m="http://schemas.openxmlformats.org/officeDocument/2006/math">
                    <m:r>
                      <a:rPr lang="sk-SK" b="0" i="1" smtClean="0">
                        <a:latin typeface="Cambria Math" panose="02040503050406030204" pitchFamily="18" charset="0"/>
                        <a:cs typeface="Arial" panose="020B0604020202020204" pitchFamily="34" charset="0"/>
                      </a:rPr>
                      <m:t>𝑑</m:t>
                    </m:r>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je teda kolmý na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aj na vektor</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Preto je vektor </a:t>
                </a:r>
                <a14:m>
                  <m:oMath xmlns:m="http://schemas.openxmlformats.org/officeDocument/2006/math">
                    <m:r>
                      <a:rPr lang="sk-SK" b="0" i="1" smtClean="0">
                        <a:latin typeface="Cambria Math" panose="02040503050406030204" pitchFamily="18" charset="0"/>
                        <a:cs typeface="Arial" panose="020B0604020202020204" pitchFamily="34" charset="0"/>
                      </a:rPr>
                      <m:t>𝑑</m:t>
                    </m:r>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paralelný s vektorom </a:t>
                </a:r>
              </a:p>
            </p:txBody>
          </p:sp>
        </mc:Choice>
        <mc:Fallback xmlns="">
          <p:sp>
            <p:nvSpPr>
              <p:cNvPr id="21" name="TextBox 20"/>
              <p:cNvSpPr txBox="1">
                <a:spLocks noRot="1" noChangeAspect="1" noMove="1" noResize="1" noEditPoints="1" noAdjustHandles="1" noChangeArrowheads="1" noChangeShapeType="1" noTextEdit="1"/>
              </p:cNvSpPr>
              <p:nvPr/>
            </p:nvSpPr>
            <p:spPr>
              <a:xfrm>
                <a:off x="2710149" y="4285561"/>
                <a:ext cx="6059278" cy="2065117"/>
              </a:xfrm>
              <a:prstGeom prst="rect">
                <a:avLst/>
              </a:prstGeom>
              <a:blipFill rotWithShape="0">
                <a:blip r:embed="rId16"/>
                <a:stretch>
                  <a:fillRect l="-704" t="-1475" r="-1811" b="-2065"/>
                </a:stretch>
              </a:blipFill>
            </p:spPr>
            <p:txBody>
              <a:bodyPr/>
              <a:lstStyle/>
              <a:p>
                <a:r>
                  <a:rPr lang="sk-SK">
                    <a:noFill/>
                  </a:rPr>
                  <a:t> </a:t>
                </a:r>
              </a:p>
            </p:txBody>
          </p:sp>
        </mc:Fallback>
      </mc:AlternateContent>
      <p:pic>
        <p:nvPicPr>
          <p:cNvPr id="23" name="Picture 22"/>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785041" y="4380400"/>
            <a:ext cx="245174" cy="164592"/>
          </a:xfrm>
          <a:prstGeom prst="rect">
            <a:avLst/>
          </a:prstGeom>
        </p:spPr>
      </p:pic>
      <p:pic>
        <p:nvPicPr>
          <p:cNvPr id="25" name="Picture 2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8063110" y="5646748"/>
            <a:ext cx="243459" cy="324041"/>
          </a:xfrm>
          <a:prstGeom prst="rect">
            <a:avLst/>
          </a:prstGeom>
        </p:spPr>
      </p:pic>
      <p:pic>
        <p:nvPicPr>
          <p:cNvPr id="28" name="Picture 2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7136100" y="5913786"/>
            <a:ext cx="665226" cy="324041"/>
          </a:xfrm>
          <a:prstGeom prst="rect">
            <a:avLst/>
          </a:prstGeom>
        </p:spPr>
      </p:pic>
    </p:spTree>
    <p:extLst>
      <p:ext uri="{BB962C8B-B14F-4D97-AF65-F5344CB8AC3E}">
        <p14:creationId xmlns:p14="http://schemas.microsoft.com/office/powerpoint/2010/main" val="3508890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384130" y="950359"/>
            <a:ext cx="4077081" cy="653225"/>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8140" y="1694430"/>
            <a:ext cx="5170932" cy="653225"/>
          </a:xfrm>
          <a:prstGeom prst="rect">
            <a:avLst/>
          </a:prstGeom>
        </p:spPr>
      </p:pic>
      <p:sp>
        <p:nvSpPr>
          <p:cNvPr id="7" name="TextBox 6"/>
          <p:cNvSpPr txBox="1"/>
          <p:nvPr/>
        </p:nvSpPr>
        <p:spPr>
          <a:xfrm>
            <a:off x="206188" y="2420471"/>
            <a:ext cx="85164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Dvojitá suma vnútorných síl napravo je rovná nule kvôli princípu akcie a reakcie, takže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909787" y="3143011"/>
            <a:ext cx="2599182" cy="615506"/>
          </a:xfrm>
          <a:prstGeom prst="rect">
            <a:avLst/>
          </a:prstGeom>
        </p:spPr>
      </p:pic>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909787" y="3790622"/>
            <a:ext cx="2611184" cy="582930"/>
          </a:xfrm>
          <a:prstGeom prst="rect">
            <a:avLst/>
          </a:prstGeom>
        </p:spPr>
      </p:pic>
      <p:sp>
        <p:nvSpPr>
          <p:cNvPr id="4" name="TextBox 3"/>
          <p:cNvSpPr txBox="1"/>
          <p:nvPr/>
        </p:nvSpPr>
        <p:spPr>
          <a:xfrm>
            <a:off x="206188" y="202019"/>
            <a:ext cx="86719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sme nadobudli presvedčenie, že v istých situáciách je zaujímavé zbaviť sa v rovniciach vnútorných síl. Poďme sa ich zbaviť.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307927" y="4362783"/>
            <a:ext cx="8570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 naľavo je súčet hybností všetkých častíc, teda celková hybnosť sústavy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355789" y="4845602"/>
            <a:ext cx="1424940" cy="544830"/>
          </a:xfrm>
          <a:prstGeom prst="rect">
            <a:avLst/>
          </a:prstGeom>
        </p:spPr>
      </p:pic>
      <p:sp>
        <p:nvSpPr>
          <p:cNvPr id="10" name="TextBox 9"/>
          <p:cNvSpPr txBox="1"/>
          <p:nvPr/>
        </p:nvSpPr>
        <p:spPr>
          <a:xfrm>
            <a:off x="493059" y="5390432"/>
            <a:ext cx="802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 napravo je vektorový súčet všetkých vonkajších síl, teda čosi ako celková vonkajšia sila, pôsobiaca na sústavu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452950" y="6204733"/>
            <a:ext cx="1683639" cy="490347"/>
          </a:xfrm>
          <a:prstGeom prst="rect">
            <a:avLst/>
          </a:prstGeom>
        </p:spPr>
      </p:pic>
    </p:spTree>
    <p:extLst>
      <p:ext uri="{BB962C8B-B14F-4D97-AF65-F5344CB8AC3E}">
        <p14:creationId xmlns:p14="http://schemas.microsoft.com/office/powerpoint/2010/main" val="96912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71961" y="523321"/>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20775" y="1069385"/>
            <a:ext cx="886397" cy="471488"/>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663032" y="2202025"/>
            <a:ext cx="5288280" cy="664845"/>
          </a:xfrm>
          <a:prstGeom prst="rect">
            <a:avLst/>
          </a:prstGeom>
        </p:spPr>
      </p:pic>
      <p:sp>
        <p:nvSpPr>
          <p:cNvPr id="7" name="TextBox 6"/>
          <p:cNvSpPr txBox="1"/>
          <p:nvPr/>
        </p:nvSpPr>
        <p:spPr>
          <a:xfrm>
            <a:off x="304800" y="1568781"/>
            <a:ext cx="84806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Pokúsime sa lepšie „precítiť“, čo tá rovnica znamená, upravíme preto výraz pre celkovú hybnosť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6165" y="3065929"/>
                <a:ext cx="74227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Označme celkovú hmotnosť sústavy ako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zaveďme označenie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165" y="3065929"/>
                <a:ext cx="7422776" cy="646331"/>
              </a:xfrm>
              <a:prstGeom prst="rect">
                <a:avLst/>
              </a:prstGeom>
              <a:blipFill rotWithShape="0">
                <a:blip r:embed="rId12"/>
                <a:stretch>
                  <a:fillRect l="-657" t="-5660" b="-14151"/>
                </a:stretch>
              </a:blipFill>
            </p:spPr>
            <p:txBody>
              <a:bodyPr/>
              <a:lstStyle/>
              <a:p>
                <a:r>
                  <a:rPr lang="sk-SK">
                    <a:noFill/>
                  </a:rPr>
                  <a:t> </a:t>
                </a:r>
              </a:p>
            </p:txBody>
          </p:sp>
        </mc:Fallback>
      </mc:AlternateContent>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785452" y="3116365"/>
            <a:ext cx="1122998" cy="318897"/>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03389" y="3500490"/>
            <a:ext cx="1669923" cy="5777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57200" y="4160146"/>
                <a:ext cx="8382000" cy="2065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Symbol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môžeme zjavne chápať ako polohový vektor čohosi, otázka je čoho. Je to vážená suma polohových vektorov jednotlivých častíc. Je to čosi ako stredný polohový vektor systému, ale jednotlivé častice v ňom nezavážia rovnako. Váha, ktorou častica prispieva do tej sumy, je </a:t>
                </a:r>
                <a14:m>
                  <m:oMath xmlns:m="http://schemas.openxmlformats.org/officeDocument/2006/math">
                    <m:nary>
                      <m:naryPr>
                        <m:chr m:val="∑"/>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naryPr>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nary>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výsledný vektor je „bližšie k častici  veľkou hmotnosťou ako k častici s malou hmotnosťou.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polohový vektor bodu, ktorý sa (definitoricky) nazýva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stred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sústavy.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4160146"/>
                <a:ext cx="8382000" cy="2065245"/>
              </a:xfrm>
              <a:prstGeom prst="rect">
                <a:avLst/>
              </a:prstGeom>
              <a:blipFill rotWithShape="0">
                <a:blip r:embed="rId15"/>
                <a:stretch>
                  <a:fillRect l="-582" b="-3835"/>
                </a:stretch>
              </a:blipFill>
            </p:spPr>
            <p:txBody>
              <a:bodyPr/>
              <a:lstStyle/>
              <a:p>
                <a:r>
                  <a:rPr lang="sk-SK">
                    <a:noFill/>
                  </a:rPr>
                  <a:t> </a:t>
                </a:r>
              </a:p>
            </p:txBody>
          </p:sp>
        </mc:Fallback>
      </mc:AlternateContent>
      <p:sp>
        <p:nvSpPr>
          <p:cNvPr id="14" name="Rectangle 13"/>
          <p:cNvSpPr/>
          <p:nvPr/>
        </p:nvSpPr>
        <p:spPr>
          <a:xfrm>
            <a:off x="3065929" y="3435261"/>
            <a:ext cx="1972236" cy="724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1948702" y="33902"/>
            <a:ext cx="45630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stred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631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88" y="277906"/>
            <a:ext cx="84626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Prepíšeme teraz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využijúc polohový vektor hmotného stredu:</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37316" y="226828"/>
            <a:ext cx="886397" cy="471488"/>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6421" y="1584007"/>
            <a:ext cx="1441895" cy="1057847"/>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30369" y="780826"/>
            <a:ext cx="1183005" cy="471488"/>
          </a:xfrm>
          <a:prstGeom prst="rect">
            <a:avLst/>
          </a:prstGeom>
        </p:spPr>
      </p:pic>
      <p:sp>
        <p:nvSpPr>
          <p:cNvPr id="10" name="TextBox 9"/>
          <p:cNvSpPr txBox="1"/>
          <p:nvPr/>
        </p:nvSpPr>
        <p:spPr>
          <a:xfrm>
            <a:off x="233082" y="2761129"/>
            <a:ext cx="8507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Práve sme odvodili vetu o hmotnom strede: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stred sústavy sa pohybuje akoby to bol hmotný bod, v ktorom je sústredená celá hmotnosť systému a pôsobila by naň sila rovná vektorovému súčtu všetkých vonkajších síl pôsobiacich na sústavu.</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3236421" y="2112930"/>
            <a:ext cx="1604520" cy="648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19097" y="4009492"/>
            <a:ext cx="86061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túto rovnicu sme odvodili súc motivovaný záujmom o pohyb tuhého telesa, ale v tomto odvodení sme tuhosť systému nijako nevyužili. Vnútorné sily vypadli kvôli univerzálnemu princípu akcie a reakcie takže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veta o hmotnom strede je univerzálne platná pre hocijaký systém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17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sa stať, že celková vonkajšia sila nie je nulová, ale má nulovú len niektorú zložku (napríklad priemet na os x). v takom prípade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sa zachováva x-</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ová</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zložka hybnosti sústavy.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759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klasický príklad na použitie zákona zachovania hybnosti.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nabitý kanón v pokoji. Jeho hybnosť je nulová.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Kanón je na kolieskach ako zvýraznenie faktu, že zanedbávame trenie pri pohybe kanóna vo vodorovnom smere.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vodorovnom smere nepôsobí na kanón ani na náboj v ňom žiadna vonkajšia sila.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Rýchlosti sme nepísali ako vektory, lebo sú to len vodorovné zložky rýchlosti. Pre rýchlosť kanóna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dostaneme záporné číslo, čo znamená, že sa pohybuje v zápornom smere, teda doľava.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914152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50459" y="318627"/>
            <a:ext cx="1311593" cy="5040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30909" y="951345"/>
                <a:ext cx="8672945" cy="5665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Tvrdenie, že táto rovnica platí úplne univerzálne ešte neznamená, že ju môžeme chápať ako pohybovú rovnicu pre pohyb hmotného stredu systému.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vo všeobecnosti s pravou stranou.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sa to dalo riešiť ako pohybová rovnica hmotného stredu, musela by sila na pravej strane byť iba funkciou polohy hmotného stredu </a:t>
                </a:r>
                <a14:m>
                  <m:oMath xmlns:m="http://schemas.openxmlformats.org/officeDocument/2006/math">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 jeho rýchlosti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𝒅</m:t>
                    </m:r>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𝒅𝒕</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ale všeobecne nie je pravda.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predpokladáme je, že poznáme vonkajšie sily, pôsobiace na jednotlivé častice systému v ich ľubovoľných polohách. Ibaže znalosť polohy hmotného stredu ešte neznamená, že poznáme polohy jednotlivých častíc, preto nepoznáme ani vonkajšie sily, ktoré na tie častice pôsobia a preto nevieme ani vypočítať ich vektorový súčet, teda celkovú vonkajšiu silu pôsobiacu na systém.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Dokonca ani pri tuhom telese poloha hmotného stredu ešte neznamená, že vieme polohy častíc, lebo tuhé teleso môže byť rôzne natočené a teda aj pre tuhé teleso potrebujeme k rovnici pre pohyb hmotného stredu ešte získať nejakú rovnicu pre momentálne „natočenie“ telesa. O chvíľu takú rovnicu nájdeme.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výhrady nechcú naznačiť, že rovnica je nedôležitá. Veta o hmotnom strede má sama o seba vážne dôsledky napríklad v prípade, že celková sila na systém, pôsobiaca je nulová.</a:t>
                </a:r>
              </a:p>
            </p:txBody>
          </p:sp>
        </mc:Choice>
        <mc:Fallback xmlns="">
          <p:sp>
            <p:nvSpPr>
              <p:cNvPr id="5" name="TextBox 4"/>
              <p:cNvSpPr txBox="1">
                <a:spLocks noRot="1" noChangeAspect="1" noMove="1" noResize="1" noEditPoints="1" noAdjustHandles="1" noChangeArrowheads="1" noChangeShapeType="1" noTextEdit="1"/>
              </p:cNvSpPr>
              <p:nvPr/>
            </p:nvSpPr>
            <p:spPr>
              <a:xfrm>
                <a:off x="230909" y="951345"/>
                <a:ext cx="8672945" cy="5665910"/>
              </a:xfrm>
              <a:prstGeom prst="rect">
                <a:avLst/>
              </a:prstGeom>
              <a:blipFill rotWithShape="0">
                <a:blip r:embed="rId7"/>
                <a:stretch>
                  <a:fillRect l="-632" t="-538" r="-1124" b="-753"/>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54109" y="455785"/>
            <a:ext cx="246888" cy="229743"/>
          </a:xfrm>
          <a:prstGeom prst="rect">
            <a:avLst/>
          </a:prstGeom>
        </p:spPr>
      </p:pic>
    </p:spTree>
    <p:extLst>
      <p:ext uri="{BB962C8B-B14F-4D97-AF65-F5344CB8AC3E}">
        <p14:creationId xmlns:p14="http://schemas.microsoft.com/office/powerpoint/2010/main" val="287004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Znamená to, že hmotný stred systému, ak na počiatku stojí, sa nemôže len pôsobením vnútorných síl posunúť a teda ani začať posúvať.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Ľudovo povedané i keby vnútri sústavy boli trpaslíci vybavení slobodnou vôľou, nemôžu vykonať, bez podpory zvonku sústavy, nič, čo by posunulo polohu hmotného stredu.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Vyjadrené cez rovnicu pre pohyb hmotného stredu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8857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jednej častice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hmotný stred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pohybuje hmotný stred systému mnohých častíc pri zadaných vonkajších silách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platí o hmotnom strede fyzikálneho objektu ak naň nepôsobia vonkajšie sily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nejaké konkrétne príklady demonštrujúce zákon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zachovania hybnosti</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184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5" name="Picture 4"/>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498141" y="1068037"/>
            <a:ext cx="1257300" cy="369570"/>
          </a:xfrm>
          <a:prstGeom prst="rect">
            <a:avLst/>
          </a:prstGeom>
        </p:spPr>
      </p:pic>
      <p:sp>
        <p:nvSpPr>
          <p:cNvPr id="6" name="TextBox 5"/>
          <p:cNvSpPr txBox="1"/>
          <p:nvPr/>
        </p:nvSpPr>
        <p:spPr>
          <a:xfrm>
            <a:off x="3258745" y="1131924"/>
            <a:ext cx="1145754" cy="37457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teda:</a:t>
            </a:r>
          </a:p>
        </p:txBody>
      </p:sp>
      <p:sp>
        <p:nvSpPr>
          <p:cNvPr id="7" name="TextBox 6"/>
          <p:cNvSpPr txBox="1"/>
          <p:nvPr/>
        </p:nvSpPr>
        <p:spPr>
          <a:xfrm>
            <a:off x="2102942" y="1599171"/>
            <a:ext cx="6660977"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Ešte treba predumať, či ide o paralelnosť alebo antiparalelnosť a vyšetriť vzťah veľkostí tých dvoch vektorov. Pohľad na obrázok spolu s pravidlom pravej ruky pre vektorový súčin hovorí, že ide o paralelizmus, teda rovnakú orientáciu vektorov </a:t>
            </a:r>
          </a:p>
        </p:txBody>
      </p:sp>
      <p:pic>
        <p:nvPicPr>
          <p:cNvPr id="12" name="Picture 11"/>
          <p:cNvPicPr>
            <a:picLocks noChangeAspect="1"/>
          </p:cNvPicPr>
          <p:nvPr/>
        </p:nvPicPr>
        <p:blipFill>
          <a:blip r:embed="rId15"/>
          <a:stretch>
            <a:fillRect/>
          </a:stretch>
        </p:blipFill>
        <p:spPr>
          <a:xfrm>
            <a:off x="74854" y="1073842"/>
            <a:ext cx="2028088" cy="2727685"/>
          </a:xfrm>
          <a:prstGeom prst="rect">
            <a:avLst/>
          </a:prstGeom>
        </p:spPr>
      </p:pic>
      <p:pic>
        <p:nvPicPr>
          <p:cNvPr id="40" name="Picture 2" descr="http://electron9.phys.utk.edu/vectors/images/righ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725" y="4135174"/>
            <a:ext cx="1694345" cy="11530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4357171" y="2854743"/>
            <a:ext cx="1539240" cy="360045"/>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2102942" y="3222398"/>
                <a:ext cx="6791899" cy="1200329"/>
              </a:xfrm>
              <a:prstGeom prst="rect">
                <a:avLst/>
              </a:prstGeom>
            </p:spPr>
            <p:txBody>
              <a:bodyPr wrap="square">
                <a:spAutoFit/>
              </a:bodyPr>
              <a:lstStyle/>
              <a:p>
                <a:r>
                  <a:rPr lang="sk-SK" dirty="0">
                    <a:latin typeface="Arial" panose="020B0604020202020204" pitchFamily="34" charset="0"/>
                    <a:cs typeface="Arial" panose="020B0604020202020204" pitchFamily="34" charset="0"/>
                  </a:rPr>
                  <a:t>Koncové body polohových vektorov </a:t>
                </a:r>
                <a14:m>
                  <m:oMath xmlns:m="http://schemas.openxmlformats.org/officeDocument/2006/math">
                    <m:acc>
                      <m:accPr>
                        <m:chr m:val="⃗"/>
                        <m:ctrlPr>
                          <a:rPr lang="sk-SK"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a </a:t>
                </a:r>
                <a14:m>
                  <m:oMath xmlns:m="http://schemas.openxmlformats.org/officeDocument/2006/math">
                    <m:sSup>
                      <m:sSupPr>
                        <m:ctrlPr>
                          <a:rPr lang="en-US" i="1" dirty="0">
                            <a:latin typeface="Cambria Math" panose="02040503050406030204" pitchFamily="18" charset="0"/>
                            <a:cs typeface="Arial" panose="020B0604020202020204" pitchFamily="34" charset="0"/>
                          </a:rPr>
                        </m:ctrlPr>
                      </m:sSupPr>
                      <m:e>
                        <m:acc>
                          <m:accPr>
                            <m:chr m:val="⃗"/>
                            <m:ctrlPr>
                              <a:rPr lang="sk-SK"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𝑟</m:t>
                            </m:r>
                          </m:e>
                        </m:acc>
                      </m:e>
                      <m:sup>
                        <m:r>
                          <a:rPr lang="en-US" i="1" dirty="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 ležia v rovine kolmej na os rotácie, a to v rovnakej vzdialenosti od osi rotácie, teda na kružnici so stredom na osi rotácie. Polomer tej kružnice je zjavne rovný</a:t>
                </a:r>
                <a:endParaRPr lang="sk-SK" dirty="0"/>
              </a:p>
            </p:txBody>
          </p:sp>
        </mc:Choice>
        <mc:Fallback xmlns="">
          <p:sp>
            <p:nvSpPr>
              <p:cNvPr id="17" name="Rectangle 16"/>
              <p:cNvSpPr>
                <a:spLocks noRot="1" noChangeAspect="1" noMove="1" noResize="1" noEditPoints="1" noAdjustHandles="1" noChangeArrowheads="1" noChangeShapeType="1" noTextEdit="1"/>
              </p:cNvSpPr>
              <p:nvPr/>
            </p:nvSpPr>
            <p:spPr>
              <a:xfrm>
                <a:off x="2102942" y="3222398"/>
                <a:ext cx="6791899" cy="1200329"/>
              </a:xfrm>
              <a:prstGeom prst="rect">
                <a:avLst/>
              </a:prstGeom>
              <a:blipFill rotWithShape="0">
                <a:blip r:embed="rId20"/>
                <a:stretch>
                  <a:fillRect l="-808" t="-6599" r="-808" b="-6599"/>
                </a:stretch>
              </a:blipFill>
            </p:spPr>
            <p:txBody>
              <a:bodyPr/>
              <a:lstStyle/>
              <a:p>
                <a:r>
                  <a:rPr lang="sk-SK">
                    <a:noFill/>
                  </a:rPr>
                  <a:t> </a:t>
                </a:r>
              </a:p>
            </p:txBody>
          </p:sp>
        </mc:Fallback>
      </mc:AlternateContent>
      <p:sp>
        <p:nvSpPr>
          <p:cNvPr id="42" name="Oval 41"/>
          <p:cNvSpPr/>
          <p:nvPr/>
        </p:nvSpPr>
        <p:spPr>
          <a:xfrm>
            <a:off x="2055747" y="4847422"/>
            <a:ext cx="1710874" cy="17108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 name="Straight Connector 45"/>
          <p:cNvCxnSpPr>
            <a:endCxn id="42" idx="7"/>
          </p:cNvCxnSpPr>
          <p:nvPr/>
        </p:nvCxnSpPr>
        <p:spPr>
          <a:xfrm flipV="1">
            <a:off x="2915063" y="5097974"/>
            <a:ext cx="601006" cy="68588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15063" y="5250375"/>
            <a:ext cx="753406" cy="53348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25651" y="5229895"/>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Oval 49"/>
          <p:cNvSpPr/>
          <p:nvPr/>
        </p:nvSpPr>
        <p:spPr>
          <a:xfrm>
            <a:off x="3477510" y="504798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53" name="Picture 52"/>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600254" y="5025299"/>
            <a:ext cx="177070" cy="118872"/>
          </a:xfrm>
          <a:prstGeom prst="rect">
            <a:avLst/>
          </a:prstGeom>
        </p:spPr>
      </p:pic>
      <p:cxnSp>
        <p:nvCxnSpPr>
          <p:cNvPr id="57" name="Straight Arrow Connector 56"/>
          <p:cNvCxnSpPr/>
          <p:nvPr/>
        </p:nvCxnSpPr>
        <p:spPr>
          <a:xfrm flipH="1" flipV="1">
            <a:off x="3499402" y="5078926"/>
            <a:ext cx="175406" cy="1977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215566" y="5619515"/>
            <a:ext cx="162306" cy="142875"/>
          </a:xfrm>
          <a:prstGeom prst="rect">
            <a:avLst/>
          </a:prstGeom>
        </p:spPr>
      </p:pic>
      <p:sp>
        <p:nvSpPr>
          <p:cNvPr id="62" name="Freeform 61"/>
          <p:cNvSpPr/>
          <p:nvPr/>
        </p:nvSpPr>
        <p:spPr>
          <a:xfrm>
            <a:off x="3235796" y="5427406"/>
            <a:ext cx="88490" cy="81117"/>
          </a:xfrm>
          <a:custGeom>
            <a:avLst/>
            <a:gdLst>
              <a:gd name="connsiteX0" fmla="*/ 88490 w 88490"/>
              <a:gd name="connsiteY0" fmla="*/ 81117 h 81117"/>
              <a:gd name="connsiteX1" fmla="*/ 22123 w 88490"/>
              <a:gd name="connsiteY1" fmla="*/ 14749 h 81117"/>
              <a:gd name="connsiteX2" fmla="*/ 0 w 88490"/>
              <a:gd name="connsiteY2" fmla="*/ 0 h 81117"/>
            </a:gdLst>
            <a:ahLst/>
            <a:cxnLst>
              <a:cxn ang="0">
                <a:pos x="connsiteX0" y="connsiteY0"/>
              </a:cxn>
              <a:cxn ang="0">
                <a:pos x="connsiteX1" y="connsiteY1"/>
              </a:cxn>
              <a:cxn ang="0">
                <a:pos x="connsiteX2" y="connsiteY2"/>
              </a:cxn>
            </a:cxnLst>
            <a:rect l="l" t="t" r="r" b="b"/>
            <a:pathLst>
              <a:path w="88490" h="81117">
                <a:moveTo>
                  <a:pt x="88490" y="81117"/>
                </a:moveTo>
                <a:cubicBezTo>
                  <a:pt x="66368" y="58994"/>
                  <a:pt x="36871" y="28268"/>
                  <a:pt x="22123" y="14749"/>
                </a:cubicBezTo>
                <a:cubicBezTo>
                  <a:pt x="7375" y="1229"/>
                  <a:pt x="3687" y="614"/>
                  <a:pt x="0" y="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 name="Freeform 62"/>
          <p:cNvSpPr/>
          <p:nvPr/>
        </p:nvSpPr>
        <p:spPr>
          <a:xfrm>
            <a:off x="759542" y="2861187"/>
            <a:ext cx="272845" cy="58994"/>
          </a:xfrm>
          <a:custGeom>
            <a:avLst/>
            <a:gdLst>
              <a:gd name="connsiteX0" fmla="*/ 0 w 272845"/>
              <a:gd name="connsiteY0" fmla="*/ 0 h 58994"/>
              <a:gd name="connsiteX1" fmla="*/ 81116 w 272845"/>
              <a:gd name="connsiteY1" fmla="*/ 7374 h 58994"/>
              <a:gd name="connsiteX2" fmla="*/ 162232 w 272845"/>
              <a:gd name="connsiteY2" fmla="*/ 22123 h 58994"/>
              <a:gd name="connsiteX3" fmla="*/ 235974 w 272845"/>
              <a:gd name="connsiteY3" fmla="*/ 44245 h 58994"/>
              <a:gd name="connsiteX4" fmla="*/ 272845 w 272845"/>
              <a:gd name="connsiteY4" fmla="*/ 58994 h 58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45" h="58994">
                <a:moveTo>
                  <a:pt x="0" y="0"/>
                </a:moveTo>
                <a:cubicBezTo>
                  <a:pt x="27653" y="2458"/>
                  <a:pt x="54077" y="3687"/>
                  <a:pt x="81116" y="7374"/>
                </a:cubicBezTo>
                <a:cubicBezTo>
                  <a:pt x="108155" y="11061"/>
                  <a:pt x="136422" y="15978"/>
                  <a:pt x="162232" y="22123"/>
                </a:cubicBezTo>
                <a:cubicBezTo>
                  <a:pt x="188042" y="28268"/>
                  <a:pt x="217539" y="38100"/>
                  <a:pt x="235974" y="44245"/>
                </a:cubicBezTo>
                <a:cubicBezTo>
                  <a:pt x="254410" y="50390"/>
                  <a:pt x="263627" y="54692"/>
                  <a:pt x="272845" y="5899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64" name="Picture 63"/>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794663" y="2890684"/>
            <a:ext cx="100013" cy="80010"/>
          </a:xfrm>
          <a:prstGeom prst="rect">
            <a:avLst/>
          </a:prstGeom>
        </p:spPr>
      </p:pic>
      <p:pic>
        <p:nvPicPr>
          <p:cNvPr id="66" name="Picture 65"/>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1205271" y="1876322"/>
            <a:ext cx="91440" cy="90488"/>
          </a:xfrm>
          <a:prstGeom prst="rect">
            <a:avLst/>
          </a:prstGeom>
        </p:spPr>
      </p:pic>
      <p:pic>
        <p:nvPicPr>
          <p:cNvPr id="67" name="Picture 6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1159551" y="2122749"/>
            <a:ext cx="91440" cy="90488"/>
          </a:xfrm>
          <a:prstGeom prst="rect">
            <a:avLst/>
          </a:prstGeom>
        </p:spPr>
      </p:pic>
      <p:pic>
        <p:nvPicPr>
          <p:cNvPr id="70" name="Picture 69"/>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3188601" y="5222035"/>
            <a:ext cx="109728" cy="108585"/>
          </a:xfrm>
          <a:prstGeom prst="rect">
            <a:avLst/>
          </a:prstGeom>
        </p:spPr>
      </p:pic>
      <p:pic>
        <p:nvPicPr>
          <p:cNvPr id="71" name="Picture 70"/>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3436844" y="5428149"/>
            <a:ext cx="109728" cy="108585"/>
          </a:xfrm>
          <a:prstGeom prst="rect">
            <a:avLst/>
          </a:prstGeom>
        </p:spPr>
      </p:pic>
      <p:pic>
        <p:nvPicPr>
          <p:cNvPr id="73" name="Picture 72"/>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4834212" y="4259172"/>
            <a:ext cx="1198436" cy="228029"/>
          </a:xfrm>
          <a:prstGeom prst="rect">
            <a:avLst/>
          </a:prstGeom>
        </p:spPr>
      </p:pic>
      <p:sp>
        <p:nvSpPr>
          <p:cNvPr id="74" name="TextBox 73"/>
          <p:cNvSpPr txBox="1"/>
          <p:nvPr/>
        </p:nvSpPr>
        <p:spPr>
          <a:xfrm>
            <a:off x="3989202" y="4554630"/>
            <a:ext cx="4905639"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 pohľad na kružnicu hovorí, že platí (pre veľkosť uhla definovanú v radiánoch!)</a:t>
            </a:r>
          </a:p>
        </p:txBody>
      </p:sp>
      <p:pic>
        <p:nvPicPr>
          <p:cNvPr id="79" name="Picture 78"/>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4727913" y="5196922"/>
            <a:ext cx="2609469" cy="330899"/>
          </a:xfrm>
          <a:prstGeom prst="rect">
            <a:avLst/>
          </a:prstGeom>
        </p:spPr>
      </p:pic>
      <p:sp>
        <p:nvSpPr>
          <p:cNvPr id="80" name="TextBox 79"/>
          <p:cNvSpPr txBox="1"/>
          <p:nvPr/>
        </p:nvSpPr>
        <p:spPr>
          <a:xfrm>
            <a:off x="4067124" y="5612130"/>
            <a:ext cx="456252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Všetko dokopy to znamená</a:t>
            </a:r>
          </a:p>
        </p:txBody>
      </p:sp>
      <p:pic>
        <p:nvPicPr>
          <p:cNvPr id="81" name="Picture 80"/>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5114236" y="6068628"/>
            <a:ext cx="1327785" cy="360045"/>
          </a:xfrm>
          <a:prstGeom prst="rect">
            <a:avLst/>
          </a:prstGeom>
        </p:spPr>
      </p:pic>
    </p:spTree>
    <p:extLst>
      <p:ext uri="{BB962C8B-B14F-4D97-AF65-F5344CB8AC3E}">
        <p14:creationId xmlns:p14="http://schemas.microsoft.com/office/powerpoint/2010/main" val="78559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28921" y="6320118"/>
            <a:ext cx="2057400" cy="365125"/>
          </a:xfrm>
        </p:spPr>
        <p:txBody>
          <a:bodyPr/>
          <a:lstStyle/>
          <a:p>
            <a:fld id="{1BCE0CA2-1A48-4B23-8A77-1A9F640E54E6}" type="slidenum">
              <a:rPr lang="sk-SK" smtClean="0"/>
              <a:t>5</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Infinitezimálne otočenie a jeho rotačná matica</a:t>
            </a:r>
          </a:p>
        </p:txBody>
      </p:sp>
      <mc:AlternateContent xmlns:mc="http://schemas.openxmlformats.org/markup-compatibility/2006" xmlns:a14="http://schemas.microsoft.com/office/drawing/2010/main">
        <mc:Choice Requires="a14">
          <p:sp>
            <p:nvSpPr>
              <p:cNvPr id="4" name="TextBox 3"/>
              <p:cNvSpPr txBox="1"/>
              <p:nvPr/>
            </p:nvSpPr>
            <p:spPr>
              <a:xfrm>
                <a:off x="161365" y="1326776"/>
                <a:ext cx="8615082" cy="96494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Každé otočenie sa dá vyjadriť pomocou rotačnej matice, teda aj infinitezimálne otočenie zadané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𝛿𝜑</m:t>
                        </m:r>
                      </m:e>
                    </m:acc>
                  </m:oMath>
                </a14:m>
                <a:r>
                  <a:rPr lang="en-US" dirty="0">
                    <a:latin typeface="Arial" panose="020B0604020202020204" pitchFamily="34" charset="0"/>
                    <a:cs typeface="Arial" panose="020B0604020202020204" pitchFamily="34" charset="0"/>
                  </a:rPr>
                  <a:t>.</a:t>
                </a:r>
                <a:r>
                  <a:rPr lang="sk-SK">
                    <a:latin typeface="Arial" panose="020B0604020202020204" pitchFamily="34" charset="0"/>
                    <a:cs typeface="Arial" panose="020B0604020202020204" pitchFamily="34" charset="0"/>
                  </a:rPr>
                  <a:t> Nájdeme </a:t>
                </a:r>
                <a:r>
                  <a:rPr lang="sk-SK" dirty="0">
                    <a:latin typeface="Arial" panose="020B0604020202020204" pitchFamily="34" charset="0"/>
                    <a:cs typeface="Arial" panose="020B0604020202020204" pitchFamily="34" charset="0"/>
                  </a:rPr>
                  <a:t>tú maticu. Zmena polohového vektora pri takom otočení je</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1365" y="1326776"/>
                <a:ext cx="8615082" cy="964944"/>
              </a:xfrm>
              <a:prstGeom prst="rect">
                <a:avLst/>
              </a:prstGeom>
              <a:blipFill>
                <a:blip r:embed="rId9"/>
                <a:stretch>
                  <a:fillRect l="-566" t="-3797" b="-9494"/>
                </a:stretch>
              </a:blipFill>
            </p:spPr>
            <p:txBody>
              <a:bodyPr/>
              <a:lstStyle/>
              <a:p>
                <a:r>
                  <a:rPr lang="en-US">
                    <a:noFill/>
                  </a:rPr>
                  <a:t> </a:t>
                </a:r>
              </a:p>
            </p:txBody>
          </p:sp>
        </mc:Fallback>
      </mc:AlternateContent>
      <p:pic>
        <p:nvPicPr>
          <p:cNvPr id="18" name="Picture 1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13101" y="2156844"/>
            <a:ext cx="1195007" cy="324041"/>
          </a:xfrm>
          <a:prstGeom prst="rect">
            <a:avLst/>
          </a:prstGeom>
        </p:spPr>
      </p:pic>
      <p:sp>
        <p:nvSpPr>
          <p:cNvPr id="9" name="TextBox 8"/>
          <p:cNvSpPr txBox="1"/>
          <p:nvPr/>
        </p:nvSpPr>
        <p:spPr>
          <a:xfrm>
            <a:off x="161364" y="2438399"/>
            <a:ext cx="809513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Vyjadrené v zložkách je to</a:t>
            </a:r>
            <a:endParaRPr lang="en-US" dirty="0">
              <a:latin typeface="Arial" panose="020B0604020202020204" pitchFamily="34" charset="0"/>
              <a:cs typeface="Arial" panose="020B0604020202020204" pitchFamily="34" charset="0"/>
            </a:endParaRPr>
          </a:p>
        </p:txBody>
      </p:sp>
      <p:pic>
        <p:nvPicPr>
          <p:cNvPr id="19" name="Picture 18"/>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97949" y="2685762"/>
            <a:ext cx="2405444" cy="581216"/>
          </a:xfrm>
          <a:prstGeom prst="rect">
            <a:avLst/>
          </a:prstGeom>
        </p:spPr>
      </p:pic>
      <p:pic>
        <p:nvPicPr>
          <p:cNvPr id="23" name="Picture 2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993157" y="3284072"/>
            <a:ext cx="5134928" cy="581216"/>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52400" y="3836893"/>
                <a:ext cx="8767482"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Toto má byť ekvivalentné aplikácii rotačnej matice </a:t>
                </a:r>
                <a14:m>
                  <m:oMath xmlns:m="http://schemas.openxmlformats.org/officeDocument/2006/math">
                    <m:r>
                      <a:rPr lang="en-US" b="0" i="1" smtClean="0">
                        <a:latin typeface="Cambria Math" panose="02040503050406030204" pitchFamily="18" charset="0"/>
                        <a:cs typeface="Arial" panose="020B0604020202020204" pitchFamily="34" charset="0"/>
                      </a:rPr>
                      <m:t>𝛿</m:t>
                    </m:r>
                    <m:r>
                      <a:rPr lang="en-US" b="0" i="1" smtClean="0">
                        <a:latin typeface="Cambria Math" panose="02040503050406030204" pitchFamily="18" charset="0"/>
                        <a:cs typeface="Arial" panose="020B0604020202020204" pitchFamily="34" charset="0"/>
                      </a:rPr>
                      <m:t>𝑅</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52400" y="3836893"/>
                <a:ext cx="8767482" cy="369332"/>
              </a:xfrm>
              <a:prstGeom prst="rect">
                <a:avLst/>
              </a:prstGeom>
              <a:blipFill rotWithShape="0">
                <a:blip r:embed="rId13"/>
                <a:stretch>
                  <a:fillRect l="-556" t="-8197" b="-24590"/>
                </a:stretch>
              </a:blipFill>
            </p:spPr>
            <p:txBody>
              <a:bodyPr/>
              <a:lstStyle/>
              <a:p>
                <a:r>
                  <a:rPr lang="en-US">
                    <a:noFill/>
                  </a:rPr>
                  <a:t> </a:t>
                </a:r>
              </a:p>
            </p:txBody>
          </p:sp>
        </mc:Fallback>
      </mc:AlternateContent>
      <p:pic>
        <p:nvPicPr>
          <p:cNvPr id="22" name="Picture 2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18546" y="4306048"/>
            <a:ext cx="1949387" cy="492062"/>
          </a:xfrm>
          <a:prstGeom prst="rect">
            <a:avLst/>
          </a:prstGeom>
        </p:spPr>
      </p:pic>
      <p:sp>
        <p:nvSpPr>
          <p:cNvPr id="24" name="TextBox 23"/>
          <p:cNvSpPr txBox="1"/>
          <p:nvPr/>
        </p:nvSpPr>
        <p:spPr>
          <a:xfrm>
            <a:off x="170329" y="4805084"/>
            <a:ext cx="884816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Porovnaním posledných dvoch vzťahov dostaneme rotačnú maticu, ktorá sa len infinitezimálne líši od jednotkovej matice</a:t>
            </a:r>
            <a:endParaRPr lang="en-US" dirty="0">
              <a:latin typeface="Arial" panose="020B0604020202020204" pitchFamily="34" charset="0"/>
              <a:cs typeface="Arial" panose="020B0604020202020204" pitchFamily="34" charset="0"/>
            </a:endParaRPr>
          </a:p>
        </p:txBody>
      </p:sp>
      <p:pic>
        <p:nvPicPr>
          <p:cNvPr id="27" name="Picture 2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28898" y="5659718"/>
            <a:ext cx="2551176" cy="576072"/>
          </a:xfrm>
          <a:prstGeom prst="rect">
            <a:avLst/>
          </a:prstGeom>
        </p:spPr>
      </p:pic>
      <p:sp>
        <p:nvSpPr>
          <p:cNvPr id="28" name="Rectangle 27"/>
          <p:cNvSpPr/>
          <p:nvPr/>
        </p:nvSpPr>
        <p:spPr>
          <a:xfrm>
            <a:off x="3137647" y="5585012"/>
            <a:ext cx="2895600" cy="73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75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rotačnú maticu pre infinitezimálne otočenie okolo osi 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vektorového súčinu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zložky vektora vektorového súčinu pomocou zložiek násobených vektorov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je definovaný vektor infinitezimálneho otočenia a ako sa pomocou neho vyjadrí otočenie ľubovoľného vektora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vektor infinitezimálneho otočenia okolo osi danej sférickými uhlami</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847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97859" y="322729"/>
            <a:ext cx="78082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Postupnosť infinitezimálnych otočení</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81897" y="1539527"/>
            <a:ext cx="1327785" cy="3600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49624" y="761998"/>
                <a:ext cx="825649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Uvedomme si teraz, že po sebe vykonávané otočenia sa nemusia dať „jednoducho sčítať“. Ukážeme si to na postupnosti dvoch infinitezimálnych otočení, ktorým prislúchajú vektory otočenia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Použijúc vzorec                         dostaneme pre výsledný polohový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štartujúc z vektora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9624" y="761998"/>
                <a:ext cx="8256494" cy="1477328"/>
              </a:xfrm>
              <a:prstGeom prst="rect">
                <a:avLst/>
              </a:prstGeom>
              <a:blipFill rotWithShape="0">
                <a:blip r:embed="rId12"/>
                <a:stretch>
                  <a:fillRect l="-590" t="-2066" b="-5785"/>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14026" y="1283937"/>
            <a:ext cx="1186434" cy="324041"/>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017059" y="2278613"/>
            <a:ext cx="4354830" cy="324041"/>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79812" y="2677101"/>
            <a:ext cx="3909060" cy="330899"/>
          </a:xfrm>
          <a:prstGeom prst="rect">
            <a:avLst/>
          </a:prstGeom>
        </p:spPr>
      </p:pic>
      <p:pic>
        <p:nvPicPr>
          <p:cNvPr id="13" name="Picture 1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052918" y="3082447"/>
            <a:ext cx="4337685" cy="330899"/>
          </a:xfrm>
          <a:prstGeom prst="rect">
            <a:avLst/>
          </a:prstGeom>
        </p:spPr>
      </p:pic>
      <p:sp>
        <p:nvSpPr>
          <p:cNvPr id="14" name="TextBox 13"/>
          <p:cNvSpPr txBox="1"/>
          <p:nvPr/>
        </p:nvSpPr>
        <p:spPr>
          <a:xfrm>
            <a:off x="448235" y="3487793"/>
            <a:ext cx="84806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Vidno teda, že s presnosťou do prvého rádu malosti možno vektory infinitezimálnych otočení jednoducho vektorovo sčítať, ale je tam aj tretí sčítanec, ktorý je druhého rádu malosti, ktorý to komplikuje a nedá sa vyjadriť cez súčet vektorov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Vlastne sme niečo také videli pri vyjadrení cez rotačné matice (poznamenajme, že v jednoduchšom prípade otočení okolo tej istej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561786" y="4304754"/>
            <a:ext cx="1186434" cy="324041"/>
          </a:xfrm>
          <a:prstGeom prst="rect">
            <a:avLst/>
          </a:prstGeom>
        </p:spPr>
      </p:pic>
      <p:pic>
        <p:nvPicPr>
          <p:cNvPr id="20" name="Picture 19"/>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636225" y="5038071"/>
            <a:ext cx="8104632" cy="1024128"/>
          </a:xfrm>
          <a:prstGeom prst="rect">
            <a:avLst/>
          </a:prstGeom>
        </p:spPr>
      </p:pic>
    </p:spTree>
    <p:extLst>
      <p:ext uri="{BB962C8B-B14F-4D97-AF65-F5344CB8AC3E}">
        <p14:creationId xmlns:p14="http://schemas.microsoft.com/office/powerpoint/2010/main" val="149670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387927" y="397164"/>
            <a:ext cx="8358909"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Podumajme o vzorci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oba vektory otočenia sú veľmi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Newtonovsky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infinitezimálne) malé, potom aj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veľmi malý a s presnosťou do prvého rádu malosti (čo pri infinitezimálne malých veličinách je dostatočná presnosť) môžeme písať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dve po sebe vykonané infinitezimálne otočenia možno nahradiť jediným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infinitezimálnym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otočením s vektorom otočenia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dva infinitezimálne vektory otočenia možno zložiť do jedného výsledného vektora otočenia prostým vektorovým súčtom.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pozor, je tu pasca. Vlastne mohli by sme tak zložiť aj tri vektory infinitezimálnych otočení! Prečo nie, veď aj súčet troch veľmi malých čísel je stále veľmi malé číslo. No, mohli.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76424" y="911901"/>
            <a:ext cx="4337685" cy="330899"/>
          </a:xfrm>
          <a:prstGeom prst="rect">
            <a:avLst/>
          </a:prstGeom>
        </p:spPr>
      </p:pic>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759201" y="1989469"/>
            <a:ext cx="970407" cy="324041"/>
          </a:xfrm>
          <a:prstGeom prst="rect">
            <a:avLst/>
          </a:prstGeom>
        </p:spPr>
      </p:pic>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973961" y="3017825"/>
            <a:ext cx="2540889" cy="330899"/>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78884" y="4088534"/>
            <a:ext cx="1532763" cy="324041"/>
          </a:xfrm>
          <a:prstGeom prst="rect">
            <a:avLst/>
          </a:prstGeom>
        </p:spPr>
      </p:pic>
    </p:spTree>
    <p:extLst>
      <p:ext uri="{BB962C8B-B14F-4D97-AF65-F5344CB8AC3E}">
        <p14:creationId xmlns:p14="http://schemas.microsoft.com/office/powerpoint/2010/main" val="69142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8727" y="304800"/>
            <a:ext cx="5458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Pasca</a:t>
            </a:r>
          </a:p>
        </p:txBody>
      </p:sp>
      <mc:AlternateContent xmlns:mc="http://schemas.openxmlformats.org/markup-compatibility/2006" xmlns:a14="http://schemas.microsoft.com/office/drawing/2010/main">
        <mc:Choice Requires="a14">
          <p:sp>
            <p:nvSpPr>
              <p:cNvPr id="4" name="Rectangle 3"/>
              <p:cNvSpPr/>
              <p:nvPr/>
            </p:nvSpPr>
            <p:spPr>
              <a:xfrm>
                <a:off x="429490" y="953854"/>
                <a:ext cx="845589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Pasca je v tom, že by sme mohli usúdiť, že aj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 sebe idúcich infinitezimálnych otočení by sme mohli nahradiť jediným otočením</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429490" y="953854"/>
                <a:ext cx="8455891" cy="646331"/>
              </a:xfrm>
              <a:prstGeom prst="rect">
                <a:avLst/>
              </a:prstGeom>
              <a:blipFill rotWithShape="0">
                <a:blip r:embed="rId5"/>
                <a:stretch>
                  <a:fillRect l="-576" t="-4717" r="-144" b="-13208"/>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19138" y="1717965"/>
            <a:ext cx="1237869" cy="62579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0982" y="2419927"/>
                <a:ext cx="8543636"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určite nie je pravda. Nie pre ľubovoľné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Narazili sme tu na pascu: paradox „malej kopy piesku“. To je takýto žart: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„Platí, že každá kopa piesku je veľmi malá“. Dá sa to „dokázať“ matematickou indukciou.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Prvý krok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jedno zrnko piesku je určite veľmi malá kopa piesku.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Indukčný krok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Predpokladajme, že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zrniek piesku pre nejaké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tvorí veľmi malú kopu piesku. Potom ak pridáme jediné zrnko, kopa ostane veľmi malou, lebo pridanie jediného zrnka nemôže urobiť z veľmi malej kopy kopu veľkú. Takže aj kopa, tvorená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zrnkami piesku je veľmi malá.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Indukčný záver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zrniek piesku tvorí veľmi malú kopu piesku pre ľubovoľné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teda zrejmé, že vo všeobecnosti nemá zmysel sčítavať ani infinitezimálne vektory otočení. Ale dva hej.</a:t>
                </a:r>
              </a:p>
            </p:txBody>
          </p:sp>
        </mc:Choice>
        <mc:Fallback xmlns="">
          <p:sp>
            <p:nvSpPr>
              <p:cNvPr id="7" name="TextBox 6"/>
              <p:cNvSpPr txBox="1">
                <a:spLocks noRot="1" noChangeAspect="1" noMove="1" noResize="1" noEditPoints="1" noAdjustHandles="1" noChangeArrowheads="1" noChangeShapeType="1" noTextEdit="1"/>
              </p:cNvSpPr>
              <p:nvPr/>
            </p:nvSpPr>
            <p:spPr>
              <a:xfrm>
                <a:off x="350982" y="2419927"/>
                <a:ext cx="8543636" cy="3693319"/>
              </a:xfrm>
              <a:prstGeom prst="rect">
                <a:avLst/>
              </a:prstGeom>
              <a:blipFill rotWithShape="0">
                <a:blip r:embed="rId7"/>
                <a:stretch>
                  <a:fillRect l="-642" t="-990" r="-642" b="-1650"/>
                </a:stretch>
              </a:blipFill>
            </p:spPr>
            <p:txBody>
              <a:bodyPr/>
              <a:lstStyle/>
              <a:p>
                <a:r>
                  <a:rPr lang="sk-SK">
                    <a:noFill/>
                  </a:rPr>
                  <a:t> </a:t>
                </a:r>
              </a:p>
            </p:txBody>
          </p:sp>
        </mc:Fallback>
      </mc:AlternateContent>
    </p:spTree>
    <p:extLst>
      <p:ext uri="{BB962C8B-B14F-4D97-AF65-F5344CB8AC3E}">
        <p14:creationId xmlns:p14="http://schemas.microsoft.com/office/powerpoint/2010/main" val="761411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text{const}\;\;\;&#10;\Rightarrow \;\;\;d(\vec r.\vec r)=0&#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d\vec r = 0&#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times\vec r&#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parallel\overrightarrow{\delta\varphi}\times\vec r&#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 \;\;\; \text{a}\;\;\;\overrightarrow{\delta\varphi}\times\vec r&#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varphi&#10;\end{align*}&#10;\end{document}&#10;"/>
  <p:tag name="IGUANATEXSIZE" val="12"/>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4"/>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10;\end{align*}&#10;\end{document}&#10;"/>
  <p:tag name="IGUANATEXSIZE" val="1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10;\end{align*}&#10;\end{document}&#10;"/>
  <p:tag name="IGUANATEXSIZE" val="1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10;\end{align*}&#10;\end{document}&#10;"/>
  <p:tag name="IGUANATEXSIZE" val="12"/>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10;\end{align*}&#10;\end{document}&#10;"/>
  <p:tag name="IGUANATEXSIZE" val="12"/>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 |\vec r|\sin\alpha&#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R|\overrightarrow{\delta\varphi}|= |\vec r||\overrightarrow{\delta\varphi}|\sin\alpha&#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_i=\sum_{jk} \varepsilon_{ijk}&#10;(\overrightarrow{\delta\varphi})_j(\vec r)_k&#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vec r)_i+(d\vec r)_i=\sum_{k}\delta_{ik}(\vec r)_k+\sum_{jk} \varepsilon_{ijk}&#10;(\overrightarrow{\delta\varphi})_j(\vec r)_k&#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sum_{ik}\delta R_{ik}(\vec r)_k&#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R_{ik}=\delta_{ik}+\sum_{j} \varepsilon_{ijk}&#10;(\overrightarrow{\delta\varphi})_j&#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_1\;\;\;\text{a}\;\;\;\overrightarrow{\delta\varphi}_2&#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rightarrow \vec r\,'&#10;=\vec r + \overrightarrow{\delta\varphi}_1\times &#10;\vec r&#10;\rightarrow \vec r\,''= \vec r\,'+\overrightarrow{\delta\varphi}_2&#10;\times \vec r\,'&#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overrightarrow{\delta\varphi}_1\times &#10;\vec r&#10;+\overrightarrow{\delta\varphi}_2&#10;\times (\vec r + \overrightarrow{\delta\varphi}_1\times &#10;\vec r)&#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overrightarrow{\delta\varphi}_2&#10;\times (\overrightarrow{\delta\varphi}_1\times &#10;\vec r)&#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_1\;\;\;\text{a}\;\;\;\overrightarrow{\delta\varphi}_2&#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cos\vartheta&amp;-\sin\vartheta&amp;0\\&#10;\sin\vartheta&amp;\cos\vartheta&amp;0\\&#10;0&amp;0&amp;1\end{pmatrix}=&#10;\underbrace{&#10;\begin{pmatrix}1&amp;-\frac{\vartheta}{N}&amp;0\\&#10;\frac{\vartheta}{N}&amp;1&amp;0\\&#10;0&amp;0&amp;1\end{pmatrix}&#10;\begin{pmatrix}1&amp;-\frac{\vartheta}{N}&amp;0\\&#10;\frac{\vartheta}{N}&amp;1&amp;0\\&#10;0&amp;0&amp;1\end{pmatrix}&#10;\dots&#10;\begin{pmatrix}1&amp;-\frac{\vartheta}{N}&amp;0\\&#10;\frac{\vartheta}{N}&amp;1&amp;0\\&#10;0&amp;0&amp;1\end{pmatrix}&#10;}_{N}&#10;\ne&#10;\begin{pmatrix}1&amp;-\vartheta&amp;0\\&#10;\vartheta&amp;1&amp;0\\&#10;0&amp;0&amp;1\end{pmatrix}&#10;\end{align*}&#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overrightarrow{\delta\varphi}_2&#10;\times (\overrightarrow{\delta\varphi}_1\times &#10;\vec r)&#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_1&#10;+\vek{\delta\varphi}_2&#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 &#10;\vek{\delta\varphi}_1+\vek{\delta\varphi}_2&#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sum_{i=1}^n\vek{\delta\varphi}_i&#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r(t+dt) = \vec r(t)+\overrightarrow{\delta\varphi}(t)\times \vec r(t)&#10;\end{align*}&#10;\end{document}"/>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t)=\frac{1}{dt}(\vec r(t+dt)-\vec r(t))=&#10;\frac{1}{dt}\overrightarrow{\delta\varphi}(t)\times \vec r(t)=&#10;\vec\omega(t) \times \vec r(t)&#10;\end{align*}&#10;\end{document}"/>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t)=\vec\omega(t) dt&#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t)=\frac{\overrightarrow{\delta\varphi}(t)}{dt}&#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omega\times\vec r&#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omega\times\vec r&#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rightarrow \vec r\,'=\vec r + d\vec r=\vec r+\overrightarrow{\delta\varphi}\times\vec r&#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imes\vec\omega&#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rightarrow\sum_jR_{ij}a_j&#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rightarrow{\delta\varphi}&#10;\end{align*}&#10;\end{document}"/>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a \rightarrow \vec a +\overrightarrow{\delta\varphi}\times \vec a&#10;\end{align*}&#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a= \vec\omega\times\vec a&#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_1(t)\text{~~~a~~~}\vec\omega_2(t)&#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_1(t)=\vec\omega_1(t)dt\text{~~~a~~~}&#10;\vek{\delta\varphi}_2(t)=\vec\omega_2(t)dt&#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 = \vec\omega_1+\vec\omega_2&#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 =(\sin(\vartheta)\cos(\varphi),\sin(\vartheta)\sin(\varphi),&#10;\cos(\vartheta))&#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j}=-\vec F_{ji}&#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t_0), \vec v_i(t_0), \;\;\;i\in(1,N)&#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t), \vec v_i(t), \;\;\;i\in(1,N)&#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vec r_i,\vec v_i) &#10;\text{~~~a~~~}\vec F_{ij}(\vec r_i,\vec r_j,\vec v_i,\vec v_j)&#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vec r_i,\vec v_i) &#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j}(\vec r_i,\vec r_j,\vec v_i,\vec v_j)&#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psi} =(\delta\psi\sin(\vartheta)\cos(\varphi),&#10;\delta\psi\sin(\vartheta)\sin(\varphi),&#10;\delta\psi\cos(\vartheta))&#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0&#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K \Delta x&#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 &amp;= a\\&#10;x-y &amp;=b&#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 m_i\frac{d^2\vec r_i}{dt^2} = \sum_i \vec F_i(\vec r_i,\vec v_i) &#10;+\sum_i \sum_{j\ne i}\vec F_{ij}(\vec r_i,\vec r_j,\vec v_i,\vec v_j)&#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 m_i\frac{d^2\vec r_i}{dt^2} = \sum_i \vec F_i(\vec r_i,\vec v_i) &#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rightarrow \vec r\,'=\vec r + d\vec r&#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sum_i \vec F_i(\vec r_i,\vec v_i) &#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frac{d}{dt}\sum_i m_i\vec r_i=&#10;\sum_i m_i \frac{d}{dt}\frac{\sum_i m_i\vec r_i}{\sum_i m_i}&#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sum m_i&#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frac{d}{dt}\vec R^*&amp;= \vec F \\&#10;m\frac{d^2}{dt^2}\vec R^* &amp;= \vec F&#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m\frac{d}{dt}\vec R^*&#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Mycalibri</Template>
  <TotalTime>396</TotalTime>
  <Words>4680</Words>
  <Application>Microsoft Office PowerPoint</Application>
  <PresentationFormat>On-screen Show (4:3)</PresentationFormat>
  <Paragraphs>269</Paragraphs>
  <Slides>37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20</cp:revision>
  <dcterms:created xsi:type="dcterms:W3CDTF">2018-10-24T07:20:20Z</dcterms:created>
  <dcterms:modified xsi:type="dcterms:W3CDTF">2019-11-06T13:28:00Z</dcterms:modified>
</cp:coreProperties>
</file>