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4"/>
  </p:notesMasterIdLst>
  <p:sldIdLst>
    <p:sldId id="857" r:id="rId3"/>
    <p:sldId id="858" r:id="rId4"/>
    <p:sldId id="859" r:id="rId5"/>
    <p:sldId id="860" r:id="rId6"/>
    <p:sldId id="861" r:id="rId7"/>
    <p:sldId id="862" r:id="rId8"/>
    <p:sldId id="863" r:id="rId9"/>
    <p:sldId id="864" r:id="rId10"/>
    <p:sldId id="865" r:id="rId11"/>
    <p:sldId id="866" r:id="rId12"/>
    <p:sldId id="867" r:id="rId13"/>
    <p:sldId id="868" r:id="rId14"/>
    <p:sldId id="869" r:id="rId15"/>
    <p:sldId id="870" r:id="rId16"/>
    <p:sldId id="871" r:id="rId17"/>
    <p:sldId id="848" r:id="rId18"/>
    <p:sldId id="849" r:id="rId19"/>
    <p:sldId id="877" r:id="rId20"/>
    <p:sldId id="850" r:id="rId21"/>
    <p:sldId id="851" r:id="rId22"/>
    <p:sldId id="852" r:id="rId23"/>
    <p:sldId id="853" r:id="rId24"/>
    <p:sldId id="854" r:id="rId25"/>
    <p:sldId id="855" r:id="rId26"/>
    <p:sldId id="872" r:id="rId27"/>
    <p:sldId id="873" r:id="rId28"/>
    <p:sldId id="874" r:id="rId29"/>
    <p:sldId id="875" r:id="rId30"/>
    <p:sldId id="878" r:id="rId31"/>
    <p:sldId id="879" r:id="rId32"/>
    <p:sldId id="880" r:id="rId3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75" d="100"/>
          <a:sy n="75" d="100"/>
        </p:scale>
        <p:origin x="816" y="66"/>
      </p:cViewPr>
      <p:guideLst/>
    </p:cSldViewPr>
  </p:slideViewPr>
  <p:notesTextViewPr>
    <p:cViewPr>
      <p:scale>
        <a:sx n="1" d="1"/>
        <a:sy n="1" d="1"/>
      </p:scale>
      <p:origin x="0" y="0"/>
    </p:cViewPr>
  </p:notesTextViewPr>
  <p:sorterViewPr>
    <p:cViewPr>
      <p:scale>
        <a:sx n="100" d="100"/>
        <a:sy n="100" d="100"/>
      </p:scale>
      <p:origin x="0" y="-17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F83DF-3117-4B29-8568-255FA10198A9}" type="datetimeFigureOut">
              <a:rPr lang="en-US" smtClean="0"/>
              <a:t>11/14/2019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AFDDF-1A44-4290-8CB7-763924C77549}" type="slidenum">
              <a:rPr lang="en-US" smtClean="0"/>
              <a:t>‹#›</a:t>
            </a:fld>
            <a:endParaRPr lang="en-US"/>
          </a:p>
        </p:txBody>
      </p:sp>
    </p:spTree>
    <p:extLst>
      <p:ext uri="{BB962C8B-B14F-4D97-AF65-F5344CB8AC3E}">
        <p14:creationId xmlns:p14="http://schemas.microsoft.com/office/powerpoint/2010/main" val="260969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14. 11. 2019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4136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14. 11. 2019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398032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14. 11. 2019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034047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14. 11. 2019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38617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14. 11. 2019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435472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14. 11. 2019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618342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14. 11. 2019</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56543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solidFill>
                  <a:prstClr val="black">
                    <a:tint val="75000"/>
                  </a:prstClr>
                </a:solidFill>
              </a:rPr>
              <a:pPr/>
              <a:t>14. 11. 2019</a:t>
            </a:fld>
            <a:endParaRPr lang="sk-SK">
              <a:solidFill>
                <a:prstClr val="black">
                  <a:tint val="75000"/>
                </a:prstClr>
              </a:solidFill>
            </a:endParaRPr>
          </a:p>
        </p:txBody>
      </p:sp>
      <p:sp>
        <p:nvSpPr>
          <p:cNvPr id="8" name="Footer Placeholder 7"/>
          <p:cNvSpPr>
            <a:spLocks noGrp="1"/>
          </p:cNvSpPr>
          <p:nvPr>
            <p:ph type="ftr" sz="quarter" idx="11"/>
          </p:nvPr>
        </p:nvSpPr>
        <p:spPr/>
        <p:txBody>
          <a:bodyPr/>
          <a:lstStyle/>
          <a:p>
            <a:endParaRPr lang="sk-SK">
              <a:solidFill>
                <a:prstClr val="black">
                  <a:tint val="75000"/>
                </a:prstClr>
              </a:solidFill>
            </a:endParaRPr>
          </a:p>
        </p:txBody>
      </p:sp>
      <p:sp>
        <p:nvSpPr>
          <p:cNvPr id="9" name="Slide Number Placeholder 8"/>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259922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solidFill>
                  <a:prstClr val="black">
                    <a:tint val="75000"/>
                  </a:prstClr>
                </a:solidFill>
              </a:rPr>
              <a:pPr/>
              <a:t>14. 11. 2019</a:t>
            </a:fld>
            <a:endParaRPr lang="sk-SK">
              <a:solidFill>
                <a:prstClr val="black">
                  <a:tint val="75000"/>
                </a:prstClr>
              </a:solidFill>
            </a:endParaRPr>
          </a:p>
        </p:txBody>
      </p:sp>
      <p:sp>
        <p:nvSpPr>
          <p:cNvPr id="4" name="Footer Placeholder 3"/>
          <p:cNvSpPr>
            <a:spLocks noGrp="1"/>
          </p:cNvSpPr>
          <p:nvPr>
            <p:ph type="ftr" sz="quarter" idx="11"/>
          </p:nvPr>
        </p:nvSpPr>
        <p:spPr/>
        <p:txBody>
          <a:bodyPr/>
          <a:lstStyle/>
          <a:p>
            <a:endParaRPr lang="sk-SK">
              <a:solidFill>
                <a:prstClr val="black">
                  <a:tint val="75000"/>
                </a:prstClr>
              </a:solidFill>
            </a:endParaRPr>
          </a:p>
        </p:txBody>
      </p:sp>
      <p:sp>
        <p:nvSpPr>
          <p:cNvPr id="5" name="Slide Number Placeholder 4"/>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157889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solidFill>
                  <a:prstClr val="black">
                    <a:tint val="75000"/>
                  </a:prstClr>
                </a:solidFill>
              </a:rPr>
              <a:pPr/>
              <a:t>14. 11. 2019</a:t>
            </a:fld>
            <a:endParaRPr lang="sk-SK">
              <a:solidFill>
                <a:prstClr val="black">
                  <a:tint val="75000"/>
                </a:prstClr>
              </a:solidFill>
            </a:endParaRPr>
          </a:p>
        </p:txBody>
      </p:sp>
      <p:sp>
        <p:nvSpPr>
          <p:cNvPr id="3" name="Footer Placeholder 2"/>
          <p:cNvSpPr>
            <a:spLocks noGrp="1"/>
          </p:cNvSpPr>
          <p:nvPr>
            <p:ph type="ftr" sz="quarter" idx="11"/>
          </p:nvPr>
        </p:nvSpPr>
        <p:spPr/>
        <p:txBody>
          <a:bodyPr/>
          <a:lstStyle/>
          <a:p>
            <a:endParaRPr lang="sk-SK">
              <a:solidFill>
                <a:prstClr val="black">
                  <a:tint val="75000"/>
                </a:prstClr>
              </a:solidFill>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53467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14. 11. 2019</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09451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14. 11. 2019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92359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14. 11. 2019</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582572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14. 11. 2019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694436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14. 11. 2019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41333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14. 11. 2019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750983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14. 11. 2019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23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14. 11. 2019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024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14. 11. 2019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36665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14. 11. 2019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09481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14. 11. 2019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84272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14. 11. 2019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93483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14. 11. 2019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30978677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solidFill>
                  <a:prstClr val="black">
                    <a:tint val="75000"/>
                  </a:prstClr>
                </a:solidFill>
              </a:rPr>
              <a:pPr/>
              <a:t>14. 11. 2019</a:t>
            </a:fld>
            <a:endParaRPr lang="sk-SK">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6377645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png"/><Relationship Id="rId18" Type="http://schemas.openxmlformats.org/officeDocument/2006/relationships/image" Target="../media/image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png"/><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image" Target="../media/image620.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0" Type="http://schemas.openxmlformats.org/officeDocument/2006/relationships/image" Target="../media/image2.png"/><Relationship Id="rId19" Type="http://schemas.openxmlformats.org/officeDocument/2006/relationships/image" Target="../media/image8.png"/><Relationship Id="rId4" Type="http://schemas.openxmlformats.org/officeDocument/2006/relationships/tags" Target="../tags/tag4.xml"/><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42.png"/><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39.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38.png"/><Relationship Id="rId5" Type="http://schemas.openxmlformats.org/officeDocument/2006/relationships/tags" Target="../tags/tag47.xml"/><Relationship Id="rId15" Type="http://schemas.openxmlformats.org/officeDocument/2006/relationships/image" Target="../media/image44.png"/><Relationship Id="rId10" Type="http://schemas.openxmlformats.org/officeDocument/2006/relationships/image" Target="../media/image37.png"/><Relationship Id="rId4" Type="http://schemas.openxmlformats.org/officeDocument/2006/relationships/tags" Target="../tags/tag46.xml"/><Relationship Id="rId9" Type="http://schemas.openxmlformats.org/officeDocument/2006/relationships/image" Target="../media/image36.png"/><Relationship Id="rId1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image" Target="../media/image39.png"/><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image" Target="../media/image38.png"/><Relationship Id="rId17" Type="http://schemas.openxmlformats.org/officeDocument/2006/relationships/image" Target="../media/image47.png"/><Relationship Id="rId2" Type="http://schemas.openxmlformats.org/officeDocument/2006/relationships/tags" Target="../tags/tag51.xml"/><Relationship Id="rId16" Type="http://schemas.openxmlformats.org/officeDocument/2006/relationships/image" Target="../media/image46.pn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37.png"/><Relationship Id="rId5" Type="http://schemas.openxmlformats.org/officeDocument/2006/relationships/tags" Target="../tags/tag54.xml"/><Relationship Id="rId15" Type="http://schemas.openxmlformats.org/officeDocument/2006/relationships/image" Target="../media/image45.png"/><Relationship Id="rId10" Type="http://schemas.openxmlformats.org/officeDocument/2006/relationships/image" Target="../media/image36.png"/><Relationship Id="rId4" Type="http://schemas.openxmlformats.org/officeDocument/2006/relationships/tags" Target="../tags/tag53.xml"/><Relationship Id="rId9" Type="http://schemas.openxmlformats.org/officeDocument/2006/relationships/slideLayout" Target="../slideLayouts/slideLayout7.xml"/><Relationship Id="rId1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39.pn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38.png"/><Relationship Id="rId17" Type="http://schemas.openxmlformats.org/officeDocument/2006/relationships/image" Target="../media/image47.png"/><Relationship Id="rId2" Type="http://schemas.openxmlformats.org/officeDocument/2006/relationships/tags" Target="../tags/tag59.xml"/><Relationship Id="rId16" Type="http://schemas.openxmlformats.org/officeDocument/2006/relationships/image" Target="../media/image46.png"/><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37.png"/><Relationship Id="rId5" Type="http://schemas.openxmlformats.org/officeDocument/2006/relationships/tags" Target="../tags/tag62.xml"/><Relationship Id="rId15" Type="http://schemas.openxmlformats.org/officeDocument/2006/relationships/image" Target="../media/image45.png"/><Relationship Id="rId10" Type="http://schemas.openxmlformats.org/officeDocument/2006/relationships/image" Target="../media/image36.png"/><Relationship Id="rId4" Type="http://schemas.openxmlformats.org/officeDocument/2006/relationships/tags" Target="../tags/tag61.xml"/><Relationship Id="rId9" Type="http://schemas.openxmlformats.org/officeDocument/2006/relationships/slideLayout" Target="../slideLayouts/slideLayout7.xml"/><Relationship Id="rId14"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68.xml"/><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7.xml"/><Relationship Id="rId11" Type="http://schemas.openxmlformats.org/officeDocument/2006/relationships/image" Target="../media/image53.png"/><Relationship Id="rId5" Type="http://schemas.openxmlformats.org/officeDocument/2006/relationships/tags" Target="../tags/tag70.xml"/><Relationship Id="rId10" Type="http://schemas.openxmlformats.org/officeDocument/2006/relationships/image" Target="../media/image52.png"/><Relationship Id="rId4" Type="http://schemas.openxmlformats.org/officeDocument/2006/relationships/tags" Target="../tags/tag69.xml"/><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image" Target="../media/image56.png"/><Relationship Id="rId18" Type="http://schemas.openxmlformats.org/officeDocument/2006/relationships/image" Target="../media/image60.png"/><Relationship Id="rId3" Type="http://schemas.openxmlformats.org/officeDocument/2006/relationships/tags" Target="../tags/tag73.xml"/><Relationship Id="rId21" Type="http://schemas.openxmlformats.org/officeDocument/2006/relationships/image" Target="../media/image63.png"/><Relationship Id="rId7" Type="http://schemas.openxmlformats.org/officeDocument/2006/relationships/tags" Target="../tags/tag77.xml"/><Relationship Id="rId12" Type="http://schemas.openxmlformats.org/officeDocument/2006/relationships/image" Target="../media/image55.png"/><Relationship Id="rId17" Type="http://schemas.openxmlformats.org/officeDocument/2006/relationships/image" Target="../media/image18.png"/><Relationship Id="rId2" Type="http://schemas.openxmlformats.org/officeDocument/2006/relationships/tags" Target="../tags/tag72.xml"/><Relationship Id="rId16" Type="http://schemas.openxmlformats.org/officeDocument/2006/relationships/image" Target="../media/image59.png"/><Relationship Id="rId20" Type="http://schemas.openxmlformats.org/officeDocument/2006/relationships/image" Target="../media/image62.png"/><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slideLayout" Target="../slideLayouts/slideLayout7.xml"/><Relationship Id="rId5" Type="http://schemas.openxmlformats.org/officeDocument/2006/relationships/tags" Target="../tags/tag75.xml"/><Relationship Id="rId15" Type="http://schemas.openxmlformats.org/officeDocument/2006/relationships/image" Target="../media/image58.png"/><Relationship Id="rId10" Type="http://schemas.openxmlformats.org/officeDocument/2006/relationships/tags" Target="../tags/tag80.xml"/><Relationship Id="rId19" Type="http://schemas.openxmlformats.org/officeDocument/2006/relationships/image" Target="../media/image61.png"/><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image" Target="../media/image5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3" Type="http://schemas.openxmlformats.org/officeDocument/2006/relationships/image" Target="../media/image66.png"/><Relationship Id="rId3" Type="http://schemas.openxmlformats.org/officeDocument/2006/relationships/tags" Target="../tags/tag83.xml"/><Relationship Id="rId7" Type="http://schemas.openxmlformats.org/officeDocument/2006/relationships/slideLayout" Target="../slideLayouts/slideLayout7.xml"/><Relationship Id="rId12" Type="http://schemas.openxmlformats.org/officeDocument/2006/relationships/image" Target="../media/image65.png"/><Relationship Id="rId2" Type="http://schemas.openxmlformats.org/officeDocument/2006/relationships/tags" Target="../tags/tag82.xml"/><Relationship Id="rId16" Type="http://schemas.openxmlformats.org/officeDocument/2006/relationships/image" Target="../media/image69.png"/><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64.png"/><Relationship Id="rId5" Type="http://schemas.openxmlformats.org/officeDocument/2006/relationships/tags" Target="../tags/tag85.xml"/><Relationship Id="rId15" Type="http://schemas.openxmlformats.org/officeDocument/2006/relationships/image" Target="../media/image68.png"/><Relationship Id="rId10" Type="http://schemas.openxmlformats.org/officeDocument/2006/relationships/image" Target="../media/image1.png"/><Relationship Id="rId19" Type="http://schemas.openxmlformats.org/officeDocument/2006/relationships/image" Target="../media/image90.png"/><Relationship Id="rId4" Type="http://schemas.openxmlformats.org/officeDocument/2006/relationships/tags" Target="../tags/tag84.xml"/><Relationship Id="rId14" Type="http://schemas.openxmlformats.org/officeDocument/2006/relationships/image" Target="../media/image6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png"/><Relationship Id="rId18" Type="http://schemas.openxmlformats.org/officeDocument/2006/relationships/image" Target="../media/image1300.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2.png"/><Relationship Id="rId5" Type="http://schemas.openxmlformats.org/officeDocument/2006/relationships/tags" Target="../tags/tag12.xml"/><Relationship Id="rId15" Type="http://schemas.openxmlformats.org/officeDocument/2006/relationships/image" Target="../media/image11.png"/><Relationship Id="rId10" Type="http://schemas.openxmlformats.org/officeDocument/2006/relationships/image" Target="../media/image9.png"/><Relationship Id="rId19" Type="http://schemas.openxmlformats.org/officeDocument/2006/relationships/image" Target="../media/image1400.png"/><Relationship Id="rId4" Type="http://schemas.openxmlformats.org/officeDocument/2006/relationships/tags" Target="../tags/tag11.xml"/><Relationship Id="rId9" Type="http://schemas.openxmlformats.org/officeDocument/2006/relationships/image" Target="../media/image6.pn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71.png"/><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tags" Target="../tags/tag91.xml"/><Relationship Id="rId7" Type="http://schemas.openxmlformats.org/officeDocument/2006/relationships/image" Target="../media/image71.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7.xml"/><Relationship Id="rId11" Type="http://schemas.openxmlformats.org/officeDocument/2006/relationships/image" Target="../media/image75.png"/><Relationship Id="rId5" Type="http://schemas.openxmlformats.org/officeDocument/2006/relationships/tags" Target="../tags/tag93.xml"/><Relationship Id="rId10" Type="http://schemas.openxmlformats.org/officeDocument/2006/relationships/image" Target="../media/image74.png"/><Relationship Id="rId4" Type="http://schemas.openxmlformats.org/officeDocument/2006/relationships/tags" Target="../tags/tag92.xml"/><Relationship Id="rId9"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18.xml"/><Relationship Id="rId1" Type="http://schemas.openxmlformats.org/officeDocument/2006/relationships/tags" Target="../tags/tag96.xml"/><Relationship Id="rId6" Type="http://schemas.openxmlformats.org/officeDocument/2006/relationships/image" Target="../media/image19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97.xml"/><Relationship Id="rId6" Type="http://schemas.openxmlformats.org/officeDocument/2006/relationships/image" Target="../media/image79.png"/><Relationship Id="rId5" Type="http://schemas.openxmlformats.org/officeDocument/2006/relationships/image" Target="../media/image200.png"/></Relationships>
</file>

<file path=ppt/slides/_rels/slide2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18.xml"/><Relationship Id="rId7" Type="http://schemas.openxmlformats.org/officeDocument/2006/relationships/image" Target="../media/image79.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220.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55.png"/><Relationship Id="rId4" Type="http://schemas.openxmlformats.org/officeDocument/2006/relationships/image" Target="../media/image81.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3" Type="http://schemas.openxmlformats.org/officeDocument/2006/relationships/image" Target="../media/image86.png"/><Relationship Id="rId3" Type="http://schemas.openxmlformats.org/officeDocument/2006/relationships/tags" Target="../tags/tag104.xml"/><Relationship Id="rId12" Type="http://schemas.openxmlformats.org/officeDocument/2006/relationships/image" Target="../media/image85.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Layout" Target="../slideLayouts/slideLayout18.xml"/><Relationship Id="rId11" Type="http://schemas.openxmlformats.org/officeDocument/2006/relationships/image" Target="../media/image84.png"/><Relationship Id="rId5" Type="http://schemas.openxmlformats.org/officeDocument/2006/relationships/tags" Target="../tags/tag106.xml"/><Relationship Id="rId15" Type="http://schemas.openxmlformats.org/officeDocument/2006/relationships/image" Target="../media/image87.png"/><Relationship Id="rId10" Type="http://schemas.openxmlformats.org/officeDocument/2006/relationships/image" Target="../media/image79.png"/><Relationship Id="rId4" Type="http://schemas.openxmlformats.org/officeDocument/2006/relationships/tags" Target="../tags/tag105.xml"/><Relationship Id="rId9" Type="http://schemas.openxmlformats.org/officeDocument/2006/relationships/image" Target="../media/image280.png"/><Relationship Id="rId14" Type="http://schemas.openxmlformats.org/officeDocument/2006/relationships/image" Target="../media/image320.png"/></Relationships>
</file>

<file path=ppt/slides/_rels/slide4.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2.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4.png"/><Relationship Id="rId2" Type="http://schemas.openxmlformats.org/officeDocument/2006/relationships/tags" Target="../tags/tag16.xml"/><Relationship Id="rId16" Type="http://schemas.openxmlformats.org/officeDocument/2006/relationships/image" Target="../media/image19.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17.png"/><Relationship Id="rId5" Type="http://schemas.openxmlformats.org/officeDocument/2006/relationships/tags" Target="../tags/tag19.xml"/><Relationship Id="rId15" Type="http://schemas.openxmlformats.org/officeDocument/2006/relationships/image" Target="../media/image18.png"/><Relationship Id="rId10" Type="http://schemas.openxmlformats.org/officeDocument/2006/relationships/image" Target="../media/image16.jpeg"/><Relationship Id="rId4" Type="http://schemas.openxmlformats.org/officeDocument/2006/relationships/tags" Target="../tags/tag18.xml"/><Relationship Id="rId9" Type="http://schemas.openxmlformats.org/officeDocument/2006/relationships/slideLayout" Target="../slideLayouts/slideLayout7.xml"/><Relationship Id="rId1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10.png"/><Relationship Id="rId3" Type="http://schemas.openxmlformats.org/officeDocument/2006/relationships/tags" Target="../tags/tag27.xml"/><Relationship Id="rId7" Type="http://schemas.openxmlformats.org/officeDocument/2006/relationships/image" Target="../media/image24.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7.xml"/><Relationship Id="rId5" Type="http://schemas.openxmlformats.org/officeDocument/2006/relationships/tags" Target="../tags/tag29.xml"/><Relationship Id="rId10" Type="http://schemas.openxmlformats.org/officeDocument/2006/relationships/image" Target="../media/image27.png"/><Relationship Id="rId4" Type="http://schemas.openxmlformats.org/officeDocument/2006/relationships/tags" Target="../tags/tag28.xml"/><Relationship Id="rId9" Type="http://schemas.openxmlformats.org/officeDocument/2006/relationships/image" Target="../media/image26.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7800.png"/><Relationship Id="rId18" Type="http://schemas.openxmlformats.org/officeDocument/2006/relationships/image" Target="../media/image34.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29.png"/><Relationship Id="rId17" Type="http://schemas.openxmlformats.org/officeDocument/2006/relationships/image" Target="../media/image33.png"/><Relationship Id="rId2" Type="http://schemas.openxmlformats.org/officeDocument/2006/relationships/tags" Target="../tags/tag31.xml"/><Relationship Id="rId16" Type="http://schemas.openxmlformats.org/officeDocument/2006/relationships/image" Target="../media/image32.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7610.png"/><Relationship Id="rId5" Type="http://schemas.openxmlformats.org/officeDocument/2006/relationships/tags" Target="../tags/tag34.xml"/><Relationship Id="rId15" Type="http://schemas.openxmlformats.org/officeDocument/2006/relationships/image" Target="../media/image31.png"/><Relationship Id="rId19" Type="http://schemas.openxmlformats.org/officeDocument/2006/relationships/image" Target="../media/image35.png"/><Relationship Id="rId4" Type="http://schemas.openxmlformats.org/officeDocument/2006/relationships/tags" Target="../tags/tag33.xml"/><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tags" Target="../tags/tag39.xml"/><Relationship Id="rId7" Type="http://schemas.openxmlformats.org/officeDocument/2006/relationships/slideLayout" Target="../slideLayouts/slideLayout7.xml"/><Relationship Id="rId12" Type="http://schemas.openxmlformats.org/officeDocument/2006/relationships/image" Target="../media/image40.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39.png"/><Relationship Id="rId5" Type="http://schemas.openxmlformats.org/officeDocument/2006/relationships/tags" Target="../tags/tag41.xml"/><Relationship Id="rId10" Type="http://schemas.openxmlformats.org/officeDocument/2006/relationships/image" Target="../media/image38.png"/><Relationship Id="rId4" Type="http://schemas.openxmlformats.org/officeDocument/2006/relationships/tags" Target="../tags/tag40.xml"/><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59226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Box 1"/>
          <p:cNvSpPr txBox="1"/>
          <p:nvPr/>
        </p:nvSpPr>
        <p:spPr>
          <a:xfrm>
            <a:off x="2771800" y="260648"/>
            <a:ext cx="33123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Trenie</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(šmykové)</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971600" y="4005064"/>
            <a:ext cx="1008112"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ttps://www.hmc.edu/physics/wp-content/uploads/sites/22/2013/12/Static-and-Sliding-Friction-1K20_3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95536" y="1412776"/>
            <a:ext cx="4278694" cy="21488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3528" y="4437112"/>
            <a:ext cx="4104456" cy="1440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p:cNvSpPr/>
          <p:nvPr/>
        </p:nvSpPr>
        <p:spPr>
          <a:xfrm>
            <a:off x="4572000" y="4256947"/>
            <a:ext cx="504056" cy="50405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4328791" y="4490295"/>
            <a:ext cx="504056" cy="45719"/>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p:cNvCxnSpPr/>
          <p:nvPr/>
        </p:nvCxnSpPr>
        <p:spPr>
          <a:xfrm>
            <a:off x="1961783" y="4256947"/>
            <a:ext cx="28803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6"/>
          </p:cNvCxnSpPr>
          <p:nvPr/>
        </p:nvCxnSpPr>
        <p:spPr>
          <a:xfrm>
            <a:off x="5076056" y="4508975"/>
            <a:ext cx="0" cy="10802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716016" y="6113189"/>
            <a:ext cx="792088" cy="45719"/>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p:cNvCxnSpPr>
            <a:endCxn id="18" idx="1"/>
          </p:cNvCxnSpPr>
          <p:nvPr/>
        </p:nvCxnSpPr>
        <p:spPr>
          <a:xfrm flipH="1">
            <a:off x="4716016" y="5537125"/>
            <a:ext cx="360040" cy="5989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76056" y="5537125"/>
            <a:ext cx="432048" cy="5989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73362" y="4252838"/>
            <a:ext cx="72008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55576" y="4437112"/>
            <a:ext cx="720080"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475656" y="4437112"/>
            <a:ext cx="0" cy="9361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a:off x="4716016" y="5157192"/>
            <a:ext cx="72008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4936795" y="5789222"/>
            <a:ext cx="288032" cy="316106"/>
            <a:chOff x="6876256" y="5777190"/>
            <a:chExt cx="288032" cy="316106"/>
          </a:xfrm>
        </p:grpSpPr>
        <p:sp>
          <p:nvSpPr>
            <p:cNvPr id="30" name="Rectangle 29"/>
            <p:cNvSpPr/>
            <p:nvPr/>
          </p:nvSpPr>
          <p:spPr>
            <a:xfrm>
              <a:off x="6876256" y="5877272"/>
              <a:ext cx="288032" cy="216024"/>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p:cNvSpPr/>
            <p:nvPr/>
          </p:nvSpPr>
          <p:spPr>
            <a:xfrm>
              <a:off x="6976156" y="5777190"/>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5" name="Picture 3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267744" y="3933056"/>
            <a:ext cx="186690" cy="243840"/>
          </a:xfrm>
          <a:prstGeom prst="rect">
            <a:avLst/>
          </a:prstGeom>
        </p:spPr>
      </p:pic>
      <p:pic>
        <p:nvPicPr>
          <p:cNvPr id="62" name="Picture 61"/>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283968" y="5013176"/>
            <a:ext cx="721995" cy="249555"/>
          </a:xfrm>
          <a:prstGeom prst="rect">
            <a:avLst/>
          </a:prstGeom>
        </p:spPr>
      </p:pic>
      <p:pic>
        <p:nvPicPr>
          <p:cNvPr id="36" name="Picture 3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547664" y="4797152"/>
            <a:ext cx="213360" cy="243840"/>
          </a:xfrm>
          <a:prstGeom prst="rect">
            <a:avLst/>
          </a:prstGeom>
        </p:spPr>
      </p:pic>
      <p:pic>
        <p:nvPicPr>
          <p:cNvPr id="39" name="Picture 38"/>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115616" y="4149080"/>
            <a:ext cx="182880" cy="243840"/>
          </a:xfrm>
          <a:prstGeom prst="rect">
            <a:avLst/>
          </a:prstGeom>
        </p:spPr>
      </p:pic>
      <p:cxnSp>
        <p:nvCxnSpPr>
          <p:cNvPr id="52" name="Straight Arrow Connector 51"/>
          <p:cNvCxnSpPr/>
          <p:nvPr/>
        </p:nvCxnSpPr>
        <p:spPr>
          <a:xfrm rot="5400000" flipV="1">
            <a:off x="4716016" y="6381328"/>
            <a:ext cx="72008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5724128" y="1340768"/>
                <a:ext cx="3528392" cy="46866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Teleso stojí napriek ťažnej sile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Kolmá tlaková sila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oMath>
                </a14:m>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Trenie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acc>
                  </m:oMath>
                </a14:m>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Ak teleso stojí, celková sila naň pôsobiaca je nulová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Trenie „akurát“ vyrovná ťažnú silu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Ale trenie nie je schopné vyrovnať akokoľvek veľkú ťažnú silu, pri istej kritickej veľkosti sa teleso dá do pohybu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Calibri" panose="020F0502020204030204"/>
                    <a:ea typeface="+mn-ea"/>
                    <a:cs typeface="+mn-cs"/>
                  </a:rPr>
                  <a:t>f je koeficient (statického) trenia</a:t>
                </a:r>
              </a:p>
            </p:txBody>
          </p:sp>
        </mc:Choice>
        <mc:Fallback xmlns="">
          <p:sp>
            <p:nvSpPr>
              <p:cNvPr id="53" name="TextBox 52"/>
              <p:cNvSpPr txBox="1">
                <a:spLocks noRot="1" noChangeAspect="1" noMove="1" noResize="1" noEditPoints="1" noAdjustHandles="1" noChangeArrowheads="1" noChangeShapeType="1" noTextEdit="1"/>
              </p:cNvSpPr>
              <p:nvPr/>
            </p:nvSpPr>
            <p:spPr>
              <a:xfrm>
                <a:off x="5724128" y="1340768"/>
                <a:ext cx="3528392" cy="4686668"/>
              </a:xfrm>
              <a:prstGeom prst="rect">
                <a:avLst/>
              </a:prstGeom>
              <a:blipFill rotWithShape="0">
                <a:blip r:embed="rId16"/>
                <a:stretch>
                  <a:fillRect l="-1554" t="-1951" b="-650"/>
                </a:stretch>
              </a:blipFill>
            </p:spPr>
            <p:txBody>
              <a:bodyPr/>
              <a:lstStyle/>
              <a:p>
                <a:r>
                  <a:rPr lang="en-US">
                    <a:noFill/>
                  </a:rPr>
                  <a:t> </a:t>
                </a:r>
              </a:p>
            </p:txBody>
          </p:sp>
        </mc:Fallback>
      </mc:AlternateContent>
      <p:pic>
        <p:nvPicPr>
          <p:cNvPr id="56" name="Picture 55"/>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6804248" y="2924944"/>
            <a:ext cx="848678" cy="276035"/>
          </a:xfrm>
          <a:prstGeom prst="rect">
            <a:avLst/>
          </a:prstGeom>
        </p:spPr>
      </p:pic>
      <p:pic>
        <p:nvPicPr>
          <p:cNvPr id="57" name="Picture 56"/>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6264696" y="5013176"/>
            <a:ext cx="2228850" cy="276035"/>
          </a:xfrm>
          <a:prstGeom prst="rect">
            <a:avLst/>
          </a:prstGeom>
        </p:spPr>
      </p:pic>
      <p:sp>
        <p:nvSpPr>
          <p:cNvPr id="59" name="Rectangle 58"/>
          <p:cNvSpPr/>
          <p:nvPr/>
        </p:nvSpPr>
        <p:spPr>
          <a:xfrm>
            <a:off x="6192688" y="4869160"/>
            <a:ext cx="2664296"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0" name="Picture 59"/>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4716016" y="6237312"/>
            <a:ext cx="184785" cy="249555"/>
          </a:xfrm>
          <a:prstGeom prst="rect">
            <a:avLst/>
          </a:prstGeom>
        </p:spPr>
      </p:pic>
    </p:spTree>
    <p:extLst>
      <p:ext uri="{BB962C8B-B14F-4D97-AF65-F5344CB8AC3E}">
        <p14:creationId xmlns:p14="http://schemas.microsoft.com/office/powerpoint/2010/main" val="1918201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339752" y="620688"/>
            <a:ext cx="48245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Rovnováha na páke a práca</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1187624" y="1844824"/>
            <a:ext cx="6912768" cy="72008"/>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Isosceles Triangle 4"/>
          <p:cNvSpPr/>
          <p:nvPr/>
        </p:nvSpPr>
        <p:spPr>
          <a:xfrm>
            <a:off x="2987824" y="1916832"/>
            <a:ext cx="504056" cy="1152128"/>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Arrow Connector 5"/>
          <p:cNvCxnSpPr>
            <a:stCxn id="4" idx="1"/>
          </p:cNvCxnSpPr>
          <p:nvPr/>
        </p:nvCxnSpPr>
        <p:spPr>
          <a:xfrm>
            <a:off x="1187624" y="1880828"/>
            <a:ext cx="0" cy="19082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100392" y="1916832"/>
            <a:ext cx="0" cy="7920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827584" y="2636912"/>
            <a:ext cx="236220" cy="211455"/>
          </a:xfrm>
          <a:prstGeom prst="rect">
            <a:avLst/>
          </a:prstGeom>
        </p:spPr>
      </p:pic>
      <p:pic>
        <p:nvPicPr>
          <p:cNvPr id="9" name="Picture 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8172400" y="2564904"/>
            <a:ext cx="241935" cy="211455"/>
          </a:xfrm>
          <a:prstGeom prst="rect">
            <a:avLst/>
          </a:prstGeom>
        </p:spPr>
      </p:pic>
      <p:pic>
        <p:nvPicPr>
          <p:cNvPr id="10" name="Picture 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051720" y="1412776"/>
            <a:ext cx="192405" cy="150495"/>
          </a:xfrm>
          <a:prstGeom prst="rect">
            <a:avLst/>
          </a:prstGeom>
        </p:spPr>
      </p:pic>
      <p:pic>
        <p:nvPicPr>
          <p:cNvPr id="11" name="Picture 1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5796136" y="1484784"/>
            <a:ext cx="198120" cy="150495"/>
          </a:xfrm>
          <a:prstGeom prst="rect">
            <a:avLst/>
          </a:prstGeom>
        </p:spPr>
      </p:pic>
      <p:sp>
        <p:nvSpPr>
          <p:cNvPr id="15" name="Rectangle 14"/>
          <p:cNvSpPr/>
          <p:nvPr/>
        </p:nvSpPr>
        <p:spPr>
          <a:xfrm rot="361697">
            <a:off x="1202956" y="1991589"/>
            <a:ext cx="6912768" cy="72008"/>
          </a:xfrm>
          <a:prstGeom prst="rect">
            <a:avLst/>
          </a:prstGeom>
          <a:solidFill>
            <a:schemeClr val="bg1">
              <a:lumMod val="75000"/>
            </a:schemeClr>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Left Brace 15"/>
          <p:cNvSpPr/>
          <p:nvPr/>
        </p:nvSpPr>
        <p:spPr>
          <a:xfrm>
            <a:off x="971600" y="1628800"/>
            <a:ext cx="144016" cy="266328"/>
          </a:xfrm>
          <a:prstGeom prst="lef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Left Brace 16"/>
          <p:cNvSpPr/>
          <p:nvPr/>
        </p:nvSpPr>
        <p:spPr>
          <a:xfrm flipH="1">
            <a:off x="8172400" y="1844824"/>
            <a:ext cx="144016" cy="504056"/>
          </a:xfrm>
          <a:prstGeom prst="lef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Picture 19"/>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635179" y="1694329"/>
            <a:ext cx="190500" cy="150495"/>
          </a:xfrm>
          <a:prstGeom prst="rect">
            <a:avLst/>
          </a:prstGeom>
        </p:spPr>
      </p:pic>
      <p:pic>
        <p:nvPicPr>
          <p:cNvPr id="22" name="Picture 21"/>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8460432" y="2060848"/>
            <a:ext cx="196215" cy="150495"/>
          </a:xfrm>
          <a:prstGeom prst="rect">
            <a:avLst/>
          </a:prstGeom>
        </p:spPr>
      </p:pic>
      <p:pic>
        <p:nvPicPr>
          <p:cNvPr id="29" name="Picture 28"/>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4211961" y="2780929"/>
            <a:ext cx="2737485" cy="2539365"/>
          </a:xfrm>
          <a:prstGeom prst="rect">
            <a:avLst/>
          </a:prstGeom>
        </p:spPr>
      </p:pic>
      <p:sp>
        <p:nvSpPr>
          <p:cNvPr id="28" name="Rectangle 27"/>
          <p:cNvSpPr/>
          <p:nvPr/>
        </p:nvSpPr>
        <p:spPr>
          <a:xfrm>
            <a:off x="4211960" y="5013176"/>
            <a:ext cx="1368152"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p:cNvSpPr txBox="1"/>
          <p:nvPr/>
        </p:nvSpPr>
        <p:spPr>
          <a:xfrm>
            <a:off x="3131840" y="5661248"/>
            <a:ext cx="352839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Práca sa neušetrí</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16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2063685" y="287782"/>
            <a:ext cx="48245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Trám podopretý v dvoch bodoch</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115616" y="2852936"/>
            <a:ext cx="6912768" cy="72008"/>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Isosceles Triangle 5"/>
          <p:cNvSpPr/>
          <p:nvPr/>
        </p:nvSpPr>
        <p:spPr>
          <a:xfrm>
            <a:off x="1668061" y="2911572"/>
            <a:ext cx="504056" cy="1152128"/>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p:cNvCxnSpPr/>
          <p:nvPr/>
        </p:nvCxnSpPr>
        <p:spPr>
          <a:xfrm flipV="1">
            <a:off x="6204144" y="1402297"/>
            <a:ext cx="0" cy="14506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20089" y="2395363"/>
            <a:ext cx="0" cy="4575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549951" y="2395363"/>
            <a:ext cx="236220" cy="211455"/>
          </a:xfrm>
          <a:prstGeom prst="rect">
            <a:avLst/>
          </a:prstGeom>
        </p:spPr>
      </p:pic>
      <p:pic>
        <p:nvPicPr>
          <p:cNvPr id="14" name="Picture 13"/>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6281898" y="2116646"/>
            <a:ext cx="241935" cy="211455"/>
          </a:xfrm>
          <a:prstGeom prst="rect">
            <a:avLst/>
          </a:prstGeom>
        </p:spPr>
      </p:pic>
      <p:pic>
        <p:nvPicPr>
          <p:cNvPr id="16" name="Picture 1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048348" y="2602753"/>
            <a:ext cx="192405" cy="150495"/>
          </a:xfrm>
          <a:prstGeom prst="rect">
            <a:avLst/>
          </a:prstGeom>
        </p:spPr>
      </p:pic>
      <p:pic>
        <p:nvPicPr>
          <p:cNvPr id="18" name="Picture 17"/>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5184301" y="2604146"/>
            <a:ext cx="198120" cy="150495"/>
          </a:xfrm>
          <a:prstGeom prst="rect">
            <a:avLst/>
          </a:prstGeom>
        </p:spPr>
      </p:pic>
      <p:pic>
        <p:nvPicPr>
          <p:cNvPr id="19" name="Picture 18"/>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84091" y="5573832"/>
            <a:ext cx="2331720" cy="211455"/>
          </a:xfrm>
          <a:prstGeom prst="rect">
            <a:avLst/>
          </a:prstGeom>
        </p:spPr>
      </p:pic>
      <p:sp>
        <p:nvSpPr>
          <p:cNvPr id="15" name="Isosceles Triangle 14"/>
          <p:cNvSpPr/>
          <p:nvPr/>
        </p:nvSpPr>
        <p:spPr>
          <a:xfrm>
            <a:off x="5952116" y="2934870"/>
            <a:ext cx="504056" cy="1152128"/>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Arrow Connector 16"/>
          <p:cNvCxnSpPr/>
          <p:nvPr/>
        </p:nvCxnSpPr>
        <p:spPr>
          <a:xfrm>
            <a:off x="4572000" y="2924944"/>
            <a:ext cx="0" cy="19082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4239733" y="3838719"/>
            <a:ext cx="180975" cy="184785"/>
          </a:xfrm>
          <a:prstGeom prst="rect">
            <a:avLst/>
          </a:prstGeom>
        </p:spPr>
      </p:pic>
      <p:pic>
        <p:nvPicPr>
          <p:cNvPr id="29" name="Picture 28"/>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449429" y="4630982"/>
            <a:ext cx="1362075" cy="217170"/>
          </a:xfrm>
          <a:prstGeom prst="rect">
            <a:avLst/>
          </a:prstGeom>
        </p:spPr>
      </p:pic>
      <p:sp>
        <p:nvSpPr>
          <p:cNvPr id="9" name="TextBox 8"/>
          <p:cNvSpPr txBox="1"/>
          <p:nvPr/>
        </p:nvSpPr>
        <p:spPr>
          <a:xfrm>
            <a:off x="259760" y="5017980"/>
            <a:ext cx="83994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Momenty síl počítané voči vodorovnej osi cez ťažisko smerujúcej „von z papiera“</a:t>
            </a:r>
          </a:p>
        </p:txBody>
      </p:sp>
      <p:pic>
        <p:nvPicPr>
          <p:cNvPr id="30" name="Picture 29"/>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2882421" y="6037307"/>
            <a:ext cx="3190875" cy="561975"/>
          </a:xfrm>
          <a:prstGeom prst="rect">
            <a:avLst/>
          </a:prstGeom>
        </p:spPr>
      </p:pic>
      <p:sp>
        <p:nvSpPr>
          <p:cNvPr id="23" name="Rectangle 22"/>
          <p:cNvSpPr/>
          <p:nvPr/>
        </p:nvSpPr>
        <p:spPr>
          <a:xfrm>
            <a:off x="2715811" y="5960125"/>
            <a:ext cx="3687054" cy="815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47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1333505" y="148570"/>
            <a:ext cx="64516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Trám podopretý v dvoch bodoch, iná voľba referenčnej osi</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115616" y="2852936"/>
            <a:ext cx="6912768" cy="72008"/>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Isosceles Triangle 5"/>
          <p:cNvSpPr/>
          <p:nvPr/>
        </p:nvSpPr>
        <p:spPr>
          <a:xfrm>
            <a:off x="1668061" y="2911572"/>
            <a:ext cx="504056" cy="1152128"/>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549951" y="2395363"/>
            <a:ext cx="236220" cy="211455"/>
          </a:xfrm>
          <a:prstGeom prst="rect">
            <a:avLst/>
          </a:prstGeom>
        </p:spPr>
      </p:pic>
      <p:pic>
        <p:nvPicPr>
          <p:cNvPr id="14" name="Picture 13"/>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6281898" y="2116646"/>
            <a:ext cx="241935" cy="211455"/>
          </a:xfrm>
          <a:prstGeom prst="rect">
            <a:avLst/>
          </a:prstGeom>
        </p:spPr>
      </p:pic>
      <p:pic>
        <p:nvPicPr>
          <p:cNvPr id="16" name="Picture 1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048348" y="2602753"/>
            <a:ext cx="192405" cy="150495"/>
          </a:xfrm>
          <a:prstGeom prst="rect">
            <a:avLst/>
          </a:prstGeom>
        </p:spPr>
      </p:pic>
      <p:pic>
        <p:nvPicPr>
          <p:cNvPr id="18" name="Picture 17"/>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5184301" y="2604146"/>
            <a:ext cx="198120" cy="150495"/>
          </a:xfrm>
          <a:prstGeom prst="rect">
            <a:avLst/>
          </a:prstGeom>
        </p:spPr>
      </p:pic>
      <p:pic>
        <p:nvPicPr>
          <p:cNvPr id="26" name="Picture 25"/>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84092" y="5573832"/>
            <a:ext cx="2988945" cy="255270"/>
          </a:xfrm>
          <a:prstGeom prst="rect">
            <a:avLst/>
          </a:prstGeom>
        </p:spPr>
      </p:pic>
      <p:sp>
        <p:nvSpPr>
          <p:cNvPr id="15" name="Isosceles Triangle 14"/>
          <p:cNvSpPr/>
          <p:nvPr/>
        </p:nvSpPr>
        <p:spPr>
          <a:xfrm>
            <a:off x="5952116" y="2934870"/>
            <a:ext cx="504056" cy="1152128"/>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Arrow Connector 16"/>
          <p:cNvCxnSpPr/>
          <p:nvPr/>
        </p:nvCxnSpPr>
        <p:spPr>
          <a:xfrm>
            <a:off x="4572000" y="2924944"/>
            <a:ext cx="0" cy="19082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4239733" y="3838719"/>
            <a:ext cx="180975" cy="184785"/>
          </a:xfrm>
          <a:prstGeom prst="rect">
            <a:avLst/>
          </a:prstGeom>
        </p:spPr>
      </p:pic>
      <p:pic>
        <p:nvPicPr>
          <p:cNvPr id="21" name="Picture 20"/>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449429" y="4630982"/>
            <a:ext cx="1362075" cy="217170"/>
          </a:xfrm>
          <a:prstGeom prst="rect">
            <a:avLst/>
          </a:prstGeom>
        </p:spPr>
      </p:pic>
      <p:sp>
        <p:nvSpPr>
          <p:cNvPr id="9" name="TextBox 8"/>
          <p:cNvSpPr txBox="1"/>
          <p:nvPr/>
        </p:nvSpPr>
        <p:spPr>
          <a:xfrm>
            <a:off x="259760" y="5017980"/>
            <a:ext cx="83994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Momenty síl počítané voči vodorovnej osi cez bod „1“</a:t>
            </a:r>
          </a:p>
        </p:txBody>
      </p:sp>
      <p:pic>
        <p:nvPicPr>
          <p:cNvPr id="25" name="Picture 24"/>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2882421" y="6037307"/>
            <a:ext cx="3190875" cy="561975"/>
          </a:xfrm>
          <a:prstGeom prst="rect">
            <a:avLst/>
          </a:prstGeom>
        </p:spPr>
      </p:pic>
      <p:sp>
        <p:nvSpPr>
          <p:cNvPr id="23" name="Rectangle 22"/>
          <p:cNvSpPr/>
          <p:nvPr/>
        </p:nvSpPr>
        <p:spPr>
          <a:xfrm>
            <a:off x="2715811" y="5960125"/>
            <a:ext cx="3687054" cy="815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286153" y="6037306"/>
            <a:ext cx="20947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rovnaký výsledok</a:t>
            </a:r>
          </a:p>
        </p:txBody>
      </p:sp>
      <p:cxnSp>
        <p:nvCxnSpPr>
          <p:cNvPr id="22" name="Straight Arrow Connector 21"/>
          <p:cNvCxnSpPr/>
          <p:nvPr/>
        </p:nvCxnSpPr>
        <p:spPr>
          <a:xfrm flipV="1">
            <a:off x="6204144" y="1402297"/>
            <a:ext cx="0" cy="14506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920089" y="2395363"/>
            <a:ext cx="0" cy="4575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048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1002134" y="288605"/>
            <a:ext cx="65294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Trám podopretý v troch bodoch: staticky neurčitá úloha</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5" name="Picture 3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86681" y="3241745"/>
            <a:ext cx="3880485" cy="255270"/>
          </a:xfrm>
          <a:prstGeom prst="rect">
            <a:avLst/>
          </a:prstGeom>
        </p:spPr>
      </p:pic>
      <p:pic>
        <p:nvPicPr>
          <p:cNvPr id="27" name="Picture 2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76204" y="2501986"/>
            <a:ext cx="1950720" cy="220980"/>
          </a:xfrm>
          <a:prstGeom prst="rect">
            <a:avLst/>
          </a:prstGeom>
        </p:spPr>
      </p:pic>
      <p:sp>
        <p:nvSpPr>
          <p:cNvPr id="9" name="TextBox 8"/>
          <p:cNvSpPr txBox="1"/>
          <p:nvPr/>
        </p:nvSpPr>
        <p:spPr>
          <a:xfrm>
            <a:off x="212506" y="2804887"/>
            <a:ext cx="83994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Momenty síl počítané voči vodorovnej osi cez ťažisko smerujúcej „von z papiera“</a:t>
            </a:r>
          </a:p>
        </p:txBody>
      </p:sp>
      <p:pic>
        <p:nvPicPr>
          <p:cNvPr id="28" name="Picture 27"/>
          <p:cNvPicPr>
            <a:picLocks noChangeAspect="1"/>
          </p:cNvPicPr>
          <p:nvPr/>
        </p:nvPicPr>
        <p:blipFill>
          <a:blip r:embed="rId9"/>
          <a:stretch>
            <a:fillRect/>
          </a:stretch>
        </p:blipFill>
        <p:spPr>
          <a:xfrm>
            <a:off x="2208220" y="766373"/>
            <a:ext cx="4587725" cy="1983990"/>
          </a:xfrm>
          <a:prstGeom prst="rect">
            <a:avLst/>
          </a:prstGeom>
        </p:spPr>
      </p:pic>
      <p:sp>
        <p:nvSpPr>
          <p:cNvPr id="29" name="TextBox 28"/>
          <p:cNvSpPr txBox="1"/>
          <p:nvPr/>
        </p:nvSpPr>
        <p:spPr>
          <a:xfrm>
            <a:off x="193659" y="3529368"/>
            <a:ext cx="83963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Mám 2 rovnice a 3 neznáme, nejednoznačný výsledok. Skúsim pridať ďalšiu rovnicu,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nulovosť</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momentu voči inej osi, či to nepomôže, skúsim voči bodu „1“</a:t>
            </a:r>
          </a:p>
        </p:txBody>
      </p:sp>
      <p:pic>
        <p:nvPicPr>
          <p:cNvPr id="31" name="Picture 30"/>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86681" y="4287105"/>
            <a:ext cx="5073015" cy="255270"/>
          </a:xfrm>
          <a:prstGeom prst="rect">
            <a:avLst/>
          </a:prstGeom>
        </p:spPr>
      </p:pic>
      <p:sp>
        <p:nvSpPr>
          <p:cNvPr id="32" name="TextBox 31"/>
          <p:cNvSpPr txBox="1"/>
          <p:nvPr/>
        </p:nvSpPr>
        <p:spPr>
          <a:xfrm>
            <a:off x="115853" y="4588436"/>
            <a:ext cx="83994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 keď sem dosadím za G</a:t>
            </a:r>
          </a:p>
        </p:txBody>
      </p:sp>
      <p:pic>
        <p:nvPicPr>
          <p:cNvPr id="34" name="Picture 33"/>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70865" y="5031253"/>
            <a:ext cx="6518910" cy="255270"/>
          </a:xfrm>
          <a:prstGeom prst="rect">
            <a:avLst/>
          </a:prstGeom>
        </p:spPr>
      </p:pic>
      <p:pic>
        <p:nvPicPr>
          <p:cNvPr id="36" name="Picture 35"/>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5900145" y="1428034"/>
            <a:ext cx="160020" cy="123444"/>
          </a:xfrm>
          <a:prstGeom prst="rect">
            <a:avLst/>
          </a:prstGeom>
        </p:spPr>
      </p:pic>
      <p:sp>
        <p:nvSpPr>
          <p:cNvPr id="37" name="TextBox 36"/>
          <p:cNvSpPr txBox="1"/>
          <p:nvPr/>
        </p:nvSpPr>
        <p:spPr>
          <a:xfrm>
            <a:off x="193659" y="5427431"/>
            <a:ext cx="882451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Dostanem presne tú rovnicu, čo som už mal. Nevyrobil som „novú podmienku“. Samotná statika neurčí sily jednoznačne.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Úloha je staticky neurčitá. V reálnom živote sa nosník deformuje podľa pravidiel pružnosti, čo poskytne ďalšie potrebné rovnice</a:t>
            </a:r>
          </a:p>
        </p:txBody>
      </p:sp>
    </p:spTree>
    <p:extLst>
      <p:ext uri="{BB962C8B-B14F-4D97-AF65-F5344CB8AC3E}">
        <p14:creationId xmlns:p14="http://schemas.microsoft.com/office/powerpoint/2010/main" val="327877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88224" y="646385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547664" y="188640"/>
            <a:ext cx="55446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Príklad: Kritický uhol opretého rebríka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p:nvPr/>
        </p:nvCxnSpPr>
        <p:spPr>
          <a:xfrm>
            <a:off x="755576" y="476672"/>
            <a:ext cx="0" cy="3600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55576" y="4077072"/>
            <a:ext cx="20882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55576" y="1340768"/>
            <a:ext cx="1728192" cy="2736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19672" y="2708920"/>
            <a:ext cx="0" cy="19442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07504" y="1340768"/>
            <a:ext cx="64807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55576" y="620688"/>
            <a:ext cx="0" cy="72008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83768" y="4077072"/>
            <a:ext cx="0" cy="6480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835696" y="4077072"/>
            <a:ext cx="648072"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411760" y="4005064"/>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1331640" y="3212976"/>
            <a:ext cx="180975" cy="184785"/>
          </a:xfrm>
          <a:prstGeom prst="rect">
            <a:avLst/>
          </a:prstGeom>
        </p:spPr>
      </p:pic>
      <p:pic>
        <p:nvPicPr>
          <p:cNvPr id="30" name="Picture 29"/>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79512" y="1484784"/>
            <a:ext cx="278130" cy="211455"/>
          </a:xfrm>
          <a:prstGeom prst="rect">
            <a:avLst/>
          </a:prstGeom>
        </p:spPr>
      </p:pic>
      <p:pic>
        <p:nvPicPr>
          <p:cNvPr id="31" name="Picture 30"/>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555776" y="4293096"/>
            <a:ext cx="283845" cy="211455"/>
          </a:xfrm>
          <a:prstGeom prst="rect">
            <a:avLst/>
          </a:prstGeom>
        </p:spPr>
      </p:pic>
      <p:pic>
        <p:nvPicPr>
          <p:cNvPr id="32" name="Picture 31"/>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67544" y="764704"/>
            <a:ext cx="226695" cy="211455"/>
          </a:xfrm>
          <a:prstGeom prst="rect">
            <a:avLst/>
          </a:prstGeom>
        </p:spPr>
      </p:pic>
      <p:pic>
        <p:nvPicPr>
          <p:cNvPr id="34" name="Picture 33"/>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1907704" y="4149080"/>
            <a:ext cx="232410" cy="211455"/>
          </a:xfrm>
          <a:prstGeom prst="rect">
            <a:avLst/>
          </a:prstGeom>
        </p:spPr>
      </p:pic>
      <p:pic>
        <p:nvPicPr>
          <p:cNvPr id="35" name="Picture 34"/>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123728" y="3861048"/>
            <a:ext cx="142875" cy="114300"/>
          </a:xfrm>
          <a:prstGeom prst="rect">
            <a:avLst/>
          </a:prstGeom>
        </p:spPr>
      </p:pic>
      <p:sp>
        <p:nvSpPr>
          <p:cNvPr id="36" name="TextBox 35"/>
          <p:cNvSpPr txBox="1"/>
          <p:nvPr/>
        </p:nvSpPr>
        <p:spPr>
          <a:xfrm>
            <a:off x="3923928" y="620688"/>
            <a:ext cx="439248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kritický uhol, keď rebrík práve začne šmýkaním padať sú obe trecie sily práve kritické</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7" name="Picture 56"/>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4067944" y="1700809"/>
            <a:ext cx="4286250" cy="2788920"/>
          </a:xfrm>
          <a:prstGeom prst="rect">
            <a:avLst/>
          </a:prstGeom>
        </p:spPr>
      </p:pic>
      <p:pic>
        <p:nvPicPr>
          <p:cNvPr id="4" name="Picture 3"/>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4139953" y="5517232"/>
            <a:ext cx="1845945" cy="575310"/>
          </a:xfrm>
          <a:prstGeom prst="rect">
            <a:avLst/>
          </a:prstGeom>
        </p:spPr>
      </p:pic>
      <p:sp>
        <p:nvSpPr>
          <p:cNvPr id="44" name="Rectangle 43"/>
          <p:cNvSpPr/>
          <p:nvPr/>
        </p:nvSpPr>
        <p:spPr>
          <a:xfrm>
            <a:off x="3995936" y="5373216"/>
            <a:ext cx="2304256" cy="864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5" name="Straight Arrow Connector 44"/>
          <p:cNvCxnSpPr/>
          <p:nvPr/>
        </p:nvCxnSpPr>
        <p:spPr>
          <a:xfrm>
            <a:off x="755576" y="1340768"/>
            <a:ext cx="648072"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1187624" y="1484784"/>
            <a:ext cx="278130" cy="264795"/>
          </a:xfrm>
          <a:prstGeom prst="rect">
            <a:avLst/>
          </a:prstGeom>
        </p:spPr>
      </p:pic>
      <p:cxnSp>
        <p:nvCxnSpPr>
          <p:cNvPr id="48" name="Straight Arrow Connector 47"/>
          <p:cNvCxnSpPr/>
          <p:nvPr/>
        </p:nvCxnSpPr>
        <p:spPr>
          <a:xfrm flipV="1">
            <a:off x="2483768" y="3429000"/>
            <a:ext cx="0" cy="648072"/>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2555776" y="3573016"/>
            <a:ext cx="283845" cy="264795"/>
          </a:xfrm>
          <a:prstGeom prst="rect">
            <a:avLst/>
          </a:prstGeom>
        </p:spPr>
      </p:pic>
      <p:sp>
        <p:nvSpPr>
          <p:cNvPr id="55" name="TextBox 54"/>
          <p:cNvSpPr txBox="1"/>
          <p:nvPr/>
        </p:nvSpPr>
        <p:spPr>
          <a:xfrm>
            <a:off x="4211960" y="4509120"/>
            <a:ext cx="46805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moment síl vzhľadom na os v spodnom bode rebríka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749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napíšte podmienky rovnováhy tuhého telesa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vzorec pre moment sily vzhľadom na os otáčania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sila a práca na páke</a:t>
            </a:r>
          </a:p>
        </p:txBody>
      </p:sp>
    </p:spTree>
    <p:extLst>
      <p:ext uri="{BB962C8B-B14F-4D97-AF65-F5344CB8AC3E}">
        <p14:creationId xmlns:p14="http://schemas.microsoft.com/office/powerpoint/2010/main" val="3127298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Box 1"/>
          <p:cNvSpPr txBox="1"/>
          <p:nvPr/>
        </p:nvSpPr>
        <p:spPr>
          <a:xfrm>
            <a:off x="1691680" y="2924944"/>
            <a:ext cx="59766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err="1">
                <a:ln>
                  <a:noFill/>
                </a:ln>
                <a:solidFill>
                  <a:prstClr val="black"/>
                </a:solidFill>
                <a:effectLst/>
                <a:uLnTx/>
                <a:uFillTx/>
                <a:latin typeface="Calibri" panose="020F0502020204030204"/>
                <a:ea typeface="+mn-ea"/>
                <a:cs typeface="+mn-cs"/>
              </a:rPr>
              <a:t>Newtonova</a:t>
            </a: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 teória gravitácie</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140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95536" y="548680"/>
            <a:ext cx="81369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Gravitačný zákon</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323528" y="1124744"/>
                <a:ext cx="842493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Newtonov gravitačný zákon možno zhrnúť do jednoduchého vzorca. Dve hmotné telesá zanedbateľných rozmerov (hmotné body) vo vzdialenosti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sa priťahujú silou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6.673×10</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−11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N·(m/kg)</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 gravitačná konštanta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23528" y="1124744"/>
                <a:ext cx="8424936" cy="1938992"/>
              </a:xfrm>
              <a:prstGeom prst="rect">
                <a:avLst/>
              </a:prstGeom>
              <a:blipFill>
                <a:blip r:embed="rId10"/>
                <a:stretch>
                  <a:fillRect l="-724" t="-1887" b="-4717"/>
                </a:stretch>
              </a:blipFill>
            </p:spPr>
            <p:txBody>
              <a:bodyPr/>
              <a:lstStyle/>
              <a:p>
                <a:r>
                  <a:rPr lang="en-US">
                    <a:noFill/>
                  </a:rPr>
                  <a:t> </a:t>
                </a:r>
              </a:p>
            </p:txBody>
          </p:sp>
        </mc:Fallback>
      </mc:AlternateContent>
      <p:pic>
        <p:nvPicPr>
          <p:cNvPr id="7" name="Picture 6"/>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3851920" y="2132856"/>
            <a:ext cx="1428750" cy="459105"/>
          </a:xfrm>
          <a:prstGeom prst="rect">
            <a:avLst/>
          </a:prstGeom>
        </p:spPr>
      </p:pic>
      <p:sp>
        <p:nvSpPr>
          <p:cNvPr id="6" name="TextBox 5"/>
          <p:cNvSpPr txBox="1"/>
          <p:nvPr/>
        </p:nvSpPr>
        <p:spPr>
          <a:xfrm>
            <a:off x="323528" y="3140968"/>
            <a:ext cx="83529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Vektorový zápis toho istého znie takto: teleso 1 pôsobí na teleso 2 silou</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2771801" y="3645024"/>
            <a:ext cx="3118485" cy="588645"/>
          </a:xfrm>
          <a:prstGeom prst="rect">
            <a:avLst/>
          </a:prstGeom>
        </p:spPr>
      </p:pic>
      <p:cxnSp>
        <p:nvCxnSpPr>
          <p:cNvPr id="11" name="Straight Arrow Connector 10"/>
          <p:cNvCxnSpPr/>
          <p:nvPr/>
        </p:nvCxnSpPr>
        <p:spPr>
          <a:xfrm flipV="1">
            <a:off x="899592" y="5445224"/>
            <a:ext cx="3096344" cy="1008112"/>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99592" y="5445224"/>
            <a:ext cx="1368152" cy="1008112"/>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232212" y="5445224"/>
            <a:ext cx="1763724" cy="14282"/>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987824" y="5877272"/>
            <a:ext cx="198120" cy="219075"/>
          </a:xfrm>
          <a:prstGeom prst="rect">
            <a:avLst/>
          </a:prstGeom>
        </p:spPr>
      </p:pic>
      <p:pic>
        <p:nvPicPr>
          <p:cNvPr id="21" name="Picture 20"/>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115616" y="5733256"/>
            <a:ext cx="192405" cy="219075"/>
          </a:xfrm>
          <a:prstGeom prst="rect">
            <a:avLst/>
          </a:prstGeom>
        </p:spPr>
      </p:pic>
      <p:pic>
        <p:nvPicPr>
          <p:cNvPr id="23" name="Picture 22"/>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339752" y="5157192"/>
            <a:ext cx="729615" cy="219075"/>
          </a:xfrm>
          <a:prstGeom prst="rect">
            <a:avLst/>
          </a:prstGeom>
        </p:spPr>
      </p:pic>
      <p:sp>
        <p:nvSpPr>
          <p:cNvPr id="24" name="Oval 23"/>
          <p:cNvSpPr/>
          <p:nvPr/>
        </p:nvSpPr>
        <p:spPr>
          <a:xfrm>
            <a:off x="2222025" y="5445224"/>
            <a:ext cx="45719" cy="51012"/>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3950217" y="5445224"/>
            <a:ext cx="45719" cy="51012"/>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Arrow Connector 27"/>
          <p:cNvCxnSpPr>
            <a:stCxn id="26" idx="1"/>
          </p:cNvCxnSpPr>
          <p:nvPr/>
        </p:nvCxnSpPr>
        <p:spPr>
          <a:xfrm flipH="1" flipV="1">
            <a:off x="3275856" y="5445224"/>
            <a:ext cx="681056" cy="74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491880" y="5085184"/>
            <a:ext cx="342900" cy="281940"/>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4572000" y="4581128"/>
                <a:ext cx="432048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Znamienko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hovorí, že sila je príťažlivá, teda má smer opčný ako vektor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Newtonov zákon je univerzálny, hovorí že ľubovoľné telesá na seba takto gravitačne pôsobia.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572000" y="4581128"/>
                <a:ext cx="4320480" cy="1938992"/>
              </a:xfrm>
              <a:prstGeom prst="rect">
                <a:avLst/>
              </a:prstGeom>
              <a:blipFill rotWithShape="0">
                <a:blip r:embed="rId19"/>
                <a:stretch>
                  <a:fillRect l="-1410" t="-1567" b="-4389"/>
                </a:stretch>
              </a:blipFill>
            </p:spPr>
            <p:txBody>
              <a:bodyPr/>
              <a:lstStyle/>
              <a:p>
                <a:r>
                  <a:rPr lang="en-US">
                    <a:noFill/>
                  </a:rPr>
                  <a:t> </a:t>
                </a:r>
              </a:p>
            </p:txBody>
          </p:sp>
        </mc:Fallback>
      </mc:AlternateContent>
    </p:spTree>
    <p:extLst>
      <p:ext uri="{BB962C8B-B14F-4D97-AF65-F5344CB8AC3E}">
        <p14:creationId xmlns:p14="http://schemas.microsoft.com/office/powerpoint/2010/main" val="1124971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zapíšte gravitačnú silu medzi dvoma bodovými telesami ako vektor</a:t>
            </a:r>
          </a:p>
        </p:txBody>
      </p:sp>
    </p:spTree>
    <p:extLst>
      <p:ext uri="{BB962C8B-B14F-4D97-AF65-F5344CB8AC3E}">
        <p14:creationId xmlns:p14="http://schemas.microsoft.com/office/powerpoint/2010/main" val="795225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611560" y="692696"/>
            <a:ext cx="7848872"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Ako je pravdou o všetkých fundamentálnych zákonoch vo fyzike, ani gravitačný zákon za nedá „dokázať“. Stručná rigorózna formulácia hovorí, že Newton svoj zákon geniálne uhádol ako hypotézu. Na jej základe vypočítal viacero „príkladov“ a všetky výsledky veľmi dobre súhlasili s výsledkami pozorovaní (najmä astronomických). Takže hypotéza bola akceptovaná ako „teória gravitácie“ a bezo zmeny používaná až do vzniku Einsteinovej všeobecnej teórie relativity, ktorá je vlastne relativistickou teóriou gravitácie. Einsteinova teória  v bežných situáciách dáva výsledky len nepatrne sa líšiace od výsledkov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Newtonových</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Dramaticky však mení pohľad na gravitáciu. Nepopisuje gravitáciu ako „silové pôsobenie“ medzi telesami, ale „rozširuje koncepciu zotrvačného pohybu“. Gravitačný pohyb telies vníma ako zotrvačný pohyb v „zakrivenom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priestoročase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Nech vás netrápi, že tomuto vyjadreniu nemôžete rozumieť.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Uložte si to v mozgu len do pozadia a intenzívne sa snažte pochopiť všetky aspekty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Newtonovej</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teórie. Newtonovu teóriu sme nezahodili do koša, len sme si uvedomili ohraničenosť jej aplikovateľnosti.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99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88224" y="63093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395536" y="1196752"/>
            <a:ext cx="8424936"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Ak teleso stojí, celková sila naň pôsobiaca je nulová Trenie „akurát“ vyrovná ťažnú silu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Statické trenie je menšie ako jeho maximálna kritická hodnota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Ak už sa teleso hýbe (šmýka po podložke), trecia sila je v podstate rovná kritickému treniu</a:t>
            </a:r>
          </a:p>
        </p:txBody>
      </p:sp>
      <p:pic>
        <p:nvPicPr>
          <p:cNvPr id="6" name="Picture 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995936" y="1700808"/>
            <a:ext cx="848678" cy="276035"/>
          </a:xfrm>
          <a:prstGeom prst="rect">
            <a:avLst/>
          </a:prstGeom>
        </p:spPr>
      </p:pic>
      <p:pic>
        <p:nvPicPr>
          <p:cNvPr id="8" name="Picture 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79912" y="2564904"/>
            <a:ext cx="1913382" cy="276035"/>
          </a:xfrm>
          <a:prstGeom prst="rect">
            <a:avLst/>
          </a:prstGeom>
        </p:spPr>
      </p:pic>
      <p:sp>
        <p:nvSpPr>
          <p:cNvPr id="9" name="Rectangle 8"/>
          <p:cNvSpPr/>
          <p:nvPr/>
        </p:nvSpPr>
        <p:spPr>
          <a:xfrm>
            <a:off x="3563888" y="2420888"/>
            <a:ext cx="2304256"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1115616" y="4005064"/>
            <a:ext cx="1008112"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467544" y="4437112"/>
            <a:ext cx="4104456" cy="1440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Arrow Connector 18"/>
          <p:cNvCxnSpPr/>
          <p:nvPr/>
        </p:nvCxnSpPr>
        <p:spPr>
          <a:xfrm>
            <a:off x="2117378" y="4252838"/>
            <a:ext cx="72008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99592" y="4437112"/>
            <a:ext cx="720080"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19672" y="4437112"/>
            <a:ext cx="0" cy="9361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411760" y="3933056"/>
            <a:ext cx="186690" cy="243840"/>
          </a:xfrm>
          <a:prstGeom prst="rect">
            <a:avLst/>
          </a:prstGeom>
        </p:spPr>
      </p:pic>
      <p:pic>
        <p:nvPicPr>
          <p:cNvPr id="28" name="Picture 27"/>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691680" y="4797152"/>
            <a:ext cx="213360" cy="243840"/>
          </a:xfrm>
          <a:prstGeom prst="rect">
            <a:avLst/>
          </a:prstGeom>
        </p:spPr>
      </p:pic>
      <p:pic>
        <p:nvPicPr>
          <p:cNvPr id="29" name="Picture 28"/>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1259632" y="4149080"/>
            <a:ext cx="182880" cy="243840"/>
          </a:xfrm>
          <a:prstGeom prst="rect">
            <a:avLst/>
          </a:prstGeom>
        </p:spPr>
      </p:pic>
      <p:cxnSp>
        <p:nvCxnSpPr>
          <p:cNvPr id="33" name="Straight Arrow Connector 32"/>
          <p:cNvCxnSpPr/>
          <p:nvPr/>
        </p:nvCxnSpPr>
        <p:spPr>
          <a:xfrm>
            <a:off x="1259632" y="3861048"/>
            <a:ext cx="64807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1475656" y="3573016"/>
            <a:ext cx="133350" cy="182880"/>
          </a:xfrm>
          <a:prstGeom prst="rect">
            <a:avLst/>
          </a:prstGeom>
        </p:spPr>
      </p:pic>
      <p:sp>
        <p:nvSpPr>
          <p:cNvPr id="18" name="TextBox 17"/>
          <p:cNvSpPr txBox="1"/>
          <p:nvPr/>
        </p:nvSpPr>
        <p:spPr>
          <a:xfrm>
            <a:off x="2771800" y="260648"/>
            <a:ext cx="33123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Trenie</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(šmykové)</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5580112" y="3645025"/>
            <a:ext cx="1897380" cy="51625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07504" y="5445224"/>
                <a:ext cx="864096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Dynamické trenie je spravidla menšie než kritické statické trenie, teda ťažná sila, ktorá je schopná uviesť teleso do pohybu je väčšia ako sila, ktorá je potom schopná udržiavať teleso v rovnomernom priamočiarom pohybe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7504" y="5445224"/>
                <a:ext cx="8640960" cy="1015663"/>
              </a:xfrm>
              <a:prstGeom prst="rect">
                <a:avLst/>
              </a:prstGeom>
              <a:blipFill rotWithShape="0">
                <a:blip r:embed="rId18"/>
                <a:stretch>
                  <a:fillRect l="-776" t="-2994"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32040" y="4581128"/>
                <a:ext cx="4032448" cy="40011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sk-SK"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𝒇</m:t>
                        </m:r>
                      </m:e>
                      <m:sub>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sub>
                    </m:sSub>
                  </m:oMath>
                </a14:m>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 je koeficient dynamického trenia</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932040" y="4581128"/>
                <a:ext cx="4032448" cy="400110"/>
              </a:xfrm>
              <a:prstGeom prst="rect">
                <a:avLst/>
              </a:prstGeom>
              <a:blipFill rotWithShape="0">
                <a:blip r:embed="rId19"/>
                <a:stretch>
                  <a:fillRect l="-452" t="-5882" b="-23529"/>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275858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95536" y="620688"/>
            <a:ext cx="813690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Hoci sme povedali, že Newton gravitačný zákon geniálne uhádol, zjavne to nebolo hádanie „naslepo“. Pokúsime sa o rekonštrukciu jeho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inteligentného hádania“. V detailoch naša rekonštrukcia nebude zrejme historicky verná. Ani historici študujúci originálne pramene nemôžu presne zistiť myšlienkové pochody v Newtonovom mozgu. Naša rekonštrukcia  bude veľmi zjednodušená, nebolo to naozaj tak,  „ale mohlo byť“. Našim cieľom nie je historická vernosť ale didaktická hra. Ak sa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za zahráme hru „na Newtona“, môže to pomôcť vniknúť do hlbšej štruktúry fyziky.</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540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835696" y="548680"/>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323528" y="1556792"/>
            <a:ext cx="8568952"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predovšetkým Newton zrejme nevyhútal gravitačný zákon separátne, nezávisle na svojich objavoch z kinematiky a dynamiky telies. Celé to zrejme bol iteratívny proces, keď definitívne formulácie, ktoré sa potom objavili v diele </a:t>
            </a:r>
            <a:r>
              <a:rPr kumimoji="0" lang="en-US" sz="2000" b="1" i="1" u="none" strike="noStrike" kern="1200" cap="none" spc="0" normalizeH="0" baseline="0" noProof="0" dirty="0" err="1">
                <a:ln>
                  <a:noFill/>
                </a:ln>
                <a:solidFill>
                  <a:prstClr val="black"/>
                </a:solidFill>
                <a:effectLst/>
                <a:uLnTx/>
                <a:uFillTx/>
                <a:latin typeface="Calibri" panose="020F0502020204030204"/>
                <a:ea typeface="+mn-ea"/>
                <a:cs typeface="+mn-cs"/>
              </a:rPr>
              <a:t>Philosophiæ</a:t>
            </a: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1" u="none" strike="noStrike" kern="1200" cap="none" spc="0" normalizeH="0" baseline="0" noProof="0" dirty="0" err="1">
                <a:ln>
                  <a:noFill/>
                </a:ln>
                <a:solidFill>
                  <a:prstClr val="black"/>
                </a:solidFill>
                <a:effectLst/>
                <a:uLnTx/>
                <a:uFillTx/>
                <a:latin typeface="Calibri" panose="020F0502020204030204"/>
                <a:ea typeface="+mn-ea"/>
                <a:cs typeface="+mn-cs"/>
              </a:rPr>
              <a:t>Naturalis</a:t>
            </a: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 Principia Mathematica</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publikovanom v roku 1687, sa  postupne vynárali vylepšovaním prvých nápadov.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Prvým kľúčovým objavom bol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zr</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ej</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me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diferenciálny a integrálny počet, najmä pojem rýchlosti ako derivácie polohy a potom zrýchlenia ako derivácie rýchlosti.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Newton tak pripravil pôdu pre uvažovanie o príčinách pohybu (o dynamike). Technológia infinitezimálneho počtu , to bolo to čo chýbalo gréckym filozofom, keď špekulovali o šípe, ktorý „nemôže aj niekde byť aj sa hýbať“.</a:t>
            </a:r>
          </a:p>
        </p:txBody>
      </p:sp>
    </p:spTree>
    <p:extLst>
      <p:ext uri="{BB962C8B-B14F-4D97-AF65-F5344CB8AC3E}">
        <p14:creationId xmlns:p14="http://schemas.microsoft.com/office/powerpoint/2010/main" val="3438420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835696" y="548680"/>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323528" y="1556792"/>
            <a:ext cx="8568952"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Kľúčom otvárajúcim dvere do dynamiky bol asi zákon zotrvačnosti.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Newtonovi</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patrí zásluha za jeho  precíznu formuláciu, ale implicitne ho objavil už Galileo okolo roku 1610 v diskusiách o relativite pohybu , keď argumentoval napríklad, že  predmet padajúci zo sťažňa pohybujúcej sa lode dopadne pri päte sťažňa a teda „loď pod ním neujde“. Pri páde si teda podrží svoju rýchlosť vo vodorovnom smere (rýchlosť lode), ktorú mal na vrchole sťažňa, keď bol k lodi „pripútaný“.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Explicitné formulácie skonštruoval Descartes a definitívne publikoval v roku 1644 v diele Princípy filozofie. Hlavným rozdielom oproti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Newtonovi</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bolo rozlišovanie stavu kľudu a rovnomerného pohybu ako dvoch principiálne iných stavov.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 každom prípade zákon zotrvačnosti „Teleso zotrváva v pokoji alebo rovnomernom priamočiarom pohybe kým nie je nútené svoj stav zmeniť v dôsledku pôsobenia nejakej sily“ prekonal Aristotela, ktorý hľadal vonkajšiu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príčinu rýchlosti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telesa. Newton hľadal až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príčinu zrýchlenia</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816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95536" y="692696"/>
            <a:ext cx="8208912"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Newton prirodzene skúmal silové pôsobenie na nebeské telesá, lebo tam sa mohol prejaviť zákon zotrvačnosti neskreslený vplyvmi ako trenie (čo pomýlilo Aristotela). Prijal zákon zotrvačnosti a súčasne videl (resp. astronómovia videli) že Mesiac neodletí od Zeme po priamke podľa zákona zotrvačnosti podobne ako ani Zem neodletí po priamke od Slnka, takže potreboval silu, ktorá udrží obežnice na kruhových (presnejšie eliptických) dráhach. Potreboval silu ako príčinu zrýchlenia.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Keďže mal k dispozícii diferenciálny počet, vedel si vypočítať zrýchlenie telesa na kruhovej dráhe (to bol asi netriviálny nový poznatok, že zrýchlenie je nenulové, i keď veľkosť rýchlosti je konštantná, lebo nekonštantný je smer rýchlosti).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Mal teda vzorec                      , pričom zrýchlenie má smer „do stredu“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Newton poznal Keplerov zákon (1619) podľa ktorého pre periódy a vzdialenosti dvoch planét od slnka platí</a:t>
            </a: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555776" y="4581128"/>
            <a:ext cx="737235" cy="560070"/>
          </a:xfrm>
          <a:prstGeom prst="rect">
            <a:avLst/>
          </a:prstGeom>
        </p:spPr>
      </p:pic>
      <p:pic>
        <p:nvPicPr>
          <p:cNvPr id="7" name="Picture 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419872" y="6021288"/>
            <a:ext cx="931545" cy="624840"/>
          </a:xfrm>
          <a:prstGeom prst="rect">
            <a:avLst/>
          </a:prstGeom>
        </p:spPr>
      </p:pic>
      <p:sp>
        <p:nvSpPr>
          <p:cNvPr id="9" name="TextBox 8"/>
          <p:cNvSpPr txBox="1"/>
          <p:nvPr/>
        </p:nvSpPr>
        <p:spPr>
          <a:xfrm>
            <a:off x="1547664" y="116632"/>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802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779912" y="1196752"/>
            <a:ext cx="931545" cy="624840"/>
          </a:xfrm>
          <a:prstGeom prst="rect">
            <a:avLst/>
          </a:prstGeom>
        </p:spPr>
      </p:pic>
      <p:pic>
        <p:nvPicPr>
          <p:cNvPr id="13" name="Picture 1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131840" y="2060848"/>
            <a:ext cx="1565910" cy="817245"/>
          </a:xfrm>
          <a:prstGeom prst="rect">
            <a:avLst/>
          </a:prstGeom>
        </p:spPr>
      </p:pic>
      <p:pic>
        <p:nvPicPr>
          <p:cNvPr id="15" name="Picture 14"/>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851920" y="3068960"/>
            <a:ext cx="872490" cy="624840"/>
          </a:xfrm>
          <a:prstGeom prst="rect">
            <a:avLst/>
          </a:prstGeom>
        </p:spPr>
      </p:pic>
      <p:pic>
        <p:nvPicPr>
          <p:cNvPr id="17" name="Picture 16"/>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635896" y="3933056"/>
            <a:ext cx="1234440" cy="624840"/>
          </a:xfrm>
          <a:prstGeom prst="rect">
            <a:avLst/>
          </a:prstGeom>
        </p:spPr>
      </p:pic>
      <p:pic>
        <p:nvPicPr>
          <p:cNvPr id="20" name="Picture 19"/>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3779912" y="5013176"/>
            <a:ext cx="1135380" cy="624840"/>
          </a:xfrm>
          <a:prstGeom prst="rect">
            <a:avLst/>
          </a:prstGeom>
        </p:spPr>
      </p:pic>
      <p:sp>
        <p:nvSpPr>
          <p:cNvPr id="21" name="TextBox 20"/>
          <p:cNvSpPr txBox="1"/>
          <p:nvPr/>
        </p:nvSpPr>
        <p:spPr>
          <a:xfrm>
            <a:off x="827584" y="5805264"/>
            <a:ext cx="7632848" cy="400110"/>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Prepísané slovami: dostredivé zrýchlenie klesá zo štvorcom vzdialenosti</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1547664" y="260648"/>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598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835696" y="548680"/>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79512" y="1196752"/>
            <a:ext cx="864096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 tomto okamihu vstúpi na javisko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Newtonovo</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jablko: Newton sformuluje hypotézu o univerzálnosti gravitačného pôsobenia. Gravitácia spôsobuje pád jablka aj udržiava mesiac na kruhovej dráhe okolo zeme. Zrýchlenie jablka pozná, je to približne 9.81 ms</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Vzdialenosť jablka od stredu Zeme je 6378 km, kým vzdialenosť Mesiaca od Zeme je 385000 km. Podľa práve odvodeného vzorca by teda dostredivé zrýchlenie Mesiaca malo byť</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http://www.spacebridges.com/Portals/57602/images/newton-resized-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77072"/>
            <a:ext cx="3556273" cy="20882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005217" y="3173920"/>
            <a:ext cx="5752148" cy="600075"/>
          </a:xfrm>
          <a:prstGeom prst="rect">
            <a:avLst/>
          </a:prstGeom>
        </p:spPr>
      </p:pic>
      <p:sp>
        <p:nvSpPr>
          <p:cNvPr id="9" name="TextBox 8"/>
          <p:cNvSpPr txBox="1"/>
          <p:nvPr/>
        </p:nvSpPr>
        <p:spPr>
          <a:xfrm>
            <a:off x="4046439" y="4109582"/>
            <a:ext cx="4896544"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perióda Mesiaca je 28 dní, takže dostredivé zrýchlenie 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mierny rozdiel je daný tým, že dráha Mesiaca nie je kruhová</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aj niektorými ďalšími detailmi. Ale sme na správnej stope.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092184" y="4624671"/>
            <a:ext cx="2981325" cy="666750"/>
          </a:xfrm>
          <a:prstGeom prst="rect">
            <a:avLst/>
          </a:prstGeom>
        </p:spPr>
      </p:pic>
    </p:spTree>
    <p:extLst>
      <p:ext uri="{BB962C8B-B14F-4D97-AF65-F5344CB8AC3E}">
        <p14:creationId xmlns:p14="http://schemas.microsoft.com/office/powerpoint/2010/main" val="598169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1835696" y="332656"/>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923928" y="831464"/>
            <a:ext cx="1135380" cy="624840"/>
          </a:xfrm>
          <a:prstGeom prst="rect">
            <a:avLst/>
          </a:prstGeom>
        </p:spPr>
      </p:pic>
      <p:sp>
        <p:nvSpPr>
          <p:cNvPr id="6" name="TextBox 5"/>
          <p:cNvSpPr txBox="1"/>
          <p:nvPr/>
        </p:nvSpPr>
        <p:spPr>
          <a:xfrm>
            <a:off x="1036812" y="1641828"/>
            <a:ext cx="7632848" cy="400110"/>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Prepísané slovami: dostredivé zrýchlenie klesá zo štvorcom vzdialenosti</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TextBox 6"/>
              <p:cNvSpPr txBox="1"/>
              <p:nvPr/>
            </p:nvSpPr>
            <p:spPr>
              <a:xfrm>
                <a:off x="251520" y="2227462"/>
                <a:ext cx="8640960" cy="42226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Príčinu zrýchlenia nazval Newton „sila“. Keďže nemal inak definované, čo je to sila, za súčasť definície sily zvolil to, že zrýchlenie v dôsledky sily je tej sile úmerné. Treba si uvedomiť, že rovnako dobre mohol definovať aj to, že zrýchlenie je úmerné kvadrátu sily, ak teda nemal uzákonený nejaký „silomer“.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 pravdou, že pojem sily ani u neho nevznikal „na čistom stole“.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Hook</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sformuloval zákon o pružine predlžujúcej sa úmerne pôsobiacej sile v tom istom období (1660), zašifrujúc tento svoj objav do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anagramu</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1" u="none" strike="noStrike" kern="1200" cap="none" spc="0" normalizeH="0" baseline="0" noProof="0" dirty="0" err="1">
                    <a:ln>
                      <a:noFill/>
                    </a:ln>
                    <a:solidFill>
                      <a:prstClr val="black"/>
                    </a:solidFill>
                    <a:effectLst/>
                    <a:uLnTx/>
                    <a:uFillTx/>
                    <a:latin typeface="Calibri" panose="020F0502020204030204"/>
                    <a:ea typeface="+mn-ea"/>
                    <a:cs typeface="+mn-cs"/>
                  </a:rPr>
                  <a:t>ceiiinosssttuv</a:t>
                </a:r>
                <a:r>
                  <a:rPr kumimoji="0" lang="sk-SK"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čo sú všetky písmená latinskej vety „</a:t>
                </a:r>
                <a:r>
                  <a:rPr kumimoji="0" lang="sk-SK" sz="2000" b="0" i="1" u="none" strike="noStrike" kern="1200" cap="none" spc="0" normalizeH="0" baseline="0" noProof="0" dirty="0" err="1">
                    <a:ln>
                      <a:noFill/>
                    </a:ln>
                    <a:solidFill>
                      <a:prstClr val="black"/>
                    </a:solidFill>
                    <a:effectLst/>
                    <a:uLnTx/>
                    <a:uFillTx/>
                    <a:latin typeface="Calibri" panose="020F0502020204030204"/>
                    <a:ea typeface="+mn-ea"/>
                    <a:cs typeface="+mn-cs"/>
                  </a:rPr>
                  <a:t>Ut</a:t>
                </a:r>
                <a:r>
                  <a:rPr kumimoji="0" lang="sk-SK"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1" u="none" strike="noStrike" kern="1200" cap="none" spc="0" normalizeH="0" baseline="0" noProof="0" dirty="0" err="1">
                    <a:ln>
                      <a:noFill/>
                    </a:ln>
                    <a:solidFill>
                      <a:prstClr val="black"/>
                    </a:solidFill>
                    <a:effectLst/>
                    <a:uLnTx/>
                    <a:uFillTx/>
                    <a:latin typeface="Calibri" panose="020F0502020204030204"/>
                    <a:ea typeface="+mn-ea"/>
                    <a:cs typeface="+mn-cs"/>
                  </a:rPr>
                  <a:t>tensio</a:t>
                </a:r>
                <a:r>
                  <a:rPr kumimoji="0" lang="sk-SK"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1" u="none" strike="noStrike" kern="1200" cap="none" spc="0" normalizeH="0" baseline="0" noProof="0" dirty="0" err="1">
                    <a:ln>
                      <a:noFill/>
                    </a:ln>
                    <a:solidFill>
                      <a:prstClr val="black"/>
                    </a:solidFill>
                    <a:effectLst/>
                    <a:uLnTx/>
                    <a:uFillTx/>
                    <a:latin typeface="Calibri" panose="020F0502020204030204"/>
                    <a:ea typeface="+mn-ea"/>
                    <a:cs typeface="+mn-cs"/>
                  </a:rPr>
                  <a:t>sic</a:t>
                </a:r>
                <a:r>
                  <a:rPr kumimoji="0" lang="sk-SK" sz="2000" b="0" i="1" u="none" strike="noStrike" kern="1200" cap="none" spc="0" normalizeH="0" baseline="0" noProof="0" dirty="0">
                    <a:ln>
                      <a:noFill/>
                    </a:ln>
                    <a:solidFill>
                      <a:prstClr val="black"/>
                    </a:solidFill>
                    <a:effectLst/>
                    <a:uLnTx/>
                    <a:uFillTx/>
                    <a:latin typeface="Calibri" panose="020F0502020204030204"/>
                    <a:ea typeface="+mn-ea"/>
                    <a:cs typeface="+mn-cs"/>
                  </a:rPr>
                  <a:t> vis</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zapísané v abecednom poradí. Ale zákon sily kvantifikuje veľkosť sily oveľa spoľahlivejšie ako zákon o pružine, takže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Hookov</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zákon ho asi netrápil. Už aj preto nie, že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Hook</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bol jeho celoživotný vedecký konkurent a „nepriateľ“. (Prečítajte si niečo o nich, je to zábava.)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Napriek tomu nesformuloval Newton zákon sily takto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ale takto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den>
                    </m:f>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51520" y="2227462"/>
                <a:ext cx="8640960" cy="4222694"/>
              </a:xfrm>
              <a:prstGeom prst="rect">
                <a:avLst/>
              </a:prstGeom>
              <a:blipFill rotWithShape="0">
                <a:blip r:embed="rId6"/>
                <a:stretch>
                  <a:fillRect l="-705" t="-722" r="-1340" b="-144"/>
                </a:stretch>
              </a:blipFill>
            </p:spPr>
            <p:txBody>
              <a:bodyPr/>
              <a:lstStyle/>
              <a:p>
                <a:r>
                  <a:rPr lang="sk-SK">
                    <a:noFill/>
                  </a:rPr>
                  <a:t> </a:t>
                </a:r>
              </a:p>
            </p:txBody>
          </p:sp>
        </mc:Fallback>
      </mc:AlternateContent>
    </p:spTree>
    <p:extLst>
      <p:ext uri="{BB962C8B-B14F-4D97-AF65-F5344CB8AC3E}">
        <p14:creationId xmlns:p14="http://schemas.microsoft.com/office/powerpoint/2010/main" val="1641862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835696" y="332656"/>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TextBox 4"/>
              <p:cNvSpPr txBox="1"/>
              <p:nvPr/>
            </p:nvSpPr>
            <p:spPr>
              <a:xfrm>
                <a:off x="467544" y="1196752"/>
                <a:ext cx="8219256" cy="55830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Takže prečo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den>
                    </m:f>
                    <m:r>
                      <a:rPr kumimoji="0" lang="sk-SK"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sk-SK"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𝐹</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sila, ktorou Zem priťahuje jablko,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hmotnosť jablka.) Zrejme kvôli tomu, že intuitívny pojem sily existoval.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Možno už Newton niekedy prenášal nejakú debnu a kladúc ju na zem, zabudol si pod ňou prsty. A príťažlivú silu Zeme pocítil a vedel, že horšie by bol dopadol, keby debna bola hmotnejšia. Takže vedel, že sila, ktorou pôsobí Zem na teleso je väčšia, keď teleso má väčšiu hmotnosť. Na druhej strane vedel od Galilea, ktorý (vraj) zhadzoval predmety z veže v Pizze, že gravitáciou spôsobené zrýchlenie nezávisí na hmotnosti padajúceho telesa. Hmotnosť telesa implicitne skrytá v sile sa vykráti s hmotnosťou v menovateli.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Zhrnuté: Sila, ktorou Zem pôsobí na telesá je daná vzťahom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kde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𝑍</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zatiaľ neznáma hodnota, charakterizujúca  Zem, lebo tá je zdrojom tej sily. Zrýchlenie spôsobené tou silou je potom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den>
                    </m:f>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ako si to vyžaduje Keplerov zákon. A potom už stačí postulovať, že takéto zrýchlenie udeľuje sila hocijakého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pôv</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du</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nielen gravitačná.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A je na svete zákon sily.</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1196752"/>
                <a:ext cx="8219256" cy="5583067"/>
              </a:xfrm>
              <a:prstGeom prst="rect">
                <a:avLst/>
              </a:prstGeom>
              <a:blipFill rotWithShape="0">
                <a:blip r:embed="rId5"/>
                <a:stretch>
                  <a:fillRect l="-816" r="-1335" b="-983"/>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6983730" y="4652565"/>
            <a:ext cx="1436370" cy="459105"/>
          </a:xfrm>
          <a:prstGeom prst="rect">
            <a:avLst/>
          </a:prstGeom>
        </p:spPr>
      </p:pic>
    </p:spTree>
    <p:extLst>
      <p:ext uri="{BB962C8B-B14F-4D97-AF65-F5344CB8AC3E}">
        <p14:creationId xmlns:p14="http://schemas.microsoft.com/office/powerpoint/2010/main" val="2978182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835696" y="332656"/>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251520" y="1196752"/>
                <a:ext cx="871296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Zem na jablko teda pôsobí silou                                , kde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hmotnosť jablka a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polomer Zeme.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 je gravitačný zákon univerzálny (a príklad s Mesiacom to ukazuje) potom Zem pôsobí aj na Slnko silou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kde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vzdialenosť Zeme od Slnka a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hmotnosť Slnka.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Teraz vstúpi na scénu zákon akcie a reakcie. Ak teleso A pôsobí na teleso B silou, potom aj teleso B pôsobí na A silou rovnako veľkou opačne orientovanou.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Ako Newton uhádol tento zákon?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51520" y="1196752"/>
                <a:ext cx="8712968" cy="3785652"/>
              </a:xfrm>
              <a:prstGeom prst="rect">
                <a:avLst/>
              </a:prstGeom>
              <a:blipFill rotWithShape="0">
                <a:blip r:embed="rId6"/>
                <a:stretch>
                  <a:fillRect l="-699" t="-805" r="-140" b="-1932"/>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923928" y="1196752"/>
            <a:ext cx="1436370" cy="459105"/>
          </a:xfrm>
          <a:prstGeom prst="rect">
            <a:avLst/>
          </a:prstGeom>
        </p:spPr>
      </p:pic>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419872" y="2420888"/>
            <a:ext cx="1581150" cy="525780"/>
          </a:xfrm>
          <a:prstGeom prst="rect">
            <a:avLst/>
          </a:prstGeom>
        </p:spPr>
      </p:pic>
    </p:spTree>
    <p:extLst>
      <p:ext uri="{BB962C8B-B14F-4D97-AF65-F5344CB8AC3E}">
        <p14:creationId xmlns:p14="http://schemas.microsoft.com/office/powerpoint/2010/main" val="378387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547664" y="116632"/>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 zákon akcie a reakcie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http://imshopping.rediff.com/imgshop/300-400/shopping/pixs/17765/p/portable_digital_hanging_scale_luggage_weighing_balance_40kg__1._portable-digital-hanging-scale-luggage-weighing-balance-40kg-10g.jpg"/>
          <p:cNvPicPr>
            <a:picLocks noChangeAspect="1" noChangeArrowheads="1"/>
          </p:cNvPicPr>
          <p:nvPr/>
        </p:nvPicPr>
        <p:blipFill rotWithShape="1">
          <a:blip r:embed="rId4">
            <a:extLst>
              <a:ext uri="{28A0092B-C50C-407E-A947-70E740481C1C}">
                <a14:useLocalDpi xmlns:a14="http://schemas.microsoft.com/office/drawing/2010/main" val="0"/>
              </a:ext>
            </a:extLst>
          </a:blip>
          <a:srcRect l="50568"/>
          <a:stretch/>
        </p:blipFill>
        <p:spPr bwMode="auto">
          <a:xfrm>
            <a:off x="683568" y="1628800"/>
            <a:ext cx="1365426" cy="25241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03032" y="692696"/>
            <a:ext cx="5760640" cy="5940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Možno Newton nosil kufre.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možno si všimol, že váha ktorú cíti v ruke, je rovnaká, či kufor drží za držadlo alebo na držadlo priviaže špagát a drží špagát (ak je špagát oveľa ľahší ako celý kufor).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Kufor je priťahovaný Zemou silou, ktorá nezávisí od toho, či použijem (modrý) špagát alebo len držadlo. Kufor sa nehýbe, lebo jeho váha je kompenzovaná červenou silou. V prvom prípade pôsobí červenou silou na kufor Newton, v druhom prípade špagát a Newton pôsobí na špagát zelenou silou, ktorá je rovnako veľká. Ibaže špagát sa tiež nehýbe, pričom naň pôsobí zelená sila. Tá je kompenzovaná silou, ktorou na špagát pôsobí kufor, čo je reakcia kufra na červenú silu špagáta. Keďže špagát sa nehýbe, je žltá sila rovnako veľká ako zelená a teda aj ako červená. Takže žltá reakcia na červenú silu je rovnako veľká ale opačná.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A je to</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15888" y="5525616"/>
            <a:ext cx="1296144" cy="8640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475928" y="5267474"/>
            <a:ext cx="618565" cy="271843"/>
          </a:xfrm>
          <a:custGeom>
            <a:avLst/>
            <a:gdLst>
              <a:gd name="connsiteX0" fmla="*/ 0 w 618565"/>
              <a:gd name="connsiteY0" fmla="*/ 235984 h 271843"/>
              <a:gd name="connsiteX1" fmla="*/ 53788 w 618565"/>
              <a:gd name="connsiteY1" fmla="*/ 101514 h 271843"/>
              <a:gd name="connsiteX2" fmla="*/ 224118 w 618565"/>
              <a:gd name="connsiteY2" fmla="*/ 11867 h 271843"/>
              <a:gd name="connsiteX3" fmla="*/ 358588 w 618565"/>
              <a:gd name="connsiteY3" fmla="*/ 2902 h 271843"/>
              <a:gd name="connsiteX4" fmla="*/ 493059 w 618565"/>
              <a:gd name="connsiteY4" fmla="*/ 29796 h 271843"/>
              <a:gd name="connsiteX5" fmla="*/ 582706 w 618565"/>
              <a:gd name="connsiteY5" fmla="*/ 119443 h 271843"/>
              <a:gd name="connsiteX6" fmla="*/ 618565 w 618565"/>
              <a:gd name="connsiteY6" fmla="*/ 271843 h 27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565" h="271843">
                <a:moveTo>
                  <a:pt x="0" y="235984"/>
                </a:moveTo>
                <a:cubicBezTo>
                  <a:pt x="8217" y="187425"/>
                  <a:pt x="16435" y="138867"/>
                  <a:pt x="53788" y="101514"/>
                </a:cubicBezTo>
                <a:cubicBezTo>
                  <a:pt x="91141" y="64161"/>
                  <a:pt x="173318" y="28302"/>
                  <a:pt x="224118" y="11867"/>
                </a:cubicBezTo>
                <a:cubicBezTo>
                  <a:pt x="274918" y="-4568"/>
                  <a:pt x="313765" y="-86"/>
                  <a:pt x="358588" y="2902"/>
                </a:cubicBezTo>
                <a:cubicBezTo>
                  <a:pt x="403411" y="5890"/>
                  <a:pt x="455706" y="10372"/>
                  <a:pt x="493059" y="29796"/>
                </a:cubicBezTo>
                <a:cubicBezTo>
                  <a:pt x="530412" y="49220"/>
                  <a:pt x="561788" y="79102"/>
                  <a:pt x="582706" y="119443"/>
                </a:cubicBezTo>
                <a:cubicBezTo>
                  <a:pt x="603624" y="159784"/>
                  <a:pt x="611094" y="215813"/>
                  <a:pt x="618565" y="27184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2123728" y="5517232"/>
            <a:ext cx="1296144" cy="8640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10"/>
          <p:cNvSpPr/>
          <p:nvPr/>
        </p:nvSpPr>
        <p:spPr>
          <a:xfrm>
            <a:off x="2483768" y="5259090"/>
            <a:ext cx="618565" cy="271843"/>
          </a:xfrm>
          <a:custGeom>
            <a:avLst/>
            <a:gdLst>
              <a:gd name="connsiteX0" fmla="*/ 0 w 618565"/>
              <a:gd name="connsiteY0" fmla="*/ 235984 h 271843"/>
              <a:gd name="connsiteX1" fmla="*/ 53788 w 618565"/>
              <a:gd name="connsiteY1" fmla="*/ 101514 h 271843"/>
              <a:gd name="connsiteX2" fmla="*/ 224118 w 618565"/>
              <a:gd name="connsiteY2" fmla="*/ 11867 h 271843"/>
              <a:gd name="connsiteX3" fmla="*/ 358588 w 618565"/>
              <a:gd name="connsiteY3" fmla="*/ 2902 h 271843"/>
              <a:gd name="connsiteX4" fmla="*/ 493059 w 618565"/>
              <a:gd name="connsiteY4" fmla="*/ 29796 h 271843"/>
              <a:gd name="connsiteX5" fmla="*/ 582706 w 618565"/>
              <a:gd name="connsiteY5" fmla="*/ 119443 h 271843"/>
              <a:gd name="connsiteX6" fmla="*/ 618565 w 618565"/>
              <a:gd name="connsiteY6" fmla="*/ 271843 h 27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565" h="271843">
                <a:moveTo>
                  <a:pt x="0" y="235984"/>
                </a:moveTo>
                <a:cubicBezTo>
                  <a:pt x="8217" y="187425"/>
                  <a:pt x="16435" y="138867"/>
                  <a:pt x="53788" y="101514"/>
                </a:cubicBezTo>
                <a:cubicBezTo>
                  <a:pt x="91141" y="64161"/>
                  <a:pt x="173318" y="28302"/>
                  <a:pt x="224118" y="11867"/>
                </a:cubicBezTo>
                <a:cubicBezTo>
                  <a:pt x="274918" y="-4568"/>
                  <a:pt x="313765" y="-86"/>
                  <a:pt x="358588" y="2902"/>
                </a:cubicBezTo>
                <a:cubicBezTo>
                  <a:pt x="403411" y="5890"/>
                  <a:pt x="455706" y="10372"/>
                  <a:pt x="493059" y="29796"/>
                </a:cubicBezTo>
                <a:cubicBezTo>
                  <a:pt x="530412" y="49220"/>
                  <a:pt x="561788" y="79102"/>
                  <a:pt x="582706" y="119443"/>
                </a:cubicBezTo>
                <a:cubicBezTo>
                  <a:pt x="603624" y="159784"/>
                  <a:pt x="611094" y="215813"/>
                  <a:pt x="618565" y="27184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p:cNvCxnSpPr/>
          <p:nvPr/>
        </p:nvCxnSpPr>
        <p:spPr>
          <a:xfrm flipH="1">
            <a:off x="2816623" y="4581128"/>
            <a:ext cx="1452" cy="68086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55576" y="6021288"/>
            <a:ext cx="0" cy="5760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71800" y="6021288"/>
            <a:ext cx="0" cy="5760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82760" y="4697960"/>
            <a:ext cx="0" cy="5760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861737" y="4677417"/>
            <a:ext cx="0" cy="5760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27584" y="6021288"/>
            <a:ext cx="162878" cy="166307"/>
          </a:xfrm>
          <a:prstGeom prst="rect">
            <a:avLst/>
          </a:prstGeom>
        </p:spPr>
      </p:pic>
      <p:pic>
        <p:nvPicPr>
          <p:cNvPr id="23" name="Picture 2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843808" y="6021288"/>
            <a:ext cx="162878" cy="166307"/>
          </a:xfrm>
          <a:prstGeom prst="rect">
            <a:avLst/>
          </a:prstGeom>
        </p:spPr>
      </p:pic>
      <p:cxnSp>
        <p:nvCxnSpPr>
          <p:cNvPr id="24" name="Straight Arrow Connector 23"/>
          <p:cNvCxnSpPr/>
          <p:nvPr/>
        </p:nvCxnSpPr>
        <p:spPr>
          <a:xfrm flipV="1">
            <a:off x="2816914" y="4005064"/>
            <a:ext cx="0" cy="57606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816623" y="5250323"/>
            <a:ext cx="0" cy="57606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54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31" name="Picture 130"/>
          <p:cNvPicPr>
            <a:picLocks noChangeAspect="1"/>
          </p:cNvPicPr>
          <p:nvPr/>
        </p:nvPicPr>
        <p:blipFill>
          <a:blip r:embed="rId2"/>
          <a:stretch>
            <a:fillRect/>
          </a:stretch>
        </p:blipFill>
        <p:spPr>
          <a:xfrm>
            <a:off x="539552" y="2852936"/>
            <a:ext cx="2736304" cy="622586"/>
          </a:xfrm>
          <a:prstGeom prst="rect">
            <a:avLst/>
          </a:prstGeom>
        </p:spPr>
      </p:pic>
      <p:pic>
        <p:nvPicPr>
          <p:cNvPr id="435" name="Picture 434"/>
          <p:cNvPicPr>
            <a:picLocks noChangeAspect="1"/>
          </p:cNvPicPr>
          <p:nvPr/>
        </p:nvPicPr>
        <p:blipFill>
          <a:blip r:embed="rId3"/>
          <a:stretch>
            <a:fillRect/>
          </a:stretch>
        </p:blipFill>
        <p:spPr>
          <a:xfrm>
            <a:off x="899592" y="4216076"/>
            <a:ext cx="3106468" cy="698083"/>
          </a:xfrm>
          <a:prstGeom prst="rect">
            <a:avLst/>
          </a:prstGeom>
        </p:spPr>
      </p:pic>
      <p:pic>
        <p:nvPicPr>
          <p:cNvPr id="436" name="Picture 435"/>
          <p:cNvPicPr>
            <a:picLocks noChangeAspect="1"/>
          </p:cNvPicPr>
          <p:nvPr/>
        </p:nvPicPr>
        <p:blipFill>
          <a:blip r:embed="rId4"/>
          <a:stretch>
            <a:fillRect/>
          </a:stretch>
        </p:blipFill>
        <p:spPr>
          <a:xfrm>
            <a:off x="899592" y="5656236"/>
            <a:ext cx="3240360" cy="732722"/>
          </a:xfrm>
          <a:prstGeom prst="rect">
            <a:avLst/>
          </a:prstGeom>
        </p:spPr>
      </p:pic>
      <p:cxnSp>
        <p:nvCxnSpPr>
          <p:cNvPr id="438" name="Straight Arrow Connector 437"/>
          <p:cNvCxnSpPr/>
          <p:nvPr/>
        </p:nvCxnSpPr>
        <p:spPr>
          <a:xfrm>
            <a:off x="2555776" y="4432100"/>
            <a:ext cx="5760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39" name="Straight Arrow Connector 438"/>
          <p:cNvCxnSpPr/>
          <p:nvPr/>
        </p:nvCxnSpPr>
        <p:spPr>
          <a:xfrm>
            <a:off x="2555776" y="5944268"/>
            <a:ext cx="1512168"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41" name="TextBox 440"/>
          <p:cNvSpPr txBox="1"/>
          <p:nvPr/>
        </p:nvSpPr>
        <p:spPr>
          <a:xfrm>
            <a:off x="395536" y="116632"/>
            <a:ext cx="85689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Ako podložka „vie“ akú veľkú treciu silu má akurát vyvinúť? Už sme takéto niečo diskutovali pri skúmaní pohybu tuhého telesa.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42" name="Picture 4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1052736"/>
            <a:ext cx="2592288" cy="1458162"/>
          </a:xfrm>
          <a:prstGeom prst="rect">
            <a:avLst/>
          </a:prstGeom>
        </p:spPr>
      </p:pic>
      <p:sp>
        <p:nvSpPr>
          <p:cNvPr id="443" name="TextBox 442"/>
          <p:cNvSpPr txBox="1"/>
          <p:nvPr/>
        </p:nvSpPr>
        <p:spPr>
          <a:xfrm>
            <a:off x="4211960" y="836712"/>
            <a:ext cx="4536504" cy="57092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Tu je primitívny (a nereálny) mechanický model trenia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Trenie je modelované pružnými jazýčkami, sila potrebná na ich ohnutie je úmerná požadovanému ohnutiu.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Pri nulovej ťažnej sile sa jazýčky neohýbajú, trenie  je nulové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Ťažná sila chce uviesť teleso do pohybu, ale „nevládze“.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Vyvol</a:t>
            </a:r>
            <a:r>
              <a:rPr lang="sk-SK" sz="2000" dirty="0">
                <a:solidFill>
                  <a:prstClr val="black"/>
                </a:solidFill>
                <a:latin typeface="Calibri" panose="020F0502020204030204"/>
              </a:rPr>
              <a:t>á</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ohnutie jazýčkov, ktoré je práve také veľké, že zodpovedá ťažnej sile a teda anuluje je pohybový účinok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Pri dostatočne veľkej sile sa jazýčky ohnú natoľko, že už nevedia zabrániť pohybu.</a:t>
            </a:r>
          </a:p>
        </p:txBody>
      </p:sp>
      <p:sp>
        <p:nvSpPr>
          <p:cNvPr id="444" name="TextBox 443"/>
          <p:cNvSpPr txBox="1"/>
          <p:nvPr/>
        </p:nvSpPr>
        <p:spPr>
          <a:xfrm>
            <a:off x="611560" y="1052736"/>
            <a:ext cx="20162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srgbClr val="FFFF00"/>
                </a:solidFill>
                <a:effectLst/>
                <a:uLnTx/>
                <a:uFillTx/>
                <a:latin typeface="Calibri" panose="020F0502020204030204"/>
                <a:ea typeface="+mn-ea"/>
                <a:cs typeface="+mn-cs"/>
              </a:rPr>
              <a:t>Pripomienka</a:t>
            </a:r>
            <a:endPar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382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547664" y="116632"/>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 zákon akcie a reakcie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79512" y="980728"/>
            <a:ext cx="87129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Svet, v ktorom by neplatil zákon akcie </a:t>
            </a:r>
            <a:r>
              <a:rPr kumimoji="0" lang="sk-SK" sz="2000" b="0" i="0" u="none" strike="noStrike" kern="1200" cap="none" spc="0" normalizeH="0" baseline="0" noProof="0">
                <a:ln>
                  <a:noFill/>
                </a:ln>
                <a:solidFill>
                  <a:prstClr val="black"/>
                </a:solidFill>
                <a:effectLst/>
                <a:uLnTx/>
                <a:uFillTx/>
                <a:latin typeface="Calibri" panose="020F0502020204030204"/>
                <a:ea typeface="+mn-ea"/>
                <a:cs typeface="+mn-cs"/>
              </a:rPr>
              <a:t>a reakcie,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by bol veľmi žartovný. Napríklad by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Stephenson</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nemusel vynájsť lokomotívu.</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Stephenson's Rocket draw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2857500" cy="200025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a:off x="395536" y="1988840"/>
            <a:ext cx="1296144" cy="22322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5536" y="1988840"/>
            <a:ext cx="1296144" cy="23042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923928" y="2348880"/>
            <a:ext cx="1656184" cy="1723217"/>
            <a:chOff x="4716016" y="1412776"/>
            <a:chExt cx="3384376" cy="3523417"/>
          </a:xfrm>
        </p:grpSpPr>
        <p:pic>
          <p:nvPicPr>
            <p:cNvPr id="6" name="Picture 2" descr="Stephenson's Rocket drawing.jpg"/>
            <p:cNvPicPr>
              <a:picLocks noChangeAspect="1" noChangeArrowheads="1"/>
            </p:cNvPicPr>
            <p:nvPr/>
          </p:nvPicPr>
          <p:blipFill rotWithShape="1">
            <a:blip r:embed="rId2">
              <a:extLst>
                <a:ext uri="{28A0092B-C50C-407E-A947-70E740481C1C}">
                  <a14:useLocalDpi xmlns:a14="http://schemas.microsoft.com/office/drawing/2010/main" val="0"/>
                </a:ext>
              </a:extLst>
            </a:blip>
            <a:srcRect l="62067" t="22013"/>
            <a:stretch/>
          </p:blipFill>
          <p:spPr bwMode="auto">
            <a:xfrm>
              <a:off x="5436096" y="1412776"/>
              <a:ext cx="2448272" cy="352341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580112" y="3356992"/>
              <a:ext cx="144016" cy="360040"/>
            </a:xfrm>
            <a:prstGeom prst="rect">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7524328" y="3356992"/>
              <a:ext cx="144016" cy="360040"/>
            </a:xfrm>
            <a:prstGeom prst="rect">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17" name="Straight Arrow Connector 16"/>
            <p:cNvCxnSpPr/>
            <p:nvPr/>
          </p:nvCxnSpPr>
          <p:spPr>
            <a:xfrm flipH="1">
              <a:off x="4716016" y="3501008"/>
              <a:ext cx="86409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596336" y="3501008"/>
              <a:ext cx="504056"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79512" y="4365104"/>
            <a:ext cx="835292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Stačilo by nájsť dve telesá, ktoré sa odpudzujú, ale nerovnakými silami. Tie treba nalepiť znútra do vagóna, jedno na jeho prednú stenu, druhé na zadnú. Tým by na prednú stenu vagóna pôsobila väčšia sila ako na zadnú a vagón by sa hýbal dopredu. Zadarmo.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Premyslite si, prečo sa nemôžem zdvihnúť do výšky ťahaním za šnúrky od topánok.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Bez zákona akcie a reakcie by to možno šlo</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2" name="Picture 4" descr="https://nancysnuggetsdotnet.files.wordpress.com/2014/11/bootstraps.jpg?w=7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772816"/>
            <a:ext cx="17145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386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835696" y="332656"/>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323528" y="790923"/>
                <a:ext cx="871296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Zem na jablko  pôsobí silou, kde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hmotnosť jablka a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polomer Zeme.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Zem pôsobí aj na Slnko silou</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kde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vzdialenosť Zeme od Slnka a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hmotnosť Slnka.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Teraz vstúpi na scénu zákon akcie a reakcie. Ak teleso A pôsobí na teleso B silou, potom aj teleso B pôsobí na A silou rovnako veľkou opačne orientovanou.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Znamená to, že Slnko pôsobí na Zem silou o veľkosti</a:t>
                </a:r>
              </a:p>
            </p:txBody>
          </p:sp>
        </mc:Choice>
        <mc:Fallback xmlns="">
          <p:sp>
            <p:nvSpPr>
              <p:cNvPr id="4" name="TextBox 3"/>
              <p:cNvSpPr txBox="1">
                <a:spLocks noRot="1" noChangeAspect="1" noMove="1" noResize="1" noEditPoints="1" noAdjustHandles="1" noChangeArrowheads="1" noChangeShapeType="1" noTextEdit="1"/>
              </p:cNvSpPr>
              <p:nvPr/>
            </p:nvSpPr>
            <p:spPr>
              <a:xfrm>
                <a:off x="323528" y="790923"/>
                <a:ext cx="8712968" cy="2862322"/>
              </a:xfrm>
              <a:prstGeom prst="rect">
                <a:avLst/>
              </a:prstGeom>
              <a:blipFill rotWithShape="0">
                <a:blip r:embed="rId9"/>
                <a:stretch>
                  <a:fillRect l="-700" t="-1279" b="-2985"/>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563888" y="1149439"/>
            <a:ext cx="1436370" cy="459105"/>
          </a:xfrm>
          <a:prstGeom prst="rect">
            <a:avLst/>
          </a:prstGeom>
        </p:spPr>
      </p:pic>
      <p:pic>
        <p:nvPicPr>
          <p:cNvPr id="9" name="Picture 8"/>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438540" y="1729095"/>
            <a:ext cx="1664970" cy="525780"/>
          </a:xfrm>
          <a:prstGeom prst="rect">
            <a:avLst/>
          </a:prstGeom>
        </p:spPr>
      </p:pic>
      <p:pic>
        <p:nvPicPr>
          <p:cNvPr id="6" name="Picture 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406542" y="3661044"/>
            <a:ext cx="1853565" cy="525780"/>
          </a:xfrm>
          <a:prstGeom prst="rect">
            <a:avLst/>
          </a:prstGeom>
        </p:spPr>
      </p:pic>
      <p:pic>
        <p:nvPicPr>
          <p:cNvPr id="11" name="Picture 10"/>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766586" y="4293862"/>
            <a:ext cx="1133475" cy="558165"/>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319733" y="4957980"/>
                <a:ext cx="83632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 je gravitačné pôsobenie univerzálne, potom toto musí platiť pre ľubovoľné dve telesá. Riešením je, že existuje jedna spoločná univerzálna konštanta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 gravitačný zákon má tvar</a:t>
                </a:r>
              </a:p>
            </p:txBody>
          </p:sp>
        </mc:Choice>
        <mc:Fallback xmlns="">
          <p:sp>
            <p:nvSpPr>
              <p:cNvPr id="12" name="TextBox 11"/>
              <p:cNvSpPr txBox="1">
                <a:spLocks noRot="1" noChangeAspect="1" noMove="1" noResize="1" noEditPoints="1" noAdjustHandles="1" noChangeArrowheads="1" noChangeShapeType="1" noTextEdit="1"/>
              </p:cNvSpPr>
              <p:nvPr/>
            </p:nvSpPr>
            <p:spPr>
              <a:xfrm>
                <a:off x="319733" y="4957980"/>
                <a:ext cx="8363272" cy="1015663"/>
              </a:xfrm>
              <a:prstGeom prst="rect">
                <a:avLst/>
              </a:prstGeom>
              <a:blipFill rotWithShape="0">
                <a:blip r:embed="rId14"/>
                <a:stretch>
                  <a:fillRect l="-729" t="-2994" b="-9581"/>
                </a:stretch>
              </a:blipFill>
            </p:spPr>
            <p:txBody>
              <a:bodyPr/>
              <a:lstStyle/>
              <a:p>
                <a:r>
                  <a:rPr lang="en-US">
                    <a:noFill/>
                  </a:rPr>
                  <a:t> </a:t>
                </a:r>
              </a:p>
            </p:txBody>
          </p:sp>
        </mc:Fallback>
      </mc:AlternateContent>
      <p:pic>
        <p:nvPicPr>
          <p:cNvPr id="7" name="Picture 6"/>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594769" y="6007219"/>
            <a:ext cx="1744980" cy="459105"/>
          </a:xfrm>
          <a:prstGeom prst="rect">
            <a:avLst/>
          </a:prstGeom>
        </p:spPr>
      </p:pic>
      <p:sp>
        <p:nvSpPr>
          <p:cNvPr id="8" name="Rectangle 7">
            <a:extLst>
              <a:ext uri="{FF2B5EF4-FFF2-40B4-BE49-F238E27FC236}">
                <a16:creationId xmlns:a16="http://schemas.microsoft.com/office/drawing/2014/main" id="{44266D7A-3AD1-4F52-8922-8892FD0A39FF}"/>
              </a:ext>
            </a:extLst>
          </p:cNvPr>
          <p:cNvSpPr/>
          <p:nvPr/>
        </p:nvSpPr>
        <p:spPr>
          <a:xfrm>
            <a:off x="3438540" y="5973643"/>
            <a:ext cx="2057400" cy="55170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510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descr="Image result for fric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552" y="404664"/>
            <a:ext cx="3801076" cy="252028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83568" y="5373216"/>
            <a:ext cx="33843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683568" y="3789040"/>
            <a:ext cx="3384376" cy="1584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rot="1500000">
            <a:off x="1588360" y="3997039"/>
            <a:ext cx="1080120"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p:cNvCxnSpPr/>
          <p:nvPr/>
        </p:nvCxnSpPr>
        <p:spPr>
          <a:xfrm>
            <a:off x="2123728" y="4221088"/>
            <a:ext cx="0" cy="19442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23728" y="4221088"/>
            <a:ext cx="720080" cy="36004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475656" y="4221088"/>
            <a:ext cx="648072" cy="15841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123728" y="4581128"/>
            <a:ext cx="720080" cy="158417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75656" y="5805264"/>
            <a:ext cx="648072" cy="36004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1259632" y="4005064"/>
            <a:ext cx="720080" cy="36004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2195736" y="4869160"/>
            <a:ext cx="184785" cy="249555"/>
          </a:xfrm>
          <a:prstGeom prst="rect">
            <a:avLst/>
          </a:prstGeom>
        </p:spPr>
      </p:pic>
      <p:pic>
        <p:nvPicPr>
          <p:cNvPr id="23" name="Picture 22"/>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1475656" y="4869160"/>
            <a:ext cx="213360" cy="243840"/>
          </a:xfrm>
          <a:prstGeom prst="rect">
            <a:avLst/>
          </a:prstGeom>
        </p:spPr>
      </p:pic>
      <p:pic>
        <p:nvPicPr>
          <p:cNvPr id="25" name="Picture 24"/>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774464" y="4193272"/>
            <a:ext cx="186690" cy="243840"/>
          </a:xfrm>
          <a:prstGeom prst="rect">
            <a:avLst/>
          </a:prstGeom>
        </p:spPr>
      </p:pic>
      <p:pic>
        <p:nvPicPr>
          <p:cNvPr id="27" name="Picture 26"/>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331640" y="3645024"/>
            <a:ext cx="182880" cy="243840"/>
          </a:xfrm>
          <a:prstGeom prst="rect">
            <a:avLst/>
          </a:prstGeom>
        </p:spPr>
      </p:pic>
      <p:pic>
        <p:nvPicPr>
          <p:cNvPr id="30" name="Picture 29"/>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349005" y="5186908"/>
            <a:ext cx="142875" cy="114300"/>
          </a:xfrm>
          <a:prstGeom prst="rect">
            <a:avLst/>
          </a:prstGeom>
        </p:spPr>
      </p:pic>
      <p:pic>
        <p:nvPicPr>
          <p:cNvPr id="29" name="Picture 28"/>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2339752" y="3789040"/>
            <a:ext cx="182880" cy="243840"/>
          </a:xfrm>
          <a:prstGeom prst="rect">
            <a:avLst/>
          </a:prstGeom>
        </p:spPr>
      </p:pic>
      <p:pic>
        <p:nvPicPr>
          <p:cNvPr id="31" name="Picture 30"/>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1941096" y="4745023"/>
            <a:ext cx="142875" cy="114300"/>
          </a:xfrm>
          <a:prstGeom prst="rect">
            <a:avLst/>
          </a:prstGeom>
        </p:spPr>
      </p:pic>
      <p:sp>
        <p:nvSpPr>
          <p:cNvPr id="32" name="TextBox 31"/>
          <p:cNvSpPr txBox="1"/>
          <p:nvPr/>
        </p:nvSpPr>
        <p:spPr>
          <a:xfrm>
            <a:off x="4860032" y="1196752"/>
            <a:ext cx="38884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Kritický uhol naklonenej roviny</a:t>
            </a:r>
          </a:p>
        </p:txBody>
      </p:sp>
      <p:pic>
        <p:nvPicPr>
          <p:cNvPr id="35" name="Picture 34"/>
          <p:cNvPicPr>
            <a:picLocks noChangeAspect="1"/>
          </p:cNvPicPr>
          <p:nvPr>
            <p:custDataLst>
              <p:tags r:id="rId8"/>
            </p:custDataLst>
          </p:nvPr>
        </p:nvPicPr>
        <p:blipFill>
          <a:blip r:embed="rId16" cstate="print">
            <a:extLst>
              <a:ext uri="{28A0092B-C50C-407E-A947-70E740481C1C}">
                <a14:useLocalDpi xmlns:a14="http://schemas.microsoft.com/office/drawing/2010/main" val="0"/>
              </a:ext>
            </a:extLst>
          </a:blip>
          <a:stretch>
            <a:fillRect/>
          </a:stretch>
        </p:blipFill>
        <p:spPr>
          <a:xfrm>
            <a:off x="5436096" y="2564904"/>
            <a:ext cx="2009775" cy="2129790"/>
          </a:xfrm>
          <a:prstGeom prst="rect">
            <a:avLst/>
          </a:prstGeom>
        </p:spPr>
      </p:pic>
    </p:spTree>
    <p:extLst>
      <p:ext uri="{BB962C8B-B14F-4D97-AF65-F5344CB8AC3E}">
        <p14:creationId xmlns:p14="http://schemas.microsoft.com/office/powerpoint/2010/main" val="3142870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descr="https://nextlife8.files.wordpress.com/2011/06/walk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980728"/>
            <a:ext cx="3528392" cy="2498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9592" y="476672"/>
            <a:ext cx="67687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Kto poháňa chodca? Trenie.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30" name="Picture 6" descr="http://media3.onsugar.com/files/2012/07/28/4/192/1922729/55cba752738b2490_118387116.previ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1124744"/>
            <a:ext cx="5238750" cy="34861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7150133" y="4302061"/>
            <a:ext cx="936104"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100392" y="4293096"/>
            <a:ext cx="936104" cy="0"/>
          </a:xfrm>
          <a:prstGeom prst="straightConnector1">
            <a:avLst/>
          </a:prstGeom>
          <a:ln w="3810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308304" y="4337288"/>
            <a:ext cx="182880" cy="243840"/>
          </a:xfrm>
          <a:prstGeom prst="rect">
            <a:avLst/>
          </a:prstGeom>
        </p:spPr>
      </p:pic>
      <p:pic>
        <p:nvPicPr>
          <p:cNvPr id="7" name="Picture 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493576" y="4337288"/>
            <a:ext cx="230505" cy="243840"/>
          </a:xfrm>
          <a:prstGeom prst="rect">
            <a:avLst/>
          </a:prstGeom>
        </p:spPr>
      </p:pic>
      <p:sp>
        <p:nvSpPr>
          <p:cNvPr id="8" name="TextBox 7"/>
          <p:cNvSpPr txBox="1"/>
          <p:nvPr/>
        </p:nvSpPr>
        <p:spPr>
          <a:xfrm>
            <a:off x="323528" y="5229200"/>
            <a:ext cx="835292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Chodec tlačí na topánku smerom dozadu, ako keby chcel, aby sa topánka šmýkala dozadu. Trenie tomu bráni silou,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ktorá smeruje dopredu</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chodca nepôsobí vo vodorovnom smere žiadna vonkajšia sila okrem trenia. Trenie teda poháňa chodca dopredu. </a:t>
            </a:r>
            <a:r>
              <a:rPr kumimoji="0" lang="sk-SK" sz="2000" b="0" i="0" u="none" strike="noStrike" kern="1200" cap="none" spc="0" normalizeH="0" baseline="0" noProof="0" dirty="0">
                <a:ln>
                  <a:noFill/>
                </a:ln>
                <a:solidFill>
                  <a:srgbClr val="FF0000"/>
                </a:solidFill>
                <a:effectLst/>
                <a:uLnTx/>
                <a:uFillTx/>
                <a:latin typeface="Calibri" panose="020F0502020204030204"/>
                <a:ea typeface="+mn-ea"/>
                <a:cs typeface="+mn-cs"/>
              </a:rPr>
              <a:t>Nie je teda pravdou, že trenie vždy pôsobí proti pohybu.</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99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definícia koeficientu trenia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aká veľká je trecia sila na nedostatočne naklonenej rovine keď sa teleso ešte nešmýka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popíšte ako umožňuje trenia pohyb chodca</a:t>
            </a:r>
          </a:p>
        </p:txBody>
      </p:sp>
    </p:spTree>
    <p:extLst>
      <p:ext uri="{BB962C8B-B14F-4D97-AF65-F5344CB8AC3E}">
        <p14:creationId xmlns:p14="http://schemas.microsoft.com/office/powerpoint/2010/main" val="729257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907704" y="692696"/>
            <a:ext cx="53285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Statika tuhého telesa</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203848" y="1988840"/>
            <a:ext cx="2611184" cy="582930"/>
          </a:xfrm>
          <a:prstGeom prst="rect">
            <a:avLst/>
          </a:prstGeom>
        </p:spPr>
      </p:pic>
      <p:pic>
        <p:nvPicPr>
          <p:cNvPr id="5" name="Picture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923928" y="2780928"/>
            <a:ext cx="886397" cy="471488"/>
          </a:xfrm>
          <a:prstGeom prst="rect">
            <a:avLst/>
          </a:prstGeom>
        </p:spPr>
      </p:pic>
      <p:pic>
        <p:nvPicPr>
          <p:cNvPr id="6" name="Picture 5"/>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771800" y="3429000"/>
            <a:ext cx="3523298" cy="582930"/>
          </a:xfrm>
          <a:prstGeom prst="rect">
            <a:avLst/>
          </a:prstGeom>
        </p:spPr>
      </p:pic>
      <p:pic>
        <p:nvPicPr>
          <p:cNvPr id="7" name="Picture 6"/>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923928" y="4149080"/>
            <a:ext cx="824675" cy="471488"/>
          </a:xfrm>
          <a:prstGeom prst="rect">
            <a:avLst/>
          </a:prstGeom>
        </p:spPr>
      </p:pic>
      <p:sp>
        <p:nvSpPr>
          <p:cNvPr id="8" name="Rectangle 7"/>
          <p:cNvSpPr/>
          <p:nvPr/>
        </p:nvSpPr>
        <p:spPr>
          <a:xfrm>
            <a:off x="3707904" y="2708920"/>
            <a:ext cx="1296144"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3707904" y="4077072"/>
            <a:ext cx="1296144"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539552" y="1340768"/>
            <a:ext cx="79928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Pripomeňme si rovnice dynamiky tuhého telesa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2" name="TextBox 11"/>
              <p:cNvSpPr txBox="1"/>
              <p:nvPr/>
            </p:nvSpPr>
            <p:spPr>
              <a:xfrm>
                <a:off x="395536" y="5157192"/>
                <a:ext cx="7992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Statika</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=0,</m:t>
                    </m:r>
                    <m:r>
                      <a:rPr kumimoji="0" lang="sk-SK"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m:rPr>
                            <m:sty m:val="p"/>
                          </m:rPr>
                          <a:rPr kumimoji="0" lang="sk-SK"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L</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=0</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95536" y="5157192"/>
                <a:ext cx="7992888" cy="461665"/>
              </a:xfrm>
              <a:prstGeom prst="rect">
                <a:avLst/>
              </a:prstGeom>
              <a:blipFill rotWithShape="0">
                <a:blip r:embed="rId13"/>
                <a:stretch>
                  <a:fillRect l="-1220" t="-10526" b="-28947"/>
                </a:stretch>
              </a:blipFill>
            </p:spPr>
            <p:txBody>
              <a:bodyPr/>
              <a:lstStyle/>
              <a:p>
                <a:r>
                  <a:rPr lang="en-US">
                    <a:noFill/>
                  </a:rPr>
                  <a:t> </a:t>
                </a:r>
              </a:p>
            </p:txBody>
          </p:sp>
        </mc:Fallback>
      </mc:AlternateContent>
      <p:pic>
        <p:nvPicPr>
          <p:cNvPr id="13" name="Picture 12"/>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707904" y="5229200"/>
            <a:ext cx="1457325" cy="249555"/>
          </a:xfrm>
          <a:prstGeom prst="rect">
            <a:avLst/>
          </a:prstGeom>
        </p:spPr>
      </p:pic>
      <p:sp>
        <p:nvSpPr>
          <p:cNvPr id="14" name="Rectangle 13"/>
          <p:cNvSpPr/>
          <p:nvPr/>
        </p:nvSpPr>
        <p:spPr>
          <a:xfrm>
            <a:off x="3563888" y="5085184"/>
            <a:ext cx="1728192"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467544" y="5949280"/>
            <a:ext cx="72728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Často stačí len požadovať len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nulovosť</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(priemetu) momentu hybnosti na nejakú os otáčania.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068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123728" y="764704"/>
            <a:ext cx="46523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sily vzhľadom na priamku</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95536" y="1268760"/>
            <a:ext cx="819380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analógii s momentom hybnosti vzhľadom na priamku definujeme aj moment sily vzhľadom na priamku: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sily vzhľadom na priamku, je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priemet momentu sily definovaného vzhľadom na referenčný bod ležiaci na tej priamke na tú priamku.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321547" y="2639626"/>
                <a:ext cx="839758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Priemet momentu sily na priamku označme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to skalárna hodnota, môže byť aj záporná, lebo priamka má orientáciu). </a:t>
                </a:r>
              </a:p>
            </p:txBody>
          </p:sp>
        </mc:Choice>
        <mc:Fallback xmlns="">
          <p:sp>
            <p:nvSpPr>
              <p:cNvPr id="5" name="Rectangle 4"/>
              <p:cNvSpPr>
                <a:spLocks noRot="1" noChangeAspect="1" noMove="1" noResize="1" noEditPoints="1" noAdjustHandles="1" noChangeArrowheads="1" noChangeShapeType="1" noTextEdit="1"/>
              </p:cNvSpPr>
              <p:nvPr/>
            </p:nvSpPr>
            <p:spPr>
              <a:xfrm>
                <a:off x="321547" y="2639626"/>
                <a:ext cx="8397580" cy="646331"/>
              </a:xfrm>
              <a:prstGeom prst="rect">
                <a:avLst/>
              </a:prstGeom>
              <a:blipFill rotWithShape="0">
                <a:blip r:embed="rId11"/>
                <a:stretch>
                  <a:fillRect l="-654" t="-4717" b="-14151"/>
                </a:stretch>
              </a:blipFill>
            </p:spPr>
            <p:txBody>
              <a:bodyPr/>
              <a:lstStyle/>
              <a:p>
                <a:r>
                  <a:rPr lang="sk-SK">
                    <a:noFill/>
                  </a:rPr>
                  <a:t> </a:t>
                </a:r>
              </a:p>
            </p:txBody>
          </p:sp>
        </mc:Fallback>
      </mc:AlternateContent>
      <p:pic>
        <p:nvPicPr>
          <p:cNvPr id="7" name="Picture 6"/>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389625" y="3459163"/>
            <a:ext cx="2053971" cy="27603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21098" y="3805959"/>
                <a:ext cx="8108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Poznamenajme, že niektorí autori zavádzajú moment sily vzhľadom na priamku ak vektor, ktorý má smer jednotkového vektora tej priamky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takto</a:t>
                </a:r>
              </a:p>
            </p:txBody>
          </p:sp>
        </mc:Choice>
        <mc:Fallback xmlns="">
          <p:sp>
            <p:nvSpPr>
              <p:cNvPr id="8" name="TextBox 7"/>
              <p:cNvSpPr txBox="1">
                <a:spLocks noRot="1" noChangeAspect="1" noMove="1" noResize="1" noEditPoints="1" noAdjustHandles="1" noChangeArrowheads="1" noChangeShapeType="1" noTextEdit="1"/>
              </p:cNvSpPr>
              <p:nvPr/>
            </p:nvSpPr>
            <p:spPr>
              <a:xfrm>
                <a:off x="221098" y="3805959"/>
                <a:ext cx="8108950" cy="646331"/>
              </a:xfrm>
              <a:prstGeom prst="rect">
                <a:avLst/>
              </a:prstGeom>
              <a:blipFill rotWithShape="0">
                <a:blip r:embed="rId13"/>
                <a:stretch>
                  <a:fillRect l="-602" t="-4717" b="-14151"/>
                </a:stretch>
              </a:blipFill>
            </p:spPr>
            <p:txBody>
              <a:bodyPr/>
              <a:lstStyle/>
              <a:p>
                <a:r>
                  <a:rPr lang="sk-SK">
                    <a:noFill/>
                  </a:rPr>
                  <a:t> </a:t>
                </a:r>
              </a:p>
            </p:txBody>
          </p:sp>
        </mc:Fallback>
      </mc:AlternateContent>
      <p:pic>
        <p:nvPicPr>
          <p:cNvPr id="10" name="Picture 9"/>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288024" y="4549211"/>
            <a:ext cx="2681478" cy="276035"/>
          </a:xfrm>
          <a:prstGeom prst="rect">
            <a:avLst/>
          </a:prstGeom>
        </p:spPr>
      </p:pic>
      <p:sp>
        <p:nvSpPr>
          <p:cNvPr id="11" name="Oval 10"/>
          <p:cNvSpPr/>
          <p:nvPr/>
        </p:nvSpPr>
        <p:spPr>
          <a:xfrm>
            <a:off x="616498" y="6087204"/>
            <a:ext cx="71717" cy="71717"/>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384059" y="6154345"/>
            <a:ext cx="177165" cy="184785"/>
          </a:xfrm>
          <a:prstGeom prst="rect">
            <a:avLst/>
          </a:prstGeom>
        </p:spPr>
      </p:pic>
      <p:cxnSp>
        <p:nvCxnSpPr>
          <p:cNvPr id="13" name="Straight Arrow Connector 12"/>
          <p:cNvCxnSpPr/>
          <p:nvPr/>
        </p:nvCxnSpPr>
        <p:spPr>
          <a:xfrm flipV="1">
            <a:off x="688215" y="5761769"/>
            <a:ext cx="1188628" cy="361293"/>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468378" y="5562572"/>
            <a:ext cx="402678" cy="1821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830714" y="5710225"/>
            <a:ext cx="80683" cy="8068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1207421" y="5995764"/>
            <a:ext cx="144780" cy="182880"/>
          </a:xfrm>
          <a:prstGeom prst="rect">
            <a:avLst/>
          </a:prstGeom>
        </p:spPr>
      </p:pic>
      <p:pic>
        <p:nvPicPr>
          <p:cNvPr id="22" name="Picture 21"/>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1677338" y="5348683"/>
            <a:ext cx="186690" cy="243840"/>
          </a:xfrm>
          <a:prstGeom prst="rect">
            <a:avLst/>
          </a:prstGeom>
        </p:spPr>
      </p:pic>
      <p:cxnSp>
        <p:nvCxnSpPr>
          <p:cNvPr id="18" name="Straight Connector 17"/>
          <p:cNvCxnSpPr/>
          <p:nvPr/>
        </p:nvCxnSpPr>
        <p:spPr>
          <a:xfrm>
            <a:off x="696929" y="5213183"/>
            <a:ext cx="1633493" cy="736401"/>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51271" y="5359985"/>
            <a:ext cx="337473" cy="763078"/>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647972" y="5614747"/>
            <a:ext cx="95250" cy="179070"/>
          </a:xfrm>
          <a:prstGeom prst="rect">
            <a:avLst/>
          </a:prstGeom>
        </p:spPr>
      </p:pic>
      <p:sp>
        <p:nvSpPr>
          <p:cNvPr id="23" name="TextBox 22"/>
          <p:cNvSpPr txBox="1"/>
          <p:nvPr/>
        </p:nvSpPr>
        <p:spPr>
          <a:xfrm>
            <a:off x="2396049" y="4870438"/>
            <a:ext cx="639459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je sila kolmá na uvažovanú priamku, zavádzame pojem rameno sily presne analogicky ako sme to robili pri momente hybnosti a dostaneme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teda veľkosť momentu sily vzhľadom na priamku je súčin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ramena sily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veľkosti sily.</a:t>
            </a:r>
          </a:p>
        </p:txBody>
      </p:sp>
      <p:pic>
        <p:nvPicPr>
          <p:cNvPr id="24" name="Picture 23"/>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5043753" y="5562572"/>
            <a:ext cx="1099185" cy="306705"/>
          </a:xfrm>
          <a:prstGeom prst="rect">
            <a:avLst/>
          </a:prstGeom>
        </p:spPr>
      </p:pic>
      <p:sp>
        <p:nvSpPr>
          <p:cNvPr id="6" name="TextBox 5"/>
          <p:cNvSpPr txBox="1"/>
          <p:nvPr/>
        </p:nvSpPr>
        <p:spPr>
          <a:xfrm>
            <a:off x="107504" y="116632"/>
            <a:ext cx="34563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OPAKOVANIE</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285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2339752" y="620688"/>
            <a:ext cx="48245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Rovnováha na páke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115616" y="2852936"/>
            <a:ext cx="6912768" cy="72008"/>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Isosceles Triangle 5"/>
          <p:cNvSpPr/>
          <p:nvPr/>
        </p:nvSpPr>
        <p:spPr>
          <a:xfrm>
            <a:off x="2915816" y="2924944"/>
            <a:ext cx="504056" cy="1152128"/>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p:cNvCxnSpPr>
            <a:stCxn id="5" idx="1"/>
          </p:cNvCxnSpPr>
          <p:nvPr/>
        </p:nvCxnSpPr>
        <p:spPr>
          <a:xfrm>
            <a:off x="1115616" y="2888940"/>
            <a:ext cx="0" cy="19082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028384" y="2924944"/>
            <a:ext cx="0" cy="7920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755576" y="3645024"/>
            <a:ext cx="236220" cy="211455"/>
          </a:xfrm>
          <a:prstGeom prst="rect">
            <a:avLst/>
          </a:prstGeom>
        </p:spPr>
      </p:pic>
      <p:pic>
        <p:nvPicPr>
          <p:cNvPr id="14" name="Picture 13"/>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8172400" y="3140968"/>
            <a:ext cx="241935" cy="211455"/>
          </a:xfrm>
          <a:prstGeom prst="rect">
            <a:avLst/>
          </a:prstGeom>
        </p:spPr>
      </p:pic>
      <p:pic>
        <p:nvPicPr>
          <p:cNvPr id="16" name="Picture 15"/>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979712" y="2420888"/>
            <a:ext cx="192405" cy="150495"/>
          </a:xfrm>
          <a:prstGeom prst="rect">
            <a:avLst/>
          </a:prstGeom>
        </p:spPr>
      </p:pic>
      <p:pic>
        <p:nvPicPr>
          <p:cNvPr id="18" name="Picture 17"/>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724128" y="2492896"/>
            <a:ext cx="198120" cy="150495"/>
          </a:xfrm>
          <a:prstGeom prst="rect">
            <a:avLst/>
          </a:prstGeom>
        </p:spPr>
      </p:pic>
      <p:pic>
        <p:nvPicPr>
          <p:cNvPr id="19" name="Picture 18"/>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275856" y="4797152"/>
            <a:ext cx="2331720" cy="211455"/>
          </a:xfrm>
          <a:prstGeom prst="rect">
            <a:avLst/>
          </a:prstGeom>
        </p:spPr>
      </p:pic>
      <p:pic>
        <p:nvPicPr>
          <p:cNvPr id="20" name="Picture 19"/>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3707904" y="5373216"/>
            <a:ext cx="1314450" cy="211455"/>
          </a:xfrm>
          <a:prstGeom prst="rect">
            <a:avLst/>
          </a:prstGeom>
        </p:spPr>
      </p:pic>
      <p:sp>
        <p:nvSpPr>
          <p:cNvPr id="21" name="Rectangle 20"/>
          <p:cNvSpPr/>
          <p:nvPr/>
        </p:nvSpPr>
        <p:spPr>
          <a:xfrm>
            <a:off x="3563888" y="5229200"/>
            <a:ext cx="1584176"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8350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10;\end{align*}&#10;\end{document}&#10;"/>
  <p:tag name="IGUANATEXSIZE" val="2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10;\end{align*}&#10;\end{document}&#10;"/>
  <p:tag name="IGUANATEXSIZE" val="18"/>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10;\end{align*}&#10;\end{document}&#10;"/>
  <p:tag name="IGUANATEXSIZE" val="18"/>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lpha_Z \frac{m}{r^2}&#10;\end{align*}&#10;\end{document}&#10;"/>
  <p:tag name="IGUANATEXSIZE" val="2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lpha_Z \frac{M_S}{R^2}&#10;\end{align*}&#10;\end{document}&#10;"/>
  <p:tag name="IGUANATEXSIZE" val="2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lpha_S \frac{M_Z}{R^2}=\alpha_Z \frac{M_S}{R^2}&#10;\end{align*}&#10;\end{document}&#10;"/>
  <p:tag name="IGUANATEXSIZE" val="20"/>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alpha_S}{\alpha_Z}= \frac{M_S}{M_Z}&#10;\end{align*}&#10;\end{document}&#10;"/>
  <p:tag name="IGUANATEXSIZE" val="20"/>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G \frac{m_1m_2}{r^2}&#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N&#10;\end{align*}&#10;\end{document}&#10;"/>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a&#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frac{1}{m}(\vec F -f_d\vec N)&#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N&#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10;\end{align*}&#10;\end{document}&#10;"/>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lpha&#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vec G&#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10;\end{align*}&#10;\end{document}&#10;"/>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lpha&#10;\end{align*}&#10;\end{document}&#10;"/>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 &amp;= G \cos\alpha\\&#10;F &amp;= G \sin\alpha\\&#10;T &amp;= fN\\&#10;F &amp;= T\\&#10;G\sin\alpha&amp;=fG\cos\alpha\\&#10;\tan\alpha &amp;= f&#10;\end{align*}&#10;\end{document}&#10;"/>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1}&#10;\vec T&#10;\end{align*}&#10;\end{document}&#10;"/>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1}&#10;\vec T'&#10;\end{align*}&#10;\end{document}&#10;"/>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i m_i\vec v_i = \sum_i \vec F_i(\vec r_i,\vec v_i) &#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i\vec r_i\times m_i\vec v_i = &#10;\sum_i\vec r_i\times\vec F_i(\vec r_i,\vec v_i) &#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vec \tau&#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0\;\;\;\vec \tau = 0&#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N&#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N = \vec n.\vec \tau = \vec n.(\vec r\times \vec F)&#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vec N = \vec n(\vec n.\vec \tau) = \vec n(\vec n.(\vec r\times \vec F))&#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10;\end{align*}&#10;\end{document}&#10;"/>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b&#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N| = b|\vec F|&#10;\end{align*}&#10;\end{document}&#10;"/>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1&#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2&#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1&#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10;\end{align*}&#10;\end{document}&#10;"/>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2&#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r_2F_2-r_1F_1=0&#10;\end{align*}&#10;\end{document}&#10;"/>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1F_1=r_2F_2&#10;\end{align*}&#10;\end{document}&#10;"/>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1&#10;\end{align*}&#10;\end{document}&#10;"/>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2&#10;\end{align*}&#10;\end{document}&#10;"/>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1&#10;\end{align*}&#10;\end{document}&#10;"/>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2&#10;\end{align*}&#10;\end{document}&#10;"/>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s_1&#10;\end{align*}&#10;\end{document}&#10;"/>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s_2&#10;\end{align*}&#10;\end{document}&#10;"/>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frac{s_1}{s_2}&amp;=\frac{r_1}{r_2}\\F_1r_1&amp;=F_2r_2 \;\Rightarrow&#10;\frac{F_2}{F_1}=\frac{r_1}{r_2}\\&#10;\frac{s_1}{s_2}&amp;=\frac{F_2}{F_1}\\&#10;F_1s_1&amp;=F_2s_2\\&#10;A_1&amp;=A_2&#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vec F|&#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1&#10;\end{align*}&#10;\end{document}&#10;"/>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2&#10;\end{align*}&#10;\end{document}&#10;"/>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1&#10;\end{align*}&#10;\end{document}&#10;"/>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2&#10;\end{align*}&#10;\end{document}&#10;"/>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r_2F_2-r_1F_1=0&#10;\end{align*}&#10;\end{document}&#10;"/>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10;\end{align*}&#10;\end{document}&#10;"/>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F_1+F_2&#10;\end{align*}&#10;\end{document}&#10;"/>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1=\frac{r_2G}{r_1+r_2}\;\;\;\;\;&#10;F_2=\frac{r_1G}{r_1+r_2}&#10;\end{align*}&#10;\end{document}&#10;"/>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1&#10;\end{align*}&#10;\end{document}&#10;"/>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2&#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_{krit}|=|\vec F_{krit}|=f|\vec N|&#10;\end{align*}&#10;\end{document}&#10;"/>
  <p:tag name="IGUANATEXSIZE" val="18"/>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1&#10;\end{align*}&#10;\end{document}&#10;"/>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2&#10;\end{align*}&#10;\end{document}&#10;"/>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r_1+r_2)F_2-r_1G=0&#10;\end{align*}&#10;\end{document}&#10;"/>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10;\end{align*}&#10;\end{document}&#10;"/>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F_1+F_2&#10;\end{align*}&#10;\end{document}&#10;"/>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1=\frac{r_2G}{r_1+r_2}\;\;\;\;\;&#10;F_2=\frac{r_1G}{r_1+r_2}&#10;\end{align*}&#10;\end{document}&#10;"/>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r_2F_2+(r_2+r_3)F_3-r_1F_1=0&#10;\end{align*}&#10;\end{document}&#10;"/>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F_1+F_2+F_3&#10;\end{align*}&#10;\end{document}&#10;"/>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r_1+r_2)F_2+(r_1+r_2+r_3)F_3-r_1G=0&#10;\end{align*}&#10;\end{document}&#10;"/>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r_1+r_2)F_2+(r_1+r_2+r_3)F_3-r_1(F_1+F_2+F_3)=0&#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G&#10;\end{align*}&#10;\end{document}&#10;"/>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3&#10;\end{align*}&#10;\end{document}&#10;"/>
  <p:tag name="IGUANATEXSIZE" val="16"/>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G&#10;\end{align*}&#10;\end{document}&#10;"/>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N_1&#10;\end{align*}&#10;\end{document}&#10;"/>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N_2&#10;\end{align*}&#10;\end{document}&#10;"/>
  <p:tag name="IGUANATEXSIZE" val="2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T_1&#10;\end{align*}&#10;\end{document}&#10;"/>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T_2&#10;\end{align*}&#10;\end{document}&#10;"/>
  <p:tag name="IGUANATEXSIZE" val="2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alpha&#10;\end{align*}&#10;\end{document}&#10;"/>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T_1&amp;=f_1N_1\\&#10;T_2&amp;=f_2N_2\\\\&#10;G&amp;=T_1+N_2'\\&#10;T_2&amp;=N_1'\\\\&#10;0&amp;=T_1L\cos\alpha+N_1L\sin\alpha-G\frac{L}{2}\cos\alpha\\&#10;\end{align*}&#10;\end{document}&#10;"/>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tan\alpha = \frac{1-f_1f_2}{2f_2}&#10;\end{align*}&#10;\end{document}&#10;"/>
  <p:tag name="IGUANATEXSIZE" val="2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N_1'&#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vec F|&#10;\end{align*}&#10;\end{document}&#10;"/>
  <p:tag name="IGUANATEXSIZE" val="18"/>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N_2'&#10;\end{align*}&#10;\end{document}&#10;"/>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G \frac{m_1m_2}{r^2}&#10;\end{align*}&#10;\end{document}&#10;"/>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_{12}=-G \frac{m_1m_2}{|\vec r_2-\vec r_1|^2}&#10;\frac{\vec r_2-\vec r_1}{|\vec r_2-\vec r_1|}&#10;\end{align*}&#10;\end{document}&#10;"/>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_2-\vec r_1&#10;\end{align*}&#10;\end{document}&#10;"/>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_{12}&#10;\end{align*}&#10;\end{document}&#10;"/>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 \frac{v^2}{r}&#10;\end{align*}&#10;\end{document}&#10;"/>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T_1^2}{T_2^2}=\frac{r_1^3}{r_2^3}&#10;\end{align*}&#10;\end{document}&#10;"/>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T_1^2}{T_2^2}=\frac{r_1^3}{r_2^3}&#10;\end{align*}&#10;\end{document}&#10;"/>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le f|\vec N|=|\vec T_{krit}|&#10;\end{align*}&#10;\end{document}&#10;"/>
  <p:tag name="IGUANATEXSIZE" val="18"/>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frac{2\pi r_1}{v_1}}{\frac{2\pi r_2}{v_2}}\right)}^{\!2}=\frac{r_1^3}{r_2^3}&#10;\end{align*}&#10;\end{document}&#10;"/>
  <p:tag name="IGUANATEXSIZE" val="2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v_2^2}{v_1^2}=\frac{r_1}{r_2}&#10;\end{align*}&#10;\end{document}&#10;"/>
  <p:tag name="IGUANATEXSIZE" val="2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v_2^2/r_2}{v_1^2/r_1}=\frac{r_1^2}{r_2^2}&#10;\end{align*}&#10;\end{document}&#10;"/>
  <p:tag name="IGUANATEXSIZE" val="2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a_2}{a_1}=\frac{1/r_2^2}{1/r_1^2}&#10;\end{align*}&#10;\end{document}&#10;"/>
  <p:tag name="IGUANATEXSIZE" val="2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a_2}{a_1}=\frac{1/r_2^2}{1/r_1^2}\implies&#10;a_2=9.81\left(\frac{6378}{385000}\right)^{\!\!2}\Meter\Sek^{-2}&#10;=0.0027\Meter\Sek^{-2}&#10;\end{align*}&#10;\end{document}&#10;"/>
  <p:tag name="IGUANATEXSIZE" val="18"/>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left({\frac{2\pi}{T}}\right)^{\!\!2}r=0.0026 \Meter\Sek^{-2}&#10;\end{align*}&#10;\end{document}&#10;"/>
  <p:tag name="IGUANATEXSIZE" val="2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a_2}{a_1}=\frac{1/r_2^2}{1/r_1^2}&#10;\end{align*}&#10;\end{document}&#10;"/>
  <p:tag name="IGUANATEXSIZE" val="2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lpha_Z \frac{m}{r^2}&#10;\end{align*}&#10;\end{document}&#10;"/>
  <p:tag name="IGUANATEXSIZE" val="2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lpha_Z \frac{m}{r^2}&#10;\end{align*}&#10;\end{document}&#10;"/>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lpha_Z \frac{M}{R^2}&#10;\end{align*}&#10;\end{document}&#10;"/>
  <p:tag name="IGUANATEXSIZE" val="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245</TotalTime>
  <Words>2582</Words>
  <Application>Microsoft Office PowerPoint</Application>
  <PresentationFormat>On-screen Show (4:3)</PresentationFormat>
  <Paragraphs>191</Paragraphs>
  <Slides>31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Calibri Light</vt:lpstr>
      <vt:lpstr>Cambria Math</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Černý Vladimír</dc:creator>
  <cp:lastModifiedBy>Černý Vladimír</cp:lastModifiedBy>
  <cp:revision>15</cp:revision>
  <dcterms:created xsi:type="dcterms:W3CDTF">2019-06-28T11:21:01Z</dcterms:created>
  <dcterms:modified xsi:type="dcterms:W3CDTF">2019-11-14T13:07:34Z</dcterms:modified>
</cp:coreProperties>
</file>