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sldIdLst>
    <p:sldId id="881" r:id="rId3"/>
    <p:sldId id="882" r:id="rId4"/>
    <p:sldId id="883" r:id="rId5"/>
    <p:sldId id="884" r:id="rId6"/>
    <p:sldId id="885" r:id="rId7"/>
    <p:sldId id="886" r:id="rId8"/>
    <p:sldId id="887" r:id="rId9"/>
    <p:sldId id="888" r:id="rId10"/>
    <p:sldId id="894" r:id="rId11"/>
    <p:sldId id="895" r:id="rId12"/>
    <p:sldId id="896" r:id="rId13"/>
    <p:sldId id="897" r:id="rId14"/>
    <p:sldId id="898" r:id="rId15"/>
    <p:sldId id="899" r:id="rId16"/>
    <p:sldId id="900" r:id="rId17"/>
    <p:sldId id="901" r:id="rId18"/>
    <p:sldId id="902" r:id="rId19"/>
    <p:sldId id="903" r:id="rId20"/>
    <p:sldId id="904" r:id="rId21"/>
    <p:sldId id="905" r:id="rId22"/>
    <p:sldId id="906" r:id="rId23"/>
    <p:sldId id="907" r:id="rId24"/>
    <p:sldId id="908" r:id="rId25"/>
    <p:sldId id="909" r:id="rId26"/>
    <p:sldId id="910" r:id="rId27"/>
    <p:sldId id="911" r:id="rId28"/>
    <p:sldId id="912" r:id="rId29"/>
    <p:sldId id="913" r:id="rId30"/>
    <p:sldId id="914" r:id="rId31"/>
  </p:sldIdLst>
  <p:sldSz cx="9144000" cy="6858000" type="screen4x3"/>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79" autoAdjust="0"/>
    <p:restoredTop sz="94660"/>
  </p:normalViewPr>
  <p:slideViewPr>
    <p:cSldViewPr snapToGrid="0">
      <p:cViewPr varScale="1">
        <p:scale>
          <a:sx n="75" d="100"/>
          <a:sy n="75" d="100"/>
        </p:scale>
        <p:origin x="816" y="66"/>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 Id="rId8" Type="http://schemas.openxmlformats.org/officeDocument/2006/relationships/slide" Target="slides/slide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E19F437-1902-4D02-94C8-F52641D1C7B0}" type="datetimeFigureOut">
              <a:rPr lang="sk-SK" smtClean="0">
                <a:solidFill>
                  <a:prstClr val="black">
                    <a:tint val="75000"/>
                  </a:prstClr>
                </a:solidFill>
              </a:rPr>
              <a:pPr/>
              <a:t>20. 11. 2019</a:t>
            </a:fld>
            <a:endParaRPr lang="sk-SK">
              <a:solidFill>
                <a:prstClr val="black">
                  <a:tint val="75000"/>
                </a:prstClr>
              </a:solidFill>
            </a:endParaRPr>
          </a:p>
        </p:txBody>
      </p:sp>
      <p:sp>
        <p:nvSpPr>
          <p:cNvPr id="5" name="Footer Placeholder 4"/>
          <p:cNvSpPr>
            <a:spLocks noGrp="1"/>
          </p:cNvSpPr>
          <p:nvPr>
            <p:ph type="ftr" sz="quarter" idx="11"/>
          </p:nvPr>
        </p:nvSpPr>
        <p:spPr/>
        <p:txBody>
          <a:bodyPr/>
          <a:lstStyle/>
          <a:p>
            <a:endParaRPr lang="sk-SK">
              <a:solidFill>
                <a:prstClr val="black">
                  <a:tint val="75000"/>
                </a:prstClr>
              </a:solidFill>
            </a:endParaRPr>
          </a:p>
        </p:txBody>
      </p:sp>
      <p:sp>
        <p:nvSpPr>
          <p:cNvPr id="6" name="Slide Number Placeholder 5"/>
          <p:cNvSpPr>
            <a:spLocks noGrp="1"/>
          </p:cNvSpPr>
          <p:nvPr>
            <p:ph type="sldNum" sz="quarter" idx="12"/>
          </p:nvPr>
        </p:nvSpPr>
        <p:spPr/>
        <p:txBody>
          <a:bodyPr/>
          <a:lstStyle/>
          <a:p>
            <a:fld id="{1BCE0CA2-1A48-4B23-8A77-1A9F640E54E6}" type="slidenum">
              <a:rPr lang="sk-SK" smtClean="0">
                <a:solidFill>
                  <a:prstClr val="black">
                    <a:tint val="75000"/>
                  </a:prstClr>
                </a:solidFill>
              </a:rPr>
              <a:pPr/>
              <a:t>‹#›</a:t>
            </a:fld>
            <a:endParaRPr lang="sk-SK">
              <a:solidFill>
                <a:prstClr val="black">
                  <a:tint val="75000"/>
                </a:prstClr>
              </a:solidFill>
            </a:endParaRPr>
          </a:p>
        </p:txBody>
      </p:sp>
    </p:spTree>
    <p:extLst>
      <p:ext uri="{BB962C8B-B14F-4D97-AF65-F5344CB8AC3E}">
        <p14:creationId xmlns:p14="http://schemas.microsoft.com/office/powerpoint/2010/main" val="29683235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19F437-1902-4D02-94C8-F52641D1C7B0}" type="datetimeFigureOut">
              <a:rPr lang="sk-SK" smtClean="0">
                <a:solidFill>
                  <a:prstClr val="black">
                    <a:tint val="75000"/>
                  </a:prstClr>
                </a:solidFill>
              </a:rPr>
              <a:pPr/>
              <a:t>20. 11. 2019</a:t>
            </a:fld>
            <a:endParaRPr lang="sk-SK">
              <a:solidFill>
                <a:prstClr val="black">
                  <a:tint val="75000"/>
                </a:prstClr>
              </a:solidFill>
            </a:endParaRPr>
          </a:p>
        </p:txBody>
      </p:sp>
      <p:sp>
        <p:nvSpPr>
          <p:cNvPr id="5" name="Footer Placeholder 4"/>
          <p:cNvSpPr>
            <a:spLocks noGrp="1"/>
          </p:cNvSpPr>
          <p:nvPr>
            <p:ph type="ftr" sz="quarter" idx="11"/>
          </p:nvPr>
        </p:nvSpPr>
        <p:spPr/>
        <p:txBody>
          <a:bodyPr/>
          <a:lstStyle/>
          <a:p>
            <a:endParaRPr lang="sk-SK">
              <a:solidFill>
                <a:prstClr val="black">
                  <a:tint val="75000"/>
                </a:prstClr>
              </a:solidFill>
            </a:endParaRPr>
          </a:p>
        </p:txBody>
      </p:sp>
      <p:sp>
        <p:nvSpPr>
          <p:cNvPr id="6" name="Slide Number Placeholder 5"/>
          <p:cNvSpPr>
            <a:spLocks noGrp="1"/>
          </p:cNvSpPr>
          <p:nvPr>
            <p:ph type="sldNum" sz="quarter" idx="12"/>
          </p:nvPr>
        </p:nvSpPr>
        <p:spPr/>
        <p:txBody>
          <a:bodyPr/>
          <a:lstStyle/>
          <a:p>
            <a:fld id="{1BCE0CA2-1A48-4B23-8A77-1A9F640E54E6}" type="slidenum">
              <a:rPr lang="sk-SK" smtClean="0">
                <a:solidFill>
                  <a:prstClr val="black">
                    <a:tint val="75000"/>
                  </a:prstClr>
                </a:solidFill>
              </a:rPr>
              <a:pPr/>
              <a:t>‹#›</a:t>
            </a:fld>
            <a:endParaRPr lang="sk-SK">
              <a:solidFill>
                <a:prstClr val="black">
                  <a:tint val="75000"/>
                </a:prstClr>
              </a:solidFill>
            </a:endParaRPr>
          </a:p>
        </p:txBody>
      </p:sp>
    </p:spTree>
    <p:extLst>
      <p:ext uri="{BB962C8B-B14F-4D97-AF65-F5344CB8AC3E}">
        <p14:creationId xmlns:p14="http://schemas.microsoft.com/office/powerpoint/2010/main" val="10439878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19F437-1902-4D02-94C8-F52641D1C7B0}" type="datetimeFigureOut">
              <a:rPr lang="sk-SK" smtClean="0">
                <a:solidFill>
                  <a:prstClr val="black">
                    <a:tint val="75000"/>
                  </a:prstClr>
                </a:solidFill>
              </a:rPr>
              <a:pPr/>
              <a:t>20. 11. 2019</a:t>
            </a:fld>
            <a:endParaRPr lang="sk-SK">
              <a:solidFill>
                <a:prstClr val="black">
                  <a:tint val="75000"/>
                </a:prstClr>
              </a:solidFill>
            </a:endParaRPr>
          </a:p>
        </p:txBody>
      </p:sp>
      <p:sp>
        <p:nvSpPr>
          <p:cNvPr id="5" name="Footer Placeholder 4"/>
          <p:cNvSpPr>
            <a:spLocks noGrp="1"/>
          </p:cNvSpPr>
          <p:nvPr>
            <p:ph type="ftr" sz="quarter" idx="11"/>
          </p:nvPr>
        </p:nvSpPr>
        <p:spPr/>
        <p:txBody>
          <a:bodyPr/>
          <a:lstStyle/>
          <a:p>
            <a:endParaRPr lang="sk-SK">
              <a:solidFill>
                <a:prstClr val="black">
                  <a:tint val="75000"/>
                </a:prstClr>
              </a:solidFill>
            </a:endParaRPr>
          </a:p>
        </p:txBody>
      </p:sp>
      <p:sp>
        <p:nvSpPr>
          <p:cNvPr id="6" name="Slide Number Placeholder 5"/>
          <p:cNvSpPr>
            <a:spLocks noGrp="1"/>
          </p:cNvSpPr>
          <p:nvPr>
            <p:ph type="sldNum" sz="quarter" idx="12"/>
          </p:nvPr>
        </p:nvSpPr>
        <p:spPr/>
        <p:txBody>
          <a:bodyPr/>
          <a:lstStyle/>
          <a:p>
            <a:fld id="{1BCE0CA2-1A48-4B23-8A77-1A9F640E54E6}" type="slidenum">
              <a:rPr lang="sk-SK" smtClean="0">
                <a:solidFill>
                  <a:prstClr val="black">
                    <a:tint val="75000"/>
                  </a:prstClr>
                </a:solidFill>
              </a:rPr>
              <a:pPr/>
              <a:t>‹#›</a:t>
            </a:fld>
            <a:endParaRPr lang="sk-SK">
              <a:solidFill>
                <a:prstClr val="black">
                  <a:tint val="75000"/>
                </a:prstClr>
              </a:solidFill>
            </a:endParaRPr>
          </a:p>
        </p:txBody>
      </p:sp>
    </p:spTree>
    <p:extLst>
      <p:ext uri="{BB962C8B-B14F-4D97-AF65-F5344CB8AC3E}">
        <p14:creationId xmlns:p14="http://schemas.microsoft.com/office/powerpoint/2010/main" val="16299661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E19F437-1902-4D02-94C8-F52641D1C7B0}" type="datetimeFigureOut">
              <a:rPr lang="sk-SK" smtClean="0"/>
              <a:t>20. 11. 2019</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28424564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19F437-1902-4D02-94C8-F52641D1C7B0}" type="datetimeFigureOut">
              <a:rPr lang="sk-SK" smtClean="0"/>
              <a:t>20. 11. 2019</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39884732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19F437-1902-4D02-94C8-F52641D1C7B0}" type="datetimeFigureOut">
              <a:rPr lang="sk-SK" smtClean="0"/>
              <a:t>20. 11. 2019</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20009050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19F437-1902-4D02-94C8-F52641D1C7B0}" type="datetimeFigureOut">
              <a:rPr lang="sk-SK" smtClean="0"/>
              <a:t>20. 11. 2019</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23068688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E19F437-1902-4D02-94C8-F52641D1C7B0}" type="datetimeFigureOut">
              <a:rPr lang="sk-SK" smtClean="0"/>
              <a:t>20. 11. 2019</a:t>
            </a:fld>
            <a:endParaRPr lang="sk-SK"/>
          </a:p>
        </p:txBody>
      </p:sp>
      <p:sp>
        <p:nvSpPr>
          <p:cNvPr id="8" name="Footer Placeholder 7"/>
          <p:cNvSpPr>
            <a:spLocks noGrp="1"/>
          </p:cNvSpPr>
          <p:nvPr>
            <p:ph type="ftr" sz="quarter" idx="11"/>
          </p:nvPr>
        </p:nvSpPr>
        <p:spPr/>
        <p:txBody>
          <a:bodyPr/>
          <a:lstStyle/>
          <a:p>
            <a:endParaRPr lang="sk-SK"/>
          </a:p>
        </p:txBody>
      </p:sp>
      <p:sp>
        <p:nvSpPr>
          <p:cNvPr id="9" name="Slide Number Placeholder 8"/>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36201661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E19F437-1902-4D02-94C8-F52641D1C7B0}" type="datetimeFigureOut">
              <a:rPr lang="sk-SK" smtClean="0"/>
              <a:t>20. 11. 2019</a:t>
            </a:fld>
            <a:endParaRPr lang="sk-SK"/>
          </a:p>
        </p:txBody>
      </p:sp>
      <p:sp>
        <p:nvSpPr>
          <p:cNvPr id="4" name="Footer Placeholder 3"/>
          <p:cNvSpPr>
            <a:spLocks noGrp="1"/>
          </p:cNvSpPr>
          <p:nvPr>
            <p:ph type="ftr" sz="quarter" idx="11"/>
          </p:nvPr>
        </p:nvSpPr>
        <p:spPr/>
        <p:txBody>
          <a:bodyPr/>
          <a:lstStyle/>
          <a:p>
            <a:endParaRPr lang="sk-SK"/>
          </a:p>
        </p:txBody>
      </p:sp>
      <p:sp>
        <p:nvSpPr>
          <p:cNvPr id="5" name="Slide Number Placeholder 4"/>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42829736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19F437-1902-4D02-94C8-F52641D1C7B0}" type="datetimeFigureOut">
              <a:rPr lang="sk-SK" smtClean="0"/>
              <a:t>20. 11. 2019</a:t>
            </a:fld>
            <a:endParaRPr lang="sk-SK"/>
          </a:p>
        </p:txBody>
      </p:sp>
      <p:sp>
        <p:nvSpPr>
          <p:cNvPr id="3" name="Footer Placeholder 2"/>
          <p:cNvSpPr>
            <a:spLocks noGrp="1"/>
          </p:cNvSpPr>
          <p:nvPr>
            <p:ph type="ftr" sz="quarter" idx="11"/>
          </p:nvPr>
        </p:nvSpPr>
        <p:spPr/>
        <p:txBody>
          <a:bodyPr/>
          <a:lstStyle/>
          <a:p>
            <a:endParaRPr lang="sk-SK"/>
          </a:p>
        </p:txBody>
      </p:sp>
      <p:sp>
        <p:nvSpPr>
          <p:cNvPr id="4" name="Slide Number Placeholder 3"/>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10382267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19F437-1902-4D02-94C8-F52641D1C7B0}" type="datetimeFigureOut">
              <a:rPr lang="sk-SK" smtClean="0"/>
              <a:t>20. 11. 2019</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40431986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19F437-1902-4D02-94C8-F52641D1C7B0}" type="datetimeFigureOut">
              <a:rPr lang="sk-SK" smtClean="0">
                <a:solidFill>
                  <a:prstClr val="black">
                    <a:tint val="75000"/>
                  </a:prstClr>
                </a:solidFill>
              </a:rPr>
              <a:pPr/>
              <a:t>20. 11. 2019</a:t>
            </a:fld>
            <a:endParaRPr lang="sk-SK">
              <a:solidFill>
                <a:prstClr val="black">
                  <a:tint val="75000"/>
                </a:prstClr>
              </a:solidFill>
            </a:endParaRPr>
          </a:p>
        </p:txBody>
      </p:sp>
      <p:sp>
        <p:nvSpPr>
          <p:cNvPr id="5" name="Footer Placeholder 4"/>
          <p:cNvSpPr>
            <a:spLocks noGrp="1"/>
          </p:cNvSpPr>
          <p:nvPr>
            <p:ph type="ftr" sz="quarter" idx="11"/>
          </p:nvPr>
        </p:nvSpPr>
        <p:spPr/>
        <p:txBody>
          <a:bodyPr/>
          <a:lstStyle/>
          <a:p>
            <a:endParaRPr lang="sk-SK">
              <a:solidFill>
                <a:prstClr val="black">
                  <a:tint val="75000"/>
                </a:prstClr>
              </a:solidFill>
            </a:endParaRPr>
          </a:p>
        </p:txBody>
      </p:sp>
      <p:sp>
        <p:nvSpPr>
          <p:cNvPr id="6" name="Slide Number Placeholder 5"/>
          <p:cNvSpPr>
            <a:spLocks noGrp="1"/>
          </p:cNvSpPr>
          <p:nvPr>
            <p:ph type="sldNum" sz="quarter" idx="12"/>
          </p:nvPr>
        </p:nvSpPr>
        <p:spPr/>
        <p:txBody>
          <a:bodyPr/>
          <a:lstStyle/>
          <a:p>
            <a:fld id="{1BCE0CA2-1A48-4B23-8A77-1A9F640E54E6}" type="slidenum">
              <a:rPr lang="sk-SK" smtClean="0">
                <a:solidFill>
                  <a:prstClr val="black">
                    <a:tint val="75000"/>
                  </a:prstClr>
                </a:solidFill>
              </a:rPr>
              <a:pPr/>
              <a:t>‹#›</a:t>
            </a:fld>
            <a:endParaRPr lang="sk-SK">
              <a:solidFill>
                <a:prstClr val="black">
                  <a:tint val="75000"/>
                </a:prstClr>
              </a:solidFill>
            </a:endParaRPr>
          </a:p>
        </p:txBody>
      </p:sp>
    </p:spTree>
    <p:extLst>
      <p:ext uri="{BB962C8B-B14F-4D97-AF65-F5344CB8AC3E}">
        <p14:creationId xmlns:p14="http://schemas.microsoft.com/office/powerpoint/2010/main" val="17824606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19F437-1902-4D02-94C8-F52641D1C7B0}" type="datetimeFigureOut">
              <a:rPr lang="sk-SK" smtClean="0"/>
              <a:t>20. 11. 2019</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4913663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19F437-1902-4D02-94C8-F52641D1C7B0}" type="datetimeFigureOut">
              <a:rPr lang="sk-SK" smtClean="0"/>
              <a:t>20. 11. 2019</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33438431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19F437-1902-4D02-94C8-F52641D1C7B0}" type="datetimeFigureOut">
              <a:rPr lang="sk-SK" smtClean="0"/>
              <a:t>20. 11. 2019</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19376878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19F437-1902-4D02-94C8-F52641D1C7B0}" type="datetimeFigureOut">
              <a:rPr lang="sk-SK" smtClean="0">
                <a:solidFill>
                  <a:prstClr val="black">
                    <a:tint val="75000"/>
                  </a:prstClr>
                </a:solidFill>
              </a:rPr>
              <a:pPr/>
              <a:t>20. 11. 2019</a:t>
            </a:fld>
            <a:endParaRPr lang="sk-SK">
              <a:solidFill>
                <a:prstClr val="black">
                  <a:tint val="75000"/>
                </a:prstClr>
              </a:solidFill>
            </a:endParaRPr>
          </a:p>
        </p:txBody>
      </p:sp>
      <p:sp>
        <p:nvSpPr>
          <p:cNvPr id="5" name="Footer Placeholder 4"/>
          <p:cNvSpPr>
            <a:spLocks noGrp="1"/>
          </p:cNvSpPr>
          <p:nvPr>
            <p:ph type="ftr" sz="quarter" idx="11"/>
          </p:nvPr>
        </p:nvSpPr>
        <p:spPr/>
        <p:txBody>
          <a:bodyPr/>
          <a:lstStyle/>
          <a:p>
            <a:endParaRPr lang="sk-SK">
              <a:solidFill>
                <a:prstClr val="black">
                  <a:tint val="75000"/>
                </a:prstClr>
              </a:solidFill>
            </a:endParaRPr>
          </a:p>
        </p:txBody>
      </p:sp>
      <p:sp>
        <p:nvSpPr>
          <p:cNvPr id="6" name="Slide Number Placeholder 5"/>
          <p:cNvSpPr>
            <a:spLocks noGrp="1"/>
          </p:cNvSpPr>
          <p:nvPr>
            <p:ph type="sldNum" sz="quarter" idx="12"/>
          </p:nvPr>
        </p:nvSpPr>
        <p:spPr/>
        <p:txBody>
          <a:bodyPr/>
          <a:lstStyle/>
          <a:p>
            <a:fld id="{1BCE0CA2-1A48-4B23-8A77-1A9F640E54E6}" type="slidenum">
              <a:rPr lang="sk-SK" smtClean="0">
                <a:solidFill>
                  <a:prstClr val="black">
                    <a:tint val="75000"/>
                  </a:prstClr>
                </a:solidFill>
              </a:rPr>
              <a:pPr/>
              <a:t>‹#›</a:t>
            </a:fld>
            <a:endParaRPr lang="sk-SK">
              <a:solidFill>
                <a:prstClr val="black">
                  <a:tint val="75000"/>
                </a:prstClr>
              </a:solidFill>
            </a:endParaRPr>
          </a:p>
        </p:txBody>
      </p:sp>
    </p:spTree>
    <p:extLst>
      <p:ext uri="{BB962C8B-B14F-4D97-AF65-F5344CB8AC3E}">
        <p14:creationId xmlns:p14="http://schemas.microsoft.com/office/powerpoint/2010/main" val="6940039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19F437-1902-4D02-94C8-F52641D1C7B0}" type="datetimeFigureOut">
              <a:rPr lang="sk-SK" smtClean="0">
                <a:solidFill>
                  <a:prstClr val="black">
                    <a:tint val="75000"/>
                  </a:prstClr>
                </a:solidFill>
              </a:rPr>
              <a:pPr/>
              <a:t>20. 11. 2019</a:t>
            </a:fld>
            <a:endParaRPr lang="sk-SK">
              <a:solidFill>
                <a:prstClr val="black">
                  <a:tint val="75000"/>
                </a:prstClr>
              </a:solidFill>
            </a:endParaRPr>
          </a:p>
        </p:txBody>
      </p:sp>
      <p:sp>
        <p:nvSpPr>
          <p:cNvPr id="6" name="Footer Placeholder 5"/>
          <p:cNvSpPr>
            <a:spLocks noGrp="1"/>
          </p:cNvSpPr>
          <p:nvPr>
            <p:ph type="ftr" sz="quarter" idx="11"/>
          </p:nvPr>
        </p:nvSpPr>
        <p:spPr/>
        <p:txBody>
          <a:bodyPr/>
          <a:lstStyle/>
          <a:p>
            <a:endParaRPr lang="sk-SK">
              <a:solidFill>
                <a:prstClr val="black">
                  <a:tint val="75000"/>
                </a:prstClr>
              </a:solidFill>
            </a:endParaRPr>
          </a:p>
        </p:txBody>
      </p:sp>
      <p:sp>
        <p:nvSpPr>
          <p:cNvPr id="7" name="Slide Number Placeholder 6"/>
          <p:cNvSpPr>
            <a:spLocks noGrp="1"/>
          </p:cNvSpPr>
          <p:nvPr>
            <p:ph type="sldNum" sz="quarter" idx="12"/>
          </p:nvPr>
        </p:nvSpPr>
        <p:spPr/>
        <p:txBody>
          <a:bodyPr/>
          <a:lstStyle/>
          <a:p>
            <a:fld id="{1BCE0CA2-1A48-4B23-8A77-1A9F640E54E6}" type="slidenum">
              <a:rPr lang="sk-SK" smtClean="0">
                <a:solidFill>
                  <a:prstClr val="black">
                    <a:tint val="75000"/>
                  </a:prstClr>
                </a:solidFill>
              </a:rPr>
              <a:pPr/>
              <a:t>‹#›</a:t>
            </a:fld>
            <a:endParaRPr lang="sk-SK">
              <a:solidFill>
                <a:prstClr val="black">
                  <a:tint val="75000"/>
                </a:prstClr>
              </a:solidFill>
            </a:endParaRPr>
          </a:p>
        </p:txBody>
      </p:sp>
    </p:spTree>
    <p:extLst>
      <p:ext uri="{BB962C8B-B14F-4D97-AF65-F5344CB8AC3E}">
        <p14:creationId xmlns:p14="http://schemas.microsoft.com/office/powerpoint/2010/main" val="33743464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E19F437-1902-4D02-94C8-F52641D1C7B0}" type="datetimeFigureOut">
              <a:rPr lang="sk-SK" smtClean="0">
                <a:solidFill>
                  <a:prstClr val="black">
                    <a:tint val="75000"/>
                  </a:prstClr>
                </a:solidFill>
              </a:rPr>
              <a:pPr/>
              <a:t>20. 11. 2019</a:t>
            </a:fld>
            <a:endParaRPr lang="sk-SK">
              <a:solidFill>
                <a:prstClr val="black">
                  <a:tint val="75000"/>
                </a:prstClr>
              </a:solidFill>
            </a:endParaRPr>
          </a:p>
        </p:txBody>
      </p:sp>
      <p:sp>
        <p:nvSpPr>
          <p:cNvPr id="8" name="Footer Placeholder 7"/>
          <p:cNvSpPr>
            <a:spLocks noGrp="1"/>
          </p:cNvSpPr>
          <p:nvPr>
            <p:ph type="ftr" sz="quarter" idx="11"/>
          </p:nvPr>
        </p:nvSpPr>
        <p:spPr/>
        <p:txBody>
          <a:bodyPr/>
          <a:lstStyle/>
          <a:p>
            <a:endParaRPr lang="sk-SK">
              <a:solidFill>
                <a:prstClr val="black">
                  <a:tint val="75000"/>
                </a:prstClr>
              </a:solidFill>
            </a:endParaRPr>
          </a:p>
        </p:txBody>
      </p:sp>
      <p:sp>
        <p:nvSpPr>
          <p:cNvPr id="9" name="Slide Number Placeholder 8"/>
          <p:cNvSpPr>
            <a:spLocks noGrp="1"/>
          </p:cNvSpPr>
          <p:nvPr>
            <p:ph type="sldNum" sz="quarter" idx="12"/>
          </p:nvPr>
        </p:nvSpPr>
        <p:spPr/>
        <p:txBody>
          <a:bodyPr/>
          <a:lstStyle/>
          <a:p>
            <a:fld id="{1BCE0CA2-1A48-4B23-8A77-1A9F640E54E6}" type="slidenum">
              <a:rPr lang="sk-SK" smtClean="0">
                <a:solidFill>
                  <a:prstClr val="black">
                    <a:tint val="75000"/>
                  </a:prstClr>
                </a:solidFill>
              </a:rPr>
              <a:pPr/>
              <a:t>‹#›</a:t>
            </a:fld>
            <a:endParaRPr lang="sk-SK">
              <a:solidFill>
                <a:prstClr val="black">
                  <a:tint val="75000"/>
                </a:prstClr>
              </a:solidFill>
            </a:endParaRPr>
          </a:p>
        </p:txBody>
      </p:sp>
    </p:spTree>
    <p:extLst>
      <p:ext uri="{BB962C8B-B14F-4D97-AF65-F5344CB8AC3E}">
        <p14:creationId xmlns:p14="http://schemas.microsoft.com/office/powerpoint/2010/main" val="16710086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E19F437-1902-4D02-94C8-F52641D1C7B0}" type="datetimeFigureOut">
              <a:rPr lang="sk-SK" smtClean="0">
                <a:solidFill>
                  <a:prstClr val="black">
                    <a:tint val="75000"/>
                  </a:prstClr>
                </a:solidFill>
              </a:rPr>
              <a:pPr/>
              <a:t>20. 11. 2019</a:t>
            </a:fld>
            <a:endParaRPr lang="sk-SK">
              <a:solidFill>
                <a:prstClr val="black">
                  <a:tint val="75000"/>
                </a:prstClr>
              </a:solidFill>
            </a:endParaRPr>
          </a:p>
        </p:txBody>
      </p:sp>
      <p:sp>
        <p:nvSpPr>
          <p:cNvPr id="4" name="Footer Placeholder 3"/>
          <p:cNvSpPr>
            <a:spLocks noGrp="1"/>
          </p:cNvSpPr>
          <p:nvPr>
            <p:ph type="ftr" sz="quarter" idx="11"/>
          </p:nvPr>
        </p:nvSpPr>
        <p:spPr/>
        <p:txBody>
          <a:bodyPr/>
          <a:lstStyle/>
          <a:p>
            <a:endParaRPr lang="sk-SK">
              <a:solidFill>
                <a:prstClr val="black">
                  <a:tint val="75000"/>
                </a:prstClr>
              </a:solidFill>
            </a:endParaRPr>
          </a:p>
        </p:txBody>
      </p:sp>
      <p:sp>
        <p:nvSpPr>
          <p:cNvPr id="5" name="Slide Number Placeholder 4"/>
          <p:cNvSpPr>
            <a:spLocks noGrp="1"/>
          </p:cNvSpPr>
          <p:nvPr>
            <p:ph type="sldNum" sz="quarter" idx="12"/>
          </p:nvPr>
        </p:nvSpPr>
        <p:spPr/>
        <p:txBody>
          <a:bodyPr/>
          <a:lstStyle/>
          <a:p>
            <a:fld id="{1BCE0CA2-1A48-4B23-8A77-1A9F640E54E6}" type="slidenum">
              <a:rPr lang="sk-SK" smtClean="0">
                <a:solidFill>
                  <a:prstClr val="black">
                    <a:tint val="75000"/>
                  </a:prstClr>
                </a:solidFill>
              </a:rPr>
              <a:pPr/>
              <a:t>‹#›</a:t>
            </a:fld>
            <a:endParaRPr lang="sk-SK">
              <a:solidFill>
                <a:prstClr val="black">
                  <a:tint val="75000"/>
                </a:prstClr>
              </a:solidFill>
            </a:endParaRPr>
          </a:p>
        </p:txBody>
      </p:sp>
    </p:spTree>
    <p:extLst>
      <p:ext uri="{BB962C8B-B14F-4D97-AF65-F5344CB8AC3E}">
        <p14:creationId xmlns:p14="http://schemas.microsoft.com/office/powerpoint/2010/main" val="26825390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19F437-1902-4D02-94C8-F52641D1C7B0}" type="datetimeFigureOut">
              <a:rPr lang="sk-SK" smtClean="0">
                <a:solidFill>
                  <a:prstClr val="black">
                    <a:tint val="75000"/>
                  </a:prstClr>
                </a:solidFill>
              </a:rPr>
              <a:pPr/>
              <a:t>20. 11. 2019</a:t>
            </a:fld>
            <a:endParaRPr lang="sk-SK">
              <a:solidFill>
                <a:prstClr val="black">
                  <a:tint val="75000"/>
                </a:prstClr>
              </a:solidFill>
            </a:endParaRPr>
          </a:p>
        </p:txBody>
      </p:sp>
      <p:sp>
        <p:nvSpPr>
          <p:cNvPr id="3" name="Footer Placeholder 2"/>
          <p:cNvSpPr>
            <a:spLocks noGrp="1"/>
          </p:cNvSpPr>
          <p:nvPr>
            <p:ph type="ftr" sz="quarter" idx="11"/>
          </p:nvPr>
        </p:nvSpPr>
        <p:spPr/>
        <p:txBody>
          <a:bodyPr/>
          <a:lstStyle/>
          <a:p>
            <a:endParaRPr lang="sk-SK">
              <a:solidFill>
                <a:prstClr val="black">
                  <a:tint val="75000"/>
                </a:prstClr>
              </a:solidFill>
            </a:endParaRPr>
          </a:p>
        </p:txBody>
      </p:sp>
      <p:sp>
        <p:nvSpPr>
          <p:cNvPr id="4" name="Slide Number Placeholder 3"/>
          <p:cNvSpPr>
            <a:spLocks noGrp="1"/>
          </p:cNvSpPr>
          <p:nvPr>
            <p:ph type="sldNum" sz="quarter" idx="12"/>
          </p:nvPr>
        </p:nvSpPr>
        <p:spPr/>
        <p:txBody>
          <a:bodyPr/>
          <a:lstStyle/>
          <a:p>
            <a:fld id="{1BCE0CA2-1A48-4B23-8A77-1A9F640E54E6}" type="slidenum">
              <a:rPr lang="sk-SK" smtClean="0">
                <a:solidFill>
                  <a:prstClr val="black">
                    <a:tint val="75000"/>
                  </a:prstClr>
                </a:solidFill>
              </a:rPr>
              <a:pPr/>
              <a:t>‹#›</a:t>
            </a:fld>
            <a:endParaRPr lang="sk-SK">
              <a:solidFill>
                <a:prstClr val="black">
                  <a:tint val="75000"/>
                </a:prstClr>
              </a:solidFill>
            </a:endParaRPr>
          </a:p>
        </p:txBody>
      </p:sp>
    </p:spTree>
    <p:extLst>
      <p:ext uri="{BB962C8B-B14F-4D97-AF65-F5344CB8AC3E}">
        <p14:creationId xmlns:p14="http://schemas.microsoft.com/office/powerpoint/2010/main" val="17539283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19F437-1902-4D02-94C8-F52641D1C7B0}" type="datetimeFigureOut">
              <a:rPr lang="sk-SK" smtClean="0">
                <a:solidFill>
                  <a:prstClr val="black">
                    <a:tint val="75000"/>
                  </a:prstClr>
                </a:solidFill>
              </a:rPr>
              <a:pPr/>
              <a:t>20. 11. 2019</a:t>
            </a:fld>
            <a:endParaRPr lang="sk-SK">
              <a:solidFill>
                <a:prstClr val="black">
                  <a:tint val="75000"/>
                </a:prstClr>
              </a:solidFill>
            </a:endParaRPr>
          </a:p>
        </p:txBody>
      </p:sp>
      <p:sp>
        <p:nvSpPr>
          <p:cNvPr id="6" name="Footer Placeholder 5"/>
          <p:cNvSpPr>
            <a:spLocks noGrp="1"/>
          </p:cNvSpPr>
          <p:nvPr>
            <p:ph type="ftr" sz="quarter" idx="11"/>
          </p:nvPr>
        </p:nvSpPr>
        <p:spPr/>
        <p:txBody>
          <a:bodyPr/>
          <a:lstStyle/>
          <a:p>
            <a:endParaRPr lang="sk-SK">
              <a:solidFill>
                <a:prstClr val="black">
                  <a:tint val="75000"/>
                </a:prstClr>
              </a:solidFill>
            </a:endParaRPr>
          </a:p>
        </p:txBody>
      </p:sp>
      <p:sp>
        <p:nvSpPr>
          <p:cNvPr id="7" name="Slide Number Placeholder 6"/>
          <p:cNvSpPr>
            <a:spLocks noGrp="1"/>
          </p:cNvSpPr>
          <p:nvPr>
            <p:ph type="sldNum" sz="quarter" idx="12"/>
          </p:nvPr>
        </p:nvSpPr>
        <p:spPr/>
        <p:txBody>
          <a:bodyPr/>
          <a:lstStyle/>
          <a:p>
            <a:fld id="{1BCE0CA2-1A48-4B23-8A77-1A9F640E54E6}" type="slidenum">
              <a:rPr lang="sk-SK" smtClean="0">
                <a:solidFill>
                  <a:prstClr val="black">
                    <a:tint val="75000"/>
                  </a:prstClr>
                </a:solidFill>
              </a:rPr>
              <a:pPr/>
              <a:t>‹#›</a:t>
            </a:fld>
            <a:endParaRPr lang="sk-SK">
              <a:solidFill>
                <a:prstClr val="black">
                  <a:tint val="75000"/>
                </a:prstClr>
              </a:solidFill>
            </a:endParaRPr>
          </a:p>
        </p:txBody>
      </p:sp>
    </p:spTree>
    <p:extLst>
      <p:ext uri="{BB962C8B-B14F-4D97-AF65-F5344CB8AC3E}">
        <p14:creationId xmlns:p14="http://schemas.microsoft.com/office/powerpoint/2010/main" val="42731005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19F437-1902-4D02-94C8-F52641D1C7B0}" type="datetimeFigureOut">
              <a:rPr lang="sk-SK" smtClean="0">
                <a:solidFill>
                  <a:prstClr val="black">
                    <a:tint val="75000"/>
                  </a:prstClr>
                </a:solidFill>
              </a:rPr>
              <a:pPr/>
              <a:t>20. 11. 2019</a:t>
            </a:fld>
            <a:endParaRPr lang="sk-SK">
              <a:solidFill>
                <a:prstClr val="black">
                  <a:tint val="75000"/>
                </a:prstClr>
              </a:solidFill>
            </a:endParaRPr>
          </a:p>
        </p:txBody>
      </p:sp>
      <p:sp>
        <p:nvSpPr>
          <p:cNvPr id="6" name="Footer Placeholder 5"/>
          <p:cNvSpPr>
            <a:spLocks noGrp="1"/>
          </p:cNvSpPr>
          <p:nvPr>
            <p:ph type="ftr" sz="quarter" idx="11"/>
          </p:nvPr>
        </p:nvSpPr>
        <p:spPr/>
        <p:txBody>
          <a:bodyPr/>
          <a:lstStyle/>
          <a:p>
            <a:endParaRPr lang="sk-SK">
              <a:solidFill>
                <a:prstClr val="black">
                  <a:tint val="75000"/>
                </a:prstClr>
              </a:solidFill>
            </a:endParaRPr>
          </a:p>
        </p:txBody>
      </p:sp>
      <p:sp>
        <p:nvSpPr>
          <p:cNvPr id="7" name="Slide Number Placeholder 6"/>
          <p:cNvSpPr>
            <a:spLocks noGrp="1"/>
          </p:cNvSpPr>
          <p:nvPr>
            <p:ph type="sldNum" sz="quarter" idx="12"/>
          </p:nvPr>
        </p:nvSpPr>
        <p:spPr/>
        <p:txBody>
          <a:bodyPr/>
          <a:lstStyle/>
          <a:p>
            <a:fld id="{1BCE0CA2-1A48-4B23-8A77-1A9F640E54E6}" type="slidenum">
              <a:rPr lang="sk-SK" smtClean="0">
                <a:solidFill>
                  <a:prstClr val="black">
                    <a:tint val="75000"/>
                  </a:prstClr>
                </a:solidFill>
              </a:rPr>
              <a:pPr/>
              <a:t>‹#›</a:t>
            </a:fld>
            <a:endParaRPr lang="sk-SK">
              <a:solidFill>
                <a:prstClr val="black">
                  <a:tint val="75000"/>
                </a:prstClr>
              </a:solidFill>
            </a:endParaRPr>
          </a:p>
        </p:txBody>
      </p:sp>
    </p:spTree>
    <p:extLst>
      <p:ext uri="{BB962C8B-B14F-4D97-AF65-F5344CB8AC3E}">
        <p14:creationId xmlns:p14="http://schemas.microsoft.com/office/powerpoint/2010/main" val="32680706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19F437-1902-4D02-94C8-F52641D1C7B0}" type="datetimeFigureOut">
              <a:rPr lang="sk-SK" smtClean="0">
                <a:solidFill>
                  <a:prstClr val="black">
                    <a:tint val="75000"/>
                  </a:prstClr>
                </a:solidFill>
              </a:rPr>
              <a:pPr/>
              <a:t>20. 11. 2019</a:t>
            </a:fld>
            <a:endParaRPr lang="sk-SK">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CE0CA2-1A48-4B23-8A77-1A9F640E54E6}" type="slidenum">
              <a:rPr lang="sk-SK" smtClean="0">
                <a:solidFill>
                  <a:prstClr val="black">
                    <a:tint val="75000"/>
                  </a:prstClr>
                </a:solidFill>
              </a:rPr>
              <a:pPr/>
              <a:t>‹#›</a:t>
            </a:fld>
            <a:endParaRPr lang="sk-SK">
              <a:solidFill>
                <a:prstClr val="black">
                  <a:tint val="75000"/>
                </a:prstClr>
              </a:solidFill>
            </a:endParaRPr>
          </a:p>
        </p:txBody>
      </p:sp>
    </p:spTree>
    <p:extLst>
      <p:ext uri="{BB962C8B-B14F-4D97-AF65-F5344CB8AC3E}">
        <p14:creationId xmlns:p14="http://schemas.microsoft.com/office/powerpoint/2010/main" val="130498725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19F437-1902-4D02-94C8-F52641D1C7B0}" type="datetimeFigureOut">
              <a:rPr lang="sk-SK" smtClean="0"/>
              <a:t>20. 11. 2019</a:t>
            </a:fld>
            <a:endParaRPr lang="sk-SK"/>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CE0CA2-1A48-4B23-8A77-1A9F640E54E6}" type="slidenum">
              <a:rPr lang="sk-SK" smtClean="0"/>
              <a:t>‹#›</a:t>
            </a:fld>
            <a:endParaRPr lang="sk-SK"/>
          </a:p>
        </p:txBody>
      </p:sp>
    </p:spTree>
    <p:extLst>
      <p:ext uri="{BB962C8B-B14F-4D97-AF65-F5344CB8AC3E}">
        <p14:creationId xmlns:p14="http://schemas.microsoft.com/office/powerpoint/2010/main" val="196401158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4.tmp"/><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710.png"/><Relationship Id="rId2" Type="http://schemas.openxmlformats.org/officeDocument/2006/relationships/slideLayout" Target="../slideLayouts/slideLayout18.xml"/><Relationship Id="rId1" Type="http://schemas.openxmlformats.org/officeDocument/2006/relationships/tags" Target="../tags/tag32.xml"/><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18.xml"/><Relationship Id="rId1" Type="http://schemas.openxmlformats.org/officeDocument/2006/relationships/tags" Target="../tags/tag33.xml"/><Relationship Id="rId6" Type="http://schemas.openxmlformats.org/officeDocument/2006/relationships/image" Target="../media/image58.png"/></Relationships>
</file>

<file path=ppt/slides/_rels/slide12.xml.rels><?xml version="1.0" encoding="UTF-8" standalone="yes"?>
<Relationships xmlns="http://schemas.openxmlformats.org/package/2006/relationships"><Relationship Id="rId8" Type="http://schemas.openxmlformats.org/officeDocument/2006/relationships/tags" Target="../tags/tag41.xml"/><Relationship Id="rId13" Type="http://schemas.openxmlformats.org/officeDocument/2006/relationships/image" Target="../media/image32.png"/><Relationship Id="rId18" Type="http://schemas.openxmlformats.org/officeDocument/2006/relationships/image" Target="../media/image37.png"/><Relationship Id="rId3" Type="http://schemas.openxmlformats.org/officeDocument/2006/relationships/tags" Target="../tags/tag36.xml"/><Relationship Id="rId21" Type="http://schemas.openxmlformats.org/officeDocument/2006/relationships/image" Target="../media/image41.png"/><Relationship Id="rId7" Type="http://schemas.openxmlformats.org/officeDocument/2006/relationships/tags" Target="../tags/tag40.xml"/><Relationship Id="rId12" Type="http://schemas.openxmlformats.org/officeDocument/2006/relationships/slideLayout" Target="../slideLayouts/slideLayout18.xml"/><Relationship Id="rId17" Type="http://schemas.openxmlformats.org/officeDocument/2006/relationships/image" Target="../media/image36.png"/><Relationship Id="rId2" Type="http://schemas.openxmlformats.org/officeDocument/2006/relationships/tags" Target="../tags/tag35.xml"/><Relationship Id="rId16" Type="http://schemas.openxmlformats.org/officeDocument/2006/relationships/image" Target="../media/image35.png"/><Relationship Id="rId20" Type="http://schemas.openxmlformats.org/officeDocument/2006/relationships/image" Target="../media/image39.png"/><Relationship Id="rId1" Type="http://schemas.openxmlformats.org/officeDocument/2006/relationships/tags" Target="../tags/tag34.xml"/><Relationship Id="rId6" Type="http://schemas.openxmlformats.org/officeDocument/2006/relationships/tags" Target="../tags/tag39.xml"/><Relationship Id="rId11" Type="http://schemas.openxmlformats.org/officeDocument/2006/relationships/tags" Target="../tags/tag44.xml"/><Relationship Id="rId5" Type="http://schemas.openxmlformats.org/officeDocument/2006/relationships/tags" Target="../tags/tag38.xml"/><Relationship Id="rId15" Type="http://schemas.openxmlformats.org/officeDocument/2006/relationships/image" Target="../media/image34.png"/><Relationship Id="rId23" Type="http://schemas.openxmlformats.org/officeDocument/2006/relationships/image" Target="../media/image43.png"/><Relationship Id="rId10" Type="http://schemas.openxmlformats.org/officeDocument/2006/relationships/tags" Target="../tags/tag43.xml"/><Relationship Id="rId19" Type="http://schemas.openxmlformats.org/officeDocument/2006/relationships/image" Target="../media/image38.png"/><Relationship Id="rId4" Type="http://schemas.openxmlformats.org/officeDocument/2006/relationships/tags" Target="../tags/tag37.xml"/><Relationship Id="rId9" Type="http://schemas.openxmlformats.org/officeDocument/2006/relationships/tags" Target="../tags/tag42.xml"/><Relationship Id="rId14" Type="http://schemas.openxmlformats.org/officeDocument/2006/relationships/image" Target="../media/image33.png"/><Relationship Id="rId22" Type="http://schemas.openxmlformats.org/officeDocument/2006/relationships/image" Target="../media/image42.png"/></Relationships>
</file>

<file path=ppt/slides/_rels/slide13.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tags" Target="../tags/tag47.xml"/><Relationship Id="rId7" Type="http://schemas.openxmlformats.org/officeDocument/2006/relationships/image" Target="../media/image33.png"/><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image" Target="../media/image31.png"/><Relationship Id="rId5" Type="http://schemas.openxmlformats.org/officeDocument/2006/relationships/slideLayout" Target="../slideLayouts/slideLayout18.xml"/><Relationship Id="rId4" Type="http://schemas.openxmlformats.org/officeDocument/2006/relationships/tags" Target="../tags/tag48.xml"/><Relationship Id="rId9" Type="http://schemas.openxmlformats.org/officeDocument/2006/relationships/image" Target="../media/image44.png"/></Relationships>
</file>

<file path=ppt/slides/_rels/slide14.xml.rels><?xml version="1.0" encoding="UTF-8" standalone="yes"?>
<Relationships xmlns="http://schemas.openxmlformats.org/package/2006/relationships"><Relationship Id="rId3" Type="http://schemas.openxmlformats.org/officeDocument/2006/relationships/tags" Target="../tags/tag51.xml"/><Relationship Id="rId7" Type="http://schemas.openxmlformats.org/officeDocument/2006/relationships/image" Target="../media/image45.png"/><Relationship Id="rId12" Type="http://schemas.openxmlformats.org/officeDocument/2006/relationships/image" Target="../media/image47.png"/><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image" Target="../media/image31.png"/><Relationship Id="rId11" Type="http://schemas.openxmlformats.org/officeDocument/2006/relationships/image" Target="../media/image46.png"/><Relationship Id="rId5" Type="http://schemas.openxmlformats.org/officeDocument/2006/relationships/slideLayout" Target="../slideLayouts/slideLayout18.xml"/><Relationship Id="rId10" Type="http://schemas.openxmlformats.org/officeDocument/2006/relationships/image" Target="../media/image72.png"/><Relationship Id="rId4" Type="http://schemas.openxmlformats.org/officeDocument/2006/relationships/tags" Target="../tags/tag52.xml"/></Relationships>
</file>

<file path=ppt/slides/_rels/slide15.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tags" Target="../tags/tag55.xml"/><Relationship Id="rId7" Type="http://schemas.openxmlformats.org/officeDocument/2006/relationships/image" Target="../media/image49.png"/><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image" Target="../media/image48.jpg"/><Relationship Id="rId5" Type="http://schemas.openxmlformats.org/officeDocument/2006/relationships/slideLayout" Target="../slideLayouts/slideLayout18.xml"/><Relationship Id="rId10" Type="http://schemas.openxmlformats.org/officeDocument/2006/relationships/image" Target="../media/image52.png"/><Relationship Id="rId4" Type="http://schemas.openxmlformats.org/officeDocument/2006/relationships/tags" Target="../tags/tag56.xml"/><Relationship Id="rId9" Type="http://schemas.openxmlformats.org/officeDocument/2006/relationships/image" Target="../media/image51.png"/></Relationships>
</file>

<file path=ppt/slides/_rels/slide16.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jp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61.png"/><Relationship Id="rId3" Type="http://schemas.openxmlformats.org/officeDocument/2006/relationships/tags" Target="../tags/tag59.xml"/><Relationship Id="rId7" Type="http://schemas.openxmlformats.org/officeDocument/2006/relationships/tags" Target="../tags/tag63.xml"/><Relationship Id="rId12" Type="http://schemas.openxmlformats.org/officeDocument/2006/relationships/image" Target="../media/image60.png"/><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tags" Target="../tags/tag62.xml"/><Relationship Id="rId11" Type="http://schemas.openxmlformats.org/officeDocument/2006/relationships/image" Target="../media/image59.png"/><Relationship Id="rId5" Type="http://schemas.openxmlformats.org/officeDocument/2006/relationships/tags" Target="../tags/tag61.xml"/><Relationship Id="rId10" Type="http://schemas.openxmlformats.org/officeDocument/2006/relationships/image" Target="../media/image57.png"/><Relationship Id="rId4" Type="http://schemas.openxmlformats.org/officeDocument/2006/relationships/tags" Target="../tags/tag60.xml"/><Relationship Id="rId9" Type="http://schemas.openxmlformats.org/officeDocument/2006/relationships/image" Target="../media/image32.png"/><Relationship Id="rId14" Type="http://schemas.openxmlformats.org/officeDocument/2006/relationships/image" Target="../media/image62.png"/></Relationships>
</file>

<file path=ppt/slides/_rels/slide19.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tags" Target="../tags/tag66.xml"/><Relationship Id="rId7" Type="http://schemas.openxmlformats.org/officeDocument/2006/relationships/image" Target="../media/image64.png"/><Relationship Id="rId12" Type="http://schemas.openxmlformats.org/officeDocument/2006/relationships/image" Target="../media/image62.png"/><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image" Target="../media/image63.png"/><Relationship Id="rId11" Type="http://schemas.openxmlformats.org/officeDocument/2006/relationships/image" Target="../media/image110.png"/><Relationship Id="rId5" Type="http://schemas.openxmlformats.org/officeDocument/2006/relationships/slideLayout" Target="../slideLayouts/slideLayout18.xml"/><Relationship Id="rId4" Type="http://schemas.openxmlformats.org/officeDocument/2006/relationships/tags" Target="../tags/tag67.xml"/></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4.xml"/><Relationship Id="rId7" Type="http://schemas.openxmlformats.org/officeDocument/2006/relationships/slideLayout" Target="../slideLayouts/slideLayout7.xml"/><Relationship Id="rId12" Type="http://schemas.openxmlformats.org/officeDocument/2006/relationships/image" Target="../media/image8.png"/><Relationship Id="rId2" Type="http://schemas.openxmlformats.org/officeDocument/2006/relationships/tags" Target="../tags/tag3.xml"/><Relationship Id="rId16" Type="http://schemas.openxmlformats.org/officeDocument/2006/relationships/image" Target="../media/image9.png"/><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image" Target="../media/image7.png"/><Relationship Id="rId5" Type="http://schemas.openxmlformats.org/officeDocument/2006/relationships/tags" Target="../tags/tag6.xml"/><Relationship Id="rId15" Type="http://schemas.openxmlformats.org/officeDocument/2006/relationships/image" Target="../media/image410.png"/><Relationship Id="rId10" Type="http://schemas.openxmlformats.org/officeDocument/2006/relationships/image" Target="../media/image6.png"/><Relationship Id="rId4" Type="http://schemas.openxmlformats.org/officeDocument/2006/relationships/tags" Target="../tags/tag5.xml"/><Relationship Id="rId9" Type="http://schemas.openxmlformats.org/officeDocument/2006/relationships/image" Target="../media/image5.png"/></Relationships>
</file>

<file path=ppt/slides/_rels/slide20.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tags" Target="../tags/tag70.xml"/><Relationship Id="rId7" Type="http://schemas.openxmlformats.org/officeDocument/2006/relationships/image" Target="../media/image67.png"/><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66.png"/><Relationship Id="rId7" Type="http://schemas.openxmlformats.org/officeDocument/2006/relationships/image" Target="../media/image115.png"/><Relationship Id="rId2" Type="http://schemas.openxmlformats.org/officeDocument/2006/relationships/slideLayout" Target="../slideLayouts/slideLayout18.xml"/><Relationship Id="rId1" Type="http://schemas.openxmlformats.org/officeDocument/2006/relationships/tags" Target="../tags/tag71.xml"/><Relationship Id="rId4" Type="http://schemas.openxmlformats.org/officeDocument/2006/relationships/image" Target="../media/image69.png"/></Relationships>
</file>

<file path=ppt/slides/_rels/slide22.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tags" Target="../tags/tag74.xml"/><Relationship Id="rId7" Type="http://schemas.openxmlformats.org/officeDocument/2006/relationships/image" Target="../media/image66.png"/><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image" Target="../media/image65.png"/><Relationship Id="rId11" Type="http://schemas.openxmlformats.org/officeDocument/2006/relationships/image" Target="../media/image70.png"/><Relationship Id="rId5" Type="http://schemas.openxmlformats.org/officeDocument/2006/relationships/slideLayout" Target="../slideLayouts/slideLayout18.xml"/><Relationship Id="rId10" Type="http://schemas.openxmlformats.org/officeDocument/2006/relationships/image" Target="../media/image69.png"/><Relationship Id="rId4" Type="http://schemas.openxmlformats.org/officeDocument/2006/relationships/tags" Target="../tags/tag75.xml"/><Relationship Id="rId9" Type="http://schemas.openxmlformats.org/officeDocument/2006/relationships/image" Target="../media/image68.png"/></Relationships>
</file>

<file path=ppt/slides/_rels/slide23.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tags" Target="../tags/tag78.xml"/><Relationship Id="rId7" Type="http://schemas.openxmlformats.org/officeDocument/2006/relationships/image" Target="../media/image117.png"/><Relationship Id="rId2" Type="http://schemas.openxmlformats.org/officeDocument/2006/relationships/tags" Target="../tags/tag77.xml"/><Relationship Id="rId1" Type="http://schemas.openxmlformats.org/officeDocument/2006/relationships/tags" Target="../tags/tag76.xml"/><Relationship Id="rId10" Type="http://schemas.openxmlformats.org/officeDocument/2006/relationships/image" Target="../media/image73.png"/><Relationship Id="rId4" Type="http://schemas.openxmlformats.org/officeDocument/2006/relationships/slideLayout" Target="../slideLayouts/slideLayout18.xml"/><Relationship Id="rId9" Type="http://schemas.openxmlformats.org/officeDocument/2006/relationships/image" Target="../media/image71.png"/></Relationships>
</file>

<file path=ppt/slides/_rels/slide24.xml.rels><?xml version="1.0" encoding="UTF-8" standalone="yes"?>
<Relationships xmlns="http://schemas.openxmlformats.org/package/2006/relationships"><Relationship Id="rId3" Type="http://schemas.openxmlformats.org/officeDocument/2006/relationships/tags" Target="../tags/tag81.xml"/><Relationship Id="rId7" Type="http://schemas.openxmlformats.org/officeDocument/2006/relationships/image" Target="../media/image74.png"/><Relationship Id="rId2" Type="http://schemas.openxmlformats.org/officeDocument/2006/relationships/tags" Target="../tags/tag80.xml"/><Relationship Id="rId1" Type="http://schemas.openxmlformats.org/officeDocument/2006/relationships/tags" Target="../tags/tag79.xml"/><Relationship Id="rId6" Type="http://schemas.openxmlformats.org/officeDocument/2006/relationships/image" Target="../media/image65.png"/><Relationship Id="rId5" Type="http://schemas.openxmlformats.org/officeDocument/2006/relationships/image" Target="../media/image16.png"/><Relationship Id="rId4"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tags" Target="../tags/tag84.xml"/><Relationship Id="rId7" Type="http://schemas.openxmlformats.org/officeDocument/2006/relationships/image" Target="../media/image121.png"/><Relationship Id="rId2" Type="http://schemas.openxmlformats.org/officeDocument/2006/relationships/tags" Target="../tags/tag83.xml"/><Relationship Id="rId1" Type="http://schemas.openxmlformats.org/officeDocument/2006/relationships/tags" Target="../tags/tag82.xml"/><Relationship Id="rId11" Type="http://schemas.openxmlformats.org/officeDocument/2006/relationships/image" Target="../media/image77.png"/><Relationship Id="rId10" Type="http://schemas.openxmlformats.org/officeDocument/2006/relationships/image" Target="../media/image76.png"/><Relationship Id="rId4" Type="http://schemas.openxmlformats.org/officeDocument/2006/relationships/slideLayout" Target="../slideLayouts/slideLayout18.xml"/><Relationship Id="rId9" Type="http://schemas.openxmlformats.org/officeDocument/2006/relationships/image" Target="../media/image123.png"/></Relationships>
</file>

<file path=ppt/slides/_rels/slide26.xml.rels><?xml version="1.0" encoding="UTF-8" standalone="yes"?>
<Relationships xmlns="http://schemas.openxmlformats.org/package/2006/relationships"><Relationship Id="rId3" Type="http://schemas.openxmlformats.org/officeDocument/2006/relationships/tags" Target="../tags/tag87.xml"/><Relationship Id="rId7" Type="http://schemas.openxmlformats.org/officeDocument/2006/relationships/image" Target="../media/image79.png"/><Relationship Id="rId2" Type="http://schemas.openxmlformats.org/officeDocument/2006/relationships/tags" Target="../tags/tag86.xml"/><Relationship Id="rId1" Type="http://schemas.openxmlformats.org/officeDocument/2006/relationships/tags" Target="../tags/tag85.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tags" Target="../tags/tag90.xml"/><Relationship Id="rId7" Type="http://schemas.openxmlformats.org/officeDocument/2006/relationships/image" Target="../media/image128.png"/><Relationship Id="rId2" Type="http://schemas.openxmlformats.org/officeDocument/2006/relationships/tags" Target="../tags/tag89.xml"/><Relationship Id="rId1" Type="http://schemas.openxmlformats.org/officeDocument/2006/relationships/tags" Target="../tags/tag88.xml"/><Relationship Id="rId10" Type="http://schemas.openxmlformats.org/officeDocument/2006/relationships/image" Target="../media/image81.png"/><Relationship Id="rId4" Type="http://schemas.openxmlformats.org/officeDocument/2006/relationships/slideLayout" Target="../slideLayouts/slideLayout18.xml"/><Relationship Id="rId9" Type="http://schemas.openxmlformats.org/officeDocument/2006/relationships/image" Target="../media/image80.png"/></Relationships>
</file>

<file path=ppt/slides/_rels/slide28.xml.rels><?xml version="1.0" encoding="UTF-8" standalone="yes"?>
<Relationships xmlns="http://schemas.openxmlformats.org/package/2006/relationships"><Relationship Id="rId8" Type="http://schemas.openxmlformats.org/officeDocument/2006/relationships/image" Target="../media/image132.png"/><Relationship Id="rId3" Type="http://schemas.openxmlformats.org/officeDocument/2006/relationships/tags" Target="../tags/tag93.xml"/><Relationship Id="rId12" Type="http://schemas.openxmlformats.org/officeDocument/2006/relationships/image" Target="../media/image16.png"/><Relationship Id="rId2" Type="http://schemas.openxmlformats.org/officeDocument/2006/relationships/tags" Target="../tags/tag92.xml"/><Relationship Id="rId1" Type="http://schemas.openxmlformats.org/officeDocument/2006/relationships/tags" Target="../tags/tag91.xml"/><Relationship Id="rId11" Type="http://schemas.openxmlformats.org/officeDocument/2006/relationships/image" Target="../media/image84.png"/><Relationship Id="rId5" Type="http://schemas.openxmlformats.org/officeDocument/2006/relationships/image" Target="../media/image82.png"/><Relationship Id="rId10" Type="http://schemas.openxmlformats.org/officeDocument/2006/relationships/image" Target="../media/image83.png"/><Relationship Id="rId4" Type="http://schemas.openxmlformats.org/officeDocument/2006/relationships/slideLayout" Target="../slideLayouts/slideLayout18.xml"/><Relationship Id="rId9" Type="http://schemas.openxmlformats.org/officeDocument/2006/relationships/image" Target="../media/image13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slideLayout" Target="../slideLayouts/slideLayout7.xml"/><Relationship Id="rId13" Type="http://schemas.openxmlformats.org/officeDocument/2006/relationships/image" Target="../media/image12.png"/><Relationship Id="rId18" Type="http://schemas.openxmlformats.org/officeDocument/2006/relationships/image" Target="../media/image700.png"/><Relationship Id="rId3" Type="http://schemas.openxmlformats.org/officeDocument/2006/relationships/tags" Target="../tags/tag10.xml"/><Relationship Id="rId7" Type="http://schemas.openxmlformats.org/officeDocument/2006/relationships/tags" Target="../tags/tag14.xml"/><Relationship Id="rId12" Type="http://schemas.openxmlformats.org/officeDocument/2006/relationships/image" Target="../media/image11.png"/><Relationship Id="rId17" Type="http://schemas.openxmlformats.org/officeDocument/2006/relationships/image" Target="../media/image13.png"/><Relationship Id="rId2" Type="http://schemas.openxmlformats.org/officeDocument/2006/relationships/tags" Target="../tags/tag9.xml"/><Relationship Id="rId16" Type="http://schemas.openxmlformats.org/officeDocument/2006/relationships/image" Target="../media/image680.png"/><Relationship Id="rId1" Type="http://schemas.openxmlformats.org/officeDocument/2006/relationships/tags" Target="../tags/tag8.xml"/><Relationship Id="rId6" Type="http://schemas.openxmlformats.org/officeDocument/2006/relationships/tags" Target="../tags/tag13.xml"/><Relationship Id="rId11" Type="http://schemas.openxmlformats.org/officeDocument/2006/relationships/image" Target="../media/image10.png"/><Relationship Id="rId5" Type="http://schemas.openxmlformats.org/officeDocument/2006/relationships/tags" Target="../tags/tag12.xml"/><Relationship Id="rId10" Type="http://schemas.openxmlformats.org/officeDocument/2006/relationships/image" Target="../media/image6.png"/><Relationship Id="rId19" Type="http://schemas.openxmlformats.org/officeDocument/2006/relationships/image" Target="../media/image14.png"/><Relationship Id="rId4" Type="http://schemas.openxmlformats.org/officeDocument/2006/relationships/tags" Target="../tags/tag11.xml"/><Relationship Id="rId9"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7.xml"/><Relationship Id="rId1" Type="http://schemas.openxmlformats.org/officeDocument/2006/relationships/tags" Target="../tags/tag15.xml"/><Relationship Id="rId6" Type="http://schemas.openxmlformats.org/officeDocument/2006/relationships/image" Target="../media/image40.png"/></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tags" Target="../tags/tag18.xml"/><Relationship Id="rId7" Type="http://schemas.openxmlformats.org/officeDocument/2006/relationships/image" Target="../media/image510.png"/><Relationship Id="rId12" Type="http://schemas.openxmlformats.org/officeDocument/2006/relationships/image" Target="../media/image17.png"/><Relationship Id="rId2" Type="http://schemas.openxmlformats.org/officeDocument/2006/relationships/tags" Target="../tags/tag17.xml"/><Relationship Id="rId1" Type="http://schemas.openxmlformats.org/officeDocument/2006/relationships/tags" Target="../tags/tag16.xml"/><Relationship Id="rId11" Type="http://schemas.openxmlformats.org/officeDocument/2006/relationships/image" Target="../media/image550.png"/><Relationship Id="rId10" Type="http://schemas.openxmlformats.org/officeDocument/2006/relationships/image" Target="../media/image16.png"/><Relationship Id="rId4" Type="http://schemas.openxmlformats.org/officeDocument/2006/relationships/slideLayout" Target="../slideLayouts/slideLayout7.xml"/><Relationship Id="rId9" Type="http://schemas.openxmlformats.org/officeDocument/2006/relationships/image" Target="../media/image530.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9.xml"/><Relationship Id="rId6" Type="http://schemas.openxmlformats.org/officeDocument/2006/relationships/image" Target="../media/image15.png"/><Relationship Id="rId5" Type="http://schemas.openxmlformats.org/officeDocument/2006/relationships/image" Target="../media/image570.png"/></Relationships>
</file>

<file path=ppt/slides/_rels/slide7.xml.rels><?xml version="1.0" encoding="UTF-8" standalone="yes"?>
<Relationships xmlns="http://schemas.openxmlformats.org/package/2006/relationships"><Relationship Id="rId8" Type="http://schemas.openxmlformats.org/officeDocument/2006/relationships/slideLayout" Target="../slideLayouts/slideLayout7.xml"/><Relationship Id="rId13" Type="http://schemas.openxmlformats.org/officeDocument/2006/relationships/image" Target="../media/image22.png"/><Relationship Id="rId18" Type="http://schemas.openxmlformats.org/officeDocument/2006/relationships/image" Target="../media/image650.png"/><Relationship Id="rId3" Type="http://schemas.openxmlformats.org/officeDocument/2006/relationships/tags" Target="../tags/tag22.xml"/><Relationship Id="rId7" Type="http://schemas.openxmlformats.org/officeDocument/2006/relationships/tags" Target="../tags/tag26.xml"/><Relationship Id="rId12" Type="http://schemas.openxmlformats.org/officeDocument/2006/relationships/image" Target="../media/image21.png"/><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tags" Target="../tags/tag25.xml"/><Relationship Id="rId11" Type="http://schemas.openxmlformats.org/officeDocument/2006/relationships/image" Target="../media/image20.png"/><Relationship Id="rId5" Type="http://schemas.openxmlformats.org/officeDocument/2006/relationships/tags" Target="../tags/tag24.xml"/><Relationship Id="rId15" Type="http://schemas.openxmlformats.org/officeDocument/2006/relationships/image" Target="../media/image24.png"/><Relationship Id="rId10" Type="http://schemas.openxmlformats.org/officeDocument/2006/relationships/image" Target="../media/image19.png"/><Relationship Id="rId4" Type="http://schemas.openxmlformats.org/officeDocument/2006/relationships/tags" Target="../tags/tag23.xml"/><Relationship Id="rId9" Type="http://schemas.openxmlformats.org/officeDocument/2006/relationships/image" Target="../media/image18.png"/><Relationship Id="rId1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tags" Target="../tags/tag31.xml"/><Relationship Id="rId7" Type="http://schemas.openxmlformats.org/officeDocument/2006/relationships/image" Target="../media/image28.png"/><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2F171-A641-4D3E-AA75-363029A1D4A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TextBox 3"/>
          <p:cNvSpPr txBox="1"/>
          <p:nvPr/>
        </p:nvSpPr>
        <p:spPr>
          <a:xfrm>
            <a:off x="611560" y="548680"/>
            <a:ext cx="8075240"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Gravitačná konštanta sa už nedá jednoducho určiť z astronomických pozorovaní. Prvýkrát ju zmeral </a:t>
            </a:r>
            <a:r>
              <a:rPr kumimoji="0" lang="sk-SK" sz="2000" b="0" i="0" u="none" strike="noStrike" kern="1200" cap="none" spc="0" normalizeH="0" baseline="0" noProof="0" dirty="0" err="1">
                <a:ln>
                  <a:noFill/>
                </a:ln>
                <a:solidFill>
                  <a:prstClr val="black"/>
                </a:solidFill>
                <a:effectLst/>
                <a:uLnTx/>
                <a:uFillTx/>
                <a:latin typeface="Calibri" panose="020F0502020204030204"/>
                <a:ea typeface="+mn-ea"/>
                <a:cs typeface="+mn-cs"/>
              </a:rPr>
              <a:t>Cavendish</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(1978) meraním gravitačnej sily medzi olovenými guľami na torzných váhach</a:t>
            </a:r>
          </a:p>
        </p:txBody>
      </p:sp>
      <p:pic>
        <p:nvPicPr>
          <p:cNvPr id="1028" name="Picture 4" descr="http://upload.wikimedia.org/wikipedia/commons/d/dd/Cavendish_Experimen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772816"/>
            <a:ext cx="5160512" cy="386853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upload.wikimedia.org/wikipedia/commons/thumb/9/91/Cavendish_Torsion_Balance_Diagram.svg/2000px-Cavendish_Torsion_Balance_Diagram.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64088" y="2132856"/>
            <a:ext cx="3091172" cy="338097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695375" y="5732131"/>
            <a:ext cx="1744980" cy="459105"/>
          </a:xfrm>
          <a:prstGeom prst="rect">
            <a:avLst/>
          </a:prstGeom>
        </p:spPr>
      </p:pic>
      <p:pic>
        <p:nvPicPr>
          <p:cNvPr id="7" name="Picture 6"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5576" y="6237312"/>
            <a:ext cx="7193903" cy="388654"/>
          </a:xfrm>
          <a:prstGeom prst="rect">
            <a:avLst/>
          </a:prstGeom>
        </p:spPr>
      </p:pic>
    </p:spTree>
    <p:extLst>
      <p:ext uri="{BB962C8B-B14F-4D97-AF65-F5344CB8AC3E}">
        <p14:creationId xmlns:p14="http://schemas.microsoft.com/office/powerpoint/2010/main" val="27607192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2F171-A641-4D3E-AA75-363029A1D4A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323528" y="332656"/>
            <a:ext cx="800323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Pole rýchlosti merajú napríklad hydrológovia</a:t>
            </a:r>
          </a:p>
        </p:txBody>
      </p:sp>
      <p:pic>
        <p:nvPicPr>
          <p:cNvPr id="1026" name="Picture 2" descr="http://www.wagtech.co.uk/system/uploads/attachments/0000/1072/c-flowuse_product_page_lightbox.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124744"/>
            <a:ext cx="3024336" cy="302433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707904" y="1196752"/>
            <a:ext cx="5112568" cy="25545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Zmerajú profil rýchlosti v rieke, tvar riečneho profilu (hĺbka, šírka) a potom určia prietok vody.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Napríklad typický prietok vody v Dunaji v Bratislave je 2000 m</a:t>
            </a:r>
            <a:r>
              <a:rPr kumimoji="0" lang="sk-SK" sz="2000" b="0" i="0" u="none" strike="noStrike" kern="1200" cap="none" spc="0" normalizeH="0" baseline="30000" noProof="0" dirty="0">
                <a:ln>
                  <a:noFill/>
                </a:ln>
                <a:solidFill>
                  <a:prstClr val="black"/>
                </a:solidFill>
                <a:effectLst/>
                <a:uLnTx/>
                <a:uFillTx/>
                <a:latin typeface="Calibri" panose="020F0502020204030204"/>
                <a:ea typeface="+mn-ea"/>
                <a:cs typeface="+mn-cs"/>
              </a:rPr>
              <a:t>3</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/s = 2.10</a:t>
            </a:r>
            <a:r>
              <a:rPr kumimoji="0" lang="sk-SK" sz="2000" b="0" i="0" u="none" strike="noStrike" kern="1200" cap="none" spc="0" normalizeH="0" baseline="30000" noProof="0" dirty="0">
                <a:ln>
                  <a:noFill/>
                </a:ln>
                <a:solidFill>
                  <a:prstClr val="black"/>
                </a:solidFill>
                <a:effectLst/>
                <a:uLnTx/>
                <a:uFillTx/>
                <a:latin typeface="Calibri" panose="020F0502020204030204"/>
                <a:ea typeface="+mn-ea"/>
                <a:cs typeface="+mn-cs"/>
              </a:rPr>
              <a:t>6</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kg/s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Hustota prúdu vody v jednotkách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kgm</a:t>
            </a:r>
            <a:r>
              <a:rPr kumimoji="0" lang="sk-SK" sz="2000" b="0" i="0" u="none" strike="noStrike" kern="1200" cap="none" spc="0" normalizeH="0" baseline="30000" noProof="0" dirty="0">
                <a:ln>
                  <a:noFill/>
                </a:ln>
                <a:solidFill>
                  <a:prstClr val="black"/>
                </a:solidFill>
                <a:effectLst/>
                <a:uLnTx/>
                <a:uFillTx/>
                <a:latin typeface="Calibri" panose="020F0502020204030204"/>
                <a:ea typeface="+mn-ea"/>
                <a:cs typeface="+mn-cs"/>
              </a:rPr>
              <a:t>-2</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s</a:t>
            </a:r>
            <a:r>
              <a:rPr kumimoji="0" lang="sk-SK" sz="2000" b="0" i="0" u="none" strike="noStrike" kern="1200" cap="none" spc="0" normalizeH="0" baseline="30000" noProof="0" dirty="0">
                <a:ln>
                  <a:noFill/>
                </a:ln>
                <a:solidFill>
                  <a:prstClr val="black"/>
                </a:solidFill>
                <a:effectLst/>
                <a:uLnTx/>
                <a:uFillTx/>
                <a:latin typeface="Calibri" panose="020F0502020204030204"/>
                <a:ea typeface="+mn-ea"/>
                <a:cs typeface="+mn-cs"/>
              </a:rPr>
              <a:t>-1</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je daná vzorcom</a:t>
            </a:r>
          </a:p>
        </p:txBody>
      </p:sp>
      <p:pic>
        <p:nvPicPr>
          <p:cNvPr id="6" name="Picture 5"/>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5148064" y="3910875"/>
            <a:ext cx="739140" cy="289560"/>
          </a:xfrm>
          <a:prstGeom prst="rect">
            <a:avLst/>
          </a:prstGeom>
        </p:spPr>
      </p:pic>
      <mc:AlternateContent xmlns:mc="http://schemas.openxmlformats.org/markup-compatibility/2006" xmlns:a14="http://schemas.microsoft.com/office/drawing/2010/main">
        <mc:Choice Requires="a14">
          <p:sp>
            <p:nvSpPr>
              <p:cNvPr id="7" name="TextBox 6"/>
              <p:cNvSpPr txBox="1"/>
              <p:nvPr/>
            </p:nvSpPr>
            <p:spPr>
              <a:xfrm>
                <a:off x="323528" y="4653136"/>
                <a:ext cx="849694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Ak ma zaujímajú prietoky, môžem namiesto vektorového poľa rýchlosti uvažovať rovno vektorové pole hustoty prúdu </a:t>
                </a:r>
                <a14:m>
                  <m:oMath xmlns:m="http://schemas.openxmlformats.org/officeDocument/2006/math">
                    <m:acc>
                      <m:accPr>
                        <m:chr m:val="⃗"/>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𝑗</m:t>
                        </m:r>
                      </m:e>
                    </m:acc>
                    <m:r>
                      <a:rPr kumimoji="0" lang="en-US" sz="2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m:t>
                    </m:r>
                    <m:acc>
                      <m:accPr>
                        <m:chr m:val="⃗"/>
                        <m:ctrlPr>
                          <a:rPr kumimoji="0" lang="en-US" sz="2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ctrlPr>
                      </m:accPr>
                      <m:e>
                        <m:r>
                          <a:rPr kumimoji="0" lang="en-US" sz="2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𝑟</m:t>
                        </m:r>
                      </m:e>
                    </m:acc>
                    <m:r>
                      <a:rPr kumimoji="0" lang="en-US" sz="2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m:t>
                    </m:r>
                  </m:oMath>
                </a14:m>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323528" y="4653136"/>
                <a:ext cx="8496944" cy="707886"/>
              </a:xfrm>
              <a:prstGeom prst="rect">
                <a:avLst/>
              </a:prstGeom>
              <a:blipFill rotWithShape="0">
                <a:blip r:embed="rId7"/>
                <a:stretch>
                  <a:fillRect l="-717" t="-4310" r="-646" b="-14655"/>
                </a:stretch>
              </a:blipFill>
            </p:spPr>
            <p:txBody>
              <a:bodyPr/>
              <a:lstStyle/>
              <a:p>
                <a:r>
                  <a:rPr lang="sk-SK">
                    <a:noFill/>
                  </a:rPr>
                  <a:t> </a:t>
                </a:r>
              </a:p>
            </p:txBody>
          </p:sp>
        </mc:Fallback>
      </mc:AlternateContent>
    </p:spTree>
    <p:extLst>
      <p:ext uri="{BB962C8B-B14F-4D97-AF65-F5344CB8AC3E}">
        <p14:creationId xmlns:p14="http://schemas.microsoft.com/office/powerpoint/2010/main" val="39454497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6"/>
          <p:cNvSpPr/>
          <p:nvPr/>
        </p:nvSpPr>
        <p:spPr>
          <a:xfrm>
            <a:off x="2627099" y="1722853"/>
            <a:ext cx="2965304" cy="2189628"/>
          </a:xfrm>
          <a:custGeom>
            <a:avLst/>
            <a:gdLst>
              <a:gd name="connsiteX0" fmla="*/ 1801 w 2965304"/>
              <a:gd name="connsiteY0" fmla="*/ 551717 h 2189628"/>
              <a:gd name="connsiteX1" fmla="*/ 436141 w 2965304"/>
              <a:gd name="connsiteY1" fmla="*/ 574577 h 2189628"/>
              <a:gd name="connsiteX2" fmla="*/ 927631 w 2965304"/>
              <a:gd name="connsiteY2" fmla="*/ 883187 h 2189628"/>
              <a:gd name="connsiteX3" fmla="*/ 1464841 w 2965304"/>
              <a:gd name="connsiteY3" fmla="*/ 1408967 h 2189628"/>
              <a:gd name="connsiteX4" fmla="*/ 1693441 w 2965304"/>
              <a:gd name="connsiteY4" fmla="*/ 2014757 h 2189628"/>
              <a:gd name="connsiteX5" fmla="*/ 1727731 w 2965304"/>
              <a:gd name="connsiteY5" fmla="*/ 2186207 h 2189628"/>
              <a:gd name="connsiteX6" fmla="*/ 2242081 w 2965304"/>
              <a:gd name="connsiteY6" fmla="*/ 1900457 h 2189628"/>
              <a:gd name="connsiteX7" fmla="*/ 2893591 w 2965304"/>
              <a:gd name="connsiteY7" fmla="*/ 1580417 h 2189628"/>
              <a:gd name="connsiteX8" fmla="*/ 2905021 w 2965304"/>
              <a:gd name="connsiteY8" fmla="*/ 1294667 h 2189628"/>
              <a:gd name="connsiteX9" fmla="*/ 2504971 w 2965304"/>
              <a:gd name="connsiteY9" fmla="*/ 791747 h 2189628"/>
              <a:gd name="connsiteX10" fmla="*/ 2104921 w 2965304"/>
              <a:gd name="connsiteY10" fmla="*/ 437417 h 2189628"/>
              <a:gd name="connsiteX11" fmla="*/ 1521991 w 2965304"/>
              <a:gd name="connsiteY11" fmla="*/ 83087 h 2189628"/>
              <a:gd name="connsiteX12" fmla="*/ 1133371 w 2965304"/>
              <a:gd name="connsiteY12" fmla="*/ 3077 h 2189628"/>
              <a:gd name="connsiteX13" fmla="*/ 721891 w 2965304"/>
              <a:gd name="connsiteY13" fmla="*/ 151667 h 2189628"/>
              <a:gd name="connsiteX14" fmla="*/ 298981 w 2965304"/>
              <a:gd name="connsiteY14" fmla="*/ 391697 h 2189628"/>
              <a:gd name="connsiteX15" fmla="*/ 1801 w 2965304"/>
              <a:gd name="connsiteY15" fmla="*/ 551717 h 2189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65304" h="2189628">
                <a:moveTo>
                  <a:pt x="1801" y="551717"/>
                </a:moveTo>
                <a:cubicBezTo>
                  <a:pt x="24661" y="582197"/>
                  <a:pt x="281836" y="519332"/>
                  <a:pt x="436141" y="574577"/>
                </a:cubicBezTo>
                <a:cubicBezTo>
                  <a:pt x="590446" y="629822"/>
                  <a:pt x="756181" y="744122"/>
                  <a:pt x="927631" y="883187"/>
                </a:cubicBezTo>
                <a:cubicBezTo>
                  <a:pt x="1099081" y="1022252"/>
                  <a:pt x="1337206" y="1220372"/>
                  <a:pt x="1464841" y="1408967"/>
                </a:cubicBezTo>
                <a:cubicBezTo>
                  <a:pt x="1592476" y="1597562"/>
                  <a:pt x="1649626" y="1885217"/>
                  <a:pt x="1693441" y="2014757"/>
                </a:cubicBezTo>
                <a:cubicBezTo>
                  <a:pt x="1737256" y="2144297"/>
                  <a:pt x="1636291" y="2205257"/>
                  <a:pt x="1727731" y="2186207"/>
                </a:cubicBezTo>
                <a:cubicBezTo>
                  <a:pt x="1819171" y="2167157"/>
                  <a:pt x="2047771" y="2001422"/>
                  <a:pt x="2242081" y="1900457"/>
                </a:cubicBezTo>
                <a:cubicBezTo>
                  <a:pt x="2436391" y="1799492"/>
                  <a:pt x="2783101" y="1681382"/>
                  <a:pt x="2893591" y="1580417"/>
                </a:cubicBezTo>
                <a:cubicBezTo>
                  <a:pt x="3004081" y="1479452"/>
                  <a:pt x="2969791" y="1426112"/>
                  <a:pt x="2905021" y="1294667"/>
                </a:cubicBezTo>
                <a:cubicBezTo>
                  <a:pt x="2840251" y="1163222"/>
                  <a:pt x="2638321" y="934622"/>
                  <a:pt x="2504971" y="791747"/>
                </a:cubicBezTo>
                <a:cubicBezTo>
                  <a:pt x="2371621" y="648872"/>
                  <a:pt x="2268751" y="555527"/>
                  <a:pt x="2104921" y="437417"/>
                </a:cubicBezTo>
                <a:cubicBezTo>
                  <a:pt x="1941091" y="319307"/>
                  <a:pt x="1683916" y="155477"/>
                  <a:pt x="1521991" y="83087"/>
                </a:cubicBezTo>
                <a:cubicBezTo>
                  <a:pt x="1360066" y="10697"/>
                  <a:pt x="1266721" y="-8353"/>
                  <a:pt x="1133371" y="3077"/>
                </a:cubicBezTo>
                <a:cubicBezTo>
                  <a:pt x="1000021" y="14507"/>
                  <a:pt x="860956" y="86897"/>
                  <a:pt x="721891" y="151667"/>
                </a:cubicBezTo>
                <a:cubicBezTo>
                  <a:pt x="582826" y="216437"/>
                  <a:pt x="418996" y="321212"/>
                  <a:pt x="298981" y="391697"/>
                </a:cubicBezTo>
                <a:cubicBezTo>
                  <a:pt x="178966" y="462182"/>
                  <a:pt x="-21059" y="521237"/>
                  <a:pt x="1801" y="551717"/>
                </a:cubicBezTo>
                <a:close/>
              </a:path>
            </a:pathLst>
          </a:custGeom>
          <a:solidFill>
            <a:srgbClr val="FFC000">
              <a:alpha val="18039"/>
            </a:srgbClr>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p:cNvSpPr txBox="1"/>
          <p:nvPr/>
        </p:nvSpPr>
        <p:spPr>
          <a:xfrm>
            <a:off x="1319179" y="139099"/>
            <a:ext cx="6682154"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800" b="1" i="0" u="none" strike="noStrike" kern="1200" cap="none" spc="0" normalizeH="0" baseline="0" noProof="0" dirty="0">
                <a:ln>
                  <a:noFill/>
                </a:ln>
                <a:solidFill>
                  <a:prstClr val="black"/>
                </a:solidFill>
                <a:effectLst/>
                <a:uLnTx/>
                <a:uFillTx/>
                <a:latin typeface="Calibri" panose="020F0502020204030204"/>
                <a:ea typeface="+mn-ea"/>
                <a:cs typeface="+mn-cs"/>
              </a:rPr>
              <a:t>Vektorové pole hustoty prúdu</a:t>
            </a:r>
          </a:p>
        </p:txBody>
      </p:sp>
      <p:pic>
        <p:nvPicPr>
          <p:cNvPr id="5" name="Picture 4"/>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6098120" y="3072025"/>
            <a:ext cx="2432685" cy="358140"/>
          </a:xfrm>
          <a:prstGeom prst="rect">
            <a:avLst/>
          </a:prstGeom>
        </p:spPr>
      </p:pic>
      <p:grpSp>
        <p:nvGrpSpPr>
          <p:cNvPr id="16" name="Group 15"/>
          <p:cNvGrpSpPr>
            <a:grpSpLocks noChangeAspect="1"/>
          </p:cNvGrpSpPr>
          <p:nvPr/>
        </p:nvGrpSpPr>
        <p:grpSpPr>
          <a:xfrm>
            <a:off x="2676276" y="3067078"/>
            <a:ext cx="1734446" cy="1687433"/>
            <a:chOff x="5880973" y="4190677"/>
            <a:chExt cx="802692" cy="780930"/>
          </a:xfrm>
        </p:grpSpPr>
        <p:cxnSp>
          <p:nvCxnSpPr>
            <p:cNvPr id="17" name="Straight Arrow Connector 16"/>
            <p:cNvCxnSpPr/>
            <p:nvPr/>
          </p:nvCxnSpPr>
          <p:spPr>
            <a:xfrm flipV="1">
              <a:off x="6130609" y="4190677"/>
              <a:ext cx="0" cy="54006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5400000" flipV="1">
              <a:off x="6413635" y="4459189"/>
              <a:ext cx="0" cy="54006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5880973" y="4719707"/>
              <a:ext cx="251900" cy="25190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grpSp>
      <p:cxnSp>
        <p:nvCxnSpPr>
          <p:cNvPr id="26" name="Straight Arrow Connector 25"/>
          <p:cNvCxnSpPr/>
          <p:nvPr/>
        </p:nvCxnSpPr>
        <p:spPr>
          <a:xfrm flipV="1">
            <a:off x="3785041" y="2270864"/>
            <a:ext cx="583477" cy="211015"/>
          </a:xfrm>
          <a:prstGeom prst="straightConnector1">
            <a:avLst/>
          </a:prstGeom>
          <a:ln w="38100">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4603920" y="2136997"/>
            <a:ext cx="854270" cy="10828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5755148" y="2081422"/>
            <a:ext cx="854270" cy="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rot="900000" flipV="1">
            <a:off x="3164148" y="2564523"/>
            <a:ext cx="329358" cy="5474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2627216" y="3237439"/>
            <a:ext cx="329358" cy="5474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rot="20700000" flipV="1">
            <a:off x="2315372" y="3980695"/>
            <a:ext cx="329358" cy="5474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4076779" y="2563945"/>
            <a:ext cx="583477" cy="211014"/>
          </a:xfrm>
          <a:prstGeom prst="straightConnector1">
            <a:avLst/>
          </a:prstGeom>
          <a:ln w="38100">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V="1">
            <a:off x="4951995" y="2430079"/>
            <a:ext cx="757071" cy="9300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5901328" y="2397465"/>
            <a:ext cx="816944" cy="5851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V="1">
            <a:off x="3468165" y="2909554"/>
            <a:ext cx="382318" cy="37523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V="1">
            <a:off x="3045561" y="3530519"/>
            <a:ext cx="202751" cy="33775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V="1">
            <a:off x="2766554" y="4240482"/>
            <a:ext cx="93453" cy="32099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flipV="1">
            <a:off x="3248109" y="1930885"/>
            <a:ext cx="787808" cy="211014"/>
          </a:xfrm>
          <a:prstGeom prst="straightConnector1">
            <a:avLst/>
          </a:prstGeom>
          <a:ln w="38100">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flipV="1">
            <a:off x="4127548" y="1855616"/>
            <a:ext cx="1001983" cy="5414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flipV="1">
            <a:off x="5368875" y="1783623"/>
            <a:ext cx="1349397" cy="4592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a:endCxn id="7" idx="1"/>
          </p:cNvCxnSpPr>
          <p:nvPr/>
        </p:nvCxnSpPr>
        <p:spPr>
          <a:xfrm flipV="1">
            <a:off x="2561977" y="2297430"/>
            <a:ext cx="501263" cy="42265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flipV="1">
            <a:off x="2090284" y="2774959"/>
            <a:ext cx="389767" cy="6699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flipV="1">
            <a:off x="1807629" y="3607421"/>
            <a:ext cx="223708" cy="85800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p:nvPr/>
        </p:nvCxnSpPr>
        <p:spPr>
          <a:xfrm flipV="1">
            <a:off x="4549996" y="2828412"/>
            <a:ext cx="583477" cy="105507"/>
          </a:xfrm>
          <a:prstGeom prst="straightConnector1">
            <a:avLst/>
          </a:prstGeom>
          <a:ln w="38100">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p:nvPr/>
        </p:nvCxnSpPr>
        <p:spPr>
          <a:xfrm>
            <a:off x="5419298" y="2774959"/>
            <a:ext cx="762985"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p:nvPr/>
        </p:nvCxnSpPr>
        <p:spPr>
          <a:xfrm>
            <a:off x="6428504" y="2799102"/>
            <a:ext cx="579535" cy="8206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a:endCxn id="7" idx="3"/>
          </p:cNvCxnSpPr>
          <p:nvPr/>
        </p:nvCxnSpPr>
        <p:spPr>
          <a:xfrm flipV="1">
            <a:off x="3700235" y="3131820"/>
            <a:ext cx="391705" cy="31312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5" name="Straight Arrow Connector 104"/>
          <p:cNvCxnSpPr/>
          <p:nvPr/>
        </p:nvCxnSpPr>
        <p:spPr>
          <a:xfrm flipV="1">
            <a:off x="3465957" y="3530519"/>
            <a:ext cx="202751" cy="576879"/>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p:nvPr/>
        </p:nvCxnSpPr>
        <p:spPr>
          <a:xfrm flipV="1">
            <a:off x="3372504" y="4254439"/>
            <a:ext cx="46726" cy="45529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6" name="TextBox 125"/>
              <p:cNvSpPr txBox="1"/>
              <p:nvPr/>
            </p:nvSpPr>
            <p:spPr>
              <a:xfrm>
                <a:off x="325227" y="4967096"/>
                <a:ext cx="8557385" cy="14465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Predstavme si nejakú plochu cez ktorú chceme zrátať prietok veličiny, ktorá tečie s hustotou prúdu </a:t>
                </a:r>
                <a14:m>
                  <m:oMath xmlns:m="http://schemas.openxmlformats.org/officeDocument/2006/math">
                    <m:acc>
                      <m:accPr>
                        <m:chr m:val="⃗"/>
                        <m:ctrlPr>
                          <a:rPr kumimoji="0" lang="en-U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𝑗</m:t>
                        </m:r>
                      </m:e>
                    </m:acc>
                    <m:r>
                      <a:rPr kumimoji="0" lang="en-U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acc>
                      <m:accPr>
                        <m:chr m:val="⃗"/>
                        <m:ctrlPr>
                          <a:rPr kumimoji="0" lang="en-U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𝑟</m:t>
                        </m:r>
                      </m:e>
                    </m:acc>
                    <m:r>
                      <a:rPr kumimoji="0" lang="en-U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a14:m>
                <a:r>
                  <a:rPr kumimoji="0" lang="sk-SK" sz="2200" b="1" i="0" u="none" strike="noStrike" kern="1200" cap="none" spc="0" normalizeH="0" baseline="0" noProof="0" dirty="0">
                    <a:ln>
                      <a:noFill/>
                    </a:ln>
                    <a:solidFill>
                      <a:prstClr val="black"/>
                    </a:solidFill>
                    <a:effectLst/>
                    <a:uLnTx/>
                    <a:uFillTx/>
                    <a:latin typeface="Calibri" panose="020F0502020204030204"/>
                    <a:ea typeface="+mn-ea"/>
                    <a:cs typeface="+mn-cs"/>
                  </a:rPr>
                  <a:t>. Problém je v tom, že keď je plocha nie malá, potom vektor hustoty prúdu nemá rovnakú veľkosť ani smer v </a:t>
                </a:r>
                <a:r>
                  <a:rPr kumimoji="0" lang="sk-SK" sz="2200" b="1" i="0" u="none" strike="noStrike" kern="1200" cap="none" spc="0" normalizeH="0" baseline="0" noProof="0" dirty="0" err="1">
                    <a:ln>
                      <a:noFill/>
                    </a:ln>
                    <a:solidFill>
                      <a:prstClr val="black"/>
                    </a:solidFill>
                    <a:effectLst/>
                    <a:uLnTx/>
                    <a:uFillTx/>
                    <a:latin typeface="Calibri" panose="020F0502020204030204"/>
                    <a:ea typeface="+mn-ea"/>
                    <a:cs typeface="+mn-cs"/>
                  </a:rPr>
                  <a:t>rôz</a:t>
                </a:r>
                <a:r>
                  <a:rPr kumimoji="0" lang="en-US" sz="2200" b="1" i="0" u="none" strike="noStrike" kern="1200" cap="none" spc="0" normalizeH="0" baseline="0" noProof="0" dirty="0">
                    <a:ln>
                      <a:noFill/>
                    </a:ln>
                    <a:solidFill>
                      <a:prstClr val="black"/>
                    </a:solidFill>
                    <a:effectLst/>
                    <a:uLnTx/>
                    <a:uFillTx/>
                    <a:latin typeface="Calibri" panose="020F0502020204030204"/>
                    <a:ea typeface="+mn-ea"/>
                    <a:cs typeface="+mn-cs"/>
                  </a:rPr>
                  <a:t>n</a:t>
                </a:r>
                <a:r>
                  <a:rPr kumimoji="0" lang="sk-SK" sz="2200" b="1" i="0" u="none" strike="noStrike" kern="1200" cap="none" spc="0" normalizeH="0" baseline="0" noProof="0" dirty="0" err="1">
                    <a:ln>
                      <a:noFill/>
                    </a:ln>
                    <a:solidFill>
                      <a:prstClr val="black"/>
                    </a:solidFill>
                    <a:effectLst/>
                    <a:uLnTx/>
                    <a:uFillTx/>
                    <a:latin typeface="Calibri" panose="020F0502020204030204"/>
                    <a:ea typeface="+mn-ea"/>
                    <a:cs typeface="+mn-cs"/>
                  </a:rPr>
                  <a:t>ych</a:t>
                </a:r>
                <a:r>
                  <a:rPr kumimoji="0" lang="sk-SK" sz="2200" b="1" i="0" u="none" strike="noStrike" kern="1200" cap="none" spc="0" normalizeH="0" baseline="0" noProof="0" dirty="0">
                    <a:ln>
                      <a:noFill/>
                    </a:ln>
                    <a:solidFill>
                      <a:prstClr val="black"/>
                    </a:solidFill>
                    <a:effectLst/>
                    <a:uLnTx/>
                    <a:uFillTx/>
                    <a:latin typeface="Calibri" panose="020F0502020204030204"/>
                    <a:ea typeface="+mn-ea"/>
                    <a:cs typeface="+mn-cs"/>
                  </a:rPr>
                  <a:t> bodoch tej plochy.</a:t>
                </a:r>
              </a:p>
            </p:txBody>
          </p:sp>
        </mc:Choice>
        <mc:Fallback xmlns="">
          <p:sp>
            <p:nvSpPr>
              <p:cNvPr id="126" name="TextBox 125"/>
              <p:cNvSpPr txBox="1">
                <a:spLocks noRot="1" noChangeAspect="1" noMove="1" noResize="1" noEditPoints="1" noAdjustHandles="1" noChangeArrowheads="1" noChangeShapeType="1" noTextEdit="1"/>
              </p:cNvSpPr>
              <p:nvPr/>
            </p:nvSpPr>
            <p:spPr>
              <a:xfrm>
                <a:off x="325227" y="4967096"/>
                <a:ext cx="8557385" cy="1446550"/>
              </a:xfrm>
              <a:prstGeom prst="rect">
                <a:avLst/>
              </a:prstGeom>
              <a:blipFill>
                <a:blip r:embed="rId6"/>
                <a:stretch>
                  <a:fillRect l="-926" t="-2954" r="-641" b="-7595"/>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2191A1-080D-4B75-96DD-5F8CFE4971F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23773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195754" y="295422"/>
            <a:ext cx="649927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Calibri" panose="020F0502020204030204"/>
                <a:ea typeface="+mn-ea"/>
                <a:cs typeface="+mn-cs"/>
              </a:rPr>
              <a:t>Prietok cez infinitezimálnu plôšku</a:t>
            </a:r>
          </a:p>
        </p:txBody>
      </p:sp>
      <p:pic>
        <p:nvPicPr>
          <p:cNvPr id="4" name="Picture 3"/>
          <p:cNvPicPr>
            <a:picLocks noChangeAspect="1"/>
          </p:cNvPicPr>
          <p:nvPr>
            <p:custDataLst>
              <p:tags r:id="rId1"/>
            </p:custDataLst>
          </p:nvPr>
        </p:nvPicPr>
        <p:blipFill>
          <a:blip r:embed="rId13" cstate="print">
            <a:extLst>
              <a:ext uri="{28A0092B-C50C-407E-A947-70E740481C1C}">
                <a14:useLocalDpi xmlns:a14="http://schemas.microsoft.com/office/drawing/2010/main" val="0"/>
              </a:ext>
            </a:extLst>
          </a:blip>
          <a:stretch>
            <a:fillRect/>
          </a:stretch>
        </p:blipFill>
        <p:spPr>
          <a:xfrm>
            <a:off x="6089726" y="829101"/>
            <a:ext cx="226695" cy="240030"/>
          </a:xfrm>
          <a:prstGeom prst="rect">
            <a:avLst/>
          </a:prstGeom>
        </p:spPr>
      </p:pic>
      <p:cxnSp>
        <p:nvCxnSpPr>
          <p:cNvPr id="9" name="Straight Connector 8"/>
          <p:cNvCxnSpPr/>
          <p:nvPr/>
        </p:nvCxnSpPr>
        <p:spPr>
          <a:xfrm>
            <a:off x="5880288" y="1069131"/>
            <a:ext cx="0" cy="1378634"/>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2515765" y="1910848"/>
            <a:ext cx="0" cy="1378634"/>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2515765" y="1069131"/>
            <a:ext cx="3364523" cy="841717"/>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V="1">
            <a:off x="2513417" y="2431379"/>
            <a:ext cx="3364523" cy="841717"/>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5880288" y="1758448"/>
            <a:ext cx="1491176" cy="0"/>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pic>
        <p:nvPicPr>
          <p:cNvPr id="61" name="Picture 60"/>
          <p:cNvPicPr>
            <a:picLocks noChangeAspect="1"/>
          </p:cNvPicPr>
          <p:nvPr>
            <p:custDataLst>
              <p:tags r:id="rId2"/>
            </p:custDataLst>
          </p:nvPr>
        </p:nvPicPr>
        <p:blipFill>
          <a:blip r:embed="rId14" cstate="print">
            <a:extLst>
              <a:ext uri="{28A0092B-C50C-407E-A947-70E740481C1C}">
                <a14:useLocalDpi xmlns:a14="http://schemas.microsoft.com/office/drawing/2010/main" val="0"/>
              </a:ext>
            </a:extLst>
          </a:blip>
          <a:stretch>
            <a:fillRect/>
          </a:stretch>
        </p:blipFill>
        <p:spPr>
          <a:xfrm>
            <a:off x="7042221" y="1336636"/>
            <a:ext cx="320040" cy="306705"/>
          </a:xfrm>
          <a:prstGeom prst="rect">
            <a:avLst/>
          </a:prstGeom>
        </p:spPr>
      </p:pic>
      <p:cxnSp>
        <p:nvCxnSpPr>
          <p:cNvPr id="62" name="Straight Connector 61"/>
          <p:cNvCxnSpPr/>
          <p:nvPr/>
        </p:nvCxnSpPr>
        <p:spPr>
          <a:xfrm flipV="1">
            <a:off x="2668165" y="1758448"/>
            <a:ext cx="1158240" cy="304801"/>
          </a:xfrm>
          <a:prstGeom prst="line">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V="1">
            <a:off x="4030413" y="1404400"/>
            <a:ext cx="1158240" cy="304801"/>
          </a:xfrm>
          <a:prstGeom prst="line">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V="1">
            <a:off x="5350457" y="1064420"/>
            <a:ext cx="1158240" cy="304801"/>
          </a:xfrm>
          <a:prstGeom prst="line">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2454797" y="2051528"/>
            <a:ext cx="1158240" cy="304801"/>
          </a:xfrm>
          <a:prstGeom prst="line">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V="1">
            <a:off x="3817045" y="1697480"/>
            <a:ext cx="1158240" cy="304801"/>
          </a:xfrm>
          <a:prstGeom prst="line">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V="1">
            <a:off x="5137089" y="1357500"/>
            <a:ext cx="1158240" cy="304801"/>
          </a:xfrm>
          <a:prstGeom prst="line">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V="1">
            <a:off x="2353973" y="2288336"/>
            <a:ext cx="1158240" cy="304801"/>
          </a:xfrm>
          <a:prstGeom prst="line">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V="1">
            <a:off x="3716221" y="1934288"/>
            <a:ext cx="1158240" cy="304801"/>
          </a:xfrm>
          <a:prstGeom prst="line">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V="1">
            <a:off x="5036265" y="1594308"/>
            <a:ext cx="1158240" cy="304801"/>
          </a:xfrm>
          <a:prstGeom prst="line">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V="1">
            <a:off x="2323489" y="2539212"/>
            <a:ext cx="1158240" cy="304801"/>
          </a:xfrm>
          <a:prstGeom prst="line">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V="1">
            <a:off x="3685737" y="2185164"/>
            <a:ext cx="1158240" cy="304801"/>
          </a:xfrm>
          <a:prstGeom prst="line">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V="1">
            <a:off x="5005781" y="1845184"/>
            <a:ext cx="1158240" cy="304801"/>
          </a:xfrm>
          <a:prstGeom prst="line">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flipV="1">
            <a:off x="2475889" y="2776020"/>
            <a:ext cx="1158240" cy="304801"/>
          </a:xfrm>
          <a:prstGeom prst="line">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V="1">
            <a:off x="3838137" y="2421972"/>
            <a:ext cx="1158240" cy="304801"/>
          </a:xfrm>
          <a:prstGeom prst="line">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V="1">
            <a:off x="5158181" y="2081992"/>
            <a:ext cx="1158240" cy="304801"/>
          </a:xfrm>
          <a:prstGeom prst="line">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515765" y="3289482"/>
            <a:ext cx="3362175" cy="0"/>
          </a:xfrm>
          <a:prstGeom prst="line">
            <a:avLst/>
          </a:prstGeom>
          <a:ln w="28575">
            <a:solidFill>
              <a:srgbClr val="92D050"/>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5880288" y="2421972"/>
            <a:ext cx="0" cy="867510"/>
          </a:xfrm>
          <a:prstGeom prst="line">
            <a:avLst/>
          </a:prstGeom>
          <a:ln w="28575">
            <a:solidFill>
              <a:srgbClr val="92D050"/>
            </a:solidFill>
            <a:prstDash val="sysDot"/>
          </a:ln>
        </p:spPr>
        <p:style>
          <a:lnRef idx="1">
            <a:schemeClr val="accent1"/>
          </a:lnRef>
          <a:fillRef idx="0">
            <a:schemeClr val="accent1"/>
          </a:fillRef>
          <a:effectRef idx="0">
            <a:schemeClr val="accent1"/>
          </a:effectRef>
          <a:fontRef idx="minor">
            <a:schemeClr val="tx1"/>
          </a:fontRef>
        </p:style>
      </p:cxnSp>
      <p:sp>
        <p:nvSpPr>
          <p:cNvPr id="28" name="Arc 27"/>
          <p:cNvSpPr/>
          <p:nvPr/>
        </p:nvSpPr>
        <p:spPr>
          <a:xfrm>
            <a:off x="4030413" y="2855727"/>
            <a:ext cx="165265" cy="844063"/>
          </a:xfrm>
          <a:prstGeom prst="arc">
            <a:avLst/>
          </a:prstGeom>
          <a:ln w="28575">
            <a:solidFill>
              <a:srgbClr val="92D05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9" name="Picture 28"/>
          <p:cNvPicPr>
            <a:picLocks noChangeAspect="1"/>
          </p:cNvPicPr>
          <p:nvPr>
            <p:custDataLst>
              <p:tags r:id="rId3"/>
            </p:custDataLst>
          </p:nvPr>
        </p:nvPicPr>
        <p:blipFill>
          <a:blip r:embed="rId15" cstate="print">
            <a:extLst>
              <a:ext uri="{28A0092B-C50C-407E-A947-70E740481C1C}">
                <a14:useLocalDpi xmlns:a14="http://schemas.microsoft.com/office/drawing/2010/main" val="0"/>
              </a:ext>
            </a:extLst>
          </a:blip>
          <a:stretch>
            <a:fillRect/>
          </a:stretch>
        </p:blipFill>
        <p:spPr>
          <a:xfrm>
            <a:off x="3665440" y="3074584"/>
            <a:ext cx="146685" cy="167640"/>
          </a:xfrm>
          <a:prstGeom prst="rect">
            <a:avLst/>
          </a:prstGeom>
        </p:spPr>
      </p:pic>
      <p:sp>
        <p:nvSpPr>
          <p:cNvPr id="30" name="TextBox 29"/>
          <p:cNvSpPr txBox="1"/>
          <p:nvPr/>
        </p:nvSpPr>
        <p:spPr>
          <a:xfrm>
            <a:off x="323557" y="3812345"/>
            <a:ext cx="8328074" cy="212365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Dĺžka šikmej hrany je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Výška hranola je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Objem hranola je "</a:t>
            </a:r>
            <a:r>
              <a:rPr kumimoji="0" lang="sk-SK" sz="2200" b="0" i="0" u="none" strike="noStrike" kern="1200" cap="none" spc="0" normalizeH="0" baseline="0" noProof="0" dirty="0" err="1">
                <a:ln>
                  <a:noFill/>
                </a:ln>
                <a:solidFill>
                  <a:prstClr val="black"/>
                </a:solidFill>
                <a:effectLst/>
                <a:uLnTx/>
                <a:uFillTx/>
                <a:latin typeface="Calibri" panose="020F0502020204030204"/>
                <a:ea typeface="+mn-ea"/>
                <a:cs typeface="+mn-cs"/>
              </a:rPr>
              <a:t>základňa-krát-výška</a:t>
            </a: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Ak hustota vody je    , potom hmotnosť vody v hranole je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Všetka tá voda pretečie plôškou za čas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Prietok vody za časovú jednotku teda bude  (v jednotkách              )</a:t>
            </a:r>
          </a:p>
        </p:txBody>
      </p:sp>
      <p:pic>
        <p:nvPicPr>
          <p:cNvPr id="97" name="Picture 96"/>
          <p:cNvPicPr>
            <a:picLocks noChangeAspect="1"/>
          </p:cNvPicPr>
          <p:nvPr>
            <p:custDataLst>
              <p:tags r:id="rId4"/>
            </p:custDataLst>
          </p:nvPr>
        </p:nvPicPr>
        <p:blipFill>
          <a:blip r:embed="rId16" cstate="print">
            <a:extLst>
              <a:ext uri="{28A0092B-C50C-407E-A947-70E740481C1C}">
                <a14:useLocalDpi xmlns:a14="http://schemas.microsoft.com/office/drawing/2010/main" val="0"/>
              </a:ext>
            </a:extLst>
          </a:blip>
          <a:stretch>
            <a:fillRect/>
          </a:stretch>
        </p:blipFill>
        <p:spPr>
          <a:xfrm>
            <a:off x="3093320" y="3846110"/>
            <a:ext cx="495300" cy="300990"/>
          </a:xfrm>
          <a:prstGeom prst="rect">
            <a:avLst/>
          </a:prstGeom>
        </p:spPr>
      </p:pic>
      <p:pic>
        <p:nvPicPr>
          <p:cNvPr id="32" name="Picture 31"/>
          <p:cNvPicPr>
            <a:picLocks noChangeAspect="1"/>
          </p:cNvPicPr>
          <p:nvPr>
            <p:custDataLst>
              <p:tags r:id="rId5"/>
            </p:custDataLst>
          </p:nvPr>
        </p:nvPicPr>
        <p:blipFill>
          <a:blip r:embed="rId17" cstate="print">
            <a:extLst>
              <a:ext uri="{28A0092B-C50C-407E-A947-70E740481C1C}">
                <a14:useLocalDpi xmlns:a14="http://schemas.microsoft.com/office/drawing/2010/main" val="0"/>
              </a:ext>
            </a:extLst>
          </a:blip>
          <a:stretch>
            <a:fillRect/>
          </a:stretch>
        </p:blipFill>
        <p:spPr>
          <a:xfrm>
            <a:off x="2538617" y="4197065"/>
            <a:ext cx="1085850" cy="300990"/>
          </a:xfrm>
          <a:prstGeom prst="rect">
            <a:avLst/>
          </a:prstGeom>
        </p:spPr>
      </p:pic>
      <p:pic>
        <p:nvPicPr>
          <p:cNvPr id="35" name="Picture 34"/>
          <p:cNvPicPr>
            <a:picLocks noChangeAspect="1"/>
          </p:cNvPicPr>
          <p:nvPr>
            <p:custDataLst>
              <p:tags r:id="rId6"/>
            </p:custDataLst>
          </p:nvPr>
        </p:nvPicPr>
        <p:blipFill>
          <a:blip r:embed="rId18" cstate="print">
            <a:extLst>
              <a:ext uri="{28A0092B-C50C-407E-A947-70E740481C1C}">
                <a14:useLocalDpi xmlns:a14="http://schemas.microsoft.com/office/drawing/2010/main" val="0"/>
              </a:ext>
            </a:extLst>
          </a:blip>
          <a:stretch>
            <a:fillRect/>
          </a:stretch>
        </p:blipFill>
        <p:spPr>
          <a:xfrm>
            <a:off x="4970605" y="4471825"/>
            <a:ext cx="2705100" cy="363855"/>
          </a:xfrm>
          <a:prstGeom prst="rect">
            <a:avLst/>
          </a:prstGeom>
        </p:spPr>
      </p:pic>
      <p:pic>
        <p:nvPicPr>
          <p:cNvPr id="36" name="Picture 35"/>
          <p:cNvPicPr>
            <a:picLocks noChangeAspect="1"/>
          </p:cNvPicPr>
          <p:nvPr>
            <p:custDataLst>
              <p:tags r:id="rId7"/>
            </p:custDataLst>
          </p:nvPr>
        </p:nvPicPr>
        <p:blipFill>
          <a:blip r:embed="rId19" cstate="print">
            <a:extLst>
              <a:ext uri="{28A0092B-C50C-407E-A947-70E740481C1C}">
                <a14:useLocalDpi xmlns:a14="http://schemas.microsoft.com/office/drawing/2010/main" val="0"/>
              </a:ext>
            </a:extLst>
          </a:blip>
          <a:stretch>
            <a:fillRect/>
          </a:stretch>
        </p:blipFill>
        <p:spPr>
          <a:xfrm>
            <a:off x="2611893" y="4987778"/>
            <a:ext cx="121920" cy="167640"/>
          </a:xfrm>
          <a:prstGeom prst="rect">
            <a:avLst/>
          </a:prstGeom>
        </p:spPr>
      </p:pic>
      <p:pic>
        <p:nvPicPr>
          <p:cNvPr id="3" name="Picture 2"/>
          <p:cNvPicPr>
            <a:picLocks noChangeAspect="1"/>
          </p:cNvPicPr>
          <p:nvPr>
            <p:custDataLst>
              <p:tags r:id="rId8"/>
            </p:custDataLst>
          </p:nvPr>
        </p:nvPicPr>
        <p:blipFill>
          <a:blip r:embed="rId20" cstate="print">
            <a:extLst>
              <a:ext uri="{28A0092B-C50C-407E-A947-70E740481C1C}">
                <a14:useLocalDpi xmlns:a14="http://schemas.microsoft.com/office/drawing/2010/main" val="0"/>
              </a:ext>
            </a:extLst>
          </a:blip>
          <a:stretch>
            <a:fillRect/>
          </a:stretch>
        </p:blipFill>
        <p:spPr>
          <a:xfrm>
            <a:off x="7005713" y="4792586"/>
            <a:ext cx="1910715" cy="356235"/>
          </a:xfrm>
          <a:prstGeom prst="rect">
            <a:avLst/>
          </a:prstGeom>
        </p:spPr>
      </p:pic>
      <p:pic>
        <p:nvPicPr>
          <p:cNvPr id="41" name="Picture 40"/>
          <p:cNvPicPr>
            <a:picLocks noChangeAspect="1"/>
          </p:cNvPicPr>
          <p:nvPr>
            <p:custDataLst>
              <p:tags r:id="rId9"/>
            </p:custDataLst>
          </p:nvPr>
        </p:nvPicPr>
        <p:blipFill>
          <a:blip r:embed="rId21" cstate="print">
            <a:extLst>
              <a:ext uri="{28A0092B-C50C-407E-A947-70E740481C1C}">
                <a14:useLocalDpi xmlns:a14="http://schemas.microsoft.com/office/drawing/2010/main" val="0"/>
              </a:ext>
            </a:extLst>
          </a:blip>
          <a:stretch>
            <a:fillRect/>
          </a:stretch>
        </p:blipFill>
        <p:spPr>
          <a:xfrm>
            <a:off x="4875288" y="5339532"/>
            <a:ext cx="123825" cy="112395"/>
          </a:xfrm>
          <a:prstGeom prst="rect">
            <a:avLst/>
          </a:prstGeom>
        </p:spPr>
      </p:pic>
      <p:pic>
        <p:nvPicPr>
          <p:cNvPr id="6" name="Picture 5"/>
          <p:cNvPicPr>
            <a:picLocks noChangeAspect="1"/>
          </p:cNvPicPr>
          <p:nvPr>
            <p:custDataLst>
              <p:tags r:id="rId10"/>
            </p:custDataLst>
          </p:nvPr>
        </p:nvPicPr>
        <p:blipFill>
          <a:blip r:embed="rId22" cstate="print">
            <a:extLst>
              <a:ext uri="{28A0092B-C50C-407E-A947-70E740481C1C}">
                <a14:useLocalDpi xmlns:a14="http://schemas.microsoft.com/office/drawing/2010/main" val="0"/>
              </a:ext>
            </a:extLst>
          </a:blip>
          <a:stretch>
            <a:fillRect/>
          </a:stretch>
        </p:blipFill>
        <p:spPr>
          <a:xfrm>
            <a:off x="4295341" y="6076694"/>
            <a:ext cx="650748" cy="413385"/>
          </a:xfrm>
          <a:prstGeom prst="rect">
            <a:avLst/>
          </a:prstGeom>
        </p:spPr>
      </p:pic>
      <p:sp>
        <p:nvSpPr>
          <p:cNvPr id="43" name="TextBox 42"/>
          <p:cNvSpPr txBox="1"/>
          <p:nvPr/>
        </p:nvSpPr>
        <p:spPr>
          <a:xfrm>
            <a:off x="6625876" y="3699790"/>
            <a:ext cx="2124229"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Skalárny súčin!</a:t>
            </a:r>
          </a:p>
        </p:txBody>
      </p:sp>
      <p:sp>
        <p:nvSpPr>
          <p:cNvPr id="44" name="Oval 43"/>
          <p:cNvSpPr/>
          <p:nvPr/>
        </p:nvSpPr>
        <p:spPr>
          <a:xfrm>
            <a:off x="6583672" y="3671654"/>
            <a:ext cx="2025755" cy="497275"/>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47" name="Straight Arrow Connector 46"/>
          <p:cNvCxnSpPr>
            <a:stCxn id="44" idx="4"/>
          </p:cNvCxnSpPr>
          <p:nvPr/>
        </p:nvCxnSpPr>
        <p:spPr>
          <a:xfrm flipH="1">
            <a:off x="7362261" y="4168929"/>
            <a:ext cx="234289" cy="329126"/>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93891" y="949116"/>
            <a:ext cx="2764195"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Hranol videný zboku:</a:t>
            </a:r>
          </a:p>
        </p:txBody>
      </p:sp>
      <p:pic>
        <p:nvPicPr>
          <p:cNvPr id="10" name="Picture 9"/>
          <p:cNvPicPr>
            <a:picLocks noChangeAspect="1"/>
          </p:cNvPicPr>
          <p:nvPr>
            <p:custDataLst>
              <p:tags r:id="rId11"/>
            </p:custDataLst>
          </p:nvPr>
        </p:nvPicPr>
        <p:blipFill>
          <a:blip r:embed="rId23" cstate="print">
            <a:extLst>
              <a:ext uri="{28A0092B-C50C-407E-A947-70E740481C1C}">
                <a14:useLocalDpi xmlns:a14="http://schemas.microsoft.com/office/drawing/2010/main" val="0"/>
              </a:ext>
            </a:extLst>
          </a:blip>
          <a:stretch>
            <a:fillRect/>
          </a:stretch>
        </p:blipFill>
        <p:spPr>
          <a:xfrm>
            <a:off x="7104045" y="5558256"/>
            <a:ext cx="638175" cy="262890"/>
          </a:xfrm>
          <a:prstGeom prst="rect">
            <a:avLst/>
          </a:prstGeom>
        </p:spPr>
      </p:pic>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2191A1-080D-4B75-96DD-5F8CFE4971F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74894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6"/>
          <p:cNvSpPr/>
          <p:nvPr/>
        </p:nvSpPr>
        <p:spPr>
          <a:xfrm>
            <a:off x="2627099" y="1722853"/>
            <a:ext cx="2965304" cy="2189628"/>
          </a:xfrm>
          <a:custGeom>
            <a:avLst/>
            <a:gdLst>
              <a:gd name="connsiteX0" fmla="*/ 1801 w 2965304"/>
              <a:gd name="connsiteY0" fmla="*/ 551717 h 2189628"/>
              <a:gd name="connsiteX1" fmla="*/ 436141 w 2965304"/>
              <a:gd name="connsiteY1" fmla="*/ 574577 h 2189628"/>
              <a:gd name="connsiteX2" fmla="*/ 927631 w 2965304"/>
              <a:gd name="connsiteY2" fmla="*/ 883187 h 2189628"/>
              <a:gd name="connsiteX3" fmla="*/ 1464841 w 2965304"/>
              <a:gd name="connsiteY3" fmla="*/ 1408967 h 2189628"/>
              <a:gd name="connsiteX4" fmla="*/ 1693441 w 2965304"/>
              <a:gd name="connsiteY4" fmla="*/ 2014757 h 2189628"/>
              <a:gd name="connsiteX5" fmla="*/ 1727731 w 2965304"/>
              <a:gd name="connsiteY5" fmla="*/ 2186207 h 2189628"/>
              <a:gd name="connsiteX6" fmla="*/ 2242081 w 2965304"/>
              <a:gd name="connsiteY6" fmla="*/ 1900457 h 2189628"/>
              <a:gd name="connsiteX7" fmla="*/ 2893591 w 2965304"/>
              <a:gd name="connsiteY7" fmla="*/ 1580417 h 2189628"/>
              <a:gd name="connsiteX8" fmla="*/ 2905021 w 2965304"/>
              <a:gd name="connsiteY8" fmla="*/ 1294667 h 2189628"/>
              <a:gd name="connsiteX9" fmla="*/ 2504971 w 2965304"/>
              <a:gd name="connsiteY9" fmla="*/ 791747 h 2189628"/>
              <a:gd name="connsiteX10" fmla="*/ 2104921 w 2965304"/>
              <a:gd name="connsiteY10" fmla="*/ 437417 h 2189628"/>
              <a:gd name="connsiteX11" fmla="*/ 1521991 w 2965304"/>
              <a:gd name="connsiteY11" fmla="*/ 83087 h 2189628"/>
              <a:gd name="connsiteX12" fmla="*/ 1133371 w 2965304"/>
              <a:gd name="connsiteY12" fmla="*/ 3077 h 2189628"/>
              <a:gd name="connsiteX13" fmla="*/ 721891 w 2965304"/>
              <a:gd name="connsiteY13" fmla="*/ 151667 h 2189628"/>
              <a:gd name="connsiteX14" fmla="*/ 298981 w 2965304"/>
              <a:gd name="connsiteY14" fmla="*/ 391697 h 2189628"/>
              <a:gd name="connsiteX15" fmla="*/ 1801 w 2965304"/>
              <a:gd name="connsiteY15" fmla="*/ 551717 h 2189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65304" h="2189628">
                <a:moveTo>
                  <a:pt x="1801" y="551717"/>
                </a:moveTo>
                <a:cubicBezTo>
                  <a:pt x="24661" y="582197"/>
                  <a:pt x="281836" y="519332"/>
                  <a:pt x="436141" y="574577"/>
                </a:cubicBezTo>
                <a:cubicBezTo>
                  <a:pt x="590446" y="629822"/>
                  <a:pt x="756181" y="744122"/>
                  <a:pt x="927631" y="883187"/>
                </a:cubicBezTo>
                <a:cubicBezTo>
                  <a:pt x="1099081" y="1022252"/>
                  <a:pt x="1337206" y="1220372"/>
                  <a:pt x="1464841" y="1408967"/>
                </a:cubicBezTo>
                <a:cubicBezTo>
                  <a:pt x="1592476" y="1597562"/>
                  <a:pt x="1649626" y="1885217"/>
                  <a:pt x="1693441" y="2014757"/>
                </a:cubicBezTo>
                <a:cubicBezTo>
                  <a:pt x="1737256" y="2144297"/>
                  <a:pt x="1636291" y="2205257"/>
                  <a:pt x="1727731" y="2186207"/>
                </a:cubicBezTo>
                <a:cubicBezTo>
                  <a:pt x="1819171" y="2167157"/>
                  <a:pt x="2047771" y="2001422"/>
                  <a:pt x="2242081" y="1900457"/>
                </a:cubicBezTo>
                <a:cubicBezTo>
                  <a:pt x="2436391" y="1799492"/>
                  <a:pt x="2783101" y="1681382"/>
                  <a:pt x="2893591" y="1580417"/>
                </a:cubicBezTo>
                <a:cubicBezTo>
                  <a:pt x="3004081" y="1479452"/>
                  <a:pt x="2969791" y="1426112"/>
                  <a:pt x="2905021" y="1294667"/>
                </a:cubicBezTo>
                <a:cubicBezTo>
                  <a:pt x="2840251" y="1163222"/>
                  <a:pt x="2638321" y="934622"/>
                  <a:pt x="2504971" y="791747"/>
                </a:cubicBezTo>
                <a:cubicBezTo>
                  <a:pt x="2371621" y="648872"/>
                  <a:pt x="2268751" y="555527"/>
                  <a:pt x="2104921" y="437417"/>
                </a:cubicBezTo>
                <a:cubicBezTo>
                  <a:pt x="1941091" y="319307"/>
                  <a:pt x="1683916" y="155477"/>
                  <a:pt x="1521991" y="83087"/>
                </a:cubicBezTo>
                <a:cubicBezTo>
                  <a:pt x="1360066" y="10697"/>
                  <a:pt x="1266721" y="-8353"/>
                  <a:pt x="1133371" y="3077"/>
                </a:cubicBezTo>
                <a:cubicBezTo>
                  <a:pt x="1000021" y="14507"/>
                  <a:pt x="860956" y="86897"/>
                  <a:pt x="721891" y="151667"/>
                </a:cubicBezTo>
                <a:cubicBezTo>
                  <a:pt x="582826" y="216437"/>
                  <a:pt x="418996" y="321212"/>
                  <a:pt x="298981" y="391697"/>
                </a:cubicBezTo>
                <a:cubicBezTo>
                  <a:pt x="178966" y="462182"/>
                  <a:pt x="-21059" y="521237"/>
                  <a:pt x="1801" y="551717"/>
                </a:cubicBezTo>
                <a:close/>
              </a:path>
            </a:pathLst>
          </a:custGeom>
          <a:solidFill>
            <a:srgbClr val="FFC000">
              <a:alpha val="18039"/>
            </a:srgbClr>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6098120" y="3221907"/>
            <a:ext cx="2432685" cy="358140"/>
          </a:xfrm>
          <a:prstGeom prst="rect">
            <a:avLst/>
          </a:prstGeom>
        </p:spPr>
      </p:pic>
      <p:grpSp>
        <p:nvGrpSpPr>
          <p:cNvPr id="16" name="Group 15"/>
          <p:cNvGrpSpPr>
            <a:grpSpLocks noChangeAspect="1"/>
          </p:cNvGrpSpPr>
          <p:nvPr/>
        </p:nvGrpSpPr>
        <p:grpSpPr>
          <a:xfrm>
            <a:off x="2676276" y="3067078"/>
            <a:ext cx="1734446" cy="1687433"/>
            <a:chOff x="5880973" y="4190677"/>
            <a:chExt cx="802692" cy="780930"/>
          </a:xfrm>
        </p:grpSpPr>
        <p:cxnSp>
          <p:nvCxnSpPr>
            <p:cNvPr id="17" name="Straight Arrow Connector 16"/>
            <p:cNvCxnSpPr/>
            <p:nvPr/>
          </p:nvCxnSpPr>
          <p:spPr>
            <a:xfrm flipV="1">
              <a:off x="6130609" y="4190677"/>
              <a:ext cx="0" cy="54006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5400000" flipV="1">
              <a:off x="6413635" y="4459189"/>
              <a:ext cx="0" cy="54006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5880973" y="4719707"/>
              <a:ext cx="251900" cy="25190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grpSp>
      <p:cxnSp>
        <p:nvCxnSpPr>
          <p:cNvPr id="26" name="Straight Arrow Connector 25"/>
          <p:cNvCxnSpPr/>
          <p:nvPr/>
        </p:nvCxnSpPr>
        <p:spPr>
          <a:xfrm flipV="1">
            <a:off x="3785041" y="2270864"/>
            <a:ext cx="583477" cy="211015"/>
          </a:xfrm>
          <a:prstGeom prst="straightConnector1">
            <a:avLst/>
          </a:prstGeom>
          <a:ln w="38100">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4603920" y="2136997"/>
            <a:ext cx="854270" cy="10828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5755148" y="2081422"/>
            <a:ext cx="854270" cy="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rot="900000" flipV="1">
            <a:off x="3164148" y="2564523"/>
            <a:ext cx="329358" cy="5474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2627216" y="3237439"/>
            <a:ext cx="329358" cy="5474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rot="20700000" flipV="1">
            <a:off x="2315372" y="3980695"/>
            <a:ext cx="329358" cy="5474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4076779" y="2563945"/>
            <a:ext cx="583477" cy="211014"/>
          </a:xfrm>
          <a:prstGeom prst="straightConnector1">
            <a:avLst/>
          </a:prstGeom>
          <a:ln w="38100">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V="1">
            <a:off x="4951995" y="2430079"/>
            <a:ext cx="757071" cy="9300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5901328" y="2397465"/>
            <a:ext cx="816944" cy="5851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V="1">
            <a:off x="3468165" y="2909554"/>
            <a:ext cx="382318" cy="37523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V="1">
            <a:off x="3045561" y="3530519"/>
            <a:ext cx="202751" cy="33775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V="1">
            <a:off x="2766554" y="4240482"/>
            <a:ext cx="93453" cy="32099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flipV="1">
            <a:off x="3248109" y="1930885"/>
            <a:ext cx="787808" cy="211014"/>
          </a:xfrm>
          <a:prstGeom prst="straightConnector1">
            <a:avLst/>
          </a:prstGeom>
          <a:ln w="38100">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flipV="1">
            <a:off x="4127548" y="1855616"/>
            <a:ext cx="1001983" cy="5414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flipV="1">
            <a:off x="5368875" y="1783623"/>
            <a:ext cx="1349397" cy="4592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a:endCxn id="7" idx="1"/>
          </p:cNvCxnSpPr>
          <p:nvPr/>
        </p:nvCxnSpPr>
        <p:spPr>
          <a:xfrm flipV="1">
            <a:off x="2561977" y="2297430"/>
            <a:ext cx="501263" cy="42265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flipV="1">
            <a:off x="2090284" y="2774959"/>
            <a:ext cx="389767" cy="6699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flipV="1">
            <a:off x="1807629" y="3607421"/>
            <a:ext cx="223708" cy="85800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p:nvPr/>
        </p:nvCxnSpPr>
        <p:spPr>
          <a:xfrm flipV="1">
            <a:off x="4549996" y="2828412"/>
            <a:ext cx="583477" cy="105507"/>
          </a:xfrm>
          <a:prstGeom prst="straightConnector1">
            <a:avLst/>
          </a:prstGeom>
          <a:ln w="38100">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p:nvPr/>
        </p:nvCxnSpPr>
        <p:spPr>
          <a:xfrm>
            <a:off x="5419298" y="2774959"/>
            <a:ext cx="762985"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p:nvPr/>
        </p:nvCxnSpPr>
        <p:spPr>
          <a:xfrm>
            <a:off x="6428504" y="2799102"/>
            <a:ext cx="579535" cy="8206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a:endCxn id="7" idx="3"/>
          </p:cNvCxnSpPr>
          <p:nvPr/>
        </p:nvCxnSpPr>
        <p:spPr>
          <a:xfrm flipV="1">
            <a:off x="3700235" y="3131820"/>
            <a:ext cx="391705" cy="31312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5" name="Straight Arrow Connector 104"/>
          <p:cNvCxnSpPr/>
          <p:nvPr/>
        </p:nvCxnSpPr>
        <p:spPr>
          <a:xfrm flipV="1">
            <a:off x="3465957" y="3530519"/>
            <a:ext cx="202751" cy="576879"/>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p:nvPr/>
        </p:nvCxnSpPr>
        <p:spPr>
          <a:xfrm flipV="1">
            <a:off x="3372504" y="4254439"/>
            <a:ext cx="46726" cy="45529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2191A1-080D-4B75-96DD-5F8CFE4971F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9" name="TextBox 38"/>
          <p:cNvSpPr txBox="1"/>
          <p:nvPr/>
        </p:nvSpPr>
        <p:spPr>
          <a:xfrm>
            <a:off x="1195754" y="295422"/>
            <a:ext cx="649927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Calibri" panose="020F0502020204030204"/>
                <a:ea typeface="+mn-ea"/>
                <a:cs typeface="+mn-cs"/>
              </a:rPr>
              <a:t>Prietok cez veľkú plochu</a:t>
            </a:r>
          </a:p>
        </p:txBody>
      </p:sp>
      <p:sp>
        <p:nvSpPr>
          <p:cNvPr id="40" name="Freeform 39"/>
          <p:cNvSpPr/>
          <p:nvPr/>
        </p:nvSpPr>
        <p:spPr>
          <a:xfrm>
            <a:off x="4388783" y="3188049"/>
            <a:ext cx="252186" cy="310925"/>
          </a:xfrm>
          <a:custGeom>
            <a:avLst/>
            <a:gdLst>
              <a:gd name="connsiteX0" fmla="*/ 337 w 252186"/>
              <a:gd name="connsiteY0" fmla="*/ 92361 h 310925"/>
              <a:gd name="connsiteX1" fmla="*/ 80347 w 252186"/>
              <a:gd name="connsiteY1" fmla="*/ 206661 h 310925"/>
              <a:gd name="connsiteX2" fmla="*/ 103207 w 252186"/>
              <a:gd name="connsiteY2" fmla="*/ 309531 h 310925"/>
              <a:gd name="connsiteX3" fmla="*/ 206077 w 252186"/>
              <a:gd name="connsiteY3" fmla="*/ 263811 h 310925"/>
              <a:gd name="connsiteX4" fmla="*/ 251797 w 252186"/>
              <a:gd name="connsiteY4" fmla="*/ 229521 h 310925"/>
              <a:gd name="connsiteX5" fmla="*/ 183217 w 252186"/>
              <a:gd name="connsiteY5" fmla="*/ 115221 h 310925"/>
              <a:gd name="connsiteX6" fmla="*/ 114637 w 252186"/>
              <a:gd name="connsiteY6" fmla="*/ 921 h 310925"/>
              <a:gd name="connsiteX7" fmla="*/ 337 w 252186"/>
              <a:gd name="connsiteY7" fmla="*/ 92361 h 31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186" h="310925">
                <a:moveTo>
                  <a:pt x="337" y="92361"/>
                </a:moveTo>
                <a:cubicBezTo>
                  <a:pt x="-5378" y="126651"/>
                  <a:pt x="63202" y="170466"/>
                  <a:pt x="80347" y="206661"/>
                </a:cubicBezTo>
                <a:cubicBezTo>
                  <a:pt x="97492" y="242856"/>
                  <a:pt x="82252" y="300006"/>
                  <a:pt x="103207" y="309531"/>
                </a:cubicBezTo>
                <a:cubicBezTo>
                  <a:pt x="124162" y="319056"/>
                  <a:pt x="181312" y="277146"/>
                  <a:pt x="206077" y="263811"/>
                </a:cubicBezTo>
                <a:cubicBezTo>
                  <a:pt x="230842" y="250476"/>
                  <a:pt x="255607" y="254286"/>
                  <a:pt x="251797" y="229521"/>
                </a:cubicBezTo>
                <a:cubicBezTo>
                  <a:pt x="247987" y="204756"/>
                  <a:pt x="183217" y="115221"/>
                  <a:pt x="183217" y="115221"/>
                </a:cubicBezTo>
                <a:cubicBezTo>
                  <a:pt x="160357" y="77121"/>
                  <a:pt x="143212" y="10446"/>
                  <a:pt x="114637" y="921"/>
                </a:cubicBezTo>
                <a:cubicBezTo>
                  <a:pt x="86062" y="-8604"/>
                  <a:pt x="6052" y="58071"/>
                  <a:pt x="337" y="92361"/>
                </a:cubicBezTo>
                <a:close/>
              </a:path>
            </a:pathLst>
          </a:cu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Freeform 40"/>
          <p:cNvSpPr/>
          <p:nvPr/>
        </p:nvSpPr>
        <p:spPr>
          <a:xfrm>
            <a:off x="4499992" y="3068960"/>
            <a:ext cx="252186" cy="310925"/>
          </a:xfrm>
          <a:custGeom>
            <a:avLst/>
            <a:gdLst>
              <a:gd name="connsiteX0" fmla="*/ 337 w 252186"/>
              <a:gd name="connsiteY0" fmla="*/ 92361 h 310925"/>
              <a:gd name="connsiteX1" fmla="*/ 80347 w 252186"/>
              <a:gd name="connsiteY1" fmla="*/ 206661 h 310925"/>
              <a:gd name="connsiteX2" fmla="*/ 103207 w 252186"/>
              <a:gd name="connsiteY2" fmla="*/ 309531 h 310925"/>
              <a:gd name="connsiteX3" fmla="*/ 206077 w 252186"/>
              <a:gd name="connsiteY3" fmla="*/ 263811 h 310925"/>
              <a:gd name="connsiteX4" fmla="*/ 251797 w 252186"/>
              <a:gd name="connsiteY4" fmla="*/ 229521 h 310925"/>
              <a:gd name="connsiteX5" fmla="*/ 183217 w 252186"/>
              <a:gd name="connsiteY5" fmla="*/ 115221 h 310925"/>
              <a:gd name="connsiteX6" fmla="*/ 114637 w 252186"/>
              <a:gd name="connsiteY6" fmla="*/ 921 h 310925"/>
              <a:gd name="connsiteX7" fmla="*/ 337 w 252186"/>
              <a:gd name="connsiteY7" fmla="*/ 92361 h 31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186" h="310925">
                <a:moveTo>
                  <a:pt x="337" y="92361"/>
                </a:moveTo>
                <a:cubicBezTo>
                  <a:pt x="-5378" y="126651"/>
                  <a:pt x="63202" y="170466"/>
                  <a:pt x="80347" y="206661"/>
                </a:cubicBezTo>
                <a:cubicBezTo>
                  <a:pt x="97492" y="242856"/>
                  <a:pt x="82252" y="300006"/>
                  <a:pt x="103207" y="309531"/>
                </a:cubicBezTo>
                <a:cubicBezTo>
                  <a:pt x="124162" y="319056"/>
                  <a:pt x="181312" y="277146"/>
                  <a:pt x="206077" y="263811"/>
                </a:cubicBezTo>
                <a:cubicBezTo>
                  <a:pt x="230842" y="250476"/>
                  <a:pt x="255607" y="254286"/>
                  <a:pt x="251797" y="229521"/>
                </a:cubicBezTo>
                <a:cubicBezTo>
                  <a:pt x="247987" y="204756"/>
                  <a:pt x="183217" y="115221"/>
                  <a:pt x="183217" y="115221"/>
                </a:cubicBezTo>
                <a:cubicBezTo>
                  <a:pt x="160357" y="77121"/>
                  <a:pt x="143212" y="10446"/>
                  <a:pt x="114637" y="921"/>
                </a:cubicBezTo>
                <a:cubicBezTo>
                  <a:pt x="86062" y="-8604"/>
                  <a:pt x="6052" y="58071"/>
                  <a:pt x="337" y="92361"/>
                </a:cubicBezTo>
                <a:close/>
              </a:path>
            </a:pathLst>
          </a:cu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Freeform 41"/>
          <p:cNvSpPr/>
          <p:nvPr/>
        </p:nvSpPr>
        <p:spPr>
          <a:xfrm>
            <a:off x="4572000" y="2924944"/>
            <a:ext cx="252186" cy="310925"/>
          </a:xfrm>
          <a:custGeom>
            <a:avLst/>
            <a:gdLst>
              <a:gd name="connsiteX0" fmla="*/ 337 w 252186"/>
              <a:gd name="connsiteY0" fmla="*/ 92361 h 310925"/>
              <a:gd name="connsiteX1" fmla="*/ 80347 w 252186"/>
              <a:gd name="connsiteY1" fmla="*/ 206661 h 310925"/>
              <a:gd name="connsiteX2" fmla="*/ 103207 w 252186"/>
              <a:gd name="connsiteY2" fmla="*/ 309531 h 310925"/>
              <a:gd name="connsiteX3" fmla="*/ 206077 w 252186"/>
              <a:gd name="connsiteY3" fmla="*/ 263811 h 310925"/>
              <a:gd name="connsiteX4" fmla="*/ 251797 w 252186"/>
              <a:gd name="connsiteY4" fmla="*/ 229521 h 310925"/>
              <a:gd name="connsiteX5" fmla="*/ 183217 w 252186"/>
              <a:gd name="connsiteY5" fmla="*/ 115221 h 310925"/>
              <a:gd name="connsiteX6" fmla="*/ 114637 w 252186"/>
              <a:gd name="connsiteY6" fmla="*/ 921 h 310925"/>
              <a:gd name="connsiteX7" fmla="*/ 337 w 252186"/>
              <a:gd name="connsiteY7" fmla="*/ 92361 h 31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186" h="310925">
                <a:moveTo>
                  <a:pt x="337" y="92361"/>
                </a:moveTo>
                <a:cubicBezTo>
                  <a:pt x="-5378" y="126651"/>
                  <a:pt x="63202" y="170466"/>
                  <a:pt x="80347" y="206661"/>
                </a:cubicBezTo>
                <a:cubicBezTo>
                  <a:pt x="97492" y="242856"/>
                  <a:pt x="82252" y="300006"/>
                  <a:pt x="103207" y="309531"/>
                </a:cubicBezTo>
                <a:cubicBezTo>
                  <a:pt x="124162" y="319056"/>
                  <a:pt x="181312" y="277146"/>
                  <a:pt x="206077" y="263811"/>
                </a:cubicBezTo>
                <a:cubicBezTo>
                  <a:pt x="230842" y="250476"/>
                  <a:pt x="255607" y="254286"/>
                  <a:pt x="251797" y="229521"/>
                </a:cubicBezTo>
                <a:cubicBezTo>
                  <a:pt x="247987" y="204756"/>
                  <a:pt x="183217" y="115221"/>
                  <a:pt x="183217" y="115221"/>
                </a:cubicBezTo>
                <a:cubicBezTo>
                  <a:pt x="160357" y="77121"/>
                  <a:pt x="143212" y="10446"/>
                  <a:pt x="114637" y="921"/>
                </a:cubicBezTo>
                <a:cubicBezTo>
                  <a:pt x="86062" y="-8604"/>
                  <a:pt x="6052" y="58071"/>
                  <a:pt x="337" y="92361"/>
                </a:cubicBezTo>
                <a:close/>
              </a:path>
            </a:pathLst>
          </a:cu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Freeform 42"/>
          <p:cNvSpPr/>
          <p:nvPr/>
        </p:nvSpPr>
        <p:spPr>
          <a:xfrm>
            <a:off x="4716016" y="3140968"/>
            <a:ext cx="252186" cy="310925"/>
          </a:xfrm>
          <a:custGeom>
            <a:avLst/>
            <a:gdLst>
              <a:gd name="connsiteX0" fmla="*/ 337 w 252186"/>
              <a:gd name="connsiteY0" fmla="*/ 92361 h 310925"/>
              <a:gd name="connsiteX1" fmla="*/ 80347 w 252186"/>
              <a:gd name="connsiteY1" fmla="*/ 206661 h 310925"/>
              <a:gd name="connsiteX2" fmla="*/ 103207 w 252186"/>
              <a:gd name="connsiteY2" fmla="*/ 309531 h 310925"/>
              <a:gd name="connsiteX3" fmla="*/ 206077 w 252186"/>
              <a:gd name="connsiteY3" fmla="*/ 263811 h 310925"/>
              <a:gd name="connsiteX4" fmla="*/ 251797 w 252186"/>
              <a:gd name="connsiteY4" fmla="*/ 229521 h 310925"/>
              <a:gd name="connsiteX5" fmla="*/ 183217 w 252186"/>
              <a:gd name="connsiteY5" fmla="*/ 115221 h 310925"/>
              <a:gd name="connsiteX6" fmla="*/ 114637 w 252186"/>
              <a:gd name="connsiteY6" fmla="*/ 921 h 310925"/>
              <a:gd name="connsiteX7" fmla="*/ 337 w 252186"/>
              <a:gd name="connsiteY7" fmla="*/ 92361 h 31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186" h="310925">
                <a:moveTo>
                  <a:pt x="337" y="92361"/>
                </a:moveTo>
                <a:cubicBezTo>
                  <a:pt x="-5378" y="126651"/>
                  <a:pt x="63202" y="170466"/>
                  <a:pt x="80347" y="206661"/>
                </a:cubicBezTo>
                <a:cubicBezTo>
                  <a:pt x="97492" y="242856"/>
                  <a:pt x="82252" y="300006"/>
                  <a:pt x="103207" y="309531"/>
                </a:cubicBezTo>
                <a:cubicBezTo>
                  <a:pt x="124162" y="319056"/>
                  <a:pt x="181312" y="277146"/>
                  <a:pt x="206077" y="263811"/>
                </a:cubicBezTo>
                <a:cubicBezTo>
                  <a:pt x="230842" y="250476"/>
                  <a:pt x="255607" y="254286"/>
                  <a:pt x="251797" y="229521"/>
                </a:cubicBezTo>
                <a:cubicBezTo>
                  <a:pt x="247987" y="204756"/>
                  <a:pt x="183217" y="115221"/>
                  <a:pt x="183217" y="115221"/>
                </a:cubicBezTo>
                <a:cubicBezTo>
                  <a:pt x="160357" y="77121"/>
                  <a:pt x="143212" y="10446"/>
                  <a:pt x="114637" y="921"/>
                </a:cubicBezTo>
                <a:cubicBezTo>
                  <a:pt x="86062" y="-8604"/>
                  <a:pt x="6052" y="58071"/>
                  <a:pt x="337" y="92361"/>
                </a:cubicBezTo>
                <a:close/>
              </a:path>
            </a:pathLst>
          </a:cu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Freeform 43"/>
          <p:cNvSpPr/>
          <p:nvPr/>
        </p:nvSpPr>
        <p:spPr>
          <a:xfrm>
            <a:off x="4355976" y="2830043"/>
            <a:ext cx="252186" cy="310925"/>
          </a:xfrm>
          <a:custGeom>
            <a:avLst/>
            <a:gdLst>
              <a:gd name="connsiteX0" fmla="*/ 337 w 252186"/>
              <a:gd name="connsiteY0" fmla="*/ 92361 h 310925"/>
              <a:gd name="connsiteX1" fmla="*/ 80347 w 252186"/>
              <a:gd name="connsiteY1" fmla="*/ 206661 h 310925"/>
              <a:gd name="connsiteX2" fmla="*/ 103207 w 252186"/>
              <a:gd name="connsiteY2" fmla="*/ 309531 h 310925"/>
              <a:gd name="connsiteX3" fmla="*/ 206077 w 252186"/>
              <a:gd name="connsiteY3" fmla="*/ 263811 h 310925"/>
              <a:gd name="connsiteX4" fmla="*/ 251797 w 252186"/>
              <a:gd name="connsiteY4" fmla="*/ 229521 h 310925"/>
              <a:gd name="connsiteX5" fmla="*/ 183217 w 252186"/>
              <a:gd name="connsiteY5" fmla="*/ 115221 h 310925"/>
              <a:gd name="connsiteX6" fmla="*/ 114637 w 252186"/>
              <a:gd name="connsiteY6" fmla="*/ 921 h 310925"/>
              <a:gd name="connsiteX7" fmla="*/ 337 w 252186"/>
              <a:gd name="connsiteY7" fmla="*/ 92361 h 31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186" h="310925">
                <a:moveTo>
                  <a:pt x="337" y="92361"/>
                </a:moveTo>
                <a:cubicBezTo>
                  <a:pt x="-5378" y="126651"/>
                  <a:pt x="63202" y="170466"/>
                  <a:pt x="80347" y="206661"/>
                </a:cubicBezTo>
                <a:cubicBezTo>
                  <a:pt x="97492" y="242856"/>
                  <a:pt x="82252" y="300006"/>
                  <a:pt x="103207" y="309531"/>
                </a:cubicBezTo>
                <a:cubicBezTo>
                  <a:pt x="124162" y="319056"/>
                  <a:pt x="181312" y="277146"/>
                  <a:pt x="206077" y="263811"/>
                </a:cubicBezTo>
                <a:cubicBezTo>
                  <a:pt x="230842" y="250476"/>
                  <a:pt x="255607" y="254286"/>
                  <a:pt x="251797" y="229521"/>
                </a:cubicBezTo>
                <a:cubicBezTo>
                  <a:pt x="247987" y="204756"/>
                  <a:pt x="183217" y="115221"/>
                  <a:pt x="183217" y="115221"/>
                </a:cubicBezTo>
                <a:cubicBezTo>
                  <a:pt x="160357" y="77121"/>
                  <a:pt x="143212" y="10446"/>
                  <a:pt x="114637" y="921"/>
                </a:cubicBezTo>
                <a:cubicBezTo>
                  <a:pt x="86062" y="-8604"/>
                  <a:pt x="6052" y="58071"/>
                  <a:pt x="337" y="92361"/>
                </a:cubicBezTo>
                <a:close/>
              </a:path>
            </a:pathLst>
          </a:cu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 name="Group 2"/>
          <p:cNvGrpSpPr/>
          <p:nvPr/>
        </p:nvGrpSpPr>
        <p:grpSpPr>
          <a:xfrm rot="19842254">
            <a:off x="4297116" y="2237284"/>
            <a:ext cx="1491176" cy="421812"/>
            <a:chOff x="4853825" y="2866837"/>
            <a:chExt cx="1491176" cy="421812"/>
          </a:xfrm>
        </p:grpSpPr>
        <p:cxnSp>
          <p:nvCxnSpPr>
            <p:cNvPr id="45" name="Straight Arrow Connector 44"/>
            <p:cNvCxnSpPr/>
            <p:nvPr/>
          </p:nvCxnSpPr>
          <p:spPr>
            <a:xfrm>
              <a:off x="4853825" y="3288649"/>
              <a:ext cx="1491176" cy="0"/>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pic>
          <p:nvPicPr>
            <p:cNvPr id="46" name="Picture 45"/>
            <p:cNvPicPr>
              <a:picLocks noChangeAspect="1"/>
            </p:cNvPicPr>
            <p:nvPr>
              <p:custDataLst>
                <p:tags r:id="rId4"/>
              </p:custDataLst>
            </p:nvPr>
          </p:nvPicPr>
          <p:blipFill>
            <a:blip r:embed="rId7" cstate="print">
              <a:extLst>
                <a:ext uri="{28A0092B-C50C-407E-A947-70E740481C1C}">
                  <a14:useLocalDpi xmlns:a14="http://schemas.microsoft.com/office/drawing/2010/main" val="0"/>
                </a:ext>
              </a:extLst>
            </a:blip>
            <a:stretch>
              <a:fillRect/>
            </a:stretch>
          </p:blipFill>
          <p:spPr>
            <a:xfrm>
              <a:off x="6015758" y="2866837"/>
              <a:ext cx="320040" cy="306705"/>
            </a:xfrm>
            <a:prstGeom prst="rect">
              <a:avLst/>
            </a:prstGeom>
          </p:spPr>
        </p:pic>
      </p:grpSp>
      <p:sp>
        <p:nvSpPr>
          <p:cNvPr id="47" name="TextBox 46"/>
          <p:cNvSpPr txBox="1"/>
          <p:nvPr/>
        </p:nvSpPr>
        <p:spPr>
          <a:xfrm>
            <a:off x="467544" y="980728"/>
            <a:ext cx="821925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Plochu vykachličkujem </a:t>
            </a:r>
            <a:r>
              <a:rPr kumimoji="0" lang="sk-SK" sz="2000" b="0" i="0" u="none" strike="noStrike" kern="1200" cap="none" spc="0" normalizeH="0" baseline="0" noProof="0" dirty="0" err="1">
                <a:ln>
                  <a:noFill/>
                </a:ln>
                <a:solidFill>
                  <a:prstClr val="black"/>
                </a:solidFill>
                <a:effectLst/>
                <a:uLnTx/>
                <a:uFillTx/>
                <a:latin typeface="Calibri" panose="020F0502020204030204"/>
                <a:ea typeface="+mn-ea"/>
                <a:cs typeface="+mn-cs"/>
              </a:rPr>
              <a:t>infinitezimálnymi</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kachličkami</a:t>
            </a:r>
          </a:p>
        </p:txBody>
      </p:sp>
      <p:sp>
        <p:nvSpPr>
          <p:cNvPr id="6" name="TextBox 5"/>
          <p:cNvSpPr txBox="1"/>
          <p:nvPr/>
        </p:nvSpPr>
        <p:spPr>
          <a:xfrm>
            <a:off x="323528" y="4967878"/>
            <a:ext cx="849694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Prietok cez jednu </a:t>
            </a:r>
            <a:r>
              <a:rPr kumimoji="0" lang="sk-SK" sz="2000" b="0" i="0" u="none" strike="noStrike" kern="1200" cap="none" spc="0" normalizeH="0" baseline="0" noProof="0" dirty="0" err="1">
                <a:ln>
                  <a:noFill/>
                </a:ln>
                <a:solidFill>
                  <a:prstClr val="black"/>
                </a:solidFill>
                <a:effectLst/>
                <a:uLnTx/>
                <a:uFillTx/>
                <a:latin typeface="Calibri" panose="020F0502020204030204"/>
                <a:ea typeface="+mn-ea"/>
                <a:cs typeface="+mn-cs"/>
              </a:rPr>
              <a:t>infinitezimálnu</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kachličku je </a:t>
            </a:r>
          </a:p>
        </p:txBody>
      </p:sp>
      <p:pic>
        <p:nvPicPr>
          <p:cNvPr id="8" name="Picture 7"/>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5076056" y="5013176"/>
            <a:ext cx="464820" cy="295275"/>
          </a:xfrm>
          <a:prstGeom prst="rect">
            <a:avLst/>
          </a:prstGeom>
        </p:spPr>
      </p:pic>
      <p:sp>
        <p:nvSpPr>
          <p:cNvPr id="9" name="TextBox 8"/>
          <p:cNvSpPr txBox="1"/>
          <p:nvPr/>
        </p:nvSpPr>
        <p:spPr>
          <a:xfrm>
            <a:off x="467544" y="5496798"/>
            <a:ext cx="770485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Celkový prietok cez (veľkú) plochu bude</a:t>
            </a:r>
          </a:p>
        </p:txBody>
      </p:sp>
      <p:pic>
        <p:nvPicPr>
          <p:cNvPr id="11" name="Picture 10"/>
          <p:cNvPicPr>
            <a:picLocks noChangeAspect="1"/>
          </p:cNvPicPr>
          <p:nvPr>
            <p:custDataLst>
              <p:tags r:id="rId3"/>
            </p:custDataLst>
          </p:nvPr>
        </p:nvPicPr>
        <p:blipFill>
          <a:blip r:embed="rId9" cstate="print">
            <a:extLst>
              <a:ext uri="{28A0092B-C50C-407E-A947-70E740481C1C}">
                <a14:useLocalDpi xmlns:a14="http://schemas.microsoft.com/office/drawing/2010/main" val="0"/>
              </a:ext>
            </a:extLst>
          </a:blip>
          <a:stretch>
            <a:fillRect/>
          </a:stretch>
        </p:blipFill>
        <p:spPr>
          <a:xfrm>
            <a:off x="3244914" y="6061189"/>
            <a:ext cx="1937385" cy="563880"/>
          </a:xfrm>
          <a:prstGeom prst="rect">
            <a:avLst/>
          </a:prstGeom>
        </p:spPr>
      </p:pic>
    </p:spTree>
    <p:extLst>
      <p:ext uri="{BB962C8B-B14F-4D97-AF65-F5344CB8AC3E}">
        <p14:creationId xmlns:p14="http://schemas.microsoft.com/office/powerpoint/2010/main" val="36560877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2191A1-080D-4B75-96DD-5F8CFE4971F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9" name="TextBox 38"/>
          <p:cNvSpPr txBox="1"/>
          <p:nvPr/>
        </p:nvSpPr>
        <p:spPr>
          <a:xfrm>
            <a:off x="1195754" y="295422"/>
            <a:ext cx="649927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Calibri" panose="020F0502020204030204"/>
                <a:ea typeface="+mn-ea"/>
                <a:cs typeface="+mn-cs"/>
              </a:rPr>
              <a:t>Vnímajte integrál ako súčet!</a:t>
            </a:r>
          </a:p>
        </p:txBody>
      </p:sp>
      <p:grpSp>
        <p:nvGrpSpPr>
          <p:cNvPr id="2" name="Group 1"/>
          <p:cNvGrpSpPr/>
          <p:nvPr/>
        </p:nvGrpSpPr>
        <p:grpSpPr>
          <a:xfrm>
            <a:off x="1907704" y="1015647"/>
            <a:ext cx="5357446" cy="2457886"/>
            <a:chOff x="1807629" y="1722853"/>
            <a:chExt cx="6723176" cy="3031658"/>
          </a:xfrm>
        </p:grpSpPr>
        <p:sp>
          <p:nvSpPr>
            <p:cNvPr id="7" name="Freeform 6"/>
            <p:cNvSpPr/>
            <p:nvPr/>
          </p:nvSpPr>
          <p:spPr>
            <a:xfrm>
              <a:off x="2627099" y="1722853"/>
              <a:ext cx="2965304" cy="2189628"/>
            </a:xfrm>
            <a:custGeom>
              <a:avLst/>
              <a:gdLst>
                <a:gd name="connsiteX0" fmla="*/ 1801 w 2965304"/>
                <a:gd name="connsiteY0" fmla="*/ 551717 h 2189628"/>
                <a:gd name="connsiteX1" fmla="*/ 436141 w 2965304"/>
                <a:gd name="connsiteY1" fmla="*/ 574577 h 2189628"/>
                <a:gd name="connsiteX2" fmla="*/ 927631 w 2965304"/>
                <a:gd name="connsiteY2" fmla="*/ 883187 h 2189628"/>
                <a:gd name="connsiteX3" fmla="*/ 1464841 w 2965304"/>
                <a:gd name="connsiteY3" fmla="*/ 1408967 h 2189628"/>
                <a:gd name="connsiteX4" fmla="*/ 1693441 w 2965304"/>
                <a:gd name="connsiteY4" fmla="*/ 2014757 h 2189628"/>
                <a:gd name="connsiteX5" fmla="*/ 1727731 w 2965304"/>
                <a:gd name="connsiteY5" fmla="*/ 2186207 h 2189628"/>
                <a:gd name="connsiteX6" fmla="*/ 2242081 w 2965304"/>
                <a:gd name="connsiteY6" fmla="*/ 1900457 h 2189628"/>
                <a:gd name="connsiteX7" fmla="*/ 2893591 w 2965304"/>
                <a:gd name="connsiteY7" fmla="*/ 1580417 h 2189628"/>
                <a:gd name="connsiteX8" fmla="*/ 2905021 w 2965304"/>
                <a:gd name="connsiteY8" fmla="*/ 1294667 h 2189628"/>
                <a:gd name="connsiteX9" fmla="*/ 2504971 w 2965304"/>
                <a:gd name="connsiteY9" fmla="*/ 791747 h 2189628"/>
                <a:gd name="connsiteX10" fmla="*/ 2104921 w 2965304"/>
                <a:gd name="connsiteY10" fmla="*/ 437417 h 2189628"/>
                <a:gd name="connsiteX11" fmla="*/ 1521991 w 2965304"/>
                <a:gd name="connsiteY11" fmla="*/ 83087 h 2189628"/>
                <a:gd name="connsiteX12" fmla="*/ 1133371 w 2965304"/>
                <a:gd name="connsiteY12" fmla="*/ 3077 h 2189628"/>
                <a:gd name="connsiteX13" fmla="*/ 721891 w 2965304"/>
                <a:gd name="connsiteY13" fmla="*/ 151667 h 2189628"/>
                <a:gd name="connsiteX14" fmla="*/ 298981 w 2965304"/>
                <a:gd name="connsiteY14" fmla="*/ 391697 h 2189628"/>
                <a:gd name="connsiteX15" fmla="*/ 1801 w 2965304"/>
                <a:gd name="connsiteY15" fmla="*/ 551717 h 2189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65304" h="2189628">
                  <a:moveTo>
                    <a:pt x="1801" y="551717"/>
                  </a:moveTo>
                  <a:cubicBezTo>
                    <a:pt x="24661" y="582197"/>
                    <a:pt x="281836" y="519332"/>
                    <a:pt x="436141" y="574577"/>
                  </a:cubicBezTo>
                  <a:cubicBezTo>
                    <a:pt x="590446" y="629822"/>
                    <a:pt x="756181" y="744122"/>
                    <a:pt x="927631" y="883187"/>
                  </a:cubicBezTo>
                  <a:cubicBezTo>
                    <a:pt x="1099081" y="1022252"/>
                    <a:pt x="1337206" y="1220372"/>
                    <a:pt x="1464841" y="1408967"/>
                  </a:cubicBezTo>
                  <a:cubicBezTo>
                    <a:pt x="1592476" y="1597562"/>
                    <a:pt x="1649626" y="1885217"/>
                    <a:pt x="1693441" y="2014757"/>
                  </a:cubicBezTo>
                  <a:cubicBezTo>
                    <a:pt x="1737256" y="2144297"/>
                    <a:pt x="1636291" y="2205257"/>
                    <a:pt x="1727731" y="2186207"/>
                  </a:cubicBezTo>
                  <a:cubicBezTo>
                    <a:pt x="1819171" y="2167157"/>
                    <a:pt x="2047771" y="2001422"/>
                    <a:pt x="2242081" y="1900457"/>
                  </a:cubicBezTo>
                  <a:cubicBezTo>
                    <a:pt x="2436391" y="1799492"/>
                    <a:pt x="2783101" y="1681382"/>
                    <a:pt x="2893591" y="1580417"/>
                  </a:cubicBezTo>
                  <a:cubicBezTo>
                    <a:pt x="3004081" y="1479452"/>
                    <a:pt x="2969791" y="1426112"/>
                    <a:pt x="2905021" y="1294667"/>
                  </a:cubicBezTo>
                  <a:cubicBezTo>
                    <a:pt x="2840251" y="1163222"/>
                    <a:pt x="2638321" y="934622"/>
                    <a:pt x="2504971" y="791747"/>
                  </a:cubicBezTo>
                  <a:cubicBezTo>
                    <a:pt x="2371621" y="648872"/>
                    <a:pt x="2268751" y="555527"/>
                    <a:pt x="2104921" y="437417"/>
                  </a:cubicBezTo>
                  <a:cubicBezTo>
                    <a:pt x="1941091" y="319307"/>
                    <a:pt x="1683916" y="155477"/>
                    <a:pt x="1521991" y="83087"/>
                  </a:cubicBezTo>
                  <a:cubicBezTo>
                    <a:pt x="1360066" y="10697"/>
                    <a:pt x="1266721" y="-8353"/>
                    <a:pt x="1133371" y="3077"/>
                  </a:cubicBezTo>
                  <a:cubicBezTo>
                    <a:pt x="1000021" y="14507"/>
                    <a:pt x="860956" y="86897"/>
                    <a:pt x="721891" y="151667"/>
                  </a:cubicBezTo>
                  <a:cubicBezTo>
                    <a:pt x="582826" y="216437"/>
                    <a:pt x="418996" y="321212"/>
                    <a:pt x="298981" y="391697"/>
                  </a:cubicBezTo>
                  <a:cubicBezTo>
                    <a:pt x="178966" y="462182"/>
                    <a:pt x="-21059" y="521237"/>
                    <a:pt x="1801" y="551717"/>
                  </a:cubicBezTo>
                  <a:close/>
                </a:path>
              </a:pathLst>
            </a:custGeom>
            <a:solidFill>
              <a:srgbClr val="FFC000">
                <a:alpha val="18039"/>
              </a:srgbClr>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p:cNvPicPr>
              <a:picLocks noChangeAspect="1"/>
            </p:cNvPicPr>
            <p:nvPr>
              <p:custDataLst>
                <p:tags r:id="rId3"/>
              </p:custDataLst>
            </p:nvPr>
          </p:nvPicPr>
          <p:blipFill>
            <a:blip r:embed="rId6" cstate="print">
              <a:extLst>
                <a:ext uri="{28A0092B-C50C-407E-A947-70E740481C1C}">
                  <a14:useLocalDpi xmlns:a14="http://schemas.microsoft.com/office/drawing/2010/main" val="0"/>
                </a:ext>
              </a:extLst>
            </a:blip>
            <a:stretch>
              <a:fillRect/>
            </a:stretch>
          </p:blipFill>
          <p:spPr>
            <a:xfrm>
              <a:off x="6098120" y="3221907"/>
              <a:ext cx="2432685" cy="358140"/>
            </a:xfrm>
            <a:prstGeom prst="rect">
              <a:avLst/>
            </a:prstGeom>
          </p:spPr>
        </p:pic>
        <p:grpSp>
          <p:nvGrpSpPr>
            <p:cNvPr id="16" name="Group 15"/>
            <p:cNvGrpSpPr>
              <a:grpSpLocks noChangeAspect="1"/>
            </p:cNvGrpSpPr>
            <p:nvPr/>
          </p:nvGrpSpPr>
          <p:grpSpPr>
            <a:xfrm>
              <a:off x="2676276" y="3067078"/>
              <a:ext cx="1734446" cy="1687433"/>
              <a:chOff x="5880973" y="4190677"/>
              <a:chExt cx="802692" cy="780930"/>
            </a:xfrm>
          </p:grpSpPr>
          <p:cxnSp>
            <p:nvCxnSpPr>
              <p:cNvPr id="17" name="Straight Arrow Connector 16"/>
              <p:cNvCxnSpPr/>
              <p:nvPr/>
            </p:nvCxnSpPr>
            <p:spPr>
              <a:xfrm flipV="1">
                <a:off x="6130609" y="4190677"/>
                <a:ext cx="0" cy="54006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5400000" flipV="1">
                <a:off x="6413635" y="4459189"/>
                <a:ext cx="0" cy="54006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5880973" y="4719707"/>
                <a:ext cx="251900" cy="25190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grpSp>
        <p:cxnSp>
          <p:nvCxnSpPr>
            <p:cNvPr id="26" name="Straight Arrow Connector 25"/>
            <p:cNvCxnSpPr/>
            <p:nvPr/>
          </p:nvCxnSpPr>
          <p:spPr>
            <a:xfrm flipV="1">
              <a:off x="3785041" y="2270864"/>
              <a:ext cx="583477" cy="211015"/>
            </a:xfrm>
            <a:prstGeom prst="straightConnector1">
              <a:avLst/>
            </a:prstGeom>
            <a:ln w="38100">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4603920" y="2136997"/>
              <a:ext cx="854270" cy="10828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5755148" y="2081422"/>
              <a:ext cx="854270" cy="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rot="900000" flipV="1">
              <a:off x="3164148" y="2564523"/>
              <a:ext cx="329358" cy="5474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2627216" y="3237439"/>
              <a:ext cx="329358" cy="5474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rot="20700000" flipV="1">
              <a:off x="2315372" y="3980695"/>
              <a:ext cx="329358" cy="5474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4076779" y="2563945"/>
              <a:ext cx="583477" cy="211014"/>
            </a:xfrm>
            <a:prstGeom prst="straightConnector1">
              <a:avLst/>
            </a:prstGeom>
            <a:ln w="38100">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V="1">
              <a:off x="4951995" y="2430079"/>
              <a:ext cx="757071" cy="9300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5901328" y="2397465"/>
              <a:ext cx="816944" cy="5851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V="1">
              <a:off x="3468165" y="2909554"/>
              <a:ext cx="382318" cy="37523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V="1">
              <a:off x="3045561" y="3530519"/>
              <a:ext cx="202751" cy="33775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V="1">
              <a:off x="2766554" y="4240482"/>
              <a:ext cx="93453" cy="32099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flipV="1">
              <a:off x="3248109" y="1930885"/>
              <a:ext cx="787808" cy="211014"/>
            </a:xfrm>
            <a:prstGeom prst="straightConnector1">
              <a:avLst/>
            </a:prstGeom>
            <a:ln w="38100">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flipV="1">
              <a:off x="4127548" y="1855616"/>
              <a:ext cx="1001983" cy="5414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flipV="1">
              <a:off x="5368875" y="1783623"/>
              <a:ext cx="1349397" cy="4592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a:endCxn id="7" idx="1"/>
            </p:cNvCxnSpPr>
            <p:nvPr/>
          </p:nvCxnSpPr>
          <p:spPr>
            <a:xfrm flipV="1">
              <a:off x="2561977" y="2297430"/>
              <a:ext cx="501263" cy="42265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flipV="1">
              <a:off x="2090284" y="2774959"/>
              <a:ext cx="389767" cy="6699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flipV="1">
              <a:off x="1807629" y="3607421"/>
              <a:ext cx="223708" cy="85800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p:nvPr/>
          </p:nvCxnSpPr>
          <p:spPr>
            <a:xfrm flipV="1">
              <a:off x="4549996" y="2828412"/>
              <a:ext cx="583477" cy="105507"/>
            </a:xfrm>
            <a:prstGeom prst="straightConnector1">
              <a:avLst/>
            </a:prstGeom>
            <a:ln w="38100">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p:nvPr/>
          </p:nvCxnSpPr>
          <p:spPr>
            <a:xfrm>
              <a:off x="5419298" y="2774959"/>
              <a:ext cx="762985"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p:nvPr/>
          </p:nvCxnSpPr>
          <p:spPr>
            <a:xfrm>
              <a:off x="6428504" y="2799102"/>
              <a:ext cx="579535" cy="8206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a:endCxn id="7" idx="3"/>
            </p:cNvCxnSpPr>
            <p:nvPr/>
          </p:nvCxnSpPr>
          <p:spPr>
            <a:xfrm flipV="1">
              <a:off x="3700235" y="3131820"/>
              <a:ext cx="391705" cy="31312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5" name="Straight Arrow Connector 104"/>
            <p:cNvCxnSpPr/>
            <p:nvPr/>
          </p:nvCxnSpPr>
          <p:spPr>
            <a:xfrm flipV="1">
              <a:off x="3465957" y="3530519"/>
              <a:ext cx="202751" cy="576879"/>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p:nvPr/>
          </p:nvCxnSpPr>
          <p:spPr>
            <a:xfrm flipV="1">
              <a:off x="3372504" y="4254439"/>
              <a:ext cx="46726" cy="45529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0" name="Freeform 39"/>
            <p:cNvSpPr/>
            <p:nvPr/>
          </p:nvSpPr>
          <p:spPr>
            <a:xfrm>
              <a:off x="4388783" y="3188049"/>
              <a:ext cx="252186" cy="310925"/>
            </a:xfrm>
            <a:custGeom>
              <a:avLst/>
              <a:gdLst>
                <a:gd name="connsiteX0" fmla="*/ 337 w 252186"/>
                <a:gd name="connsiteY0" fmla="*/ 92361 h 310925"/>
                <a:gd name="connsiteX1" fmla="*/ 80347 w 252186"/>
                <a:gd name="connsiteY1" fmla="*/ 206661 h 310925"/>
                <a:gd name="connsiteX2" fmla="*/ 103207 w 252186"/>
                <a:gd name="connsiteY2" fmla="*/ 309531 h 310925"/>
                <a:gd name="connsiteX3" fmla="*/ 206077 w 252186"/>
                <a:gd name="connsiteY3" fmla="*/ 263811 h 310925"/>
                <a:gd name="connsiteX4" fmla="*/ 251797 w 252186"/>
                <a:gd name="connsiteY4" fmla="*/ 229521 h 310925"/>
                <a:gd name="connsiteX5" fmla="*/ 183217 w 252186"/>
                <a:gd name="connsiteY5" fmla="*/ 115221 h 310925"/>
                <a:gd name="connsiteX6" fmla="*/ 114637 w 252186"/>
                <a:gd name="connsiteY6" fmla="*/ 921 h 310925"/>
                <a:gd name="connsiteX7" fmla="*/ 337 w 252186"/>
                <a:gd name="connsiteY7" fmla="*/ 92361 h 31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186" h="310925">
                  <a:moveTo>
                    <a:pt x="337" y="92361"/>
                  </a:moveTo>
                  <a:cubicBezTo>
                    <a:pt x="-5378" y="126651"/>
                    <a:pt x="63202" y="170466"/>
                    <a:pt x="80347" y="206661"/>
                  </a:cubicBezTo>
                  <a:cubicBezTo>
                    <a:pt x="97492" y="242856"/>
                    <a:pt x="82252" y="300006"/>
                    <a:pt x="103207" y="309531"/>
                  </a:cubicBezTo>
                  <a:cubicBezTo>
                    <a:pt x="124162" y="319056"/>
                    <a:pt x="181312" y="277146"/>
                    <a:pt x="206077" y="263811"/>
                  </a:cubicBezTo>
                  <a:cubicBezTo>
                    <a:pt x="230842" y="250476"/>
                    <a:pt x="255607" y="254286"/>
                    <a:pt x="251797" y="229521"/>
                  </a:cubicBezTo>
                  <a:cubicBezTo>
                    <a:pt x="247987" y="204756"/>
                    <a:pt x="183217" y="115221"/>
                    <a:pt x="183217" y="115221"/>
                  </a:cubicBezTo>
                  <a:cubicBezTo>
                    <a:pt x="160357" y="77121"/>
                    <a:pt x="143212" y="10446"/>
                    <a:pt x="114637" y="921"/>
                  </a:cubicBezTo>
                  <a:cubicBezTo>
                    <a:pt x="86062" y="-8604"/>
                    <a:pt x="6052" y="58071"/>
                    <a:pt x="337" y="92361"/>
                  </a:cubicBezTo>
                  <a:close/>
                </a:path>
              </a:pathLst>
            </a:cu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Freeform 40"/>
            <p:cNvSpPr/>
            <p:nvPr/>
          </p:nvSpPr>
          <p:spPr>
            <a:xfrm>
              <a:off x="4499992" y="3068960"/>
              <a:ext cx="252186" cy="310925"/>
            </a:xfrm>
            <a:custGeom>
              <a:avLst/>
              <a:gdLst>
                <a:gd name="connsiteX0" fmla="*/ 337 w 252186"/>
                <a:gd name="connsiteY0" fmla="*/ 92361 h 310925"/>
                <a:gd name="connsiteX1" fmla="*/ 80347 w 252186"/>
                <a:gd name="connsiteY1" fmla="*/ 206661 h 310925"/>
                <a:gd name="connsiteX2" fmla="*/ 103207 w 252186"/>
                <a:gd name="connsiteY2" fmla="*/ 309531 h 310925"/>
                <a:gd name="connsiteX3" fmla="*/ 206077 w 252186"/>
                <a:gd name="connsiteY3" fmla="*/ 263811 h 310925"/>
                <a:gd name="connsiteX4" fmla="*/ 251797 w 252186"/>
                <a:gd name="connsiteY4" fmla="*/ 229521 h 310925"/>
                <a:gd name="connsiteX5" fmla="*/ 183217 w 252186"/>
                <a:gd name="connsiteY5" fmla="*/ 115221 h 310925"/>
                <a:gd name="connsiteX6" fmla="*/ 114637 w 252186"/>
                <a:gd name="connsiteY6" fmla="*/ 921 h 310925"/>
                <a:gd name="connsiteX7" fmla="*/ 337 w 252186"/>
                <a:gd name="connsiteY7" fmla="*/ 92361 h 31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186" h="310925">
                  <a:moveTo>
                    <a:pt x="337" y="92361"/>
                  </a:moveTo>
                  <a:cubicBezTo>
                    <a:pt x="-5378" y="126651"/>
                    <a:pt x="63202" y="170466"/>
                    <a:pt x="80347" y="206661"/>
                  </a:cubicBezTo>
                  <a:cubicBezTo>
                    <a:pt x="97492" y="242856"/>
                    <a:pt x="82252" y="300006"/>
                    <a:pt x="103207" y="309531"/>
                  </a:cubicBezTo>
                  <a:cubicBezTo>
                    <a:pt x="124162" y="319056"/>
                    <a:pt x="181312" y="277146"/>
                    <a:pt x="206077" y="263811"/>
                  </a:cubicBezTo>
                  <a:cubicBezTo>
                    <a:pt x="230842" y="250476"/>
                    <a:pt x="255607" y="254286"/>
                    <a:pt x="251797" y="229521"/>
                  </a:cubicBezTo>
                  <a:cubicBezTo>
                    <a:pt x="247987" y="204756"/>
                    <a:pt x="183217" y="115221"/>
                    <a:pt x="183217" y="115221"/>
                  </a:cubicBezTo>
                  <a:cubicBezTo>
                    <a:pt x="160357" y="77121"/>
                    <a:pt x="143212" y="10446"/>
                    <a:pt x="114637" y="921"/>
                  </a:cubicBezTo>
                  <a:cubicBezTo>
                    <a:pt x="86062" y="-8604"/>
                    <a:pt x="6052" y="58071"/>
                    <a:pt x="337" y="92361"/>
                  </a:cubicBezTo>
                  <a:close/>
                </a:path>
              </a:pathLst>
            </a:cu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Freeform 41"/>
            <p:cNvSpPr/>
            <p:nvPr/>
          </p:nvSpPr>
          <p:spPr>
            <a:xfrm>
              <a:off x="4572000" y="2924944"/>
              <a:ext cx="252186" cy="310925"/>
            </a:xfrm>
            <a:custGeom>
              <a:avLst/>
              <a:gdLst>
                <a:gd name="connsiteX0" fmla="*/ 337 w 252186"/>
                <a:gd name="connsiteY0" fmla="*/ 92361 h 310925"/>
                <a:gd name="connsiteX1" fmla="*/ 80347 w 252186"/>
                <a:gd name="connsiteY1" fmla="*/ 206661 h 310925"/>
                <a:gd name="connsiteX2" fmla="*/ 103207 w 252186"/>
                <a:gd name="connsiteY2" fmla="*/ 309531 h 310925"/>
                <a:gd name="connsiteX3" fmla="*/ 206077 w 252186"/>
                <a:gd name="connsiteY3" fmla="*/ 263811 h 310925"/>
                <a:gd name="connsiteX4" fmla="*/ 251797 w 252186"/>
                <a:gd name="connsiteY4" fmla="*/ 229521 h 310925"/>
                <a:gd name="connsiteX5" fmla="*/ 183217 w 252186"/>
                <a:gd name="connsiteY5" fmla="*/ 115221 h 310925"/>
                <a:gd name="connsiteX6" fmla="*/ 114637 w 252186"/>
                <a:gd name="connsiteY6" fmla="*/ 921 h 310925"/>
                <a:gd name="connsiteX7" fmla="*/ 337 w 252186"/>
                <a:gd name="connsiteY7" fmla="*/ 92361 h 31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186" h="310925">
                  <a:moveTo>
                    <a:pt x="337" y="92361"/>
                  </a:moveTo>
                  <a:cubicBezTo>
                    <a:pt x="-5378" y="126651"/>
                    <a:pt x="63202" y="170466"/>
                    <a:pt x="80347" y="206661"/>
                  </a:cubicBezTo>
                  <a:cubicBezTo>
                    <a:pt x="97492" y="242856"/>
                    <a:pt x="82252" y="300006"/>
                    <a:pt x="103207" y="309531"/>
                  </a:cubicBezTo>
                  <a:cubicBezTo>
                    <a:pt x="124162" y="319056"/>
                    <a:pt x="181312" y="277146"/>
                    <a:pt x="206077" y="263811"/>
                  </a:cubicBezTo>
                  <a:cubicBezTo>
                    <a:pt x="230842" y="250476"/>
                    <a:pt x="255607" y="254286"/>
                    <a:pt x="251797" y="229521"/>
                  </a:cubicBezTo>
                  <a:cubicBezTo>
                    <a:pt x="247987" y="204756"/>
                    <a:pt x="183217" y="115221"/>
                    <a:pt x="183217" y="115221"/>
                  </a:cubicBezTo>
                  <a:cubicBezTo>
                    <a:pt x="160357" y="77121"/>
                    <a:pt x="143212" y="10446"/>
                    <a:pt x="114637" y="921"/>
                  </a:cubicBezTo>
                  <a:cubicBezTo>
                    <a:pt x="86062" y="-8604"/>
                    <a:pt x="6052" y="58071"/>
                    <a:pt x="337" y="92361"/>
                  </a:cubicBezTo>
                  <a:close/>
                </a:path>
              </a:pathLst>
            </a:cu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Freeform 42"/>
            <p:cNvSpPr/>
            <p:nvPr/>
          </p:nvSpPr>
          <p:spPr>
            <a:xfrm>
              <a:off x="4716016" y="3140968"/>
              <a:ext cx="252186" cy="310925"/>
            </a:xfrm>
            <a:custGeom>
              <a:avLst/>
              <a:gdLst>
                <a:gd name="connsiteX0" fmla="*/ 337 w 252186"/>
                <a:gd name="connsiteY0" fmla="*/ 92361 h 310925"/>
                <a:gd name="connsiteX1" fmla="*/ 80347 w 252186"/>
                <a:gd name="connsiteY1" fmla="*/ 206661 h 310925"/>
                <a:gd name="connsiteX2" fmla="*/ 103207 w 252186"/>
                <a:gd name="connsiteY2" fmla="*/ 309531 h 310925"/>
                <a:gd name="connsiteX3" fmla="*/ 206077 w 252186"/>
                <a:gd name="connsiteY3" fmla="*/ 263811 h 310925"/>
                <a:gd name="connsiteX4" fmla="*/ 251797 w 252186"/>
                <a:gd name="connsiteY4" fmla="*/ 229521 h 310925"/>
                <a:gd name="connsiteX5" fmla="*/ 183217 w 252186"/>
                <a:gd name="connsiteY5" fmla="*/ 115221 h 310925"/>
                <a:gd name="connsiteX6" fmla="*/ 114637 w 252186"/>
                <a:gd name="connsiteY6" fmla="*/ 921 h 310925"/>
                <a:gd name="connsiteX7" fmla="*/ 337 w 252186"/>
                <a:gd name="connsiteY7" fmla="*/ 92361 h 31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186" h="310925">
                  <a:moveTo>
                    <a:pt x="337" y="92361"/>
                  </a:moveTo>
                  <a:cubicBezTo>
                    <a:pt x="-5378" y="126651"/>
                    <a:pt x="63202" y="170466"/>
                    <a:pt x="80347" y="206661"/>
                  </a:cubicBezTo>
                  <a:cubicBezTo>
                    <a:pt x="97492" y="242856"/>
                    <a:pt x="82252" y="300006"/>
                    <a:pt x="103207" y="309531"/>
                  </a:cubicBezTo>
                  <a:cubicBezTo>
                    <a:pt x="124162" y="319056"/>
                    <a:pt x="181312" y="277146"/>
                    <a:pt x="206077" y="263811"/>
                  </a:cubicBezTo>
                  <a:cubicBezTo>
                    <a:pt x="230842" y="250476"/>
                    <a:pt x="255607" y="254286"/>
                    <a:pt x="251797" y="229521"/>
                  </a:cubicBezTo>
                  <a:cubicBezTo>
                    <a:pt x="247987" y="204756"/>
                    <a:pt x="183217" y="115221"/>
                    <a:pt x="183217" y="115221"/>
                  </a:cubicBezTo>
                  <a:cubicBezTo>
                    <a:pt x="160357" y="77121"/>
                    <a:pt x="143212" y="10446"/>
                    <a:pt x="114637" y="921"/>
                  </a:cubicBezTo>
                  <a:cubicBezTo>
                    <a:pt x="86062" y="-8604"/>
                    <a:pt x="6052" y="58071"/>
                    <a:pt x="337" y="92361"/>
                  </a:cubicBezTo>
                  <a:close/>
                </a:path>
              </a:pathLst>
            </a:cu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Freeform 43"/>
            <p:cNvSpPr/>
            <p:nvPr/>
          </p:nvSpPr>
          <p:spPr>
            <a:xfrm>
              <a:off x="4355976" y="2830043"/>
              <a:ext cx="252186" cy="310925"/>
            </a:xfrm>
            <a:custGeom>
              <a:avLst/>
              <a:gdLst>
                <a:gd name="connsiteX0" fmla="*/ 337 w 252186"/>
                <a:gd name="connsiteY0" fmla="*/ 92361 h 310925"/>
                <a:gd name="connsiteX1" fmla="*/ 80347 w 252186"/>
                <a:gd name="connsiteY1" fmla="*/ 206661 h 310925"/>
                <a:gd name="connsiteX2" fmla="*/ 103207 w 252186"/>
                <a:gd name="connsiteY2" fmla="*/ 309531 h 310925"/>
                <a:gd name="connsiteX3" fmla="*/ 206077 w 252186"/>
                <a:gd name="connsiteY3" fmla="*/ 263811 h 310925"/>
                <a:gd name="connsiteX4" fmla="*/ 251797 w 252186"/>
                <a:gd name="connsiteY4" fmla="*/ 229521 h 310925"/>
                <a:gd name="connsiteX5" fmla="*/ 183217 w 252186"/>
                <a:gd name="connsiteY5" fmla="*/ 115221 h 310925"/>
                <a:gd name="connsiteX6" fmla="*/ 114637 w 252186"/>
                <a:gd name="connsiteY6" fmla="*/ 921 h 310925"/>
                <a:gd name="connsiteX7" fmla="*/ 337 w 252186"/>
                <a:gd name="connsiteY7" fmla="*/ 92361 h 31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186" h="310925">
                  <a:moveTo>
                    <a:pt x="337" y="92361"/>
                  </a:moveTo>
                  <a:cubicBezTo>
                    <a:pt x="-5378" y="126651"/>
                    <a:pt x="63202" y="170466"/>
                    <a:pt x="80347" y="206661"/>
                  </a:cubicBezTo>
                  <a:cubicBezTo>
                    <a:pt x="97492" y="242856"/>
                    <a:pt x="82252" y="300006"/>
                    <a:pt x="103207" y="309531"/>
                  </a:cubicBezTo>
                  <a:cubicBezTo>
                    <a:pt x="124162" y="319056"/>
                    <a:pt x="181312" y="277146"/>
                    <a:pt x="206077" y="263811"/>
                  </a:cubicBezTo>
                  <a:cubicBezTo>
                    <a:pt x="230842" y="250476"/>
                    <a:pt x="255607" y="254286"/>
                    <a:pt x="251797" y="229521"/>
                  </a:cubicBezTo>
                  <a:cubicBezTo>
                    <a:pt x="247987" y="204756"/>
                    <a:pt x="183217" y="115221"/>
                    <a:pt x="183217" y="115221"/>
                  </a:cubicBezTo>
                  <a:cubicBezTo>
                    <a:pt x="160357" y="77121"/>
                    <a:pt x="143212" y="10446"/>
                    <a:pt x="114637" y="921"/>
                  </a:cubicBezTo>
                  <a:cubicBezTo>
                    <a:pt x="86062" y="-8604"/>
                    <a:pt x="6052" y="58071"/>
                    <a:pt x="337" y="92361"/>
                  </a:cubicBezTo>
                  <a:close/>
                </a:path>
              </a:pathLst>
            </a:cu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 name="Group 2"/>
            <p:cNvGrpSpPr/>
            <p:nvPr/>
          </p:nvGrpSpPr>
          <p:grpSpPr>
            <a:xfrm rot="19842254">
              <a:off x="4297116" y="2237284"/>
              <a:ext cx="1491176" cy="421812"/>
              <a:chOff x="4853825" y="2866837"/>
              <a:chExt cx="1491176" cy="421812"/>
            </a:xfrm>
          </p:grpSpPr>
          <p:cxnSp>
            <p:nvCxnSpPr>
              <p:cNvPr id="45" name="Straight Arrow Connector 44"/>
              <p:cNvCxnSpPr/>
              <p:nvPr/>
            </p:nvCxnSpPr>
            <p:spPr>
              <a:xfrm>
                <a:off x="4853825" y="3288649"/>
                <a:ext cx="1491176" cy="0"/>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pic>
            <p:nvPicPr>
              <p:cNvPr id="46" name="Picture 45"/>
              <p:cNvPicPr>
                <a:picLocks noChangeAspect="1"/>
              </p:cNvPicPr>
              <p:nvPr>
                <p:custDataLst>
                  <p:tags r:id="rId4"/>
                </p:custDataLst>
              </p:nvPr>
            </p:nvPicPr>
            <p:blipFill>
              <a:blip r:embed="rId7" cstate="print">
                <a:extLst>
                  <a:ext uri="{28A0092B-C50C-407E-A947-70E740481C1C}">
                    <a14:useLocalDpi xmlns:a14="http://schemas.microsoft.com/office/drawing/2010/main" val="0"/>
                  </a:ext>
                </a:extLst>
              </a:blip>
              <a:stretch>
                <a:fillRect/>
              </a:stretch>
            </p:blipFill>
            <p:spPr>
              <a:xfrm>
                <a:off x="6015758" y="2866837"/>
                <a:ext cx="320040" cy="306705"/>
              </a:xfrm>
              <a:prstGeom prst="rect">
                <a:avLst/>
              </a:prstGeom>
            </p:spPr>
          </p:pic>
        </p:grpSp>
      </p:grpSp>
      <mc:AlternateContent xmlns:mc="http://schemas.openxmlformats.org/markup-compatibility/2006" xmlns:a14="http://schemas.microsoft.com/office/drawing/2010/main">
        <mc:Choice Requires="a14">
          <p:sp>
            <p:nvSpPr>
              <p:cNvPr id="47" name="TextBox 46"/>
              <p:cNvSpPr txBox="1"/>
              <p:nvPr/>
            </p:nvSpPr>
            <p:spPr>
              <a:xfrm>
                <a:off x="273478" y="3557342"/>
                <a:ext cx="8219256" cy="320946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Plochu vykachličkujem </a:t>
                </a:r>
                <a:r>
                  <a:rPr kumimoji="0" lang="sk-SK" sz="2000" b="0" i="0" u="none" strike="noStrike" kern="1200" cap="none" spc="0" normalizeH="0" baseline="0" noProof="0" dirty="0" err="1">
                    <a:ln>
                      <a:noFill/>
                    </a:ln>
                    <a:solidFill>
                      <a:prstClr val="black"/>
                    </a:solidFill>
                    <a:effectLst/>
                    <a:uLnTx/>
                    <a:uFillTx/>
                    <a:latin typeface="Calibri" panose="020F0502020204030204"/>
                    <a:ea typeface="+mn-ea"/>
                    <a:cs typeface="+mn-cs"/>
                  </a:rPr>
                  <a:t>infinitezimálnymi</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kachličkami, každá kachlička má nejakú polohu </a:t>
                </a:r>
                <a14:m>
                  <m:oMath xmlns:m="http://schemas.openxmlformats.org/officeDocument/2006/math">
                    <m:acc>
                      <m:accPr>
                        <m:chr m:val="⃗"/>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𝑟</m:t>
                        </m:r>
                      </m:e>
                    </m:acc>
                  </m:oMath>
                </a14:m>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v tom istom bode je definovaný aj vektor </a:t>
                </a:r>
                <a14:m>
                  <m:oMath xmlns:m="http://schemas.openxmlformats.org/officeDocument/2006/math">
                    <m:acc>
                      <m:accPr>
                        <m:chr m:val="⃗"/>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𝑗</m:t>
                        </m:r>
                      </m:e>
                    </m:acc>
                    <m:d>
                      <m:dPr>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acc>
                          <m:accPr>
                            <m:chr m:val="⃗"/>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𝑟</m:t>
                            </m:r>
                          </m:e>
                        </m:acc>
                      </m:e>
                    </m:d>
                  </m:oMath>
                </a14:m>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aj „vektor kachličky“ </a:t>
                </a:r>
                <a14:m>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𝑑</m:t>
                    </m:r>
                    <m:acc>
                      <m:accPr>
                        <m:chr m:val="⃗"/>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𝑆</m:t>
                        </m:r>
                      </m:e>
                    </m:acc>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acc>
                      <m:accPr>
                        <m:chr m:val="⃗"/>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𝑟</m:t>
                        </m:r>
                      </m:e>
                    </m:acc>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a14:m>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Pre každú kachličku vyčíslim skalárny súčin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a vzniknuté hodnoty sčítam „cez celú uvažovanú plochu“. Výsledné číslo sa volá „integrál cez plochu“ alebo „plošný integrál“ a označuje sa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Všimnite si, že nikde sme nehovorili o žiadnom „opaku </a:t>
                </a:r>
                <a:r>
                  <a:rPr kumimoji="0" lang="sk-SK" sz="2000" b="0" i="0" u="none" strike="noStrike" kern="1200" cap="none" spc="0" normalizeH="0" baseline="0" noProof="0" dirty="0" err="1">
                    <a:ln>
                      <a:noFill/>
                    </a:ln>
                    <a:solidFill>
                      <a:prstClr val="black"/>
                    </a:solidFill>
                    <a:effectLst/>
                    <a:uLnTx/>
                    <a:uFillTx/>
                    <a:latin typeface="Calibri" panose="020F0502020204030204"/>
                    <a:ea typeface="+mn-ea"/>
                    <a:cs typeface="+mn-cs"/>
                  </a:rPr>
                  <a:t>deriváce</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To, čo sme popísali</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sa dá najlepšie predstaviť ako numerický počítačový program.</a:t>
                </a:r>
              </a:p>
            </p:txBody>
          </p:sp>
        </mc:Choice>
        <mc:Fallback xmlns="">
          <p:sp>
            <p:nvSpPr>
              <p:cNvPr id="47" name="TextBox 46"/>
              <p:cNvSpPr txBox="1">
                <a:spLocks noRot="1" noChangeAspect="1" noMove="1" noResize="1" noEditPoints="1" noAdjustHandles="1" noChangeArrowheads="1" noChangeShapeType="1" noTextEdit="1"/>
              </p:cNvSpPr>
              <p:nvPr/>
            </p:nvSpPr>
            <p:spPr>
              <a:xfrm>
                <a:off x="273478" y="3557342"/>
                <a:ext cx="8219256" cy="3209468"/>
              </a:xfrm>
              <a:prstGeom prst="rect">
                <a:avLst/>
              </a:prstGeom>
              <a:blipFill>
                <a:blip r:embed="rId10"/>
                <a:stretch>
                  <a:fillRect l="-816" t="-1141" b="-2471"/>
                </a:stretch>
              </a:blipFill>
            </p:spPr>
            <p:txBody>
              <a:bodyPr/>
              <a:lstStyle/>
              <a:p>
                <a:r>
                  <a:rPr lang="en-US">
                    <a:noFill/>
                  </a:rPr>
                  <a:t> </a:t>
                </a:r>
              </a:p>
            </p:txBody>
          </p:sp>
        </mc:Fallback>
      </mc:AlternateContent>
      <p:pic>
        <p:nvPicPr>
          <p:cNvPr id="12" name="Picture 11"/>
          <p:cNvPicPr>
            <a:picLocks noChangeAspect="1"/>
          </p:cNvPicPr>
          <p:nvPr>
            <p:custDataLst>
              <p:tags r:id="rId1"/>
            </p:custDataLst>
          </p:nvPr>
        </p:nvPicPr>
        <p:blipFill>
          <a:blip r:embed="rId11" cstate="print">
            <a:extLst>
              <a:ext uri="{28A0092B-C50C-407E-A947-70E740481C1C}">
                <a14:useLocalDpi xmlns:a14="http://schemas.microsoft.com/office/drawing/2010/main" val="0"/>
              </a:ext>
            </a:extLst>
          </a:blip>
          <a:stretch>
            <a:fillRect/>
          </a:stretch>
        </p:blipFill>
        <p:spPr>
          <a:xfrm>
            <a:off x="4012583" y="5430524"/>
            <a:ext cx="741045" cy="563880"/>
          </a:xfrm>
          <a:prstGeom prst="rect">
            <a:avLst/>
          </a:prstGeom>
        </p:spPr>
      </p:pic>
      <p:pic>
        <p:nvPicPr>
          <p:cNvPr id="10" name="Picture 9"/>
          <p:cNvPicPr>
            <a:picLocks noChangeAspect="1"/>
          </p:cNvPicPr>
          <p:nvPr>
            <p:custDataLst>
              <p:tags r:id="rId2"/>
            </p:custDataLst>
          </p:nvPr>
        </p:nvPicPr>
        <p:blipFill>
          <a:blip r:embed="rId12" cstate="print">
            <a:extLst>
              <a:ext uri="{28A0092B-C50C-407E-A947-70E740481C1C}">
                <a14:useLocalDpi xmlns:a14="http://schemas.microsoft.com/office/drawing/2010/main" val="0"/>
              </a:ext>
            </a:extLst>
          </a:blip>
          <a:stretch>
            <a:fillRect/>
          </a:stretch>
        </p:blipFill>
        <p:spPr>
          <a:xfrm>
            <a:off x="6627460" y="4221088"/>
            <a:ext cx="1064895" cy="306705"/>
          </a:xfrm>
          <a:prstGeom prst="rect">
            <a:avLst/>
          </a:prstGeom>
        </p:spPr>
      </p:pic>
    </p:spTree>
    <p:extLst>
      <p:ext uri="{BB962C8B-B14F-4D97-AF65-F5344CB8AC3E}">
        <p14:creationId xmlns:p14="http://schemas.microsoft.com/office/powerpoint/2010/main" val="38385016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 name="Picture 8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53293" y="1318505"/>
            <a:ext cx="3670312" cy="2420981"/>
          </a:xfrm>
          <a:prstGeom prst="rect">
            <a:avLst/>
          </a:prstGeom>
        </p:spPr>
      </p:pic>
      <p:sp>
        <p:nvSpPr>
          <p:cNvPr id="83" name="TextBox 82"/>
          <p:cNvSpPr txBox="1"/>
          <p:nvPr/>
        </p:nvSpPr>
        <p:spPr>
          <a:xfrm>
            <a:off x="873457" y="464024"/>
            <a:ext cx="7656394"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800" b="1" i="0" u="none" strike="noStrike" kern="1200" cap="none" spc="0" normalizeH="0" baseline="0" noProof="0" dirty="0">
                <a:ln>
                  <a:noFill/>
                </a:ln>
                <a:solidFill>
                  <a:prstClr val="black"/>
                </a:solidFill>
                <a:effectLst/>
                <a:uLnTx/>
                <a:uFillTx/>
                <a:latin typeface="Calibri" panose="020F0502020204030204"/>
                <a:ea typeface="+mn-ea"/>
                <a:cs typeface="+mn-cs"/>
              </a:rPr>
              <a:t>Nový pojem: výtok vektora z uzavretej plochy</a:t>
            </a:r>
          </a:p>
        </p:txBody>
      </p:sp>
      <p:sp>
        <p:nvSpPr>
          <p:cNvPr id="84" name="TextBox 83"/>
          <p:cNvSpPr txBox="1"/>
          <p:nvPr/>
        </p:nvSpPr>
        <p:spPr>
          <a:xfrm>
            <a:off x="185931" y="3769703"/>
            <a:ext cx="8739706" cy="212365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Mám vektorové pole prúdovej hustoty. Myslím si v priestore uzavretú plochu. Prúd na niektorých miestach do plochy vteká, inde vyteká. </a:t>
            </a:r>
            <a:r>
              <a:rPr kumimoji="0" lang="sk-SK" sz="2200" b="1" i="0" u="none" strike="noStrike" kern="1200" cap="none" spc="0" normalizeH="0" baseline="0" noProof="0" dirty="0">
                <a:ln>
                  <a:noFill/>
                </a:ln>
                <a:solidFill>
                  <a:prstClr val="black"/>
                </a:solidFill>
                <a:effectLst/>
                <a:uLnTx/>
                <a:uFillTx/>
                <a:latin typeface="Calibri" panose="020F0502020204030204"/>
                <a:ea typeface="+mn-ea"/>
                <a:cs typeface="+mn-cs"/>
              </a:rPr>
              <a:t>Vtekanie budem považovať za záporné vytekanie</a:t>
            </a: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k-SK" sz="2200" b="1" i="0" u="none" strike="noStrike" kern="1200" cap="none" spc="0" normalizeH="0" baseline="0" noProof="0" dirty="0">
                <a:ln>
                  <a:noFill/>
                </a:ln>
                <a:solidFill>
                  <a:srgbClr val="FF0000"/>
                </a:solidFill>
                <a:effectLst/>
                <a:uLnTx/>
                <a:uFillTx/>
                <a:latin typeface="Calibri" panose="020F0502020204030204"/>
                <a:ea typeface="+mn-ea"/>
                <a:cs typeface="+mn-cs"/>
              </a:rPr>
              <a:t>skalárny súčin to zariadi</a:t>
            </a: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 a budem počítať celkový výtok prúdu cez celú uzavretú plochu. </a:t>
            </a:r>
            <a:r>
              <a:rPr kumimoji="0" lang="sk-SK" sz="2200" b="1" i="0" u="none" strike="noStrike" kern="1200" cap="none" spc="0" normalizeH="0" baseline="0" noProof="0" dirty="0">
                <a:ln>
                  <a:noFill/>
                </a:ln>
                <a:solidFill>
                  <a:srgbClr val="FF0000"/>
                </a:solidFill>
                <a:effectLst/>
                <a:uLnTx/>
                <a:uFillTx/>
                <a:latin typeface="Calibri" panose="020F0502020204030204"/>
                <a:ea typeface="+mn-ea"/>
                <a:cs typeface="+mn-cs"/>
              </a:rPr>
              <a:t>Povrch plochy "vykachličkujem" infinitezimálnymi plôškami. </a:t>
            </a:r>
            <a:r>
              <a:rPr kumimoji="0" lang="sk-SK" sz="2200" b="1" i="0" u="none" strike="noStrike" kern="1200" cap="none" spc="0" normalizeH="0" baseline="0" noProof="0" dirty="0">
                <a:ln>
                  <a:noFill/>
                </a:ln>
                <a:solidFill>
                  <a:prstClr val="black"/>
                </a:solidFill>
                <a:effectLst/>
                <a:uLnTx/>
                <a:uFillTx/>
                <a:latin typeface="Calibri" panose="020F0502020204030204"/>
                <a:ea typeface="+mn-ea"/>
                <a:cs typeface="+mn-cs"/>
              </a:rPr>
              <a:t>Prúd cez jednu takú plôšku je            </a:t>
            </a: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Celkový prúd vytekajúci z uzavretej plochy je teda </a:t>
            </a:r>
            <a:endParaRPr kumimoji="0" lang="sk-SK" sz="22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grpSp>
        <p:nvGrpSpPr>
          <p:cNvPr id="65" name="Group 64"/>
          <p:cNvGrpSpPr/>
          <p:nvPr/>
        </p:nvGrpSpPr>
        <p:grpSpPr>
          <a:xfrm>
            <a:off x="5332398" y="1233460"/>
            <a:ext cx="991207" cy="634841"/>
            <a:chOff x="5332398" y="1233460"/>
            <a:chExt cx="991207" cy="634841"/>
          </a:xfrm>
        </p:grpSpPr>
        <p:cxnSp>
          <p:nvCxnSpPr>
            <p:cNvPr id="3" name="Straight Connector 2"/>
            <p:cNvCxnSpPr/>
            <p:nvPr/>
          </p:nvCxnSpPr>
          <p:spPr>
            <a:xfrm>
              <a:off x="5332398" y="1705819"/>
              <a:ext cx="189381" cy="162482"/>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V="1">
              <a:off x="5339541" y="1602550"/>
              <a:ext cx="81886" cy="107052"/>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5517017" y="1755682"/>
              <a:ext cx="88446" cy="104774"/>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414284" y="1593026"/>
              <a:ext cx="195941" cy="163915"/>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5474743" y="1233460"/>
              <a:ext cx="848862" cy="497290"/>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grpSp>
        <p:nvGrpSpPr>
          <p:cNvPr id="37" name="Group 36"/>
          <p:cNvGrpSpPr/>
          <p:nvPr/>
        </p:nvGrpSpPr>
        <p:grpSpPr>
          <a:xfrm>
            <a:off x="4705658" y="1181180"/>
            <a:ext cx="991207" cy="634841"/>
            <a:chOff x="5332398" y="1233460"/>
            <a:chExt cx="991207" cy="634841"/>
          </a:xfrm>
        </p:grpSpPr>
        <p:cxnSp>
          <p:nvCxnSpPr>
            <p:cNvPr id="38" name="Straight Connector 37"/>
            <p:cNvCxnSpPr/>
            <p:nvPr/>
          </p:nvCxnSpPr>
          <p:spPr>
            <a:xfrm>
              <a:off x="5332398" y="1705819"/>
              <a:ext cx="189381" cy="162482"/>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5339541" y="1602550"/>
              <a:ext cx="81886" cy="107052"/>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5517017" y="1755682"/>
              <a:ext cx="88446" cy="104774"/>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5414284" y="1593026"/>
              <a:ext cx="195941" cy="163915"/>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V="1">
              <a:off x="5474743" y="1233460"/>
              <a:ext cx="848862" cy="497290"/>
            </a:xfrm>
            <a:prstGeom prst="straightConnector1">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grpSp>
      <p:grpSp>
        <p:nvGrpSpPr>
          <p:cNvPr id="43" name="Group 42"/>
          <p:cNvGrpSpPr/>
          <p:nvPr/>
        </p:nvGrpSpPr>
        <p:grpSpPr>
          <a:xfrm>
            <a:off x="4417660" y="1131828"/>
            <a:ext cx="991207" cy="634841"/>
            <a:chOff x="5332398" y="1233460"/>
            <a:chExt cx="991207" cy="634841"/>
          </a:xfrm>
        </p:grpSpPr>
        <p:cxnSp>
          <p:nvCxnSpPr>
            <p:cNvPr id="44" name="Straight Connector 43"/>
            <p:cNvCxnSpPr/>
            <p:nvPr/>
          </p:nvCxnSpPr>
          <p:spPr>
            <a:xfrm>
              <a:off x="5332398" y="1705819"/>
              <a:ext cx="189381" cy="162482"/>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5339541" y="1602550"/>
              <a:ext cx="81886" cy="107052"/>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V="1">
              <a:off x="5517017" y="1755682"/>
              <a:ext cx="88446" cy="104774"/>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5414284" y="1593026"/>
              <a:ext cx="195941" cy="163915"/>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V="1">
              <a:off x="5474743" y="1233460"/>
              <a:ext cx="848862" cy="497290"/>
            </a:xfrm>
            <a:prstGeom prst="straightConnector1">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grpSp>
      <p:grpSp>
        <p:nvGrpSpPr>
          <p:cNvPr id="49" name="Group 48"/>
          <p:cNvGrpSpPr/>
          <p:nvPr/>
        </p:nvGrpSpPr>
        <p:grpSpPr>
          <a:xfrm>
            <a:off x="4785605" y="1442949"/>
            <a:ext cx="991207" cy="634841"/>
            <a:chOff x="5332398" y="1233460"/>
            <a:chExt cx="991207" cy="634841"/>
          </a:xfrm>
        </p:grpSpPr>
        <p:cxnSp>
          <p:nvCxnSpPr>
            <p:cNvPr id="50" name="Straight Connector 49"/>
            <p:cNvCxnSpPr/>
            <p:nvPr/>
          </p:nvCxnSpPr>
          <p:spPr>
            <a:xfrm>
              <a:off x="5332398" y="1705819"/>
              <a:ext cx="189381" cy="162482"/>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V="1">
              <a:off x="5339541" y="1602550"/>
              <a:ext cx="81886" cy="107052"/>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5517017" y="1755682"/>
              <a:ext cx="88446" cy="104774"/>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5414284" y="1593026"/>
              <a:ext cx="195941" cy="163915"/>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flipV="1">
              <a:off x="5474743" y="1233460"/>
              <a:ext cx="848862" cy="497290"/>
            </a:xfrm>
            <a:prstGeom prst="straightConnector1">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grpSp>
      <p:grpSp>
        <p:nvGrpSpPr>
          <p:cNvPr id="55" name="Group 54"/>
          <p:cNvGrpSpPr/>
          <p:nvPr/>
        </p:nvGrpSpPr>
        <p:grpSpPr>
          <a:xfrm>
            <a:off x="4252836" y="975572"/>
            <a:ext cx="991207" cy="634841"/>
            <a:chOff x="5332398" y="1233460"/>
            <a:chExt cx="991207" cy="634841"/>
          </a:xfrm>
        </p:grpSpPr>
        <p:cxnSp>
          <p:nvCxnSpPr>
            <p:cNvPr id="56" name="Straight Connector 55"/>
            <p:cNvCxnSpPr/>
            <p:nvPr/>
          </p:nvCxnSpPr>
          <p:spPr>
            <a:xfrm>
              <a:off x="5332398" y="1705819"/>
              <a:ext cx="189381" cy="162482"/>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V="1">
              <a:off x="5339541" y="1602550"/>
              <a:ext cx="81886" cy="107052"/>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5517017" y="1755682"/>
              <a:ext cx="88446" cy="104774"/>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5414284" y="1593026"/>
              <a:ext cx="195941" cy="163915"/>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flipV="1">
              <a:off x="5474743" y="1233460"/>
              <a:ext cx="848862" cy="497290"/>
            </a:xfrm>
            <a:prstGeom prst="straightConnector1">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4162774" y="1080767"/>
            <a:ext cx="991207" cy="634841"/>
            <a:chOff x="5332398" y="1233460"/>
            <a:chExt cx="991207" cy="634841"/>
          </a:xfrm>
        </p:grpSpPr>
        <p:cxnSp>
          <p:nvCxnSpPr>
            <p:cNvPr id="62" name="Straight Connector 61"/>
            <p:cNvCxnSpPr/>
            <p:nvPr/>
          </p:nvCxnSpPr>
          <p:spPr>
            <a:xfrm>
              <a:off x="5332398" y="1705819"/>
              <a:ext cx="189381" cy="162482"/>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V="1">
              <a:off x="5339541" y="1602550"/>
              <a:ext cx="81886" cy="107052"/>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V="1">
              <a:off x="5517017" y="1755682"/>
              <a:ext cx="88446" cy="104774"/>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5414284" y="1593026"/>
              <a:ext cx="195941" cy="163915"/>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flipV="1">
              <a:off x="5474743" y="1233460"/>
              <a:ext cx="848862" cy="497290"/>
            </a:xfrm>
            <a:prstGeom prst="straightConnector1">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grpSp>
      <p:grpSp>
        <p:nvGrpSpPr>
          <p:cNvPr id="69" name="Group 68"/>
          <p:cNvGrpSpPr/>
          <p:nvPr/>
        </p:nvGrpSpPr>
        <p:grpSpPr>
          <a:xfrm>
            <a:off x="4499793" y="1399420"/>
            <a:ext cx="991207" cy="634841"/>
            <a:chOff x="5332398" y="1233460"/>
            <a:chExt cx="991207" cy="634841"/>
          </a:xfrm>
        </p:grpSpPr>
        <p:cxnSp>
          <p:nvCxnSpPr>
            <p:cNvPr id="70" name="Straight Connector 69"/>
            <p:cNvCxnSpPr/>
            <p:nvPr/>
          </p:nvCxnSpPr>
          <p:spPr>
            <a:xfrm>
              <a:off x="5332398" y="1705819"/>
              <a:ext cx="189381" cy="162482"/>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V="1">
              <a:off x="5339541" y="1602550"/>
              <a:ext cx="81886" cy="107052"/>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V="1">
              <a:off x="5517017" y="1755682"/>
              <a:ext cx="88446" cy="104774"/>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5414284" y="1593026"/>
              <a:ext cx="195941" cy="163915"/>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flipV="1">
              <a:off x="5474743" y="1233460"/>
              <a:ext cx="848862" cy="497290"/>
            </a:xfrm>
            <a:prstGeom prst="straightConnector1">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grpSp>
      <p:pic>
        <p:nvPicPr>
          <p:cNvPr id="76" name="Picture 75"/>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6331096" y="945411"/>
            <a:ext cx="320040" cy="306705"/>
          </a:xfrm>
          <a:prstGeom prst="rect">
            <a:avLst/>
          </a:prstGeom>
        </p:spPr>
      </p:pic>
      <p:pic>
        <p:nvPicPr>
          <p:cNvPr id="78" name="Picture 77"/>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5975431" y="1502101"/>
            <a:ext cx="226695" cy="346710"/>
          </a:xfrm>
          <a:prstGeom prst="rect">
            <a:avLst/>
          </a:prstGeom>
        </p:spPr>
      </p:pic>
      <p:pic>
        <p:nvPicPr>
          <p:cNvPr id="79" name="Picture 78"/>
          <p:cNvPicPr>
            <a:picLocks noChangeAspect="1"/>
          </p:cNvPicPr>
          <p:nvPr>
            <p:custDataLst>
              <p:tags r:id="rId3"/>
            </p:custDataLst>
          </p:nvPr>
        </p:nvPicPr>
        <p:blipFill>
          <a:blip r:embed="rId9" cstate="print">
            <a:extLst>
              <a:ext uri="{28A0092B-C50C-407E-A947-70E740481C1C}">
                <a14:useLocalDpi xmlns:a14="http://schemas.microsoft.com/office/drawing/2010/main" val="0"/>
              </a:ext>
            </a:extLst>
          </a:blip>
          <a:stretch>
            <a:fillRect/>
          </a:stretch>
        </p:blipFill>
        <p:spPr>
          <a:xfrm>
            <a:off x="1358635" y="5464298"/>
            <a:ext cx="640080" cy="352425"/>
          </a:xfrm>
          <a:prstGeom prst="rect">
            <a:avLst/>
          </a:prstGeom>
        </p:spPr>
      </p:pic>
      <p:pic>
        <p:nvPicPr>
          <p:cNvPr id="2" name="Picture 1"/>
          <p:cNvPicPr>
            <a:picLocks noChangeAspect="1"/>
          </p:cNvPicPr>
          <p:nvPr>
            <p:custDataLst>
              <p:tags r:id="rId4"/>
            </p:custDataLst>
          </p:nvPr>
        </p:nvPicPr>
        <p:blipFill>
          <a:blip r:embed="rId10" cstate="print">
            <a:extLst>
              <a:ext uri="{28A0092B-C50C-407E-A947-70E740481C1C}">
                <a14:useLocalDpi xmlns:a14="http://schemas.microsoft.com/office/drawing/2010/main" val="0"/>
              </a:ext>
            </a:extLst>
          </a:blip>
          <a:stretch>
            <a:fillRect/>
          </a:stretch>
        </p:blipFill>
        <p:spPr>
          <a:xfrm>
            <a:off x="277926" y="5976794"/>
            <a:ext cx="4587240" cy="763905"/>
          </a:xfrm>
          <a:prstGeom prst="rect">
            <a:avLst/>
          </a:prstGeom>
        </p:spPr>
      </p:pic>
      <p:sp>
        <p:nvSpPr>
          <p:cNvPr id="4" name="TextBox 3"/>
          <p:cNvSpPr txBox="1"/>
          <p:nvPr/>
        </p:nvSpPr>
        <p:spPr>
          <a:xfrm>
            <a:off x="5014447" y="5893361"/>
            <a:ext cx="4034019"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krúžok cez integrál znamená, že integračná plocha je uzavretá</a:t>
            </a: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2191A1-080D-4B75-96DD-5F8CFE4971F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70981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chinamusicfountain.com/product-images/Semi-spherical%20dandelion%20Nozzle.jpg"/>
          <p:cNvPicPr>
            <a:picLocks noChangeAspect="1" noChangeArrowheads="1"/>
          </p:cNvPicPr>
          <p:nvPr/>
        </p:nvPicPr>
        <p:blipFill rotWithShape="1">
          <a:blip r:embed="rId2">
            <a:extLst>
              <a:ext uri="{28A0092B-C50C-407E-A947-70E740481C1C}">
                <a14:useLocalDpi xmlns:a14="http://schemas.microsoft.com/office/drawing/2010/main" val="0"/>
              </a:ext>
            </a:extLst>
          </a:blip>
          <a:srcRect r="43262" b="18868"/>
          <a:stretch/>
        </p:blipFill>
        <p:spPr bwMode="auto">
          <a:xfrm>
            <a:off x="4572000" y="3068960"/>
            <a:ext cx="2655864" cy="315711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79512" y="166730"/>
            <a:ext cx="396467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800" b="1" i="0" u="none" strike="noStrike" kern="1200" cap="none" spc="0" normalizeH="0" baseline="0" noProof="0" dirty="0">
                <a:ln>
                  <a:noFill/>
                </a:ln>
                <a:solidFill>
                  <a:prstClr val="black"/>
                </a:solidFill>
                <a:effectLst/>
                <a:uLnTx/>
                <a:uFillTx/>
                <a:latin typeface="Calibri" panose="020F0502020204030204"/>
                <a:ea typeface="+mn-ea"/>
                <a:cs typeface="+mn-cs"/>
              </a:rPr>
              <a:t>Radiálna fontána</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2191A1-080D-4B75-96DD-5F8CFE4971F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2050" name="Picture 2" descr="http://i.imgur.com/ZqdQ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3716" y="875828"/>
            <a:ext cx="2976265" cy="1980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74036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166730"/>
            <a:ext cx="396467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800" b="1" i="0" u="none" strike="noStrike" kern="1200" cap="none" spc="0" normalizeH="0" baseline="0" noProof="0" dirty="0">
                <a:ln>
                  <a:noFill/>
                </a:ln>
                <a:solidFill>
                  <a:prstClr val="black"/>
                </a:solidFill>
                <a:effectLst/>
                <a:uLnTx/>
                <a:uFillTx/>
                <a:latin typeface="Calibri" panose="020F0502020204030204"/>
                <a:ea typeface="+mn-ea"/>
                <a:cs typeface="+mn-cs"/>
              </a:rPr>
              <a:t>Radiálna fontána</a:t>
            </a:r>
          </a:p>
        </p:txBody>
      </p:sp>
      <p:sp>
        <p:nvSpPr>
          <p:cNvPr id="3" name="TextBox 2"/>
          <p:cNvSpPr txBox="1"/>
          <p:nvPr/>
        </p:nvSpPr>
        <p:spPr>
          <a:xfrm>
            <a:off x="107504" y="3429000"/>
            <a:ext cx="8928992" cy="280076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Predstavme si takúto fontánovú hlavicu z ktorej strieka ideálna nestlačiteľná, nemrznúca, nevyparujúca sa kvapalina vo vesmíre. A predstavme si, že otvory v hlavici sú mikroskopické a je ich miliardy, takže z hlavice strieka hmla mikroskopických kvapiek. A ešte si predstavme, že fontána nemá žiaden prívod vody, lebo voda sa vyrába vnútri spaľovaním vodíka a kyslíka. Každá kvapka si zotrvačnosťou udržiava stálu rýchlosť a hýbe sa v smere radiály.  Hmla blízko hlavice je hustá, keď sa vzďaľujeme od hlavice hmla redne (lebo trajektórie jednotlivých kvapiek – radiály – sa od seba vzďaľujú).</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2191A1-080D-4B75-96DD-5F8CFE4971F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836712"/>
            <a:ext cx="2736304" cy="2458709"/>
          </a:xfrm>
          <a:prstGeom prst="rect">
            <a:avLst/>
          </a:prstGeom>
        </p:spPr>
      </p:pic>
      <p:pic>
        <p:nvPicPr>
          <p:cNvPr id="34" name="Picture 33"/>
          <p:cNvPicPr>
            <a:picLocks noChangeAspect="1"/>
          </p:cNvPicPr>
          <p:nvPr/>
        </p:nvPicPr>
        <p:blipFill>
          <a:blip r:embed="rId3"/>
          <a:stretch>
            <a:fillRect/>
          </a:stretch>
        </p:blipFill>
        <p:spPr>
          <a:xfrm>
            <a:off x="4860032" y="836712"/>
            <a:ext cx="2426418" cy="2469094"/>
          </a:xfrm>
          <a:prstGeom prst="rect">
            <a:avLst/>
          </a:prstGeom>
        </p:spPr>
      </p:pic>
    </p:spTree>
    <p:extLst>
      <p:ext uri="{BB962C8B-B14F-4D97-AF65-F5344CB8AC3E}">
        <p14:creationId xmlns:p14="http://schemas.microsoft.com/office/powerpoint/2010/main" val="2479993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55343" y="627797"/>
            <a:ext cx="7274257"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Calibri" panose="020F0502020204030204"/>
                <a:ea typeface="+mn-ea"/>
                <a:cs typeface="+mn-cs"/>
              </a:rPr>
              <a:t>Prúdové pole radiálnej fontány</a:t>
            </a:r>
          </a:p>
        </p:txBody>
      </p:sp>
      <p:sp>
        <p:nvSpPr>
          <p:cNvPr id="3" name="TextBox 2"/>
          <p:cNvSpPr txBox="1"/>
          <p:nvPr/>
        </p:nvSpPr>
        <p:spPr>
          <a:xfrm>
            <a:off x="750627" y="1583140"/>
            <a:ext cx="4640239"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Ako vyzerá pole rýchlostí:</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Picture 3"/>
          <p:cNvPicPr>
            <a:picLocks noChangeAspect="1"/>
          </p:cNvPicPr>
          <p:nvPr>
            <p:custDataLst>
              <p:tags r:id="rId1"/>
            </p:custDataLst>
          </p:nvPr>
        </p:nvPicPr>
        <p:blipFill>
          <a:blip r:embed="rId9" cstate="print">
            <a:extLst>
              <a:ext uri="{28A0092B-C50C-407E-A947-70E740481C1C}">
                <a14:useLocalDpi xmlns:a14="http://schemas.microsoft.com/office/drawing/2010/main" val="0"/>
              </a:ext>
            </a:extLst>
          </a:blip>
          <a:stretch>
            <a:fillRect/>
          </a:stretch>
        </p:blipFill>
        <p:spPr>
          <a:xfrm>
            <a:off x="1366293" y="2112551"/>
            <a:ext cx="226695" cy="240030"/>
          </a:xfrm>
          <a:prstGeom prst="rect">
            <a:avLst/>
          </a:prstGeom>
        </p:spPr>
      </p:pic>
      <p:sp>
        <p:nvSpPr>
          <p:cNvPr id="5" name="TextBox 4"/>
          <p:cNvSpPr txBox="1"/>
          <p:nvPr/>
        </p:nvSpPr>
        <p:spPr>
          <a:xfrm>
            <a:off x="1787856" y="2030663"/>
            <a:ext cx="6318914"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má smer       a konštantnú veľkosť     </a:t>
            </a:r>
          </a:p>
        </p:txBody>
      </p:sp>
      <p:pic>
        <p:nvPicPr>
          <p:cNvPr id="7" name="Picture 6"/>
          <p:cNvPicPr>
            <a:picLocks noChangeAspect="1"/>
          </p:cNvPicPr>
          <p:nvPr>
            <p:custDataLst>
              <p:tags r:id="rId2"/>
            </p:custDataLst>
          </p:nvPr>
        </p:nvPicPr>
        <p:blipFill>
          <a:blip r:embed="rId10" cstate="print">
            <a:extLst>
              <a:ext uri="{28A0092B-C50C-407E-A947-70E740481C1C}">
                <a14:useLocalDpi xmlns:a14="http://schemas.microsoft.com/office/drawing/2010/main" val="0"/>
              </a:ext>
            </a:extLst>
          </a:blip>
          <a:stretch>
            <a:fillRect/>
          </a:stretch>
        </p:blipFill>
        <p:spPr>
          <a:xfrm>
            <a:off x="2957398" y="2086952"/>
            <a:ext cx="226695" cy="240030"/>
          </a:xfrm>
          <a:prstGeom prst="rect">
            <a:avLst/>
          </a:prstGeom>
        </p:spPr>
      </p:pic>
      <p:pic>
        <p:nvPicPr>
          <p:cNvPr id="9" name="Picture 8"/>
          <p:cNvPicPr>
            <a:picLocks noChangeAspect="1"/>
          </p:cNvPicPr>
          <p:nvPr>
            <p:custDataLst>
              <p:tags r:id="rId3"/>
            </p:custDataLst>
          </p:nvPr>
        </p:nvPicPr>
        <p:blipFill>
          <a:blip r:embed="rId11" cstate="print">
            <a:extLst>
              <a:ext uri="{28A0092B-C50C-407E-A947-70E740481C1C}">
                <a14:useLocalDpi xmlns:a14="http://schemas.microsoft.com/office/drawing/2010/main" val="0"/>
              </a:ext>
            </a:extLst>
          </a:blip>
          <a:stretch>
            <a:fillRect/>
          </a:stretch>
        </p:blipFill>
        <p:spPr>
          <a:xfrm>
            <a:off x="5817738" y="2187654"/>
            <a:ext cx="114300" cy="114300"/>
          </a:xfrm>
          <a:prstGeom prst="rect">
            <a:avLst/>
          </a:prstGeom>
        </p:spPr>
      </p:pic>
      <p:pic>
        <p:nvPicPr>
          <p:cNvPr id="8" name="Picture 7"/>
          <p:cNvPicPr>
            <a:picLocks noChangeAspect="1"/>
          </p:cNvPicPr>
          <p:nvPr>
            <p:custDataLst>
              <p:tags r:id="rId4"/>
            </p:custDataLst>
          </p:nvPr>
        </p:nvPicPr>
        <p:blipFill>
          <a:blip r:embed="rId12" cstate="print">
            <a:extLst>
              <a:ext uri="{28A0092B-C50C-407E-A947-70E740481C1C}">
                <a14:useLocalDpi xmlns:a14="http://schemas.microsoft.com/office/drawing/2010/main" val="0"/>
              </a:ext>
            </a:extLst>
          </a:blip>
          <a:stretch>
            <a:fillRect/>
          </a:stretch>
        </p:blipFill>
        <p:spPr>
          <a:xfrm>
            <a:off x="1787858" y="3193000"/>
            <a:ext cx="5720715" cy="695325"/>
          </a:xfrm>
          <a:prstGeom prst="rect">
            <a:avLst/>
          </a:prstGeom>
        </p:spPr>
      </p:pic>
      <p:sp>
        <p:nvSpPr>
          <p:cNvPr id="12" name="TextBox 11"/>
          <p:cNvSpPr txBox="1"/>
          <p:nvPr/>
        </p:nvSpPr>
        <p:spPr>
          <a:xfrm>
            <a:off x="750627" y="2661313"/>
            <a:ext cx="243346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Riešenie:</a:t>
            </a:r>
          </a:p>
        </p:txBody>
      </p:sp>
      <p:sp>
        <p:nvSpPr>
          <p:cNvPr id="14" name="TextBox 13"/>
          <p:cNvSpPr txBox="1"/>
          <p:nvPr/>
        </p:nvSpPr>
        <p:spPr>
          <a:xfrm>
            <a:off x="750627" y="4148919"/>
            <a:ext cx="8052179"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Hustota fontánovej hmly bude funkciou vzdialenosti od zdroja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hustota prúdu vody bude  </a:t>
            </a:r>
          </a:p>
        </p:txBody>
      </p:sp>
      <p:pic>
        <p:nvPicPr>
          <p:cNvPr id="15" name="Picture 14"/>
          <p:cNvPicPr>
            <a:picLocks noChangeAspect="1"/>
          </p:cNvPicPr>
          <p:nvPr>
            <p:custDataLst>
              <p:tags r:id="rId5"/>
            </p:custDataLst>
          </p:nvPr>
        </p:nvPicPr>
        <p:blipFill>
          <a:blip r:embed="rId13" cstate="print">
            <a:extLst>
              <a:ext uri="{28A0092B-C50C-407E-A947-70E740481C1C}">
                <a14:useLocalDpi xmlns:a14="http://schemas.microsoft.com/office/drawing/2010/main" val="0"/>
              </a:ext>
            </a:extLst>
          </a:blip>
          <a:stretch>
            <a:fillRect/>
          </a:stretch>
        </p:blipFill>
        <p:spPr>
          <a:xfrm>
            <a:off x="8020050" y="4236727"/>
            <a:ext cx="419100" cy="255270"/>
          </a:xfrm>
          <a:prstGeom prst="rect">
            <a:avLst/>
          </a:prstGeom>
        </p:spPr>
      </p:pic>
      <p:pic>
        <p:nvPicPr>
          <p:cNvPr id="10" name="Picture 9"/>
          <p:cNvPicPr>
            <a:picLocks noChangeAspect="1"/>
          </p:cNvPicPr>
          <p:nvPr>
            <p:custDataLst>
              <p:tags r:id="rId6"/>
            </p:custDataLst>
          </p:nvPr>
        </p:nvPicPr>
        <p:blipFill>
          <a:blip r:embed="rId14" cstate="print">
            <a:extLst>
              <a:ext uri="{28A0092B-C50C-407E-A947-70E740481C1C}">
                <a14:useLocalDpi xmlns:a14="http://schemas.microsoft.com/office/drawing/2010/main" val="0"/>
              </a:ext>
            </a:extLst>
          </a:blip>
          <a:stretch>
            <a:fillRect/>
          </a:stretch>
        </p:blipFill>
        <p:spPr>
          <a:xfrm>
            <a:off x="2708468" y="4918361"/>
            <a:ext cx="2887980" cy="588645"/>
          </a:xfrm>
          <a:prstGeom prst="rect">
            <a:avLst/>
          </a:prstGeom>
        </p:spPr>
      </p:pic>
      <p:sp>
        <p:nvSpPr>
          <p:cNvPr id="18" name="TextBox 17"/>
          <p:cNvSpPr txBox="1"/>
          <p:nvPr/>
        </p:nvSpPr>
        <p:spPr>
          <a:xfrm>
            <a:off x="846161" y="5923128"/>
            <a:ext cx="7820167"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Závislosť           určíme z toho, že voda sa mimo centrálneho zdroja nestráca ani nevzniká. </a:t>
            </a:r>
          </a:p>
        </p:txBody>
      </p:sp>
      <p:pic>
        <p:nvPicPr>
          <p:cNvPr id="19" name="Picture 18"/>
          <p:cNvPicPr>
            <a:picLocks noChangeAspect="1"/>
          </p:cNvPicPr>
          <p:nvPr>
            <p:custDataLst>
              <p:tags r:id="rId7"/>
            </p:custDataLst>
          </p:nvPr>
        </p:nvPicPr>
        <p:blipFill>
          <a:blip r:embed="rId13" cstate="print">
            <a:extLst>
              <a:ext uri="{28A0092B-C50C-407E-A947-70E740481C1C}">
                <a14:useLocalDpi xmlns:a14="http://schemas.microsoft.com/office/drawing/2010/main" val="0"/>
              </a:ext>
            </a:extLst>
          </a:blip>
          <a:stretch>
            <a:fillRect/>
          </a:stretch>
        </p:blipFill>
        <p:spPr>
          <a:xfrm>
            <a:off x="2071901" y="6010936"/>
            <a:ext cx="419100" cy="255270"/>
          </a:xfrm>
          <a:prstGeom prst="rect">
            <a:avLst/>
          </a:prstGeom>
        </p:spPr>
      </p:pic>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2191A1-080D-4B75-96DD-5F8CFE4971F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43462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36728" y="1392072"/>
            <a:ext cx="8338782" cy="212365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Obalíme centrálny zdroj myslenou sférou o polomere R, potom celkový výtok vody von z tej sféry ( v kg s</a:t>
            </a:r>
            <a:r>
              <a:rPr kumimoji="0" lang="sk-SK" sz="2200" b="0" i="0" u="none" strike="noStrike" kern="1200" cap="none" spc="0" normalizeH="0" baseline="30000" noProof="0" dirty="0">
                <a:ln>
                  <a:noFill/>
                </a:ln>
                <a:solidFill>
                  <a:prstClr val="black"/>
                </a:solidFill>
                <a:effectLst/>
                <a:uLnTx/>
                <a:uFillTx/>
                <a:latin typeface="Calibri" panose="020F0502020204030204"/>
                <a:ea typeface="+mn-ea"/>
                <a:cs typeface="+mn-cs"/>
              </a:rPr>
              <a:t>-1</a:t>
            </a: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)bude zrejme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a táto hodnota nesmie závisieť na polomere R (lebo voda sa medzi dvoma sférami o rôznych polomeroch nestráca ani nevzniká), takže</a:t>
            </a:r>
          </a:p>
        </p:txBody>
      </p:sp>
      <p:pic>
        <p:nvPicPr>
          <p:cNvPr id="5" name="Picture 4"/>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3549935" y="2275812"/>
            <a:ext cx="1720215" cy="285750"/>
          </a:xfrm>
          <a:prstGeom prst="rect">
            <a:avLst/>
          </a:prstGeom>
        </p:spPr>
      </p:pic>
      <p:pic>
        <p:nvPicPr>
          <p:cNvPr id="7" name="Picture 6"/>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3549935" y="3724749"/>
            <a:ext cx="1520190" cy="520065"/>
          </a:xfrm>
          <a:prstGeom prst="rect">
            <a:avLst/>
          </a:prstGeom>
        </p:spPr>
      </p:pic>
      <p:pic>
        <p:nvPicPr>
          <p:cNvPr id="8" name="Picture 7"/>
          <p:cNvPicPr>
            <a:picLocks noChangeAspect="1"/>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3419872" y="4725144"/>
            <a:ext cx="1708785" cy="588645"/>
          </a:xfrm>
          <a:prstGeom prst="rect">
            <a:avLst/>
          </a:prstGeom>
        </p:spPr>
      </p:pic>
      <p:sp>
        <p:nvSpPr>
          <p:cNvPr id="12" name="Rectangle 11"/>
          <p:cNvSpPr/>
          <p:nvPr/>
        </p:nvSpPr>
        <p:spPr>
          <a:xfrm>
            <a:off x="2838733" y="4604319"/>
            <a:ext cx="3534771" cy="76889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13" name="TextBox 12"/>
              <p:cNvSpPr txBox="1"/>
              <p:nvPr/>
            </p:nvSpPr>
            <p:spPr>
              <a:xfrm>
                <a:off x="179512" y="5517232"/>
                <a:ext cx="7697337"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Hustota prúdu má smer radiály a klesá so štvorcom vzdialenosti. Pripomeňme, že hustota prúdu sa udáva v jednotkách kgm</a:t>
                </a:r>
                <a:r>
                  <a:rPr kumimoji="0" lang="sk-SK" sz="2200" b="0" i="0" u="none" strike="noStrike" kern="1200" cap="none" spc="0" normalizeH="0" baseline="30000" noProof="0" dirty="0">
                    <a:ln>
                      <a:noFill/>
                    </a:ln>
                    <a:solidFill>
                      <a:prstClr val="black"/>
                    </a:solidFill>
                    <a:effectLst/>
                    <a:uLnTx/>
                    <a:uFillTx/>
                    <a:latin typeface="Calibri" panose="020F0502020204030204"/>
                    <a:ea typeface="+mn-ea"/>
                    <a:cs typeface="+mn-cs"/>
                  </a:rPr>
                  <a:t>-2</a:t>
                </a: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s</a:t>
                </a:r>
                <a:r>
                  <a:rPr kumimoji="0" lang="sk-SK" sz="2200" b="0" i="0" u="none" strike="noStrike" kern="1200" cap="none" spc="0" normalizeH="0" baseline="30000" noProof="0" dirty="0">
                    <a:ln>
                      <a:noFill/>
                    </a:ln>
                    <a:solidFill>
                      <a:prstClr val="black"/>
                    </a:solidFill>
                    <a:effectLst/>
                    <a:uLnTx/>
                    <a:uFillTx/>
                    <a:latin typeface="Calibri" panose="020F0502020204030204"/>
                    <a:ea typeface="+mn-ea"/>
                    <a:cs typeface="+mn-cs"/>
                  </a:rPr>
                  <a:t>-1</a:t>
                </a: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 Veličina </a:t>
                </a:r>
                <a14:m>
                  <m:oMath xmlns:m="http://schemas.openxmlformats.org/officeDocument/2006/math">
                    <m:r>
                      <a:rPr kumimoji="0" lang="sk-SK"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𝐼</m:t>
                    </m:r>
                  </m:oMath>
                </a14:m>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 je celková výdatnosť fontány v jednotkách kg s</a:t>
                </a:r>
                <a:r>
                  <a:rPr kumimoji="0" lang="sk-SK" sz="2200" b="0" i="0" u="none" strike="noStrike" kern="1200" cap="none" spc="0" normalizeH="0" baseline="30000" noProof="0" dirty="0">
                    <a:ln>
                      <a:noFill/>
                    </a:ln>
                    <a:solidFill>
                      <a:prstClr val="black"/>
                    </a:solidFill>
                    <a:effectLst/>
                    <a:uLnTx/>
                    <a:uFillTx/>
                    <a:latin typeface="Calibri" panose="020F0502020204030204"/>
                    <a:ea typeface="+mn-ea"/>
                    <a:cs typeface="+mn-cs"/>
                  </a:rPr>
                  <a:t>-1</a:t>
                </a: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mc:Choice>
        <mc:Fallback xmlns="">
          <p:sp>
            <p:nvSpPr>
              <p:cNvPr id="13" name="TextBox 12"/>
              <p:cNvSpPr txBox="1">
                <a:spLocks noRot="1" noChangeAspect="1" noMove="1" noResize="1" noEditPoints="1" noAdjustHandles="1" noChangeArrowheads="1" noChangeShapeType="1" noTextEdit="1"/>
              </p:cNvSpPr>
              <p:nvPr/>
            </p:nvSpPr>
            <p:spPr>
              <a:xfrm>
                <a:off x="179512" y="5517232"/>
                <a:ext cx="7697337" cy="1107996"/>
              </a:xfrm>
              <a:prstGeom prst="rect">
                <a:avLst/>
              </a:prstGeom>
              <a:blipFill rotWithShape="0">
                <a:blip r:embed="rId11"/>
                <a:stretch>
                  <a:fillRect l="-1029" t="-3846" b="-10440"/>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2191A1-080D-4B75-96DD-5F8CFE4971F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10" name="Picture 9"/>
          <p:cNvPicPr>
            <a:picLocks noChangeAspect="1"/>
          </p:cNvPicPr>
          <p:nvPr>
            <p:custDataLst>
              <p:tags r:id="rId4"/>
            </p:custDataLst>
          </p:nvPr>
        </p:nvPicPr>
        <p:blipFill>
          <a:blip r:embed="rId12" cstate="print">
            <a:extLst>
              <a:ext uri="{28A0092B-C50C-407E-A947-70E740481C1C}">
                <a14:useLocalDpi xmlns:a14="http://schemas.microsoft.com/office/drawing/2010/main" val="0"/>
              </a:ext>
            </a:extLst>
          </a:blip>
          <a:stretch>
            <a:fillRect/>
          </a:stretch>
        </p:blipFill>
        <p:spPr>
          <a:xfrm>
            <a:off x="2987824" y="548680"/>
            <a:ext cx="2887980" cy="588645"/>
          </a:xfrm>
          <a:prstGeom prst="rect">
            <a:avLst/>
          </a:prstGeom>
        </p:spPr>
      </p:pic>
    </p:spTree>
    <p:extLst>
      <p:ext uri="{BB962C8B-B14F-4D97-AF65-F5344CB8AC3E}">
        <p14:creationId xmlns:p14="http://schemas.microsoft.com/office/powerpoint/2010/main" val="1289694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2F171-A641-4D3E-AA75-363029A1D4A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4" name="Picture 3"/>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3347864" y="548680"/>
            <a:ext cx="1744980" cy="459105"/>
          </a:xfrm>
          <a:prstGeom prst="rect">
            <a:avLst/>
          </a:prstGeom>
        </p:spPr>
      </p:pic>
      <p:cxnSp>
        <p:nvCxnSpPr>
          <p:cNvPr id="5" name="Straight Arrow Connector 4"/>
          <p:cNvCxnSpPr/>
          <p:nvPr/>
        </p:nvCxnSpPr>
        <p:spPr>
          <a:xfrm flipV="1">
            <a:off x="1835696" y="1772816"/>
            <a:ext cx="1944216" cy="1368152"/>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1835696" y="1700808"/>
            <a:ext cx="4320480" cy="1440160"/>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3760470" y="1700808"/>
            <a:ext cx="2395706" cy="70842"/>
          </a:xfrm>
          <a:prstGeom prst="straightConnector1">
            <a:avLst/>
          </a:prstGeom>
          <a:ln w="38100">
            <a:solidFill>
              <a:srgbClr val="00B0F0"/>
            </a:solidFill>
            <a:tailEnd type="triangle" w="lg" len="lg"/>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2411760" y="2150187"/>
            <a:ext cx="192405" cy="219075"/>
          </a:xfrm>
          <a:prstGeom prst="rect">
            <a:avLst/>
          </a:prstGeom>
        </p:spPr>
      </p:pic>
      <p:pic>
        <p:nvPicPr>
          <p:cNvPr id="14" name="Picture 13"/>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a:xfrm>
            <a:off x="4210829" y="2464673"/>
            <a:ext cx="198120" cy="219075"/>
          </a:xfrm>
          <a:prstGeom prst="rect">
            <a:avLst/>
          </a:prstGeom>
        </p:spPr>
      </p:pic>
      <p:pic>
        <p:nvPicPr>
          <p:cNvPr id="17" name="Picture 16"/>
          <p:cNvPicPr>
            <a:picLocks noChangeAspect="1"/>
          </p:cNvPicPr>
          <p:nvPr>
            <p:custDataLst>
              <p:tags r:id="rId4"/>
            </p:custDataLst>
          </p:nvPr>
        </p:nvPicPr>
        <p:blipFill>
          <a:blip r:embed="rId11" cstate="print">
            <a:extLst>
              <a:ext uri="{28A0092B-C50C-407E-A947-70E740481C1C}">
                <a14:useLocalDpi xmlns:a14="http://schemas.microsoft.com/office/drawing/2010/main" val="0"/>
              </a:ext>
            </a:extLst>
          </a:blip>
          <a:stretch>
            <a:fillRect/>
          </a:stretch>
        </p:blipFill>
        <p:spPr>
          <a:xfrm>
            <a:off x="4272568" y="1443621"/>
            <a:ext cx="729615" cy="219075"/>
          </a:xfrm>
          <a:prstGeom prst="rect">
            <a:avLst/>
          </a:prstGeom>
        </p:spPr>
      </p:pic>
      <p:sp>
        <p:nvSpPr>
          <p:cNvPr id="18" name="Oval 17"/>
          <p:cNvSpPr/>
          <p:nvPr/>
        </p:nvSpPr>
        <p:spPr>
          <a:xfrm>
            <a:off x="3688462" y="1700225"/>
            <a:ext cx="144016" cy="144016"/>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Oval 18"/>
          <p:cNvSpPr/>
          <p:nvPr/>
        </p:nvSpPr>
        <p:spPr>
          <a:xfrm>
            <a:off x="6147618" y="1628509"/>
            <a:ext cx="144016" cy="144016"/>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TextBox 19"/>
          <p:cNvSpPr txBox="1"/>
          <p:nvPr/>
        </p:nvSpPr>
        <p:spPr>
          <a:xfrm>
            <a:off x="128088" y="3376771"/>
            <a:ext cx="856895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Vo vektorovom tvare (sila je vektor, takže okrem veľkosti má aj smer) silu, ktorou teleso „1“ pôsobí na teleso „2“ vyjadríme takto</a:t>
            </a:r>
          </a:p>
        </p:txBody>
      </p:sp>
      <p:pic>
        <p:nvPicPr>
          <p:cNvPr id="6" name="Picture 5"/>
          <p:cNvPicPr>
            <a:picLocks noChangeAspect="1"/>
          </p:cNvPicPr>
          <p:nvPr>
            <p:custDataLst>
              <p:tags r:id="rId5"/>
            </p:custDataLst>
          </p:nvPr>
        </p:nvPicPr>
        <p:blipFill>
          <a:blip r:embed="rId12" cstate="print">
            <a:extLst>
              <a:ext uri="{28A0092B-C50C-407E-A947-70E740481C1C}">
                <a14:useLocalDpi xmlns:a14="http://schemas.microsoft.com/office/drawing/2010/main" val="0"/>
              </a:ext>
            </a:extLst>
          </a:blip>
          <a:stretch>
            <a:fillRect/>
          </a:stretch>
        </p:blipFill>
        <p:spPr>
          <a:xfrm>
            <a:off x="2734283" y="4085996"/>
            <a:ext cx="2937510" cy="588645"/>
          </a:xfrm>
          <a:prstGeom prst="rect">
            <a:avLst/>
          </a:prstGeom>
        </p:spPr>
      </p:pic>
      <mc:AlternateContent xmlns:mc="http://schemas.openxmlformats.org/markup-compatibility/2006" xmlns:a14="http://schemas.microsoft.com/office/drawing/2010/main">
        <mc:Choice Requires="a14">
          <p:sp>
            <p:nvSpPr>
              <p:cNvPr id="24" name="TextBox 23"/>
              <p:cNvSpPr txBox="1"/>
              <p:nvPr/>
            </p:nvSpPr>
            <p:spPr>
              <a:xfrm>
                <a:off x="323528" y="5013176"/>
                <a:ext cx="8568952" cy="14850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Pre pochopenie tohto vzorca si treba uvedomiť, že výraz                               je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05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jednotkový vektor v smere </a:t>
                </a:r>
                <a14:m>
                  <m:oMath xmlns:m="http://schemas.openxmlformats.org/officeDocument/2006/math">
                    <m:sSub>
                      <m:sSubPr>
                        <m:ctrlPr>
                          <a:rPr kumimoji="0" lang="en-US" sz="2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ctrlPr>
                      </m:sSubPr>
                      <m:e>
                        <m:acc>
                          <m:accPr>
                            <m:chr m:val="⃗"/>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𝑟</m:t>
                            </m:r>
                          </m:e>
                        </m:acc>
                      </m:e>
                      <m:sub>
                        <m:r>
                          <a:rPr kumimoji="0" lang="en-US" sz="2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2</m:t>
                        </m:r>
                      </m:sub>
                    </m:sSub>
                    <m:r>
                      <a:rPr kumimoji="0" lang="en-US" sz="2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m:t>
                    </m:r>
                    <m:sSub>
                      <m:sSubPr>
                        <m:ctrlPr>
                          <a:rPr kumimoji="0" lang="en-US" sz="2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ctrlPr>
                      </m:sSubPr>
                      <m:e>
                        <m:acc>
                          <m:accPr>
                            <m:chr m:val="⃗"/>
                            <m:ctrlPr>
                              <a:rPr kumimoji="0" lang="en-US" sz="2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ctrlPr>
                          </m:accPr>
                          <m:e>
                            <m:r>
                              <a:rPr kumimoji="0" lang="en-US" sz="2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𝑟</m:t>
                            </m:r>
                          </m:e>
                        </m:acc>
                      </m:e>
                      <m:sub>
                        <m:r>
                          <a:rPr kumimoji="0" lang="en-US" sz="2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1</m:t>
                        </m:r>
                      </m:sub>
                    </m:sSub>
                  </m:oMath>
                </a14:m>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a znamienko </a:t>
                </a:r>
                <a14:m>
                  <m:oMath xmlns:m="http://schemas.openxmlformats.org/officeDocument/2006/math">
                    <m:r>
                      <a:rPr kumimoji="0" lang="sk-SK"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pred vzorcom hovorí, že sila je príťažlivá,  smeruje ku častici „1“, teda opačne, ako je orientovaný vektor </a:t>
                </a:r>
                <a14:m>
                  <m:oMath xmlns:m="http://schemas.openxmlformats.org/officeDocument/2006/math">
                    <m:sSub>
                      <m:sSubPr>
                        <m:ctrlPr>
                          <a:rPr kumimoji="0" lang="en-US" sz="20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ctrlPr>
                      </m:sSubPr>
                      <m:e>
                        <m:acc>
                          <m:accPr>
                            <m:chr m:val="⃗"/>
                            <m:ctrlP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accPr>
                          <m:e>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𝑟</m:t>
                            </m:r>
                          </m:e>
                        </m:acc>
                      </m:e>
                      <m:sub>
                        <m:r>
                          <a:rPr kumimoji="0" lang="en-US" sz="20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t>2</m:t>
                        </m:r>
                      </m:sub>
                    </m:sSub>
                    <m:r>
                      <a:rPr kumimoji="0" lang="en-US" sz="20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t>−</m:t>
                    </m:r>
                    <m:sSub>
                      <m:sSubPr>
                        <m:ctrlPr>
                          <a:rPr kumimoji="0" lang="en-US" sz="20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ctrlPr>
                      </m:sSubPr>
                      <m:e>
                        <m:acc>
                          <m:accPr>
                            <m:chr m:val="⃗"/>
                            <m:ctrlPr>
                              <a:rPr kumimoji="0" lang="en-US" sz="20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ctrlPr>
                          </m:accPr>
                          <m:e>
                            <m:r>
                              <a:rPr kumimoji="0" lang="en-US" sz="20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t>𝑟</m:t>
                            </m:r>
                          </m:e>
                        </m:acc>
                      </m:e>
                      <m:sub>
                        <m:r>
                          <a:rPr kumimoji="0" lang="en-US" sz="20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t>1</m:t>
                        </m:r>
                      </m:sub>
                    </m:sSub>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k-SK" sz="2000" b="1" i="0" u="none" strike="noStrike" kern="1200" cap="none" spc="0" normalizeH="0" baseline="0" noProof="0" dirty="0">
                    <a:ln>
                      <a:noFill/>
                    </a:ln>
                    <a:solidFill>
                      <a:srgbClr val="FF0000"/>
                    </a:solidFill>
                    <a:effectLst/>
                    <a:uLnTx/>
                    <a:uFillTx/>
                    <a:latin typeface="Calibri" panose="020F0502020204030204"/>
                    <a:ea typeface="+mn-ea"/>
                    <a:cs typeface="+mn-cs"/>
                  </a:rPr>
                  <a:t>Trik so zápisom jednotkového vektora si zapamätajte, bude sa často používať.</a:t>
                </a:r>
              </a:p>
            </p:txBody>
          </p:sp>
        </mc:Choice>
        <mc:Fallback xmlns="">
          <p:sp>
            <p:nvSpPr>
              <p:cNvPr id="24" name="TextBox 23"/>
              <p:cNvSpPr txBox="1">
                <a:spLocks noRot="1" noChangeAspect="1" noMove="1" noResize="1" noEditPoints="1" noAdjustHandles="1" noChangeArrowheads="1" noChangeShapeType="1" noTextEdit="1"/>
              </p:cNvSpPr>
              <p:nvPr/>
            </p:nvSpPr>
            <p:spPr>
              <a:xfrm>
                <a:off x="323528" y="5013176"/>
                <a:ext cx="8568952" cy="1485022"/>
              </a:xfrm>
              <a:prstGeom prst="rect">
                <a:avLst/>
              </a:prstGeom>
              <a:blipFill rotWithShape="0">
                <a:blip r:embed="rId15"/>
                <a:stretch>
                  <a:fillRect l="-711" t="-2049" r="-1209" b="-6148"/>
                </a:stretch>
              </a:blipFill>
            </p:spPr>
            <p:txBody>
              <a:bodyPr/>
              <a:lstStyle/>
              <a:p>
                <a:r>
                  <a:rPr lang="en-US">
                    <a:noFill/>
                  </a:rPr>
                  <a:t> </a:t>
                </a:r>
              </a:p>
            </p:txBody>
          </p:sp>
        </mc:Fallback>
      </mc:AlternateContent>
      <p:pic>
        <p:nvPicPr>
          <p:cNvPr id="26" name="Picture 25"/>
          <p:cNvPicPr>
            <a:picLocks noChangeAspect="1"/>
          </p:cNvPicPr>
          <p:nvPr>
            <p:custDataLst>
              <p:tags r:id="rId6"/>
            </p:custDataLst>
          </p:nvPr>
        </p:nvPicPr>
        <p:blipFill>
          <a:blip r:embed="rId16" cstate="print">
            <a:extLst>
              <a:ext uri="{28A0092B-C50C-407E-A947-70E740481C1C}">
                <a14:useLocalDpi xmlns:a14="http://schemas.microsoft.com/office/drawing/2010/main" val="0"/>
              </a:ext>
            </a:extLst>
          </a:blip>
          <a:stretch>
            <a:fillRect/>
          </a:stretch>
        </p:blipFill>
        <p:spPr>
          <a:xfrm>
            <a:off x="6538845" y="4918908"/>
            <a:ext cx="906780" cy="588645"/>
          </a:xfrm>
          <a:prstGeom prst="rect">
            <a:avLst/>
          </a:prstGeom>
        </p:spPr>
      </p:pic>
    </p:spTree>
    <p:extLst>
      <p:ext uri="{BB962C8B-B14F-4D97-AF65-F5344CB8AC3E}">
        <p14:creationId xmlns:p14="http://schemas.microsoft.com/office/powerpoint/2010/main" val="40625780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2F171-A641-4D3E-AA75-363029A1D4A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4" name="Freeform 13"/>
          <p:cNvSpPr/>
          <p:nvPr/>
        </p:nvSpPr>
        <p:spPr>
          <a:xfrm>
            <a:off x="6732240" y="404664"/>
            <a:ext cx="1262321" cy="1299195"/>
          </a:xfrm>
          <a:custGeom>
            <a:avLst/>
            <a:gdLst>
              <a:gd name="connsiteX0" fmla="*/ 64216 w 1262321"/>
              <a:gd name="connsiteY0" fmla="*/ 1088916 h 1299195"/>
              <a:gd name="connsiteX1" fmla="*/ 302755 w 1262321"/>
              <a:gd name="connsiteY1" fmla="*/ 850377 h 1299195"/>
              <a:gd name="connsiteX2" fmla="*/ 302755 w 1262321"/>
              <a:gd name="connsiteY2" fmla="*/ 770864 h 1299195"/>
              <a:gd name="connsiteX3" fmla="*/ 292816 w 1262321"/>
              <a:gd name="connsiteY3" fmla="*/ 641655 h 1299195"/>
              <a:gd name="connsiteX4" fmla="*/ 272938 w 1262321"/>
              <a:gd name="connsiteY4" fmla="*/ 462751 h 1299195"/>
              <a:gd name="connsiteX5" fmla="*/ 382268 w 1262321"/>
              <a:gd name="connsiteY5" fmla="*/ 283846 h 1299195"/>
              <a:gd name="connsiteX6" fmla="*/ 511477 w 1262321"/>
              <a:gd name="connsiteY6" fmla="*/ 164577 h 1299195"/>
              <a:gd name="connsiteX7" fmla="*/ 620807 w 1262321"/>
              <a:gd name="connsiteY7" fmla="*/ 174516 h 1299195"/>
              <a:gd name="connsiteX8" fmla="*/ 759955 w 1262321"/>
              <a:gd name="connsiteY8" fmla="*/ 244090 h 1299195"/>
              <a:gd name="connsiteX9" fmla="*/ 819590 w 1262321"/>
              <a:gd name="connsiteY9" fmla="*/ 532325 h 1299195"/>
              <a:gd name="connsiteX10" fmla="*/ 799712 w 1262321"/>
              <a:gd name="connsiteY10" fmla="*/ 741046 h 1299195"/>
              <a:gd name="connsiteX11" fmla="*/ 899103 w 1262321"/>
              <a:gd name="connsiteY11" fmla="*/ 910012 h 1299195"/>
              <a:gd name="connsiteX12" fmla="*/ 1038251 w 1262321"/>
              <a:gd name="connsiteY12" fmla="*/ 1088916 h 1299195"/>
              <a:gd name="connsiteX13" fmla="*/ 1177399 w 1262321"/>
              <a:gd name="connsiteY13" fmla="*/ 1247942 h 1299195"/>
              <a:gd name="connsiteX14" fmla="*/ 1177399 w 1262321"/>
              <a:gd name="connsiteY14" fmla="*/ 124820 h 1299195"/>
              <a:gd name="connsiteX15" fmla="*/ 103972 w 1262321"/>
              <a:gd name="connsiteY15" fmla="*/ 134760 h 1299195"/>
              <a:gd name="connsiteX16" fmla="*/ 64216 w 1262321"/>
              <a:gd name="connsiteY16" fmla="*/ 1088916 h 1299195"/>
              <a:gd name="connsiteX0" fmla="*/ 64216 w 1262321"/>
              <a:gd name="connsiteY0" fmla="*/ 1088916 h 1299195"/>
              <a:gd name="connsiteX1" fmla="*/ 302755 w 1262321"/>
              <a:gd name="connsiteY1" fmla="*/ 850377 h 1299195"/>
              <a:gd name="connsiteX2" fmla="*/ 302755 w 1262321"/>
              <a:gd name="connsiteY2" fmla="*/ 770864 h 1299195"/>
              <a:gd name="connsiteX3" fmla="*/ 292816 w 1262321"/>
              <a:gd name="connsiteY3" fmla="*/ 641655 h 1299195"/>
              <a:gd name="connsiteX4" fmla="*/ 272938 w 1262321"/>
              <a:gd name="connsiteY4" fmla="*/ 462751 h 1299195"/>
              <a:gd name="connsiteX5" fmla="*/ 332572 w 1262321"/>
              <a:gd name="connsiteY5" fmla="*/ 273907 h 1299195"/>
              <a:gd name="connsiteX6" fmla="*/ 511477 w 1262321"/>
              <a:gd name="connsiteY6" fmla="*/ 164577 h 1299195"/>
              <a:gd name="connsiteX7" fmla="*/ 620807 w 1262321"/>
              <a:gd name="connsiteY7" fmla="*/ 174516 h 1299195"/>
              <a:gd name="connsiteX8" fmla="*/ 759955 w 1262321"/>
              <a:gd name="connsiteY8" fmla="*/ 244090 h 1299195"/>
              <a:gd name="connsiteX9" fmla="*/ 819590 w 1262321"/>
              <a:gd name="connsiteY9" fmla="*/ 532325 h 1299195"/>
              <a:gd name="connsiteX10" fmla="*/ 799712 w 1262321"/>
              <a:gd name="connsiteY10" fmla="*/ 741046 h 1299195"/>
              <a:gd name="connsiteX11" fmla="*/ 899103 w 1262321"/>
              <a:gd name="connsiteY11" fmla="*/ 910012 h 1299195"/>
              <a:gd name="connsiteX12" fmla="*/ 1038251 w 1262321"/>
              <a:gd name="connsiteY12" fmla="*/ 1088916 h 1299195"/>
              <a:gd name="connsiteX13" fmla="*/ 1177399 w 1262321"/>
              <a:gd name="connsiteY13" fmla="*/ 1247942 h 1299195"/>
              <a:gd name="connsiteX14" fmla="*/ 1177399 w 1262321"/>
              <a:gd name="connsiteY14" fmla="*/ 124820 h 1299195"/>
              <a:gd name="connsiteX15" fmla="*/ 103972 w 1262321"/>
              <a:gd name="connsiteY15" fmla="*/ 134760 h 1299195"/>
              <a:gd name="connsiteX16" fmla="*/ 64216 w 1262321"/>
              <a:gd name="connsiteY16" fmla="*/ 1088916 h 1299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62321" h="1299195">
                <a:moveTo>
                  <a:pt x="64216" y="1088916"/>
                </a:moveTo>
                <a:cubicBezTo>
                  <a:pt x="97346" y="1208185"/>
                  <a:pt x="262999" y="903386"/>
                  <a:pt x="302755" y="850377"/>
                </a:cubicBezTo>
                <a:cubicBezTo>
                  <a:pt x="342512" y="797368"/>
                  <a:pt x="304412" y="805651"/>
                  <a:pt x="302755" y="770864"/>
                </a:cubicBezTo>
                <a:cubicBezTo>
                  <a:pt x="301099" y="736077"/>
                  <a:pt x="297786" y="693007"/>
                  <a:pt x="292816" y="641655"/>
                </a:cubicBezTo>
                <a:cubicBezTo>
                  <a:pt x="287847" y="590303"/>
                  <a:pt x="266312" y="524042"/>
                  <a:pt x="272938" y="462751"/>
                </a:cubicBezTo>
                <a:cubicBezTo>
                  <a:pt x="279564" y="401460"/>
                  <a:pt x="292816" y="323603"/>
                  <a:pt x="332572" y="273907"/>
                </a:cubicBezTo>
                <a:cubicBezTo>
                  <a:pt x="372328" y="224211"/>
                  <a:pt x="463438" y="181142"/>
                  <a:pt x="511477" y="164577"/>
                </a:cubicBezTo>
                <a:cubicBezTo>
                  <a:pt x="559516" y="148012"/>
                  <a:pt x="579394" y="161264"/>
                  <a:pt x="620807" y="174516"/>
                </a:cubicBezTo>
                <a:cubicBezTo>
                  <a:pt x="662220" y="187768"/>
                  <a:pt x="726825" y="184455"/>
                  <a:pt x="759955" y="244090"/>
                </a:cubicBezTo>
                <a:cubicBezTo>
                  <a:pt x="793085" y="303725"/>
                  <a:pt x="812964" y="449499"/>
                  <a:pt x="819590" y="532325"/>
                </a:cubicBezTo>
                <a:cubicBezTo>
                  <a:pt x="826216" y="615151"/>
                  <a:pt x="786460" y="678098"/>
                  <a:pt x="799712" y="741046"/>
                </a:cubicBezTo>
                <a:cubicBezTo>
                  <a:pt x="812964" y="803994"/>
                  <a:pt x="859347" y="852034"/>
                  <a:pt x="899103" y="910012"/>
                </a:cubicBezTo>
                <a:cubicBezTo>
                  <a:pt x="938859" y="967990"/>
                  <a:pt x="991868" y="1032594"/>
                  <a:pt x="1038251" y="1088916"/>
                </a:cubicBezTo>
                <a:cubicBezTo>
                  <a:pt x="1084634" y="1145238"/>
                  <a:pt x="1154208" y="1408625"/>
                  <a:pt x="1177399" y="1247942"/>
                </a:cubicBezTo>
                <a:cubicBezTo>
                  <a:pt x="1200590" y="1087259"/>
                  <a:pt x="1356304" y="310350"/>
                  <a:pt x="1177399" y="124820"/>
                </a:cubicBezTo>
                <a:cubicBezTo>
                  <a:pt x="998494" y="-60710"/>
                  <a:pt x="289503" y="-24266"/>
                  <a:pt x="103972" y="134760"/>
                </a:cubicBezTo>
                <a:cubicBezTo>
                  <a:pt x="-81559" y="293786"/>
                  <a:pt x="31086" y="969647"/>
                  <a:pt x="64216" y="1088916"/>
                </a:cubicBezTo>
                <a:close/>
              </a:path>
            </a:pathLst>
          </a:cu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5" name="Picture 24"/>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3347864" y="476672"/>
            <a:ext cx="1708785" cy="588645"/>
          </a:xfrm>
          <a:prstGeom prst="rect">
            <a:avLst/>
          </a:prstGeom>
        </p:spPr>
      </p:pic>
      <p:sp>
        <p:nvSpPr>
          <p:cNvPr id="24" name="TextBox 23"/>
          <p:cNvSpPr txBox="1"/>
          <p:nvPr/>
        </p:nvSpPr>
        <p:spPr>
          <a:xfrm>
            <a:off x="251520" y="1340768"/>
            <a:ext cx="8784976"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Zopakujme ešte raz: tento vzorec opisuje hustotu prúdu vody, ktorá nikde v priestore (okrem centra fontány) nevzniká ani sa nestráca. Matematicky to znamená toto: ak si myslíme nejakú všeobecnú uzavretú plochu v priestore ako napríklad na obrázku, potom celkový výtok von z tej plochy je nulový. Voda v objeme uzavretom tou plochou ani nevzniká ani nezaniká, to čo vtečie aj vytečie, preto celkový výtok je nulový. Formálne teda platí</a:t>
            </a:r>
          </a:p>
        </p:txBody>
      </p:sp>
      <p:pic>
        <p:nvPicPr>
          <p:cNvPr id="7" name="Picture 6"/>
          <p:cNvPicPr>
            <a:picLocks noChangeAspect="1"/>
          </p:cNvPicPr>
          <p:nvPr/>
        </p:nvPicPr>
        <p:blipFill rotWithShape="1">
          <a:blip r:embed="rId6"/>
          <a:srcRect t="21447"/>
          <a:stretch/>
        </p:blipFill>
        <p:spPr>
          <a:xfrm>
            <a:off x="1763688" y="3360042"/>
            <a:ext cx="2566638" cy="2155051"/>
          </a:xfrm>
          <a:prstGeom prst="rect">
            <a:avLst/>
          </a:prstGeom>
        </p:spPr>
      </p:pic>
      <p:pic>
        <p:nvPicPr>
          <p:cNvPr id="9" name="Picture 8"/>
          <p:cNvPicPr>
            <a:picLocks/>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2861865" y="4293096"/>
            <a:ext cx="252000" cy="283386"/>
          </a:xfrm>
          <a:prstGeom prst="rect">
            <a:avLst/>
          </a:prstGeom>
        </p:spPr>
      </p:pic>
      <p:sp>
        <p:nvSpPr>
          <p:cNvPr id="10" name="Freeform 9"/>
          <p:cNvSpPr/>
          <p:nvPr/>
        </p:nvSpPr>
        <p:spPr>
          <a:xfrm>
            <a:off x="2717881" y="3381068"/>
            <a:ext cx="1091175" cy="976656"/>
          </a:xfrm>
          <a:custGeom>
            <a:avLst/>
            <a:gdLst>
              <a:gd name="connsiteX0" fmla="*/ 24326 w 1091175"/>
              <a:gd name="connsiteY0" fmla="*/ 66982 h 976656"/>
              <a:gd name="connsiteX1" fmla="*/ 24326 w 1091175"/>
              <a:gd name="connsiteY1" fmla="*/ 324157 h 976656"/>
              <a:gd name="connsiteX2" fmla="*/ 271976 w 1091175"/>
              <a:gd name="connsiteY2" fmla="*/ 571807 h 976656"/>
              <a:gd name="connsiteX3" fmla="*/ 538676 w 1091175"/>
              <a:gd name="connsiteY3" fmla="*/ 505132 h 976656"/>
              <a:gd name="connsiteX4" fmla="*/ 719651 w 1091175"/>
              <a:gd name="connsiteY4" fmla="*/ 667057 h 976656"/>
              <a:gd name="connsiteX5" fmla="*/ 843476 w 1091175"/>
              <a:gd name="connsiteY5" fmla="*/ 943282 h 976656"/>
              <a:gd name="connsiteX6" fmla="*/ 1014926 w 1091175"/>
              <a:gd name="connsiteY6" fmla="*/ 933757 h 976656"/>
              <a:gd name="connsiteX7" fmla="*/ 1091126 w 1091175"/>
              <a:gd name="connsiteY7" fmla="*/ 600382 h 976656"/>
              <a:gd name="connsiteX8" fmla="*/ 1005401 w 1091175"/>
              <a:gd name="connsiteY8" fmla="*/ 305107 h 976656"/>
              <a:gd name="connsiteX9" fmla="*/ 824426 w 1091175"/>
              <a:gd name="connsiteY9" fmla="*/ 162232 h 976656"/>
              <a:gd name="connsiteX10" fmla="*/ 681551 w 1091175"/>
              <a:gd name="connsiteY10" fmla="*/ 38407 h 976656"/>
              <a:gd name="connsiteX11" fmla="*/ 472001 w 1091175"/>
              <a:gd name="connsiteY11" fmla="*/ 9832 h 976656"/>
              <a:gd name="connsiteX12" fmla="*/ 281501 w 1091175"/>
              <a:gd name="connsiteY12" fmla="*/ 307 h 976656"/>
              <a:gd name="connsiteX13" fmla="*/ 157676 w 1091175"/>
              <a:gd name="connsiteY13" fmla="*/ 19357 h 976656"/>
              <a:gd name="connsiteX14" fmla="*/ 24326 w 1091175"/>
              <a:gd name="connsiteY14" fmla="*/ 66982 h 976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91175" h="976656">
                <a:moveTo>
                  <a:pt x="24326" y="66982"/>
                </a:moveTo>
                <a:cubicBezTo>
                  <a:pt x="2101" y="117782"/>
                  <a:pt x="-16949" y="240020"/>
                  <a:pt x="24326" y="324157"/>
                </a:cubicBezTo>
                <a:cubicBezTo>
                  <a:pt x="65601" y="408295"/>
                  <a:pt x="186251" y="541645"/>
                  <a:pt x="271976" y="571807"/>
                </a:cubicBezTo>
                <a:cubicBezTo>
                  <a:pt x="357701" y="601970"/>
                  <a:pt x="464064" y="489257"/>
                  <a:pt x="538676" y="505132"/>
                </a:cubicBezTo>
                <a:cubicBezTo>
                  <a:pt x="613288" y="521007"/>
                  <a:pt x="668851" y="594032"/>
                  <a:pt x="719651" y="667057"/>
                </a:cubicBezTo>
                <a:cubicBezTo>
                  <a:pt x="770451" y="740082"/>
                  <a:pt x="794264" y="898832"/>
                  <a:pt x="843476" y="943282"/>
                </a:cubicBezTo>
                <a:cubicBezTo>
                  <a:pt x="892688" y="987732"/>
                  <a:pt x="973651" y="990907"/>
                  <a:pt x="1014926" y="933757"/>
                </a:cubicBezTo>
                <a:cubicBezTo>
                  <a:pt x="1056201" y="876607"/>
                  <a:pt x="1092714" y="705157"/>
                  <a:pt x="1091126" y="600382"/>
                </a:cubicBezTo>
                <a:cubicBezTo>
                  <a:pt x="1089539" y="495607"/>
                  <a:pt x="1049851" y="378132"/>
                  <a:pt x="1005401" y="305107"/>
                </a:cubicBezTo>
                <a:cubicBezTo>
                  <a:pt x="960951" y="232082"/>
                  <a:pt x="878401" y="206682"/>
                  <a:pt x="824426" y="162232"/>
                </a:cubicBezTo>
                <a:cubicBezTo>
                  <a:pt x="770451" y="117782"/>
                  <a:pt x="740288" y="63807"/>
                  <a:pt x="681551" y="38407"/>
                </a:cubicBezTo>
                <a:cubicBezTo>
                  <a:pt x="622814" y="13007"/>
                  <a:pt x="538676" y="16182"/>
                  <a:pt x="472001" y="9832"/>
                </a:cubicBezTo>
                <a:cubicBezTo>
                  <a:pt x="405326" y="3482"/>
                  <a:pt x="333888" y="-1280"/>
                  <a:pt x="281501" y="307"/>
                </a:cubicBezTo>
                <a:cubicBezTo>
                  <a:pt x="229114" y="1894"/>
                  <a:pt x="200538" y="9832"/>
                  <a:pt x="157676" y="19357"/>
                </a:cubicBezTo>
                <a:cubicBezTo>
                  <a:pt x="114814" y="28882"/>
                  <a:pt x="46551" y="16182"/>
                  <a:pt x="24326" y="66982"/>
                </a:cubicBezTo>
                <a:close/>
              </a:path>
            </a:pathLst>
          </a:cu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p:cNvPicPr>
            <a:picLocks noChangeAspect="1"/>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4932040" y="3717032"/>
            <a:ext cx="1844040" cy="763905"/>
          </a:xfrm>
          <a:prstGeom prst="rect">
            <a:avLst/>
          </a:prstGeom>
        </p:spPr>
      </p:pic>
    </p:spTree>
    <p:extLst>
      <p:ext uri="{BB962C8B-B14F-4D97-AF65-F5344CB8AC3E}">
        <p14:creationId xmlns:p14="http://schemas.microsoft.com/office/powerpoint/2010/main" val="26430625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2F171-A641-4D3E-AA75-363029A1D4A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pSp>
        <p:nvGrpSpPr>
          <p:cNvPr id="7" name="Group 6"/>
          <p:cNvGrpSpPr/>
          <p:nvPr/>
        </p:nvGrpSpPr>
        <p:grpSpPr>
          <a:xfrm>
            <a:off x="1259632" y="1700808"/>
            <a:ext cx="2566638" cy="2155051"/>
            <a:chOff x="1745631" y="3360042"/>
            <a:chExt cx="2566638" cy="2155051"/>
          </a:xfrm>
        </p:grpSpPr>
        <p:pic>
          <p:nvPicPr>
            <p:cNvPr id="8" name="Picture 7"/>
            <p:cNvPicPr>
              <a:picLocks noChangeAspect="1"/>
            </p:cNvPicPr>
            <p:nvPr/>
          </p:nvPicPr>
          <p:blipFill rotWithShape="1">
            <a:blip r:embed="rId3"/>
            <a:srcRect t="21447"/>
            <a:stretch/>
          </p:blipFill>
          <p:spPr>
            <a:xfrm>
              <a:off x="1745631" y="3360042"/>
              <a:ext cx="2566638" cy="2155051"/>
            </a:xfrm>
            <a:prstGeom prst="rect">
              <a:avLst/>
            </a:prstGeom>
          </p:spPr>
        </p:pic>
        <p:pic>
          <p:nvPicPr>
            <p:cNvPr id="9" name="Picture 8"/>
            <p:cNvPicPr>
              <a:picLocks noChangeAspect="1"/>
            </p:cNvPicPr>
            <p:nvPr/>
          </p:nvPicPr>
          <p:blipFill>
            <a:blip r:embed="rId4"/>
            <a:stretch>
              <a:fillRect/>
            </a:stretch>
          </p:blipFill>
          <p:spPr>
            <a:xfrm>
              <a:off x="2843808" y="4293096"/>
              <a:ext cx="249958" cy="286537"/>
            </a:xfrm>
            <a:prstGeom prst="rect">
              <a:avLst/>
            </a:prstGeom>
          </p:spPr>
        </p:pic>
      </p:grpSp>
      <mc:AlternateContent xmlns:mc="http://schemas.openxmlformats.org/markup-compatibility/2006" xmlns:a14="http://schemas.microsoft.com/office/drawing/2010/main">
        <mc:Choice Requires="a14">
          <p:sp>
            <p:nvSpPr>
              <p:cNvPr id="10" name="TextBox 9"/>
              <p:cNvSpPr txBox="1"/>
              <p:nvPr/>
            </p:nvSpPr>
            <p:spPr>
              <a:xfrm>
                <a:off x="323528" y="332656"/>
                <a:ext cx="8424936"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Iný výsledok dostaneme, ak spočítame výtok von z uzavretej plochy takej, že zdroj fontány sa nachádza v objeme tou plochou uzavretom. V objeme vzniká voda s výdatnosťou </a:t>
                </a:r>
                <a14:m>
                  <m:oMath xmlns:m="http://schemas.openxmlformats.org/officeDocument/2006/math">
                    <m:r>
                      <a:rPr kumimoji="0" lang="sk-SK"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𝐼</m:t>
                    </m:r>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preto celkový výtok von z tej plochy bude </a:t>
                </a:r>
                <a14:m>
                  <m:oMath xmlns:m="http://schemas.openxmlformats.org/officeDocument/2006/math">
                    <m:r>
                      <a:rPr kumimoji="0" lang="sk-SK"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𝐼</m:t>
                    </m:r>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Dostaneme teda</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323528" y="332656"/>
                <a:ext cx="8424936" cy="1323439"/>
              </a:xfrm>
              <a:prstGeom prst="rect">
                <a:avLst/>
              </a:prstGeom>
              <a:blipFill rotWithShape="0">
                <a:blip r:embed="rId7"/>
                <a:stretch>
                  <a:fillRect l="-724" t="-2765" b="-7373"/>
                </a:stretch>
              </a:blipFill>
            </p:spPr>
            <p:txBody>
              <a:bodyPr/>
              <a:lstStyle/>
              <a:p>
                <a:r>
                  <a:rPr lang="en-US">
                    <a:noFill/>
                  </a:rPr>
                  <a:t> </a:t>
                </a:r>
              </a:p>
            </p:txBody>
          </p:sp>
        </mc:Fallback>
      </mc:AlternateContent>
      <p:sp>
        <p:nvSpPr>
          <p:cNvPr id="11" name="Freeform 10"/>
          <p:cNvSpPr/>
          <p:nvPr/>
        </p:nvSpPr>
        <p:spPr>
          <a:xfrm>
            <a:off x="2123728" y="2420888"/>
            <a:ext cx="1296144" cy="1264688"/>
          </a:xfrm>
          <a:custGeom>
            <a:avLst/>
            <a:gdLst>
              <a:gd name="connsiteX0" fmla="*/ 24326 w 1091175"/>
              <a:gd name="connsiteY0" fmla="*/ 66982 h 976656"/>
              <a:gd name="connsiteX1" fmla="*/ 24326 w 1091175"/>
              <a:gd name="connsiteY1" fmla="*/ 324157 h 976656"/>
              <a:gd name="connsiteX2" fmla="*/ 271976 w 1091175"/>
              <a:gd name="connsiteY2" fmla="*/ 571807 h 976656"/>
              <a:gd name="connsiteX3" fmla="*/ 538676 w 1091175"/>
              <a:gd name="connsiteY3" fmla="*/ 505132 h 976656"/>
              <a:gd name="connsiteX4" fmla="*/ 719651 w 1091175"/>
              <a:gd name="connsiteY4" fmla="*/ 667057 h 976656"/>
              <a:gd name="connsiteX5" fmla="*/ 843476 w 1091175"/>
              <a:gd name="connsiteY5" fmla="*/ 943282 h 976656"/>
              <a:gd name="connsiteX6" fmla="*/ 1014926 w 1091175"/>
              <a:gd name="connsiteY6" fmla="*/ 933757 h 976656"/>
              <a:gd name="connsiteX7" fmla="*/ 1091126 w 1091175"/>
              <a:gd name="connsiteY7" fmla="*/ 600382 h 976656"/>
              <a:gd name="connsiteX8" fmla="*/ 1005401 w 1091175"/>
              <a:gd name="connsiteY8" fmla="*/ 305107 h 976656"/>
              <a:gd name="connsiteX9" fmla="*/ 824426 w 1091175"/>
              <a:gd name="connsiteY9" fmla="*/ 162232 h 976656"/>
              <a:gd name="connsiteX10" fmla="*/ 681551 w 1091175"/>
              <a:gd name="connsiteY10" fmla="*/ 38407 h 976656"/>
              <a:gd name="connsiteX11" fmla="*/ 472001 w 1091175"/>
              <a:gd name="connsiteY11" fmla="*/ 9832 h 976656"/>
              <a:gd name="connsiteX12" fmla="*/ 281501 w 1091175"/>
              <a:gd name="connsiteY12" fmla="*/ 307 h 976656"/>
              <a:gd name="connsiteX13" fmla="*/ 157676 w 1091175"/>
              <a:gd name="connsiteY13" fmla="*/ 19357 h 976656"/>
              <a:gd name="connsiteX14" fmla="*/ 24326 w 1091175"/>
              <a:gd name="connsiteY14" fmla="*/ 66982 h 976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91175" h="976656">
                <a:moveTo>
                  <a:pt x="24326" y="66982"/>
                </a:moveTo>
                <a:cubicBezTo>
                  <a:pt x="2101" y="117782"/>
                  <a:pt x="-16949" y="240020"/>
                  <a:pt x="24326" y="324157"/>
                </a:cubicBezTo>
                <a:cubicBezTo>
                  <a:pt x="65601" y="408295"/>
                  <a:pt x="186251" y="541645"/>
                  <a:pt x="271976" y="571807"/>
                </a:cubicBezTo>
                <a:cubicBezTo>
                  <a:pt x="357701" y="601970"/>
                  <a:pt x="464064" y="489257"/>
                  <a:pt x="538676" y="505132"/>
                </a:cubicBezTo>
                <a:cubicBezTo>
                  <a:pt x="613288" y="521007"/>
                  <a:pt x="668851" y="594032"/>
                  <a:pt x="719651" y="667057"/>
                </a:cubicBezTo>
                <a:cubicBezTo>
                  <a:pt x="770451" y="740082"/>
                  <a:pt x="794264" y="898832"/>
                  <a:pt x="843476" y="943282"/>
                </a:cubicBezTo>
                <a:cubicBezTo>
                  <a:pt x="892688" y="987732"/>
                  <a:pt x="973651" y="990907"/>
                  <a:pt x="1014926" y="933757"/>
                </a:cubicBezTo>
                <a:cubicBezTo>
                  <a:pt x="1056201" y="876607"/>
                  <a:pt x="1092714" y="705157"/>
                  <a:pt x="1091126" y="600382"/>
                </a:cubicBezTo>
                <a:cubicBezTo>
                  <a:pt x="1089539" y="495607"/>
                  <a:pt x="1049851" y="378132"/>
                  <a:pt x="1005401" y="305107"/>
                </a:cubicBezTo>
                <a:cubicBezTo>
                  <a:pt x="960951" y="232082"/>
                  <a:pt x="878401" y="206682"/>
                  <a:pt x="824426" y="162232"/>
                </a:cubicBezTo>
                <a:cubicBezTo>
                  <a:pt x="770451" y="117782"/>
                  <a:pt x="740288" y="63807"/>
                  <a:pt x="681551" y="38407"/>
                </a:cubicBezTo>
                <a:cubicBezTo>
                  <a:pt x="622814" y="13007"/>
                  <a:pt x="538676" y="16182"/>
                  <a:pt x="472001" y="9832"/>
                </a:cubicBezTo>
                <a:cubicBezTo>
                  <a:pt x="405326" y="3482"/>
                  <a:pt x="333888" y="-1280"/>
                  <a:pt x="281501" y="307"/>
                </a:cubicBezTo>
                <a:cubicBezTo>
                  <a:pt x="229114" y="1894"/>
                  <a:pt x="200538" y="9832"/>
                  <a:pt x="157676" y="19357"/>
                </a:cubicBezTo>
                <a:cubicBezTo>
                  <a:pt x="114814" y="28882"/>
                  <a:pt x="46551" y="16182"/>
                  <a:pt x="24326" y="66982"/>
                </a:cubicBezTo>
                <a:close/>
              </a:path>
            </a:pathLst>
          </a:cu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12"/>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4499992" y="2276873"/>
            <a:ext cx="1851660" cy="763905"/>
          </a:xfrm>
          <a:prstGeom prst="rect">
            <a:avLst/>
          </a:prstGeom>
        </p:spPr>
      </p:pic>
    </p:spTree>
    <p:extLst>
      <p:ext uri="{BB962C8B-B14F-4D97-AF65-F5344CB8AC3E}">
        <p14:creationId xmlns:p14="http://schemas.microsoft.com/office/powerpoint/2010/main" val="2235945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2F171-A641-4D3E-AA75-363029A1D4A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3" name="Picture 2"/>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3203848" y="1124744"/>
            <a:ext cx="1708785" cy="588645"/>
          </a:xfrm>
          <a:prstGeom prst="rect">
            <a:avLst/>
          </a:prstGeom>
        </p:spPr>
      </p:pic>
      <p:sp>
        <p:nvSpPr>
          <p:cNvPr id="4" name="TextBox 3"/>
          <p:cNvSpPr txBox="1"/>
          <p:nvPr/>
        </p:nvSpPr>
        <p:spPr>
          <a:xfrm>
            <a:off x="251520" y="332656"/>
            <a:ext cx="849694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Zopakujme všetko ešte raz. Prúdové pole vody striekajúcej z radiálnej fontány umiestnenej v počiatku súradnicovej sústavy je dané vzorcom</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xtBox 4"/>
          <p:cNvSpPr txBox="1"/>
          <p:nvPr/>
        </p:nvSpPr>
        <p:spPr>
          <a:xfrm>
            <a:off x="179512" y="1628800"/>
            <a:ext cx="763284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Pre takéto pole dostaneme</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15" name="Group 14"/>
          <p:cNvGrpSpPr/>
          <p:nvPr/>
        </p:nvGrpSpPr>
        <p:grpSpPr>
          <a:xfrm>
            <a:off x="1907704" y="2060848"/>
            <a:ext cx="4392488" cy="3667219"/>
            <a:chOff x="2915816" y="1991890"/>
            <a:chExt cx="5164028" cy="4600273"/>
          </a:xfrm>
        </p:grpSpPr>
        <p:pic>
          <p:nvPicPr>
            <p:cNvPr id="6" name="Picture 5"/>
            <p:cNvPicPr>
              <a:picLocks noChangeAspect="1"/>
            </p:cNvPicPr>
            <p:nvPr/>
          </p:nvPicPr>
          <p:blipFill rotWithShape="1">
            <a:blip r:embed="rId7"/>
            <a:srcRect t="21447"/>
            <a:stretch/>
          </p:blipFill>
          <p:spPr>
            <a:xfrm>
              <a:off x="2915816" y="1991890"/>
              <a:ext cx="2566638" cy="2155051"/>
            </a:xfrm>
            <a:prstGeom prst="rect">
              <a:avLst/>
            </a:prstGeom>
          </p:spPr>
        </p:pic>
        <p:pic>
          <p:nvPicPr>
            <p:cNvPr id="7" name="Picture 6"/>
            <p:cNvPicPr>
              <a:picLocks/>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4013993" y="2924944"/>
              <a:ext cx="252000" cy="283386"/>
            </a:xfrm>
            <a:prstGeom prst="rect">
              <a:avLst/>
            </a:prstGeom>
          </p:spPr>
        </p:pic>
        <p:sp>
          <p:nvSpPr>
            <p:cNvPr id="8" name="Freeform 7"/>
            <p:cNvSpPr/>
            <p:nvPr/>
          </p:nvSpPr>
          <p:spPr>
            <a:xfrm>
              <a:off x="3870009" y="2012916"/>
              <a:ext cx="1091175" cy="976656"/>
            </a:xfrm>
            <a:custGeom>
              <a:avLst/>
              <a:gdLst>
                <a:gd name="connsiteX0" fmla="*/ 24326 w 1091175"/>
                <a:gd name="connsiteY0" fmla="*/ 66982 h 976656"/>
                <a:gd name="connsiteX1" fmla="*/ 24326 w 1091175"/>
                <a:gd name="connsiteY1" fmla="*/ 324157 h 976656"/>
                <a:gd name="connsiteX2" fmla="*/ 271976 w 1091175"/>
                <a:gd name="connsiteY2" fmla="*/ 571807 h 976656"/>
                <a:gd name="connsiteX3" fmla="*/ 538676 w 1091175"/>
                <a:gd name="connsiteY3" fmla="*/ 505132 h 976656"/>
                <a:gd name="connsiteX4" fmla="*/ 719651 w 1091175"/>
                <a:gd name="connsiteY4" fmla="*/ 667057 h 976656"/>
                <a:gd name="connsiteX5" fmla="*/ 843476 w 1091175"/>
                <a:gd name="connsiteY5" fmla="*/ 943282 h 976656"/>
                <a:gd name="connsiteX6" fmla="*/ 1014926 w 1091175"/>
                <a:gd name="connsiteY6" fmla="*/ 933757 h 976656"/>
                <a:gd name="connsiteX7" fmla="*/ 1091126 w 1091175"/>
                <a:gd name="connsiteY7" fmla="*/ 600382 h 976656"/>
                <a:gd name="connsiteX8" fmla="*/ 1005401 w 1091175"/>
                <a:gd name="connsiteY8" fmla="*/ 305107 h 976656"/>
                <a:gd name="connsiteX9" fmla="*/ 824426 w 1091175"/>
                <a:gd name="connsiteY9" fmla="*/ 162232 h 976656"/>
                <a:gd name="connsiteX10" fmla="*/ 681551 w 1091175"/>
                <a:gd name="connsiteY10" fmla="*/ 38407 h 976656"/>
                <a:gd name="connsiteX11" fmla="*/ 472001 w 1091175"/>
                <a:gd name="connsiteY11" fmla="*/ 9832 h 976656"/>
                <a:gd name="connsiteX12" fmla="*/ 281501 w 1091175"/>
                <a:gd name="connsiteY12" fmla="*/ 307 h 976656"/>
                <a:gd name="connsiteX13" fmla="*/ 157676 w 1091175"/>
                <a:gd name="connsiteY13" fmla="*/ 19357 h 976656"/>
                <a:gd name="connsiteX14" fmla="*/ 24326 w 1091175"/>
                <a:gd name="connsiteY14" fmla="*/ 66982 h 976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91175" h="976656">
                  <a:moveTo>
                    <a:pt x="24326" y="66982"/>
                  </a:moveTo>
                  <a:cubicBezTo>
                    <a:pt x="2101" y="117782"/>
                    <a:pt x="-16949" y="240020"/>
                    <a:pt x="24326" y="324157"/>
                  </a:cubicBezTo>
                  <a:cubicBezTo>
                    <a:pt x="65601" y="408295"/>
                    <a:pt x="186251" y="541645"/>
                    <a:pt x="271976" y="571807"/>
                  </a:cubicBezTo>
                  <a:cubicBezTo>
                    <a:pt x="357701" y="601970"/>
                    <a:pt x="464064" y="489257"/>
                    <a:pt x="538676" y="505132"/>
                  </a:cubicBezTo>
                  <a:cubicBezTo>
                    <a:pt x="613288" y="521007"/>
                    <a:pt x="668851" y="594032"/>
                    <a:pt x="719651" y="667057"/>
                  </a:cubicBezTo>
                  <a:cubicBezTo>
                    <a:pt x="770451" y="740082"/>
                    <a:pt x="794264" y="898832"/>
                    <a:pt x="843476" y="943282"/>
                  </a:cubicBezTo>
                  <a:cubicBezTo>
                    <a:pt x="892688" y="987732"/>
                    <a:pt x="973651" y="990907"/>
                    <a:pt x="1014926" y="933757"/>
                  </a:cubicBezTo>
                  <a:cubicBezTo>
                    <a:pt x="1056201" y="876607"/>
                    <a:pt x="1092714" y="705157"/>
                    <a:pt x="1091126" y="600382"/>
                  </a:cubicBezTo>
                  <a:cubicBezTo>
                    <a:pt x="1089539" y="495607"/>
                    <a:pt x="1049851" y="378132"/>
                    <a:pt x="1005401" y="305107"/>
                  </a:cubicBezTo>
                  <a:cubicBezTo>
                    <a:pt x="960951" y="232082"/>
                    <a:pt x="878401" y="206682"/>
                    <a:pt x="824426" y="162232"/>
                  </a:cubicBezTo>
                  <a:cubicBezTo>
                    <a:pt x="770451" y="117782"/>
                    <a:pt x="740288" y="63807"/>
                    <a:pt x="681551" y="38407"/>
                  </a:cubicBezTo>
                  <a:cubicBezTo>
                    <a:pt x="622814" y="13007"/>
                    <a:pt x="538676" y="16182"/>
                    <a:pt x="472001" y="9832"/>
                  </a:cubicBezTo>
                  <a:cubicBezTo>
                    <a:pt x="405326" y="3482"/>
                    <a:pt x="333888" y="-1280"/>
                    <a:pt x="281501" y="307"/>
                  </a:cubicBezTo>
                  <a:cubicBezTo>
                    <a:pt x="229114" y="1894"/>
                    <a:pt x="200538" y="9832"/>
                    <a:pt x="157676" y="19357"/>
                  </a:cubicBezTo>
                  <a:cubicBezTo>
                    <a:pt x="114814" y="28882"/>
                    <a:pt x="46551" y="16182"/>
                    <a:pt x="24326" y="66982"/>
                  </a:cubicBezTo>
                  <a:close/>
                </a:path>
              </a:pathLst>
            </a:cu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p:cNvPicPr>
              <a:picLocks noChangeAspect="1"/>
            </p:cNvPicPr>
            <p:nvPr>
              <p:custDataLst>
                <p:tags r:id="rId3"/>
              </p:custDataLst>
            </p:nvPr>
          </p:nvPicPr>
          <p:blipFill>
            <a:blip r:embed="rId9" cstate="print">
              <a:extLst>
                <a:ext uri="{28A0092B-C50C-407E-A947-70E740481C1C}">
                  <a14:useLocalDpi xmlns:a14="http://schemas.microsoft.com/office/drawing/2010/main" val="0"/>
                </a:ext>
              </a:extLst>
            </a:blip>
            <a:stretch>
              <a:fillRect/>
            </a:stretch>
          </p:blipFill>
          <p:spPr>
            <a:xfrm>
              <a:off x="6084168" y="2348880"/>
              <a:ext cx="1844040" cy="763905"/>
            </a:xfrm>
            <a:prstGeom prst="rect">
              <a:avLst/>
            </a:prstGeom>
          </p:spPr>
        </p:pic>
        <p:grpSp>
          <p:nvGrpSpPr>
            <p:cNvPr id="10" name="Group 9"/>
            <p:cNvGrpSpPr/>
            <p:nvPr/>
          </p:nvGrpSpPr>
          <p:grpSpPr>
            <a:xfrm>
              <a:off x="2915816" y="4437112"/>
              <a:ext cx="2566638" cy="2155051"/>
              <a:chOff x="1745631" y="3360042"/>
              <a:chExt cx="2566638" cy="2155051"/>
            </a:xfrm>
          </p:grpSpPr>
          <p:pic>
            <p:nvPicPr>
              <p:cNvPr id="11" name="Picture 10"/>
              <p:cNvPicPr>
                <a:picLocks noChangeAspect="1"/>
              </p:cNvPicPr>
              <p:nvPr/>
            </p:nvPicPr>
            <p:blipFill rotWithShape="1">
              <a:blip r:embed="rId7"/>
              <a:srcRect t="21447"/>
              <a:stretch/>
            </p:blipFill>
            <p:spPr>
              <a:xfrm>
                <a:off x="1745631" y="3360042"/>
                <a:ext cx="2566638" cy="2155051"/>
              </a:xfrm>
              <a:prstGeom prst="rect">
                <a:avLst/>
              </a:prstGeom>
            </p:spPr>
          </p:pic>
          <p:pic>
            <p:nvPicPr>
              <p:cNvPr id="12" name="Picture 11"/>
              <p:cNvPicPr>
                <a:picLocks noChangeAspect="1"/>
              </p:cNvPicPr>
              <p:nvPr/>
            </p:nvPicPr>
            <p:blipFill>
              <a:blip r:embed="rId10"/>
              <a:stretch>
                <a:fillRect/>
              </a:stretch>
            </p:blipFill>
            <p:spPr>
              <a:xfrm>
                <a:off x="2843808" y="4293096"/>
                <a:ext cx="249958" cy="286537"/>
              </a:xfrm>
              <a:prstGeom prst="rect">
                <a:avLst/>
              </a:prstGeom>
            </p:spPr>
          </p:pic>
        </p:grpSp>
        <p:sp>
          <p:nvSpPr>
            <p:cNvPr id="13" name="Freeform 12"/>
            <p:cNvSpPr/>
            <p:nvPr/>
          </p:nvSpPr>
          <p:spPr>
            <a:xfrm>
              <a:off x="3851920" y="5157192"/>
              <a:ext cx="1296144" cy="1264688"/>
            </a:xfrm>
            <a:custGeom>
              <a:avLst/>
              <a:gdLst>
                <a:gd name="connsiteX0" fmla="*/ 24326 w 1091175"/>
                <a:gd name="connsiteY0" fmla="*/ 66982 h 976656"/>
                <a:gd name="connsiteX1" fmla="*/ 24326 w 1091175"/>
                <a:gd name="connsiteY1" fmla="*/ 324157 h 976656"/>
                <a:gd name="connsiteX2" fmla="*/ 271976 w 1091175"/>
                <a:gd name="connsiteY2" fmla="*/ 571807 h 976656"/>
                <a:gd name="connsiteX3" fmla="*/ 538676 w 1091175"/>
                <a:gd name="connsiteY3" fmla="*/ 505132 h 976656"/>
                <a:gd name="connsiteX4" fmla="*/ 719651 w 1091175"/>
                <a:gd name="connsiteY4" fmla="*/ 667057 h 976656"/>
                <a:gd name="connsiteX5" fmla="*/ 843476 w 1091175"/>
                <a:gd name="connsiteY5" fmla="*/ 943282 h 976656"/>
                <a:gd name="connsiteX6" fmla="*/ 1014926 w 1091175"/>
                <a:gd name="connsiteY6" fmla="*/ 933757 h 976656"/>
                <a:gd name="connsiteX7" fmla="*/ 1091126 w 1091175"/>
                <a:gd name="connsiteY7" fmla="*/ 600382 h 976656"/>
                <a:gd name="connsiteX8" fmla="*/ 1005401 w 1091175"/>
                <a:gd name="connsiteY8" fmla="*/ 305107 h 976656"/>
                <a:gd name="connsiteX9" fmla="*/ 824426 w 1091175"/>
                <a:gd name="connsiteY9" fmla="*/ 162232 h 976656"/>
                <a:gd name="connsiteX10" fmla="*/ 681551 w 1091175"/>
                <a:gd name="connsiteY10" fmla="*/ 38407 h 976656"/>
                <a:gd name="connsiteX11" fmla="*/ 472001 w 1091175"/>
                <a:gd name="connsiteY11" fmla="*/ 9832 h 976656"/>
                <a:gd name="connsiteX12" fmla="*/ 281501 w 1091175"/>
                <a:gd name="connsiteY12" fmla="*/ 307 h 976656"/>
                <a:gd name="connsiteX13" fmla="*/ 157676 w 1091175"/>
                <a:gd name="connsiteY13" fmla="*/ 19357 h 976656"/>
                <a:gd name="connsiteX14" fmla="*/ 24326 w 1091175"/>
                <a:gd name="connsiteY14" fmla="*/ 66982 h 976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91175" h="976656">
                  <a:moveTo>
                    <a:pt x="24326" y="66982"/>
                  </a:moveTo>
                  <a:cubicBezTo>
                    <a:pt x="2101" y="117782"/>
                    <a:pt x="-16949" y="240020"/>
                    <a:pt x="24326" y="324157"/>
                  </a:cubicBezTo>
                  <a:cubicBezTo>
                    <a:pt x="65601" y="408295"/>
                    <a:pt x="186251" y="541645"/>
                    <a:pt x="271976" y="571807"/>
                  </a:cubicBezTo>
                  <a:cubicBezTo>
                    <a:pt x="357701" y="601970"/>
                    <a:pt x="464064" y="489257"/>
                    <a:pt x="538676" y="505132"/>
                  </a:cubicBezTo>
                  <a:cubicBezTo>
                    <a:pt x="613288" y="521007"/>
                    <a:pt x="668851" y="594032"/>
                    <a:pt x="719651" y="667057"/>
                  </a:cubicBezTo>
                  <a:cubicBezTo>
                    <a:pt x="770451" y="740082"/>
                    <a:pt x="794264" y="898832"/>
                    <a:pt x="843476" y="943282"/>
                  </a:cubicBezTo>
                  <a:cubicBezTo>
                    <a:pt x="892688" y="987732"/>
                    <a:pt x="973651" y="990907"/>
                    <a:pt x="1014926" y="933757"/>
                  </a:cubicBezTo>
                  <a:cubicBezTo>
                    <a:pt x="1056201" y="876607"/>
                    <a:pt x="1092714" y="705157"/>
                    <a:pt x="1091126" y="600382"/>
                  </a:cubicBezTo>
                  <a:cubicBezTo>
                    <a:pt x="1089539" y="495607"/>
                    <a:pt x="1049851" y="378132"/>
                    <a:pt x="1005401" y="305107"/>
                  </a:cubicBezTo>
                  <a:cubicBezTo>
                    <a:pt x="960951" y="232082"/>
                    <a:pt x="878401" y="206682"/>
                    <a:pt x="824426" y="162232"/>
                  </a:cubicBezTo>
                  <a:cubicBezTo>
                    <a:pt x="770451" y="117782"/>
                    <a:pt x="740288" y="63807"/>
                    <a:pt x="681551" y="38407"/>
                  </a:cubicBezTo>
                  <a:cubicBezTo>
                    <a:pt x="622814" y="13007"/>
                    <a:pt x="538676" y="16182"/>
                    <a:pt x="472001" y="9832"/>
                  </a:cubicBezTo>
                  <a:cubicBezTo>
                    <a:pt x="405326" y="3482"/>
                    <a:pt x="333888" y="-1280"/>
                    <a:pt x="281501" y="307"/>
                  </a:cubicBezTo>
                  <a:cubicBezTo>
                    <a:pt x="229114" y="1894"/>
                    <a:pt x="200538" y="9832"/>
                    <a:pt x="157676" y="19357"/>
                  </a:cubicBezTo>
                  <a:cubicBezTo>
                    <a:pt x="114814" y="28882"/>
                    <a:pt x="46551" y="16182"/>
                    <a:pt x="24326" y="66982"/>
                  </a:cubicBezTo>
                  <a:close/>
                </a:path>
              </a:pathLst>
            </a:cu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 name="Picture 13"/>
            <p:cNvPicPr>
              <a:picLocks noChangeAspect="1"/>
            </p:cNvPicPr>
            <p:nvPr>
              <p:custDataLst>
                <p:tags r:id="rId4"/>
              </p:custDataLst>
            </p:nvPr>
          </p:nvPicPr>
          <p:blipFill>
            <a:blip r:embed="rId11" cstate="print">
              <a:extLst>
                <a:ext uri="{28A0092B-C50C-407E-A947-70E740481C1C}">
                  <a14:useLocalDpi xmlns:a14="http://schemas.microsoft.com/office/drawing/2010/main" val="0"/>
                </a:ext>
              </a:extLst>
            </a:blip>
            <a:stretch>
              <a:fillRect/>
            </a:stretch>
          </p:blipFill>
          <p:spPr>
            <a:xfrm>
              <a:off x="6228184" y="5013177"/>
              <a:ext cx="1851660" cy="763905"/>
            </a:xfrm>
            <a:prstGeom prst="rect">
              <a:avLst/>
            </a:prstGeom>
          </p:spPr>
        </p:pic>
      </p:grpSp>
      <p:sp>
        <p:nvSpPr>
          <p:cNvPr id="16" name="TextBox 15"/>
          <p:cNvSpPr txBox="1"/>
          <p:nvPr/>
        </p:nvSpPr>
        <p:spPr>
          <a:xfrm>
            <a:off x="335103" y="5794264"/>
            <a:ext cx="7920880"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Rozdiel tých dvoch situácií je v tom, či teda fontánový zdroj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umiestnený v počiatku súradnicovej sústavy) sa nachádza vnútri objemu uzavretom tou plochou alebo nie.</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53977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p:cNvSpPr txBox="1"/>
              <p:nvPr/>
            </p:nvSpPr>
            <p:spPr>
              <a:xfrm>
                <a:off x="395536" y="332656"/>
                <a:ext cx="8496944" cy="28623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Teraz geniálny trik objavený </a:t>
                </a:r>
                <a:r>
                  <a:rPr kumimoji="0" lang="sk-SK" sz="2000" b="0" i="0" u="none" strike="noStrike" kern="1200" cap="none" spc="0" normalizeH="0" baseline="0" noProof="0" dirty="0" err="1">
                    <a:ln>
                      <a:noFill/>
                    </a:ln>
                    <a:solidFill>
                      <a:prstClr val="black"/>
                    </a:solidFill>
                    <a:effectLst/>
                    <a:uLnTx/>
                    <a:uFillTx/>
                    <a:latin typeface="Calibri" panose="020F0502020204030204"/>
                    <a:ea typeface="+mn-ea"/>
                    <a:cs typeface="+mn-cs"/>
                  </a:rPr>
                  <a:t>Maxwellom</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Vzorec</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je čisto matematický vzorec, popisujúci akési vektorové pole </a:t>
                </a:r>
                <a14:m>
                  <m:oMath xmlns:m="http://schemas.openxmlformats.org/officeDocument/2006/math">
                    <m:acc>
                      <m:accPr>
                        <m:chr m:val="⃗"/>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𝑗</m:t>
                        </m:r>
                      </m:e>
                    </m:acc>
                    <m:r>
                      <a:rPr kumimoji="0" lang="en-US" sz="2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m:t>
                    </m:r>
                    <m:acc>
                      <m:accPr>
                        <m:chr m:val="⃗"/>
                        <m:ctrlPr>
                          <a:rPr kumimoji="0" lang="en-US" sz="2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ctrlPr>
                      </m:accPr>
                      <m:e>
                        <m:r>
                          <a:rPr kumimoji="0" lang="en-US" sz="2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𝑟</m:t>
                        </m:r>
                      </m:e>
                    </m:acc>
                    <m:r>
                      <a:rPr kumimoji="0" lang="en-US" sz="2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m:t>
                    </m:r>
                  </m:oMath>
                </a14:m>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V tom vzorci sa nikde nehovorí o žiadnej vode. Ak budem mať úplne inú fyzikálnu situáciu, v ktorej nepôjde o striekajúcu vodu, </a:t>
                </a:r>
                <a:r>
                  <a:rPr kumimoji="0" lang="sk-SK" sz="2000" b="1" i="0" u="none" strike="noStrike" kern="1200" cap="none" spc="0" normalizeH="0" baseline="0" noProof="0" dirty="0">
                    <a:ln>
                      <a:noFill/>
                    </a:ln>
                    <a:solidFill>
                      <a:srgbClr val="FF0000"/>
                    </a:solidFill>
                    <a:effectLst/>
                    <a:uLnTx/>
                    <a:uFillTx/>
                    <a:latin typeface="Calibri" panose="020F0502020204030204"/>
                    <a:ea typeface="+mn-ea"/>
                    <a:cs typeface="+mn-cs"/>
                  </a:rPr>
                  <a:t>ale bude tam vystupovať nejaké vektorové pole, dané rovnakým matematickým vzorcom (1)</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potom pre to pole bude platiť</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395536" y="332656"/>
                <a:ext cx="8496944" cy="2862322"/>
              </a:xfrm>
              <a:prstGeom prst="rect">
                <a:avLst/>
              </a:prstGeom>
              <a:blipFill rotWithShape="0">
                <a:blip r:embed="rId7"/>
                <a:stretch>
                  <a:fillRect l="-789" t="-1279" b="-2985"/>
                </a:stretch>
              </a:blipFill>
            </p:spPr>
            <p:txBody>
              <a:bodyPr/>
              <a:lstStyle/>
              <a:p>
                <a:r>
                  <a:rPr lang="en-US">
                    <a:noFill/>
                  </a:rPr>
                  <a:t> </a:t>
                </a:r>
              </a:p>
            </p:txBody>
          </p:sp>
        </mc:Fallback>
      </mc:AlternateContent>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2F171-A641-4D3E-AA75-363029A1D4A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3" name="Picture 2"/>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3419872" y="836712"/>
            <a:ext cx="1708785" cy="588645"/>
          </a:xfrm>
          <a:prstGeom prst="rect">
            <a:avLst/>
          </a:prstGeom>
        </p:spPr>
      </p:pic>
      <p:pic>
        <p:nvPicPr>
          <p:cNvPr id="5" name="Picture 4"/>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8172400" y="980728"/>
            <a:ext cx="274320" cy="255270"/>
          </a:xfrm>
          <a:prstGeom prst="rect">
            <a:avLst/>
          </a:prstGeom>
        </p:spPr>
      </p:pic>
      <p:pic>
        <p:nvPicPr>
          <p:cNvPr id="10" name="Picture 9"/>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a:xfrm>
            <a:off x="971600" y="3429001"/>
            <a:ext cx="6831330" cy="859155"/>
          </a:xfrm>
          <a:prstGeom prst="rect">
            <a:avLst/>
          </a:prstGeom>
        </p:spPr>
      </p:pic>
      <p:sp>
        <p:nvSpPr>
          <p:cNvPr id="9" name="Rectangle 8"/>
          <p:cNvSpPr/>
          <p:nvPr/>
        </p:nvSpPr>
        <p:spPr>
          <a:xfrm>
            <a:off x="755576" y="3356992"/>
            <a:ext cx="7704856" cy="100811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697271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2F171-A641-4D3E-AA75-363029A1D4A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1043608" y="476672"/>
            <a:ext cx="6984776"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000" b="1" i="0" u="none" strike="noStrike" kern="1200" cap="none" spc="0" normalizeH="0" baseline="0" noProof="0" dirty="0">
                <a:ln>
                  <a:noFill/>
                </a:ln>
                <a:solidFill>
                  <a:prstClr val="black"/>
                </a:solidFill>
                <a:effectLst/>
                <a:uLnTx/>
                <a:uFillTx/>
                <a:latin typeface="Calibri" panose="020F0502020204030204"/>
                <a:ea typeface="+mn-ea"/>
                <a:cs typeface="+mn-cs"/>
              </a:rPr>
              <a:t>Výtok intenzity gravitačného poľa z uzavretej plochy</a:t>
            </a:r>
            <a:endPar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extBox 3"/>
          <p:cNvSpPr txBox="1"/>
          <p:nvPr/>
        </p:nvSpPr>
        <p:spPr>
          <a:xfrm>
            <a:off x="251520" y="1340768"/>
            <a:ext cx="8352928"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Uvažujme gravitačné pole budené bodovým telesom umiestneným v počiatku súradnicovej sústavy. To pole je dané vzorcom</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Picture 4"/>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3347864" y="2276872"/>
            <a:ext cx="1693545" cy="527685"/>
          </a:xfrm>
          <a:prstGeom prst="rect">
            <a:avLst/>
          </a:prstGeom>
        </p:spPr>
      </p:pic>
      <p:pic>
        <p:nvPicPr>
          <p:cNvPr id="6" name="Picture 5"/>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3419872" y="3356992"/>
            <a:ext cx="1708785" cy="588645"/>
          </a:xfrm>
          <a:prstGeom prst="rect">
            <a:avLst/>
          </a:prstGeom>
        </p:spPr>
      </p:pic>
      <p:sp>
        <p:nvSpPr>
          <p:cNvPr id="7" name="TextBox 6"/>
          <p:cNvSpPr txBox="1"/>
          <p:nvPr/>
        </p:nvSpPr>
        <p:spPr>
          <a:xfrm>
            <a:off x="467544" y="2852936"/>
            <a:ext cx="7200800" cy="16312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Porovnajme to so vzorcom pre fontánu</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zjavne teda pre naše gravitačné pole platí</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1" name="Picture 10"/>
          <p:cNvPicPr>
            <a:picLocks noChangeAspect="1"/>
          </p:cNvPicPr>
          <p:nvPr>
            <p:custDataLst>
              <p:tags r:id="rId3"/>
            </p:custDataLst>
          </p:nvPr>
        </p:nvPicPr>
        <p:blipFill>
          <a:blip r:embed="rId7" cstate="print">
            <a:extLst>
              <a:ext uri="{28A0092B-C50C-407E-A947-70E740481C1C}">
                <a14:useLocalDpi xmlns:a14="http://schemas.microsoft.com/office/drawing/2010/main" val="0"/>
              </a:ext>
            </a:extLst>
          </a:blip>
          <a:stretch>
            <a:fillRect/>
          </a:stretch>
        </p:blipFill>
        <p:spPr>
          <a:xfrm>
            <a:off x="1043609" y="4725145"/>
            <a:ext cx="7660005" cy="859155"/>
          </a:xfrm>
          <a:prstGeom prst="rect">
            <a:avLst/>
          </a:prstGeom>
        </p:spPr>
      </p:pic>
    </p:spTree>
    <p:extLst>
      <p:ext uri="{BB962C8B-B14F-4D97-AF65-F5344CB8AC3E}">
        <p14:creationId xmlns:p14="http://schemas.microsoft.com/office/powerpoint/2010/main" val="34108232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2F171-A641-4D3E-AA75-363029A1D4A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1043608" y="476672"/>
            <a:ext cx="6984776"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000" b="1" i="0" u="none" strike="noStrike" kern="1200" cap="none" spc="0" normalizeH="0" baseline="0" noProof="0" dirty="0">
                <a:ln>
                  <a:noFill/>
                </a:ln>
                <a:solidFill>
                  <a:prstClr val="black"/>
                </a:solidFill>
                <a:effectLst/>
                <a:uLnTx/>
                <a:uFillTx/>
                <a:latin typeface="Calibri" panose="020F0502020204030204"/>
                <a:ea typeface="+mn-ea"/>
                <a:cs typeface="+mn-cs"/>
              </a:rPr>
              <a:t>Výtok intenzity gravitačného poľa z uzavretej plochy</a:t>
            </a:r>
            <a:endPar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4" name="TextBox 3"/>
              <p:cNvSpPr txBox="1"/>
              <p:nvPr/>
            </p:nvSpPr>
            <p:spPr>
              <a:xfrm>
                <a:off x="323528" y="1124744"/>
                <a:ext cx="8352928"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Počiatok súradnicovej sústavy môžem vždy zvoliť v miest, kde sa nachádza gravitujúce bodové teleso, preto platí všeobecne pre gravitačné pole budené bodovým zdrojom hmotnosti </a:t>
                </a:r>
                <a14:m>
                  <m:oMath xmlns:m="http://schemas.openxmlformats.org/officeDocument/2006/math">
                    <m:r>
                      <a:rPr kumimoji="0" lang="sk-SK"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𝑀</m:t>
                    </m:r>
                  </m:oMath>
                </a14:m>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323528" y="1124744"/>
                <a:ext cx="8352928" cy="1015663"/>
              </a:xfrm>
              <a:prstGeom prst="rect">
                <a:avLst/>
              </a:prstGeom>
              <a:blipFill rotWithShape="0">
                <a:blip r:embed="rId7"/>
                <a:stretch>
                  <a:fillRect l="-730" t="-3614" b="-10241"/>
                </a:stretch>
              </a:blipFill>
            </p:spPr>
            <p:txBody>
              <a:bodyPr/>
              <a:lstStyle/>
              <a:p>
                <a:r>
                  <a:rPr lang="en-US">
                    <a:noFill/>
                  </a:rPr>
                  <a:t> </a:t>
                </a:r>
              </a:p>
            </p:txBody>
          </p:sp>
        </mc:Fallback>
      </mc:AlternateContent>
      <p:pic>
        <p:nvPicPr>
          <p:cNvPr id="13" name="Picture 12"/>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611560" y="2204865"/>
            <a:ext cx="8172450" cy="859155"/>
          </a:xfrm>
          <a:prstGeom prst="rect">
            <a:avLst/>
          </a:prstGeom>
        </p:spPr>
      </p:pic>
      <mc:AlternateContent xmlns:mc="http://schemas.openxmlformats.org/markup-compatibility/2006" xmlns:a14="http://schemas.microsoft.com/office/drawing/2010/main">
        <mc:Choice Requires="a14">
          <p:sp>
            <p:nvSpPr>
              <p:cNvPr id="8" name="TextBox 7"/>
              <p:cNvSpPr txBox="1"/>
              <p:nvPr/>
            </p:nvSpPr>
            <p:spPr>
              <a:xfrm>
                <a:off x="395536" y="3284984"/>
                <a:ext cx="8352928" cy="25545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Uvažujme teraz gravitačné pole budené viacerými bodovými telesami s hmotnosťami </a:t>
                </a:r>
                <a14:m>
                  <m:oMath xmlns:m="http://schemas.openxmlformats.org/officeDocument/2006/math">
                    <m:sSub>
                      <m:sSubPr>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𝑀</m:t>
                        </m:r>
                      </m:e>
                      <m:sub>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𝑖</m:t>
                        </m:r>
                      </m:sub>
                    </m:sSub>
                  </m:oMath>
                </a14:m>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Každé z nich budí vlastné gravitačné pole </a:t>
                </a:r>
                <a14:m>
                  <m:oMath xmlns:m="http://schemas.openxmlformats.org/officeDocument/2006/math">
                    <m:sSub>
                      <m:sSubPr>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acc>
                          <m:accPr>
                            <m:chr m:val="⃗"/>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𝑔</m:t>
                            </m:r>
                          </m:e>
                        </m:acc>
                      </m:e>
                      <m:sub>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𝑖</m:t>
                        </m:r>
                      </m:sub>
                    </m:sSub>
                  </m:oMath>
                </a14:m>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nezávisle na tom, že sú tam viaceré gravitujúce telesá. Celkové gravitačné pole v mieste </a:t>
                </a:r>
                <a14:m>
                  <m:oMath xmlns:m="http://schemas.openxmlformats.org/officeDocument/2006/math">
                    <m:acc>
                      <m:accPr>
                        <m:chr m:val="⃗"/>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𝑟</m:t>
                        </m:r>
                      </m:e>
                    </m:acc>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teda bude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Pre výtok celkového gravitačného poľa z nejakej uzavretej plochy bude teda platiť</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395536" y="3284984"/>
                <a:ext cx="8352928" cy="2554545"/>
              </a:xfrm>
              <a:prstGeom prst="rect">
                <a:avLst/>
              </a:prstGeom>
              <a:blipFill rotWithShape="0">
                <a:blip r:embed="rId9"/>
                <a:stretch>
                  <a:fillRect l="-803" t="-1432" r="-73" b="-3341"/>
                </a:stretch>
              </a:blipFill>
            </p:spPr>
            <p:txBody>
              <a:bodyPr/>
              <a:lstStyle/>
              <a:p>
                <a:r>
                  <a:rPr lang="en-US">
                    <a:noFill/>
                  </a:rPr>
                  <a:t> </a:t>
                </a:r>
              </a:p>
            </p:txBody>
          </p:sp>
        </mc:Fallback>
      </mc:AlternateContent>
      <p:pic>
        <p:nvPicPr>
          <p:cNvPr id="9" name="Picture 8"/>
          <p:cNvPicPr>
            <a:picLocks noChangeAspect="1"/>
          </p:cNvPicPr>
          <p:nvPr>
            <p:custDataLst>
              <p:tags r:id="rId2"/>
            </p:custDataLst>
          </p:nvPr>
        </p:nvPicPr>
        <p:blipFill>
          <a:blip r:embed="rId10" cstate="print">
            <a:extLst>
              <a:ext uri="{28A0092B-C50C-407E-A947-70E740481C1C}">
                <a14:useLocalDpi xmlns:a14="http://schemas.microsoft.com/office/drawing/2010/main" val="0"/>
              </a:ext>
            </a:extLst>
          </a:blip>
          <a:stretch>
            <a:fillRect/>
          </a:stretch>
        </p:blipFill>
        <p:spPr>
          <a:xfrm>
            <a:off x="3707904" y="4581128"/>
            <a:ext cx="1689735" cy="541020"/>
          </a:xfrm>
          <a:prstGeom prst="rect">
            <a:avLst/>
          </a:prstGeom>
        </p:spPr>
      </p:pic>
      <p:pic>
        <p:nvPicPr>
          <p:cNvPr id="12" name="Picture 11"/>
          <p:cNvPicPr>
            <a:picLocks noChangeAspect="1"/>
          </p:cNvPicPr>
          <p:nvPr>
            <p:custDataLst>
              <p:tags r:id="rId3"/>
            </p:custDataLst>
          </p:nvPr>
        </p:nvPicPr>
        <p:blipFill>
          <a:blip r:embed="rId11" cstate="print">
            <a:extLst>
              <a:ext uri="{28A0092B-C50C-407E-A947-70E740481C1C}">
                <a14:useLocalDpi xmlns:a14="http://schemas.microsoft.com/office/drawing/2010/main" val="0"/>
              </a:ext>
            </a:extLst>
          </a:blip>
          <a:stretch>
            <a:fillRect/>
          </a:stretch>
        </p:blipFill>
        <p:spPr>
          <a:xfrm>
            <a:off x="2555776" y="5805264"/>
            <a:ext cx="3579495" cy="763905"/>
          </a:xfrm>
          <a:prstGeom prst="rect">
            <a:avLst/>
          </a:prstGeom>
        </p:spPr>
      </p:pic>
    </p:spTree>
    <p:extLst>
      <p:ext uri="{BB962C8B-B14F-4D97-AF65-F5344CB8AC3E}">
        <p14:creationId xmlns:p14="http://schemas.microsoft.com/office/powerpoint/2010/main" val="31203865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2F171-A641-4D3E-AA75-363029A1D4A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3" name="Picture 2"/>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2483768" y="620688"/>
            <a:ext cx="3579495" cy="763905"/>
          </a:xfrm>
          <a:prstGeom prst="rect">
            <a:avLst/>
          </a:prstGeom>
        </p:spPr>
      </p:pic>
      <p:pic>
        <p:nvPicPr>
          <p:cNvPr id="15" name="Picture 14"/>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323528" y="2420888"/>
            <a:ext cx="8515350" cy="859155"/>
          </a:xfrm>
          <a:prstGeom prst="rect">
            <a:avLst/>
          </a:prstGeom>
        </p:spPr>
      </p:pic>
      <p:sp>
        <p:nvSpPr>
          <p:cNvPr id="7" name="TextBox 6"/>
          <p:cNvSpPr txBox="1"/>
          <p:nvPr/>
        </p:nvSpPr>
        <p:spPr>
          <a:xfrm>
            <a:off x="179512" y="1700808"/>
            <a:ext cx="849694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Pre každý z bodových zdrojom platí osobitne</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Box 7"/>
          <p:cNvSpPr txBox="1"/>
          <p:nvPr/>
        </p:nvSpPr>
        <p:spPr>
          <a:xfrm>
            <a:off x="179512" y="3645024"/>
            <a:ext cx="856895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Celkovo teda bude</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6" name="Picture 15"/>
          <p:cNvPicPr>
            <a:picLocks noChangeAspect="1"/>
          </p:cNvPicPr>
          <p:nvPr>
            <p:custDataLst>
              <p:tags r:id="rId3"/>
            </p:custDataLst>
          </p:nvPr>
        </p:nvPicPr>
        <p:blipFill>
          <a:blip r:embed="rId7" cstate="print">
            <a:extLst>
              <a:ext uri="{28A0092B-C50C-407E-A947-70E740481C1C}">
                <a14:useLocalDpi xmlns:a14="http://schemas.microsoft.com/office/drawing/2010/main" val="0"/>
              </a:ext>
            </a:extLst>
          </a:blip>
          <a:stretch>
            <a:fillRect/>
          </a:stretch>
        </p:blipFill>
        <p:spPr>
          <a:xfrm>
            <a:off x="2411761" y="4293097"/>
            <a:ext cx="4124325" cy="763905"/>
          </a:xfrm>
          <a:prstGeom prst="rect">
            <a:avLst/>
          </a:prstGeom>
        </p:spPr>
      </p:pic>
      <p:sp>
        <p:nvSpPr>
          <p:cNvPr id="12" name="Rectangle 11"/>
          <p:cNvSpPr/>
          <p:nvPr/>
        </p:nvSpPr>
        <p:spPr>
          <a:xfrm>
            <a:off x="2051720" y="4077072"/>
            <a:ext cx="4752528" cy="122413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p:cNvSpPr txBox="1"/>
          <p:nvPr/>
        </p:nvSpPr>
        <p:spPr>
          <a:xfrm>
            <a:off x="323528" y="5661248"/>
            <a:ext cx="8424936"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Vo vzorci sa na pravej strane sčítajú len hmotnosti zdrojov, ktoré sú uzavreté vnútri uvažovanej plochy. Výsledok teda môže byť aj 0, ak vnútri plochy sa nenachádza žiadne gravitujúce teleso.</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39576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2F171-A641-4D3E-AA75-363029A1D4A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1187624" y="260648"/>
            <a:ext cx="691276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Calibri" panose="020F0502020204030204"/>
                <a:ea typeface="+mn-ea"/>
                <a:cs typeface="+mn-cs"/>
              </a:rPr>
              <a:t>Spojito rozložená gravitujúca hmotnosť</a:t>
            </a: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4" name="TextBox 3"/>
              <p:cNvSpPr txBox="1"/>
              <p:nvPr/>
            </p:nvSpPr>
            <p:spPr>
              <a:xfrm>
                <a:off x="251520" y="836712"/>
                <a:ext cx="8280920" cy="40934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Ak gravitačné pole nie je budené bodovými telesami ale hmotnosťou spojite rozloženou v priestore s hustotou </a:t>
                </a:r>
                <a14:m>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𝜚</m:t>
                    </m:r>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acc>
                      <m:accPr>
                        <m:chr m:val="⃗"/>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𝑟</m:t>
                        </m:r>
                      </m:e>
                    </m:acc>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potom každý infinitezimálny objem </a:t>
                </a:r>
                <a14:m>
                  <m:oMath xmlns:m="http://schemas.openxmlformats.org/officeDocument/2006/math">
                    <m:r>
                      <a:rPr kumimoji="0" lang="sk-SK"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𝑑𝑉</m:t>
                    </m:r>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priestoru, v ktorom je nenulová hustota gravitujúcej hmotnosti môžeme považovať za bodový zdroj gravitačného poľa. Pre pole budené viacerými bodovými zdrojmi sme mali vzorec</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pre spojito rozložené hmotnosť teda dostaneme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a pre výtok gravitačného poľa z uzavretej plochy teda dostaneme</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251520" y="836712"/>
                <a:ext cx="8280920" cy="4093428"/>
              </a:xfrm>
              <a:prstGeom prst="rect">
                <a:avLst/>
              </a:prstGeom>
              <a:blipFill rotWithShape="0">
                <a:blip r:embed="rId7"/>
                <a:stretch>
                  <a:fillRect l="-736" t="-744" b="-1637"/>
                </a:stretch>
              </a:blipFill>
            </p:spPr>
            <p:txBody>
              <a:bodyPr/>
              <a:lstStyle/>
              <a:p>
                <a:r>
                  <a:rPr lang="en-US">
                    <a:noFill/>
                  </a:rPr>
                  <a:t> </a:t>
                </a:r>
              </a:p>
            </p:txBody>
          </p:sp>
        </mc:Fallback>
      </mc:AlternateContent>
      <p:pic>
        <p:nvPicPr>
          <p:cNvPr id="5" name="Picture 4"/>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2627784" y="2492896"/>
            <a:ext cx="3333750" cy="653415"/>
          </a:xfrm>
          <a:prstGeom prst="rect">
            <a:avLst/>
          </a:prstGeom>
        </p:spPr>
      </p:pic>
      <p:pic>
        <p:nvPicPr>
          <p:cNvPr id="11" name="Picture 10"/>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2411760" y="3789040"/>
            <a:ext cx="3760470" cy="600075"/>
          </a:xfrm>
          <a:prstGeom prst="rect">
            <a:avLst/>
          </a:prstGeom>
        </p:spPr>
      </p:pic>
      <p:pic>
        <p:nvPicPr>
          <p:cNvPr id="13" name="Picture 12"/>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a:xfrm>
            <a:off x="1907704" y="5229200"/>
            <a:ext cx="4632960" cy="765810"/>
          </a:xfrm>
          <a:prstGeom prst="rect">
            <a:avLst/>
          </a:prstGeom>
        </p:spPr>
      </p:pic>
      <p:sp>
        <p:nvSpPr>
          <p:cNvPr id="14" name="Rectangle 13"/>
          <p:cNvSpPr/>
          <p:nvPr/>
        </p:nvSpPr>
        <p:spPr>
          <a:xfrm>
            <a:off x="1691680" y="5085184"/>
            <a:ext cx="5112568" cy="100811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p:cNvSpPr txBox="1"/>
          <p:nvPr/>
        </p:nvSpPr>
        <p:spPr>
          <a:xfrm>
            <a:off x="323528" y="6381328"/>
            <a:ext cx="770485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Tomuto vzťahu sa hovorí </a:t>
            </a:r>
            <a:r>
              <a:rPr kumimoji="0" lang="sk-SK" sz="2000" b="0" i="0" u="none" strike="noStrike" kern="1200" cap="none" spc="0" normalizeH="0" baseline="0" noProof="0" dirty="0" err="1">
                <a:ln>
                  <a:noFill/>
                </a:ln>
                <a:solidFill>
                  <a:prstClr val="black"/>
                </a:solidFill>
                <a:effectLst/>
                <a:uLnTx/>
                <a:uFillTx/>
                <a:latin typeface="Calibri" panose="020F0502020204030204"/>
                <a:ea typeface="+mn-ea"/>
                <a:cs typeface="+mn-cs"/>
              </a:rPr>
              <a:t>Gaussova</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veta (v integrálnom tvare).</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6952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2F171-A641-4D3E-AA75-363029A1D4A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971600" y="214845"/>
            <a:ext cx="712879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Calibri" panose="020F0502020204030204"/>
                <a:ea typeface="+mn-ea"/>
                <a:cs typeface="+mn-cs"/>
              </a:rPr>
              <a:t>Gravitačné pole sféry</a:t>
            </a:r>
          </a:p>
        </p:txBody>
      </p:sp>
      <p:pic>
        <p:nvPicPr>
          <p:cNvPr id="47" name="Picture 46"/>
          <p:cNvPicPr>
            <a:picLocks noChangeAspect="1"/>
          </p:cNvPicPr>
          <p:nvPr/>
        </p:nvPicPr>
        <p:blipFill>
          <a:blip r:embed="rId5"/>
          <a:stretch>
            <a:fillRect/>
          </a:stretch>
        </p:blipFill>
        <p:spPr>
          <a:xfrm>
            <a:off x="697703" y="830958"/>
            <a:ext cx="2087881" cy="2093986"/>
          </a:xfrm>
          <a:prstGeom prst="rect">
            <a:avLst/>
          </a:prstGeom>
        </p:spPr>
      </p:pic>
      <p:sp>
        <p:nvSpPr>
          <p:cNvPr id="48" name="Oval 47"/>
          <p:cNvSpPr/>
          <p:nvPr/>
        </p:nvSpPr>
        <p:spPr>
          <a:xfrm>
            <a:off x="1115616" y="1237296"/>
            <a:ext cx="1224136" cy="1224136"/>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49" name="TextBox 48"/>
              <p:cNvSpPr txBox="1"/>
              <p:nvPr/>
            </p:nvSpPr>
            <p:spPr>
              <a:xfrm>
                <a:off x="2998168" y="830958"/>
                <a:ext cx="5688632" cy="224676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Uvažujme sféru polomeru </a:t>
                </a:r>
                <a14:m>
                  <m:oMath xmlns:m="http://schemas.openxmlformats.org/officeDocument/2006/math">
                    <m:r>
                      <a:rPr kumimoji="0" lang="sk-SK"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𝑅</m:t>
                    </m:r>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celkovej hmotnosti </a:t>
                </a:r>
                <a14:m>
                  <m:oMath xmlns:m="http://schemas.openxmlformats.org/officeDocument/2006/math">
                    <m:r>
                      <a:rPr kumimoji="0" lang="sk-SK"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𝑀</m:t>
                    </m:r>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v ktorej je hmotnosť rozložená sféricky symetricky (napríklad s homogénnou hustotou). Gravitačné pole takej sféry je zjavne sféricky symetrické, čo je možné len tak, že intenzita gravitačného poľa </a:t>
                </a:r>
                <a14:m>
                  <m:oMath xmlns:m="http://schemas.openxmlformats.org/officeDocument/2006/math">
                    <m:acc>
                      <m:accPr>
                        <m:chr m:val="⃗"/>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𝑔</m:t>
                        </m:r>
                      </m:e>
                    </m:acc>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acc>
                      <m:accPr>
                        <m:chr m:val="⃗"/>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𝑟</m:t>
                        </m:r>
                      </m:e>
                    </m:acc>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a14:m>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má v každom bode smer </a:t>
                </a:r>
                <a:r>
                  <a:rPr kumimoji="0" lang="sk-SK" sz="2000" b="0" i="0" u="none" strike="noStrike" kern="1200" cap="none" spc="0" normalizeH="0" baseline="0" noProof="0" dirty="0" err="1">
                    <a:ln>
                      <a:noFill/>
                    </a:ln>
                    <a:solidFill>
                      <a:prstClr val="black"/>
                    </a:solidFill>
                    <a:effectLst/>
                    <a:uLnTx/>
                    <a:uFillTx/>
                    <a:latin typeface="Calibri" panose="020F0502020204030204"/>
                    <a:ea typeface="+mn-ea"/>
                    <a:cs typeface="+mn-cs"/>
                  </a:rPr>
                  <a:t>radiály</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a smeruje do stredu sféry. Otázka je teda len v tom, aká je veľkosť intenzity</a:t>
                </a:r>
              </a:p>
            </p:txBody>
          </p:sp>
        </mc:Choice>
        <mc:Fallback xmlns="">
          <p:sp>
            <p:nvSpPr>
              <p:cNvPr id="49" name="TextBox 48"/>
              <p:cNvSpPr txBox="1">
                <a:spLocks noRot="1" noChangeAspect="1" noMove="1" noResize="1" noEditPoints="1" noAdjustHandles="1" noChangeArrowheads="1" noChangeShapeType="1" noTextEdit="1"/>
              </p:cNvSpPr>
              <p:nvPr/>
            </p:nvSpPr>
            <p:spPr>
              <a:xfrm>
                <a:off x="2998168" y="830958"/>
                <a:ext cx="5688632" cy="2246769"/>
              </a:xfrm>
              <a:prstGeom prst="rect">
                <a:avLst/>
              </a:prstGeom>
              <a:blipFill rotWithShape="0">
                <a:blip r:embed="rId8"/>
                <a:stretch>
                  <a:fillRect l="-1179" t="-1355" r="-965" b="-3794"/>
                </a:stretch>
              </a:blipFill>
            </p:spPr>
            <p:txBody>
              <a:bodyPr/>
              <a:lstStyle/>
              <a:p>
                <a:r>
                  <a:rPr lang="sk-SK">
                    <a:noFill/>
                  </a:rPr>
                  <a:t> </a:t>
                </a:r>
              </a:p>
            </p:txBody>
          </p:sp>
        </mc:Fallback>
      </mc:AlternateContent>
      <mc:AlternateContent xmlns:mc="http://schemas.openxmlformats.org/markup-compatibility/2006" xmlns:a14="http://schemas.microsoft.com/office/drawing/2010/main">
        <mc:Choice Requires="a14">
          <p:sp>
            <p:nvSpPr>
              <p:cNvPr id="50" name="TextBox 49"/>
              <p:cNvSpPr txBox="1"/>
              <p:nvPr/>
            </p:nvSpPr>
            <p:spPr>
              <a:xfrm>
                <a:off x="0" y="2982431"/>
                <a:ext cx="8892480" cy="224676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poľa vo vzdialenosti </a:t>
                </a:r>
                <a14:m>
                  <m:oMath xmlns:m="http://schemas.openxmlformats.org/officeDocument/2006/math">
                    <m:r>
                      <a:rPr kumimoji="0" lang="sk-SK"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𝑟</m:t>
                    </m:r>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od stredu sféry. Uvažujme najprv </a:t>
                </a:r>
                <a14:m>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𝑟</m:t>
                    </m:r>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&gt;</m:t>
                    </m:r>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𝑅</m:t>
                    </m:r>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Predstavme si sférickú uzavretú plochu o polomere </a:t>
                </a:r>
                <a14:m>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𝑟</m:t>
                    </m:r>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okolo gravitujúcej gule (na obrázku je plocha znázornená oranžovou farbou). Výtok vektora intenzity cez tú plochu bude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keď sme označili </a:t>
                </a:r>
                <a14:m>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𝑔</m:t>
                    </m:r>
                    <m:d>
                      <m:dPr>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𝑟</m:t>
                        </m:r>
                      </m:e>
                    </m:d>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acc>
                      <m:accPr>
                        <m:chr m:val="⃗"/>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𝑔</m:t>
                        </m:r>
                      </m:e>
                    </m:acc>
                    <m:d>
                      <m:dPr>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acc>
                          <m:accPr>
                            <m:chr m:val="⃗"/>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𝑟</m:t>
                            </m:r>
                          </m:e>
                        </m:acc>
                      </m:e>
                    </m:d>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a14:m>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pre </a:t>
                </a:r>
                <a14:m>
                  <m:oMath xmlns:m="http://schemas.openxmlformats.org/officeDocument/2006/math">
                    <m:d>
                      <m:dPr>
                        <m:begChr m:val="|"/>
                        <m:endChr m:val="|"/>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acc>
                          <m:accPr>
                            <m:chr m:val="⃗"/>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𝑟</m:t>
                            </m:r>
                          </m:e>
                        </m:acc>
                      </m:e>
                    </m:d>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𝑟</m:t>
                    </m:r>
                  </m:oMath>
                </a14:m>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Znamienko </a:t>
                </a:r>
                <a14:m>
                  <m:oMath xmlns:m="http://schemas.openxmlformats.org/officeDocument/2006/math">
                    <m:r>
                      <a:rPr kumimoji="0" lang="sk-SK"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je kvôli tomu, že intenzita má smer do stredu, teda výtok je záporný. Podľa </a:t>
                </a:r>
                <a:r>
                  <a:rPr kumimoji="0" lang="sk-SK" sz="2000" b="0" i="0" u="none" strike="noStrike" kern="1200" cap="none" spc="0" normalizeH="0" baseline="0" noProof="0" dirty="0" err="1">
                    <a:ln>
                      <a:noFill/>
                    </a:ln>
                    <a:solidFill>
                      <a:prstClr val="black"/>
                    </a:solidFill>
                    <a:effectLst/>
                    <a:uLnTx/>
                    <a:uFillTx/>
                    <a:latin typeface="Calibri" panose="020F0502020204030204"/>
                    <a:ea typeface="+mn-ea"/>
                    <a:cs typeface="+mn-cs"/>
                  </a:rPr>
                  <a:t>Gaussovej</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vety ale platí</a:t>
                </a:r>
              </a:p>
            </p:txBody>
          </p:sp>
        </mc:Choice>
        <mc:Fallback xmlns="">
          <p:sp>
            <p:nvSpPr>
              <p:cNvPr id="50" name="TextBox 49"/>
              <p:cNvSpPr txBox="1">
                <a:spLocks noRot="1" noChangeAspect="1" noMove="1" noResize="1" noEditPoints="1" noAdjustHandles="1" noChangeArrowheads="1" noChangeShapeType="1" noTextEdit="1"/>
              </p:cNvSpPr>
              <p:nvPr/>
            </p:nvSpPr>
            <p:spPr>
              <a:xfrm>
                <a:off x="0" y="2982431"/>
                <a:ext cx="8892480" cy="2246769"/>
              </a:xfrm>
              <a:prstGeom prst="rect">
                <a:avLst/>
              </a:prstGeom>
              <a:blipFill rotWithShape="0">
                <a:blip r:embed="rId9"/>
                <a:stretch>
                  <a:fillRect l="-685" t="-1355" r="-411" b="-3794"/>
                </a:stretch>
              </a:blipFill>
            </p:spPr>
            <p:txBody>
              <a:bodyPr/>
              <a:lstStyle/>
              <a:p>
                <a:r>
                  <a:rPr lang="sk-SK">
                    <a:noFill/>
                  </a:rPr>
                  <a:t> </a:t>
                </a:r>
              </a:p>
            </p:txBody>
          </p:sp>
        </mc:Fallback>
      </mc:AlternateContent>
      <p:pic>
        <p:nvPicPr>
          <p:cNvPr id="53" name="Picture 52"/>
          <p:cNvPicPr>
            <a:picLocks noChangeAspect="1"/>
          </p:cNvPicPr>
          <p:nvPr>
            <p:custDataLst>
              <p:tags r:id="rId1"/>
            </p:custDataLst>
          </p:nvPr>
        </p:nvPicPr>
        <p:blipFill>
          <a:blip r:embed="rId10" cstate="print">
            <a:extLst>
              <a:ext uri="{28A0092B-C50C-407E-A947-70E740481C1C}">
                <a14:useLocalDpi xmlns:a14="http://schemas.microsoft.com/office/drawing/2010/main" val="0"/>
              </a:ext>
            </a:extLst>
          </a:blip>
          <a:stretch>
            <a:fillRect/>
          </a:stretch>
        </p:blipFill>
        <p:spPr>
          <a:xfrm>
            <a:off x="3563888" y="4005064"/>
            <a:ext cx="2257425" cy="563880"/>
          </a:xfrm>
          <a:prstGeom prst="rect">
            <a:avLst/>
          </a:prstGeom>
        </p:spPr>
      </p:pic>
      <p:pic>
        <p:nvPicPr>
          <p:cNvPr id="54" name="Picture 53"/>
          <p:cNvPicPr>
            <a:picLocks noChangeAspect="1"/>
          </p:cNvPicPr>
          <p:nvPr>
            <p:custDataLst>
              <p:tags r:id="rId2"/>
            </p:custDataLst>
          </p:nvPr>
        </p:nvPicPr>
        <p:blipFill>
          <a:blip r:embed="rId11" cstate="print">
            <a:extLst>
              <a:ext uri="{28A0092B-C50C-407E-A947-70E740481C1C}">
                <a14:useLocalDpi xmlns:a14="http://schemas.microsoft.com/office/drawing/2010/main" val="0"/>
              </a:ext>
            </a:extLst>
          </a:blip>
          <a:stretch>
            <a:fillRect/>
          </a:stretch>
        </p:blipFill>
        <p:spPr>
          <a:xfrm>
            <a:off x="3505391" y="5261007"/>
            <a:ext cx="2061210" cy="563880"/>
          </a:xfrm>
          <a:prstGeom prst="rect">
            <a:avLst/>
          </a:prstGeom>
        </p:spPr>
      </p:pic>
      <p:sp>
        <p:nvSpPr>
          <p:cNvPr id="55" name="TextBox 54"/>
          <p:cNvSpPr txBox="1"/>
          <p:nvPr/>
        </p:nvSpPr>
        <p:spPr>
          <a:xfrm>
            <a:off x="0" y="5624832"/>
            <a:ext cx="6804248"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Porovnaním dostaneme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teda ako keby išlo o bodové teleso.</a:t>
            </a:r>
          </a:p>
        </p:txBody>
      </p:sp>
      <p:pic>
        <p:nvPicPr>
          <p:cNvPr id="56" name="Picture 55"/>
          <p:cNvPicPr>
            <a:picLocks noChangeAspect="1"/>
          </p:cNvPicPr>
          <p:nvPr>
            <p:custDataLst>
              <p:tags r:id="rId3"/>
            </p:custDataLst>
          </p:nvPr>
        </p:nvPicPr>
        <p:blipFill>
          <a:blip r:embed="rId12" cstate="print">
            <a:extLst>
              <a:ext uri="{28A0092B-C50C-407E-A947-70E740481C1C}">
                <a14:useLocalDpi xmlns:a14="http://schemas.microsoft.com/office/drawing/2010/main" val="0"/>
              </a:ext>
            </a:extLst>
          </a:blip>
          <a:stretch>
            <a:fillRect/>
          </a:stretch>
        </p:blipFill>
        <p:spPr>
          <a:xfrm>
            <a:off x="3599467" y="5916158"/>
            <a:ext cx="1693545" cy="527685"/>
          </a:xfrm>
          <a:prstGeom prst="rect">
            <a:avLst/>
          </a:prstGeom>
        </p:spPr>
      </p:pic>
    </p:spTree>
    <p:extLst>
      <p:ext uri="{BB962C8B-B14F-4D97-AF65-F5344CB8AC3E}">
        <p14:creationId xmlns:p14="http://schemas.microsoft.com/office/powerpoint/2010/main" val="36276980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extBox 1"/>
          <p:cNvSpPr txBox="1"/>
          <p:nvPr/>
        </p:nvSpPr>
        <p:spPr>
          <a:xfrm>
            <a:off x="285750" y="422910"/>
            <a:ext cx="8572500" cy="258532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Čo mám garantovane vedieť</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definícia prietoku vektorového poľa cez nejakú plochu</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definícia výtoku vektorového poľa z uzavretej plochy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vyjadrite výtok gravitačného poľa z nejakej uzavretej plochy pomocou hmotnosti v objeme  vnútri plochy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dokážte, že gravitačné pole homogénnej sféry v oblasti mimo nej je rovnaké ako pole bodovej častice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k-SK"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5213486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2F171-A641-4D3E-AA75-363029A1D4A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cxnSp>
        <p:nvCxnSpPr>
          <p:cNvPr id="3" name="Straight Arrow Connector 2"/>
          <p:cNvCxnSpPr/>
          <p:nvPr/>
        </p:nvCxnSpPr>
        <p:spPr>
          <a:xfrm flipV="1">
            <a:off x="443428" y="937269"/>
            <a:ext cx="1944216" cy="1368152"/>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 name="Straight Arrow Connector 3"/>
          <p:cNvCxnSpPr/>
          <p:nvPr/>
        </p:nvCxnSpPr>
        <p:spPr>
          <a:xfrm flipV="1">
            <a:off x="443428" y="865261"/>
            <a:ext cx="4320480" cy="1440160"/>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custDataLst>
              <p:tags r:id="rId1"/>
            </p:custDataLst>
          </p:nvPr>
        </p:nvPicPr>
        <p:blipFill>
          <a:blip r:embed="rId9" cstate="print">
            <a:extLst>
              <a:ext uri="{28A0092B-C50C-407E-A947-70E740481C1C}">
                <a14:useLocalDpi xmlns:a14="http://schemas.microsoft.com/office/drawing/2010/main" val="0"/>
              </a:ext>
            </a:extLst>
          </a:blip>
          <a:stretch>
            <a:fillRect/>
          </a:stretch>
        </p:blipFill>
        <p:spPr>
          <a:xfrm>
            <a:off x="1019492" y="1314640"/>
            <a:ext cx="192405" cy="219075"/>
          </a:xfrm>
          <a:prstGeom prst="rect">
            <a:avLst/>
          </a:prstGeom>
        </p:spPr>
      </p:pic>
      <p:pic>
        <p:nvPicPr>
          <p:cNvPr id="7" name="Picture 6"/>
          <p:cNvPicPr>
            <a:picLocks noChangeAspect="1"/>
          </p:cNvPicPr>
          <p:nvPr>
            <p:custDataLst>
              <p:tags r:id="rId2"/>
            </p:custDataLst>
          </p:nvPr>
        </p:nvPicPr>
        <p:blipFill>
          <a:blip r:embed="rId10" cstate="print">
            <a:extLst>
              <a:ext uri="{28A0092B-C50C-407E-A947-70E740481C1C}">
                <a14:useLocalDpi xmlns:a14="http://schemas.microsoft.com/office/drawing/2010/main" val="0"/>
              </a:ext>
            </a:extLst>
          </a:blip>
          <a:stretch>
            <a:fillRect/>
          </a:stretch>
        </p:blipFill>
        <p:spPr>
          <a:xfrm>
            <a:off x="2818561" y="1629126"/>
            <a:ext cx="198120" cy="219075"/>
          </a:xfrm>
          <a:prstGeom prst="rect">
            <a:avLst/>
          </a:prstGeom>
        </p:spPr>
      </p:pic>
      <p:sp>
        <p:nvSpPr>
          <p:cNvPr id="9" name="Oval 8"/>
          <p:cNvSpPr/>
          <p:nvPr/>
        </p:nvSpPr>
        <p:spPr>
          <a:xfrm>
            <a:off x="2296194" y="864678"/>
            <a:ext cx="144016" cy="144016"/>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Oval 9"/>
          <p:cNvSpPr/>
          <p:nvPr/>
        </p:nvSpPr>
        <p:spPr>
          <a:xfrm>
            <a:off x="4691900" y="792962"/>
            <a:ext cx="144016" cy="144016"/>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2" name="Straight Arrow Connector 11"/>
          <p:cNvCxnSpPr/>
          <p:nvPr/>
        </p:nvCxnSpPr>
        <p:spPr>
          <a:xfrm flipV="1">
            <a:off x="443428" y="2017389"/>
            <a:ext cx="5328592" cy="288032"/>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5700012" y="1945381"/>
            <a:ext cx="144016" cy="144016"/>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5" name="Straight Arrow Connector 14"/>
          <p:cNvCxnSpPr>
            <a:stCxn id="9" idx="2"/>
            <a:endCxn id="13" idx="6"/>
          </p:cNvCxnSpPr>
          <p:nvPr/>
        </p:nvCxnSpPr>
        <p:spPr>
          <a:xfrm>
            <a:off x="2296194" y="936686"/>
            <a:ext cx="3547834" cy="1080703"/>
          </a:xfrm>
          <a:prstGeom prst="straightConnector1">
            <a:avLst/>
          </a:prstGeom>
          <a:ln w="38100">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endCxn id="13" idx="6"/>
          </p:cNvCxnSpPr>
          <p:nvPr/>
        </p:nvCxnSpPr>
        <p:spPr>
          <a:xfrm>
            <a:off x="4770363" y="855692"/>
            <a:ext cx="1073665" cy="1161697"/>
          </a:xfrm>
          <a:prstGeom prst="straightConnector1">
            <a:avLst/>
          </a:prstGeom>
          <a:ln w="38100">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pic>
        <p:nvPicPr>
          <p:cNvPr id="20" name="Picture 19"/>
          <p:cNvPicPr>
            <a:picLocks noChangeAspect="1"/>
          </p:cNvPicPr>
          <p:nvPr>
            <p:custDataLst>
              <p:tags r:id="rId3"/>
            </p:custDataLst>
          </p:nvPr>
        </p:nvPicPr>
        <p:blipFill>
          <a:blip r:embed="rId11" cstate="print">
            <a:extLst>
              <a:ext uri="{28A0092B-C50C-407E-A947-70E740481C1C}">
                <a14:useLocalDpi xmlns:a14="http://schemas.microsoft.com/office/drawing/2010/main" val="0"/>
              </a:ext>
            </a:extLst>
          </a:blip>
          <a:stretch>
            <a:fillRect/>
          </a:stretch>
        </p:blipFill>
        <p:spPr>
          <a:xfrm rot="1080000">
            <a:off x="2705213" y="826857"/>
            <a:ext cx="622935" cy="219075"/>
          </a:xfrm>
          <a:prstGeom prst="rect">
            <a:avLst/>
          </a:prstGeom>
        </p:spPr>
      </p:pic>
      <p:pic>
        <p:nvPicPr>
          <p:cNvPr id="22" name="Picture 21"/>
          <p:cNvPicPr>
            <a:picLocks noChangeAspect="1"/>
          </p:cNvPicPr>
          <p:nvPr>
            <p:custDataLst>
              <p:tags r:id="rId4"/>
            </p:custDataLst>
          </p:nvPr>
        </p:nvPicPr>
        <p:blipFill>
          <a:blip r:embed="rId12" cstate="print">
            <a:extLst>
              <a:ext uri="{28A0092B-C50C-407E-A947-70E740481C1C}">
                <a14:useLocalDpi xmlns:a14="http://schemas.microsoft.com/office/drawing/2010/main" val="0"/>
              </a:ext>
            </a:extLst>
          </a:blip>
          <a:stretch>
            <a:fillRect/>
          </a:stretch>
        </p:blipFill>
        <p:spPr>
          <a:xfrm rot="2940000">
            <a:off x="5122623" y="1180278"/>
            <a:ext cx="628650" cy="219075"/>
          </a:xfrm>
          <a:prstGeom prst="rect">
            <a:avLst/>
          </a:prstGeom>
        </p:spPr>
      </p:pic>
      <p:pic>
        <p:nvPicPr>
          <p:cNvPr id="24" name="Picture 23"/>
          <p:cNvPicPr>
            <a:picLocks noChangeAspect="1"/>
          </p:cNvPicPr>
          <p:nvPr>
            <p:custDataLst>
              <p:tags r:id="rId5"/>
            </p:custDataLst>
          </p:nvPr>
        </p:nvPicPr>
        <p:blipFill>
          <a:blip r:embed="rId13" cstate="print">
            <a:extLst>
              <a:ext uri="{28A0092B-C50C-407E-A947-70E740481C1C}">
                <a14:useLocalDpi xmlns:a14="http://schemas.microsoft.com/office/drawing/2010/main" val="0"/>
              </a:ext>
            </a:extLst>
          </a:blip>
          <a:stretch>
            <a:fillRect/>
          </a:stretch>
        </p:blipFill>
        <p:spPr>
          <a:xfrm>
            <a:off x="3247693" y="2254597"/>
            <a:ext cx="144780" cy="182880"/>
          </a:xfrm>
          <a:prstGeom prst="rect">
            <a:avLst/>
          </a:prstGeom>
        </p:spPr>
      </p:pic>
      <mc:AlternateContent xmlns:mc="http://schemas.openxmlformats.org/markup-compatibility/2006" xmlns:a14="http://schemas.microsoft.com/office/drawing/2010/main">
        <mc:Choice Requires="a14">
          <p:sp>
            <p:nvSpPr>
              <p:cNvPr id="25" name="TextBox 24"/>
              <p:cNvSpPr txBox="1"/>
              <p:nvPr/>
            </p:nvSpPr>
            <p:spPr>
              <a:xfrm>
                <a:off x="251520" y="2780928"/>
                <a:ext cx="8640960"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Ak na teleso v bode </a:t>
                </a:r>
                <a14:m>
                  <m:oMath xmlns:m="http://schemas.openxmlformats.org/officeDocument/2006/math">
                    <m:acc>
                      <m:accPr>
                        <m:chr m:val="⃗"/>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𝑟</m:t>
                        </m:r>
                      </m:e>
                    </m:acc>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pôsobí viac gravitujúcich telies, potom celková </a:t>
                </a:r>
                <a:r>
                  <a:rPr kumimoji="0" lang="sk-SK" sz="2000" b="0" i="0" u="none" strike="noStrike" kern="1200" cap="none" spc="0" normalizeH="0" baseline="0" noProof="0" dirty="0" err="1">
                    <a:ln>
                      <a:noFill/>
                    </a:ln>
                    <a:solidFill>
                      <a:prstClr val="black"/>
                    </a:solidFill>
                    <a:effectLst/>
                    <a:uLnTx/>
                    <a:uFillTx/>
                    <a:latin typeface="Calibri" panose="020F0502020204030204"/>
                    <a:ea typeface="+mn-ea"/>
                    <a:cs typeface="+mn-cs"/>
                  </a:rPr>
                  <a:t>grav</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i</a:t>
                </a:r>
                <a:r>
                  <a:rPr kumimoji="0" lang="sk-SK" sz="2000" b="0" i="0" u="none" strike="noStrike" kern="1200" cap="none" spc="0" normalizeH="0" baseline="0" noProof="0" dirty="0" err="1">
                    <a:ln>
                      <a:noFill/>
                    </a:ln>
                    <a:solidFill>
                      <a:prstClr val="black"/>
                    </a:solidFill>
                    <a:effectLst/>
                    <a:uLnTx/>
                    <a:uFillTx/>
                    <a:latin typeface="Calibri" panose="020F0502020204030204"/>
                    <a:ea typeface="+mn-ea"/>
                    <a:cs typeface="+mn-cs"/>
                  </a:rPr>
                  <a:t>tačná</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sila pôsobiaca na to teleso bude vektorovým súčtom gravitačných síl od jednotlivých telies. Pre situáciu na obrázku to teda bude</a:t>
                </a:r>
              </a:p>
            </p:txBody>
          </p:sp>
        </mc:Choice>
        <mc:Fallback xmlns="">
          <p:sp>
            <p:nvSpPr>
              <p:cNvPr id="25" name="TextBox 24"/>
              <p:cNvSpPr txBox="1">
                <a:spLocks noRot="1" noChangeAspect="1" noMove="1" noResize="1" noEditPoints="1" noAdjustHandles="1" noChangeArrowheads="1" noChangeShapeType="1" noTextEdit="1"/>
              </p:cNvSpPr>
              <p:nvPr/>
            </p:nvSpPr>
            <p:spPr>
              <a:xfrm>
                <a:off x="251520" y="2780928"/>
                <a:ext cx="8640960" cy="1015663"/>
              </a:xfrm>
              <a:prstGeom prst="rect">
                <a:avLst/>
              </a:prstGeom>
              <a:blipFill rotWithShape="0">
                <a:blip r:embed="rId16"/>
                <a:stretch>
                  <a:fillRect l="-705" t="-7186" b="-9581"/>
                </a:stretch>
              </a:blipFill>
            </p:spPr>
            <p:txBody>
              <a:bodyPr/>
              <a:lstStyle/>
              <a:p>
                <a:r>
                  <a:rPr lang="sk-SK">
                    <a:noFill/>
                  </a:rPr>
                  <a:t> </a:t>
                </a:r>
              </a:p>
            </p:txBody>
          </p:sp>
        </mc:Fallback>
      </mc:AlternateContent>
      <p:pic>
        <p:nvPicPr>
          <p:cNvPr id="5" name="Picture 4"/>
          <p:cNvPicPr>
            <a:picLocks noChangeAspect="1"/>
          </p:cNvPicPr>
          <p:nvPr>
            <p:custDataLst>
              <p:tags r:id="rId6"/>
            </p:custDataLst>
          </p:nvPr>
        </p:nvPicPr>
        <p:blipFill>
          <a:blip r:embed="rId17" cstate="print">
            <a:extLst>
              <a:ext uri="{28A0092B-C50C-407E-A947-70E740481C1C}">
                <a14:useLocalDpi xmlns:a14="http://schemas.microsoft.com/office/drawing/2010/main" val="0"/>
              </a:ext>
            </a:extLst>
          </a:blip>
          <a:stretch>
            <a:fillRect/>
          </a:stretch>
        </p:blipFill>
        <p:spPr>
          <a:xfrm>
            <a:off x="1907704" y="3899477"/>
            <a:ext cx="5067300" cy="588645"/>
          </a:xfrm>
          <a:prstGeom prst="rect">
            <a:avLst/>
          </a:prstGeom>
        </p:spPr>
      </p:pic>
      <mc:AlternateContent xmlns:mc="http://schemas.openxmlformats.org/markup-compatibility/2006" xmlns:a14="http://schemas.microsoft.com/office/drawing/2010/main">
        <mc:Choice Requires="a14">
          <p:sp>
            <p:nvSpPr>
              <p:cNvPr id="28" name="TextBox 27"/>
              <p:cNvSpPr txBox="1"/>
              <p:nvPr/>
            </p:nvSpPr>
            <p:spPr>
              <a:xfrm>
                <a:off x="443428" y="4782148"/>
                <a:ext cx="844905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V tomto vzorci môžeme zvýrazniť (pridaním argumentu </a:t>
                </a:r>
                <a14:m>
                  <m:oMath xmlns:m="http://schemas.openxmlformats.org/officeDocument/2006/math">
                    <m:acc>
                      <m:accPr>
                        <m:chr m:val="⃗"/>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𝑟</m:t>
                        </m:r>
                      </m:e>
                    </m:acc>
                  </m:oMath>
                </a14:m>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do symbol </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sily</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že sila, ktorú počítame, pôsobí na teleso umiestnené v polohe </a:t>
                </a:r>
                <a14:m>
                  <m:oMath xmlns:m="http://schemas.openxmlformats.org/officeDocument/2006/math">
                    <m:acc>
                      <m:accPr>
                        <m:chr m:val="⃗"/>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𝑟</m:t>
                        </m:r>
                      </m:e>
                    </m:acc>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mc:Choice>
        <mc:Fallback xmlns="">
          <p:sp>
            <p:nvSpPr>
              <p:cNvPr id="28" name="TextBox 27"/>
              <p:cNvSpPr txBox="1">
                <a:spLocks noRot="1" noChangeAspect="1" noMove="1" noResize="1" noEditPoints="1" noAdjustHandles="1" noChangeArrowheads="1" noChangeShapeType="1" noTextEdit="1"/>
              </p:cNvSpPr>
              <p:nvPr/>
            </p:nvSpPr>
            <p:spPr>
              <a:xfrm>
                <a:off x="443428" y="4782148"/>
                <a:ext cx="8449052" cy="707886"/>
              </a:xfrm>
              <a:prstGeom prst="rect">
                <a:avLst/>
              </a:prstGeom>
              <a:blipFill rotWithShape="0">
                <a:blip r:embed="rId18"/>
                <a:stretch>
                  <a:fillRect l="-794" t="-10256" r="-1010" b="-13675"/>
                </a:stretch>
              </a:blipFill>
            </p:spPr>
            <p:txBody>
              <a:bodyPr/>
              <a:lstStyle/>
              <a:p>
                <a:r>
                  <a:rPr lang="sk-SK">
                    <a:noFill/>
                  </a:rPr>
                  <a:t> </a:t>
                </a:r>
              </a:p>
            </p:txBody>
          </p:sp>
        </mc:Fallback>
      </mc:AlternateContent>
      <p:pic>
        <p:nvPicPr>
          <p:cNvPr id="8" name="Picture 7"/>
          <p:cNvPicPr>
            <a:picLocks noChangeAspect="1"/>
          </p:cNvPicPr>
          <p:nvPr>
            <p:custDataLst>
              <p:tags r:id="rId7"/>
            </p:custDataLst>
          </p:nvPr>
        </p:nvPicPr>
        <p:blipFill>
          <a:blip r:embed="rId19" cstate="print">
            <a:extLst>
              <a:ext uri="{28A0092B-C50C-407E-A947-70E740481C1C}">
                <a14:useLocalDpi xmlns:a14="http://schemas.microsoft.com/office/drawing/2010/main" val="0"/>
              </a:ext>
            </a:extLst>
          </a:blip>
          <a:stretch>
            <a:fillRect/>
          </a:stretch>
        </p:blipFill>
        <p:spPr>
          <a:xfrm>
            <a:off x="1907704" y="5628871"/>
            <a:ext cx="5385435" cy="588645"/>
          </a:xfrm>
          <a:prstGeom prst="rect">
            <a:avLst/>
          </a:prstGeom>
        </p:spPr>
      </p:pic>
    </p:spTree>
    <p:extLst>
      <p:ext uri="{BB962C8B-B14F-4D97-AF65-F5344CB8AC3E}">
        <p14:creationId xmlns:p14="http://schemas.microsoft.com/office/powerpoint/2010/main" val="33044521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2F171-A641-4D3E-AA75-363029A1D4A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1331640" y="260648"/>
            <a:ext cx="662473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800" b="1" i="0" u="none" strike="noStrike" kern="1200" cap="none" spc="0" normalizeH="0" baseline="0" noProof="0" dirty="0">
                <a:ln>
                  <a:noFill/>
                </a:ln>
                <a:solidFill>
                  <a:prstClr val="black"/>
                </a:solidFill>
                <a:effectLst/>
                <a:uLnTx/>
                <a:uFillTx/>
                <a:latin typeface="Calibri" panose="020F0502020204030204"/>
                <a:ea typeface="+mn-ea"/>
                <a:cs typeface="+mn-cs"/>
              </a:rPr>
              <a:t>Gravitačné pole</a:t>
            </a:r>
          </a:p>
        </p:txBody>
      </p:sp>
      <p:pic>
        <p:nvPicPr>
          <p:cNvPr id="6" name="Picture 5"/>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1835697" y="908721"/>
            <a:ext cx="5385435" cy="588645"/>
          </a:xfrm>
          <a:prstGeom prst="rect">
            <a:avLst/>
          </a:prstGeom>
        </p:spPr>
      </p:pic>
      <mc:AlternateContent xmlns:mc="http://schemas.openxmlformats.org/markup-compatibility/2006" xmlns:a14="http://schemas.microsoft.com/office/drawing/2010/main">
        <mc:Choice Requires="a14">
          <p:sp>
            <p:nvSpPr>
              <p:cNvPr id="5" name="TextBox 4"/>
              <p:cNvSpPr txBox="1"/>
              <p:nvPr/>
            </p:nvSpPr>
            <p:spPr>
              <a:xfrm>
                <a:off x="28056" y="1556792"/>
                <a:ext cx="9115944" cy="470898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Vzorec svojím zápisom evokuje myšlienku, že sa môžem zaujímať nielen o to, a</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k</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á sila pôsobí na teleso </a:t>
                </a:r>
                <a14:m>
                  <m:oMath xmlns:m="http://schemas.openxmlformats.org/officeDocument/2006/math">
                    <m:r>
                      <a:rPr kumimoji="0" lang="sk-SK"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𝑚</m:t>
                    </m:r>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ak je (naozaj) umiestnené v polohe </a:t>
                </a:r>
                <a14:m>
                  <m:oMath xmlns:m="http://schemas.openxmlformats.org/officeDocument/2006/math">
                    <m:acc>
                      <m:accPr>
                        <m:chr m:val="⃗"/>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𝑟</m:t>
                        </m:r>
                      </m:e>
                    </m:acc>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ale aj o virtuálne možnosti: že aká sila </a:t>
                </a:r>
                <a:r>
                  <a:rPr kumimoji="0" lang="sk-SK" sz="2000" b="1" i="0" u="none" strike="noStrike" kern="1200" cap="none" spc="0" normalizeH="0" baseline="0" noProof="0" dirty="0">
                    <a:ln>
                      <a:noFill/>
                    </a:ln>
                    <a:solidFill>
                      <a:srgbClr val="FF0000"/>
                    </a:solidFill>
                    <a:effectLst/>
                    <a:uLnTx/>
                    <a:uFillTx/>
                    <a:latin typeface="Calibri" panose="020F0502020204030204"/>
                    <a:ea typeface="+mn-ea"/>
                    <a:cs typeface="+mn-cs"/>
                  </a:rPr>
                  <a:t>by</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na teleso pôsobila, </a:t>
                </a:r>
                <a:r>
                  <a:rPr kumimoji="0" lang="sk-SK" sz="2000" b="1" i="0" u="none" strike="noStrike" kern="1200" cap="none" spc="0" normalizeH="0" baseline="0" noProof="0" dirty="0">
                    <a:ln>
                      <a:noFill/>
                    </a:ln>
                    <a:solidFill>
                      <a:srgbClr val="FF0000"/>
                    </a:solidFill>
                    <a:effectLst/>
                    <a:uLnTx/>
                    <a:uFillTx/>
                    <a:latin typeface="Calibri" panose="020F0502020204030204"/>
                    <a:ea typeface="+mn-ea"/>
                    <a:cs typeface="+mn-cs"/>
                  </a:rPr>
                  <a:t>keby</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bolo umiestnené v (</a:t>
                </a:r>
                <a:r>
                  <a:rPr kumimoji="0" lang="sk-SK" sz="2000" b="0" i="0" u="none" strike="noStrike" kern="1200" cap="none" spc="0" normalizeH="0" baseline="0" noProof="0" dirty="0">
                    <a:ln>
                      <a:noFill/>
                    </a:ln>
                    <a:solidFill>
                      <a:srgbClr val="FF0000"/>
                    </a:solidFill>
                    <a:effectLst/>
                    <a:uLnTx/>
                    <a:uFillTx/>
                    <a:latin typeface="Calibri" panose="020F0502020204030204"/>
                    <a:ea typeface="+mn-ea"/>
                    <a:cs typeface="+mn-cs"/>
                  </a:rPr>
                  <a:t>rôznych</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polohách </a:t>
                </a:r>
                <a14:m>
                  <m:oMath xmlns:m="http://schemas.openxmlformats.org/officeDocument/2006/math">
                    <m:acc>
                      <m:accPr>
                        <m:chr m:val="⃗"/>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𝑟</m:t>
                        </m:r>
                      </m:e>
                    </m:acc>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pri fixných polohách gravitujúcich telies </a:t>
                </a:r>
                <a14:m>
                  <m:oMath xmlns:m="http://schemas.openxmlformats.org/officeDocument/2006/math">
                    <m:sSub>
                      <m:sSubPr>
                        <m:ctrlPr>
                          <a:rPr kumimoji="0" lang="en-US" sz="2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ctrlPr>
                      </m:sSubPr>
                      <m:e>
                        <m:acc>
                          <m:accPr>
                            <m:chr m:val="⃗"/>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𝑟</m:t>
                            </m:r>
                          </m:e>
                        </m:acc>
                      </m:e>
                      <m:sub>
                        <m:r>
                          <a:rPr kumimoji="0" lang="en-US" sz="2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1</m:t>
                        </m:r>
                      </m:sub>
                    </m:sSub>
                    <m:r>
                      <a:rPr kumimoji="0" lang="en-US" sz="2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 </m:t>
                    </m:r>
                    <m:sSub>
                      <m:sSubPr>
                        <m:ctrlPr>
                          <a:rPr kumimoji="0" lang="en-US" sz="2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ctrlPr>
                      </m:sSubPr>
                      <m:e>
                        <m:acc>
                          <m:accPr>
                            <m:chr m:val="⃗"/>
                            <m:ctrlPr>
                              <a:rPr kumimoji="0" lang="en-US" sz="2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ctrlPr>
                          </m:accPr>
                          <m:e>
                            <m:r>
                              <a:rPr kumimoji="0" lang="en-US" sz="2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𝑟</m:t>
                            </m:r>
                          </m:e>
                        </m:acc>
                      </m:e>
                      <m:sub>
                        <m:r>
                          <a:rPr kumimoji="0" lang="en-US" sz="2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2</m:t>
                        </m:r>
                      </m:sub>
                    </m:sSub>
                  </m:oMath>
                </a14:m>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Pri takejto virtuálnej interpretácii si dokonca môžeme predstaviť, že teleso </a:t>
                </a:r>
                <a14:m>
                  <m:oMath xmlns:m="http://schemas.openxmlformats.org/officeDocument/2006/math">
                    <m:r>
                      <a:rPr kumimoji="0" lang="sk-SK"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𝑚</m:t>
                    </m:r>
                  </m:oMath>
                </a14:m>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sa (zatiaľ) nenachádza nikde a aj tak vzorec vyjadruje, aká sila </a:t>
                </a:r>
                <a:r>
                  <a:rPr kumimoji="0" lang="sk-SK" sz="2000" b="1" i="0" u="none" strike="noStrike" kern="1200" cap="none" spc="0" normalizeH="0" baseline="0" noProof="0" dirty="0">
                    <a:ln>
                      <a:noFill/>
                    </a:ln>
                    <a:solidFill>
                      <a:srgbClr val="FF0000"/>
                    </a:solidFill>
                    <a:effectLst/>
                    <a:uLnTx/>
                    <a:uFillTx/>
                    <a:latin typeface="Calibri" panose="020F0502020204030204"/>
                    <a:ea typeface="+mn-ea"/>
                    <a:cs typeface="+mn-cs"/>
                  </a:rPr>
                  <a:t>by</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na teleso pôsobila, </a:t>
                </a:r>
                <a:r>
                  <a:rPr kumimoji="0" lang="sk-SK" sz="2000" b="1" i="0" u="none" strike="noStrike" kern="1200" cap="none" spc="0" normalizeH="0" baseline="0" noProof="0" dirty="0">
                    <a:ln>
                      <a:noFill/>
                    </a:ln>
                    <a:solidFill>
                      <a:srgbClr val="FF0000"/>
                    </a:solidFill>
                    <a:effectLst/>
                    <a:uLnTx/>
                    <a:uFillTx/>
                    <a:latin typeface="Calibri" panose="020F0502020204030204"/>
                    <a:ea typeface="+mn-ea"/>
                    <a:cs typeface="+mn-cs"/>
                  </a:rPr>
                  <a:t>keby</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bolo umiestnené v (</a:t>
                </a:r>
                <a:r>
                  <a:rPr kumimoji="0" lang="sk-SK" sz="2000" b="0" i="0" u="none" strike="noStrike" kern="1200" cap="none" spc="0" normalizeH="0" baseline="0" noProof="0" dirty="0">
                    <a:ln>
                      <a:noFill/>
                    </a:ln>
                    <a:solidFill>
                      <a:srgbClr val="FF0000"/>
                    </a:solidFill>
                    <a:effectLst/>
                    <a:uLnTx/>
                    <a:uFillTx/>
                    <a:latin typeface="Calibri" panose="020F0502020204030204"/>
                    <a:ea typeface="+mn-ea"/>
                    <a:cs typeface="+mn-cs"/>
                  </a:rPr>
                  <a:t>rôznych</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polohách </a:t>
                </a:r>
                <a14:m>
                  <m:oMath xmlns:m="http://schemas.openxmlformats.org/officeDocument/2006/math">
                    <m:acc>
                      <m:accPr>
                        <m:chr m:val="⃗"/>
                        <m:ctrlP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accPr>
                      <m:e>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𝑟</m:t>
                        </m:r>
                      </m:e>
                    </m:acc>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pri fixných polohách gravitujúcich telies </a:t>
                </a:r>
                <a14:m>
                  <m:oMath xmlns:m="http://schemas.openxmlformats.org/officeDocument/2006/math">
                    <m:sSub>
                      <m:sSubPr>
                        <m:ctrlPr>
                          <a:rPr kumimoji="0" lang="en-US" sz="20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ctrlPr>
                      </m:sSubPr>
                      <m:e>
                        <m:acc>
                          <m:accPr>
                            <m:chr m:val="⃗"/>
                            <m:ctrlP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accPr>
                          <m:e>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𝑟</m:t>
                            </m:r>
                          </m:e>
                        </m:acc>
                      </m:e>
                      <m:sub>
                        <m:r>
                          <a:rPr kumimoji="0" lang="en-US" sz="20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t>1</m:t>
                        </m:r>
                      </m:sub>
                    </m:sSub>
                    <m:r>
                      <a:rPr kumimoji="0" lang="en-US" sz="20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t>, </m:t>
                    </m:r>
                    <m:sSub>
                      <m:sSubPr>
                        <m:ctrlPr>
                          <a:rPr kumimoji="0" lang="en-US" sz="20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ctrlPr>
                      </m:sSubPr>
                      <m:e>
                        <m:acc>
                          <m:accPr>
                            <m:chr m:val="⃗"/>
                            <m:ctrlPr>
                              <a:rPr kumimoji="0" lang="en-US" sz="20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ctrlPr>
                          </m:accPr>
                          <m:e>
                            <m:r>
                              <a:rPr kumimoji="0" lang="en-US" sz="20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t>𝑟</m:t>
                            </m:r>
                          </m:e>
                        </m:acc>
                      </m:e>
                      <m:sub>
                        <m:r>
                          <a:rPr kumimoji="0" lang="en-US" sz="20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t>2</m:t>
                        </m:r>
                      </m:sub>
                    </m:sSub>
                  </m:oMath>
                </a14:m>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Vyvoláva to predstavu, že v priestore v okolí gravitujúcich telies </a:t>
                </a:r>
                <a14:m>
                  <m:oMath xmlns:m="http://schemas.openxmlformats.org/officeDocument/2006/math">
                    <m:sSub>
                      <m:sSubPr>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𝑚</m:t>
                        </m:r>
                      </m:e>
                      <m:sub>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sub>
                    </m:sSub>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b>
                      <m:sSubPr>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𝑚</m:t>
                        </m:r>
                      </m:e>
                      <m:sub>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b>
                    </m:sSub>
                  </m:oMath>
                </a14:m>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je „čosi ako </a:t>
                </a:r>
                <a:r>
                  <a:rPr kumimoji="0" lang="sk-SK" sz="2000" b="1" i="0" u="none" strike="noStrike" kern="1200" cap="none" spc="0" normalizeH="0" baseline="0" noProof="0" dirty="0">
                    <a:ln>
                      <a:noFill/>
                    </a:ln>
                    <a:solidFill>
                      <a:prstClr val="black"/>
                    </a:solidFill>
                    <a:effectLst/>
                    <a:uLnTx/>
                    <a:uFillTx/>
                    <a:latin typeface="Calibri" panose="020F0502020204030204"/>
                    <a:ea typeface="+mn-ea"/>
                    <a:cs typeface="+mn-cs"/>
                  </a:rPr>
                  <a:t>skrytá možnosť</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že keby sme do toho priestoru vložili teleso </a:t>
                </a:r>
                <a14:m>
                  <m:oMath xmlns:m="http://schemas.openxmlformats.org/officeDocument/2006/math">
                    <m:r>
                      <a:rPr kumimoji="0" lang="sk-SK"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𝑚</m:t>
                    </m:r>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do bodu </a:t>
                </a:r>
                <a14:m>
                  <m:oMath xmlns:m="http://schemas.openxmlformats.org/officeDocument/2006/math">
                    <m:acc>
                      <m:accPr>
                        <m:chr m:val="⃗"/>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𝑟</m:t>
                        </m:r>
                      </m:e>
                    </m:acc>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pôsobila by naň gravitačná sila, daná tým vzorcom. Zavádzame preto pojem „gravitačné pole“. V našom vzorci ale explicitne vystupuje hmotnosť </a:t>
                </a:r>
                <a14:m>
                  <m:oMath xmlns:m="http://schemas.openxmlformats.org/officeDocument/2006/math">
                    <m:r>
                      <a:rPr kumimoji="0" lang="sk-SK"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𝑚</m:t>
                    </m:r>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Gravitujúce telesá „vytvárajúce gravitačné pole“ môžu ale pôsobiť na teleso akejkoľvek hmotnosti, preto je rozumnejšie charakterizovať gravitačné pole samotné bez odvolávania sa na hmotnosť telesa, na ktoré to pole bude pôsobiť.</a:t>
                </a:r>
              </a:p>
            </p:txBody>
          </p:sp>
        </mc:Choice>
        <mc:Fallback xmlns="">
          <p:sp>
            <p:nvSpPr>
              <p:cNvPr id="5" name="TextBox 4"/>
              <p:cNvSpPr txBox="1">
                <a:spLocks noRot="1" noChangeAspect="1" noMove="1" noResize="1" noEditPoints="1" noAdjustHandles="1" noChangeArrowheads="1" noChangeShapeType="1" noTextEdit="1"/>
              </p:cNvSpPr>
              <p:nvPr/>
            </p:nvSpPr>
            <p:spPr>
              <a:xfrm>
                <a:off x="28056" y="1556792"/>
                <a:ext cx="9115944" cy="4708981"/>
              </a:xfrm>
              <a:prstGeom prst="rect">
                <a:avLst/>
              </a:prstGeom>
              <a:blipFill>
                <a:blip r:embed="rId6"/>
                <a:stretch>
                  <a:fillRect l="-736" t="-647" r="-1873" b="-1294"/>
                </a:stretch>
              </a:blipFill>
            </p:spPr>
            <p:txBody>
              <a:bodyPr/>
              <a:lstStyle/>
              <a:p>
                <a:r>
                  <a:rPr lang="en-US">
                    <a:noFill/>
                  </a:rPr>
                  <a:t> </a:t>
                </a:r>
              </a:p>
            </p:txBody>
          </p:sp>
        </mc:Fallback>
      </mc:AlternateContent>
    </p:spTree>
    <p:extLst>
      <p:ext uri="{BB962C8B-B14F-4D97-AF65-F5344CB8AC3E}">
        <p14:creationId xmlns:p14="http://schemas.microsoft.com/office/powerpoint/2010/main" val="25016832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2F171-A641-4D3E-AA75-363029A1D4A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1314316" y="143054"/>
            <a:ext cx="662473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800" b="1" i="0" u="none" strike="noStrike" kern="1200" cap="none" spc="0" normalizeH="0" baseline="0" noProof="0" dirty="0">
                <a:ln>
                  <a:noFill/>
                </a:ln>
                <a:solidFill>
                  <a:prstClr val="black"/>
                </a:solidFill>
                <a:effectLst/>
                <a:uLnTx/>
                <a:uFillTx/>
                <a:latin typeface="Calibri" panose="020F0502020204030204"/>
                <a:ea typeface="+mn-ea"/>
                <a:cs typeface="+mn-cs"/>
              </a:rPr>
              <a:t>Gravitačné pole</a:t>
            </a:r>
          </a:p>
        </p:txBody>
      </p:sp>
      <mc:AlternateContent xmlns:mc="http://schemas.openxmlformats.org/markup-compatibility/2006" xmlns:a14="http://schemas.microsoft.com/office/drawing/2010/main">
        <mc:Choice Requires="a14">
          <p:sp>
            <p:nvSpPr>
              <p:cNvPr id="4" name="TextBox 3"/>
              <p:cNvSpPr txBox="1"/>
              <p:nvPr/>
            </p:nvSpPr>
            <p:spPr>
              <a:xfrm>
                <a:off x="287524" y="659304"/>
                <a:ext cx="8568952" cy="25545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Gravitačné pole v priestore charakterizujeme vektorom intenzity gravitačného poľa </a:t>
                </a:r>
                <a14:m>
                  <m:oMath xmlns:m="http://schemas.openxmlformats.org/officeDocument/2006/math">
                    <m:acc>
                      <m:accPr>
                        <m:chr m:val="⃗"/>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𝑔</m:t>
                        </m:r>
                      </m:e>
                    </m:acc>
                    <m:r>
                      <a:rPr kumimoji="0" lang="en-US" sz="2000" b="0" i="0"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m:t>
                    </m:r>
                  </m:oMath>
                </a14:m>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Vektor intenzity je definovaný v každom bode priestoru ako podiel gravitačnej sily, ktorá by v tom bode pôsobila na teleso hmotnosti </a:t>
                </a:r>
                <a14:m>
                  <m:oMath xmlns:m="http://schemas.openxmlformats.org/officeDocument/2006/math">
                    <m:r>
                      <a:rPr kumimoji="0" lang="sk-SK"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𝑚</m:t>
                    </m:r>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a tej hmotnosti </a:t>
                </a:r>
                <a14:m>
                  <m:oMath xmlns:m="http://schemas.openxmlformats.org/officeDocument/2006/math">
                    <m:r>
                      <a:rPr kumimoji="0" lang="sk-SK"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𝑚</m:t>
                    </m:r>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Teda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1" i="0" u="none" strike="noStrike" kern="1200" cap="none" spc="0" normalizeH="0" baseline="0" noProof="0" dirty="0">
                    <a:ln>
                      <a:noFill/>
                    </a:ln>
                    <a:solidFill>
                      <a:prstClr val="black"/>
                    </a:solidFill>
                    <a:effectLst/>
                    <a:uLnTx/>
                    <a:uFillTx/>
                    <a:latin typeface="Calibri" panose="020F0502020204030204"/>
                    <a:ea typeface="+mn-ea"/>
                    <a:cs typeface="+mn-cs"/>
                  </a:rPr>
                  <a:t>Všimnime si, že intenzita gravitačného poľa je vlastne gravitačné zrýchlenie, ktoré pole udeľuje telesám v uvažovanom bode.</a:t>
                </a:r>
                <a:endPar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287524" y="659304"/>
                <a:ext cx="8568952" cy="2554545"/>
              </a:xfrm>
              <a:prstGeom prst="rect">
                <a:avLst/>
              </a:prstGeom>
              <a:blipFill rotWithShape="0">
                <a:blip r:embed="rId7"/>
                <a:stretch>
                  <a:fillRect l="-711" t="-1193" b="-3341"/>
                </a:stretch>
              </a:blipFill>
            </p:spPr>
            <p:txBody>
              <a:bodyPr/>
              <a:lstStyle/>
              <a:p>
                <a:r>
                  <a:rPr lang="sk-SK">
                    <a:noFill/>
                  </a:rPr>
                  <a:t> </a:t>
                </a:r>
              </a:p>
            </p:txBody>
          </p:sp>
        </mc:Fallback>
      </mc:AlternateContent>
      <p:pic>
        <p:nvPicPr>
          <p:cNvPr id="5" name="Picture 4"/>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3720847" y="1759213"/>
            <a:ext cx="1558290" cy="516255"/>
          </a:xfrm>
          <a:prstGeom prst="rect">
            <a:avLst/>
          </a:prstGeom>
        </p:spPr>
      </p:pic>
      <mc:AlternateContent xmlns:mc="http://schemas.openxmlformats.org/markup-compatibility/2006" xmlns:a14="http://schemas.microsoft.com/office/drawing/2010/main">
        <mc:Choice Requires="a14">
          <p:sp>
            <p:nvSpPr>
              <p:cNvPr id="6" name="TextBox 5"/>
              <p:cNvSpPr txBox="1"/>
              <p:nvPr/>
            </p:nvSpPr>
            <p:spPr>
              <a:xfrm>
                <a:off x="251520" y="3279641"/>
                <a:ext cx="849694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Intenzita gravitačného poľa v mieste </a:t>
                </a:r>
                <a14:m>
                  <m:oMath xmlns:m="http://schemas.openxmlformats.org/officeDocument/2006/math">
                    <m:acc>
                      <m:accPr>
                        <m:chr m:val="⃗"/>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𝑟</m:t>
                        </m:r>
                      </m:e>
                    </m:acc>
                  </m:oMath>
                </a14:m>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budeného jedným (bodovým) telesom o hmotnosti </a:t>
                </a:r>
                <a14:m>
                  <m:oMath xmlns:m="http://schemas.openxmlformats.org/officeDocument/2006/math">
                    <m:r>
                      <a:rPr kumimoji="0" lang="sk-SK"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𝑀</m:t>
                    </m:r>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umiestneným v počiatku súradnicovej sústavy je</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251520" y="3279641"/>
                <a:ext cx="8496944" cy="707886"/>
              </a:xfrm>
              <a:prstGeom prst="rect">
                <a:avLst/>
              </a:prstGeom>
              <a:blipFill rotWithShape="0">
                <a:blip r:embed="rId9"/>
                <a:stretch>
                  <a:fillRect l="-717" t="-10345" b="-14655"/>
                </a:stretch>
              </a:blipFill>
            </p:spPr>
            <p:txBody>
              <a:bodyPr/>
              <a:lstStyle/>
              <a:p>
                <a:r>
                  <a:rPr lang="sk-SK">
                    <a:noFill/>
                  </a:rPr>
                  <a:t> </a:t>
                </a:r>
              </a:p>
            </p:txBody>
          </p:sp>
        </mc:Fallback>
      </mc:AlternateContent>
      <p:pic>
        <p:nvPicPr>
          <p:cNvPr id="8" name="Picture 7"/>
          <p:cNvPicPr>
            <a:picLocks noChangeAspect="1"/>
          </p:cNvPicPr>
          <p:nvPr>
            <p:custDataLst>
              <p:tags r:id="rId2"/>
            </p:custDataLst>
          </p:nvPr>
        </p:nvPicPr>
        <p:blipFill>
          <a:blip r:embed="rId10" cstate="print">
            <a:extLst>
              <a:ext uri="{28A0092B-C50C-407E-A947-70E740481C1C}">
                <a14:useLocalDpi xmlns:a14="http://schemas.microsoft.com/office/drawing/2010/main" val="0"/>
              </a:ext>
            </a:extLst>
          </a:blip>
          <a:stretch>
            <a:fillRect/>
          </a:stretch>
        </p:blipFill>
        <p:spPr>
          <a:xfrm>
            <a:off x="3779912" y="4071729"/>
            <a:ext cx="1693545" cy="527685"/>
          </a:xfrm>
          <a:prstGeom prst="rect">
            <a:avLst/>
          </a:prstGeom>
        </p:spPr>
      </p:pic>
      <mc:AlternateContent xmlns:mc="http://schemas.openxmlformats.org/markup-compatibility/2006" xmlns:a14="http://schemas.microsoft.com/office/drawing/2010/main">
        <mc:Choice Requires="a14">
          <p:sp>
            <p:nvSpPr>
              <p:cNvPr id="9" name="TextBox 8"/>
              <p:cNvSpPr txBox="1"/>
              <p:nvPr/>
            </p:nvSpPr>
            <p:spPr>
              <a:xfrm>
                <a:off x="395536" y="4719801"/>
                <a:ext cx="8352928" cy="105323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Intenzita gravitačného poľa v mieste </a:t>
                </a:r>
                <a14:m>
                  <m:oMath xmlns:m="http://schemas.openxmlformats.org/officeDocument/2006/math">
                    <m:acc>
                      <m:accPr>
                        <m:chr m:val="⃗"/>
                        <m:ctrlP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accPr>
                      <m:e>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𝑟</m:t>
                        </m:r>
                      </m:e>
                    </m:acc>
                  </m:oMath>
                </a14:m>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budeného viacerými bodovými telesami o hmotnostiach </a:t>
                </a:r>
                <a14:m>
                  <m:oMath xmlns:m="http://schemas.openxmlformats.org/officeDocument/2006/math">
                    <m:sSub>
                      <m:sSubPr>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𝑀</m:t>
                        </m:r>
                      </m:e>
                      <m:sub>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𝑖</m:t>
                        </m:r>
                      </m:sub>
                    </m:sSub>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umiestneným</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i</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v bodoch </a:t>
                </a:r>
                <a14:m>
                  <m:oMath xmlns:m="http://schemas.openxmlformats.org/officeDocument/2006/math">
                    <m:sSub>
                      <m:sSubPr>
                        <m:ctrlPr>
                          <a:rPr kumimoji="0" lang="en-US" sz="2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ctrlPr>
                      </m:sSubPr>
                      <m:e>
                        <m:acc>
                          <m:accPr>
                            <m:chr m:val="⃗"/>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𝑟</m:t>
                            </m:r>
                          </m:e>
                        </m:acc>
                      </m:e>
                      <m:sub>
                        <m:r>
                          <a:rPr kumimoji="0" lang="en-US" sz="2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𝑖</m:t>
                        </m:r>
                      </m:sub>
                    </m:sSub>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je</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395536" y="4719801"/>
                <a:ext cx="8352928" cy="1053237"/>
              </a:xfrm>
              <a:prstGeom prst="rect">
                <a:avLst/>
              </a:prstGeom>
              <a:blipFill rotWithShape="0">
                <a:blip r:embed="rId11"/>
                <a:stretch>
                  <a:fillRect l="-803" t="-6936" r="-584"/>
                </a:stretch>
              </a:blipFill>
            </p:spPr>
            <p:txBody>
              <a:bodyPr/>
              <a:lstStyle/>
              <a:p>
                <a:r>
                  <a:rPr lang="sk-SK">
                    <a:noFill/>
                  </a:rPr>
                  <a:t> </a:t>
                </a:r>
              </a:p>
            </p:txBody>
          </p:sp>
        </mc:Fallback>
      </mc:AlternateContent>
      <p:pic>
        <p:nvPicPr>
          <p:cNvPr id="11" name="Picture 10"/>
          <p:cNvPicPr>
            <a:picLocks noChangeAspect="1"/>
          </p:cNvPicPr>
          <p:nvPr>
            <p:custDataLst>
              <p:tags r:id="rId3"/>
            </p:custDataLst>
          </p:nvPr>
        </p:nvPicPr>
        <p:blipFill>
          <a:blip r:embed="rId12" cstate="print">
            <a:extLst>
              <a:ext uri="{28A0092B-C50C-407E-A947-70E740481C1C}">
                <a14:useLocalDpi xmlns:a14="http://schemas.microsoft.com/office/drawing/2010/main" val="0"/>
              </a:ext>
            </a:extLst>
          </a:blip>
          <a:stretch>
            <a:fillRect/>
          </a:stretch>
        </p:blipFill>
        <p:spPr>
          <a:xfrm>
            <a:off x="3059832" y="5583897"/>
            <a:ext cx="3333750" cy="653415"/>
          </a:xfrm>
          <a:prstGeom prst="rect">
            <a:avLst/>
          </a:prstGeom>
        </p:spPr>
      </p:pic>
    </p:spTree>
    <p:extLst>
      <p:ext uri="{BB962C8B-B14F-4D97-AF65-F5344CB8AC3E}">
        <p14:creationId xmlns:p14="http://schemas.microsoft.com/office/powerpoint/2010/main" val="10275031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2F171-A641-4D3E-AA75-363029A1D4A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1331640" y="260648"/>
            <a:ext cx="662473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800" b="1" i="0" u="none" strike="noStrike" kern="1200" cap="none" spc="0" normalizeH="0" baseline="0" noProof="0" dirty="0">
                <a:ln>
                  <a:noFill/>
                </a:ln>
                <a:solidFill>
                  <a:prstClr val="black"/>
                </a:solidFill>
                <a:effectLst/>
                <a:uLnTx/>
                <a:uFillTx/>
                <a:latin typeface="Calibri" panose="020F0502020204030204"/>
                <a:ea typeface="+mn-ea"/>
                <a:cs typeface="+mn-cs"/>
              </a:rPr>
              <a:t>Gravitačné pole</a:t>
            </a:r>
          </a:p>
        </p:txBody>
      </p:sp>
      <mc:AlternateContent xmlns:mc="http://schemas.openxmlformats.org/markup-compatibility/2006" xmlns:a14="http://schemas.microsoft.com/office/drawing/2010/main">
        <mc:Choice Requires="a14">
          <p:sp>
            <p:nvSpPr>
              <p:cNvPr id="4" name="TextBox 3"/>
              <p:cNvSpPr txBox="1"/>
              <p:nvPr/>
            </p:nvSpPr>
            <p:spPr>
              <a:xfrm>
                <a:off x="107504" y="836712"/>
                <a:ext cx="8640960" cy="34778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Poznamenajme, že slovo pole v pojme „gravitačné pole“ sa vo fyzike štandardne používa na pomenovanie faktu, že niečo (nejaká fyzikálna veličina) je definovaná v každom bode priestoru. V prípade gravitačného poľa hovoríme špeciálne, že je to vektorové pole, lebo intenzitu gravitácie definuje v každom bode vektor.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Ak chceme zistiť (zmerať, zmapovať) gravitačné pole (intenzitu gravitačného poľa) v nejakom priestore, potom to v princípe môžeme urobiť pomocou nejakého bodového testovacieho telesa ľubovoľnej hmotnosti </a:t>
                </a:r>
                <a14:m>
                  <m:oMath xmlns:m="http://schemas.openxmlformats.org/officeDocument/2006/math">
                    <m:r>
                      <a:rPr kumimoji="0" lang="sk-SK"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𝑚</m:t>
                    </m:r>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S týmto telesom musíme „navštíviť“ v princípe každý bod uvažovaného priestoru, zmerať (vhodným silomerom) gravitačnú silu, ktorá na tom mieste na testovacie teleso pôsobí. Potom intenzita gravitačného poľa v tom bode bude</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107504" y="836712"/>
                <a:ext cx="8640960" cy="3477875"/>
              </a:xfrm>
              <a:prstGeom prst="rect">
                <a:avLst/>
              </a:prstGeom>
              <a:blipFill rotWithShape="0">
                <a:blip r:embed="rId5"/>
                <a:stretch>
                  <a:fillRect l="-776" t="-876" r="-988" b="-2102"/>
                </a:stretch>
              </a:blipFill>
            </p:spPr>
            <p:txBody>
              <a:bodyPr/>
              <a:lstStyle/>
              <a:p>
                <a:r>
                  <a:rPr lang="en-US">
                    <a:noFill/>
                  </a:rPr>
                  <a:t> </a:t>
                </a:r>
              </a:p>
            </p:txBody>
          </p:sp>
        </mc:Fallback>
      </mc:AlternateContent>
      <p:pic>
        <p:nvPicPr>
          <p:cNvPr id="5" name="Picture 4"/>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3779912" y="4293096"/>
            <a:ext cx="1558290" cy="516255"/>
          </a:xfrm>
          <a:prstGeom prst="rect">
            <a:avLst/>
          </a:prstGeom>
        </p:spPr>
      </p:pic>
      <p:sp>
        <p:nvSpPr>
          <p:cNvPr id="6" name="TextBox 5"/>
          <p:cNvSpPr txBox="1"/>
          <p:nvPr/>
        </p:nvSpPr>
        <p:spPr>
          <a:xfrm>
            <a:off x="179512" y="4941168"/>
            <a:ext cx="8856984" cy="16312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Bodov v priestore je nespočítateľne veľa, preto „navštíviť testovacím telesom“ každý bod je nemožné. Prakticky mapujeme pole tak, že zmeriame pole v nejakej diskrétnej sieti meracích bodov a v ostatných bodoch v prípade potreby dopočítame hodnotu poľa vhodnou matematickou interpoláciou nameraných bodov. Existujú komerčne dostupné meracie prístroje na meranie gravitačného poľa, </a:t>
            </a:r>
            <a:r>
              <a:rPr kumimoji="0" lang="sk-SK" sz="2000" b="0" i="0" u="none" strike="noStrike" kern="1200" cap="none" spc="0" normalizeH="0" baseline="0" noProof="0" dirty="0" err="1">
                <a:ln>
                  <a:noFill/>
                </a:ln>
                <a:solidFill>
                  <a:prstClr val="black"/>
                </a:solidFill>
                <a:effectLst/>
                <a:uLnTx/>
                <a:uFillTx/>
                <a:latin typeface="Calibri" panose="020F0502020204030204"/>
                <a:ea typeface="+mn-ea"/>
                <a:cs typeface="+mn-cs"/>
              </a:rPr>
              <a:t>gravimetre</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89307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2F171-A641-4D3E-AA75-363029A1D4A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1187624" y="332656"/>
            <a:ext cx="741682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Calibri" panose="020F0502020204030204"/>
                <a:ea typeface="+mn-ea"/>
                <a:cs typeface="+mn-cs"/>
              </a:rPr>
              <a:t>Malá vsuvka: interpolácia</a:t>
            </a: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5" name="Straight Connector 4"/>
          <p:cNvCxnSpPr/>
          <p:nvPr/>
        </p:nvCxnSpPr>
        <p:spPr>
          <a:xfrm>
            <a:off x="1547664" y="1340768"/>
            <a:ext cx="0" cy="230425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547664" y="3645024"/>
            <a:ext cx="417646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1835696" y="3284984"/>
            <a:ext cx="72008" cy="72008"/>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Oval 9"/>
          <p:cNvSpPr/>
          <p:nvPr/>
        </p:nvSpPr>
        <p:spPr>
          <a:xfrm>
            <a:off x="2051720" y="2924944"/>
            <a:ext cx="72008" cy="72008"/>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Oval 10"/>
          <p:cNvSpPr/>
          <p:nvPr/>
        </p:nvSpPr>
        <p:spPr>
          <a:xfrm>
            <a:off x="2411760" y="2780928"/>
            <a:ext cx="72008" cy="72008"/>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Oval 12"/>
          <p:cNvSpPr/>
          <p:nvPr/>
        </p:nvSpPr>
        <p:spPr>
          <a:xfrm>
            <a:off x="2843808" y="3068960"/>
            <a:ext cx="72008" cy="72008"/>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Oval 14"/>
          <p:cNvSpPr/>
          <p:nvPr/>
        </p:nvSpPr>
        <p:spPr>
          <a:xfrm>
            <a:off x="3203848" y="3212976"/>
            <a:ext cx="72008" cy="72008"/>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Oval 15"/>
          <p:cNvSpPr/>
          <p:nvPr/>
        </p:nvSpPr>
        <p:spPr>
          <a:xfrm>
            <a:off x="3563888" y="3140968"/>
            <a:ext cx="72008" cy="72008"/>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Oval 16"/>
          <p:cNvSpPr/>
          <p:nvPr/>
        </p:nvSpPr>
        <p:spPr>
          <a:xfrm>
            <a:off x="3923928" y="2924944"/>
            <a:ext cx="72008" cy="72008"/>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Oval 17"/>
          <p:cNvSpPr/>
          <p:nvPr/>
        </p:nvSpPr>
        <p:spPr>
          <a:xfrm>
            <a:off x="4283968" y="2636912"/>
            <a:ext cx="72008" cy="72008"/>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Oval 19"/>
          <p:cNvSpPr/>
          <p:nvPr/>
        </p:nvSpPr>
        <p:spPr>
          <a:xfrm>
            <a:off x="4644008" y="2492896"/>
            <a:ext cx="72008" cy="72008"/>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3" name="Straight Connector 22"/>
          <p:cNvCxnSpPr/>
          <p:nvPr/>
        </p:nvCxnSpPr>
        <p:spPr>
          <a:xfrm flipH="1">
            <a:off x="2430000" y="2852936"/>
            <a:ext cx="14240" cy="792088"/>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2843808" y="3068960"/>
            <a:ext cx="14240" cy="576064"/>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11" idx="1"/>
            <a:endCxn id="13" idx="3"/>
          </p:cNvCxnSpPr>
          <p:nvPr/>
        </p:nvCxnSpPr>
        <p:spPr>
          <a:xfrm>
            <a:off x="2422305" y="2791473"/>
            <a:ext cx="430225" cy="329414"/>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2699792" y="2996952"/>
            <a:ext cx="0" cy="64807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pic>
        <p:nvPicPr>
          <p:cNvPr id="35" name="Picture 34"/>
          <p:cNvPicPr>
            <a:picLocks noChangeAspect="1"/>
          </p:cNvPicPr>
          <p:nvPr>
            <p:custDataLst>
              <p:tags r:id="rId1"/>
            </p:custDataLst>
          </p:nvPr>
        </p:nvPicPr>
        <p:blipFill>
          <a:blip r:embed="rId9" cstate="print">
            <a:extLst>
              <a:ext uri="{28A0092B-C50C-407E-A947-70E740481C1C}">
                <a14:useLocalDpi xmlns:a14="http://schemas.microsoft.com/office/drawing/2010/main" val="0"/>
              </a:ext>
            </a:extLst>
          </a:blip>
          <a:stretch>
            <a:fillRect/>
          </a:stretch>
        </p:blipFill>
        <p:spPr>
          <a:xfrm>
            <a:off x="2195736" y="3717032"/>
            <a:ext cx="201930" cy="152400"/>
          </a:xfrm>
          <a:prstGeom prst="rect">
            <a:avLst/>
          </a:prstGeom>
        </p:spPr>
      </p:pic>
      <p:pic>
        <p:nvPicPr>
          <p:cNvPr id="37" name="Picture 36"/>
          <p:cNvPicPr>
            <a:picLocks noChangeAspect="1"/>
          </p:cNvPicPr>
          <p:nvPr>
            <p:custDataLst>
              <p:tags r:id="rId2"/>
            </p:custDataLst>
          </p:nvPr>
        </p:nvPicPr>
        <p:blipFill>
          <a:blip r:embed="rId10" cstate="print">
            <a:extLst>
              <a:ext uri="{28A0092B-C50C-407E-A947-70E740481C1C}">
                <a14:useLocalDpi xmlns:a14="http://schemas.microsoft.com/office/drawing/2010/main" val="0"/>
              </a:ext>
            </a:extLst>
          </a:blip>
          <a:stretch>
            <a:fillRect/>
          </a:stretch>
        </p:blipFill>
        <p:spPr>
          <a:xfrm>
            <a:off x="2915816" y="3717032"/>
            <a:ext cx="451485" cy="171450"/>
          </a:xfrm>
          <a:prstGeom prst="rect">
            <a:avLst/>
          </a:prstGeom>
        </p:spPr>
      </p:pic>
      <p:pic>
        <p:nvPicPr>
          <p:cNvPr id="39" name="Picture 38"/>
          <p:cNvPicPr>
            <a:picLocks noChangeAspect="1"/>
          </p:cNvPicPr>
          <p:nvPr>
            <p:custDataLst>
              <p:tags r:id="rId3"/>
            </p:custDataLst>
          </p:nvPr>
        </p:nvPicPr>
        <p:blipFill>
          <a:blip r:embed="rId11" cstate="print">
            <a:extLst>
              <a:ext uri="{28A0092B-C50C-407E-A947-70E740481C1C}">
                <a14:useLocalDpi xmlns:a14="http://schemas.microsoft.com/office/drawing/2010/main" val="0"/>
              </a:ext>
            </a:extLst>
          </a:blip>
          <a:stretch>
            <a:fillRect/>
          </a:stretch>
        </p:blipFill>
        <p:spPr>
          <a:xfrm>
            <a:off x="2641878" y="3717032"/>
            <a:ext cx="127635" cy="114300"/>
          </a:xfrm>
          <a:prstGeom prst="rect">
            <a:avLst/>
          </a:prstGeom>
        </p:spPr>
      </p:pic>
      <p:pic>
        <p:nvPicPr>
          <p:cNvPr id="41" name="Picture 40"/>
          <p:cNvPicPr>
            <a:picLocks noChangeAspect="1"/>
          </p:cNvPicPr>
          <p:nvPr>
            <p:custDataLst>
              <p:tags r:id="rId4"/>
            </p:custDataLst>
          </p:nvPr>
        </p:nvPicPr>
        <p:blipFill>
          <a:blip r:embed="rId12" cstate="print">
            <a:extLst>
              <a:ext uri="{28A0092B-C50C-407E-A947-70E740481C1C}">
                <a14:useLocalDpi xmlns:a14="http://schemas.microsoft.com/office/drawing/2010/main" val="0"/>
              </a:ext>
            </a:extLst>
          </a:blip>
          <a:stretch>
            <a:fillRect/>
          </a:stretch>
        </p:blipFill>
        <p:spPr>
          <a:xfrm>
            <a:off x="2267744" y="2492896"/>
            <a:ext cx="173355" cy="230505"/>
          </a:xfrm>
          <a:prstGeom prst="rect">
            <a:avLst/>
          </a:prstGeom>
        </p:spPr>
      </p:pic>
      <p:pic>
        <p:nvPicPr>
          <p:cNvPr id="43" name="Picture 42"/>
          <p:cNvPicPr>
            <a:picLocks noChangeAspect="1"/>
          </p:cNvPicPr>
          <p:nvPr>
            <p:custDataLst>
              <p:tags r:id="rId5"/>
            </p:custDataLst>
          </p:nvPr>
        </p:nvPicPr>
        <p:blipFill>
          <a:blip r:embed="rId13" cstate="print">
            <a:extLst>
              <a:ext uri="{28A0092B-C50C-407E-A947-70E740481C1C}">
                <a14:useLocalDpi xmlns:a14="http://schemas.microsoft.com/office/drawing/2010/main" val="0"/>
              </a:ext>
            </a:extLst>
          </a:blip>
          <a:stretch>
            <a:fillRect/>
          </a:stretch>
        </p:blipFill>
        <p:spPr>
          <a:xfrm>
            <a:off x="2915816" y="2766447"/>
            <a:ext cx="422910" cy="238125"/>
          </a:xfrm>
          <a:prstGeom prst="rect">
            <a:avLst/>
          </a:prstGeom>
        </p:spPr>
      </p:pic>
      <p:pic>
        <p:nvPicPr>
          <p:cNvPr id="45" name="Picture 44"/>
          <p:cNvPicPr>
            <a:picLocks noChangeAspect="1"/>
          </p:cNvPicPr>
          <p:nvPr>
            <p:custDataLst>
              <p:tags r:id="rId6"/>
            </p:custDataLst>
          </p:nvPr>
        </p:nvPicPr>
        <p:blipFill>
          <a:blip r:embed="rId14" cstate="print">
            <a:extLst>
              <a:ext uri="{28A0092B-C50C-407E-A947-70E740481C1C}">
                <a14:useLocalDpi xmlns:a14="http://schemas.microsoft.com/office/drawing/2010/main" val="0"/>
              </a:ext>
            </a:extLst>
          </a:blip>
          <a:stretch>
            <a:fillRect/>
          </a:stretch>
        </p:blipFill>
        <p:spPr>
          <a:xfrm>
            <a:off x="2627784" y="2694439"/>
            <a:ext cx="127635" cy="230505"/>
          </a:xfrm>
          <a:prstGeom prst="rect">
            <a:avLst/>
          </a:prstGeom>
        </p:spPr>
      </p:pic>
      <p:pic>
        <p:nvPicPr>
          <p:cNvPr id="46" name="Picture 45"/>
          <p:cNvPicPr>
            <a:picLocks noChangeAspect="1"/>
          </p:cNvPicPr>
          <p:nvPr>
            <p:custDataLst>
              <p:tags r:id="rId7"/>
            </p:custDataLst>
          </p:nvPr>
        </p:nvPicPr>
        <p:blipFill>
          <a:blip r:embed="rId15" cstate="print">
            <a:extLst>
              <a:ext uri="{28A0092B-C50C-407E-A947-70E740481C1C}">
                <a14:useLocalDpi xmlns:a14="http://schemas.microsoft.com/office/drawing/2010/main" val="0"/>
              </a:ext>
            </a:extLst>
          </a:blip>
          <a:stretch>
            <a:fillRect/>
          </a:stretch>
        </p:blipFill>
        <p:spPr>
          <a:xfrm>
            <a:off x="1475656" y="4149080"/>
            <a:ext cx="3943350" cy="516255"/>
          </a:xfrm>
          <a:prstGeom prst="rect">
            <a:avLst/>
          </a:prstGeom>
        </p:spPr>
      </p:pic>
      <mc:AlternateContent xmlns:mc="http://schemas.openxmlformats.org/markup-compatibility/2006" xmlns:a14="http://schemas.microsoft.com/office/drawing/2010/main">
        <mc:Choice Requires="a14">
          <p:sp>
            <p:nvSpPr>
              <p:cNvPr id="47" name="TextBox 46"/>
              <p:cNvSpPr txBox="1"/>
              <p:nvPr/>
            </p:nvSpPr>
            <p:spPr>
              <a:xfrm>
                <a:off x="251520" y="5085184"/>
                <a:ext cx="8568952"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Premyslite si ako funguje ten vzorec: je to trojčlenka. Zelená úsečka sa proporcionálne rozdelí, hodnota f leží na zelenej spojnici nad bodom na osi so súradnicou </a:t>
                </a:r>
                <a14:m>
                  <m:oMath xmlns:m="http://schemas.openxmlformats.org/officeDocument/2006/math">
                    <m:r>
                      <a:rPr kumimoji="0" lang="sk-SK"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47" name="TextBox 46"/>
              <p:cNvSpPr txBox="1">
                <a:spLocks noRot="1" noChangeAspect="1" noMove="1" noResize="1" noEditPoints="1" noAdjustHandles="1" noChangeArrowheads="1" noChangeShapeType="1" noTextEdit="1"/>
              </p:cNvSpPr>
              <p:nvPr/>
            </p:nvSpPr>
            <p:spPr>
              <a:xfrm>
                <a:off x="251520" y="5085184"/>
                <a:ext cx="8568952" cy="1323439"/>
              </a:xfrm>
              <a:prstGeom prst="rect">
                <a:avLst/>
              </a:prstGeom>
              <a:blipFill rotWithShape="0">
                <a:blip r:embed="rId18"/>
                <a:stretch>
                  <a:fillRect l="-711" t="-2304"/>
                </a:stretch>
              </a:blipFill>
            </p:spPr>
            <p:txBody>
              <a:bodyPr/>
              <a:lstStyle/>
              <a:p>
                <a:r>
                  <a:rPr lang="en-US">
                    <a:noFill/>
                  </a:rPr>
                  <a:t> </a:t>
                </a:r>
              </a:p>
            </p:txBody>
          </p:sp>
        </mc:Fallback>
      </mc:AlternateContent>
    </p:spTree>
    <p:extLst>
      <p:ext uri="{BB962C8B-B14F-4D97-AF65-F5344CB8AC3E}">
        <p14:creationId xmlns:p14="http://schemas.microsoft.com/office/powerpoint/2010/main" val="29720107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2F171-A641-4D3E-AA75-363029A1D4A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Oval 2"/>
          <p:cNvSpPr/>
          <p:nvPr/>
        </p:nvSpPr>
        <p:spPr>
          <a:xfrm>
            <a:off x="3871799" y="2522714"/>
            <a:ext cx="360040" cy="360040"/>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5" name="Straight Arrow Connector 4"/>
          <p:cNvCxnSpPr/>
          <p:nvPr/>
        </p:nvCxnSpPr>
        <p:spPr>
          <a:xfrm>
            <a:off x="4067944" y="1412776"/>
            <a:ext cx="0" cy="93610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rot="2700000">
            <a:off x="4614930" y="1635727"/>
            <a:ext cx="0" cy="93610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16200000">
            <a:off x="3236370" y="2211219"/>
            <a:ext cx="0" cy="93610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18900000">
            <a:off x="3485182" y="1648979"/>
            <a:ext cx="0" cy="93610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13500000">
            <a:off x="3468617" y="2775414"/>
            <a:ext cx="0" cy="93610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061318" y="3046106"/>
            <a:ext cx="0" cy="93610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18900000" flipV="1">
            <a:off x="4648060" y="2772101"/>
            <a:ext cx="0" cy="93610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5400000" flipH="1">
            <a:off x="4849823" y="2214532"/>
            <a:ext cx="0" cy="93610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16200000">
            <a:off x="2262335" y="2413045"/>
            <a:ext cx="0" cy="5760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5400000" flipH="1">
            <a:off x="5853674" y="2396480"/>
            <a:ext cx="0" cy="5760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4" name="Group 3"/>
          <p:cNvGrpSpPr/>
          <p:nvPr/>
        </p:nvGrpSpPr>
        <p:grpSpPr>
          <a:xfrm>
            <a:off x="2790151" y="620688"/>
            <a:ext cx="2780189" cy="1123851"/>
            <a:chOff x="2790151" y="1340768"/>
            <a:chExt cx="2780189" cy="1123851"/>
          </a:xfrm>
        </p:grpSpPr>
        <p:cxnSp>
          <p:nvCxnSpPr>
            <p:cNvPr id="14" name="Straight Arrow Connector 13"/>
            <p:cNvCxnSpPr/>
            <p:nvPr/>
          </p:nvCxnSpPr>
          <p:spPr>
            <a:xfrm>
              <a:off x="4067944" y="1340768"/>
              <a:ext cx="0" cy="5760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2700000">
              <a:off x="5282340" y="1807936"/>
              <a:ext cx="0" cy="5760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18900000">
              <a:off x="2790151" y="1888619"/>
              <a:ext cx="0" cy="5760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22" name="Straight Arrow Connector 21"/>
          <p:cNvCxnSpPr/>
          <p:nvPr/>
        </p:nvCxnSpPr>
        <p:spPr>
          <a:xfrm rot="10800000">
            <a:off x="4067944" y="4221088"/>
            <a:ext cx="0" cy="5760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13500000">
            <a:off x="2737007" y="3682202"/>
            <a:ext cx="0" cy="5760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8100000">
            <a:off x="5345737" y="3673237"/>
            <a:ext cx="0" cy="5760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9" name="Picture 18"/>
          <p:cNvPicPr>
            <a:picLocks noChangeAspect="1"/>
          </p:cNvPicPr>
          <p:nvPr/>
        </p:nvPicPr>
        <p:blipFill>
          <a:blip r:embed="rId4"/>
          <a:stretch>
            <a:fillRect/>
          </a:stretch>
        </p:blipFill>
        <p:spPr>
          <a:xfrm rot="20694241">
            <a:off x="4458376" y="761466"/>
            <a:ext cx="598223" cy="594881"/>
          </a:xfrm>
          <a:prstGeom prst="rect">
            <a:avLst/>
          </a:prstGeom>
        </p:spPr>
      </p:pic>
      <p:sp>
        <p:nvSpPr>
          <p:cNvPr id="28" name="Freeform 27"/>
          <p:cNvSpPr/>
          <p:nvPr/>
        </p:nvSpPr>
        <p:spPr>
          <a:xfrm>
            <a:off x="2995126" y="1211597"/>
            <a:ext cx="2792216" cy="1216637"/>
          </a:xfrm>
          <a:custGeom>
            <a:avLst/>
            <a:gdLst>
              <a:gd name="connsiteX0" fmla="*/ 2717 w 2792216"/>
              <a:gd name="connsiteY0" fmla="*/ 1216637 h 1216637"/>
              <a:gd name="connsiteX1" fmla="*/ 49016 w 2792216"/>
              <a:gd name="connsiteY1" fmla="*/ 869396 h 1216637"/>
              <a:gd name="connsiteX2" fmla="*/ 338383 w 2792216"/>
              <a:gd name="connsiteY2" fmla="*/ 475857 h 1216637"/>
              <a:gd name="connsiteX3" fmla="*/ 766646 w 2792216"/>
              <a:gd name="connsiteY3" fmla="*/ 267513 h 1216637"/>
              <a:gd name="connsiteX4" fmla="*/ 1310656 w 2792216"/>
              <a:gd name="connsiteY4" fmla="*/ 267513 h 1216637"/>
              <a:gd name="connsiteX5" fmla="*/ 1738920 w 2792216"/>
              <a:gd name="connsiteY5" fmla="*/ 198065 h 1216637"/>
              <a:gd name="connsiteX6" fmla="*/ 1947264 w 2792216"/>
              <a:gd name="connsiteY6" fmla="*/ 70743 h 1216637"/>
              <a:gd name="connsiteX7" fmla="*/ 2282930 w 2792216"/>
              <a:gd name="connsiteY7" fmla="*/ 1295 h 1216637"/>
              <a:gd name="connsiteX8" fmla="*/ 2618596 w 2792216"/>
              <a:gd name="connsiteY8" fmla="*/ 128617 h 1216637"/>
              <a:gd name="connsiteX9" fmla="*/ 2792216 w 2792216"/>
              <a:gd name="connsiteY9" fmla="*/ 279088 h 1216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92216" h="1216637">
                <a:moveTo>
                  <a:pt x="2717" y="1216637"/>
                </a:moveTo>
                <a:cubicBezTo>
                  <a:pt x="-2106" y="1104748"/>
                  <a:pt x="-6928" y="992859"/>
                  <a:pt x="49016" y="869396"/>
                </a:cubicBezTo>
                <a:cubicBezTo>
                  <a:pt x="104960" y="745933"/>
                  <a:pt x="218778" y="576171"/>
                  <a:pt x="338383" y="475857"/>
                </a:cubicBezTo>
                <a:cubicBezTo>
                  <a:pt x="457988" y="375543"/>
                  <a:pt x="604601" y="302237"/>
                  <a:pt x="766646" y="267513"/>
                </a:cubicBezTo>
                <a:cubicBezTo>
                  <a:pt x="928691" y="232789"/>
                  <a:pt x="1148610" y="279088"/>
                  <a:pt x="1310656" y="267513"/>
                </a:cubicBezTo>
                <a:cubicBezTo>
                  <a:pt x="1472702" y="255938"/>
                  <a:pt x="1632819" y="230860"/>
                  <a:pt x="1738920" y="198065"/>
                </a:cubicBezTo>
                <a:cubicBezTo>
                  <a:pt x="1845021" y="165270"/>
                  <a:pt x="1856596" y="103538"/>
                  <a:pt x="1947264" y="70743"/>
                </a:cubicBezTo>
                <a:cubicBezTo>
                  <a:pt x="2037932" y="37948"/>
                  <a:pt x="2171041" y="-8351"/>
                  <a:pt x="2282930" y="1295"/>
                </a:cubicBezTo>
                <a:cubicBezTo>
                  <a:pt x="2394819" y="10941"/>
                  <a:pt x="2533715" y="82318"/>
                  <a:pt x="2618596" y="128617"/>
                </a:cubicBezTo>
                <a:cubicBezTo>
                  <a:pt x="2703477" y="174916"/>
                  <a:pt x="2747846" y="227002"/>
                  <a:pt x="2792216" y="279088"/>
                </a:cubicBezTo>
              </a:path>
            </a:pathLst>
          </a:cu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Oval 28"/>
          <p:cNvSpPr/>
          <p:nvPr/>
        </p:nvSpPr>
        <p:spPr>
          <a:xfrm>
            <a:off x="4573691" y="968562"/>
            <a:ext cx="203647" cy="203647"/>
          </a:xfrm>
          <a:prstGeom prst="ellipse">
            <a:avLst/>
          </a:prstGeom>
          <a:solidFill>
            <a:srgbClr val="FF0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1" name="Straight Arrow Connector 30"/>
          <p:cNvCxnSpPr>
            <a:endCxn id="28" idx="9"/>
          </p:cNvCxnSpPr>
          <p:nvPr/>
        </p:nvCxnSpPr>
        <p:spPr>
          <a:xfrm flipH="1" flipV="1">
            <a:off x="5787342" y="1490685"/>
            <a:ext cx="765858" cy="2674199"/>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endCxn id="28" idx="0"/>
          </p:cNvCxnSpPr>
          <p:nvPr/>
        </p:nvCxnSpPr>
        <p:spPr>
          <a:xfrm flipH="1" flipV="1">
            <a:off x="2997843" y="2428234"/>
            <a:ext cx="3555357" cy="1745615"/>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pic>
        <p:nvPicPr>
          <p:cNvPr id="35" name="Picture 34"/>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6107787" y="2013338"/>
            <a:ext cx="192405" cy="219075"/>
          </a:xfrm>
          <a:prstGeom prst="rect">
            <a:avLst/>
          </a:prstGeom>
        </p:spPr>
      </p:pic>
      <p:pic>
        <p:nvPicPr>
          <p:cNvPr id="37" name="Picture 36"/>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3186177" y="2234042"/>
            <a:ext cx="198120" cy="219075"/>
          </a:xfrm>
          <a:prstGeom prst="rect">
            <a:avLst/>
          </a:prstGeom>
        </p:spPr>
      </p:pic>
      <p:sp>
        <p:nvSpPr>
          <p:cNvPr id="38" name="TextBox 37"/>
          <p:cNvSpPr txBox="1"/>
          <p:nvPr/>
        </p:nvSpPr>
        <p:spPr>
          <a:xfrm>
            <a:off x="323528" y="5085184"/>
            <a:ext cx="8208912"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Na obrázku trpaslík premiestňuje teleso po krivej dráhe v gravitačnom poli. Zaujímať nás bude práca, ktorú pri tom vykoná. Ale kým to zvládneme, musíme si povedať veľa vecí o vektorových poliach.</a:t>
            </a:r>
          </a:p>
        </p:txBody>
      </p:sp>
      <p:sp>
        <p:nvSpPr>
          <p:cNvPr id="7" name="TextBox 6"/>
          <p:cNvSpPr txBox="1"/>
          <p:nvPr/>
        </p:nvSpPr>
        <p:spPr>
          <a:xfrm>
            <a:off x="899591" y="8166"/>
            <a:ext cx="633670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Calibri" panose="020F0502020204030204"/>
                <a:ea typeface="+mn-ea"/>
                <a:cs typeface="+mn-cs"/>
              </a:rPr>
              <a:t>Náš vzdialený cieľ: práca v gravitačnom poli</a:t>
            </a:r>
          </a:p>
        </p:txBody>
      </p:sp>
    </p:spTree>
    <p:extLst>
      <p:ext uri="{BB962C8B-B14F-4D97-AF65-F5344CB8AC3E}">
        <p14:creationId xmlns:p14="http://schemas.microsoft.com/office/powerpoint/2010/main" val="22286320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50498" y="379828"/>
            <a:ext cx="6682154"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800" b="1" i="0" u="none" strike="noStrike" kern="1200" cap="none" spc="0" normalizeH="0" baseline="0" noProof="0" dirty="0">
                <a:ln>
                  <a:noFill/>
                </a:ln>
                <a:solidFill>
                  <a:prstClr val="black"/>
                </a:solidFill>
                <a:effectLst/>
                <a:uLnTx/>
                <a:uFillTx/>
                <a:latin typeface="Calibri" panose="020F0502020204030204"/>
                <a:ea typeface="+mn-ea"/>
                <a:cs typeface="+mn-cs"/>
              </a:rPr>
              <a:t>Vektorové pole</a:t>
            </a:r>
          </a:p>
        </p:txBody>
      </p:sp>
      <p:sp>
        <p:nvSpPr>
          <p:cNvPr id="3" name="TextBox 2"/>
          <p:cNvSpPr txBox="1"/>
          <p:nvPr/>
        </p:nvSpPr>
        <p:spPr>
          <a:xfrm>
            <a:off x="801858" y="1252025"/>
            <a:ext cx="7765367"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V každom bode  priestoru je definovaný vektor, máme teda vektorovú funkciu polohy (a prípadne aj času)</a:t>
            </a:r>
          </a:p>
        </p:txBody>
      </p:sp>
      <p:pic>
        <p:nvPicPr>
          <p:cNvPr id="6" name="Picture 5"/>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3130846" y="2239011"/>
            <a:ext cx="2432685" cy="300990"/>
          </a:xfrm>
          <a:prstGeom prst="rect">
            <a:avLst/>
          </a:prstGeom>
        </p:spPr>
      </p:pic>
      <p:grpSp>
        <p:nvGrpSpPr>
          <p:cNvPr id="16" name="Group 15"/>
          <p:cNvGrpSpPr>
            <a:grpSpLocks noChangeAspect="1"/>
          </p:cNvGrpSpPr>
          <p:nvPr/>
        </p:nvGrpSpPr>
        <p:grpSpPr>
          <a:xfrm>
            <a:off x="2739650" y="4102122"/>
            <a:ext cx="1734446" cy="1687433"/>
            <a:chOff x="5880973" y="4190677"/>
            <a:chExt cx="802692" cy="780930"/>
          </a:xfrm>
        </p:grpSpPr>
        <p:cxnSp>
          <p:nvCxnSpPr>
            <p:cNvPr id="17" name="Straight Arrow Connector 16"/>
            <p:cNvCxnSpPr/>
            <p:nvPr/>
          </p:nvCxnSpPr>
          <p:spPr>
            <a:xfrm flipV="1">
              <a:off x="6130609" y="4190677"/>
              <a:ext cx="0" cy="54006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5400000" flipV="1">
              <a:off x="6413635" y="4459189"/>
              <a:ext cx="0" cy="54006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5880973" y="4719707"/>
              <a:ext cx="251900" cy="25190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grpSp>
      <p:cxnSp>
        <p:nvCxnSpPr>
          <p:cNvPr id="26" name="Straight Arrow Connector 25"/>
          <p:cNvCxnSpPr/>
          <p:nvPr/>
        </p:nvCxnSpPr>
        <p:spPr>
          <a:xfrm flipV="1">
            <a:off x="3848415" y="3305908"/>
            <a:ext cx="583477" cy="21101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4667294" y="3172041"/>
            <a:ext cx="854270" cy="10828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5818522" y="3116466"/>
            <a:ext cx="854270" cy="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rot="900000" flipV="1">
            <a:off x="3227522" y="3599567"/>
            <a:ext cx="329358" cy="5474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2690590" y="4272483"/>
            <a:ext cx="329358" cy="5474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rot="20700000" flipV="1">
            <a:off x="2378746" y="5015739"/>
            <a:ext cx="329358" cy="5474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4140153" y="3598989"/>
            <a:ext cx="583477" cy="21101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V="1">
            <a:off x="5192905" y="3465123"/>
            <a:ext cx="579535" cy="518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5964702" y="3432509"/>
            <a:ext cx="816944" cy="5851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V="1">
            <a:off x="3531539" y="3944598"/>
            <a:ext cx="382318" cy="37523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V="1">
            <a:off x="3108935" y="4565563"/>
            <a:ext cx="202751" cy="33775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V="1">
            <a:off x="2829928" y="5275526"/>
            <a:ext cx="93453" cy="32099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flipV="1">
            <a:off x="3311483" y="2965929"/>
            <a:ext cx="787808" cy="21101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flipV="1">
            <a:off x="4190922" y="2890660"/>
            <a:ext cx="1001983" cy="5414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flipV="1">
            <a:off x="5432249" y="2818667"/>
            <a:ext cx="1349397" cy="4592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flipV="1">
            <a:off x="2625351" y="3226183"/>
            <a:ext cx="639587" cy="52894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flipV="1">
            <a:off x="2153658" y="3810003"/>
            <a:ext cx="389767" cy="6699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flipV="1">
            <a:off x="1871003" y="4642465"/>
            <a:ext cx="223708" cy="85800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p:nvPr/>
        </p:nvCxnSpPr>
        <p:spPr>
          <a:xfrm flipV="1">
            <a:off x="4613370" y="3863456"/>
            <a:ext cx="583477" cy="10550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p:nvPr/>
        </p:nvCxnSpPr>
        <p:spPr>
          <a:xfrm>
            <a:off x="5482672" y="3810003"/>
            <a:ext cx="762985"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p:nvPr/>
        </p:nvCxnSpPr>
        <p:spPr>
          <a:xfrm>
            <a:off x="6491878" y="3834146"/>
            <a:ext cx="579535" cy="8206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p:nvPr/>
        </p:nvCxnSpPr>
        <p:spPr>
          <a:xfrm flipV="1">
            <a:off x="3848415" y="4057145"/>
            <a:ext cx="583477" cy="37523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5" name="Straight Arrow Connector 104"/>
          <p:cNvCxnSpPr/>
          <p:nvPr/>
        </p:nvCxnSpPr>
        <p:spPr>
          <a:xfrm flipV="1">
            <a:off x="3529331" y="4565563"/>
            <a:ext cx="202751" cy="576879"/>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p:nvPr/>
        </p:nvCxnSpPr>
        <p:spPr>
          <a:xfrm flipV="1">
            <a:off x="3435878" y="5289483"/>
            <a:ext cx="46726" cy="45529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22" name="Picture 121"/>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4347188" y="5407092"/>
            <a:ext cx="4646295" cy="312420"/>
          </a:xfrm>
          <a:prstGeom prst="rect">
            <a:avLst/>
          </a:prstGeom>
        </p:spPr>
      </p:pic>
      <p:cxnSp>
        <p:nvCxnSpPr>
          <p:cNvPr id="119" name="Straight Arrow Connector 118"/>
          <p:cNvCxnSpPr/>
          <p:nvPr/>
        </p:nvCxnSpPr>
        <p:spPr>
          <a:xfrm flipV="1">
            <a:off x="3307142" y="3810003"/>
            <a:ext cx="2214422" cy="1455800"/>
          </a:xfrm>
          <a:prstGeom prst="straightConnector1">
            <a:avLst/>
          </a:prstGeom>
          <a:ln w="38100">
            <a:solidFill>
              <a:srgbClr val="3BFFA6"/>
            </a:solidFill>
            <a:tailEnd type="arrow"/>
          </a:ln>
        </p:spPr>
        <p:style>
          <a:lnRef idx="1">
            <a:schemeClr val="accent1"/>
          </a:lnRef>
          <a:fillRef idx="0">
            <a:schemeClr val="accent1"/>
          </a:fillRef>
          <a:effectRef idx="0">
            <a:schemeClr val="accent1"/>
          </a:effectRef>
          <a:fontRef idx="minor">
            <a:schemeClr val="tx1"/>
          </a:fontRef>
        </p:style>
      </p:cxnSp>
      <p:pic>
        <p:nvPicPr>
          <p:cNvPr id="121" name="Picture 120"/>
          <p:cNvPicPr>
            <a:picLocks noChangeAspect="1"/>
          </p:cNvPicPr>
          <p:nvPr>
            <p:custDataLst>
              <p:tags r:id="rId3"/>
            </p:custDataLst>
          </p:nvPr>
        </p:nvPicPr>
        <p:blipFill>
          <a:blip r:embed="rId7" cstate="print">
            <a:extLst>
              <a:ext uri="{28A0092B-C50C-407E-A947-70E740481C1C}">
                <a14:useLocalDpi xmlns:a14="http://schemas.microsoft.com/office/drawing/2010/main" val="0"/>
              </a:ext>
            </a:extLst>
          </a:blip>
          <a:stretch>
            <a:fillRect/>
          </a:stretch>
        </p:blipFill>
        <p:spPr>
          <a:xfrm>
            <a:off x="4602963" y="4417888"/>
            <a:ext cx="226695" cy="240030"/>
          </a:xfrm>
          <a:prstGeom prst="rect">
            <a:avLst/>
          </a:prstGeom>
        </p:spPr>
      </p:pic>
      <p:sp>
        <p:nvSpPr>
          <p:cNvPr id="123" name="Rectangle 122"/>
          <p:cNvSpPr/>
          <p:nvPr/>
        </p:nvSpPr>
        <p:spPr>
          <a:xfrm>
            <a:off x="4347188" y="5289483"/>
            <a:ext cx="4796812" cy="50007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25" name="Elbow Connector 124"/>
          <p:cNvCxnSpPr>
            <a:stCxn id="123" idx="0"/>
          </p:cNvCxnSpPr>
          <p:nvPr/>
        </p:nvCxnSpPr>
        <p:spPr>
          <a:xfrm rot="16200000" flipV="1">
            <a:off x="5618242" y="4162131"/>
            <a:ext cx="1373274" cy="881430"/>
          </a:xfrm>
          <a:prstGeom prst="bentConnector3">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6" name="TextBox 125"/>
          <p:cNvSpPr txBox="1"/>
          <p:nvPr/>
        </p:nvSpPr>
        <p:spPr>
          <a:xfrm>
            <a:off x="436098" y="6049108"/>
            <a:ext cx="8557385"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Predstavme si prúdiacu vodu a </a:t>
            </a:r>
            <a:r>
              <a:rPr kumimoji="0" lang="sk-SK" sz="2200" b="1" i="0" u="none" strike="noStrike" kern="1200" cap="none" spc="0" normalizeH="0" baseline="0" noProof="0" dirty="0">
                <a:ln>
                  <a:noFill/>
                </a:ln>
                <a:solidFill>
                  <a:prstClr val="black"/>
                </a:solidFill>
                <a:effectLst/>
                <a:uLnTx/>
                <a:uFillTx/>
                <a:latin typeface="Calibri" panose="020F0502020204030204"/>
                <a:ea typeface="+mn-ea"/>
                <a:cs typeface="+mn-cs"/>
              </a:rPr>
              <a:t>rýchlosť prúdenia v každom bode</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2191A1-080D-4B75-96DD-5F8CFE4971F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113772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G \frac{m_1m_2}{r^2}&#10;\end{align*}&#10;\end{document}&#10;"/>
  <p:tag name="IGUANATEXSIZE" val="20"/>
</p:tagLst>
</file>

<file path=ppt/tags/tag1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Blue3}&#10;\vec r-\vec r_1&#10;\end{align*}&#10;\end{document}&#10;"/>
  <p:tag name="IGUANATEXSIZE" val="20"/>
</p:tagLst>
</file>

<file path=ppt/tags/tag1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Blue3}&#10;\vec r-\vec r_2&#10;\end{align*}&#10;\end{document}&#10;"/>
  <p:tag name="IGUANATEXSIZE" val="20"/>
</p:tagLst>
</file>

<file path=ppt/tags/tag1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vec r&#10;\end{align*}&#10;\end{document}&#10;"/>
  <p:tag name="IGUANATEXSIZE" val="20"/>
</p:tagLst>
</file>

<file path=ppt/tags/tag1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F=-G \frac{mm_1}{|\vec r-\vec r_1|^2}&#10;   \frac{\vec r-\vec r_1}{|\vec r-\vec r_1|}&#10;-G \frac{mm_2}{|\vec r-\vec r_2|^2}&#10;   \frac{\vec r-\vec r_2}{|\vec r-\vec r_2|}&#10;\end{align*}&#10;\end{document}&#10;"/>
  <p:tag name="IGUANATEXSIZE" val="20"/>
</p:tagLst>
</file>

<file path=ppt/tags/tag1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F(\vec r)=-G \frac{mm_1}{|\vec r-\vec r_1|^2}&#10;   \frac{\vec r-\vec r_1}{|\vec r-\vec r_1|}&#10;-G \frac{mm_2}{|\vec r-\vec r_2|^2}&#10;   \frac{\vec r-\vec r_2}{|\vec r-\vec r_2|}&#10;\end{align*}&#10;\end{document}&#10;"/>
  <p:tag name="IGUANATEXSIZE" val="20"/>
</p:tagLst>
</file>

<file path=ppt/tags/tag1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F(\vec r)=-G \frac{mm_1}{|\vec r-\vec r_1|^2}&#10;   \frac{\vec r-\vec r_1}{|\vec r-\vec r_1|}&#10;-G \frac{mm_2}{|\vec r-\vec r_2|^2}&#10;   \frac{\vec r-\vec r_2}{|\vec r-\vec r_2|}&#10;\end{align*}&#10;\end{document}&#10;"/>
  <p:tag name="IGUANATEXSIZE" val="20"/>
</p:tagLst>
</file>

<file path=ppt/tags/tag1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g(\vec r) = \frac{1}{m}\vec F(\vec r)&#10;\end{align*}&#10;\end{document}&#10;"/>
  <p:tag name="IGUANATEXSIZE" val="20"/>
</p:tagLst>
</file>

<file path=ppt/tags/tag1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g(\vec r) = -G\frac{M}{r^2}\frac{\vec r}{r}&#10;\end{align*}&#10;\end{document}&#10;"/>
  <p:tag name="IGUANATEXSIZE" val="20"/>
</p:tagLst>
</file>

<file path=ppt/tags/tag1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g(\vec r) = \sum_i-G\frac{M_i}{|\vec r - \vec r_i|^2}&#10;\frac{\vec r-\vec r_i}{|\vec r - \vec r_i|}&#10;\end{align*}&#10;\end{document}&#10;"/>
  <p:tag name="IGUANATEXSIZE" val="20"/>
</p:tagLst>
</file>

<file path=ppt/tags/tag1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g(\vec r) = \frac{1}{m}\vec F(\vec r)&#10;\end{align*}&#10;\end{document}&#10;"/>
  <p:tag name="IGUANATEXSIZE" val="20"/>
</p:tagLst>
</file>

<file path=ppt/tags/tag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G \frac{m_1m_2}{r^2}&#10;\end{align*}&#10;\end{document}&#10;"/>
  <p:tag name="IGUANATEXSIZE" val="20"/>
</p:tagLst>
</file>

<file path=ppt/tags/tag2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x_i&#10;\end{align*}&#10;\end{document}&#10;"/>
  <p:tag name="IGUANATEXSIZE" val="20"/>
</p:tagLst>
</file>

<file path=ppt/tags/tag2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x_{i+1}&#10;\end{align*}&#10;\end{document}&#10;"/>
  <p:tag name="IGUANATEXSIZE" val="20"/>
</p:tagLst>
</file>

<file path=ppt/tags/tag2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x&#10;\end{align*}&#10;\end{document}&#10;"/>
  <p:tag name="IGUANATEXSIZE" val="20"/>
</p:tagLst>
</file>

<file path=ppt/tags/tag2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_i&#10;\end{align*}&#10;\end{document}&#10;"/>
  <p:tag name="IGUANATEXSIZE" val="20"/>
</p:tagLst>
</file>

<file path=ppt/tags/tag2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_{i+1}&#10;\end{align*}&#10;\end{document}&#10;"/>
  <p:tag name="IGUANATEXSIZE" val="20"/>
</p:tagLst>
</file>

<file path=ppt/tags/tag2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f&#10;\end{align*}&#10;\end{document}&#10;"/>
  <p:tag name="IGUANATEXSIZE" val="20"/>
</p:tagLst>
</file>

<file path=ppt/tags/tag2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f(x)=f(x_i)+\frac{x-x_i}{x_{i+1}-x_i}(f_{i+1}-f_i)&#10;\end{align*}&#10;\end{document}&#10;"/>
  <p:tag name="IGUANATEXSIZE" val="20"/>
</p:tagLst>
</file>

<file path=ppt/tags/tag2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vec r_1&#10;\end{align*}&#10;\end{document}&#10;"/>
  <p:tag name="IGUANATEXSIZE" val="20"/>
</p:tagLst>
</file>

<file path=ppt/tags/tag2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vec r_2&#10;\end{align*}&#10;\end{document}&#10;"/>
  <p:tag name="IGUANATEXSIZE" val="20"/>
</p:tagLst>
</file>

<file path=ppt/tags/tag2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vek v(\vek r)\mbox{~~resp.~~}\vek v(t,\vek r)&#10;\end{align*}&#10;\end{document}"/>
  <p:tag name="IGUANATEXSIZE" val="20"/>
</p:tagLst>
</file>

<file path=ppt/tags/tag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vec r_1&#10;\end{align*}&#10;\end{document}&#10;"/>
  <p:tag name="IGUANATEXSIZE" val="20"/>
</p:tagLst>
</file>

<file path=ppt/tags/tag3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color}&#10;\def \vek{\overrightarrow}&#10;\begin{document}&#10;\begin{align*}&#10;\color{red}&#10;\vek v(\vek r)=(v_x(x,y,z),v_y(x,y,z),v_z(x,y,z))&#10;\end{align*}&#10;\end{document}"/>
  <p:tag name="IGUANATEXSIZE" val="20"/>
</p:tagLst>
</file>

<file path=ppt/tags/tag3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color}&#10;\def \vek{\overrightarrow}&#10;\begin{document}&#10;\begin{align*}&#10;\color{green}&#10;\vek r&#10;\end{align*}&#10;\end{document}"/>
  <p:tag name="IGUANATEXSIZE" val="20"/>
</p:tagLst>
</file>

<file path=ppt/tags/tag3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j = \varrho\vec v\end{align*}&#10;\end{document}&#10;"/>
  <p:tag name="IGUANATEXSIZE" val="20"/>
</p:tagLst>
</file>

<file path=ppt/tags/tag3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vek j(\vek r)\mbox{~~resp.~~}\vek j(t,\vek r)&#10;\end{align*}&#10;\end{document}"/>
  <p:tag name="IGUANATEXSIZE" val="20"/>
</p:tagLst>
</file>

<file path=ppt/tags/tag3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color}&#10;\def \vek{\overrightarrow}&#10;\begin{document}&#10;\begin{align*}&#10;%\color{YellowOrange}&#10;\vek v&#10;\end{align*}&#10;\end{document}"/>
  <p:tag name="IGUANATEXSIZE" val="20"/>
</p:tagLst>
</file>

<file path=ppt/tags/tag3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color}&#10;\def \vek{\overrightarrow}&#10;\begin{document}&#10;\begin{align*}&#10;\color{YellowOrange}&#10;d\!\vek S&#10;\end{align*}&#10;\end{document}"/>
  <p:tag name="IGUANATEXSIZE" val="20"/>
</p:tagLst>
</file>

<file path=ppt/tags/tag3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color}&#10;\def \vek{\overrightarrow}&#10;\begin{document}&#10;\begin{align*}&#10;%\color{YellowOrange}&#10;\varphi&#10;\end{align*}&#10;\end{document}"/>
  <p:tag name="IGUANATEXSIZE" val="20"/>
</p:tagLst>
</file>

<file path=ppt/tags/tag3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color}&#10;\def \vek{\overrightarrow}&#10;\begin{document}&#10;\begin{align*}&#10;%\color{YellowOrange}&#10;|\vek v|\tau&#10;\end{align*}&#10;\end{document}"/>
  <p:tag name="IGUANATEXSIZE" val="20"/>
</p:tagLst>
</file>

<file path=ppt/tags/tag3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color}&#10;\def \vek{\overrightarrow}&#10;\begin{document}&#10;\begin{align*}&#10;%\color{YellowOrange}&#10;|\vek v|\tau \cos\varphi&#10;\end{align*}&#10;\end{document}"/>
  <p:tag name="IGUANATEXSIZE" val="20"/>
</p:tagLst>
</file>

<file path=ppt/tags/tag3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color}&#10;\def \vek{\overrightarrow}&#10;\begin{document}&#10;\begin{align*}&#10;%\color{YellowOrange}&#10;|\vek v|\tau \cos\varphi |d\!\vek S|=\tau\vek v.d\!\vek S&#10;\end{align*}&#10;\end{document}"/>
  <p:tag name="IGUANATEXSIZE" val="20"/>
</p:tagLst>
</file>

<file path=ppt/tags/tag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vec r_2&#10;\end{align*}&#10;\end{document}&#10;"/>
  <p:tag name="IGUANATEXSIZE" val="20"/>
</p:tagLst>
</file>

<file path=ppt/tags/tag4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color}&#10;\def \vek{\overrightarrow}&#10;\begin{document}&#10;\begin{align*}&#10;%\color{YellowOrange}&#10;\rho&#10;\end{align*}&#10;\end{document}"/>
  <p:tag name="IGUANATEXSIZE" val="20"/>
</p:tagLst>
</file>

<file path=ppt/tags/tag4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color}&#10;\def \vek{\overrightarrow}&#10;\begin{document}&#10;\begin{align*}&#10;%\color{YellowOrange}&#10;\rho\tau\vek v.d\!\vek S=\tau\vec j.d\vec S&#10;\end{align*}&#10;\end{document}"/>
  <p:tag name="IGUANATEXSIZE" val="20"/>
</p:tagLst>
</file>

<file path=ppt/tags/tag4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color}&#10;\def \vek{\overrightarrow}&#10;\begin{document}&#10;\begin{align*}&#10;%\color{YellowOrange}&#10;\tau&#10;\end{align*}&#10;\end{document}"/>
  <p:tag name="IGUANATEXSIZE" val="20"/>
</p:tagLst>
</file>

<file path=ppt/tags/tag4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color}&#10;\def \vek{\overrightarrow}&#10;\begin{document}&#10;\begin{align*}&#10;%\color{YellowOrange}&#10;\vec j.d\!\vec S&#10;\end{align*}&#10;\end{document}"/>
  <p:tag name="IGUANATEXSIZE" val="28"/>
</p:tagLst>
</file>

<file path=ppt/tags/tag4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color}&#10;\usepackage{siunitx}&#10;\def \vek{\overrightarrow}&#10;\begin{document}&#10;\begin{align*}&#10;%\color{YellowOrange}&#10;\mbox{kg\,s$^{-1}$}&#10;\end{align*}&#10;\end{document}"/>
  <p:tag name="IGUANATEXSIZE" val="20"/>
</p:tagLst>
</file>

<file path=ppt/tags/tag4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vek j(\vek r)\mbox{~~resp.~~}\vek j(t,\vek r)&#10;\end{align*}&#10;\end{document}"/>
  <p:tag name="IGUANATEXSIZE" val="20"/>
</p:tagLst>
</file>

<file path=ppt/tags/tag4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color}&#10;\def \vek{\overrightarrow}&#10;\begin{document}&#10;\begin{align*}&#10;%\color{YellowOrange}&#10;\vec j.d\!\vec S&#10;\end{align*}&#10;\end{document}"/>
  <p:tag name="IGUANATEXSIZE" val="20"/>
</p:tagLst>
</file>

<file path=ppt/tags/tag4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color}&#10;\def \vek{\overrightarrow}&#10;\begin{document}&#10;\begin{align*}&#10;%\color{YellowOrange}&#10;\sum \vec j.d\!\vec S\equiv\int \vec j.d\!\vec S&#10;\end{align*}&#10;\end{document}"/>
  <p:tag name="IGUANATEXSIZE" val="20"/>
</p:tagLst>
</file>

<file path=ppt/tags/tag4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color}&#10;\def \vek{\overrightarrow}&#10;\begin{document}&#10;\begin{align*}&#10;\color{YellowOrange}&#10;d\!\vek S&#10;\end{align*}&#10;\end{document}"/>
  <p:tag name="IGUANATEXSIZE" val="20"/>
</p:tagLst>
</file>

<file path=ppt/tags/tag4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color}&#10;\def \vek{\overrightarrow}&#10;\begin{document}&#10;\begin{align*}&#10;%\color{YellowOrange}&#10;\int \vec j.d\!\vec S&#10;\end{align*}&#10;\end{document}"/>
  <p:tag name="IGUANATEXSIZE" val="20"/>
</p:tagLst>
</file>

<file path=ppt/tags/tag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Blue3}&#10;\vec r_2-\vec r_1&#10;\end{align*}&#10;\end{document}&#10;"/>
  <p:tag name="IGUANATEXSIZE" val="20"/>
</p:tagLst>
</file>

<file path=ppt/tags/tag5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color}&#10;\def \vek{\overrightarrow}&#10;\begin{document}&#10;\begin{align*}&#10;%\color{YellowOrange}&#10;\vec j(\vec r).d\!\vec S(\vec r)&#10;\end{align*}&#10;\end{document}"/>
  <p:tag name="IGUANATEXSIZE" val="20"/>
</p:tagLst>
</file>

<file path=ppt/tags/tag5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vek j(\vek r)\mbox{~~resp.~~}\vek j(t,\vek r)&#10;\end{align*}&#10;\end{document}"/>
  <p:tag name="IGUANATEXSIZE" val="20"/>
</p:tagLst>
</file>

<file path=ppt/tags/tag5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color}&#10;\def \vek{\overrightarrow}&#10;\begin{document}&#10;\begin{align*}&#10;\color{YellowOrange}&#10;d\!\vek S&#10;\end{align*}&#10;\end{document}"/>
  <p:tag name="IGUANATEXSIZE" val="20"/>
</p:tagLst>
</file>

<file path=ppt/tags/tag5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color}&#10;\def \vek{\overrightarrow}&#10;\begin{document}&#10;\begin{align*}&#10;\color{Green}&#10;d\!\vek S&#10;\end{align*}&#10;\end{document}"/>
  <p:tag name="IGUANATEXSIZE" val="20"/>
</p:tagLst>
</file>

<file path=ppt/tags/tag5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color}&#10;\def \vek{\overrightarrow}&#10;\begin{document}&#10;\begin{align*}&#10;%\color{Green}&#10;\vek j&#10;\end{align*}&#10;\end{document}"/>
  <p:tag name="IGUANATEXSIZE" val="20"/>
</p:tagLst>
</file>

<file path=ppt/tags/tag5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color}&#10;\def \vek{\overrightarrow}&#10;\begin{document}&#10;\begin{align*}&#10;%\color{YellowOrange}&#10;\vek j.d\!\vek S&#10;\end{align*}&#10;\end{document}"/>
  <p:tag name="IGUANATEXSIZE" val="20"/>
</p:tagLst>
</file>

<file path=ppt/tags/tag5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color}&#10;\def \vek{\overrightarrow}&#10;\begin{document}&#10;\begin{align*}&#10;%\color{YellowOrange}&#10;I=\sum_{\text{cez všetky plôšky}}\vek j.d\!\vek S \equiv &#10;\oint\limits_{\text{po ploche}}\vek j.d\!\vek S&#10;\end{align*}&#10;\end{document}"/>
  <p:tag name="IGUANATEXSIZE" val="20"/>
</p:tagLst>
</file>

<file path=ppt/tags/tag5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color}&#10;\def \vek{\overrightarrow}&#10;\begin{document}&#10;\begin{align*}&#10;%\color{YellowOrange}&#10;\vek v&#10;\end{align*}&#10;\end{document}"/>
  <p:tag name="IGUANATEXSIZE" val="20"/>
</p:tagLst>
</file>

<file path=ppt/tags/tag5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color}&#10;\def \vek{\overrightarrow}&#10;\begin{document}&#10;\begin{align*}&#10;%\color{YellowOrange}&#10;\vek r&#10;\end{align*}&#10;\end{document}"/>
  <p:tag name="IGUANATEXSIZE" val="20"/>
</p:tagLst>
</file>

<file path=ppt/tags/tag5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color}&#10;\def \vek{\overrightarrow}&#10;\begin{document}&#10;\begin{align*}&#10;%\color{YellowOrange}&#10;v&#10;\end{align*}&#10;\end{document}"/>
  <p:tag name="IGUANATEXSIZE" val="20"/>
</p:tagLst>
</file>

<file path=ppt/tags/tag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F=-G \frac{m_1m_2}{|\vec r_2-\vec r_1|^2}&#10;   \frac{\vec r_2-\vec r_1}{|\vec r_2-\vec r_1|}&#10;\end{align*}&#10;\end{document}&#10;"/>
  <p:tag name="IGUANATEXSIZE" val="20"/>
</p:tagLst>
</file>

<file path=ppt/tags/tag6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color}&#10;\def \vek{\overrightarrow}&#10;\begin{document}&#10;\begin{align*}&#10;%\color{YellowOrange}&#10;\vek v(\vek r) = v\frac{\vek r}{|\vek r|}&#10;\equiv v \frac{1}{\sqrt{x^2+y^2+z^2}}(x\vek i + y\vek j +z\vek k)&#10;\end{align*}&#10;\end{document}"/>
  <p:tag name="IGUANATEXSIZE" val="20"/>
</p:tagLst>
</file>

<file path=ppt/tags/tag6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color}&#10;\def \vek{\overrightarrow}&#10;\begin{document}&#10;\begin{align*}&#10;%\color{YellowOrange}&#10;\rho(r)&#10;\end{align*}&#10;\end{document}"/>
  <p:tag name="IGUANATEXSIZE" val="20"/>
</p:tagLst>
</file>

<file path=ppt/tags/tag6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color}&#10;\def \vek{\overrightarrow}&#10;\begin{document}&#10;\begin{align*}&#10;%\color{YellowOrange}&#10;\vec j(\vec r)=\rho(r)\vec v(\vec r) = \rho(r)v\frac{\vec r}{|\vec r|}&#10;\end{align*}&#10;\end{document}"/>
  <p:tag name="IGUANATEXSIZE" val="20"/>
</p:tagLst>
</file>

<file path=ppt/tags/tag6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color}&#10;\def \vek{\overrightarrow}&#10;\begin{document}&#10;\begin{align*}&#10;%\color{YellowOrange}&#10;\rho(r)&#10;\end{align*}&#10;\end{document}"/>
  <p:tag name="IGUANATEXSIZE" val="20"/>
</p:tagLst>
</file>

<file path=ppt/tags/tag6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color}&#10;\def \vek{\overrightarrow}&#10;\begin{document}&#10;\begin{align*}&#10;%\color{YellowOrange}&#10;I = 4\pi R^2 v\,\rho(R)&#10;\end{align*}&#10;\end{document}"/>
  <p:tag name="IGUANATEXSIZE" val="20"/>
</p:tagLst>
</file>

<file path=ppt/tags/tag6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color}&#10;\def \vek{\overrightarrow}&#10;\begin{document}&#10;\begin{align*}&#10;%\color{YellowOrange}&#10;\rho(r) =\frac{I}{4\pi v}\frac{1}{r^2}&#10;\end{align*}&#10;\end{document}"/>
  <p:tag name="IGUANATEXSIZE" val="20"/>
</p:tagLst>
</file>

<file path=ppt/tags/tag6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color}&#10;\def \vek{\overrightarrow}&#10;\begin{document}&#10;\begin{align*}&#10;%\color{YellowOrange}&#10;\vec j(\vec r)= \frac{I}{4\pi}\frac{1}{r^2}\frac{\vec r}{|\vec r|}&#10;\end{align*}&#10;\end{document}"/>
  <p:tag name="IGUANATEXSIZE" val="20"/>
</p:tagLst>
</file>

<file path=ppt/tags/tag6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color}&#10;\def \vek{\overrightarrow}&#10;\begin{document}&#10;\begin{align*}&#10;%\color{YellowOrange}&#10;\vec j(\vec r)=\rho(r)\vec v(\vec r) = \rho(r)v\frac{\vec r}{|\vec r|}&#10;\end{align*}&#10;\end{document}"/>
  <p:tag name="IGUANATEXSIZE" val="20"/>
</p:tagLst>
</file>

<file path=ppt/tags/tag6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color}&#10;\def \vek{\overrightarrow}&#10;\begin{document}&#10;\begin{align*}&#10;%\color{YellowOrange}&#10;\vec j(\vec r)= \frac{I}{4\pi}\frac{1}{r^2}\frac{\vec r}{|\vec r|}&#10;\end{align*}&#10;\end{document}"/>
  <p:tag name="IGUANATEXSIZE" val="20"/>
</p:tagLst>
</file>

<file path=ppt/tags/tag6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I&#10;\end{align*}&#10;\end{document}&#10;"/>
  <p:tag name="IGUANATEXSIZE" val="20"/>
</p:tagLst>
</file>

<file path=ppt/tags/tag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vec r_2-\vec r_1}{|\vec r_2-\vec r_1|}&#10;\end{align*}&#10;\end{document}&#10;"/>
  <p:tag name="IGUANATEXSIZE" val="20"/>
</p:tagLst>
</file>

<file path=ppt/tags/tag7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color}&#10;\def \vek{\overrightarrow}&#10;\begin{document}&#10;\begin{align*}&#10;%\color{YellowOrange}&#10;\oint\limits_{\text{po ploche}}\vec j.d\!\vec S=0&#10;\end{align*}&#10;\end{document}"/>
  <p:tag name="IGUANATEXSIZE" val="20"/>
</p:tagLst>
</file>

<file path=ppt/tags/tag7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color}&#10;\def \vek{\overrightarrow}&#10;\begin{document}&#10;\begin{align*}&#10;%\color{YellowOrange}&#10;\oint\limits_{\text{po ploche}}\vec j.d\!\vec S=I&#10;\end{align*}&#10;\end{document}"/>
  <p:tag name="IGUANATEXSIZE" val="20"/>
</p:tagLst>
</file>

<file path=ppt/tags/tag7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color}&#10;\def \vek{\overrightarrow}&#10;\begin{document}&#10;\begin{align*}&#10;%\color{YellowOrange}&#10;\vec j(\vec r)= \frac{I}{4\pi}\frac{1}{r^2}\frac{\vec r}{|\vec r|}&#10;\end{align*}&#10;\end{document}"/>
  <p:tag name="IGUANATEXSIZE" val="20"/>
</p:tagLst>
</file>

<file path=ppt/tags/tag7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I&#10;\end{align*}&#10;\end{document}&#10;"/>
  <p:tag name="IGUANATEXSIZE" val="20"/>
</p:tagLst>
</file>

<file path=ppt/tags/tag7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color}&#10;\def \vek{\overrightarrow}&#10;\begin{document}&#10;\begin{align*}&#10;%\color{YellowOrange}&#10;\oint\limits_{\text{po ploche}}\vec j.d\!\vec S=0&#10;\end{align*}&#10;\end{document}"/>
  <p:tag name="IGUANATEXSIZE" val="20"/>
</p:tagLst>
</file>

<file path=ppt/tags/tag7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color}&#10;\def \vek{\overrightarrow}&#10;\begin{document}&#10;\begin{align*}&#10;%\color{YellowOrange}&#10;\oint\limits_{\text{po ploche}}\vec j.d\!\vec S=I&#10;\end{align*}&#10;\end{document}"/>
  <p:tag name="IGUANATEXSIZE" val="20"/>
</p:tagLst>
</file>

<file path=ppt/tags/tag7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color}&#10;\def \vek{\overrightarrow}&#10;\begin{document}&#10;\begin{align*}&#10;%\color{YellowOrange}&#10;\vec j(\vec r)= \frac{I}{4\pi}\frac{1}{r^2}\frac{\vec r}{|\vec r|}&#10;\end{align*}&#10;\end{document}"/>
  <p:tag name="IGUANATEXSIZE" val="20"/>
</p:tagLst>
</file>

<file path=ppt/tags/tag7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color}&#10;\def \vek{\overrightarrow}&#10;\begin{document}&#10;\begin{align*}&#10;%\color{YellowOrange}&#10;(1)&#10;\end{align*}&#10;\end{document}"/>
  <p:tag name="IGUANATEXSIZE" val="20"/>
</p:tagLst>
</file>

<file path=ppt/tags/tag7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color}&#10;\def \vek{\overrightarrow}&#10;\begin{document}&#10;\begin{align*}&#10;%\color{YellowOrange}&#10; \oint\limits_{\text{po ploche}}\vec j.d\!\vec S=&#10;  \begin{cases}&#10;   0 &amp; \text{ak sa počiatok nenachádza vnútri plochy }  \\&#10;   I &amp; \text{ak sa počiatok nachádza vnútri plochy }&#10;  \end{cases}&#10;\end{align*}&#10;\end{document}"/>
  <p:tag name="IGUANATEXSIZE" val="20"/>
</p:tagLst>
</file>

<file path=ppt/tags/tag7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g(\vec r) = -G\frac{M}{r^2}\frac{\vec r}{r}&#10;\end{align*}&#10;\end{document}&#10;"/>
  <p:tag name="IGUANATEXSIZE" val="20"/>
</p:tagLst>
</file>

<file path=ppt/tags/tag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vec r_1&#10;\end{align*}&#10;\end{document}&#10;"/>
  <p:tag name="IGUANATEXSIZE" val="20"/>
</p:tagLst>
</file>

<file path=ppt/tags/tag8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color}&#10;\def \vek{\overrightarrow}&#10;\begin{document}&#10;\begin{align*}&#10;%\color{YellowOrange}&#10;\vec j(\vec r)= \frac{I}{4\pi}\frac{1}{r^2}\frac{\vec r}{|\vec r|}&#10;\end{align*}&#10;\end{document}"/>
  <p:tag name="IGUANATEXSIZE" val="20"/>
</p:tagLst>
</file>

<file path=ppt/tags/tag8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color}&#10;\def \vek{\overrightarrow}&#10;\begin{document}&#10;\begin{align*}&#10;%\color{YellowOrange}&#10; \oint\limits_{\text{po ploche}}\vec g.d\!\vec S=&#10;  \begin{cases}&#10;   0 &amp; \text{ak sa počiatok nenachádza vnútri plochy }  \\&#10;   -4\pi GM &amp; \text{ak sa počiatok nachádza vnútri plochy }&#10;  \end{cases}&#10;\end{align*}&#10;\end{document}"/>
  <p:tag name="IGUANATEXSIZE" val="20"/>
</p:tagLst>
</file>

<file path=ppt/tags/tag8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color}&#10;\def \vek{\overrightarrow}&#10;\begin{document}&#10;\begin{align*}&#10;%\color{YellowOrange}&#10; \oint\limits_{\text{po ploche}}\vec g.d\!\vec S=&#10;  \begin{cases}&#10;   0 &amp; \text{ak sa bodový zdroj nenachádza vnútri plochy }  \\&#10;   -4\pi GM &amp; \text{ak sa bodový zdroj nachádza vnútri plochy }&#10;  \end{cases}&#10;\end{align*}&#10;\end{document}"/>
  <p:tag name="IGUANATEXSIZE" val="20"/>
</p:tagLst>
</file>

<file path=ppt/tags/tag8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color}&#10;\def \vek{\overrightarrow}&#10;\begin{document}&#10;\begin{align*}&#10;%\color{YellowOrange}&#10;\vec g(\vec r)=\sum_i \vec g_i(\vec r)&#10;\end{align*}&#10;\end{document}"/>
  <p:tag name="IGUANATEXSIZE" val="20"/>
</p:tagLst>
</file>

<file path=ppt/tags/tag8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color}&#10;\def \vek{\overrightarrow}&#10;\begin{document}&#10;\begin{align*}&#10;%\color{YellowOrange}&#10;\oint\limits_{\text{po ploche}}\vec g.d\!\vec S=&#10;\sum_i\oint\limits_{\text{po ploche}}\vec g_i.d\!\vec S&#10;\end{align*}&#10;\end{document}"/>
  <p:tag name="IGUANATEXSIZE" val="20"/>
</p:tagLst>
</file>

<file path=ppt/tags/tag8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color}&#10;\def \vek{\overrightarrow}&#10;\begin{document}&#10;\begin{align*}&#10;%\color{YellowOrange}&#10;\oint\limits_{\text{po ploche}}\vec g.d\!\vec S=&#10;\sum_i\oint\limits_{\text{po ploche}}\vec g_i.d\!\vec S&#10;\end{align*}&#10;\end{document}"/>
  <p:tag name="IGUANATEXSIZE" val="20"/>
</p:tagLst>
</file>

<file path=ppt/tags/tag8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color}&#10;\def \vek{\overrightarrow}&#10;\begin{document}&#10;\begin{align*}&#10;%\color{YellowOrange}&#10; \oint\limits_{\text{po ploche}}\vec g_i.d\!\vec S=&#10;  \begin{cases}&#10;   0 &amp; \text{ak sa bodový zdroj &quot;i&quot;nenachádza vnútri plochy }  \\&#10;   -4\pi GM_i &amp; \text{ak sa bodový zdroj &quot;i&quot; nachádza vnútri plochy }&#10;  \end{cases}&#10;\end{align*}&#10;\end{document}"/>
  <p:tag name="IGUANATEXSIZE" val="20"/>
</p:tagLst>
</file>

<file path=ppt/tags/tag8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color}&#10;\def \vek{\overrightarrow}&#10;\begin{document}&#10;\begin{align*}&#10;%\color{YellowOrange}&#10;\oint\limits_{\text{po ploche}}\vec g.d\!\vec S=&#10;-4\pi G\sum\limits_{i\text{  vnútri plochy}} M_i&#10;\end{align*}&#10;\end{document}"/>
  <p:tag name="IGUANATEXSIZE" val="20"/>
</p:tagLst>
</file>

<file path=ppt/tags/tag8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g(\vec r) = \sum_i-G\frac{M_i}{|\vec r - \vec r_i|^2}&#10;\frac{\vec r-\vec r_i}{|\vec r - \vec r_i|}&#10;\end{align*}&#10;\end{document}&#10;"/>
  <p:tag name="IGUANATEXSIZE" val="20"/>
</p:tagLst>
</file>

<file path=ppt/tags/tag8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g(\vec r) = \int -G\frac{\varrho(\vec r^{\,\prime})}&#10;{|\vec r - \vec r^{\,\prime}|^2}&#10;\frac{\vec r-\vec r^{\,\prime}}{|\vec r - \vec r^{\,\prime}|}&#10;d^3\vec r^{\,\prime}&#10;\end{align*}&#10;\end{document}&#10;"/>
  <p:tag name="IGUANATEXSIZE" val="20"/>
</p:tagLst>
</file>

<file path=ppt/tags/tag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vec r_2&#10;\end{align*}&#10;\end{document}&#10;"/>
  <p:tag name="IGUANATEXSIZE" val="20"/>
</p:tagLst>
</file>

<file path=ppt/tags/tag9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color}&#10;\def \vek{\overrightarrow}&#10;\begin{document}&#10;\begin{align*}&#10;%\color{YellowOrange}&#10;\oint\limits_{\text{po ploche}}\vec g.d\!\vec S=&#10;-4\pi G\int\limits_{\text{  vnútro plochy}}\varrho(\vec r) d^3\vec r&#10;\end{align*}&#10;\end{document}"/>
  <p:tag name="IGUANATEXSIZE" val="20"/>
</p:tagLst>
</file>

<file path=ppt/tags/tag9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oint \vec g.d\vec S = - g(r) 4\pi r^2&#10;\end{align*}&#10;\end{document}&#10;"/>
  <p:tag name="IGUANATEXSIZE" val="20"/>
</p:tagLst>
</file>

<file path=ppt/tags/tag9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oint \vec g.d\vec S = -4\pi GM&#10;\end{align*}&#10;\end{document}&#10;"/>
  <p:tag name="IGUANATEXSIZE" val="20"/>
</p:tagLst>
</file>

<file path=ppt/tags/tag9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g(\vec r) = -G\frac{M}{r^2}\frac{\vec r}{r}&#10;\end{align*}&#10;\end{document}&#10;"/>
  <p:tag name="IGUANATEXSIZE" val="20"/>
</p:tagLst>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28575">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dirty="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Presentation1" id="{4BFC4D6B-A924-454A-A1BA-1534EA58ACEE}" vid="{79D79B44-7DC3-4FB3-9E3E-A08CB7E84FAC}"/>
    </a:ext>
  </a:ext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28575">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dirty="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Presentation1" id="{4BFC4D6B-A924-454A-A1BA-1534EA58ACEE}" vid="{79D79B44-7DC3-4FB3-9E3E-A08CB7E84FAC}"/>
    </a:ext>
  </a:extLst>
</a:theme>
</file>

<file path=docProps/app.xml><?xml version="1.0" encoding="utf-8"?>
<Properties xmlns="http://schemas.openxmlformats.org/officeDocument/2006/extended-properties" xmlns:vt="http://schemas.openxmlformats.org/officeDocument/2006/docPropsVTypes">
  <Template>MyblankCalibri18</Template>
  <TotalTime>140</TotalTime>
  <Words>2140</Words>
  <Application>Microsoft Office PowerPoint</Application>
  <PresentationFormat>On-screen Show (4:3)</PresentationFormat>
  <Paragraphs>158</Paragraphs>
  <Slides>29</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29</vt:i4>
      </vt:variant>
    </vt:vector>
  </HeadingPairs>
  <TitlesOfParts>
    <vt:vector size="35" baseType="lpstr">
      <vt:lpstr>Arial</vt:lpstr>
      <vt:lpstr>Calibri</vt:lpstr>
      <vt:lpstr>Calibri Light</vt:lpstr>
      <vt:lpstr>Cambria Math</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Vladimir Cerny</dc:creator>
  <cp:lastModifiedBy>Černý Vladimír</cp:lastModifiedBy>
  <cp:revision>15</cp:revision>
  <dcterms:created xsi:type="dcterms:W3CDTF">2018-11-16T18:57:42Z</dcterms:created>
  <dcterms:modified xsi:type="dcterms:W3CDTF">2019-11-20T13:57:35Z</dcterms:modified>
</cp:coreProperties>
</file>